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3">
  <p:sldMasterIdLst>
    <p:sldMasterId id="2147483648" r:id="rId1"/>
  </p:sldMasterIdLst>
  <p:sldIdLst>
    <p:sldId id="257" r:id="rId2"/>
    <p:sldId id="258" r:id="rId3"/>
    <p:sldId id="259" r:id="rId4"/>
    <p:sldId id="261" r:id="rId5"/>
    <p:sldId id="264" r:id="rId6"/>
    <p:sldId id="265" r:id="rId7"/>
    <p:sldId id="290" r:id="rId8"/>
    <p:sldId id="266" r:id="rId9"/>
    <p:sldId id="269" r:id="rId10"/>
    <p:sldId id="268" r:id="rId11"/>
    <p:sldId id="291" r:id="rId12"/>
    <p:sldId id="274" r:id="rId13"/>
    <p:sldId id="275" r:id="rId14"/>
    <p:sldId id="276" r:id="rId15"/>
    <p:sldId id="277" r:id="rId16"/>
    <p:sldId id="278" r:id="rId17"/>
    <p:sldId id="282" r:id="rId18"/>
    <p:sldId id="283" r:id="rId19"/>
    <p:sldId id="284" r:id="rId20"/>
    <p:sldId id="285" r:id="rId21"/>
    <p:sldId id="287" r:id="rId22"/>
    <p:sldId id="288" r:id="rId23"/>
    <p:sldId id="304" r:id="rId24"/>
    <p:sldId id="289" r:id="rId25"/>
    <p:sldId id="292" r:id="rId26"/>
    <p:sldId id="293" r:id="rId27"/>
    <p:sldId id="295" r:id="rId28"/>
    <p:sldId id="297" r:id="rId29"/>
    <p:sldId id="298" r:id="rId30"/>
    <p:sldId id="303" r:id="rId31"/>
    <p:sldId id="307" r:id="rId32"/>
    <p:sldId id="334" r:id="rId33"/>
    <p:sldId id="335" r:id="rId34"/>
    <p:sldId id="336" r:id="rId35"/>
    <p:sldId id="337" r:id="rId36"/>
    <p:sldId id="347" r:id="rId37"/>
    <p:sldId id="349" r:id="rId38"/>
    <p:sldId id="350" r:id="rId39"/>
    <p:sldId id="354" r:id="rId40"/>
    <p:sldId id="355" r:id="rId41"/>
    <p:sldId id="356" r:id="rId42"/>
    <p:sldId id="357" r:id="rId43"/>
    <p:sldId id="362" r:id="rId44"/>
    <p:sldId id="364" r:id="rId45"/>
    <p:sldId id="363" r:id="rId46"/>
    <p:sldId id="366" r:id="rId47"/>
    <p:sldId id="367" r:id="rId48"/>
    <p:sldId id="370" r:id="rId49"/>
    <p:sldId id="369" r:id="rId50"/>
    <p:sldId id="371" r:id="rId51"/>
    <p:sldId id="378" r:id="rId52"/>
    <p:sldId id="374" r:id="rId53"/>
    <p:sldId id="375" r:id="rId54"/>
    <p:sldId id="379" r:id="rId55"/>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368" autoAdjust="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C5A52234-A2E0-4F39-86B7-E027FF580F3F}" type="datetimeFigureOut">
              <a:rPr lang="es-EC" smtClean="0"/>
              <a:pPr/>
              <a:t>17/07/2013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F9A8B200-A1F6-42BC-BE45-FFF8BD0A5812}" type="slidenum">
              <a:rPr lang="es-EC" smtClean="0"/>
              <a:pPr/>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C5A52234-A2E0-4F39-86B7-E027FF580F3F}" type="datetimeFigureOut">
              <a:rPr lang="es-EC" smtClean="0"/>
              <a:pPr/>
              <a:t>17/07/2013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F9A8B200-A1F6-42BC-BE45-FFF8BD0A5812}"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C5A52234-A2E0-4F39-86B7-E027FF580F3F}" type="datetimeFigureOut">
              <a:rPr lang="es-EC" smtClean="0"/>
              <a:pPr/>
              <a:t>17/07/2013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F9A8B200-A1F6-42BC-BE45-FFF8BD0A5812}" type="slidenum">
              <a:rPr lang="es-EC" smtClean="0"/>
              <a:pPr/>
              <a:t>‹Nº›</a:t>
            </a:fld>
            <a:endParaRPr lang="es-EC"/>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0" y="981075"/>
          <a:ext cx="9144000" cy="5616575"/>
        </p:xfrm>
        <a:graphic>
          <a:graphicData uri="http://schemas.openxmlformats.org/presentationml/2006/ole">
            <p:oleObj spid="_x0000_s1026" name="CorelDRAW" r:id="rId3" imgW="9151920" imgH="5621400" progId="">
              <p:embed/>
            </p:oleObj>
          </a:graphicData>
        </a:graphic>
      </p:graphicFrame>
      <p:sp>
        <p:nvSpPr>
          <p:cNvPr id="3"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pPr>
              <a:defRPr/>
            </a:pPr>
            <a:endParaRPr lang="es-ES" sz="1400"/>
          </a:p>
        </p:txBody>
      </p:sp>
      <p:sp>
        <p:nvSpPr>
          <p:cNvPr id="4"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defRPr/>
            </a:pPr>
            <a:endParaRPr lang="es-ES" sz="1400"/>
          </a:p>
        </p:txBody>
      </p:sp>
      <p:sp>
        <p:nvSpPr>
          <p:cNvPr id="5"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pPr>
              <a:defRPr/>
            </a:pPr>
            <a:endParaRPr lang="es-ES" sz="1400"/>
          </a:p>
        </p:txBody>
      </p:sp>
      <p:sp>
        <p:nvSpPr>
          <p:cNvPr id="6" name="Rectangle 27"/>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defRPr/>
            </a:pPr>
            <a:endParaRPr lang="es-ES" sz="1400"/>
          </a:p>
        </p:txBody>
      </p:sp>
      <p:pic>
        <p:nvPicPr>
          <p:cNvPr id="7" name="Picture 48" descr="bannner 2"/>
          <p:cNvPicPr>
            <a:picLocks noChangeAspect="1" noChangeArrowheads="1"/>
          </p:cNvPicPr>
          <p:nvPr userDrawn="1"/>
        </p:nvPicPr>
        <p:blipFill>
          <a:blip r:embed="rId4"/>
          <a:srcRect/>
          <a:stretch>
            <a:fillRect/>
          </a:stretch>
        </p:blipFill>
        <p:spPr bwMode="auto">
          <a:xfrm>
            <a:off x="0" y="5722938"/>
            <a:ext cx="9144000" cy="1135062"/>
          </a:xfrm>
          <a:prstGeom prst="rect">
            <a:avLst/>
          </a:prstGeom>
          <a:noFill/>
          <a:ln w="9525">
            <a:noFill/>
            <a:miter lim="800000"/>
            <a:headEnd/>
            <a:tailEnd/>
          </a:ln>
        </p:spPr>
      </p:pic>
      <p:sp>
        <p:nvSpPr>
          <p:cNvPr id="8"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a:effectLst/>
        </p:spPr>
        <p:txBody>
          <a:bodyPr wrap="none" anchor="ctr"/>
          <a:lstStyle/>
          <a:p>
            <a:pPr>
              <a:defRPr/>
            </a:pPr>
            <a:endParaRPr lang="es-ES"/>
          </a:p>
        </p:txBody>
      </p:sp>
      <p:pic>
        <p:nvPicPr>
          <p:cNvPr id="9" name="Picture 49" descr="LOGO ESPE ORIGINAL copia"/>
          <p:cNvPicPr>
            <a:picLocks noChangeAspect="1" noChangeArrowheads="1"/>
          </p:cNvPicPr>
          <p:nvPr userDrawn="1"/>
        </p:nvPicPr>
        <p:blipFill>
          <a:blip r:embed="rId5"/>
          <a:srcRect/>
          <a:stretch>
            <a:fillRect/>
          </a:stretch>
        </p:blipFill>
        <p:spPr bwMode="auto">
          <a:xfrm>
            <a:off x="107950" y="115888"/>
            <a:ext cx="3313113" cy="887412"/>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C5A52234-A2E0-4F39-86B7-E027FF580F3F}" type="datetimeFigureOut">
              <a:rPr lang="es-EC" smtClean="0"/>
              <a:pPr/>
              <a:t>17/07/2013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F9A8B200-A1F6-42BC-BE45-FFF8BD0A5812}" type="slidenum">
              <a:rPr lang="es-EC" smtClean="0"/>
              <a:pPr/>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5A52234-A2E0-4F39-86B7-E027FF580F3F}" type="datetimeFigureOut">
              <a:rPr lang="es-EC" smtClean="0"/>
              <a:pPr/>
              <a:t>17/07/2013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F9A8B200-A1F6-42BC-BE45-FFF8BD0A5812}" type="slidenum">
              <a:rPr lang="es-EC" smtClean="0"/>
              <a:pPr/>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C5A52234-A2E0-4F39-86B7-E027FF580F3F}" type="datetimeFigureOut">
              <a:rPr lang="es-EC" smtClean="0"/>
              <a:pPr/>
              <a:t>17/07/2013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F9A8B200-A1F6-42BC-BE45-FFF8BD0A5812}"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C5A52234-A2E0-4F39-86B7-E027FF580F3F}" type="datetimeFigureOut">
              <a:rPr lang="es-EC" smtClean="0"/>
              <a:pPr/>
              <a:t>17/07/2013</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F9A8B200-A1F6-42BC-BE45-FFF8BD0A5812}" type="slidenum">
              <a:rPr lang="es-EC" smtClean="0"/>
              <a:pPr/>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C5A52234-A2E0-4F39-86B7-E027FF580F3F}" type="datetimeFigureOut">
              <a:rPr lang="es-EC" smtClean="0"/>
              <a:pPr/>
              <a:t>17/07/2013</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F9A8B200-A1F6-42BC-BE45-FFF8BD0A5812}"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5A52234-A2E0-4F39-86B7-E027FF580F3F}" type="datetimeFigureOut">
              <a:rPr lang="es-EC" smtClean="0"/>
              <a:pPr/>
              <a:t>17/07/2013</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F9A8B200-A1F6-42BC-BE45-FFF8BD0A5812}"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5A52234-A2E0-4F39-86B7-E027FF580F3F}" type="datetimeFigureOut">
              <a:rPr lang="es-EC" smtClean="0"/>
              <a:pPr/>
              <a:t>17/07/2013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F9A8B200-A1F6-42BC-BE45-FFF8BD0A5812}"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5A52234-A2E0-4F39-86B7-E027FF580F3F}" type="datetimeFigureOut">
              <a:rPr lang="es-EC" smtClean="0"/>
              <a:pPr/>
              <a:t>17/07/2013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F9A8B200-A1F6-42BC-BE45-FFF8BD0A5812}" type="slidenum">
              <a:rPr lang="es-EC" smtClean="0"/>
              <a:pPr/>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A52234-A2E0-4F39-86B7-E027FF580F3F}" type="datetimeFigureOut">
              <a:rPr lang="es-EC" smtClean="0"/>
              <a:pPr/>
              <a:t>17/07/2013</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A8B200-A1F6-42BC-BE45-FFF8BD0A5812}" type="slidenum">
              <a:rPr lang="es-EC" smtClean="0"/>
              <a:pPr/>
              <a:t>‹Nº›</a:t>
            </a:fld>
            <a:endParaRPr lang="es-EC"/>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73.emf"/><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75.jpe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jpeg"/></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jpeg"/></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jpeg"/></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jpeg"/></Relationships>
</file>

<file path=ppt/slides/_rels/slide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4.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ChangeArrowheads="1"/>
          </p:cNvSpPr>
          <p:nvPr/>
        </p:nvSpPr>
        <p:spPr bwMode="auto">
          <a:xfrm>
            <a:off x="1000125" y="1198563"/>
            <a:ext cx="7858125" cy="4493538"/>
          </a:xfrm>
          <a:prstGeom prst="rect">
            <a:avLst/>
          </a:prstGeom>
          <a:noFill/>
          <a:ln w="9525">
            <a:noFill/>
            <a:miter lim="800000"/>
            <a:headEnd/>
            <a:tailEnd/>
          </a:ln>
        </p:spPr>
        <p:txBody>
          <a:bodyPr bIns="0" anchor="ctr">
            <a:spAutoFit/>
          </a:bodyPr>
          <a:lstStyle/>
          <a:p>
            <a:pPr algn="ctr">
              <a:tabLst>
                <a:tab pos="1962150" algn="l"/>
                <a:tab pos="2879725" algn="ctr"/>
              </a:tabLst>
            </a:pPr>
            <a:r>
              <a:rPr lang="es-ES" b="1" dirty="0">
                <a:ea typeface="Times New Roman" pitchFamily="18" charset="0"/>
                <a:cs typeface="Arial" charset="0"/>
              </a:rPr>
              <a:t>DEPARTAMENTO </a:t>
            </a:r>
            <a:r>
              <a:rPr lang="es-ES" b="1" dirty="0" smtClean="0">
                <a:ea typeface="Times New Roman" pitchFamily="18" charset="0"/>
                <a:cs typeface="Arial" charset="0"/>
              </a:rPr>
              <a:t>DE CIENCIAS DE LA ENERGÍA Y MECÁNICA</a:t>
            </a:r>
          </a:p>
          <a:p>
            <a:pPr algn="ctr">
              <a:tabLst>
                <a:tab pos="1962150" algn="l"/>
                <a:tab pos="2879725" algn="ctr"/>
              </a:tabLst>
            </a:pPr>
            <a:endParaRPr lang="es-ES" b="1" dirty="0">
              <a:ea typeface="Times New Roman" pitchFamily="18" charset="0"/>
              <a:cs typeface="Arial" charset="0"/>
            </a:endParaRPr>
          </a:p>
          <a:p>
            <a:pPr algn="ctr">
              <a:tabLst>
                <a:tab pos="1962150" algn="l"/>
                <a:tab pos="2879725" algn="ctr"/>
              </a:tabLst>
            </a:pPr>
            <a:r>
              <a:rPr lang="es-ES" sz="1600" b="1" dirty="0" smtClean="0">
                <a:ea typeface="Times New Roman" pitchFamily="18" charset="0"/>
                <a:cs typeface="Arial" charset="0"/>
              </a:rPr>
              <a:t>CARRERA DE INGENIERÍA MECÁNICA </a:t>
            </a:r>
            <a:endParaRPr lang="es-ES" sz="1600" b="1" dirty="0">
              <a:ea typeface="Times New Roman" pitchFamily="18" charset="0"/>
              <a:cs typeface="Arial" charset="0"/>
            </a:endParaRPr>
          </a:p>
          <a:p>
            <a:pPr algn="ctr">
              <a:tabLst>
                <a:tab pos="1962150" algn="l"/>
                <a:tab pos="2879725" algn="ctr"/>
              </a:tabLst>
            </a:pPr>
            <a:endParaRPr lang="es-ES" sz="1600" b="1" dirty="0">
              <a:ea typeface="Times New Roman" pitchFamily="18" charset="0"/>
              <a:cs typeface="Arial" charset="0"/>
            </a:endParaRPr>
          </a:p>
          <a:p>
            <a:pPr algn="ctr">
              <a:tabLst>
                <a:tab pos="1962150" algn="l"/>
                <a:tab pos="2879725" algn="ctr"/>
              </a:tabLst>
            </a:pPr>
            <a:r>
              <a:rPr lang="es-EC" sz="1400" b="1" dirty="0">
                <a:ea typeface="Times New Roman" pitchFamily="18" charset="0"/>
                <a:cs typeface="Arial" charset="0"/>
              </a:rPr>
              <a:t>TESIS PRESENTADA COMO REQUISITO PREVIO A LA OBTENCIÓN DEL TÍTULO DE </a:t>
            </a:r>
            <a:r>
              <a:rPr lang="es-EC" sz="1400" b="1" dirty="0" smtClean="0">
                <a:ea typeface="Times New Roman" pitchFamily="18" charset="0"/>
                <a:cs typeface="Arial" charset="0"/>
              </a:rPr>
              <a:t>INGENIERO MECÁNICO.</a:t>
            </a:r>
            <a:endParaRPr lang="es-ES" sz="1400" dirty="0">
              <a:ea typeface="Times New Roman" pitchFamily="18" charset="0"/>
              <a:cs typeface="Arial" charset="0"/>
            </a:endParaRPr>
          </a:p>
          <a:p>
            <a:pPr algn="ctr" eaLnBrk="0" hangingPunct="0">
              <a:tabLst>
                <a:tab pos="1962150" algn="l"/>
                <a:tab pos="2879725" algn="ctr"/>
              </a:tabLst>
            </a:pPr>
            <a:endParaRPr lang="es-EC" sz="900" dirty="0">
              <a:ea typeface="Times New Roman" pitchFamily="18" charset="0"/>
              <a:cs typeface="Arial" charset="0"/>
            </a:endParaRPr>
          </a:p>
          <a:p>
            <a:pPr algn="ctr" eaLnBrk="0" hangingPunct="0">
              <a:tabLst>
                <a:tab pos="1962150" algn="l"/>
                <a:tab pos="2879725" algn="ctr"/>
              </a:tabLst>
            </a:pPr>
            <a:endParaRPr lang="es-EC" sz="900" dirty="0">
              <a:ea typeface="Times New Roman" pitchFamily="18" charset="0"/>
              <a:cs typeface="Arial" charset="0"/>
            </a:endParaRPr>
          </a:p>
          <a:p>
            <a:pPr algn="ctr" eaLnBrk="0" hangingPunct="0">
              <a:tabLst>
                <a:tab pos="1962150" algn="l"/>
                <a:tab pos="2879725" algn="ctr"/>
              </a:tabLst>
            </a:pPr>
            <a:r>
              <a:rPr lang="es-EC" sz="1400" b="1" dirty="0" smtClean="0">
                <a:latin typeface="Calibri" pitchFamily="34" charset="0"/>
                <a:ea typeface="Calibri" pitchFamily="34" charset="0"/>
                <a:cs typeface="Arial" charset="0"/>
              </a:rPr>
              <a:t>“</a:t>
            </a:r>
            <a:r>
              <a:rPr lang="es-EC" sz="2400" b="1" dirty="0" smtClean="0">
                <a:cs typeface="Arial" charset="0"/>
              </a:rPr>
              <a:t>DISEÑO, CONVERSIÓN Y ADAPTACIÓN DE UNA MOTOCICLETA DE 100 C.C. A GASOLINA EN ELÉCTRICA </a:t>
            </a:r>
            <a:r>
              <a:rPr lang="es-EC" sz="1400" b="1" dirty="0" smtClean="0">
                <a:latin typeface="Calibri" pitchFamily="34" charset="0"/>
                <a:cs typeface="Calibri" pitchFamily="34" charset="0"/>
              </a:rPr>
              <a:t>”</a:t>
            </a:r>
            <a:endParaRPr lang="es-EC" sz="1400" b="1" dirty="0">
              <a:cs typeface="Calibri" pitchFamily="34" charset="0"/>
            </a:endParaRPr>
          </a:p>
          <a:p>
            <a:pPr algn="ctr" eaLnBrk="0" hangingPunct="0">
              <a:tabLst>
                <a:tab pos="1962150" algn="l"/>
                <a:tab pos="2879725" algn="ctr"/>
              </a:tabLst>
            </a:pPr>
            <a:endParaRPr lang="es-EC" sz="1400" b="1" dirty="0">
              <a:cs typeface="Arial" charset="0"/>
            </a:endParaRPr>
          </a:p>
          <a:p>
            <a:pPr algn="ctr" eaLnBrk="0" hangingPunct="0">
              <a:tabLst>
                <a:tab pos="1962150" algn="l"/>
                <a:tab pos="2879725" algn="ctr"/>
              </a:tabLst>
            </a:pPr>
            <a:endParaRPr lang="es-EC" sz="900" dirty="0">
              <a:cs typeface="Arial" charset="0"/>
            </a:endParaRPr>
          </a:p>
          <a:p>
            <a:pPr algn="ctr" eaLnBrk="0" hangingPunct="0">
              <a:tabLst>
                <a:tab pos="1962150" algn="l"/>
                <a:tab pos="2879725" algn="ctr"/>
              </a:tabLst>
            </a:pPr>
            <a:r>
              <a:rPr lang="es-EC" sz="1400" b="1" dirty="0" smtClean="0">
                <a:cs typeface="Calibri" pitchFamily="34" charset="0"/>
              </a:rPr>
              <a:t>AUTORES:</a:t>
            </a:r>
          </a:p>
          <a:p>
            <a:pPr algn="ctr" eaLnBrk="0" hangingPunct="0">
              <a:tabLst>
                <a:tab pos="1962150" algn="l"/>
                <a:tab pos="2879725" algn="ctr"/>
              </a:tabLst>
            </a:pPr>
            <a:r>
              <a:rPr lang="es-EC" sz="1400" b="1" dirty="0" smtClean="0">
                <a:cs typeface="Calibri" pitchFamily="34" charset="0"/>
              </a:rPr>
              <a:t>LENIN ABATTA JÁCOME                            PAUL MOYA LLANO</a:t>
            </a:r>
            <a:endParaRPr lang="es-EC" sz="1400" b="1" dirty="0">
              <a:cs typeface="Calibri" pitchFamily="34" charset="0"/>
            </a:endParaRPr>
          </a:p>
          <a:p>
            <a:pPr algn="ctr" eaLnBrk="0" hangingPunct="0">
              <a:tabLst>
                <a:tab pos="1962150" algn="l"/>
                <a:tab pos="2879725" algn="ctr"/>
              </a:tabLst>
            </a:pPr>
            <a:endParaRPr lang="es-EC" sz="1400" b="1" dirty="0">
              <a:cs typeface="Calibri" pitchFamily="34" charset="0"/>
            </a:endParaRPr>
          </a:p>
          <a:p>
            <a:pPr algn="ctr" eaLnBrk="0" hangingPunct="0">
              <a:tabLst>
                <a:tab pos="1962150" algn="l"/>
                <a:tab pos="2879725" algn="ctr"/>
              </a:tabLst>
            </a:pPr>
            <a:r>
              <a:rPr lang="es-EC" sz="1400" b="1" dirty="0">
                <a:cs typeface="Calibri" pitchFamily="34" charset="0"/>
              </a:rPr>
              <a:t>                                             </a:t>
            </a:r>
            <a:endParaRPr lang="es-EC" sz="900" dirty="0">
              <a:cs typeface="Arial" charset="0"/>
            </a:endParaRPr>
          </a:p>
          <a:p>
            <a:pPr algn="ctr" eaLnBrk="0" hangingPunct="0">
              <a:tabLst>
                <a:tab pos="1962150" algn="l"/>
                <a:tab pos="2879725" algn="ctr"/>
              </a:tabLst>
            </a:pPr>
            <a:r>
              <a:rPr lang="es-EC" sz="1400" dirty="0">
                <a:cs typeface="Times New Roman" pitchFamily="18" charset="0"/>
              </a:rPr>
              <a:t>     </a:t>
            </a:r>
            <a:r>
              <a:rPr lang="es-EC" sz="1400" b="1" dirty="0" smtClean="0">
                <a:cs typeface="Times New Roman" pitchFamily="18" charset="0"/>
              </a:rPr>
              <a:t>Ing. Fernando Olmedo            </a:t>
            </a:r>
            <a:r>
              <a:rPr lang="es-EC" sz="1400" dirty="0">
                <a:cs typeface="Times New Roman" pitchFamily="18" charset="0"/>
              </a:rPr>
              <a:t>	  </a:t>
            </a:r>
            <a:r>
              <a:rPr lang="es-EC" sz="1400" dirty="0" smtClean="0">
                <a:cs typeface="Times New Roman" pitchFamily="18" charset="0"/>
              </a:rPr>
              <a:t>                 </a:t>
            </a:r>
            <a:r>
              <a:rPr lang="es-EC" sz="1400" dirty="0">
                <a:cs typeface="Times New Roman" pitchFamily="18" charset="0"/>
              </a:rPr>
              <a:t>	                   </a:t>
            </a:r>
            <a:r>
              <a:rPr lang="es-EC" sz="1400" b="1" dirty="0" smtClean="0">
                <a:cs typeface="Times New Roman" pitchFamily="18" charset="0"/>
              </a:rPr>
              <a:t>Ing. Wilson Yépez</a:t>
            </a:r>
            <a:endParaRPr lang="es-EC" sz="1400" b="1" dirty="0">
              <a:cs typeface="Arial" charset="0"/>
            </a:endParaRPr>
          </a:p>
          <a:p>
            <a:pPr algn="just" eaLnBrk="0" hangingPunct="0">
              <a:tabLst>
                <a:tab pos="1962150" algn="l"/>
                <a:tab pos="2879725" algn="ctr"/>
              </a:tabLst>
            </a:pPr>
            <a:r>
              <a:rPr lang="es-EC" sz="1400" b="1" dirty="0">
                <a:cs typeface="Calibri" pitchFamily="34" charset="0"/>
              </a:rPr>
              <a:t>                                          </a:t>
            </a:r>
            <a:r>
              <a:rPr lang="es-EC" sz="1400" b="1" i="1" dirty="0">
                <a:cs typeface="Calibri" pitchFamily="34" charset="0"/>
              </a:rPr>
              <a:t>DIRECTOR                      </a:t>
            </a:r>
            <a:r>
              <a:rPr lang="es-EC" sz="1400" b="1" i="1" dirty="0" smtClean="0">
                <a:cs typeface="Calibri" pitchFamily="34" charset="0"/>
              </a:rPr>
              <a:t>                                                        </a:t>
            </a:r>
            <a:r>
              <a:rPr lang="es-EC" sz="1400" b="1" i="1" dirty="0">
                <a:cs typeface="Calibri" pitchFamily="34" charset="0"/>
              </a:rPr>
              <a:t>CODIRECTOR</a:t>
            </a:r>
          </a:p>
          <a:p>
            <a:pPr algn="ctr" eaLnBrk="0" hangingPunct="0">
              <a:tabLst>
                <a:tab pos="1962150" algn="l"/>
                <a:tab pos="2879725" algn="ctr"/>
              </a:tabLst>
            </a:pPr>
            <a:endParaRPr lang="es-EC" sz="900" dirty="0">
              <a:cs typeface="Arial" charset="0"/>
            </a:endParaRPr>
          </a:p>
          <a:p>
            <a:pPr algn="ctr" eaLnBrk="0" hangingPunct="0">
              <a:tabLst>
                <a:tab pos="1962150" algn="l"/>
                <a:tab pos="2879725" algn="ctr"/>
              </a:tabLst>
            </a:pPr>
            <a:endParaRPr lang="es-EC" sz="900" dirty="0">
              <a:cs typeface="Arial" charset="0"/>
            </a:endParaRPr>
          </a:p>
          <a:p>
            <a:pPr algn="ctr" eaLnBrk="0" hangingPunct="0">
              <a:tabLst>
                <a:tab pos="1962150" algn="l"/>
                <a:tab pos="2879725" algn="ctr"/>
              </a:tabLst>
            </a:pPr>
            <a:r>
              <a:rPr lang="es-EC" sz="1400" b="1" dirty="0">
                <a:cs typeface="Calibri" pitchFamily="34" charset="0"/>
              </a:rPr>
              <a:t>SANGOLQU</a:t>
            </a:r>
            <a:r>
              <a:rPr lang="es-EC" sz="1400" b="1" dirty="0">
                <a:latin typeface="Calibri" pitchFamily="34" charset="0"/>
                <a:cs typeface="Calibri" pitchFamily="34" charset="0"/>
              </a:rPr>
              <a:t>Í</a:t>
            </a:r>
            <a:r>
              <a:rPr lang="es-EC" sz="1400" b="1" dirty="0">
                <a:cs typeface="Calibri" pitchFamily="34" charset="0"/>
              </a:rPr>
              <a:t>, </a:t>
            </a:r>
            <a:r>
              <a:rPr lang="es-EC" sz="1400" b="1" dirty="0" smtClean="0">
                <a:cs typeface="Calibri" pitchFamily="34" charset="0"/>
              </a:rPr>
              <a:t>JULIO 2.013</a:t>
            </a:r>
            <a:endParaRPr lang="es-EC" dirty="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6096" y="0"/>
            <a:ext cx="9144000" cy="6902450"/>
          </a:xfrm>
          <a:prstGeom prst="rect">
            <a:avLst/>
          </a:prstGeom>
          <a:noFill/>
          <a:ln w="9525">
            <a:noFill/>
            <a:miter lim="800000"/>
            <a:headEnd/>
            <a:tailEnd/>
          </a:ln>
        </p:spPr>
      </p:pic>
      <p:sp>
        <p:nvSpPr>
          <p:cNvPr id="3" name="2 Rectángulo"/>
          <p:cNvSpPr/>
          <p:nvPr/>
        </p:nvSpPr>
        <p:spPr>
          <a:xfrm>
            <a:off x="357158" y="714356"/>
            <a:ext cx="8358246" cy="369332"/>
          </a:xfrm>
          <a:prstGeom prst="rect">
            <a:avLst/>
          </a:prstGeom>
        </p:spPr>
        <p:txBody>
          <a:bodyPr wrap="square">
            <a:spAutoFit/>
          </a:bodyPr>
          <a:lstStyle/>
          <a:p>
            <a:r>
              <a:rPr lang="es-EC" dirty="0" smtClean="0">
                <a:latin typeface="Adobe Hebrew" pitchFamily="18" charset="-79"/>
                <a:cs typeface="Adobe Hebrew" pitchFamily="18" charset="-79"/>
              </a:rPr>
              <a:t>MOTORES ELÉCTRICOS VS MCI</a:t>
            </a:r>
            <a:endParaRPr lang="es-EC" dirty="0"/>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8" name="7 Imagen"/>
          <p:cNvPicPr/>
          <p:nvPr/>
        </p:nvPicPr>
        <p:blipFill>
          <a:blip r:embed="rId3"/>
          <a:srcRect l="8108"/>
          <a:stretch>
            <a:fillRect/>
          </a:stretch>
        </p:blipFill>
        <p:spPr bwMode="auto">
          <a:xfrm>
            <a:off x="214282" y="1571612"/>
            <a:ext cx="4857785" cy="3752603"/>
          </a:xfrm>
          <a:prstGeom prst="rect">
            <a:avLst/>
          </a:prstGeom>
          <a:noFill/>
          <a:ln w="9525">
            <a:noFill/>
            <a:miter lim="800000"/>
            <a:headEnd/>
            <a:tailEnd/>
          </a:ln>
        </p:spPr>
      </p:pic>
      <p:pic>
        <p:nvPicPr>
          <p:cNvPr id="14338" name="Picture 2"/>
          <p:cNvPicPr>
            <a:picLocks noChangeAspect="1" noChangeArrowheads="1"/>
          </p:cNvPicPr>
          <p:nvPr/>
        </p:nvPicPr>
        <p:blipFill>
          <a:blip r:embed="rId4"/>
          <a:srcRect/>
          <a:stretch>
            <a:fillRect/>
          </a:stretch>
        </p:blipFill>
        <p:spPr bwMode="auto">
          <a:xfrm>
            <a:off x="4857752" y="1428736"/>
            <a:ext cx="3629025" cy="3857625"/>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sp>
        <p:nvSpPr>
          <p:cNvPr id="3" name="2 Rectángulo"/>
          <p:cNvSpPr/>
          <p:nvPr/>
        </p:nvSpPr>
        <p:spPr>
          <a:xfrm>
            <a:off x="4071934" y="3214686"/>
            <a:ext cx="4429188" cy="584775"/>
          </a:xfrm>
          <a:prstGeom prst="rect">
            <a:avLst/>
          </a:prstGeom>
        </p:spPr>
        <p:txBody>
          <a:bodyPr wrap="square">
            <a:spAutoFit/>
          </a:bodyPr>
          <a:lstStyle/>
          <a:p>
            <a:r>
              <a:rPr lang="es-ES" sz="3200" b="1" dirty="0" smtClean="0">
                <a:latin typeface="Adobe Hebrew" pitchFamily="18" charset="-79"/>
                <a:cs typeface="Adobe Hebrew" pitchFamily="18" charset="-79"/>
              </a:rPr>
              <a:t>FASE DE DISEÑO</a:t>
            </a:r>
            <a:endParaRPr lang="es-EC" sz="3200" b="1" dirty="0">
              <a:latin typeface="Adobe Hebrew" pitchFamily="18" charset="-79"/>
              <a:cs typeface="Adobe Hebrew" pitchFamily="18" charset="-79"/>
            </a:endParaRPr>
          </a:p>
        </p:txBody>
      </p:sp>
      <p:sp>
        <p:nvSpPr>
          <p:cNvPr id="4" name="3 Rectángulo redondeado"/>
          <p:cNvSpPr/>
          <p:nvPr/>
        </p:nvSpPr>
        <p:spPr>
          <a:xfrm>
            <a:off x="3857620" y="1357298"/>
            <a:ext cx="3571900" cy="100013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3200" dirty="0" smtClean="0"/>
              <a:t>CAPÍTULO 3</a:t>
            </a:r>
            <a:endParaRPr lang="es-EC" sz="3200" dirty="0"/>
          </a:p>
        </p:txBody>
      </p:sp>
      <p:pic>
        <p:nvPicPr>
          <p:cNvPr id="5" name="Picture 4" descr="https://encrypted-tbn2.gstatic.com/images?q=tbn:ANd9GcSjigIxVM7dUZTO4cCFRQBJWP-Ir2KQCGIE3_bqyHiOBwlDCeyf"/>
          <p:cNvPicPr>
            <a:picLocks noChangeAspect="1" noChangeArrowheads="1"/>
          </p:cNvPicPr>
          <p:nvPr/>
        </p:nvPicPr>
        <p:blipFill>
          <a:blip r:embed="rId3"/>
          <a:srcRect/>
          <a:stretch>
            <a:fillRect/>
          </a:stretch>
        </p:blipFill>
        <p:spPr bwMode="auto">
          <a:xfrm>
            <a:off x="1214414" y="785794"/>
            <a:ext cx="928662" cy="928663"/>
          </a:xfrm>
          <a:prstGeom prst="rect">
            <a:avLst/>
          </a:prstGeom>
          <a:noFill/>
        </p:spPr>
      </p:pic>
      <p:pic>
        <p:nvPicPr>
          <p:cNvPr id="6" name="Picture 3" descr="C:\Users\Dell\Pictures\Espe Ingenieria mecanica.jpg"/>
          <p:cNvPicPr>
            <a:picLocks noChangeAspect="1" noChangeArrowheads="1"/>
          </p:cNvPicPr>
          <p:nvPr/>
        </p:nvPicPr>
        <p:blipFill>
          <a:blip r:embed="rId4"/>
          <a:srcRect/>
          <a:stretch>
            <a:fillRect/>
          </a:stretch>
        </p:blipFill>
        <p:spPr bwMode="auto">
          <a:xfrm>
            <a:off x="714348" y="4000504"/>
            <a:ext cx="1880367" cy="1643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Logo"/>
          <p:cNvPicPr>
            <a:picLocks noChangeAspect="1" noChangeArrowheads="1"/>
          </p:cNvPicPr>
          <p:nvPr/>
        </p:nvPicPr>
        <p:blipFill>
          <a:blip r:embed="rId5"/>
          <a:srcRect/>
          <a:stretch>
            <a:fillRect/>
          </a:stretch>
        </p:blipFill>
        <p:spPr bwMode="auto">
          <a:xfrm>
            <a:off x="857224" y="2000240"/>
            <a:ext cx="1533525" cy="14573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27012"/>
            <a:ext cx="9144000" cy="6902450"/>
          </a:xfrm>
          <a:prstGeom prst="rect">
            <a:avLst/>
          </a:prstGeom>
          <a:noFill/>
          <a:ln w="9525">
            <a:noFill/>
            <a:miter lim="800000"/>
            <a:headEnd/>
            <a:tailEnd/>
          </a:ln>
        </p:spPr>
      </p:pic>
      <p:sp>
        <p:nvSpPr>
          <p:cNvPr id="3" name="2 Rectángulo"/>
          <p:cNvSpPr/>
          <p:nvPr/>
        </p:nvSpPr>
        <p:spPr>
          <a:xfrm>
            <a:off x="357158" y="714356"/>
            <a:ext cx="8358246" cy="369332"/>
          </a:xfrm>
          <a:prstGeom prst="rect">
            <a:avLst/>
          </a:prstGeom>
        </p:spPr>
        <p:txBody>
          <a:bodyPr wrap="square">
            <a:spAutoFit/>
          </a:bodyPr>
          <a:lstStyle/>
          <a:p>
            <a:r>
              <a:rPr lang="es-EC" dirty="0" smtClean="0">
                <a:latin typeface="Adobe Hebrew" pitchFamily="18" charset="-79"/>
                <a:cs typeface="Adobe Hebrew" pitchFamily="18" charset="-79"/>
              </a:rPr>
              <a:t>CARACTERÍSTICAS ORIGINALES</a:t>
            </a:r>
            <a:endParaRPr lang="es-EC" dirty="0"/>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1745" name="Rectangle 1"/>
          <p:cNvSpPr>
            <a:spLocks noChangeArrowheads="1"/>
          </p:cNvSpPr>
          <p:nvPr/>
        </p:nvSpPr>
        <p:spPr bwMode="auto">
          <a:xfrm>
            <a:off x="357158" y="1428736"/>
            <a:ext cx="4429156"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600" b="0" i="0" u="none" strike="noStrike" cap="none" normalizeH="0" baseline="0" dirty="0" smtClean="0">
                <a:ln>
                  <a:noFill/>
                </a:ln>
                <a:solidFill>
                  <a:schemeClr val="tx1"/>
                </a:solidFill>
                <a:effectLst/>
                <a:latin typeface="Adobe Hebrew" pitchFamily="18" charset="-79"/>
                <a:ea typeface="Times New Roman" pitchFamily="18" charset="0"/>
                <a:cs typeface="Adobe Hebrew" pitchFamily="18" charset="-79"/>
              </a:rPr>
              <a:t>El prototipo empleado es una motocicleta Suzuki Ax-100 con año de fabricación 2009, con las siguientes características:</a:t>
            </a:r>
            <a:endParaRPr kumimoji="0" lang="es-EC" sz="1600" b="0" i="0" u="none" strike="noStrike" cap="none" normalizeH="0" baseline="0" dirty="0" smtClean="0">
              <a:ln>
                <a:noFill/>
              </a:ln>
              <a:solidFill>
                <a:schemeClr val="tx1"/>
              </a:solidFill>
              <a:effectLst/>
              <a:latin typeface="Adobe Hebrew" pitchFamily="18" charset="-79"/>
              <a:cs typeface="Adobe Hebrew" pitchFamily="18" charset="-79"/>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600" b="0" i="0" u="none" strike="noStrike" cap="none" normalizeH="0" baseline="0" dirty="0" smtClean="0">
                <a:ln>
                  <a:noFill/>
                </a:ln>
                <a:solidFill>
                  <a:schemeClr val="tx1"/>
                </a:solidFill>
                <a:effectLst/>
                <a:latin typeface="Adobe Hebrew" pitchFamily="18" charset="-79"/>
                <a:ea typeface="Times New Roman" pitchFamily="18" charset="0"/>
                <a:cs typeface="Adobe Hebrew" pitchFamily="18" charset="-79"/>
              </a:rPr>
              <a:t>• Motor: Mono cilíndrico 2 refrigerado por aire</a:t>
            </a:r>
            <a:endParaRPr kumimoji="0" lang="es-EC" sz="1600" b="0" i="0" u="none" strike="noStrike" cap="none" normalizeH="0" baseline="0" dirty="0" smtClean="0">
              <a:ln>
                <a:noFill/>
              </a:ln>
              <a:solidFill>
                <a:schemeClr val="tx1"/>
              </a:solidFill>
              <a:effectLst/>
              <a:latin typeface="Adobe Hebrew" pitchFamily="18" charset="-79"/>
              <a:cs typeface="Adobe Hebrew" pitchFamily="18" charset="-79"/>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600" b="0" i="0" u="none" strike="noStrike" cap="none" normalizeH="0" baseline="0" dirty="0" smtClean="0">
                <a:ln>
                  <a:noFill/>
                </a:ln>
                <a:solidFill>
                  <a:schemeClr val="tx1"/>
                </a:solidFill>
                <a:effectLst/>
                <a:latin typeface="Adobe Hebrew" pitchFamily="18" charset="-79"/>
                <a:ea typeface="Times New Roman" pitchFamily="18" charset="0"/>
                <a:cs typeface="Adobe Hebrew" pitchFamily="18" charset="-79"/>
              </a:rPr>
              <a:t>• Cilindrada: 98 c.c.</a:t>
            </a:r>
            <a:endParaRPr kumimoji="0" lang="es-EC" sz="1600" b="0" i="0" u="none" strike="noStrike" cap="none" normalizeH="0" baseline="0" dirty="0" smtClean="0">
              <a:ln>
                <a:noFill/>
              </a:ln>
              <a:solidFill>
                <a:schemeClr val="tx1"/>
              </a:solidFill>
              <a:effectLst/>
              <a:latin typeface="Adobe Hebrew" pitchFamily="18" charset="-79"/>
              <a:cs typeface="Adobe Hebrew" pitchFamily="18" charset="-79"/>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600" b="0" i="0" u="none" strike="noStrike" cap="none" normalizeH="0" baseline="0" dirty="0" smtClean="0">
                <a:ln>
                  <a:noFill/>
                </a:ln>
                <a:solidFill>
                  <a:schemeClr val="tx1"/>
                </a:solidFill>
                <a:effectLst/>
                <a:latin typeface="Adobe Hebrew" pitchFamily="18" charset="-79"/>
                <a:ea typeface="Times New Roman" pitchFamily="18" charset="0"/>
                <a:cs typeface="Adobe Hebrew" pitchFamily="18" charset="-79"/>
              </a:rPr>
              <a:t>• Relación de Compresión: 6.6 : 1</a:t>
            </a:r>
            <a:endParaRPr kumimoji="0" lang="es-EC" sz="1600" b="0" i="0" u="none" strike="noStrike" cap="none" normalizeH="0" baseline="0" dirty="0" smtClean="0">
              <a:ln>
                <a:noFill/>
              </a:ln>
              <a:solidFill>
                <a:schemeClr val="tx1"/>
              </a:solidFill>
              <a:effectLst/>
              <a:latin typeface="Adobe Hebrew" pitchFamily="18" charset="-79"/>
              <a:cs typeface="Adobe Hebrew" pitchFamily="18" charset="-79"/>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600" b="0" i="0" u="none" strike="noStrike" cap="none" normalizeH="0" baseline="0" dirty="0" smtClean="0">
                <a:ln>
                  <a:noFill/>
                </a:ln>
                <a:solidFill>
                  <a:schemeClr val="tx1"/>
                </a:solidFill>
                <a:effectLst/>
                <a:latin typeface="Adobe Hebrew" pitchFamily="18" charset="-79"/>
                <a:ea typeface="Times New Roman" pitchFamily="18" charset="0"/>
                <a:cs typeface="Adobe Hebrew" pitchFamily="18" charset="-79"/>
              </a:rPr>
              <a:t>• Potencia Max.: 10 hp a 7.500 rpm</a:t>
            </a:r>
            <a:endParaRPr kumimoji="0" lang="es-EC" sz="1600" b="0" i="0" u="none" strike="noStrike" cap="none" normalizeH="0" baseline="0" dirty="0" smtClean="0">
              <a:ln>
                <a:noFill/>
              </a:ln>
              <a:solidFill>
                <a:schemeClr val="tx1"/>
              </a:solidFill>
              <a:effectLst/>
              <a:latin typeface="Adobe Hebrew" pitchFamily="18" charset="-79"/>
              <a:cs typeface="Adobe Hebrew" pitchFamily="18" charset="-79"/>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600" b="0" i="0" u="none" strike="noStrike" cap="none" normalizeH="0" baseline="0" dirty="0" smtClean="0">
                <a:ln>
                  <a:noFill/>
                </a:ln>
                <a:solidFill>
                  <a:schemeClr val="tx1"/>
                </a:solidFill>
                <a:effectLst/>
                <a:latin typeface="Adobe Hebrew" pitchFamily="18" charset="-79"/>
                <a:ea typeface="Times New Roman" pitchFamily="18" charset="0"/>
                <a:cs typeface="Adobe Hebrew" pitchFamily="18" charset="-79"/>
              </a:rPr>
              <a:t>• Torque Max.: 0.99 Kg-m a 6.500 rpm</a:t>
            </a:r>
            <a:endParaRPr kumimoji="0" lang="es-EC" sz="1600" b="0" i="0" u="none" strike="noStrike" cap="none" normalizeH="0" baseline="0" dirty="0" smtClean="0">
              <a:ln>
                <a:noFill/>
              </a:ln>
              <a:solidFill>
                <a:schemeClr val="tx1"/>
              </a:solidFill>
              <a:effectLst/>
              <a:latin typeface="Adobe Hebrew" pitchFamily="18" charset="-79"/>
              <a:cs typeface="Adobe Hebrew" pitchFamily="18" charset="-79"/>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600" b="0" i="0" u="none" strike="noStrike" cap="none" normalizeH="0" baseline="0" dirty="0" smtClean="0">
                <a:ln>
                  <a:noFill/>
                </a:ln>
                <a:solidFill>
                  <a:schemeClr val="tx1"/>
                </a:solidFill>
                <a:effectLst/>
                <a:latin typeface="Adobe Hebrew" pitchFamily="18" charset="-79"/>
                <a:ea typeface="Times New Roman" pitchFamily="18" charset="0"/>
                <a:cs typeface="Adobe Hebrew" pitchFamily="18" charset="-79"/>
              </a:rPr>
              <a:t>• Arranque: Patada</a:t>
            </a:r>
            <a:endParaRPr kumimoji="0" lang="es-EC" sz="1600" b="0" i="0" u="none" strike="noStrike" cap="none" normalizeH="0" baseline="0" dirty="0" smtClean="0">
              <a:ln>
                <a:noFill/>
              </a:ln>
              <a:solidFill>
                <a:schemeClr val="tx1"/>
              </a:solidFill>
              <a:effectLst/>
              <a:latin typeface="Adobe Hebrew" pitchFamily="18" charset="-79"/>
              <a:cs typeface="Adobe Hebrew" pitchFamily="18" charset="-79"/>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600" b="0" i="0" u="none" strike="noStrike" cap="none" normalizeH="0" baseline="0" dirty="0" smtClean="0">
                <a:ln>
                  <a:noFill/>
                </a:ln>
                <a:solidFill>
                  <a:schemeClr val="tx1"/>
                </a:solidFill>
                <a:effectLst/>
                <a:latin typeface="Adobe Hebrew" pitchFamily="18" charset="-79"/>
                <a:ea typeface="Times New Roman" pitchFamily="18" charset="0"/>
                <a:cs typeface="Adobe Hebrew" pitchFamily="18" charset="-79"/>
              </a:rPr>
              <a:t>• Caja: 4 Velocidades</a:t>
            </a:r>
            <a:endParaRPr kumimoji="0" lang="es-EC" sz="1600" b="0" i="0" u="none" strike="noStrike" cap="none" normalizeH="0" baseline="0" dirty="0" smtClean="0">
              <a:ln>
                <a:noFill/>
              </a:ln>
              <a:solidFill>
                <a:schemeClr val="tx1"/>
              </a:solidFill>
              <a:effectLst/>
              <a:latin typeface="Adobe Hebrew" pitchFamily="18" charset="-79"/>
              <a:cs typeface="Adobe Hebrew" pitchFamily="18" charset="-79"/>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600" b="0" i="0" u="none" strike="noStrike" cap="none" normalizeH="0" baseline="0" dirty="0" smtClean="0">
                <a:ln>
                  <a:noFill/>
                </a:ln>
                <a:solidFill>
                  <a:schemeClr val="tx1"/>
                </a:solidFill>
                <a:effectLst/>
                <a:latin typeface="Adobe Hebrew" pitchFamily="18" charset="-79"/>
                <a:ea typeface="Times New Roman" pitchFamily="18" charset="0"/>
                <a:cs typeface="Adobe Hebrew" pitchFamily="18" charset="-79"/>
              </a:rPr>
              <a:t>• Sistema Eléctrico: 6 voltios</a:t>
            </a:r>
            <a:endParaRPr kumimoji="0" lang="es-EC" sz="1600" b="0" i="0" u="none" strike="noStrike" cap="none" normalizeH="0" baseline="0" dirty="0" smtClean="0">
              <a:ln>
                <a:noFill/>
              </a:ln>
              <a:solidFill>
                <a:schemeClr val="tx1"/>
              </a:solidFill>
              <a:effectLst/>
              <a:latin typeface="Adobe Hebrew" pitchFamily="18" charset="-79"/>
              <a:cs typeface="Adobe Hebrew" pitchFamily="18" charset="-79"/>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600" b="0" i="0" u="none" strike="noStrike" cap="none" normalizeH="0" baseline="0" dirty="0" smtClean="0">
                <a:ln>
                  <a:noFill/>
                </a:ln>
                <a:solidFill>
                  <a:schemeClr val="tx1"/>
                </a:solidFill>
                <a:effectLst/>
                <a:latin typeface="Adobe Hebrew" pitchFamily="18" charset="-79"/>
                <a:ea typeface="Times New Roman" pitchFamily="18" charset="0"/>
                <a:cs typeface="Adobe Hebrew" pitchFamily="18" charset="-79"/>
              </a:rPr>
              <a:t>• Peso vacío: 82 Kg. En seco</a:t>
            </a:r>
            <a:endParaRPr kumimoji="0" lang="es-EC" sz="1600" b="0" i="0" u="none" strike="noStrike" cap="none" normalizeH="0" baseline="0" dirty="0" smtClean="0">
              <a:ln>
                <a:noFill/>
              </a:ln>
              <a:solidFill>
                <a:schemeClr val="tx1"/>
              </a:solidFill>
              <a:effectLst/>
              <a:latin typeface="Adobe Hebrew" pitchFamily="18" charset="-79"/>
              <a:cs typeface="Adobe Hebrew" pitchFamily="18" charset="-79"/>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600" b="0" i="0" u="none" strike="noStrike" cap="none" normalizeH="0" baseline="0" dirty="0" smtClean="0">
                <a:ln>
                  <a:noFill/>
                </a:ln>
                <a:solidFill>
                  <a:schemeClr val="tx1"/>
                </a:solidFill>
                <a:effectLst/>
                <a:latin typeface="Adobe Hebrew" pitchFamily="18" charset="-79"/>
                <a:ea typeface="Times New Roman" pitchFamily="18" charset="0"/>
                <a:cs typeface="Adobe Hebrew" pitchFamily="18" charset="-79"/>
              </a:rPr>
              <a:t>• Velocidad Máxima: 100 Km/h</a:t>
            </a:r>
            <a:endParaRPr kumimoji="0" lang="es-EC" sz="1600" b="0" i="0" u="none" strike="noStrike" cap="none" normalizeH="0" baseline="0" dirty="0" smtClean="0">
              <a:ln>
                <a:noFill/>
              </a:ln>
              <a:solidFill>
                <a:schemeClr val="tx1"/>
              </a:solidFill>
              <a:effectLst/>
              <a:latin typeface="Adobe Hebrew" pitchFamily="18" charset="-79"/>
              <a:cs typeface="Adobe Hebrew" pitchFamily="18" charset="-79"/>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600" b="0" i="0" u="none" strike="noStrike" cap="none" normalizeH="0" baseline="0" dirty="0" smtClean="0">
                <a:ln>
                  <a:noFill/>
                </a:ln>
                <a:solidFill>
                  <a:schemeClr val="tx1"/>
                </a:solidFill>
                <a:effectLst/>
                <a:latin typeface="Adobe Hebrew" pitchFamily="18" charset="-79"/>
                <a:ea typeface="Times New Roman" pitchFamily="18" charset="0"/>
                <a:cs typeface="Adobe Hebrew" pitchFamily="18" charset="-79"/>
              </a:rPr>
              <a:t>• Consumo: 120Km/</a:t>
            </a:r>
            <a:r>
              <a:rPr kumimoji="0" lang="es-EC" sz="1600" b="0" i="0" u="none" strike="noStrike" cap="none" normalizeH="0" baseline="0" dirty="0" err="1" smtClean="0">
                <a:ln>
                  <a:noFill/>
                </a:ln>
                <a:solidFill>
                  <a:schemeClr val="tx1"/>
                </a:solidFill>
                <a:effectLst/>
                <a:latin typeface="Adobe Hebrew" pitchFamily="18" charset="-79"/>
                <a:ea typeface="Times New Roman" pitchFamily="18" charset="0"/>
                <a:cs typeface="Adobe Hebrew" pitchFamily="18" charset="-79"/>
              </a:rPr>
              <a:t>Gl</a:t>
            </a:r>
            <a:endParaRPr kumimoji="0" lang="es-EC" sz="1600" b="0" i="0" u="none" strike="noStrike" cap="none" normalizeH="0" baseline="0" dirty="0" smtClean="0">
              <a:ln>
                <a:noFill/>
              </a:ln>
              <a:solidFill>
                <a:schemeClr val="tx1"/>
              </a:solidFill>
              <a:effectLst/>
              <a:latin typeface="Adobe Hebrew" pitchFamily="18" charset="-79"/>
              <a:cs typeface="Adobe Hebrew" pitchFamily="18" charset="-79"/>
            </a:endParaRPr>
          </a:p>
        </p:txBody>
      </p:sp>
      <p:pic>
        <p:nvPicPr>
          <p:cNvPr id="9" name="8 Imagen"/>
          <p:cNvPicPr/>
          <p:nvPr/>
        </p:nvPicPr>
        <p:blipFill>
          <a:blip r:embed="rId3"/>
          <a:srcRect/>
          <a:stretch>
            <a:fillRect/>
          </a:stretch>
        </p:blipFill>
        <p:spPr bwMode="auto">
          <a:xfrm>
            <a:off x="5357818" y="2071678"/>
            <a:ext cx="2834508" cy="2231191"/>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44426"/>
            <a:ext cx="9144000" cy="6902450"/>
          </a:xfrm>
          <a:prstGeom prst="rect">
            <a:avLst/>
          </a:prstGeom>
          <a:noFill/>
          <a:ln w="9525">
            <a:noFill/>
            <a:miter lim="800000"/>
            <a:headEnd/>
            <a:tailEnd/>
          </a:ln>
        </p:spPr>
      </p:pic>
      <p:sp>
        <p:nvSpPr>
          <p:cNvPr id="3" name="2 Rectángulo"/>
          <p:cNvSpPr/>
          <p:nvPr/>
        </p:nvSpPr>
        <p:spPr>
          <a:xfrm>
            <a:off x="357158" y="714356"/>
            <a:ext cx="8358246" cy="369332"/>
          </a:xfrm>
          <a:prstGeom prst="rect">
            <a:avLst/>
          </a:prstGeom>
        </p:spPr>
        <p:txBody>
          <a:bodyPr wrap="square">
            <a:spAutoFit/>
          </a:bodyPr>
          <a:lstStyle/>
          <a:p>
            <a:r>
              <a:rPr lang="es-EC" dirty="0" smtClean="0">
                <a:latin typeface="Adobe Hebrew" pitchFamily="18" charset="-79"/>
                <a:cs typeface="Adobe Hebrew" pitchFamily="18" charset="-79"/>
              </a:rPr>
              <a:t>REQUERIMIENTO DE POTENCIA</a:t>
            </a:r>
            <a:endParaRPr lang="es-EC" dirty="0"/>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8" name="7 Imagen"/>
          <p:cNvPicPr/>
          <p:nvPr/>
        </p:nvPicPr>
        <p:blipFill>
          <a:blip r:embed="rId3"/>
          <a:srcRect/>
          <a:stretch>
            <a:fillRect/>
          </a:stretch>
        </p:blipFill>
        <p:spPr bwMode="auto">
          <a:xfrm>
            <a:off x="642910" y="1214422"/>
            <a:ext cx="4552950" cy="2114208"/>
          </a:xfrm>
          <a:prstGeom prst="rect">
            <a:avLst/>
          </a:prstGeom>
          <a:noFill/>
          <a:ln w="9525">
            <a:noFill/>
            <a:miter lim="800000"/>
            <a:headEnd/>
            <a:tailEnd/>
          </a:ln>
        </p:spPr>
      </p:pic>
      <p:pic>
        <p:nvPicPr>
          <p:cNvPr id="9" name="8 Imagen"/>
          <p:cNvPicPr/>
          <p:nvPr/>
        </p:nvPicPr>
        <p:blipFill>
          <a:blip r:embed="rId4" cstate="print"/>
          <a:srcRect/>
          <a:stretch>
            <a:fillRect/>
          </a:stretch>
        </p:blipFill>
        <p:spPr bwMode="auto">
          <a:xfrm>
            <a:off x="3714744" y="3500438"/>
            <a:ext cx="4458357" cy="2377254"/>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6096" y="0"/>
            <a:ext cx="9144000" cy="6902450"/>
          </a:xfrm>
          <a:prstGeom prst="rect">
            <a:avLst/>
          </a:prstGeom>
          <a:noFill/>
          <a:ln w="9525">
            <a:noFill/>
            <a:miter lim="800000"/>
            <a:headEnd/>
            <a:tailEnd/>
          </a:ln>
        </p:spPr>
      </p:pic>
      <p:sp>
        <p:nvSpPr>
          <p:cNvPr id="3" name="2 Rectángulo"/>
          <p:cNvSpPr/>
          <p:nvPr/>
        </p:nvSpPr>
        <p:spPr>
          <a:xfrm>
            <a:off x="357158" y="714356"/>
            <a:ext cx="8358246" cy="369332"/>
          </a:xfrm>
          <a:prstGeom prst="rect">
            <a:avLst/>
          </a:prstGeom>
        </p:spPr>
        <p:txBody>
          <a:bodyPr wrap="square">
            <a:spAutoFit/>
          </a:bodyPr>
          <a:lstStyle/>
          <a:p>
            <a:r>
              <a:rPr lang="es-EC" dirty="0" smtClean="0">
                <a:latin typeface="Adobe Hebrew" pitchFamily="18" charset="-79"/>
                <a:cs typeface="Adobe Hebrew" pitchFamily="18" charset="-79"/>
              </a:rPr>
              <a:t>MOTOCICLETAS ELÉCTRICAS </a:t>
            </a:r>
            <a:endParaRPr lang="es-EC" dirty="0"/>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9698" name="Picture 2"/>
          <p:cNvPicPr>
            <a:picLocks noChangeAspect="1" noChangeArrowheads="1"/>
          </p:cNvPicPr>
          <p:nvPr/>
        </p:nvPicPr>
        <p:blipFill>
          <a:blip r:embed="rId3"/>
          <a:srcRect/>
          <a:stretch>
            <a:fillRect/>
          </a:stretch>
        </p:blipFill>
        <p:spPr bwMode="auto">
          <a:xfrm>
            <a:off x="785786" y="1428736"/>
            <a:ext cx="3886200" cy="3810000"/>
          </a:xfrm>
          <a:prstGeom prst="rect">
            <a:avLst/>
          </a:prstGeom>
          <a:noFill/>
          <a:ln w="9525">
            <a:noFill/>
            <a:miter lim="800000"/>
            <a:headEnd/>
            <a:tailEnd/>
          </a:ln>
          <a:effectLst/>
        </p:spPr>
      </p:pic>
      <p:pic>
        <p:nvPicPr>
          <p:cNvPr id="29699" name="Picture 3"/>
          <p:cNvPicPr>
            <a:picLocks noChangeAspect="1" noChangeArrowheads="1"/>
          </p:cNvPicPr>
          <p:nvPr/>
        </p:nvPicPr>
        <p:blipFill>
          <a:blip r:embed="rId4"/>
          <a:srcRect/>
          <a:stretch>
            <a:fillRect/>
          </a:stretch>
        </p:blipFill>
        <p:spPr bwMode="auto">
          <a:xfrm>
            <a:off x="4929190" y="1785926"/>
            <a:ext cx="3562350" cy="300990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6096" y="0"/>
            <a:ext cx="9144000" cy="6902450"/>
          </a:xfrm>
          <a:prstGeom prst="rect">
            <a:avLst/>
          </a:prstGeom>
          <a:noFill/>
          <a:ln w="9525">
            <a:noFill/>
            <a:miter lim="800000"/>
            <a:headEnd/>
            <a:tailEnd/>
          </a:ln>
        </p:spPr>
      </p:pic>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8" name="7 Rectángulo"/>
          <p:cNvSpPr/>
          <p:nvPr/>
        </p:nvSpPr>
        <p:spPr>
          <a:xfrm>
            <a:off x="357158" y="714356"/>
            <a:ext cx="8358246" cy="369332"/>
          </a:xfrm>
          <a:prstGeom prst="rect">
            <a:avLst/>
          </a:prstGeom>
        </p:spPr>
        <p:txBody>
          <a:bodyPr wrap="square">
            <a:spAutoFit/>
          </a:bodyPr>
          <a:lstStyle/>
          <a:p>
            <a:r>
              <a:rPr lang="es-EC" dirty="0" smtClean="0">
                <a:latin typeface="Adobe Hebrew" pitchFamily="18" charset="-79"/>
                <a:cs typeface="Adobe Hebrew" pitchFamily="18" charset="-79"/>
              </a:rPr>
              <a:t>REQUERIMIENTO DE POTENCIA</a:t>
            </a:r>
            <a:endParaRPr lang="es-EC" dirty="0"/>
          </a:p>
        </p:txBody>
      </p:sp>
      <p:pic>
        <p:nvPicPr>
          <p:cNvPr id="28673" name="Picture 1"/>
          <p:cNvPicPr>
            <a:picLocks noChangeAspect="1" noChangeArrowheads="1"/>
          </p:cNvPicPr>
          <p:nvPr/>
        </p:nvPicPr>
        <p:blipFill>
          <a:blip r:embed="rId3"/>
          <a:srcRect/>
          <a:stretch>
            <a:fillRect/>
          </a:stretch>
        </p:blipFill>
        <p:spPr bwMode="auto">
          <a:xfrm>
            <a:off x="1142976" y="2071678"/>
            <a:ext cx="2324100" cy="2371725"/>
          </a:xfrm>
          <a:prstGeom prst="rect">
            <a:avLst/>
          </a:prstGeom>
          <a:noFill/>
          <a:ln w="9525">
            <a:noFill/>
            <a:miter lim="800000"/>
            <a:headEnd/>
            <a:tailEnd/>
          </a:ln>
          <a:effectLst/>
        </p:spPr>
      </p:pic>
      <p:pic>
        <p:nvPicPr>
          <p:cNvPr id="28674" name="Picture 2"/>
          <p:cNvPicPr>
            <a:picLocks noChangeAspect="1" noChangeArrowheads="1"/>
          </p:cNvPicPr>
          <p:nvPr/>
        </p:nvPicPr>
        <p:blipFill>
          <a:blip r:embed="rId4"/>
          <a:srcRect/>
          <a:stretch>
            <a:fillRect/>
          </a:stretch>
        </p:blipFill>
        <p:spPr bwMode="auto">
          <a:xfrm>
            <a:off x="5000628" y="2500306"/>
            <a:ext cx="2581275" cy="15621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6096" y="0"/>
            <a:ext cx="9144000" cy="6902450"/>
          </a:xfrm>
          <a:prstGeom prst="rect">
            <a:avLst/>
          </a:prstGeom>
          <a:noFill/>
          <a:ln w="9525">
            <a:noFill/>
            <a:miter lim="800000"/>
            <a:headEnd/>
            <a:tailEnd/>
          </a:ln>
        </p:spPr>
      </p:pic>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8" name="7 Imagen"/>
          <p:cNvPicPr/>
          <p:nvPr/>
        </p:nvPicPr>
        <p:blipFill>
          <a:blip r:embed="rId3"/>
          <a:srcRect/>
          <a:stretch>
            <a:fillRect/>
          </a:stretch>
        </p:blipFill>
        <p:spPr bwMode="auto">
          <a:xfrm>
            <a:off x="611579" y="1142984"/>
            <a:ext cx="8175263" cy="4714908"/>
          </a:xfrm>
          <a:prstGeom prst="rect">
            <a:avLst/>
          </a:prstGeom>
          <a:noFill/>
          <a:ln w="9525">
            <a:noFill/>
            <a:miter lim="800000"/>
            <a:headEnd/>
            <a:tailEnd/>
          </a:ln>
        </p:spPr>
      </p:pic>
      <p:sp>
        <p:nvSpPr>
          <p:cNvPr id="9" name="8 Rectángulo"/>
          <p:cNvSpPr/>
          <p:nvPr/>
        </p:nvSpPr>
        <p:spPr>
          <a:xfrm>
            <a:off x="357158" y="714356"/>
            <a:ext cx="8358246" cy="369332"/>
          </a:xfrm>
          <a:prstGeom prst="rect">
            <a:avLst/>
          </a:prstGeom>
        </p:spPr>
        <p:txBody>
          <a:bodyPr wrap="square">
            <a:spAutoFit/>
          </a:bodyPr>
          <a:lstStyle/>
          <a:p>
            <a:r>
              <a:rPr lang="es-EC" dirty="0" smtClean="0">
                <a:latin typeface="Adobe Hebrew" pitchFamily="18" charset="-79"/>
                <a:cs typeface="Adobe Hebrew" pitchFamily="18" charset="-79"/>
              </a:rPr>
              <a:t>REQUERIMIENTO DE POTENCIA</a:t>
            </a:r>
            <a:endParaRPr lang="es-EC"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6096" y="0"/>
            <a:ext cx="9144000" cy="6902450"/>
          </a:xfrm>
          <a:prstGeom prst="rect">
            <a:avLst/>
          </a:prstGeom>
          <a:noFill/>
          <a:ln w="9525">
            <a:noFill/>
            <a:miter lim="800000"/>
            <a:headEnd/>
            <a:tailEnd/>
          </a:ln>
        </p:spPr>
      </p:pic>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8" name="7 Rectángulo"/>
          <p:cNvSpPr/>
          <p:nvPr/>
        </p:nvSpPr>
        <p:spPr>
          <a:xfrm>
            <a:off x="357158" y="714356"/>
            <a:ext cx="8358246" cy="369332"/>
          </a:xfrm>
          <a:prstGeom prst="rect">
            <a:avLst/>
          </a:prstGeom>
        </p:spPr>
        <p:txBody>
          <a:bodyPr wrap="square">
            <a:spAutoFit/>
          </a:bodyPr>
          <a:lstStyle/>
          <a:p>
            <a:r>
              <a:rPr lang="es-EC" dirty="0" smtClean="0">
                <a:latin typeface="Adobe Hebrew" pitchFamily="18" charset="-79"/>
                <a:cs typeface="Adobe Hebrew" pitchFamily="18" charset="-79"/>
              </a:rPr>
              <a:t>SELECCIÓN DEL MOTOR</a:t>
            </a:r>
            <a:endParaRPr lang="es-EC" dirty="0"/>
          </a:p>
        </p:txBody>
      </p:sp>
      <p:pic>
        <p:nvPicPr>
          <p:cNvPr id="9" name="8 Imagen"/>
          <p:cNvPicPr/>
          <p:nvPr/>
        </p:nvPicPr>
        <p:blipFill>
          <a:blip r:embed="rId3"/>
          <a:srcRect/>
          <a:stretch>
            <a:fillRect/>
          </a:stretch>
        </p:blipFill>
        <p:spPr bwMode="auto">
          <a:xfrm>
            <a:off x="2071670" y="1285860"/>
            <a:ext cx="5094621" cy="441063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sp>
        <p:nvSpPr>
          <p:cNvPr id="3" name="2 Rectángulo"/>
          <p:cNvSpPr/>
          <p:nvPr/>
        </p:nvSpPr>
        <p:spPr>
          <a:xfrm>
            <a:off x="357158" y="714356"/>
            <a:ext cx="8358246" cy="369332"/>
          </a:xfrm>
          <a:prstGeom prst="rect">
            <a:avLst/>
          </a:prstGeom>
        </p:spPr>
        <p:txBody>
          <a:bodyPr wrap="square">
            <a:spAutoFit/>
          </a:bodyPr>
          <a:lstStyle/>
          <a:p>
            <a:r>
              <a:rPr lang="es-EC" dirty="0" smtClean="0">
                <a:latin typeface="Adobe Hebrew" pitchFamily="18" charset="-79"/>
                <a:cs typeface="Adobe Hebrew" pitchFamily="18" charset="-79"/>
              </a:rPr>
              <a:t>MATRIZ DE SELECCIÓN DEL MOTOR</a:t>
            </a:r>
            <a:endParaRPr lang="es-EC" dirty="0"/>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8" name="7 Imagen"/>
          <p:cNvPicPr/>
          <p:nvPr/>
        </p:nvPicPr>
        <p:blipFill>
          <a:blip r:embed="rId3"/>
          <a:srcRect/>
          <a:stretch>
            <a:fillRect/>
          </a:stretch>
        </p:blipFill>
        <p:spPr bwMode="auto">
          <a:xfrm>
            <a:off x="1714480" y="1643050"/>
            <a:ext cx="5760085" cy="1388997"/>
          </a:xfrm>
          <a:prstGeom prst="rect">
            <a:avLst/>
          </a:prstGeom>
          <a:noFill/>
          <a:ln w="9525">
            <a:noFill/>
            <a:miter lim="800000"/>
            <a:headEnd/>
            <a:tailEnd/>
          </a:ln>
        </p:spPr>
      </p:pic>
      <p:pic>
        <p:nvPicPr>
          <p:cNvPr id="9" name="8 Imagen" descr="Electric Motorcycle Motor controller, Electric Car Motor controller"/>
          <p:cNvPicPr/>
          <p:nvPr/>
        </p:nvPicPr>
        <p:blipFill>
          <a:blip r:embed="rId4"/>
          <a:srcRect/>
          <a:stretch>
            <a:fillRect/>
          </a:stretch>
        </p:blipFill>
        <p:spPr bwMode="auto">
          <a:xfrm>
            <a:off x="6143636" y="3429000"/>
            <a:ext cx="2014702" cy="2110827"/>
          </a:xfrm>
          <a:prstGeom prst="rect">
            <a:avLst/>
          </a:prstGeom>
          <a:noFill/>
          <a:ln w="9525">
            <a:noFill/>
            <a:miter lim="800000"/>
            <a:headEnd/>
            <a:tailEnd/>
          </a:ln>
        </p:spPr>
      </p:pic>
      <p:pic>
        <p:nvPicPr>
          <p:cNvPr id="10" name="9 Imagen"/>
          <p:cNvPicPr/>
          <p:nvPr/>
        </p:nvPicPr>
        <p:blipFill>
          <a:blip r:embed="rId5" cstate="print"/>
          <a:srcRect/>
          <a:stretch>
            <a:fillRect/>
          </a:stretch>
        </p:blipFill>
        <p:spPr bwMode="auto">
          <a:xfrm>
            <a:off x="1142976" y="3643314"/>
            <a:ext cx="3534745" cy="1531917"/>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32" y="27012"/>
            <a:ext cx="9144000" cy="6902450"/>
          </a:xfrm>
          <a:prstGeom prst="rect">
            <a:avLst/>
          </a:prstGeom>
          <a:noFill/>
          <a:ln w="9525">
            <a:noFill/>
            <a:miter lim="800000"/>
            <a:headEnd/>
            <a:tailEnd/>
          </a:ln>
        </p:spPr>
      </p:pic>
      <p:sp>
        <p:nvSpPr>
          <p:cNvPr id="3" name="2 Rectángulo"/>
          <p:cNvSpPr/>
          <p:nvPr/>
        </p:nvSpPr>
        <p:spPr>
          <a:xfrm>
            <a:off x="357158" y="714356"/>
            <a:ext cx="8358246" cy="369332"/>
          </a:xfrm>
          <a:prstGeom prst="rect">
            <a:avLst/>
          </a:prstGeom>
        </p:spPr>
        <p:txBody>
          <a:bodyPr wrap="square">
            <a:spAutoFit/>
          </a:bodyPr>
          <a:lstStyle/>
          <a:p>
            <a:r>
              <a:rPr lang="es-EC" dirty="0" smtClean="0">
                <a:latin typeface="Adobe Hebrew" pitchFamily="18" charset="-79"/>
                <a:cs typeface="Adobe Hebrew" pitchFamily="18" charset="-79"/>
              </a:rPr>
              <a:t>SELECCIÓN DEL CONTROLADOR</a:t>
            </a:r>
            <a:endParaRPr lang="es-EC" dirty="0"/>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8" name="7 Imagen"/>
          <p:cNvPicPr/>
          <p:nvPr/>
        </p:nvPicPr>
        <p:blipFill>
          <a:blip r:embed="rId3"/>
          <a:srcRect/>
          <a:stretch>
            <a:fillRect/>
          </a:stretch>
        </p:blipFill>
        <p:spPr bwMode="auto">
          <a:xfrm>
            <a:off x="1691957" y="1469446"/>
            <a:ext cx="5760085" cy="3919108"/>
          </a:xfrm>
          <a:prstGeom prst="rect">
            <a:avLst/>
          </a:prstGeom>
          <a:noFill/>
          <a:ln w="9525">
            <a:noFill/>
            <a:miter lim="800000"/>
            <a:headEnd/>
            <a:tailEnd/>
          </a:ln>
        </p:spPr>
      </p:pic>
      <p:pic>
        <p:nvPicPr>
          <p:cNvPr id="9" name="8 Imagen"/>
          <p:cNvPicPr/>
          <p:nvPr/>
        </p:nvPicPr>
        <p:blipFill>
          <a:blip r:embed="rId4"/>
          <a:srcRect/>
          <a:stretch>
            <a:fillRect/>
          </a:stretch>
        </p:blipFill>
        <p:spPr bwMode="auto">
          <a:xfrm>
            <a:off x="5857884" y="4000504"/>
            <a:ext cx="1524742" cy="1270660"/>
          </a:xfrm>
          <a:prstGeom prst="rect">
            <a:avLst/>
          </a:prstGeom>
          <a:noFill/>
          <a:ln w="1">
            <a:noFill/>
            <a:miter lim="800000"/>
            <a:headEnd/>
            <a:tailEnd type="none" w="med" len="med"/>
          </a:ln>
          <a:effectLst/>
        </p:spPr>
      </p:pic>
      <p:pic>
        <p:nvPicPr>
          <p:cNvPr id="10" name="9 Imagen"/>
          <p:cNvPicPr/>
          <p:nvPr/>
        </p:nvPicPr>
        <p:blipFill>
          <a:blip r:embed="rId5"/>
          <a:srcRect/>
          <a:stretch>
            <a:fillRect/>
          </a:stretch>
        </p:blipFill>
        <p:spPr bwMode="auto">
          <a:xfrm>
            <a:off x="4143372" y="4000504"/>
            <a:ext cx="1531537" cy="1270660"/>
          </a:xfrm>
          <a:prstGeom prst="rect">
            <a:avLst/>
          </a:prstGeom>
          <a:noFill/>
          <a:ln w="1">
            <a:noFill/>
            <a:miter lim="800000"/>
            <a:headEnd/>
            <a:tailEnd type="none" w="med" len="med"/>
          </a:ln>
          <a:effectLst/>
        </p:spPr>
      </p:pic>
      <p:pic>
        <p:nvPicPr>
          <p:cNvPr id="11" name="10 Imagen"/>
          <p:cNvPicPr/>
          <p:nvPr/>
        </p:nvPicPr>
        <p:blipFill>
          <a:blip r:embed="rId6"/>
          <a:srcRect/>
          <a:stretch>
            <a:fillRect/>
          </a:stretch>
        </p:blipFill>
        <p:spPr bwMode="auto">
          <a:xfrm>
            <a:off x="2571736" y="4000504"/>
            <a:ext cx="1440980" cy="1270660"/>
          </a:xfrm>
          <a:prstGeom prst="rect">
            <a:avLst/>
          </a:prstGeom>
          <a:noFill/>
          <a:ln w="1">
            <a:noFill/>
            <a:miter lim="800000"/>
            <a:headEnd/>
            <a:tailEnd type="none" w="med" len="me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sp>
        <p:nvSpPr>
          <p:cNvPr id="3" name="2 Rectángulo"/>
          <p:cNvSpPr/>
          <p:nvPr/>
        </p:nvSpPr>
        <p:spPr>
          <a:xfrm>
            <a:off x="3357554" y="2928934"/>
            <a:ext cx="5072098" cy="2062103"/>
          </a:xfrm>
          <a:prstGeom prst="rect">
            <a:avLst/>
          </a:prstGeom>
        </p:spPr>
        <p:txBody>
          <a:bodyPr wrap="square">
            <a:spAutoFit/>
          </a:bodyPr>
          <a:lstStyle/>
          <a:p>
            <a:r>
              <a:rPr lang="es-ES" sz="3200" b="1" dirty="0">
                <a:latin typeface="Adobe Hebrew" pitchFamily="18" charset="-79"/>
                <a:cs typeface="Adobe Hebrew" pitchFamily="18" charset="-79"/>
              </a:rPr>
              <a:t>RESEÑA HISTÓRICA, LAS MOTOCICLETAS Y LA CONTAMINACIÓN AMBIENTAL EN QUITO</a:t>
            </a:r>
            <a:endParaRPr lang="es-EC" sz="3200" b="1" dirty="0">
              <a:latin typeface="Adobe Hebrew" pitchFamily="18" charset="-79"/>
              <a:cs typeface="Adobe Hebrew" pitchFamily="18" charset="-79"/>
            </a:endParaRPr>
          </a:p>
        </p:txBody>
      </p:sp>
      <p:sp>
        <p:nvSpPr>
          <p:cNvPr id="4" name="3 Rectángulo redondeado"/>
          <p:cNvSpPr/>
          <p:nvPr/>
        </p:nvSpPr>
        <p:spPr>
          <a:xfrm>
            <a:off x="3857620" y="1357298"/>
            <a:ext cx="3571900" cy="100013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3200" dirty="0" smtClean="0"/>
              <a:t>CAPÍTULO 1</a:t>
            </a:r>
            <a:endParaRPr lang="es-EC" sz="3200" dirty="0"/>
          </a:p>
        </p:txBody>
      </p:sp>
      <p:pic>
        <p:nvPicPr>
          <p:cNvPr id="5" name="Picture 4" descr="https://encrypted-tbn2.gstatic.com/images?q=tbn:ANd9GcSjigIxVM7dUZTO4cCFRQBJWP-Ir2KQCGIE3_bqyHiOBwlDCeyf"/>
          <p:cNvPicPr>
            <a:picLocks noChangeAspect="1" noChangeArrowheads="1"/>
          </p:cNvPicPr>
          <p:nvPr/>
        </p:nvPicPr>
        <p:blipFill>
          <a:blip r:embed="rId3"/>
          <a:srcRect/>
          <a:stretch>
            <a:fillRect/>
          </a:stretch>
        </p:blipFill>
        <p:spPr bwMode="auto">
          <a:xfrm>
            <a:off x="1214414" y="785794"/>
            <a:ext cx="928662" cy="928663"/>
          </a:xfrm>
          <a:prstGeom prst="rect">
            <a:avLst/>
          </a:prstGeom>
          <a:noFill/>
        </p:spPr>
      </p:pic>
      <p:pic>
        <p:nvPicPr>
          <p:cNvPr id="6" name="Picture 3" descr="C:\Users\Dell\Pictures\Espe Ingenieria mecanica.jpg"/>
          <p:cNvPicPr>
            <a:picLocks noChangeAspect="1" noChangeArrowheads="1"/>
          </p:cNvPicPr>
          <p:nvPr/>
        </p:nvPicPr>
        <p:blipFill>
          <a:blip r:embed="rId4"/>
          <a:srcRect/>
          <a:stretch>
            <a:fillRect/>
          </a:stretch>
        </p:blipFill>
        <p:spPr bwMode="auto">
          <a:xfrm>
            <a:off x="714348" y="4000504"/>
            <a:ext cx="1880367" cy="1643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Logo"/>
          <p:cNvPicPr>
            <a:picLocks noChangeAspect="1" noChangeArrowheads="1"/>
          </p:cNvPicPr>
          <p:nvPr/>
        </p:nvPicPr>
        <p:blipFill>
          <a:blip r:embed="rId5"/>
          <a:srcRect/>
          <a:stretch>
            <a:fillRect/>
          </a:stretch>
        </p:blipFill>
        <p:spPr bwMode="auto">
          <a:xfrm>
            <a:off x="857224" y="2000240"/>
            <a:ext cx="1533525" cy="14573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6096" y="0"/>
            <a:ext cx="9144000" cy="6902450"/>
          </a:xfrm>
          <a:prstGeom prst="rect">
            <a:avLst/>
          </a:prstGeom>
          <a:noFill/>
          <a:ln w="9525">
            <a:noFill/>
            <a:miter lim="800000"/>
            <a:headEnd/>
            <a:tailEnd/>
          </a:ln>
        </p:spPr>
      </p:pic>
      <p:sp>
        <p:nvSpPr>
          <p:cNvPr id="3" name="2 Rectángulo"/>
          <p:cNvSpPr/>
          <p:nvPr/>
        </p:nvSpPr>
        <p:spPr>
          <a:xfrm>
            <a:off x="357158" y="714356"/>
            <a:ext cx="8358246" cy="369332"/>
          </a:xfrm>
          <a:prstGeom prst="rect">
            <a:avLst/>
          </a:prstGeom>
        </p:spPr>
        <p:txBody>
          <a:bodyPr wrap="square">
            <a:spAutoFit/>
          </a:bodyPr>
          <a:lstStyle/>
          <a:p>
            <a:r>
              <a:rPr lang="es-EC" dirty="0" smtClean="0">
                <a:latin typeface="Adobe Hebrew" pitchFamily="18" charset="-79"/>
                <a:cs typeface="Adobe Hebrew" pitchFamily="18" charset="-79"/>
              </a:rPr>
              <a:t>MATRIZ DE SELECCIÓN DEL CONTROLADOR</a:t>
            </a:r>
            <a:endParaRPr lang="es-EC" dirty="0"/>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8" name="7 Imagen"/>
          <p:cNvPicPr/>
          <p:nvPr/>
        </p:nvPicPr>
        <p:blipFill>
          <a:blip r:embed="rId3"/>
          <a:srcRect/>
          <a:stretch>
            <a:fillRect/>
          </a:stretch>
        </p:blipFill>
        <p:spPr bwMode="auto">
          <a:xfrm>
            <a:off x="1785918" y="1571612"/>
            <a:ext cx="5760085" cy="1538631"/>
          </a:xfrm>
          <a:prstGeom prst="rect">
            <a:avLst/>
          </a:prstGeom>
          <a:noFill/>
          <a:ln w="9525">
            <a:noFill/>
            <a:miter lim="800000"/>
            <a:headEnd/>
            <a:tailEnd/>
          </a:ln>
        </p:spPr>
      </p:pic>
      <p:pic>
        <p:nvPicPr>
          <p:cNvPr id="9" name="8 Imagen"/>
          <p:cNvPicPr/>
          <p:nvPr/>
        </p:nvPicPr>
        <p:blipFill>
          <a:blip r:embed="rId4"/>
          <a:srcRect/>
          <a:stretch>
            <a:fillRect/>
          </a:stretch>
        </p:blipFill>
        <p:spPr bwMode="auto">
          <a:xfrm>
            <a:off x="3500430" y="3500438"/>
            <a:ext cx="2571768" cy="2056478"/>
          </a:xfrm>
          <a:prstGeom prst="rect">
            <a:avLst/>
          </a:prstGeom>
          <a:noFill/>
          <a:ln w="1">
            <a:noFill/>
            <a:miter lim="800000"/>
            <a:headEnd/>
            <a:tailEnd type="none" w="med" len="me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6096" y="0"/>
            <a:ext cx="9144000" cy="6902450"/>
          </a:xfrm>
          <a:prstGeom prst="rect">
            <a:avLst/>
          </a:prstGeom>
          <a:noFill/>
          <a:ln w="9525">
            <a:noFill/>
            <a:miter lim="800000"/>
            <a:headEnd/>
            <a:tailEnd/>
          </a:ln>
        </p:spPr>
      </p:pic>
      <p:sp>
        <p:nvSpPr>
          <p:cNvPr id="3" name="2 Rectángulo"/>
          <p:cNvSpPr/>
          <p:nvPr/>
        </p:nvSpPr>
        <p:spPr>
          <a:xfrm>
            <a:off x="357158" y="714356"/>
            <a:ext cx="8358246" cy="369332"/>
          </a:xfrm>
          <a:prstGeom prst="rect">
            <a:avLst/>
          </a:prstGeom>
        </p:spPr>
        <p:txBody>
          <a:bodyPr wrap="square">
            <a:spAutoFit/>
          </a:bodyPr>
          <a:lstStyle/>
          <a:p>
            <a:r>
              <a:rPr lang="es-EC" dirty="0" smtClean="0">
                <a:latin typeface="Adobe Hebrew" pitchFamily="18" charset="-79"/>
                <a:cs typeface="Adobe Hebrew" pitchFamily="18" charset="-79"/>
              </a:rPr>
              <a:t>MOTOCICLETAS ELÉCTRICAS </a:t>
            </a:r>
            <a:endParaRPr lang="es-EC" dirty="0"/>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8" name="7 Imagen"/>
          <p:cNvPicPr/>
          <p:nvPr/>
        </p:nvPicPr>
        <p:blipFill>
          <a:blip r:embed="rId3"/>
          <a:srcRect/>
          <a:stretch>
            <a:fillRect/>
          </a:stretch>
        </p:blipFill>
        <p:spPr bwMode="auto">
          <a:xfrm>
            <a:off x="1691957" y="1338820"/>
            <a:ext cx="5760085" cy="4180359"/>
          </a:xfrm>
          <a:prstGeom prst="rect">
            <a:avLst/>
          </a:prstGeom>
          <a:noFill/>
          <a:ln w="9525">
            <a:noFill/>
            <a:miter lim="800000"/>
            <a:headEnd/>
            <a:tailEnd/>
          </a:ln>
        </p:spPr>
      </p:pic>
      <p:pic>
        <p:nvPicPr>
          <p:cNvPr id="9" name="8 Imagen"/>
          <p:cNvPicPr/>
          <p:nvPr/>
        </p:nvPicPr>
        <p:blipFill>
          <a:blip r:embed="rId4"/>
          <a:srcRect/>
          <a:stretch>
            <a:fillRect/>
          </a:stretch>
        </p:blipFill>
        <p:spPr bwMode="auto">
          <a:xfrm>
            <a:off x="5929322" y="4143380"/>
            <a:ext cx="1428469" cy="1056903"/>
          </a:xfrm>
          <a:prstGeom prst="rect">
            <a:avLst/>
          </a:prstGeom>
          <a:noFill/>
          <a:ln w="1">
            <a:noFill/>
            <a:miter lim="800000"/>
            <a:headEnd/>
            <a:tailEnd type="none" w="med" len="med"/>
          </a:ln>
          <a:effectLst/>
        </p:spPr>
      </p:pic>
      <p:pic>
        <p:nvPicPr>
          <p:cNvPr id="10" name="9 Imagen"/>
          <p:cNvPicPr/>
          <p:nvPr/>
        </p:nvPicPr>
        <p:blipFill>
          <a:blip r:embed="rId5"/>
          <a:srcRect/>
          <a:stretch>
            <a:fillRect/>
          </a:stretch>
        </p:blipFill>
        <p:spPr bwMode="auto">
          <a:xfrm>
            <a:off x="4286248" y="4214818"/>
            <a:ext cx="1481496" cy="1187532"/>
          </a:xfrm>
          <a:prstGeom prst="rect">
            <a:avLst/>
          </a:prstGeom>
          <a:noFill/>
          <a:ln w="1">
            <a:noFill/>
            <a:miter lim="800000"/>
            <a:headEnd/>
            <a:tailEnd type="none" w="med" len="med"/>
          </a:ln>
          <a:effectLst/>
        </p:spPr>
      </p:pic>
      <p:pic>
        <p:nvPicPr>
          <p:cNvPr id="11" name="10 Imagen"/>
          <p:cNvPicPr/>
          <p:nvPr/>
        </p:nvPicPr>
        <p:blipFill>
          <a:blip r:embed="rId6"/>
          <a:srcRect/>
          <a:stretch>
            <a:fillRect/>
          </a:stretch>
        </p:blipFill>
        <p:spPr bwMode="auto">
          <a:xfrm>
            <a:off x="2643174" y="4143380"/>
            <a:ext cx="1132857" cy="1246909"/>
          </a:xfrm>
          <a:prstGeom prst="rect">
            <a:avLst/>
          </a:prstGeom>
          <a:noFill/>
          <a:ln w="1">
            <a:noFill/>
            <a:miter lim="800000"/>
            <a:headEnd/>
            <a:tailEnd type="none" w="med" len="me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sp>
        <p:nvSpPr>
          <p:cNvPr id="3" name="2 Rectángulo"/>
          <p:cNvSpPr/>
          <p:nvPr/>
        </p:nvSpPr>
        <p:spPr>
          <a:xfrm>
            <a:off x="357158" y="714356"/>
            <a:ext cx="8358246" cy="369332"/>
          </a:xfrm>
          <a:prstGeom prst="rect">
            <a:avLst/>
          </a:prstGeom>
        </p:spPr>
        <p:txBody>
          <a:bodyPr wrap="square">
            <a:spAutoFit/>
          </a:bodyPr>
          <a:lstStyle/>
          <a:p>
            <a:r>
              <a:rPr lang="es-EC" dirty="0" smtClean="0">
                <a:latin typeface="Adobe Hebrew" pitchFamily="18" charset="-79"/>
                <a:cs typeface="Adobe Hebrew" pitchFamily="18" charset="-79"/>
              </a:rPr>
              <a:t>MATRIZ DE SELECCIÓN DE BATERÍAS</a:t>
            </a:r>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8" name="7 Imagen"/>
          <p:cNvPicPr/>
          <p:nvPr/>
        </p:nvPicPr>
        <p:blipFill>
          <a:blip r:embed="rId3"/>
          <a:srcRect/>
          <a:stretch>
            <a:fillRect/>
          </a:stretch>
        </p:blipFill>
        <p:spPr bwMode="auto">
          <a:xfrm>
            <a:off x="1928794" y="1643050"/>
            <a:ext cx="5760085" cy="1545669"/>
          </a:xfrm>
          <a:prstGeom prst="rect">
            <a:avLst/>
          </a:prstGeom>
          <a:noFill/>
          <a:ln w="9525">
            <a:noFill/>
            <a:miter lim="800000"/>
            <a:headEnd/>
            <a:tailEnd/>
          </a:ln>
        </p:spPr>
      </p:pic>
      <p:pic>
        <p:nvPicPr>
          <p:cNvPr id="9" name="8 Imagen"/>
          <p:cNvPicPr/>
          <p:nvPr/>
        </p:nvPicPr>
        <p:blipFill>
          <a:blip r:embed="rId4"/>
          <a:srcRect/>
          <a:stretch>
            <a:fillRect/>
          </a:stretch>
        </p:blipFill>
        <p:spPr bwMode="auto">
          <a:xfrm>
            <a:off x="3786182" y="3429000"/>
            <a:ext cx="2143140" cy="2032727"/>
          </a:xfrm>
          <a:prstGeom prst="rect">
            <a:avLst/>
          </a:prstGeom>
          <a:noFill/>
          <a:ln w="1">
            <a:noFill/>
            <a:miter lim="800000"/>
            <a:headEnd/>
            <a:tailEnd type="none" w="med" len="me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6096" y="0"/>
            <a:ext cx="9144000" cy="6902450"/>
          </a:xfrm>
          <a:prstGeom prst="rect">
            <a:avLst/>
          </a:prstGeom>
          <a:noFill/>
          <a:ln w="9525">
            <a:noFill/>
            <a:miter lim="800000"/>
            <a:headEnd/>
            <a:tailEnd/>
          </a:ln>
        </p:spPr>
      </p:pic>
      <p:sp>
        <p:nvSpPr>
          <p:cNvPr id="3" name="2 Rectángulo"/>
          <p:cNvSpPr/>
          <p:nvPr/>
        </p:nvSpPr>
        <p:spPr>
          <a:xfrm>
            <a:off x="357158" y="714356"/>
            <a:ext cx="8358246" cy="646331"/>
          </a:xfrm>
          <a:prstGeom prst="rect">
            <a:avLst/>
          </a:prstGeom>
        </p:spPr>
        <p:txBody>
          <a:bodyPr wrap="square">
            <a:spAutoFit/>
          </a:bodyPr>
          <a:lstStyle/>
          <a:p>
            <a:r>
              <a:rPr lang="es-EC" b="1" dirty="0" smtClean="0">
                <a:latin typeface="Adobe Hebrew" pitchFamily="18" charset="-79"/>
                <a:cs typeface="Adobe Hebrew" pitchFamily="18" charset="-79"/>
              </a:rPr>
              <a:t>DISEÑO MECÁNICO</a:t>
            </a:r>
          </a:p>
          <a:p>
            <a:r>
              <a:rPr lang="es-EC" dirty="0" smtClean="0">
                <a:latin typeface="Adobe Hebrew" pitchFamily="18" charset="-79"/>
                <a:cs typeface="Adobe Hebrew" pitchFamily="18" charset="-79"/>
              </a:rPr>
              <a:t>PLACA SOPORTE DEL MOTOR</a:t>
            </a:r>
            <a:endParaRPr lang="es-EC" dirty="0"/>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9" name="8 Imagen"/>
          <p:cNvPicPr/>
          <p:nvPr/>
        </p:nvPicPr>
        <p:blipFill>
          <a:blip r:embed="rId3"/>
          <a:srcRect/>
          <a:stretch>
            <a:fillRect/>
          </a:stretch>
        </p:blipFill>
        <p:spPr bwMode="auto">
          <a:xfrm>
            <a:off x="714348" y="1571612"/>
            <a:ext cx="3717377" cy="2748679"/>
          </a:xfrm>
          <a:prstGeom prst="rect">
            <a:avLst/>
          </a:prstGeom>
          <a:noFill/>
          <a:ln w="9525">
            <a:noFill/>
            <a:miter lim="800000"/>
            <a:headEnd/>
            <a:tailEnd/>
          </a:ln>
        </p:spPr>
      </p:pic>
      <p:pic>
        <p:nvPicPr>
          <p:cNvPr id="10" name="9 Imagen"/>
          <p:cNvPicPr/>
          <p:nvPr/>
        </p:nvPicPr>
        <p:blipFill>
          <a:blip r:embed="rId4"/>
          <a:srcRect/>
          <a:stretch>
            <a:fillRect/>
          </a:stretch>
        </p:blipFill>
        <p:spPr bwMode="auto">
          <a:xfrm>
            <a:off x="4714876" y="3429000"/>
            <a:ext cx="3811971" cy="1935776"/>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6096" y="0"/>
            <a:ext cx="9144000" cy="6902450"/>
          </a:xfrm>
          <a:prstGeom prst="rect">
            <a:avLst/>
          </a:prstGeom>
          <a:noFill/>
          <a:ln w="9525">
            <a:noFill/>
            <a:miter lim="800000"/>
            <a:headEnd/>
            <a:tailEnd/>
          </a:ln>
        </p:spPr>
      </p:pic>
      <p:sp>
        <p:nvSpPr>
          <p:cNvPr id="3" name="2 Rectángulo"/>
          <p:cNvSpPr/>
          <p:nvPr/>
        </p:nvSpPr>
        <p:spPr>
          <a:xfrm>
            <a:off x="357158" y="714356"/>
            <a:ext cx="8358246" cy="646331"/>
          </a:xfrm>
          <a:prstGeom prst="rect">
            <a:avLst/>
          </a:prstGeom>
        </p:spPr>
        <p:txBody>
          <a:bodyPr wrap="square">
            <a:spAutoFit/>
          </a:bodyPr>
          <a:lstStyle/>
          <a:p>
            <a:r>
              <a:rPr lang="es-EC" b="1" dirty="0" smtClean="0">
                <a:latin typeface="Adobe Hebrew" pitchFamily="18" charset="-79"/>
                <a:cs typeface="Adobe Hebrew" pitchFamily="18" charset="-79"/>
              </a:rPr>
              <a:t>DISEÑO MECÁNICO</a:t>
            </a:r>
          </a:p>
          <a:p>
            <a:r>
              <a:rPr lang="es-EC" dirty="0" smtClean="0">
                <a:latin typeface="Adobe Hebrew" pitchFamily="18" charset="-79"/>
                <a:cs typeface="Adobe Hebrew" pitchFamily="18" charset="-79"/>
              </a:rPr>
              <a:t>PLACA SOPORTE DEL MOTOR</a:t>
            </a:r>
            <a:endParaRPr lang="es-EC" dirty="0"/>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6385" name="Picture 1"/>
          <p:cNvPicPr>
            <a:picLocks noChangeAspect="1" noChangeArrowheads="1"/>
          </p:cNvPicPr>
          <p:nvPr/>
        </p:nvPicPr>
        <p:blipFill>
          <a:blip r:embed="rId3"/>
          <a:srcRect/>
          <a:stretch>
            <a:fillRect/>
          </a:stretch>
        </p:blipFill>
        <p:spPr bwMode="auto">
          <a:xfrm>
            <a:off x="1500166" y="1571612"/>
            <a:ext cx="6143668" cy="4402490"/>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6096" y="0"/>
            <a:ext cx="9144000" cy="6902450"/>
          </a:xfrm>
          <a:prstGeom prst="rect">
            <a:avLst/>
          </a:prstGeom>
          <a:noFill/>
          <a:ln w="9525">
            <a:noFill/>
            <a:miter lim="800000"/>
            <a:headEnd/>
            <a:tailEnd/>
          </a:ln>
        </p:spPr>
      </p:pic>
      <p:sp>
        <p:nvSpPr>
          <p:cNvPr id="3" name="2 Rectángulo"/>
          <p:cNvSpPr/>
          <p:nvPr/>
        </p:nvSpPr>
        <p:spPr>
          <a:xfrm>
            <a:off x="357158" y="714356"/>
            <a:ext cx="8358246" cy="646331"/>
          </a:xfrm>
          <a:prstGeom prst="rect">
            <a:avLst/>
          </a:prstGeom>
        </p:spPr>
        <p:txBody>
          <a:bodyPr wrap="square">
            <a:spAutoFit/>
          </a:bodyPr>
          <a:lstStyle/>
          <a:p>
            <a:r>
              <a:rPr lang="es-EC" b="1" dirty="0" smtClean="0">
                <a:latin typeface="Adobe Hebrew" pitchFamily="18" charset="-79"/>
                <a:cs typeface="Adobe Hebrew" pitchFamily="18" charset="-79"/>
              </a:rPr>
              <a:t>DISEÑO MECÁNICO</a:t>
            </a:r>
          </a:p>
          <a:p>
            <a:r>
              <a:rPr lang="es-EC" dirty="0" smtClean="0">
                <a:latin typeface="Adobe Hebrew" pitchFamily="18" charset="-79"/>
                <a:cs typeface="Adobe Hebrew" pitchFamily="18" charset="-79"/>
              </a:rPr>
              <a:t>PLACA SOPORTE DEL MOTOR</a:t>
            </a:r>
            <a:endParaRPr lang="es-EC" dirty="0"/>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9154" name="Picture 2"/>
          <p:cNvPicPr>
            <a:picLocks noChangeAspect="1" noChangeArrowheads="1"/>
          </p:cNvPicPr>
          <p:nvPr/>
        </p:nvPicPr>
        <p:blipFill>
          <a:blip r:embed="rId3"/>
          <a:srcRect/>
          <a:stretch>
            <a:fillRect/>
          </a:stretch>
        </p:blipFill>
        <p:spPr bwMode="auto">
          <a:xfrm>
            <a:off x="2000232" y="1500174"/>
            <a:ext cx="5734076" cy="3897489"/>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6096" y="0"/>
            <a:ext cx="9144000" cy="6902450"/>
          </a:xfrm>
          <a:prstGeom prst="rect">
            <a:avLst/>
          </a:prstGeom>
          <a:noFill/>
          <a:ln w="9525">
            <a:noFill/>
            <a:miter lim="800000"/>
            <a:headEnd/>
            <a:tailEnd/>
          </a:ln>
        </p:spPr>
      </p:pic>
      <p:sp>
        <p:nvSpPr>
          <p:cNvPr id="3" name="2 Rectángulo"/>
          <p:cNvSpPr/>
          <p:nvPr/>
        </p:nvSpPr>
        <p:spPr>
          <a:xfrm>
            <a:off x="357158" y="714356"/>
            <a:ext cx="8358246" cy="646331"/>
          </a:xfrm>
          <a:prstGeom prst="rect">
            <a:avLst/>
          </a:prstGeom>
        </p:spPr>
        <p:txBody>
          <a:bodyPr wrap="square">
            <a:spAutoFit/>
          </a:bodyPr>
          <a:lstStyle/>
          <a:p>
            <a:r>
              <a:rPr lang="es-EC" b="1" dirty="0" smtClean="0">
                <a:latin typeface="Adobe Hebrew" pitchFamily="18" charset="-79"/>
                <a:cs typeface="Adobe Hebrew" pitchFamily="18" charset="-79"/>
              </a:rPr>
              <a:t>DISEÑO MECÁNICO</a:t>
            </a:r>
          </a:p>
          <a:p>
            <a:r>
              <a:rPr lang="es-EC" dirty="0" smtClean="0">
                <a:latin typeface="Adobe Hebrew" pitchFamily="18" charset="-79"/>
                <a:cs typeface="Adobe Hebrew" pitchFamily="18" charset="-79"/>
              </a:rPr>
              <a:t>PLACA SOPORTE DEL MOTOR</a:t>
            </a:r>
            <a:endParaRPr lang="es-EC" dirty="0"/>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9" name="8 Imagen"/>
          <p:cNvPicPr/>
          <p:nvPr/>
        </p:nvPicPr>
        <p:blipFill>
          <a:blip r:embed="rId3"/>
          <a:srcRect/>
          <a:stretch>
            <a:fillRect/>
          </a:stretch>
        </p:blipFill>
        <p:spPr bwMode="auto">
          <a:xfrm>
            <a:off x="2000232" y="1785926"/>
            <a:ext cx="5158878" cy="3519025"/>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6096" y="0"/>
            <a:ext cx="9144000" cy="6902450"/>
          </a:xfrm>
          <a:prstGeom prst="rect">
            <a:avLst/>
          </a:prstGeom>
          <a:noFill/>
          <a:ln w="9525">
            <a:noFill/>
            <a:miter lim="800000"/>
            <a:headEnd/>
            <a:tailEnd/>
          </a:ln>
        </p:spPr>
      </p:pic>
      <p:sp>
        <p:nvSpPr>
          <p:cNvPr id="3" name="2 Rectángulo"/>
          <p:cNvSpPr/>
          <p:nvPr/>
        </p:nvSpPr>
        <p:spPr>
          <a:xfrm>
            <a:off x="357158" y="714356"/>
            <a:ext cx="8358246" cy="646331"/>
          </a:xfrm>
          <a:prstGeom prst="rect">
            <a:avLst/>
          </a:prstGeom>
        </p:spPr>
        <p:txBody>
          <a:bodyPr wrap="square">
            <a:spAutoFit/>
          </a:bodyPr>
          <a:lstStyle/>
          <a:p>
            <a:r>
              <a:rPr lang="es-EC" b="1" dirty="0" smtClean="0">
                <a:latin typeface="Adobe Hebrew" pitchFamily="18" charset="-79"/>
                <a:cs typeface="Adobe Hebrew" pitchFamily="18" charset="-79"/>
              </a:rPr>
              <a:t>DISEÑO MECÁNICO</a:t>
            </a:r>
          </a:p>
          <a:p>
            <a:r>
              <a:rPr lang="es-EC" dirty="0" smtClean="0">
                <a:latin typeface="Adobe Hebrew" pitchFamily="18" charset="-79"/>
                <a:cs typeface="Adobe Hebrew" pitchFamily="18" charset="-79"/>
              </a:rPr>
              <a:t>SOPORTES DE BATERÍAS </a:t>
            </a:r>
            <a:endParaRPr lang="es-EC" dirty="0"/>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9" name="8 Imagen"/>
          <p:cNvPicPr/>
          <p:nvPr/>
        </p:nvPicPr>
        <p:blipFill>
          <a:blip r:embed="rId3"/>
          <a:srcRect/>
          <a:stretch>
            <a:fillRect/>
          </a:stretch>
        </p:blipFill>
        <p:spPr bwMode="auto">
          <a:xfrm>
            <a:off x="642910" y="1571612"/>
            <a:ext cx="3714776" cy="2357454"/>
          </a:xfrm>
          <a:prstGeom prst="rect">
            <a:avLst/>
          </a:prstGeom>
          <a:noFill/>
          <a:ln w="9525">
            <a:noFill/>
            <a:miter lim="800000"/>
            <a:headEnd/>
            <a:tailEnd/>
          </a:ln>
        </p:spPr>
      </p:pic>
      <p:pic>
        <p:nvPicPr>
          <p:cNvPr id="10" name="9 Imagen"/>
          <p:cNvPicPr/>
          <p:nvPr/>
        </p:nvPicPr>
        <p:blipFill>
          <a:blip r:embed="rId4"/>
          <a:srcRect/>
          <a:stretch>
            <a:fillRect/>
          </a:stretch>
        </p:blipFill>
        <p:spPr bwMode="auto">
          <a:xfrm>
            <a:off x="4786314" y="3214686"/>
            <a:ext cx="3643306" cy="2539459"/>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6096" y="0"/>
            <a:ext cx="9144000" cy="6902450"/>
          </a:xfrm>
          <a:prstGeom prst="rect">
            <a:avLst/>
          </a:prstGeom>
          <a:noFill/>
          <a:ln w="9525">
            <a:noFill/>
            <a:miter lim="800000"/>
            <a:headEnd/>
            <a:tailEnd/>
          </a:ln>
        </p:spPr>
      </p:pic>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9" name="8 Rectángulo"/>
          <p:cNvSpPr/>
          <p:nvPr/>
        </p:nvSpPr>
        <p:spPr>
          <a:xfrm>
            <a:off x="357158" y="714356"/>
            <a:ext cx="8358246" cy="646331"/>
          </a:xfrm>
          <a:prstGeom prst="rect">
            <a:avLst/>
          </a:prstGeom>
        </p:spPr>
        <p:txBody>
          <a:bodyPr wrap="square">
            <a:spAutoFit/>
          </a:bodyPr>
          <a:lstStyle/>
          <a:p>
            <a:r>
              <a:rPr lang="es-EC" b="1" dirty="0" smtClean="0">
                <a:latin typeface="Adobe Hebrew" pitchFamily="18" charset="-79"/>
                <a:cs typeface="Adobe Hebrew" pitchFamily="18" charset="-79"/>
              </a:rPr>
              <a:t>DISEÑO MECÁNICO</a:t>
            </a:r>
          </a:p>
          <a:p>
            <a:r>
              <a:rPr lang="es-EC" dirty="0" smtClean="0">
                <a:latin typeface="Adobe Hebrew" pitchFamily="18" charset="-79"/>
                <a:cs typeface="Adobe Hebrew" pitchFamily="18" charset="-79"/>
              </a:rPr>
              <a:t>SOPORTES DE BATERÍAS </a:t>
            </a:r>
            <a:endParaRPr lang="es-EC" dirty="0"/>
          </a:p>
        </p:txBody>
      </p:sp>
      <p:pic>
        <p:nvPicPr>
          <p:cNvPr id="15362" name="Picture 2"/>
          <p:cNvPicPr>
            <a:picLocks noChangeAspect="1" noChangeArrowheads="1"/>
          </p:cNvPicPr>
          <p:nvPr/>
        </p:nvPicPr>
        <p:blipFill>
          <a:blip r:embed="rId3"/>
          <a:srcRect/>
          <a:stretch>
            <a:fillRect/>
          </a:stretch>
        </p:blipFill>
        <p:spPr bwMode="auto">
          <a:xfrm>
            <a:off x="642910" y="1500174"/>
            <a:ext cx="3648075" cy="2895600"/>
          </a:xfrm>
          <a:prstGeom prst="rect">
            <a:avLst/>
          </a:prstGeom>
          <a:noFill/>
          <a:ln w="9525">
            <a:noFill/>
            <a:miter lim="800000"/>
            <a:headEnd/>
            <a:tailEnd/>
          </a:ln>
          <a:effectLst/>
        </p:spPr>
      </p:pic>
      <p:pic>
        <p:nvPicPr>
          <p:cNvPr id="15363" name="Picture 3"/>
          <p:cNvPicPr>
            <a:picLocks noChangeAspect="1" noChangeArrowheads="1"/>
          </p:cNvPicPr>
          <p:nvPr/>
        </p:nvPicPr>
        <p:blipFill>
          <a:blip r:embed="rId4"/>
          <a:srcRect/>
          <a:stretch>
            <a:fillRect/>
          </a:stretch>
        </p:blipFill>
        <p:spPr bwMode="auto">
          <a:xfrm>
            <a:off x="4429124" y="3000372"/>
            <a:ext cx="4457700" cy="2600325"/>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6096" y="0"/>
            <a:ext cx="9144000" cy="6902450"/>
          </a:xfrm>
          <a:prstGeom prst="rect">
            <a:avLst/>
          </a:prstGeom>
          <a:noFill/>
          <a:ln w="9525">
            <a:noFill/>
            <a:miter lim="800000"/>
            <a:headEnd/>
            <a:tailEnd/>
          </a:ln>
        </p:spPr>
      </p:pic>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9" name="8 Imagen"/>
          <p:cNvPicPr/>
          <p:nvPr/>
        </p:nvPicPr>
        <p:blipFill>
          <a:blip r:embed="rId3"/>
          <a:srcRect/>
          <a:stretch>
            <a:fillRect/>
          </a:stretch>
        </p:blipFill>
        <p:spPr bwMode="auto">
          <a:xfrm>
            <a:off x="428596" y="1643050"/>
            <a:ext cx="3714776" cy="2428892"/>
          </a:xfrm>
          <a:prstGeom prst="rect">
            <a:avLst/>
          </a:prstGeom>
          <a:noFill/>
          <a:ln w="9525">
            <a:noFill/>
            <a:miter lim="800000"/>
            <a:headEnd/>
            <a:tailEnd/>
          </a:ln>
        </p:spPr>
      </p:pic>
      <p:pic>
        <p:nvPicPr>
          <p:cNvPr id="10" name="9 Imagen"/>
          <p:cNvPicPr/>
          <p:nvPr/>
        </p:nvPicPr>
        <p:blipFill>
          <a:blip r:embed="rId4"/>
          <a:srcRect/>
          <a:stretch>
            <a:fillRect/>
          </a:stretch>
        </p:blipFill>
        <p:spPr bwMode="auto">
          <a:xfrm>
            <a:off x="4286248" y="3286124"/>
            <a:ext cx="4126780" cy="2290479"/>
          </a:xfrm>
          <a:prstGeom prst="rect">
            <a:avLst/>
          </a:prstGeom>
          <a:noFill/>
          <a:ln w="9525">
            <a:noFill/>
            <a:miter lim="800000"/>
            <a:headEnd/>
            <a:tailEnd/>
          </a:ln>
        </p:spPr>
      </p:pic>
      <p:sp>
        <p:nvSpPr>
          <p:cNvPr id="11" name="10 Rectángulo"/>
          <p:cNvSpPr/>
          <p:nvPr/>
        </p:nvSpPr>
        <p:spPr>
          <a:xfrm>
            <a:off x="357158" y="714356"/>
            <a:ext cx="8358246" cy="646331"/>
          </a:xfrm>
          <a:prstGeom prst="rect">
            <a:avLst/>
          </a:prstGeom>
        </p:spPr>
        <p:txBody>
          <a:bodyPr wrap="square">
            <a:spAutoFit/>
          </a:bodyPr>
          <a:lstStyle/>
          <a:p>
            <a:r>
              <a:rPr lang="es-EC" b="1" dirty="0" smtClean="0">
                <a:latin typeface="Adobe Hebrew" pitchFamily="18" charset="-79"/>
                <a:cs typeface="Adobe Hebrew" pitchFamily="18" charset="-79"/>
              </a:rPr>
              <a:t>DISEÑO MECÁNICO</a:t>
            </a:r>
          </a:p>
          <a:p>
            <a:r>
              <a:rPr lang="es-EC" dirty="0" smtClean="0">
                <a:latin typeface="Adobe Hebrew" pitchFamily="18" charset="-79"/>
                <a:cs typeface="Adobe Hebrew" pitchFamily="18" charset="-79"/>
              </a:rPr>
              <a:t>SOPORTES DE BATERÍAS </a:t>
            </a:r>
            <a:endParaRPr lang="es-EC"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6096" y="0"/>
            <a:ext cx="9144000" cy="6902450"/>
          </a:xfrm>
          <a:prstGeom prst="rect">
            <a:avLst/>
          </a:prstGeom>
          <a:noFill/>
          <a:ln w="9525">
            <a:noFill/>
            <a:miter lim="800000"/>
            <a:headEnd/>
            <a:tailEnd/>
          </a:ln>
        </p:spPr>
      </p:pic>
      <p:pic>
        <p:nvPicPr>
          <p:cNvPr id="8" name="7 Imagen" descr="http://i.hoy.ec/wp-content/uploads/2010/10/contaminacion.jpg"/>
          <p:cNvPicPr/>
          <p:nvPr/>
        </p:nvPicPr>
        <p:blipFill>
          <a:blip r:embed="rId3"/>
          <a:srcRect t="8085"/>
          <a:stretch>
            <a:fillRect/>
          </a:stretch>
        </p:blipFill>
        <p:spPr bwMode="auto">
          <a:xfrm>
            <a:off x="571472" y="1571612"/>
            <a:ext cx="4857784" cy="4071966"/>
          </a:xfrm>
          <a:prstGeom prst="rect">
            <a:avLst/>
          </a:prstGeom>
          <a:noFill/>
          <a:ln w="9525">
            <a:noFill/>
            <a:miter lim="800000"/>
            <a:headEnd/>
            <a:tailEnd/>
          </a:ln>
        </p:spPr>
      </p:pic>
      <p:sp>
        <p:nvSpPr>
          <p:cNvPr id="2049" name="Rectangle 1"/>
          <p:cNvSpPr>
            <a:spLocks noChangeArrowheads="1"/>
          </p:cNvSpPr>
          <p:nvPr/>
        </p:nvSpPr>
        <p:spPr bwMode="auto">
          <a:xfrm>
            <a:off x="5500694" y="2214554"/>
            <a:ext cx="3250461"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b="0" i="0" u="none" strike="noStrike" cap="none" normalizeH="0" baseline="0" dirty="0" smtClean="0">
                <a:ln>
                  <a:noFill/>
                </a:ln>
                <a:solidFill>
                  <a:schemeClr val="tx1"/>
                </a:solidFill>
                <a:effectLst/>
                <a:latin typeface="Adobe Hebrew" pitchFamily="18" charset="-79"/>
                <a:ea typeface="Times New Roman" pitchFamily="18" charset="0"/>
                <a:cs typeface="Adobe Hebrew" pitchFamily="18" charset="-79"/>
              </a:rPr>
              <a:t>En la ciudad de Quito alrededor del 5% del parque automotor (450.000 vehículos hasta Noviembre 2012) son motocicletas, es decir, alrededor de 22500 circulan por las calles de Quito, por lo tanto son un grupo importante en la contaminación del medio ambiente.</a:t>
            </a:r>
            <a:endParaRPr kumimoji="0" lang="es-EC" b="0" i="0" u="none" strike="noStrike" cap="none" normalizeH="0" baseline="0" dirty="0" smtClean="0">
              <a:ln>
                <a:noFill/>
              </a:ln>
              <a:solidFill>
                <a:schemeClr val="tx1"/>
              </a:solidFill>
              <a:effectLst/>
              <a:latin typeface="Adobe Hebrew" pitchFamily="18" charset="-79"/>
              <a:cs typeface="Adobe Hebrew" pitchFamily="18" charset="-79"/>
            </a:endParaRPr>
          </a:p>
        </p:txBody>
      </p:sp>
      <p:sp>
        <p:nvSpPr>
          <p:cNvPr id="11" name="10 Rectángulo"/>
          <p:cNvSpPr/>
          <p:nvPr/>
        </p:nvSpPr>
        <p:spPr>
          <a:xfrm>
            <a:off x="1000100" y="928670"/>
            <a:ext cx="2712602" cy="461665"/>
          </a:xfrm>
          <a:prstGeom prst="rect">
            <a:avLst/>
          </a:prstGeom>
        </p:spPr>
        <p:txBody>
          <a:bodyPr wrap="none">
            <a:spAutoFit/>
          </a:bodyPr>
          <a:lstStyle/>
          <a:p>
            <a:r>
              <a:rPr kumimoji="0" lang="es-EC" sz="2400" b="0" i="0" u="none" strike="noStrike" cap="none" normalizeH="0" baseline="0" dirty="0" smtClean="0">
                <a:ln>
                  <a:noFill/>
                </a:ln>
                <a:solidFill>
                  <a:schemeClr val="tx1"/>
                </a:solidFill>
                <a:effectLst/>
                <a:latin typeface="Adobe Hebrew" pitchFamily="18" charset="-79"/>
                <a:ea typeface="Times New Roman" pitchFamily="18" charset="0"/>
                <a:cs typeface="Adobe Hebrew" pitchFamily="18" charset="-79"/>
              </a:rPr>
              <a:t>INTRODUCCIÓN </a:t>
            </a:r>
            <a:endParaRPr lang="es-EC" sz="2400" dirty="0">
              <a:latin typeface="Adobe Hebrew" pitchFamily="18" charset="-79"/>
              <a:cs typeface="Adobe Hebrew" pitchFamily="18" charset="-79"/>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sp>
        <p:nvSpPr>
          <p:cNvPr id="3" name="2 Rectángulo"/>
          <p:cNvSpPr/>
          <p:nvPr/>
        </p:nvSpPr>
        <p:spPr>
          <a:xfrm>
            <a:off x="357158" y="714356"/>
            <a:ext cx="8358246" cy="646331"/>
          </a:xfrm>
          <a:prstGeom prst="rect">
            <a:avLst/>
          </a:prstGeom>
        </p:spPr>
        <p:txBody>
          <a:bodyPr wrap="square">
            <a:spAutoFit/>
          </a:bodyPr>
          <a:lstStyle/>
          <a:p>
            <a:r>
              <a:rPr lang="es-EC" b="1" dirty="0" smtClean="0">
                <a:latin typeface="Adobe Hebrew" pitchFamily="18" charset="-79"/>
                <a:cs typeface="Adobe Hebrew" pitchFamily="18" charset="-79"/>
              </a:rPr>
              <a:t>DISEÑO MECÁNICO</a:t>
            </a:r>
          </a:p>
          <a:p>
            <a:r>
              <a:rPr lang="es-EC" dirty="0" smtClean="0">
                <a:latin typeface="Adobe Hebrew" pitchFamily="18" charset="-79"/>
                <a:cs typeface="Adobe Hebrew" pitchFamily="18" charset="-79"/>
              </a:rPr>
              <a:t>TRANSMISIÓN </a:t>
            </a:r>
            <a:endParaRPr lang="es-EC" dirty="0"/>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7410" name="Picture 2"/>
          <p:cNvPicPr>
            <a:picLocks noChangeAspect="1" noChangeArrowheads="1"/>
          </p:cNvPicPr>
          <p:nvPr/>
        </p:nvPicPr>
        <p:blipFill>
          <a:blip r:embed="rId3"/>
          <a:srcRect/>
          <a:stretch>
            <a:fillRect/>
          </a:stretch>
        </p:blipFill>
        <p:spPr bwMode="auto">
          <a:xfrm>
            <a:off x="1071538" y="1714488"/>
            <a:ext cx="2076450" cy="1847850"/>
          </a:xfrm>
          <a:prstGeom prst="rect">
            <a:avLst/>
          </a:prstGeom>
          <a:noFill/>
          <a:ln w="9525">
            <a:noFill/>
            <a:miter lim="800000"/>
            <a:headEnd/>
            <a:tailEnd/>
          </a:ln>
          <a:effectLst/>
        </p:spPr>
      </p:pic>
      <p:pic>
        <p:nvPicPr>
          <p:cNvPr id="17411" name="Picture 3"/>
          <p:cNvPicPr>
            <a:picLocks noChangeAspect="1" noChangeArrowheads="1"/>
          </p:cNvPicPr>
          <p:nvPr/>
        </p:nvPicPr>
        <p:blipFill>
          <a:blip r:embed="rId4"/>
          <a:srcRect/>
          <a:stretch>
            <a:fillRect/>
          </a:stretch>
        </p:blipFill>
        <p:spPr bwMode="auto">
          <a:xfrm>
            <a:off x="5643570" y="1785926"/>
            <a:ext cx="2057400" cy="1819275"/>
          </a:xfrm>
          <a:prstGeom prst="rect">
            <a:avLst/>
          </a:prstGeom>
          <a:noFill/>
          <a:ln w="9525">
            <a:noFill/>
            <a:miter lim="800000"/>
            <a:headEnd/>
            <a:tailEnd/>
          </a:ln>
          <a:effectLst/>
        </p:spPr>
      </p:pic>
      <p:sp>
        <p:nvSpPr>
          <p:cNvPr id="10" name="9 Rectángulo redondeado"/>
          <p:cNvSpPr/>
          <p:nvPr/>
        </p:nvSpPr>
        <p:spPr>
          <a:xfrm>
            <a:off x="571472" y="4071942"/>
            <a:ext cx="3143272" cy="1643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600" dirty="0" smtClean="0"/>
              <a:t>0 %</a:t>
            </a:r>
            <a:endParaRPr lang="es-EC" sz="3600" dirty="0"/>
          </a:p>
        </p:txBody>
      </p:sp>
      <p:sp>
        <p:nvSpPr>
          <p:cNvPr id="11" name="10 Rectángulo redondeado"/>
          <p:cNvSpPr/>
          <p:nvPr/>
        </p:nvSpPr>
        <p:spPr>
          <a:xfrm>
            <a:off x="5072066" y="4071942"/>
            <a:ext cx="3143272" cy="164307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3600" dirty="0" smtClean="0"/>
              <a:t>10 %</a:t>
            </a:r>
            <a:endParaRPr lang="es-EC" sz="36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6096" y="0"/>
            <a:ext cx="9144000" cy="6902450"/>
          </a:xfrm>
          <a:prstGeom prst="rect">
            <a:avLst/>
          </a:prstGeom>
          <a:noFill/>
          <a:ln w="9525">
            <a:noFill/>
            <a:miter lim="800000"/>
            <a:headEnd/>
            <a:tailEnd/>
          </a:ln>
        </p:spPr>
      </p:pic>
      <p:sp>
        <p:nvSpPr>
          <p:cNvPr id="3" name="2 Rectángulo"/>
          <p:cNvSpPr/>
          <p:nvPr/>
        </p:nvSpPr>
        <p:spPr>
          <a:xfrm>
            <a:off x="357158" y="714356"/>
            <a:ext cx="8358246" cy="646331"/>
          </a:xfrm>
          <a:prstGeom prst="rect">
            <a:avLst/>
          </a:prstGeom>
        </p:spPr>
        <p:txBody>
          <a:bodyPr wrap="square">
            <a:spAutoFit/>
          </a:bodyPr>
          <a:lstStyle/>
          <a:p>
            <a:r>
              <a:rPr lang="es-EC" b="1" dirty="0" smtClean="0">
                <a:latin typeface="Adobe Hebrew" pitchFamily="18" charset="-79"/>
                <a:cs typeface="Adobe Hebrew" pitchFamily="18" charset="-79"/>
              </a:rPr>
              <a:t>DISEÑO MECÁNICO</a:t>
            </a:r>
          </a:p>
          <a:p>
            <a:r>
              <a:rPr lang="es-EC" dirty="0" smtClean="0">
                <a:latin typeface="Adobe Hebrew" pitchFamily="18" charset="-79"/>
                <a:cs typeface="Adobe Hebrew" pitchFamily="18" charset="-79"/>
              </a:rPr>
              <a:t>TRANSMISIÓN </a:t>
            </a:r>
            <a:endParaRPr lang="es-EC" dirty="0"/>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0" name="9 Imagen"/>
          <p:cNvPicPr/>
          <p:nvPr/>
        </p:nvPicPr>
        <p:blipFill>
          <a:blip r:embed="rId3" cstate="print"/>
          <a:srcRect/>
          <a:stretch>
            <a:fillRect/>
          </a:stretch>
        </p:blipFill>
        <p:spPr bwMode="auto">
          <a:xfrm>
            <a:off x="1214414" y="1857364"/>
            <a:ext cx="4500594" cy="2857520"/>
          </a:xfrm>
          <a:prstGeom prst="rect">
            <a:avLst/>
          </a:prstGeom>
          <a:noFill/>
          <a:ln w="9525">
            <a:noFill/>
            <a:miter lim="800000"/>
            <a:headEnd/>
            <a:tailEnd/>
          </a:ln>
        </p:spPr>
      </p:pic>
      <p:sp>
        <p:nvSpPr>
          <p:cNvPr id="11" name="10 Rectángulo redondeado"/>
          <p:cNvSpPr/>
          <p:nvPr/>
        </p:nvSpPr>
        <p:spPr>
          <a:xfrm>
            <a:off x="6286512" y="2000240"/>
            <a:ext cx="2428892" cy="22860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CADENAS Y CATALINAS</a:t>
            </a:r>
            <a:endParaRPr lang="es-EC" dirty="0"/>
          </a:p>
        </p:txBody>
      </p:sp>
      <p:sp>
        <p:nvSpPr>
          <p:cNvPr id="12" name="11 Rectángulo redondeado"/>
          <p:cNvSpPr/>
          <p:nvPr/>
        </p:nvSpPr>
        <p:spPr>
          <a:xfrm>
            <a:off x="1357290" y="5072074"/>
            <a:ext cx="4786346" cy="78581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dirty="0" smtClean="0"/>
              <a:t>RELACIÓN DE TRANSMISIÓN ORIGINAL i=3 </a:t>
            </a:r>
            <a:endParaRPr lang="es-EC"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6096" y="0"/>
            <a:ext cx="9144000" cy="6902450"/>
          </a:xfrm>
          <a:prstGeom prst="rect">
            <a:avLst/>
          </a:prstGeom>
          <a:noFill/>
          <a:ln w="9525">
            <a:noFill/>
            <a:miter lim="800000"/>
            <a:headEnd/>
            <a:tailEnd/>
          </a:ln>
        </p:spPr>
      </p:pic>
      <p:sp>
        <p:nvSpPr>
          <p:cNvPr id="3" name="2 Rectángulo"/>
          <p:cNvSpPr/>
          <p:nvPr/>
        </p:nvSpPr>
        <p:spPr>
          <a:xfrm>
            <a:off x="357158" y="714356"/>
            <a:ext cx="8358246" cy="646331"/>
          </a:xfrm>
          <a:prstGeom prst="rect">
            <a:avLst/>
          </a:prstGeom>
        </p:spPr>
        <p:txBody>
          <a:bodyPr wrap="square">
            <a:spAutoFit/>
          </a:bodyPr>
          <a:lstStyle/>
          <a:p>
            <a:r>
              <a:rPr lang="es-EC" b="1" dirty="0" smtClean="0">
                <a:latin typeface="Adobe Hebrew" pitchFamily="18" charset="-79"/>
                <a:cs typeface="Adobe Hebrew" pitchFamily="18" charset="-79"/>
              </a:rPr>
              <a:t>DISEÑO MECÁNICO</a:t>
            </a:r>
          </a:p>
          <a:p>
            <a:r>
              <a:rPr lang="es-EC" dirty="0" smtClean="0">
                <a:latin typeface="Adobe Hebrew" pitchFamily="18" charset="-79"/>
                <a:cs typeface="Adobe Hebrew" pitchFamily="18" charset="-79"/>
              </a:rPr>
              <a:t>ANÁLISIS DE VIBRACIONES</a:t>
            </a:r>
            <a:endParaRPr lang="es-EC" dirty="0"/>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8" name="7 Imagen"/>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arto="http://schemas.microsoft.com/office/word/2006/arto"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a:xfrm>
            <a:off x="571472" y="1928802"/>
            <a:ext cx="3852306" cy="2701249"/>
          </a:xfrm>
          <a:prstGeom prst="rect">
            <a:avLst/>
          </a:prstGeom>
        </p:spPr>
      </p:pic>
      <p:pic>
        <p:nvPicPr>
          <p:cNvPr id="111617" name="Picture 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0" y="0"/>
            <a:ext cx="133350" cy="266700"/>
          </a:xfrm>
          <a:prstGeom prst="rect">
            <a:avLst/>
          </a:prstGeom>
          <a:noFill/>
        </p:spPr>
      </p:pic>
      <p:sp>
        <p:nvSpPr>
          <p:cNvPr id="111619" name="Rectangle 3"/>
          <p:cNvSpPr>
            <a:spLocks noChangeArrowheads="1"/>
          </p:cNvSpPr>
          <p:nvPr/>
        </p:nvSpPr>
        <p:spPr bwMode="auto">
          <a:xfrm>
            <a:off x="5143504" y="2786058"/>
            <a:ext cx="3429024"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lang="es-ES" sz="1600" dirty="0" smtClean="0">
                <a:latin typeface="Arial" pitchFamily="34" charset="0"/>
                <a:ea typeface="Times New Roman" pitchFamily="18" charset="0"/>
                <a:cs typeface="Times New Roman" pitchFamily="18" charset="0"/>
              </a:rPr>
              <a:t>Excitación de la base, modelo de masa </a:t>
            </a: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que está excitado por un desplazamiento armónico establecido por un resorte y un amortiguador</a:t>
            </a:r>
            <a:r>
              <a:rPr kumimoji="0" lang="es-EC" sz="1600" b="0" i="0"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6096" y="0"/>
            <a:ext cx="9144000" cy="6902450"/>
          </a:xfrm>
          <a:prstGeom prst="rect">
            <a:avLst/>
          </a:prstGeom>
          <a:noFill/>
          <a:ln w="9525">
            <a:noFill/>
            <a:miter lim="800000"/>
            <a:headEnd/>
            <a:tailEnd/>
          </a:ln>
        </p:spPr>
      </p:pic>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10593" name="Picture 1"/>
          <p:cNvPicPr>
            <a:picLocks noChangeAspect="1" noChangeArrowheads="1"/>
          </p:cNvPicPr>
          <p:nvPr/>
        </p:nvPicPr>
        <p:blipFill>
          <a:blip r:embed="rId3"/>
          <a:srcRect/>
          <a:stretch>
            <a:fillRect/>
          </a:stretch>
        </p:blipFill>
        <p:spPr bwMode="auto">
          <a:xfrm>
            <a:off x="500034" y="1428737"/>
            <a:ext cx="4105055" cy="3857652"/>
          </a:xfrm>
          <a:prstGeom prst="rect">
            <a:avLst/>
          </a:prstGeom>
          <a:noFill/>
          <a:ln w="9525">
            <a:noFill/>
            <a:miter lim="800000"/>
            <a:headEnd/>
            <a:tailEnd/>
          </a:ln>
          <a:effectLst/>
        </p:spPr>
      </p:pic>
      <p:pic>
        <p:nvPicPr>
          <p:cNvPr id="110594" name="Picture 2"/>
          <p:cNvPicPr>
            <a:picLocks noChangeAspect="1" noChangeArrowheads="1"/>
          </p:cNvPicPr>
          <p:nvPr/>
        </p:nvPicPr>
        <p:blipFill>
          <a:blip r:embed="rId4"/>
          <a:srcRect/>
          <a:stretch>
            <a:fillRect/>
          </a:stretch>
        </p:blipFill>
        <p:spPr bwMode="auto">
          <a:xfrm>
            <a:off x="4829175" y="1285860"/>
            <a:ext cx="4100543" cy="2534552"/>
          </a:xfrm>
          <a:prstGeom prst="rect">
            <a:avLst/>
          </a:prstGeom>
          <a:noFill/>
          <a:ln w="9525">
            <a:noFill/>
            <a:miter lim="800000"/>
            <a:headEnd/>
            <a:tailEnd/>
          </a:ln>
          <a:effectLst/>
        </p:spPr>
      </p:pic>
      <p:pic>
        <p:nvPicPr>
          <p:cNvPr id="110595" name="Picture 3"/>
          <p:cNvPicPr>
            <a:picLocks noChangeAspect="1" noChangeArrowheads="1"/>
          </p:cNvPicPr>
          <p:nvPr/>
        </p:nvPicPr>
        <p:blipFill>
          <a:blip r:embed="rId5"/>
          <a:srcRect/>
          <a:stretch>
            <a:fillRect/>
          </a:stretch>
        </p:blipFill>
        <p:spPr bwMode="auto">
          <a:xfrm>
            <a:off x="4857752" y="3857628"/>
            <a:ext cx="3467126" cy="1817568"/>
          </a:xfrm>
          <a:prstGeom prst="rect">
            <a:avLst/>
          </a:prstGeom>
          <a:noFill/>
          <a:ln w="9525">
            <a:noFill/>
            <a:miter lim="800000"/>
            <a:headEnd/>
            <a:tailEnd/>
          </a:ln>
          <a:effectLst/>
        </p:spPr>
      </p:pic>
      <p:sp>
        <p:nvSpPr>
          <p:cNvPr id="11" name="10 Rectángulo"/>
          <p:cNvSpPr/>
          <p:nvPr/>
        </p:nvSpPr>
        <p:spPr>
          <a:xfrm>
            <a:off x="357158" y="714356"/>
            <a:ext cx="8358246" cy="646331"/>
          </a:xfrm>
          <a:prstGeom prst="rect">
            <a:avLst/>
          </a:prstGeom>
        </p:spPr>
        <p:txBody>
          <a:bodyPr wrap="square">
            <a:spAutoFit/>
          </a:bodyPr>
          <a:lstStyle/>
          <a:p>
            <a:r>
              <a:rPr lang="es-EC" b="1" dirty="0" smtClean="0">
                <a:latin typeface="Adobe Hebrew" pitchFamily="18" charset="-79"/>
                <a:cs typeface="Adobe Hebrew" pitchFamily="18" charset="-79"/>
              </a:rPr>
              <a:t>DISEÑO MECÁNICO</a:t>
            </a:r>
          </a:p>
          <a:p>
            <a:r>
              <a:rPr lang="es-EC" dirty="0" smtClean="0">
                <a:latin typeface="Adobe Hebrew" pitchFamily="18" charset="-79"/>
                <a:cs typeface="Adobe Hebrew" pitchFamily="18" charset="-79"/>
              </a:rPr>
              <a:t>ANÁLISIS DE VIBRACIONES</a:t>
            </a:r>
            <a:endParaRPr lang="es-EC"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6096" y="0"/>
            <a:ext cx="9144000" cy="6902450"/>
          </a:xfrm>
          <a:prstGeom prst="rect">
            <a:avLst/>
          </a:prstGeom>
          <a:noFill/>
          <a:ln w="9525">
            <a:noFill/>
            <a:miter lim="800000"/>
            <a:headEnd/>
            <a:tailEnd/>
          </a:ln>
        </p:spPr>
      </p:pic>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8" name="7 Rectángulo"/>
          <p:cNvSpPr/>
          <p:nvPr/>
        </p:nvSpPr>
        <p:spPr>
          <a:xfrm>
            <a:off x="357158" y="714356"/>
            <a:ext cx="8358246" cy="646331"/>
          </a:xfrm>
          <a:prstGeom prst="rect">
            <a:avLst/>
          </a:prstGeom>
        </p:spPr>
        <p:txBody>
          <a:bodyPr wrap="square">
            <a:spAutoFit/>
          </a:bodyPr>
          <a:lstStyle/>
          <a:p>
            <a:r>
              <a:rPr lang="es-EC" b="1" dirty="0" smtClean="0">
                <a:latin typeface="Adobe Hebrew" pitchFamily="18" charset="-79"/>
                <a:cs typeface="Adobe Hebrew" pitchFamily="18" charset="-79"/>
              </a:rPr>
              <a:t>DISEÑO MECÁNICO</a:t>
            </a:r>
          </a:p>
          <a:p>
            <a:r>
              <a:rPr lang="es-EC" dirty="0" smtClean="0">
                <a:latin typeface="Adobe Hebrew" pitchFamily="18" charset="-79"/>
                <a:cs typeface="Adobe Hebrew" pitchFamily="18" charset="-79"/>
              </a:rPr>
              <a:t>ANÁLISIS DE VIBRACIONES</a:t>
            </a:r>
            <a:endParaRPr lang="es-EC" dirty="0"/>
          </a:p>
        </p:txBody>
      </p:sp>
      <p:pic>
        <p:nvPicPr>
          <p:cNvPr id="109569" name="Picture 1"/>
          <p:cNvPicPr>
            <a:picLocks noChangeAspect="1" noChangeArrowheads="1"/>
          </p:cNvPicPr>
          <p:nvPr/>
        </p:nvPicPr>
        <p:blipFill>
          <a:blip r:embed="rId3"/>
          <a:srcRect/>
          <a:stretch>
            <a:fillRect/>
          </a:stretch>
        </p:blipFill>
        <p:spPr bwMode="auto">
          <a:xfrm>
            <a:off x="714348" y="1428736"/>
            <a:ext cx="2714625" cy="4381500"/>
          </a:xfrm>
          <a:prstGeom prst="rect">
            <a:avLst/>
          </a:prstGeom>
          <a:noFill/>
          <a:ln w="9525">
            <a:noFill/>
            <a:miter lim="800000"/>
            <a:headEnd/>
            <a:tailEnd/>
          </a:ln>
          <a:effectLst/>
        </p:spPr>
      </p:pic>
      <p:pic>
        <p:nvPicPr>
          <p:cNvPr id="109570" name="Picture 2"/>
          <p:cNvPicPr>
            <a:picLocks noChangeAspect="1" noChangeArrowheads="1"/>
          </p:cNvPicPr>
          <p:nvPr/>
        </p:nvPicPr>
        <p:blipFill>
          <a:blip r:embed="rId4"/>
          <a:srcRect/>
          <a:stretch>
            <a:fillRect/>
          </a:stretch>
        </p:blipFill>
        <p:spPr bwMode="auto">
          <a:xfrm>
            <a:off x="5357818" y="1357298"/>
            <a:ext cx="1914525" cy="2000250"/>
          </a:xfrm>
          <a:prstGeom prst="rect">
            <a:avLst/>
          </a:prstGeom>
          <a:noFill/>
          <a:ln w="9525">
            <a:noFill/>
            <a:miter lim="800000"/>
            <a:headEnd/>
            <a:tailEnd/>
          </a:ln>
          <a:effectLst/>
        </p:spPr>
      </p:pic>
      <p:pic>
        <p:nvPicPr>
          <p:cNvPr id="11" name="10 Imagen"/>
          <p:cNvPicPr/>
          <p:nvPr/>
        </p:nvPicPr>
        <p:blipFill>
          <a:blip r:embed="rId5"/>
          <a:srcRect/>
          <a:stretch>
            <a:fillRect/>
          </a:stretch>
        </p:blipFill>
        <p:spPr bwMode="auto">
          <a:xfrm>
            <a:off x="3428992" y="4357694"/>
            <a:ext cx="5400040" cy="790137"/>
          </a:xfrm>
          <a:prstGeom prst="rect">
            <a:avLst/>
          </a:prstGeom>
          <a:noFill/>
          <a:ln w="9525">
            <a:noFill/>
            <a:miter lim="800000"/>
            <a:headEnd/>
            <a:tailEnd/>
          </a:ln>
        </p:spPr>
      </p:pic>
      <p:sp>
        <p:nvSpPr>
          <p:cNvPr id="12" name="11 Rectángulo"/>
          <p:cNvSpPr/>
          <p:nvPr/>
        </p:nvSpPr>
        <p:spPr>
          <a:xfrm>
            <a:off x="2643158" y="5286388"/>
            <a:ext cx="6500842" cy="646331"/>
          </a:xfrm>
          <a:prstGeom prst="rect">
            <a:avLst/>
          </a:prstGeom>
        </p:spPr>
        <p:txBody>
          <a:bodyPr wrap="square">
            <a:spAutoFit/>
          </a:bodyPr>
          <a:lstStyle/>
          <a:p>
            <a:r>
              <a:rPr lang="es-ES" dirty="0" smtClean="0"/>
              <a:t>La motocicleta más pesada tiene fuerza transmitida superior pero que no supera la especificación de la motocicleta original.</a:t>
            </a:r>
            <a:endParaRPr lang="es-EC"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6096" y="0"/>
            <a:ext cx="9144000" cy="6902450"/>
          </a:xfrm>
          <a:prstGeom prst="rect">
            <a:avLst/>
          </a:prstGeom>
          <a:noFill/>
          <a:ln w="9525">
            <a:noFill/>
            <a:miter lim="800000"/>
            <a:headEnd/>
            <a:tailEnd/>
          </a:ln>
        </p:spPr>
      </p:pic>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8" name="7 Rectángulo"/>
          <p:cNvSpPr/>
          <p:nvPr/>
        </p:nvSpPr>
        <p:spPr>
          <a:xfrm>
            <a:off x="509558" y="866756"/>
            <a:ext cx="8358246" cy="646331"/>
          </a:xfrm>
          <a:prstGeom prst="rect">
            <a:avLst/>
          </a:prstGeom>
        </p:spPr>
        <p:txBody>
          <a:bodyPr wrap="square">
            <a:spAutoFit/>
          </a:bodyPr>
          <a:lstStyle/>
          <a:p>
            <a:r>
              <a:rPr lang="es-EC" b="1" dirty="0" smtClean="0">
                <a:latin typeface="Adobe Hebrew" pitchFamily="18" charset="-79"/>
                <a:cs typeface="Adobe Hebrew" pitchFamily="18" charset="-79"/>
              </a:rPr>
              <a:t>DISEÑO MECÁNICO</a:t>
            </a:r>
          </a:p>
          <a:p>
            <a:r>
              <a:rPr lang="es-EC" dirty="0" smtClean="0">
                <a:latin typeface="Adobe Hebrew" pitchFamily="18" charset="-79"/>
                <a:cs typeface="Adobe Hebrew" pitchFamily="18" charset="-79"/>
              </a:rPr>
              <a:t>ANÁLISIS DE VIBRACIONES – COCHIN Y PLASS</a:t>
            </a:r>
            <a:endParaRPr lang="es-EC" dirty="0"/>
          </a:p>
        </p:txBody>
      </p:sp>
      <p:pic>
        <p:nvPicPr>
          <p:cNvPr id="9" name="8 Imagen" descr="http://www.profjrwhite.com/system_dynamics/sdyn/s6/s6acase2/image2844.jpg"/>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714348" y="1785926"/>
            <a:ext cx="4091217" cy="3351168"/>
          </a:xfrm>
          <a:prstGeom prst="rect">
            <a:avLst/>
          </a:prstGeom>
          <a:noFill/>
          <a:ln>
            <a:noFill/>
          </a:ln>
        </p:spPr>
      </p:pic>
      <p:pic>
        <p:nvPicPr>
          <p:cNvPr id="10" name="9 Imagen" descr="http://www.profjrwhite.com/system_dynamics/sdyn/s6/s6acase2/image2845.jpg"/>
          <p:cNvPicPr/>
          <p:nvPr/>
        </p:nvPicPr>
        <p:blipFill>
          <a:blip r:embed="rId4">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857752" y="2428868"/>
            <a:ext cx="3957145" cy="235573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8" name="7 Imagen" descr="C:\Users\ESPE\AppData\Local\Temp\x10sctmp21.png"/>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28597" y="1643051"/>
            <a:ext cx="3786214" cy="3143272"/>
          </a:xfrm>
          <a:prstGeom prst="rect">
            <a:avLst/>
          </a:prstGeom>
          <a:noFill/>
          <a:ln>
            <a:noFill/>
          </a:ln>
        </p:spPr>
      </p:pic>
      <p:sp>
        <p:nvSpPr>
          <p:cNvPr id="9" name="8 Rectángulo"/>
          <p:cNvSpPr/>
          <p:nvPr/>
        </p:nvSpPr>
        <p:spPr>
          <a:xfrm>
            <a:off x="428596" y="5000636"/>
            <a:ext cx="3706399" cy="338554"/>
          </a:xfrm>
          <a:prstGeom prst="rect">
            <a:avLst/>
          </a:prstGeom>
        </p:spPr>
        <p:txBody>
          <a:bodyPr wrap="none">
            <a:spAutoFit/>
          </a:bodyPr>
          <a:lstStyle/>
          <a:p>
            <a:r>
              <a:rPr lang="es-ES" sz="1600" dirty="0" smtClean="0"/>
              <a:t>Desplazamiento en Y motocicleta Gasolina</a:t>
            </a:r>
            <a:endParaRPr lang="es-EC" sz="1600" dirty="0"/>
          </a:p>
        </p:txBody>
      </p:sp>
      <p:pic>
        <p:nvPicPr>
          <p:cNvPr id="10" name="9 Imagen" descr="C:\Users\ESPE\AppData\Local\Temp\x10sctmp22.png"/>
          <p:cNvPicPr/>
          <p:nvPr/>
        </p:nvPicPr>
        <p:blipFill>
          <a:blip r:embed="rId4">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786314" y="1643050"/>
            <a:ext cx="3786214" cy="3143272"/>
          </a:xfrm>
          <a:prstGeom prst="rect">
            <a:avLst/>
          </a:prstGeom>
          <a:noFill/>
          <a:ln>
            <a:noFill/>
          </a:ln>
        </p:spPr>
      </p:pic>
      <p:sp>
        <p:nvSpPr>
          <p:cNvPr id="11" name="10 Rectángulo"/>
          <p:cNvSpPr/>
          <p:nvPr/>
        </p:nvSpPr>
        <p:spPr>
          <a:xfrm>
            <a:off x="5357818" y="5000636"/>
            <a:ext cx="2557944" cy="338554"/>
          </a:xfrm>
          <a:prstGeom prst="rect">
            <a:avLst/>
          </a:prstGeom>
        </p:spPr>
        <p:txBody>
          <a:bodyPr wrap="none">
            <a:spAutoFit/>
          </a:bodyPr>
          <a:lstStyle/>
          <a:p>
            <a:r>
              <a:rPr lang="es-ES" sz="1600" dirty="0" smtClean="0"/>
              <a:t>Ángulo motocicleta Gasolina</a:t>
            </a:r>
            <a:endParaRPr lang="es-EC" sz="1600" dirty="0"/>
          </a:p>
        </p:txBody>
      </p:sp>
      <p:sp>
        <p:nvSpPr>
          <p:cNvPr id="12" name="11 Rectángulo"/>
          <p:cNvSpPr/>
          <p:nvPr/>
        </p:nvSpPr>
        <p:spPr>
          <a:xfrm>
            <a:off x="357158" y="714356"/>
            <a:ext cx="8358246" cy="923330"/>
          </a:xfrm>
          <a:prstGeom prst="rect">
            <a:avLst/>
          </a:prstGeom>
        </p:spPr>
        <p:txBody>
          <a:bodyPr wrap="square">
            <a:spAutoFit/>
          </a:bodyPr>
          <a:lstStyle/>
          <a:p>
            <a:r>
              <a:rPr lang="es-EC" b="1" dirty="0" smtClean="0">
                <a:latin typeface="Adobe Hebrew" pitchFamily="18" charset="-79"/>
                <a:cs typeface="Adobe Hebrew" pitchFamily="18" charset="-79"/>
              </a:rPr>
              <a:t>DISEÑO MECÁNICO</a:t>
            </a:r>
          </a:p>
          <a:p>
            <a:r>
              <a:rPr lang="es-EC" b="1" dirty="0" smtClean="0">
                <a:latin typeface="Adobe Hebrew" pitchFamily="18" charset="-79"/>
                <a:cs typeface="Adobe Hebrew" pitchFamily="18" charset="-79"/>
              </a:rPr>
              <a:t>RESOLUCIÓN DEL SISTEMA DE COCHIN Y PLASS  MEDIANTE </a:t>
            </a:r>
            <a:r>
              <a:rPr lang="es-EC" b="1" dirty="0" err="1" smtClean="0">
                <a:latin typeface="Adobe Hebrew" pitchFamily="18" charset="-79"/>
                <a:cs typeface="Adobe Hebrew" pitchFamily="18" charset="-79"/>
              </a:rPr>
              <a:t>MATLAB</a:t>
            </a:r>
            <a:endParaRPr lang="es-EC" dirty="0" smtClean="0">
              <a:latin typeface="Adobe Hebrew" pitchFamily="18" charset="-79"/>
              <a:cs typeface="Adobe Hebrew" pitchFamily="18" charset="-79"/>
            </a:endParaRPr>
          </a:p>
          <a:p>
            <a:endParaRPr lang="es-EC"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8" name="7 Rectángulo"/>
          <p:cNvSpPr/>
          <p:nvPr/>
        </p:nvSpPr>
        <p:spPr>
          <a:xfrm>
            <a:off x="357158" y="714356"/>
            <a:ext cx="8358246" cy="923330"/>
          </a:xfrm>
          <a:prstGeom prst="rect">
            <a:avLst/>
          </a:prstGeom>
        </p:spPr>
        <p:txBody>
          <a:bodyPr wrap="square">
            <a:spAutoFit/>
          </a:bodyPr>
          <a:lstStyle/>
          <a:p>
            <a:r>
              <a:rPr lang="es-EC" b="1" dirty="0" smtClean="0">
                <a:latin typeface="Adobe Hebrew" pitchFamily="18" charset="-79"/>
                <a:cs typeface="Adobe Hebrew" pitchFamily="18" charset="-79"/>
              </a:rPr>
              <a:t>DISEÑO MECÁNICO</a:t>
            </a:r>
          </a:p>
          <a:p>
            <a:r>
              <a:rPr lang="es-EC" b="1" dirty="0" smtClean="0">
                <a:latin typeface="Adobe Hebrew" pitchFamily="18" charset="-79"/>
                <a:cs typeface="Adobe Hebrew" pitchFamily="18" charset="-79"/>
              </a:rPr>
              <a:t>RESOLUCIÓN DEL SISTEMA DE COCHIN Y PLASS  MEDIANTE </a:t>
            </a:r>
            <a:r>
              <a:rPr lang="es-EC" b="1" dirty="0" err="1" smtClean="0">
                <a:latin typeface="Adobe Hebrew" pitchFamily="18" charset="-79"/>
                <a:cs typeface="Adobe Hebrew" pitchFamily="18" charset="-79"/>
              </a:rPr>
              <a:t>MATLAB</a:t>
            </a:r>
            <a:endParaRPr lang="es-EC" dirty="0" smtClean="0">
              <a:latin typeface="Adobe Hebrew" pitchFamily="18" charset="-79"/>
              <a:cs typeface="Adobe Hebrew" pitchFamily="18" charset="-79"/>
            </a:endParaRPr>
          </a:p>
          <a:p>
            <a:endParaRPr lang="es-EC" dirty="0"/>
          </a:p>
        </p:txBody>
      </p:sp>
      <p:pic>
        <p:nvPicPr>
          <p:cNvPr id="9" name="8 Imagen" descr="C:\Users\ESPE\AppData\Local\Temp\x10sctmp23.png"/>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57158" y="1571613"/>
            <a:ext cx="3714775" cy="3429023"/>
          </a:xfrm>
          <a:prstGeom prst="rect">
            <a:avLst/>
          </a:prstGeom>
          <a:noFill/>
          <a:ln>
            <a:noFill/>
          </a:ln>
        </p:spPr>
      </p:pic>
      <p:pic>
        <p:nvPicPr>
          <p:cNvPr id="10" name="9 Imagen" descr="C:\Users\ESPE\AppData\Local\Temp\x10sctmp25.png"/>
          <p:cNvPicPr/>
          <p:nvPr/>
        </p:nvPicPr>
        <p:blipFill>
          <a:blip r:embed="rId4">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357686" y="1571612"/>
            <a:ext cx="4071966" cy="3429024"/>
          </a:xfrm>
          <a:prstGeom prst="rect">
            <a:avLst/>
          </a:prstGeom>
          <a:noFill/>
          <a:ln>
            <a:noFill/>
          </a:ln>
        </p:spPr>
      </p:pic>
      <p:sp>
        <p:nvSpPr>
          <p:cNvPr id="11" name="10 Rectángulo"/>
          <p:cNvSpPr/>
          <p:nvPr/>
        </p:nvSpPr>
        <p:spPr>
          <a:xfrm>
            <a:off x="428596" y="5000636"/>
            <a:ext cx="3924601" cy="338554"/>
          </a:xfrm>
          <a:prstGeom prst="rect">
            <a:avLst/>
          </a:prstGeom>
        </p:spPr>
        <p:txBody>
          <a:bodyPr wrap="none">
            <a:spAutoFit/>
          </a:bodyPr>
          <a:lstStyle/>
          <a:p>
            <a:r>
              <a:rPr lang="es-ES" sz="1600" dirty="0" smtClean="0"/>
              <a:t>Desplazamiento en Y motocicleta </a:t>
            </a:r>
            <a:r>
              <a:rPr lang="es-ES" sz="1600" dirty="0" smtClean="0"/>
              <a:t>ELÉCTRICA </a:t>
            </a:r>
            <a:endParaRPr lang="es-EC" sz="1600" dirty="0"/>
          </a:p>
        </p:txBody>
      </p:sp>
      <p:sp>
        <p:nvSpPr>
          <p:cNvPr id="12" name="11 Rectángulo"/>
          <p:cNvSpPr/>
          <p:nvPr/>
        </p:nvSpPr>
        <p:spPr>
          <a:xfrm>
            <a:off x="5357818" y="5000636"/>
            <a:ext cx="2776145" cy="338554"/>
          </a:xfrm>
          <a:prstGeom prst="rect">
            <a:avLst/>
          </a:prstGeom>
        </p:spPr>
        <p:txBody>
          <a:bodyPr wrap="none">
            <a:spAutoFit/>
          </a:bodyPr>
          <a:lstStyle/>
          <a:p>
            <a:r>
              <a:rPr lang="es-ES" sz="1600" dirty="0" smtClean="0"/>
              <a:t>Ángulo motocicleta </a:t>
            </a:r>
            <a:r>
              <a:rPr lang="es-ES" sz="1600" dirty="0" smtClean="0"/>
              <a:t>ELÉCTRICA </a:t>
            </a:r>
            <a:endParaRPr lang="es-EC" sz="16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6096" y="0"/>
            <a:ext cx="9144000" cy="6902450"/>
          </a:xfrm>
          <a:prstGeom prst="rect">
            <a:avLst/>
          </a:prstGeom>
          <a:noFill/>
          <a:ln w="9525">
            <a:noFill/>
            <a:miter lim="800000"/>
            <a:headEnd/>
            <a:tailEnd/>
          </a:ln>
        </p:spPr>
      </p:pic>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8" name="7 Rectángulo"/>
          <p:cNvSpPr/>
          <p:nvPr/>
        </p:nvSpPr>
        <p:spPr>
          <a:xfrm>
            <a:off x="357158" y="714356"/>
            <a:ext cx="8358246" cy="923330"/>
          </a:xfrm>
          <a:prstGeom prst="rect">
            <a:avLst/>
          </a:prstGeom>
        </p:spPr>
        <p:txBody>
          <a:bodyPr wrap="square">
            <a:spAutoFit/>
          </a:bodyPr>
          <a:lstStyle/>
          <a:p>
            <a:r>
              <a:rPr lang="es-EC" b="1" dirty="0" smtClean="0">
                <a:latin typeface="Adobe Hebrew" pitchFamily="18" charset="-79"/>
                <a:cs typeface="Adobe Hebrew" pitchFamily="18" charset="-79"/>
              </a:rPr>
              <a:t>DISEÑO MECÁNICO</a:t>
            </a:r>
          </a:p>
          <a:p>
            <a:r>
              <a:rPr lang="es-EC" b="1" dirty="0" smtClean="0">
                <a:latin typeface="Adobe Hebrew" pitchFamily="18" charset="-79"/>
                <a:cs typeface="Adobe Hebrew" pitchFamily="18" charset="-79"/>
              </a:rPr>
              <a:t>RESOLUCIÓN DEL SISTEMA DE COCHIN Y PLASS  MEDIANTE </a:t>
            </a:r>
            <a:r>
              <a:rPr lang="es-EC" b="1" dirty="0" err="1" smtClean="0">
                <a:latin typeface="Adobe Hebrew" pitchFamily="18" charset="-79"/>
                <a:cs typeface="Adobe Hebrew" pitchFamily="18" charset="-79"/>
              </a:rPr>
              <a:t>MATLAB</a:t>
            </a:r>
            <a:endParaRPr lang="es-EC" dirty="0" smtClean="0">
              <a:latin typeface="Adobe Hebrew" pitchFamily="18" charset="-79"/>
              <a:cs typeface="Adobe Hebrew" pitchFamily="18" charset="-79"/>
            </a:endParaRPr>
          </a:p>
          <a:p>
            <a:endParaRPr lang="es-EC" dirty="0"/>
          </a:p>
        </p:txBody>
      </p:sp>
      <p:sp>
        <p:nvSpPr>
          <p:cNvPr id="95233" name="Rectangle 1"/>
          <p:cNvSpPr>
            <a:spLocks noChangeArrowheads="1"/>
          </p:cNvSpPr>
          <p:nvPr/>
        </p:nvSpPr>
        <p:spPr bwMode="auto">
          <a:xfrm>
            <a:off x="1785918" y="2643182"/>
            <a:ext cx="564360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suspensión tiene similar comportamiento entre el sistema de motor a gasolina o el sistema con motor eléctrico, ya que los amortiguadores y espirales de la motocicleta tienen la característica de que cuando trabajan en conjunto pueden resistir una carga por pasajero de hasta 150 kg, siendo está limitada a 70 kg por cuestiones de potencia.</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sp>
        <p:nvSpPr>
          <p:cNvPr id="3" name="2 Rectángulo"/>
          <p:cNvSpPr/>
          <p:nvPr/>
        </p:nvSpPr>
        <p:spPr>
          <a:xfrm>
            <a:off x="357158" y="714356"/>
            <a:ext cx="8358246" cy="369332"/>
          </a:xfrm>
          <a:prstGeom prst="rect">
            <a:avLst/>
          </a:prstGeom>
        </p:spPr>
        <p:txBody>
          <a:bodyPr wrap="square">
            <a:spAutoFit/>
          </a:bodyPr>
          <a:lstStyle/>
          <a:p>
            <a:r>
              <a:rPr lang="es-EC" b="1" dirty="0" smtClean="0">
                <a:latin typeface="Adobe Hebrew" pitchFamily="18" charset="-79"/>
                <a:cs typeface="Adobe Hebrew" pitchFamily="18" charset="-79"/>
              </a:rPr>
              <a:t>SISTEMA ELÉCTRICO </a:t>
            </a:r>
            <a:endParaRPr lang="es-EC" dirty="0"/>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8" name="7 Imagen"/>
          <p:cNvPicPr/>
          <p:nvPr/>
        </p:nvPicPr>
        <p:blipFill>
          <a:blip r:embed="rId3" cstate="print"/>
          <a:srcRect/>
          <a:stretch>
            <a:fillRect/>
          </a:stretch>
        </p:blipFill>
        <p:spPr bwMode="auto">
          <a:xfrm>
            <a:off x="428596" y="2357430"/>
            <a:ext cx="3143272" cy="2143140"/>
          </a:xfrm>
          <a:prstGeom prst="rect">
            <a:avLst/>
          </a:prstGeom>
          <a:noFill/>
          <a:ln w="9525">
            <a:noFill/>
            <a:miter lim="800000"/>
            <a:headEnd/>
            <a:tailEnd/>
          </a:ln>
        </p:spPr>
      </p:pic>
      <p:sp>
        <p:nvSpPr>
          <p:cNvPr id="9" name="8 Rectángulo"/>
          <p:cNvSpPr/>
          <p:nvPr/>
        </p:nvSpPr>
        <p:spPr>
          <a:xfrm>
            <a:off x="3857620" y="2928934"/>
            <a:ext cx="4572000" cy="923330"/>
          </a:xfrm>
          <a:prstGeom prst="rect">
            <a:avLst/>
          </a:prstGeom>
        </p:spPr>
        <p:txBody>
          <a:bodyPr>
            <a:spAutoFit/>
          </a:bodyPr>
          <a:lstStyle/>
          <a:p>
            <a:r>
              <a:rPr lang="es-EC" dirty="0" smtClean="0"/>
              <a:t>En la  Suzuki </a:t>
            </a:r>
            <a:r>
              <a:rPr lang="es-EC" dirty="0" err="1" smtClean="0"/>
              <a:t>Ax</a:t>
            </a:r>
            <a:r>
              <a:rPr lang="es-EC" dirty="0" smtClean="0"/>
              <a:t> 100 fue necesario el cambio de sistema eléctrico de 6 a 12 voltios corriente continua</a:t>
            </a:r>
            <a:endParaRPr lang="es-EC"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sp>
        <p:nvSpPr>
          <p:cNvPr id="6" name="5 Rectángulo"/>
          <p:cNvSpPr/>
          <p:nvPr/>
        </p:nvSpPr>
        <p:spPr>
          <a:xfrm>
            <a:off x="500034" y="785794"/>
            <a:ext cx="8092280" cy="369332"/>
          </a:xfrm>
          <a:prstGeom prst="rect">
            <a:avLst/>
          </a:prstGeom>
        </p:spPr>
        <p:txBody>
          <a:bodyPr wrap="none">
            <a:spAutoFit/>
          </a:bodyPr>
          <a:lstStyle/>
          <a:p>
            <a:r>
              <a:rPr kumimoji="0" lang="es-EC" b="0" i="0" u="none" strike="noStrike" cap="none" normalizeH="0" baseline="0" dirty="0" smtClean="0">
                <a:ln>
                  <a:noFill/>
                </a:ln>
                <a:solidFill>
                  <a:schemeClr val="tx1"/>
                </a:solidFill>
                <a:effectLst/>
                <a:latin typeface="Adobe Hebrew" pitchFamily="18" charset="-79"/>
                <a:ea typeface="Times New Roman" pitchFamily="18" charset="0"/>
                <a:cs typeface="Adobe Hebrew" pitchFamily="18" charset="-79"/>
              </a:rPr>
              <a:t>MOTORES</a:t>
            </a:r>
            <a:r>
              <a:rPr kumimoji="0" lang="es-EC" b="0" i="0" u="none" strike="noStrike" cap="none" normalizeH="0" dirty="0" smtClean="0">
                <a:ln>
                  <a:noFill/>
                </a:ln>
                <a:solidFill>
                  <a:schemeClr val="tx1"/>
                </a:solidFill>
                <a:effectLst/>
                <a:latin typeface="Adobe Hebrew" pitchFamily="18" charset="-79"/>
                <a:ea typeface="Times New Roman" pitchFamily="18" charset="0"/>
                <a:cs typeface="Adobe Hebrew" pitchFamily="18" charset="-79"/>
              </a:rPr>
              <a:t> DE COMBUSTIÓN INTERNA EMPLEADOS EN MOTOCICLETAS</a:t>
            </a:r>
            <a:r>
              <a:rPr kumimoji="0" lang="es-EC" b="0" i="0" u="none" strike="noStrike" cap="none" normalizeH="0" baseline="0" dirty="0" smtClean="0">
                <a:ln>
                  <a:noFill/>
                </a:ln>
                <a:solidFill>
                  <a:schemeClr val="tx1"/>
                </a:solidFill>
                <a:effectLst/>
                <a:latin typeface="Adobe Hebrew" pitchFamily="18" charset="-79"/>
                <a:ea typeface="Times New Roman" pitchFamily="18" charset="0"/>
                <a:cs typeface="Adobe Hebrew" pitchFamily="18" charset="-79"/>
              </a:rPr>
              <a:t> </a:t>
            </a:r>
            <a:endParaRPr lang="es-EC" dirty="0"/>
          </a:p>
        </p:txBody>
      </p:sp>
      <p:sp>
        <p:nvSpPr>
          <p:cNvPr id="2150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1505" name="Imagen 49" descr="http://www.arpem.com/motos/modelos/yamaha/flash/2009/yamaha-pw-80/yamaha-pw-80-lateral2.jpg"/>
          <p:cNvPicPr>
            <a:picLocks noChangeAspect="1" noChangeArrowheads="1"/>
          </p:cNvPicPr>
          <p:nvPr/>
        </p:nvPicPr>
        <p:blipFill>
          <a:blip r:embed="rId3"/>
          <a:srcRect/>
          <a:stretch>
            <a:fillRect/>
          </a:stretch>
        </p:blipFill>
        <p:spPr bwMode="auto">
          <a:xfrm>
            <a:off x="428596" y="1285860"/>
            <a:ext cx="2981325" cy="2238375"/>
          </a:xfrm>
          <a:prstGeom prst="rect">
            <a:avLst/>
          </a:prstGeom>
          <a:noFill/>
        </p:spPr>
      </p:pic>
      <p:sp>
        <p:nvSpPr>
          <p:cNvPr id="21507" name="Rectangle 3"/>
          <p:cNvSpPr>
            <a:spLocks noChangeArrowheads="1"/>
          </p:cNvSpPr>
          <p:nvPr/>
        </p:nvSpPr>
        <p:spPr bwMode="auto">
          <a:xfrm>
            <a:off x="1214414" y="3286124"/>
            <a:ext cx="1215396"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bmk="_Toc358705496">
                <a:ln>
                  <a:noFill/>
                </a:ln>
                <a:solidFill>
                  <a:schemeClr val="tx1"/>
                </a:solidFill>
                <a:effectLst/>
                <a:latin typeface="Adobe Hebrew" pitchFamily="18" charset="-79"/>
                <a:ea typeface="Times New Roman" pitchFamily="18" charset="0"/>
                <a:cs typeface="Adobe Hebrew" pitchFamily="18" charset="-79"/>
              </a:rPr>
              <a:t> </a:t>
            </a:r>
            <a:r>
              <a:rPr kumimoji="0" lang="es-EC" sz="1200" b="0" i="0" u="none" strike="noStrike" cap="none" normalizeH="0" baseline="0" dirty="0" smtClean="0" bmk="_Toc358705496">
                <a:ln>
                  <a:noFill/>
                </a:ln>
                <a:solidFill>
                  <a:schemeClr val="tx1"/>
                </a:solidFill>
                <a:effectLst/>
                <a:latin typeface="Adobe Hebrew" pitchFamily="18" charset="-79"/>
                <a:ea typeface="Times New Roman" pitchFamily="18" charset="0"/>
                <a:cs typeface="Adobe Hebrew" pitchFamily="18" charset="-79"/>
              </a:rPr>
              <a:t>Yamaha </a:t>
            </a:r>
            <a:r>
              <a:rPr kumimoji="0" lang="es-EC" sz="1200" b="0" i="0" u="none" strike="noStrike" cap="none" normalizeH="0" baseline="0" dirty="0" err="1" smtClean="0" bmk="_Toc358705496">
                <a:ln>
                  <a:noFill/>
                </a:ln>
                <a:solidFill>
                  <a:schemeClr val="tx1"/>
                </a:solidFill>
                <a:effectLst/>
                <a:latin typeface="Adobe Hebrew" pitchFamily="18" charset="-79"/>
                <a:ea typeface="Times New Roman" pitchFamily="18" charset="0"/>
                <a:cs typeface="Adobe Hebrew" pitchFamily="18" charset="-79"/>
              </a:rPr>
              <a:t>PW</a:t>
            </a:r>
            <a:r>
              <a:rPr kumimoji="0" lang="es-EC" sz="1200" b="0" i="0" u="none" strike="noStrike" cap="none" normalizeH="0" baseline="0" dirty="0" smtClean="0" bmk="_Toc358705496">
                <a:ln>
                  <a:noFill/>
                </a:ln>
                <a:solidFill>
                  <a:schemeClr val="tx1"/>
                </a:solidFill>
                <a:effectLst/>
                <a:latin typeface="Adobe Hebrew" pitchFamily="18" charset="-79"/>
                <a:ea typeface="Times New Roman" pitchFamily="18" charset="0"/>
                <a:cs typeface="Adobe Hebrew" pitchFamily="18" charset="-79"/>
              </a:rPr>
              <a:t> 80</a:t>
            </a:r>
            <a:endParaRPr kumimoji="0" lang="es-EC" sz="1800" b="0" i="0" u="none" strike="noStrike" cap="none" normalizeH="0" baseline="0" dirty="0" smtClean="0">
              <a:ln>
                <a:noFill/>
              </a:ln>
              <a:solidFill>
                <a:schemeClr val="tx1"/>
              </a:solidFill>
              <a:effectLst/>
              <a:latin typeface="Adobe Hebrew" pitchFamily="18" charset="-79"/>
              <a:cs typeface="Adobe Hebrew" pitchFamily="18" charset="-79"/>
            </a:endParaRPr>
          </a:p>
        </p:txBody>
      </p:sp>
      <p:sp>
        <p:nvSpPr>
          <p:cNvPr id="2150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1508" name="Imagen 52" descr="http://www.motoroma.com.ar/Mlibre_nuevo/Fotos/AX100_GRANDE.jpg"/>
          <p:cNvPicPr>
            <a:picLocks noChangeAspect="1" noChangeArrowheads="1"/>
          </p:cNvPicPr>
          <p:nvPr/>
        </p:nvPicPr>
        <p:blipFill>
          <a:blip r:embed="rId4"/>
          <a:srcRect l="2769" t="3818"/>
          <a:stretch>
            <a:fillRect/>
          </a:stretch>
        </p:blipFill>
        <p:spPr bwMode="auto">
          <a:xfrm>
            <a:off x="3286116" y="1643050"/>
            <a:ext cx="2533650" cy="1600200"/>
          </a:xfrm>
          <a:prstGeom prst="rect">
            <a:avLst/>
          </a:prstGeom>
          <a:noFill/>
        </p:spPr>
      </p:pic>
      <p:sp>
        <p:nvSpPr>
          <p:cNvPr id="21510" name="Rectangle 6"/>
          <p:cNvSpPr>
            <a:spLocks noChangeArrowheads="1"/>
          </p:cNvSpPr>
          <p:nvPr/>
        </p:nvSpPr>
        <p:spPr bwMode="auto">
          <a:xfrm>
            <a:off x="3714744" y="3286124"/>
            <a:ext cx="150019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bmk="_Toc358705497">
                <a:ln>
                  <a:noFill/>
                </a:ln>
                <a:solidFill>
                  <a:schemeClr val="tx1"/>
                </a:solidFill>
                <a:effectLst/>
                <a:latin typeface="Adobe Hebrew" pitchFamily="18" charset="-79"/>
                <a:ea typeface="Adobe Gothic Std B" pitchFamily="34" charset="-128"/>
                <a:cs typeface="Adobe Hebrew" pitchFamily="18" charset="-79"/>
              </a:rPr>
              <a:t>Suzuki Ax100</a:t>
            </a:r>
            <a:endParaRPr kumimoji="0" lang="es-EC" sz="1800" b="0" i="0" u="none" strike="noStrike" cap="none" normalizeH="0" baseline="0" dirty="0" smtClean="0">
              <a:ln>
                <a:noFill/>
              </a:ln>
              <a:solidFill>
                <a:schemeClr val="tx1"/>
              </a:solidFill>
              <a:effectLst/>
              <a:latin typeface="Adobe Hebrew" pitchFamily="18" charset="-79"/>
              <a:ea typeface="Adobe Gothic Std B" pitchFamily="34" charset="-128"/>
              <a:cs typeface="Adobe Hebrew" pitchFamily="18" charset="-79"/>
            </a:endParaRPr>
          </a:p>
        </p:txBody>
      </p:sp>
      <p:sp>
        <p:nvSpPr>
          <p:cNvPr id="21512"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1511" name="Imagen 58" descr="http://swotti.starmedia.com/tmp/swotti/cacheC3V6DWTPIGDZIDUWMA==/imgSUZUKI%20GS%205008.jpg"/>
          <p:cNvPicPr>
            <a:picLocks noChangeAspect="1" noChangeArrowheads="1"/>
          </p:cNvPicPr>
          <p:nvPr/>
        </p:nvPicPr>
        <p:blipFill>
          <a:blip r:embed="rId5" cstate="print"/>
          <a:srcRect/>
          <a:stretch>
            <a:fillRect/>
          </a:stretch>
        </p:blipFill>
        <p:spPr bwMode="auto">
          <a:xfrm>
            <a:off x="5929322" y="1428736"/>
            <a:ext cx="2628900" cy="1971675"/>
          </a:xfrm>
          <a:prstGeom prst="rect">
            <a:avLst/>
          </a:prstGeom>
          <a:noFill/>
        </p:spPr>
      </p:pic>
      <p:sp>
        <p:nvSpPr>
          <p:cNvPr id="21513" name="Rectangle 9"/>
          <p:cNvSpPr>
            <a:spLocks noChangeArrowheads="1"/>
          </p:cNvSpPr>
          <p:nvPr/>
        </p:nvSpPr>
        <p:spPr bwMode="auto">
          <a:xfrm>
            <a:off x="6000760" y="3286124"/>
            <a:ext cx="235745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bmk="_Toc358705498">
                <a:ln>
                  <a:noFill/>
                </a:ln>
                <a:solidFill>
                  <a:schemeClr val="tx1"/>
                </a:solidFill>
                <a:effectLst/>
                <a:latin typeface="Adobe Hebrew" pitchFamily="18" charset="-79"/>
                <a:ea typeface="Times New Roman" pitchFamily="18" charset="0"/>
                <a:cs typeface="Adobe Hebrew" pitchFamily="18" charset="-79"/>
              </a:rPr>
              <a:t>Suzuki Gs500</a:t>
            </a:r>
            <a:endParaRPr kumimoji="0" lang="es-EC" sz="1800" b="0" i="0" u="none" strike="noStrike" cap="none" normalizeH="0" baseline="0" dirty="0" smtClean="0">
              <a:ln>
                <a:noFill/>
              </a:ln>
              <a:solidFill>
                <a:schemeClr val="tx1"/>
              </a:solidFill>
              <a:effectLst/>
              <a:latin typeface="Adobe Hebrew" pitchFamily="18" charset="-79"/>
              <a:cs typeface="Adobe Hebrew" pitchFamily="18" charset="-79"/>
            </a:endParaRPr>
          </a:p>
        </p:txBody>
      </p:sp>
      <p:sp>
        <p:nvSpPr>
          <p:cNvPr id="2151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1514" name="Imagen 1" descr="http://www.motorcyclenews.com/upload/217815/images/GSXR_1000.jpg"/>
          <p:cNvPicPr>
            <a:picLocks noChangeAspect="1" noChangeArrowheads="1"/>
          </p:cNvPicPr>
          <p:nvPr/>
        </p:nvPicPr>
        <p:blipFill>
          <a:blip r:embed="rId6"/>
          <a:srcRect/>
          <a:stretch>
            <a:fillRect/>
          </a:stretch>
        </p:blipFill>
        <p:spPr bwMode="auto">
          <a:xfrm>
            <a:off x="1428728" y="3500438"/>
            <a:ext cx="2943225" cy="2085975"/>
          </a:xfrm>
          <a:prstGeom prst="rect">
            <a:avLst/>
          </a:prstGeom>
          <a:noFill/>
        </p:spPr>
      </p:pic>
      <p:sp>
        <p:nvSpPr>
          <p:cNvPr id="21516" name="Rectangle 12"/>
          <p:cNvSpPr>
            <a:spLocks noChangeArrowheads="1"/>
          </p:cNvSpPr>
          <p:nvPr/>
        </p:nvSpPr>
        <p:spPr bwMode="auto">
          <a:xfrm>
            <a:off x="2071670" y="5429264"/>
            <a:ext cx="1571636"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bmk="_Toc358705499">
                <a:ln>
                  <a:noFill/>
                </a:ln>
                <a:solidFill>
                  <a:schemeClr val="tx1"/>
                </a:solidFill>
                <a:effectLst/>
                <a:latin typeface="Adobe Hebrew" pitchFamily="18" charset="-79"/>
                <a:ea typeface="Times New Roman" pitchFamily="18" charset="0"/>
                <a:cs typeface="Adobe Hebrew" pitchFamily="18" charset="-79"/>
              </a:rPr>
              <a:t>Suzuki </a:t>
            </a:r>
            <a:r>
              <a:rPr kumimoji="0" lang="es-EC" sz="1200" b="0" i="0" u="none" strike="noStrike" cap="none" normalizeH="0" baseline="0" dirty="0" err="1" smtClean="0" bmk="_Toc358705499">
                <a:ln>
                  <a:noFill/>
                </a:ln>
                <a:solidFill>
                  <a:schemeClr val="tx1"/>
                </a:solidFill>
                <a:effectLst/>
                <a:latin typeface="Adobe Hebrew" pitchFamily="18" charset="-79"/>
                <a:ea typeface="Times New Roman" pitchFamily="18" charset="0"/>
                <a:cs typeface="Adobe Hebrew" pitchFamily="18" charset="-79"/>
              </a:rPr>
              <a:t>Gsxr</a:t>
            </a:r>
            <a:r>
              <a:rPr kumimoji="0" lang="es-EC" sz="1200" b="0" i="0" u="none" strike="noStrike" cap="none" normalizeH="0" baseline="0" dirty="0" smtClean="0" bmk="_Toc358705499">
                <a:ln>
                  <a:noFill/>
                </a:ln>
                <a:solidFill>
                  <a:schemeClr val="tx1"/>
                </a:solidFill>
                <a:effectLst/>
                <a:latin typeface="Adobe Hebrew" pitchFamily="18" charset="-79"/>
                <a:ea typeface="Times New Roman" pitchFamily="18" charset="0"/>
                <a:cs typeface="Adobe Hebrew" pitchFamily="18" charset="-79"/>
              </a:rPr>
              <a:t> 1000</a:t>
            </a:r>
            <a:endParaRPr kumimoji="0" lang="es-EC" sz="1800" b="0" i="0" u="none" strike="noStrike" cap="none" normalizeH="0" baseline="0" dirty="0" smtClean="0">
              <a:ln>
                <a:noFill/>
              </a:ln>
              <a:solidFill>
                <a:schemeClr val="tx1"/>
              </a:solidFill>
              <a:effectLst/>
              <a:latin typeface="Adobe Hebrew" pitchFamily="18" charset="-79"/>
              <a:cs typeface="Adobe Hebrew" pitchFamily="18" charset="-79"/>
            </a:endParaRPr>
          </a:p>
        </p:txBody>
      </p:sp>
      <p:sp>
        <p:nvSpPr>
          <p:cNvPr id="21518"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1517" name="Imagen 4" descr="http://www.clubsunroller.com/foro/files/thumbs/2684/honda_goldwing.jpg"/>
          <p:cNvPicPr>
            <a:picLocks noChangeAspect="1" noChangeArrowheads="1"/>
          </p:cNvPicPr>
          <p:nvPr/>
        </p:nvPicPr>
        <p:blipFill>
          <a:blip r:embed="rId7"/>
          <a:srcRect t="12931"/>
          <a:stretch>
            <a:fillRect/>
          </a:stretch>
        </p:blipFill>
        <p:spPr bwMode="auto">
          <a:xfrm>
            <a:off x="5072066" y="3500438"/>
            <a:ext cx="3324225" cy="1924048"/>
          </a:xfrm>
          <a:prstGeom prst="rect">
            <a:avLst/>
          </a:prstGeom>
          <a:noFill/>
        </p:spPr>
      </p:pic>
      <p:sp>
        <p:nvSpPr>
          <p:cNvPr id="21519" name="Rectangle 15"/>
          <p:cNvSpPr>
            <a:spLocks noChangeArrowheads="1"/>
          </p:cNvSpPr>
          <p:nvPr/>
        </p:nvSpPr>
        <p:spPr bwMode="auto">
          <a:xfrm>
            <a:off x="6143636" y="5357826"/>
            <a:ext cx="1359667"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bmk="_Toc358705500">
                <a:ln>
                  <a:noFill/>
                </a:ln>
                <a:solidFill>
                  <a:schemeClr val="tx1"/>
                </a:solidFill>
                <a:effectLst/>
                <a:latin typeface="Arial" pitchFamily="34" charset="0"/>
                <a:ea typeface="Times New Roman" pitchFamily="18" charset="0"/>
                <a:cs typeface="Times New Roman" pitchFamily="18" charset="0"/>
              </a:rPr>
              <a:t>Honda </a:t>
            </a:r>
            <a:r>
              <a:rPr kumimoji="0" lang="es-EC" sz="1200" b="0" i="0" u="none" strike="noStrike" cap="none" normalizeH="0" baseline="0" dirty="0" err="1" smtClean="0" bmk="_Toc358705500">
                <a:ln>
                  <a:noFill/>
                </a:ln>
                <a:solidFill>
                  <a:schemeClr val="tx1"/>
                </a:solidFill>
                <a:effectLst/>
                <a:latin typeface="Arial" pitchFamily="34" charset="0"/>
                <a:ea typeface="Times New Roman" pitchFamily="18" charset="0"/>
                <a:cs typeface="Times New Roman" pitchFamily="18" charset="0"/>
              </a:rPr>
              <a:t>Goldwing</a:t>
            </a: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6096" y="0"/>
            <a:ext cx="9144000" cy="6902450"/>
          </a:xfrm>
          <a:prstGeom prst="rect">
            <a:avLst/>
          </a:prstGeom>
          <a:noFill/>
          <a:ln w="9525">
            <a:noFill/>
            <a:miter lim="800000"/>
            <a:headEnd/>
            <a:tailEnd/>
          </a:ln>
        </p:spPr>
      </p:pic>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90114" name="Picture 2"/>
          <p:cNvPicPr>
            <a:picLocks noChangeAspect="1" noChangeArrowheads="1"/>
          </p:cNvPicPr>
          <p:nvPr/>
        </p:nvPicPr>
        <p:blipFill>
          <a:blip r:embed="rId3"/>
          <a:srcRect/>
          <a:stretch>
            <a:fillRect/>
          </a:stretch>
        </p:blipFill>
        <p:spPr bwMode="auto">
          <a:xfrm>
            <a:off x="428596" y="1500174"/>
            <a:ext cx="8108984" cy="3500462"/>
          </a:xfrm>
          <a:prstGeom prst="rect">
            <a:avLst/>
          </a:prstGeom>
          <a:noFill/>
          <a:ln w="9525">
            <a:noFill/>
            <a:miter lim="800000"/>
            <a:headEnd/>
            <a:tailEnd/>
          </a:ln>
          <a:effectLst/>
        </p:spPr>
      </p:pic>
      <p:sp>
        <p:nvSpPr>
          <p:cNvPr id="10" name="9 Rectángulo"/>
          <p:cNvSpPr/>
          <p:nvPr/>
        </p:nvSpPr>
        <p:spPr>
          <a:xfrm>
            <a:off x="357158" y="714356"/>
            <a:ext cx="8358246" cy="369332"/>
          </a:xfrm>
          <a:prstGeom prst="rect">
            <a:avLst/>
          </a:prstGeom>
        </p:spPr>
        <p:txBody>
          <a:bodyPr wrap="square">
            <a:spAutoFit/>
          </a:bodyPr>
          <a:lstStyle/>
          <a:p>
            <a:r>
              <a:rPr lang="es-EC" b="1" dirty="0" smtClean="0">
                <a:latin typeface="Adobe Hebrew" pitchFamily="18" charset="-79"/>
                <a:cs typeface="Adobe Hebrew" pitchFamily="18" charset="-79"/>
              </a:rPr>
              <a:t>SISTEMA ELÉCTRICO </a:t>
            </a:r>
            <a:endParaRPr lang="es-EC"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6096" y="0"/>
            <a:ext cx="9144000" cy="6902450"/>
          </a:xfrm>
          <a:prstGeom prst="rect">
            <a:avLst/>
          </a:prstGeom>
          <a:noFill/>
          <a:ln w="9525">
            <a:noFill/>
            <a:miter lim="800000"/>
            <a:headEnd/>
            <a:tailEnd/>
          </a:ln>
        </p:spPr>
      </p:pic>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8" name="7 Rectángulo"/>
          <p:cNvSpPr/>
          <p:nvPr/>
        </p:nvSpPr>
        <p:spPr>
          <a:xfrm>
            <a:off x="357158" y="714356"/>
            <a:ext cx="8358246" cy="646331"/>
          </a:xfrm>
          <a:prstGeom prst="rect">
            <a:avLst/>
          </a:prstGeom>
        </p:spPr>
        <p:txBody>
          <a:bodyPr wrap="square">
            <a:spAutoFit/>
          </a:bodyPr>
          <a:lstStyle/>
          <a:p>
            <a:r>
              <a:rPr lang="es-EC" b="1" dirty="0" smtClean="0">
                <a:latin typeface="Adobe Hebrew" pitchFamily="18" charset="-79"/>
                <a:cs typeface="Adobe Hebrew" pitchFamily="18" charset="-79"/>
              </a:rPr>
              <a:t>SISTEMA ELÉCTRICO</a:t>
            </a:r>
          </a:p>
          <a:p>
            <a:r>
              <a:rPr lang="es-EC" b="1" dirty="0" smtClean="0">
                <a:latin typeface="Adobe Hebrew" pitchFamily="18" charset="-79"/>
                <a:cs typeface="Adobe Hebrew" pitchFamily="18" charset="-79"/>
              </a:rPr>
              <a:t>CARGADOR </a:t>
            </a:r>
            <a:endParaRPr lang="es-EC" dirty="0"/>
          </a:p>
        </p:txBody>
      </p:sp>
      <p:pic>
        <p:nvPicPr>
          <p:cNvPr id="89089" name="Picture 1"/>
          <p:cNvPicPr>
            <a:picLocks noChangeAspect="1" noChangeArrowheads="1"/>
          </p:cNvPicPr>
          <p:nvPr/>
        </p:nvPicPr>
        <p:blipFill>
          <a:blip r:embed="rId3"/>
          <a:srcRect/>
          <a:stretch>
            <a:fillRect/>
          </a:stretch>
        </p:blipFill>
        <p:spPr bwMode="auto">
          <a:xfrm>
            <a:off x="714348" y="1857364"/>
            <a:ext cx="7954484" cy="3433768"/>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sp>
        <p:nvSpPr>
          <p:cNvPr id="3" name="2 Rectángulo"/>
          <p:cNvSpPr/>
          <p:nvPr/>
        </p:nvSpPr>
        <p:spPr>
          <a:xfrm>
            <a:off x="357158" y="714356"/>
            <a:ext cx="8358246" cy="369332"/>
          </a:xfrm>
          <a:prstGeom prst="rect">
            <a:avLst/>
          </a:prstGeom>
        </p:spPr>
        <p:txBody>
          <a:bodyPr wrap="square">
            <a:spAutoFit/>
          </a:bodyPr>
          <a:lstStyle/>
          <a:p>
            <a:r>
              <a:rPr lang="es-EC" b="1" dirty="0" smtClean="0">
                <a:latin typeface="Adobe Hebrew" pitchFamily="18" charset="-79"/>
                <a:cs typeface="Adobe Hebrew" pitchFamily="18" charset="-79"/>
              </a:rPr>
              <a:t>PROGRAMACIÓN DEL CONTROLADOR</a:t>
            </a:r>
            <a:endParaRPr lang="es-EC" dirty="0"/>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8" name="7 Imagen"/>
          <p:cNvPicPr/>
          <p:nvPr/>
        </p:nvPicPr>
        <p:blipFill>
          <a:blip r:embed="rId3"/>
          <a:srcRect/>
          <a:stretch>
            <a:fillRect/>
          </a:stretch>
        </p:blipFill>
        <p:spPr bwMode="auto">
          <a:xfrm>
            <a:off x="357159" y="1857364"/>
            <a:ext cx="4143404" cy="3136126"/>
          </a:xfrm>
          <a:prstGeom prst="rect">
            <a:avLst/>
          </a:prstGeom>
          <a:noFill/>
          <a:ln w="9525">
            <a:noFill/>
            <a:miter lim="800000"/>
            <a:headEnd/>
            <a:tailEnd/>
          </a:ln>
        </p:spPr>
      </p:pic>
      <p:pic>
        <p:nvPicPr>
          <p:cNvPr id="9" name="8 Imagen"/>
          <p:cNvPicPr/>
          <p:nvPr/>
        </p:nvPicPr>
        <p:blipFill>
          <a:blip r:embed="rId4"/>
          <a:srcRect/>
          <a:stretch>
            <a:fillRect/>
          </a:stretch>
        </p:blipFill>
        <p:spPr bwMode="auto">
          <a:xfrm>
            <a:off x="4857752" y="1857364"/>
            <a:ext cx="4000528" cy="3143272"/>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sp>
        <p:nvSpPr>
          <p:cNvPr id="3" name="2 Rectángulo"/>
          <p:cNvSpPr/>
          <p:nvPr/>
        </p:nvSpPr>
        <p:spPr>
          <a:xfrm>
            <a:off x="357158" y="714356"/>
            <a:ext cx="8358246" cy="369332"/>
          </a:xfrm>
          <a:prstGeom prst="rect">
            <a:avLst/>
          </a:prstGeom>
        </p:spPr>
        <p:txBody>
          <a:bodyPr wrap="square">
            <a:spAutoFit/>
          </a:bodyPr>
          <a:lstStyle/>
          <a:p>
            <a:r>
              <a:rPr lang="es-EC" b="1" dirty="0" smtClean="0">
                <a:latin typeface="Adobe Hebrew" pitchFamily="18" charset="-79"/>
                <a:cs typeface="Adobe Hebrew" pitchFamily="18" charset="-79"/>
              </a:rPr>
              <a:t>PROGRAMACIÓN DEL CONTROLADOR</a:t>
            </a:r>
            <a:endParaRPr lang="es-EC" dirty="0"/>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8" name="7 Imagen"/>
          <p:cNvPicPr/>
          <p:nvPr/>
        </p:nvPicPr>
        <p:blipFill>
          <a:blip r:embed="rId3"/>
          <a:srcRect/>
          <a:stretch>
            <a:fillRect/>
          </a:stretch>
        </p:blipFill>
        <p:spPr bwMode="auto">
          <a:xfrm>
            <a:off x="2285984" y="1643050"/>
            <a:ext cx="4576701" cy="35109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sp>
        <p:nvSpPr>
          <p:cNvPr id="3" name="2 Rectángulo"/>
          <p:cNvSpPr/>
          <p:nvPr/>
        </p:nvSpPr>
        <p:spPr>
          <a:xfrm>
            <a:off x="3214678" y="3214686"/>
            <a:ext cx="5572164" cy="584775"/>
          </a:xfrm>
          <a:prstGeom prst="rect">
            <a:avLst/>
          </a:prstGeom>
        </p:spPr>
        <p:txBody>
          <a:bodyPr wrap="square">
            <a:spAutoFit/>
          </a:bodyPr>
          <a:lstStyle/>
          <a:p>
            <a:r>
              <a:rPr lang="es-ES" sz="3200" b="1" dirty="0" smtClean="0">
                <a:latin typeface="Adobe Hebrew" pitchFamily="18" charset="-79"/>
                <a:cs typeface="Adobe Hebrew" pitchFamily="18" charset="-79"/>
              </a:rPr>
              <a:t>FASE DE CONSTRUCCIÓN </a:t>
            </a:r>
            <a:endParaRPr lang="es-EC" sz="3200" b="1" dirty="0">
              <a:latin typeface="Adobe Hebrew" pitchFamily="18" charset="-79"/>
              <a:cs typeface="Adobe Hebrew" pitchFamily="18" charset="-79"/>
            </a:endParaRPr>
          </a:p>
        </p:txBody>
      </p:sp>
      <p:sp>
        <p:nvSpPr>
          <p:cNvPr id="4" name="3 Rectángulo redondeado"/>
          <p:cNvSpPr/>
          <p:nvPr/>
        </p:nvSpPr>
        <p:spPr>
          <a:xfrm>
            <a:off x="3857620" y="1357298"/>
            <a:ext cx="3571900" cy="100013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3200" dirty="0" smtClean="0"/>
              <a:t>CAPÍTULO 4</a:t>
            </a:r>
            <a:endParaRPr lang="es-EC" sz="3200" dirty="0"/>
          </a:p>
        </p:txBody>
      </p:sp>
      <p:pic>
        <p:nvPicPr>
          <p:cNvPr id="5" name="Picture 4" descr="https://encrypted-tbn2.gstatic.com/images?q=tbn:ANd9GcSjigIxVM7dUZTO4cCFRQBJWP-Ir2KQCGIE3_bqyHiOBwlDCeyf"/>
          <p:cNvPicPr>
            <a:picLocks noChangeAspect="1" noChangeArrowheads="1"/>
          </p:cNvPicPr>
          <p:nvPr/>
        </p:nvPicPr>
        <p:blipFill>
          <a:blip r:embed="rId3"/>
          <a:srcRect/>
          <a:stretch>
            <a:fillRect/>
          </a:stretch>
        </p:blipFill>
        <p:spPr bwMode="auto">
          <a:xfrm>
            <a:off x="1214414" y="785794"/>
            <a:ext cx="928662" cy="928663"/>
          </a:xfrm>
          <a:prstGeom prst="rect">
            <a:avLst/>
          </a:prstGeom>
          <a:noFill/>
        </p:spPr>
      </p:pic>
      <p:pic>
        <p:nvPicPr>
          <p:cNvPr id="6" name="Picture 3" descr="C:\Users\Dell\Pictures\Espe Ingenieria mecanica.jpg"/>
          <p:cNvPicPr>
            <a:picLocks noChangeAspect="1" noChangeArrowheads="1"/>
          </p:cNvPicPr>
          <p:nvPr/>
        </p:nvPicPr>
        <p:blipFill>
          <a:blip r:embed="rId4"/>
          <a:srcRect/>
          <a:stretch>
            <a:fillRect/>
          </a:stretch>
        </p:blipFill>
        <p:spPr bwMode="auto">
          <a:xfrm>
            <a:off x="714348" y="4000504"/>
            <a:ext cx="1880367" cy="1643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Logo"/>
          <p:cNvPicPr>
            <a:picLocks noChangeAspect="1" noChangeArrowheads="1"/>
          </p:cNvPicPr>
          <p:nvPr/>
        </p:nvPicPr>
        <p:blipFill>
          <a:blip r:embed="rId5"/>
          <a:srcRect/>
          <a:stretch>
            <a:fillRect/>
          </a:stretch>
        </p:blipFill>
        <p:spPr bwMode="auto">
          <a:xfrm>
            <a:off x="857224" y="2000240"/>
            <a:ext cx="1533525" cy="14573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sp>
        <p:nvSpPr>
          <p:cNvPr id="3" name="2 Rectángulo"/>
          <p:cNvSpPr/>
          <p:nvPr/>
        </p:nvSpPr>
        <p:spPr>
          <a:xfrm>
            <a:off x="357158" y="714356"/>
            <a:ext cx="8358246" cy="369332"/>
          </a:xfrm>
          <a:prstGeom prst="rect">
            <a:avLst/>
          </a:prstGeom>
        </p:spPr>
        <p:txBody>
          <a:bodyPr wrap="square">
            <a:spAutoFit/>
          </a:bodyPr>
          <a:lstStyle/>
          <a:p>
            <a:r>
              <a:rPr lang="es-EC" b="1" dirty="0" smtClean="0">
                <a:latin typeface="Adobe Hebrew" pitchFamily="18" charset="-79"/>
                <a:cs typeface="Adobe Hebrew" pitchFamily="18" charset="-79"/>
              </a:rPr>
              <a:t>DESMONTAJE </a:t>
            </a:r>
            <a:endParaRPr lang="es-EC" dirty="0"/>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8" name="7 Imagen"/>
          <p:cNvPicPr/>
          <p:nvPr/>
        </p:nvPicPr>
        <p:blipFill>
          <a:blip r:embed="rId3"/>
          <a:srcRect/>
          <a:stretch>
            <a:fillRect/>
          </a:stretch>
        </p:blipFill>
        <p:spPr bwMode="auto">
          <a:xfrm>
            <a:off x="571472" y="1285860"/>
            <a:ext cx="2669872" cy="3563007"/>
          </a:xfrm>
          <a:prstGeom prst="rect">
            <a:avLst/>
          </a:prstGeom>
          <a:noFill/>
          <a:ln w="9525">
            <a:noFill/>
            <a:miter lim="800000"/>
            <a:headEnd/>
            <a:tailEnd/>
          </a:ln>
        </p:spPr>
      </p:pic>
      <p:pic>
        <p:nvPicPr>
          <p:cNvPr id="113666" name="Picture 2"/>
          <p:cNvPicPr>
            <a:picLocks noChangeAspect="1" noChangeArrowheads="1"/>
          </p:cNvPicPr>
          <p:nvPr/>
        </p:nvPicPr>
        <p:blipFill>
          <a:blip r:embed="rId4"/>
          <a:srcRect/>
          <a:stretch>
            <a:fillRect/>
          </a:stretch>
        </p:blipFill>
        <p:spPr bwMode="auto">
          <a:xfrm>
            <a:off x="3214678" y="1285860"/>
            <a:ext cx="2305050" cy="2047875"/>
          </a:xfrm>
          <a:prstGeom prst="rect">
            <a:avLst/>
          </a:prstGeom>
          <a:noFill/>
          <a:ln w="9525">
            <a:noFill/>
            <a:miter lim="800000"/>
            <a:headEnd/>
            <a:tailEnd/>
          </a:ln>
          <a:effectLst/>
        </p:spPr>
      </p:pic>
      <p:pic>
        <p:nvPicPr>
          <p:cNvPr id="113667" name="Picture 3"/>
          <p:cNvPicPr>
            <a:picLocks noChangeAspect="1" noChangeArrowheads="1"/>
          </p:cNvPicPr>
          <p:nvPr/>
        </p:nvPicPr>
        <p:blipFill>
          <a:blip r:embed="rId5"/>
          <a:srcRect/>
          <a:stretch>
            <a:fillRect/>
          </a:stretch>
        </p:blipFill>
        <p:spPr bwMode="auto">
          <a:xfrm>
            <a:off x="3214678" y="3286124"/>
            <a:ext cx="2219325" cy="2028825"/>
          </a:xfrm>
          <a:prstGeom prst="rect">
            <a:avLst/>
          </a:prstGeom>
          <a:noFill/>
          <a:ln w="9525">
            <a:noFill/>
            <a:miter lim="800000"/>
            <a:headEnd/>
            <a:tailEnd/>
          </a:ln>
          <a:effectLst/>
        </p:spPr>
      </p:pic>
      <p:pic>
        <p:nvPicPr>
          <p:cNvPr id="11" name="10 Imagen"/>
          <p:cNvPicPr/>
          <p:nvPr/>
        </p:nvPicPr>
        <p:blipFill>
          <a:blip r:embed="rId6"/>
          <a:srcRect/>
          <a:stretch>
            <a:fillRect/>
          </a:stretch>
        </p:blipFill>
        <p:spPr bwMode="auto">
          <a:xfrm>
            <a:off x="5500694" y="1285860"/>
            <a:ext cx="3240488" cy="2137558"/>
          </a:xfrm>
          <a:prstGeom prst="rect">
            <a:avLst/>
          </a:prstGeom>
          <a:noFill/>
          <a:ln w="9525">
            <a:noFill/>
            <a:miter lim="800000"/>
            <a:headEnd/>
            <a:tailEnd/>
          </a:ln>
        </p:spPr>
      </p:pic>
      <p:pic>
        <p:nvPicPr>
          <p:cNvPr id="12" name="11 Imagen"/>
          <p:cNvPicPr/>
          <p:nvPr/>
        </p:nvPicPr>
        <p:blipFill>
          <a:blip r:embed="rId7"/>
          <a:srcRect/>
          <a:stretch>
            <a:fillRect/>
          </a:stretch>
        </p:blipFill>
        <p:spPr bwMode="auto">
          <a:xfrm>
            <a:off x="5429256" y="3357562"/>
            <a:ext cx="3286148" cy="23574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sp>
        <p:nvSpPr>
          <p:cNvPr id="3" name="2 Rectángulo"/>
          <p:cNvSpPr/>
          <p:nvPr/>
        </p:nvSpPr>
        <p:spPr>
          <a:xfrm>
            <a:off x="357158" y="714356"/>
            <a:ext cx="8358246" cy="369332"/>
          </a:xfrm>
          <a:prstGeom prst="rect">
            <a:avLst/>
          </a:prstGeom>
        </p:spPr>
        <p:txBody>
          <a:bodyPr wrap="square">
            <a:spAutoFit/>
          </a:bodyPr>
          <a:lstStyle/>
          <a:p>
            <a:r>
              <a:rPr lang="es-EC" b="1" dirty="0" smtClean="0">
                <a:latin typeface="Adobe Hebrew" pitchFamily="18" charset="-79"/>
                <a:cs typeface="Adobe Hebrew" pitchFamily="18" charset="-79"/>
              </a:rPr>
              <a:t>SOPORTE DEL MOTOR</a:t>
            </a:r>
            <a:endParaRPr lang="es-EC" dirty="0"/>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8" name="7 Imagen"/>
          <p:cNvPicPr/>
          <p:nvPr/>
        </p:nvPicPr>
        <p:blipFill>
          <a:blip r:embed="rId3"/>
          <a:srcRect/>
          <a:stretch>
            <a:fillRect/>
          </a:stretch>
        </p:blipFill>
        <p:spPr bwMode="auto">
          <a:xfrm>
            <a:off x="1500166" y="1214422"/>
            <a:ext cx="3047769" cy="2321663"/>
          </a:xfrm>
          <a:prstGeom prst="rect">
            <a:avLst/>
          </a:prstGeom>
          <a:noFill/>
          <a:ln w="9525">
            <a:noFill/>
            <a:miter lim="800000"/>
            <a:headEnd/>
            <a:tailEnd/>
          </a:ln>
        </p:spPr>
      </p:pic>
      <p:pic>
        <p:nvPicPr>
          <p:cNvPr id="9" name="8 Imagen"/>
          <p:cNvPicPr/>
          <p:nvPr/>
        </p:nvPicPr>
        <p:blipFill>
          <a:blip r:embed="rId4"/>
          <a:srcRect/>
          <a:stretch>
            <a:fillRect/>
          </a:stretch>
        </p:blipFill>
        <p:spPr bwMode="auto">
          <a:xfrm>
            <a:off x="4500562" y="1214422"/>
            <a:ext cx="3714776" cy="2569780"/>
          </a:xfrm>
          <a:prstGeom prst="rect">
            <a:avLst/>
          </a:prstGeom>
          <a:noFill/>
          <a:ln w="9525">
            <a:noFill/>
            <a:miter lim="800000"/>
            <a:headEnd/>
            <a:tailEnd/>
          </a:ln>
        </p:spPr>
      </p:pic>
      <p:pic>
        <p:nvPicPr>
          <p:cNvPr id="10" name="9 Imagen"/>
          <p:cNvPicPr/>
          <p:nvPr/>
        </p:nvPicPr>
        <p:blipFill>
          <a:blip r:embed="rId5"/>
          <a:srcRect/>
          <a:stretch>
            <a:fillRect/>
          </a:stretch>
        </p:blipFill>
        <p:spPr bwMode="auto">
          <a:xfrm>
            <a:off x="1500166" y="3429001"/>
            <a:ext cx="2999515" cy="2428892"/>
          </a:xfrm>
          <a:prstGeom prst="rect">
            <a:avLst/>
          </a:prstGeom>
          <a:noFill/>
          <a:ln w="9525">
            <a:noFill/>
            <a:miter lim="800000"/>
            <a:headEnd/>
            <a:tailEnd/>
          </a:ln>
        </p:spPr>
      </p:pic>
      <p:pic>
        <p:nvPicPr>
          <p:cNvPr id="11" name="10 Imagen"/>
          <p:cNvPicPr/>
          <p:nvPr/>
        </p:nvPicPr>
        <p:blipFill>
          <a:blip r:embed="rId6"/>
          <a:srcRect/>
          <a:stretch>
            <a:fillRect/>
          </a:stretch>
        </p:blipFill>
        <p:spPr bwMode="auto">
          <a:xfrm>
            <a:off x="4429124" y="3429000"/>
            <a:ext cx="3786214" cy="24288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sp>
        <p:nvSpPr>
          <p:cNvPr id="3" name="2 Rectángulo"/>
          <p:cNvSpPr/>
          <p:nvPr/>
        </p:nvSpPr>
        <p:spPr>
          <a:xfrm>
            <a:off x="357158" y="714356"/>
            <a:ext cx="8358246" cy="369332"/>
          </a:xfrm>
          <a:prstGeom prst="rect">
            <a:avLst/>
          </a:prstGeom>
        </p:spPr>
        <p:txBody>
          <a:bodyPr wrap="square">
            <a:spAutoFit/>
          </a:bodyPr>
          <a:lstStyle/>
          <a:p>
            <a:r>
              <a:rPr lang="es-EC" b="1" dirty="0" smtClean="0">
                <a:latin typeface="Adobe Hebrew" pitchFamily="18" charset="-79"/>
                <a:cs typeface="Adobe Hebrew" pitchFamily="18" charset="-79"/>
              </a:rPr>
              <a:t>SOPORTES DE BATERÍAS</a:t>
            </a:r>
            <a:endParaRPr lang="es-EC" dirty="0"/>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8" name="7 Imagen"/>
          <p:cNvPicPr/>
          <p:nvPr/>
        </p:nvPicPr>
        <p:blipFill>
          <a:blip r:embed="rId3"/>
          <a:srcRect/>
          <a:stretch>
            <a:fillRect/>
          </a:stretch>
        </p:blipFill>
        <p:spPr bwMode="auto">
          <a:xfrm>
            <a:off x="1000100" y="1500174"/>
            <a:ext cx="1774124" cy="2425785"/>
          </a:xfrm>
          <a:prstGeom prst="rect">
            <a:avLst/>
          </a:prstGeom>
          <a:noFill/>
          <a:ln w="9525">
            <a:noFill/>
            <a:miter lim="800000"/>
            <a:headEnd/>
            <a:tailEnd/>
          </a:ln>
        </p:spPr>
      </p:pic>
      <p:pic>
        <p:nvPicPr>
          <p:cNvPr id="9" name="8 Imagen"/>
          <p:cNvPicPr/>
          <p:nvPr/>
        </p:nvPicPr>
        <p:blipFill>
          <a:blip r:embed="rId4"/>
          <a:srcRect/>
          <a:stretch>
            <a:fillRect/>
          </a:stretch>
        </p:blipFill>
        <p:spPr bwMode="auto">
          <a:xfrm>
            <a:off x="2714612" y="1500174"/>
            <a:ext cx="3234789" cy="2423707"/>
          </a:xfrm>
          <a:prstGeom prst="rect">
            <a:avLst/>
          </a:prstGeom>
          <a:noFill/>
          <a:ln w="9525">
            <a:noFill/>
            <a:miter lim="800000"/>
            <a:headEnd/>
            <a:tailEnd/>
          </a:ln>
        </p:spPr>
      </p:pic>
      <p:pic>
        <p:nvPicPr>
          <p:cNvPr id="10" name="9 Imagen"/>
          <p:cNvPicPr/>
          <p:nvPr/>
        </p:nvPicPr>
        <p:blipFill>
          <a:blip r:embed="rId5"/>
          <a:srcRect/>
          <a:stretch>
            <a:fillRect/>
          </a:stretch>
        </p:blipFill>
        <p:spPr bwMode="auto">
          <a:xfrm>
            <a:off x="5429256" y="1500174"/>
            <a:ext cx="3301563" cy="3123210"/>
          </a:xfrm>
          <a:prstGeom prst="rect">
            <a:avLst/>
          </a:prstGeom>
          <a:noFill/>
          <a:ln w="9525">
            <a:noFill/>
            <a:miter lim="800000"/>
            <a:headEnd/>
            <a:tailEnd/>
          </a:ln>
        </p:spPr>
      </p:pic>
      <p:pic>
        <p:nvPicPr>
          <p:cNvPr id="11" name="10 Imagen"/>
          <p:cNvPicPr/>
          <p:nvPr/>
        </p:nvPicPr>
        <p:blipFill>
          <a:blip r:embed="rId6"/>
          <a:srcRect/>
          <a:stretch>
            <a:fillRect/>
          </a:stretch>
        </p:blipFill>
        <p:spPr bwMode="auto">
          <a:xfrm>
            <a:off x="1000100" y="3857628"/>
            <a:ext cx="3429024" cy="2071701"/>
          </a:xfrm>
          <a:prstGeom prst="rect">
            <a:avLst/>
          </a:prstGeom>
          <a:noFill/>
          <a:ln w="9525">
            <a:noFill/>
            <a:miter lim="800000"/>
            <a:headEnd/>
            <a:tailEnd/>
          </a:ln>
        </p:spPr>
      </p:pic>
      <p:pic>
        <p:nvPicPr>
          <p:cNvPr id="12" name="11 Imagen"/>
          <p:cNvPicPr/>
          <p:nvPr/>
        </p:nvPicPr>
        <p:blipFill>
          <a:blip r:embed="rId7"/>
          <a:srcRect/>
          <a:stretch>
            <a:fillRect/>
          </a:stretch>
        </p:blipFill>
        <p:spPr bwMode="auto">
          <a:xfrm>
            <a:off x="4286248" y="3929066"/>
            <a:ext cx="4429156" cy="2000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sp>
        <p:nvSpPr>
          <p:cNvPr id="3" name="2 Rectángulo"/>
          <p:cNvSpPr/>
          <p:nvPr/>
        </p:nvSpPr>
        <p:spPr>
          <a:xfrm>
            <a:off x="3000364" y="3214686"/>
            <a:ext cx="5786478" cy="584775"/>
          </a:xfrm>
          <a:prstGeom prst="rect">
            <a:avLst/>
          </a:prstGeom>
        </p:spPr>
        <p:txBody>
          <a:bodyPr wrap="square">
            <a:spAutoFit/>
          </a:bodyPr>
          <a:lstStyle/>
          <a:p>
            <a:r>
              <a:rPr lang="es-ES" sz="3200" b="1" dirty="0" smtClean="0">
                <a:latin typeface="Adobe Hebrew" pitchFamily="18" charset="-79"/>
                <a:cs typeface="Adobe Hebrew" pitchFamily="18" charset="-79"/>
              </a:rPr>
              <a:t>DESEMPEÑO</a:t>
            </a:r>
            <a:r>
              <a:rPr lang="es-EC" sz="3200" b="1" dirty="0" smtClean="0">
                <a:latin typeface="Adobe Hebrew" pitchFamily="18" charset="-79"/>
                <a:cs typeface="Adobe Hebrew" pitchFamily="18" charset="-79"/>
              </a:rPr>
              <a:t> Y AUTONOMÍA</a:t>
            </a:r>
            <a:endParaRPr lang="es-EC" sz="3200" b="1" dirty="0">
              <a:latin typeface="Adobe Hebrew" pitchFamily="18" charset="-79"/>
              <a:cs typeface="Adobe Hebrew" pitchFamily="18" charset="-79"/>
            </a:endParaRPr>
          </a:p>
        </p:txBody>
      </p:sp>
      <p:sp>
        <p:nvSpPr>
          <p:cNvPr id="4" name="3 Rectángulo redondeado"/>
          <p:cNvSpPr/>
          <p:nvPr/>
        </p:nvSpPr>
        <p:spPr>
          <a:xfrm>
            <a:off x="3857620" y="1357298"/>
            <a:ext cx="3571900" cy="100013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3200" dirty="0" smtClean="0"/>
              <a:t>CAPÍTULO 5</a:t>
            </a:r>
            <a:endParaRPr lang="es-EC" sz="3200" dirty="0"/>
          </a:p>
        </p:txBody>
      </p:sp>
      <p:pic>
        <p:nvPicPr>
          <p:cNvPr id="5" name="Picture 4" descr="https://encrypted-tbn2.gstatic.com/images?q=tbn:ANd9GcSjigIxVM7dUZTO4cCFRQBJWP-Ir2KQCGIE3_bqyHiOBwlDCeyf"/>
          <p:cNvPicPr>
            <a:picLocks noChangeAspect="1" noChangeArrowheads="1"/>
          </p:cNvPicPr>
          <p:nvPr/>
        </p:nvPicPr>
        <p:blipFill>
          <a:blip r:embed="rId3"/>
          <a:srcRect/>
          <a:stretch>
            <a:fillRect/>
          </a:stretch>
        </p:blipFill>
        <p:spPr bwMode="auto">
          <a:xfrm>
            <a:off x="1214414" y="785794"/>
            <a:ext cx="928662" cy="928663"/>
          </a:xfrm>
          <a:prstGeom prst="rect">
            <a:avLst/>
          </a:prstGeom>
          <a:noFill/>
        </p:spPr>
      </p:pic>
      <p:pic>
        <p:nvPicPr>
          <p:cNvPr id="6" name="Picture 3" descr="C:\Users\Dell\Pictures\Espe Ingenieria mecanica.jpg"/>
          <p:cNvPicPr>
            <a:picLocks noChangeAspect="1" noChangeArrowheads="1"/>
          </p:cNvPicPr>
          <p:nvPr/>
        </p:nvPicPr>
        <p:blipFill>
          <a:blip r:embed="rId4"/>
          <a:srcRect/>
          <a:stretch>
            <a:fillRect/>
          </a:stretch>
        </p:blipFill>
        <p:spPr bwMode="auto">
          <a:xfrm>
            <a:off x="714348" y="4000504"/>
            <a:ext cx="1880367" cy="1643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Logo"/>
          <p:cNvPicPr>
            <a:picLocks noChangeAspect="1" noChangeArrowheads="1"/>
          </p:cNvPicPr>
          <p:nvPr/>
        </p:nvPicPr>
        <p:blipFill>
          <a:blip r:embed="rId5"/>
          <a:srcRect/>
          <a:stretch>
            <a:fillRect/>
          </a:stretch>
        </p:blipFill>
        <p:spPr bwMode="auto">
          <a:xfrm>
            <a:off x="857224" y="2000240"/>
            <a:ext cx="1533525" cy="14573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8" name="7 Imagen"/>
          <p:cNvPicPr/>
          <p:nvPr/>
        </p:nvPicPr>
        <p:blipFill>
          <a:blip r:embed="rId3"/>
          <a:srcRect/>
          <a:stretch>
            <a:fillRect/>
          </a:stretch>
        </p:blipFill>
        <p:spPr bwMode="auto">
          <a:xfrm>
            <a:off x="785786" y="1428736"/>
            <a:ext cx="4708057" cy="3895107"/>
          </a:xfrm>
          <a:prstGeom prst="rect">
            <a:avLst/>
          </a:prstGeom>
          <a:noFill/>
          <a:ln w="9525">
            <a:noFill/>
            <a:miter lim="800000"/>
            <a:headEnd/>
            <a:tailEnd/>
          </a:ln>
        </p:spPr>
      </p:pic>
      <p:sp>
        <p:nvSpPr>
          <p:cNvPr id="115713" name="Rectangle 1"/>
          <p:cNvSpPr>
            <a:spLocks noChangeArrowheads="1"/>
          </p:cNvSpPr>
          <p:nvPr/>
        </p:nvSpPr>
        <p:spPr bwMode="auto">
          <a:xfrm>
            <a:off x="6072198" y="2500306"/>
            <a:ext cx="214310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Todas las pruebas fueron realizadas con un conductor de 70kg, al 100% de carga de las baterías y un consumo máximo de 200 amperios.</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9 Rectángulo"/>
          <p:cNvSpPr/>
          <p:nvPr/>
        </p:nvSpPr>
        <p:spPr>
          <a:xfrm>
            <a:off x="357158" y="714356"/>
            <a:ext cx="8358246" cy="369332"/>
          </a:xfrm>
          <a:prstGeom prst="rect">
            <a:avLst/>
          </a:prstGeom>
        </p:spPr>
        <p:txBody>
          <a:bodyPr wrap="square">
            <a:spAutoFit/>
          </a:bodyPr>
          <a:lstStyle/>
          <a:p>
            <a:r>
              <a:rPr lang="es-EC" b="1" dirty="0" smtClean="0">
                <a:latin typeface="Adobe Hebrew" pitchFamily="18" charset="-79"/>
                <a:cs typeface="Adobe Hebrew" pitchFamily="18" charset="-79"/>
              </a:rPr>
              <a:t>RUTA</a:t>
            </a:r>
            <a:endParaRPr lang="es-EC"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6096" y="0"/>
            <a:ext cx="9144000" cy="6902450"/>
          </a:xfrm>
          <a:prstGeom prst="rect">
            <a:avLst/>
          </a:prstGeom>
          <a:noFill/>
          <a:ln w="9525">
            <a:noFill/>
            <a:miter lim="800000"/>
            <a:headEnd/>
            <a:tailEnd/>
          </a:ln>
        </p:spPr>
      </p:pic>
      <p:sp>
        <p:nvSpPr>
          <p:cNvPr id="3" name="2 Rectángulo"/>
          <p:cNvSpPr/>
          <p:nvPr/>
        </p:nvSpPr>
        <p:spPr>
          <a:xfrm>
            <a:off x="357158" y="714356"/>
            <a:ext cx="8358246" cy="369332"/>
          </a:xfrm>
          <a:prstGeom prst="rect">
            <a:avLst/>
          </a:prstGeom>
        </p:spPr>
        <p:txBody>
          <a:bodyPr wrap="square">
            <a:spAutoFit/>
          </a:bodyPr>
          <a:lstStyle/>
          <a:p>
            <a:r>
              <a:rPr lang="es-EC" dirty="0" smtClean="0">
                <a:latin typeface="Adobe Hebrew" pitchFamily="18" charset="-79"/>
                <a:cs typeface="Adobe Hebrew" pitchFamily="18" charset="-79"/>
              </a:rPr>
              <a:t>MOTOCICLETAS ELÉCTRICAS </a:t>
            </a:r>
            <a:endParaRPr lang="es-EC" dirty="0"/>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8433" name="Imagen 12" descr="http://www.hibridosyelectricos.com/media/hibridos/images/2013/04/14/2013041420005827960.jpg"/>
          <p:cNvPicPr>
            <a:picLocks noChangeAspect="1" noChangeArrowheads="1"/>
          </p:cNvPicPr>
          <p:nvPr/>
        </p:nvPicPr>
        <p:blipFill>
          <a:blip r:embed="rId3"/>
          <a:srcRect/>
          <a:stretch>
            <a:fillRect/>
          </a:stretch>
        </p:blipFill>
        <p:spPr bwMode="auto">
          <a:xfrm>
            <a:off x="714348" y="1142984"/>
            <a:ext cx="3000396" cy="2000264"/>
          </a:xfrm>
          <a:prstGeom prst="rect">
            <a:avLst/>
          </a:prstGeom>
          <a:noFill/>
        </p:spPr>
      </p:pic>
      <p:sp>
        <p:nvSpPr>
          <p:cNvPr id="18435" name="Rectangle 3"/>
          <p:cNvSpPr>
            <a:spLocks noChangeArrowheads="1"/>
          </p:cNvSpPr>
          <p:nvPr/>
        </p:nvSpPr>
        <p:spPr bwMode="auto">
          <a:xfrm>
            <a:off x="1214414" y="3214686"/>
            <a:ext cx="1943161"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bmk="_Toc358705508">
                <a:ln>
                  <a:noFill/>
                </a:ln>
                <a:solidFill>
                  <a:schemeClr val="tx1"/>
                </a:solidFill>
                <a:effectLst/>
                <a:latin typeface="Adobe Hebrew" pitchFamily="18" charset="-79"/>
                <a:ea typeface="Times New Roman" pitchFamily="18" charset="0"/>
                <a:cs typeface="Adobe Hebrew" pitchFamily="18" charset="-79"/>
              </a:rPr>
              <a:t>Motocicleta eléctrica </a:t>
            </a:r>
            <a:r>
              <a:rPr kumimoji="0" lang="es-EC" sz="1200" b="0" i="0" u="none" strike="noStrike" cap="none" normalizeH="0" baseline="0" dirty="0" err="1" smtClean="0" bmk="_Toc358705508">
                <a:ln>
                  <a:noFill/>
                </a:ln>
                <a:solidFill>
                  <a:schemeClr val="tx1"/>
                </a:solidFill>
                <a:effectLst/>
                <a:latin typeface="Adobe Hebrew" pitchFamily="18" charset="-79"/>
                <a:ea typeface="Times New Roman" pitchFamily="18" charset="0"/>
                <a:cs typeface="Adobe Hebrew" pitchFamily="18" charset="-79"/>
              </a:rPr>
              <a:t>KTM</a:t>
            </a:r>
            <a:endParaRPr kumimoji="0" lang="es-EC" sz="1800" b="0" i="0" u="none" strike="noStrike" cap="none" normalizeH="0" baseline="0" dirty="0" smtClean="0">
              <a:ln>
                <a:noFill/>
              </a:ln>
              <a:solidFill>
                <a:schemeClr val="tx1"/>
              </a:solidFill>
              <a:effectLst/>
              <a:latin typeface="Adobe Hebrew" pitchFamily="18" charset="-79"/>
              <a:cs typeface="Adobe Hebrew" pitchFamily="18" charset="-79"/>
            </a:endParaRPr>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8436" name="Imagen 15" descr="bmw c evolution"/>
          <p:cNvPicPr>
            <a:picLocks noChangeAspect="1" noChangeArrowheads="1"/>
          </p:cNvPicPr>
          <p:nvPr/>
        </p:nvPicPr>
        <p:blipFill>
          <a:blip r:embed="rId4"/>
          <a:srcRect/>
          <a:stretch>
            <a:fillRect/>
          </a:stretch>
        </p:blipFill>
        <p:spPr bwMode="auto">
          <a:xfrm>
            <a:off x="4214810" y="1071547"/>
            <a:ext cx="3214710" cy="2143140"/>
          </a:xfrm>
          <a:prstGeom prst="rect">
            <a:avLst/>
          </a:prstGeom>
          <a:noFill/>
        </p:spPr>
      </p:pic>
      <p:sp>
        <p:nvSpPr>
          <p:cNvPr id="18438" name="Rectangle 6"/>
          <p:cNvSpPr>
            <a:spLocks noChangeArrowheads="1"/>
          </p:cNvSpPr>
          <p:nvPr/>
        </p:nvSpPr>
        <p:spPr bwMode="auto">
          <a:xfrm>
            <a:off x="5000628" y="3357562"/>
            <a:ext cx="1994456"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bmk="_Toc358705509">
                <a:ln>
                  <a:noFill/>
                </a:ln>
                <a:solidFill>
                  <a:schemeClr val="tx1"/>
                </a:solidFill>
                <a:effectLst/>
                <a:latin typeface="Adobe Hebrew" pitchFamily="18" charset="-79"/>
                <a:ea typeface="Times New Roman" pitchFamily="18" charset="0"/>
                <a:cs typeface="Adobe Hebrew" pitchFamily="18" charset="-79"/>
              </a:rPr>
              <a:t>Motocicleta eléctrica BMW</a:t>
            </a:r>
            <a:endParaRPr kumimoji="0" lang="es-EC" sz="1800" b="0" i="0" u="none" strike="noStrike" cap="none" normalizeH="0" baseline="0" dirty="0" smtClean="0">
              <a:ln>
                <a:noFill/>
              </a:ln>
              <a:solidFill>
                <a:schemeClr val="tx1"/>
              </a:solidFill>
              <a:effectLst/>
              <a:latin typeface="Adobe Hebrew" pitchFamily="18" charset="-79"/>
              <a:cs typeface="Adobe Hebrew" pitchFamily="18" charset="-79"/>
            </a:endParaRPr>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8439" name="Imagen 18" descr="bmw c evolution"/>
          <p:cNvPicPr>
            <a:picLocks noChangeAspect="1" noChangeArrowheads="1"/>
          </p:cNvPicPr>
          <p:nvPr/>
        </p:nvPicPr>
        <p:blipFill>
          <a:blip r:embed="rId5" cstate="print"/>
          <a:srcRect/>
          <a:stretch>
            <a:fillRect/>
          </a:stretch>
        </p:blipFill>
        <p:spPr bwMode="auto">
          <a:xfrm>
            <a:off x="4929190" y="3643314"/>
            <a:ext cx="2786082" cy="1857388"/>
          </a:xfrm>
          <a:prstGeom prst="rect">
            <a:avLst/>
          </a:prstGeom>
          <a:noFill/>
        </p:spPr>
      </p:pic>
      <p:sp>
        <p:nvSpPr>
          <p:cNvPr id="18441" name="Rectangle 9"/>
          <p:cNvSpPr>
            <a:spLocks noChangeArrowheads="1"/>
          </p:cNvSpPr>
          <p:nvPr/>
        </p:nvSpPr>
        <p:spPr bwMode="auto">
          <a:xfrm>
            <a:off x="4857752" y="5643578"/>
            <a:ext cx="2719014"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bmk="_Toc358705510">
                <a:ln>
                  <a:noFill/>
                </a:ln>
                <a:solidFill>
                  <a:schemeClr val="tx1"/>
                </a:solidFill>
                <a:effectLst/>
                <a:latin typeface="Adobe Hebrew" pitchFamily="18" charset="-79"/>
                <a:ea typeface="Times New Roman" pitchFamily="18" charset="0"/>
                <a:cs typeface="Adobe Hebrew" pitchFamily="18" charset="-79"/>
              </a:rPr>
              <a:t>Chasis de la Motocicleta eléctrica BMW</a:t>
            </a:r>
            <a:endParaRPr kumimoji="0" lang="es-EC" sz="1800" b="0" i="0" u="none" strike="noStrike" cap="none" normalizeH="0" baseline="0" dirty="0" smtClean="0">
              <a:ln>
                <a:noFill/>
              </a:ln>
              <a:solidFill>
                <a:schemeClr val="tx1"/>
              </a:solidFill>
              <a:effectLst/>
              <a:latin typeface="Adobe Hebrew" pitchFamily="18" charset="-79"/>
              <a:cs typeface="Adobe Hebrew" pitchFamily="18" charset="-79"/>
            </a:endParaRPr>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8442" name="Imagen 21" descr="zero s"/>
          <p:cNvPicPr>
            <a:picLocks noChangeAspect="1" noChangeArrowheads="1"/>
          </p:cNvPicPr>
          <p:nvPr/>
        </p:nvPicPr>
        <p:blipFill>
          <a:blip r:embed="rId6"/>
          <a:srcRect/>
          <a:stretch>
            <a:fillRect/>
          </a:stretch>
        </p:blipFill>
        <p:spPr bwMode="auto">
          <a:xfrm>
            <a:off x="857224" y="3571876"/>
            <a:ext cx="2786082" cy="1982098"/>
          </a:xfrm>
          <a:prstGeom prst="rect">
            <a:avLst/>
          </a:prstGeom>
          <a:noFill/>
        </p:spPr>
      </p:pic>
      <p:sp>
        <p:nvSpPr>
          <p:cNvPr id="18444" name="Rectangle 12"/>
          <p:cNvSpPr>
            <a:spLocks noChangeArrowheads="1"/>
          </p:cNvSpPr>
          <p:nvPr/>
        </p:nvSpPr>
        <p:spPr bwMode="auto">
          <a:xfrm>
            <a:off x="1285852" y="5643578"/>
            <a:ext cx="1947969"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bmk="_Toc358705511">
                <a:ln>
                  <a:noFill/>
                </a:ln>
                <a:solidFill>
                  <a:schemeClr val="tx1"/>
                </a:solidFill>
                <a:effectLst/>
                <a:latin typeface="Adobe Hebrew" pitchFamily="18" charset="-79"/>
                <a:ea typeface="Times New Roman" pitchFamily="18" charset="0"/>
                <a:cs typeface="Adobe Hebrew" pitchFamily="18" charset="-79"/>
              </a:rPr>
              <a:t>Motocicleta eléctrica </a:t>
            </a:r>
            <a:r>
              <a:rPr kumimoji="0" lang="es-EC" sz="1200" b="0" i="0" u="none" strike="noStrike" cap="none" normalizeH="0" baseline="0" dirty="0" err="1" smtClean="0" bmk="_Toc358705511">
                <a:ln>
                  <a:noFill/>
                </a:ln>
                <a:solidFill>
                  <a:schemeClr val="tx1"/>
                </a:solidFill>
                <a:effectLst/>
                <a:latin typeface="Adobe Hebrew" pitchFamily="18" charset="-79"/>
                <a:ea typeface="Times New Roman" pitchFamily="18" charset="0"/>
                <a:cs typeface="Adobe Hebrew" pitchFamily="18" charset="-79"/>
              </a:rPr>
              <a:t>ZERO</a:t>
            </a:r>
            <a:endParaRPr kumimoji="0" lang="es-EC" sz="1800" b="0" i="0" u="none" strike="noStrike" cap="none" normalizeH="0" baseline="0" dirty="0" smtClean="0">
              <a:ln>
                <a:noFill/>
              </a:ln>
              <a:solidFill>
                <a:schemeClr val="tx1"/>
              </a:solidFill>
              <a:effectLst/>
              <a:latin typeface="Adobe Hebrew" pitchFamily="18" charset="-79"/>
              <a:cs typeface="Adobe Hebrew" pitchFamily="18" charset="-79"/>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 name="9 Rectángulo"/>
          <p:cNvSpPr/>
          <p:nvPr/>
        </p:nvSpPr>
        <p:spPr>
          <a:xfrm>
            <a:off x="357158" y="714356"/>
            <a:ext cx="8358246" cy="369332"/>
          </a:xfrm>
          <a:prstGeom prst="rect">
            <a:avLst/>
          </a:prstGeom>
        </p:spPr>
        <p:txBody>
          <a:bodyPr wrap="square">
            <a:spAutoFit/>
          </a:bodyPr>
          <a:lstStyle/>
          <a:p>
            <a:r>
              <a:rPr lang="es-EC" b="1" dirty="0" smtClean="0">
                <a:latin typeface="Adobe Hebrew" pitchFamily="18" charset="-79"/>
                <a:cs typeface="Adobe Hebrew" pitchFamily="18" charset="-79"/>
              </a:rPr>
              <a:t>RUTA</a:t>
            </a:r>
            <a:endParaRPr lang="es-EC" dirty="0"/>
          </a:p>
        </p:txBody>
      </p:sp>
      <p:pic>
        <p:nvPicPr>
          <p:cNvPr id="11" name="10 Imagen"/>
          <p:cNvPicPr/>
          <p:nvPr/>
        </p:nvPicPr>
        <p:blipFill>
          <a:blip r:embed="rId3"/>
          <a:srcRect/>
          <a:stretch>
            <a:fillRect/>
          </a:stretch>
        </p:blipFill>
        <p:spPr bwMode="auto">
          <a:xfrm>
            <a:off x="357158" y="1142985"/>
            <a:ext cx="3571900" cy="2071702"/>
          </a:xfrm>
          <a:prstGeom prst="rect">
            <a:avLst/>
          </a:prstGeom>
          <a:noFill/>
          <a:ln w="9525">
            <a:noFill/>
            <a:miter lim="800000"/>
            <a:headEnd/>
            <a:tailEnd/>
          </a:ln>
        </p:spPr>
      </p:pic>
      <p:pic>
        <p:nvPicPr>
          <p:cNvPr id="12" name="11 Imagen"/>
          <p:cNvPicPr/>
          <p:nvPr/>
        </p:nvPicPr>
        <p:blipFill>
          <a:blip r:embed="rId4"/>
          <a:srcRect/>
          <a:stretch>
            <a:fillRect/>
          </a:stretch>
        </p:blipFill>
        <p:spPr bwMode="auto">
          <a:xfrm>
            <a:off x="3286116" y="1142984"/>
            <a:ext cx="5400040" cy="2941212"/>
          </a:xfrm>
          <a:prstGeom prst="rect">
            <a:avLst/>
          </a:prstGeom>
          <a:noFill/>
          <a:ln w="9525">
            <a:noFill/>
            <a:miter lim="800000"/>
            <a:headEnd/>
            <a:tailEnd/>
          </a:ln>
        </p:spPr>
      </p:pic>
      <p:pic>
        <p:nvPicPr>
          <p:cNvPr id="13" name="12 Imagen"/>
          <p:cNvPicPr/>
          <p:nvPr/>
        </p:nvPicPr>
        <p:blipFill>
          <a:blip r:embed="rId5"/>
          <a:srcRect/>
          <a:stretch>
            <a:fillRect/>
          </a:stretch>
        </p:blipFill>
        <p:spPr bwMode="auto">
          <a:xfrm>
            <a:off x="357158" y="3214686"/>
            <a:ext cx="4786346" cy="2500329"/>
          </a:xfrm>
          <a:prstGeom prst="rect">
            <a:avLst/>
          </a:prstGeom>
          <a:noFill/>
          <a:ln w="9525">
            <a:noFill/>
            <a:miter lim="800000"/>
            <a:headEnd/>
            <a:tailEnd/>
          </a:ln>
        </p:spPr>
      </p:pic>
      <p:pic>
        <p:nvPicPr>
          <p:cNvPr id="14" name="13 Imagen"/>
          <p:cNvPicPr/>
          <p:nvPr/>
        </p:nvPicPr>
        <p:blipFill>
          <a:blip r:embed="rId6"/>
          <a:srcRect/>
          <a:stretch>
            <a:fillRect/>
          </a:stretch>
        </p:blipFill>
        <p:spPr bwMode="auto">
          <a:xfrm>
            <a:off x="5072066" y="4000504"/>
            <a:ext cx="3571900" cy="1714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sp>
        <p:nvSpPr>
          <p:cNvPr id="3" name="2 Rectángulo"/>
          <p:cNvSpPr/>
          <p:nvPr/>
        </p:nvSpPr>
        <p:spPr>
          <a:xfrm>
            <a:off x="3000364" y="3214686"/>
            <a:ext cx="5786478" cy="1077218"/>
          </a:xfrm>
          <a:prstGeom prst="rect">
            <a:avLst/>
          </a:prstGeom>
        </p:spPr>
        <p:txBody>
          <a:bodyPr wrap="square">
            <a:spAutoFit/>
          </a:bodyPr>
          <a:lstStyle/>
          <a:p>
            <a:r>
              <a:rPr lang="es-EC" sz="3200" b="1" dirty="0" smtClean="0">
                <a:latin typeface="Adobe Hebrew" pitchFamily="18" charset="-79"/>
                <a:cs typeface="Adobe Hebrew" pitchFamily="18" charset="-79"/>
              </a:rPr>
              <a:t>CONCLUSIONES Y RECOMENDACIONES</a:t>
            </a:r>
            <a:endParaRPr lang="es-EC" sz="3200" b="1" dirty="0">
              <a:latin typeface="Adobe Hebrew" pitchFamily="18" charset="-79"/>
              <a:cs typeface="Adobe Hebrew" pitchFamily="18" charset="-79"/>
            </a:endParaRPr>
          </a:p>
        </p:txBody>
      </p:sp>
      <p:sp>
        <p:nvSpPr>
          <p:cNvPr id="4" name="3 Rectángulo redondeado"/>
          <p:cNvSpPr/>
          <p:nvPr/>
        </p:nvSpPr>
        <p:spPr>
          <a:xfrm>
            <a:off x="3857620" y="1357298"/>
            <a:ext cx="3571900" cy="100013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3200" dirty="0" smtClean="0"/>
              <a:t>CAPÍTULO 6</a:t>
            </a:r>
            <a:endParaRPr lang="es-EC" sz="3200" dirty="0"/>
          </a:p>
        </p:txBody>
      </p:sp>
      <p:pic>
        <p:nvPicPr>
          <p:cNvPr id="5" name="Picture 4" descr="https://encrypted-tbn2.gstatic.com/images?q=tbn:ANd9GcSjigIxVM7dUZTO4cCFRQBJWP-Ir2KQCGIE3_bqyHiOBwlDCeyf"/>
          <p:cNvPicPr>
            <a:picLocks noChangeAspect="1" noChangeArrowheads="1"/>
          </p:cNvPicPr>
          <p:nvPr/>
        </p:nvPicPr>
        <p:blipFill>
          <a:blip r:embed="rId3"/>
          <a:srcRect/>
          <a:stretch>
            <a:fillRect/>
          </a:stretch>
        </p:blipFill>
        <p:spPr bwMode="auto">
          <a:xfrm>
            <a:off x="1214414" y="785794"/>
            <a:ext cx="928662" cy="928663"/>
          </a:xfrm>
          <a:prstGeom prst="rect">
            <a:avLst/>
          </a:prstGeom>
          <a:noFill/>
        </p:spPr>
      </p:pic>
      <p:pic>
        <p:nvPicPr>
          <p:cNvPr id="6" name="Picture 3" descr="C:\Users\Dell\Pictures\Espe Ingenieria mecanica.jpg"/>
          <p:cNvPicPr>
            <a:picLocks noChangeAspect="1" noChangeArrowheads="1"/>
          </p:cNvPicPr>
          <p:nvPr/>
        </p:nvPicPr>
        <p:blipFill>
          <a:blip r:embed="rId4"/>
          <a:srcRect/>
          <a:stretch>
            <a:fillRect/>
          </a:stretch>
        </p:blipFill>
        <p:spPr bwMode="auto">
          <a:xfrm>
            <a:off x="714348" y="4000504"/>
            <a:ext cx="1880367" cy="1643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Logo"/>
          <p:cNvPicPr>
            <a:picLocks noChangeAspect="1" noChangeArrowheads="1"/>
          </p:cNvPicPr>
          <p:nvPr/>
        </p:nvPicPr>
        <p:blipFill>
          <a:blip r:embed="rId5"/>
          <a:srcRect/>
          <a:stretch>
            <a:fillRect/>
          </a:stretch>
        </p:blipFill>
        <p:spPr bwMode="auto">
          <a:xfrm>
            <a:off x="857224" y="2000240"/>
            <a:ext cx="1533525" cy="14573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 name="9 Rectángulo"/>
          <p:cNvSpPr/>
          <p:nvPr/>
        </p:nvSpPr>
        <p:spPr>
          <a:xfrm>
            <a:off x="357158" y="714356"/>
            <a:ext cx="8358246" cy="369332"/>
          </a:xfrm>
          <a:prstGeom prst="rect">
            <a:avLst/>
          </a:prstGeom>
        </p:spPr>
        <p:txBody>
          <a:bodyPr wrap="square">
            <a:spAutoFit/>
          </a:bodyPr>
          <a:lstStyle/>
          <a:p>
            <a:r>
              <a:rPr lang="es-EC" b="1" dirty="0" smtClean="0">
                <a:latin typeface="Adobe Hebrew" pitchFamily="18" charset="-79"/>
                <a:cs typeface="Adobe Hebrew" pitchFamily="18" charset="-79"/>
              </a:rPr>
              <a:t>CONCLUSIONES</a:t>
            </a:r>
            <a:endParaRPr lang="es-EC" dirty="0"/>
          </a:p>
        </p:txBody>
      </p:sp>
      <p:sp>
        <p:nvSpPr>
          <p:cNvPr id="131073" name="Rectangle 1"/>
          <p:cNvSpPr>
            <a:spLocks noChangeArrowheads="1"/>
          </p:cNvSpPr>
          <p:nvPr/>
        </p:nvSpPr>
        <p:spPr bwMode="auto">
          <a:xfrm>
            <a:off x="1500166" y="1285860"/>
            <a:ext cx="6143668" cy="4031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s-EC" sz="1600" b="0" i="0" u="none" strike="noStrike" cap="none" normalizeH="0" baseline="0" dirty="0" smtClean="0">
                <a:ln>
                  <a:noFill/>
                </a:ln>
                <a:solidFill>
                  <a:schemeClr val="tx1"/>
                </a:solidFill>
                <a:effectLst/>
                <a:ea typeface="Times New Roman" pitchFamily="18" charset="0"/>
                <a:cs typeface="Arial" pitchFamily="34" charset="0"/>
              </a:rPr>
              <a:t>Los principales problemas para la conversión de la motocicleta a gasolina en eléctrica fueron el elevado costo de la importación  del motor y controlador, además de baterías con baja densidad energética en Ecuador. </a:t>
            </a:r>
          </a:p>
          <a:p>
            <a:pPr marL="0" marR="0" lvl="0" indent="0" algn="just" defTabSz="914400" rtl="0" eaLnBrk="1" fontAlgn="base" latinLnBrk="0" hangingPunct="1">
              <a:lnSpc>
                <a:spcPct val="100000"/>
              </a:lnSpc>
              <a:spcBef>
                <a:spcPct val="0"/>
              </a:spcBef>
              <a:spcAft>
                <a:spcPct val="0"/>
              </a:spcAft>
              <a:buClrTx/>
              <a:buSzTx/>
              <a:tabLst/>
            </a:pPr>
            <a:endParaRPr kumimoji="0" lang="es-EC" sz="16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1600" b="0" i="0" u="none" strike="noStrike" cap="none" normalizeH="0" baseline="0" dirty="0" smtClean="0">
                <a:ln>
                  <a:noFill/>
                </a:ln>
                <a:solidFill>
                  <a:schemeClr val="tx1"/>
                </a:solidFill>
                <a:effectLst/>
                <a:ea typeface="Times New Roman" pitchFamily="18" charset="0"/>
                <a:cs typeface="Arial" pitchFamily="34" charset="0"/>
              </a:rPr>
              <a:t>Para aumentar la autonomía se ve necesaria la implementación de una mayor cantidad de baterías, las cuales traen como con secuencia un aumento de carga (peso), impidiendo su normal funcionamiento, por la deformación excesiva de sus componentes. </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s-EC" sz="1600" b="0" i="0" u="none" strike="noStrike" cap="none" normalizeH="0" baseline="0" dirty="0" smtClean="0">
              <a:ln>
                <a:noFill/>
              </a:ln>
              <a:solidFill>
                <a:schemeClr val="tx1"/>
              </a:solidFill>
              <a:effectLst/>
              <a:ea typeface="Times New Roman" pitchFamily="18" charset="0"/>
              <a:cs typeface="Arial" pitchFamily="34" charset="0"/>
            </a:endParaRPr>
          </a:p>
          <a:p>
            <a:pPr algn="just" eaLnBrk="0" fontAlgn="base" hangingPunct="0">
              <a:spcBef>
                <a:spcPct val="0"/>
              </a:spcBef>
              <a:spcAft>
                <a:spcPct val="0"/>
              </a:spcAft>
              <a:buFontTx/>
              <a:buChar char="•"/>
            </a:pPr>
            <a:r>
              <a:rPr lang="es-EC" sz="1600" dirty="0" smtClean="0"/>
              <a:t>Como se puede apreciar a lo largo de esta tesis, los vehículos eléctricos son una realidad a nivel mundial, por lo tanto, constituyen un desafío para las instituciones públicas, que deben comprender la importancia estratégica del tema y producir las condiciones propicias que conduzcan al fortalecimiento de su desarrollo tecnológico.</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 name="9 Rectángulo"/>
          <p:cNvSpPr/>
          <p:nvPr/>
        </p:nvSpPr>
        <p:spPr>
          <a:xfrm>
            <a:off x="357158" y="714356"/>
            <a:ext cx="8358246" cy="369332"/>
          </a:xfrm>
          <a:prstGeom prst="rect">
            <a:avLst/>
          </a:prstGeom>
        </p:spPr>
        <p:txBody>
          <a:bodyPr wrap="square">
            <a:spAutoFit/>
          </a:bodyPr>
          <a:lstStyle/>
          <a:p>
            <a:r>
              <a:rPr lang="es-EC" b="1" dirty="0" smtClean="0">
                <a:latin typeface="Adobe Hebrew" pitchFamily="18" charset="-79"/>
                <a:cs typeface="Adobe Hebrew" pitchFamily="18" charset="-79"/>
              </a:rPr>
              <a:t>RECOMENDACIONES </a:t>
            </a:r>
            <a:endParaRPr lang="es-EC" dirty="0"/>
          </a:p>
        </p:txBody>
      </p:sp>
      <p:sp>
        <p:nvSpPr>
          <p:cNvPr id="130049" name="Rectangle 1"/>
          <p:cNvSpPr>
            <a:spLocks noChangeArrowheads="1"/>
          </p:cNvSpPr>
          <p:nvPr/>
        </p:nvSpPr>
        <p:spPr bwMode="auto">
          <a:xfrm>
            <a:off x="1357290" y="1643050"/>
            <a:ext cx="6072198" cy="33855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s-EC" sz="1600" b="0" i="0" u="none" strike="noStrike" cap="none" normalizeH="0" baseline="0" dirty="0" smtClean="0">
                <a:ln>
                  <a:noFill/>
                </a:ln>
                <a:solidFill>
                  <a:schemeClr val="tx1"/>
                </a:solidFill>
                <a:effectLst/>
                <a:ea typeface="Times New Roman" pitchFamily="18" charset="0"/>
                <a:cs typeface="Times New Roman" pitchFamily="18" charset="0"/>
              </a:rPr>
              <a:t>Proponer a las instituciones gubernamentales la exoneración de impuestos en componentes para la construcción de vehículos eléctricos, ya que son un aporte para el mejoramiento del medio ambiente.</a:t>
            </a:r>
          </a:p>
          <a:p>
            <a:pPr marL="0" marR="0" lvl="0" indent="0" algn="just" defTabSz="914400" rtl="0" eaLnBrk="1" fontAlgn="base" latinLnBrk="0" hangingPunct="1">
              <a:lnSpc>
                <a:spcPct val="100000"/>
              </a:lnSpc>
              <a:spcBef>
                <a:spcPct val="0"/>
              </a:spcBef>
              <a:spcAft>
                <a:spcPct val="0"/>
              </a:spcAft>
              <a:buClrTx/>
              <a:buSzTx/>
              <a:tabLst/>
            </a:pPr>
            <a:endParaRPr kumimoji="0" lang="es-EC" sz="16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1600" b="0" i="0" u="none" strike="noStrike" cap="none" normalizeH="0" baseline="0" dirty="0" smtClean="0">
                <a:ln>
                  <a:noFill/>
                </a:ln>
                <a:solidFill>
                  <a:schemeClr val="tx1"/>
                </a:solidFill>
                <a:effectLst/>
                <a:ea typeface="Times New Roman" pitchFamily="18" charset="0"/>
                <a:cs typeface="Times New Roman" pitchFamily="18" charset="0"/>
              </a:rPr>
              <a:t>Promover a los productores de baterías nacionales como es el caso de Baterías Ecuador desarrollar baterías para vehículos eléctricos con una gran densidad energética.</a:t>
            </a:r>
          </a:p>
          <a:p>
            <a:pPr marL="0" marR="0" lvl="0" indent="0" algn="just" defTabSz="914400" rtl="0" eaLnBrk="0" fontAlgn="base" latinLnBrk="0" hangingPunct="0">
              <a:lnSpc>
                <a:spcPct val="100000"/>
              </a:lnSpc>
              <a:spcBef>
                <a:spcPct val="0"/>
              </a:spcBef>
              <a:spcAft>
                <a:spcPct val="0"/>
              </a:spcAft>
              <a:buClrTx/>
              <a:buSzTx/>
              <a:buFontTx/>
              <a:buChar char="•"/>
              <a:tabLst/>
            </a:pPr>
            <a:endParaRPr lang="es-EC" sz="1600" dirty="0" smtClean="0">
              <a:cs typeface="Times New Roman" pitchFamily="18" charset="0"/>
            </a:endParaRPr>
          </a:p>
          <a:p>
            <a:pPr algn="just" eaLnBrk="0" fontAlgn="base" hangingPunct="0">
              <a:spcBef>
                <a:spcPct val="0"/>
              </a:spcBef>
              <a:spcAft>
                <a:spcPct val="0"/>
              </a:spcAft>
              <a:buFont typeface="Arial" pitchFamily="34" charset="0"/>
              <a:buChar char="•"/>
            </a:pPr>
            <a:r>
              <a:rPr lang="es-EC" sz="1600" dirty="0" smtClean="0"/>
              <a:t>El Ecuador al ser un país con ventajas geográficas debe aprovechar la generación de energía solar, eólica e hidroeléctrica para mover vehículos eléctricos.</a:t>
            </a:r>
          </a:p>
          <a:p>
            <a:pPr marL="0" marR="0" lvl="0" indent="0" algn="just" defTabSz="914400" rtl="0" eaLnBrk="0" fontAlgn="base" latinLnBrk="0" hangingPunct="0">
              <a:lnSpc>
                <a:spcPct val="100000"/>
              </a:lnSpc>
              <a:spcBef>
                <a:spcPct val="0"/>
              </a:spcBef>
              <a:spcAft>
                <a:spcPct val="0"/>
              </a:spcAft>
              <a:buClrTx/>
              <a:buSzTx/>
              <a:tabLst/>
            </a:pPr>
            <a:endParaRPr kumimoji="0" lang="es-EC" sz="1600" b="0" i="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sp>
        <p:nvSpPr>
          <p:cNvPr id="3" name="2 Rectángulo"/>
          <p:cNvSpPr/>
          <p:nvPr/>
        </p:nvSpPr>
        <p:spPr>
          <a:xfrm>
            <a:off x="3000364" y="3214686"/>
            <a:ext cx="5786478" cy="1077218"/>
          </a:xfrm>
          <a:prstGeom prst="rect">
            <a:avLst/>
          </a:prstGeom>
        </p:spPr>
        <p:txBody>
          <a:bodyPr wrap="square">
            <a:spAutoFit/>
          </a:bodyPr>
          <a:lstStyle/>
          <a:p>
            <a:pPr algn="ctr"/>
            <a:r>
              <a:rPr lang="es-EC" sz="3200" b="1" dirty="0" smtClean="0">
                <a:latin typeface="Adobe Hebrew" pitchFamily="18" charset="-79"/>
                <a:cs typeface="Adobe Hebrew" pitchFamily="18" charset="-79"/>
              </a:rPr>
              <a:t>INGENIERÍA MECÁNICA</a:t>
            </a:r>
          </a:p>
          <a:p>
            <a:pPr algn="ctr"/>
            <a:r>
              <a:rPr lang="es-EC" sz="3200" b="1" dirty="0" smtClean="0">
                <a:latin typeface="Adobe Hebrew" pitchFamily="18" charset="-79"/>
                <a:cs typeface="Adobe Hebrew" pitchFamily="18" charset="-79"/>
              </a:rPr>
              <a:t>ESPE - ECUADOR</a:t>
            </a:r>
            <a:endParaRPr lang="es-EC" sz="3200" b="1" dirty="0">
              <a:latin typeface="Adobe Hebrew" pitchFamily="18" charset="-79"/>
              <a:cs typeface="Adobe Hebrew" pitchFamily="18" charset="-79"/>
            </a:endParaRPr>
          </a:p>
        </p:txBody>
      </p:sp>
      <p:sp>
        <p:nvSpPr>
          <p:cNvPr id="4" name="3 Rectángulo redondeado"/>
          <p:cNvSpPr/>
          <p:nvPr/>
        </p:nvSpPr>
        <p:spPr>
          <a:xfrm>
            <a:off x="3857620" y="1357298"/>
            <a:ext cx="3571900" cy="100013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3200" dirty="0" smtClean="0"/>
              <a:t>GRACIAS</a:t>
            </a:r>
            <a:endParaRPr lang="es-EC" sz="3200" dirty="0"/>
          </a:p>
        </p:txBody>
      </p:sp>
      <p:pic>
        <p:nvPicPr>
          <p:cNvPr id="5" name="Picture 4" descr="https://encrypted-tbn2.gstatic.com/images?q=tbn:ANd9GcSjigIxVM7dUZTO4cCFRQBJWP-Ir2KQCGIE3_bqyHiOBwlDCeyf"/>
          <p:cNvPicPr>
            <a:picLocks noChangeAspect="1" noChangeArrowheads="1"/>
          </p:cNvPicPr>
          <p:nvPr/>
        </p:nvPicPr>
        <p:blipFill>
          <a:blip r:embed="rId3"/>
          <a:srcRect/>
          <a:stretch>
            <a:fillRect/>
          </a:stretch>
        </p:blipFill>
        <p:spPr bwMode="auto">
          <a:xfrm>
            <a:off x="1214414" y="785794"/>
            <a:ext cx="928662" cy="928663"/>
          </a:xfrm>
          <a:prstGeom prst="rect">
            <a:avLst/>
          </a:prstGeom>
          <a:noFill/>
        </p:spPr>
      </p:pic>
      <p:pic>
        <p:nvPicPr>
          <p:cNvPr id="6" name="Picture 3" descr="C:\Users\Dell\Pictures\Espe Ingenieria mecanica.jpg"/>
          <p:cNvPicPr>
            <a:picLocks noChangeAspect="1" noChangeArrowheads="1"/>
          </p:cNvPicPr>
          <p:nvPr/>
        </p:nvPicPr>
        <p:blipFill>
          <a:blip r:embed="rId4"/>
          <a:srcRect/>
          <a:stretch>
            <a:fillRect/>
          </a:stretch>
        </p:blipFill>
        <p:spPr bwMode="auto">
          <a:xfrm>
            <a:off x="714348" y="4000504"/>
            <a:ext cx="1880367" cy="1643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Logo"/>
          <p:cNvPicPr>
            <a:picLocks noChangeAspect="1" noChangeArrowheads="1"/>
          </p:cNvPicPr>
          <p:nvPr/>
        </p:nvPicPr>
        <p:blipFill>
          <a:blip r:embed="rId5"/>
          <a:srcRect/>
          <a:stretch>
            <a:fillRect/>
          </a:stretch>
        </p:blipFill>
        <p:spPr bwMode="auto">
          <a:xfrm>
            <a:off x="857224" y="2000240"/>
            <a:ext cx="1533525" cy="14573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6096" y="0"/>
            <a:ext cx="9144000" cy="6902450"/>
          </a:xfrm>
          <a:prstGeom prst="rect">
            <a:avLst/>
          </a:prstGeom>
          <a:noFill/>
          <a:ln w="9525">
            <a:noFill/>
            <a:miter lim="800000"/>
            <a:headEnd/>
            <a:tailEnd/>
          </a:ln>
        </p:spPr>
      </p:pic>
      <p:sp>
        <p:nvSpPr>
          <p:cNvPr id="3" name="2 Rectángulo"/>
          <p:cNvSpPr/>
          <p:nvPr/>
        </p:nvSpPr>
        <p:spPr>
          <a:xfrm>
            <a:off x="357158" y="714356"/>
            <a:ext cx="8358246" cy="369332"/>
          </a:xfrm>
          <a:prstGeom prst="rect">
            <a:avLst/>
          </a:prstGeom>
        </p:spPr>
        <p:txBody>
          <a:bodyPr wrap="square">
            <a:spAutoFit/>
          </a:bodyPr>
          <a:lstStyle/>
          <a:p>
            <a:r>
              <a:rPr lang="es-EC" dirty="0" smtClean="0">
                <a:latin typeface="Adobe Hebrew" pitchFamily="18" charset="-79"/>
                <a:cs typeface="Adobe Hebrew" pitchFamily="18" charset="-79"/>
              </a:rPr>
              <a:t>EFICIENCIA DE LOS MCI</a:t>
            </a:r>
            <a:endParaRPr lang="es-EC" dirty="0"/>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25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2529" name="Picture 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500298" y="2786058"/>
            <a:ext cx="3800475" cy="466725"/>
          </a:xfrm>
          <a:prstGeom prst="rect">
            <a:avLst/>
          </a:prstGeom>
          <a:noFill/>
        </p:spPr>
      </p:pic>
      <p:sp>
        <p:nvSpPr>
          <p:cNvPr id="18" name="17 Rectángulo"/>
          <p:cNvSpPr/>
          <p:nvPr/>
        </p:nvSpPr>
        <p:spPr>
          <a:xfrm>
            <a:off x="571472" y="1285860"/>
            <a:ext cx="8001056" cy="1200329"/>
          </a:xfrm>
          <a:prstGeom prst="rect">
            <a:avLst/>
          </a:prstGeom>
        </p:spPr>
        <p:txBody>
          <a:bodyPr wrap="square">
            <a:spAutoFit/>
          </a:bodyPr>
          <a:lstStyle/>
          <a:p>
            <a:r>
              <a:rPr lang="es-EC" dirty="0">
                <a:latin typeface="Adobe Hebrew" pitchFamily="18" charset="-79"/>
                <a:cs typeface="Adobe Hebrew" pitchFamily="18" charset="-79"/>
              </a:rPr>
              <a:t>La eficiencia de los motores de combustión interna como el de queroseno, es del 20%, los motores a gasolina, es del 25 a 30% y de los motores Diesel, es del 30 a 35%. Aproximadamente la eficiencia de los motores de combustión externa (máquinas de vapor) es de 10%. </a:t>
            </a:r>
          </a:p>
        </p:txBody>
      </p:sp>
      <p:sp>
        <p:nvSpPr>
          <p:cNvPr id="22531" name="Rectangle 3"/>
          <p:cNvSpPr>
            <a:spLocks noChangeArrowheads="1"/>
          </p:cNvSpPr>
          <p:nvPr/>
        </p:nvSpPr>
        <p:spPr bwMode="auto">
          <a:xfrm>
            <a:off x="2928926" y="3429000"/>
            <a:ext cx="5929354"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600" b="0" i="0" u="none" strike="noStrike" cap="none" normalizeH="0" baseline="0" dirty="0" smtClean="0">
                <a:ln>
                  <a:noFill/>
                </a:ln>
                <a:solidFill>
                  <a:schemeClr val="tx1"/>
                </a:solidFill>
                <a:effectLst/>
                <a:latin typeface="Adobe Hebrew" pitchFamily="18" charset="-79"/>
                <a:ea typeface="Times New Roman" pitchFamily="18" charset="0"/>
                <a:cs typeface="Adobe Hebrew" pitchFamily="18" charset="-79"/>
              </a:rPr>
              <a:t>Las pérdidas más importantes son:</a:t>
            </a:r>
            <a:endParaRPr kumimoji="0" lang="es-EC" sz="1600" b="0" i="0" u="none" strike="noStrike" cap="none" normalizeH="0" baseline="0" dirty="0" smtClean="0">
              <a:ln>
                <a:noFill/>
              </a:ln>
              <a:solidFill>
                <a:schemeClr val="tx1"/>
              </a:solidFill>
              <a:effectLst/>
              <a:latin typeface="Adobe Hebrew" pitchFamily="18" charset="-79"/>
              <a:cs typeface="Adobe Hebrew" pitchFamily="18" charset="-79"/>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sz="1600" b="0" i="0" u="none" strike="noStrike" cap="none" normalizeH="0" baseline="0" dirty="0" smtClean="0">
                <a:ln>
                  <a:noFill/>
                </a:ln>
                <a:solidFill>
                  <a:schemeClr val="tx1"/>
                </a:solidFill>
                <a:effectLst/>
                <a:latin typeface="Adobe Hebrew" pitchFamily="18" charset="-79"/>
                <a:ea typeface="Times New Roman" pitchFamily="18" charset="0"/>
                <a:cs typeface="Adobe Hebrew" pitchFamily="18" charset="-79"/>
              </a:rPr>
              <a:t>68% se pierde en los gases de escape, por la imposibilidad del aprovechamiento posterior de la expansión de los gases en el cilindro.</a:t>
            </a:r>
            <a:endParaRPr kumimoji="0" lang="es-EC" sz="1600" b="0" i="0" u="none" strike="noStrike" cap="none" normalizeH="0" baseline="0" dirty="0" smtClean="0">
              <a:ln>
                <a:noFill/>
              </a:ln>
              <a:solidFill>
                <a:schemeClr val="tx1"/>
              </a:solidFill>
              <a:effectLst/>
              <a:latin typeface="Adobe Hebrew" pitchFamily="18" charset="-79"/>
              <a:cs typeface="Adobe Hebrew" pitchFamily="18" charset="-79"/>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sz="1600" b="0" i="0" u="none" strike="noStrike" cap="none" normalizeH="0" baseline="0" dirty="0" smtClean="0">
                <a:ln>
                  <a:noFill/>
                </a:ln>
                <a:solidFill>
                  <a:schemeClr val="tx1"/>
                </a:solidFill>
                <a:effectLst/>
                <a:latin typeface="Adobe Hebrew" pitchFamily="18" charset="-79"/>
                <a:ea typeface="Times New Roman" pitchFamily="18" charset="0"/>
                <a:cs typeface="Adobe Hebrew" pitchFamily="18" charset="-79"/>
              </a:rPr>
              <a:t>1,5% se pierde por la demora en el quemado, lo cual aumenta la temperatura de expulsión de gases.</a:t>
            </a:r>
            <a:endParaRPr kumimoji="0" lang="es-EC" sz="1600" b="0" i="0" u="none" strike="noStrike" cap="none" normalizeH="0" baseline="0" dirty="0" smtClean="0">
              <a:ln>
                <a:noFill/>
              </a:ln>
              <a:solidFill>
                <a:schemeClr val="tx1"/>
              </a:solidFill>
              <a:effectLst/>
              <a:latin typeface="Adobe Hebrew" pitchFamily="18" charset="-79"/>
              <a:cs typeface="Adobe Hebrew" pitchFamily="18" charset="-79"/>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sz="1600" b="0" i="0" u="none" strike="noStrike" cap="none" normalizeH="0" baseline="0" dirty="0" smtClean="0">
                <a:ln>
                  <a:noFill/>
                </a:ln>
                <a:solidFill>
                  <a:schemeClr val="tx1"/>
                </a:solidFill>
                <a:effectLst/>
                <a:latin typeface="Adobe Hebrew" pitchFamily="18" charset="-79"/>
                <a:ea typeface="Times New Roman" pitchFamily="18" charset="0"/>
                <a:cs typeface="Adobe Hebrew" pitchFamily="18" charset="-79"/>
              </a:rPr>
              <a:t>1,6% por pérdidas directas de calor de los gases en el cilindro.</a:t>
            </a: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600" b="0" i="0" u="none" strike="noStrike" cap="none" normalizeH="0" baseline="0" dirty="0" smtClean="0">
                <a:ln>
                  <a:noFill/>
                </a:ln>
                <a:solidFill>
                  <a:schemeClr val="tx1"/>
                </a:solidFill>
                <a:effectLst/>
                <a:latin typeface="Adobe Hebrew" pitchFamily="18" charset="-79"/>
                <a:ea typeface="Times New Roman" pitchFamily="18" charset="0"/>
                <a:cs typeface="Adobe Hebrew" pitchFamily="18" charset="-79"/>
              </a:rPr>
              <a:t>1,0% por perdidas de mezcla y soplado, lo cual redunda en un aumento de la temperatura de los gases de escape</a:t>
            </a:r>
            <a:r>
              <a:rPr kumimoji="0" lang="es-EC" sz="1600" b="0" i="0" u="none" strike="noStrike" cap="none" normalizeH="0" baseline="0" dirty="0" smtClean="0">
                <a:ln>
                  <a:noFill/>
                </a:ln>
                <a:solidFill>
                  <a:schemeClr val="tx1"/>
                </a:solidFill>
                <a:effectLst/>
                <a:latin typeface="Adobe Hebrew" pitchFamily="18" charset="-79"/>
                <a:cs typeface="Adobe Hebrew" pitchFamily="18" charset="-79"/>
              </a:rPr>
              <a:t> </a:t>
            </a:r>
          </a:p>
        </p:txBody>
      </p:sp>
      <p:pic>
        <p:nvPicPr>
          <p:cNvPr id="22533" name="Picture 5" descr="http://3.bp.blogspot.com/-OWaKPwyZFgQ/URz5GL37EaI/AAAAAAAAEaE/_PfGj6b6h8U/s1600/humo-blanco.jpg"/>
          <p:cNvPicPr>
            <a:picLocks noChangeAspect="1" noChangeArrowheads="1"/>
          </p:cNvPicPr>
          <p:nvPr/>
        </p:nvPicPr>
        <p:blipFill>
          <a:blip r:embed="rId4"/>
          <a:srcRect/>
          <a:stretch>
            <a:fillRect/>
          </a:stretch>
        </p:blipFill>
        <p:spPr bwMode="auto">
          <a:xfrm>
            <a:off x="357158" y="3714752"/>
            <a:ext cx="2464611" cy="1643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sp>
        <p:nvSpPr>
          <p:cNvPr id="3" name="2 Rectángulo"/>
          <p:cNvSpPr/>
          <p:nvPr/>
        </p:nvSpPr>
        <p:spPr>
          <a:xfrm>
            <a:off x="3214678" y="3214686"/>
            <a:ext cx="5572164" cy="1569660"/>
          </a:xfrm>
          <a:prstGeom prst="rect">
            <a:avLst/>
          </a:prstGeom>
        </p:spPr>
        <p:txBody>
          <a:bodyPr wrap="square">
            <a:spAutoFit/>
          </a:bodyPr>
          <a:lstStyle/>
          <a:p>
            <a:r>
              <a:rPr lang="es-ES" sz="3200" b="1" dirty="0" smtClean="0">
                <a:latin typeface="Adobe Hebrew" pitchFamily="18" charset="-79"/>
                <a:cs typeface="Adobe Hebrew" pitchFamily="18" charset="-79"/>
              </a:rPr>
              <a:t>ESTUDIO DE CONVERSIÓN DE MOTOCICLETA A GASOLINA EN ELÉCTRICA </a:t>
            </a:r>
            <a:endParaRPr lang="es-EC" sz="3200" b="1" dirty="0">
              <a:latin typeface="Adobe Hebrew" pitchFamily="18" charset="-79"/>
              <a:cs typeface="Adobe Hebrew" pitchFamily="18" charset="-79"/>
            </a:endParaRPr>
          </a:p>
        </p:txBody>
      </p:sp>
      <p:sp>
        <p:nvSpPr>
          <p:cNvPr id="4" name="3 Rectángulo redondeado"/>
          <p:cNvSpPr/>
          <p:nvPr/>
        </p:nvSpPr>
        <p:spPr>
          <a:xfrm>
            <a:off x="3857620" y="1357298"/>
            <a:ext cx="3571900" cy="100013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3200" dirty="0" smtClean="0"/>
              <a:t>CAPÍTULO 2</a:t>
            </a:r>
            <a:endParaRPr lang="es-EC" sz="3200" dirty="0"/>
          </a:p>
        </p:txBody>
      </p:sp>
      <p:pic>
        <p:nvPicPr>
          <p:cNvPr id="5" name="Picture 4" descr="https://encrypted-tbn2.gstatic.com/images?q=tbn:ANd9GcSjigIxVM7dUZTO4cCFRQBJWP-Ir2KQCGIE3_bqyHiOBwlDCeyf"/>
          <p:cNvPicPr>
            <a:picLocks noChangeAspect="1" noChangeArrowheads="1"/>
          </p:cNvPicPr>
          <p:nvPr/>
        </p:nvPicPr>
        <p:blipFill>
          <a:blip r:embed="rId3"/>
          <a:srcRect/>
          <a:stretch>
            <a:fillRect/>
          </a:stretch>
        </p:blipFill>
        <p:spPr bwMode="auto">
          <a:xfrm>
            <a:off x="1214414" y="785794"/>
            <a:ext cx="928662" cy="928663"/>
          </a:xfrm>
          <a:prstGeom prst="rect">
            <a:avLst/>
          </a:prstGeom>
          <a:noFill/>
        </p:spPr>
      </p:pic>
      <p:pic>
        <p:nvPicPr>
          <p:cNvPr id="6" name="Picture 3" descr="C:\Users\Dell\Pictures\Espe Ingenieria mecanica.jpg"/>
          <p:cNvPicPr>
            <a:picLocks noChangeAspect="1" noChangeArrowheads="1"/>
          </p:cNvPicPr>
          <p:nvPr/>
        </p:nvPicPr>
        <p:blipFill>
          <a:blip r:embed="rId4"/>
          <a:srcRect/>
          <a:stretch>
            <a:fillRect/>
          </a:stretch>
        </p:blipFill>
        <p:spPr bwMode="auto">
          <a:xfrm>
            <a:off x="714348" y="4000504"/>
            <a:ext cx="1880367" cy="1643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Logo"/>
          <p:cNvPicPr>
            <a:picLocks noChangeAspect="1" noChangeArrowheads="1"/>
          </p:cNvPicPr>
          <p:nvPr/>
        </p:nvPicPr>
        <p:blipFill>
          <a:blip r:embed="rId5"/>
          <a:srcRect/>
          <a:stretch>
            <a:fillRect/>
          </a:stretch>
        </p:blipFill>
        <p:spPr bwMode="auto">
          <a:xfrm>
            <a:off x="857224" y="2000240"/>
            <a:ext cx="1533525" cy="14573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6096" y="0"/>
            <a:ext cx="9144000" cy="6902450"/>
          </a:xfrm>
          <a:prstGeom prst="rect">
            <a:avLst/>
          </a:prstGeom>
          <a:noFill/>
          <a:ln w="9525">
            <a:noFill/>
            <a:miter lim="800000"/>
            <a:headEnd/>
            <a:tailEnd/>
          </a:ln>
        </p:spPr>
      </p:pic>
      <p:sp>
        <p:nvSpPr>
          <p:cNvPr id="3" name="2 Rectángulo"/>
          <p:cNvSpPr/>
          <p:nvPr/>
        </p:nvSpPr>
        <p:spPr>
          <a:xfrm>
            <a:off x="357158" y="714356"/>
            <a:ext cx="8358246" cy="369332"/>
          </a:xfrm>
          <a:prstGeom prst="rect">
            <a:avLst/>
          </a:prstGeom>
        </p:spPr>
        <p:txBody>
          <a:bodyPr wrap="square">
            <a:spAutoFit/>
          </a:bodyPr>
          <a:lstStyle/>
          <a:p>
            <a:r>
              <a:rPr lang="es-EC" dirty="0" smtClean="0">
                <a:latin typeface="Adobe Hebrew" pitchFamily="18" charset="-79"/>
                <a:cs typeface="Adobe Hebrew" pitchFamily="18" charset="-79"/>
              </a:rPr>
              <a:t>ESTUDIO Y ANÁLISIS</a:t>
            </a:r>
            <a:endParaRPr lang="es-EC" dirty="0"/>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6" name="15 Rectángulo redondeado"/>
          <p:cNvSpPr/>
          <p:nvPr/>
        </p:nvSpPr>
        <p:spPr>
          <a:xfrm>
            <a:off x="785786" y="1928802"/>
            <a:ext cx="2714644" cy="5715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FÍSICO </a:t>
            </a:r>
            <a:endParaRPr lang="es-EC" dirty="0"/>
          </a:p>
        </p:txBody>
      </p:sp>
      <p:sp>
        <p:nvSpPr>
          <p:cNvPr id="17" name="16 Rectángulo redondeado"/>
          <p:cNvSpPr/>
          <p:nvPr/>
        </p:nvSpPr>
        <p:spPr>
          <a:xfrm>
            <a:off x="1428728" y="4572008"/>
            <a:ext cx="2714644" cy="57150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C" dirty="0" smtClean="0"/>
              <a:t>ELÉCTRICO</a:t>
            </a:r>
            <a:endParaRPr lang="es-EC" dirty="0"/>
          </a:p>
        </p:txBody>
      </p:sp>
      <p:sp>
        <p:nvSpPr>
          <p:cNvPr id="18" name="17 Rectángulo redondeado"/>
          <p:cNvSpPr/>
          <p:nvPr/>
        </p:nvSpPr>
        <p:spPr>
          <a:xfrm>
            <a:off x="1142976" y="3214686"/>
            <a:ext cx="2714644" cy="57150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dirty="0" smtClean="0"/>
              <a:t>MECÁNICO</a:t>
            </a:r>
            <a:endParaRPr lang="es-EC" dirty="0"/>
          </a:p>
        </p:txBody>
      </p:sp>
      <p:pic>
        <p:nvPicPr>
          <p:cNvPr id="19" name="Picture 16" descr="http://www.paginasamarillas.com.pe/dbimages/B20497/IMG293463.JPG"/>
          <p:cNvPicPr>
            <a:picLocks noChangeAspect="1" noChangeArrowheads="1"/>
          </p:cNvPicPr>
          <p:nvPr/>
        </p:nvPicPr>
        <p:blipFill>
          <a:blip r:embed="rId3"/>
          <a:srcRect/>
          <a:stretch>
            <a:fillRect/>
          </a:stretch>
        </p:blipFill>
        <p:spPr bwMode="auto">
          <a:xfrm>
            <a:off x="5286380" y="1142984"/>
            <a:ext cx="1714512" cy="1780650"/>
          </a:xfrm>
          <a:prstGeom prst="rect">
            <a:avLst/>
          </a:prstGeom>
          <a:noFill/>
        </p:spPr>
      </p:pic>
      <p:pic>
        <p:nvPicPr>
          <p:cNvPr id="20" name="19 Imagen"/>
          <p:cNvPicPr/>
          <p:nvPr/>
        </p:nvPicPr>
        <p:blipFill>
          <a:blip r:embed="rId4"/>
          <a:srcRect/>
          <a:stretch>
            <a:fillRect/>
          </a:stretch>
        </p:blipFill>
        <p:spPr bwMode="auto">
          <a:xfrm>
            <a:off x="4214810" y="928670"/>
            <a:ext cx="1785950" cy="1643074"/>
          </a:xfrm>
          <a:prstGeom prst="rect">
            <a:avLst/>
          </a:prstGeom>
          <a:ln>
            <a:noFill/>
          </a:ln>
          <a:effectLst>
            <a:outerShdw blurRad="292100" dist="139700" dir="2700000" algn="tl" rotWithShape="0">
              <a:srgbClr val="333333">
                <a:alpha val="65000"/>
              </a:srgbClr>
            </a:outerShdw>
          </a:effectLst>
        </p:spPr>
      </p:pic>
      <p:pic>
        <p:nvPicPr>
          <p:cNvPr id="21" name="Picture 2" descr="http://www.virtualatv.com/va/mecanica/img/m-b-330.jpg"/>
          <p:cNvPicPr>
            <a:picLocks noChangeAspect="1" noChangeArrowheads="1"/>
          </p:cNvPicPr>
          <p:nvPr/>
        </p:nvPicPr>
        <p:blipFill>
          <a:blip r:embed="rId5"/>
          <a:srcRect/>
          <a:stretch>
            <a:fillRect/>
          </a:stretch>
        </p:blipFill>
        <p:spPr bwMode="auto">
          <a:xfrm>
            <a:off x="4214810" y="2571744"/>
            <a:ext cx="1875248" cy="1071570"/>
          </a:xfrm>
          <a:prstGeom prst="rect">
            <a:avLst/>
          </a:prstGeom>
          <a:ln>
            <a:noFill/>
          </a:ln>
          <a:effectLst>
            <a:outerShdw blurRad="292100" dist="139700" dir="2700000" algn="tl" rotWithShape="0">
              <a:srgbClr val="333333">
                <a:alpha val="65000"/>
              </a:srgbClr>
            </a:outerShdw>
          </a:effectLst>
        </p:spPr>
      </p:pic>
      <p:pic>
        <p:nvPicPr>
          <p:cNvPr id="22" name="Picture 8" descr="http://www.herraindecuador.com/photos/pernos%20copy.png"/>
          <p:cNvPicPr>
            <a:picLocks noChangeAspect="1" noChangeArrowheads="1"/>
          </p:cNvPicPr>
          <p:nvPr/>
        </p:nvPicPr>
        <p:blipFill>
          <a:blip r:embed="rId6"/>
          <a:srcRect/>
          <a:stretch>
            <a:fillRect/>
          </a:stretch>
        </p:blipFill>
        <p:spPr bwMode="auto">
          <a:xfrm>
            <a:off x="6643670" y="785794"/>
            <a:ext cx="2500330" cy="2107558"/>
          </a:xfrm>
          <a:prstGeom prst="rect">
            <a:avLst/>
          </a:prstGeom>
          <a:ln>
            <a:noFill/>
          </a:ln>
          <a:effectLst>
            <a:outerShdw blurRad="292100" dist="139700" dir="2700000" algn="tl" rotWithShape="0">
              <a:srgbClr val="333333">
                <a:alpha val="65000"/>
              </a:srgbClr>
            </a:outerShdw>
          </a:effectLst>
        </p:spPr>
      </p:pic>
      <p:pic>
        <p:nvPicPr>
          <p:cNvPr id="24" name="Picture 12" descr="http://img.motorpasionmoto.com/2010/07/cadena-de-transmision-de-potencia.jpg"/>
          <p:cNvPicPr>
            <a:picLocks noChangeAspect="1" noChangeArrowheads="1"/>
          </p:cNvPicPr>
          <p:nvPr/>
        </p:nvPicPr>
        <p:blipFill>
          <a:blip r:embed="rId7"/>
          <a:srcRect/>
          <a:stretch>
            <a:fillRect/>
          </a:stretch>
        </p:blipFill>
        <p:spPr bwMode="auto">
          <a:xfrm>
            <a:off x="6143604" y="3071810"/>
            <a:ext cx="3000396" cy="2179976"/>
          </a:xfrm>
          <a:prstGeom prst="rect">
            <a:avLst/>
          </a:prstGeom>
          <a:noFill/>
        </p:spPr>
      </p:pic>
      <p:pic>
        <p:nvPicPr>
          <p:cNvPr id="25" name="Picture 14" descr="https://encrypted-tbn2.gstatic.com/images?q=tbn:ANd9GcRkR_Dli62ji5LGs87r_lh_MGKhz1BtBn8s5nnZWzYWKOAWpOjVNQ"/>
          <p:cNvPicPr>
            <a:picLocks noChangeAspect="1" noChangeArrowheads="1"/>
          </p:cNvPicPr>
          <p:nvPr/>
        </p:nvPicPr>
        <p:blipFill>
          <a:blip r:embed="rId8"/>
          <a:srcRect/>
          <a:stretch>
            <a:fillRect/>
          </a:stretch>
        </p:blipFill>
        <p:spPr bwMode="auto">
          <a:xfrm>
            <a:off x="7643834" y="4429132"/>
            <a:ext cx="1285884" cy="1285884"/>
          </a:xfrm>
          <a:prstGeom prst="rect">
            <a:avLst/>
          </a:prstGeom>
          <a:ln>
            <a:noFill/>
          </a:ln>
          <a:effectLst>
            <a:outerShdw blurRad="292100" dist="139700" dir="2700000" algn="tl" rotWithShape="0">
              <a:srgbClr val="333333">
                <a:alpha val="65000"/>
              </a:srgbClr>
            </a:outerShdw>
          </a:effectLst>
        </p:spPr>
      </p:pic>
      <p:pic>
        <p:nvPicPr>
          <p:cNvPr id="23" name="Picture 10" descr="http://2.bp.blogspot.com/-3JaAFUAHjh0/TxX8LeqKZOI/AAAAAAAAAKg/9ptZ4FtOBWA/s1600/Helukable-Cables_lrg.jpg"/>
          <p:cNvPicPr>
            <a:picLocks noChangeAspect="1" noChangeArrowheads="1"/>
          </p:cNvPicPr>
          <p:nvPr/>
        </p:nvPicPr>
        <p:blipFill>
          <a:blip r:embed="rId9"/>
          <a:srcRect t="12500" b="9999"/>
          <a:stretch>
            <a:fillRect/>
          </a:stretch>
        </p:blipFill>
        <p:spPr bwMode="auto">
          <a:xfrm>
            <a:off x="4214810" y="3786190"/>
            <a:ext cx="2857500" cy="221457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ORMATOPRESENTACION.jpg"/>
          <p:cNvPicPr>
            <a:picLocks noChangeAspect="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sp>
        <p:nvSpPr>
          <p:cNvPr id="3" name="2 Rectángulo"/>
          <p:cNvSpPr/>
          <p:nvPr/>
        </p:nvSpPr>
        <p:spPr>
          <a:xfrm>
            <a:off x="357158" y="714356"/>
            <a:ext cx="8358246" cy="369332"/>
          </a:xfrm>
          <a:prstGeom prst="rect">
            <a:avLst/>
          </a:prstGeom>
        </p:spPr>
        <p:txBody>
          <a:bodyPr wrap="square">
            <a:spAutoFit/>
          </a:bodyPr>
          <a:lstStyle/>
          <a:p>
            <a:r>
              <a:rPr lang="es-EC" dirty="0" smtClean="0">
                <a:latin typeface="Adobe Hebrew" pitchFamily="18" charset="-79"/>
                <a:cs typeface="Adobe Hebrew" pitchFamily="18" charset="-79"/>
              </a:rPr>
              <a:t>MOTOR </a:t>
            </a:r>
            <a:r>
              <a:rPr lang="es-EC" dirty="0" err="1" smtClean="0">
                <a:latin typeface="Adobe Hebrew" pitchFamily="18" charset="-79"/>
                <a:cs typeface="Adobe Hebrew" pitchFamily="18" charset="-79"/>
              </a:rPr>
              <a:t>BRUSHLESS</a:t>
            </a:r>
            <a:r>
              <a:rPr lang="es-EC" dirty="0" smtClean="0">
                <a:latin typeface="Adobe Hebrew" pitchFamily="18" charset="-79"/>
                <a:cs typeface="Adobe Hebrew" pitchFamily="18" charset="-79"/>
              </a:rPr>
              <a:t>  </a:t>
            </a:r>
            <a:endParaRPr lang="es-EC" dirty="0">
              <a:latin typeface="Adobe Hebrew" pitchFamily="18" charset="-79"/>
              <a:cs typeface="Adobe Hebrew" pitchFamily="18" charset="-79"/>
            </a:endParaRPr>
          </a:p>
        </p:txBody>
      </p:sp>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44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8" name="Picture 2" descr="http://www.freescale.com/files/graphic/other/MOTORBLDCIMG.gif"/>
          <p:cNvPicPr>
            <a:picLocks noChangeAspect="1" noChangeArrowheads="1" noCrop="1"/>
          </p:cNvPicPr>
          <p:nvPr/>
        </p:nvPicPr>
        <p:blipFill>
          <a:blip r:embed="rId3"/>
          <a:srcRect/>
          <a:stretch>
            <a:fillRect/>
          </a:stretch>
        </p:blipFill>
        <p:spPr bwMode="auto">
          <a:xfrm>
            <a:off x="928662" y="2000240"/>
            <a:ext cx="2286016" cy="2286018"/>
          </a:xfrm>
          <a:prstGeom prst="rect">
            <a:avLst/>
          </a:prstGeom>
          <a:noFill/>
        </p:spPr>
      </p:pic>
      <p:sp>
        <p:nvSpPr>
          <p:cNvPr id="45057" name="Rectangle 1"/>
          <p:cNvSpPr>
            <a:spLocks noChangeArrowheads="1"/>
          </p:cNvSpPr>
          <p:nvPr/>
        </p:nvSpPr>
        <p:spPr bwMode="auto">
          <a:xfrm>
            <a:off x="4143372" y="2285992"/>
            <a:ext cx="428628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b="0" i="0" u="none" strike="noStrike" cap="none" normalizeH="0" baseline="0" dirty="0" smtClean="0">
                <a:ln>
                  <a:noFill/>
                </a:ln>
                <a:solidFill>
                  <a:schemeClr val="tx1"/>
                </a:solidFill>
                <a:effectLst/>
                <a:latin typeface="Adobe Hebrew" pitchFamily="18" charset="-79"/>
                <a:ea typeface="Times New Roman" pitchFamily="18" charset="0"/>
                <a:cs typeface="Adobe Hebrew" pitchFamily="18" charset="-79"/>
              </a:rPr>
              <a:t>Un BLDC tiene un rotor con imanes permanentes y un estator con bobinado, las escobillas y el colector han sido eliminados, los devanados están conectados a la electrónica de control, dicha electrónica reemplaza la función de energizar el devanado adecuado.</a:t>
            </a:r>
            <a:endParaRPr kumimoji="0" lang="es-EC" b="0" i="0" u="none" strike="noStrike" cap="none" normalizeH="0" baseline="0" dirty="0" smtClean="0">
              <a:ln>
                <a:noFill/>
              </a:ln>
              <a:solidFill>
                <a:schemeClr val="tx1"/>
              </a:solidFill>
              <a:effectLst/>
              <a:latin typeface="Adobe Hebrew" pitchFamily="18" charset="-79"/>
              <a:cs typeface="Adobe Hebrew" pitchFamily="18" charset="-79"/>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738</TotalTime>
  <Words>1046</Words>
  <Application>Microsoft Office PowerPoint</Application>
  <PresentationFormat>Presentación en pantalla (4:3)</PresentationFormat>
  <Paragraphs>152</Paragraphs>
  <Slides>54</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54</vt:i4>
      </vt:variant>
    </vt:vector>
  </HeadingPairs>
  <TitlesOfParts>
    <vt:vector size="56" baseType="lpstr">
      <vt:lpstr>Tema de Office</vt:lpstr>
      <vt:lpstr>CorelDRAW</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LENIN-ABATTA</dc:creator>
  <cp:lastModifiedBy>LENIN-ABATTA</cp:lastModifiedBy>
  <cp:revision>25</cp:revision>
  <dcterms:created xsi:type="dcterms:W3CDTF">2013-06-27T19:05:08Z</dcterms:created>
  <dcterms:modified xsi:type="dcterms:W3CDTF">2013-07-17T14:31:25Z</dcterms:modified>
</cp:coreProperties>
</file>