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notesMasterIdLst>
    <p:notesMasterId r:id="rId46"/>
  </p:notesMasterIdLst>
  <p:sldIdLst>
    <p:sldId id="257" r:id="rId2"/>
    <p:sldId id="258" r:id="rId3"/>
    <p:sldId id="260" r:id="rId4"/>
    <p:sldId id="261" r:id="rId5"/>
    <p:sldId id="268" r:id="rId6"/>
    <p:sldId id="269" r:id="rId7"/>
    <p:sldId id="379" r:id="rId8"/>
    <p:sldId id="380" r:id="rId9"/>
    <p:sldId id="381" r:id="rId10"/>
    <p:sldId id="382" r:id="rId11"/>
    <p:sldId id="383" r:id="rId12"/>
    <p:sldId id="384" r:id="rId13"/>
    <p:sldId id="385" r:id="rId14"/>
    <p:sldId id="386" r:id="rId15"/>
    <p:sldId id="270" r:id="rId16"/>
    <p:sldId id="387" r:id="rId17"/>
    <p:sldId id="274" r:id="rId18"/>
    <p:sldId id="275" r:id="rId19"/>
    <p:sldId id="376" r:id="rId20"/>
    <p:sldId id="377" r:id="rId21"/>
    <p:sldId id="277" r:id="rId22"/>
    <p:sldId id="279" r:id="rId23"/>
    <p:sldId id="280" r:id="rId24"/>
    <p:sldId id="388" r:id="rId25"/>
    <p:sldId id="306" r:id="rId26"/>
    <p:sldId id="307" r:id="rId27"/>
    <p:sldId id="309" r:id="rId28"/>
    <p:sldId id="310" r:id="rId29"/>
    <p:sldId id="311" r:id="rId30"/>
    <p:sldId id="331" r:id="rId31"/>
    <p:sldId id="349" r:id="rId32"/>
    <p:sldId id="350" r:id="rId33"/>
    <p:sldId id="351" r:id="rId34"/>
    <p:sldId id="389" r:id="rId35"/>
    <p:sldId id="356" r:id="rId36"/>
    <p:sldId id="357" r:id="rId37"/>
    <p:sldId id="358" r:id="rId38"/>
    <p:sldId id="359" r:id="rId39"/>
    <p:sldId id="367" r:id="rId40"/>
    <p:sldId id="390" r:id="rId41"/>
    <p:sldId id="391" r:id="rId42"/>
    <p:sldId id="374" r:id="rId43"/>
    <p:sldId id="375" r:id="rId44"/>
    <p:sldId id="392" r:id="rId4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09" autoAdjust="0"/>
    <p:restoredTop sz="85613" autoAdjust="0"/>
  </p:normalViewPr>
  <p:slideViewPr>
    <p:cSldViewPr>
      <p:cViewPr>
        <p:scale>
          <a:sx n="76" d="100"/>
          <a:sy n="76" d="100"/>
        </p:scale>
        <p:origin x="-119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80A33D9-3606-4AD3-B642-0A0FC87C3996}" type="datetimeFigureOut">
              <a:rPr lang="es-ES"/>
              <a:pPr>
                <a:defRPr/>
              </a:pPr>
              <a:t>21/07/2013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777130A-3BB1-4071-B60C-EB69DDAEEE95}" type="slidenum">
              <a:rPr lang="en-US"/>
              <a:pPr>
                <a:defRPr/>
              </a:pPr>
              <a:t>‹Nº›</a:t>
            </a:fld>
            <a:endParaRPr lang="en-US"/>
          </a:p>
        </p:txBody>
      </p:sp>
    </p:spTree>
    <p:extLst>
      <p:ext uri="{BB962C8B-B14F-4D97-AF65-F5344CB8AC3E}">
        <p14:creationId xmlns:p14="http://schemas.microsoft.com/office/powerpoint/2010/main" val="776617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continuación la exposición del proyecto de grado previo a la obtención de nuestro título</a:t>
            </a:r>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537EBA-E6B6-4E0F-A98C-CB1AEF8082DA}" type="slidenum">
              <a:rPr lang="es-EC" smtClean="0"/>
              <a:pPr fontAlgn="base">
                <a:spcBef>
                  <a:spcPct val="0"/>
                </a:spcBef>
                <a:spcAft>
                  <a:spcPct val="0"/>
                </a:spcAft>
                <a:defRPr/>
              </a:pPr>
              <a:t>1</a:t>
            </a:fld>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AE6CA5-6BE0-4B5D-94B0-D30A63701371}" type="slidenum">
              <a:rPr lang="es-EC" smtClean="0"/>
              <a:pPr fontAlgn="base">
                <a:spcBef>
                  <a:spcPct val="0"/>
                </a:spcBef>
                <a:spcAft>
                  <a:spcPct val="0"/>
                </a:spcAft>
                <a:defRPr/>
              </a:pPr>
              <a:t>2</a:t>
            </a:fld>
            <a:endParaRPr lang="es-EC"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9220"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E4DFC4E-9C59-4457-B26F-DC39BA2902B2}" type="slidenum">
              <a:rPr lang="es-EC" sz="1200">
                <a:latin typeface="Calibri" pitchFamily="34" charset="0"/>
              </a:rPr>
              <a:pPr algn="r" eaLnBrk="1" hangingPunct="1"/>
              <a:t>3</a:t>
            </a:fld>
            <a:endParaRPr lang="es-EC"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024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35D7E2A-F406-408F-96F8-9FA074B34D55}" type="slidenum">
              <a:rPr lang="es-EC" sz="1200">
                <a:latin typeface="Calibri" pitchFamily="34" charset="0"/>
              </a:rPr>
              <a:pPr algn="r" eaLnBrk="1" hangingPunct="1"/>
              <a:t>4</a:t>
            </a:fld>
            <a:endParaRPr lang="es-EC"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47704D3-24F2-4C3A-BC28-3492DA605E3F}" type="datetimeFigureOut">
              <a:rPr lang="es-ES"/>
              <a:pPr>
                <a:defRPr/>
              </a:pPr>
              <a:t>21/07/2013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7BA11B-0972-453D-BFDD-F1E498E203B5}" type="slidenum">
              <a:rPr lang="en-US"/>
              <a:pPr>
                <a:defRPr/>
              </a:pPr>
              <a:t>‹Nº›</a:t>
            </a:fld>
            <a:endParaRPr lang="en-US"/>
          </a:p>
        </p:txBody>
      </p:sp>
    </p:spTree>
    <p:extLst>
      <p:ext uri="{BB962C8B-B14F-4D97-AF65-F5344CB8AC3E}">
        <p14:creationId xmlns:p14="http://schemas.microsoft.com/office/powerpoint/2010/main" val="1980435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D54B68-4E94-4288-A472-9E70B28F5B8F}" type="datetimeFigureOut">
              <a:rPr lang="es-ES"/>
              <a:pPr>
                <a:defRPr/>
              </a:pPr>
              <a:t>21/07/2013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E9B2BF-A93C-448F-BE8E-06891EF48568}" type="slidenum">
              <a:rPr lang="en-US"/>
              <a:pPr>
                <a:defRPr/>
              </a:pPr>
              <a:t>‹Nº›</a:t>
            </a:fld>
            <a:endParaRPr lang="en-US"/>
          </a:p>
        </p:txBody>
      </p:sp>
    </p:spTree>
    <p:extLst>
      <p:ext uri="{BB962C8B-B14F-4D97-AF65-F5344CB8AC3E}">
        <p14:creationId xmlns:p14="http://schemas.microsoft.com/office/powerpoint/2010/main" val="123646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4CC64A-81E6-48EE-931C-6FF676744101}" type="datetimeFigureOut">
              <a:rPr lang="es-ES"/>
              <a:pPr>
                <a:defRPr/>
              </a:pPr>
              <a:t>21/07/2013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898EEF-C0CB-4442-B525-E737338F7BCC}" type="slidenum">
              <a:rPr lang="en-US"/>
              <a:pPr>
                <a:defRPr/>
              </a:pPr>
              <a:t>‹Nº›</a:t>
            </a:fld>
            <a:endParaRPr lang="en-US"/>
          </a:p>
        </p:txBody>
      </p:sp>
    </p:spTree>
    <p:extLst>
      <p:ext uri="{BB962C8B-B14F-4D97-AF65-F5344CB8AC3E}">
        <p14:creationId xmlns:p14="http://schemas.microsoft.com/office/powerpoint/2010/main" val="84816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F019A3-2189-4A24-8F58-2A59F37E0C43}" type="datetimeFigureOut">
              <a:rPr lang="es-ES"/>
              <a:pPr>
                <a:defRPr/>
              </a:pPr>
              <a:t>21/07/2013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447F7-81C1-4DCB-AA65-10605E8BDEED}" type="slidenum">
              <a:rPr lang="en-US"/>
              <a:pPr>
                <a:defRPr/>
              </a:pPr>
              <a:t>‹Nº›</a:t>
            </a:fld>
            <a:endParaRPr lang="en-US"/>
          </a:p>
        </p:txBody>
      </p:sp>
    </p:spTree>
    <p:extLst>
      <p:ext uri="{BB962C8B-B14F-4D97-AF65-F5344CB8AC3E}">
        <p14:creationId xmlns:p14="http://schemas.microsoft.com/office/powerpoint/2010/main" val="67413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E18BD2-84CD-4763-85B3-3AE66A070C5D}" type="datetimeFigureOut">
              <a:rPr lang="es-ES"/>
              <a:pPr>
                <a:defRPr/>
              </a:pPr>
              <a:t>21/07/2013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37263A-A969-429A-8381-32549C5F94B3}" type="slidenum">
              <a:rPr lang="en-US"/>
              <a:pPr>
                <a:defRPr/>
              </a:pPr>
              <a:t>‹Nº›</a:t>
            </a:fld>
            <a:endParaRPr lang="en-US"/>
          </a:p>
        </p:txBody>
      </p:sp>
    </p:spTree>
    <p:extLst>
      <p:ext uri="{BB962C8B-B14F-4D97-AF65-F5344CB8AC3E}">
        <p14:creationId xmlns:p14="http://schemas.microsoft.com/office/powerpoint/2010/main" val="3549185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917C97A-D834-4D7E-8009-27988B9D4057}" type="datetimeFigureOut">
              <a:rPr lang="es-ES"/>
              <a:pPr>
                <a:defRPr/>
              </a:pPr>
              <a:t>21/07/2013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D4E6F2-548A-47C9-A3CB-9708173F52D5}" type="slidenum">
              <a:rPr lang="en-US"/>
              <a:pPr>
                <a:defRPr/>
              </a:pPr>
              <a:t>‹Nº›</a:t>
            </a:fld>
            <a:endParaRPr lang="en-US"/>
          </a:p>
        </p:txBody>
      </p:sp>
    </p:spTree>
    <p:extLst>
      <p:ext uri="{BB962C8B-B14F-4D97-AF65-F5344CB8AC3E}">
        <p14:creationId xmlns:p14="http://schemas.microsoft.com/office/powerpoint/2010/main" val="2015732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13671FE-A3D2-45EE-8F17-E91157A8281D}" type="datetimeFigureOut">
              <a:rPr lang="es-ES"/>
              <a:pPr>
                <a:defRPr/>
              </a:pPr>
              <a:t>21/07/2013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C9A749-0C2B-4C00-B2EF-25A08D303A5F}" type="slidenum">
              <a:rPr lang="en-US"/>
              <a:pPr>
                <a:defRPr/>
              </a:pPr>
              <a:t>‹Nº›</a:t>
            </a:fld>
            <a:endParaRPr lang="en-US"/>
          </a:p>
        </p:txBody>
      </p:sp>
    </p:spTree>
    <p:extLst>
      <p:ext uri="{BB962C8B-B14F-4D97-AF65-F5344CB8AC3E}">
        <p14:creationId xmlns:p14="http://schemas.microsoft.com/office/powerpoint/2010/main" val="89345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072FDB3-035C-4F32-8A2E-6C296D5F346F}" type="datetimeFigureOut">
              <a:rPr lang="es-ES"/>
              <a:pPr>
                <a:defRPr/>
              </a:pPr>
              <a:t>21/07/2013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FD9DC7-AE12-489B-8178-AB5C1C46AE48}" type="slidenum">
              <a:rPr lang="en-US"/>
              <a:pPr>
                <a:defRPr/>
              </a:pPr>
              <a:t>‹Nº›</a:t>
            </a:fld>
            <a:endParaRPr lang="en-US"/>
          </a:p>
        </p:txBody>
      </p:sp>
    </p:spTree>
    <p:extLst>
      <p:ext uri="{BB962C8B-B14F-4D97-AF65-F5344CB8AC3E}">
        <p14:creationId xmlns:p14="http://schemas.microsoft.com/office/powerpoint/2010/main" val="440507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659594-6E03-4E60-8BC6-9F2830173C38}" type="datetimeFigureOut">
              <a:rPr lang="es-ES"/>
              <a:pPr>
                <a:defRPr/>
              </a:pPr>
              <a:t>21/07/2013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32A763-93EA-4FA4-9CBF-D2FDB49FA0DA}" type="slidenum">
              <a:rPr lang="en-US"/>
              <a:pPr>
                <a:defRPr/>
              </a:pPr>
              <a:t>‹Nº›</a:t>
            </a:fld>
            <a:endParaRPr lang="en-US"/>
          </a:p>
        </p:txBody>
      </p:sp>
    </p:spTree>
    <p:extLst>
      <p:ext uri="{BB962C8B-B14F-4D97-AF65-F5344CB8AC3E}">
        <p14:creationId xmlns:p14="http://schemas.microsoft.com/office/powerpoint/2010/main" val="203673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987F33-59D6-49F5-8E3C-C154DE0AE8C6}" type="datetimeFigureOut">
              <a:rPr lang="es-ES"/>
              <a:pPr>
                <a:defRPr/>
              </a:pPr>
              <a:t>21/07/2013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4F5FF3-C989-4645-9A20-3D9D10643CA0}" type="slidenum">
              <a:rPr lang="en-US"/>
              <a:pPr>
                <a:defRPr/>
              </a:pPr>
              <a:t>‹Nº›</a:t>
            </a:fld>
            <a:endParaRPr lang="en-US"/>
          </a:p>
        </p:txBody>
      </p:sp>
    </p:spTree>
    <p:extLst>
      <p:ext uri="{BB962C8B-B14F-4D97-AF65-F5344CB8AC3E}">
        <p14:creationId xmlns:p14="http://schemas.microsoft.com/office/powerpoint/2010/main" val="3980424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B4092C-06ED-473C-9613-EA2253ABD0B6}" type="datetimeFigureOut">
              <a:rPr lang="es-ES"/>
              <a:pPr>
                <a:defRPr/>
              </a:pPr>
              <a:t>21/07/2013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6CAE19-1D50-4F9D-944A-F28389E4A38B}" type="slidenum">
              <a:rPr lang="en-US"/>
              <a:pPr>
                <a:defRPr/>
              </a:pPr>
              <a:t>‹Nº›</a:t>
            </a:fld>
            <a:endParaRPr lang="en-US"/>
          </a:p>
        </p:txBody>
      </p:sp>
    </p:spTree>
    <p:extLst>
      <p:ext uri="{BB962C8B-B14F-4D97-AF65-F5344CB8AC3E}">
        <p14:creationId xmlns:p14="http://schemas.microsoft.com/office/powerpoint/2010/main" val="360763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F1F0A34-714C-497E-8DF8-1CD51D6B1BE0}" type="datetimeFigureOut">
              <a:rPr lang="es-ES"/>
              <a:pPr>
                <a:defRPr/>
              </a:pPr>
              <a:t>21/07/2013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DEC336C-A644-49C0-A9D8-67B0804D2D27}"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8" Type="http://schemas.openxmlformats.org/officeDocument/2006/relationships/package" Target="../embeddings/Microsoft_Word_Document4.docx"/><Relationship Id="rId3" Type="http://schemas.openxmlformats.org/officeDocument/2006/relationships/image" Target="../media/image2.jpe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2.emf"/><Relationship Id="rId5" Type="http://schemas.openxmlformats.org/officeDocument/2006/relationships/package" Target="../embeddings/Microsoft_Word_Document3.docx"/><Relationship Id="rId4" Type="http://schemas.openxmlformats.org/officeDocument/2006/relationships/oleObject" Target="../embeddings/oleObject3.bin"/><Relationship Id="rId9" Type="http://schemas.openxmlformats.org/officeDocument/2006/relationships/image" Target="../media/image33.emf"/></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233719" y="-7617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51" name="1 Título"/>
          <p:cNvSpPr>
            <a:spLocks noGrp="1"/>
          </p:cNvSpPr>
          <p:nvPr>
            <p:ph type="title"/>
          </p:nvPr>
        </p:nvSpPr>
        <p:spPr>
          <a:xfrm>
            <a:off x="500063" y="714375"/>
            <a:ext cx="8643937" cy="2105025"/>
          </a:xfrm>
        </p:spPr>
        <p:txBody>
          <a:bodyPr/>
          <a:lstStyle/>
          <a:p>
            <a:pPr eaLnBrk="1" hangingPunct="1"/>
            <a:r>
              <a:rPr lang="es-EC" sz="2400" dirty="0" smtClean="0"/>
              <a:t/>
            </a:r>
            <a:br>
              <a:rPr lang="es-EC" sz="2400" dirty="0" smtClean="0"/>
            </a:br>
            <a:r>
              <a:rPr lang="es-EC" sz="2400" dirty="0" smtClean="0"/>
              <a:t/>
            </a:r>
            <a:br>
              <a:rPr lang="es-EC" sz="2400" dirty="0" smtClean="0"/>
            </a:br>
            <a:endParaRPr lang="es-EC" dirty="0" smtClean="0"/>
          </a:p>
        </p:txBody>
      </p:sp>
      <p:sp>
        <p:nvSpPr>
          <p:cNvPr id="2" name="1 Rectángulo"/>
          <p:cNvSpPr/>
          <p:nvPr/>
        </p:nvSpPr>
        <p:spPr>
          <a:xfrm>
            <a:off x="762000" y="1123157"/>
            <a:ext cx="7924800" cy="3046988"/>
          </a:xfrm>
          <a:prstGeom prst="rect">
            <a:avLst/>
          </a:prstGeom>
        </p:spPr>
        <p:txBody>
          <a:bodyPr wrap="square">
            <a:spAutoFit/>
          </a:bodyPr>
          <a:lstStyle/>
          <a:p>
            <a:r>
              <a:rPr lang="es-ES" sz="3200" dirty="0" smtClean="0"/>
              <a:t>“IMPLEMENTACIÓN DE UN SISTEMA DE GESTIÓN DE MANTENIMIENTO CENTRADO EN LA CONFIABILIDAD (RCM) PARA LA EMPRESA CHOVA DEL ECUADOR PLANTAS INGA Y CASHAPAMBA”</a:t>
            </a:r>
            <a:endParaRPr lang="es-MX" sz="3200" dirty="0"/>
          </a:p>
        </p:txBody>
      </p:sp>
      <p:sp>
        <p:nvSpPr>
          <p:cNvPr id="5" name="1 CuadroTexto"/>
          <p:cNvSpPr txBox="1">
            <a:spLocks noChangeArrowheads="1"/>
          </p:cNvSpPr>
          <p:nvPr/>
        </p:nvSpPr>
        <p:spPr bwMode="auto">
          <a:xfrm>
            <a:off x="1066800" y="4323244"/>
            <a:ext cx="78486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dirty="0" smtClean="0"/>
              <a:t>Directores:</a:t>
            </a:r>
          </a:p>
          <a:p>
            <a:pPr eaLnBrk="1" hangingPunct="1"/>
            <a:r>
              <a:rPr lang="es-ES" sz="2400" dirty="0" smtClean="0"/>
              <a:t>Ing. Emilio </a:t>
            </a:r>
            <a:r>
              <a:rPr lang="es-ES" sz="2400" dirty="0" err="1" smtClean="0"/>
              <a:t>Tumipamba</a:t>
            </a:r>
            <a:endParaRPr lang="es-ES" sz="2400" dirty="0" smtClean="0"/>
          </a:p>
          <a:p>
            <a:pPr eaLnBrk="1" hangingPunct="1"/>
            <a:r>
              <a:rPr lang="es-ES" sz="2400" dirty="0" smtClean="0"/>
              <a:t>Ing. Javier Pozo</a:t>
            </a:r>
          </a:p>
          <a:p>
            <a:pPr eaLnBrk="1" hangingPunct="1"/>
            <a:endParaRPr lang="es-ES" sz="2400" dirty="0" smtClean="0"/>
          </a:p>
          <a:p>
            <a:pPr eaLnBrk="1" hangingPunct="1"/>
            <a:endParaRPr lang="es-ES" sz="2400" dirty="0" smtClean="0"/>
          </a:p>
          <a:p>
            <a:pPr eaLnBrk="1" hangingPunct="1"/>
            <a:endParaRPr lang="es-ES" sz="2400" dirty="0" smtClean="0"/>
          </a:p>
          <a:p>
            <a:pPr eaLnBrk="1" hangingPunct="1"/>
            <a:endParaRPr lang="es-ES" sz="2400" dirty="0" smtClean="0"/>
          </a:p>
          <a:p>
            <a:pPr eaLnBrk="1" hangingPunct="1"/>
            <a:r>
              <a:rPr lang="es-ES" sz="2400" dirty="0" err="1" smtClean="0"/>
              <a:t>Tesista</a:t>
            </a:r>
            <a:r>
              <a:rPr lang="es-ES" sz="2400" dirty="0" smtClean="0"/>
              <a:t>:</a:t>
            </a:r>
          </a:p>
          <a:p>
            <a:pPr eaLnBrk="1" hangingPunct="1"/>
            <a:r>
              <a:rPr lang="es-ES" sz="2400" dirty="0" smtClean="0"/>
              <a:t>Carla Samaniego 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219200" y="609600"/>
            <a:ext cx="7089377" cy="523220"/>
          </a:xfrm>
          <a:prstGeom prst="rect">
            <a:avLst/>
          </a:prstGeom>
        </p:spPr>
        <p:txBody>
          <a:bodyPr wrap="none">
            <a:spAutoFit/>
          </a:bodyPr>
          <a:lstStyle/>
          <a:p>
            <a:r>
              <a:rPr lang="es-MX" sz="2800" b="1" dirty="0"/>
              <a:t>Nave </a:t>
            </a:r>
            <a:r>
              <a:rPr lang="es-MX" sz="2800" b="1" dirty="0" smtClean="0"/>
              <a:t>3:  </a:t>
            </a:r>
            <a:r>
              <a:rPr lang="es-MX" sz="2800" b="1" dirty="0"/>
              <a:t>Bodega de Producto Terminado</a:t>
            </a:r>
          </a:p>
        </p:txBody>
      </p:sp>
      <p:pic>
        <p:nvPicPr>
          <p:cNvPr id="7" name="6 Imagen"/>
          <p:cNvPicPr/>
          <p:nvPr/>
        </p:nvPicPr>
        <p:blipFill>
          <a:blip r:embed="rId3"/>
          <a:stretch>
            <a:fillRect/>
          </a:stretch>
        </p:blipFill>
        <p:spPr>
          <a:xfrm>
            <a:off x="2121063" y="1905000"/>
            <a:ext cx="4677728" cy="3330575"/>
          </a:xfrm>
          <a:prstGeom prst="rect">
            <a:avLst/>
          </a:prstGeom>
        </p:spPr>
      </p:pic>
    </p:spTree>
    <p:extLst>
      <p:ext uri="{BB962C8B-B14F-4D97-AF65-F5344CB8AC3E}">
        <p14:creationId xmlns:p14="http://schemas.microsoft.com/office/powerpoint/2010/main" val="2021742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533400" y="682668"/>
            <a:ext cx="7620000" cy="1384995"/>
          </a:xfrm>
          <a:prstGeom prst="rect">
            <a:avLst/>
          </a:prstGeom>
        </p:spPr>
        <p:txBody>
          <a:bodyPr wrap="square">
            <a:spAutoFit/>
          </a:bodyPr>
          <a:lstStyle/>
          <a:p>
            <a:r>
              <a:rPr lang="es-MX" sz="2800" b="1" dirty="0"/>
              <a:t>Nave 4: Metales y Construcción </a:t>
            </a:r>
            <a:r>
              <a:rPr lang="es-MX" sz="2800" b="1" dirty="0" smtClean="0"/>
              <a:t>Liviana</a:t>
            </a:r>
          </a:p>
          <a:p>
            <a:pPr marL="0" lvl="1"/>
            <a:r>
              <a:rPr lang="es-MX" sz="2800" b="1" dirty="0"/>
              <a:t>	</a:t>
            </a:r>
            <a:r>
              <a:rPr lang="es-MX" sz="2800" dirty="0"/>
              <a:t> </a:t>
            </a:r>
            <a:r>
              <a:rPr lang="es-MX" sz="2800" dirty="0" smtClean="0"/>
              <a:t>   - </a:t>
            </a:r>
            <a:r>
              <a:rPr lang="es-MX" sz="2800" dirty="0"/>
              <a:t> Área de </a:t>
            </a:r>
            <a:r>
              <a:rPr lang="es-MX" sz="2800" dirty="0" smtClean="0"/>
              <a:t>Metales</a:t>
            </a:r>
            <a:endParaRPr lang="es-MX" sz="2800" dirty="0"/>
          </a:p>
          <a:p>
            <a:endParaRPr lang="es-MX" sz="2800" dirty="0"/>
          </a:p>
        </p:txBody>
      </p:sp>
      <p:pic>
        <p:nvPicPr>
          <p:cNvPr id="6" name="5 Imagen"/>
          <p:cNvPicPr/>
          <p:nvPr/>
        </p:nvPicPr>
        <p:blipFill>
          <a:blip r:embed="rId3"/>
          <a:stretch>
            <a:fillRect/>
          </a:stretch>
        </p:blipFill>
        <p:spPr>
          <a:xfrm>
            <a:off x="1850390" y="2438400"/>
            <a:ext cx="5443220" cy="2804795"/>
          </a:xfrm>
          <a:prstGeom prst="rect">
            <a:avLst/>
          </a:prstGeom>
        </p:spPr>
      </p:pic>
    </p:spTree>
    <p:extLst>
      <p:ext uri="{BB962C8B-B14F-4D97-AF65-F5344CB8AC3E}">
        <p14:creationId xmlns:p14="http://schemas.microsoft.com/office/powerpoint/2010/main" val="1209436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2133600" y="685800"/>
            <a:ext cx="3264035" cy="523220"/>
          </a:xfrm>
          <a:prstGeom prst="rect">
            <a:avLst/>
          </a:prstGeom>
        </p:spPr>
        <p:txBody>
          <a:bodyPr wrap="none">
            <a:spAutoFit/>
          </a:bodyPr>
          <a:lstStyle/>
          <a:p>
            <a:r>
              <a:rPr lang="es-MX" sz="2800" dirty="0" smtClean="0"/>
              <a:t>- Área </a:t>
            </a:r>
            <a:r>
              <a:rPr lang="es-MX" sz="2800" dirty="0"/>
              <a:t>Poliuretanos</a:t>
            </a:r>
          </a:p>
        </p:txBody>
      </p:sp>
      <p:pic>
        <p:nvPicPr>
          <p:cNvPr id="6" name="5 Imagen"/>
          <p:cNvPicPr/>
          <p:nvPr/>
        </p:nvPicPr>
        <p:blipFill>
          <a:blip r:embed="rId3"/>
          <a:stretch>
            <a:fillRect/>
          </a:stretch>
        </p:blipFill>
        <p:spPr>
          <a:xfrm>
            <a:off x="2359818" y="1828800"/>
            <a:ext cx="4424363" cy="2652395"/>
          </a:xfrm>
          <a:prstGeom prst="rect">
            <a:avLst/>
          </a:prstGeom>
        </p:spPr>
      </p:pic>
    </p:spTree>
    <p:extLst>
      <p:ext uri="{BB962C8B-B14F-4D97-AF65-F5344CB8AC3E}">
        <p14:creationId xmlns:p14="http://schemas.microsoft.com/office/powerpoint/2010/main" val="1422959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981200" y="762000"/>
            <a:ext cx="3504486" cy="523220"/>
          </a:xfrm>
          <a:prstGeom prst="rect">
            <a:avLst/>
          </a:prstGeom>
        </p:spPr>
        <p:txBody>
          <a:bodyPr wrap="none">
            <a:spAutoFit/>
          </a:bodyPr>
          <a:lstStyle/>
          <a:p>
            <a:r>
              <a:rPr lang="es-MX" sz="2800" dirty="0" smtClean="0"/>
              <a:t>- Área </a:t>
            </a:r>
            <a:r>
              <a:rPr lang="es-MX" sz="2800" dirty="0"/>
              <a:t>de Soldadura:</a:t>
            </a:r>
          </a:p>
        </p:txBody>
      </p:sp>
      <p:pic>
        <p:nvPicPr>
          <p:cNvPr id="6" name="5 Imagen"/>
          <p:cNvPicPr/>
          <p:nvPr/>
        </p:nvPicPr>
        <p:blipFill>
          <a:blip r:embed="rId3"/>
          <a:stretch>
            <a:fillRect/>
          </a:stretch>
        </p:blipFill>
        <p:spPr>
          <a:xfrm>
            <a:off x="1981200" y="1905000"/>
            <a:ext cx="4876800" cy="3048000"/>
          </a:xfrm>
          <a:prstGeom prst="rect">
            <a:avLst/>
          </a:prstGeom>
        </p:spPr>
      </p:pic>
    </p:spTree>
    <p:extLst>
      <p:ext uri="{BB962C8B-B14F-4D97-AF65-F5344CB8AC3E}">
        <p14:creationId xmlns:p14="http://schemas.microsoft.com/office/powerpoint/2010/main" val="3967955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525012" y="685800"/>
            <a:ext cx="4551246" cy="1384995"/>
          </a:xfrm>
          <a:prstGeom prst="rect">
            <a:avLst/>
          </a:prstGeom>
        </p:spPr>
        <p:txBody>
          <a:bodyPr wrap="none">
            <a:spAutoFit/>
          </a:bodyPr>
          <a:lstStyle/>
          <a:p>
            <a:pPr lvl="0"/>
            <a:r>
              <a:rPr lang="es-MX" sz="2800" b="1" dirty="0"/>
              <a:t>Nave de </a:t>
            </a:r>
            <a:r>
              <a:rPr lang="es-MX" sz="2800" b="1" dirty="0" smtClean="0"/>
              <a:t>Calderos:</a:t>
            </a:r>
          </a:p>
          <a:p>
            <a:pPr lvl="0"/>
            <a:r>
              <a:rPr lang="es-MX" sz="2800" b="1" dirty="0"/>
              <a:t>	</a:t>
            </a:r>
            <a:r>
              <a:rPr lang="es-MX" sz="2800" b="1" dirty="0" smtClean="0"/>
              <a:t>	</a:t>
            </a:r>
            <a:r>
              <a:rPr lang="es-MX" sz="2800" dirty="0" smtClean="0"/>
              <a:t>- Área Tanques</a:t>
            </a:r>
          </a:p>
          <a:p>
            <a:pPr lvl="0"/>
            <a:r>
              <a:rPr lang="es-MX" sz="2800" b="1" dirty="0"/>
              <a:t>	</a:t>
            </a:r>
            <a:r>
              <a:rPr lang="es-MX" sz="2800" b="1" dirty="0" smtClean="0"/>
              <a:t>	</a:t>
            </a:r>
            <a:r>
              <a:rPr lang="es-MX" sz="2800" dirty="0" smtClean="0"/>
              <a:t>- Área Calderos</a:t>
            </a:r>
            <a:endParaRPr lang="es-MX" sz="2800" b="1"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440305" y="2133600"/>
            <a:ext cx="4263390" cy="2991803"/>
          </a:xfrm>
          <a:prstGeom prst="rect">
            <a:avLst/>
          </a:prstGeom>
          <a:noFill/>
          <a:ln>
            <a:noFill/>
          </a:ln>
        </p:spPr>
      </p:pic>
    </p:spTree>
    <p:extLst>
      <p:ext uri="{BB962C8B-B14F-4D97-AF65-F5344CB8AC3E}">
        <p14:creationId xmlns:p14="http://schemas.microsoft.com/office/powerpoint/2010/main" val="2550197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a:p>
        </p:txBody>
      </p:sp>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989928" y="2644169"/>
            <a:ext cx="5143266" cy="1200329"/>
          </a:xfrm>
          <a:prstGeom prst="rect">
            <a:avLst/>
          </a:prstGeom>
        </p:spPr>
        <p:txBody>
          <a:bodyPr wrap="none">
            <a:spAutoFit/>
          </a:bodyPr>
          <a:lstStyle/>
          <a:p>
            <a:pPr marL="0" indent="0" algn="ctr">
              <a:buNone/>
            </a:pPr>
            <a:r>
              <a:rPr lang="es-MX" sz="3600" b="1" dirty="0"/>
              <a:t>DISTRIBUCIÓN DE LA </a:t>
            </a:r>
            <a:endParaRPr lang="es-MX" sz="3600" b="1" dirty="0" smtClean="0"/>
          </a:p>
          <a:p>
            <a:pPr marL="0" indent="0" algn="ctr">
              <a:buNone/>
            </a:pPr>
            <a:r>
              <a:rPr lang="es-MX" sz="3600" b="1" dirty="0" smtClean="0"/>
              <a:t>PLANTA </a:t>
            </a:r>
            <a:r>
              <a:rPr lang="es-MX" sz="3600" b="1" dirty="0"/>
              <a:t>INGA</a:t>
            </a:r>
          </a:p>
        </p:txBody>
      </p:sp>
    </p:spTree>
    <p:extLst>
      <p:ext uri="{BB962C8B-B14F-4D97-AF65-F5344CB8AC3E}">
        <p14:creationId xmlns:p14="http://schemas.microsoft.com/office/powerpoint/2010/main" val="2843748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097965"/>
            <a:ext cx="6019800" cy="3810000"/>
          </a:xfrm>
          <a:prstGeom prst="rect">
            <a:avLst/>
          </a:prstGeom>
          <a:noFill/>
          <a:ln>
            <a:noFill/>
          </a:ln>
        </p:spPr>
      </p:pic>
      <p:sp>
        <p:nvSpPr>
          <p:cNvPr id="6" name="5 Rectángulo"/>
          <p:cNvSpPr/>
          <p:nvPr/>
        </p:nvSpPr>
        <p:spPr>
          <a:xfrm>
            <a:off x="1981200" y="762000"/>
            <a:ext cx="4096250" cy="1323439"/>
          </a:xfrm>
          <a:prstGeom prst="rect">
            <a:avLst/>
          </a:prstGeom>
        </p:spPr>
        <p:txBody>
          <a:bodyPr wrap="none">
            <a:spAutoFit/>
          </a:bodyPr>
          <a:lstStyle/>
          <a:p>
            <a:pPr marL="457200" indent="-457200">
              <a:buFontTx/>
              <a:buChar char="-"/>
            </a:pPr>
            <a:r>
              <a:rPr lang="es-MX" sz="2000" dirty="0" smtClean="0"/>
              <a:t>Área </a:t>
            </a:r>
            <a:r>
              <a:rPr lang="es-MX" sz="2000" dirty="0"/>
              <a:t>de </a:t>
            </a:r>
            <a:r>
              <a:rPr lang="es-MX" sz="2000" dirty="0" smtClean="0"/>
              <a:t>Emulsiones Asfálticas</a:t>
            </a:r>
          </a:p>
          <a:p>
            <a:pPr marL="457200" indent="-457200">
              <a:buFontTx/>
              <a:buChar char="-"/>
            </a:pPr>
            <a:r>
              <a:rPr lang="es-MX" sz="2000" dirty="0" smtClean="0"/>
              <a:t>Área de Mezcla en frío</a:t>
            </a:r>
          </a:p>
          <a:p>
            <a:pPr marL="457200" indent="-457200">
              <a:buFontTx/>
              <a:buChar char="-"/>
            </a:pPr>
            <a:r>
              <a:rPr lang="es-MX" sz="2000" dirty="0" smtClean="0"/>
              <a:t>Área de Calderos</a:t>
            </a:r>
          </a:p>
          <a:p>
            <a:pPr marL="457200" indent="-457200">
              <a:buFontTx/>
              <a:buChar char="-"/>
            </a:pPr>
            <a:r>
              <a:rPr lang="es-MX" sz="2000" dirty="0" smtClean="0"/>
              <a:t>Laboratorio</a:t>
            </a:r>
            <a:endParaRPr lang="es-MX" sz="2000" dirty="0"/>
          </a:p>
        </p:txBody>
      </p:sp>
    </p:spTree>
    <p:extLst>
      <p:ext uri="{BB962C8B-B14F-4D97-AF65-F5344CB8AC3E}">
        <p14:creationId xmlns:p14="http://schemas.microsoft.com/office/powerpoint/2010/main" val="2273427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921"/>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457200" y="2362200"/>
            <a:ext cx="8229600" cy="1200329"/>
          </a:xfrm>
          <a:prstGeom prst="rect">
            <a:avLst/>
          </a:prstGeom>
        </p:spPr>
        <p:txBody>
          <a:bodyPr wrap="square">
            <a:spAutoFit/>
          </a:bodyPr>
          <a:lstStyle/>
          <a:p>
            <a:pPr marL="0" indent="0" algn="ctr">
              <a:buNone/>
            </a:pPr>
            <a:r>
              <a:rPr lang="es-MX" sz="3600" b="1" dirty="0"/>
              <a:t>DESCRIPCIÓN DE LOS EQUIPOS </a:t>
            </a:r>
          </a:p>
          <a:p>
            <a:pPr marL="0" indent="0" algn="ctr">
              <a:buNone/>
            </a:pPr>
            <a:r>
              <a:rPr lang="es-MX" sz="3600" b="1" dirty="0"/>
              <a:t>PLANTA </a:t>
            </a:r>
            <a:r>
              <a:rPr lang="es-MX" sz="3600" b="1" dirty="0" smtClean="0"/>
              <a:t>CASHAPAMBA</a:t>
            </a:r>
            <a:endParaRPr lang="es-MX" sz="3600" b="1" dirty="0"/>
          </a:p>
        </p:txBody>
      </p:sp>
    </p:spTree>
    <p:extLst>
      <p:ext uri="{BB962C8B-B14F-4D97-AF65-F5344CB8AC3E}">
        <p14:creationId xmlns:p14="http://schemas.microsoft.com/office/powerpoint/2010/main" val="1797752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921"/>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10 Tabla"/>
          <p:cNvGraphicFramePr>
            <a:graphicFrameLocks noGrp="1"/>
          </p:cNvGraphicFramePr>
          <p:nvPr>
            <p:extLst>
              <p:ext uri="{D42A27DB-BD31-4B8C-83A1-F6EECF244321}">
                <p14:modId xmlns:p14="http://schemas.microsoft.com/office/powerpoint/2010/main" val="502495685"/>
              </p:ext>
            </p:extLst>
          </p:nvPr>
        </p:nvGraphicFramePr>
        <p:xfrm>
          <a:off x="457201" y="457202"/>
          <a:ext cx="7924799" cy="5424361"/>
        </p:xfrm>
        <a:graphic>
          <a:graphicData uri="http://schemas.openxmlformats.org/drawingml/2006/table">
            <a:tbl>
              <a:tblPr firstRow="1" firstCol="1" bandRow="1">
                <a:tableStyleId>{5C22544A-7EE6-4342-B048-85BDC9FD1C3A}</a:tableStyleId>
              </a:tblPr>
              <a:tblGrid>
                <a:gridCol w="1755864"/>
                <a:gridCol w="1755864"/>
                <a:gridCol w="1212671"/>
                <a:gridCol w="1066800"/>
                <a:gridCol w="1219200"/>
                <a:gridCol w="914400"/>
              </a:tblGrid>
              <a:tr h="804009">
                <a:tc>
                  <a:txBody>
                    <a:bodyPr/>
                    <a:lstStyle/>
                    <a:p>
                      <a:pPr algn="ctr">
                        <a:lnSpc>
                          <a:spcPct val="150000"/>
                        </a:lnSpc>
                        <a:spcAft>
                          <a:spcPts val="1000"/>
                        </a:spcAft>
                      </a:pPr>
                      <a:r>
                        <a:rPr lang="es-EC" sz="1800" dirty="0">
                          <a:solidFill>
                            <a:schemeClr val="tx1"/>
                          </a:solidFill>
                          <a:effectLst/>
                        </a:rPr>
                        <a:t>Equipo</a:t>
                      </a:r>
                      <a:endParaRPr lang="es-MX" sz="1800" dirty="0">
                        <a:solidFill>
                          <a:schemeClr val="tx1"/>
                        </a:solidFill>
                        <a:effectLst/>
                        <a:latin typeface="Calibri"/>
                        <a:ea typeface="Calibri"/>
                        <a:cs typeface="Times New Roman"/>
                      </a:endParaRPr>
                    </a:p>
                  </a:txBody>
                  <a:tcPr marL="45666" marR="45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a:solidFill>
                            <a:schemeClr val="tx1"/>
                          </a:solidFill>
                          <a:effectLst/>
                        </a:rPr>
                        <a:t>Marca/ Fabricante</a:t>
                      </a:r>
                      <a:endParaRPr lang="es-MX" sz="1800">
                        <a:solidFill>
                          <a:schemeClr val="tx1"/>
                        </a:solidFill>
                        <a:effectLst/>
                        <a:latin typeface="Calibri"/>
                        <a:ea typeface="Calibri"/>
                        <a:cs typeface="Times New Roman"/>
                      </a:endParaRPr>
                    </a:p>
                  </a:txBody>
                  <a:tcPr marL="45666" marR="45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a:solidFill>
                            <a:schemeClr val="tx1"/>
                          </a:solidFill>
                          <a:effectLst/>
                        </a:rPr>
                        <a:t>Modelo</a:t>
                      </a:r>
                      <a:endParaRPr lang="es-MX" sz="1800">
                        <a:solidFill>
                          <a:schemeClr val="tx1"/>
                        </a:solidFill>
                        <a:effectLst/>
                        <a:latin typeface="Calibri"/>
                        <a:ea typeface="Calibri"/>
                        <a:cs typeface="Times New Roman"/>
                      </a:endParaRPr>
                    </a:p>
                  </a:txBody>
                  <a:tcPr marL="45666" marR="45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a:solidFill>
                            <a:schemeClr val="tx1"/>
                          </a:solidFill>
                          <a:effectLst/>
                        </a:rPr>
                        <a:t>Capacidad</a:t>
                      </a:r>
                      <a:endParaRPr lang="es-MX" sz="1800">
                        <a:solidFill>
                          <a:schemeClr val="tx1"/>
                        </a:solidFill>
                        <a:effectLst/>
                        <a:latin typeface="Calibri"/>
                        <a:ea typeface="Calibri"/>
                        <a:cs typeface="Times New Roman"/>
                      </a:endParaRPr>
                    </a:p>
                  </a:txBody>
                  <a:tcPr marL="45666" marR="45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a:solidFill>
                            <a:schemeClr val="tx1"/>
                          </a:solidFill>
                          <a:effectLst/>
                        </a:rPr>
                        <a:t>Serie</a:t>
                      </a:r>
                      <a:endParaRPr lang="es-MX" sz="1800">
                        <a:solidFill>
                          <a:schemeClr val="tx1"/>
                        </a:solidFill>
                        <a:effectLst/>
                        <a:latin typeface="Calibri"/>
                        <a:ea typeface="Calibri"/>
                        <a:cs typeface="Times New Roman"/>
                      </a:endParaRPr>
                    </a:p>
                  </a:txBody>
                  <a:tcPr marL="45666" marR="45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a:solidFill>
                            <a:schemeClr val="tx1"/>
                          </a:solidFill>
                          <a:effectLst/>
                        </a:rPr>
                        <a:t>Código</a:t>
                      </a:r>
                      <a:endParaRPr lang="es-MX" sz="1800">
                        <a:solidFill>
                          <a:schemeClr val="tx1"/>
                        </a:solidFill>
                        <a:effectLst/>
                        <a:latin typeface="Calibri"/>
                        <a:ea typeface="Calibri"/>
                        <a:cs typeface="Times New Roman"/>
                      </a:endParaRPr>
                    </a:p>
                  </a:txBody>
                  <a:tcPr marL="45666" marR="456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4009">
                <a:tc>
                  <a:txBody>
                    <a:bodyPr/>
                    <a:lstStyle/>
                    <a:p>
                      <a:pPr>
                        <a:lnSpc>
                          <a:spcPct val="150000"/>
                        </a:lnSpc>
                        <a:spcAft>
                          <a:spcPts val="1000"/>
                        </a:spcAft>
                      </a:pPr>
                      <a:r>
                        <a:rPr lang="es-EC" sz="1800" dirty="0">
                          <a:solidFill>
                            <a:schemeClr val="tx1"/>
                          </a:solidFill>
                          <a:effectLst/>
                        </a:rPr>
                        <a:t>Compresor de tornillo </a:t>
                      </a:r>
                      <a:endParaRPr lang="es-MX" sz="1800" dirty="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dirty="0">
                          <a:solidFill>
                            <a:schemeClr val="tx1"/>
                          </a:solidFill>
                          <a:effectLst/>
                        </a:rPr>
                        <a:t>ATLAS COPCO</a:t>
                      </a:r>
                      <a:endParaRPr lang="es-MX" sz="1800" dirty="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a:solidFill>
                            <a:schemeClr val="tx1"/>
                          </a:solidFill>
                          <a:effectLst/>
                        </a:rPr>
                        <a:t>GA18</a:t>
                      </a:r>
                      <a:endParaRPr lang="es-MX" sz="180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a:solidFill>
                            <a:schemeClr val="tx1"/>
                          </a:solidFill>
                          <a:effectLst/>
                        </a:rPr>
                        <a:t>8.8 Bar/ 128 PSI</a:t>
                      </a:r>
                      <a:endParaRPr lang="es-MX" sz="180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a:solidFill>
                            <a:schemeClr val="tx1"/>
                          </a:solidFill>
                          <a:effectLst/>
                        </a:rPr>
                        <a:t>API463476</a:t>
                      </a:r>
                      <a:endParaRPr lang="es-MX" sz="180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dirty="0" smtClean="0">
                          <a:solidFill>
                            <a:schemeClr val="tx1"/>
                          </a:solidFill>
                          <a:effectLst/>
                        </a:rPr>
                        <a:t>C00050</a:t>
                      </a:r>
                      <a:endParaRPr lang="es-MX" sz="1800" dirty="0">
                        <a:solidFill>
                          <a:schemeClr val="tx1"/>
                        </a:solidFill>
                        <a:effectLst/>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2405">
                <a:tc>
                  <a:txBody>
                    <a:bodyPr/>
                    <a:lstStyle/>
                    <a:p>
                      <a:pPr>
                        <a:lnSpc>
                          <a:spcPct val="150000"/>
                        </a:lnSpc>
                        <a:spcAft>
                          <a:spcPts val="1000"/>
                        </a:spcAft>
                      </a:pPr>
                      <a:r>
                        <a:rPr lang="es-EC" sz="1800">
                          <a:solidFill>
                            <a:schemeClr val="tx1"/>
                          </a:solidFill>
                          <a:effectLst/>
                        </a:rPr>
                        <a:t>Enrolladora</a:t>
                      </a:r>
                      <a:endParaRPr lang="es-MX" sz="180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dirty="0">
                          <a:solidFill>
                            <a:schemeClr val="tx1"/>
                          </a:solidFill>
                          <a:effectLst/>
                        </a:rPr>
                        <a:t>-</a:t>
                      </a:r>
                      <a:endParaRPr lang="es-MX" sz="1800" dirty="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a:solidFill>
                            <a:schemeClr val="tx1"/>
                          </a:solidFill>
                          <a:effectLst/>
                        </a:rPr>
                        <a:t>-</a:t>
                      </a:r>
                      <a:endParaRPr lang="es-MX" sz="180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a:solidFill>
                            <a:schemeClr val="tx1"/>
                          </a:solidFill>
                          <a:effectLst/>
                        </a:rPr>
                        <a:t>10 KW</a:t>
                      </a:r>
                      <a:endParaRPr lang="es-MX" sz="180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a:solidFill>
                            <a:schemeClr val="tx1"/>
                          </a:solidFill>
                          <a:effectLst/>
                        </a:rPr>
                        <a:t>-</a:t>
                      </a:r>
                      <a:endParaRPr lang="es-MX" sz="180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dirty="0" smtClean="0">
                          <a:solidFill>
                            <a:schemeClr val="tx1"/>
                          </a:solidFill>
                          <a:effectLst/>
                        </a:rPr>
                        <a:t>C00052</a:t>
                      </a:r>
                      <a:endParaRPr lang="es-MX" sz="1800" dirty="0">
                        <a:solidFill>
                          <a:schemeClr val="tx1"/>
                        </a:solidFill>
                        <a:effectLst/>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4009">
                <a:tc>
                  <a:txBody>
                    <a:bodyPr/>
                    <a:lstStyle/>
                    <a:p>
                      <a:pPr>
                        <a:lnSpc>
                          <a:spcPct val="150000"/>
                        </a:lnSpc>
                        <a:spcAft>
                          <a:spcPts val="1000"/>
                        </a:spcAft>
                      </a:pPr>
                      <a:r>
                        <a:rPr lang="es-EC" sz="1800">
                          <a:solidFill>
                            <a:schemeClr val="tx1"/>
                          </a:solidFill>
                          <a:effectLst/>
                        </a:rPr>
                        <a:t>Tanque Pre-Mezclador</a:t>
                      </a:r>
                      <a:endParaRPr lang="es-MX" sz="180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a:solidFill>
                            <a:schemeClr val="tx1"/>
                          </a:solidFill>
                          <a:effectLst/>
                        </a:rPr>
                        <a:t>-</a:t>
                      </a:r>
                      <a:endParaRPr lang="es-MX" sz="180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dirty="0">
                          <a:solidFill>
                            <a:schemeClr val="tx1"/>
                          </a:solidFill>
                          <a:effectLst/>
                        </a:rPr>
                        <a:t>-</a:t>
                      </a:r>
                      <a:endParaRPr lang="es-MX" sz="1800" dirty="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a:solidFill>
                            <a:schemeClr val="tx1"/>
                          </a:solidFill>
                          <a:effectLst/>
                        </a:rPr>
                        <a:t>-</a:t>
                      </a:r>
                      <a:endParaRPr lang="es-MX" sz="180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a:solidFill>
                            <a:schemeClr val="tx1"/>
                          </a:solidFill>
                          <a:effectLst/>
                        </a:rPr>
                        <a:t>-</a:t>
                      </a:r>
                      <a:endParaRPr lang="es-MX" sz="180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dirty="0" smtClean="0">
                          <a:solidFill>
                            <a:schemeClr val="tx1"/>
                          </a:solidFill>
                          <a:effectLst/>
                        </a:rPr>
                        <a:t>C00053</a:t>
                      </a:r>
                      <a:r>
                        <a:rPr lang="es-EC" sz="1800" dirty="0">
                          <a:solidFill>
                            <a:schemeClr val="tx1"/>
                          </a:solidFill>
                          <a:effectLst/>
                        </a:rPr>
                        <a:t> </a:t>
                      </a:r>
                      <a:endParaRPr lang="es-MX" sz="1800" dirty="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4009">
                <a:tc>
                  <a:txBody>
                    <a:bodyPr/>
                    <a:lstStyle/>
                    <a:p>
                      <a:pPr>
                        <a:lnSpc>
                          <a:spcPct val="150000"/>
                        </a:lnSpc>
                        <a:spcAft>
                          <a:spcPts val="1000"/>
                        </a:spcAft>
                      </a:pPr>
                      <a:r>
                        <a:rPr lang="es-EC" sz="1800" dirty="0">
                          <a:solidFill>
                            <a:schemeClr val="tx1"/>
                          </a:solidFill>
                          <a:effectLst/>
                        </a:rPr>
                        <a:t>Cortadora de </a:t>
                      </a:r>
                      <a:r>
                        <a:rPr lang="es-EC" sz="1800" dirty="0" err="1" smtClean="0">
                          <a:solidFill>
                            <a:schemeClr val="tx1"/>
                          </a:solidFill>
                          <a:effectLst/>
                        </a:rPr>
                        <a:t>Alumband</a:t>
                      </a:r>
                      <a:endParaRPr lang="es-MX" sz="1800" dirty="0">
                        <a:solidFill>
                          <a:schemeClr val="tx1"/>
                        </a:solidFill>
                        <a:effectLst/>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dirty="0">
                          <a:solidFill>
                            <a:schemeClr val="tx1"/>
                          </a:solidFill>
                          <a:effectLst/>
                        </a:rPr>
                        <a:t>INSETEC</a:t>
                      </a:r>
                      <a:endParaRPr lang="es-MX" sz="1800" dirty="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dirty="0">
                          <a:solidFill>
                            <a:schemeClr val="tx1"/>
                          </a:solidFill>
                          <a:effectLst/>
                        </a:rPr>
                        <a:t>CHOVA</a:t>
                      </a:r>
                      <a:endParaRPr lang="es-MX" sz="1800" dirty="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dirty="0">
                          <a:solidFill>
                            <a:schemeClr val="tx1"/>
                          </a:solidFill>
                          <a:effectLst/>
                        </a:rPr>
                        <a:t>4 rollos</a:t>
                      </a:r>
                      <a:endParaRPr lang="es-MX" sz="1800" dirty="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dirty="0">
                          <a:solidFill>
                            <a:schemeClr val="tx1"/>
                          </a:solidFill>
                          <a:effectLst/>
                        </a:rPr>
                        <a:t>-</a:t>
                      </a:r>
                      <a:endParaRPr lang="es-MX" sz="1800" dirty="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800" dirty="0" smtClean="0">
                          <a:solidFill>
                            <a:schemeClr val="tx1"/>
                          </a:solidFill>
                          <a:effectLst/>
                        </a:rPr>
                        <a:t>C00057</a:t>
                      </a:r>
                      <a:r>
                        <a:rPr lang="es-EC" sz="1800" dirty="0">
                          <a:solidFill>
                            <a:schemeClr val="tx1"/>
                          </a:solidFill>
                          <a:effectLst/>
                        </a:rPr>
                        <a:t> </a:t>
                      </a:r>
                      <a:endParaRPr lang="es-MX" sz="1800" dirty="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4009">
                <a:tc>
                  <a:txBody>
                    <a:bodyPr/>
                    <a:lstStyle/>
                    <a:p>
                      <a:pPr>
                        <a:lnSpc>
                          <a:spcPct val="150000"/>
                        </a:lnSpc>
                        <a:spcAft>
                          <a:spcPts val="1000"/>
                        </a:spcAft>
                      </a:pPr>
                      <a:r>
                        <a:rPr lang="pt-BR" sz="1800" dirty="0" err="1">
                          <a:solidFill>
                            <a:schemeClr val="tx1"/>
                          </a:solidFill>
                          <a:effectLst/>
                        </a:rPr>
                        <a:t>Caldero</a:t>
                      </a:r>
                      <a:r>
                        <a:rPr lang="pt-BR" sz="1800" dirty="0">
                          <a:solidFill>
                            <a:schemeClr val="tx1"/>
                          </a:solidFill>
                          <a:effectLst/>
                        </a:rPr>
                        <a:t> N°1</a:t>
                      </a:r>
                      <a:endParaRPr lang="es-MX" sz="1800" dirty="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pt-BR" sz="1800">
                          <a:solidFill>
                            <a:schemeClr val="tx1"/>
                          </a:solidFill>
                          <a:effectLst/>
                        </a:rPr>
                        <a:t>HEIZA</a:t>
                      </a:r>
                      <a:endParaRPr lang="es-MX" sz="180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pt-BR" sz="1800">
                          <a:solidFill>
                            <a:schemeClr val="tx1"/>
                          </a:solidFill>
                          <a:effectLst/>
                        </a:rPr>
                        <a:t>HW-S-03/K</a:t>
                      </a:r>
                      <a:endParaRPr lang="es-MX" sz="180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pt-BR" sz="1800" dirty="0">
                          <a:solidFill>
                            <a:schemeClr val="tx1"/>
                          </a:solidFill>
                          <a:effectLst/>
                        </a:rPr>
                        <a:t>600 kW</a:t>
                      </a:r>
                      <a:endParaRPr lang="es-MX" sz="1800" dirty="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pt-BR" sz="1800" dirty="0">
                          <a:solidFill>
                            <a:schemeClr val="tx1"/>
                          </a:solidFill>
                          <a:effectLst/>
                        </a:rPr>
                        <a:t>1510</a:t>
                      </a:r>
                      <a:endParaRPr lang="es-MX" sz="1800" dirty="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pt-BR" sz="1800" dirty="0" smtClean="0">
                          <a:solidFill>
                            <a:schemeClr val="tx1"/>
                          </a:solidFill>
                          <a:effectLst/>
                        </a:rPr>
                        <a:t>C00062</a:t>
                      </a:r>
                      <a:endParaRPr lang="es-MX" sz="1800" dirty="0">
                        <a:solidFill>
                          <a:schemeClr val="tx1"/>
                        </a:solidFill>
                        <a:effectLst/>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04009">
                <a:tc>
                  <a:txBody>
                    <a:bodyPr/>
                    <a:lstStyle/>
                    <a:p>
                      <a:pPr>
                        <a:lnSpc>
                          <a:spcPct val="150000"/>
                        </a:lnSpc>
                        <a:spcAft>
                          <a:spcPts val="1000"/>
                        </a:spcAft>
                      </a:pPr>
                      <a:r>
                        <a:rPr lang="pt-BR" sz="1800" dirty="0">
                          <a:solidFill>
                            <a:schemeClr val="tx1"/>
                          </a:solidFill>
                          <a:effectLst/>
                        </a:rPr>
                        <a:t>Silo N °1 Carbonato</a:t>
                      </a:r>
                      <a:endParaRPr lang="es-MX" sz="1800" dirty="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pt-BR" sz="1800" dirty="0">
                          <a:solidFill>
                            <a:schemeClr val="tx1"/>
                          </a:solidFill>
                          <a:effectLst/>
                        </a:rPr>
                        <a:t>-</a:t>
                      </a:r>
                      <a:endParaRPr lang="es-MX" sz="1800" dirty="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pt-BR" sz="1800">
                          <a:solidFill>
                            <a:schemeClr val="tx1"/>
                          </a:solidFill>
                          <a:effectLst/>
                        </a:rPr>
                        <a:t>-</a:t>
                      </a:r>
                      <a:endParaRPr lang="es-MX" sz="180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pt-BR" sz="1800">
                          <a:solidFill>
                            <a:schemeClr val="tx1"/>
                          </a:solidFill>
                          <a:effectLst/>
                        </a:rPr>
                        <a:t>20 TON</a:t>
                      </a:r>
                      <a:endParaRPr lang="es-MX" sz="180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pt-BR" sz="1800">
                          <a:solidFill>
                            <a:schemeClr val="tx1"/>
                          </a:solidFill>
                          <a:effectLst/>
                        </a:rPr>
                        <a:t>-</a:t>
                      </a:r>
                      <a:endParaRPr lang="es-MX" sz="180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pt-BR" sz="1800" dirty="0" smtClean="0">
                          <a:solidFill>
                            <a:schemeClr val="tx1"/>
                          </a:solidFill>
                          <a:effectLst/>
                        </a:rPr>
                        <a:t>C00070</a:t>
                      </a:r>
                      <a:r>
                        <a:rPr lang="pt-BR" sz="1800" dirty="0">
                          <a:solidFill>
                            <a:schemeClr val="tx1"/>
                          </a:solidFill>
                          <a:effectLst/>
                        </a:rPr>
                        <a:t> </a:t>
                      </a:r>
                      <a:endParaRPr lang="es-MX" sz="1800" dirty="0">
                        <a:solidFill>
                          <a:schemeClr val="tx1"/>
                        </a:solidFill>
                        <a:effectLst/>
                        <a:latin typeface="Calibri"/>
                        <a:ea typeface="Calibri"/>
                        <a:cs typeface="Times New Roman"/>
                      </a:endParaRPr>
                    </a:p>
                  </a:txBody>
                  <a:tcPr marL="45666" marR="456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04023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921"/>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763096" y="2644169"/>
            <a:ext cx="7596952" cy="1200329"/>
          </a:xfrm>
          <a:prstGeom prst="rect">
            <a:avLst/>
          </a:prstGeom>
        </p:spPr>
        <p:txBody>
          <a:bodyPr wrap="none">
            <a:spAutoFit/>
          </a:bodyPr>
          <a:lstStyle/>
          <a:p>
            <a:pPr marL="0" indent="0" algn="ctr">
              <a:buNone/>
            </a:pPr>
            <a:r>
              <a:rPr lang="es-MX" sz="3600" b="1" dirty="0" smtClean="0"/>
              <a:t>DESCRIPCIÓN DE LOS EQUIPOS </a:t>
            </a:r>
          </a:p>
          <a:p>
            <a:pPr marL="0" indent="0" algn="ctr">
              <a:buNone/>
            </a:pPr>
            <a:r>
              <a:rPr lang="es-MX" sz="3600" b="1" dirty="0" smtClean="0"/>
              <a:t>PLANTA INGA</a:t>
            </a:r>
            <a:endParaRPr lang="es-MX" sz="3600" b="1" dirty="0"/>
          </a:p>
        </p:txBody>
      </p:sp>
    </p:spTree>
    <p:extLst>
      <p:ext uri="{BB962C8B-B14F-4D97-AF65-F5344CB8AC3E}">
        <p14:creationId xmlns:p14="http://schemas.microsoft.com/office/powerpoint/2010/main" val="2528291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p:cNvSpPr>
            <a:spLocks noGrp="1"/>
          </p:cNvSpPr>
          <p:nvPr>
            <p:ph type="body" idx="4294967295"/>
          </p:nvPr>
        </p:nvSpPr>
        <p:spPr>
          <a:xfrm>
            <a:off x="457200" y="533400"/>
            <a:ext cx="8229600" cy="5592763"/>
          </a:xfrm>
        </p:spPr>
        <p:txBody>
          <a:bodyPr/>
          <a:lstStyle/>
          <a:p>
            <a:pPr marL="457200" lvl="1" indent="0" algn="just">
              <a:buNone/>
            </a:pPr>
            <a:r>
              <a:rPr lang="es-ES" sz="2000" b="1" dirty="0"/>
              <a:t>DEFINICIÓN DEL PROBLEMA</a:t>
            </a:r>
            <a:endParaRPr lang="es-MX" sz="2000" b="1" dirty="0"/>
          </a:p>
          <a:p>
            <a:pPr marL="0" indent="0" algn="just">
              <a:buNone/>
            </a:pPr>
            <a:endParaRPr lang="es-MX" sz="2000" dirty="0"/>
          </a:p>
          <a:p>
            <a:pPr algn="just"/>
            <a:r>
              <a:rPr lang="es-ES" sz="2000" dirty="0"/>
              <a:t>Chova del Ecuador al ser una empresa que fabrica diversidad de productos requiere del uso de varios equipos y maquinarias, los cuales son susceptibles a fallas, por lo cual es necesario realizar un mantenimiento general.  La empresa ha venido realizando únicamente un mantenimiento correctivo a los equipos que lo necesitan, que en el peor de los casos ha representado una pérdida en la producción de 55457.10 dólares por día de </a:t>
            </a:r>
            <a:r>
              <a:rPr lang="es-ES" sz="2000" dirty="0" smtClean="0"/>
              <a:t>para de producción. </a:t>
            </a:r>
            <a:r>
              <a:rPr lang="es-ES" sz="2000" dirty="0"/>
              <a:t>Además la empresa destina el 10% de sus ganancias al año para mantenimiento de los equipos de las plantas.</a:t>
            </a:r>
            <a:endParaRPr lang="es-MX" sz="2000" dirty="0"/>
          </a:p>
          <a:p>
            <a:pPr marL="0" indent="0" algn="just">
              <a:buNone/>
            </a:pPr>
            <a:endParaRPr lang="es-MX" sz="2000" dirty="0"/>
          </a:p>
          <a:p>
            <a:pPr algn="just"/>
            <a:r>
              <a:rPr lang="es-ES" sz="2000" dirty="0"/>
              <a:t>Chova plantea la necesidad de crear un sistema de gestión de mantenimiento basado en la confiabilidad para reducir sus pérdidas de producción por mantenimientos correctivos, para lo cual adquirió la licencia de un software de mantenimiento preventivo llamado mp9, el cual necesita ser programado en base a la disponibilidad de los equipos. </a:t>
            </a:r>
            <a:endParaRPr lang="es-MX" sz="2000" dirty="0"/>
          </a:p>
        </p:txBody>
      </p:sp>
    </p:spTree>
  </p:cSld>
  <p:clrMapOvr>
    <a:masterClrMapping/>
  </p:clrMapOvr>
  <p:transition>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921"/>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8 Tabla"/>
          <p:cNvGraphicFramePr>
            <a:graphicFrameLocks noGrp="1"/>
          </p:cNvGraphicFramePr>
          <p:nvPr>
            <p:extLst>
              <p:ext uri="{D42A27DB-BD31-4B8C-83A1-F6EECF244321}">
                <p14:modId xmlns:p14="http://schemas.microsoft.com/office/powerpoint/2010/main" val="1423066935"/>
              </p:ext>
            </p:extLst>
          </p:nvPr>
        </p:nvGraphicFramePr>
        <p:xfrm>
          <a:off x="457200" y="228600"/>
          <a:ext cx="8305799" cy="5852160"/>
        </p:xfrm>
        <a:graphic>
          <a:graphicData uri="http://schemas.openxmlformats.org/drawingml/2006/table">
            <a:tbl>
              <a:tblPr firstRow="1" firstCol="1" bandRow="1">
                <a:tableStyleId>{5C22544A-7EE6-4342-B048-85BDC9FD1C3A}</a:tableStyleId>
              </a:tblPr>
              <a:tblGrid>
                <a:gridCol w="1845844"/>
                <a:gridCol w="1610955"/>
                <a:gridCol w="1194608"/>
                <a:gridCol w="1519218"/>
                <a:gridCol w="1096821"/>
                <a:gridCol w="1038353"/>
              </a:tblGrid>
              <a:tr h="316663">
                <a:tc>
                  <a:txBody>
                    <a:bodyPr/>
                    <a:lstStyle/>
                    <a:p>
                      <a:pPr algn="just">
                        <a:lnSpc>
                          <a:spcPct val="150000"/>
                        </a:lnSpc>
                        <a:spcAft>
                          <a:spcPts val="1000"/>
                        </a:spcAft>
                      </a:pPr>
                      <a:r>
                        <a:rPr lang="es-EC" sz="1600" dirty="0">
                          <a:solidFill>
                            <a:schemeClr val="tx1"/>
                          </a:solidFill>
                          <a:effectLst/>
                        </a:rPr>
                        <a:t>Equipo</a:t>
                      </a:r>
                      <a:endParaRPr lang="es-MX" sz="1600" dirty="0">
                        <a:solidFill>
                          <a:schemeClr val="tx1"/>
                        </a:solidFill>
                        <a:effectLst/>
                        <a:latin typeface="Calibri"/>
                        <a:ea typeface="Calibri"/>
                        <a:cs typeface="Times New Roman"/>
                      </a:endParaRPr>
                    </a:p>
                  </a:txBody>
                  <a:tcPr marL="35773" marR="357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1000"/>
                        </a:spcAft>
                      </a:pPr>
                      <a:r>
                        <a:rPr lang="es-EC" sz="1600">
                          <a:solidFill>
                            <a:schemeClr val="tx1"/>
                          </a:solidFill>
                          <a:effectLst/>
                        </a:rPr>
                        <a:t>Marca/ Fabricante</a:t>
                      </a:r>
                      <a:endParaRPr lang="es-MX" sz="1600">
                        <a:solidFill>
                          <a:schemeClr val="tx1"/>
                        </a:solidFill>
                        <a:effectLst/>
                        <a:latin typeface="Calibri"/>
                        <a:ea typeface="Calibri"/>
                        <a:cs typeface="Times New Roman"/>
                      </a:endParaRPr>
                    </a:p>
                  </a:txBody>
                  <a:tcPr marL="35773" marR="357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1000"/>
                        </a:spcAft>
                      </a:pPr>
                      <a:r>
                        <a:rPr lang="es-EC" sz="1600">
                          <a:solidFill>
                            <a:schemeClr val="tx1"/>
                          </a:solidFill>
                          <a:effectLst/>
                        </a:rPr>
                        <a:t>Modelo</a:t>
                      </a:r>
                      <a:endParaRPr lang="es-MX" sz="1600">
                        <a:solidFill>
                          <a:schemeClr val="tx1"/>
                        </a:solidFill>
                        <a:effectLst/>
                        <a:latin typeface="Calibri"/>
                        <a:ea typeface="Calibri"/>
                        <a:cs typeface="Times New Roman"/>
                      </a:endParaRPr>
                    </a:p>
                  </a:txBody>
                  <a:tcPr marL="35773" marR="357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1000"/>
                        </a:spcAft>
                      </a:pPr>
                      <a:r>
                        <a:rPr lang="es-EC" sz="1600">
                          <a:solidFill>
                            <a:schemeClr val="tx1"/>
                          </a:solidFill>
                          <a:effectLst/>
                        </a:rPr>
                        <a:t>Capacidad</a:t>
                      </a:r>
                      <a:endParaRPr lang="es-MX" sz="1600">
                        <a:solidFill>
                          <a:schemeClr val="tx1"/>
                        </a:solidFill>
                        <a:effectLst/>
                        <a:latin typeface="Calibri"/>
                        <a:ea typeface="Calibri"/>
                        <a:cs typeface="Times New Roman"/>
                      </a:endParaRPr>
                    </a:p>
                  </a:txBody>
                  <a:tcPr marL="35773" marR="357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1000"/>
                        </a:spcAft>
                      </a:pPr>
                      <a:r>
                        <a:rPr lang="es-EC" sz="1600">
                          <a:solidFill>
                            <a:schemeClr val="tx1"/>
                          </a:solidFill>
                          <a:effectLst/>
                        </a:rPr>
                        <a:t>Serie</a:t>
                      </a:r>
                      <a:endParaRPr lang="es-MX" sz="1600">
                        <a:solidFill>
                          <a:schemeClr val="tx1"/>
                        </a:solidFill>
                        <a:effectLst/>
                        <a:latin typeface="Calibri"/>
                        <a:ea typeface="Calibri"/>
                        <a:cs typeface="Times New Roman"/>
                      </a:endParaRPr>
                    </a:p>
                  </a:txBody>
                  <a:tcPr marL="35773" marR="357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50000"/>
                        </a:lnSpc>
                        <a:spcAft>
                          <a:spcPts val="1000"/>
                        </a:spcAft>
                      </a:pPr>
                      <a:r>
                        <a:rPr lang="es-EC" sz="1600">
                          <a:solidFill>
                            <a:schemeClr val="tx1"/>
                          </a:solidFill>
                          <a:effectLst/>
                        </a:rPr>
                        <a:t>Código</a:t>
                      </a:r>
                      <a:endParaRPr lang="es-MX" sz="1600">
                        <a:solidFill>
                          <a:schemeClr val="tx1"/>
                        </a:solidFill>
                        <a:effectLst/>
                        <a:latin typeface="Calibri"/>
                        <a:ea typeface="Calibri"/>
                        <a:cs typeface="Times New Roman"/>
                      </a:endParaRPr>
                    </a:p>
                  </a:txBody>
                  <a:tcPr marL="35773" marR="357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9601">
                <a:tc>
                  <a:txBody>
                    <a:bodyPr/>
                    <a:lstStyle/>
                    <a:p>
                      <a:pPr>
                        <a:lnSpc>
                          <a:spcPct val="150000"/>
                        </a:lnSpc>
                        <a:spcAft>
                          <a:spcPts val="1000"/>
                        </a:spcAft>
                      </a:pPr>
                      <a:r>
                        <a:rPr lang="es-EC" sz="1600" dirty="0">
                          <a:solidFill>
                            <a:schemeClr val="tx1"/>
                          </a:solidFill>
                          <a:effectLst/>
                        </a:rPr>
                        <a:t>Tanque de almacenamiento  emulsión N°2</a:t>
                      </a:r>
                      <a:endParaRPr lang="es-MX" sz="1600" dirty="0">
                        <a:solidFill>
                          <a:schemeClr val="tx1"/>
                        </a:solidFill>
                        <a:effectLst/>
                        <a:latin typeface="Calibri"/>
                        <a:ea typeface="Calibri"/>
                        <a:cs typeface="Times New Roman"/>
                      </a:endParaRPr>
                    </a:p>
                  </a:txBody>
                  <a:tcPr marL="35773" marR="357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dirty="0">
                          <a:solidFill>
                            <a:schemeClr val="tx1"/>
                          </a:solidFill>
                          <a:effectLst/>
                        </a:rPr>
                        <a:t>ACINDEC</a:t>
                      </a:r>
                      <a:endParaRPr lang="es-MX" sz="1600" dirty="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dirty="0">
                          <a:solidFill>
                            <a:schemeClr val="tx1"/>
                          </a:solidFill>
                          <a:effectLst/>
                        </a:rPr>
                        <a:t>-</a:t>
                      </a:r>
                      <a:endParaRPr lang="es-MX" sz="1600" dirty="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6000 gal.</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102-01</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C00009</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6663">
                <a:tc>
                  <a:txBody>
                    <a:bodyPr/>
                    <a:lstStyle/>
                    <a:p>
                      <a:pPr>
                        <a:lnSpc>
                          <a:spcPct val="150000"/>
                        </a:lnSpc>
                        <a:spcAft>
                          <a:spcPts val="1000"/>
                        </a:spcAft>
                      </a:pPr>
                      <a:r>
                        <a:rPr lang="es-EC" sz="1600" dirty="0">
                          <a:solidFill>
                            <a:schemeClr val="tx1"/>
                          </a:solidFill>
                          <a:effectLst/>
                        </a:rPr>
                        <a:t>Tanque de emulsión MC-30</a:t>
                      </a:r>
                      <a:endParaRPr lang="es-MX" sz="1600" dirty="0">
                        <a:solidFill>
                          <a:schemeClr val="tx1"/>
                        </a:solidFill>
                        <a:effectLst/>
                        <a:latin typeface="Calibri"/>
                        <a:ea typeface="Calibri"/>
                        <a:cs typeface="Times New Roman"/>
                      </a:endParaRPr>
                    </a:p>
                  </a:txBody>
                  <a:tcPr marL="35773" marR="357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ACINDEC</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MC-30</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7000 gal.</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dirty="0">
                          <a:solidFill>
                            <a:schemeClr val="tx1"/>
                          </a:solidFill>
                          <a:effectLst/>
                        </a:rPr>
                        <a:t>-</a:t>
                      </a:r>
                      <a:endParaRPr lang="es-MX" sz="1600" dirty="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C00007</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9601">
                <a:tc>
                  <a:txBody>
                    <a:bodyPr/>
                    <a:lstStyle/>
                    <a:p>
                      <a:pPr>
                        <a:lnSpc>
                          <a:spcPct val="150000"/>
                        </a:lnSpc>
                        <a:spcAft>
                          <a:spcPts val="1000"/>
                        </a:spcAft>
                      </a:pPr>
                      <a:r>
                        <a:rPr lang="es-EC" sz="1600">
                          <a:solidFill>
                            <a:schemeClr val="tx1"/>
                          </a:solidFill>
                          <a:effectLst/>
                        </a:rPr>
                        <a:t>Tanque de almacenamiento diésel </a:t>
                      </a:r>
                      <a:endParaRPr lang="es-MX" sz="1600">
                        <a:solidFill>
                          <a:schemeClr val="tx1"/>
                        </a:solidFill>
                        <a:effectLst/>
                        <a:latin typeface="Calibri"/>
                        <a:ea typeface="Calibri"/>
                        <a:cs typeface="Times New Roman"/>
                      </a:endParaRPr>
                    </a:p>
                  </a:txBody>
                  <a:tcPr marL="35773" marR="357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ACINDEC</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Vertical</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4000 gal.</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5229-01</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dirty="0">
                          <a:solidFill>
                            <a:schemeClr val="tx1"/>
                          </a:solidFill>
                          <a:effectLst/>
                        </a:rPr>
                        <a:t>C00001</a:t>
                      </a:r>
                      <a:endParaRPr lang="es-MX" sz="1600" dirty="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9601">
                <a:tc>
                  <a:txBody>
                    <a:bodyPr/>
                    <a:lstStyle/>
                    <a:p>
                      <a:pPr>
                        <a:lnSpc>
                          <a:spcPct val="150000"/>
                        </a:lnSpc>
                        <a:spcAft>
                          <a:spcPts val="1000"/>
                        </a:spcAft>
                      </a:pPr>
                      <a:r>
                        <a:rPr lang="es-EC" sz="1600">
                          <a:solidFill>
                            <a:schemeClr val="tx1"/>
                          </a:solidFill>
                          <a:effectLst/>
                        </a:rPr>
                        <a:t>Caldero aceite térmico </a:t>
                      </a:r>
                      <a:endParaRPr lang="es-MX" sz="1600">
                        <a:solidFill>
                          <a:schemeClr val="tx1"/>
                        </a:solidFill>
                        <a:effectLst/>
                        <a:latin typeface="Calibri"/>
                        <a:ea typeface="Calibri"/>
                        <a:cs typeface="Times New Roman"/>
                      </a:endParaRPr>
                    </a:p>
                  </a:txBody>
                  <a:tcPr marL="35773" marR="357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PIROBLOC</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GFT-060/20/C1</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750 KW</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725C921</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dirty="0">
                          <a:solidFill>
                            <a:schemeClr val="tx1"/>
                          </a:solidFill>
                          <a:effectLst/>
                        </a:rPr>
                        <a:t>-</a:t>
                      </a:r>
                      <a:endParaRPr lang="es-MX" sz="1600" dirty="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9601">
                <a:tc>
                  <a:txBody>
                    <a:bodyPr/>
                    <a:lstStyle/>
                    <a:p>
                      <a:pPr>
                        <a:lnSpc>
                          <a:spcPct val="150000"/>
                        </a:lnSpc>
                        <a:spcAft>
                          <a:spcPts val="1000"/>
                        </a:spcAft>
                      </a:pPr>
                      <a:r>
                        <a:rPr lang="es-EC" sz="1600">
                          <a:solidFill>
                            <a:schemeClr val="tx1"/>
                          </a:solidFill>
                          <a:effectLst/>
                        </a:rPr>
                        <a:t>Bomba de solución Jabonosa</a:t>
                      </a:r>
                      <a:endParaRPr lang="es-MX" sz="1600">
                        <a:solidFill>
                          <a:schemeClr val="tx1"/>
                        </a:solidFill>
                        <a:effectLst/>
                        <a:latin typeface="Calibri"/>
                        <a:ea typeface="Calibri"/>
                        <a:cs typeface="Times New Roman"/>
                      </a:endParaRPr>
                    </a:p>
                  </a:txBody>
                  <a:tcPr marL="35773" marR="357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VIKING</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LQ227-A</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28 Bar</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12005625</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dirty="0">
                          <a:solidFill>
                            <a:schemeClr val="tx1"/>
                          </a:solidFill>
                          <a:effectLst/>
                        </a:rPr>
                        <a:t>C00028</a:t>
                      </a:r>
                      <a:endParaRPr lang="es-MX" sz="1600" dirty="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5165">
                <a:tc>
                  <a:txBody>
                    <a:bodyPr/>
                    <a:lstStyle/>
                    <a:p>
                      <a:pPr>
                        <a:lnSpc>
                          <a:spcPct val="150000"/>
                        </a:lnSpc>
                        <a:spcAft>
                          <a:spcPts val="1000"/>
                        </a:spcAft>
                      </a:pPr>
                      <a:r>
                        <a:rPr lang="es-EC" sz="1600">
                          <a:solidFill>
                            <a:schemeClr val="tx1"/>
                          </a:solidFill>
                          <a:effectLst/>
                        </a:rPr>
                        <a:t>Bomba de despacho de emulsión asfáltica</a:t>
                      </a:r>
                      <a:endParaRPr lang="es-MX" sz="1600">
                        <a:solidFill>
                          <a:schemeClr val="tx1"/>
                        </a:solidFill>
                        <a:effectLst/>
                        <a:latin typeface="Calibri"/>
                        <a:ea typeface="Calibri"/>
                        <a:cs typeface="Times New Roman"/>
                      </a:endParaRPr>
                    </a:p>
                  </a:txBody>
                  <a:tcPr marL="35773" marR="357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VIKING</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L1227-A</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24 Bar</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a:solidFill>
                            <a:schemeClr val="tx1"/>
                          </a:solidFill>
                          <a:effectLst/>
                        </a:rPr>
                        <a:t>12073799</a:t>
                      </a:r>
                      <a:endParaRPr lang="es-MX" sz="160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1000"/>
                        </a:spcAft>
                      </a:pPr>
                      <a:r>
                        <a:rPr lang="es-EC" sz="1600" dirty="0">
                          <a:solidFill>
                            <a:schemeClr val="tx1"/>
                          </a:solidFill>
                          <a:effectLst/>
                        </a:rPr>
                        <a:t>C00024</a:t>
                      </a:r>
                      <a:endParaRPr lang="es-MX" sz="1600" dirty="0">
                        <a:solidFill>
                          <a:schemeClr val="tx1"/>
                        </a:solidFill>
                        <a:effectLst/>
                        <a:latin typeface="Calibri"/>
                        <a:ea typeface="Calibri"/>
                        <a:cs typeface="Times New Roman"/>
                      </a:endParaRPr>
                    </a:p>
                  </a:txBody>
                  <a:tcPr marL="35773" marR="357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775219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921"/>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457200" y="457200"/>
            <a:ext cx="7772400" cy="1077218"/>
          </a:xfrm>
          <a:prstGeom prst="rect">
            <a:avLst/>
          </a:prstGeom>
        </p:spPr>
        <p:txBody>
          <a:bodyPr wrap="square">
            <a:spAutoFit/>
          </a:bodyPr>
          <a:lstStyle/>
          <a:p>
            <a:pPr marL="0" indent="0">
              <a:buNone/>
            </a:pPr>
            <a:r>
              <a:rPr lang="es-MX" sz="3200" b="1" dirty="0" smtClean="0"/>
              <a:t>DIAGNÓSTICO DEL ESTADO ACTUAL DE LOS EQUIPOS</a:t>
            </a:r>
            <a:endParaRPr lang="es-MX" sz="3200" b="1" dirty="0"/>
          </a:p>
        </p:txBody>
      </p:sp>
      <p:sp>
        <p:nvSpPr>
          <p:cNvPr id="6" name="5 Rectángulo"/>
          <p:cNvSpPr/>
          <p:nvPr/>
        </p:nvSpPr>
        <p:spPr>
          <a:xfrm>
            <a:off x="467638" y="1676400"/>
            <a:ext cx="7772400" cy="4093428"/>
          </a:xfrm>
          <a:prstGeom prst="rect">
            <a:avLst/>
          </a:prstGeom>
        </p:spPr>
        <p:txBody>
          <a:bodyPr wrap="square">
            <a:spAutoFit/>
          </a:bodyPr>
          <a:lstStyle/>
          <a:p>
            <a:pPr algn="just"/>
            <a:r>
              <a:rPr lang="es-EC" sz="2000" dirty="0"/>
              <a:t>El área de gerencia, producción y mantenimiento señala que las categorías para determinar el estado de los equipos son los siguientes</a:t>
            </a:r>
            <a:r>
              <a:rPr lang="es-EC" sz="2000" dirty="0" smtClean="0"/>
              <a:t>:</a:t>
            </a:r>
          </a:p>
          <a:p>
            <a:pPr algn="just"/>
            <a:endParaRPr lang="es-MX" sz="2000" dirty="0"/>
          </a:p>
          <a:p>
            <a:pPr marL="342900" lvl="0" indent="-342900" algn="just">
              <a:buFont typeface="Arial" pitchFamily="34" charset="0"/>
              <a:buChar char="•"/>
            </a:pPr>
            <a:r>
              <a:rPr lang="es-EC" sz="2000" dirty="0"/>
              <a:t>BUENO- Categoría A: tiene una máxima disponibilidad de maquinaria - equipos y tiene su respectiva documentación (manuales, planos de conjunto, despiece y eléctricos)</a:t>
            </a:r>
            <a:endParaRPr lang="es-MX" sz="2000" dirty="0"/>
          </a:p>
          <a:p>
            <a:pPr marL="342900" lvl="0" indent="-342900" algn="just">
              <a:buFont typeface="Arial" pitchFamily="34" charset="0"/>
              <a:buChar char="•"/>
            </a:pPr>
            <a:r>
              <a:rPr lang="es-EC" sz="2000" dirty="0"/>
              <a:t>REGULAR- Categoría B: tiene disponibilidad de maquinaria -  equipos, pero  no tiene su documentación completa. (manuales, planos de conjunto, despiece y eléctricos)</a:t>
            </a:r>
            <a:endParaRPr lang="es-MX" sz="2000" dirty="0"/>
          </a:p>
          <a:p>
            <a:pPr marL="342900" lvl="0" indent="-342900" algn="just">
              <a:buFont typeface="Arial" pitchFamily="34" charset="0"/>
              <a:buChar char="•"/>
            </a:pPr>
            <a:r>
              <a:rPr lang="es-EC" sz="2000" dirty="0"/>
              <a:t>MALO- Categoría C: no existe disponibilidad de maquinaria -  equipos y tampoco tiene su respectiva </a:t>
            </a:r>
            <a:r>
              <a:rPr lang="es-EC" sz="2000" dirty="0" smtClean="0"/>
              <a:t>documentación (manuales</a:t>
            </a:r>
            <a:r>
              <a:rPr lang="es-EC" sz="2000" dirty="0"/>
              <a:t>, planos de conjunto, despiece y eléctricos)</a:t>
            </a:r>
            <a:endParaRPr lang="es-MX" sz="2000" dirty="0"/>
          </a:p>
        </p:txBody>
      </p:sp>
    </p:spTree>
    <p:extLst>
      <p:ext uri="{BB962C8B-B14F-4D97-AF65-F5344CB8AC3E}">
        <p14:creationId xmlns:p14="http://schemas.microsoft.com/office/powerpoint/2010/main" val="37133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6" name="5 Marcador de contenido"/>
          <p:cNvGraphicFramePr>
            <a:graphicFrameLocks noGrp="1"/>
          </p:cNvGraphicFramePr>
          <p:nvPr>
            <p:ph idx="1"/>
          </p:nvPr>
        </p:nvGraphicFramePr>
        <p:xfrm>
          <a:off x="2947094" y="1394302"/>
          <a:ext cx="3249812" cy="4601429"/>
        </p:xfrm>
        <a:graphic>
          <a:graphicData uri="http://schemas.openxmlformats.org/drawingml/2006/table">
            <a:tbl>
              <a:tblPr firstRow="1" firstCol="1" bandRow="1">
                <a:tableStyleId>{5C22544A-7EE6-4342-B048-85BDC9FD1C3A}</a:tableStyleId>
              </a:tblPr>
              <a:tblGrid>
                <a:gridCol w="1065477"/>
                <a:gridCol w="79803"/>
                <a:gridCol w="991066"/>
                <a:gridCol w="79803"/>
                <a:gridCol w="79803"/>
                <a:gridCol w="79803"/>
                <a:gridCol w="874057"/>
              </a:tblGrid>
              <a:tr h="174075">
                <a:tc gridSpan="7">
                  <a:txBody>
                    <a:bodyPr/>
                    <a:lstStyle/>
                    <a:p>
                      <a:pPr indent="252095" algn="ctr">
                        <a:lnSpc>
                          <a:spcPct val="150000"/>
                        </a:lnSpc>
                        <a:spcAft>
                          <a:spcPts val="0"/>
                        </a:spcAft>
                      </a:pPr>
                      <a:endParaRPr lang="es-MX" sz="800">
                        <a:solidFill>
                          <a:srgbClr val="000000"/>
                        </a:solidFill>
                        <a:effectLst/>
                        <a:latin typeface="Arial"/>
                        <a:ea typeface="Times New Roman"/>
                      </a:endParaRPr>
                    </a:p>
                  </a:txBody>
                  <a:tcPr marL="43519" marR="43519"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48151">
                <a:tc>
                  <a:txBody>
                    <a:bodyPr/>
                    <a:lstStyle/>
                    <a:p>
                      <a:pPr indent="252095" algn="just">
                        <a:lnSpc>
                          <a:spcPct val="150000"/>
                        </a:lnSpc>
                        <a:spcAft>
                          <a:spcPts val="0"/>
                        </a:spcAft>
                      </a:pPr>
                      <a:r>
                        <a:rPr lang="es-MX" sz="800">
                          <a:effectLst/>
                        </a:rPr>
                        <a:t>Marca: s/n</a:t>
                      </a:r>
                      <a:endParaRPr lang="es-MX" sz="600">
                        <a:solidFill>
                          <a:srgbClr val="000000"/>
                        </a:solidFill>
                        <a:effectLst/>
                        <a:latin typeface="Times New Roman"/>
                        <a:ea typeface="Times New Roman"/>
                      </a:endParaRPr>
                    </a:p>
                  </a:txBody>
                  <a:tcPr marL="43519" marR="43519" marT="0" marB="0"/>
                </a:tc>
                <a:tc gridSpan="6">
                  <a:txBody>
                    <a:bodyPr/>
                    <a:lstStyle/>
                    <a:p>
                      <a:pPr indent="252095" algn="just">
                        <a:lnSpc>
                          <a:spcPct val="150000"/>
                        </a:lnSpc>
                        <a:spcAft>
                          <a:spcPts val="0"/>
                        </a:spcAft>
                      </a:pPr>
                      <a:r>
                        <a:rPr lang="es-MX" sz="800">
                          <a:effectLst/>
                        </a:rPr>
                        <a:t>Responsable de mantenimiento: Jaime Noroña </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348151">
                <a:tc>
                  <a:txBody>
                    <a:bodyPr/>
                    <a:lstStyle/>
                    <a:p>
                      <a:pPr indent="252095" algn="just">
                        <a:lnSpc>
                          <a:spcPct val="150000"/>
                        </a:lnSpc>
                        <a:spcAft>
                          <a:spcPts val="0"/>
                        </a:spcAft>
                      </a:pPr>
                      <a:r>
                        <a:rPr lang="es-MX" sz="800">
                          <a:effectLst/>
                        </a:rPr>
                        <a:t>Código: C00052</a:t>
                      </a:r>
                      <a:endParaRPr lang="es-MX" sz="600">
                        <a:solidFill>
                          <a:srgbClr val="000000"/>
                        </a:solidFill>
                        <a:effectLst/>
                        <a:latin typeface="Times New Roman"/>
                        <a:ea typeface="Times New Roman"/>
                      </a:endParaRPr>
                    </a:p>
                  </a:txBody>
                  <a:tcPr marL="43519" marR="43519" marT="0" marB="0"/>
                </a:tc>
                <a:tc gridSpan="6">
                  <a:txBody>
                    <a:bodyPr/>
                    <a:lstStyle/>
                    <a:p>
                      <a:pPr indent="252095" algn="just">
                        <a:lnSpc>
                          <a:spcPct val="150000"/>
                        </a:lnSpc>
                        <a:spcAft>
                          <a:spcPts val="0"/>
                        </a:spcAft>
                      </a:pPr>
                      <a:r>
                        <a:rPr lang="es-MX" sz="800">
                          <a:effectLst/>
                        </a:rPr>
                        <a:t>Significado: enrolla láminas impermeabilizantes</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1044453">
                <a:tc>
                  <a:txBody>
                    <a:bodyPr/>
                    <a:lstStyle/>
                    <a:p>
                      <a:pPr indent="252095" algn="just">
                        <a:lnSpc>
                          <a:spcPct val="150000"/>
                        </a:lnSpc>
                        <a:spcAft>
                          <a:spcPts val="0"/>
                        </a:spcAft>
                      </a:pPr>
                      <a:r>
                        <a:rPr lang="es-MX" sz="800">
                          <a:effectLst/>
                        </a:rPr>
                        <a:t>Manuales: no</a:t>
                      </a:r>
                      <a:endParaRPr lang="es-MX" sz="600">
                        <a:solidFill>
                          <a:srgbClr val="000000"/>
                        </a:solidFill>
                        <a:effectLst/>
                        <a:latin typeface="Times New Roman"/>
                        <a:ea typeface="Times New Roman"/>
                      </a:endParaRPr>
                    </a:p>
                  </a:txBody>
                  <a:tcPr marL="43519" marR="43519" marT="0" marB="0"/>
                </a:tc>
                <a:tc gridSpan="2">
                  <a:txBody>
                    <a:bodyPr/>
                    <a:lstStyle/>
                    <a:p>
                      <a:pPr indent="252095" algn="just">
                        <a:lnSpc>
                          <a:spcPct val="150000"/>
                        </a:lnSpc>
                        <a:spcAft>
                          <a:spcPts val="0"/>
                        </a:spcAft>
                      </a:pPr>
                      <a:r>
                        <a:rPr lang="es-MX" sz="800">
                          <a:effectLst/>
                        </a:rPr>
                        <a:t>Planos conjunto: no</a:t>
                      </a:r>
                      <a:endParaRPr lang="es-MX" sz="600">
                        <a:effectLst/>
                      </a:endParaRPr>
                    </a:p>
                    <a:p>
                      <a:pPr indent="252095" algn="just">
                        <a:lnSpc>
                          <a:spcPct val="150000"/>
                        </a:lnSpc>
                        <a:spcAft>
                          <a:spcPts val="0"/>
                        </a:spcAft>
                      </a:pPr>
                      <a:r>
                        <a:rPr lang="es-MX" sz="800">
                          <a:effectLst/>
                        </a:rPr>
                        <a:t>Planos despiece: no</a:t>
                      </a:r>
                      <a:endParaRPr lang="es-MX" sz="600">
                        <a:effectLst/>
                      </a:endParaRPr>
                    </a:p>
                    <a:p>
                      <a:pPr indent="252095" algn="just">
                        <a:lnSpc>
                          <a:spcPct val="150000"/>
                        </a:lnSpc>
                        <a:spcAft>
                          <a:spcPts val="0"/>
                        </a:spcAft>
                      </a:pPr>
                      <a:r>
                        <a:rPr lang="es-MX" sz="800">
                          <a:effectLst/>
                        </a:rPr>
                        <a:t>Planos eléctricos: no</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gridSpan="4">
                  <a:txBody>
                    <a:bodyPr/>
                    <a:lstStyle/>
                    <a:p>
                      <a:pPr indent="252095" algn="just">
                        <a:lnSpc>
                          <a:spcPct val="150000"/>
                        </a:lnSpc>
                        <a:spcAft>
                          <a:spcPts val="0"/>
                        </a:spcAft>
                      </a:pPr>
                      <a:r>
                        <a:rPr lang="es-MX" sz="800">
                          <a:effectLst/>
                        </a:rPr>
                        <a:t>Repuestos: no</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hMerge="1">
                  <a:txBody>
                    <a:bodyPr/>
                    <a:lstStyle/>
                    <a:p>
                      <a:endParaRPr lang="es-MX"/>
                    </a:p>
                  </a:txBody>
                  <a:tcPr/>
                </a:tc>
                <a:tc hMerge="1">
                  <a:txBody>
                    <a:bodyPr/>
                    <a:lstStyle/>
                    <a:p>
                      <a:endParaRPr lang="es-MX"/>
                    </a:p>
                  </a:txBody>
                  <a:tcPr/>
                </a:tc>
              </a:tr>
              <a:tr h="1218528">
                <a:tc gridSpan="2">
                  <a:txBody>
                    <a:bodyPr/>
                    <a:lstStyle/>
                    <a:p>
                      <a:pPr indent="252095" algn="ctr">
                        <a:lnSpc>
                          <a:spcPct val="150000"/>
                        </a:lnSpc>
                        <a:spcAft>
                          <a:spcPts val="0"/>
                        </a:spcAft>
                      </a:pPr>
                      <a:r>
                        <a:rPr lang="es-MX" sz="800">
                          <a:effectLst/>
                        </a:rPr>
                        <a:t>ESTADO MECÁNICO</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gridSpan="2">
                  <a:txBody>
                    <a:bodyPr/>
                    <a:lstStyle/>
                    <a:p>
                      <a:pPr indent="252095" algn="ctr">
                        <a:lnSpc>
                          <a:spcPct val="150000"/>
                        </a:lnSpc>
                        <a:spcAft>
                          <a:spcPts val="0"/>
                        </a:spcAft>
                      </a:pPr>
                      <a:r>
                        <a:rPr lang="es-MX" sz="800">
                          <a:effectLst/>
                        </a:rPr>
                        <a:t>Malo</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gridSpan="2">
                  <a:txBody>
                    <a:bodyPr/>
                    <a:lstStyle/>
                    <a:p>
                      <a:pPr indent="252095" algn="ctr">
                        <a:lnSpc>
                          <a:spcPct val="150000"/>
                        </a:lnSpc>
                        <a:spcAft>
                          <a:spcPts val="0"/>
                        </a:spcAft>
                      </a:pPr>
                      <a:r>
                        <a:rPr lang="es-MX" sz="800">
                          <a:effectLst/>
                        </a:rPr>
                        <a:t>Regular</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a:txBody>
                    <a:bodyPr/>
                    <a:lstStyle/>
                    <a:p>
                      <a:pPr indent="252095" algn="ctr">
                        <a:lnSpc>
                          <a:spcPct val="150000"/>
                        </a:lnSpc>
                        <a:spcAft>
                          <a:spcPts val="0"/>
                        </a:spcAft>
                      </a:pPr>
                      <a:r>
                        <a:rPr lang="es-MX" sz="800">
                          <a:effectLst/>
                        </a:rPr>
                        <a:t>Bueno</a:t>
                      </a:r>
                      <a:endParaRPr lang="es-MX" sz="600">
                        <a:solidFill>
                          <a:srgbClr val="000000"/>
                        </a:solidFill>
                        <a:effectLst/>
                        <a:latin typeface="Times New Roman"/>
                        <a:ea typeface="Times New Roman"/>
                      </a:endParaRPr>
                    </a:p>
                  </a:txBody>
                  <a:tcPr marL="43519" marR="43519" marT="0" marB="0"/>
                </a:tc>
              </a:tr>
              <a:tr h="174075">
                <a:tc gridSpan="2">
                  <a:txBody>
                    <a:bodyPr/>
                    <a:lstStyle/>
                    <a:p>
                      <a:pPr indent="252095" algn="just">
                        <a:lnSpc>
                          <a:spcPct val="150000"/>
                        </a:lnSpc>
                        <a:spcAft>
                          <a:spcPts val="0"/>
                        </a:spcAft>
                      </a:pPr>
                      <a:r>
                        <a:rPr lang="es-MX" sz="800">
                          <a:effectLst/>
                        </a:rPr>
                        <a:t>Engranajes</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a:txBody>
                    <a:bodyPr/>
                    <a:lstStyle/>
                    <a:p>
                      <a:pPr indent="252095" algn="just">
                        <a:lnSpc>
                          <a:spcPct val="150000"/>
                        </a:lnSpc>
                        <a:spcAft>
                          <a:spcPts val="0"/>
                        </a:spcAft>
                      </a:pPr>
                      <a:r>
                        <a:rPr lang="es-MX" sz="800">
                          <a:effectLst/>
                        </a:rPr>
                        <a:t> </a:t>
                      </a:r>
                      <a:endParaRPr lang="es-MX" sz="600">
                        <a:solidFill>
                          <a:srgbClr val="000000"/>
                        </a:solidFill>
                        <a:effectLst/>
                        <a:latin typeface="Times New Roman"/>
                        <a:ea typeface="Times New Roman"/>
                      </a:endParaRPr>
                    </a:p>
                  </a:txBody>
                  <a:tcPr marL="43519" marR="43519" marT="0" marB="0"/>
                </a:tc>
                <a:tc gridSpan="2">
                  <a:txBody>
                    <a:bodyPr/>
                    <a:lstStyle/>
                    <a:p>
                      <a:pPr indent="252095" algn="ctr">
                        <a:lnSpc>
                          <a:spcPct val="150000"/>
                        </a:lnSpc>
                        <a:spcAft>
                          <a:spcPts val="0"/>
                        </a:spcAft>
                      </a:pPr>
                      <a:r>
                        <a:rPr lang="es-MX" sz="800">
                          <a:effectLst/>
                        </a:rPr>
                        <a:t> </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gridSpan="2">
                  <a:txBody>
                    <a:bodyPr/>
                    <a:lstStyle/>
                    <a:p>
                      <a:pPr indent="252095" algn="ctr">
                        <a:lnSpc>
                          <a:spcPct val="150000"/>
                        </a:lnSpc>
                        <a:spcAft>
                          <a:spcPts val="0"/>
                        </a:spcAft>
                      </a:pPr>
                      <a:r>
                        <a:rPr lang="es-MX" sz="800">
                          <a:effectLst/>
                        </a:rPr>
                        <a:t>x </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r>
              <a:tr h="174075">
                <a:tc gridSpan="2">
                  <a:txBody>
                    <a:bodyPr/>
                    <a:lstStyle/>
                    <a:p>
                      <a:pPr indent="252095" algn="just">
                        <a:lnSpc>
                          <a:spcPct val="150000"/>
                        </a:lnSpc>
                        <a:spcAft>
                          <a:spcPts val="0"/>
                        </a:spcAft>
                      </a:pPr>
                      <a:r>
                        <a:rPr lang="es-MX" sz="800">
                          <a:effectLst/>
                        </a:rPr>
                        <a:t>Cadenas</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a:txBody>
                    <a:bodyPr/>
                    <a:lstStyle/>
                    <a:p>
                      <a:pPr indent="252095" algn="just">
                        <a:lnSpc>
                          <a:spcPct val="150000"/>
                        </a:lnSpc>
                        <a:spcAft>
                          <a:spcPts val="0"/>
                        </a:spcAft>
                      </a:pPr>
                      <a:r>
                        <a:rPr lang="es-MX" sz="800">
                          <a:effectLst/>
                        </a:rPr>
                        <a:t> </a:t>
                      </a:r>
                      <a:endParaRPr lang="es-MX" sz="600">
                        <a:solidFill>
                          <a:srgbClr val="000000"/>
                        </a:solidFill>
                        <a:effectLst/>
                        <a:latin typeface="Times New Roman"/>
                        <a:ea typeface="Times New Roman"/>
                      </a:endParaRPr>
                    </a:p>
                  </a:txBody>
                  <a:tcPr marL="43519" marR="43519" marT="0" marB="0"/>
                </a:tc>
                <a:tc gridSpan="2">
                  <a:txBody>
                    <a:bodyPr/>
                    <a:lstStyle/>
                    <a:p>
                      <a:pPr indent="252095" algn="ctr">
                        <a:lnSpc>
                          <a:spcPct val="150000"/>
                        </a:lnSpc>
                        <a:spcAft>
                          <a:spcPts val="0"/>
                        </a:spcAft>
                      </a:pPr>
                      <a:r>
                        <a:rPr lang="es-MX" sz="800">
                          <a:effectLst/>
                        </a:rPr>
                        <a:t> </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gridSpan="2">
                  <a:txBody>
                    <a:bodyPr/>
                    <a:lstStyle/>
                    <a:p>
                      <a:pPr indent="252095" algn="ctr">
                        <a:lnSpc>
                          <a:spcPct val="150000"/>
                        </a:lnSpc>
                        <a:spcAft>
                          <a:spcPts val="0"/>
                        </a:spcAft>
                      </a:pPr>
                      <a:r>
                        <a:rPr lang="es-MX" sz="800">
                          <a:effectLst/>
                        </a:rPr>
                        <a:t> x</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r>
              <a:tr h="174075">
                <a:tc gridSpan="2">
                  <a:txBody>
                    <a:bodyPr/>
                    <a:lstStyle/>
                    <a:p>
                      <a:pPr indent="252095" algn="just">
                        <a:lnSpc>
                          <a:spcPct val="150000"/>
                        </a:lnSpc>
                        <a:spcAft>
                          <a:spcPts val="0"/>
                        </a:spcAft>
                      </a:pPr>
                      <a:r>
                        <a:rPr lang="es-MX" sz="800">
                          <a:effectLst/>
                        </a:rPr>
                        <a:t>Bandas</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a:txBody>
                    <a:bodyPr/>
                    <a:lstStyle/>
                    <a:p>
                      <a:pPr indent="252095" algn="just">
                        <a:lnSpc>
                          <a:spcPct val="150000"/>
                        </a:lnSpc>
                        <a:spcAft>
                          <a:spcPts val="0"/>
                        </a:spcAft>
                      </a:pPr>
                      <a:r>
                        <a:rPr lang="es-MX" sz="800">
                          <a:effectLst/>
                        </a:rPr>
                        <a:t> </a:t>
                      </a:r>
                      <a:endParaRPr lang="es-MX" sz="600">
                        <a:solidFill>
                          <a:srgbClr val="000000"/>
                        </a:solidFill>
                        <a:effectLst/>
                        <a:latin typeface="Times New Roman"/>
                        <a:ea typeface="Times New Roman"/>
                      </a:endParaRPr>
                    </a:p>
                  </a:txBody>
                  <a:tcPr marL="43519" marR="43519" marT="0" marB="0"/>
                </a:tc>
                <a:tc gridSpan="2">
                  <a:txBody>
                    <a:bodyPr/>
                    <a:lstStyle/>
                    <a:p>
                      <a:pPr indent="252095" algn="ctr">
                        <a:lnSpc>
                          <a:spcPct val="150000"/>
                        </a:lnSpc>
                        <a:spcAft>
                          <a:spcPts val="0"/>
                        </a:spcAft>
                      </a:pPr>
                      <a:r>
                        <a:rPr lang="es-MX" sz="800">
                          <a:effectLst/>
                        </a:rPr>
                        <a:t> </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gridSpan="2">
                  <a:txBody>
                    <a:bodyPr/>
                    <a:lstStyle/>
                    <a:p>
                      <a:pPr indent="252095" algn="ctr">
                        <a:lnSpc>
                          <a:spcPct val="150000"/>
                        </a:lnSpc>
                        <a:spcAft>
                          <a:spcPts val="0"/>
                        </a:spcAft>
                      </a:pPr>
                      <a:r>
                        <a:rPr lang="es-MX" sz="800">
                          <a:effectLst/>
                        </a:rPr>
                        <a:t>x</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r>
              <a:tr h="174075">
                <a:tc gridSpan="2">
                  <a:txBody>
                    <a:bodyPr/>
                    <a:lstStyle/>
                    <a:p>
                      <a:pPr indent="252095" algn="just">
                        <a:lnSpc>
                          <a:spcPct val="150000"/>
                        </a:lnSpc>
                        <a:spcAft>
                          <a:spcPts val="0"/>
                        </a:spcAft>
                      </a:pPr>
                      <a:r>
                        <a:rPr lang="es-MX" sz="800">
                          <a:effectLst/>
                        </a:rPr>
                        <a:t>Chumaceras</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a:txBody>
                    <a:bodyPr/>
                    <a:lstStyle/>
                    <a:p>
                      <a:pPr indent="252095" algn="just">
                        <a:lnSpc>
                          <a:spcPct val="150000"/>
                        </a:lnSpc>
                        <a:spcAft>
                          <a:spcPts val="0"/>
                        </a:spcAft>
                      </a:pPr>
                      <a:r>
                        <a:rPr lang="es-MX" sz="800">
                          <a:effectLst/>
                        </a:rPr>
                        <a:t> </a:t>
                      </a:r>
                      <a:endParaRPr lang="es-MX" sz="600">
                        <a:solidFill>
                          <a:srgbClr val="000000"/>
                        </a:solidFill>
                        <a:effectLst/>
                        <a:latin typeface="Times New Roman"/>
                        <a:ea typeface="Times New Roman"/>
                      </a:endParaRPr>
                    </a:p>
                  </a:txBody>
                  <a:tcPr marL="43519" marR="43519" marT="0" marB="0"/>
                </a:tc>
                <a:tc gridSpan="2">
                  <a:txBody>
                    <a:bodyPr/>
                    <a:lstStyle/>
                    <a:p>
                      <a:pPr indent="252095" algn="ctr">
                        <a:lnSpc>
                          <a:spcPct val="150000"/>
                        </a:lnSpc>
                        <a:spcAft>
                          <a:spcPts val="0"/>
                        </a:spcAft>
                      </a:pPr>
                      <a:r>
                        <a:rPr lang="es-MX" sz="800">
                          <a:effectLst/>
                        </a:rPr>
                        <a:t> </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gridSpan="2">
                  <a:txBody>
                    <a:bodyPr/>
                    <a:lstStyle/>
                    <a:p>
                      <a:pPr indent="252095" algn="ctr">
                        <a:lnSpc>
                          <a:spcPct val="150000"/>
                        </a:lnSpc>
                        <a:spcAft>
                          <a:spcPts val="0"/>
                        </a:spcAft>
                      </a:pPr>
                      <a:r>
                        <a:rPr lang="es-MX" sz="800">
                          <a:effectLst/>
                        </a:rPr>
                        <a:t>x</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r>
              <a:tr h="174075">
                <a:tc gridSpan="2">
                  <a:txBody>
                    <a:bodyPr/>
                    <a:lstStyle/>
                    <a:p>
                      <a:pPr indent="252095" algn="just">
                        <a:lnSpc>
                          <a:spcPct val="150000"/>
                        </a:lnSpc>
                        <a:spcAft>
                          <a:spcPts val="0"/>
                        </a:spcAft>
                      </a:pPr>
                      <a:r>
                        <a:rPr lang="es-MX" sz="800">
                          <a:effectLst/>
                        </a:rPr>
                        <a:t>Placa cortadora</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a:txBody>
                    <a:bodyPr/>
                    <a:lstStyle/>
                    <a:p>
                      <a:pPr indent="252095" algn="just">
                        <a:lnSpc>
                          <a:spcPct val="150000"/>
                        </a:lnSpc>
                        <a:spcAft>
                          <a:spcPts val="0"/>
                        </a:spcAft>
                      </a:pPr>
                      <a:r>
                        <a:rPr lang="es-MX" sz="800">
                          <a:effectLst/>
                        </a:rPr>
                        <a:t> </a:t>
                      </a:r>
                      <a:endParaRPr lang="es-MX" sz="600">
                        <a:solidFill>
                          <a:srgbClr val="000000"/>
                        </a:solidFill>
                        <a:effectLst/>
                        <a:latin typeface="Times New Roman"/>
                        <a:ea typeface="Times New Roman"/>
                      </a:endParaRPr>
                    </a:p>
                  </a:txBody>
                  <a:tcPr marL="43519" marR="43519" marT="0" marB="0"/>
                </a:tc>
                <a:tc gridSpan="2">
                  <a:txBody>
                    <a:bodyPr/>
                    <a:lstStyle/>
                    <a:p>
                      <a:pPr indent="252095" algn="ctr">
                        <a:lnSpc>
                          <a:spcPct val="150000"/>
                        </a:lnSpc>
                        <a:spcAft>
                          <a:spcPts val="0"/>
                        </a:spcAft>
                      </a:pPr>
                      <a:r>
                        <a:rPr lang="es-MX" sz="800">
                          <a:effectLst/>
                        </a:rPr>
                        <a:t> </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gridSpan="2">
                  <a:txBody>
                    <a:bodyPr/>
                    <a:lstStyle/>
                    <a:p>
                      <a:pPr indent="252095" algn="ctr">
                        <a:lnSpc>
                          <a:spcPct val="150000"/>
                        </a:lnSpc>
                        <a:spcAft>
                          <a:spcPts val="0"/>
                        </a:spcAft>
                      </a:pPr>
                      <a:r>
                        <a:rPr lang="es-MX" sz="800">
                          <a:effectLst/>
                        </a:rPr>
                        <a:t>x</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r>
              <a:tr h="174075">
                <a:tc gridSpan="2">
                  <a:txBody>
                    <a:bodyPr/>
                    <a:lstStyle/>
                    <a:p>
                      <a:pPr indent="252095" algn="just">
                        <a:lnSpc>
                          <a:spcPct val="150000"/>
                        </a:lnSpc>
                        <a:spcAft>
                          <a:spcPts val="0"/>
                        </a:spcAft>
                      </a:pPr>
                      <a:r>
                        <a:rPr lang="es-MX" sz="800">
                          <a:effectLst/>
                        </a:rPr>
                        <a:t>Resortes</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a:txBody>
                    <a:bodyPr/>
                    <a:lstStyle/>
                    <a:p>
                      <a:pPr indent="252095" algn="just">
                        <a:lnSpc>
                          <a:spcPct val="150000"/>
                        </a:lnSpc>
                        <a:spcAft>
                          <a:spcPts val="0"/>
                        </a:spcAft>
                      </a:pPr>
                      <a:r>
                        <a:rPr lang="es-MX" sz="800">
                          <a:effectLst/>
                        </a:rPr>
                        <a:t> </a:t>
                      </a:r>
                      <a:endParaRPr lang="es-MX" sz="600">
                        <a:solidFill>
                          <a:srgbClr val="000000"/>
                        </a:solidFill>
                        <a:effectLst/>
                        <a:latin typeface="Times New Roman"/>
                        <a:ea typeface="Times New Roman"/>
                      </a:endParaRPr>
                    </a:p>
                  </a:txBody>
                  <a:tcPr marL="43519" marR="43519" marT="0" marB="0"/>
                </a:tc>
                <a:tc gridSpan="2">
                  <a:txBody>
                    <a:bodyPr/>
                    <a:lstStyle/>
                    <a:p>
                      <a:pPr indent="252095" algn="ctr">
                        <a:lnSpc>
                          <a:spcPct val="150000"/>
                        </a:lnSpc>
                        <a:spcAft>
                          <a:spcPts val="0"/>
                        </a:spcAft>
                      </a:pPr>
                      <a:r>
                        <a:rPr lang="es-MX" sz="800">
                          <a:effectLst/>
                        </a:rPr>
                        <a:t>x</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gridSpan="2">
                  <a:txBody>
                    <a:bodyPr/>
                    <a:lstStyle/>
                    <a:p>
                      <a:pPr indent="252095" algn="ctr">
                        <a:lnSpc>
                          <a:spcPct val="150000"/>
                        </a:lnSpc>
                        <a:spcAft>
                          <a:spcPts val="0"/>
                        </a:spcAft>
                      </a:pPr>
                      <a:r>
                        <a:rPr lang="es-MX" sz="800">
                          <a:effectLst/>
                        </a:rPr>
                        <a:t> </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r>
              <a:tr h="174075">
                <a:tc gridSpan="2">
                  <a:txBody>
                    <a:bodyPr/>
                    <a:lstStyle/>
                    <a:p>
                      <a:pPr indent="252095" algn="just">
                        <a:lnSpc>
                          <a:spcPct val="150000"/>
                        </a:lnSpc>
                        <a:spcAft>
                          <a:spcPts val="0"/>
                        </a:spcAft>
                      </a:pPr>
                      <a:r>
                        <a:rPr lang="es-MX" sz="800">
                          <a:effectLst/>
                        </a:rPr>
                        <a:t>Sistema neumático</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a:txBody>
                    <a:bodyPr/>
                    <a:lstStyle/>
                    <a:p>
                      <a:pPr indent="252095" algn="just">
                        <a:lnSpc>
                          <a:spcPct val="150000"/>
                        </a:lnSpc>
                        <a:spcAft>
                          <a:spcPts val="0"/>
                        </a:spcAft>
                      </a:pPr>
                      <a:r>
                        <a:rPr lang="es-MX" sz="800">
                          <a:effectLst/>
                        </a:rPr>
                        <a:t> </a:t>
                      </a:r>
                      <a:endParaRPr lang="es-MX" sz="600">
                        <a:solidFill>
                          <a:srgbClr val="000000"/>
                        </a:solidFill>
                        <a:effectLst/>
                        <a:latin typeface="Times New Roman"/>
                        <a:ea typeface="Times New Roman"/>
                      </a:endParaRPr>
                    </a:p>
                  </a:txBody>
                  <a:tcPr marL="43519" marR="43519" marT="0" marB="0"/>
                </a:tc>
                <a:tc gridSpan="2">
                  <a:txBody>
                    <a:bodyPr/>
                    <a:lstStyle/>
                    <a:p>
                      <a:pPr indent="252095" algn="ctr">
                        <a:lnSpc>
                          <a:spcPct val="150000"/>
                        </a:lnSpc>
                        <a:spcAft>
                          <a:spcPts val="0"/>
                        </a:spcAft>
                      </a:pPr>
                      <a:r>
                        <a:rPr lang="es-MX" sz="800">
                          <a:effectLst/>
                        </a:rPr>
                        <a:t> </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c gridSpan="2">
                  <a:txBody>
                    <a:bodyPr/>
                    <a:lstStyle/>
                    <a:p>
                      <a:pPr indent="252095" algn="ctr">
                        <a:lnSpc>
                          <a:spcPct val="150000"/>
                        </a:lnSpc>
                        <a:spcAft>
                          <a:spcPts val="0"/>
                        </a:spcAft>
                      </a:pPr>
                      <a:r>
                        <a:rPr lang="es-MX" sz="800">
                          <a:effectLst/>
                        </a:rPr>
                        <a:t>x</a:t>
                      </a:r>
                      <a:endParaRPr lang="es-MX" sz="600">
                        <a:solidFill>
                          <a:srgbClr val="000000"/>
                        </a:solidFill>
                        <a:effectLst/>
                        <a:latin typeface="Times New Roman"/>
                        <a:ea typeface="Times New Roman"/>
                      </a:endParaRPr>
                    </a:p>
                  </a:txBody>
                  <a:tcPr marL="43519" marR="43519" marT="0" marB="0"/>
                </a:tc>
                <a:tc hMerge="1">
                  <a:txBody>
                    <a:bodyPr/>
                    <a:lstStyle/>
                    <a:p>
                      <a:endParaRPr lang="es-MX"/>
                    </a:p>
                  </a:txBody>
                  <a:tcPr/>
                </a:tc>
              </a:tr>
              <a:tr h="174075">
                <a:tc gridSpan="7">
                  <a:txBody>
                    <a:bodyPr/>
                    <a:lstStyle/>
                    <a:p>
                      <a:pPr indent="252095" algn="just">
                        <a:lnSpc>
                          <a:spcPct val="150000"/>
                        </a:lnSpc>
                        <a:spcAft>
                          <a:spcPts val="0"/>
                        </a:spcAft>
                      </a:pPr>
                      <a:r>
                        <a:rPr lang="es-MX" sz="800" dirty="0">
                          <a:effectLst/>
                        </a:rPr>
                        <a:t>CONCLUSIÓN: Estado técnico regular</a:t>
                      </a:r>
                      <a:endParaRPr lang="es-MX" sz="600" dirty="0">
                        <a:solidFill>
                          <a:srgbClr val="000000"/>
                        </a:solidFill>
                        <a:effectLst/>
                        <a:latin typeface="Times New Roman"/>
                        <a:ea typeface="Times New Roman"/>
                      </a:endParaRPr>
                    </a:p>
                  </a:txBody>
                  <a:tcPr marL="43519" marR="43519" marT="0" marB="0"/>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pic>
        <p:nvPicPr>
          <p:cNvPr id="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77"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6 Objeto"/>
          <p:cNvGraphicFramePr>
            <a:graphicFrameLocks noChangeAspect="1"/>
          </p:cNvGraphicFramePr>
          <p:nvPr>
            <p:extLst>
              <p:ext uri="{D42A27DB-BD31-4B8C-83A1-F6EECF244321}">
                <p14:modId xmlns:p14="http://schemas.microsoft.com/office/powerpoint/2010/main" val="2328063804"/>
              </p:ext>
            </p:extLst>
          </p:nvPr>
        </p:nvGraphicFramePr>
        <p:xfrm>
          <a:off x="2205038" y="225425"/>
          <a:ext cx="4672012" cy="6249988"/>
        </p:xfrm>
        <a:graphic>
          <a:graphicData uri="http://schemas.openxmlformats.org/presentationml/2006/ole">
            <mc:AlternateContent xmlns:mc="http://schemas.openxmlformats.org/markup-compatibility/2006">
              <mc:Choice xmlns:v="urn:schemas-microsoft-com:vml" Requires="v">
                <p:oleObj spid="_x0000_s12308" name="Documento" r:id="rId5" imgW="5890947" imgH="8328712" progId="Word.Document.12">
                  <p:embed/>
                </p:oleObj>
              </mc:Choice>
              <mc:Fallback>
                <p:oleObj name="Documento" r:id="rId5" imgW="5890947" imgH="8328712" progId="Word.Document.12">
                  <p:embed/>
                  <p:pic>
                    <p:nvPicPr>
                      <p:cNvPr id="0" name=""/>
                      <p:cNvPicPr/>
                      <p:nvPr/>
                    </p:nvPicPr>
                    <p:blipFill>
                      <a:blip r:embed="rId6"/>
                      <a:stretch>
                        <a:fillRect/>
                      </a:stretch>
                    </p:blipFill>
                    <p:spPr>
                      <a:xfrm>
                        <a:off x="2205038" y="225425"/>
                        <a:ext cx="4672012" cy="6249988"/>
                      </a:xfrm>
                      <a:prstGeom prst="rect">
                        <a:avLst/>
                      </a:prstGeom>
                    </p:spPr>
                  </p:pic>
                </p:oleObj>
              </mc:Fallback>
            </mc:AlternateContent>
          </a:graphicData>
        </a:graphic>
      </p:graphicFrame>
    </p:spTree>
    <p:extLst>
      <p:ext uri="{BB962C8B-B14F-4D97-AF65-F5344CB8AC3E}">
        <p14:creationId xmlns:p14="http://schemas.microsoft.com/office/powerpoint/2010/main" val="1107470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08"/>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1219200" y="2438400"/>
            <a:ext cx="6705600" cy="1077218"/>
          </a:xfrm>
          <a:prstGeom prst="rect">
            <a:avLst/>
          </a:prstGeom>
        </p:spPr>
        <p:txBody>
          <a:bodyPr wrap="square">
            <a:spAutoFit/>
          </a:bodyPr>
          <a:lstStyle/>
          <a:p>
            <a:pPr lvl="2"/>
            <a:r>
              <a:rPr lang="es-ES" sz="3200" b="1" dirty="0" smtClean="0"/>
              <a:t>PLAN DE MANTENIMIENTO DE  LA ENROLLADORA</a:t>
            </a:r>
            <a:endParaRPr lang="es-MX" sz="3200" b="1" dirty="0"/>
          </a:p>
        </p:txBody>
      </p:sp>
    </p:spTree>
    <p:extLst>
      <p:ext uri="{BB962C8B-B14F-4D97-AF65-F5344CB8AC3E}">
        <p14:creationId xmlns:p14="http://schemas.microsoft.com/office/powerpoint/2010/main" val="1420274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108"/>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6934199" cy="4724399"/>
          </a:xfrm>
          <a:prstGeom prst="rect">
            <a:avLst/>
          </a:prstGeom>
          <a:noFill/>
          <a:ln>
            <a:noFill/>
          </a:ln>
        </p:spPr>
      </p:pic>
    </p:spTree>
    <p:extLst>
      <p:ext uri="{BB962C8B-B14F-4D97-AF65-F5344CB8AC3E}">
        <p14:creationId xmlns:p14="http://schemas.microsoft.com/office/powerpoint/2010/main" val="2178970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307"/>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457200" y="272534"/>
            <a:ext cx="3172663" cy="369332"/>
          </a:xfrm>
          <a:prstGeom prst="rect">
            <a:avLst/>
          </a:prstGeom>
        </p:spPr>
        <p:txBody>
          <a:bodyPr wrap="none">
            <a:spAutoFit/>
          </a:bodyPr>
          <a:lstStyle/>
          <a:p>
            <a:pPr lvl="3"/>
            <a:r>
              <a:rPr lang="es-EC" b="1" dirty="0"/>
              <a:t>Procedimiento</a:t>
            </a:r>
            <a:endParaRPr lang="es-MX" dirty="0"/>
          </a:p>
        </p:txBody>
      </p:sp>
      <p:sp>
        <p:nvSpPr>
          <p:cNvPr id="6" name="5 Rectángulo"/>
          <p:cNvSpPr/>
          <p:nvPr/>
        </p:nvSpPr>
        <p:spPr>
          <a:xfrm>
            <a:off x="762000" y="838200"/>
            <a:ext cx="6096000" cy="369332"/>
          </a:xfrm>
          <a:prstGeom prst="rect">
            <a:avLst/>
          </a:prstGeom>
        </p:spPr>
        <p:txBody>
          <a:bodyPr wrap="square">
            <a:spAutoFit/>
          </a:bodyPr>
          <a:lstStyle/>
          <a:p>
            <a:pPr marL="2114550" lvl="4" indent="-285750">
              <a:buFont typeface="Arial" pitchFamily="34" charset="0"/>
              <a:buChar char="•"/>
            </a:pPr>
            <a:r>
              <a:rPr lang="es-MX" dirty="0"/>
              <a:t>Revisión de fugas de aire</a:t>
            </a:r>
          </a:p>
        </p:txBody>
      </p:sp>
      <p:pic>
        <p:nvPicPr>
          <p:cNvPr id="7" name="6 Imagen"/>
          <p:cNvPicPr/>
          <p:nvPr/>
        </p:nvPicPr>
        <p:blipFill>
          <a:blip r:embed="rId3">
            <a:extLst>
              <a:ext uri="{28A0092B-C50C-407E-A947-70E740481C1C}">
                <a14:useLocalDpi xmlns:a14="http://schemas.microsoft.com/office/drawing/2010/main" val="0"/>
              </a:ext>
            </a:extLst>
          </a:blip>
          <a:srcRect/>
          <a:stretch>
            <a:fillRect/>
          </a:stretch>
        </p:blipFill>
        <p:spPr bwMode="auto">
          <a:xfrm>
            <a:off x="2315532" y="1295400"/>
            <a:ext cx="3549650" cy="2650172"/>
          </a:xfrm>
          <a:prstGeom prst="rect">
            <a:avLst/>
          </a:prstGeom>
          <a:noFill/>
          <a:ln>
            <a:noFill/>
          </a:ln>
        </p:spPr>
      </p:pic>
      <p:pic>
        <p:nvPicPr>
          <p:cNvPr id="8" name="7 Imagen"/>
          <p:cNvPicPr/>
          <p:nvPr/>
        </p:nvPicPr>
        <p:blipFill>
          <a:blip r:embed="rId4"/>
          <a:stretch>
            <a:fillRect/>
          </a:stretch>
        </p:blipFill>
        <p:spPr>
          <a:xfrm>
            <a:off x="2514600" y="4413650"/>
            <a:ext cx="3872230" cy="1691640"/>
          </a:xfrm>
          <a:prstGeom prst="rect">
            <a:avLst/>
          </a:prstGeom>
        </p:spPr>
      </p:pic>
      <p:sp>
        <p:nvSpPr>
          <p:cNvPr id="9" name="8 Rectángulo"/>
          <p:cNvSpPr/>
          <p:nvPr/>
        </p:nvSpPr>
        <p:spPr>
          <a:xfrm>
            <a:off x="2209800" y="3973008"/>
            <a:ext cx="5334000" cy="369332"/>
          </a:xfrm>
          <a:prstGeom prst="rect">
            <a:avLst/>
          </a:prstGeom>
        </p:spPr>
        <p:txBody>
          <a:bodyPr wrap="square">
            <a:spAutoFit/>
          </a:bodyPr>
          <a:lstStyle/>
          <a:p>
            <a:r>
              <a:rPr lang="es-ES" b="1" dirty="0"/>
              <a:t>Acople de conexión del aire para la espiga</a:t>
            </a:r>
            <a:endParaRPr lang="es-MX" b="1" dirty="0"/>
          </a:p>
        </p:txBody>
      </p:sp>
    </p:spTree>
    <p:extLst>
      <p:ext uri="{BB962C8B-B14F-4D97-AF65-F5344CB8AC3E}">
        <p14:creationId xmlns:p14="http://schemas.microsoft.com/office/powerpoint/2010/main" val="1670537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65"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914400" y="762000"/>
            <a:ext cx="3865161" cy="369332"/>
          </a:xfrm>
          <a:prstGeom prst="rect">
            <a:avLst/>
          </a:prstGeom>
        </p:spPr>
        <p:txBody>
          <a:bodyPr wrap="none">
            <a:spAutoFit/>
          </a:bodyPr>
          <a:lstStyle/>
          <a:p>
            <a:pPr lvl="0"/>
            <a:r>
              <a:rPr lang="es-MX" dirty="0"/>
              <a:t>Cambiar rodamientos y retenedores</a:t>
            </a:r>
          </a:p>
        </p:txBody>
      </p:sp>
      <p:pic>
        <p:nvPicPr>
          <p:cNvPr id="6" name="5 Imagen"/>
          <p:cNvPicPr/>
          <p:nvPr/>
        </p:nvPicPr>
        <p:blipFill>
          <a:blip r:embed="rId3"/>
          <a:stretch>
            <a:fillRect/>
          </a:stretch>
        </p:blipFill>
        <p:spPr>
          <a:xfrm>
            <a:off x="950934" y="1524000"/>
            <a:ext cx="1410335" cy="1598930"/>
          </a:xfrm>
          <a:prstGeom prst="rect">
            <a:avLst/>
          </a:prstGeom>
        </p:spPr>
      </p:pic>
      <p:sp>
        <p:nvSpPr>
          <p:cNvPr id="7" name="6 Rectángulo"/>
          <p:cNvSpPr/>
          <p:nvPr/>
        </p:nvSpPr>
        <p:spPr>
          <a:xfrm>
            <a:off x="2684116" y="2753598"/>
            <a:ext cx="2095445" cy="369332"/>
          </a:xfrm>
          <a:prstGeom prst="rect">
            <a:avLst/>
          </a:prstGeom>
        </p:spPr>
        <p:txBody>
          <a:bodyPr wrap="none">
            <a:spAutoFit/>
          </a:bodyPr>
          <a:lstStyle/>
          <a:p>
            <a:r>
              <a:rPr lang="es-ES" b="1" dirty="0"/>
              <a:t>Rodamiento 6004</a:t>
            </a:r>
            <a:endParaRPr lang="es-MX" b="1" dirty="0"/>
          </a:p>
        </p:txBody>
      </p:sp>
      <p:pic>
        <p:nvPicPr>
          <p:cNvPr id="8" name="7 Imagen"/>
          <p:cNvPicPr/>
          <p:nvPr/>
        </p:nvPicPr>
        <p:blipFill>
          <a:blip r:embed="rId4"/>
          <a:stretch>
            <a:fillRect/>
          </a:stretch>
        </p:blipFill>
        <p:spPr>
          <a:xfrm>
            <a:off x="874860" y="3657600"/>
            <a:ext cx="3622675" cy="1898015"/>
          </a:xfrm>
          <a:prstGeom prst="rect">
            <a:avLst/>
          </a:prstGeom>
        </p:spPr>
      </p:pic>
      <p:sp>
        <p:nvSpPr>
          <p:cNvPr id="9" name="8 Rectángulo"/>
          <p:cNvSpPr/>
          <p:nvPr/>
        </p:nvSpPr>
        <p:spPr>
          <a:xfrm>
            <a:off x="4547992" y="5186283"/>
            <a:ext cx="2569934" cy="369332"/>
          </a:xfrm>
          <a:prstGeom prst="rect">
            <a:avLst/>
          </a:prstGeom>
        </p:spPr>
        <p:txBody>
          <a:bodyPr wrap="none">
            <a:spAutoFit/>
          </a:bodyPr>
          <a:lstStyle/>
          <a:p>
            <a:r>
              <a:rPr lang="es-ES" b="1" dirty="0"/>
              <a:t>Retenedor (30x50x10)</a:t>
            </a:r>
            <a:endParaRPr lang="es-MX" b="1" dirty="0"/>
          </a:p>
        </p:txBody>
      </p:sp>
    </p:spTree>
    <p:extLst>
      <p:ext uri="{BB962C8B-B14F-4D97-AF65-F5344CB8AC3E}">
        <p14:creationId xmlns:p14="http://schemas.microsoft.com/office/powerpoint/2010/main" val="3363120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609600" y="838200"/>
            <a:ext cx="7467600" cy="1477328"/>
          </a:xfrm>
          <a:prstGeom prst="rect">
            <a:avLst/>
          </a:prstGeom>
        </p:spPr>
        <p:txBody>
          <a:bodyPr wrap="square">
            <a:spAutoFit/>
          </a:bodyPr>
          <a:lstStyle/>
          <a:p>
            <a:pPr marL="2114550" lvl="4" indent="-285750">
              <a:buFont typeface="Arial" pitchFamily="34" charset="0"/>
              <a:buChar char="•"/>
            </a:pPr>
            <a:r>
              <a:rPr lang="es-MX" dirty="0"/>
              <a:t>Revisión de los engranajes</a:t>
            </a:r>
          </a:p>
          <a:p>
            <a:pPr lvl="0"/>
            <a:r>
              <a:rPr lang="es-MX" dirty="0"/>
              <a:t>Revisar que los dientes del engranaje se encuentren en buen estado</a:t>
            </a:r>
          </a:p>
          <a:p>
            <a:pPr lvl="0"/>
            <a:r>
              <a:rPr lang="es-MX" dirty="0"/>
              <a:t>Limpiar los engranajes</a:t>
            </a:r>
          </a:p>
          <a:p>
            <a:pPr lvl="0"/>
            <a:r>
              <a:rPr lang="es-MX" dirty="0"/>
              <a:t>Lubricar los engranajes con grasa</a:t>
            </a:r>
          </a:p>
          <a:p>
            <a:r>
              <a:rPr lang="es-MX" dirty="0"/>
              <a:t>Si se encuentran en mal estado reemplazar</a:t>
            </a:r>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743200"/>
            <a:ext cx="4267200" cy="3048000"/>
          </a:xfrm>
          <a:prstGeom prst="rect">
            <a:avLst/>
          </a:prstGeom>
          <a:noFill/>
          <a:ln>
            <a:noFill/>
          </a:ln>
        </p:spPr>
      </p:pic>
      <p:sp>
        <p:nvSpPr>
          <p:cNvPr id="7" name="6 Rectángulo"/>
          <p:cNvSpPr/>
          <p:nvPr/>
        </p:nvSpPr>
        <p:spPr>
          <a:xfrm>
            <a:off x="2300614" y="5791200"/>
            <a:ext cx="5166986" cy="369332"/>
          </a:xfrm>
          <a:prstGeom prst="rect">
            <a:avLst/>
          </a:prstGeom>
        </p:spPr>
        <p:txBody>
          <a:bodyPr wrap="square">
            <a:spAutoFit/>
          </a:bodyPr>
          <a:lstStyle/>
          <a:p>
            <a:r>
              <a:rPr lang="es-ES" b="1" dirty="0" smtClean="0"/>
              <a:t>Engranaje</a:t>
            </a:r>
            <a:r>
              <a:rPr lang="es-ES" b="1" dirty="0"/>
              <a:t>, chumacera, rodillo de arrastre</a:t>
            </a:r>
            <a:endParaRPr lang="es-MX" b="1" dirty="0"/>
          </a:p>
        </p:txBody>
      </p:sp>
    </p:spTree>
    <p:extLst>
      <p:ext uri="{BB962C8B-B14F-4D97-AF65-F5344CB8AC3E}">
        <p14:creationId xmlns:p14="http://schemas.microsoft.com/office/powerpoint/2010/main" val="2432401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762000" y="1066800"/>
            <a:ext cx="6324600" cy="1477328"/>
          </a:xfrm>
          <a:prstGeom prst="rect">
            <a:avLst/>
          </a:prstGeom>
        </p:spPr>
        <p:txBody>
          <a:bodyPr wrap="square">
            <a:spAutoFit/>
          </a:bodyPr>
          <a:lstStyle/>
          <a:p>
            <a:pPr marL="2114550" lvl="4" indent="-285750">
              <a:buFont typeface="Arial" pitchFamily="34" charset="0"/>
              <a:buChar char="•"/>
            </a:pPr>
            <a:r>
              <a:rPr lang="es-MX" dirty="0"/>
              <a:t>Placa Cortadora</a:t>
            </a:r>
          </a:p>
          <a:p>
            <a:r>
              <a:rPr lang="es-MX" dirty="0"/>
              <a:t> </a:t>
            </a:r>
          </a:p>
          <a:p>
            <a:pPr lvl="0"/>
            <a:r>
              <a:rPr lang="es-MX" dirty="0"/>
              <a:t>Revisión del desgaste de la placa cortadora, si está muy desgastada se le gira.</a:t>
            </a:r>
          </a:p>
          <a:p>
            <a:pPr lvl="0"/>
            <a:r>
              <a:rPr lang="es-MX" dirty="0"/>
              <a:t>Si estuvieran los dos lados desgastados, fabricar una nueva</a:t>
            </a:r>
          </a:p>
        </p:txBody>
      </p:sp>
      <p:pic>
        <p:nvPicPr>
          <p:cNvPr id="6" name="5 Imagen"/>
          <p:cNvPicPr/>
          <p:nvPr/>
        </p:nvPicPr>
        <p:blipFill>
          <a:blip r:embed="rId3"/>
          <a:stretch>
            <a:fillRect/>
          </a:stretch>
        </p:blipFill>
        <p:spPr>
          <a:xfrm>
            <a:off x="2438400" y="2819400"/>
            <a:ext cx="3291840" cy="1990090"/>
          </a:xfrm>
          <a:prstGeom prst="rect">
            <a:avLst/>
          </a:prstGeom>
        </p:spPr>
      </p:pic>
      <p:sp>
        <p:nvSpPr>
          <p:cNvPr id="7" name="6 Rectángulo"/>
          <p:cNvSpPr/>
          <p:nvPr/>
        </p:nvSpPr>
        <p:spPr>
          <a:xfrm>
            <a:off x="3024053" y="5029200"/>
            <a:ext cx="1800493" cy="369332"/>
          </a:xfrm>
          <a:prstGeom prst="rect">
            <a:avLst/>
          </a:prstGeom>
        </p:spPr>
        <p:txBody>
          <a:bodyPr wrap="none">
            <a:spAutoFit/>
          </a:bodyPr>
          <a:lstStyle/>
          <a:p>
            <a:r>
              <a:rPr lang="es-ES" dirty="0"/>
              <a:t>Placa cortadora</a:t>
            </a:r>
            <a:endParaRPr lang="es-MX" dirty="0"/>
          </a:p>
        </p:txBody>
      </p:sp>
    </p:spTree>
    <p:extLst>
      <p:ext uri="{BB962C8B-B14F-4D97-AF65-F5344CB8AC3E}">
        <p14:creationId xmlns:p14="http://schemas.microsoft.com/office/powerpoint/2010/main" val="1195302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08" y="-18789"/>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838200" y="488938"/>
            <a:ext cx="6477000" cy="646331"/>
          </a:xfrm>
          <a:prstGeom prst="rect">
            <a:avLst/>
          </a:prstGeom>
        </p:spPr>
        <p:txBody>
          <a:bodyPr wrap="square">
            <a:spAutoFit/>
          </a:bodyPr>
          <a:lstStyle/>
          <a:p>
            <a:pPr marL="2114550" lvl="4" indent="-285750">
              <a:buFont typeface="Arial" pitchFamily="34" charset="0"/>
              <a:buChar char="•"/>
            </a:pPr>
            <a:r>
              <a:rPr lang="es-MX" dirty="0"/>
              <a:t>Guía del Expulsor </a:t>
            </a:r>
          </a:p>
          <a:p>
            <a:pPr lvl="0"/>
            <a:r>
              <a:rPr lang="es-MX" dirty="0"/>
              <a:t>Limpiar la guía con aire comprimido</a:t>
            </a:r>
          </a:p>
        </p:txBody>
      </p:sp>
      <p:pic>
        <p:nvPicPr>
          <p:cNvPr id="6" name="5 Imagen"/>
          <p:cNvPicPr/>
          <p:nvPr/>
        </p:nvPicPr>
        <p:blipFill>
          <a:blip r:embed="rId3"/>
          <a:stretch>
            <a:fillRect/>
          </a:stretch>
        </p:blipFill>
        <p:spPr>
          <a:xfrm>
            <a:off x="2695445" y="1146751"/>
            <a:ext cx="2505075" cy="3350260"/>
          </a:xfrm>
          <a:prstGeom prst="rect">
            <a:avLst/>
          </a:prstGeom>
        </p:spPr>
      </p:pic>
      <p:sp>
        <p:nvSpPr>
          <p:cNvPr id="8" name="7 Rectángulo"/>
          <p:cNvSpPr/>
          <p:nvPr/>
        </p:nvSpPr>
        <p:spPr>
          <a:xfrm>
            <a:off x="838200" y="4653605"/>
            <a:ext cx="8001000" cy="369332"/>
          </a:xfrm>
          <a:prstGeom prst="rect">
            <a:avLst/>
          </a:prstGeom>
        </p:spPr>
        <p:txBody>
          <a:bodyPr wrap="square">
            <a:spAutoFit/>
          </a:bodyPr>
          <a:lstStyle/>
          <a:p>
            <a:pPr lvl="0"/>
            <a:r>
              <a:rPr lang="es-MX" dirty="0"/>
              <a:t>Revisar el estado de los rodamientos del expulsor y revisar si existen fugas</a:t>
            </a:r>
          </a:p>
        </p:txBody>
      </p:sp>
      <p:pic>
        <p:nvPicPr>
          <p:cNvPr id="9" name="8 Imagen"/>
          <p:cNvPicPr/>
          <p:nvPr/>
        </p:nvPicPr>
        <p:blipFill>
          <a:blip r:embed="rId4"/>
          <a:stretch>
            <a:fillRect/>
          </a:stretch>
        </p:blipFill>
        <p:spPr>
          <a:xfrm>
            <a:off x="2381250" y="5052164"/>
            <a:ext cx="3390900" cy="1015365"/>
          </a:xfrm>
          <a:prstGeom prst="rect">
            <a:avLst/>
          </a:prstGeom>
        </p:spPr>
      </p:pic>
    </p:spTree>
    <p:extLst>
      <p:ext uri="{BB962C8B-B14F-4D97-AF65-F5344CB8AC3E}">
        <p14:creationId xmlns:p14="http://schemas.microsoft.com/office/powerpoint/2010/main" val="3095835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457200" y="533400"/>
            <a:ext cx="8229600" cy="5592763"/>
          </a:xfrm>
        </p:spPr>
        <p:txBody>
          <a:bodyPr/>
          <a:lstStyle/>
          <a:p>
            <a:pPr marL="457200" lvl="1" indent="0">
              <a:buNone/>
            </a:pPr>
            <a:r>
              <a:rPr lang="es-ES" sz="3200" b="1" dirty="0"/>
              <a:t>OBJETIVOS</a:t>
            </a:r>
            <a:endParaRPr lang="es-MX" sz="3200" b="1" dirty="0"/>
          </a:p>
          <a:p>
            <a:pPr marL="0" indent="0">
              <a:buNone/>
            </a:pPr>
            <a:r>
              <a:rPr lang="es-EC" dirty="0"/>
              <a:t> </a:t>
            </a:r>
            <a:r>
              <a:rPr lang="es-EC" dirty="0" smtClean="0"/>
              <a:t>	</a:t>
            </a:r>
            <a:r>
              <a:rPr lang="es-EC" b="1" dirty="0" smtClean="0"/>
              <a:t>OBJETIVO </a:t>
            </a:r>
            <a:r>
              <a:rPr lang="es-EC" b="1" dirty="0"/>
              <a:t>GENERAL</a:t>
            </a:r>
            <a:endParaRPr lang="es-MX" dirty="0"/>
          </a:p>
          <a:p>
            <a:pPr marL="0" indent="0">
              <a:buNone/>
            </a:pPr>
            <a:r>
              <a:rPr lang="es-ES" b="1" dirty="0"/>
              <a:t> </a:t>
            </a:r>
            <a:endParaRPr lang="es-MX" b="1" dirty="0"/>
          </a:p>
          <a:p>
            <a:r>
              <a:rPr lang="es-EC" dirty="0"/>
              <a:t>Implementar un sistema  de gestión de mantenimiento centrado en la confiabilidad (RCM), y programar el mantenimiento preventivo en el software MP9.</a:t>
            </a:r>
            <a:endParaRPr lang="es-MX"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219200" y="2057400"/>
            <a:ext cx="5943600" cy="1200329"/>
          </a:xfrm>
          <a:prstGeom prst="rect">
            <a:avLst/>
          </a:prstGeom>
        </p:spPr>
        <p:txBody>
          <a:bodyPr wrap="square">
            <a:spAutoFit/>
          </a:bodyPr>
          <a:lstStyle/>
          <a:p>
            <a:pPr lvl="2" algn="ctr"/>
            <a:r>
              <a:rPr lang="es-ES" sz="3600" b="1" dirty="0"/>
              <a:t>PROGRAMACIÓN EN SOFTWARE MP9</a:t>
            </a:r>
            <a:endParaRPr lang="es-MX" sz="3600" b="1" dirty="0"/>
          </a:p>
        </p:txBody>
      </p:sp>
    </p:spTree>
    <p:extLst>
      <p:ext uri="{BB962C8B-B14F-4D97-AF65-F5344CB8AC3E}">
        <p14:creationId xmlns:p14="http://schemas.microsoft.com/office/powerpoint/2010/main" val="2900698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877"/>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p:nvPr/>
        </p:nvPicPr>
        <p:blipFill rotWithShape="1">
          <a:blip r:embed="rId3"/>
          <a:srcRect l="56393" t="12085" r="6918" b="11178"/>
          <a:stretch/>
        </p:blipFill>
        <p:spPr bwMode="auto">
          <a:xfrm>
            <a:off x="1905000" y="609600"/>
            <a:ext cx="5029199" cy="5486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3208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877"/>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7" name="6 Imagen"/>
          <p:cNvPicPr/>
          <p:nvPr/>
        </p:nvPicPr>
        <p:blipFill rotWithShape="1">
          <a:blip r:embed="rId3"/>
          <a:srcRect l="20213" t="13897" r="20506" b="7855"/>
          <a:stretch/>
        </p:blipFill>
        <p:spPr bwMode="auto">
          <a:xfrm>
            <a:off x="1219200" y="533400"/>
            <a:ext cx="6477000" cy="510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7224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877"/>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MX"/>
          </a:p>
        </p:txBody>
      </p:sp>
      <p:pic>
        <p:nvPicPr>
          <p:cNvPr id="7" name="6 Imagen"/>
          <p:cNvPicPr/>
          <p:nvPr/>
        </p:nvPicPr>
        <p:blipFill>
          <a:blip r:embed="rId3"/>
          <a:stretch>
            <a:fillRect/>
          </a:stretch>
        </p:blipFill>
        <p:spPr>
          <a:xfrm>
            <a:off x="838200" y="304800"/>
            <a:ext cx="7086600" cy="6096000"/>
          </a:xfrm>
          <a:prstGeom prst="rect">
            <a:avLst/>
          </a:prstGeom>
        </p:spPr>
      </p:pic>
    </p:spTree>
    <p:extLst>
      <p:ext uri="{BB962C8B-B14F-4D97-AF65-F5344CB8AC3E}">
        <p14:creationId xmlns:p14="http://schemas.microsoft.com/office/powerpoint/2010/main" val="33660188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219"/>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rotWithShape="1">
          <a:blip r:embed="rId3"/>
          <a:srcRect l="17181" t="19781" r="45035" b="32767"/>
          <a:stretch/>
        </p:blipFill>
        <p:spPr bwMode="auto">
          <a:xfrm>
            <a:off x="1371600" y="381000"/>
            <a:ext cx="6324599" cy="510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6213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877"/>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752600" y="609600"/>
            <a:ext cx="5942652" cy="646331"/>
          </a:xfrm>
          <a:prstGeom prst="rect">
            <a:avLst/>
          </a:prstGeom>
        </p:spPr>
        <p:txBody>
          <a:bodyPr wrap="none">
            <a:spAutoFit/>
          </a:bodyPr>
          <a:lstStyle/>
          <a:p>
            <a:pPr algn="ctr"/>
            <a:r>
              <a:rPr lang="es-ES" b="1" dirty="0" smtClean="0"/>
              <a:t>Después de 3 meses d implementado el software se </a:t>
            </a:r>
          </a:p>
          <a:p>
            <a:pPr algn="ctr"/>
            <a:r>
              <a:rPr lang="es-ES" b="1" dirty="0" smtClean="0"/>
              <a:t>obtienen las siguientes gráficas</a:t>
            </a:r>
            <a:endParaRPr lang="es-MX" b="1" dirty="0"/>
          </a:p>
        </p:txBody>
      </p:sp>
      <p:pic>
        <p:nvPicPr>
          <p:cNvPr id="6" name="5 Imagen"/>
          <p:cNvPicPr/>
          <p:nvPr/>
        </p:nvPicPr>
        <p:blipFill>
          <a:blip r:embed="rId3"/>
          <a:stretch>
            <a:fillRect/>
          </a:stretch>
        </p:blipFill>
        <p:spPr>
          <a:xfrm>
            <a:off x="1999932" y="1600199"/>
            <a:ext cx="6229668" cy="3581401"/>
          </a:xfrm>
          <a:prstGeom prst="rect">
            <a:avLst/>
          </a:prstGeom>
        </p:spPr>
      </p:pic>
      <p:sp>
        <p:nvSpPr>
          <p:cNvPr id="7" name="6 Rectángulo"/>
          <p:cNvSpPr/>
          <p:nvPr/>
        </p:nvSpPr>
        <p:spPr>
          <a:xfrm>
            <a:off x="1733810" y="5180267"/>
            <a:ext cx="6343389" cy="646331"/>
          </a:xfrm>
          <a:prstGeom prst="rect">
            <a:avLst/>
          </a:prstGeom>
        </p:spPr>
        <p:txBody>
          <a:bodyPr wrap="square">
            <a:spAutoFit/>
          </a:bodyPr>
          <a:lstStyle/>
          <a:p>
            <a:r>
              <a:rPr lang="es-ES" b="1" dirty="0"/>
              <a:t>Actividades programadas vs. Realizadas de mantenimientos de tipo correctivo</a:t>
            </a:r>
            <a:endParaRPr lang="es-MX" b="1" dirty="0"/>
          </a:p>
        </p:txBody>
      </p:sp>
    </p:spTree>
    <p:extLst>
      <p:ext uri="{BB962C8B-B14F-4D97-AF65-F5344CB8AC3E}">
        <p14:creationId xmlns:p14="http://schemas.microsoft.com/office/powerpoint/2010/main" val="36299796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877"/>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rotWithShape="1">
          <a:blip r:embed="rId3"/>
          <a:srcRect r="13494"/>
          <a:stretch/>
        </p:blipFill>
        <p:spPr bwMode="auto">
          <a:xfrm>
            <a:off x="2038454" y="670447"/>
            <a:ext cx="5886346" cy="4206353"/>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1681619" y="4992111"/>
            <a:ext cx="6781800" cy="646331"/>
          </a:xfrm>
          <a:prstGeom prst="rect">
            <a:avLst/>
          </a:prstGeom>
        </p:spPr>
        <p:txBody>
          <a:bodyPr wrap="square">
            <a:spAutoFit/>
          </a:bodyPr>
          <a:lstStyle/>
          <a:p>
            <a:r>
              <a:rPr lang="es-ES" b="1" dirty="0"/>
              <a:t>Actividades programadas vs. realizadas de mantenimientos de tipo preventivo</a:t>
            </a:r>
            <a:endParaRPr lang="es-MX" dirty="0"/>
          </a:p>
        </p:txBody>
      </p:sp>
    </p:spTree>
    <p:extLst>
      <p:ext uri="{BB962C8B-B14F-4D97-AF65-F5344CB8AC3E}">
        <p14:creationId xmlns:p14="http://schemas.microsoft.com/office/powerpoint/2010/main" val="2773906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877"/>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3"/>
          <a:stretch>
            <a:fillRect/>
          </a:stretch>
        </p:blipFill>
        <p:spPr>
          <a:xfrm>
            <a:off x="1600200" y="762000"/>
            <a:ext cx="6324600" cy="3810000"/>
          </a:xfrm>
          <a:prstGeom prst="rect">
            <a:avLst/>
          </a:prstGeom>
        </p:spPr>
      </p:pic>
      <p:sp>
        <p:nvSpPr>
          <p:cNvPr id="6" name="5 Rectángulo"/>
          <p:cNvSpPr/>
          <p:nvPr/>
        </p:nvSpPr>
        <p:spPr>
          <a:xfrm>
            <a:off x="2844604" y="4800600"/>
            <a:ext cx="3454792" cy="369332"/>
          </a:xfrm>
          <a:prstGeom prst="rect">
            <a:avLst/>
          </a:prstGeom>
        </p:spPr>
        <p:txBody>
          <a:bodyPr wrap="none">
            <a:spAutoFit/>
          </a:bodyPr>
          <a:lstStyle/>
          <a:p>
            <a:r>
              <a:rPr lang="es-ES" b="1" dirty="0"/>
              <a:t>Fallas ocurridas (Correctivos)</a:t>
            </a:r>
            <a:endParaRPr lang="es-MX" dirty="0"/>
          </a:p>
        </p:txBody>
      </p:sp>
    </p:spTree>
    <p:extLst>
      <p:ext uri="{BB962C8B-B14F-4D97-AF65-F5344CB8AC3E}">
        <p14:creationId xmlns:p14="http://schemas.microsoft.com/office/powerpoint/2010/main" val="3260317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877"/>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3"/>
          <a:stretch>
            <a:fillRect/>
          </a:stretch>
        </p:blipFill>
        <p:spPr>
          <a:xfrm>
            <a:off x="914400" y="685800"/>
            <a:ext cx="6345237" cy="4269105"/>
          </a:xfrm>
          <a:prstGeom prst="rect">
            <a:avLst/>
          </a:prstGeom>
        </p:spPr>
      </p:pic>
      <p:sp>
        <p:nvSpPr>
          <p:cNvPr id="6" name="5 Rectángulo"/>
          <p:cNvSpPr/>
          <p:nvPr/>
        </p:nvSpPr>
        <p:spPr>
          <a:xfrm>
            <a:off x="914400" y="4966811"/>
            <a:ext cx="6629400" cy="369332"/>
          </a:xfrm>
          <a:prstGeom prst="rect">
            <a:avLst/>
          </a:prstGeom>
        </p:spPr>
        <p:txBody>
          <a:bodyPr wrap="square">
            <a:spAutoFit/>
          </a:bodyPr>
          <a:lstStyle/>
          <a:p>
            <a:r>
              <a:rPr lang="es-ES" b="1" dirty="0"/>
              <a:t>Costos por mantenimientos preventivos y correctivos</a:t>
            </a:r>
            <a:endParaRPr lang="es-MX" dirty="0"/>
          </a:p>
        </p:txBody>
      </p:sp>
    </p:spTree>
    <p:extLst>
      <p:ext uri="{BB962C8B-B14F-4D97-AF65-F5344CB8AC3E}">
        <p14:creationId xmlns:p14="http://schemas.microsoft.com/office/powerpoint/2010/main" val="7682335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877"/>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2057400" y="2267983"/>
            <a:ext cx="4648200" cy="1200329"/>
          </a:xfrm>
          <a:prstGeom prst="rect">
            <a:avLst/>
          </a:prstGeom>
        </p:spPr>
        <p:txBody>
          <a:bodyPr wrap="square">
            <a:spAutoFit/>
          </a:bodyPr>
          <a:lstStyle/>
          <a:p>
            <a:pPr lvl="1"/>
            <a:r>
              <a:rPr lang="es-EC" sz="3600" b="1" dirty="0"/>
              <a:t>ANÁLISIS </a:t>
            </a:r>
            <a:endParaRPr lang="es-EC" sz="3600" b="1" dirty="0" smtClean="0"/>
          </a:p>
          <a:p>
            <a:pPr lvl="1" algn="ctr"/>
            <a:r>
              <a:rPr lang="es-EC" sz="3600" b="1" dirty="0" smtClean="0"/>
              <a:t>ECONÓMICO</a:t>
            </a:r>
            <a:endParaRPr lang="es-MX" sz="3600" dirty="0"/>
          </a:p>
        </p:txBody>
      </p:sp>
    </p:spTree>
    <p:extLst>
      <p:ext uri="{BB962C8B-B14F-4D97-AF65-F5344CB8AC3E}">
        <p14:creationId xmlns:p14="http://schemas.microsoft.com/office/powerpoint/2010/main" val="3201622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lstStyle/>
          <a:p>
            <a:pPr marL="914400" lvl="2" indent="0">
              <a:buNone/>
            </a:pPr>
            <a:r>
              <a:rPr lang="es-ES" b="1" dirty="0"/>
              <a:t>OBJETIVOS ESPECÍFICOS</a:t>
            </a:r>
            <a:endParaRPr lang="es-MX" dirty="0"/>
          </a:p>
          <a:p>
            <a:pPr marL="0" indent="0">
              <a:buNone/>
            </a:pPr>
            <a:endParaRPr lang="es-MX" sz="2800" dirty="0"/>
          </a:p>
          <a:p>
            <a:pPr lvl="0"/>
            <a:r>
              <a:rPr lang="es-ES_tradnl" dirty="0"/>
              <a:t>Comprender y aplicar la técnica RCM.</a:t>
            </a:r>
            <a:endParaRPr lang="es-MX" dirty="0"/>
          </a:p>
          <a:p>
            <a:pPr lvl="0"/>
            <a:r>
              <a:rPr lang="es-ES_tradnl" dirty="0"/>
              <a:t>Programar el mantenimiento preventivo en el software MP9</a:t>
            </a:r>
            <a:endParaRPr lang="es-MX" dirty="0"/>
          </a:p>
          <a:p>
            <a:pPr lvl="0"/>
            <a:r>
              <a:rPr lang="es-ES_tradnl" dirty="0"/>
              <a:t>Diagnosticar el estado de máquinas y equipos de las plantas.</a:t>
            </a:r>
            <a:endParaRPr lang="es-MX" dirty="0"/>
          </a:p>
          <a:p>
            <a:pPr lvl="0"/>
            <a:r>
              <a:rPr lang="es-ES_tradnl" dirty="0"/>
              <a:t>Capacitar al personal la utilización y programación del software MP9.</a:t>
            </a:r>
            <a:endParaRPr lang="es-MX" dirty="0"/>
          </a:p>
          <a:p>
            <a:pPr eaLnBrk="1" hangingPunct="1">
              <a:buFont typeface="Arial" charset="0"/>
              <a:buNone/>
            </a:pPr>
            <a:endParaRPr lang="es-MX"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dissolve">
                                      <p:cBhvr>
                                        <p:cTn id="12" dur="500"/>
                                        <p:tgtEl>
                                          <p:spTgt spid="24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Effect transition="in" filter="dissolve">
                                      <p:cBhvr>
                                        <p:cTn id="17" dur="500"/>
                                        <p:tgtEl>
                                          <p:spTgt spid="245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4579">
                                            <p:txEl>
                                              <p:pRg st="4" end="4"/>
                                            </p:txEl>
                                          </p:spTgt>
                                        </p:tgtEl>
                                        <p:attrNameLst>
                                          <p:attrName>style.visibility</p:attrName>
                                        </p:attrNameLst>
                                      </p:cBhvr>
                                      <p:to>
                                        <p:strVal val="visible"/>
                                      </p:to>
                                    </p:set>
                                    <p:animEffect transition="in" filter="dissolve">
                                      <p:cBhvr>
                                        <p:cTn id="22" dur="500"/>
                                        <p:tgtEl>
                                          <p:spTgt spid="245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579">
                                            <p:txEl>
                                              <p:pRg st="5" end="5"/>
                                            </p:txEl>
                                          </p:spTgt>
                                        </p:tgtEl>
                                        <p:attrNameLst>
                                          <p:attrName>style.visibility</p:attrName>
                                        </p:attrNameLst>
                                      </p:cBhvr>
                                      <p:to>
                                        <p:strVal val="visible"/>
                                      </p:to>
                                    </p:set>
                                    <p:animEffect transition="in" filter="dissolve">
                                      <p:cBhvr>
                                        <p:cTn id="27"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877"/>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4 Objeto"/>
          <p:cNvGraphicFramePr>
            <a:graphicFrameLocks noChangeAspect="1"/>
          </p:cNvGraphicFramePr>
          <p:nvPr>
            <p:extLst>
              <p:ext uri="{D42A27DB-BD31-4B8C-83A1-F6EECF244321}">
                <p14:modId xmlns:p14="http://schemas.microsoft.com/office/powerpoint/2010/main" val="1890429785"/>
              </p:ext>
            </p:extLst>
          </p:nvPr>
        </p:nvGraphicFramePr>
        <p:xfrm>
          <a:off x="685800" y="1371600"/>
          <a:ext cx="7305775" cy="3351212"/>
        </p:xfrm>
        <a:graphic>
          <a:graphicData uri="http://schemas.openxmlformats.org/presentationml/2006/ole">
            <mc:AlternateContent xmlns:mc="http://schemas.openxmlformats.org/markup-compatibility/2006">
              <mc:Choice xmlns:v="urn:schemas-microsoft-com:vml" Requires="v">
                <p:oleObj spid="_x0000_s112643" name="Documento" r:id="rId5" imgW="5306174" imgH="2433588" progId="Word.Document.12">
                  <p:embed/>
                </p:oleObj>
              </mc:Choice>
              <mc:Fallback>
                <p:oleObj name="Documento" r:id="rId5" imgW="5306174" imgH="2433588" progId="Word.Document.12">
                  <p:embed/>
                  <p:pic>
                    <p:nvPicPr>
                      <p:cNvPr id="0" name=""/>
                      <p:cNvPicPr/>
                      <p:nvPr/>
                    </p:nvPicPr>
                    <p:blipFill>
                      <a:blip r:embed="rId6"/>
                      <a:stretch>
                        <a:fillRect/>
                      </a:stretch>
                    </p:blipFill>
                    <p:spPr>
                      <a:xfrm>
                        <a:off x="685800" y="1371600"/>
                        <a:ext cx="7305775" cy="3351212"/>
                      </a:xfrm>
                      <a:prstGeom prst="rect">
                        <a:avLst/>
                      </a:prstGeom>
                    </p:spPr>
                  </p:pic>
                </p:oleObj>
              </mc:Fallback>
            </mc:AlternateContent>
          </a:graphicData>
        </a:graphic>
      </p:graphicFrame>
      <p:sp>
        <p:nvSpPr>
          <p:cNvPr id="6" name="5 Rectángulo"/>
          <p:cNvSpPr/>
          <p:nvPr/>
        </p:nvSpPr>
        <p:spPr>
          <a:xfrm>
            <a:off x="2743200" y="914400"/>
            <a:ext cx="2924711" cy="369332"/>
          </a:xfrm>
          <a:prstGeom prst="rect">
            <a:avLst/>
          </a:prstGeom>
        </p:spPr>
        <p:txBody>
          <a:bodyPr wrap="none">
            <a:spAutoFit/>
          </a:bodyPr>
          <a:lstStyle/>
          <a:p>
            <a:r>
              <a:rPr lang="es-ES" b="1" dirty="0"/>
              <a:t>Tabla </a:t>
            </a:r>
            <a:r>
              <a:rPr lang="es-ES" b="1" dirty="0" smtClean="0"/>
              <a:t>Flujo </a:t>
            </a:r>
            <a:r>
              <a:rPr lang="es-ES" b="1" dirty="0"/>
              <a:t>Neto Efectivo</a:t>
            </a:r>
            <a:endParaRPr lang="es-MX" b="1" dirty="0"/>
          </a:p>
        </p:txBody>
      </p:sp>
    </p:spTree>
    <p:extLst>
      <p:ext uri="{BB962C8B-B14F-4D97-AF65-F5344CB8AC3E}">
        <p14:creationId xmlns:p14="http://schemas.microsoft.com/office/powerpoint/2010/main" val="19491389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13"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7 Objeto"/>
          <p:cNvGraphicFramePr>
            <a:graphicFrameLocks noChangeAspect="1"/>
          </p:cNvGraphicFramePr>
          <p:nvPr>
            <p:extLst>
              <p:ext uri="{D42A27DB-BD31-4B8C-83A1-F6EECF244321}">
                <p14:modId xmlns:p14="http://schemas.microsoft.com/office/powerpoint/2010/main" val="566540580"/>
              </p:ext>
            </p:extLst>
          </p:nvPr>
        </p:nvGraphicFramePr>
        <p:xfrm>
          <a:off x="1066800" y="1449387"/>
          <a:ext cx="7366000" cy="4308475"/>
        </p:xfrm>
        <a:graphic>
          <a:graphicData uri="http://schemas.openxmlformats.org/presentationml/2006/ole">
            <mc:AlternateContent xmlns:mc="http://schemas.openxmlformats.org/markup-compatibility/2006">
              <mc:Choice xmlns:v="urn:schemas-microsoft-com:vml" Requires="v">
                <p:oleObj spid="_x0000_s111620" name="Documento" r:id="rId5" imgW="6926904" imgH="4048420" progId="Word.Document.12">
                  <p:embed/>
                </p:oleObj>
              </mc:Choice>
              <mc:Fallback>
                <p:oleObj name="Documento" r:id="rId5" imgW="6926904" imgH="4048420" progId="Word.Document.12">
                  <p:embed/>
                  <p:pic>
                    <p:nvPicPr>
                      <p:cNvPr id="0" name=""/>
                      <p:cNvPicPr/>
                      <p:nvPr/>
                    </p:nvPicPr>
                    <p:blipFill>
                      <a:blip r:embed="rId6"/>
                      <a:stretch>
                        <a:fillRect/>
                      </a:stretch>
                    </p:blipFill>
                    <p:spPr>
                      <a:xfrm>
                        <a:off x="1066800" y="1449387"/>
                        <a:ext cx="7366000" cy="4308475"/>
                      </a:xfrm>
                      <a:prstGeom prst="rect">
                        <a:avLst/>
                      </a:prstGeom>
                    </p:spPr>
                  </p:pic>
                </p:oleObj>
              </mc:Fallback>
            </mc:AlternateContent>
          </a:graphicData>
        </a:graphic>
      </p:graphicFrame>
      <p:sp>
        <p:nvSpPr>
          <p:cNvPr id="9" name="8 Rectángulo"/>
          <p:cNvSpPr/>
          <p:nvPr/>
        </p:nvSpPr>
        <p:spPr>
          <a:xfrm>
            <a:off x="2743200" y="914400"/>
            <a:ext cx="4275466" cy="369332"/>
          </a:xfrm>
          <a:prstGeom prst="rect">
            <a:avLst/>
          </a:prstGeom>
        </p:spPr>
        <p:txBody>
          <a:bodyPr wrap="none">
            <a:spAutoFit/>
          </a:bodyPr>
          <a:lstStyle/>
          <a:p>
            <a:r>
              <a:rPr lang="es-ES" b="1" dirty="0"/>
              <a:t>Tabla </a:t>
            </a:r>
            <a:r>
              <a:rPr lang="es-ES" b="1" dirty="0" smtClean="0"/>
              <a:t>Flujo </a:t>
            </a:r>
            <a:r>
              <a:rPr lang="es-ES" b="1" dirty="0"/>
              <a:t>Neto </a:t>
            </a:r>
            <a:r>
              <a:rPr lang="es-ES" b="1" dirty="0" smtClean="0"/>
              <a:t>Efectivo Actualizado</a:t>
            </a:r>
            <a:endParaRPr lang="es-MX" b="1" dirty="0"/>
          </a:p>
        </p:txBody>
      </p:sp>
      <p:graphicFrame>
        <p:nvGraphicFramePr>
          <p:cNvPr id="10" name="9 Objeto"/>
          <p:cNvGraphicFramePr>
            <a:graphicFrameLocks noChangeAspect="1"/>
          </p:cNvGraphicFramePr>
          <p:nvPr>
            <p:extLst>
              <p:ext uri="{D42A27DB-BD31-4B8C-83A1-F6EECF244321}">
                <p14:modId xmlns:p14="http://schemas.microsoft.com/office/powerpoint/2010/main" val="275638656"/>
              </p:ext>
            </p:extLst>
          </p:nvPr>
        </p:nvGraphicFramePr>
        <p:xfrm>
          <a:off x="1981200" y="4267200"/>
          <a:ext cx="5329237" cy="1343025"/>
        </p:xfrm>
        <a:graphic>
          <a:graphicData uri="http://schemas.openxmlformats.org/presentationml/2006/ole">
            <mc:AlternateContent xmlns:mc="http://schemas.openxmlformats.org/markup-compatibility/2006">
              <mc:Choice xmlns:v="urn:schemas-microsoft-com:vml" Requires="v">
                <p:oleObj spid="_x0000_s111621" name="Documento" r:id="rId8" imgW="5329579" imgH="1343712" progId="Word.Document.12">
                  <p:embed/>
                </p:oleObj>
              </mc:Choice>
              <mc:Fallback>
                <p:oleObj name="Documento" r:id="rId8" imgW="5329579" imgH="1343712" progId="Word.Document.12">
                  <p:embed/>
                  <p:pic>
                    <p:nvPicPr>
                      <p:cNvPr id="0" name=""/>
                      <p:cNvPicPr/>
                      <p:nvPr/>
                    </p:nvPicPr>
                    <p:blipFill>
                      <a:blip r:embed="rId9"/>
                      <a:stretch>
                        <a:fillRect/>
                      </a:stretch>
                    </p:blipFill>
                    <p:spPr>
                      <a:xfrm>
                        <a:off x="1981200" y="4267200"/>
                        <a:ext cx="5329237" cy="1343025"/>
                      </a:xfrm>
                      <a:prstGeom prst="rect">
                        <a:avLst/>
                      </a:prstGeom>
                    </p:spPr>
                  </p:pic>
                </p:oleObj>
              </mc:Fallback>
            </mc:AlternateContent>
          </a:graphicData>
        </a:graphic>
      </p:graphicFrame>
    </p:spTree>
    <p:extLst>
      <p:ext uri="{BB962C8B-B14F-4D97-AF65-F5344CB8AC3E}">
        <p14:creationId xmlns:p14="http://schemas.microsoft.com/office/powerpoint/2010/main" val="953225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762000" y="685800"/>
            <a:ext cx="2582758" cy="369332"/>
          </a:xfrm>
          <a:prstGeom prst="rect">
            <a:avLst/>
          </a:prstGeom>
        </p:spPr>
        <p:txBody>
          <a:bodyPr wrap="none">
            <a:spAutoFit/>
          </a:bodyPr>
          <a:lstStyle/>
          <a:p>
            <a:pPr lvl="1"/>
            <a:r>
              <a:rPr lang="es-EC" b="1" dirty="0" smtClean="0"/>
              <a:t>CONCLUSIONES:</a:t>
            </a:r>
            <a:endParaRPr lang="es-MX" sz="1600" dirty="0"/>
          </a:p>
        </p:txBody>
      </p:sp>
      <p:sp>
        <p:nvSpPr>
          <p:cNvPr id="10" name="9 Rectángulo"/>
          <p:cNvSpPr/>
          <p:nvPr/>
        </p:nvSpPr>
        <p:spPr>
          <a:xfrm>
            <a:off x="685800" y="1055132"/>
            <a:ext cx="8229600" cy="4708981"/>
          </a:xfrm>
          <a:prstGeom prst="rect">
            <a:avLst/>
          </a:prstGeom>
        </p:spPr>
        <p:txBody>
          <a:bodyPr wrap="square">
            <a:spAutoFit/>
          </a:bodyPr>
          <a:lstStyle/>
          <a:p>
            <a:pPr marL="285750" lvl="0" indent="-285750">
              <a:buFont typeface="Arial" pitchFamily="34" charset="0"/>
              <a:buChar char="•"/>
            </a:pPr>
            <a:r>
              <a:rPr lang="es-EC" sz="2000" dirty="0"/>
              <a:t>Una vez implementado el sistema de mantenimiento, la empresa Chova del Ecuador S.A. lleva un registro de todos sus equipos, planes de mantenimientos, repuestos, herramientas, órdenes de trabajo, mantenimientos preventivos y correctivos, horas de paro por mantenimiento correctivo.</a:t>
            </a:r>
            <a:endParaRPr lang="es-MX" sz="2000" dirty="0"/>
          </a:p>
          <a:p>
            <a:pPr marL="285750" lvl="0" indent="-285750">
              <a:buFont typeface="Arial" pitchFamily="34" charset="0"/>
              <a:buChar char="•"/>
            </a:pPr>
            <a:r>
              <a:rPr lang="es-EC" sz="2000" dirty="0"/>
              <a:t>Al aplicar la técnica RCM,  permite que la empresa tenga equipos y máquinas más confiables, y que no existan paros imprevistos.</a:t>
            </a:r>
            <a:endParaRPr lang="es-MX" sz="2000" dirty="0"/>
          </a:p>
          <a:p>
            <a:pPr marL="285750" lvl="0" indent="-285750">
              <a:buFont typeface="Arial" pitchFamily="34" charset="0"/>
              <a:buChar char="•"/>
            </a:pPr>
            <a:r>
              <a:rPr lang="es-EC" sz="2000" dirty="0"/>
              <a:t>Los conocimientos adquiridos en la Carrera de Ingeniería Mecánica fueron aplicados en  este proyecto, al igual que los conocimientos aportados por el técnico de mantenimiento.</a:t>
            </a:r>
            <a:endParaRPr lang="es-MX" sz="2000" dirty="0"/>
          </a:p>
          <a:p>
            <a:pPr marL="285750" lvl="0" indent="-285750">
              <a:buFont typeface="Arial" pitchFamily="34" charset="0"/>
              <a:buChar char="•"/>
            </a:pPr>
            <a:r>
              <a:rPr lang="es-EC" sz="2000" dirty="0"/>
              <a:t>El mes de abril del 2013 hubieron 3 mantenimientos correctivos, en mayo 5 y junio 6 del 2013, mientras que mantenimientos preventivos se tuvieron, 40, 125 y 182 respectivamente, esto se debe a la correcta programación y planificación  de los planes de mantenimiento en el software MP9</a:t>
            </a:r>
            <a:r>
              <a:rPr lang="es-EC" sz="2000" dirty="0" smtClean="0"/>
              <a:t>.</a:t>
            </a:r>
            <a:endParaRPr lang="es-MX" sz="2000" dirty="0"/>
          </a:p>
        </p:txBody>
      </p:sp>
    </p:spTree>
    <p:extLst>
      <p:ext uri="{BB962C8B-B14F-4D97-AF65-F5344CB8AC3E}">
        <p14:creationId xmlns:p14="http://schemas.microsoft.com/office/powerpoint/2010/main" val="4866272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754"/>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685800" y="612845"/>
            <a:ext cx="7772400" cy="4093428"/>
          </a:xfrm>
          <a:prstGeom prst="rect">
            <a:avLst/>
          </a:prstGeom>
        </p:spPr>
        <p:txBody>
          <a:bodyPr wrap="square">
            <a:spAutoFit/>
          </a:bodyPr>
          <a:lstStyle/>
          <a:p>
            <a:pPr marL="285750" lvl="0" indent="-285750">
              <a:buFont typeface="Arial" pitchFamily="34" charset="0"/>
              <a:buChar char="•"/>
            </a:pPr>
            <a:r>
              <a:rPr lang="es-EC" sz="2000" dirty="0"/>
              <a:t>Se implementó el mantenimiento predictivo para motores en estado crítico, para esto la empresa compró un equipo de análisis de vibraciones, porque Chova del Ecuador S.A. tiene gastos al momento que contrata a otra empresa para realizar análisis de vibraciones. </a:t>
            </a:r>
            <a:endParaRPr lang="es-MX" sz="2000" dirty="0"/>
          </a:p>
          <a:p>
            <a:pPr marL="285750" lvl="0" indent="-285750">
              <a:buFont typeface="Arial" pitchFamily="34" charset="0"/>
              <a:buChar char="•"/>
            </a:pPr>
            <a:r>
              <a:rPr lang="es-EC" sz="2000" dirty="0"/>
              <a:t>El personal de Chova del Ecuador S.A. colaboró en todo momento que para la realización de este proyecto.</a:t>
            </a:r>
            <a:endParaRPr lang="es-MX" sz="2000" dirty="0"/>
          </a:p>
          <a:p>
            <a:pPr marL="285750" lvl="0" indent="-285750">
              <a:buFont typeface="Arial" pitchFamily="34" charset="0"/>
              <a:buChar char="•"/>
            </a:pPr>
            <a:r>
              <a:rPr lang="es-EC" sz="2000" dirty="0"/>
              <a:t>Chova del Ecuador S.A., es una empresa organizada, esto ayudó para que el proyecto sea realizado de una manera eficiente.</a:t>
            </a:r>
            <a:endParaRPr lang="es-MX" sz="2000" dirty="0"/>
          </a:p>
          <a:p>
            <a:pPr marL="285750" lvl="0" indent="-285750">
              <a:buFont typeface="Arial" pitchFamily="34" charset="0"/>
              <a:buChar char="•"/>
            </a:pPr>
            <a:r>
              <a:rPr lang="es-EC" sz="2000" dirty="0"/>
              <a:t>Después de haber sido implementado el sistema de gestión de mantenimiento, el área de mantenimiento obtuvo un resultado favorable en la auditoría externa.</a:t>
            </a:r>
            <a:endParaRPr lang="es-MX" sz="2000" dirty="0"/>
          </a:p>
        </p:txBody>
      </p:sp>
    </p:spTree>
    <p:extLst>
      <p:ext uri="{BB962C8B-B14F-4D97-AF65-F5344CB8AC3E}">
        <p14:creationId xmlns:p14="http://schemas.microsoft.com/office/powerpoint/2010/main" val="1812851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38"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532878" y="609600"/>
            <a:ext cx="8153400" cy="646331"/>
          </a:xfrm>
          <a:prstGeom prst="rect">
            <a:avLst/>
          </a:prstGeom>
        </p:spPr>
        <p:txBody>
          <a:bodyPr wrap="square">
            <a:spAutoFit/>
          </a:bodyPr>
          <a:lstStyle/>
          <a:p>
            <a:pPr lvl="1"/>
            <a:r>
              <a:rPr lang="es-EC" b="1" dirty="0" smtClean="0"/>
              <a:t>RECOMENDACIONES:</a:t>
            </a:r>
            <a:endParaRPr lang="es-MX" sz="1600" dirty="0"/>
          </a:p>
          <a:p>
            <a:r>
              <a:rPr lang="es-EC" dirty="0"/>
              <a:t> </a:t>
            </a:r>
            <a:endParaRPr lang="es-MX" sz="1600" dirty="0"/>
          </a:p>
        </p:txBody>
      </p:sp>
      <p:sp>
        <p:nvSpPr>
          <p:cNvPr id="6" name="5 Rectángulo"/>
          <p:cNvSpPr/>
          <p:nvPr/>
        </p:nvSpPr>
        <p:spPr>
          <a:xfrm>
            <a:off x="762000" y="1224957"/>
            <a:ext cx="7315200" cy="4801314"/>
          </a:xfrm>
          <a:prstGeom prst="rect">
            <a:avLst/>
          </a:prstGeom>
        </p:spPr>
        <p:txBody>
          <a:bodyPr wrap="square">
            <a:spAutoFit/>
          </a:bodyPr>
          <a:lstStyle/>
          <a:p>
            <a:pPr marL="285750" lvl="0" indent="-285750">
              <a:buFont typeface="Arial" pitchFamily="34" charset="0"/>
              <a:buChar char="•"/>
            </a:pPr>
            <a:r>
              <a:rPr lang="es-EC" dirty="0"/>
              <a:t>En el software MP9, es necesario que se ingrese la información verdadera de los sueldos de las personas que realizan mantenimiento a los equipos;  y,  a su vez se  debería ingresar los precios de repuestos y herramientas, para tener un análisis de costos de mantenimientos más real.</a:t>
            </a:r>
            <a:endParaRPr lang="es-MX" dirty="0"/>
          </a:p>
          <a:p>
            <a:pPr marL="285750" lvl="0" indent="-285750">
              <a:buFont typeface="Arial" pitchFamily="34" charset="0"/>
              <a:buChar char="•"/>
            </a:pPr>
            <a:r>
              <a:rPr lang="es-EC" dirty="0"/>
              <a:t>Para disminuir los costos de mantenimiento en el análisis de vibraciones de equipos, se adquirió un equipo de análisis de vibraciones, es importante que se realice una capacitación al personal encargado del equipo para darle una mayor utilidad.</a:t>
            </a:r>
            <a:endParaRPr lang="es-MX" dirty="0"/>
          </a:p>
          <a:p>
            <a:pPr marL="285750" lvl="0" indent="-285750">
              <a:buFont typeface="Arial" pitchFamily="34" charset="0"/>
              <a:buChar char="•"/>
            </a:pPr>
            <a:r>
              <a:rPr lang="es-EC" dirty="0"/>
              <a:t>Es importante que se hagan mejoras paulatinas en la programación del software MP9,  con el fin de tener un mejoramiento </a:t>
            </a:r>
            <a:r>
              <a:rPr lang="es-EC" dirty="0" err="1"/>
              <a:t>contínuo</a:t>
            </a:r>
            <a:r>
              <a:rPr lang="es-EC" dirty="0"/>
              <a:t> en los equipos.</a:t>
            </a:r>
            <a:endParaRPr lang="es-MX" dirty="0"/>
          </a:p>
          <a:p>
            <a:pPr marL="285750" lvl="0" indent="-285750">
              <a:buFont typeface="Arial" pitchFamily="34" charset="0"/>
              <a:buChar char="•"/>
            </a:pPr>
            <a:r>
              <a:rPr lang="es-EC" dirty="0"/>
              <a:t>Realizar un respaldo periódico de la información que se ingresa al software MP9.</a:t>
            </a:r>
            <a:endParaRPr lang="es-MX" dirty="0"/>
          </a:p>
          <a:p>
            <a:pPr marL="285750" lvl="0" indent="-285750">
              <a:buFont typeface="Arial" pitchFamily="34" charset="0"/>
              <a:buChar char="•"/>
            </a:pPr>
            <a:r>
              <a:rPr lang="es-EC" dirty="0"/>
              <a:t>Es necesario que la empresa compre equipos como comparadores de reloj, medidor de picaduras y micrómetros, para la realización de las actividades de mantenimiento.</a:t>
            </a:r>
            <a:endParaRPr lang="es-MX" dirty="0"/>
          </a:p>
        </p:txBody>
      </p:sp>
    </p:spTree>
    <p:extLst>
      <p:ext uri="{BB962C8B-B14F-4D97-AF65-F5344CB8AC3E}">
        <p14:creationId xmlns:p14="http://schemas.microsoft.com/office/powerpoint/2010/main" val="2497825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752600" y="2081463"/>
            <a:ext cx="5638800" cy="1754326"/>
          </a:xfrm>
          <a:prstGeom prst="rect">
            <a:avLst/>
          </a:prstGeom>
        </p:spPr>
        <p:txBody>
          <a:bodyPr wrap="square">
            <a:spAutoFit/>
          </a:bodyPr>
          <a:lstStyle/>
          <a:p>
            <a:pPr marL="0" indent="0" algn="ctr">
              <a:buNone/>
            </a:pPr>
            <a:r>
              <a:rPr lang="es-MX" sz="3600" b="1" dirty="0"/>
              <a:t>DISTRIBUCIÓN DE LA PLANTA </a:t>
            </a:r>
          </a:p>
          <a:p>
            <a:pPr marL="0" indent="0" algn="ctr">
              <a:buNone/>
            </a:pPr>
            <a:r>
              <a:rPr lang="es-MX" sz="3600" b="1" dirty="0"/>
              <a:t>CASHAPAMBA</a:t>
            </a:r>
          </a:p>
        </p:txBody>
      </p:sp>
    </p:spTree>
    <p:extLst>
      <p:ext uri="{BB962C8B-B14F-4D97-AF65-F5344CB8AC3E}">
        <p14:creationId xmlns:p14="http://schemas.microsoft.com/office/powerpoint/2010/main" val="2639428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685800" y="533400"/>
            <a:ext cx="6324600" cy="954107"/>
          </a:xfrm>
          <a:prstGeom prst="rect">
            <a:avLst/>
          </a:prstGeom>
        </p:spPr>
        <p:txBody>
          <a:bodyPr wrap="square">
            <a:spAutoFit/>
          </a:bodyPr>
          <a:lstStyle/>
          <a:p>
            <a:pPr lvl="0"/>
            <a:r>
              <a:rPr lang="es-MX" sz="2800" b="1" dirty="0"/>
              <a:t>Nave 1: Impermeabilización</a:t>
            </a:r>
          </a:p>
          <a:p>
            <a:r>
              <a:rPr lang="es-MX" sz="2800" dirty="0" smtClean="0"/>
              <a:t>	     -  Área </a:t>
            </a:r>
            <a:r>
              <a:rPr lang="es-MX" sz="2800" dirty="0"/>
              <a:t>de Cortes: </a:t>
            </a:r>
          </a:p>
        </p:txBody>
      </p:sp>
      <p:pic>
        <p:nvPicPr>
          <p:cNvPr id="7" name="6 Imagen"/>
          <p:cNvPicPr/>
          <p:nvPr/>
        </p:nvPicPr>
        <p:blipFill>
          <a:blip r:embed="rId3"/>
          <a:stretch>
            <a:fillRect/>
          </a:stretch>
        </p:blipFill>
        <p:spPr>
          <a:xfrm>
            <a:off x="2781300" y="1676400"/>
            <a:ext cx="3581399" cy="3733800"/>
          </a:xfrm>
          <a:prstGeom prst="rect">
            <a:avLst/>
          </a:prstGeom>
        </p:spPr>
      </p:pic>
    </p:spTree>
    <p:extLst>
      <p:ext uri="{BB962C8B-B14F-4D97-AF65-F5344CB8AC3E}">
        <p14:creationId xmlns:p14="http://schemas.microsoft.com/office/powerpoint/2010/main" val="824723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1342231" y="2286000"/>
            <a:ext cx="6459538" cy="2946718"/>
          </a:xfrm>
          <a:prstGeom prst="rect">
            <a:avLst/>
          </a:prstGeom>
          <a:noFill/>
          <a:ln>
            <a:noFill/>
          </a:ln>
        </p:spPr>
      </p:pic>
      <p:sp>
        <p:nvSpPr>
          <p:cNvPr id="6" name="5 Rectángulo"/>
          <p:cNvSpPr/>
          <p:nvPr/>
        </p:nvSpPr>
        <p:spPr>
          <a:xfrm>
            <a:off x="1342231" y="762000"/>
            <a:ext cx="4230645" cy="523220"/>
          </a:xfrm>
          <a:prstGeom prst="rect">
            <a:avLst/>
          </a:prstGeom>
        </p:spPr>
        <p:txBody>
          <a:bodyPr wrap="none">
            <a:spAutoFit/>
          </a:bodyPr>
          <a:lstStyle/>
          <a:p>
            <a:pPr lvl="1"/>
            <a:r>
              <a:rPr lang="es-MX" sz="2800" dirty="0" smtClean="0"/>
              <a:t>-  Área </a:t>
            </a:r>
            <a:r>
              <a:rPr lang="es-MX" sz="2800" dirty="0"/>
              <a:t>de Laminación</a:t>
            </a:r>
            <a:r>
              <a:rPr lang="es-MX" dirty="0"/>
              <a:t>:</a:t>
            </a:r>
          </a:p>
        </p:txBody>
      </p:sp>
    </p:spTree>
    <p:extLst>
      <p:ext uri="{BB962C8B-B14F-4D97-AF65-F5344CB8AC3E}">
        <p14:creationId xmlns:p14="http://schemas.microsoft.com/office/powerpoint/2010/main" val="1337928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65" y="-67414"/>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762000" y="685800"/>
            <a:ext cx="5807487" cy="523220"/>
          </a:xfrm>
          <a:prstGeom prst="rect">
            <a:avLst/>
          </a:prstGeom>
        </p:spPr>
        <p:txBody>
          <a:bodyPr wrap="none">
            <a:spAutoFit/>
          </a:bodyPr>
          <a:lstStyle/>
          <a:p>
            <a:pPr lvl="0"/>
            <a:r>
              <a:rPr lang="es-MX" sz="2800" b="1" dirty="0"/>
              <a:t>Nave 2: Administración-Bodegas</a:t>
            </a:r>
          </a:p>
        </p:txBody>
      </p:sp>
      <p:sp>
        <p:nvSpPr>
          <p:cNvPr id="6" name="5 Rectángulo"/>
          <p:cNvSpPr/>
          <p:nvPr/>
        </p:nvSpPr>
        <p:spPr>
          <a:xfrm>
            <a:off x="2133600" y="1209020"/>
            <a:ext cx="3581400" cy="523220"/>
          </a:xfrm>
          <a:prstGeom prst="rect">
            <a:avLst/>
          </a:prstGeom>
        </p:spPr>
        <p:txBody>
          <a:bodyPr wrap="square">
            <a:spAutoFit/>
          </a:bodyPr>
          <a:lstStyle/>
          <a:p>
            <a:r>
              <a:rPr lang="es-MX" sz="2800" dirty="0" smtClean="0"/>
              <a:t>- Área </a:t>
            </a:r>
            <a:r>
              <a:rPr lang="es-MX" sz="2800" dirty="0"/>
              <a:t>de Gofrado</a:t>
            </a:r>
          </a:p>
        </p:txBody>
      </p:sp>
      <p:pic>
        <p:nvPicPr>
          <p:cNvPr id="7" name="6 Imagen"/>
          <p:cNvPicPr/>
          <p:nvPr/>
        </p:nvPicPr>
        <p:blipFill>
          <a:blip r:embed="rId3"/>
          <a:stretch>
            <a:fillRect/>
          </a:stretch>
        </p:blipFill>
        <p:spPr>
          <a:xfrm>
            <a:off x="1938233" y="2094767"/>
            <a:ext cx="5221605" cy="2984818"/>
          </a:xfrm>
          <a:prstGeom prst="rect">
            <a:avLst/>
          </a:prstGeom>
        </p:spPr>
      </p:pic>
    </p:spTree>
    <p:extLst>
      <p:ext uri="{BB962C8B-B14F-4D97-AF65-F5344CB8AC3E}">
        <p14:creationId xmlns:p14="http://schemas.microsoft.com/office/powerpoint/2010/main" val="4088994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1" y="-81936"/>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2130469" y="1981200"/>
            <a:ext cx="4876800" cy="3360375"/>
          </a:xfrm>
          <a:prstGeom prst="rect">
            <a:avLst/>
          </a:prstGeom>
          <a:noFill/>
          <a:ln>
            <a:noFill/>
          </a:ln>
        </p:spPr>
      </p:pic>
      <p:sp>
        <p:nvSpPr>
          <p:cNvPr id="6" name="5 Rectángulo"/>
          <p:cNvSpPr/>
          <p:nvPr/>
        </p:nvSpPr>
        <p:spPr>
          <a:xfrm>
            <a:off x="2130469" y="609600"/>
            <a:ext cx="4810356" cy="954107"/>
          </a:xfrm>
          <a:prstGeom prst="rect">
            <a:avLst/>
          </a:prstGeom>
        </p:spPr>
        <p:txBody>
          <a:bodyPr wrap="none">
            <a:spAutoFit/>
          </a:bodyPr>
          <a:lstStyle/>
          <a:p>
            <a:pPr marL="285750" indent="-285750">
              <a:buFontTx/>
              <a:buChar char="-"/>
            </a:pPr>
            <a:r>
              <a:rPr lang="es-MX" sz="2800" dirty="0" smtClean="0"/>
              <a:t>Bodega </a:t>
            </a:r>
            <a:r>
              <a:rPr lang="es-MX" sz="2800" dirty="0"/>
              <a:t>de </a:t>
            </a:r>
            <a:r>
              <a:rPr lang="es-MX" sz="2800" dirty="0" smtClean="0"/>
              <a:t>Repuestos</a:t>
            </a:r>
          </a:p>
          <a:p>
            <a:pPr marL="285750" indent="-285750">
              <a:buFontTx/>
              <a:buChar char="-"/>
            </a:pPr>
            <a:r>
              <a:rPr lang="es-MX" sz="2800" dirty="0" smtClean="0"/>
              <a:t>Oficinas de Administración </a:t>
            </a:r>
            <a:endParaRPr lang="es-MX" sz="2800" dirty="0"/>
          </a:p>
        </p:txBody>
      </p:sp>
    </p:spTree>
    <p:extLst>
      <p:ext uri="{BB962C8B-B14F-4D97-AF65-F5344CB8AC3E}">
        <p14:creationId xmlns:p14="http://schemas.microsoft.com/office/powerpoint/2010/main" val="1369357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1904</TotalTime>
  <Words>1248</Words>
  <Application>Microsoft Office PowerPoint</Application>
  <PresentationFormat>Presentación en pantalla (4:3)</PresentationFormat>
  <Paragraphs>241</Paragraphs>
  <Slides>44</Slides>
  <Notes>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Office Theme</vt:lpstr>
      <vt:lpstr>Documento</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Construcción de una Compactadora Hidráulica de chatarra CON CAPACIDAD DE 70 TONELADAS, de MOVIMIENTO ANGULAR, para la empresa “Recicladora Mejía”  Carlos Alberto rivera rosas Oscar David Mejía Zambrano   Director: Ing. Fernando Montenegro Codirector: Ing. Carlos SuntaxI………….</dc:title>
  <dc:creator>Charly</dc:creator>
  <cp:lastModifiedBy>master</cp:lastModifiedBy>
  <cp:revision>47</cp:revision>
  <dcterms:created xsi:type="dcterms:W3CDTF">2009-11-10T19:49:23Z</dcterms:created>
  <dcterms:modified xsi:type="dcterms:W3CDTF">2013-07-21T16:30:39Z</dcterms:modified>
</cp:coreProperties>
</file>