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handoutMasterIdLst>
    <p:handoutMasterId r:id="rId118"/>
  </p:handoutMasterIdLst>
  <p:sldIdLst>
    <p:sldId id="257" r:id="rId2"/>
    <p:sldId id="329" r:id="rId3"/>
    <p:sldId id="330" r:id="rId4"/>
    <p:sldId id="331" r:id="rId5"/>
    <p:sldId id="332" r:id="rId6"/>
    <p:sldId id="333" r:id="rId7"/>
    <p:sldId id="334" r:id="rId8"/>
    <p:sldId id="335" r:id="rId9"/>
    <p:sldId id="336" r:id="rId10"/>
    <p:sldId id="337" r:id="rId11"/>
    <p:sldId id="338" r:id="rId12"/>
    <p:sldId id="339" r:id="rId13"/>
    <p:sldId id="340" r:id="rId14"/>
    <p:sldId id="341" r:id="rId15"/>
    <p:sldId id="342" r:id="rId16"/>
    <p:sldId id="343" r:id="rId17"/>
    <p:sldId id="344" r:id="rId18"/>
    <p:sldId id="345" r:id="rId19"/>
    <p:sldId id="346" r:id="rId20"/>
    <p:sldId id="347" r:id="rId21"/>
    <p:sldId id="348" r:id="rId22"/>
    <p:sldId id="349" r:id="rId23"/>
    <p:sldId id="350" r:id="rId24"/>
    <p:sldId id="351" r:id="rId25"/>
    <p:sldId id="352" r:id="rId26"/>
    <p:sldId id="353" r:id="rId27"/>
    <p:sldId id="354" r:id="rId28"/>
    <p:sldId id="355" r:id="rId29"/>
    <p:sldId id="356" r:id="rId30"/>
    <p:sldId id="357" r:id="rId31"/>
    <p:sldId id="358" r:id="rId32"/>
    <p:sldId id="359" r:id="rId33"/>
    <p:sldId id="360" r:id="rId34"/>
    <p:sldId id="361" r:id="rId35"/>
    <p:sldId id="362" r:id="rId36"/>
    <p:sldId id="363" r:id="rId37"/>
    <p:sldId id="364" r:id="rId38"/>
    <p:sldId id="365" r:id="rId39"/>
    <p:sldId id="366" r:id="rId40"/>
    <p:sldId id="367" r:id="rId41"/>
    <p:sldId id="368" r:id="rId42"/>
    <p:sldId id="369" r:id="rId43"/>
    <p:sldId id="370" r:id="rId44"/>
    <p:sldId id="371" r:id="rId45"/>
    <p:sldId id="372" r:id="rId46"/>
    <p:sldId id="373" r:id="rId47"/>
    <p:sldId id="374" r:id="rId48"/>
    <p:sldId id="375" r:id="rId49"/>
    <p:sldId id="376" r:id="rId50"/>
    <p:sldId id="377" r:id="rId51"/>
    <p:sldId id="378" r:id="rId52"/>
    <p:sldId id="379" r:id="rId53"/>
    <p:sldId id="380" r:id="rId54"/>
    <p:sldId id="381" r:id="rId55"/>
    <p:sldId id="382" r:id="rId56"/>
    <p:sldId id="383" r:id="rId57"/>
    <p:sldId id="384" r:id="rId58"/>
    <p:sldId id="385" r:id="rId59"/>
    <p:sldId id="386" r:id="rId60"/>
    <p:sldId id="387" r:id="rId61"/>
    <p:sldId id="388" r:id="rId62"/>
    <p:sldId id="389" r:id="rId63"/>
    <p:sldId id="390" r:id="rId64"/>
    <p:sldId id="258" r:id="rId65"/>
    <p:sldId id="259" r:id="rId66"/>
    <p:sldId id="260" r:id="rId67"/>
    <p:sldId id="261" r:id="rId68"/>
    <p:sldId id="262" r:id="rId69"/>
    <p:sldId id="263" r:id="rId70"/>
    <p:sldId id="264" r:id="rId71"/>
    <p:sldId id="265" r:id="rId72"/>
    <p:sldId id="266" r:id="rId73"/>
    <p:sldId id="268" r:id="rId74"/>
    <p:sldId id="269" r:id="rId75"/>
    <p:sldId id="270" r:id="rId76"/>
    <p:sldId id="271" r:id="rId77"/>
    <p:sldId id="272" r:id="rId78"/>
    <p:sldId id="273" r:id="rId79"/>
    <p:sldId id="274" r:id="rId80"/>
    <p:sldId id="275" r:id="rId81"/>
    <p:sldId id="276" r:id="rId82"/>
    <p:sldId id="277" r:id="rId83"/>
    <p:sldId id="278" r:id="rId84"/>
    <p:sldId id="311" r:id="rId85"/>
    <p:sldId id="313" r:id="rId86"/>
    <p:sldId id="314" r:id="rId87"/>
    <p:sldId id="316" r:id="rId88"/>
    <p:sldId id="315" r:id="rId89"/>
    <p:sldId id="317" r:id="rId90"/>
    <p:sldId id="318" r:id="rId91"/>
    <p:sldId id="323" r:id="rId92"/>
    <p:sldId id="320" r:id="rId93"/>
    <p:sldId id="321" r:id="rId94"/>
    <p:sldId id="322" r:id="rId95"/>
    <p:sldId id="324" r:id="rId96"/>
    <p:sldId id="325" r:id="rId97"/>
    <p:sldId id="289" r:id="rId98"/>
    <p:sldId id="326" r:id="rId99"/>
    <p:sldId id="292" r:id="rId100"/>
    <p:sldId id="293" r:id="rId101"/>
    <p:sldId id="327" r:id="rId102"/>
    <p:sldId id="294" r:id="rId103"/>
    <p:sldId id="295" r:id="rId104"/>
    <p:sldId id="296" r:id="rId105"/>
    <p:sldId id="297" r:id="rId106"/>
    <p:sldId id="298" r:id="rId107"/>
    <p:sldId id="299" r:id="rId108"/>
    <p:sldId id="300" r:id="rId109"/>
    <p:sldId id="301" r:id="rId110"/>
    <p:sldId id="302" r:id="rId111"/>
    <p:sldId id="303" r:id="rId112"/>
    <p:sldId id="305" r:id="rId113"/>
    <p:sldId id="391" r:id="rId114"/>
    <p:sldId id="392" r:id="rId115"/>
    <p:sldId id="309" r:id="rId11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vier Clavó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00" autoAdjust="0"/>
  </p:normalViewPr>
  <p:slideViewPr>
    <p:cSldViewPr>
      <p:cViewPr>
        <p:scale>
          <a:sx n="72" d="100"/>
          <a:sy n="72" d="100"/>
        </p:scale>
        <p:origin x="-2120" y="-336"/>
      </p:cViewPr>
      <p:guideLst>
        <p:guide orient="horz" pos="2160"/>
        <p:guide pos="2880"/>
      </p:guideLst>
    </p:cSldViewPr>
  </p:slideViewPr>
  <p:outlineViewPr>
    <p:cViewPr>
      <p:scale>
        <a:sx n="33" d="100"/>
        <a:sy n="33" d="100"/>
      </p:scale>
      <p:origin x="0" y="983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commentAuthors" Target="commentAuthors.xml"/><Relationship Id="rId121" Type="http://schemas.openxmlformats.org/officeDocument/2006/relationships/presProps" Target="presProps.xml"/><Relationship Id="rId122" Type="http://schemas.openxmlformats.org/officeDocument/2006/relationships/viewProps" Target="viewProps.xml"/><Relationship Id="rId123" Type="http://schemas.openxmlformats.org/officeDocument/2006/relationships/theme" Target="theme/theme1.xml"/><Relationship Id="rId12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notesMaster" Target="notesMasters/notesMaster1.xml"/><Relationship Id="rId118" Type="http://schemas.openxmlformats.org/officeDocument/2006/relationships/handoutMaster" Target="handoutMasters/handoutMaster1.xml"/><Relationship Id="rId119" Type="http://schemas.openxmlformats.org/officeDocument/2006/relationships/printerSettings" Target="printerSettings/printerSettings1.bin"/><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xavierclavon:Documents:Javier:EsPe:Tesis%20:CAPITULOS:III%20capitulo%20exel:Compresion%20paralela%20a%20la%20fibra.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xavierclavon:Library:Application%20Support:Microsoft:Office:Office%202011%20AutoRecovery:Esfuezo%20maximo%20flexion%20estatica%20(versi&#243;n%201).xlsb"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Users:xavierclavon:Library:Application%20Support:Microsoft:Office:Office%202011%20AutoRecovery:Esfuezo%20maximo%20flexion%20estatica%20(versi&#243;n%201).xlsb"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Macintosh%20HD:Users:xavierclavon:Documents:Javier:EsPe:Tesis%20:CAPITULOS%20MNE:III%20capitulo%20exel:Esfuezo%20maximo%20flexion%20estatic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xavierclavon:Documents:Javier:EsPe:Tesis%20:CAPITULOS:III%20capitulo%20exel:Compresion%20paralela%20a%20la%20fibr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xavierclavon:Documents:Javier:EsPe:Tesis%20:CAPITULOS:III%20capitulo%20exel:Compresion%20paralela%20a%20la%20fibr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xavierclavon:Documents:Javier:EsPe:Tesis%20:CAPITULOS:III%20capitulo%20exel:Compresion%20paralela%20a%20la%20fibr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xavierclavon:Documents:Javier:EsPe:Tesis%20:CAPITULOS%20MNE:III%20capitulo%20exel:Traccion%20Papalela%20a%20la%20fibr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xavierclavon:Library:Application%20Support:Microsoft:Office:Office%202011%20AutoRecovery:Traccion%20Papalela%20a%20la%20fibra%20(versi&#243;n%201).xlsb"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xavierclavon:Library:Application%20Support:Microsoft:Office:Office%202011%20AutoRecovery:Traccion%20Papalela%20a%20la%20fibra%20(versi&#243;n%201).xlsb"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xavierclavon:Library:Application%20Support:Microsoft:Office:Office%202011%20AutoRecovery:Traccion%20Papalela%20a%20la%20fibra%20(versi&#243;n%201).xlsb"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xavierclavon:Documents:Javier:EsPe:Tesis%20:CAPITULOS%20MNE:III%20capitulo%20exel:Esfuezo%20maximo%20flexion%20estatic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a:t>Carga</a:t>
            </a:r>
            <a:r>
              <a:rPr lang="es-ES" baseline="0"/>
              <a:t> Vs Deformación</a:t>
            </a:r>
          </a:p>
          <a:p>
            <a:pPr>
              <a:defRPr/>
            </a:pPr>
            <a:r>
              <a:rPr lang="es-ES" baseline="0"/>
              <a:t>Aliso</a:t>
            </a:r>
            <a:endParaRPr lang="es-ES"/>
          </a:p>
        </c:rich>
      </c:tx>
      <c:layout/>
      <c:overlay val="0"/>
    </c:title>
    <c:autoTitleDeleted val="0"/>
    <c:plotArea>
      <c:layout/>
      <c:scatterChart>
        <c:scatterStyle val="smoothMarker"/>
        <c:varyColors val="0"/>
        <c:ser>
          <c:idx val="0"/>
          <c:order val="0"/>
          <c:xVal>
            <c:numRef>
              <c:f>Aliso!$Q$6:$Q$24</c:f>
              <c:numCache>
                <c:formatCode>0,000,000</c:formatCode>
                <c:ptCount val="19"/>
                <c:pt idx="0">
                  <c:v>0.0</c:v>
                </c:pt>
                <c:pt idx="1">
                  <c:v>0.000200000000000001</c:v>
                </c:pt>
                <c:pt idx="2">
                  <c:v>0.000467000000000002</c:v>
                </c:pt>
                <c:pt idx="3">
                  <c:v>0.000733000000000003</c:v>
                </c:pt>
                <c:pt idx="4">
                  <c:v>0.000867000000000003</c:v>
                </c:pt>
                <c:pt idx="5">
                  <c:v>0.001133</c:v>
                </c:pt>
                <c:pt idx="6">
                  <c:v>0.001467</c:v>
                </c:pt>
                <c:pt idx="7">
                  <c:v>0.00166700000000001</c:v>
                </c:pt>
                <c:pt idx="8">
                  <c:v>0.00186700000000001</c:v>
                </c:pt>
                <c:pt idx="9">
                  <c:v>0.002133</c:v>
                </c:pt>
                <c:pt idx="10">
                  <c:v>0.002333</c:v>
                </c:pt>
                <c:pt idx="11">
                  <c:v>0.00253300000000001</c:v>
                </c:pt>
                <c:pt idx="12">
                  <c:v>0.00273300000000001</c:v>
                </c:pt>
                <c:pt idx="13">
                  <c:v>0.00293300000000001</c:v>
                </c:pt>
                <c:pt idx="14">
                  <c:v>0.00320000000000001</c:v>
                </c:pt>
                <c:pt idx="15">
                  <c:v>0.00340000000000001</c:v>
                </c:pt>
                <c:pt idx="16">
                  <c:v>0.00360000000000001</c:v>
                </c:pt>
                <c:pt idx="17">
                  <c:v>0.00386700000000001</c:v>
                </c:pt>
                <c:pt idx="18">
                  <c:v>0.00420000000000001</c:v>
                </c:pt>
              </c:numCache>
            </c:numRef>
          </c:xVal>
          <c:yVal>
            <c:numRef>
              <c:f>Aliso!$P$6:$P$24</c:f>
              <c:numCache>
                <c:formatCode>General</c:formatCode>
                <c:ptCount val="19"/>
                <c:pt idx="0">
                  <c:v>0.0</c:v>
                </c:pt>
                <c:pt idx="1">
                  <c:v>500.0</c:v>
                </c:pt>
                <c:pt idx="2">
                  <c:v>1000.0</c:v>
                </c:pt>
                <c:pt idx="3">
                  <c:v>1500.0</c:v>
                </c:pt>
                <c:pt idx="4">
                  <c:v>2000.0</c:v>
                </c:pt>
                <c:pt idx="5">
                  <c:v>2500.0</c:v>
                </c:pt>
                <c:pt idx="6">
                  <c:v>3000.0</c:v>
                </c:pt>
                <c:pt idx="7">
                  <c:v>3500.0</c:v>
                </c:pt>
                <c:pt idx="8">
                  <c:v>4000.0</c:v>
                </c:pt>
                <c:pt idx="9">
                  <c:v>4500.0</c:v>
                </c:pt>
                <c:pt idx="10">
                  <c:v>5000.0</c:v>
                </c:pt>
                <c:pt idx="11">
                  <c:v>5500.0</c:v>
                </c:pt>
                <c:pt idx="12">
                  <c:v>6000.0</c:v>
                </c:pt>
                <c:pt idx="13">
                  <c:v>6500.0</c:v>
                </c:pt>
                <c:pt idx="14">
                  <c:v>7000.0</c:v>
                </c:pt>
                <c:pt idx="15">
                  <c:v>7500.0</c:v>
                </c:pt>
                <c:pt idx="16">
                  <c:v>8000.0</c:v>
                </c:pt>
                <c:pt idx="17">
                  <c:v>8500.0</c:v>
                </c:pt>
                <c:pt idx="18">
                  <c:v>8970.0</c:v>
                </c:pt>
              </c:numCache>
            </c:numRef>
          </c:yVal>
          <c:smooth val="1"/>
        </c:ser>
        <c:dLbls>
          <c:showLegendKey val="0"/>
          <c:showVal val="0"/>
          <c:showCatName val="0"/>
          <c:showSerName val="0"/>
          <c:showPercent val="0"/>
          <c:showBubbleSize val="0"/>
        </c:dLbls>
        <c:axId val="-2127554104"/>
        <c:axId val="-2123457448"/>
      </c:scatterChart>
      <c:valAx>
        <c:axId val="-2127554104"/>
        <c:scaling>
          <c:orientation val="minMax"/>
        </c:scaling>
        <c:delete val="0"/>
        <c:axPos val="b"/>
        <c:majorGridlines/>
        <c:minorGridlines/>
        <c:title>
          <c:tx>
            <c:rich>
              <a:bodyPr/>
              <a:lstStyle/>
              <a:p>
                <a:pPr>
                  <a:defRPr/>
                </a:pPr>
                <a:r>
                  <a:rPr lang="es-ES"/>
                  <a:t>Deformación</a:t>
                </a:r>
              </a:p>
            </c:rich>
          </c:tx>
          <c:layout/>
          <c:overlay val="0"/>
        </c:title>
        <c:numFmt formatCode="#,##0.0000" sourceLinked="0"/>
        <c:majorTickMark val="none"/>
        <c:minorTickMark val="none"/>
        <c:tickLblPos val="nextTo"/>
        <c:crossAx val="-2123457448"/>
        <c:crosses val="autoZero"/>
        <c:crossBetween val="midCat"/>
      </c:valAx>
      <c:valAx>
        <c:axId val="-2123457448"/>
        <c:scaling>
          <c:orientation val="minMax"/>
        </c:scaling>
        <c:delete val="0"/>
        <c:axPos val="l"/>
        <c:majorGridlines/>
        <c:minorGridlines/>
        <c:title>
          <c:tx>
            <c:rich>
              <a:bodyPr/>
              <a:lstStyle/>
              <a:p>
                <a:pPr>
                  <a:defRPr/>
                </a:pPr>
                <a:r>
                  <a:rPr lang="es-ES"/>
                  <a:t>Carga</a:t>
                </a:r>
                <a:r>
                  <a:rPr lang="es-ES" baseline="0"/>
                  <a:t> (Kg)</a:t>
                </a:r>
                <a:endParaRPr lang="es-ES"/>
              </a:p>
            </c:rich>
          </c:tx>
          <c:layout/>
          <c:overlay val="0"/>
        </c:title>
        <c:numFmt formatCode="General" sourceLinked="1"/>
        <c:majorTickMark val="none"/>
        <c:minorTickMark val="none"/>
        <c:tickLblPos val="nextTo"/>
        <c:crossAx val="-2127554104"/>
        <c:crosses val="autoZero"/>
        <c:crossBetween val="midCat"/>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a:t>Carga</a:t>
            </a:r>
            <a:r>
              <a:rPr lang="es-ES" baseline="0"/>
              <a:t> Vs Deformación</a:t>
            </a:r>
          </a:p>
          <a:p>
            <a:pPr>
              <a:defRPr/>
            </a:pPr>
            <a:r>
              <a:rPr lang="es-ES" baseline="0"/>
              <a:t>Canelo Amarillo</a:t>
            </a:r>
            <a:endParaRPr lang="es-ES"/>
          </a:p>
        </c:rich>
      </c:tx>
      <c:layout/>
      <c:overlay val="0"/>
    </c:title>
    <c:autoTitleDeleted val="0"/>
    <c:plotArea>
      <c:layout/>
      <c:scatterChart>
        <c:scatterStyle val="smoothMarker"/>
        <c:varyColors val="0"/>
        <c:ser>
          <c:idx val="0"/>
          <c:order val="0"/>
          <c:tx>
            <c:strRef>
              <c:f>Canelo!$R$2:$R$3</c:f>
              <c:strCache>
                <c:ptCount val="1"/>
                <c:pt idx="0">
                  <c:v>P (kg)</c:v>
                </c:pt>
              </c:strCache>
            </c:strRef>
          </c:tx>
          <c:xVal>
            <c:numRef>
              <c:f>Canelo!$S$4:$S$12</c:f>
              <c:numCache>
                <c:formatCode>0.00</c:formatCode>
                <c:ptCount val="9"/>
                <c:pt idx="0">
                  <c:v>0.0</c:v>
                </c:pt>
                <c:pt idx="1">
                  <c:v>0.81416</c:v>
                </c:pt>
                <c:pt idx="2">
                  <c:v>1.49712</c:v>
                </c:pt>
                <c:pt idx="3">
                  <c:v>2.21112</c:v>
                </c:pt>
                <c:pt idx="4">
                  <c:v>2.9096</c:v>
                </c:pt>
                <c:pt idx="5">
                  <c:v>3.68936</c:v>
                </c:pt>
                <c:pt idx="6">
                  <c:v>4.606879999999998</c:v>
                </c:pt>
                <c:pt idx="7">
                  <c:v>5.77704</c:v>
                </c:pt>
                <c:pt idx="8">
                  <c:v>7.143519999999985</c:v>
                </c:pt>
              </c:numCache>
            </c:numRef>
          </c:xVal>
          <c:yVal>
            <c:numRef>
              <c:f>Canelo!$R$4:$R$12</c:f>
              <c:numCache>
                <c:formatCode>General</c:formatCode>
                <c:ptCount val="9"/>
                <c:pt idx="0">
                  <c:v>0.0</c:v>
                </c:pt>
                <c:pt idx="1">
                  <c:v>20.0</c:v>
                </c:pt>
                <c:pt idx="2">
                  <c:v>40.0</c:v>
                </c:pt>
                <c:pt idx="3">
                  <c:v>60.0</c:v>
                </c:pt>
                <c:pt idx="4">
                  <c:v>80.0</c:v>
                </c:pt>
                <c:pt idx="5">
                  <c:v>100.0</c:v>
                </c:pt>
                <c:pt idx="6">
                  <c:v>120.0</c:v>
                </c:pt>
                <c:pt idx="7">
                  <c:v>140.0</c:v>
                </c:pt>
                <c:pt idx="8">
                  <c:v>155.0</c:v>
                </c:pt>
              </c:numCache>
            </c:numRef>
          </c:yVal>
          <c:smooth val="1"/>
        </c:ser>
        <c:dLbls>
          <c:showLegendKey val="0"/>
          <c:showVal val="0"/>
          <c:showCatName val="0"/>
          <c:showSerName val="0"/>
          <c:showPercent val="0"/>
          <c:showBubbleSize val="0"/>
        </c:dLbls>
        <c:axId val="-2109774984"/>
        <c:axId val="-2109795656"/>
      </c:scatterChart>
      <c:valAx>
        <c:axId val="-2109774984"/>
        <c:scaling>
          <c:orientation val="minMax"/>
        </c:scaling>
        <c:delete val="0"/>
        <c:axPos val="b"/>
        <c:majorGridlines/>
        <c:minorGridlines/>
        <c:title>
          <c:tx>
            <c:rich>
              <a:bodyPr/>
              <a:lstStyle/>
              <a:p>
                <a:pPr>
                  <a:defRPr/>
                </a:pPr>
                <a:r>
                  <a:rPr lang="es-ES"/>
                  <a:t>Deformación</a:t>
                </a:r>
                <a:r>
                  <a:rPr lang="es-ES" baseline="0"/>
                  <a:t> </a:t>
                </a:r>
                <a:endParaRPr lang="es-ES"/>
              </a:p>
            </c:rich>
          </c:tx>
          <c:layout/>
          <c:overlay val="0"/>
        </c:title>
        <c:numFmt formatCode="0.00" sourceLinked="1"/>
        <c:majorTickMark val="none"/>
        <c:minorTickMark val="none"/>
        <c:tickLblPos val="nextTo"/>
        <c:crossAx val="-2109795656"/>
        <c:crosses val="autoZero"/>
        <c:crossBetween val="midCat"/>
      </c:valAx>
      <c:valAx>
        <c:axId val="-2109795656"/>
        <c:scaling>
          <c:orientation val="minMax"/>
        </c:scaling>
        <c:delete val="0"/>
        <c:axPos val="l"/>
        <c:majorGridlines/>
        <c:minorGridlines/>
        <c:title>
          <c:tx>
            <c:rich>
              <a:bodyPr/>
              <a:lstStyle/>
              <a:p>
                <a:pPr>
                  <a:defRPr/>
                </a:pPr>
                <a:r>
                  <a:rPr lang="es-ES"/>
                  <a:t>Carga</a:t>
                </a:r>
                <a:r>
                  <a:rPr lang="es-ES" baseline="0"/>
                  <a:t> (Kg)</a:t>
                </a:r>
                <a:endParaRPr lang="es-ES"/>
              </a:p>
            </c:rich>
          </c:tx>
          <c:layout/>
          <c:overlay val="0"/>
        </c:title>
        <c:numFmt formatCode="General" sourceLinked="1"/>
        <c:majorTickMark val="none"/>
        <c:minorTickMark val="none"/>
        <c:tickLblPos val="nextTo"/>
        <c:crossAx val="-2109774984"/>
        <c:crosses val="autoZero"/>
        <c:crossBetween val="midCat"/>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a:t>Carga</a:t>
            </a:r>
            <a:r>
              <a:rPr lang="es-ES" baseline="0"/>
              <a:t> Vs Deformación</a:t>
            </a:r>
          </a:p>
          <a:p>
            <a:pPr>
              <a:defRPr/>
            </a:pPr>
            <a:r>
              <a:rPr lang="es-ES" baseline="0"/>
              <a:t>Manzano Colorado</a:t>
            </a:r>
            <a:endParaRPr lang="es-ES"/>
          </a:p>
        </c:rich>
      </c:tx>
      <c:layout/>
      <c:overlay val="0"/>
    </c:title>
    <c:autoTitleDeleted val="0"/>
    <c:plotArea>
      <c:layout/>
      <c:scatterChart>
        <c:scatterStyle val="smoothMarker"/>
        <c:varyColors val="0"/>
        <c:ser>
          <c:idx val="0"/>
          <c:order val="0"/>
          <c:tx>
            <c:strRef>
              <c:f>Manzano!$R$2:$R$3</c:f>
              <c:strCache>
                <c:ptCount val="1"/>
                <c:pt idx="0">
                  <c:v>P (kg)</c:v>
                </c:pt>
              </c:strCache>
            </c:strRef>
          </c:tx>
          <c:xVal>
            <c:numRef>
              <c:f>Manzano!$S$4:$S$16</c:f>
              <c:numCache>
                <c:formatCode>0.00</c:formatCode>
                <c:ptCount val="13"/>
                <c:pt idx="0">
                  <c:v>0.0</c:v>
                </c:pt>
                <c:pt idx="1">
                  <c:v>0.35</c:v>
                </c:pt>
                <c:pt idx="2">
                  <c:v>0.700000000000001</c:v>
                </c:pt>
                <c:pt idx="3">
                  <c:v>1.02</c:v>
                </c:pt>
                <c:pt idx="4">
                  <c:v>1.33</c:v>
                </c:pt>
                <c:pt idx="5">
                  <c:v>1.65</c:v>
                </c:pt>
                <c:pt idx="6">
                  <c:v>2.0</c:v>
                </c:pt>
                <c:pt idx="7">
                  <c:v>2.349999999999999</c:v>
                </c:pt>
                <c:pt idx="8">
                  <c:v>2.75</c:v>
                </c:pt>
                <c:pt idx="9">
                  <c:v>3.2</c:v>
                </c:pt>
                <c:pt idx="10">
                  <c:v>3.7</c:v>
                </c:pt>
                <c:pt idx="11">
                  <c:v>4.319999999999998</c:v>
                </c:pt>
                <c:pt idx="12">
                  <c:v>5.05</c:v>
                </c:pt>
              </c:numCache>
            </c:numRef>
          </c:xVal>
          <c:yVal>
            <c:numRef>
              <c:f>Manzano!$R$4:$R$16</c:f>
              <c:numCache>
                <c:formatCode>General</c:formatCode>
                <c:ptCount val="13"/>
                <c:pt idx="0">
                  <c:v>0.0</c:v>
                </c:pt>
                <c:pt idx="1">
                  <c:v>20.0</c:v>
                </c:pt>
                <c:pt idx="2">
                  <c:v>40.0</c:v>
                </c:pt>
                <c:pt idx="3">
                  <c:v>60.0</c:v>
                </c:pt>
                <c:pt idx="4">
                  <c:v>80.0</c:v>
                </c:pt>
                <c:pt idx="5">
                  <c:v>100.0</c:v>
                </c:pt>
                <c:pt idx="6">
                  <c:v>120.0</c:v>
                </c:pt>
                <c:pt idx="7">
                  <c:v>140.0</c:v>
                </c:pt>
                <c:pt idx="8">
                  <c:v>160.0</c:v>
                </c:pt>
                <c:pt idx="9">
                  <c:v>180.0</c:v>
                </c:pt>
                <c:pt idx="10">
                  <c:v>200.0</c:v>
                </c:pt>
                <c:pt idx="11">
                  <c:v>220.0</c:v>
                </c:pt>
                <c:pt idx="12">
                  <c:v>236.0</c:v>
                </c:pt>
              </c:numCache>
            </c:numRef>
          </c:yVal>
          <c:smooth val="1"/>
        </c:ser>
        <c:dLbls>
          <c:showLegendKey val="0"/>
          <c:showVal val="0"/>
          <c:showCatName val="0"/>
          <c:showSerName val="0"/>
          <c:showPercent val="0"/>
          <c:showBubbleSize val="0"/>
        </c:dLbls>
        <c:axId val="-2109804696"/>
        <c:axId val="-2109838088"/>
      </c:scatterChart>
      <c:valAx>
        <c:axId val="-2109804696"/>
        <c:scaling>
          <c:orientation val="minMax"/>
        </c:scaling>
        <c:delete val="0"/>
        <c:axPos val="b"/>
        <c:majorGridlines/>
        <c:minorGridlines/>
        <c:title>
          <c:tx>
            <c:rich>
              <a:bodyPr/>
              <a:lstStyle/>
              <a:p>
                <a:pPr>
                  <a:defRPr/>
                </a:pPr>
                <a:r>
                  <a:rPr lang="es-ES"/>
                  <a:t>Deformación</a:t>
                </a:r>
              </a:p>
            </c:rich>
          </c:tx>
          <c:layout/>
          <c:overlay val="0"/>
        </c:title>
        <c:numFmt formatCode="0.00" sourceLinked="1"/>
        <c:majorTickMark val="none"/>
        <c:minorTickMark val="none"/>
        <c:tickLblPos val="nextTo"/>
        <c:crossAx val="-2109838088"/>
        <c:crosses val="autoZero"/>
        <c:crossBetween val="midCat"/>
      </c:valAx>
      <c:valAx>
        <c:axId val="-2109838088"/>
        <c:scaling>
          <c:orientation val="minMax"/>
        </c:scaling>
        <c:delete val="0"/>
        <c:axPos val="l"/>
        <c:majorGridlines/>
        <c:minorGridlines/>
        <c:title>
          <c:tx>
            <c:rich>
              <a:bodyPr/>
              <a:lstStyle/>
              <a:p>
                <a:pPr>
                  <a:defRPr/>
                </a:pPr>
                <a:r>
                  <a:rPr lang="es-ES"/>
                  <a:t>Carga</a:t>
                </a:r>
                <a:r>
                  <a:rPr lang="es-ES" baseline="0"/>
                  <a:t> (Kg)</a:t>
                </a:r>
                <a:endParaRPr lang="es-ES"/>
              </a:p>
            </c:rich>
          </c:tx>
          <c:layout/>
          <c:overlay val="0"/>
        </c:title>
        <c:numFmt formatCode="General" sourceLinked="1"/>
        <c:majorTickMark val="none"/>
        <c:minorTickMark val="none"/>
        <c:tickLblPos val="nextTo"/>
        <c:crossAx val="-2109804696"/>
        <c:crosses val="autoZero"/>
        <c:crossBetween val="midCat"/>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a:t>Carga</a:t>
            </a:r>
            <a:r>
              <a:rPr lang="es-ES" baseline="0"/>
              <a:t> Vs Deformación</a:t>
            </a:r>
          </a:p>
          <a:p>
            <a:pPr>
              <a:defRPr/>
            </a:pPr>
            <a:r>
              <a:rPr lang="es-ES" baseline="0"/>
              <a:t>Roble</a:t>
            </a:r>
            <a:endParaRPr lang="es-ES"/>
          </a:p>
        </c:rich>
      </c:tx>
      <c:layout/>
      <c:overlay val="0"/>
    </c:title>
    <c:autoTitleDeleted val="0"/>
    <c:plotArea>
      <c:layout/>
      <c:scatterChart>
        <c:scatterStyle val="smoothMarker"/>
        <c:varyColors val="0"/>
        <c:ser>
          <c:idx val="0"/>
          <c:order val="0"/>
          <c:tx>
            <c:strRef>
              <c:f>Roble!$R$2:$R$3</c:f>
              <c:strCache>
                <c:ptCount val="1"/>
                <c:pt idx="0">
                  <c:v>P (kg)</c:v>
                </c:pt>
              </c:strCache>
            </c:strRef>
          </c:tx>
          <c:xVal>
            <c:numRef>
              <c:f>Roble!$S$4:$S$19</c:f>
              <c:numCache>
                <c:formatCode>0.00</c:formatCode>
                <c:ptCount val="16"/>
                <c:pt idx="0">
                  <c:v>0.0</c:v>
                </c:pt>
                <c:pt idx="1">
                  <c:v>0.550559999999999</c:v>
                </c:pt>
                <c:pt idx="2">
                  <c:v>0.973840000000002</c:v>
                </c:pt>
                <c:pt idx="3">
                  <c:v>1.42248</c:v>
                </c:pt>
                <c:pt idx="4">
                  <c:v>1.85424</c:v>
                </c:pt>
                <c:pt idx="5">
                  <c:v>2.253520000000005</c:v>
                </c:pt>
                <c:pt idx="6">
                  <c:v>2.69816</c:v>
                </c:pt>
                <c:pt idx="7">
                  <c:v>3.161520000000001</c:v>
                </c:pt>
                <c:pt idx="8">
                  <c:v>3.60568</c:v>
                </c:pt>
                <c:pt idx="9">
                  <c:v>4.09168</c:v>
                </c:pt>
                <c:pt idx="10">
                  <c:v>4.617439999999983</c:v>
                </c:pt>
                <c:pt idx="11">
                  <c:v>5.15904</c:v>
                </c:pt>
                <c:pt idx="12">
                  <c:v>5.788559999999999</c:v>
                </c:pt>
                <c:pt idx="13">
                  <c:v>6.55536</c:v>
                </c:pt>
                <c:pt idx="14">
                  <c:v>7.380800000000001</c:v>
                </c:pt>
                <c:pt idx="15">
                  <c:v>8.102160000000001</c:v>
                </c:pt>
              </c:numCache>
            </c:numRef>
          </c:xVal>
          <c:yVal>
            <c:numRef>
              <c:f>Roble!$R$4:$R$19</c:f>
              <c:numCache>
                <c:formatCode>General</c:formatCode>
                <c:ptCount val="16"/>
                <c:pt idx="0">
                  <c:v>0.0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291.0</c:v>
                </c:pt>
              </c:numCache>
            </c:numRef>
          </c:yVal>
          <c:smooth val="1"/>
        </c:ser>
        <c:dLbls>
          <c:showLegendKey val="0"/>
          <c:showVal val="0"/>
          <c:showCatName val="0"/>
          <c:showSerName val="0"/>
          <c:showPercent val="0"/>
          <c:showBubbleSize val="0"/>
        </c:dLbls>
        <c:axId val="-2109845128"/>
        <c:axId val="-2109839256"/>
      </c:scatterChart>
      <c:valAx>
        <c:axId val="-2109845128"/>
        <c:scaling>
          <c:orientation val="minMax"/>
        </c:scaling>
        <c:delete val="0"/>
        <c:axPos val="b"/>
        <c:majorGridlines/>
        <c:minorGridlines/>
        <c:title>
          <c:tx>
            <c:rich>
              <a:bodyPr/>
              <a:lstStyle/>
              <a:p>
                <a:pPr>
                  <a:defRPr/>
                </a:pPr>
                <a:r>
                  <a:rPr lang="es-ES"/>
                  <a:t>Deformación</a:t>
                </a:r>
                <a:r>
                  <a:rPr lang="es-ES" baseline="0"/>
                  <a:t> </a:t>
                </a:r>
                <a:endParaRPr lang="es-ES"/>
              </a:p>
            </c:rich>
          </c:tx>
          <c:layout/>
          <c:overlay val="0"/>
        </c:title>
        <c:numFmt formatCode="0.00" sourceLinked="1"/>
        <c:majorTickMark val="none"/>
        <c:minorTickMark val="none"/>
        <c:tickLblPos val="nextTo"/>
        <c:crossAx val="-2109839256"/>
        <c:crosses val="autoZero"/>
        <c:crossBetween val="midCat"/>
      </c:valAx>
      <c:valAx>
        <c:axId val="-2109839256"/>
        <c:scaling>
          <c:orientation val="minMax"/>
        </c:scaling>
        <c:delete val="0"/>
        <c:axPos val="l"/>
        <c:majorGridlines/>
        <c:minorGridlines/>
        <c:title>
          <c:tx>
            <c:rich>
              <a:bodyPr/>
              <a:lstStyle/>
              <a:p>
                <a:pPr>
                  <a:defRPr/>
                </a:pPr>
                <a:r>
                  <a:rPr lang="es-ES"/>
                  <a:t>Carga</a:t>
                </a:r>
                <a:r>
                  <a:rPr lang="es-ES" baseline="0"/>
                  <a:t> (Kg)</a:t>
                </a:r>
                <a:endParaRPr lang="es-ES"/>
              </a:p>
            </c:rich>
          </c:tx>
          <c:layout/>
          <c:overlay val="0"/>
        </c:title>
        <c:numFmt formatCode="General" sourceLinked="1"/>
        <c:majorTickMark val="none"/>
        <c:minorTickMark val="none"/>
        <c:tickLblPos val="nextTo"/>
        <c:crossAx val="-2109845128"/>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a:t>Carga</a:t>
            </a:r>
            <a:r>
              <a:rPr lang="es-ES" baseline="0"/>
              <a:t> Vs Deformación</a:t>
            </a:r>
          </a:p>
          <a:p>
            <a:pPr>
              <a:defRPr/>
            </a:pPr>
            <a:r>
              <a:rPr lang="es-ES" baseline="0"/>
              <a:t>Canelo Amarillo</a:t>
            </a:r>
            <a:endParaRPr lang="es-ES"/>
          </a:p>
        </c:rich>
      </c:tx>
      <c:layout/>
      <c:overlay val="0"/>
    </c:title>
    <c:autoTitleDeleted val="0"/>
    <c:plotArea>
      <c:layout/>
      <c:scatterChart>
        <c:scatterStyle val="smoothMarker"/>
        <c:varyColors val="0"/>
        <c:ser>
          <c:idx val="0"/>
          <c:order val="0"/>
          <c:xVal>
            <c:numRef>
              <c:f>Canelo!$Q$6:$Q$28</c:f>
              <c:numCache>
                <c:formatCode>0,000,000</c:formatCode>
                <c:ptCount val="23"/>
                <c:pt idx="0">
                  <c:v>0.0</c:v>
                </c:pt>
                <c:pt idx="1">
                  <c:v>0.000167000000000001</c:v>
                </c:pt>
                <c:pt idx="2">
                  <c:v>0.000333</c:v>
                </c:pt>
                <c:pt idx="3">
                  <c:v>0.0005</c:v>
                </c:pt>
                <c:pt idx="4">
                  <c:v>0.000667000000000002</c:v>
                </c:pt>
                <c:pt idx="5">
                  <c:v>0.000867000000000002</c:v>
                </c:pt>
                <c:pt idx="6">
                  <c:v>0.001</c:v>
                </c:pt>
                <c:pt idx="7">
                  <c:v>0.0012</c:v>
                </c:pt>
                <c:pt idx="8">
                  <c:v>0.001433</c:v>
                </c:pt>
                <c:pt idx="9">
                  <c:v>0.0016</c:v>
                </c:pt>
                <c:pt idx="10">
                  <c:v>0.001733</c:v>
                </c:pt>
                <c:pt idx="11">
                  <c:v>0.00190000000000001</c:v>
                </c:pt>
                <c:pt idx="12">
                  <c:v>0.00206700000000001</c:v>
                </c:pt>
                <c:pt idx="13">
                  <c:v>0.00226700000000001</c:v>
                </c:pt>
                <c:pt idx="14">
                  <c:v>0.00246700000000001</c:v>
                </c:pt>
                <c:pt idx="15">
                  <c:v>0.00266700000000001</c:v>
                </c:pt>
                <c:pt idx="16">
                  <c:v>0.00286700000000001</c:v>
                </c:pt>
                <c:pt idx="17">
                  <c:v>0.00306700000000001</c:v>
                </c:pt>
                <c:pt idx="18">
                  <c:v>0.00326700000000001</c:v>
                </c:pt>
                <c:pt idx="19">
                  <c:v>0.00353300000000001</c:v>
                </c:pt>
                <c:pt idx="20">
                  <c:v>0.00373300000000001</c:v>
                </c:pt>
                <c:pt idx="21">
                  <c:v>0.004133</c:v>
                </c:pt>
                <c:pt idx="22">
                  <c:v>0.00433300000000001</c:v>
                </c:pt>
              </c:numCache>
            </c:numRef>
          </c:xVal>
          <c:yVal>
            <c:numRef>
              <c:f>Canelo!$P$6:$P$28</c:f>
              <c:numCache>
                <c:formatCode>General</c:formatCode>
                <c:ptCount val="23"/>
                <c:pt idx="0">
                  <c:v>0.0</c:v>
                </c:pt>
                <c:pt idx="1">
                  <c:v>500.0</c:v>
                </c:pt>
                <c:pt idx="2">
                  <c:v>1000.0</c:v>
                </c:pt>
                <c:pt idx="3">
                  <c:v>1500.0</c:v>
                </c:pt>
                <c:pt idx="4">
                  <c:v>2000.0</c:v>
                </c:pt>
                <c:pt idx="5">
                  <c:v>2500.0</c:v>
                </c:pt>
                <c:pt idx="6">
                  <c:v>3000.0</c:v>
                </c:pt>
                <c:pt idx="7">
                  <c:v>3500.0</c:v>
                </c:pt>
                <c:pt idx="8">
                  <c:v>4000.0</c:v>
                </c:pt>
                <c:pt idx="9">
                  <c:v>4500.0</c:v>
                </c:pt>
                <c:pt idx="10">
                  <c:v>5000.0</c:v>
                </c:pt>
                <c:pt idx="11">
                  <c:v>5500.0</c:v>
                </c:pt>
                <c:pt idx="12">
                  <c:v>6000.0</c:v>
                </c:pt>
                <c:pt idx="13">
                  <c:v>6500.0</c:v>
                </c:pt>
                <c:pt idx="14">
                  <c:v>7000.0</c:v>
                </c:pt>
                <c:pt idx="15">
                  <c:v>7500.0</c:v>
                </c:pt>
                <c:pt idx="16">
                  <c:v>8000.0</c:v>
                </c:pt>
                <c:pt idx="17">
                  <c:v>8500.0</c:v>
                </c:pt>
                <c:pt idx="18">
                  <c:v>9000.0</c:v>
                </c:pt>
                <c:pt idx="19">
                  <c:v>9500.0</c:v>
                </c:pt>
                <c:pt idx="20">
                  <c:v>10000.0</c:v>
                </c:pt>
                <c:pt idx="21">
                  <c:v>10500.0</c:v>
                </c:pt>
                <c:pt idx="22">
                  <c:v>10840.0</c:v>
                </c:pt>
              </c:numCache>
            </c:numRef>
          </c:yVal>
          <c:smooth val="1"/>
        </c:ser>
        <c:dLbls>
          <c:showLegendKey val="0"/>
          <c:showVal val="0"/>
          <c:showCatName val="0"/>
          <c:showSerName val="0"/>
          <c:showPercent val="0"/>
          <c:showBubbleSize val="0"/>
        </c:dLbls>
        <c:axId val="-2126568664"/>
        <c:axId val="-2126583528"/>
      </c:scatterChart>
      <c:valAx>
        <c:axId val="-2126568664"/>
        <c:scaling>
          <c:orientation val="minMax"/>
          <c:max val="0.0045"/>
        </c:scaling>
        <c:delete val="0"/>
        <c:axPos val="b"/>
        <c:majorGridlines/>
        <c:minorGridlines/>
        <c:title>
          <c:tx>
            <c:rich>
              <a:bodyPr/>
              <a:lstStyle/>
              <a:p>
                <a:pPr>
                  <a:defRPr/>
                </a:pPr>
                <a:r>
                  <a:rPr lang="es-ES"/>
                  <a:t>Deformación</a:t>
                </a:r>
              </a:p>
            </c:rich>
          </c:tx>
          <c:layout/>
          <c:overlay val="0"/>
        </c:title>
        <c:numFmt formatCode="#,##0.0000" sourceLinked="0"/>
        <c:majorTickMark val="none"/>
        <c:minorTickMark val="none"/>
        <c:tickLblPos val="nextTo"/>
        <c:crossAx val="-2126583528"/>
        <c:crosses val="autoZero"/>
        <c:crossBetween val="midCat"/>
      </c:valAx>
      <c:valAx>
        <c:axId val="-2126583528"/>
        <c:scaling>
          <c:orientation val="minMax"/>
        </c:scaling>
        <c:delete val="0"/>
        <c:axPos val="l"/>
        <c:majorGridlines/>
        <c:minorGridlines/>
        <c:title>
          <c:tx>
            <c:rich>
              <a:bodyPr/>
              <a:lstStyle/>
              <a:p>
                <a:pPr>
                  <a:defRPr/>
                </a:pPr>
                <a:r>
                  <a:rPr lang="es-ES"/>
                  <a:t>Carga</a:t>
                </a:r>
                <a:r>
                  <a:rPr lang="es-ES" baseline="0"/>
                  <a:t> (Kg)</a:t>
                </a:r>
                <a:endParaRPr lang="es-ES"/>
              </a:p>
            </c:rich>
          </c:tx>
          <c:layout/>
          <c:overlay val="0"/>
        </c:title>
        <c:numFmt formatCode="General" sourceLinked="1"/>
        <c:majorTickMark val="none"/>
        <c:minorTickMark val="none"/>
        <c:tickLblPos val="nextTo"/>
        <c:crossAx val="-2126568664"/>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a:t>Carga</a:t>
            </a:r>
            <a:r>
              <a:rPr lang="es-ES" baseline="0"/>
              <a:t> Vs Deformación</a:t>
            </a:r>
          </a:p>
          <a:p>
            <a:pPr>
              <a:defRPr/>
            </a:pPr>
            <a:r>
              <a:rPr lang="es-ES" baseline="0"/>
              <a:t>Manzano Colorado</a:t>
            </a:r>
            <a:endParaRPr lang="es-ES"/>
          </a:p>
        </c:rich>
      </c:tx>
      <c:layout/>
      <c:overlay val="0"/>
    </c:title>
    <c:autoTitleDeleted val="0"/>
    <c:plotArea>
      <c:layout/>
      <c:scatterChart>
        <c:scatterStyle val="smoothMarker"/>
        <c:varyColors val="0"/>
        <c:ser>
          <c:idx val="0"/>
          <c:order val="0"/>
          <c:xVal>
            <c:numRef>
              <c:f>Manzano!$Q$6:$Q$34</c:f>
              <c:numCache>
                <c:formatCode>0,000,000</c:formatCode>
                <c:ptCount val="29"/>
                <c:pt idx="0">
                  <c:v>0.0</c:v>
                </c:pt>
                <c:pt idx="1">
                  <c:v>6.70000000000003E-5</c:v>
                </c:pt>
                <c:pt idx="2">
                  <c:v>0.000133</c:v>
                </c:pt>
                <c:pt idx="3">
                  <c:v>0.000233</c:v>
                </c:pt>
                <c:pt idx="4">
                  <c:v>0.000333</c:v>
                </c:pt>
                <c:pt idx="5">
                  <c:v>0.0005</c:v>
                </c:pt>
                <c:pt idx="6">
                  <c:v>0.000567</c:v>
                </c:pt>
                <c:pt idx="7">
                  <c:v>0.000733000000000002</c:v>
                </c:pt>
                <c:pt idx="8">
                  <c:v>0.000900000000000002</c:v>
                </c:pt>
                <c:pt idx="9">
                  <c:v>0.001</c:v>
                </c:pt>
                <c:pt idx="10">
                  <c:v>0.001067</c:v>
                </c:pt>
                <c:pt idx="11">
                  <c:v>0.001167</c:v>
                </c:pt>
                <c:pt idx="12">
                  <c:v>0.001267</c:v>
                </c:pt>
                <c:pt idx="13">
                  <c:v>0.001433</c:v>
                </c:pt>
                <c:pt idx="14">
                  <c:v>0.001533</c:v>
                </c:pt>
                <c:pt idx="15">
                  <c:v>0.001633</c:v>
                </c:pt>
                <c:pt idx="16">
                  <c:v>0.001733</c:v>
                </c:pt>
                <c:pt idx="17">
                  <c:v>0.00190000000000001</c:v>
                </c:pt>
                <c:pt idx="18">
                  <c:v>0.00206700000000001</c:v>
                </c:pt>
                <c:pt idx="19">
                  <c:v>0.00220000000000001</c:v>
                </c:pt>
                <c:pt idx="20">
                  <c:v>0.00236700000000001</c:v>
                </c:pt>
                <c:pt idx="21">
                  <c:v>0.00260000000000001</c:v>
                </c:pt>
                <c:pt idx="22">
                  <c:v>0.00273300000000001</c:v>
                </c:pt>
                <c:pt idx="23">
                  <c:v>0.002933</c:v>
                </c:pt>
                <c:pt idx="24">
                  <c:v>0.00320000000000001</c:v>
                </c:pt>
                <c:pt idx="25">
                  <c:v>0.00353300000000001</c:v>
                </c:pt>
                <c:pt idx="26">
                  <c:v>0.003933</c:v>
                </c:pt>
                <c:pt idx="27">
                  <c:v>0.00433300000000001</c:v>
                </c:pt>
                <c:pt idx="28">
                  <c:v>0.00520000000000002</c:v>
                </c:pt>
              </c:numCache>
            </c:numRef>
          </c:xVal>
          <c:yVal>
            <c:numRef>
              <c:f>Manzano!$P$6:$P$34</c:f>
              <c:numCache>
                <c:formatCode>General</c:formatCode>
                <c:ptCount val="29"/>
                <c:pt idx="0">
                  <c:v>0.0</c:v>
                </c:pt>
                <c:pt idx="1">
                  <c:v>500.0</c:v>
                </c:pt>
                <c:pt idx="2">
                  <c:v>1000.0</c:v>
                </c:pt>
                <c:pt idx="3">
                  <c:v>1500.0</c:v>
                </c:pt>
                <c:pt idx="4">
                  <c:v>2000.0</c:v>
                </c:pt>
                <c:pt idx="5">
                  <c:v>2500.0</c:v>
                </c:pt>
                <c:pt idx="6">
                  <c:v>3000.0</c:v>
                </c:pt>
                <c:pt idx="7">
                  <c:v>3500.0</c:v>
                </c:pt>
                <c:pt idx="8">
                  <c:v>4000.0</c:v>
                </c:pt>
                <c:pt idx="9">
                  <c:v>4500.0</c:v>
                </c:pt>
                <c:pt idx="10">
                  <c:v>5000.0</c:v>
                </c:pt>
                <c:pt idx="11">
                  <c:v>5500.0</c:v>
                </c:pt>
                <c:pt idx="12">
                  <c:v>6000.0</c:v>
                </c:pt>
                <c:pt idx="13">
                  <c:v>6500.0</c:v>
                </c:pt>
                <c:pt idx="14">
                  <c:v>7000.0</c:v>
                </c:pt>
                <c:pt idx="15">
                  <c:v>7500.0</c:v>
                </c:pt>
                <c:pt idx="16">
                  <c:v>8000.0</c:v>
                </c:pt>
                <c:pt idx="17">
                  <c:v>8500.0</c:v>
                </c:pt>
                <c:pt idx="18">
                  <c:v>9000.0</c:v>
                </c:pt>
                <c:pt idx="19">
                  <c:v>9500.0</c:v>
                </c:pt>
                <c:pt idx="20">
                  <c:v>10000.0</c:v>
                </c:pt>
                <c:pt idx="21">
                  <c:v>10500.0</c:v>
                </c:pt>
                <c:pt idx="22">
                  <c:v>11000.0</c:v>
                </c:pt>
                <c:pt idx="23">
                  <c:v>11500.0</c:v>
                </c:pt>
                <c:pt idx="24">
                  <c:v>12000.0</c:v>
                </c:pt>
                <c:pt idx="25">
                  <c:v>12500.0</c:v>
                </c:pt>
                <c:pt idx="26">
                  <c:v>13000.0</c:v>
                </c:pt>
                <c:pt idx="27">
                  <c:v>13500.0</c:v>
                </c:pt>
                <c:pt idx="28">
                  <c:v>14200.0</c:v>
                </c:pt>
              </c:numCache>
            </c:numRef>
          </c:yVal>
          <c:smooth val="1"/>
        </c:ser>
        <c:dLbls>
          <c:showLegendKey val="0"/>
          <c:showVal val="0"/>
          <c:showCatName val="0"/>
          <c:showSerName val="0"/>
          <c:showPercent val="0"/>
          <c:showBubbleSize val="0"/>
        </c:dLbls>
        <c:axId val="-2124822120"/>
        <c:axId val="-2124830696"/>
      </c:scatterChart>
      <c:valAx>
        <c:axId val="-2124822120"/>
        <c:scaling>
          <c:orientation val="minMax"/>
          <c:max val="0.0055"/>
          <c:min val="0.0"/>
        </c:scaling>
        <c:delete val="0"/>
        <c:axPos val="b"/>
        <c:majorGridlines/>
        <c:minorGridlines/>
        <c:title>
          <c:tx>
            <c:rich>
              <a:bodyPr/>
              <a:lstStyle/>
              <a:p>
                <a:pPr>
                  <a:defRPr/>
                </a:pPr>
                <a:r>
                  <a:rPr lang="es-ES"/>
                  <a:t>Deformación</a:t>
                </a:r>
                <a:r>
                  <a:rPr lang="es-ES" baseline="0"/>
                  <a:t> </a:t>
                </a:r>
                <a:endParaRPr lang="es-ES"/>
              </a:p>
            </c:rich>
          </c:tx>
          <c:layout/>
          <c:overlay val="0"/>
        </c:title>
        <c:numFmt formatCode="#,##0.0000" sourceLinked="0"/>
        <c:majorTickMark val="none"/>
        <c:minorTickMark val="none"/>
        <c:tickLblPos val="nextTo"/>
        <c:crossAx val="-2124830696"/>
        <c:crosses val="autoZero"/>
        <c:crossBetween val="midCat"/>
      </c:valAx>
      <c:valAx>
        <c:axId val="-2124830696"/>
        <c:scaling>
          <c:orientation val="minMax"/>
        </c:scaling>
        <c:delete val="0"/>
        <c:axPos val="l"/>
        <c:majorGridlines/>
        <c:minorGridlines/>
        <c:title>
          <c:tx>
            <c:rich>
              <a:bodyPr/>
              <a:lstStyle/>
              <a:p>
                <a:pPr>
                  <a:defRPr/>
                </a:pPr>
                <a:r>
                  <a:rPr lang="es-ES"/>
                  <a:t>Carga</a:t>
                </a:r>
                <a:r>
                  <a:rPr lang="es-ES" baseline="0"/>
                  <a:t> (Kg)</a:t>
                </a:r>
                <a:endParaRPr lang="es-ES"/>
              </a:p>
            </c:rich>
          </c:tx>
          <c:layout/>
          <c:overlay val="0"/>
        </c:title>
        <c:numFmt formatCode="General" sourceLinked="1"/>
        <c:majorTickMark val="none"/>
        <c:minorTickMark val="none"/>
        <c:tickLblPos val="nextTo"/>
        <c:crossAx val="-2124822120"/>
        <c:crosses val="autoZero"/>
        <c:crossBetween val="midCat"/>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a:t>Carga</a:t>
            </a:r>
            <a:r>
              <a:rPr lang="es-ES" baseline="0"/>
              <a:t> Vs Deformación</a:t>
            </a:r>
          </a:p>
          <a:p>
            <a:pPr>
              <a:defRPr/>
            </a:pPr>
            <a:r>
              <a:rPr lang="es-ES" baseline="0"/>
              <a:t>Roble</a:t>
            </a:r>
          </a:p>
        </c:rich>
      </c:tx>
      <c:layout/>
      <c:overlay val="0"/>
    </c:title>
    <c:autoTitleDeleted val="0"/>
    <c:plotArea>
      <c:layout/>
      <c:scatterChart>
        <c:scatterStyle val="smoothMarker"/>
        <c:varyColors val="0"/>
        <c:ser>
          <c:idx val="0"/>
          <c:order val="0"/>
          <c:xVal>
            <c:numRef>
              <c:f>Roble!$Q$6:$Q$40</c:f>
              <c:numCache>
                <c:formatCode>0,000,000</c:formatCode>
                <c:ptCount val="35"/>
                <c:pt idx="0">
                  <c:v>0.0</c:v>
                </c:pt>
                <c:pt idx="1">
                  <c:v>0.000133</c:v>
                </c:pt>
                <c:pt idx="2">
                  <c:v>0.000267000000000001</c:v>
                </c:pt>
                <c:pt idx="3">
                  <c:v>0.0004</c:v>
                </c:pt>
                <c:pt idx="4">
                  <c:v>0.000533000000000001</c:v>
                </c:pt>
                <c:pt idx="5">
                  <c:v>0.000667000000000002</c:v>
                </c:pt>
                <c:pt idx="6">
                  <c:v>0.000733000000000002</c:v>
                </c:pt>
                <c:pt idx="7">
                  <c:v>0.000800000000000002</c:v>
                </c:pt>
                <c:pt idx="8">
                  <c:v>0.001</c:v>
                </c:pt>
                <c:pt idx="9">
                  <c:v>0.001133</c:v>
                </c:pt>
                <c:pt idx="10">
                  <c:v>0.0012</c:v>
                </c:pt>
                <c:pt idx="11">
                  <c:v>0.001333</c:v>
                </c:pt>
                <c:pt idx="12">
                  <c:v>0.001467</c:v>
                </c:pt>
                <c:pt idx="13">
                  <c:v>0.0016</c:v>
                </c:pt>
                <c:pt idx="14">
                  <c:v>0.001733</c:v>
                </c:pt>
                <c:pt idx="15">
                  <c:v>0.001867</c:v>
                </c:pt>
                <c:pt idx="16">
                  <c:v>0.002</c:v>
                </c:pt>
                <c:pt idx="17">
                  <c:v>0.00206700000000001</c:v>
                </c:pt>
                <c:pt idx="18">
                  <c:v>0.00220000000000001</c:v>
                </c:pt>
                <c:pt idx="19">
                  <c:v>0.00226700000000001</c:v>
                </c:pt>
                <c:pt idx="20">
                  <c:v>0.00246700000000001</c:v>
                </c:pt>
                <c:pt idx="21">
                  <c:v>0.00260000000000001</c:v>
                </c:pt>
                <c:pt idx="22">
                  <c:v>0.00273300000000001</c:v>
                </c:pt>
                <c:pt idx="23">
                  <c:v>0.00286700000000001</c:v>
                </c:pt>
                <c:pt idx="24">
                  <c:v>0.00300000000000001</c:v>
                </c:pt>
                <c:pt idx="25">
                  <c:v>0.003133</c:v>
                </c:pt>
                <c:pt idx="26">
                  <c:v>0.00326700000000001</c:v>
                </c:pt>
                <c:pt idx="27">
                  <c:v>0.00353300000000001</c:v>
                </c:pt>
                <c:pt idx="28">
                  <c:v>0.00366700000000001</c:v>
                </c:pt>
                <c:pt idx="29">
                  <c:v>0.0038</c:v>
                </c:pt>
                <c:pt idx="30">
                  <c:v>0.00400000000000001</c:v>
                </c:pt>
                <c:pt idx="31">
                  <c:v>0.0042</c:v>
                </c:pt>
                <c:pt idx="32">
                  <c:v>0.004667</c:v>
                </c:pt>
                <c:pt idx="33">
                  <c:v>0.00500000000000001</c:v>
                </c:pt>
                <c:pt idx="34">
                  <c:v>0.008667</c:v>
                </c:pt>
              </c:numCache>
            </c:numRef>
          </c:xVal>
          <c:yVal>
            <c:numRef>
              <c:f>Roble!$P$6:$P$40</c:f>
              <c:numCache>
                <c:formatCode>General</c:formatCode>
                <c:ptCount val="35"/>
                <c:pt idx="0">
                  <c:v>0.0</c:v>
                </c:pt>
                <c:pt idx="1">
                  <c:v>500.0</c:v>
                </c:pt>
                <c:pt idx="2">
                  <c:v>1000.0</c:v>
                </c:pt>
                <c:pt idx="3">
                  <c:v>1500.0</c:v>
                </c:pt>
                <c:pt idx="4">
                  <c:v>2000.0</c:v>
                </c:pt>
                <c:pt idx="5">
                  <c:v>2500.0</c:v>
                </c:pt>
                <c:pt idx="6">
                  <c:v>3000.0</c:v>
                </c:pt>
                <c:pt idx="7">
                  <c:v>3500.0</c:v>
                </c:pt>
                <c:pt idx="8">
                  <c:v>4000.0</c:v>
                </c:pt>
                <c:pt idx="9">
                  <c:v>4500.0</c:v>
                </c:pt>
                <c:pt idx="10">
                  <c:v>5000.0</c:v>
                </c:pt>
                <c:pt idx="11">
                  <c:v>5500.0</c:v>
                </c:pt>
                <c:pt idx="12">
                  <c:v>6000.0</c:v>
                </c:pt>
                <c:pt idx="13">
                  <c:v>6500.0</c:v>
                </c:pt>
                <c:pt idx="14">
                  <c:v>7000.0</c:v>
                </c:pt>
                <c:pt idx="15">
                  <c:v>7500.0</c:v>
                </c:pt>
                <c:pt idx="16">
                  <c:v>8000.0</c:v>
                </c:pt>
                <c:pt idx="17">
                  <c:v>8500.0</c:v>
                </c:pt>
                <c:pt idx="18">
                  <c:v>9000.0</c:v>
                </c:pt>
                <c:pt idx="19">
                  <c:v>9500.0</c:v>
                </c:pt>
                <c:pt idx="20">
                  <c:v>10000.0</c:v>
                </c:pt>
                <c:pt idx="21">
                  <c:v>10500.0</c:v>
                </c:pt>
                <c:pt idx="22">
                  <c:v>11000.0</c:v>
                </c:pt>
                <c:pt idx="23">
                  <c:v>11500.0</c:v>
                </c:pt>
                <c:pt idx="24">
                  <c:v>12000.0</c:v>
                </c:pt>
                <c:pt idx="25">
                  <c:v>12500.0</c:v>
                </c:pt>
                <c:pt idx="26">
                  <c:v>13000.0</c:v>
                </c:pt>
                <c:pt idx="27">
                  <c:v>13500.0</c:v>
                </c:pt>
                <c:pt idx="28">
                  <c:v>14000.0</c:v>
                </c:pt>
                <c:pt idx="29">
                  <c:v>14500.0</c:v>
                </c:pt>
                <c:pt idx="30">
                  <c:v>15000.0</c:v>
                </c:pt>
                <c:pt idx="31">
                  <c:v>15500.0</c:v>
                </c:pt>
                <c:pt idx="32">
                  <c:v>16000.0</c:v>
                </c:pt>
                <c:pt idx="33">
                  <c:v>16500.0</c:v>
                </c:pt>
                <c:pt idx="34">
                  <c:v>17530.0</c:v>
                </c:pt>
              </c:numCache>
            </c:numRef>
          </c:yVal>
          <c:smooth val="1"/>
        </c:ser>
        <c:dLbls>
          <c:showLegendKey val="0"/>
          <c:showVal val="0"/>
          <c:showCatName val="0"/>
          <c:showSerName val="0"/>
          <c:showPercent val="0"/>
          <c:showBubbleSize val="0"/>
        </c:dLbls>
        <c:axId val="-2127485384"/>
        <c:axId val="-2127477064"/>
      </c:scatterChart>
      <c:valAx>
        <c:axId val="-2127485384"/>
        <c:scaling>
          <c:orientation val="minMax"/>
        </c:scaling>
        <c:delete val="0"/>
        <c:axPos val="b"/>
        <c:majorGridlines/>
        <c:minorGridlines/>
        <c:title>
          <c:tx>
            <c:rich>
              <a:bodyPr/>
              <a:lstStyle/>
              <a:p>
                <a:pPr>
                  <a:defRPr/>
                </a:pPr>
                <a:r>
                  <a:rPr lang="es-ES"/>
                  <a:t>Deformación</a:t>
                </a:r>
              </a:p>
            </c:rich>
          </c:tx>
          <c:layout/>
          <c:overlay val="0"/>
        </c:title>
        <c:numFmt formatCode="#,##0.0000" sourceLinked="0"/>
        <c:majorTickMark val="none"/>
        <c:minorTickMark val="none"/>
        <c:tickLblPos val="nextTo"/>
        <c:crossAx val="-2127477064"/>
        <c:crosses val="autoZero"/>
        <c:crossBetween val="midCat"/>
      </c:valAx>
      <c:valAx>
        <c:axId val="-2127477064"/>
        <c:scaling>
          <c:orientation val="minMax"/>
        </c:scaling>
        <c:delete val="0"/>
        <c:axPos val="l"/>
        <c:majorGridlines/>
        <c:minorGridlines/>
        <c:title>
          <c:tx>
            <c:rich>
              <a:bodyPr/>
              <a:lstStyle/>
              <a:p>
                <a:pPr>
                  <a:defRPr/>
                </a:pPr>
                <a:r>
                  <a:rPr lang="es-ES"/>
                  <a:t>Carga</a:t>
                </a:r>
                <a:r>
                  <a:rPr lang="es-ES" baseline="0"/>
                  <a:t> (Kg)</a:t>
                </a:r>
                <a:endParaRPr lang="es-ES"/>
              </a:p>
            </c:rich>
          </c:tx>
          <c:layout/>
          <c:overlay val="0"/>
        </c:title>
        <c:numFmt formatCode="General" sourceLinked="1"/>
        <c:majorTickMark val="none"/>
        <c:minorTickMark val="none"/>
        <c:tickLblPos val="nextTo"/>
        <c:crossAx val="-2127485384"/>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a:t>Carga</a:t>
            </a:r>
            <a:r>
              <a:rPr lang="es-ES" baseline="0"/>
              <a:t> Vs Deformación</a:t>
            </a:r>
          </a:p>
          <a:p>
            <a:pPr>
              <a:defRPr/>
            </a:pPr>
            <a:r>
              <a:rPr lang="es-ES" baseline="0"/>
              <a:t>Aliso</a:t>
            </a:r>
            <a:endParaRPr lang="es-ES"/>
          </a:p>
        </c:rich>
      </c:tx>
      <c:layout/>
      <c:overlay val="0"/>
    </c:title>
    <c:autoTitleDeleted val="0"/>
    <c:plotArea>
      <c:layout/>
      <c:scatterChart>
        <c:scatterStyle val="smoothMarker"/>
        <c:varyColors val="0"/>
        <c:ser>
          <c:idx val="0"/>
          <c:order val="0"/>
          <c:xVal>
            <c:numRef>
              <c:f>Aliso!$Q$6:$Q$11</c:f>
              <c:numCache>
                <c:formatCode>0,000,000</c:formatCode>
                <c:ptCount val="6"/>
                <c:pt idx="0">
                  <c:v>0.0</c:v>
                </c:pt>
                <c:pt idx="1">
                  <c:v>0.000689000000000001</c:v>
                </c:pt>
                <c:pt idx="2">
                  <c:v>0.001378</c:v>
                </c:pt>
                <c:pt idx="3">
                  <c:v>0.002559</c:v>
                </c:pt>
                <c:pt idx="4">
                  <c:v>0.004035</c:v>
                </c:pt>
                <c:pt idx="5">
                  <c:v>0.00541300000000001</c:v>
                </c:pt>
              </c:numCache>
            </c:numRef>
          </c:xVal>
          <c:yVal>
            <c:numRef>
              <c:f>Aliso!$P$6:$P$11</c:f>
              <c:numCache>
                <c:formatCode>General</c:formatCode>
                <c:ptCount val="6"/>
                <c:pt idx="0">
                  <c:v>0.0</c:v>
                </c:pt>
                <c:pt idx="1">
                  <c:v>100.0</c:v>
                </c:pt>
                <c:pt idx="2">
                  <c:v>200.0</c:v>
                </c:pt>
                <c:pt idx="3">
                  <c:v>300.0</c:v>
                </c:pt>
                <c:pt idx="4">
                  <c:v>400.0</c:v>
                </c:pt>
                <c:pt idx="5">
                  <c:v>490.0</c:v>
                </c:pt>
              </c:numCache>
            </c:numRef>
          </c:yVal>
          <c:smooth val="1"/>
        </c:ser>
        <c:dLbls>
          <c:showLegendKey val="0"/>
          <c:showVal val="0"/>
          <c:showCatName val="0"/>
          <c:showSerName val="0"/>
          <c:showPercent val="0"/>
          <c:showBubbleSize val="0"/>
        </c:dLbls>
        <c:axId val="2141230808"/>
        <c:axId val="2141236568"/>
      </c:scatterChart>
      <c:valAx>
        <c:axId val="2141230808"/>
        <c:scaling>
          <c:orientation val="minMax"/>
        </c:scaling>
        <c:delete val="0"/>
        <c:axPos val="b"/>
        <c:majorGridlines/>
        <c:minorGridlines/>
        <c:title>
          <c:tx>
            <c:rich>
              <a:bodyPr/>
              <a:lstStyle/>
              <a:p>
                <a:pPr>
                  <a:defRPr/>
                </a:pPr>
                <a:r>
                  <a:rPr lang="es-ES"/>
                  <a:t>Deformación</a:t>
                </a:r>
                <a:r>
                  <a:rPr lang="es-ES" baseline="0"/>
                  <a:t> </a:t>
                </a:r>
                <a:endParaRPr lang="es-ES"/>
              </a:p>
            </c:rich>
          </c:tx>
          <c:layout/>
          <c:overlay val="0"/>
        </c:title>
        <c:numFmt formatCode="#,##0.0000" sourceLinked="0"/>
        <c:majorTickMark val="none"/>
        <c:minorTickMark val="none"/>
        <c:tickLblPos val="nextTo"/>
        <c:crossAx val="2141236568"/>
        <c:crosses val="autoZero"/>
        <c:crossBetween val="midCat"/>
      </c:valAx>
      <c:valAx>
        <c:axId val="2141236568"/>
        <c:scaling>
          <c:orientation val="minMax"/>
        </c:scaling>
        <c:delete val="0"/>
        <c:axPos val="l"/>
        <c:majorGridlines/>
        <c:minorGridlines/>
        <c:title>
          <c:tx>
            <c:rich>
              <a:bodyPr/>
              <a:lstStyle/>
              <a:p>
                <a:pPr>
                  <a:defRPr/>
                </a:pPr>
                <a:r>
                  <a:rPr lang="es-ES"/>
                  <a:t>Carga</a:t>
                </a:r>
                <a:r>
                  <a:rPr lang="es-ES" baseline="0"/>
                  <a:t> (Kg)</a:t>
                </a:r>
                <a:endParaRPr lang="es-ES"/>
              </a:p>
            </c:rich>
          </c:tx>
          <c:layout/>
          <c:overlay val="0"/>
        </c:title>
        <c:numFmt formatCode="General" sourceLinked="1"/>
        <c:majorTickMark val="none"/>
        <c:minorTickMark val="none"/>
        <c:tickLblPos val="nextTo"/>
        <c:crossAx val="2141230808"/>
        <c:crosses val="autoZero"/>
        <c:crossBetween val="midCat"/>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a:t>Carga</a:t>
            </a:r>
            <a:r>
              <a:rPr lang="es-ES" baseline="0"/>
              <a:t> Vs Deformación</a:t>
            </a:r>
          </a:p>
          <a:p>
            <a:pPr>
              <a:defRPr/>
            </a:pPr>
            <a:r>
              <a:rPr lang="es-ES" baseline="0"/>
              <a:t>Canelo Amarillo</a:t>
            </a:r>
            <a:endParaRPr lang="es-ES"/>
          </a:p>
        </c:rich>
      </c:tx>
      <c:layout/>
      <c:overlay val="0"/>
    </c:title>
    <c:autoTitleDeleted val="0"/>
    <c:plotArea>
      <c:layout/>
      <c:scatterChart>
        <c:scatterStyle val="smoothMarker"/>
        <c:varyColors val="0"/>
        <c:ser>
          <c:idx val="0"/>
          <c:order val="0"/>
          <c:xVal>
            <c:numRef>
              <c:f>Canelo!$Q$6:$Q$21</c:f>
              <c:numCache>
                <c:formatCode>General</c:formatCode>
                <c:ptCount val="16"/>
                <c:pt idx="0">
                  <c:v>0.0</c:v>
                </c:pt>
                <c:pt idx="1">
                  <c:v>9.80000000000005E-5</c:v>
                </c:pt>
                <c:pt idx="2">
                  <c:v>0.000394000000000001</c:v>
                </c:pt>
                <c:pt idx="3">
                  <c:v>0.000591000000000002</c:v>
                </c:pt>
                <c:pt idx="4">
                  <c:v>0.000984</c:v>
                </c:pt>
                <c:pt idx="5">
                  <c:v>0.001722</c:v>
                </c:pt>
                <c:pt idx="6">
                  <c:v>0.002215</c:v>
                </c:pt>
                <c:pt idx="7">
                  <c:v>0.002756</c:v>
                </c:pt>
                <c:pt idx="8">
                  <c:v>0.003346</c:v>
                </c:pt>
                <c:pt idx="9">
                  <c:v>0.00393700000000001</c:v>
                </c:pt>
                <c:pt idx="10">
                  <c:v>0.004429</c:v>
                </c:pt>
                <c:pt idx="11">
                  <c:v>0.005069</c:v>
                </c:pt>
                <c:pt idx="12">
                  <c:v>0.005807</c:v>
                </c:pt>
                <c:pt idx="13">
                  <c:v>0.00649600000000002</c:v>
                </c:pt>
                <c:pt idx="14">
                  <c:v>0.007185</c:v>
                </c:pt>
                <c:pt idx="15">
                  <c:v>0.007628</c:v>
                </c:pt>
              </c:numCache>
            </c:numRef>
          </c:xVal>
          <c:yVal>
            <c:numRef>
              <c:f>Canelo!$P$6:$P$21</c:f>
              <c:numCache>
                <c:formatCode>General</c:formatCode>
                <c:ptCount val="16"/>
                <c:pt idx="0">
                  <c:v>0.0</c:v>
                </c:pt>
                <c:pt idx="1">
                  <c:v>50.0</c:v>
                </c:pt>
                <c:pt idx="2">
                  <c:v>100.0</c:v>
                </c:pt>
                <c:pt idx="3">
                  <c:v>150.0</c:v>
                </c:pt>
                <c:pt idx="4">
                  <c:v>200.0</c:v>
                </c:pt>
                <c:pt idx="5">
                  <c:v>250.0</c:v>
                </c:pt>
                <c:pt idx="6">
                  <c:v>300.0</c:v>
                </c:pt>
                <c:pt idx="7">
                  <c:v>350.0</c:v>
                </c:pt>
                <c:pt idx="8">
                  <c:v>400.0</c:v>
                </c:pt>
                <c:pt idx="9">
                  <c:v>450.0</c:v>
                </c:pt>
                <c:pt idx="10">
                  <c:v>500.0</c:v>
                </c:pt>
                <c:pt idx="11">
                  <c:v>550.0</c:v>
                </c:pt>
                <c:pt idx="12">
                  <c:v>600.0</c:v>
                </c:pt>
                <c:pt idx="13">
                  <c:v>650.0</c:v>
                </c:pt>
                <c:pt idx="14">
                  <c:v>700.0</c:v>
                </c:pt>
                <c:pt idx="15">
                  <c:v>740.0</c:v>
                </c:pt>
              </c:numCache>
            </c:numRef>
          </c:yVal>
          <c:smooth val="1"/>
        </c:ser>
        <c:dLbls>
          <c:showLegendKey val="0"/>
          <c:showVal val="0"/>
          <c:showCatName val="0"/>
          <c:showSerName val="0"/>
          <c:showPercent val="0"/>
          <c:showBubbleSize val="0"/>
        </c:dLbls>
        <c:axId val="-2109171400"/>
        <c:axId val="-2109165576"/>
      </c:scatterChart>
      <c:valAx>
        <c:axId val="-2109171400"/>
        <c:scaling>
          <c:orientation val="minMax"/>
        </c:scaling>
        <c:delete val="0"/>
        <c:axPos val="b"/>
        <c:majorGridlines/>
        <c:minorGridlines/>
        <c:title>
          <c:tx>
            <c:rich>
              <a:bodyPr/>
              <a:lstStyle/>
              <a:p>
                <a:pPr>
                  <a:defRPr/>
                </a:pPr>
                <a:r>
                  <a:rPr lang="es-ES"/>
                  <a:t>Deformación</a:t>
                </a:r>
                <a:r>
                  <a:rPr lang="es-ES" baseline="0"/>
                  <a:t> (mm)</a:t>
                </a:r>
                <a:endParaRPr lang="es-ES"/>
              </a:p>
            </c:rich>
          </c:tx>
          <c:layout/>
          <c:overlay val="0"/>
        </c:title>
        <c:numFmt formatCode="General" sourceLinked="1"/>
        <c:majorTickMark val="none"/>
        <c:minorTickMark val="none"/>
        <c:tickLblPos val="nextTo"/>
        <c:crossAx val="-2109165576"/>
        <c:crosses val="autoZero"/>
        <c:crossBetween val="midCat"/>
      </c:valAx>
      <c:valAx>
        <c:axId val="-2109165576"/>
        <c:scaling>
          <c:orientation val="minMax"/>
        </c:scaling>
        <c:delete val="0"/>
        <c:axPos val="l"/>
        <c:majorGridlines/>
        <c:minorGridlines/>
        <c:title>
          <c:tx>
            <c:rich>
              <a:bodyPr/>
              <a:lstStyle/>
              <a:p>
                <a:pPr>
                  <a:defRPr/>
                </a:pPr>
                <a:r>
                  <a:rPr lang="es-ES"/>
                  <a:t>Carga</a:t>
                </a:r>
                <a:r>
                  <a:rPr lang="es-ES" baseline="0"/>
                  <a:t> (Kg)</a:t>
                </a:r>
                <a:endParaRPr lang="es-ES"/>
              </a:p>
            </c:rich>
          </c:tx>
          <c:layout/>
          <c:overlay val="0"/>
        </c:title>
        <c:numFmt formatCode="General" sourceLinked="1"/>
        <c:majorTickMark val="none"/>
        <c:minorTickMark val="none"/>
        <c:tickLblPos val="nextTo"/>
        <c:crossAx val="-2109171400"/>
        <c:crosses val="autoZero"/>
        <c:crossBetween val="midCat"/>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a:t>Carga</a:t>
            </a:r>
            <a:r>
              <a:rPr lang="es-ES" baseline="0"/>
              <a:t> Vs Deformación</a:t>
            </a:r>
          </a:p>
          <a:p>
            <a:pPr>
              <a:defRPr/>
            </a:pPr>
            <a:r>
              <a:rPr lang="es-ES" baseline="0"/>
              <a:t>Manzano Colorado</a:t>
            </a:r>
            <a:endParaRPr lang="es-ES"/>
          </a:p>
        </c:rich>
      </c:tx>
      <c:layout/>
      <c:overlay val="0"/>
    </c:title>
    <c:autoTitleDeleted val="0"/>
    <c:plotArea>
      <c:layout/>
      <c:scatterChart>
        <c:scatterStyle val="smoothMarker"/>
        <c:varyColors val="0"/>
        <c:ser>
          <c:idx val="0"/>
          <c:order val="0"/>
          <c:xVal>
            <c:numRef>
              <c:f>Manzano!$Q$6:$Q$26</c:f>
              <c:numCache>
                <c:formatCode>General</c:formatCode>
                <c:ptCount val="21"/>
                <c:pt idx="0">
                  <c:v>0.0</c:v>
                </c:pt>
                <c:pt idx="1">
                  <c:v>4.90000000000002E-5</c:v>
                </c:pt>
                <c:pt idx="2">
                  <c:v>0.000197000000000001</c:v>
                </c:pt>
                <c:pt idx="3">
                  <c:v>0.000591000000000002</c:v>
                </c:pt>
                <c:pt idx="4">
                  <c:v>0.000984</c:v>
                </c:pt>
                <c:pt idx="5">
                  <c:v>0.001427</c:v>
                </c:pt>
                <c:pt idx="6">
                  <c:v>0.001772</c:v>
                </c:pt>
                <c:pt idx="7">
                  <c:v>0.002165</c:v>
                </c:pt>
                <c:pt idx="8">
                  <c:v>0.00251</c:v>
                </c:pt>
                <c:pt idx="9">
                  <c:v>0.002904</c:v>
                </c:pt>
                <c:pt idx="10">
                  <c:v>0.00329700000000001</c:v>
                </c:pt>
                <c:pt idx="11">
                  <c:v>0.00354300000000001</c:v>
                </c:pt>
                <c:pt idx="12">
                  <c:v>0.003839</c:v>
                </c:pt>
                <c:pt idx="13">
                  <c:v>0.00418300000000001</c:v>
                </c:pt>
                <c:pt idx="14">
                  <c:v>0.004528</c:v>
                </c:pt>
                <c:pt idx="15">
                  <c:v>0.00492100000000001</c:v>
                </c:pt>
                <c:pt idx="16">
                  <c:v>0.005266</c:v>
                </c:pt>
                <c:pt idx="17">
                  <c:v>0.00561</c:v>
                </c:pt>
                <c:pt idx="18">
                  <c:v>0.00590600000000002</c:v>
                </c:pt>
                <c:pt idx="19">
                  <c:v>0.00620100000000002</c:v>
                </c:pt>
                <c:pt idx="20">
                  <c:v>0.00629900000000002</c:v>
                </c:pt>
              </c:numCache>
            </c:numRef>
          </c:xVal>
          <c:yVal>
            <c:numRef>
              <c:f>Manzano!$P$6:$P$26</c:f>
              <c:numCache>
                <c:formatCode>General</c:formatCode>
                <c:ptCount val="21"/>
                <c:pt idx="0">
                  <c:v>0.0</c:v>
                </c:pt>
                <c:pt idx="1">
                  <c:v>50.0</c:v>
                </c:pt>
                <c:pt idx="2">
                  <c:v>100.0</c:v>
                </c:pt>
                <c:pt idx="3">
                  <c:v>150.0</c:v>
                </c:pt>
                <c:pt idx="4">
                  <c:v>200.0</c:v>
                </c:pt>
                <c:pt idx="5">
                  <c:v>250.0</c:v>
                </c:pt>
                <c:pt idx="6">
                  <c:v>300.0</c:v>
                </c:pt>
                <c:pt idx="7">
                  <c:v>350.0</c:v>
                </c:pt>
                <c:pt idx="8">
                  <c:v>400.0</c:v>
                </c:pt>
                <c:pt idx="9">
                  <c:v>450.0</c:v>
                </c:pt>
                <c:pt idx="10">
                  <c:v>500.0</c:v>
                </c:pt>
                <c:pt idx="11">
                  <c:v>550.0</c:v>
                </c:pt>
                <c:pt idx="12">
                  <c:v>600.0</c:v>
                </c:pt>
                <c:pt idx="13">
                  <c:v>650.0</c:v>
                </c:pt>
                <c:pt idx="14">
                  <c:v>700.0</c:v>
                </c:pt>
                <c:pt idx="15">
                  <c:v>750.0</c:v>
                </c:pt>
                <c:pt idx="16">
                  <c:v>800.0</c:v>
                </c:pt>
                <c:pt idx="17">
                  <c:v>850.0</c:v>
                </c:pt>
                <c:pt idx="18">
                  <c:v>900.0</c:v>
                </c:pt>
                <c:pt idx="19">
                  <c:v>950.0</c:v>
                </c:pt>
                <c:pt idx="20">
                  <c:v>970.0</c:v>
                </c:pt>
              </c:numCache>
            </c:numRef>
          </c:yVal>
          <c:smooth val="1"/>
        </c:ser>
        <c:dLbls>
          <c:showLegendKey val="0"/>
          <c:showVal val="0"/>
          <c:showCatName val="0"/>
          <c:showSerName val="0"/>
          <c:showPercent val="0"/>
          <c:showBubbleSize val="0"/>
        </c:dLbls>
        <c:axId val="-2112687144"/>
        <c:axId val="-2107666104"/>
      </c:scatterChart>
      <c:valAx>
        <c:axId val="-2112687144"/>
        <c:scaling>
          <c:orientation val="minMax"/>
          <c:max val="0.00650000000000001"/>
          <c:min val="0.0"/>
        </c:scaling>
        <c:delete val="0"/>
        <c:axPos val="b"/>
        <c:majorGridlines/>
        <c:minorGridlines/>
        <c:title>
          <c:tx>
            <c:rich>
              <a:bodyPr/>
              <a:lstStyle/>
              <a:p>
                <a:pPr>
                  <a:defRPr/>
                </a:pPr>
                <a:r>
                  <a:rPr lang="es-ES"/>
                  <a:t>Deformación</a:t>
                </a:r>
                <a:r>
                  <a:rPr lang="es-ES" baseline="0"/>
                  <a:t> </a:t>
                </a:r>
                <a:endParaRPr lang="es-ES"/>
              </a:p>
            </c:rich>
          </c:tx>
          <c:layout/>
          <c:overlay val="0"/>
        </c:title>
        <c:numFmt formatCode="#,##0.0000" sourceLinked="0"/>
        <c:majorTickMark val="none"/>
        <c:minorTickMark val="none"/>
        <c:tickLblPos val="nextTo"/>
        <c:crossAx val="-2107666104"/>
        <c:crosses val="autoZero"/>
        <c:crossBetween val="midCat"/>
      </c:valAx>
      <c:valAx>
        <c:axId val="-2107666104"/>
        <c:scaling>
          <c:orientation val="minMax"/>
          <c:max val="1000.0"/>
          <c:min val="0.0"/>
        </c:scaling>
        <c:delete val="0"/>
        <c:axPos val="l"/>
        <c:majorGridlines/>
        <c:minorGridlines/>
        <c:title>
          <c:tx>
            <c:rich>
              <a:bodyPr/>
              <a:lstStyle/>
              <a:p>
                <a:pPr>
                  <a:defRPr/>
                </a:pPr>
                <a:r>
                  <a:rPr lang="es-ES"/>
                  <a:t>Carga</a:t>
                </a:r>
                <a:r>
                  <a:rPr lang="es-ES" baseline="0"/>
                  <a:t> (Kg)</a:t>
                </a:r>
                <a:endParaRPr lang="es-ES"/>
              </a:p>
            </c:rich>
          </c:tx>
          <c:layout/>
          <c:overlay val="0"/>
        </c:title>
        <c:numFmt formatCode="General" sourceLinked="1"/>
        <c:majorTickMark val="none"/>
        <c:minorTickMark val="none"/>
        <c:tickLblPos val="nextTo"/>
        <c:crossAx val="-2112687144"/>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a:t>Carga</a:t>
            </a:r>
            <a:r>
              <a:rPr lang="es-ES" baseline="0"/>
              <a:t> Vs Deformación</a:t>
            </a:r>
          </a:p>
          <a:p>
            <a:pPr>
              <a:defRPr/>
            </a:pPr>
            <a:r>
              <a:rPr lang="es-ES" baseline="0"/>
              <a:t>Roble</a:t>
            </a:r>
            <a:endParaRPr lang="es-ES"/>
          </a:p>
        </c:rich>
      </c:tx>
      <c:layout/>
      <c:overlay val="0"/>
    </c:title>
    <c:autoTitleDeleted val="0"/>
    <c:plotArea>
      <c:layout/>
      <c:scatterChart>
        <c:scatterStyle val="smoothMarker"/>
        <c:varyColors val="0"/>
        <c:ser>
          <c:idx val="0"/>
          <c:order val="0"/>
          <c:xVal>
            <c:numRef>
              <c:f>Roble!$Q$6:$Q$26</c:f>
              <c:numCache>
                <c:formatCode>General</c:formatCode>
                <c:ptCount val="21"/>
                <c:pt idx="0">
                  <c:v>0.0</c:v>
                </c:pt>
                <c:pt idx="1">
                  <c:v>4.90000000000002E-5</c:v>
                </c:pt>
                <c:pt idx="2">
                  <c:v>4.90000000000002E-5</c:v>
                </c:pt>
                <c:pt idx="3">
                  <c:v>0.000246</c:v>
                </c:pt>
                <c:pt idx="4">
                  <c:v>0.000492</c:v>
                </c:pt>
                <c:pt idx="5">
                  <c:v>0.000787000000000002</c:v>
                </c:pt>
                <c:pt idx="6">
                  <c:v>0.001181</c:v>
                </c:pt>
                <c:pt idx="7">
                  <c:v>0.001525</c:v>
                </c:pt>
                <c:pt idx="8">
                  <c:v>0.00187000000000001</c:v>
                </c:pt>
                <c:pt idx="9">
                  <c:v>0.002165</c:v>
                </c:pt>
                <c:pt idx="10">
                  <c:v>0.002461</c:v>
                </c:pt>
                <c:pt idx="11">
                  <c:v>0.002854</c:v>
                </c:pt>
                <c:pt idx="12">
                  <c:v>0.003199</c:v>
                </c:pt>
                <c:pt idx="13">
                  <c:v>0.00359300000000001</c:v>
                </c:pt>
                <c:pt idx="14">
                  <c:v>0.00393700000000001</c:v>
                </c:pt>
                <c:pt idx="15">
                  <c:v>0.00433100000000001</c:v>
                </c:pt>
                <c:pt idx="16">
                  <c:v>0.004675</c:v>
                </c:pt>
                <c:pt idx="17">
                  <c:v>0.00502</c:v>
                </c:pt>
                <c:pt idx="18">
                  <c:v>0.00541300000000001</c:v>
                </c:pt>
                <c:pt idx="19">
                  <c:v>0.005807</c:v>
                </c:pt>
                <c:pt idx="20">
                  <c:v>0.00629900000000002</c:v>
                </c:pt>
              </c:numCache>
            </c:numRef>
          </c:xVal>
          <c:yVal>
            <c:numRef>
              <c:f>Roble!$P$6:$P$27</c:f>
              <c:numCache>
                <c:formatCode>General</c:formatCode>
                <c:ptCount val="22"/>
                <c:pt idx="0">
                  <c:v>0.0</c:v>
                </c:pt>
                <c:pt idx="1">
                  <c:v>50.0</c:v>
                </c:pt>
                <c:pt idx="2">
                  <c:v>100.0</c:v>
                </c:pt>
                <c:pt idx="3">
                  <c:v>150.0</c:v>
                </c:pt>
                <c:pt idx="4">
                  <c:v>200.0</c:v>
                </c:pt>
                <c:pt idx="5">
                  <c:v>250.0</c:v>
                </c:pt>
                <c:pt idx="6">
                  <c:v>300.0</c:v>
                </c:pt>
                <c:pt idx="7">
                  <c:v>350.0</c:v>
                </c:pt>
                <c:pt idx="8">
                  <c:v>400.0</c:v>
                </c:pt>
                <c:pt idx="9">
                  <c:v>450.0</c:v>
                </c:pt>
                <c:pt idx="10">
                  <c:v>500.0</c:v>
                </c:pt>
                <c:pt idx="11">
                  <c:v>550.0</c:v>
                </c:pt>
                <c:pt idx="12">
                  <c:v>600.0</c:v>
                </c:pt>
                <c:pt idx="13">
                  <c:v>650.0</c:v>
                </c:pt>
                <c:pt idx="14">
                  <c:v>700.0</c:v>
                </c:pt>
                <c:pt idx="15">
                  <c:v>750.0</c:v>
                </c:pt>
                <c:pt idx="16">
                  <c:v>800.0</c:v>
                </c:pt>
                <c:pt idx="17">
                  <c:v>850.0</c:v>
                </c:pt>
                <c:pt idx="18">
                  <c:v>900.0</c:v>
                </c:pt>
                <c:pt idx="19">
                  <c:v>950.0</c:v>
                </c:pt>
                <c:pt idx="20">
                  <c:v>1000.0</c:v>
                </c:pt>
                <c:pt idx="21">
                  <c:v>1040.0</c:v>
                </c:pt>
              </c:numCache>
            </c:numRef>
          </c:yVal>
          <c:smooth val="1"/>
        </c:ser>
        <c:dLbls>
          <c:showLegendKey val="0"/>
          <c:showVal val="0"/>
          <c:showCatName val="0"/>
          <c:showSerName val="0"/>
          <c:showPercent val="0"/>
          <c:showBubbleSize val="0"/>
        </c:dLbls>
        <c:axId val="-2107672360"/>
        <c:axId val="-2112765320"/>
      </c:scatterChart>
      <c:valAx>
        <c:axId val="-2107672360"/>
        <c:scaling>
          <c:orientation val="minMax"/>
          <c:max val="0.00650000000000001"/>
          <c:min val="0.0"/>
        </c:scaling>
        <c:delete val="0"/>
        <c:axPos val="b"/>
        <c:majorGridlines/>
        <c:minorGridlines/>
        <c:title>
          <c:tx>
            <c:rich>
              <a:bodyPr/>
              <a:lstStyle/>
              <a:p>
                <a:pPr>
                  <a:defRPr/>
                </a:pPr>
                <a:r>
                  <a:rPr lang="es-ES"/>
                  <a:t>Deformación</a:t>
                </a:r>
                <a:r>
                  <a:rPr lang="es-ES" baseline="0"/>
                  <a:t> </a:t>
                </a:r>
                <a:endParaRPr lang="es-ES"/>
              </a:p>
            </c:rich>
          </c:tx>
          <c:layout/>
          <c:overlay val="0"/>
        </c:title>
        <c:numFmt formatCode="General" sourceLinked="1"/>
        <c:majorTickMark val="none"/>
        <c:minorTickMark val="none"/>
        <c:tickLblPos val="nextTo"/>
        <c:crossAx val="-2112765320"/>
        <c:crosses val="autoZero"/>
        <c:crossBetween val="midCat"/>
      </c:valAx>
      <c:valAx>
        <c:axId val="-2112765320"/>
        <c:scaling>
          <c:orientation val="minMax"/>
        </c:scaling>
        <c:delete val="0"/>
        <c:axPos val="l"/>
        <c:majorGridlines/>
        <c:minorGridlines/>
        <c:title>
          <c:tx>
            <c:rich>
              <a:bodyPr/>
              <a:lstStyle/>
              <a:p>
                <a:pPr>
                  <a:defRPr/>
                </a:pPr>
                <a:r>
                  <a:rPr lang="es-ES"/>
                  <a:t>Carga</a:t>
                </a:r>
                <a:r>
                  <a:rPr lang="es-ES" baseline="0"/>
                  <a:t> (Kg)</a:t>
                </a:r>
                <a:endParaRPr lang="es-ES"/>
              </a:p>
            </c:rich>
          </c:tx>
          <c:layout/>
          <c:overlay val="0"/>
        </c:title>
        <c:numFmt formatCode="General" sourceLinked="1"/>
        <c:majorTickMark val="none"/>
        <c:minorTickMark val="none"/>
        <c:tickLblPos val="nextTo"/>
        <c:crossAx val="-2107672360"/>
        <c:crosses val="autoZero"/>
        <c:crossBetween val="midCat"/>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a:t>Carga</a:t>
            </a:r>
            <a:r>
              <a:rPr lang="es-ES" baseline="0"/>
              <a:t> Vs Deformación</a:t>
            </a:r>
          </a:p>
          <a:p>
            <a:pPr>
              <a:defRPr/>
            </a:pPr>
            <a:r>
              <a:rPr lang="es-ES" baseline="0"/>
              <a:t>Aliso</a:t>
            </a:r>
            <a:endParaRPr lang="es-ES"/>
          </a:p>
        </c:rich>
      </c:tx>
      <c:layout/>
      <c:overlay val="0"/>
    </c:title>
    <c:autoTitleDeleted val="0"/>
    <c:plotArea>
      <c:layout/>
      <c:scatterChart>
        <c:scatterStyle val="smoothMarker"/>
        <c:varyColors val="0"/>
        <c:ser>
          <c:idx val="0"/>
          <c:order val="0"/>
          <c:tx>
            <c:strRef>
              <c:f>Aliso!$R$2:$R$3</c:f>
              <c:strCache>
                <c:ptCount val="1"/>
                <c:pt idx="0">
                  <c:v>P (kg)</c:v>
                </c:pt>
              </c:strCache>
            </c:strRef>
          </c:tx>
          <c:xVal>
            <c:numRef>
              <c:f>Aliso!$S$4:$S$18</c:f>
              <c:numCache>
                <c:formatCode>General</c:formatCode>
                <c:ptCount val="15"/>
                <c:pt idx="0">
                  <c:v>0.0</c:v>
                </c:pt>
                <c:pt idx="1">
                  <c:v>0.47712</c:v>
                </c:pt>
                <c:pt idx="2">
                  <c:v>0.811680000000001</c:v>
                </c:pt>
                <c:pt idx="3">
                  <c:v>1.18144</c:v>
                </c:pt>
                <c:pt idx="4">
                  <c:v>1.53976</c:v>
                </c:pt>
                <c:pt idx="5">
                  <c:v>1.898080000000003</c:v>
                </c:pt>
                <c:pt idx="6">
                  <c:v>2.226320000000001</c:v>
                </c:pt>
                <c:pt idx="7">
                  <c:v>2.6036</c:v>
                </c:pt>
                <c:pt idx="8">
                  <c:v>2.98112</c:v>
                </c:pt>
                <c:pt idx="9">
                  <c:v>3.373839999999998</c:v>
                </c:pt>
                <c:pt idx="10">
                  <c:v>3.806479999999992</c:v>
                </c:pt>
                <c:pt idx="11">
                  <c:v>4.342479999999997</c:v>
                </c:pt>
                <c:pt idx="12">
                  <c:v>4.967840000000001</c:v>
                </c:pt>
                <c:pt idx="13">
                  <c:v>5.6692</c:v>
                </c:pt>
                <c:pt idx="14">
                  <c:v>6.368319999999985</c:v>
                </c:pt>
              </c:numCache>
            </c:numRef>
          </c:xVal>
          <c:yVal>
            <c:numRef>
              <c:f>Aliso!$R$4:$R$18</c:f>
              <c:numCache>
                <c:formatCode>General</c:formatCode>
                <c:ptCount val="15"/>
                <c:pt idx="0">
                  <c:v>0.0</c:v>
                </c:pt>
                <c:pt idx="1">
                  <c:v>10.0</c:v>
                </c:pt>
                <c:pt idx="2">
                  <c:v>20.0</c:v>
                </c:pt>
                <c:pt idx="3">
                  <c:v>30.0</c:v>
                </c:pt>
                <c:pt idx="4">
                  <c:v>40.0</c:v>
                </c:pt>
                <c:pt idx="5">
                  <c:v>50.0</c:v>
                </c:pt>
                <c:pt idx="6">
                  <c:v>60.0</c:v>
                </c:pt>
                <c:pt idx="7">
                  <c:v>70.0</c:v>
                </c:pt>
                <c:pt idx="8">
                  <c:v>80.0</c:v>
                </c:pt>
                <c:pt idx="9">
                  <c:v>90.0</c:v>
                </c:pt>
                <c:pt idx="10">
                  <c:v>100.0</c:v>
                </c:pt>
                <c:pt idx="11">
                  <c:v>110.0</c:v>
                </c:pt>
                <c:pt idx="12">
                  <c:v>120.0</c:v>
                </c:pt>
                <c:pt idx="13">
                  <c:v>130.0</c:v>
                </c:pt>
                <c:pt idx="14">
                  <c:v>138.0</c:v>
                </c:pt>
              </c:numCache>
            </c:numRef>
          </c:yVal>
          <c:smooth val="1"/>
        </c:ser>
        <c:dLbls>
          <c:showLegendKey val="0"/>
          <c:showVal val="0"/>
          <c:showCatName val="0"/>
          <c:showSerName val="0"/>
          <c:showPercent val="0"/>
          <c:showBubbleSize val="0"/>
        </c:dLbls>
        <c:axId val="-2110385912"/>
        <c:axId val="-2110377304"/>
      </c:scatterChart>
      <c:valAx>
        <c:axId val="-2110385912"/>
        <c:scaling>
          <c:orientation val="minMax"/>
        </c:scaling>
        <c:delete val="0"/>
        <c:axPos val="b"/>
        <c:majorGridlines/>
        <c:minorGridlines/>
        <c:title>
          <c:tx>
            <c:rich>
              <a:bodyPr/>
              <a:lstStyle/>
              <a:p>
                <a:pPr>
                  <a:defRPr/>
                </a:pPr>
                <a:r>
                  <a:rPr lang="es-ES"/>
                  <a:t>Deformación</a:t>
                </a:r>
                <a:r>
                  <a:rPr lang="es-ES" baseline="0"/>
                  <a:t> </a:t>
                </a:r>
                <a:endParaRPr lang="es-ES"/>
              </a:p>
            </c:rich>
          </c:tx>
          <c:layout/>
          <c:overlay val="0"/>
        </c:title>
        <c:numFmt formatCode="General" sourceLinked="1"/>
        <c:majorTickMark val="none"/>
        <c:minorTickMark val="none"/>
        <c:tickLblPos val="nextTo"/>
        <c:crossAx val="-2110377304"/>
        <c:crosses val="autoZero"/>
        <c:crossBetween val="midCat"/>
      </c:valAx>
      <c:valAx>
        <c:axId val="-2110377304"/>
        <c:scaling>
          <c:orientation val="minMax"/>
        </c:scaling>
        <c:delete val="0"/>
        <c:axPos val="l"/>
        <c:majorGridlines/>
        <c:minorGridlines/>
        <c:title>
          <c:tx>
            <c:rich>
              <a:bodyPr/>
              <a:lstStyle/>
              <a:p>
                <a:pPr>
                  <a:defRPr/>
                </a:pPr>
                <a:r>
                  <a:rPr lang="es-ES"/>
                  <a:t>Carga</a:t>
                </a:r>
                <a:r>
                  <a:rPr lang="es-ES" baseline="0"/>
                  <a:t> (Kg)</a:t>
                </a:r>
                <a:endParaRPr lang="es-ES"/>
              </a:p>
            </c:rich>
          </c:tx>
          <c:layout/>
          <c:overlay val="0"/>
        </c:title>
        <c:numFmt formatCode="General" sourceLinked="1"/>
        <c:majorTickMark val="none"/>
        <c:minorTickMark val="none"/>
        <c:tickLblPos val="nextTo"/>
        <c:crossAx val="-2110385912"/>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2.emf"/><Relationship Id="rId2" Type="http://schemas.openxmlformats.org/officeDocument/2006/relationships/image" Target="../media/image9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dirty="0"/>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46587F1-EABC-6C4F-95B5-D6CE2F3C0F8D}" type="datetimeFigureOut">
              <a:rPr lang="es-ES" smtClean="0"/>
              <a:t>20/08/13</a:t>
            </a:fld>
            <a:endParaRPr lang="es-ES_tradnl" dirty="0"/>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dirty="0"/>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2418D83-FBAD-6D46-8940-83AAFFCB8390}" type="slidenum">
              <a:rPr lang="es-ES_tradnl" smtClean="0"/>
              <a:t>‹Nr.›</a:t>
            </a:fld>
            <a:endParaRPr lang="es-ES_tradnl" dirty="0"/>
          </a:p>
        </p:txBody>
      </p:sp>
    </p:spTree>
    <p:extLst>
      <p:ext uri="{BB962C8B-B14F-4D97-AF65-F5344CB8AC3E}">
        <p14:creationId xmlns:p14="http://schemas.microsoft.com/office/powerpoint/2010/main" val="67526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5FF0F-6D9B-42AE-9491-C6B99C2CC652}" type="datetimeFigureOut">
              <a:rPr lang="es-ES" smtClean="0"/>
              <a:pPr/>
              <a:t>20/08/13</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ADA928-E6C2-4AF0-8638-20B153EB67FB}" type="slidenum">
              <a:rPr lang="es-ES" smtClean="0"/>
              <a:pPr/>
              <a:t>‹Nr.›</a:t>
            </a:fld>
            <a:endParaRPr lang="es-ES" dirty="0"/>
          </a:p>
        </p:txBody>
      </p:sp>
    </p:spTree>
    <p:extLst>
      <p:ext uri="{BB962C8B-B14F-4D97-AF65-F5344CB8AC3E}">
        <p14:creationId xmlns:p14="http://schemas.microsoft.com/office/powerpoint/2010/main" val="293423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AADA928-E6C2-4AF0-8638-20B153EB67FB}" type="slidenum">
              <a:rPr lang="es-ES" smtClean="0"/>
              <a:pPr/>
              <a:t>29</a:t>
            </a:fld>
            <a:endParaRPr lang="es-ES"/>
          </a:p>
        </p:txBody>
      </p:sp>
    </p:spTree>
    <p:extLst>
      <p:ext uri="{BB962C8B-B14F-4D97-AF65-F5344CB8AC3E}">
        <p14:creationId xmlns:p14="http://schemas.microsoft.com/office/powerpoint/2010/main" val="2497045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B42DC005-1E46-4286-9475-4EBF85EF1D52}" type="datetimeFigureOut">
              <a:rPr lang="es-ES" smtClean="0"/>
              <a:pPr/>
              <a:t>20/08/13</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0FEE3A04-4443-4136-A3D4-BD80460F47C8}" type="slidenum">
              <a:rPr lang="es-ES" smtClean="0"/>
              <a:pPr/>
              <a:t>‹Nr.›</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42DC005-1E46-4286-9475-4EBF85EF1D52}" type="datetimeFigureOut">
              <a:rPr lang="es-ES" smtClean="0"/>
              <a:pPr/>
              <a:t>20/08/13</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0FEE3A04-4443-4136-A3D4-BD80460F47C8}" type="slidenum">
              <a:rPr lang="es-ES" smtClean="0"/>
              <a:pPr/>
              <a:t>‹Nr.›</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42DC005-1E46-4286-9475-4EBF85EF1D52}" type="datetimeFigureOut">
              <a:rPr lang="es-ES" smtClean="0"/>
              <a:pPr/>
              <a:t>20/08/13</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0FEE3A04-4443-4136-A3D4-BD80460F47C8}" type="slidenum">
              <a:rPr lang="es-ES" smtClean="0"/>
              <a:pPr/>
              <a:t>‹Nr.›</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42DC005-1E46-4286-9475-4EBF85EF1D52}" type="datetimeFigureOut">
              <a:rPr lang="es-ES" smtClean="0"/>
              <a:pPr/>
              <a:t>20/08/13</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0FEE3A04-4443-4136-A3D4-BD80460F47C8}" type="slidenum">
              <a:rPr lang="es-ES" smtClean="0"/>
              <a:pPr/>
              <a:t>‹Nr.›</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42DC005-1E46-4286-9475-4EBF85EF1D52}" type="datetimeFigureOut">
              <a:rPr lang="es-ES" smtClean="0"/>
              <a:pPr/>
              <a:t>20/08/13</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0FEE3A04-4443-4136-A3D4-BD80460F47C8}" type="slidenum">
              <a:rPr lang="es-ES" smtClean="0"/>
              <a:pPr/>
              <a:t>‹Nr.›</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B42DC005-1E46-4286-9475-4EBF85EF1D52}" type="datetimeFigureOut">
              <a:rPr lang="es-ES" smtClean="0"/>
              <a:pPr/>
              <a:t>20/08/13</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0FEE3A04-4443-4136-A3D4-BD80460F47C8}" type="slidenum">
              <a:rPr lang="es-ES" smtClean="0"/>
              <a:pPr/>
              <a:t>‹Nr.›</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B42DC005-1E46-4286-9475-4EBF85EF1D52}" type="datetimeFigureOut">
              <a:rPr lang="es-ES" smtClean="0"/>
              <a:pPr/>
              <a:t>20/08/13</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0FEE3A04-4443-4136-A3D4-BD80460F47C8}" type="slidenum">
              <a:rPr lang="es-ES" smtClean="0"/>
              <a:pPr/>
              <a:t>‹Nr.›</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B42DC005-1E46-4286-9475-4EBF85EF1D52}" type="datetimeFigureOut">
              <a:rPr lang="es-ES" smtClean="0"/>
              <a:pPr/>
              <a:t>20/08/13</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0FEE3A04-4443-4136-A3D4-BD80460F47C8}" type="slidenum">
              <a:rPr lang="es-ES" smtClean="0"/>
              <a:pPr/>
              <a:t>‹Nr.›</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42DC005-1E46-4286-9475-4EBF85EF1D52}" type="datetimeFigureOut">
              <a:rPr lang="es-ES" smtClean="0"/>
              <a:pPr/>
              <a:t>20/08/13</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0FEE3A04-4443-4136-A3D4-BD80460F47C8}" type="slidenum">
              <a:rPr lang="es-ES" smtClean="0"/>
              <a:pPr/>
              <a:t>‹Nr.›</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42DC005-1E46-4286-9475-4EBF85EF1D52}" type="datetimeFigureOut">
              <a:rPr lang="es-ES" smtClean="0"/>
              <a:pPr/>
              <a:t>20/08/13</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0FEE3A04-4443-4136-A3D4-BD80460F47C8}" type="slidenum">
              <a:rPr lang="es-ES" smtClean="0"/>
              <a:pPr/>
              <a:t>‹Nr.›</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42DC005-1E46-4286-9475-4EBF85EF1D52}" type="datetimeFigureOut">
              <a:rPr lang="es-ES" smtClean="0"/>
              <a:pPr/>
              <a:t>20/08/13</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0FEE3A04-4443-4136-A3D4-BD80460F47C8}" type="slidenum">
              <a:rPr lang="es-ES" smtClean="0"/>
              <a:pPr/>
              <a:t>‹Nr.›</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2DC005-1E46-4286-9475-4EBF85EF1D52}" type="datetimeFigureOut">
              <a:rPr lang="es-ES" smtClean="0"/>
              <a:pPr/>
              <a:t>20/08/13</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EE3A04-4443-4136-A3D4-BD80460F47C8}" type="slidenum">
              <a:rPr lang="es-ES" smtClean="0"/>
              <a:pPr/>
              <a:t>‹Nr.›</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1.bin"/><Relationship Id="rId5"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package" Target="../embeddings/Hoja_de_c_lculo_de_Microsoft_Excel6.xlsx"/><Relationship Id="rId6" Type="http://schemas.openxmlformats.org/officeDocument/2006/relationships/image" Target="../media/image95.emf"/><Relationship Id="rId1" Type="http://schemas.openxmlformats.org/officeDocument/2006/relationships/vmlDrawing" Target="../drawings/vmlDrawing6.vml"/><Relationship Id="rId2"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w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w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 Id="rId3" Type="http://schemas.openxmlformats.org/officeDocument/2006/relationships/hyperlink" Target="..%5C1.-Capitulos%5Ccronograma.xls"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5C1.-Capitulos%5Ccronograma.xls"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emf"/></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png"/><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1" Type="http://schemas.openxmlformats.org/officeDocument/2006/relationships/slideLayout" Target="../slideLayouts/slideLayout9.xml"/><Relationship Id="rId2" Type="http://schemas.openxmlformats.org/officeDocument/2006/relationships/chart" Target="../charts/char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emf"/></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9.xml"/><Relationship Id="rId2"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png"/><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7.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8.jpeg"/><Relationship Id="rId3"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1" Type="http://schemas.openxmlformats.org/officeDocument/2006/relationships/slideLayout" Target="../slideLayouts/slideLayout9.xml"/><Relationship Id="rId2"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chart" Target="../charts/chart7.xml"/><Relationship Id="rId5" Type="http://schemas.openxmlformats.org/officeDocument/2006/relationships/chart" Target="../charts/chart8.xml"/><Relationship Id="rId1" Type="http://schemas.openxmlformats.org/officeDocument/2006/relationships/slideLayout" Target="../slideLayouts/slideLayout9.xml"/><Relationship Id="rId2" Type="http://schemas.openxmlformats.org/officeDocument/2006/relationships/chart" Target="../charts/char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4.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1.png"/><Relationship Id="rId1" Type="http://schemas.openxmlformats.org/officeDocument/2006/relationships/slideLayout" Target="../slideLayouts/slideLayout9.xml"/><Relationship Id="rId2"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4" Type="http://schemas.openxmlformats.org/officeDocument/2006/relationships/image" Target="../media/image7.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8.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9.jpeg"/><Relationship Id="rId3" Type="http://schemas.openxmlformats.org/officeDocument/2006/relationships/image" Target="../media/image5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1.png"/><Relationship Id="rId3"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3.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6" Type="http://schemas.openxmlformats.org/officeDocument/2006/relationships/image" Target="../media/image59.emf"/><Relationship Id="rId7" Type="http://schemas.openxmlformats.org/officeDocument/2006/relationships/image" Target="../media/image60.emf"/><Relationship Id="rId8" Type="http://schemas.openxmlformats.org/officeDocument/2006/relationships/image" Target="../media/image61.jpeg"/><Relationship Id="rId9" Type="http://schemas.openxmlformats.org/officeDocument/2006/relationships/image" Target="../media/image62.png"/><Relationship Id="rId1" Type="http://schemas.openxmlformats.org/officeDocument/2006/relationships/slideLayout" Target="../slideLayouts/slideLayout9.xml"/><Relationship Id="rId2" Type="http://schemas.openxmlformats.org/officeDocument/2006/relationships/image" Target="../media/image55.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chart" Target="../charts/chart10.xml"/><Relationship Id="rId4" Type="http://schemas.openxmlformats.org/officeDocument/2006/relationships/chart" Target="../charts/chart11.xml"/><Relationship Id="rId5" Type="http://schemas.openxmlformats.org/officeDocument/2006/relationships/chart" Target="../charts/chart12.xml"/><Relationship Id="rId1" Type="http://schemas.openxmlformats.org/officeDocument/2006/relationships/slideLayout" Target="../slideLayouts/slideLayout9.xml"/><Relationship Id="rId2" Type="http://schemas.openxmlformats.org/officeDocument/2006/relationships/chart" Target="../charts/char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emf"/><Relationship Id="rId3" Type="http://schemas.openxmlformats.org/officeDocument/2006/relationships/image" Target="../media/image7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85.xml.rels><?xml version="1.0" encoding="UTF-8" standalone="yes"?>
<Relationships xmlns="http://schemas.openxmlformats.org/package/2006/relationships"><Relationship Id="rId3" Type="http://schemas.openxmlformats.org/officeDocument/2006/relationships/slide" Target="slide86.xml"/><Relationship Id="rId4" Type="http://schemas.openxmlformats.org/officeDocument/2006/relationships/slide" Target="slide87.xml"/><Relationship Id="rId5" Type="http://schemas.openxmlformats.org/officeDocument/2006/relationships/slide" Target="slide88.xml"/><Relationship Id="rId6" Type="http://schemas.openxmlformats.org/officeDocument/2006/relationships/slide" Target="slide89.xml"/><Relationship Id="rId7" Type="http://schemas.openxmlformats.org/officeDocument/2006/relationships/slide" Target="slide90.xml"/><Relationship Id="rId8" Type="http://schemas.openxmlformats.org/officeDocument/2006/relationships/slide" Target="slide91.xml"/><Relationship Id="rId9" Type="http://schemas.openxmlformats.org/officeDocument/2006/relationships/slide" Target="slide92.xml"/><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slide" Target="slide8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85.xml"/><Relationship Id="rId3" Type="http://schemas.openxmlformats.org/officeDocument/2006/relationships/image" Target="../media/image8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85.xml"/><Relationship Id="rId3" Type="http://schemas.openxmlformats.org/officeDocument/2006/relationships/image" Target="../media/image8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85.xml"/><Relationship Id="rId3" Type="http://schemas.openxmlformats.org/officeDocument/2006/relationships/image" Target="../media/image8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85.xml"/><Relationship Id="rId3" Type="http://schemas.openxmlformats.org/officeDocument/2006/relationships/image" Target="../media/image8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85.xml"/><Relationship Id="rId3" Type="http://schemas.openxmlformats.org/officeDocument/2006/relationships/image" Target="../media/image8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93.xml"/><Relationship Id="rId3" Type="http://schemas.openxmlformats.org/officeDocument/2006/relationships/image" Target="../media/image8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slide" Target="slide94.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hyperlink" Target="Modos%20y%20derivas%5CModos%20y%20derivas.mp4" TargetMode="External"/><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95.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4" Type="http://schemas.openxmlformats.org/officeDocument/2006/relationships/image" Target="../media/image90.emf"/><Relationship Id="rId1" Type="http://schemas.openxmlformats.org/officeDocument/2006/relationships/vmlDrawing" Target="../drawings/vmlDrawing3.vml"/><Relationship Id="rId2"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4" Type="http://schemas.openxmlformats.org/officeDocument/2006/relationships/image" Target="../media/image91.emf"/><Relationship Id="rId1" Type="http://schemas.openxmlformats.org/officeDocument/2006/relationships/vmlDrawing" Target="../drawings/vmlDrawing4.vml"/><Relationship Id="rId2"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4" Type="http://schemas.openxmlformats.org/officeDocument/2006/relationships/image" Target="../media/image92.emf"/><Relationship Id="rId5" Type="http://schemas.openxmlformats.org/officeDocument/2006/relationships/package" Target="../embeddings/Hoja_de_c_lculo_de_Microsoft_Excel5.xlsx"/><Relationship Id="rId6" Type="http://schemas.openxmlformats.org/officeDocument/2006/relationships/image" Target="../media/image93.emf"/><Relationship Id="rId1" Type="http://schemas.openxmlformats.org/officeDocument/2006/relationships/vmlDrawing" Target="../drawings/vmlDrawing5.vml"/><Relationship Id="rId2"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51520" y="1844824"/>
            <a:ext cx="8607432" cy="2683728"/>
          </a:xfrm>
        </p:spPr>
        <p:txBody>
          <a:bodyPr>
            <a:noAutofit/>
          </a:bodyPr>
          <a:lstStyle/>
          <a:p>
            <a:pPr algn="ctr"/>
            <a:r>
              <a:rPr lang="es-EC" sz="24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ANALISIS DE  LAS PROPIEDADES FÍSICO – MECÁNICAS DE LAS MADERAS NATIVAS </a:t>
            </a:r>
            <a:r>
              <a:rPr lang="es-ES_tradnl" sz="24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DEL ECUADOR: ALISO, CANELO AMARILLO, MANZANO COLORADO, ROBLE  PARA EL </a:t>
            </a:r>
            <a:r>
              <a:rPr lang="es-EC" sz="24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DISEÑO ESTRUCTURAL DEL</a:t>
            </a:r>
            <a:r>
              <a:rPr lang="es-ES_tradnl" sz="24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CONVENTO PARA EL CENTRO PASTORAL ESPÍRITU SANTO A UBICARSE EN EL CAMAL METROPOLITANO</a:t>
            </a:r>
            <a:r>
              <a:rPr lang="es-EC" sz="24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EN LA CIUDAD DE QUITO.</a:t>
            </a:r>
            <a:r>
              <a:rPr lang="es-ES_tradnl" sz="24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s-ES_tradnl" sz="24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s-EC" sz="24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2 Subtítulo"/>
          <p:cNvSpPr>
            <a:spLocks noGrp="1"/>
          </p:cNvSpPr>
          <p:nvPr>
            <p:ph type="subTitle" idx="1"/>
          </p:nvPr>
        </p:nvSpPr>
        <p:spPr>
          <a:xfrm>
            <a:off x="539552" y="4653136"/>
            <a:ext cx="8136904" cy="1752600"/>
          </a:xfrm>
        </p:spPr>
        <p:txBody>
          <a:bodyPr/>
          <a:lstStyle/>
          <a:p>
            <a:pPr algn="ctr"/>
            <a:r>
              <a:rPr lang="en-US" sz="2800" dirty="0" smtClean="0"/>
              <a:t>CLAVÓN JAVIER G.</a:t>
            </a:r>
          </a:p>
          <a:p>
            <a:pPr algn="ctr"/>
            <a:r>
              <a:rPr lang="en-US" sz="2800" dirty="0" smtClean="0"/>
              <a:t>ROSERO FRANCISCO A.</a:t>
            </a:r>
          </a:p>
          <a:p>
            <a:pPr algn="ctr"/>
            <a:r>
              <a:rPr lang="en-US" dirty="0" smtClean="0"/>
              <a:t>Quito </a:t>
            </a:r>
            <a:r>
              <a:rPr lang="en-US" dirty="0" smtClean="0"/>
              <a:t>22 </a:t>
            </a:r>
            <a:r>
              <a:rPr lang="en-US" dirty="0" smtClean="0"/>
              <a:t>de Julio del 2013</a:t>
            </a:r>
            <a:endParaRPr lang="es-EC" dirty="0"/>
          </a:p>
        </p:txBody>
      </p:sp>
      <p:pic>
        <p:nvPicPr>
          <p:cNvPr id="7" name="Picture 16" descr="SELLO"/>
          <p:cNvPicPr>
            <a:picLocks noChangeAspect="1" noChangeArrowheads="1"/>
          </p:cNvPicPr>
          <p:nvPr/>
        </p:nvPicPr>
        <p:blipFill>
          <a:blip r:embed="rId3" cstate="print"/>
          <a:srcRect/>
          <a:stretch>
            <a:fillRect/>
          </a:stretch>
        </p:blipFill>
        <p:spPr bwMode="auto">
          <a:xfrm>
            <a:off x="2483768" y="332656"/>
            <a:ext cx="1368152" cy="1338793"/>
          </a:xfrm>
          <a:prstGeom prst="rect">
            <a:avLst/>
          </a:prstGeom>
          <a:noFill/>
        </p:spPr>
      </p:pic>
      <p:sp>
        <p:nvSpPr>
          <p:cNvPr id="952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5233" name="Object 1"/>
          <p:cNvGraphicFramePr>
            <a:graphicFrameLocks noChangeAspect="1"/>
          </p:cNvGraphicFramePr>
          <p:nvPr/>
        </p:nvGraphicFramePr>
        <p:xfrm>
          <a:off x="5004048" y="332656"/>
          <a:ext cx="1296144" cy="1302258"/>
        </p:xfrm>
        <a:graphic>
          <a:graphicData uri="http://schemas.openxmlformats.org/presentationml/2006/ole">
            <mc:AlternateContent xmlns:mc="http://schemas.openxmlformats.org/markup-compatibility/2006">
              <mc:Choice xmlns:v="urn:schemas-microsoft-com:vml" Requires="v">
                <p:oleObj spid="_x0000_s1075" name="Bitmap Image" r:id="rId4" imgW="2019048" imgH="2029108" progId="PBrush">
                  <p:embed/>
                </p:oleObj>
              </mc:Choice>
              <mc:Fallback>
                <p:oleObj name="Bitmap Image" r:id="rId4" imgW="2019048" imgH="2029108"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332656"/>
                        <a:ext cx="1296144" cy="13022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140501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effectLst>
                  <a:outerShdw blurRad="38100" dist="38100" dir="2700000" algn="tl">
                    <a:srgbClr val="000000">
                      <a:alpha val="43137"/>
                    </a:srgbClr>
                  </a:outerShdw>
                </a:effectLst>
              </a:rPr>
              <a:t>ALISO</a:t>
            </a:r>
            <a:br>
              <a:rPr lang="es-ES" sz="3200" b="1" dirty="0" smtClean="0">
                <a:effectLst>
                  <a:outerShdw blurRad="38100" dist="38100" dir="2700000" algn="tl">
                    <a:srgbClr val="000000">
                      <a:alpha val="43137"/>
                    </a:srgbClr>
                  </a:outerShdw>
                </a:effectLst>
              </a:rPr>
            </a:br>
            <a:r>
              <a:rPr lang="es-EC" sz="3200" i="1" dirty="0" smtClean="0"/>
              <a:t>(</a:t>
            </a:r>
            <a:r>
              <a:rPr lang="es-EC" sz="3200" i="1" dirty="0" err="1" smtClean="0"/>
              <a:t>Alnus</a:t>
            </a:r>
            <a:r>
              <a:rPr lang="es-EC" sz="3200" i="1" dirty="0" smtClean="0"/>
              <a:t> </a:t>
            </a:r>
            <a:r>
              <a:rPr lang="es-EC" sz="3200" i="1" dirty="0" err="1" smtClean="0"/>
              <a:t>acuminata</a:t>
            </a:r>
            <a:r>
              <a:rPr lang="es-EC" sz="3200" i="1" dirty="0" smtClean="0"/>
              <a:t>)</a:t>
            </a:r>
            <a:endParaRPr lang="es-ES" sz="32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457200" y="1600201"/>
            <a:ext cx="8229600" cy="2686056"/>
          </a:xfrm>
        </p:spPr>
        <p:txBody>
          <a:bodyPr>
            <a:normAutofit/>
          </a:bodyPr>
          <a:lstStyle/>
          <a:p>
            <a:pPr marL="342900" lvl="3" indent="-342900">
              <a:buFont typeface="Arial" pitchFamily="34" charset="0"/>
              <a:buChar char="•"/>
            </a:pPr>
            <a:r>
              <a:rPr lang="es-EC" b="1" dirty="0" smtClean="0"/>
              <a:t>Morfología</a:t>
            </a:r>
            <a:r>
              <a:rPr lang="es-ES" b="1" dirty="0" smtClean="0"/>
              <a:t>. </a:t>
            </a:r>
            <a:r>
              <a:rPr lang="es-ES" dirty="0" smtClean="0"/>
              <a:t>Árbol monoico, inerme, de 6-15 m. de altura, 20-50 cm. de diámetro.</a:t>
            </a:r>
          </a:p>
          <a:p>
            <a:pPr marL="342900" lvl="3" indent="-342900">
              <a:buFont typeface="Arial" pitchFamily="34" charset="0"/>
              <a:buChar char="•"/>
            </a:pPr>
            <a:endParaRPr lang="es-EC" dirty="0" smtClean="0"/>
          </a:p>
          <a:p>
            <a:pPr marL="342900" lvl="3" indent="-342900">
              <a:buFont typeface="Arial" pitchFamily="34" charset="0"/>
              <a:buChar char="•"/>
            </a:pPr>
            <a:r>
              <a:rPr lang="es-EC" b="1" dirty="0" smtClean="0"/>
              <a:t>Zonas de Producción. </a:t>
            </a:r>
            <a:r>
              <a:rPr lang="es-ES" dirty="0" smtClean="0"/>
              <a:t>En el valle de </a:t>
            </a:r>
            <a:r>
              <a:rPr lang="es-ES" dirty="0" err="1" smtClean="0"/>
              <a:t>Oyacachi</a:t>
            </a:r>
            <a:r>
              <a:rPr lang="es-ES" dirty="0" smtClean="0"/>
              <a:t> Cantón del Chaco Provincia del Napo, junto a los ríos como en las laderas, entre los 2500 y los 3200 </a:t>
            </a:r>
            <a:r>
              <a:rPr lang="es-ES" dirty="0" err="1" smtClean="0"/>
              <a:t>m.s.n.m</a:t>
            </a:r>
            <a:endParaRPr lang="es-ES" b="1" dirty="0"/>
          </a:p>
        </p:txBody>
      </p:sp>
      <p:pic>
        <p:nvPicPr>
          <p:cNvPr id="194561" name="Picture 1"/>
          <p:cNvPicPr>
            <a:picLocks noChangeAspect="1" noChangeArrowheads="1"/>
          </p:cNvPicPr>
          <p:nvPr/>
        </p:nvPicPr>
        <p:blipFill>
          <a:blip r:embed="rId2" cstate="print"/>
          <a:srcRect/>
          <a:stretch>
            <a:fillRect/>
          </a:stretch>
        </p:blipFill>
        <p:spPr bwMode="auto">
          <a:xfrm>
            <a:off x="2714612" y="4000504"/>
            <a:ext cx="3429024" cy="2571768"/>
          </a:xfrm>
          <a:prstGeom prst="rect">
            <a:avLst/>
          </a:prstGeom>
          <a:noFill/>
          <a:ln w="9525">
            <a:noFill/>
            <a:miter lim="800000"/>
            <a:headEnd/>
            <a:tailEnd/>
          </a:ln>
          <a:effectLst/>
        </p:spPr>
      </p:pic>
    </p:spTree>
    <p:extLst>
      <p:ext uri="{BB962C8B-B14F-4D97-AF65-F5344CB8AC3E}">
        <p14:creationId xmlns:p14="http://schemas.microsoft.com/office/powerpoint/2010/main" val="41406912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0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723"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072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726" name="Rectangle 6"/>
          <p:cNvSpPr>
            <a:spLocks noChangeArrowheads="1"/>
          </p:cNvSpPr>
          <p:nvPr/>
        </p:nvSpPr>
        <p:spPr bwMode="auto">
          <a:xfrm>
            <a:off x="450850" y="8477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19"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891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8915"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39"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096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0963" name="Rectangle 3"/>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096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0966" name="Rectangle 6"/>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19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7"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19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3"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6" name="Rectangle 12"/>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1998"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2000"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2001" name="Rectangle 17"/>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30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3011" name="Rectangle 3"/>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50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5059" name="Rectangle 3"/>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7" name="Rectangle 3"/>
          <p:cNvSpPr>
            <a:spLocks noChangeArrowheads="1"/>
          </p:cNvSpPr>
          <p:nvPr/>
        </p:nvSpPr>
        <p:spPr bwMode="auto">
          <a:xfrm>
            <a:off x="0" y="704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2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7" name="Rectangle 13"/>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91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9155"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517790768"/>
              </p:ext>
            </p:extLst>
          </p:nvPr>
        </p:nvGraphicFramePr>
        <p:xfrm>
          <a:off x="2627784" y="5301208"/>
          <a:ext cx="4127500" cy="1422400"/>
        </p:xfrm>
        <a:graphic>
          <a:graphicData uri="http://schemas.openxmlformats.org/drawingml/2006/table">
            <a:tbl>
              <a:tblPr/>
              <a:tblGrid>
                <a:gridCol w="825500"/>
                <a:gridCol w="825500"/>
                <a:gridCol w="825500"/>
                <a:gridCol w="825500"/>
                <a:gridCol w="825500"/>
              </a:tblGrid>
              <a:tr h="203200">
                <a:tc>
                  <a:txBody>
                    <a:bodyPr/>
                    <a:lstStyle/>
                    <a:p>
                      <a:pPr algn="ctr" fontAlgn="ctr"/>
                      <a:r>
                        <a:rPr lang="es-ES_tradnl" sz="1100" b="0" i="0" u="none" strike="noStrike" dirty="0">
                          <a:solidFill>
                            <a:srgbClr val="000000"/>
                          </a:solidFill>
                          <a:effectLst/>
                          <a:latin typeface="Arial"/>
                        </a:rPr>
                        <a:t>Diámetro</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A (mm2)</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A 307</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A325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A 490</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200">
                <a:tc>
                  <a:txBody>
                    <a:bodyPr/>
                    <a:lstStyle/>
                    <a:p>
                      <a:pPr algn="ctr" fontAlgn="ctr"/>
                      <a:r>
                        <a:rPr lang="es-ES_tradnl" sz="1100" b="0" i="0" u="none" strike="noStrike" dirty="0">
                          <a:solidFill>
                            <a:srgbClr val="000000"/>
                          </a:solidFill>
                          <a:effectLst/>
                          <a:latin typeface="Arial"/>
                        </a:rPr>
                        <a:t> 3/8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71</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16.5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33</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41.5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200">
                <a:tc>
                  <a:txBody>
                    <a:bodyPr/>
                    <a:lstStyle/>
                    <a:p>
                      <a:pPr algn="ctr" fontAlgn="ctr"/>
                      <a:r>
                        <a:rPr lang="es-ES_tradnl" sz="1100" b="0" i="0" u="none" strike="noStrike" dirty="0">
                          <a:solidFill>
                            <a:srgbClr val="000000"/>
                          </a:solidFill>
                          <a:effectLst/>
                          <a:latin typeface="Arial"/>
                        </a:rPr>
                        <a:t> 1/2</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127</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29.5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59.1</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74.3</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200">
                <a:tc>
                  <a:txBody>
                    <a:bodyPr/>
                    <a:lstStyle/>
                    <a:p>
                      <a:pPr algn="ctr" fontAlgn="ctr"/>
                      <a:r>
                        <a:rPr lang="es-ES_tradnl" sz="1100" b="0" i="0" u="none" strike="noStrike" dirty="0">
                          <a:solidFill>
                            <a:srgbClr val="000000"/>
                          </a:solidFill>
                          <a:effectLst/>
                          <a:latin typeface="Arial"/>
                        </a:rPr>
                        <a:t> 5/8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198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45.9</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92.1</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115.8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200">
                <a:tc>
                  <a:txBody>
                    <a:bodyPr/>
                    <a:lstStyle/>
                    <a:p>
                      <a:pPr algn="ctr" fontAlgn="ctr"/>
                      <a:r>
                        <a:rPr lang="es-ES_tradnl" sz="1100" b="0" i="0" u="none" strike="noStrike" dirty="0">
                          <a:solidFill>
                            <a:srgbClr val="000000"/>
                          </a:solidFill>
                          <a:effectLst/>
                          <a:latin typeface="Arial"/>
                        </a:rPr>
                        <a:t> 3/4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285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66.1</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132.5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166.7</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200">
                <a:tc>
                  <a:txBody>
                    <a:bodyPr/>
                    <a:lstStyle/>
                    <a:p>
                      <a:pPr algn="ctr" fontAlgn="ctr"/>
                      <a:r>
                        <a:rPr lang="es-ES_tradnl" sz="1100" b="0" i="0" u="none" strike="noStrike" dirty="0">
                          <a:solidFill>
                            <a:srgbClr val="000000"/>
                          </a:solidFill>
                          <a:effectLst/>
                          <a:latin typeface="Arial"/>
                        </a:rPr>
                        <a:t> 7/8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388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90</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180.4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227</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200">
                <a:tc>
                  <a:txBody>
                    <a:bodyPr/>
                    <a:lstStyle/>
                    <a:p>
                      <a:pPr algn="ctr" fontAlgn="ctr"/>
                      <a:r>
                        <a:rPr lang="es-ES_tradnl" sz="1100" b="0" i="0" u="none" strike="noStrike" dirty="0">
                          <a:solidFill>
                            <a:srgbClr val="000000"/>
                          </a:solidFill>
                          <a:effectLst/>
                          <a:latin typeface="Arial"/>
                        </a:rPr>
                        <a:t>1</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504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116.9</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234.4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_tradnl" sz="1100" b="0" i="0" u="none" strike="noStrike" dirty="0">
                          <a:solidFill>
                            <a:srgbClr val="000000"/>
                          </a:solidFill>
                          <a:effectLst/>
                          <a:latin typeface="Arial"/>
                        </a:rPr>
                        <a:t>294.8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4125551257"/>
              </p:ext>
            </p:extLst>
          </p:nvPr>
        </p:nvGraphicFramePr>
        <p:xfrm>
          <a:off x="1331644" y="2564904"/>
          <a:ext cx="6840756" cy="2524759"/>
        </p:xfrm>
        <a:graphic>
          <a:graphicData uri="http://schemas.openxmlformats.org/drawingml/2006/table">
            <a:tbl>
              <a:tblPr firstRow="1" firstCol="1" bandRow="1"/>
              <a:tblGrid>
                <a:gridCol w="760084"/>
                <a:gridCol w="760084"/>
                <a:gridCol w="760084"/>
                <a:gridCol w="760084"/>
                <a:gridCol w="760084"/>
                <a:gridCol w="760084"/>
                <a:gridCol w="760084"/>
                <a:gridCol w="760084"/>
                <a:gridCol w="760084"/>
              </a:tblGrid>
              <a:tr h="180020">
                <a:tc rowSpan="2">
                  <a:txBody>
                    <a:bodyPr/>
                    <a:lstStyle/>
                    <a:p>
                      <a:pPr algn="ctr" fontAlgn="ctr"/>
                      <a:r>
                        <a:rPr lang="es-ES_tradnl" sz="1100" b="0" i="0" u="none" strike="noStrike" kern="1200" dirty="0">
                          <a:solidFill>
                            <a:srgbClr val="000000"/>
                          </a:solidFill>
                          <a:effectLst/>
                          <a:latin typeface="Arial"/>
                          <a:ea typeface="+mn-ea"/>
                          <a:cs typeface="+mn-cs"/>
                        </a:rPr>
                        <a:t>Diam</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A</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rowSpan="2">
                  <a:txBody>
                    <a:bodyPr/>
                    <a:lstStyle/>
                    <a:p>
                      <a:pPr algn="ctr" fontAlgn="ctr"/>
                      <a:r>
                        <a:rPr lang="es-ES_tradnl" sz="1100" b="0" i="0" u="none" strike="noStrike" dirty="0">
                          <a:solidFill>
                            <a:srgbClr val="000000"/>
                          </a:solidFill>
                          <a:effectLst/>
                          <a:latin typeface="Arial"/>
                        </a:rPr>
                        <a:t>Roscas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fontAlgn="ctr"/>
                      <a:r>
                        <a:rPr lang="es-ES_tradnl" sz="1100" b="0" i="0" u="none" strike="noStrike" dirty="0">
                          <a:solidFill>
                            <a:srgbClr val="000000"/>
                          </a:solidFill>
                          <a:effectLst/>
                          <a:latin typeface="Arial"/>
                        </a:rPr>
                        <a:t>A307</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ES_tradnl"/>
                    </a:p>
                  </a:txBody>
                  <a:tcPr/>
                </a:tc>
                <a:tc gridSpan="2">
                  <a:txBody>
                    <a:bodyPr/>
                    <a:lstStyle/>
                    <a:p>
                      <a:pPr algn="ctr" fontAlgn="ctr"/>
                      <a:r>
                        <a:rPr lang="es-ES_tradnl" sz="1100" b="0" i="0" u="none" strike="noStrike" dirty="0">
                          <a:solidFill>
                            <a:srgbClr val="000000"/>
                          </a:solidFill>
                          <a:effectLst/>
                          <a:latin typeface="Arial"/>
                        </a:rPr>
                        <a:t>A325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ES_tradnl"/>
                    </a:p>
                  </a:txBody>
                  <a:tcPr/>
                </a:tc>
                <a:tc gridSpan="2">
                  <a:txBody>
                    <a:bodyPr/>
                    <a:lstStyle/>
                    <a:p>
                      <a:pPr algn="ctr" fontAlgn="ctr"/>
                      <a:r>
                        <a:rPr lang="es-ES_tradnl" sz="1100" b="0" i="0" u="none" strike="noStrike" dirty="0">
                          <a:solidFill>
                            <a:srgbClr val="000000"/>
                          </a:solidFill>
                          <a:effectLst/>
                          <a:latin typeface="Arial"/>
                        </a:rPr>
                        <a:t>A490</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ES_tradnl"/>
                    </a:p>
                  </a:txBody>
                  <a:tcPr/>
                </a:tc>
              </a:tr>
              <a:tr h="180020">
                <a:tc vMerge="1">
                  <a:txBody>
                    <a:bodyPr/>
                    <a:lstStyle/>
                    <a:p>
                      <a:endParaRPr lang="es-ES_tradnl"/>
                    </a:p>
                  </a:txBody>
                  <a:tcPr/>
                </a:tc>
                <a:tc>
                  <a:txBody>
                    <a:bodyPr/>
                    <a:lstStyle/>
                    <a:p>
                      <a:pPr algn="ctr" fontAlgn="ctr"/>
                      <a:r>
                        <a:rPr lang="es-ES_tradnl" sz="1100" b="0" i="0" u="none" strike="noStrike" dirty="0">
                          <a:solidFill>
                            <a:srgbClr val="000000"/>
                          </a:solidFill>
                          <a:effectLst/>
                          <a:latin typeface="Arial"/>
                        </a:rPr>
                        <a:t>(mm)</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vMerge="1">
                  <a:txBody>
                    <a:bodyPr/>
                    <a:lstStyle/>
                    <a:p>
                      <a:endParaRPr lang="es-ES_tradnl"/>
                    </a:p>
                  </a:txBody>
                  <a:tcPr/>
                </a:tc>
                <a:tc>
                  <a:txBody>
                    <a:bodyPr/>
                    <a:lstStyle/>
                    <a:p>
                      <a:pPr algn="ctr" fontAlgn="ctr"/>
                      <a:r>
                        <a:rPr lang="es-ES_tradnl" sz="1100" b="0" i="0" u="none" strike="noStrike" dirty="0">
                          <a:solidFill>
                            <a:srgbClr val="000000"/>
                          </a:solidFill>
                          <a:effectLst/>
                          <a:latin typeface="Arial"/>
                        </a:rPr>
                        <a:t>Simple</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Doble</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Simple</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Doble</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Simple</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Doble</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80020">
                <a:tc rowSpan="2">
                  <a:txBody>
                    <a:bodyPr/>
                    <a:lstStyle/>
                    <a:p>
                      <a:pPr algn="ctr" fontAlgn="ctr"/>
                      <a:r>
                        <a:rPr lang="es-ES_tradnl" sz="1100" b="0" i="0" u="none" strike="noStrike" dirty="0">
                          <a:solidFill>
                            <a:srgbClr val="000000"/>
                          </a:solidFill>
                          <a:effectLst/>
                          <a:latin typeface="Arial"/>
                        </a:rPr>
                        <a:t> 3/8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ES_tradnl" sz="1100" b="0" i="0" u="none" strike="noStrike" dirty="0">
                          <a:solidFill>
                            <a:srgbClr val="000000"/>
                          </a:solidFill>
                          <a:effectLst/>
                          <a:latin typeface="Arial"/>
                        </a:rPr>
                        <a:t>71</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ES_tradnl" sz="1100" b="0" i="0" u="none" strike="noStrike" dirty="0">
                          <a:solidFill>
                            <a:srgbClr val="000000"/>
                          </a:solidFill>
                          <a:effectLst/>
                          <a:latin typeface="Arial"/>
                        </a:rPr>
                        <a:t>8.8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ES_tradnl" sz="1100" b="0" i="0" u="none" strike="noStrike" dirty="0">
                          <a:solidFill>
                            <a:srgbClr val="000000"/>
                          </a:solidFill>
                          <a:effectLst/>
                          <a:latin typeface="Arial"/>
                        </a:rPr>
                        <a:t>17.6</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17.6</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35.1</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22.1</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44.2</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80020">
                <a:tc vMerge="1">
                  <a:txBody>
                    <a:bodyPr/>
                    <a:lstStyle/>
                    <a:p>
                      <a:endParaRPr lang="es-ES_tradnl"/>
                    </a:p>
                  </a:txBody>
                  <a:tcPr/>
                </a:tc>
                <a:tc vMerge="1">
                  <a:txBody>
                    <a:bodyPr/>
                    <a:lstStyle/>
                    <a:p>
                      <a:endParaRPr lang="es-ES_tradnl"/>
                    </a:p>
                  </a:txBody>
                  <a:tcPr/>
                </a:tc>
                <a:tc>
                  <a:txBody>
                    <a:bodyPr/>
                    <a:lstStyle/>
                    <a:p>
                      <a:pPr algn="ctr" fontAlgn="ctr"/>
                      <a:r>
                        <a:rPr lang="es-ES_tradnl" sz="1100" b="0" i="0" u="none" strike="noStrike" dirty="0">
                          <a:solidFill>
                            <a:srgbClr val="000000"/>
                          </a:solidFill>
                          <a:effectLst/>
                          <a:latin typeface="Arial"/>
                        </a:rPr>
                        <a:t>X</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s-ES_tradnl"/>
                    </a:p>
                  </a:txBody>
                  <a:tcPr/>
                </a:tc>
                <a:tc vMerge="1">
                  <a:txBody>
                    <a:bodyPr/>
                    <a:lstStyle/>
                    <a:p>
                      <a:endParaRPr lang="es-ES_tradnl"/>
                    </a:p>
                  </a:txBody>
                  <a:tcPr/>
                </a:tc>
                <a:tc>
                  <a:txBody>
                    <a:bodyPr/>
                    <a:lstStyle/>
                    <a:p>
                      <a:pPr algn="ctr" fontAlgn="ctr"/>
                      <a:r>
                        <a:rPr lang="es-ES_tradnl" sz="1100" b="0" i="0" u="none" strike="noStrike" dirty="0">
                          <a:solidFill>
                            <a:srgbClr val="000000"/>
                          </a:solidFill>
                          <a:effectLst/>
                          <a:latin typeface="Arial"/>
                        </a:rPr>
                        <a:t>22.1</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44.2</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27.7</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55.4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80020">
                <a:tc rowSpan="2">
                  <a:txBody>
                    <a:bodyPr/>
                    <a:lstStyle/>
                    <a:p>
                      <a:pPr algn="ctr" fontAlgn="ctr"/>
                      <a:r>
                        <a:rPr lang="es-ES_tradnl" sz="1100" b="0" i="0" u="none" strike="noStrike" dirty="0">
                          <a:solidFill>
                            <a:srgbClr val="000000"/>
                          </a:solidFill>
                          <a:effectLst/>
                          <a:latin typeface="Arial"/>
                        </a:rPr>
                        <a:t> 1/2</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ES_tradnl" sz="1100" b="0" i="0" u="none" strike="noStrike" dirty="0">
                          <a:solidFill>
                            <a:srgbClr val="000000"/>
                          </a:solidFill>
                          <a:effectLst/>
                          <a:latin typeface="Arial"/>
                        </a:rPr>
                        <a:t>127</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ES_tradnl" sz="1100" b="0" i="0" u="none" strike="noStrike" dirty="0">
                          <a:solidFill>
                            <a:srgbClr val="000000"/>
                          </a:solidFill>
                          <a:effectLst/>
                          <a:latin typeface="Arial"/>
                        </a:rPr>
                        <a:t>15.7</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ES_tradnl" sz="1100" b="0" i="0" u="none" strike="noStrike" dirty="0">
                          <a:solidFill>
                            <a:srgbClr val="000000"/>
                          </a:solidFill>
                          <a:effectLst/>
                          <a:latin typeface="Arial"/>
                        </a:rPr>
                        <a:t>31.4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31.4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62.9</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39.5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79.1</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80020">
                <a:tc vMerge="1">
                  <a:txBody>
                    <a:bodyPr/>
                    <a:lstStyle/>
                    <a:p>
                      <a:endParaRPr lang="es-ES_tradnl"/>
                    </a:p>
                  </a:txBody>
                  <a:tcPr/>
                </a:tc>
                <a:tc vMerge="1">
                  <a:txBody>
                    <a:bodyPr/>
                    <a:lstStyle/>
                    <a:p>
                      <a:endParaRPr lang="es-ES_tradnl"/>
                    </a:p>
                  </a:txBody>
                  <a:tcPr/>
                </a:tc>
                <a:tc>
                  <a:txBody>
                    <a:bodyPr/>
                    <a:lstStyle/>
                    <a:p>
                      <a:pPr algn="ctr" fontAlgn="ctr"/>
                      <a:r>
                        <a:rPr lang="es-ES_tradnl" sz="1100" b="0" i="0" u="none" strike="noStrike" dirty="0">
                          <a:solidFill>
                            <a:srgbClr val="000000"/>
                          </a:solidFill>
                          <a:effectLst/>
                          <a:latin typeface="Arial"/>
                        </a:rPr>
                        <a:t>X</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s-ES_tradnl"/>
                    </a:p>
                  </a:txBody>
                  <a:tcPr/>
                </a:tc>
                <a:tc vMerge="1">
                  <a:txBody>
                    <a:bodyPr/>
                    <a:lstStyle/>
                    <a:p>
                      <a:endParaRPr lang="es-ES_tradnl"/>
                    </a:p>
                  </a:txBody>
                  <a:tcPr/>
                </a:tc>
                <a:tc>
                  <a:txBody>
                    <a:bodyPr/>
                    <a:lstStyle/>
                    <a:p>
                      <a:pPr algn="ctr" fontAlgn="ctr"/>
                      <a:r>
                        <a:rPr lang="es-ES_tradnl" sz="1100" b="0" i="0" u="none" strike="noStrike" dirty="0">
                          <a:solidFill>
                            <a:srgbClr val="000000"/>
                          </a:solidFill>
                          <a:effectLst/>
                          <a:latin typeface="Arial"/>
                        </a:rPr>
                        <a:t>39.5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79.1</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49.5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99.1</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80020">
                <a:tc rowSpan="2">
                  <a:txBody>
                    <a:bodyPr/>
                    <a:lstStyle/>
                    <a:p>
                      <a:pPr algn="ctr" fontAlgn="ctr"/>
                      <a:r>
                        <a:rPr lang="es-ES_tradnl" sz="1100" b="0" i="0" u="none" strike="noStrike" dirty="0">
                          <a:solidFill>
                            <a:srgbClr val="000000"/>
                          </a:solidFill>
                          <a:effectLst/>
                          <a:latin typeface="Arial"/>
                        </a:rPr>
                        <a:t> 5/8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ES_tradnl" sz="1100" b="0" i="0" u="none" strike="noStrike" dirty="0">
                          <a:solidFill>
                            <a:srgbClr val="000000"/>
                          </a:solidFill>
                          <a:effectLst/>
                          <a:latin typeface="Arial"/>
                        </a:rPr>
                        <a:t>198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ES_tradnl" sz="1100" b="0" i="0" u="none" strike="noStrike" dirty="0">
                          <a:solidFill>
                            <a:srgbClr val="000000"/>
                          </a:solidFill>
                          <a:effectLst/>
                          <a:latin typeface="Arial"/>
                        </a:rPr>
                        <a:t>24.5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ES_tradnl" sz="1100" b="0" i="0" u="none" strike="noStrike" dirty="0">
                          <a:solidFill>
                            <a:srgbClr val="000000"/>
                          </a:solidFill>
                          <a:effectLst/>
                          <a:latin typeface="Arial"/>
                        </a:rPr>
                        <a:t>49</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49</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98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61.6</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123.3</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80020">
                <a:tc vMerge="1">
                  <a:txBody>
                    <a:bodyPr/>
                    <a:lstStyle/>
                    <a:p>
                      <a:endParaRPr lang="es-ES_tradnl"/>
                    </a:p>
                  </a:txBody>
                  <a:tcPr/>
                </a:tc>
                <a:tc vMerge="1">
                  <a:txBody>
                    <a:bodyPr/>
                    <a:lstStyle/>
                    <a:p>
                      <a:endParaRPr lang="es-ES_tradnl"/>
                    </a:p>
                  </a:txBody>
                  <a:tcPr/>
                </a:tc>
                <a:tc>
                  <a:txBody>
                    <a:bodyPr/>
                    <a:lstStyle/>
                    <a:p>
                      <a:pPr algn="ctr" fontAlgn="ctr"/>
                      <a:r>
                        <a:rPr lang="es-ES_tradnl" sz="1100" b="0" i="0" u="none" strike="noStrike" dirty="0">
                          <a:solidFill>
                            <a:srgbClr val="000000"/>
                          </a:solidFill>
                          <a:effectLst/>
                          <a:latin typeface="Arial"/>
                        </a:rPr>
                        <a:t>X</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s-ES_tradnl"/>
                    </a:p>
                  </a:txBody>
                  <a:tcPr/>
                </a:tc>
                <a:tc vMerge="1">
                  <a:txBody>
                    <a:bodyPr/>
                    <a:lstStyle/>
                    <a:p>
                      <a:endParaRPr lang="es-ES_tradnl"/>
                    </a:p>
                  </a:txBody>
                  <a:tcPr/>
                </a:tc>
                <a:tc>
                  <a:txBody>
                    <a:bodyPr/>
                    <a:lstStyle/>
                    <a:p>
                      <a:pPr algn="ctr" fontAlgn="ctr"/>
                      <a:r>
                        <a:rPr lang="es-ES_tradnl" sz="1100" b="0" i="0" u="none" strike="noStrike" dirty="0">
                          <a:solidFill>
                            <a:srgbClr val="000000"/>
                          </a:solidFill>
                          <a:effectLst/>
                          <a:latin typeface="Arial"/>
                        </a:rPr>
                        <a:t>61.6</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123.3</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77.2</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154.4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80020">
                <a:tc rowSpan="2">
                  <a:txBody>
                    <a:bodyPr/>
                    <a:lstStyle/>
                    <a:p>
                      <a:pPr algn="ctr" fontAlgn="ctr"/>
                      <a:r>
                        <a:rPr lang="es-ES_tradnl" sz="1100" b="0" i="0" u="none" strike="noStrike" dirty="0">
                          <a:solidFill>
                            <a:srgbClr val="000000"/>
                          </a:solidFill>
                          <a:effectLst/>
                          <a:latin typeface="Arial"/>
                        </a:rPr>
                        <a:t> 3/4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ES_tradnl" sz="1100" b="0" i="0" u="none" strike="noStrike" dirty="0">
                          <a:solidFill>
                            <a:srgbClr val="000000"/>
                          </a:solidFill>
                          <a:effectLst/>
                          <a:latin typeface="Arial"/>
                        </a:rPr>
                        <a:t>285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ES_tradnl" sz="1100" b="0" i="0" u="none" strike="noStrike" dirty="0">
                          <a:solidFill>
                            <a:srgbClr val="000000"/>
                          </a:solidFill>
                          <a:effectLst/>
                          <a:latin typeface="Arial"/>
                        </a:rPr>
                        <a:t>35.3</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ES_tradnl" sz="1100" b="0" i="0" u="none" strike="noStrike" dirty="0">
                          <a:solidFill>
                            <a:srgbClr val="000000"/>
                          </a:solidFill>
                          <a:effectLst/>
                          <a:latin typeface="Arial"/>
                        </a:rPr>
                        <a:t>70.5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70.5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141.1</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88.7</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177.4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80020">
                <a:tc vMerge="1">
                  <a:txBody>
                    <a:bodyPr/>
                    <a:lstStyle/>
                    <a:p>
                      <a:endParaRPr lang="es-ES_tradnl"/>
                    </a:p>
                  </a:txBody>
                  <a:tcPr/>
                </a:tc>
                <a:tc vMerge="1">
                  <a:txBody>
                    <a:bodyPr/>
                    <a:lstStyle/>
                    <a:p>
                      <a:endParaRPr lang="es-ES_tradnl"/>
                    </a:p>
                  </a:txBody>
                  <a:tcPr/>
                </a:tc>
                <a:tc>
                  <a:txBody>
                    <a:bodyPr/>
                    <a:lstStyle/>
                    <a:p>
                      <a:pPr algn="ctr" fontAlgn="ctr"/>
                      <a:r>
                        <a:rPr lang="es-ES_tradnl" sz="1100" b="0" i="0" u="none" strike="noStrike" dirty="0">
                          <a:solidFill>
                            <a:srgbClr val="000000"/>
                          </a:solidFill>
                          <a:effectLst/>
                          <a:latin typeface="Arial"/>
                        </a:rPr>
                        <a:t>X</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s-ES_tradnl"/>
                    </a:p>
                  </a:txBody>
                  <a:tcPr/>
                </a:tc>
                <a:tc vMerge="1">
                  <a:txBody>
                    <a:bodyPr/>
                    <a:lstStyle/>
                    <a:p>
                      <a:endParaRPr lang="es-ES_tradnl"/>
                    </a:p>
                  </a:txBody>
                  <a:tcPr/>
                </a:tc>
                <a:tc>
                  <a:txBody>
                    <a:bodyPr/>
                    <a:lstStyle/>
                    <a:p>
                      <a:pPr algn="ctr" fontAlgn="ctr"/>
                      <a:r>
                        <a:rPr lang="es-ES_tradnl" sz="1100" b="0" i="0" u="none" strike="noStrike" dirty="0">
                          <a:solidFill>
                            <a:srgbClr val="000000"/>
                          </a:solidFill>
                          <a:effectLst/>
                          <a:latin typeface="Arial"/>
                        </a:rPr>
                        <a:t>88.7</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177.4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111.2</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222.3</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80020">
                <a:tc rowSpan="2">
                  <a:txBody>
                    <a:bodyPr/>
                    <a:lstStyle/>
                    <a:p>
                      <a:pPr algn="ctr" fontAlgn="ctr"/>
                      <a:r>
                        <a:rPr lang="es-ES_tradnl" sz="1100" b="0" i="0" u="none" strike="noStrike" dirty="0">
                          <a:solidFill>
                            <a:srgbClr val="000000"/>
                          </a:solidFill>
                          <a:effectLst/>
                          <a:latin typeface="Arial"/>
                        </a:rPr>
                        <a:t> 7/8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ES_tradnl" sz="1100" b="0" i="0" u="none" strike="noStrike" dirty="0">
                          <a:solidFill>
                            <a:srgbClr val="000000"/>
                          </a:solidFill>
                          <a:effectLst/>
                          <a:latin typeface="Arial"/>
                        </a:rPr>
                        <a:t>388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ES_tradnl" sz="1100" b="0" i="0" u="none" strike="noStrike" dirty="0">
                          <a:solidFill>
                            <a:srgbClr val="000000"/>
                          </a:solidFill>
                          <a:effectLst/>
                          <a:latin typeface="Arial"/>
                        </a:rPr>
                        <a:t>48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ES_tradnl" sz="1100" b="0" i="0" u="none" strike="noStrike" dirty="0">
                          <a:solidFill>
                            <a:srgbClr val="000000"/>
                          </a:solidFill>
                          <a:effectLst/>
                          <a:latin typeface="Arial"/>
                        </a:rPr>
                        <a:t>96</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96</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192.1</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120.8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241.5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80020">
                <a:tc vMerge="1">
                  <a:txBody>
                    <a:bodyPr/>
                    <a:lstStyle/>
                    <a:p>
                      <a:endParaRPr lang="es-ES_tradnl"/>
                    </a:p>
                  </a:txBody>
                  <a:tcPr/>
                </a:tc>
                <a:tc vMerge="1">
                  <a:txBody>
                    <a:bodyPr/>
                    <a:lstStyle/>
                    <a:p>
                      <a:endParaRPr lang="es-ES_tradnl"/>
                    </a:p>
                  </a:txBody>
                  <a:tcPr/>
                </a:tc>
                <a:tc>
                  <a:txBody>
                    <a:bodyPr/>
                    <a:lstStyle/>
                    <a:p>
                      <a:pPr algn="ctr" fontAlgn="ctr"/>
                      <a:r>
                        <a:rPr lang="es-ES_tradnl" sz="1100" b="0" i="0" u="none" strike="noStrike" dirty="0">
                          <a:solidFill>
                            <a:srgbClr val="000000"/>
                          </a:solidFill>
                          <a:effectLst/>
                          <a:latin typeface="Arial"/>
                        </a:rPr>
                        <a:t>X</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s-ES_tradnl"/>
                    </a:p>
                  </a:txBody>
                  <a:tcPr/>
                </a:tc>
                <a:tc vMerge="1">
                  <a:txBody>
                    <a:bodyPr/>
                    <a:lstStyle/>
                    <a:p>
                      <a:endParaRPr lang="es-ES_tradnl"/>
                    </a:p>
                  </a:txBody>
                  <a:tcPr/>
                </a:tc>
                <a:tc>
                  <a:txBody>
                    <a:bodyPr/>
                    <a:lstStyle/>
                    <a:p>
                      <a:pPr algn="ctr" fontAlgn="ctr"/>
                      <a:r>
                        <a:rPr lang="es-ES_tradnl" sz="1100" b="0" i="0" u="none" strike="noStrike" dirty="0">
                          <a:solidFill>
                            <a:srgbClr val="000000"/>
                          </a:solidFill>
                          <a:effectLst/>
                          <a:latin typeface="Arial"/>
                        </a:rPr>
                        <a:t>120.8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241.5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151.3</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302.6</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80020">
                <a:tc rowSpan="2">
                  <a:txBody>
                    <a:bodyPr/>
                    <a:lstStyle/>
                    <a:p>
                      <a:pPr algn="ctr" fontAlgn="ctr"/>
                      <a:r>
                        <a:rPr lang="es-ES_tradnl" sz="1100" b="0" i="0" u="none" strike="noStrike" dirty="0">
                          <a:solidFill>
                            <a:srgbClr val="000000"/>
                          </a:solidFill>
                          <a:effectLst/>
                          <a:latin typeface="Arial"/>
                        </a:rPr>
                        <a:t>1</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ES_tradnl" sz="1100" b="0" i="0" u="none" strike="noStrike" dirty="0">
                          <a:solidFill>
                            <a:srgbClr val="000000"/>
                          </a:solidFill>
                          <a:effectLst/>
                          <a:latin typeface="Arial"/>
                        </a:rPr>
                        <a:t>504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ES_tradnl" sz="1100" b="0" i="0" u="none" strike="noStrike" dirty="0">
                          <a:solidFill>
                            <a:srgbClr val="000000"/>
                          </a:solidFill>
                          <a:effectLst/>
                          <a:latin typeface="Arial"/>
                        </a:rPr>
                        <a:t>62.4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ES_tradnl" sz="1100" b="0" i="0" u="none" strike="noStrike" dirty="0">
                          <a:solidFill>
                            <a:srgbClr val="000000"/>
                          </a:solidFill>
                          <a:effectLst/>
                          <a:latin typeface="Arial"/>
                        </a:rPr>
                        <a:t>124.7</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124.7</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249.5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156.9</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313.7</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80020">
                <a:tc vMerge="1">
                  <a:txBody>
                    <a:bodyPr/>
                    <a:lstStyle/>
                    <a:p>
                      <a:endParaRPr lang="es-ES_tradnl"/>
                    </a:p>
                  </a:txBody>
                  <a:tcPr/>
                </a:tc>
                <a:tc vMerge="1">
                  <a:txBody>
                    <a:bodyPr/>
                    <a:lstStyle/>
                    <a:p>
                      <a:endParaRPr lang="es-ES_tradnl"/>
                    </a:p>
                  </a:txBody>
                  <a:tcPr/>
                </a:tc>
                <a:tc>
                  <a:txBody>
                    <a:bodyPr/>
                    <a:lstStyle/>
                    <a:p>
                      <a:pPr algn="ctr" fontAlgn="ctr"/>
                      <a:r>
                        <a:rPr lang="es-ES_tradnl" sz="1100" b="0" i="0" u="none" strike="noStrike" dirty="0">
                          <a:solidFill>
                            <a:srgbClr val="000000"/>
                          </a:solidFill>
                          <a:effectLst/>
                          <a:latin typeface="Arial"/>
                        </a:rPr>
                        <a:t>X</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s-ES_tradnl"/>
                    </a:p>
                  </a:txBody>
                  <a:tcPr/>
                </a:tc>
                <a:tc vMerge="1">
                  <a:txBody>
                    <a:bodyPr/>
                    <a:lstStyle/>
                    <a:p>
                      <a:endParaRPr lang="es-ES_tradnl"/>
                    </a:p>
                  </a:txBody>
                  <a:tcPr/>
                </a:tc>
                <a:tc>
                  <a:txBody>
                    <a:bodyPr/>
                    <a:lstStyle/>
                    <a:p>
                      <a:pPr algn="ctr" fontAlgn="ctr"/>
                      <a:r>
                        <a:rPr lang="es-ES_tradnl" sz="1100" b="0" i="0" u="none" strike="noStrike" dirty="0">
                          <a:solidFill>
                            <a:srgbClr val="000000"/>
                          </a:solidFill>
                          <a:effectLst/>
                          <a:latin typeface="Arial"/>
                        </a:rPr>
                        <a:t>156.9</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313.7</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196.6</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ES_tradnl" sz="1100" b="0" i="0" u="none" strike="noStrike" dirty="0">
                          <a:solidFill>
                            <a:srgbClr val="000000"/>
                          </a:solidFill>
                          <a:effectLst/>
                          <a:latin typeface="Arial"/>
                        </a:rPr>
                        <a:t>393.1</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4" name="Marcador de contenido 3"/>
          <p:cNvSpPr>
            <a:spLocks noGrp="1"/>
          </p:cNvSpPr>
          <p:nvPr>
            <p:ph idx="1"/>
          </p:nvPr>
        </p:nvSpPr>
        <p:spPr>
          <a:xfrm>
            <a:off x="457200" y="548680"/>
            <a:ext cx="8229600" cy="5577483"/>
          </a:xfrm>
        </p:spPr>
        <p:txBody>
          <a:bodyPr/>
          <a:lstStyle/>
          <a:p>
            <a:pPr marL="1588" indent="12700" algn="just">
              <a:buNone/>
            </a:pPr>
            <a:r>
              <a:rPr lang="es-EC" sz="4000" b="1" dirty="0"/>
              <a:t>PERNOS.</a:t>
            </a:r>
          </a:p>
          <a:p>
            <a:pPr marL="1588" indent="12700" algn="just">
              <a:buNone/>
            </a:pPr>
            <a:r>
              <a:rPr lang="es-EC" sz="1800" dirty="0"/>
              <a:t>Los pernos A307 son los mas usados, normalmente no se aprietan con un torque especifico, simplemente se </a:t>
            </a:r>
            <a:r>
              <a:rPr lang="es-EC" sz="1800" dirty="0" smtClean="0"/>
              <a:t>ajusta </a:t>
            </a:r>
            <a:r>
              <a:rPr lang="es-EC" sz="1800" dirty="0"/>
              <a:t>la tuerca hasta que se sienta una resistencia al giro. </a:t>
            </a:r>
            <a:endParaRPr lang="es-EC" sz="1800" dirty="0" smtClean="0"/>
          </a:p>
          <a:p>
            <a:pPr marL="1588" indent="12700" algn="just">
              <a:buNone/>
            </a:pPr>
            <a:r>
              <a:rPr lang="es-EC" sz="1800" dirty="0" smtClean="0"/>
              <a:t>En el caso de nuestra investigacion los pernos A307 estan trabajando  a cortante y tension.</a:t>
            </a:r>
            <a:endParaRPr lang="es-EC" sz="1800" dirty="0"/>
          </a:p>
          <a:p>
            <a:endParaRPr lang="es-ES_tradnl" dirty="0"/>
          </a:p>
        </p:txBody>
      </p:sp>
    </p:spTree>
    <p:extLst>
      <p:ext uri="{BB962C8B-B14F-4D97-AF65-F5344CB8AC3E}">
        <p14:creationId xmlns:p14="http://schemas.microsoft.com/office/powerpoint/2010/main" val="2136686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pic>
        <p:nvPicPr>
          <p:cNvPr id="5" name="Imagen 4"/>
          <p:cNvPicPr>
            <a:picLocks noChangeAspect="1"/>
          </p:cNvPicPr>
          <p:nvPr/>
        </p:nvPicPr>
        <p:blipFill rotWithShape="1">
          <a:blip r:embed="rId3"/>
          <a:srcRect l="2633" r="9154"/>
          <a:stretch/>
        </p:blipFill>
        <p:spPr>
          <a:xfrm>
            <a:off x="35496" y="1435100"/>
            <a:ext cx="4824536" cy="3771900"/>
          </a:xfrm>
          <a:prstGeom prst="rect">
            <a:avLst/>
          </a:prstGeom>
        </p:spPr>
      </p:pic>
      <p:sp>
        <p:nvSpPr>
          <p:cNvPr id="4" name="Marcador de texto 3"/>
          <p:cNvSpPr>
            <a:spLocks noGrp="1"/>
          </p:cNvSpPr>
          <p:nvPr>
            <p:ph type="body" sz="half" idx="2"/>
          </p:nvPr>
        </p:nvSpPr>
        <p:spPr/>
        <p:txBody>
          <a:bodyPr/>
          <a:lstStyle/>
          <a:p>
            <a:endParaRPr lang="es-ES" dirty="0"/>
          </a:p>
        </p:txBody>
      </p:sp>
      <p:sp>
        <p:nvSpPr>
          <p:cNvPr id="11" name="Flecha curvada hacia abajo 10"/>
          <p:cNvSpPr/>
          <p:nvPr/>
        </p:nvSpPr>
        <p:spPr>
          <a:xfrm>
            <a:off x="755576" y="3356992"/>
            <a:ext cx="720080" cy="288032"/>
          </a:xfrm>
          <a:prstGeom prst="curved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solidFill>
                <a:schemeClr val="tx1"/>
              </a:solidFill>
            </a:endParaRPr>
          </a:p>
        </p:txBody>
      </p:sp>
      <p:sp>
        <p:nvSpPr>
          <p:cNvPr id="12" name="Flecha derecha 11"/>
          <p:cNvSpPr/>
          <p:nvPr/>
        </p:nvSpPr>
        <p:spPr>
          <a:xfrm>
            <a:off x="477888" y="3068960"/>
            <a:ext cx="56572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Flecha izquierda 12"/>
          <p:cNvSpPr/>
          <p:nvPr/>
        </p:nvSpPr>
        <p:spPr>
          <a:xfrm>
            <a:off x="333872" y="3717032"/>
            <a:ext cx="637728"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lecha derecha 13"/>
          <p:cNvSpPr/>
          <p:nvPr/>
        </p:nvSpPr>
        <p:spPr>
          <a:xfrm>
            <a:off x="1125960" y="2492896"/>
            <a:ext cx="56572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Flecha izquierda 14"/>
          <p:cNvSpPr/>
          <p:nvPr/>
        </p:nvSpPr>
        <p:spPr>
          <a:xfrm>
            <a:off x="1053952" y="4221088"/>
            <a:ext cx="637728"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314" name="Object 5" hidden="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133350"/>
            <a:ext cx="495300" cy="4381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to 6"/>
          <p:cNvGraphicFramePr>
            <a:graphicFrameLocks noChangeAspect="1"/>
          </p:cNvGraphicFramePr>
          <p:nvPr>
            <p:extLst>
              <p:ext uri="{D42A27DB-BD31-4B8C-83A1-F6EECF244321}">
                <p14:modId xmlns:p14="http://schemas.microsoft.com/office/powerpoint/2010/main" val="1899151228"/>
              </p:ext>
            </p:extLst>
          </p:nvPr>
        </p:nvGraphicFramePr>
        <p:xfrm>
          <a:off x="4929311" y="836712"/>
          <a:ext cx="4467225" cy="4581525"/>
        </p:xfrm>
        <a:graphic>
          <a:graphicData uri="http://schemas.openxmlformats.org/presentationml/2006/ole">
            <mc:AlternateContent xmlns:mc="http://schemas.openxmlformats.org/markup-compatibility/2006">
              <mc:Choice xmlns:v="urn:schemas-microsoft-com:vml" Requires="v">
                <p:oleObj spid="_x0000_s15369" name="Hoja de cálculo" r:id="rId5" imgW="4467343" imgH="4581457" progId="Excel.Sheet.12">
                  <p:embed/>
                </p:oleObj>
              </mc:Choice>
              <mc:Fallback>
                <p:oleObj name="Hoja de cálculo" r:id="rId5" imgW="4467343" imgH="4581457" progId="Excel.Sheet.12">
                  <p:embed/>
                  <p:pic>
                    <p:nvPicPr>
                      <p:cNvPr id="0" name=""/>
                      <p:cNvPicPr/>
                      <p:nvPr/>
                    </p:nvPicPr>
                    <p:blipFill>
                      <a:blip r:embed="rId6"/>
                      <a:stretch>
                        <a:fillRect/>
                      </a:stretch>
                    </p:blipFill>
                    <p:spPr>
                      <a:xfrm>
                        <a:off x="4929311" y="836712"/>
                        <a:ext cx="4467225" cy="4581525"/>
                      </a:xfrm>
                      <a:prstGeom prst="rect">
                        <a:avLst/>
                      </a:prstGeom>
                    </p:spPr>
                  </p:pic>
                </p:oleObj>
              </mc:Fallback>
            </mc:AlternateContent>
          </a:graphicData>
        </a:graphic>
      </p:graphicFrame>
    </p:spTree>
    <p:extLst>
      <p:ext uri="{BB962C8B-B14F-4D97-AF65-F5344CB8AC3E}">
        <p14:creationId xmlns:p14="http://schemas.microsoft.com/office/powerpoint/2010/main" val="281400600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6192688"/>
          </a:xfrm>
        </p:spPr>
        <p:txBody>
          <a:bodyPr>
            <a:normAutofit/>
          </a:bodyPr>
          <a:lstStyle/>
          <a:p>
            <a:pPr marL="1588" indent="12700" algn="just">
              <a:buNone/>
            </a:pPr>
            <a:r>
              <a:rPr lang="es-EC" sz="2400" b="1" dirty="0" smtClean="0"/>
              <a:t>ESPACIAMIENTOS </a:t>
            </a:r>
          </a:p>
          <a:p>
            <a:pPr marL="1588" lvl="0" indent="12700" algn="just">
              <a:buNone/>
            </a:pPr>
            <a:r>
              <a:rPr lang="es-EC" sz="1800" b="1" dirty="0" smtClean="0"/>
              <a:t>Cargas paralelas a la dirección del grano.</a:t>
            </a:r>
            <a:endParaRPr lang="es-EC" sz="1800" dirty="0" smtClean="0"/>
          </a:p>
          <a:p>
            <a:pPr marL="1588" indent="12700" algn="just">
              <a:buNone/>
            </a:pPr>
            <a:r>
              <a:rPr lang="es-EC" sz="1800" dirty="0" smtClean="0"/>
              <a:t>En los elementos en los que las fuerzas aplicadas siguen la dirección del grano, la distancia entre pernos, separación entre filas y las distancias a los bordes y extremos deben ser mayores o iguales que las indicadas en la siguiente figura. Todas estas distancias deben ser medidas a partir del eje del perno. </a:t>
            </a:r>
          </a:p>
          <a:p>
            <a:pPr marL="1588" indent="12700" algn="just">
              <a:buNone/>
            </a:pPr>
            <a:endParaRPr lang="en-US" sz="1800" dirty="0" smtClean="0"/>
          </a:p>
          <a:p>
            <a:pPr marL="1588" indent="12700" algn="just">
              <a:buNone/>
            </a:pPr>
            <a:endParaRPr lang="en-US" sz="1800" dirty="0" smtClean="0"/>
          </a:p>
          <a:p>
            <a:pPr marL="1588" indent="12700" algn="just">
              <a:buNone/>
            </a:pPr>
            <a:endParaRPr lang="en-US" sz="1800" dirty="0" smtClean="0"/>
          </a:p>
          <a:p>
            <a:pPr marL="1588" indent="12700" algn="just">
              <a:buNone/>
            </a:pPr>
            <a:endParaRPr lang="en-US" sz="1800" dirty="0" smtClean="0"/>
          </a:p>
          <a:p>
            <a:pPr marL="1588" indent="12700" algn="just">
              <a:buNone/>
            </a:pPr>
            <a:endParaRPr lang="en-US" sz="1800" dirty="0" smtClean="0"/>
          </a:p>
          <a:p>
            <a:pPr marL="1588" indent="12700" algn="just">
              <a:buNone/>
            </a:pPr>
            <a:endParaRPr lang="en-US" sz="1800" dirty="0" smtClean="0"/>
          </a:p>
          <a:p>
            <a:pPr marL="1588" indent="12700" algn="just">
              <a:buNone/>
            </a:pPr>
            <a:endParaRPr lang="en-US" sz="1800" dirty="0" smtClean="0"/>
          </a:p>
          <a:p>
            <a:pPr marL="1588" indent="12700" algn="just">
              <a:buNone/>
            </a:pPr>
            <a:endParaRPr lang="en-US" sz="1800" dirty="0" smtClean="0"/>
          </a:p>
          <a:p>
            <a:pPr marL="1588" indent="12700" algn="just">
              <a:buNone/>
            </a:pPr>
            <a:endParaRPr lang="es-EC" sz="1800" dirty="0" smtClean="0"/>
          </a:p>
          <a:p>
            <a:pPr marL="1588" indent="12700" algn="just">
              <a:buNone/>
            </a:pPr>
            <a:endParaRPr lang="es-EC" sz="2400" b="1" dirty="0" smtClean="0"/>
          </a:p>
          <a:p>
            <a:pPr marL="1588" indent="12700" algn="just">
              <a:buNone/>
            </a:pPr>
            <a:endParaRPr lang="en-US" sz="1800" dirty="0" smtClean="0"/>
          </a:p>
          <a:p>
            <a:pPr marL="1588" indent="12700" algn="just">
              <a:buNone/>
            </a:pPr>
            <a:endParaRPr lang="es-EC" sz="1800" dirty="0" smtClean="0"/>
          </a:p>
          <a:p>
            <a:pPr marL="1588" indent="12700" algn="just">
              <a:buNone/>
            </a:pPr>
            <a:endParaRPr lang="es-EC" sz="1800" dirty="0" smtClean="0"/>
          </a:p>
          <a:p>
            <a:pPr marL="1588" indent="12700" algn="just">
              <a:buNone/>
            </a:pPr>
            <a:endParaRPr lang="es-EC" sz="1800" dirty="0" smtClean="0"/>
          </a:p>
          <a:p>
            <a:pPr marL="1588" indent="12700" algn="just">
              <a:buNone/>
            </a:pPr>
            <a:endParaRPr lang="en-US" sz="2400" b="1" dirty="0" smtClean="0"/>
          </a:p>
          <a:p>
            <a:pPr marL="1588" indent="12700" algn="just">
              <a:buNone/>
            </a:pPr>
            <a:endParaRPr lang="es-EC" sz="2400" b="1" dirty="0" smtClean="0"/>
          </a:p>
          <a:p>
            <a:pPr marL="1588" indent="12700" algn="just">
              <a:buNone/>
            </a:pPr>
            <a:endParaRPr lang="es-EC" sz="1800" dirty="0" smtClean="0"/>
          </a:p>
          <a:p>
            <a:pPr algn="ctr">
              <a:buNone/>
            </a:pPr>
            <a:endParaRPr lang="es-ES" sz="1800" dirty="0">
              <a:effectLst>
                <a:outerShdw blurRad="38100" dist="38100" dir="2700000" algn="tl">
                  <a:srgbClr val="000000">
                    <a:alpha val="43137"/>
                  </a:srgbClr>
                </a:outerShdw>
              </a:effectLst>
            </a:endParaRPr>
          </a:p>
        </p:txBody>
      </p:sp>
      <p:sp>
        <p:nvSpPr>
          <p:cNvPr id="16387"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0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723"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072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726" name="Rectangle 6"/>
          <p:cNvSpPr>
            <a:spLocks noChangeArrowheads="1"/>
          </p:cNvSpPr>
          <p:nvPr/>
        </p:nvSpPr>
        <p:spPr bwMode="auto">
          <a:xfrm>
            <a:off x="450850" y="8477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19"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891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8915"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39"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096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0963" name="Rectangle 3"/>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096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0966" name="Rectangle 6"/>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19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7"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19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3"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6" name="Rectangle 12"/>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1998"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2000"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2001" name="Rectangle 17"/>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30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3011" name="Rectangle 3"/>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50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5059" name="Rectangle 3"/>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7" name="Rectangle 3"/>
          <p:cNvSpPr>
            <a:spLocks noChangeArrowheads="1"/>
          </p:cNvSpPr>
          <p:nvPr/>
        </p:nvSpPr>
        <p:spPr bwMode="auto">
          <a:xfrm>
            <a:off x="0" y="704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2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7" name="Rectangle 13"/>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91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9155"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43" name="42 Imagen"/>
          <p:cNvPicPr/>
          <p:nvPr/>
        </p:nvPicPr>
        <p:blipFill>
          <a:blip r:embed="rId2" cstate="print"/>
          <a:srcRect t="17301" r="-197" b="16263"/>
          <a:stretch>
            <a:fillRect/>
          </a:stretch>
        </p:blipFill>
        <p:spPr bwMode="auto">
          <a:xfrm>
            <a:off x="1115616" y="2924944"/>
            <a:ext cx="6696744" cy="2232248"/>
          </a:xfrm>
          <a:prstGeom prst="rect">
            <a:avLst/>
          </a:prstGeom>
          <a:noFill/>
          <a:ln w="9525">
            <a:noFill/>
            <a:miter lim="800000"/>
            <a:headEnd/>
            <a:tailEnd/>
          </a:ln>
        </p:spPr>
      </p:pic>
    </p:spTree>
    <p:extLst>
      <p:ext uri="{BB962C8B-B14F-4D97-AF65-F5344CB8AC3E}">
        <p14:creationId xmlns:p14="http://schemas.microsoft.com/office/powerpoint/2010/main" val="37501422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6192688"/>
          </a:xfrm>
        </p:spPr>
        <p:txBody>
          <a:bodyPr>
            <a:normAutofit/>
          </a:bodyPr>
          <a:lstStyle/>
          <a:p>
            <a:pPr marL="1588" indent="12700" algn="just">
              <a:buNone/>
            </a:pPr>
            <a:r>
              <a:rPr lang="es-EC" sz="2400" b="1" dirty="0" smtClean="0"/>
              <a:t>ESPACIAMIENTOS</a:t>
            </a:r>
          </a:p>
          <a:p>
            <a:pPr marL="1588" lvl="0" indent="12700" algn="just">
              <a:buNone/>
            </a:pPr>
            <a:r>
              <a:rPr lang="es-EC" sz="1800" b="1" dirty="0" smtClean="0"/>
              <a:t>Cargas perpendiculares a la dirección del grano</a:t>
            </a:r>
            <a:endParaRPr lang="es-EC" sz="1800" dirty="0" smtClean="0"/>
          </a:p>
          <a:p>
            <a:pPr marL="1588" indent="12700" algn="just">
              <a:buNone/>
            </a:pPr>
            <a:r>
              <a:rPr lang="es-EC" sz="1800" dirty="0" smtClean="0"/>
              <a:t>Para los elementos cargados perpendicularmente a la dirección del grano, los espaciamientos mínimos y distancias entre filas y a los extremos se presentan también en la siguiente figura. </a:t>
            </a:r>
          </a:p>
          <a:p>
            <a:pPr marL="1588" indent="12700" algn="just">
              <a:buNone/>
            </a:pPr>
            <a:endParaRPr lang="en-US" sz="1800" dirty="0" smtClean="0"/>
          </a:p>
          <a:p>
            <a:pPr marL="1588" indent="12700" algn="just">
              <a:buNone/>
            </a:pPr>
            <a:endParaRPr lang="en-US" sz="1800" dirty="0" smtClean="0"/>
          </a:p>
          <a:p>
            <a:pPr marL="1588" indent="12700" algn="just">
              <a:buNone/>
            </a:pPr>
            <a:endParaRPr lang="en-US" sz="1800" dirty="0" smtClean="0"/>
          </a:p>
          <a:p>
            <a:pPr marL="1588" indent="12700" algn="just">
              <a:buNone/>
            </a:pPr>
            <a:endParaRPr lang="en-US" sz="1800" dirty="0" smtClean="0"/>
          </a:p>
          <a:p>
            <a:pPr marL="1588" indent="12700" algn="just">
              <a:buNone/>
            </a:pPr>
            <a:endParaRPr lang="en-US" sz="1800" dirty="0" smtClean="0"/>
          </a:p>
          <a:p>
            <a:pPr marL="1588" indent="12700" algn="just">
              <a:buNone/>
            </a:pPr>
            <a:endParaRPr lang="en-US" sz="1800" dirty="0" smtClean="0"/>
          </a:p>
          <a:p>
            <a:pPr marL="1588" indent="12700" algn="just">
              <a:buNone/>
            </a:pPr>
            <a:endParaRPr lang="es-EC" sz="1800" dirty="0" smtClean="0"/>
          </a:p>
          <a:p>
            <a:pPr marL="1588" indent="12700" algn="ctr">
              <a:buNone/>
            </a:pPr>
            <a:endParaRPr lang="es-EC" sz="1600" i="1" dirty="0" smtClean="0"/>
          </a:p>
          <a:p>
            <a:pPr marL="1588" indent="12700" algn="ctr">
              <a:buNone/>
            </a:pPr>
            <a:endParaRPr lang="es-EC" sz="1600" i="1" dirty="0" smtClean="0"/>
          </a:p>
          <a:p>
            <a:pPr marL="1588" indent="12700" algn="ctr">
              <a:buNone/>
            </a:pPr>
            <a:endParaRPr lang="es-EC" sz="1600" i="1" dirty="0" smtClean="0"/>
          </a:p>
          <a:p>
            <a:pPr marL="1588" indent="12700" algn="ctr">
              <a:buNone/>
            </a:pPr>
            <a:endParaRPr lang="es-EC" sz="1600" i="1" dirty="0" smtClean="0"/>
          </a:p>
          <a:p>
            <a:pPr marL="1588" indent="12700" algn="just">
              <a:buNone/>
            </a:pPr>
            <a:endParaRPr lang="es-EC" sz="2400" b="1" dirty="0" smtClean="0"/>
          </a:p>
          <a:p>
            <a:pPr marL="1588" indent="12700" algn="just">
              <a:buNone/>
            </a:pPr>
            <a:endParaRPr lang="en-US" sz="1800" dirty="0" smtClean="0"/>
          </a:p>
          <a:p>
            <a:pPr marL="1588" indent="12700" algn="just">
              <a:buNone/>
            </a:pPr>
            <a:endParaRPr lang="es-EC" sz="1800" dirty="0" smtClean="0"/>
          </a:p>
          <a:p>
            <a:pPr marL="1588" indent="12700" algn="just">
              <a:buNone/>
            </a:pPr>
            <a:endParaRPr lang="es-EC" sz="1800" dirty="0" smtClean="0"/>
          </a:p>
          <a:p>
            <a:pPr marL="1588" indent="12700" algn="just">
              <a:buNone/>
            </a:pPr>
            <a:endParaRPr lang="es-EC" sz="1800" dirty="0" smtClean="0"/>
          </a:p>
          <a:p>
            <a:pPr marL="1588" indent="12700" algn="just">
              <a:buNone/>
            </a:pPr>
            <a:endParaRPr lang="en-US" sz="2400" b="1" dirty="0" smtClean="0"/>
          </a:p>
          <a:p>
            <a:pPr marL="1588" indent="12700" algn="just">
              <a:buNone/>
            </a:pPr>
            <a:endParaRPr lang="es-EC" sz="2400" b="1" dirty="0" smtClean="0"/>
          </a:p>
          <a:p>
            <a:pPr marL="1588" indent="12700" algn="just">
              <a:buNone/>
            </a:pPr>
            <a:endParaRPr lang="es-EC" sz="1800" dirty="0" smtClean="0"/>
          </a:p>
          <a:p>
            <a:pPr algn="ctr">
              <a:buNone/>
            </a:pPr>
            <a:endParaRPr lang="es-ES" sz="1800" dirty="0">
              <a:effectLst>
                <a:outerShdw blurRad="38100" dist="38100" dir="2700000" algn="tl">
                  <a:srgbClr val="000000">
                    <a:alpha val="43137"/>
                  </a:srgbClr>
                </a:outerShdw>
              </a:effectLst>
            </a:endParaRPr>
          </a:p>
        </p:txBody>
      </p:sp>
      <p:sp>
        <p:nvSpPr>
          <p:cNvPr id="16387"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0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723"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072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726" name="Rectangle 6"/>
          <p:cNvSpPr>
            <a:spLocks noChangeArrowheads="1"/>
          </p:cNvSpPr>
          <p:nvPr/>
        </p:nvSpPr>
        <p:spPr bwMode="auto">
          <a:xfrm>
            <a:off x="450850" y="8477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19"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891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8915"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39"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096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0963" name="Rectangle 3"/>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096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0966" name="Rectangle 6"/>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19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7"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19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3"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6" name="Rectangle 12"/>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1998"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2000"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2001" name="Rectangle 17"/>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30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3011" name="Rectangle 3"/>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50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5059" name="Rectangle 3"/>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7" name="Rectangle 3"/>
          <p:cNvSpPr>
            <a:spLocks noChangeArrowheads="1"/>
          </p:cNvSpPr>
          <p:nvPr/>
        </p:nvSpPr>
        <p:spPr bwMode="auto">
          <a:xfrm>
            <a:off x="0" y="704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2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7" name="Rectangle 13"/>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91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9155"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42" name="41 Imagen"/>
          <p:cNvPicPr/>
          <p:nvPr/>
        </p:nvPicPr>
        <p:blipFill>
          <a:blip r:embed="rId2" cstate="print"/>
          <a:srcRect l="15945" t="6799" r="19488" b="872"/>
          <a:stretch>
            <a:fillRect/>
          </a:stretch>
        </p:blipFill>
        <p:spPr bwMode="auto">
          <a:xfrm>
            <a:off x="1907704" y="2492896"/>
            <a:ext cx="4464496" cy="3384376"/>
          </a:xfrm>
          <a:prstGeom prst="rect">
            <a:avLst/>
          </a:prstGeom>
          <a:noFill/>
          <a:ln w="9525">
            <a:noFill/>
            <a:miter lim="800000"/>
            <a:headEnd/>
            <a:tailEnd/>
          </a:ln>
        </p:spPr>
      </p:pic>
    </p:spTree>
    <p:extLst>
      <p:ext uri="{BB962C8B-B14F-4D97-AF65-F5344CB8AC3E}">
        <p14:creationId xmlns:p14="http://schemas.microsoft.com/office/powerpoint/2010/main" val="30905547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pPr lvl="0"/>
            <a:r>
              <a:rPr lang="es-EC" b="1" dirty="0" smtClean="0">
                <a:effectLst>
                  <a:outerShdw blurRad="38100" dist="38100" dir="2700000" algn="tl">
                    <a:srgbClr val="000000">
                      <a:alpha val="43137"/>
                    </a:srgbClr>
                  </a:outerShdw>
                </a:effectLst>
              </a:rPr>
              <a:t>CAPITULO VI: </a:t>
            </a:r>
            <a:br>
              <a:rPr lang="es-EC" b="1" dirty="0" smtClean="0">
                <a:effectLst>
                  <a:outerShdw blurRad="38100" dist="38100" dir="2700000" algn="tl">
                    <a:srgbClr val="000000">
                      <a:alpha val="43137"/>
                    </a:srgbClr>
                  </a:outerShdw>
                </a:effectLst>
              </a:rPr>
            </a:br>
            <a:r>
              <a:rPr lang="es-EC" b="1" dirty="0" smtClean="0">
                <a:effectLst>
                  <a:outerShdw blurRad="38100" dist="38100" dir="2700000" algn="tl">
                    <a:srgbClr val="000000">
                      <a:alpha val="43137"/>
                    </a:srgbClr>
                  </a:outerShdw>
                </a:effectLst>
              </a:rPr>
              <a:t>PRESUPUESTO</a:t>
            </a:r>
            <a:endParaRPr lang="es-EC"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00333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Introducción </a:t>
            </a:r>
            <a:endParaRPr lang="es-ES_tradnl" dirty="0"/>
          </a:p>
        </p:txBody>
      </p:sp>
      <p:sp>
        <p:nvSpPr>
          <p:cNvPr id="3" name="Marcador de contenido 2"/>
          <p:cNvSpPr>
            <a:spLocks noGrp="1"/>
          </p:cNvSpPr>
          <p:nvPr>
            <p:ph idx="1"/>
          </p:nvPr>
        </p:nvSpPr>
        <p:spPr>
          <a:xfrm>
            <a:off x="457200" y="1600200"/>
            <a:ext cx="8229600" cy="2980927"/>
          </a:xfrm>
        </p:spPr>
        <p:txBody>
          <a:bodyPr>
            <a:normAutofit fontScale="85000" lnSpcReduction="20000"/>
          </a:bodyPr>
          <a:lstStyle/>
          <a:p>
            <a:pPr marL="0" indent="0" algn="just">
              <a:buNone/>
            </a:pPr>
            <a:r>
              <a:rPr lang="es-ES_tradnl" dirty="0"/>
              <a:t>Se entiende por presupuesto de una obra o proyecto, la determinación previa de la cantidad de dinero necesaria para realizarla, se </a:t>
            </a:r>
            <a:r>
              <a:rPr lang="es-ES_tradnl" dirty="0" smtClean="0"/>
              <a:t>toma </a:t>
            </a:r>
            <a:r>
              <a:rPr lang="es-ES_tradnl" dirty="0"/>
              <a:t>como base la experiencia adquirida en otras construcciones de índole semejante. </a:t>
            </a:r>
            <a:endParaRPr lang="es-ES_tradnl" dirty="0" smtClean="0"/>
          </a:p>
          <a:p>
            <a:pPr marL="0" indent="0" algn="just">
              <a:buNone/>
            </a:pPr>
            <a:r>
              <a:rPr lang="es-ES" b="1" dirty="0"/>
              <a:t> </a:t>
            </a:r>
            <a:r>
              <a:rPr lang="es-ES" dirty="0"/>
              <a:t>El presupuesto es una herramienta de planificación y control, expresado en unidades monetarias, que permite prever y controlar el desarrollo de las actividades </a:t>
            </a:r>
            <a:r>
              <a:rPr lang="es-ES" dirty="0" smtClean="0"/>
              <a:t>en </a:t>
            </a:r>
            <a:r>
              <a:rPr lang="es-ES" dirty="0"/>
              <a:t>un período de tiempo.</a:t>
            </a:r>
          </a:p>
          <a:p>
            <a:pPr marL="0" indent="0" algn="just">
              <a:buNone/>
            </a:pPr>
            <a:endParaRPr lang="es-ES_tradnl" dirty="0"/>
          </a:p>
          <a:p>
            <a:pPr algn="just"/>
            <a:endParaRPr lang="es-ES_tradnl" dirty="0"/>
          </a:p>
        </p:txBody>
      </p:sp>
    </p:spTree>
    <p:extLst>
      <p:ext uri="{BB962C8B-B14F-4D97-AF65-F5344CB8AC3E}">
        <p14:creationId xmlns:p14="http://schemas.microsoft.com/office/powerpoint/2010/main" val="248347605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lvl="1" algn="ctr" rtl="0">
              <a:spcBef>
                <a:spcPct val="0"/>
              </a:spcBef>
            </a:pPr>
            <a:r>
              <a:rPr lang="es-ES_tradnl" sz="4000" b="1" dirty="0"/>
              <a:t>Análisis de precios unitarios </a:t>
            </a:r>
            <a:br>
              <a:rPr lang="es-ES_tradnl" sz="4000" b="1" dirty="0"/>
            </a:br>
            <a:endParaRPr lang="es-ES_tradnl" sz="4000" dirty="0"/>
          </a:p>
        </p:txBody>
      </p:sp>
      <p:sp>
        <p:nvSpPr>
          <p:cNvPr id="3" name="Marcador de contenido 2"/>
          <p:cNvSpPr>
            <a:spLocks noGrp="1"/>
          </p:cNvSpPr>
          <p:nvPr>
            <p:ph idx="1"/>
          </p:nvPr>
        </p:nvSpPr>
        <p:spPr>
          <a:xfrm>
            <a:off x="457200" y="908720"/>
            <a:ext cx="8229600" cy="5472608"/>
          </a:xfrm>
        </p:spPr>
        <p:txBody>
          <a:bodyPr>
            <a:normAutofit fontScale="77500" lnSpcReduction="20000"/>
          </a:bodyPr>
          <a:lstStyle/>
          <a:p>
            <a:pPr marL="914400" lvl="2" indent="0">
              <a:buNone/>
            </a:pPr>
            <a:endParaRPr lang="es-ES_tradnl" sz="2600" b="1" dirty="0" smtClean="0"/>
          </a:p>
          <a:p>
            <a:pPr marL="914400" lvl="2" indent="0">
              <a:buNone/>
            </a:pPr>
            <a:r>
              <a:rPr lang="es-ES_tradnl" sz="2600" b="1" dirty="0"/>
              <a:t>Costos directos</a:t>
            </a:r>
          </a:p>
          <a:p>
            <a:pPr marL="914400" lvl="2" indent="0">
              <a:buNone/>
            </a:pPr>
            <a:r>
              <a:rPr lang="es-ES_tradnl" sz="2600" dirty="0"/>
              <a:t>Se definen como: "la suma de materiales, mano de obra y equipo necesario para la realización de un proceso productivo". El Costo Directo </a:t>
            </a:r>
            <a:r>
              <a:rPr lang="es-ES_tradnl" sz="2600" dirty="0" smtClean="0"/>
              <a:t>se representa </a:t>
            </a:r>
            <a:r>
              <a:rPr lang="es-ES_tradnl" sz="2600" dirty="0"/>
              <a:t>por medio </a:t>
            </a:r>
            <a:r>
              <a:rPr lang="es-ES_tradnl" sz="2600" dirty="0" smtClean="0"/>
              <a:t>de la expresión que  tenemos a continuación  :</a:t>
            </a:r>
            <a:endParaRPr lang="es-ES_tradnl" sz="2600" dirty="0"/>
          </a:p>
          <a:p>
            <a:pPr marL="914400" lvl="2" indent="0">
              <a:buNone/>
            </a:pPr>
            <a:endParaRPr lang="es-ES_tradnl" sz="2600" dirty="0"/>
          </a:p>
          <a:p>
            <a:pPr marL="914400" lvl="2" indent="0">
              <a:buNone/>
            </a:pPr>
            <a:endParaRPr lang="es-ES_tradnl" sz="2600" dirty="0" smtClean="0"/>
          </a:p>
          <a:p>
            <a:pPr marL="914400" lvl="2" indent="0">
              <a:buNone/>
            </a:pPr>
            <a:r>
              <a:rPr lang="es-ES_tradnl" sz="2600" dirty="0" smtClean="0"/>
              <a:t>Donde </a:t>
            </a:r>
            <a:r>
              <a:rPr lang="es-ES_tradnl" sz="2600" dirty="0"/>
              <a:t>se consideran variables: x, y, z, …</a:t>
            </a:r>
          </a:p>
          <a:p>
            <a:pPr marL="914400" lvl="2" indent="0">
              <a:buNone/>
            </a:pPr>
            <a:r>
              <a:rPr lang="es-ES_tradnl" sz="2600" dirty="0"/>
              <a:t>Siendo variables condicionadas: a, b, c, …</a:t>
            </a:r>
            <a:r>
              <a:rPr lang="es-ES_tradnl" sz="2600" dirty="0" smtClean="0"/>
              <a:t></a:t>
            </a:r>
            <a:endParaRPr lang="es-ES_tradnl" sz="2600" dirty="0"/>
          </a:p>
          <a:p>
            <a:pPr marL="914400" lvl="2" indent="0">
              <a:buNone/>
            </a:pPr>
            <a:r>
              <a:rPr lang="es-ES_tradnl" sz="2600" dirty="0" smtClean="0"/>
              <a:t>Como </a:t>
            </a:r>
            <a:r>
              <a:rPr lang="es-ES_tradnl" sz="2600" dirty="0"/>
              <a:t>variables se considera el valor de los materiales, el valor de la </a:t>
            </a:r>
            <a:r>
              <a:rPr lang="es-ES_tradnl" sz="2600" dirty="0" smtClean="0"/>
              <a:t>mano </a:t>
            </a:r>
            <a:r>
              <a:rPr lang="es-ES_tradnl" sz="2600" dirty="0"/>
              <a:t>de obra y el valor de los equipos; como variables condicionadas se considera las cantidades que se consumen de cada uno de </a:t>
            </a:r>
            <a:r>
              <a:rPr lang="es-ES_tradnl" sz="2600" dirty="0" smtClean="0"/>
              <a:t>estos.</a:t>
            </a:r>
            <a:endParaRPr lang="es-ES_tradnl" sz="2600" dirty="0"/>
          </a:p>
          <a:p>
            <a:pPr marL="914400" lvl="2" indent="0">
              <a:buNone/>
            </a:pPr>
            <a:r>
              <a:rPr lang="es-ES_tradnl" sz="2600" b="1" dirty="0" smtClean="0"/>
              <a:t>Costos indirectos</a:t>
            </a:r>
          </a:p>
          <a:p>
            <a:pPr marL="914400" lvl="2" indent="0">
              <a:buNone/>
            </a:pPr>
            <a:r>
              <a:rPr lang="es-ES_tradnl" sz="2600" dirty="0" smtClean="0"/>
              <a:t>Proviene de los gastos técnicos y administrativos que se tiene necesidad de realizar para la elaboración de una obra.  </a:t>
            </a:r>
          </a:p>
          <a:p>
            <a:pPr marL="914400" lvl="2" indent="0" algn="just">
              <a:buNone/>
            </a:pPr>
            <a:r>
              <a:rPr lang="es-ES_tradnl" sz="2600" dirty="0" smtClean="0"/>
              <a:t>Para nuestro proyecto hemos utilizado  un 18 % del  calculo de nuestros costos directos.</a:t>
            </a:r>
          </a:p>
          <a:p>
            <a:pPr marL="914400" lvl="2" indent="0" algn="just">
              <a:buNone/>
            </a:pPr>
            <a:endParaRPr lang="es-ES_tradnl" dirty="0" smtClean="0"/>
          </a:p>
          <a:p>
            <a:pPr marL="914400" lvl="2" indent="0">
              <a:buNone/>
            </a:pPr>
            <a:endParaRPr lang="es-ES_tradnl" dirty="0"/>
          </a:p>
        </p:txBody>
      </p:sp>
      <p:pic>
        <p:nvPicPr>
          <p:cNvPr id="5" name="Imagen 4" descr="Image1347"/>
          <p:cNvPicPr/>
          <p:nvPr/>
        </p:nvPicPr>
        <p:blipFill>
          <a:blip r:embed="rId2">
            <a:extLst>
              <a:ext uri="{28A0092B-C50C-407E-A947-70E740481C1C}">
                <a14:useLocalDpi xmlns:a14="http://schemas.microsoft.com/office/drawing/2010/main" val="0"/>
              </a:ext>
            </a:extLst>
          </a:blip>
          <a:srcRect/>
          <a:stretch>
            <a:fillRect/>
          </a:stretch>
        </p:blipFill>
        <p:spPr bwMode="auto">
          <a:xfrm>
            <a:off x="3275856" y="2636912"/>
            <a:ext cx="2952328" cy="398016"/>
          </a:xfrm>
          <a:prstGeom prst="rect">
            <a:avLst/>
          </a:prstGeom>
          <a:noFill/>
          <a:ln>
            <a:noFill/>
          </a:ln>
        </p:spPr>
      </p:pic>
      <p:sp>
        <p:nvSpPr>
          <p:cNvPr id="4" name="Flecha derecha 3">
            <a:hlinkClick r:id="rId3" action="ppaction://hlinkfile"/>
          </p:cNvPr>
          <p:cNvSpPr/>
          <p:nvPr/>
        </p:nvSpPr>
        <p:spPr>
          <a:xfrm>
            <a:off x="7452320" y="6381328"/>
            <a:ext cx="64807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65717421"/>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lvl="1" algn="ctr" rtl="0">
              <a:spcBef>
                <a:spcPct val="0"/>
              </a:spcBef>
            </a:pPr>
            <a:r>
              <a:rPr lang="es-ES_tradnl" sz="4000" b="1" dirty="0" smtClean="0"/>
              <a:t>Cronograma</a:t>
            </a:r>
            <a:r>
              <a:rPr lang="es-ES_tradnl" sz="4000" b="1" dirty="0"/>
              <a:t/>
            </a:r>
            <a:br>
              <a:rPr lang="es-ES_tradnl" sz="4000" b="1" dirty="0"/>
            </a:br>
            <a:endParaRPr lang="es-ES_tradnl" sz="4000" dirty="0"/>
          </a:p>
        </p:txBody>
      </p:sp>
      <p:sp>
        <p:nvSpPr>
          <p:cNvPr id="3" name="Marcador de contenido 2"/>
          <p:cNvSpPr>
            <a:spLocks noGrp="1"/>
          </p:cNvSpPr>
          <p:nvPr>
            <p:ph idx="1"/>
          </p:nvPr>
        </p:nvSpPr>
        <p:spPr/>
        <p:txBody>
          <a:bodyPr>
            <a:normAutofit fontScale="85000" lnSpcReduction="10000"/>
          </a:bodyPr>
          <a:lstStyle/>
          <a:p>
            <a:pPr marL="0" indent="0">
              <a:buNone/>
            </a:pPr>
            <a:r>
              <a:rPr lang="es-ES_tradnl" dirty="0"/>
              <a:t>L</a:t>
            </a:r>
            <a:r>
              <a:rPr lang="es-ES_tradnl" dirty="0" smtClean="0"/>
              <a:t>os </a:t>
            </a:r>
            <a:r>
              <a:rPr lang="es-ES_tradnl" dirty="0"/>
              <a:t>diagramas de Gantt se han convertido en una herramienta básica en la gestión de proyectos de todo tipo, con la finalidad de representar las diferentes fases, tareas y actividades programadas como parte de un </a:t>
            </a:r>
            <a:r>
              <a:rPr lang="es-ES_tradnl" dirty="0" smtClean="0"/>
              <a:t>proyecto </a:t>
            </a:r>
            <a:r>
              <a:rPr lang="es-ES_tradnl" dirty="0"/>
              <a:t>o para mostrar una línea de tiempo en las diferentes actividades haciendo el método más eficiente.</a:t>
            </a:r>
          </a:p>
          <a:p>
            <a:pPr marL="0" indent="0">
              <a:buNone/>
            </a:pPr>
            <a:r>
              <a:rPr lang="es-ES_tradnl" dirty="0"/>
              <a:t>Básicamente el diagrama está compuesto por un eje vertical donde se establecen las actividades que constituyen el trabajo que se va a ejecutar, y un eje horizontal que muestra en un calendario la duración de cada una de ellas.</a:t>
            </a:r>
          </a:p>
          <a:p>
            <a:endParaRPr lang="es-ES_tradnl" dirty="0"/>
          </a:p>
        </p:txBody>
      </p:sp>
      <p:sp>
        <p:nvSpPr>
          <p:cNvPr id="4" name="Flecha derecha 3">
            <a:hlinkClick r:id="rId2" action="ppaction://hlinkfile"/>
          </p:cNvPr>
          <p:cNvSpPr/>
          <p:nvPr/>
        </p:nvSpPr>
        <p:spPr>
          <a:xfrm>
            <a:off x="7452320" y="6381328"/>
            <a:ext cx="64807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6451590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pPr lvl="0"/>
            <a:r>
              <a:rPr lang="es-EC" b="1" dirty="0" smtClean="0">
                <a:effectLst>
                  <a:outerShdw blurRad="38100" dist="38100" dir="2700000" algn="tl">
                    <a:srgbClr val="000000">
                      <a:alpha val="43137"/>
                    </a:srgbClr>
                  </a:outerShdw>
                </a:effectLst>
              </a:rPr>
              <a:t>CAPITULO VII: CONCLUSIONES Y RECOMENDACIONES</a:t>
            </a:r>
            <a:endParaRPr lang="es-EC"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3825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259632" y="620688"/>
            <a:ext cx="6728792" cy="5760640"/>
          </a:xfrm>
        </p:spPr>
        <p:txBody>
          <a:bodyPr>
            <a:normAutofit fontScale="62500" lnSpcReduction="20000"/>
          </a:bodyPr>
          <a:lstStyle/>
          <a:p>
            <a:pPr lvl="1"/>
            <a:r>
              <a:rPr lang="es-EC" b="1" dirty="0" smtClean="0">
                <a:solidFill>
                  <a:schemeClr val="tx1"/>
                </a:solidFill>
                <a:effectLst>
                  <a:outerShdw blurRad="38100" dist="38100" dir="2700000" algn="tl">
                    <a:srgbClr val="000000">
                      <a:alpha val="43137"/>
                    </a:srgbClr>
                  </a:outerShdw>
                </a:effectLst>
              </a:rPr>
              <a:t>CONCLUSIONES</a:t>
            </a:r>
          </a:p>
          <a:p>
            <a:pPr lvl="1"/>
            <a:endParaRPr lang="es-EC" b="1" dirty="0" smtClean="0">
              <a:solidFill>
                <a:schemeClr val="tx1"/>
              </a:solidFill>
              <a:effectLst>
                <a:outerShdw blurRad="38100" dist="38100" dir="2700000" algn="tl">
                  <a:srgbClr val="000000">
                    <a:alpha val="43137"/>
                  </a:srgbClr>
                </a:outerShdw>
              </a:effectLst>
            </a:endParaRPr>
          </a:p>
          <a:p>
            <a:pPr marL="457200" indent="-457200" algn="just">
              <a:buFont typeface="Arial" panose="020B0604020202020204" pitchFamily="34" charset="0"/>
              <a:buChar char="•"/>
            </a:pPr>
            <a:r>
              <a:rPr lang="es-ES_tradnl" sz="3400" dirty="0">
                <a:solidFill>
                  <a:schemeClr val="tx1"/>
                </a:solidFill>
              </a:rPr>
              <a:t>La obtención de datos referentes a lugares, cantidades y procesos de producción es muy limitada ya que el Ministerio del Ambiente a través de la dirección nacional forestal con sus publicaciones no brinda información de las especies de nuestra investigación</a:t>
            </a:r>
            <a:r>
              <a:rPr lang="es-ES_tradnl" sz="3400" dirty="0" smtClean="0">
                <a:solidFill>
                  <a:schemeClr val="tx1"/>
                </a:solidFill>
              </a:rPr>
              <a:t>.</a:t>
            </a:r>
          </a:p>
          <a:p>
            <a:pPr marL="457200" indent="-457200" algn="just">
              <a:buFont typeface="Arial" panose="020B0604020202020204" pitchFamily="34" charset="0"/>
              <a:buChar char="•"/>
            </a:pPr>
            <a:endParaRPr lang="es-ES" sz="3400" dirty="0">
              <a:solidFill>
                <a:schemeClr val="tx1"/>
              </a:solidFill>
            </a:endParaRPr>
          </a:p>
          <a:p>
            <a:pPr marL="457200" indent="-457200" algn="just">
              <a:buFont typeface="Arial" panose="020B0604020202020204" pitchFamily="34" charset="0"/>
              <a:buChar char="•"/>
            </a:pPr>
            <a:r>
              <a:rPr lang="es-ES_tradnl" sz="3400" dirty="0">
                <a:solidFill>
                  <a:schemeClr val="tx1"/>
                </a:solidFill>
              </a:rPr>
              <a:t>Dentro de nuestra investigación el Aliso es una especie en peligro de extinción esto se debe a que las instancias pertinentes no están cumpliendo con los controles que deben realizar controles de  la tala indiscriminada</a:t>
            </a:r>
            <a:r>
              <a:rPr lang="es-ES_tradnl" sz="3400" dirty="0" smtClean="0">
                <a:solidFill>
                  <a:schemeClr val="tx1"/>
                </a:solidFill>
              </a:rPr>
              <a:t>.</a:t>
            </a:r>
          </a:p>
          <a:p>
            <a:pPr marL="457200" indent="-457200" algn="just">
              <a:buFont typeface="Arial" panose="020B0604020202020204" pitchFamily="34" charset="0"/>
              <a:buChar char="•"/>
            </a:pPr>
            <a:endParaRPr lang="es-ES" sz="3400" dirty="0">
              <a:solidFill>
                <a:schemeClr val="tx1"/>
              </a:solidFill>
            </a:endParaRPr>
          </a:p>
          <a:p>
            <a:pPr marL="457200" indent="-457200" algn="just">
              <a:buFont typeface="Arial" panose="020B0604020202020204" pitchFamily="34" charset="0"/>
              <a:buChar char="•"/>
            </a:pPr>
            <a:r>
              <a:rPr lang="es-ES_tradnl" sz="3400" dirty="0">
                <a:solidFill>
                  <a:schemeClr val="tx1"/>
                </a:solidFill>
              </a:rPr>
              <a:t>Al realizar los ensayos propuestos por la COPAN y ASTM para determinar las propiedades Físico-Mecánicas en los laboratorios de la ESPE, hemos cumplido a cabalidad con las normas y tolerancias, por esta razón concluimos que la confiabilidad de los datos para la el calculo de los esfuerzos admisibles son los mas ajustados a la realidad.</a:t>
            </a:r>
            <a:endParaRPr lang="es-ES" sz="3400" dirty="0">
              <a:solidFill>
                <a:schemeClr val="tx1"/>
              </a:solidFill>
            </a:endParaRPr>
          </a:p>
          <a:p>
            <a:pPr lvl="1"/>
            <a:endParaRPr lang="es-EC" b="1" dirty="0" smtClean="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24115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effectLst>
                  <a:outerShdw blurRad="38100" dist="38100" dir="2700000" algn="tl">
                    <a:srgbClr val="000000">
                      <a:alpha val="43137"/>
                    </a:srgbClr>
                  </a:outerShdw>
                </a:effectLst>
              </a:rPr>
              <a:t>CANELO AMARILLO</a:t>
            </a:r>
            <a:r>
              <a:rPr lang="es-ES" sz="3200" dirty="0" smtClean="0"/>
              <a:t/>
            </a:r>
            <a:br>
              <a:rPr lang="es-ES" sz="3200" dirty="0" smtClean="0"/>
            </a:br>
            <a:r>
              <a:rPr lang="es-ES" sz="3200" dirty="0" smtClean="0"/>
              <a:t>(</a:t>
            </a:r>
            <a:r>
              <a:rPr lang="es-EC" sz="3200" i="1" dirty="0" err="1" smtClean="0"/>
              <a:t>Ocotea</a:t>
            </a:r>
            <a:r>
              <a:rPr lang="es-EC" sz="3200" i="1" dirty="0" smtClean="0"/>
              <a:t> </a:t>
            </a:r>
            <a:r>
              <a:rPr lang="es-EC" sz="3200" i="1" dirty="0" err="1" smtClean="0"/>
              <a:t>javitensisoria</a:t>
            </a:r>
            <a:r>
              <a:rPr lang="es-EC" sz="3200" i="1" dirty="0" smtClean="0"/>
              <a:t>)</a:t>
            </a:r>
            <a:endParaRPr lang="es-ES" sz="3200" dirty="0"/>
          </a:p>
        </p:txBody>
      </p:sp>
      <p:sp>
        <p:nvSpPr>
          <p:cNvPr id="3" name="2 Marcador de contenido"/>
          <p:cNvSpPr>
            <a:spLocks noGrp="1"/>
          </p:cNvSpPr>
          <p:nvPr>
            <p:ph idx="1"/>
          </p:nvPr>
        </p:nvSpPr>
        <p:spPr>
          <a:xfrm>
            <a:off x="457200" y="1571613"/>
            <a:ext cx="8401080" cy="3786214"/>
          </a:xfrm>
        </p:spPr>
        <p:txBody>
          <a:bodyPr>
            <a:normAutofit/>
          </a:bodyPr>
          <a:lstStyle/>
          <a:p>
            <a:pPr marL="0" lvl="3" indent="0">
              <a:buNone/>
            </a:pPr>
            <a:endParaRPr lang="es-EC" b="1" dirty="0" smtClean="0"/>
          </a:p>
          <a:p>
            <a:pPr marL="342900" lvl="3" indent="-342900">
              <a:buFont typeface="Arial" pitchFamily="34" charset="0"/>
              <a:buChar char="•"/>
            </a:pPr>
            <a:r>
              <a:rPr lang="es-EC" b="1" dirty="0" smtClean="0"/>
              <a:t>Morfología</a:t>
            </a:r>
            <a:r>
              <a:rPr lang="es-ES" b="1" dirty="0" smtClean="0"/>
              <a:t>. </a:t>
            </a:r>
            <a:r>
              <a:rPr lang="es-ES" dirty="0" smtClean="0"/>
              <a:t>Alcanza hasta 30 m de altura y 100 cm de diámetro. Copa redondeada.</a:t>
            </a:r>
            <a:endParaRPr lang="es-EC" dirty="0" smtClean="0"/>
          </a:p>
          <a:p>
            <a:pPr marL="342900" lvl="3" indent="-342900">
              <a:buFont typeface="Arial" pitchFamily="34" charset="0"/>
              <a:buChar char="•"/>
            </a:pPr>
            <a:endParaRPr lang="es-EC" dirty="0" smtClean="0"/>
          </a:p>
          <a:p>
            <a:pPr marL="342900" lvl="3" indent="-342900">
              <a:buFont typeface="Arial" pitchFamily="34" charset="0"/>
              <a:buChar char="•"/>
            </a:pPr>
            <a:r>
              <a:rPr lang="es-EC" b="1" dirty="0" smtClean="0"/>
              <a:t>Zonas de Producción. </a:t>
            </a:r>
            <a:r>
              <a:rPr lang="es-ES" dirty="0" smtClean="0"/>
              <a:t>En Ecuador y Perú a menudo se encuentra como un elemento muy importante en los bosques entre 600 y 1300 m.s.n.m. donde alcanza su mayor desarrollo. En las zonas bajas, a menos de 600 m.s.n.m. es un árbol pequeño.</a:t>
            </a:r>
            <a:endParaRPr lang="es-ES" dirty="0"/>
          </a:p>
        </p:txBody>
      </p:sp>
      <p:pic>
        <p:nvPicPr>
          <p:cNvPr id="193537" name="Picture 1"/>
          <p:cNvPicPr>
            <a:picLocks noChangeAspect="1" noChangeArrowheads="1"/>
          </p:cNvPicPr>
          <p:nvPr/>
        </p:nvPicPr>
        <p:blipFill>
          <a:blip r:embed="rId2" cstate="print"/>
          <a:srcRect/>
          <a:stretch>
            <a:fillRect/>
          </a:stretch>
        </p:blipFill>
        <p:spPr bwMode="auto">
          <a:xfrm>
            <a:off x="3500430" y="4643446"/>
            <a:ext cx="1493535" cy="2071678"/>
          </a:xfrm>
          <a:prstGeom prst="rect">
            <a:avLst/>
          </a:prstGeom>
          <a:noFill/>
          <a:ln w="9525">
            <a:noFill/>
            <a:miter lim="800000"/>
            <a:headEnd/>
            <a:tailEnd/>
          </a:ln>
          <a:effectLst/>
        </p:spPr>
      </p:pic>
    </p:spTree>
    <p:extLst>
      <p:ext uri="{BB962C8B-B14F-4D97-AF65-F5344CB8AC3E}">
        <p14:creationId xmlns:p14="http://schemas.microsoft.com/office/powerpoint/2010/main" val="4087187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259632" y="620688"/>
            <a:ext cx="6728792" cy="5760640"/>
          </a:xfrm>
        </p:spPr>
        <p:txBody>
          <a:bodyPr>
            <a:noAutofit/>
          </a:bodyPr>
          <a:lstStyle/>
          <a:p>
            <a:pPr algn="just">
              <a:buFont typeface="Arial" pitchFamily="34" charset="0"/>
              <a:buChar char="•"/>
            </a:pPr>
            <a:r>
              <a:rPr lang="es-ES" sz="2000" dirty="0">
                <a:solidFill>
                  <a:schemeClr val="tx1"/>
                </a:solidFill>
              </a:rPr>
              <a:t>Al realizar los cálculos para la obtención de los esfuerzos admisibles previo a los ajustes de relación humedad-resistencia hemos propuesto una categorización que se basa en la clasificación que realiza el Manual de diseño para maderas con  investigaciones anteriores y nuestra investigación. </a:t>
            </a:r>
          </a:p>
          <a:p>
            <a:pPr lvl="0" algn="just">
              <a:buFont typeface="Arial" pitchFamily="34" charset="0"/>
              <a:buChar char="•"/>
            </a:pPr>
            <a:endParaRPr lang="es-EC" sz="2000" dirty="0" smtClean="0">
              <a:solidFill>
                <a:srgbClr val="000000"/>
              </a:solidFill>
            </a:endParaRPr>
          </a:p>
        </p:txBody>
      </p:sp>
      <p:graphicFrame>
        <p:nvGraphicFramePr>
          <p:cNvPr id="6" name="Tabla 5"/>
          <p:cNvGraphicFramePr>
            <a:graphicFrameLocks noGrp="1"/>
          </p:cNvGraphicFramePr>
          <p:nvPr>
            <p:extLst>
              <p:ext uri="{D42A27DB-BD31-4B8C-83A1-F6EECF244321}">
                <p14:modId xmlns:p14="http://schemas.microsoft.com/office/powerpoint/2010/main" val="2410727301"/>
              </p:ext>
            </p:extLst>
          </p:nvPr>
        </p:nvGraphicFramePr>
        <p:xfrm>
          <a:off x="3203848" y="2374668"/>
          <a:ext cx="3024336" cy="3862643"/>
        </p:xfrm>
        <a:graphic>
          <a:graphicData uri="http://schemas.openxmlformats.org/drawingml/2006/table">
            <a:tbl>
              <a:tblPr firstRow="1" firstCol="1" bandRow="1">
                <a:tableStyleId>{5C22544A-7EE6-4342-B048-85BDC9FD1C3A}</a:tableStyleId>
              </a:tblPr>
              <a:tblGrid>
                <a:gridCol w="1512168"/>
                <a:gridCol w="1512168"/>
              </a:tblGrid>
              <a:tr h="273564">
                <a:tc>
                  <a:txBody>
                    <a:bodyPr/>
                    <a:lstStyle/>
                    <a:p>
                      <a:pPr indent="450215" algn="just">
                        <a:lnSpc>
                          <a:spcPct val="200000"/>
                        </a:lnSpc>
                        <a:spcAft>
                          <a:spcPts val="0"/>
                        </a:spcAft>
                      </a:pPr>
                      <a:r>
                        <a:rPr lang="es-ES_tradnl" sz="700" dirty="0">
                          <a:effectLst/>
                        </a:rPr>
                        <a:t>Grupo</a:t>
                      </a:r>
                      <a:endParaRPr lang="es-ES" sz="800" dirty="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c>
                  <a:txBody>
                    <a:bodyPr/>
                    <a:lstStyle/>
                    <a:p>
                      <a:pPr indent="450215" algn="just">
                        <a:lnSpc>
                          <a:spcPct val="200000"/>
                        </a:lnSpc>
                        <a:spcAft>
                          <a:spcPts val="0"/>
                        </a:spcAft>
                      </a:pPr>
                      <a:r>
                        <a:rPr lang="es-ES_tradnl" sz="700">
                          <a:effectLst/>
                        </a:rPr>
                        <a:t>Nombre común</a:t>
                      </a:r>
                      <a:endParaRPr lang="es-ES" sz="80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r>
              <a:tr h="273564">
                <a:tc rowSpan="2">
                  <a:txBody>
                    <a:bodyPr/>
                    <a:lstStyle/>
                    <a:p>
                      <a:pPr indent="450215" algn="just">
                        <a:lnSpc>
                          <a:spcPct val="200000"/>
                        </a:lnSpc>
                        <a:spcAft>
                          <a:spcPts val="0"/>
                        </a:spcAft>
                      </a:pPr>
                      <a:r>
                        <a:rPr lang="es-ES_tradnl" sz="700">
                          <a:effectLst/>
                        </a:rPr>
                        <a:t>A</a:t>
                      </a:r>
                      <a:endParaRPr lang="es-ES" sz="80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c>
                  <a:txBody>
                    <a:bodyPr/>
                    <a:lstStyle/>
                    <a:p>
                      <a:pPr indent="450215" algn="just">
                        <a:lnSpc>
                          <a:spcPct val="200000"/>
                        </a:lnSpc>
                        <a:spcAft>
                          <a:spcPts val="0"/>
                        </a:spcAft>
                      </a:pPr>
                      <a:r>
                        <a:rPr lang="es-ES_tradnl" sz="700">
                          <a:effectLst/>
                        </a:rPr>
                        <a:t>Caimitillo</a:t>
                      </a:r>
                      <a:endParaRPr lang="es-ES" sz="80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r>
              <a:tr h="273564">
                <a:tc vMerge="1">
                  <a:txBody>
                    <a:bodyPr/>
                    <a:lstStyle/>
                    <a:p>
                      <a:endParaRPr lang="es-ES"/>
                    </a:p>
                  </a:txBody>
                  <a:tcPr/>
                </a:tc>
                <a:tc>
                  <a:txBody>
                    <a:bodyPr/>
                    <a:lstStyle/>
                    <a:p>
                      <a:pPr indent="450215" algn="just">
                        <a:lnSpc>
                          <a:spcPct val="200000"/>
                        </a:lnSpc>
                        <a:spcAft>
                          <a:spcPts val="0"/>
                        </a:spcAft>
                      </a:pPr>
                      <a:r>
                        <a:rPr lang="es-ES_tradnl" sz="700">
                          <a:effectLst/>
                        </a:rPr>
                        <a:t>Guayacán Pechice </a:t>
                      </a:r>
                      <a:endParaRPr lang="es-ES" sz="80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r>
              <a:tr h="126237">
                <a:tc rowSpan="7">
                  <a:txBody>
                    <a:bodyPr/>
                    <a:lstStyle/>
                    <a:p>
                      <a:pPr indent="450215" algn="just">
                        <a:lnSpc>
                          <a:spcPct val="200000"/>
                        </a:lnSpc>
                        <a:spcAft>
                          <a:spcPts val="0"/>
                        </a:spcAft>
                      </a:pPr>
                      <a:r>
                        <a:rPr lang="es-ES_tradnl" sz="700">
                          <a:effectLst/>
                        </a:rPr>
                        <a:t>B</a:t>
                      </a:r>
                      <a:endParaRPr lang="es-ES" sz="80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c>
                  <a:txBody>
                    <a:bodyPr/>
                    <a:lstStyle/>
                    <a:p>
                      <a:pPr indent="450215" algn="just">
                        <a:lnSpc>
                          <a:spcPct val="200000"/>
                        </a:lnSpc>
                        <a:spcAft>
                          <a:spcPts val="0"/>
                        </a:spcAft>
                      </a:pPr>
                      <a:r>
                        <a:rPr lang="es-ES_tradnl" sz="700">
                          <a:effectLst/>
                        </a:rPr>
                        <a:t>Roble</a:t>
                      </a:r>
                      <a:endParaRPr lang="es-ES" sz="80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r>
              <a:tr h="273564">
                <a:tc vMerge="1">
                  <a:txBody>
                    <a:bodyPr/>
                    <a:lstStyle/>
                    <a:p>
                      <a:endParaRPr lang="es-ES"/>
                    </a:p>
                  </a:txBody>
                  <a:tcPr/>
                </a:tc>
                <a:tc>
                  <a:txBody>
                    <a:bodyPr/>
                    <a:lstStyle/>
                    <a:p>
                      <a:pPr indent="450215" algn="just">
                        <a:lnSpc>
                          <a:spcPct val="200000"/>
                        </a:lnSpc>
                        <a:spcAft>
                          <a:spcPts val="0"/>
                        </a:spcAft>
                      </a:pPr>
                      <a:r>
                        <a:rPr lang="es-ES_tradnl" sz="700">
                          <a:effectLst/>
                        </a:rPr>
                        <a:t>Chanul</a:t>
                      </a:r>
                      <a:endParaRPr lang="es-ES" sz="80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r>
              <a:tr h="273564">
                <a:tc vMerge="1">
                  <a:txBody>
                    <a:bodyPr/>
                    <a:lstStyle/>
                    <a:p>
                      <a:endParaRPr lang="es-ES"/>
                    </a:p>
                  </a:txBody>
                  <a:tcPr/>
                </a:tc>
                <a:tc>
                  <a:txBody>
                    <a:bodyPr/>
                    <a:lstStyle/>
                    <a:p>
                      <a:pPr indent="450215" algn="just">
                        <a:lnSpc>
                          <a:spcPct val="200000"/>
                        </a:lnSpc>
                        <a:spcAft>
                          <a:spcPts val="0"/>
                        </a:spcAft>
                      </a:pPr>
                      <a:r>
                        <a:rPr lang="es-ES_tradnl" sz="700">
                          <a:effectLst/>
                        </a:rPr>
                        <a:t>Moral fino</a:t>
                      </a:r>
                      <a:endParaRPr lang="es-ES" sz="80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r>
              <a:tr h="273564">
                <a:tc vMerge="1">
                  <a:txBody>
                    <a:bodyPr/>
                    <a:lstStyle/>
                    <a:p>
                      <a:endParaRPr lang="es-ES"/>
                    </a:p>
                  </a:txBody>
                  <a:tcPr/>
                </a:tc>
                <a:tc>
                  <a:txBody>
                    <a:bodyPr/>
                    <a:lstStyle/>
                    <a:p>
                      <a:pPr indent="450215" algn="just">
                        <a:lnSpc>
                          <a:spcPct val="200000"/>
                        </a:lnSpc>
                        <a:spcAft>
                          <a:spcPts val="0"/>
                        </a:spcAft>
                      </a:pPr>
                      <a:r>
                        <a:rPr lang="es-ES_tradnl" sz="700">
                          <a:effectLst/>
                        </a:rPr>
                        <a:t>Manzano Colorado</a:t>
                      </a:r>
                      <a:endParaRPr lang="es-ES" sz="80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r>
              <a:tr h="136404">
                <a:tc vMerge="1">
                  <a:txBody>
                    <a:bodyPr/>
                    <a:lstStyle/>
                    <a:p>
                      <a:endParaRPr lang="es-ES"/>
                    </a:p>
                  </a:txBody>
                  <a:tcPr/>
                </a:tc>
                <a:tc>
                  <a:txBody>
                    <a:bodyPr/>
                    <a:lstStyle/>
                    <a:p>
                      <a:pPr indent="450215" algn="just">
                        <a:lnSpc>
                          <a:spcPct val="200000"/>
                        </a:lnSpc>
                        <a:spcAft>
                          <a:spcPts val="0"/>
                        </a:spcAft>
                      </a:pPr>
                      <a:r>
                        <a:rPr lang="es-ES_tradnl" sz="700">
                          <a:effectLst/>
                        </a:rPr>
                        <a:t>Pituca</a:t>
                      </a:r>
                      <a:endParaRPr lang="es-ES" sz="80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r>
              <a:tr h="273564">
                <a:tc vMerge="1">
                  <a:txBody>
                    <a:bodyPr/>
                    <a:lstStyle/>
                    <a:p>
                      <a:endParaRPr lang="es-ES"/>
                    </a:p>
                  </a:txBody>
                  <a:tcPr/>
                </a:tc>
                <a:tc>
                  <a:txBody>
                    <a:bodyPr/>
                    <a:lstStyle/>
                    <a:p>
                      <a:pPr indent="450215" algn="just">
                        <a:lnSpc>
                          <a:spcPct val="200000"/>
                        </a:lnSpc>
                        <a:spcAft>
                          <a:spcPts val="0"/>
                        </a:spcAft>
                      </a:pPr>
                      <a:r>
                        <a:rPr lang="es-ES_tradnl" sz="700">
                          <a:effectLst/>
                        </a:rPr>
                        <a:t>Eucalipto</a:t>
                      </a:r>
                      <a:endParaRPr lang="es-ES" sz="80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r>
              <a:tr h="273564">
                <a:tc vMerge="1">
                  <a:txBody>
                    <a:bodyPr/>
                    <a:lstStyle/>
                    <a:p>
                      <a:endParaRPr lang="es-ES"/>
                    </a:p>
                  </a:txBody>
                  <a:tcPr/>
                </a:tc>
                <a:tc>
                  <a:txBody>
                    <a:bodyPr/>
                    <a:lstStyle/>
                    <a:p>
                      <a:pPr indent="450215" algn="just">
                        <a:lnSpc>
                          <a:spcPct val="200000"/>
                        </a:lnSpc>
                        <a:spcAft>
                          <a:spcPts val="0"/>
                        </a:spcAft>
                      </a:pPr>
                      <a:r>
                        <a:rPr lang="es-ES_tradnl" sz="700">
                          <a:effectLst/>
                        </a:rPr>
                        <a:t>Colorado</a:t>
                      </a:r>
                      <a:endParaRPr lang="es-ES" sz="80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r>
              <a:tr h="273564">
                <a:tc rowSpan="5">
                  <a:txBody>
                    <a:bodyPr/>
                    <a:lstStyle/>
                    <a:p>
                      <a:pPr indent="450215" algn="just">
                        <a:lnSpc>
                          <a:spcPct val="200000"/>
                        </a:lnSpc>
                        <a:spcAft>
                          <a:spcPts val="0"/>
                        </a:spcAft>
                      </a:pPr>
                      <a:r>
                        <a:rPr lang="es-ES_tradnl" sz="700">
                          <a:effectLst/>
                        </a:rPr>
                        <a:t>C</a:t>
                      </a:r>
                      <a:endParaRPr lang="es-ES" sz="80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c>
                  <a:txBody>
                    <a:bodyPr/>
                    <a:lstStyle/>
                    <a:p>
                      <a:pPr indent="450215" algn="just">
                        <a:lnSpc>
                          <a:spcPct val="200000"/>
                        </a:lnSpc>
                        <a:spcAft>
                          <a:spcPts val="0"/>
                        </a:spcAft>
                      </a:pPr>
                      <a:r>
                        <a:rPr lang="es-ES_tradnl" sz="700">
                          <a:effectLst/>
                        </a:rPr>
                        <a:t>Fernansánchez</a:t>
                      </a:r>
                      <a:endParaRPr lang="es-ES" sz="80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r>
              <a:tr h="126237">
                <a:tc vMerge="1">
                  <a:txBody>
                    <a:bodyPr/>
                    <a:lstStyle/>
                    <a:p>
                      <a:endParaRPr lang="es-ES"/>
                    </a:p>
                  </a:txBody>
                  <a:tcPr/>
                </a:tc>
                <a:tc>
                  <a:txBody>
                    <a:bodyPr/>
                    <a:lstStyle/>
                    <a:p>
                      <a:pPr indent="450215" algn="just">
                        <a:lnSpc>
                          <a:spcPct val="200000"/>
                        </a:lnSpc>
                        <a:spcAft>
                          <a:spcPts val="0"/>
                        </a:spcAft>
                      </a:pPr>
                      <a:r>
                        <a:rPr lang="es-ES_tradnl" sz="700">
                          <a:effectLst/>
                        </a:rPr>
                        <a:t>Aliso</a:t>
                      </a:r>
                      <a:endParaRPr lang="es-ES" sz="80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r>
              <a:tr h="273564">
                <a:tc vMerge="1">
                  <a:txBody>
                    <a:bodyPr/>
                    <a:lstStyle/>
                    <a:p>
                      <a:endParaRPr lang="es-ES"/>
                    </a:p>
                  </a:txBody>
                  <a:tcPr/>
                </a:tc>
                <a:tc>
                  <a:txBody>
                    <a:bodyPr/>
                    <a:lstStyle/>
                    <a:p>
                      <a:pPr indent="450215" algn="just">
                        <a:lnSpc>
                          <a:spcPct val="200000"/>
                        </a:lnSpc>
                        <a:spcAft>
                          <a:spcPts val="0"/>
                        </a:spcAft>
                      </a:pPr>
                      <a:r>
                        <a:rPr lang="es-ES_tradnl" sz="700">
                          <a:effectLst/>
                        </a:rPr>
                        <a:t>Canelo Amarillo</a:t>
                      </a:r>
                      <a:endParaRPr lang="es-ES" sz="80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r>
              <a:tr h="273564">
                <a:tc vMerge="1">
                  <a:txBody>
                    <a:bodyPr/>
                    <a:lstStyle/>
                    <a:p>
                      <a:endParaRPr lang="es-ES"/>
                    </a:p>
                  </a:txBody>
                  <a:tcPr/>
                </a:tc>
                <a:tc>
                  <a:txBody>
                    <a:bodyPr/>
                    <a:lstStyle/>
                    <a:p>
                      <a:pPr indent="450215" algn="just">
                        <a:lnSpc>
                          <a:spcPct val="200000"/>
                        </a:lnSpc>
                        <a:spcAft>
                          <a:spcPts val="0"/>
                        </a:spcAft>
                      </a:pPr>
                      <a:r>
                        <a:rPr lang="es-ES_tradnl" sz="700">
                          <a:effectLst/>
                        </a:rPr>
                        <a:t>Mascarey</a:t>
                      </a:r>
                      <a:endParaRPr lang="es-ES" sz="80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r>
              <a:tr h="136404">
                <a:tc vMerge="1">
                  <a:txBody>
                    <a:bodyPr/>
                    <a:lstStyle/>
                    <a:p>
                      <a:endParaRPr lang="es-ES"/>
                    </a:p>
                  </a:txBody>
                  <a:tcPr/>
                </a:tc>
                <a:tc>
                  <a:txBody>
                    <a:bodyPr/>
                    <a:lstStyle/>
                    <a:p>
                      <a:pPr indent="450215" algn="just">
                        <a:lnSpc>
                          <a:spcPct val="200000"/>
                        </a:lnSpc>
                        <a:spcAft>
                          <a:spcPts val="0"/>
                        </a:spcAft>
                      </a:pPr>
                      <a:r>
                        <a:rPr lang="es-ES_tradnl" sz="700" dirty="0" err="1">
                          <a:effectLst/>
                        </a:rPr>
                        <a:t>Sande</a:t>
                      </a:r>
                      <a:endParaRPr lang="es-ES" sz="800" dirty="0">
                        <a:effectLst/>
                        <a:latin typeface="Arial" panose="020B0604020202020204" pitchFamily="34" charset="0"/>
                        <a:ea typeface="MS Mincho" panose="02020609040205080304" pitchFamily="49" charset="-128"/>
                        <a:cs typeface="Times New Roman" panose="02020603050405020304" pitchFamily="18" charset="0"/>
                      </a:endParaRPr>
                    </a:p>
                  </a:txBody>
                  <a:tcPr marL="30002" marR="30002" marT="0" marB="0" anchor="ctr"/>
                </a:tc>
              </a:tr>
            </a:tbl>
          </a:graphicData>
        </a:graphic>
      </p:graphicFrame>
    </p:spTree>
    <p:extLst>
      <p:ext uri="{BB962C8B-B14F-4D97-AF65-F5344CB8AC3E}">
        <p14:creationId xmlns:p14="http://schemas.microsoft.com/office/powerpoint/2010/main" val="20354548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259632" y="620688"/>
            <a:ext cx="6728792" cy="5760640"/>
          </a:xfrm>
        </p:spPr>
        <p:txBody>
          <a:bodyPr>
            <a:noAutofit/>
          </a:bodyPr>
          <a:lstStyle/>
          <a:p>
            <a:pPr marL="285750" indent="-285750" algn="just">
              <a:buFont typeface="Arial" panose="020B0604020202020204" pitchFamily="34" charset="0"/>
              <a:buChar char="•"/>
            </a:pPr>
            <a:r>
              <a:rPr lang="es-ES" sz="1800" dirty="0">
                <a:solidFill>
                  <a:schemeClr val="tx1"/>
                </a:solidFill>
              </a:rPr>
              <a:t>Al realizar el análisis de la estructura con el programa ETABS se tomó en cuenta los siguientes puntos</a:t>
            </a:r>
            <a:r>
              <a:rPr lang="es-ES" sz="1800" dirty="0" smtClean="0">
                <a:solidFill>
                  <a:schemeClr val="tx1"/>
                </a:solidFill>
              </a:rPr>
              <a:t>:</a:t>
            </a:r>
          </a:p>
          <a:p>
            <a:pPr marL="285750" indent="-285750" algn="just">
              <a:buFont typeface="Arial" panose="020B0604020202020204" pitchFamily="34" charset="0"/>
              <a:buChar char="•"/>
            </a:pPr>
            <a:endParaRPr lang="es-ES" sz="1800" dirty="0">
              <a:solidFill>
                <a:schemeClr val="tx1"/>
              </a:solidFill>
            </a:endParaRPr>
          </a:p>
          <a:p>
            <a:pPr marL="800100" lvl="1" indent="-342900" algn="just">
              <a:buFont typeface="+mj-lt"/>
              <a:buAutoNum type="arabicPeriod"/>
            </a:pPr>
            <a:r>
              <a:rPr lang="es-EC" sz="1600" dirty="0" smtClean="0">
                <a:solidFill>
                  <a:schemeClr val="tx1"/>
                </a:solidFill>
              </a:rPr>
              <a:t>Colocamos las  secciones de los elementos de madera </a:t>
            </a:r>
            <a:r>
              <a:rPr lang="es-EC" sz="1600" dirty="0">
                <a:solidFill>
                  <a:schemeClr val="tx1"/>
                </a:solidFill>
              </a:rPr>
              <a:t>obtenidas del pre-diseño realizado con el método de diseño de esfuerzos </a:t>
            </a:r>
            <a:r>
              <a:rPr lang="es-EC" sz="1600" dirty="0" smtClean="0">
                <a:solidFill>
                  <a:schemeClr val="tx1"/>
                </a:solidFill>
              </a:rPr>
              <a:t>admisibles</a:t>
            </a:r>
          </a:p>
          <a:p>
            <a:pPr marL="800100" lvl="1" indent="-342900" algn="just">
              <a:buFont typeface="+mj-lt"/>
              <a:buAutoNum type="arabicPeriod"/>
            </a:pPr>
            <a:endParaRPr lang="es-ES" sz="1600" dirty="0">
              <a:solidFill>
                <a:schemeClr val="tx1"/>
              </a:solidFill>
            </a:endParaRPr>
          </a:p>
          <a:p>
            <a:pPr marL="800100" lvl="1" indent="-342900" algn="just">
              <a:buFont typeface="+mj-lt"/>
              <a:buAutoNum type="arabicPeriod"/>
            </a:pPr>
            <a:r>
              <a:rPr lang="es-EC" sz="1600" dirty="0">
                <a:solidFill>
                  <a:schemeClr val="tx1"/>
                </a:solidFill>
              </a:rPr>
              <a:t>Al introducir los datos en el caso específico de las combinaciones de carga se introdujo combinaciones de carga </a:t>
            </a:r>
            <a:r>
              <a:rPr lang="es-EC" sz="1600" dirty="0" err="1">
                <a:solidFill>
                  <a:schemeClr val="tx1"/>
                </a:solidFill>
              </a:rPr>
              <a:t>mayoradas</a:t>
            </a:r>
            <a:r>
              <a:rPr lang="es-EC" sz="1600" dirty="0">
                <a:solidFill>
                  <a:schemeClr val="tx1"/>
                </a:solidFill>
              </a:rPr>
              <a:t>  esto quiere decir que el análisis de la estructura se lo realizó con el método de última resistencia, ya que tanto cimentación como las conexiones decidimos realizar con este </a:t>
            </a:r>
            <a:r>
              <a:rPr lang="es-EC" sz="1600" dirty="0" smtClean="0">
                <a:solidFill>
                  <a:schemeClr val="tx1"/>
                </a:solidFill>
              </a:rPr>
              <a:t>método</a:t>
            </a:r>
          </a:p>
          <a:p>
            <a:pPr lvl="1" algn="just"/>
            <a:endParaRPr lang="es-ES" sz="1600" dirty="0">
              <a:solidFill>
                <a:schemeClr val="tx1"/>
              </a:solidFill>
            </a:endParaRPr>
          </a:p>
          <a:p>
            <a:pPr marL="800100" lvl="1" indent="-342900" algn="just">
              <a:buFont typeface="+mj-lt"/>
              <a:buAutoNum type="arabicPeriod"/>
            </a:pPr>
            <a:r>
              <a:rPr lang="es-EC" sz="1600" dirty="0">
                <a:solidFill>
                  <a:schemeClr val="tx1"/>
                </a:solidFill>
              </a:rPr>
              <a:t>Al revisar los modos de vibración y las derivas de piso observamos que en las dimensiones realizadas en el pre’-diseño no cumplían, por lo tanto decidimos aumentar secciones hasta que se cumplan  derivas de piso como modos de vibración</a:t>
            </a:r>
            <a:endParaRPr lang="es-ES" sz="1600" dirty="0">
              <a:solidFill>
                <a:schemeClr val="tx1"/>
              </a:solidFill>
            </a:endParaRPr>
          </a:p>
          <a:p>
            <a:pPr lvl="0" algn="just">
              <a:buFont typeface="Arial" pitchFamily="34" charset="0"/>
              <a:buChar char="•"/>
            </a:pPr>
            <a:endParaRPr lang="es-EC" sz="1800" dirty="0">
              <a:solidFill>
                <a:schemeClr val="tx1"/>
              </a:solidFill>
            </a:endParaRPr>
          </a:p>
        </p:txBody>
      </p:sp>
    </p:spTree>
    <p:extLst>
      <p:ext uri="{BB962C8B-B14F-4D97-AF65-F5344CB8AC3E}">
        <p14:creationId xmlns:p14="http://schemas.microsoft.com/office/powerpoint/2010/main" val="35272041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259632" y="620688"/>
            <a:ext cx="6728792" cy="5616624"/>
          </a:xfrm>
        </p:spPr>
        <p:txBody>
          <a:bodyPr>
            <a:noAutofit/>
          </a:bodyPr>
          <a:lstStyle/>
          <a:p>
            <a:pPr marL="342900" indent="-342900" algn="just">
              <a:buFont typeface="Arial" panose="020B0604020202020204" pitchFamily="34" charset="0"/>
              <a:buChar char="•"/>
            </a:pPr>
            <a:r>
              <a:rPr lang="es-ES" sz="2000" dirty="0">
                <a:solidFill>
                  <a:schemeClr val="tx1"/>
                </a:solidFill>
              </a:rPr>
              <a:t>Finalizado el análisis con el programa ETABS realizamos el cálculo de los elementos estructurales con la siguiente disposición</a:t>
            </a:r>
            <a:r>
              <a:rPr lang="es-ES" sz="2000" dirty="0" smtClean="0">
                <a:solidFill>
                  <a:schemeClr val="tx1"/>
                </a:solidFill>
              </a:rPr>
              <a:t>:</a:t>
            </a:r>
            <a:endParaRPr lang="es-ES" sz="2000" dirty="0">
              <a:solidFill>
                <a:schemeClr val="tx1"/>
              </a:solidFill>
            </a:endParaRPr>
          </a:p>
          <a:p>
            <a:pPr marL="914400" lvl="1" indent="-457200" algn="just">
              <a:buFont typeface="+mj-lt"/>
              <a:buAutoNum type="arabicPeriod"/>
            </a:pPr>
            <a:r>
              <a:rPr lang="es-EC" sz="1600" dirty="0">
                <a:solidFill>
                  <a:schemeClr val="tx1"/>
                </a:solidFill>
              </a:rPr>
              <a:t>Los elementos de madera tanto columnas, vigas y viguetas se diseño con el método de esfuerzos admisibles</a:t>
            </a:r>
            <a:r>
              <a:rPr lang="es-EC" sz="1600" dirty="0" smtClean="0">
                <a:solidFill>
                  <a:schemeClr val="tx1"/>
                </a:solidFill>
              </a:rPr>
              <a:t>.</a:t>
            </a:r>
          </a:p>
          <a:p>
            <a:pPr marL="914400" lvl="1" indent="-457200" algn="just">
              <a:buFont typeface="+mj-lt"/>
              <a:buAutoNum type="arabicPeriod"/>
            </a:pPr>
            <a:endParaRPr lang="es-ES" sz="1600" dirty="0">
              <a:solidFill>
                <a:schemeClr val="tx1"/>
              </a:solidFill>
            </a:endParaRPr>
          </a:p>
          <a:p>
            <a:pPr marL="914400" lvl="1" indent="-457200" algn="just">
              <a:buFont typeface="+mj-lt"/>
              <a:buAutoNum type="arabicPeriod"/>
            </a:pPr>
            <a:r>
              <a:rPr lang="es-EC" sz="1600" dirty="0">
                <a:solidFill>
                  <a:schemeClr val="tx1"/>
                </a:solidFill>
              </a:rPr>
              <a:t>Las conexiones metálicas como son pernos y placas con el método de última resistencia. En el caso de conexiones columnas-vigas los pernos trabajan a tracción y a corte, en las Conexiones  de vigas-viguetas  y cubierta los pernos trabajan  únicamente a corte</a:t>
            </a:r>
            <a:r>
              <a:rPr lang="es-EC" sz="1600" dirty="0" smtClean="0">
                <a:solidFill>
                  <a:schemeClr val="tx1"/>
                </a:solidFill>
              </a:rPr>
              <a:t>.</a:t>
            </a:r>
          </a:p>
          <a:p>
            <a:pPr marL="914400" lvl="1" indent="-457200" algn="just">
              <a:buFont typeface="+mj-lt"/>
              <a:buAutoNum type="arabicPeriod"/>
            </a:pPr>
            <a:endParaRPr lang="es-ES" sz="1600" dirty="0">
              <a:solidFill>
                <a:schemeClr val="tx1"/>
              </a:solidFill>
            </a:endParaRPr>
          </a:p>
          <a:p>
            <a:pPr marL="914400" lvl="1" indent="-457200" algn="just">
              <a:buFont typeface="+mj-lt"/>
              <a:buAutoNum type="arabicPeriod"/>
            </a:pPr>
            <a:r>
              <a:rPr lang="es-EC" sz="1600" dirty="0">
                <a:solidFill>
                  <a:schemeClr val="tx1"/>
                </a:solidFill>
              </a:rPr>
              <a:t>El cálculo de los elementos de la cimentación se realizó con el método de última resistencia</a:t>
            </a:r>
            <a:r>
              <a:rPr lang="es-EC" sz="1600" dirty="0" smtClean="0">
                <a:solidFill>
                  <a:schemeClr val="tx1"/>
                </a:solidFill>
              </a:rPr>
              <a:t>.</a:t>
            </a:r>
          </a:p>
          <a:p>
            <a:pPr marL="457200" indent="-457200" algn="just">
              <a:buFont typeface="Arial" panose="020B0604020202020204" pitchFamily="34" charset="0"/>
              <a:buChar char="•"/>
            </a:pPr>
            <a:r>
              <a:rPr lang="es-ES_tradnl" sz="2000" dirty="0">
                <a:solidFill>
                  <a:schemeClr val="tx1"/>
                </a:solidFill>
              </a:rPr>
              <a:t>El monto para la construcción de la estructura es de 87682.73 dólares, por lo que el m2 de construcción de las dos plantas aproximadamente es de 353.60 dólares. </a:t>
            </a:r>
            <a:endParaRPr lang="es-ES" sz="2000" dirty="0">
              <a:solidFill>
                <a:schemeClr val="tx1"/>
              </a:solidFill>
            </a:endParaRPr>
          </a:p>
          <a:p>
            <a:pPr marL="457200" lvl="0" indent="-457200" algn="just">
              <a:buFont typeface="+mj-lt"/>
              <a:buAutoNum type="arabicPeriod"/>
            </a:pPr>
            <a:endParaRPr lang="es-ES" sz="2400" dirty="0"/>
          </a:p>
          <a:p>
            <a:pPr marL="342900" indent="-342900" algn="just">
              <a:buFont typeface="Arial"/>
              <a:buChar char="•"/>
            </a:pPr>
            <a:endParaRPr lang="es-EC" sz="2200" dirty="0" smtClean="0"/>
          </a:p>
        </p:txBody>
      </p:sp>
    </p:spTree>
    <p:extLst>
      <p:ext uri="{BB962C8B-B14F-4D97-AF65-F5344CB8AC3E}">
        <p14:creationId xmlns:p14="http://schemas.microsoft.com/office/powerpoint/2010/main" val="4325000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7158" y="302359"/>
            <a:ext cx="8572560" cy="6832640"/>
          </a:xfrm>
          <a:prstGeom prst="rect">
            <a:avLst/>
          </a:prstGeom>
        </p:spPr>
        <p:txBody>
          <a:bodyPr wrap="square">
            <a:spAutoFit/>
          </a:bodyPr>
          <a:lstStyle/>
          <a:p>
            <a:pPr marL="0" lvl="1" algn="ctr"/>
            <a:r>
              <a:rPr lang="es-EC" sz="2400" b="1" dirty="0" smtClean="0">
                <a:effectLst>
                  <a:outerShdw blurRad="38100" dist="38100" dir="2700000" algn="tl">
                    <a:srgbClr val="000000">
                      <a:alpha val="43137"/>
                    </a:srgbClr>
                  </a:outerShdw>
                </a:effectLst>
              </a:rPr>
              <a:t>RECOMENDACIONES</a:t>
            </a:r>
          </a:p>
          <a:p>
            <a:pPr algn="just"/>
            <a:endParaRPr lang="es-ES" dirty="0" smtClean="0"/>
          </a:p>
          <a:p>
            <a:pPr algn="just">
              <a:buFont typeface="Arial" pitchFamily="34" charset="0"/>
              <a:buChar char="•"/>
            </a:pPr>
            <a:r>
              <a:rPr lang="es-ES" dirty="0" smtClean="0"/>
              <a:t>En el Ecuador se tiene una gran deficiencia en materia ambiental y específicamente en recursos madereros, esto se debe a que existe poco control de la explotación de este recurso, y al no ser realizada de manera técnica y responsable se a llegado al las siguientes recomendaciones.</a:t>
            </a:r>
          </a:p>
          <a:p>
            <a:pPr algn="just"/>
            <a:endParaRPr lang="es-ES" dirty="0" smtClean="0"/>
          </a:p>
          <a:p>
            <a:pPr algn="just">
              <a:buFont typeface="Arial" pitchFamily="34" charset="0"/>
              <a:buChar char="•"/>
            </a:pPr>
            <a:r>
              <a:rPr lang="es-ES" dirty="0" smtClean="0"/>
              <a:t>Se recomienda a las autoridades correspondientes que se generen normas para la explotación de la madera y tecnificar la producción de la misma.</a:t>
            </a:r>
          </a:p>
          <a:p>
            <a:pPr algn="just"/>
            <a:endParaRPr lang="es-ES" dirty="0" smtClean="0"/>
          </a:p>
          <a:p>
            <a:pPr algn="just">
              <a:buFont typeface="Arial" pitchFamily="34" charset="0"/>
              <a:buChar char="•"/>
            </a:pPr>
            <a:r>
              <a:rPr lang="es-ES" dirty="0" smtClean="0"/>
              <a:t>Es recomendable que los estudiantes continúen realizando investigaciones sobre las propiedades físicas y mecánicas de maderas para continuar recopilando información de las especies que se encuentran en nuestro país y que sirva como referencia para la realización de una normativa netamente ecuatoriana.</a:t>
            </a:r>
          </a:p>
          <a:p>
            <a:pPr algn="just"/>
            <a:endParaRPr lang="es-ES" dirty="0" smtClean="0"/>
          </a:p>
          <a:p>
            <a:pPr algn="just">
              <a:buFont typeface="Arial" pitchFamily="34" charset="0"/>
              <a:buChar char="•"/>
            </a:pPr>
            <a:r>
              <a:rPr lang="es-ES" dirty="0" smtClean="0"/>
              <a:t>Para los ensayos Físicos y Mecánicos se recomienda verificar de manera minuciosa las dimensiones de probetas a ser ensayadas y que se encuentren en los rangos tolerables de las mismas. También hay que verificar q los equipos se encuentren calibrados, encerados y se encuentren en pleno funcionamiento.</a:t>
            </a:r>
          </a:p>
          <a:p>
            <a:pPr algn="just"/>
            <a:endParaRPr lang="es-ES" dirty="0" smtClean="0"/>
          </a:p>
          <a:p>
            <a:pPr algn="just">
              <a:buFont typeface="Arial" pitchFamily="34" charset="0"/>
              <a:buChar char="•"/>
            </a:pPr>
            <a:r>
              <a:rPr lang="es-ES" dirty="0" smtClean="0"/>
              <a:t>Para el diseño de la estructura se recomienda tener en cuenta cual va a ser la modelación y como se va calcular, en nuestro caso cambiamos y generamos otro modelo matemático para el calculo de las conexiones.</a:t>
            </a:r>
          </a:p>
          <a:p>
            <a:pPr algn="just"/>
            <a:endParaRPr lang="es-ES" dirty="0" smtClean="0"/>
          </a:p>
        </p:txBody>
      </p:sp>
    </p:spTree>
    <p:extLst>
      <p:ext uri="{BB962C8B-B14F-4D97-AF65-F5344CB8AC3E}">
        <p14:creationId xmlns:p14="http://schemas.microsoft.com/office/powerpoint/2010/main" val="1885064541"/>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28596" y="500042"/>
            <a:ext cx="8286808" cy="1477328"/>
          </a:xfrm>
          <a:prstGeom prst="rect">
            <a:avLst/>
          </a:prstGeom>
        </p:spPr>
        <p:txBody>
          <a:bodyPr wrap="square">
            <a:spAutoFit/>
          </a:bodyPr>
          <a:lstStyle/>
          <a:p>
            <a:pPr algn="just">
              <a:buFont typeface="Arial" pitchFamily="34" charset="0"/>
              <a:buChar char="•"/>
            </a:pPr>
            <a:r>
              <a:rPr lang="es-ES" dirty="0" smtClean="0"/>
              <a:t>Para el diseño hemos elegido el tipo de madera mas resistente que nosotros analizamos en este caso el Roble. En la cual con la investigación que hicimos logramos categorizarle como madera tipo B, esto conllevo a tener una mayor dimensión en las columnas vigas y viguetas. Para el diseño se recomienda utilizar una madera tipo A de bajo costo que abaratará los costos del presupuesto.</a:t>
            </a:r>
          </a:p>
        </p:txBody>
      </p:sp>
    </p:spTree>
    <p:extLst>
      <p:ext uri="{BB962C8B-B14F-4D97-AF65-F5344CB8AC3E}">
        <p14:creationId xmlns:p14="http://schemas.microsoft.com/office/powerpoint/2010/main" val="3353920586"/>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123728" y="2204864"/>
            <a:ext cx="5040560" cy="1584176"/>
          </a:xfrm>
        </p:spPr>
        <p:txBody>
          <a:bodyPr>
            <a:normAutofit/>
          </a:bodyPr>
          <a:lstStyle/>
          <a:p>
            <a:pPr lvl="0" algn="just"/>
            <a:r>
              <a:rPr lang="es-EC" sz="9600" dirty="0" smtClean="0">
                <a:solidFill>
                  <a:schemeClr val="tx1"/>
                </a:solidFill>
              </a:rPr>
              <a:t>GRACIAS</a:t>
            </a:r>
            <a:endParaRPr lang="es-EC" sz="9600" dirty="0">
              <a:solidFill>
                <a:schemeClr val="tx1"/>
              </a:solidFill>
            </a:endParaRPr>
          </a:p>
        </p:txBody>
      </p:sp>
    </p:spTree>
    <p:extLst>
      <p:ext uri="{BB962C8B-B14F-4D97-AF65-F5344CB8AC3E}">
        <p14:creationId xmlns:p14="http://schemas.microsoft.com/office/powerpoint/2010/main" val="13488664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effectLst>
                  <a:outerShdw blurRad="38100" dist="38100" dir="2700000" algn="tl">
                    <a:srgbClr val="000000">
                      <a:alpha val="43137"/>
                    </a:srgbClr>
                  </a:outerShdw>
                </a:effectLst>
              </a:rPr>
              <a:t>MANZANO COLORADO</a:t>
            </a:r>
            <a:r>
              <a:rPr lang="es-ES" sz="3200" dirty="0" smtClean="0"/>
              <a:t/>
            </a:r>
            <a:br>
              <a:rPr lang="es-ES" sz="3200" dirty="0" smtClean="0"/>
            </a:br>
            <a:r>
              <a:rPr lang="es-ES" sz="3200" dirty="0" smtClean="0"/>
              <a:t>(</a:t>
            </a:r>
            <a:r>
              <a:rPr lang="es-EC" sz="3200" i="1" dirty="0" smtClean="0"/>
              <a:t>Guarea </a:t>
            </a:r>
            <a:r>
              <a:rPr lang="es-EC" sz="3200" i="1" dirty="0" err="1" smtClean="0"/>
              <a:t>kunthiana</a:t>
            </a:r>
            <a:r>
              <a:rPr lang="es-EC" sz="3200" i="1" dirty="0" smtClean="0"/>
              <a:t>)</a:t>
            </a:r>
            <a:endParaRPr lang="es-ES" sz="3200" dirty="0"/>
          </a:p>
        </p:txBody>
      </p:sp>
      <p:sp>
        <p:nvSpPr>
          <p:cNvPr id="3" name="2 Marcador de contenido"/>
          <p:cNvSpPr>
            <a:spLocks noGrp="1"/>
          </p:cNvSpPr>
          <p:nvPr>
            <p:ph idx="1"/>
          </p:nvPr>
        </p:nvSpPr>
        <p:spPr>
          <a:xfrm>
            <a:off x="457200" y="1571613"/>
            <a:ext cx="8401080" cy="3214710"/>
          </a:xfrm>
        </p:spPr>
        <p:txBody>
          <a:bodyPr>
            <a:normAutofit/>
          </a:bodyPr>
          <a:lstStyle/>
          <a:p>
            <a:pPr marL="0" lvl="3" indent="0">
              <a:buNone/>
            </a:pPr>
            <a:r>
              <a:rPr lang="es-EC" dirty="0" smtClean="0"/>
              <a:t>.</a:t>
            </a:r>
            <a:endParaRPr lang="es-ES" dirty="0" smtClean="0"/>
          </a:p>
          <a:p>
            <a:pPr marL="342900" lvl="3" indent="-342900">
              <a:buFont typeface="Arial" pitchFamily="34" charset="0"/>
              <a:buChar char="•"/>
            </a:pPr>
            <a:r>
              <a:rPr lang="es-EC" b="1" dirty="0" smtClean="0"/>
              <a:t>Morfología</a:t>
            </a:r>
            <a:r>
              <a:rPr lang="es-ES" b="1" dirty="0" smtClean="0"/>
              <a:t>. </a:t>
            </a:r>
            <a:r>
              <a:rPr lang="es-ES" dirty="0" smtClean="0"/>
              <a:t>Alcanza hasta los 35 m de altura y 100 cm de diámetro;. Copa globosa, densa.</a:t>
            </a:r>
            <a:endParaRPr lang="es-EC" dirty="0" smtClean="0"/>
          </a:p>
          <a:p>
            <a:pPr marL="342900" lvl="3" indent="-342900">
              <a:buFont typeface="Arial" pitchFamily="34" charset="0"/>
              <a:buChar char="•"/>
            </a:pPr>
            <a:endParaRPr lang="es-EC" dirty="0" smtClean="0"/>
          </a:p>
          <a:p>
            <a:pPr marL="342900" lvl="3" indent="-342900">
              <a:buFont typeface="Arial" pitchFamily="34" charset="0"/>
              <a:buChar char="•"/>
            </a:pPr>
            <a:r>
              <a:rPr lang="es-EC" b="1" dirty="0" smtClean="0"/>
              <a:t>Zonas de Producción. </a:t>
            </a:r>
            <a:r>
              <a:rPr lang="es-ES" dirty="0" smtClean="0"/>
              <a:t>En ecuador se le encuentra de las zonas bajas hasta 2500 m.s.n.m. </a:t>
            </a:r>
            <a:endParaRPr lang="es-ES" dirty="0"/>
          </a:p>
        </p:txBody>
      </p:sp>
      <p:pic>
        <p:nvPicPr>
          <p:cNvPr id="192513" name="Picture 1"/>
          <p:cNvPicPr>
            <a:picLocks noChangeAspect="1" noChangeArrowheads="1"/>
          </p:cNvPicPr>
          <p:nvPr/>
        </p:nvPicPr>
        <p:blipFill>
          <a:blip r:embed="rId2" cstate="print"/>
          <a:srcRect/>
          <a:stretch>
            <a:fillRect/>
          </a:stretch>
        </p:blipFill>
        <p:spPr bwMode="auto">
          <a:xfrm>
            <a:off x="4643438" y="4357694"/>
            <a:ext cx="1928826" cy="2293480"/>
          </a:xfrm>
          <a:prstGeom prst="rect">
            <a:avLst/>
          </a:prstGeom>
          <a:noFill/>
          <a:ln w="9525">
            <a:noFill/>
            <a:miter lim="800000"/>
            <a:headEnd/>
            <a:tailEnd/>
          </a:ln>
          <a:effectLst/>
        </p:spPr>
      </p:pic>
    </p:spTree>
    <p:extLst>
      <p:ext uri="{BB962C8B-B14F-4D97-AF65-F5344CB8AC3E}">
        <p14:creationId xmlns:p14="http://schemas.microsoft.com/office/powerpoint/2010/main" val="6158150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effectLst>
                  <a:outerShdw blurRad="38100" dist="38100" dir="2700000" algn="tl">
                    <a:srgbClr val="000000">
                      <a:alpha val="43137"/>
                    </a:srgbClr>
                  </a:outerShdw>
                </a:effectLst>
              </a:rPr>
              <a:t>ROBLE</a:t>
            </a:r>
            <a:r>
              <a:rPr lang="es-ES" sz="3200" dirty="0" smtClean="0"/>
              <a:t/>
            </a:r>
            <a:br>
              <a:rPr lang="es-ES" sz="3200" dirty="0" smtClean="0"/>
            </a:br>
            <a:r>
              <a:rPr lang="es-ES" sz="3200" dirty="0" smtClean="0"/>
              <a:t>(</a:t>
            </a:r>
            <a:r>
              <a:rPr lang="es-EC" sz="3200" i="1" dirty="0" err="1" smtClean="0"/>
              <a:t>Terminalia</a:t>
            </a:r>
            <a:r>
              <a:rPr lang="es-EC" sz="3200" i="1" dirty="0" smtClean="0"/>
              <a:t> oblonga</a:t>
            </a:r>
            <a:r>
              <a:rPr lang="es-EC" sz="3200" dirty="0" smtClean="0"/>
              <a:t>.</a:t>
            </a:r>
            <a:r>
              <a:rPr lang="es-EC" sz="3200" i="1" dirty="0" smtClean="0"/>
              <a:t>)</a:t>
            </a:r>
            <a:endParaRPr lang="es-ES" sz="3200" dirty="0"/>
          </a:p>
        </p:txBody>
      </p:sp>
      <p:sp>
        <p:nvSpPr>
          <p:cNvPr id="3" name="2 Marcador de contenido"/>
          <p:cNvSpPr>
            <a:spLocks noGrp="1"/>
          </p:cNvSpPr>
          <p:nvPr>
            <p:ph idx="1"/>
          </p:nvPr>
        </p:nvSpPr>
        <p:spPr>
          <a:xfrm>
            <a:off x="357158" y="1571613"/>
            <a:ext cx="8501122" cy="2928957"/>
          </a:xfrm>
        </p:spPr>
        <p:txBody>
          <a:bodyPr>
            <a:noAutofit/>
          </a:bodyPr>
          <a:lstStyle/>
          <a:p>
            <a:r>
              <a:rPr lang="es-EC" sz="2000" b="1" dirty="0" smtClean="0"/>
              <a:t>Morfología</a:t>
            </a:r>
            <a:r>
              <a:rPr lang="es-ES" sz="2000" b="1" dirty="0" smtClean="0"/>
              <a:t>. </a:t>
            </a:r>
            <a:r>
              <a:rPr lang="es-ES" sz="2000" dirty="0" smtClean="0"/>
              <a:t>Es un árbol grande de 35 m de alto y 50 cm de diámetro en el tronco.</a:t>
            </a:r>
            <a:endParaRPr lang="es-EC" sz="2000" dirty="0" smtClean="0"/>
          </a:p>
          <a:p>
            <a:endParaRPr lang="es-EC" sz="2000" dirty="0" smtClean="0"/>
          </a:p>
          <a:p>
            <a:pPr marL="342900" lvl="3" indent="-342900">
              <a:buFont typeface="Arial" pitchFamily="34" charset="0"/>
              <a:buChar char="•"/>
            </a:pPr>
            <a:r>
              <a:rPr lang="es-EC" b="1" dirty="0" smtClean="0"/>
              <a:t>Zonas de Producción. </a:t>
            </a:r>
            <a:r>
              <a:rPr lang="es-ES" dirty="0" smtClean="0"/>
              <a:t>Centro América desde Guatemala y El Salvador hasta Panamá y Sudamérica hasta Ecuador, Perú y Brasil.</a:t>
            </a:r>
            <a:endParaRPr lang="es-ES" dirty="0"/>
          </a:p>
        </p:txBody>
      </p:sp>
      <p:pic>
        <p:nvPicPr>
          <p:cNvPr id="191489" name="Picture 1"/>
          <p:cNvPicPr>
            <a:picLocks noChangeAspect="1" noChangeArrowheads="1"/>
          </p:cNvPicPr>
          <p:nvPr/>
        </p:nvPicPr>
        <p:blipFill>
          <a:blip r:embed="rId2" cstate="print"/>
          <a:srcRect/>
          <a:stretch>
            <a:fillRect/>
          </a:stretch>
        </p:blipFill>
        <p:spPr bwMode="auto">
          <a:xfrm>
            <a:off x="3500430" y="3643314"/>
            <a:ext cx="2134205" cy="2845607"/>
          </a:xfrm>
          <a:prstGeom prst="rect">
            <a:avLst/>
          </a:prstGeom>
          <a:noFill/>
          <a:ln w="9525">
            <a:noFill/>
            <a:miter lim="800000"/>
            <a:headEnd/>
            <a:tailEnd/>
          </a:ln>
          <a:effectLst/>
        </p:spPr>
      </p:pic>
    </p:spTree>
    <p:extLst>
      <p:ext uri="{BB962C8B-B14F-4D97-AF65-F5344CB8AC3E}">
        <p14:creationId xmlns:p14="http://schemas.microsoft.com/office/powerpoint/2010/main" val="31002593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pPr lvl="0"/>
            <a:r>
              <a:rPr lang="es-EC" b="1" dirty="0" smtClean="0">
                <a:effectLst>
                  <a:outerShdw blurRad="38100" dist="38100" dir="2700000" algn="tl">
                    <a:srgbClr val="000000">
                      <a:alpha val="43137"/>
                    </a:srgbClr>
                  </a:outerShdw>
                </a:effectLst>
              </a:rPr>
              <a:t>CAPÍTULO II: PROPIEDADES FÍSICAS</a:t>
            </a:r>
            <a:endParaRPr lang="es-EC"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385678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371600" y="620688"/>
            <a:ext cx="6400800" cy="5256584"/>
          </a:xfrm>
        </p:spPr>
        <p:txBody>
          <a:bodyPr>
            <a:normAutofit lnSpcReduction="10000"/>
          </a:bodyPr>
          <a:lstStyle/>
          <a:p>
            <a:pPr marL="0" lvl="1"/>
            <a:r>
              <a:rPr lang="es-EC" b="1" dirty="0" smtClean="0">
                <a:solidFill>
                  <a:schemeClr val="tx1"/>
                </a:solidFill>
                <a:effectLst>
                  <a:outerShdw blurRad="38100" dist="38100" dir="2700000" algn="tl">
                    <a:srgbClr val="000000">
                      <a:alpha val="43137"/>
                    </a:srgbClr>
                  </a:outerShdw>
                </a:effectLst>
              </a:rPr>
              <a:t>EL </a:t>
            </a:r>
            <a:r>
              <a:rPr lang="es-EC" b="1" dirty="0">
                <a:solidFill>
                  <a:schemeClr val="tx1"/>
                </a:solidFill>
                <a:effectLst>
                  <a:outerShdw blurRad="38100" dist="38100" dir="2700000" algn="tl">
                    <a:srgbClr val="000000">
                      <a:alpha val="43137"/>
                    </a:srgbClr>
                  </a:outerShdw>
                </a:effectLst>
              </a:rPr>
              <a:t>AGUA EN LA MADERA</a:t>
            </a:r>
            <a:endParaRPr lang="es-EC" dirty="0">
              <a:solidFill>
                <a:schemeClr val="tx1"/>
              </a:solidFill>
              <a:effectLst>
                <a:outerShdw blurRad="38100" dist="38100" dir="2700000" algn="tl">
                  <a:srgbClr val="000000">
                    <a:alpha val="43137"/>
                  </a:srgbClr>
                </a:outerShdw>
              </a:effectLst>
            </a:endParaRPr>
          </a:p>
          <a:p>
            <a:pPr marL="0" lvl="2" algn="just"/>
            <a:endParaRPr lang="es-EC" sz="1800" b="1" dirty="0" smtClean="0">
              <a:solidFill>
                <a:schemeClr val="tx1"/>
              </a:solidFill>
            </a:endParaRPr>
          </a:p>
          <a:p>
            <a:pPr marL="0" lvl="2" algn="just"/>
            <a:r>
              <a:rPr lang="es-EC" sz="1800" b="1" dirty="0" smtClean="0">
                <a:solidFill>
                  <a:schemeClr val="tx1"/>
                </a:solidFill>
              </a:rPr>
              <a:t>AGUA </a:t>
            </a:r>
            <a:r>
              <a:rPr lang="es-EC" sz="1800" b="1" dirty="0">
                <a:solidFill>
                  <a:schemeClr val="tx1"/>
                </a:solidFill>
              </a:rPr>
              <a:t>LIBRE</a:t>
            </a:r>
            <a:endParaRPr lang="es-EC" sz="1800" dirty="0">
              <a:solidFill>
                <a:schemeClr val="tx1"/>
              </a:solidFill>
            </a:endParaRPr>
          </a:p>
          <a:p>
            <a:pPr algn="just"/>
            <a:r>
              <a:rPr lang="es-EC" sz="1800" dirty="0">
                <a:solidFill>
                  <a:schemeClr val="tx1"/>
                </a:solidFill>
              </a:rPr>
              <a:t>Es aquella que se encuentra, por encima del punto de saturación de las </a:t>
            </a:r>
            <a:r>
              <a:rPr lang="es-EC" sz="1800" dirty="0" smtClean="0">
                <a:solidFill>
                  <a:schemeClr val="tx1"/>
                </a:solidFill>
              </a:rPr>
              <a:t>fibras.</a:t>
            </a:r>
          </a:p>
          <a:p>
            <a:pPr algn="just"/>
            <a:endParaRPr lang="es-EC" sz="1800" dirty="0">
              <a:solidFill>
                <a:schemeClr val="tx1"/>
              </a:solidFill>
            </a:endParaRPr>
          </a:p>
          <a:p>
            <a:pPr algn="just"/>
            <a:r>
              <a:rPr lang="es-EC" sz="1800" b="1" dirty="0" smtClean="0">
                <a:solidFill>
                  <a:schemeClr val="tx1"/>
                </a:solidFill>
              </a:rPr>
              <a:t>AGUA </a:t>
            </a:r>
            <a:r>
              <a:rPr lang="es-EC" sz="1800" b="1" dirty="0">
                <a:solidFill>
                  <a:schemeClr val="tx1"/>
                </a:solidFill>
              </a:rPr>
              <a:t>DE SATURACIÓN</a:t>
            </a:r>
            <a:endParaRPr lang="es-EC" sz="1800" dirty="0">
              <a:solidFill>
                <a:schemeClr val="tx1"/>
              </a:solidFill>
            </a:endParaRPr>
          </a:p>
          <a:p>
            <a:pPr algn="just"/>
            <a:r>
              <a:rPr lang="es-EC" sz="1800" dirty="0">
                <a:solidFill>
                  <a:schemeClr val="tx1"/>
                </a:solidFill>
              </a:rPr>
              <a:t>Es el agua que se encuentra contenida en las paredes celulares. Tiene gran influencia sobre las propiedades físico – mecánicas. La pérdida de humedad ocurre con menor velocidad hasta llegar a un estado de equilibrio higroscópico  con el ambiente, que por lo general varía del 10% al 18%. </a:t>
            </a:r>
            <a:r>
              <a:rPr lang="es-EC" sz="1800" dirty="0" smtClean="0">
                <a:solidFill>
                  <a:schemeClr val="tx1"/>
                </a:solidFill>
              </a:rPr>
              <a:t>llenando </a:t>
            </a:r>
            <a:r>
              <a:rPr lang="es-EC" sz="1800" dirty="0">
                <a:solidFill>
                  <a:schemeClr val="tx1"/>
                </a:solidFill>
              </a:rPr>
              <a:t>las cavidades de las células. </a:t>
            </a:r>
          </a:p>
          <a:p>
            <a:pPr algn="just"/>
            <a:r>
              <a:rPr lang="es-EC" sz="1800" b="1" dirty="0" smtClean="0">
                <a:solidFill>
                  <a:schemeClr val="tx1"/>
                </a:solidFill>
              </a:rPr>
              <a:t>AGUA </a:t>
            </a:r>
            <a:r>
              <a:rPr lang="es-EC" sz="1800" b="1" dirty="0">
                <a:solidFill>
                  <a:schemeClr val="tx1"/>
                </a:solidFill>
              </a:rPr>
              <a:t>DE </a:t>
            </a:r>
            <a:r>
              <a:rPr lang="es-EC" sz="1800" b="1" dirty="0" smtClean="0">
                <a:solidFill>
                  <a:schemeClr val="tx1"/>
                </a:solidFill>
              </a:rPr>
              <a:t>COSTITUCIÓN</a:t>
            </a:r>
          </a:p>
          <a:p>
            <a:pPr algn="just"/>
            <a:endParaRPr lang="es-EC" sz="1800" dirty="0">
              <a:solidFill>
                <a:schemeClr val="tx1"/>
              </a:solidFill>
            </a:endParaRPr>
          </a:p>
          <a:p>
            <a:pPr algn="just"/>
            <a:r>
              <a:rPr lang="es-EC" sz="1800" dirty="0">
                <a:solidFill>
                  <a:schemeClr val="tx1"/>
                </a:solidFill>
              </a:rPr>
              <a:t>Es el agua que forma parte de la madera y su eliminación supone técnicas no convencionales de secado e implicaría la destrucción del material.</a:t>
            </a:r>
          </a:p>
          <a:p>
            <a:pPr algn="just"/>
            <a:endParaRPr lang="es-EC" sz="1800" dirty="0" smtClean="0">
              <a:solidFill>
                <a:schemeClr val="tx1"/>
              </a:solidFill>
            </a:endParaRPr>
          </a:p>
          <a:p>
            <a:pPr algn="just"/>
            <a:endParaRPr lang="es-EC" sz="1800" dirty="0">
              <a:solidFill>
                <a:schemeClr val="tx1"/>
              </a:solidFill>
            </a:endParaRPr>
          </a:p>
        </p:txBody>
      </p:sp>
    </p:spTree>
    <p:extLst>
      <p:ext uri="{BB962C8B-B14F-4D97-AF65-F5344CB8AC3E}">
        <p14:creationId xmlns:p14="http://schemas.microsoft.com/office/powerpoint/2010/main" val="13776400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928662" y="620688"/>
            <a:ext cx="7358114" cy="5256584"/>
          </a:xfrm>
        </p:spPr>
        <p:txBody>
          <a:bodyPr>
            <a:normAutofit fontScale="55000" lnSpcReduction="20000"/>
          </a:bodyPr>
          <a:lstStyle/>
          <a:p>
            <a:pPr marL="6350" lvl="1"/>
            <a:r>
              <a:rPr lang="es-EC" b="1" dirty="0" smtClean="0">
                <a:solidFill>
                  <a:schemeClr val="tx1"/>
                </a:solidFill>
                <a:effectLst>
                  <a:outerShdw blurRad="38100" dist="38100" dir="2700000" algn="tl">
                    <a:srgbClr val="000000">
                      <a:alpha val="43137"/>
                    </a:srgbClr>
                  </a:outerShdw>
                </a:effectLst>
              </a:rPr>
              <a:t>CONTENIDO DE HUMEDAD </a:t>
            </a:r>
          </a:p>
          <a:p>
            <a:pPr marL="6350" lvl="3" algn="just"/>
            <a:r>
              <a:rPr lang="es-EC" sz="3300" b="1" dirty="0" smtClean="0">
                <a:solidFill>
                  <a:schemeClr val="tx1"/>
                </a:solidFill>
              </a:rPr>
              <a:t>Preparación </a:t>
            </a:r>
            <a:r>
              <a:rPr lang="es-EC" sz="3300" b="1" dirty="0">
                <a:solidFill>
                  <a:schemeClr val="tx1"/>
                </a:solidFill>
              </a:rPr>
              <a:t>de las probetas</a:t>
            </a:r>
            <a:endParaRPr lang="es-EC" sz="3300" dirty="0">
              <a:solidFill>
                <a:schemeClr val="tx1"/>
              </a:solidFill>
            </a:endParaRPr>
          </a:p>
          <a:p>
            <a:pPr algn="just"/>
            <a:r>
              <a:rPr lang="es-EC" sz="3300" dirty="0">
                <a:solidFill>
                  <a:schemeClr val="tx1"/>
                </a:solidFill>
              </a:rPr>
              <a:t>Las piezas de prueba para la determinación del contenido de humedad deben ser preparadas inmediatamente después de cada prueba mecánica. El numero de probetas debe ser igual al número </a:t>
            </a:r>
            <a:r>
              <a:rPr lang="es-EC" sz="3300" dirty="0" smtClean="0">
                <a:solidFill>
                  <a:schemeClr val="tx1"/>
                </a:solidFill>
              </a:rPr>
              <a:t>de ensayos </a:t>
            </a:r>
            <a:r>
              <a:rPr lang="es-EC" sz="3300" dirty="0">
                <a:solidFill>
                  <a:schemeClr val="tx1"/>
                </a:solidFill>
              </a:rPr>
              <a:t>tanto para las evaluaciones físicas y mecánicas</a:t>
            </a:r>
            <a:r>
              <a:rPr lang="es-EC" sz="3300" dirty="0" smtClean="0">
                <a:solidFill>
                  <a:schemeClr val="tx1"/>
                </a:solidFill>
              </a:rPr>
              <a:t>.</a:t>
            </a:r>
          </a:p>
          <a:p>
            <a:pPr algn="just"/>
            <a:endParaRPr lang="es-EC" sz="3300" dirty="0">
              <a:solidFill>
                <a:schemeClr val="tx1"/>
              </a:solidFill>
            </a:endParaRPr>
          </a:p>
          <a:p>
            <a:pPr algn="just">
              <a:buFont typeface="Arial" pitchFamily="34" charset="0"/>
              <a:buChar char="•"/>
            </a:pPr>
            <a:r>
              <a:rPr lang="es-EC" sz="3300" b="1" dirty="0" smtClean="0">
                <a:solidFill>
                  <a:schemeClr val="tx1"/>
                </a:solidFill>
              </a:rPr>
              <a:t>  Flexión </a:t>
            </a:r>
            <a:r>
              <a:rPr lang="es-EC" sz="3300" b="1" dirty="0">
                <a:solidFill>
                  <a:schemeClr val="tx1"/>
                </a:solidFill>
              </a:rPr>
              <a:t>estática: </a:t>
            </a:r>
            <a:r>
              <a:rPr lang="es-EC" sz="3300" dirty="0">
                <a:solidFill>
                  <a:schemeClr val="tx1"/>
                </a:solidFill>
              </a:rPr>
              <a:t>un cubo de 20 mm de arista</a:t>
            </a:r>
            <a:r>
              <a:rPr lang="es-EC" sz="3300" dirty="0" smtClean="0">
                <a:solidFill>
                  <a:schemeClr val="tx1"/>
                </a:solidFill>
              </a:rPr>
              <a:t>.</a:t>
            </a:r>
          </a:p>
          <a:p>
            <a:pPr algn="just">
              <a:buFont typeface="Arial" pitchFamily="34" charset="0"/>
              <a:buChar char="•"/>
            </a:pPr>
            <a:endParaRPr lang="es-EC" sz="3300" dirty="0">
              <a:solidFill>
                <a:schemeClr val="tx1"/>
              </a:solidFill>
            </a:endParaRPr>
          </a:p>
          <a:p>
            <a:pPr lvl="0" algn="just">
              <a:buFont typeface="Arial" pitchFamily="34" charset="0"/>
              <a:buChar char="•"/>
            </a:pPr>
            <a:r>
              <a:rPr lang="es-EC" sz="3300" b="1" dirty="0" smtClean="0">
                <a:solidFill>
                  <a:schemeClr val="tx1"/>
                </a:solidFill>
              </a:rPr>
              <a:t> Tracción </a:t>
            </a:r>
            <a:r>
              <a:rPr lang="es-EC" sz="3300" b="1" dirty="0">
                <a:solidFill>
                  <a:schemeClr val="tx1"/>
                </a:solidFill>
              </a:rPr>
              <a:t>paralela a la fibra: </a:t>
            </a:r>
            <a:r>
              <a:rPr lang="es-EC" sz="3300" dirty="0">
                <a:solidFill>
                  <a:schemeClr val="tx1"/>
                </a:solidFill>
              </a:rPr>
              <a:t>muestra de 76 mm de longitud y sección transversal igual a la sección reducida de la muestra original</a:t>
            </a:r>
            <a:r>
              <a:rPr lang="es-EC" sz="3300" dirty="0" smtClean="0">
                <a:solidFill>
                  <a:schemeClr val="tx1"/>
                </a:solidFill>
              </a:rPr>
              <a:t>.</a:t>
            </a:r>
          </a:p>
          <a:p>
            <a:pPr lvl="0" algn="just">
              <a:buFont typeface="Arial" pitchFamily="34" charset="0"/>
              <a:buChar char="•"/>
            </a:pPr>
            <a:endParaRPr lang="es-EC" sz="3300" dirty="0" smtClean="0">
              <a:solidFill>
                <a:schemeClr val="tx1"/>
              </a:solidFill>
            </a:endParaRPr>
          </a:p>
          <a:p>
            <a:pPr lvl="0" algn="just">
              <a:buFont typeface="Arial" pitchFamily="34" charset="0"/>
              <a:buChar char="•"/>
            </a:pPr>
            <a:r>
              <a:rPr lang="es-EC" sz="3300" b="1" dirty="0" smtClean="0">
                <a:solidFill>
                  <a:schemeClr val="tx1"/>
                </a:solidFill>
              </a:rPr>
              <a:t> Tracción </a:t>
            </a:r>
            <a:r>
              <a:rPr lang="es-EC" sz="3300" b="1" dirty="0">
                <a:solidFill>
                  <a:schemeClr val="tx1"/>
                </a:solidFill>
              </a:rPr>
              <a:t>perpendicular a la fibra: </a:t>
            </a:r>
            <a:r>
              <a:rPr lang="es-EC" sz="3300" dirty="0">
                <a:solidFill>
                  <a:schemeClr val="tx1"/>
                </a:solidFill>
              </a:rPr>
              <a:t>una pieza sobrante después de la falla de la probeta</a:t>
            </a:r>
            <a:r>
              <a:rPr lang="es-EC" sz="3300" dirty="0" smtClean="0">
                <a:solidFill>
                  <a:schemeClr val="tx1"/>
                </a:solidFill>
              </a:rPr>
              <a:t>.</a:t>
            </a:r>
          </a:p>
          <a:p>
            <a:pPr lvl="0" algn="just">
              <a:buFont typeface="Arial" pitchFamily="34" charset="0"/>
              <a:buChar char="•"/>
            </a:pPr>
            <a:endParaRPr lang="es-EC" sz="3300" dirty="0">
              <a:solidFill>
                <a:schemeClr val="tx1"/>
              </a:solidFill>
            </a:endParaRPr>
          </a:p>
          <a:p>
            <a:pPr lvl="0" algn="just">
              <a:buFont typeface="Arial" pitchFamily="34" charset="0"/>
              <a:buChar char="•"/>
            </a:pPr>
            <a:r>
              <a:rPr lang="es-EC" sz="3300" b="1" dirty="0" smtClean="0">
                <a:solidFill>
                  <a:schemeClr val="tx1"/>
                </a:solidFill>
              </a:rPr>
              <a:t> Compresión </a:t>
            </a:r>
            <a:r>
              <a:rPr lang="es-EC" sz="3300" b="1" dirty="0">
                <a:solidFill>
                  <a:schemeClr val="tx1"/>
                </a:solidFill>
              </a:rPr>
              <a:t>paralela a la fibra: </a:t>
            </a:r>
            <a:r>
              <a:rPr lang="es-EC" sz="3300" dirty="0">
                <a:solidFill>
                  <a:schemeClr val="tx1"/>
                </a:solidFill>
              </a:rPr>
              <a:t>un cubo de 50 mm de arista</a:t>
            </a:r>
            <a:r>
              <a:rPr lang="es-EC" sz="3300" dirty="0" smtClean="0">
                <a:solidFill>
                  <a:schemeClr val="tx1"/>
                </a:solidFill>
              </a:rPr>
              <a:t>.</a:t>
            </a:r>
          </a:p>
          <a:p>
            <a:pPr lvl="0" algn="just">
              <a:buFont typeface="Arial" pitchFamily="34" charset="0"/>
              <a:buChar char="•"/>
            </a:pPr>
            <a:endParaRPr lang="es-EC" sz="3300" dirty="0">
              <a:solidFill>
                <a:schemeClr val="tx1"/>
              </a:solidFill>
            </a:endParaRPr>
          </a:p>
          <a:p>
            <a:pPr lvl="0" algn="just">
              <a:buFont typeface="Arial" pitchFamily="34" charset="0"/>
              <a:buChar char="•"/>
            </a:pPr>
            <a:r>
              <a:rPr lang="es-EC" sz="3300" b="1" dirty="0" smtClean="0">
                <a:solidFill>
                  <a:schemeClr val="tx1"/>
                </a:solidFill>
              </a:rPr>
              <a:t> Compresión </a:t>
            </a:r>
            <a:r>
              <a:rPr lang="es-EC" sz="3300" b="1" dirty="0">
                <a:solidFill>
                  <a:schemeClr val="tx1"/>
                </a:solidFill>
              </a:rPr>
              <a:t>perpendicular a la fibra: </a:t>
            </a:r>
            <a:r>
              <a:rPr lang="es-EC" sz="3300" dirty="0">
                <a:solidFill>
                  <a:schemeClr val="tx1"/>
                </a:solidFill>
              </a:rPr>
              <a:t>un cubo de 50 mm de arista</a:t>
            </a:r>
            <a:r>
              <a:rPr lang="es-EC" sz="3300" dirty="0" smtClean="0">
                <a:solidFill>
                  <a:schemeClr val="tx1"/>
                </a:solidFill>
              </a:rPr>
              <a:t>.</a:t>
            </a:r>
          </a:p>
          <a:p>
            <a:pPr lvl="0" algn="just">
              <a:buFont typeface="Arial" pitchFamily="34" charset="0"/>
              <a:buChar char="•"/>
            </a:pPr>
            <a:endParaRPr lang="es-EC" sz="3300" dirty="0">
              <a:solidFill>
                <a:schemeClr val="tx1"/>
              </a:solidFill>
            </a:endParaRPr>
          </a:p>
          <a:p>
            <a:pPr lvl="0" algn="just">
              <a:buFont typeface="Arial" pitchFamily="34" charset="0"/>
              <a:buChar char="•"/>
            </a:pPr>
            <a:r>
              <a:rPr lang="es-EC" sz="3300" b="1" dirty="0" smtClean="0">
                <a:solidFill>
                  <a:schemeClr val="tx1"/>
                </a:solidFill>
              </a:rPr>
              <a:t> Corte </a:t>
            </a:r>
            <a:r>
              <a:rPr lang="es-EC" sz="3300" b="1" dirty="0">
                <a:solidFill>
                  <a:schemeClr val="tx1"/>
                </a:solidFill>
              </a:rPr>
              <a:t>Paralelo a la fibra: </a:t>
            </a:r>
            <a:r>
              <a:rPr lang="es-EC" sz="3300" dirty="0">
                <a:solidFill>
                  <a:schemeClr val="tx1"/>
                </a:solidFill>
              </a:rPr>
              <a:t>la porción menor separada después del corte</a:t>
            </a:r>
          </a:p>
          <a:p>
            <a:pPr algn="just"/>
            <a:endParaRPr lang="es-EC" sz="3300" dirty="0" smtClean="0">
              <a:solidFill>
                <a:schemeClr val="tx1"/>
              </a:solidFill>
            </a:endParaRPr>
          </a:p>
          <a:p>
            <a:pPr algn="just"/>
            <a:endParaRPr lang="es-EC" sz="1800" dirty="0">
              <a:solidFill>
                <a:schemeClr val="tx1"/>
              </a:solidFill>
            </a:endParaRPr>
          </a:p>
        </p:txBody>
      </p:sp>
    </p:spTree>
    <p:extLst>
      <p:ext uri="{BB962C8B-B14F-4D97-AF65-F5344CB8AC3E}">
        <p14:creationId xmlns:p14="http://schemas.microsoft.com/office/powerpoint/2010/main" val="6559572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371600" y="620688"/>
            <a:ext cx="6400800" cy="5616624"/>
          </a:xfrm>
        </p:spPr>
        <p:txBody>
          <a:bodyPr>
            <a:normAutofit/>
          </a:bodyPr>
          <a:lstStyle/>
          <a:p>
            <a:pPr marL="6350" lvl="3" algn="just"/>
            <a:r>
              <a:rPr lang="es-EC" sz="1800" b="1" dirty="0" smtClean="0">
                <a:solidFill>
                  <a:schemeClr val="tx1"/>
                </a:solidFill>
              </a:rPr>
              <a:t>Procedimiento</a:t>
            </a:r>
            <a:endParaRPr lang="es-EC" sz="1800" dirty="0">
              <a:solidFill>
                <a:schemeClr val="tx1"/>
              </a:solidFill>
            </a:endParaRPr>
          </a:p>
          <a:p>
            <a:pPr lvl="0" algn="just"/>
            <a:r>
              <a:rPr lang="es-EC" sz="1800" dirty="0" smtClean="0">
                <a:solidFill>
                  <a:schemeClr val="tx1"/>
                </a:solidFill>
              </a:rPr>
              <a:t>Las </a:t>
            </a:r>
            <a:r>
              <a:rPr lang="es-EC" sz="1800" dirty="0">
                <a:solidFill>
                  <a:schemeClr val="tx1"/>
                </a:solidFill>
              </a:rPr>
              <a:t>probetas a ser ensayadas se pesan con una confiabilidad de 0.1 g. luego deben ser secadas en el horno a una temperatura de 103 ± </a:t>
            </a:r>
            <a:r>
              <a:rPr lang="es-EC" sz="1800" dirty="0" smtClean="0">
                <a:solidFill>
                  <a:schemeClr val="tx1"/>
                </a:solidFill>
              </a:rPr>
              <a:t>2ºC</a:t>
            </a:r>
          </a:p>
          <a:p>
            <a:pPr lvl="0" algn="just"/>
            <a:endParaRPr lang="es-EC" sz="1800" dirty="0">
              <a:solidFill>
                <a:schemeClr val="tx1"/>
              </a:solidFill>
            </a:endParaRPr>
          </a:p>
          <a:p>
            <a:endParaRPr lang="es-EC" sz="1800" b="1" i="1" dirty="0" smtClean="0">
              <a:solidFill>
                <a:schemeClr val="tx1"/>
              </a:solidFill>
            </a:endParaRPr>
          </a:p>
          <a:p>
            <a:endParaRPr lang="es-EC" sz="1800" b="1" i="1" dirty="0">
              <a:solidFill>
                <a:schemeClr val="tx1"/>
              </a:solidFill>
            </a:endParaRPr>
          </a:p>
          <a:p>
            <a:endParaRPr lang="es-EC" sz="1800" b="1" i="1" dirty="0" smtClean="0">
              <a:solidFill>
                <a:schemeClr val="tx1"/>
              </a:solidFill>
            </a:endParaRPr>
          </a:p>
          <a:p>
            <a:endParaRPr lang="es-EC" sz="1800" b="1" i="1" dirty="0">
              <a:solidFill>
                <a:schemeClr val="tx1"/>
              </a:solidFill>
            </a:endParaRPr>
          </a:p>
          <a:p>
            <a:endParaRPr lang="es-EC" sz="1800" b="1" i="1" dirty="0" smtClean="0">
              <a:solidFill>
                <a:schemeClr val="tx1"/>
              </a:solidFill>
            </a:endParaRPr>
          </a:p>
          <a:p>
            <a:endParaRPr lang="es-EC" sz="1800" b="1" i="1" dirty="0">
              <a:solidFill>
                <a:schemeClr val="tx1"/>
              </a:solidFill>
            </a:endParaRPr>
          </a:p>
          <a:p>
            <a:endParaRPr lang="es-EC" sz="1800" b="1" i="1" dirty="0" smtClean="0">
              <a:solidFill>
                <a:schemeClr val="tx1"/>
              </a:solidFill>
            </a:endParaRPr>
          </a:p>
          <a:p>
            <a:endParaRPr lang="es-EC" sz="1800" b="1" i="1" dirty="0">
              <a:solidFill>
                <a:schemeClr val="tx1"/>
              </a:solidFill>
            </a:endParaRPr>
          </a:p>
          <a:p>
            <a:r>
              <a:rPr lang="es-EC" sz="1800" b="1" i="1" dirty="0" smtClean="0">
                <a:solidFill>
                  <a:schemeClr val="tx1"/>
                </a:solidFill>
              </a:rPr>
              <a:t>Figura </a:t>
            </a:r>
            <a:r>
              <a:rPr lang="es-EC" sz="1800" b="1" i="1" dirty="0">
                <a:solidFill>
                  <a:schemeClr val="tx1"/>
                </a:solidFill>
              </a:rPr>
              <a:t>2.1</a:t>
            </a:r>
            <a:r>
              <a:rPr lang="es-EC" sz="1800" i="1" dirty="0">
                <a:solidFill>
                  <a:schemeClr val="tx1"/>
                </a:solidFill>
              </a:rPr>
              <a:t> Muestras en el horno de secado</a:t>
            </a:r>
            <a:endParaRPr lang="es-EC" sz="1800" dirty="0">
              <a:solidFill>
                <a:schemeClr val="tx1"/>
              </a:solidFill>
            </a:endParaRPr>
          </a:p>
          <a:p>
            <a:pPr lvl="0" algn="just"/>
            <a:r>
              <a:rPr lang="es-EC" sz="1800" dirty="0">
                <a:solidFill>
                  <a:schemeClr val="tx1"/>
                </a:solidFill>
              </a:rPr>
              <a:t>Después de 24 horas la masa de madera debe ser analizada y respectivamente pesada.</a:t>
            </a:r>
          </a:p>
          <a:p>
            <a:pPr lvl="0" algn="just"/>
            <a:r>
              <a:rPr lang="es-EC" sz="1800" dirty="0">
                <a:solidFill>
                  <a:schemeClr val="tx1"/>
                </a:solidFill>
              </a:rPr>
              <a:t>El secado debe considerarse completo al transcurrir las 24 horas</a:t>
            </a:r>
          </a:p>
          <a:p>
            <a:pPr algn="just"/>
            <a:endParaRPr lang="es-EC" sz="3300" dirty="0" smtClean="0">
              <a:solidFill>
                <a:schemeClr val="tx1"/>
              </a:solidFill>
            </a:endParaRPr>
          </a:p>
          <a:p>
            <a:pPr algn="just"/>
            <a:endParaRPr lang="es-EC" sz="1800" dirty="0">
              <a:solidFill>
                <a:schemeClr val="tx1"/>
              </a:solidFill>
            </a:endParaRPr>
          </a:p>
        </p:txBody>
      </p:sp>
      <p:pic>
        <p:nvPicPr>
          <p:cNvPr id="185345" name="Picture 1"/>
          <p:cNvPicPr>
            <a:picLocks noChangeAspect="1" noChangeArrowheads="1"/>
          </p:cNvPicPr>
          <p:nvPr/>
        </p:nvPicPr>
        <p:blipFill>
          <a:blip r:embed="rId2" cstate="print"/>
          <a:srcRect/>
          <a:stretch>
            <a:fillRect/>
          </a:stretch>
        </p:blipFill>
        <p:spPr bwMode="auto">
          <a:xfrm>
            <a:off x="2500298" y="1643050"/>
            <a:ext cx="4071966" cy="3052755"/>
          </a:xfrm>
          <a:prstGeom prst="rect">
            <a:avLst/>
          </a:prstGeom>
          <a:noFill/>
          <a:ln w="9525">
            <a:noFill/>
            <a:miter lim="800000"/>
            <a:headEnd/>
            <a:tailEnd/>
          </a:ln>
          <a:effectLst/>
        </p:spPr>
      </p:pic>
    </p:spTree>
    <p:extLst>
      <p:ext uri="{BB962C8B-B14F-4D97-AF65-F5344CB8AC3E}">
        <p14:creationId xmlns:p14="http://schemas.microsoft.com/office/powerpoint/2010/main" val="9720300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475656" y="620688"/>
            <a:ext cx="6400800" cy="4824536"/>
          </a:xfrm>
        </p:spPr>
        <p:txBody>
          <a:bodyPr>
            <a:normAutofit lnSpcReduction="10000"/>
          </a:bodyPr>
          <a:lstStyle/>
          <a:p>
            <a:pPr lvl="3" algn="just"/>
            <a:r>
              <a:rPr lang="es-EC" sz="1800" b="1" dirty="0">
                <a:solidFill>
                  <a:schemeClr val="tx1"/>
                </a:solidFill>
              </a:rPr>
              <a:t>Cálculo de resultados</a:t>
            </a:r>
            <a:endParaRPr lang="es-EC" sz="1800" dirty="0">
              <a:solidFill>
                <a:schemeClr val="tx1"/>
              </a:solidFill>
            </a:endParaRPr>
          </a:p>
          <a:p>
            <a:pPr algn="just"/>
            <a:r>
              <a:rPr lang="es-EC" sz="1800" dirty="0">
                <a:solidFill>
                  <a:schemeClr val="tx1"/>
                </a:solidFill>
              </a:rPr>
              <a:t>El contenido de humedad de cada probeta en prueba debe ser calculado como la pérdida de masa expresada como un porcentaje de la masa seca en el horno, con la siguiente expresión</a:t>
            </a:r>
          </a:p>
          <a:p>
            <a:pPr algn="just"/>
            <a:endParaRPr lang="es-EC" sz="1800" dirty="0" smtClean="0">
              <a:solidFill>
                <a:schemeClr val="tx1"/>
              </a:solidFill>
            </a:endParaRPr>
          </a:p>
          <a:p>
            <a:pPr algn="just"/>
            <a:endParaRPr lang="es-EC" sz="1800" dirty="0" smtClean="0">
              <a:solidFill>
                <a:schemeClr val="tx1"/>
              </a:solidFill>
            </a:endParaRPr>
          </a:p>
          <a:p>
            <a:pPr algn="just"/>
            <a:endParaRPr lang="es-EC" sz="1800" dirty="0" smtClean="0">
              <a:solidFill>
                <a:schemeClr val="tx1"/>
              </a:solidFill>
            </a:endParaRPr>
          </a:p>
          <a:p>
            <a:pPr algn="just"/>
            <a:endParaRPr lang="es-EC" sz="1800" dirty="0" smtClean="0">
              <a:solidFill>
                <a:schemeClr val="tx1"/>
              </a:solidFill>
            </a:endParaRPr>
          </a:p>
          <a:p>
            <a:pPr algn="just"/>
            <a:endParaRPr lang="es-EC" sz="1800" dirty="0" smtClean="0">
              <a:solidFill>
                <a:schemeClr val="tx1"/>
              </a:solidFill>
            </a:endParaRPr>
          </a:p>
          <a:p>
            <a:pPr algn="just"/>
            <a:r>
              <a:rPr lang="es-EC" sz="1800" dirty="0" smtClean="0">
                <a:solidFill>
                  <a:schemeClr val="tx1"/>
                </a:solidFill>
              </a:rPr>
              <a:t>Donde:</a:t>
            </a:r>
          </a:p>
          <a:p>
            <a:pPr algn="just"/>
            <a:endParaRPr lang="es-EC" sz="1800" dirty="0" smtClean="0">
              <a:solidFill>
                <a:schemeClr val="tx1"/>
              </a:solidFill>
            </a:endParaRPr>
          </a:p>
          <a:p>
            <a:pPr algn="just"/>
            <a:r>
              <a:rPr lang="es-ES" sz="1800" dirty="0" smtClean="0">
                <a:solidFill>
                  <a:schemeClr val="tx1"/>
                </a:solidFill>
              </a:rPr>
              <a:t>CH: Contenido de humedad en porcentaje</a:t>
            </a:r>
          </a:p>
          <a:p>
            <a:pPr algn="just"/>
            <a:r>
              <a:rPr lang="es-ES" sz="1800" dirty="0" smtClean="0">
                <a:solidFill>
                  <a:schemeClr val="tx1"/>
                </a:solidFill>
              </a:rPr>
              <a:t>Pi: Peso húmedo de la probeta en gramos</a:t>
            </a:r>
          </a:p>
          <a:p>
            <a:pPr algn="just"/>
            <a:r>
              <a:rPr lang="es-ES" sz="1800" dirty="0" smtClean="0">
                <a:solidFill>
                  <a:schemeClr val="tx1"/>
                </a:solidFill>
              </a:rPr>
              <a:t>Po: Peso en estado anhidro (al horno) de la probeta en gramos</a:t>
            </a:r>
          </a:p>
          <a:p>
            <a:pPr algn="just"/>
            <a:endParaRPr lang="en-US" sz="1800" dirty="0">
              <a:solidFill>
                <a:schemeClr val="tx1"/>
              </a:solidFill>
            </a:endParaRPr>
          </a:p>
          <a:p>
            <a:pPr algn="just"/>
            <a:r>
              <a:rPr lang="en-US" sz="1800" dirty="0" smtClean="0">
                <a:solidFill>
                  <a:schemeClr val="tx1"/>
                </a:solidFill>
              </a:rPr>
              <a:t>A </a:t>
            </a:r>
            <a:r>
              <a:rPr lang="es-EC" sz="1800" dirty="0" smtClean="0">
                <a:solidFill>
                  <a:schemeClr val="tx1"/>
                </a:solidFill>
              </a:rPr>
              <a:t>continuación</a:t>
            </a:r>
            <a:r>
              <a:rPr lang="en-US" sz="1800" dirty="0" smtClean="0">
                <a:solidFill>
                  <a:schemeClr val="tx1"/>
                </a:solidFill>
              </a:rPr>
              <a:t> se </a:t>
            </a:r>
            <a:r>
              <a:rPr lang="es-EC" sz="1800" dirty="0" smtClean="0">
                <a:solidFill>
                  <a:schemeClr val="tx1"/>
                </a:solidFill>
              </a:rPr>
              <a:t>mostrará</a:t>
            </a:r>
            <a:r>
              <a:rPr lang="en-US" sz="1800" dirty="0" smtClean="0">
                <a:solidFill>
                  <a:schemeClr val="tx1"/>
                </a:solidFill>
              </a:rPr>
              <a:t> los </a:t>
            </a:r>
            <a:r>
              <a:rPr lang="es-EC" sz="1800" dirty="0" smtClean="0">
                <a:solidFill>
                  <a:schemeClr val="tx1"/>
                </a:solidFill>
              </a:rPr>
              <a:t>reportes de pruebas.</a:t>
            </a:r>
            <a:endParaRPr lang="es-EC" sz="1800" dirty="0">
              <a:solidFill>
                <a:schemeClr val="tx1"/>
              </a:solidFill>
            </a:endParaRPr>
          </a:p>
          <a:p>
            <a:pPr algn="just"/>
            <a:endParaRPr lang="es-EC" sz="3300" dirty="0" smtClean="0">
              <a:solidFill>
                <a:schemeClr val="tx1"/>
              </a:solidFill>
            </a:endParaRPr>
          </a:p>
          <a:p>
            <a:pPr algn="just"/>
            <a:endParaRPr lang="es-EC" sz="1800" dirty="0">
              <a:solidFill>
                <a:schemeClr val="tx1"/>
              </a:solidFill>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7"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843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184322"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71736" y="2214554"/>
            <a:ext cx="3162580" cy="642942"/>
          </a:xfrm>
          <a:prstGeom prst="rect">
            <a:avLst/>
          </a:prstGeom>
          <a:noFill/>
        </p:spPr>
      </p:pic>
    </p:spTree>
    <p:extLst>
      <p:ext uri="{BB962C8B-B14F-4D97-AF65-F5344CB8AC3E}">
        <p14:creationId xmlns:p14="http://schemas.microsoft.com/office/powerpoint/2010/main" val="28579345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7"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83298" name="Rectangle 2"/>
          <p:cNvSpPr>
            <a:spLocks noChangeArrowheads="1"/>
          </p:cNvSpPr>
          <p:nvPr/>
        </p:nvSpPr>
        <p:spPr bwMode="auto">
          <a:xfrm>
            <a:off x="764708" y="28545"/>
            <a:ext cx="7614585"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mj-lt"/>
                <a:ea typeface="MS Mincho" pitchFamily="49" charset="-128"/>
                <a:cs typeface="Times New Roman" pitchFamily="18" charset="0"/>
              </a:rPr>
              <a:t>CONTENIDO DE HUMEDAD A COMPRESIÓN PARALELA A LA FIBRA</a:t>
            </a:r>
            <a:endParaRPr kumimoji="0" lang="es-ES_tradnl" sz="2000" b="0" i="0" u="none" strike="noStrike" cap="none" normalizeH="0" baseline="0" dirty="0" smtClean="0">
              <a:ln>
                <a:noFill/>
              </a:ln>
              <a:solidFill>
                <a:schemeClr val="tx1"/>
              </a:solidFill>
              <a:effectLst/>
              <a:latin typeface="+mj-lt"/>
            </a:endParaRPr>
          </a:p>
        </p:txBody>
      </p:sp>
      <p:graphicFrame>
        <p:nvGraphicFramePr>
          <p:cNvPr id="7" name="6 Tabla"/>
          <p:cNvGraphicFramePr>
            <a:graphicFrameLocks noGrp="1"/>
          </p:cNvGraphicFramePr>
          <p:nvPr/>
        </p:nvGraphicFramePr>
        <p:xfrm>
          <a:off x="285720" y="642918"/>
          <a:ext cx="8429685" cy="2133600"/>
        </p:xfrm>
        <a:graphic>
          <a:graphicData uri="http://schemas.openxmlformats.org/drawingml/2006/table">
            <a:tbl>
              <a:tblPr/>
              <a:tblGrid>
                <a:gridCol w="1829221"/>
                <a:gridCol w="1324204"/>
                <a:gridCol w="1324204"/>
                <a:gridCol w="1306586"/>
                <a:gridCol w="2645470"/>
              </a:tblGrid>
              <a:tr h="190500">
                <a:tc gridSpan="5">
                  <a:txBody>
                    <a:bodyPr/>
                    <a:lstStyle/>
                    <a:p>
                      <a:pPr indent="450215" algn="ctr">
                        <a:lnSpc>
                          <a:spcPct val="200000"/>
                        </a:lnSpc>
                        <a:spcAft>
                          <a:spcPts val="0"/>
                        </a:spcAft>
                      </a:pPr>
                      <a:r>
                        <a:rPr lang="es-ES_tradnl" sz="1000" dirty="0">
                          <a:latin typeface="Arial"/>
                          <a:ea typeface="ＭＳ 明朝"/>
                          <a:cs typeface="Times New Roman"/>
                        </a:rPr>
                        <a:t>ROBLE</a:t>
                      </a:r>
                      <a:endParaRPr lang="es-ES" sz="1200" dirty="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90500">
                <a:tc>
                  <a:txBody>
                    <a:bodyPr/>
                    <a:lstStyle/>
                    <a:p>
                      <a:pPr indent="450215" algn="ctr">
                        <a:lnSpc>
                          <a:spcPct val="200000"/>
                        </a:lnSpc>
                        <a:spcAft>
                          <a:spcPts val="0"/>
                        </a:spcAft>
                      </a:pPr>
                      <a:r>
                        <a:rPr lang="es-ES_tradnl" sz="1000">
                          <a:latin typeface="Arial"/>
                          <a:ea typeface="ＭＳ 明朝"/>
                          <a:cs typeface="Times New Roman"/>
                        </a:rPr>
                        <a:t>PROBETA</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dirty="0">
                          <a:latin typeface="Arial"/>
                          <a:ea typeface="ＭＳ 明朝"/>
                          <a:cs typeface="Times New Roman"/>
                        </a:rPr>
                        <a:t>Pi(gr)</a:t>
                      </a:r>
                      <a:endParaRPr lang="es-ES" sz="1200" dirty="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Times New Roman"/>
                        </a:rPr>
                        <a:t>Po(gr)</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Times New Roman"/>
                        </a:rPr>
                        <a:t>CH(%)</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Times New Roman"/>
                        </a:rPr>
                        <a:t>Promedio CH(%)</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indent="450215" algn="ctr">
                        <a:lnSpc>
                          <a:spcPct val="200000"/>
                        </a:lnSpc>
                        <a:spcAft>
                          <a:spcPts val="0"/>
                        </a:spcAft>
                      </a:pPr>
                      <a:r>
                        <a:rPr lang="es-ES_tradnl" sz="1000">
                          <a:latin typeface="Arial"/>
                          <a:ea typeface="ＭＳ 明朝"/>
                          <a:cs typeface="Times New Roman"/>
                        </a:rPr>
                        <a:t>P-R I</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solidFill>
                            <a:srgbClr val="000000"/>
                          </a:solidFill>
                          <a:latin typeface="Arial"/>
                          <a:ea typeface="Times New Roman"/>
                          <a:cs typeface="Arial"/>
                        </a:rPr>
                        <a:t>450.37</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solidFill>
                            <a:srgbClr val="000000"/>
                          </a:solidFill>
                          <a:latin typeface="Arial"/>
                          <a:ea typeface="Times New Roman"/>
                          <a:cs typeface="Arial"/>
                        </a:rPr>
                        <a:t>402.40</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solidFill>
                            <a:srgbClr val="000000"/>
                          </a:solidFill>
                          <a:latin typeface="Arial"/>
                          <a:ea typeface="Times New Roman"/>
                          <a:cs typeface="Arial"/>
                        </a:rPr>
                        <a:t>11.92</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indent="450215" algn="ctr">
                        <a:lnSpc>
                          <a:spcPct val="200000"/>
                        </a:lnSpc>
                        <a:spcAft>
                          <a:spcPts val="0"/>
                        </a:spcAft>
                      </a:pPr>
                      <a:r>
                        <a:rPr lang="es-ES_tradnl" sz="1000">
                          <a:latin typeface="Arial"/>
                          <a:ea typeface="ＭＳ 明朝"/>
                          <a:cs typeface="Times New Roman"/>
                        </a:rPr>
                        <a:t>11.46</a:t>
                      </a:r>
                      <a:endParaRPr lang="es-ES" sz="1200">
                        <a:latin typeface="Arial"/>
                        <a:ea typeface="ＭＳ 明朝"/>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indent="450215" algn="ctr">
                        <a:lnSpc>
                          <a:spcPct val="200000"/>
                        </a:lnSpc>
                        <a:spcAft>
                          <a:spcPts val="0"/>
                        </a:spcAft>
                      </a:pPr>
                      <a:r>
                        <a:rPr lang="es-ES_tradnl" sz="1000">
                          <a:latin typeface="Arial"/>
                          <a:ea typeface="ＭＳ 明朝"/>
                          <a:cs typeface="Times New Roman"/>
                        </a:rPr>
                        <a:t>P-R II</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solidFill>
                            <a:srgbClr val="000000"/>
                          </a:solidFill>
                          <a:latin typeface="Arial"/>
                          <a:ea typeface="Times New Roman"/>
                          <a:cs typeface="Arial"/>
                        </a:rPr>
                        <a:t>446.14</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solidFill>
                            <a:srgbClr val="000000"/>
                          </a:solidFill>
                          <a:latin typeface="Arial"/>
                          <a:ea typeface="Times New Roman"/>
                          <a:cs typeface="Arial"/>
                        </a:rPr>
                        <a:t>400.57</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solidFill>
                            <a:srgbClr val="000000"/>
                          </a:solidFill>
                          <a:latin typeface="Arial"/>
                          <a:ea typeface="Times New Roman"/>
                          <a:cs typeface="Arial"/>
                        </a:rPr>
                        <a:t>11.38</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r>
              <a:tr h="190500">
                <a:tc>
                  <a:txBody>
                    <a:bodyPr/>
                    <a:lstStyle/>
                    <a:p>
                      <a:pPr indent="450215" algn="ctr">
                        <a:lnSpc>
                          <a:spcPct val="200000"/>
                        </a:lnSpc>
                        <a:spcAft>
                          <a:spcPts val="0"/>
                        </a:spcAft>
                      </a:pPr>
                      <a:r>
                        <a:rPr lang="es-ES_tradnl" sz="1000">
                          <a:latin typeface="Arial"/>
                          <a:ea typeface="ＭＳ 明朝"/>
                          <a:cs typeface="Times New Roman"/>
                        </a:rPr>
                        <a:t>P-R III</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solidFill>
                            <a:srgbClr val="000000"/>
                          </a:solidFill>
                          <a:latin typeface="Arial"/>
                          <a:ea typeface="Times New Roman"/>
                          <a:cs typeface="Arial"/>
                        </a:rPr>
                        <a:t>452.55</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solidFill>
                            <a:srgbClr val="000000"/>
                          </a:solidFill>
                          <a:latin typeface="Arial"/>
                          <a:ea typeface="Times New Roman"/>
                          <a:cs typeface="Arial"/>
                        </a:rPr>
                        <a:t>407.35</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solidFill>
                            <a:srgbClr val="000000"/>
                          </a:solidFill>
                          <a:latin typeface="Arial"/>
                          <a:ea typeface="Times New Roman"/>
                          <a:cs typeface="Arial"/>
                        </a:rPr>
                        <a:t>11.10</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r>
              <a:tr h="190500">
                <a:tc>
                  <a:txBody>
                    <a:bodyPr/>
                    <a:lstStyle/>
                    <a:p>
                      <a:pPr indent="450215" algn="ctr">
                        <a:lnSpc>
                          <a:spcPct val="200000"/>
                        </a:lnSpc>
                        <a:spcAft>
                          <a:spcPts val="0"/>
                        </a:spcAft>
                      </a:pPr>
                      <a:r>
                        <a:rPr lang="es-ES_tradnl" sz="1000">
                          <a:latin typeface="Arial"/>
                          <a:ea typeface="ＭＳ 明朝"/>
                          <a:cs typeface="Times New Roman"/>
                        </a:rPr>
                        <a:t>P-R IV</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solidFill>
                            <a:srgbClr val="000000"/>
                          </a:solidFill>
                          <a:latin typeface="Arial"/>
                          <a:ea typeface="Times New Roman"/>
                          <a:cs typeface="Arial"/>
                        </a:rPr>
                        <a:t>444.82</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solidFill>
                            <a:srgbClr val="000000"/>
                          </a:solidFill>
                          <a:latin typeface="Arial"/>
                          <a:ea typeface="Times New Roman"/>
                          <a:cs typeface="Arial"/>
                        </a:rPr>
                        <a:t>399.79</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solidFill>
                            <a:srgbClr val="000000"/>
                          </a:solidFill>
                          <a:latin typeface="Arial"/>
                          <a:ea typeface="Times New Roman"/>
                          <a:cs typeface="Arial"/>
                        </a:rPr>
                        <a:t>11.26</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r>
              <a:tr h="190500">
                <a:tc>
                  <a:txBody>
                    <a:bodyPr/>
                    <a:lstStyle/>
                    <a:p>
                      <a:pPr indent="450215" algn="ctr">
                        <a:lnSpc>
                          <a:spcPct val="200000"/>
                        </a:lnSpc>
                        <a:spcAft>
                          <a:spcPts val="0"/>
                        </a:spcAft>
                      </a:pPr>
                      <a:r>
                        <a:rPr lang="es-ES_tradnl" sz="1000">
                          <a:latin typeface="Arial"/>
                          <a:ea typeface="ＭＳ 明朝"/>
                          <a:cs typeface="Times New Roman"/>
                        </a:rPr>
                        <a:t>P-R V</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solidFill>
                            <a:srgbClr val="000000"/>
                          </a:solidFill>
                          <a:latin typeface="Arial"/>
                          <a:ea typeface="Times New Roman"/>
                          <a:cs typeface="Arial"/>
                        </a:rPr>
                        <a:t>451.99</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solidFill>
                            <a:srgbClr val="000000"/>
                          </a:solidFill>
                          <a:latin typeface="Arial"/>
                          <a:ea typeface="Times New Roman"/>
                          <a:cs typeface="Arial"/>
                        </a:rPr>
                        <a:t>404.81</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dirty="0">
                          <a:solidFill>
                            <a:srgbClr val="000000"/>
                          </a:solidFill>
                          <a:latin typeface="Arial"/>
                          <a:ea typeface="Times New Roman"/>
                          <a:cs typeface="Arial"/>
                        </a:rPr>
                        <a:t>11.65</a:t>
                      </a:r>
                      <a:endParaRPr lang="es-ES" sz="1200" dirty="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r>
            </a:tbl>
          </a:graphicData>
        </a:graphic>
      </p:graphicFrame>
      <p:graphicFrame>
        <p:nvGraphicFramePr>
          <p:cNvPr id="8" name="7 Tabla"/>
          <p:cNvGraphicFramePr>
            <a:graphicFrameLocks noGrp="1"/>
          </p:cNvGraphicFramePr>
          <p:nvPr/>
        </p:nvGraphicFramePr>
        <p:xfrm>
          <a:off x="357155" y="3071810"/>
          <a:ext cx="8453459" cy="3071833"/>
        </p:xfrm>
        <a:graphic>
          <a:graphicData uri="http://schemas.openxmlformats.org/drawingml/2006/table">
            <a:tbl>
              <a:tblPr/>
              <a:tblGrid>
                <a:gridCol w="1392959"/>
                <a:gridCol w="1176750"/>
                <a:gridCol w="1176750"/>
                <a:gridCol w="1176750"/>
                <a:gridCol w="1176750"/>
                <a:gridCol w="1176750"/>
                <a:gridCol w="1176750"/>
              </a:tblGrid>
              <a:tr h="507741">
                <a:tc gridSpan="7">
                  <a:txBody>
                    <a:bodyPr/>
                    <a:lstStyle/>
                    <a:p>
                      <a:pPr algn="ctr" fontAlgn="b"/>
                      <a:r>
                        <a:rPr lang="es-ES" sz="1000" b="1" i="0" u="none" strike="noStrike" dirty="0">
                          <a:solidFill>
                            <a:srgbClr val="000000"/>
                          </a:solidFill>
                          <a:latin typeface="Arial" pitchFamily="34" charset="0"/>
                          <a:cs typeface="Arial" pitchFamily="34" charset="0"/>
                        </a:rPr>
                        <a:t>CONTENIDO DE HUMEDAD(%)</a:t>
                      </a:r>
                    </a:p>
                  </a:txBody>
                  <a:tcPr marL="7671" marR="7671" marT="76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07741">
                <a:tc>
                  <a:txBody>
                    <a:bodyPr/>
                    <a:lstStyle/>
                    <a:p>
                      <a:pPr algn="l" fontAlgn="b"/>
                      <a:r>
                        <a:rPr lang="es-ES" sz="1000" b="1" i="0" u="none" strike="noStrike" dirty="0">
                          <a:solidFill>
                            <a:srgbClr val="000000"/>
                          </a:solidFill>
                          <a:latin typeface="Arial" pitchFamily="34" charset="0"/>
                          <a:cs typeface="Arial" pitchFamily="34" charset="0"/>
                        </a:rPr>
                        <a:t>MADERA</a:t>
                      </a:r>
                    </a:p>
                  </a:txBody>
                  <a:tcPr marL="7671" marR="7671" marT="76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1" i="0" u="none" strike="noStrike">
                          <a:solidFill>
                            <a:srgbClr val="000000"/>
                          </a:solidFill>
                          <a:latin typeface="Arial" pitchFamily="34" charset="0"/>
                          <a:cs typeface="Arial" pitchFamily="34" charset="0"/>
                        </a:rPr>
                        <a:t>Com. Par. Fibra</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1" i="0" u="none" strike="noStrike">
                          <a:solidFill>
                            <a:srgbClr val="000000"/>
                          </a:solidFill>
                          <a:latin typeface="Arial" pitchFamily="34" charset="0"/>
                          <a:cs typeface="Arial" pitchFamily="34" charset="0"/>
                        </a:rPr>
                        <a:t>Com. Per. Fibra</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1" i="0" u="none" strike="noStrike">
                          <a:solidFill>
                            <a:srgbClr val="000000"/>
                          </a:solidFill>
                          <a:latin typeface="Arial" pitchFamily="34" charset="0"/>
                          <a:cs typeface="Arial" pitchFamily="34" charset="0"/>
                        </a:rPr>
                        <a:t>Tra. Par. Fibra</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1" i="0" u="none" strike="noStrike">
                          <a:solidFill>
                            <a:srgbClr val="000000"/>
                          </a:solidFill>
                          <a:latin typeface="Arial" pitchFamily="34" charset="0"/>
                          <a:cs typeface="Arial" pitchFamily="34" charset="0"/>
                        </a:rPr>
                        <a:t>Tra. Per. Fibra</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1" i="0" u="none" strike="noStrike">
                          <a:solidFill>
                            <a:srgbClr val="000000"/>
                          </a:solidFill>
                          <a:latin typeface="Arial" pitchFamily="34" charset="0"/>
                          <a:cs typeface="Arial" pitchFamily="34" charset="0"/>
                        </a:rPr>
                        <a:t>Corte</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1" i="0" u="none" strike="noStrike">
                          <a:solidFill>
                            <a:srgbClr val="000000"/>
                          </a:solidFill>
                          <a:latin typeface="Arial" pitchFamily="34" charset="0"/>
                          <a:cs typeface="Arial" pitchFamily="34" charset="0"/>
                        </a:rPr>
                        <a:t>Flexiòn</a:t>
                      </a:r>
                    </a:p>
                  </a:txBody>
                  <a:tcPr marL="7671" marR="7671" marT="76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7741">
                <a:tc>
                  <a:txBody>
                    <a:bodyPr/>
                    <a:lstStyle/>
                    <a:p>
                      <a:pPr algn="l" fontAlgn="b"/>
                      <a:r>
                        <a:rPr lang="es-ES" sz="1000" b="1" i="0" u="none" strike="noStrike" dirty="0">
                          <a:solidFill>
                            <a:srgbClr val="000000"/>
                          </a:solidFill>
                          <a:latin typeface="Arial" pitchFamily="34" charset="0"/>
                          <a:cs typeface="Arial" pitchFamily="34" charset="0"/>
                        </a:rPr>
                        <a:t>Aliso</a:t>
                      </a:r>
                    </a:p>
                  </a:txBody>
                  <a:tcPr marL="7671" marR="7671" marT="76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Arial" pitchFamily="34" charset="0"/>
                          <a:cs typeface="Arial" pitchFamily="34" charset="0"/>
                        </a:rPr>
                        <a:t>13.3</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Arial" pitchFamily="34" charset="0"/>
                          <a:cs typeface="Arial" pitchFamily="34" charset="0"/>
                        </a:rPr>
                        <a:t>12.27</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Arial" pitchFamily="34" charset="0"/>
                          <a:cs typeface="Arial" pitchFamily="34" charset="0"/>
                        </a:rPr>
                        <a:t>11.33</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Arial" pitchFamily="34" charset="0"/>
                          <a:cs typeface="Arial" pitchFamily="34" charset="0"/>
                        </a:rPr>
                        <a:t>11.14</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Arial" pitchFamily="34" charset="0"/>
                          <a:cs typeface="Arial" pitchFamily="34" charset="0"/>
                        </a:rPr>
                        <a:t>11.67</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Arial" pitchFamily="34" charset="0"/>
                          <a:cs typeface="Arial" pitchFamily="34" charset="0"/>
                        </a:rPr>
                        <a:t>12.27</a:t>
                      </a:r>
                    </a:p>
                  </a:txBody>
                  <a:tcPr marL="7671" marR="7671" marT="76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7741">
                <a:tc>
                  <a:txBody>
                    <a:bodyPr/>
                    <a:lstStyle/>
                    <a:p>
                      <a:pPr algn="l" fontAlgn="b"/>
                      <a:r>
                        <a:rPr lang="es-ES" sz="1000" b="1" i="0" u="none" strike="noStrike">
                          <a:solidFill>
                            <a:srgbClr val="000000"/>
                          </a:solidFill>
                          <a:latin typeface="Arial" pitchFamily="34" charset="0"/>
                          <a:cs typeface="Arial" pitchFamily="34" charset="0"/>
                        </a:rPr>
                        <a:t>Canelo Amarillo</a:t>
                      </a:r>
                    </a:p>
                  </a:txBody>
                  <a:tcPr marL="7671" marR="7671" marT="76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Arial" pitchFamily="34" charset="0"/>
                          <a:cs typeface="Arial" pitchFamily="34" charset="0"/>
                        </a:rPr>
                        <a:t>12.36</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Arial" pitchFamily="34" charset="0"/>
                          <a:cs typeface="Arial" pitchFamily="34" charset="0"/>
                        </a:rPr>
                        <a:t>12.18</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Arial" pitchFamily="34" charset="0"/>
                          <a:cs typeface="Arial" pitchFamily="34" charset="0"/>
                        </a:rPr>
                        <a:t>12</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Arial" pitchFamily="34" charset="0"/>
                          <a:cs typeface="Arial" pitchFamily="34" charset="0"/>
                        </a:rPr>
                        <a:t>11.64</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Arial" pitchFamily="34" charset="0"/>
                          <a:cs typeface="Arial" pitchFamily="34" charset="0"/>
                        </a:rPr>
                        <a:t>11.2</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Arial" pitchFamily="34" charset="0"/>
                          <a:cs typeface="Arial" pitchFamily="34" charset="0"/>
                        </a:rPr>
                        <a:t>11.89</a:t>
                      </a:r>
                    </a:p>
                  </a:txBody>
                  <a:tcPr marL="7671" marR="7671" marT="76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7741">
                <a:tc>
                  <a:txBody>
                    <a:bodyPr/>
                    <a:lstStyle/>
                    <a:p>
                      <a:pPr algn="l" fontAlgn="b"/>
                      <a:r>
                        <a:rPr lang="es-ES" sz="1000" b="1" i="0" u="none" strike="noStrike">
                          <a:solidFill>
                            <a:srgbClr val="000000"/>
                          </a:solidFill>
                          <a:latin typeface="Arial" pitchFamily="34" charset="0"/>
                          <a:cs typeface="Arial" pitchFamily="34" charset="0"/>
                        </a:rPr>
                        <a:t>Manzano Colorado</a:t>
                      </a:r>
                    </a:p>
                  </a:txBody>
                  <a:tcPr marL="7671" marR="7671" marT="76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Arial" pitchFamily="34" charset="0"/>
                          <a:cs typeface="Arial" pitchFamily="34" charset="0"/>
                        </a:rPr>
                        <a:t>12.51</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Arial" pitchFamily="34" charset="0"/>
                          <a:cs typeface="Arial" pitchFamily="34" charset="0"/>
                        </a:rPr>
                        <a:t>12.69</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Arial" pitchFamily="34" charset="0"/>
                          <a:cs typeface="Arial" pitchFamily="34" charset="0"/>
                        </a:rPr>
                        <a:t>12.38</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Arial" pitchFamily="34" charset="0"/>
                          <a:cs typeface="Arial" pitchFamily="34" charset="0"/>
                        </a:rPr>
                        <a:t>11.58</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Arial" pitchFamily="34" charset="0"/>
                          <a:cs typeface="Arial" pitchFamily="34" charset="0"/>
                        </a:rPr>
                        <a:t>12.01</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Arial" pitchFamily="34" charset="0"/>
                          <a:cs typeface="Arial" pitchFamily="34" charset="0"/>
                        </a:rPr>
                        <a:t>12.29</a:t>
                      </a:r>
                    </a:p>
                  </a:txBody>
                  <a:tcPr marL="7671" marR="7671" marT="76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3128">
                <a:tc>
                  <a:txBody>
                    <a:bodyPr/>
                    <a:lstStyle/>
                    <a:p>
                      <a:pPr algn="l" fontAlgn="b"/>
                      <a:r>
                        <a:rPr lang="es-ES" sz="1000" b="1" i="0" u="none" strike="noStrike">
                          <a:solidFill>
                            <a:srgbClr val="000000"/>
                          </a:solidFill>
                          <a:latin typeface="Arial" pitchFamily="34" charset="0"/>
                          <a:cs typeface="Arial" pitchFamily="34" charset="0"/>
                        </a:rPr>
                        <a:t>Roble </a:t>
                      </a:r>
                    </a:p>
                  </a:txBody>
                  <a:tcPr marL="7671" marR="7671" marT="76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Arial" pitchFamily="34" charset="0"/>
                          <a:cs typeface="Arial" pitchFamily="34" charset="0"/>
                        </a:rPr>
                        <a:t>11.46</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Arial" pitchFamily="34" charset="0"/>
                          <a:cs typeface="Arial" pitchFamily="34" charset="0"/>
                        </a:rPr>
                        <a:t>11.75</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Arial" pitchFamily="34" charset="0"/>
                          <a:cs typeface="Arial" pitchFamily="34" charset="0"/>
                        </a:rPr>
                        <a:t>11.76</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Arial" pitchFamily="34" charset="0"/>
                          <a:cs typeface="Arial" pitchFamily="34" charset="0"/>
                        </a:rPr>
                        <a:t>11.62</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Arial" pitchFamily="34" charset="0"/>
                          <a:cs typeface="Arial" pitchFamily="34" charset="0"/>
                        </a:rPr>
                        <a:t>12.9</a:t>
                      </a:r>
                    </a:p>
                  </a:txBody>
                  <a:tcPr marL="7671" marR="7671" marT="76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Arial" pitchFamily="34" charset="0"/>
                          <a:cs typeface="Arial" pitchFamily="34" charset="0"/>
                        </a:rPr>
                        <a:t>11.75</a:t>
                      </a:r>
                    </a:p>
                  </a:txBody>
                  <a:tcPr marL="7671" marR="7671" marT="76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300361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ES" b="1" dirty="0" smtClean="0">
                <a:effectLst>
                  <a:outerShdw blurRad="38100" dist="38100" dir="2700000" algn="tl">
                    <a:srgbClr val="000000">
                      <a:alpha val="43137"/>
                    </a:srgbClr>
                  </a:outerShdw>
                </a:effectLst>
              </a:rPr>
              <a:t>CAPITULO I: GENERALIDADES</a:t>
            </a:r>
            <a:endParaRPr lang="es-E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921497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371600" y="620688"/>
            <a:ext cx="6400800" cy="5616624"/>
          </a:xfrm>
        </p:spPr>
        <p:txBody>
          <a:bodyPr>
            <a:normAutofit fontScale="70000" lnSpcReduction="20000"/>
          </a:bodyPr>
          <a:lstStyle/>
          <a:p>
            <a:pPr marL="0" lvl="2"/>
            <a:r>
              <a:rPr lang="es-EC" sz="4000" b="1" dirty="0" smtClean="0">
                <a:solidFill>
                  <a:schemeClr val="tx1"/>
                </a:solidFill>
                <a:effectLst>
                  <a:outerShdw blurRad="38100" dist="38100" dir="2700000" algn="tl">
                    <a:srgbClr val="000000">
                      <a:alpha val="43137"/>
                    </a:srgbClr>
                  </a:outerShdw>
                </a:effectLst>
              </a:rPr>
              <a:t>MASA POR VOLUMEN O DENSIDAD</a:t>
            </a:r>
            <a:endParaRPr lang="es-EC" sz="4000" dirty="0" smtClean="0">
              <a:solidFill>
                <a:schemeClr val="tx1"/>
              </a:solidFill>
              <a:effectLst>
                <a:outerShdw blurRad="38100" dist="38100" dir="2700000" algn="tl">
                  <a:srgbClr val="000000">
                    <a:alpha val="43137"/>
                  </a:srgbClr>
                </a:outerShdw>
              </a:effectLst>
            </a:endParaRPr>
          </a:p>
          <a:p>
            <a:pPr marL="0" lvl="2" algn="just"/>
            <a:endParaRPr lang="es-EC" sz="2600" b="1" dirty="0" smtClean="0">
              <a:solidFill>
                <a:schemeClr val="tx1"/>
              </a:solidFill>
            </a:endParaRPr>
          </a:p>
          <a:p>
            <a:pPr marL="0" lvl="2" algn="just"/>
            <a:r>
              <a:rPr lang="es-EC" sz="2600" b="1" dirty="0" smtClean="0">
                <a:solidFill>
                  <a:schemeClr val="tx1"/>
                </a:solidFill>
              </a:rPr>
              <a:t>ENSAYO</a:t>
            </a:r>
            <a:endParaRPr lang="es-EC" sz="2600" dirty="0">
              <a:solidFill>
                <a:schemeClr val="tx1"/>
              </a:solidFill>
            </a:endParaRPr>
          </a:p>
          <a:p>
            <a:pPr marL="0" lvl="3" algn="just"/>
            <a:r>
              <a:rPr lang="es-EC" sz="2600" b="1" dirty="0">
                <a:solidFill>
                  <a:schemeClr val="tx1"/>
                </a:solidFill>
              </a:rPr>
              <a:t>Alcance</a:t>
            </a:r>
            <a:endParaRPr lang="es-EC" sz="2600" dirty="0">
              <a:solidFill>
                <a:schemeClr val="tx1"/>
              </a:solidFill>
            </a:endParaRPr>
          </a:p>
          <a:p>
            <a:pPr algn="just"/>
            <a:r>
              <a:rPr lang="es-EC" sz="2600" dirty="0">
                <a:solidFill>
                  <a:schemeClr val="tx1"/>
                </a:solidFill>
              </a:rPr>
              <a:t>Masa por volumen (Densidad) para los ensayos mecánicos y conocimiento del peso propio de las maderas estudiadas, después de la ejecución de cada uno de los mismos</a:t>
            </a:r>
            <a:r>
              <a:rPr lang="es-EC" sz="2600" dirty="0" smtClean="0">
                <a:solidFill>
                  <a:schemeClr val="tx1"/>
                </a:solidFill>
              </a:rPr>
              <a:t>.</a:t>
            </a:r>
          </a:p>
          <a:p>
            <a:pPr algn="just"/>
            <a:endParaRPr lang="es-EC" sz="2600" dirty="0">
              <a:solidFill>
                <a:schemeClr val="tx1"/>
              </a:solidFill>
            </a:endParaRPr>
          </a:p>
          <a:p>
            <a:pPr marL="0" lvl="3" algn="just"/>
            <a:r>
              <a:rPr lang="es-EC" sz="2600" b="1" dirty="0">
                <a:solidFill>
                  <a:schemeClr val="tx1"/>
                </a:solidFill>
              </a:rPr>
              <a:t>Objetivo</a:t>
            </a:r>
            <a:endParaRPr lang="es-EC" sz="2600" dirty="0">
              <a:solidFill>
                <a:schemeClr val="tx1"/>
              </a:solidFill>
            </a:endParaRPr>
          </a:p>
          <a:p>
            <a:pPr lvl="0" algn="just"/>
            <a:r>
              <a:rPr lang="es-EC" sz="2600" dirty="0">
                <a:solidFill>
                  <a:schemeClr val="tx1"/>
                </a:solidFill>
              </a:rPr>
              <a:t>Determinar la masa por volumen de las maderas </a:t>
            </a:r>
            <a:r>
              <a:rPr lang="es-EC" sz="2600" dirty="0" smtClean="0">
                <a:solidFill>
                  <a:schemeClr val="tx1"/>
                </a:solidFill>
              </a:rPr>
              <a:t>:Aliso </a:t>
            </a:r>
            <a:r>
              <a:rPr lang="es-ES" sz="2600" dirty="0" smtClean="0">
                <a:solidFill>
                  <a:schemeClr val="tx1"/>
                </a:solidFill>
              </a:rPr>
              <a:t>, </a:t>
            </a:r>
            <a:r>
              <a:rPr lang="es-EC" sz="2600" dirty="0" smtClean="0">
                <a:solidFill>
                  <a:schemeClr val="tx1"/>
                </a:solidFill>
              </a:rPr>
              <a:t>Canelo amarillo</a:t>
            </a:r>
            <a:r>
              <a:rPr lang="es-ES" sz="2600" dirty="0" smtClean="0">
                <a:solidFill>
                  <a:schemeClr val="tx1"/>
                </a:solidFill>
              </a:rPr>
              <a:t>,</a:t>
            </a:r>
            <a:r>
              <a:rPr lang="es-EC" sz="2600" dirty="0" smtClean="0">
                <a:solidFill>
                  <a:schemeClr val="tx1"/>
                </a:solidFill>
              </a:rPr>
              <a:t> Manzano colorado </a:t>
            </a:r>
            <a:r>
              <a:rPr lang="es-ES" sz="2600" dirty="0" smtClean="0">
                <a:solidFill>
                  <a:schemeClr val="tx1"/>
                </a:solidFill>
              </a:rPr>
              <a:t>y </a:t>
            </a:r>
            <a:r>
              <a:rPr lang="es-EC" sz="2600" dirty="0" smtClean="0">
                <a:solidFill>
                  <a:schemeClr val="tx1"/>
                </a:solidFill>
              </a:rPr>
              <a:t>Roble</a:t>
            </a:r>
            <a:endParaRPr lang="es-EC" sz="2600" dirty="0">
              <a:solidFill>
                <a:schemeClr val="tx1"/>
              </a:solidFill>
            </a:endParaRPr>
          </a:p>
          <a:p>
            <a:pPr algn="just"/>
            <a:r>
              <a:rPr lang="es-EC" sz="2600" dirty="0">
                <a:solidFill>
                  <a:schemeClr val="tx1"/>
                </a:solidFill>
              </a:rPr>
              <a:t> </a:t>
            </a:r>
          </a:p>
          <a:p>
            <a:pPr marL="0" lvl="3" algn="just"/>
            <a:r>
              <a:rPr lang="es-EC" sz="2600" b="1" dirty="0">
                <a:solidFill>
                  <a:schemeClr val="tx1"/>
                </a:solidFill>
              </a:rPr>
              <a:t>Instrumentos</a:t>
            </a:r>
            <a:endParaRPr lang="es-EC" sz="2600" dirty="0">
              <a:solidFill>
                <a:schemeClr val="tx1"/>
              </a:solidFill>
            </a:endParaRPr>
          </a:p>
          <a:p>
            <a:pPr lvl="0" algn="just">
              <a:buFont typeface="Arial" pitchFamily="34" charset="0"/>
              <a:buChar char="•"/>
            </a:pPr>
            <a:r>
              <a:rPr lang="es-EC" sz="2600" dirty="0" smtClean="0">
                <a:solidFill>
                  <a:schemeClr val="tx1"/>
                </a:solidFill>
              </a:rPr>
              <a:t> Balanza </a:t>
            </a:r>
            <a:r>
              <a:rPr lang="es-EC" sz="2600" dirty="0">
                <a:solidFill>
                  <a:schemeClr val="tx1"/>
                </a:solidFill>
              </a:rPr>
              <a:t>con precisión de 0.1 gramos</a:t>
            </a:r>
          </a:p>
          <a:p>
            <a:pPr lvl="0" algn="just">
              <a:buFont typeface="Arial" pitchFamily="34" charset="0"/>
              <a:buChar char="•"/>
            </a:pPr>
            <a:r>
              <a:rPr lang="es-EC" sz="2600" dirty="0" smtClean="0">
                <a:solidFill>
                  <a:schemeClr val="tx1"/>
                </a:solidFill>
              </a:rPr>
              <a:t> Probeta </a:t>
            </a:r>
            <a:r>
              <a:rPr lang="es-EC" sz="2600" dirty="0">
                <a:solidFill>
                  <a:schemeClr val="tx1"/>
                </a:solidFill>
              </a:rPr>
              <a:t>de 1000 mm3 de capacidad</a:t>
            </a:r>
          </a:p>
          <a:p>
            <a:pPr lvl="0" algn="just">
              <a:buFont typeface="Arial" pitchFamily="34" charset="0"/>
              <a:buChar char="•"/>
            </a:pPr>
            <a:r>
              <a:rPr lang="es-EC" sz="2600" dirty="0" smtClean="0">
                <a:solidFill>
                  <a:schemeClr val="tx1"/>
                </a:solidFill>
              </a:rPr>
              <a:t> Pinzas</a:t>
            </a:r>
          </a:p>
          <a:p>
            <a:pPr lvl="0" algn="just"/>
            <a:endParaRPr lang="es-EC" sz="2600" dirty="0">
              <a:solidFill>
                <a:schemeClr val="tx1"/>
              </a:solidFill>
            </a:endParaRPr>
          </a:p>
          <a:p>
            <a:pPr marL="0" lvl="3" algn="just"/>
            <a:r>
              <a:rPr lang="es-EC" sz="2600" b="1" dirty="0">
                <a:solidFill>
                  <a:schemeClr val="tx1"/>
                </a:solidFill>
              </a:rPr>
              <a:t>Materiales</a:t>
            </a:r>
            <a:endParaRPr lang="es-EC" sz="2600" dirty="0">
              <a:solidFill>
                <a:schemeClr val="tx1"/>
              </a:solidFill>
            </a:endParaRPr>
          </a:p>
          <a:p>
            <a:pPr lvl="0" algn="just">
              <a:buFont typeface="Arial" pitchFamily="34" charset="0"/>
              <a:buChar char="•"/>
            </a:pPr>
            <a:r>
              <a:rPr lang="es-EC" sz="2600" dirty="0" smtClean="0">
                <a:solidFill>
                  <a:schemeClr val="tx1"/>
                </a:solidFill>
              </a:rPr>
              <a:t> Agua </a:t>
            </a:r>
            <a:r>
              <a:rPr lang="es-EC" sz="2600" dirty="0">
                <a:solidFill>
                  <a:schemeClr val="tx1"/>
                </a:solidFill>
              </a:rPr>
              <a:t>destilada</a:t>
            </a:r>
          </a:p>
          <a:p>
            <a:pPr lvl="0" algn="just">
              <a:buFont typeface="Arial" pitchFamily="34" charset="0"/>
              <a:buChar char="•"/>
            </a:pPr>
            <a:r>
              <a:rPr lang="es-EC" sz="2600" dirty="0" smtClean="0">
                <a:solidFill>
                  <a:schemeClr val="tx1"/>
                </a:solidFill>
              </a:rPr>
              <a:t> Parafina</a:t>
            </a:r>
            <a:endParaRPr lang="es-EC" sz="2600" dirty="0">
              <a:solidFill>
                <a:schemeClr val="tx1"/>
              </a:solidFill>
            </a:endParaRPr>
          </a:p>
          <a:p>
            <a:pPr algn="just"/>
            <a:endParaRPr lang="es-EC" sz="3300" dirty="0" smtClean="0">
              <a:solidFill>
                <a:schemeClr val="tx1"/>
              </a:solidFill>
            </a:endParaRPr>
          </a:p>
          <a:p>
            <a:pPr algn="just"/>
            <a:endParaRPr lang="es-EC" sz="1800" dirty="0">
              <a:solidFill>
                <a:schemeClr val="tx1"/>
              </a:solidFill>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7"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821036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371600" y="620688"/>
            <a:ext cx="6400800" cy="5832648"/>
          </a:xfrm>
        </p:spPr>
        <p:txBody>
          <a:bodyPr>
            <a:normAutofit lnSpcReduction="10000"/>
          </a:bodyPr>
          <a:lstStyle/>
          <a:p>
            <a:pPr lvl="0"/>
            <a:r>
              <a:rPr lang="es-EC" b="1" dirty="0">
                <a:solidFill>
                  <a:schemeClr val="tx1"/>
                </a:solidFill>
              </a:rPr>
              <a:t> </a:t>
            </a:r>
            <a:endParaRPr lang="es-EC" dirty="0">
              <a:solidFill>
                <a:schemeClr val="tx1"/>
              </a:solidFill>
            </a:endParaRPr>
          </a:p>
          <a:p>
            <a:pPr algn="just"/>
            <a:endParaRPr lang="es-EC" sz="1900" b="1" i="1" dirty="0" smtClean="0">
              <a:solidFill>
                <a:schemeClr val="tx1"/>
              </a:solidFill>
            </a:endParaRPr>
          </a:p>
          <a:p>
            <a:pPr algn="just"/>
            <a:endParaRPr lang="es-EC" sz="1900" b="1" i="1" dirty="0">
              <a:solidFill>
                <a:schemeClr val="tx1"/>
              </a:solidFill>
            </a:endParaRPr>
          </a:p>
          <a:p>
            <a:pPr algn="just"/>
            <a:endParaRPr lang="es-EC" sz="1900" b="1" i="1" dirty="0" smtClean="0">
              <a:solidFill>
                <a:schemeClr val="tx1"/>
              </a:solidFill>
            </a:endParaRPr>
          </a:p>
          <a:p>
            <a:pPr algn="just"/>
            <a:endParaRPr lang="es-EC" sz="1900" b="1" i="1" dirty="0">
              <a:solidFill>
                <a:schemeClr val="tx1"/>
              </a:solidFill>
            </a:endParaRPr>
          </a:p>
          <a:p>
            <a:pPr algn="just"/>
            <a:endParaRPr lang="es-EC" sz="1900" b="1" i="1" dirty="0" smtClean="0">
              <a:solidFill>
                <a:schemeClr val="tx1"/>
              </a:solidFill>
            </a:endParaRPr>
          </a:p>
          <a:p>
            <a:pPr algn="just"/>
            <a:endParaRPr lang="es-EC" sz="1900" b="1" i="1" dirty="0">
              <a:solidFill>
                <a:schemeClr val="tx1"/>
              </a:solidFill>
            </a:endParaRPr>
          </a:p>
          <a:p>
            <a:pPr algn="just"/>
            <a:endParaRPr lang="es-EC" sz="1900" b="1" i="1" dirty="0" smtClean="0">
              <a:solidFill>
                <a:schemeClr val="tx1"/>
              </a:solidFill>
            </a:endParaRPr>
          </a:p>
          <a:p>
            <a:pPr algn="just"/>
            <a:endParaRPr lang="es-EC" sz="1900" b="1" i="1" dirty="0">
              <a:solidFill>
                <a:schemeClr val="tx1"/>
              </a:solidFill>
            </a:endParaRPr>
          </a:p>
          <a:p>
            <a:endParaRPr lang="es-EC" sz="1900" b="1" i="1" dirty="0" smtClean="0">
              <a:solidFill>
                <a:schemeClr val="tx1"/>
              </a:solidFill>
            </a:endParaRPr>
          </a:p>
          <a:p>
            <a:r>
              <a:rPr lang="es-EC" sz="1900" b="1" i="1" dirty="0" smtClean="0">
                <a:solidFill>
                  <a:schemeClr val="tx1"/>
                </a:solidFill>
              </a:rPr>
              <a:t>Figura </a:t>
            </a:r>
            <a:r>
              <a:rPr lang="es-EC" sz="1900" b="1" i="1" dirty="0">
                <a:solidFill>
                  <a:schemeClr val="tx1"/>
                </a:solidFill>
              </a:rPr>
              <a:t>2.2 </a:t>
            </a:r>
            <a:r>
              <a:rPr lang="es-EC" sz="1900" i="1" dirty="0">
                <a:solidFill>
                  <a:schemeClr val="tx1"/>
                </a:solidFill>
              </a:rPr>
              <a:t>Materiales para el ensayo de Masa por </a:t>
            </a:r>
            <a:r>
              <a:rPr lang="es-EC" sz="1900" i="1" dirty="0" smtClean="0">
                <a:solidFill>
                  <a:schemeClr val="tx1"/>
                </a:solidFill>
              </a:rPr>
              <a:t>Volumen</a:t>
            </a:r>
          </a:p>
          <a:p>
            <a:endParaRPr lang="es-EC" sz="1900" dirty="0">
              <a:solidFill>
                <a:schemeClr val="tx1"/>
              </a:solidFill>
            </a:endParaRPr>
          </a:p>
          <a:p>
            <a:pPr marL="0" lvl="3" algn="just"/>
            <a:r>
              <a:rPr lang="es-EC" sz="1900" b="1" dirty="0">
                <a:solidFill>
                  <a:schemeClr val="tx1"/>
                </a:solidFill>
              </a:rPr>
              <a:t>Preparación de las probetas</a:t>
            </a:r>
            <a:endParaRPr lang="es-EC" sz="1900" dirty="0">
              <a:solidFill>
                <a:schemeClr val="tx1"/>
              </a:solidFill>
            </a:endParaRPr>
          </a:p>
          <a:p>
            <a:pPr algn="just"/>
            <a:r>
              <a:rPr lang="es-EC" sz="1900" dirty="0">
                <a:solidFill>
                  <a:schemeClr val="tx1"/>
                </a:solidFill>
              </a:rPr>
              <a:t>Las probetas deberán tener un contenido de humedad del 12 ± 2%; las dimensiones de las mismas, de acuerdo a lo establecido en las normas COPANT y ASTM, que establecen una probeta prismática de 5 cm por 5 cm por 15 cm, El método que se utilizó, es el de inmersión en agua destilada.</a:t>
            </a:r>
          </a:p>
          <a:p>
            <a:pPr algn="just"/>
            <a:endParaRPr lang="es-EC" sz="3300" dirty="0" smtClean="0">
              <a:solidFill>
                <a:schemeClr val="tx1"/>
              </a:solidFill>
            </a:endParaRPr>
          </a:p>
          <a:p>
            <a:pPr algn="just"/>
            <a:endParaRPr lang="es-EC" sz="1800" dirty="0">
              <a:solidFill>
                <a:schemeClr val="tx1"/>
              </a:solidFill>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7"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5 Imagen" descr="C:\Documents and Settings\paco\Mis documentos\TESIS\fotos ensayos\IMG_026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3174" y="571480"/>
            <a:ext cx="4088247" cy="3143272"/>
          </a:xfrm>
          <a:prstGeom prst="rect">
            <a:avLst/>
          </a:prstGeom>
          <a:noFill/>
          <a:ln w="9525">
            <a:noFill/>
            <a:miter lim="800000"/>
            <a:headEnd/>
            <a:tailEnd/>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37485274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371600" y="620688"/>
            <a:ext cx="6400800" cy="5976664"/>
          </a:xfrm>
        </p:spPr>
        <p:txBody>
          <a:bodyPr>
            <a:normAutofit fontScale="92500" lnSpcReduction="10000"/>
          </a:bodyPr>
          <a:lstStyle/>
          <a:p>
            <a:pPr marL="0" lvl="3" algn="just"/>
            <a:r>
              <a:rPr lang="es-EC" sz="1800" b="1" dirty="0">
                <a:solidFill>
                  <a:schemeClr val="tx1"/>
                </a:solidFill>
              </a:rPr>
              <a:t>Procedimiento</a:t>
            </a:r>
            <a:endParaRPr lang="es-EC" sz="1800" dirty="0">
              <a:solidFill>
                <a:schemeClr val="tx1"/>
              </a:solidFill>
            </a:endParaRPr>
          </a:p>
          <a:p>
            <a:pPr lvl="0" algn="just">
              <a:buFont typeface="Arial" pitchFamily="34" charset="0"/>
              <a:buChar char="•"/>
            </a:pPr>
            <a:r>
              <a:rPr lang="es-EC" sz="1800" dirty="0" smtClean="0">
                <a:solidFill>
                  <a:schemeClr val="tx1"/>
                </a:solidFill>
              </a:rPr>
              <a:t> Determinar </a:t>
            </a:r>
            <a:r>
              <a:rPr lang="es-EC" sz="1800" dirty="0">
                <a:solidFill>
                  <a:schemeClr val="tx1"/>
                </a:solidFill>
              </a:rPr>
              <a:t>el peso inicial de la </a:t>
            </a:r>
            <a:r>
              <a:rPr lang="es-EC" sz="1800" dirty="0" smtClean="0">
                <a:solidFill>
                  <a:schemeClr val="tx1"/>
                </a:solidFill>
              </a:rPr>
              <a:t>probeta.</a:t>
            </a:r>
          </a:p>
          <a:p>
            <a:pPr lvl="0" algn="just">
              <a:buFont typeface="Arial" pitchFamily="34" charset="0"/>
              <a:buChar char="•"/>
            </a:pPr>
            <a:endParaRPr lang="es-EC" sz="1800" dirty="0">
              <a:solidFill>
                <a:schemeClr val="tx1"/>
              </a:solidFill>
            </a:endParaRPr>
          </a:p>
          <a:p>
            <a:pPr lvl="0" algn="just">
              <a:buFont typeface="Arial" pitchFamily="34" charset="0"/>
              <a:buChar char="•"/>
            </a:pPr>
            <a:r>
              <a:rPr lang="es-EC" sz="1800" dirty="0" smtClean="0">
                <a:solidFill>
                  <a:schemeClr val="tx1"/>
                </a:solidFill>
              </a:rPr>
              <a:t> Bañar </a:t>
            </a:r>
            <a:r>
              <a:rPr lang="es-EC" sz="1800" dirty="0">
                <a:solidFill>
                  <a:schemeClr val="tx1"/>
                </a:solidFill>
              </a:rPr>
              <a:t>la probeta en parafina </a:t>
            </a:r>
            <a:r>
              <a:rPr lang="es-EC" sz="1800" dirty="0" smtClean="0">
                <a:solidFill>
                  <a:schemeClr val="tx1"/>
                </a:solidFill>
              </a:rPr>
              <a:t>caliente.</a:t>
            </a:r>
          </a:p>
          <a:p>
            <a:pPr lvl="0" algn="just">
              <a:buFont typeface="Arial" pitchFamily="34" charset="0"/>
              <a:buChar char="•"/>
            </a:pPr>
            <a:endParaRPr lang="es-EC" sz="1800" dirty="0" smtClean="0">
              <a:solidFill>
                <a:schemeClr val="tx1"/>
              </a:solidFill>
            </a:endParaRPr>
          </a:p>
          <a:p>
            <a:pPr lvl="0" algn="just">
              <a:buFont typeface="Arial" pitchFamily="34" charset="0"/>
              <a:buChar char="•"/>
            </a:pPr>
            <a:endParaRPr lang="es-EC" sz="1800" dirty="0" smtClean="0">
              <a:solidFill>
                <a:schemeClr val="tx1"/>
              </a:solidFill>
            </a:endParaRPr>
          </a:p>
          <a:p>
            <a:pPr lvl="0" algn="just">
              <a:buFont typeface="Arial" pitchFamily="34" charset="0"/>
              <a:buChar char="•"/>
            </a:pPr>
            <a:endParaRPr lang="en-US" sz="1800" dirty="0">
              <a:solidFill>
                <a:schemeClr val="tx1"/>
              </a:solidFill>
            </a:endParaRPr>
          </a:p>
          <a:p>
            <a:pPr lvl="0" algn="just">
              <a:buFont typeface="Arial" pitchFamily="34" charset="0"/>
              <a:buChar char="•"/>
            </a:pPr>
            <a:endParaRPr lang="en-US" sz="1800" dirty="0" smtClean="0">
              <a:solidFill>
                <a:schemeClr val="tx1"/>
              </a:solidFill>
            </a:endParaRPr>
          </a:p>
          <a:p>
            <a:pPr lvl="0" algn="just">
              <a:buFont typeface="Arial" pitchFamily="34" charset="0"/>
              <a:buChar char="•"/>
            </a:pPr>
            <a:endParaRPr lang="en-US" sz="1800" dirty="0">
              <a:solidFill>
                <a:schemeClr val="tx1"/>
              </a:solidFill>
            </a:endParaRPr>
          </a:p>
          <a:p>
            <a:pPr lvl="0" algn="just">
              <a:buFont typeface="Arial" pitchFamily="34" charset="0"/>
              <a:buChar char="•"/>
            </a:pPr>
            <a:endParaRPr lang="en-US" sz="1800" dirty="0" smtClean="0">
              <a:solidFill>
                <a:schemeClr val="tx1"/>
              </a:solidFill>
            </a:endParaRPr>
          </a:p>
          <a:p>
            <a:pPr lvl="0" algn="just">
              <a:buFont typeface="Arial" pitchFamily="34" charset="0"/>
              <a:buChar char="•"/>
            </a:pPr>
            <a:endParaRPr lang="es-EC" sz="1800" dirty="0">
              <a:solidFill>
                <a:schemeClr val="tx1"/>
              </a:solidFill>
            </a:endParaRPr>
          </a:p>
          <a:p>
            <a:r>
              <a:rPr lang="es-EC" sz="1800" b="1" i="1" dirty="0">
                <a:solidFill>
                  <a:schemeClr val="tx1"/>
                </a:solidFill>
              </a:rPr>
              <a:t>Figura 2.3</a:t>
            </a:r>
            <a:r>
              <a:rPr lang="es-EC" sz="1800" i="1" dirty="0">
                <a:solidFill>
                  <a:schemeClr val="tx1"/>
                </a:solidFill>
              </a:rPr>
              <a:t> Probetas bañadas en Parafina</a:t>
            </a:r>
            <a:endParaRPr lang="es-EC" sz="1800" dirty="0">
              <a:solidFill>
                <a:schemeClr val="tx1"/>
              </a:solidFill>
            </a:endParaRPr>
          </a:p>
          <a:p>
            <a:pPr lvl="0" algn="just">
              <a:buFont typeface="Arial" pitchFamily="34" charset="0"/>
              <a:buChar char="•"/>
            </a:pPr>
            <a:r>
              <a:rPr lang="es-EC" sz="1800" dirty="0" smtClean="0">
                <a:solidFill>
                  <a:schemeClr val="tx1"/>
                </a:solidFill>
              </a:rPr>
              <a:t> Se </a:t>
            </a:r>
            <a:r>
              <a:rPr lang="es-EC" sz="1800" dirty="0">
                <a:solidFill>
                  <a:schemeClr val="tx1"/>
                </a:solidFill>
              </a:rPr>
              <a:t>deja enfriar y se vuelven a pesar las probetas, de esta manera se determina el peso de la parafina adherida en la </a:t>
            </a:r>
            <a:r>
              <a:rPr lang="es-EC" sz="1800" dirty="0" smtClean="0">
                <a:solidFill>
                  <a:schemeClr val="tx1"/>
                </a:solidFill>
              </a:rPr>
              <a:t>madera.</a:t>
            </a:r>
          </a:p>
          <a:p>
            <a:pPr lvl="0" algn="just">
              <a:buFont typeface="Arial" pitchFamily="34" charset="0"/>
              <a:buChar char="•"/>
            </a:pPr>
            <a:endParaRPr lang="es-EC" sz="1800" dirty="0">
              <a:solidFill>
                <a:schemeClr val="tx1"/>
              </a:solidFill>
            </a:endParaRPr>
          </a:p>
          <a:p>
            <a:pPr lvl="0" algn="just">
              <a:buFont typeface="Arial" pitchFamily="34" charset="0"/>
              <a:buChar char="•"/>
            </a:pPr>
            <a:r>
              <a:rPr lang="es-EC" sz="1800" dirty="0" smtClean="0">
                <a:solidFill>
                  <a:schemeClr val="tx1"/>
                </a:solidFill>
              </a:rPr>
              <a:t> Se </a:t>
            </a:r>
            <a:r>
              <a:rPr lang="es-EC" sz="1800" dirty="0">
                <a:solidFill>
                  <a:schemeClr val="tx1"/>
                </a:solidFill>
              </a:rPr>
              <a:t>sumerge el espécimen en la probeta graduada (recipiente), la cual contiene un volumen de agua destilada conocido</a:t>
            </a:r>
            <a:r>
              <a:rPr lang="es-EC" sz="1800" dirty="0" smtClean="0">
                <a:solidFill>
                  <a:schemeClr val="tx1"/>
                </a:solidFill>
              </a:rPr>
              <a:t>.</a:t>
            </a:r>
          </a:p>
          <a:p>
            <a:pPr lvl="0" algn="just">
              <a:buFont typeface="Arial" pitchFamily="34" charset="0"/>
              <a:buChar char="•"/>
            </a:pPr>
            <a:endParaRPr lang="es-EC" sz="1800" dirty="0">
              <a:solidFill>
                <a:schemeClr val="tx1"/>
              </a:solidFill>
            </a:endParaRPr>
          </a:p>
          <a:p>
            <a:pPr lvl="0" algn="just">
              <a:buFont typeface="Arial" pitchFamily="34" charset="0"/>
              <a:buChar char="•"/>
            </a:pPr>
            <a:r>
              <a:rPr lang="es-EC" sz="1800" dirty="0" smtClean="0">
                <a:solidFill>
                  <a:schemeClr val="tx1"/>
                </a:solidFill>
              </a:rPr>
              <a:t> Se </a:t>
            </a:r>
            <a:r>
              <a:rPr lang="es-EC" sz="1800" dirty="0">
                <a:solidFill>
                  <a:schemeClr val="tx1"/>
                </a:solidFill>
              </a:rPr>
              <a:t>determina el nivel del agua luego de haber sido sumergido completamente el espécimen. Con esto se obtiene el volumen de la muestra más parafina.</a:t>
            </a:r>
          </a:p>
          <a:p>
            <a:pPr algn="just"/>
            <a:endParaRPr lang="es-EC" sz="3300" dirty="0" smtClean="0">
              <a:solidFill>
                <a:schemeClr val="tx1"/>
              </a:solidFill>
            </a:endParaRPr>
          </a:p>
          <a:p>
            <a:pPr algn="just"/>
            <a:endParaRPr lang="es-EC" sz="1800" dirty="0">
              <a:solidFill>
                <a:schemeClr val="tx1"/>
              </a:solidFill>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7"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6 Imagen" descr="C:\Documents and Settings\paco\Mis documentos\TESIS\fotos ensayos\IMG_0264.jpg"/>
          <p:cNvPicPr/>
          <p:nvPr/>
        </p:nvPicPr>
        <p:blipFill>
          <a:blip r:embed="rId2" cstate="print"/>
          <a:srcRect/>
          <a:stretch>
            <a:fillRect/>
          </a:stretch>
        </p:blipFill>
        <p:spPr bwMode="auto">
          <a:xfrm>
            <a:off x="2643174" y="1785926"/>
            <a:ext cx="2987672" cy="1857388"/>
          </a:xfrm>
          <a:prstGeom prst="rect">
            <a:avLst/>
          </a:prstGeom>
          <a:noFill/>
          <a:ln w="9525">
            <a:noFill/>
            <a:miter lim="800000"/>
            <a:headEnd/>
            <a:tailEnd/>
          </a:ln>
        </p:spPr>
      </p:pic>
    </p:spTree>
    <p:extLst>
      <p:ext uri="{BB962C8B-B14F-4D97-AF65-F5344CB8AC3E}">
        <p14:creationId xmlns:p14="http://schemas.microsoft.com/office/powerpoint/2010/main" val="34227267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371600" y="620688"/>
            <a:ext cx="6400800" cy="5760640"/>
          </a:xfrm>
        </p:spPr>
        <p:txBody>
          <a:bodyPr>
            <a:normAutofit lnSpcReduction="10000"/>
          </a:bodyPr>
          <a:lstStyle/>
          <a:p>
            <a:pPr marL="0" lvl="3" algn="just"/>
            <a:r>
              <a:rPr lang="es-EC" sz="1800" b="1" dirty="0">
                <a:solidFill>
                  <a:schemeClr val="tx1"/>
                </a:solidFill>
              </a:rPr>
              <a:t>Cálculo de resultados</a:t>
            </a:r>
            <a:endParaRPr lang="es-EC" sz="1800" dirty="0">
              <a:solidFill>
                <a:schemeClr val="tx1"/>
              </a:solidFill>
            </a:endParaRPr>
          </a:p>
          <a:p>
            <a:pPr algn="just"/>
            <a:r>
              <a:rPr lang="es-EC" sz="1800" dirty="0">
                <a:solidFill>
                  <a:schemeClr val="tx1"/>
                </a:solidFill>
              </a:rPr>
              <a:t>Mediante el peso específico, conocido y constante de la parafina (9.00 gr/cm3), se puede obtener el volumen de la parafina adherida a la muestra, restando este volumen del volumen total de la muestra más parafina se obtiene el volumen de la muestra. </a:t>
            </a:r>
          </a:p>
          <a:p>
            <a:pPr algn="just"/>
            <a:r>
              <a:rPr lang="es-EC" sz="1800" dirty="0">
                <a:solidFill>
                  <a:schemeClr val="tx1"/>
                </a:solidFill>
              </a:rPr>
              <a:t>Entonces la densidad de las probetas se obtiene mediante la siguiente expresión</a:t>
            </a:r>
            <a:r>
              <a:rPr lang="es-EC" sz="1800" dirty="0" smtClean="0">
                <a:solidFill>
                  <a:schemeClr val="tx1"/>
                </a:solidFill>
              </a:rPr>
              <a:t>:</a:t>
            </a:r>
          </a:p>
          <a:p>
            <a:pPr algn="just"/>
            <a:endParaRPr lang="es-EC" sz="1800" dirty="0" smtClean="0">
              <a:solidFill>
                <a:schemeClr val="tx1"/>
              </a:solidFill>
            </a:endParaRPr>
          </a:p>
          <a:p>
            <a:pPr algn="just"/>
            <a:endParaRPr lang="en-US" sz="1800" dirty="0">
              <a:solidFill>
                <a:schemeClr val="tx1"/>
              </a:solidFill>
            </a:endParaRPr>
          </a:p>
          <a:p>
            <a:pPr algn="just"/>
            <a:endParaRPr lang="en-US" sz="1800" dirty="0" smtClean="0">
              <a:solidFill>
                <a:schemeClr val="tx1"/>
              </a:solidFill>
            </a:endParaRPr>
          </a:p>
          <a:p>
            <a:pPr algn="just"/>
            <a:endParaRPr lang="es-EC" sz="1800" dirty="0">
              <a:solidFill>
                <a:schemeClr val="tx1"/>
              </a:solidFill>
            </a:endParaRPr>
          </a:p>
          <a:p>
            <a:pPr algn="just"/>
            <a:r>
              <a:rPr lang="es-EC" sz="1800" dirty="0">
                <a:solidFill>
                  <a:schemeClr val="tx1"/>
                </a:solidFill>
              </a:rPr>
              <a:t>Donde:</a:t>
            </a:r>
          </a:p>
          <a:p>
            <a:pPr algn="just"/>
            <a:r>
              <a:rPr lang="es-EC" sz="1800" dirty="0" smtClean="0">
                <a:solidFill>
                  <a:schemeClr val="tx1"/>
                </a:solidFill>
              </a:rPr>
              <a:t>	</a:t>
            </a:r>
            <a:r>
              <a:rPr lang="es-EC" sz="1800" b="1" dirty="0" smtClean="0">
                <a:solidFill>
                  <a:schemeClr val="tx1"/>
                </a:solidFill>
              </a:rPr>
              <a:t>Sp_gr</a:t>
            </a:r>
            <a:r>
              <a:rPr lang="es-EC" sz="1800" b="1" dirty="0">
                <a:solidFill>
                  <a:schemeClr val="tx1"/>
                </a:solidFill>
              </a:rPr>
              <a:t>: </a:t>
            </a:r>
            <a:r>
              <a:rPr lang="es-EC" sz="1800" dirty="0">
                <a:solidFill>
                  <a:schemeClr val="tx1"/>
                </a:solidFill>
              </a:rPr>
              <a:t>Densidad en gr/cm3</a:t>
            </a:r>
          </a:p>
          <a:p>
            <a:pPr algn="just"/>
            <a:r>
              <a:rPr lang="es-EC" sz="1800" dirty="0" smtClean="0">
                <a:solidFill>
                  <a:schemeClr val="tx1"/>
                </a:solidFill>
              </a:rPr>
              <a:t>	</a:t>
            </a:r>
            <a:r>
              <a:rPr lang="es-EC" sz="1800" b="1" dirty="0" smtClean="0">
                <a:solidFill>
                  <a:schemeClr val="tx1"/>
                </a:solidFill>
              </a:rPr>
              <a:t>W</a:t>
            </a:r>
            <a:r>
              <a:rPr lang="es-EC" sz="1800" b="1" dirty="0">
                <a:solidFill>
                  <a:schemeClr val="tx1"/>
                </a:solidFill>
              </a:rPr>
              <a:t>: </a:t>
            </a:r>
            <a:r>
              <a:rPr lang="es-EC" sz="1800" dirty="0">
                <a:solidFill>
                  <a:schemeClr val="tx1"/>
                </a:solidFill>
              </a:rPr>
              <a:t>Peso de la probeta</a:t>
            </a:r>
            <a:r>
              <a:rPr lang="es-EC" sz="1800" dirty="0" smtClean="0">
                <a:solidFill>
                  <a:schemeClr val="tx1"/>
                </a:solidFill>
              </a:rPr>
              <a:t>, </a:t>
            </a:r>
            <a:r>
              <a:rPr lang="es-EC" sz="1800" dirty="0">
                <a:solidFill>
                  <a:schemeClr val="tx1"/>
                </a:solidFill>
              </a:rPr>
              <a:t>en gr.</a:t>
            </a:r>
          </a:p>
          <a:p>
            <a:pPr algn="just"/>
            <a:r>
              <a:rPr lang="es-EC" sz="1800" dirty="0" smtClean="0">
                <a:solidFill>
                  <a:schemeClr val="tx1"/>
                </a:solidFill>
              </a:rPr>
              <a:t>	</a:t>
            </a:r>
            <a:r>
              <a:rPr lang="es-EC" sz="1800" b="1" dirty="0" smtClean="0">
                <a:solidFill>
                  <a:schemeClr val="tx1"/>
                </a:solidFill>
              </a:rPr>
              <a:t>V: </a:t>
            </a:r>
            <a:r>
              <a:rPr lang="es-EC" sz="1800" dirty="0">
                <a:solidFill>
                  <a:schemeClr val="tx1"/>
                </a:solidFill>
              </a:rPr>
              <a:t>Volumen de la probeta, </a:t>
            </a:r>
            <a:r>
              <a:rPr lang="es-EC" sz="1800" dirty="0" smtClean="0">
                <a:solidFill>
                  <a:schemeClr val="tx1"/>
                </a:solidFill>
              </a:rPr>
              <a:t> en cm3.</a:t>
            </a:r>
          </a:p>
          <a:p>
            <a:pPr algn="just"/>
            <a:r>
              <a:rPr lang="es-ES_tradnl" sz="1800" b="1" dirty="0" smtClean="0">
                <a:solidFill>
                  <a:schemeClr val="tx1"/>
                </a:solidFill>
              </a:rPr>
              <a:t>                  K: </a:t>
            </a:r>
            <a:r>
              <a:rPr lang="es-ES_tradnl" sz="1800" dirty="0" smtClean="0">
                <a:solidFill>
                  <a:schemeClr val="tx1"/>
                </a:solidFill>
              </a:rPr>
              <a:t>constante igual a 1, cuando W se expresa en gr. y V          </a:t>
            </a:r>
          </a:p>
          <a:p>
            <a:pPr algn="just"/>
            <a:r>
              <a:rPr lang="es-ES_tradnl" sz="1800" dirty="0" smtClean="0">
                <a:solidFill>
                  <a:schemeClr val="tx1"/>
                </a:solidFill>
              </a:rPr>
              <a:t>                       en cm³</a:t>
            </a:r>
            <a:endParaRPr lang="es-EC" sz="1800" dirty="0" smtClean="0">
              <a:solidFill>
                <a:schemeClr val="tx1"/>
              </a:solidFill>
            </a:endParaRPr>
          </a:p>
          <a:p>
            <a:pPr algn="just"/>
            <a:endParaRPr lang="en-US" sz="1800" dirty="0">
              <a:solidFill>
                <a:schemeClr val="tx1"/>
              </a:solidFill>
            </a:endParaRPr>
          </a:p>
          <a:p>
            <a:pPr algn="just"/>
            <a:r>
              <a:rPr lang="en-US" sz="1800" dirty="0" smtClean="0">
                <a:solidFill>
                  <a:schemeClr val="tx1"/>
                </a:solidFill>
              </a:rPr>
              <a:t>A </a:t>
            </a:r>
            <a:r>
              <a:rPr lang="es-EC" sz="1800" dirty="0" smtClean="0">
                <a:solidFill>
                  <a:schemeClr val="tx1"/>
                </a:solidFill>
              </a:rPr>
              <a:t>continuación</a:t>
            </a:r>
            <a:r>
              <a:rPr lang="en-US" sz="1800" dirty="0" smtClean="0">
                <a:solidFill>
                  <a:schemeClr val="tx1"/>
                </a:solidFill>
              </a:rPr>
              <a:t> se </a:t>
            </a:r>
            <a:r>
              <a:rPr lang="es-EC" sz="1800" dirty="0" smtClean="0">
                <a:solidFill>
                  <a:schemeClr val="tx1"/>
                </a:solidFill>
              </a:rPr>
              <a:t>mostrará</a:t>
            </a:r>
            <a:r>
              <a:rPr lang="en-US" sz="1800" dirty="0" smtClean="0">
                <a:solidFill>
                  <a:schemeClr val="tx1"/>
                </a:solidFill>
              </a:rPr>
              <a:t> los </a:t>
            </a:r>
            <a:r>
              <a:rPr lang="es-EC" sz="1800" dirty="0" smtClean="0">
                <a:solidFill>
                  <a:schemeClr val="tx1"/>
                </a:solidFill>
              </a:rPr>
              <a:t>reportes de pruebas.</a:t>
            </a:r>
          </a:p>
          <a:p>
            <a:pPr algn="just"/>
            <a:endParaRPr lang="es-EC" sz="1800" dirty="0">
              <a:solidFill>
                <a:schemeClr val="tx1"/>
              </a:solidFill>
            </a:endParaRPr>
          </a:p>
          <a:p>
            <a:pPr algn="just"/>
            <a:endParaRPr lang="es-EC" sz="3300" dirty="0" smtClean="0">
              <a:solidFill>
                <a:schemeClr val="tx1"/>
              </a:solidFill>
            </a:endParaRPr>
          </a:p>
          <a:p>
            <a:pPr algn="just"/>
            <a:endParaRPr lang="es-EC" sz="1800" dirty="0">
              <a:solidFill>
                <a:schemeClr val="tx1"/>
              </a:solidFill>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7"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457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79"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730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17305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143240" y="2857496"/>
            <a:ext cx="1468448" cy="714380"/>
          </a:xfrm>
          <a:prstGeom prst="rect">
            <a:avLst/>
          </a:prstGeom>
          <a:noFill/>
        </p:spPr>
      </p:pic>
    </p:spTree>
    <p:extLst>
      <p:ext uri="{BB962C8B-B14F-4D97-AF65-F5344CB8AC3E}">
        <p14:creationId xmlns:p14="http://schemas.microsoft.com/office/powerpoint/2010/main" val="6044137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7"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457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579"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72033" name="Rectangle 1"/>
          <p:cNvSpPr>
            <a:spLocks noChangeArrowheads="1"/>
          </p:cNvSpPr>
          <p:nvPr/>
        </p:nvSpPr>
        <p:spPr bwMode="auto">
          <a:xfrm>
            <a:off x="2721974" y="28545"/>
            <a:ext cx="3700052"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tx1"/>
                </a:solidFill>
                <a:effectLst/>
                <a:latin typeface="+mj-lt"/>
                <a:ea typeface="MS Mincho" pitchFamily="49" charset="-128"/>
                <a:cs typeface="Arial" pitchFamily="34" charset="0"/>
              </a:rPr>
              <a:t>DENSIDAD DE LAS MADERAS</a:t>
            </a:r>
            <a:endParaRPr kumimoji="0" lang="es-ES_tradnl" sz="2000" b="0" i="0" u="none" strike="noStrike" cap="none" normalizeH="0" baseline="0" dirty="0" smtClean="0">
              <a:ln>
                <a:noFill/>
              </a:ln>
              <a:solidFill>
                <a:schemeClr val="tx1"/>
              </a:solidFill>
              <a:effectLst/>
              <a:latin typeface="+mj-lt"/>
            </a:endParaRPr>
          </a:p>
        </p:txBody>
      </p:sp>
      <p:graphicFrame>
        <p:nvGraphicFramePr>
          <p:cNvPr id="9" name="8 Tabla"/>
          <p:cNvGraphicFramePr>
            <a:graphicFrameLocks noGrp="1"/>
          </p:cNvGraphicFramePr>
          <p:nvPr/>
        </p:nvGraphicFramePr>
        <p:xfrm>
          <a:off x="142843" y="714356"/>
          <a:ext cx="8786843" cy="3143271"/>
        </p:xfrm>
        <a:graphic>
          <a:graphicData uri="http://schemas.openxmlformats.org/drawingml/2006/table">
            <a:tbl>
              <a:tblPr/>
              <a:tblGrid>
                <a:gridCol w="3692533"/>
                <a:gridCol w="1018862"/>
                <a:gridCol w="1018862"/>
                <a:gridCol w="1018862"/>
                <a:gridCol w="1018862"/>
                <a:gridCol w="1018862"/>
              </a:tblGrid>
              <a:tr h="310951">
                <a:tc gridSpan="6">
                  <a:txBody>
                    <a:bodyPr/>
                    <a:lstStyle/>
                    <a:p>
                      <a:pPr indent="450215" algn="ctr">
                        <a:lnSpc>
                          <a:spcPct val="200000"/>
                        </a:lnSpc>
                        <a:spcAft>
                          <a:spcPts val="0"/>
                        </a:spcAft>
                      </a:pPr>
                      <a:r>
                        <a:rPr lang="es-ES_tradnl" sz="1000" b="1" dirty="0">
                          <a:latin typeface="Arial"/>
                          <a:ea typeface="ＭＳ 明朝"/>
                          <a:cs typeface="Arial"/>
                        </a:rPr>
                        <a:t>ROBLE</a:t>
                      </a:r>
                      <a:endParaRPr lang="es-ES" sz="1200" dirty="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54040">
                <a:tc>
                  <a:txBody>
                    <a:bodyPr/>
                    <a:lstStyle/>
                    <a:p>
                      <a:pPr indent="450215" algn="just">
                        <a:lnSpc>
                          <a:spcPct val="200000"/>
                        </a:lnSpc>
                        <a:spcAft>
                          <a:spcPts val="0"/>
                        </a:spcAft>
                      </a:pPr>
                      <a:r>
                        <a:rPr lang="es-ES_tradnl" sz="1000">
                          <a:latin typeface="Arial"/>
                          <a:ea typeface="ＭＳ 明朝"/>
                          <a:cs typeface="Arial"/>
                        </a:rPr>
                        <a:t>Probeta</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P-R I</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P-R II</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P-R III</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P-R IV</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P-R V</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040">
                <a:tc>
                  <a:txBody>
                    <a:bodyPr/>
                    <a:lstStyle/>
                    <a:p>
                      <a:pPr indent="450215" algn="just">
                        <a:lnSpc>
                          <a:spcPct val="200000"/>
                        </a:lnSpc>
                        <a:spcAft>
                          <a:spcPts val="0"/>
                        </a:spcAft>
                      </a:pPr>
                      <a:r>
                        <a:rPr lang="es-ES_tradnl" sz="1000">
                          <a:latin typeface="Arial"/>
                          <a:ea typeface="ＭＳ 明朝"/>
                          <a:cs typeface="Arial"/>
                        </a:rPr>
                        <a:t>P. Muestra (gr)</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dirty="0">
                          <a:latin typeface="Arial"/>
                          <a:ea typeface="ＭＳ 明朝"/>
                          <a:cs typeface="Arial"/>
                        </a:rPr>
                        <a:t>337.75</a:t>
                      </a:r>
                      <a:endParaRPr lang="es-ES" sz="1200" dirty="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338.65</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333.93</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344.81</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339.32</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040">
                <a:tc>
                  <a:txBody>
                    <a:bodyPr/>
                    <a:lstStyle/>
                    <a:p>
                      <a:pPr indent="450215" algn="just">
                        <a:lnSpc>
                          <a:spcPct val="200000"/>
                        </a:lnSpc>
                        <a:spcAft>
                          <a:spcPts val="0"/>
                        </a:spcAft>
                      </a:pPr>
                      <a:r>
                        <a:rPr lang="es-ES_tradnl" sz="1000">
                          <a:latin typeface="Arial"/>
                          <a:ea typeface="ＭＳ 明朝"/>
                          <a:cs typeface="Arial"/>
                        </a:rPr>
                        <a:t>P. Muestra + Parafina  (gr)</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360.98</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354.57</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364.82</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371.21</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363.43</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040">
                <a:tc>
                  <a:txBody>
                    <a:bodyPr/>
                    <a:lstStyle/>
                    <a:p>
                      <a:pPr indent="450215" algn="just">
                        <a:lnSpc>
                          <a:spcPct val="200000"/>
                        </a:lnSpc>
                        <a:spcAft>
                          <a:spcPts val="0"/>
                        </a:spcAft>
                      </a:pPr>
                      <a:r>
                        <a:rPr lang="es-ES_tradnl" sz="1000">
                          <a:latin typeface="Arial"/>
                          <a:ea typeface="ＭＳ 明朝"/>
                          <a:cs typeface="Arial"/>
                        </a:rPr>
                        <a:t>Vol. Muestra + Parafina (cm3)</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370.00</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365.00</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380.00</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380.00</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375.00</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040">
                <a:tc>
                  <a:txBody>
                    <a:bodyPr/>
                    <a:lstStyle/>
                    <a:p>
                      <a:pPr indent="450215" algn="just">
                        <a:lnSpc>
                          <a:spcPct val="200000"/>
                        </a:lnSpc>
                        <a:spcAft>
                          <a:spcPts val="0"/>
                        </a:spcAft>
                      </a:pPr>
                      <a:r>
                        <a:rPr lang="es-ES_tradnl" sz="1000">
                          <a:latin typeface="Arial"/>
                          <a:ea typeface="ＭＳ 明朝"/>
                          <a:cs typeface="Arial"/>
                        </a:rPr>
                        <a:t>Vol. Parafina (cm3)</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25.32</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17.35</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33.67</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28.78</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26.28</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040">
                <a:tc>
                  <a:txBody>
                    <a:bodyPr/>
                    <a:lstStyle/>
                    <a:p>
                      <a:pPr indent="450215" algn="just">
                        <a:lnSpc>
                          <a:spcPct val="200000"/>
                        </a:lnSpc>
                        <a:spcAft>
                          <a:spcPts val="0"/>
                        </a:spcAft>
                      </a:pPr>
                      <a:r>
                        <a:rPr lang="es-ES_tradnl" sz="1000">
                          <a:latin typeface="Arial"/>
                          <a:ea typeface="ＭＳ 明朝"/>
                          <a:cs typeface="Arial"/>
                        </a:rPr>
                        <a:t>Vol. Muestra (cm3)</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344.68</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347.65</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346.33</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351.22</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348.72</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040">
                <a:tc>
                  <a:txBody>
                    <a:bodyPr/>
                    <a:lstStyle/>
                    <a:p>
                      <a:pPr indent="450215" algn="just">
                        <a:lnSpc>
                          <a:spcPct val="200000"/>
                        </a:lnSpc>
                        <a:spcAft>
                          <a:spcPts val="0"/>
                        </a:spcAft>
                      </a:pPr>
                      <a:r>
                        <a:rPr lang="es-ES_tradnl" sz="1000">
                          <a:latin typeface="Arial"/>
                          <a:ea typeface="ＭＳ 明朝"/>
                          <a:cs typeface="Arial"/>
                        </a:rPr>
                        <a:t>DENSIDAD (gr/cm3)</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0.98</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0.97</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0.96</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0.98</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200000"/>
                        </a:lnSpc>
                        <a:spcAft>
                          <a:spcPts val="0"/>
                        </a:spcAft>
                      </a:pPr>
                      <a:r>
                        <a:rPr lang="es-ES_tradnl" sz="1000">
                          <a:latin typeface="Arial"/>
                          <a:ea typeface="ＭＳ 明朝"/>
                          <a:cs typeface="Arial"/>
                        </a:rPr>
                        <a:t>0.97</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040">
                <a:tc>
                  <a:txBody>
                    <a:bodyPr/>
                    <a:lstStyle/>
                    <a:p>
                      <a:pPr indent="450215" algn="just">
                        <a:lnSpc>
                          <a:spcPct val="200000"/>
                        </a:lnSpc>
                        <a:spcAft>
                          <a:spcPts val="0"/>
                        </a:spcAft>
                      </a:pPr>
                      <a:r>
                        <a:rPr lang="es-ES_tradnl" sz="1000">
                          <a:latin typeface="Arial"/>
                          <a:ea typeface="ＭＳ 明朝"/>
                          <a:cs typeface="Arial"/>
                        </a:rPr>
                        <a:t>DENSIDAD PROMEDIO (gr/cm3)</a:t>
                      </a:r>
                      <a:endParaRPr lang="es-ES" sz="120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indent="450215" algn="ctr">
                        <a:lnSpc>
                          <a:spcPct val="200000"/>
                        </a:lnSpc>
                        <a:spcAft>
                          <a:spcPts val="0"/>
                        </a:spcAft>
                      </a:pPr>
                      <a:r>
                        <a:rPr lang="es-ES_tradnl" sz="1000" dirty="0">
                          <a:latin typeface="Arial"/>
                          <a:ea typeface="ＭＳ 明朝"/>
                          <a:cs typeface="Arial"/>
                        </a:rPr>
                        <a:t>0.97</a:t>
                      </a:r>
                      <a:endParaRPr lang="es-ES" sz="1200" dirty="0">
                        <a:latin typeface="Arial"/>
                        <a:ea typeface="ＭＳ 明朝"/>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graphicFrame>
        <p:nvGraphicFramePr>
          <p:cNvPr id="10" name="9 Tabla"/>
          <p:cNvGraphicFramePr>
            <a:graphicFrameLocks noGrp="1"/>
          </p:cNvGraphicFramePr>
          <p:nvPr/>
        </p:nvGraphicFramePr>
        <p:xfrm>
          <a:off x="1000100" y="4071942"/>
          <a:ext cx="7000908" cy="2643205"/>
        </p:xfrm>
        <a:graphic>
          <a:graphicData uri="http://schemas.openxmlformats.org/drawingml/2006/table">
            <a:tbl>
              <a:tblPr/>
              <a:tblGrid>
                <a:gridCol w="2333636"/>
                <a:gridCol w="4667272"/>
              </a:tblGrid>
              <a:tr h="646117">
                <a:tc gridSpan="2">
                  <a:txBody>
                    <a:bodyPr/>
                    <a:lstStyle/>
                    <a:p>
                      <a:pPr algn="ctr" rtl="0" fontAlgn="ctr"/>
                      <a:r>
                        <a:rPr lang="es-ES" sz="1000" b="1" i="0" u="none" strike="noStrike" dirty="0" smtClean="0">
                          <a:solidFill>
                            <a:srgbClr val="000000"/>
                          </a:solidFill>
                          <a:latin typeface="Arial"/>
                        </a:rPr>
                        <a:t>DENSIDAD </a:t>
                      </a:r>
                      <a:endParaRPr lang="es-ES" sz="10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S"/>
                    </a:p>
                  </a:txBody>
                  <a:tcPr/>
                </a:tc>
              </a:tr>
              <a:tr h="411165">
                <a:tc>
                  <a:txBody>
                    <a:bodyPr/>
                    <a:lstStyle/>
                    <a:p>
                      <a:pPr algn="ctr" fontAlgn="ctr"/>
                      <a:r>
                        <a:rPr lang="es-ES" sz="1100" b="1" i="0" u="none" strike="noStrike">
                          <a:solidFill>
                            <a:srgbClr val="000000"/>
                          </a:solidFill>
                          <a:latin typeface="Calibri"/>
                        </a:rPr>
                        <a:t>MADERA</a:t>
                      </a:r>
                    </a:p>
                  </a:txBody>
                  <a:tcPr marL="9525" marR="9525" marT="9525"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1" i="0" u="none" strike="noStrike" dirty="0" smtClean="0">
                          <a:solidFill>
                            <a:srgbClr val="000000"/>
                          </a:solidFill>
                          <a:latin typeface="Calibri"/>
                        </a:rPr>
                        <a:t>Densidad Promedio (gr/cm3)</a:t>
                      </a:r>
                      <a:endParaRPr lang="es-ES" sz="1100" b="1" i="0" u="none" strike="noStrike" dirty="0">
                        <a:solidFill>
                          <a:srgbClr val="000000"/>
                        </a:solidFill>
                        <a:latin typeface="Calibri"/>
                      </a:endParaRPr>
                    </a:p>
                  </a:txBody>
                  <a:tcPr marL="9525" marR="9525" marT="9525"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1586">
                <a:tc>
                  <a:txBody>
                    <a:bodyPr/>
                    <a:lstStyle/>
                    <a:p>
                      <a:pPr algn="ctr" fontAlgn="ctr"/>
                      <a:r>
                        <a:rPr lang="es-ES" sz="1100" b="0" i="0" u="none" strike="noStrike">
                          <a:solidFill>
                            <a:srgbClr val="000000"/>
                          </a:solidFill>
                          <a:latin typeface="Calibri"/>
                        </a:rPr>
                        <a:t>ALISO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dirty="0" smtClean="0">
                          <a:solidFill>
                            <a:srgbClr val="000000"/>
                          </a:solidFill>
                          <a:latin typeface="Calibri"/>
                        </a:rPr>
                        <a:t>0.49</a:t>
                      </a:r>
                      <a:endParaRPr lang="es-ES" sz="1100" b="0"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586">
                <a:tc>
                  <a:txBody>
                    <a:bodyPr/>
                    <a:lstStyle/>
                    <a:p>
                      <a:pPr algn="ctr" fontAlgn="ctr"/>
                      <a:r>
                        <a:rPr lang="es-ES" sz="1100" b="0" i="0" u="none" strike="noStrike">
                          <a:solidFill>
                            <a:srgbClr val="000000"/>
                          </a:solidFill>
                          <a:latin typeface="Calibri"/>
                        </a:rPr>
                        <a:t>CANELO AMARILLO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dirty="0" smtClean="0">
                          <a:solidFill>
                            <a:srgbClr val="000000"/>
                          </a:solidFill>
                          <a:latin typeface="Calibri"/>
                        </a:rPr>
                        <a:t>0.54</a:t>
                      </a:r>
                      <a:endParaRPr lang="es-ES" sz="1100" b="0"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586">
                <a:tc>
                  <a:txBody>
                    <a:bodyPr/>
                    <a:lstStyle/>
                    <a:p>
                      <a:pPr algn="ctr" fontAlgn="ctr"/>
                      <a:r>
                        <a:rPr lang="es-ES" sz="1100" b="0" i="0" u="none" strike="noStrike" dirty="0">
                          <a:solidFill>
                            <a:srgbClr val="000000"/>
                          </a:solidFill>
                          <a:latin typeface="Calibri"/>
                        </a:rPr>
                        <a:t>MANZANO COLORADO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dirty="0" smtClean="0">
                          <a:solidFill>
                            <a:srgbClr val="000000"/>
                          </a:solidFill>
                          <a:latin typeface="Calibri"/>
                        </a:rPr>
                        <a:t>0.82</a:t>
                      </a:r>
                      <a:endParaRPr lang="es-ES" sz="1100" b="0"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1165">
                <a:tc>
                  <a:txBody>
                    <a:bodyPr/>
                    <a:lstStyle/>
                    <a:p>
                      <a:pPr algn="ctr" fontAlgn="ctr"/>
                      <a:r>
                        <a:rPr lang="es-ES" sz="1100" b="0" i="0" u="none" strike="noStrike">
                          <a:solidFill>
                            <a:srgbClr val="000000"/>
                          </a:solidFill>
                          <a:latin typeface="Calibri"/>
                        </a:rPr>
                        <a:t>ROBLE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100" b="0" i="0" u="none" strike="noStrike" dirty="0" smtClean="0">
                          <a:solidFill>
                            <a:srgbClr val="000000"/>
                          </a:solidFill>
                          <a:latin typeface="Calibri"/>
                        </a:rPr>
                        <a:t>0.97</a:t>
                      </a:r>
                      <a:endParaRPr lang="es-ES" sz="1100" b="0"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39683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r>
              <a:rPr lang="es-ES" b="1" dirty="0" smtClean="0">
                <a:effectLst>
                  <a:outerShdw blurRad="38100" dist="38100" dir="2700000" algn="tl">
                    <a:srgbClr val="000000">
                      <a:alpha val="43137"/>
                    </a:srgbClr>
                  </a:outerShdw>
                </a:effectLst>
              </a:rPr>
              <a:t>CAPITULO III: PROPIEDADES MECÁNICAS</a:t>
            </a:r>
            <a:endParaRPr lang="es-E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25039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effectLst>
                  <a:outerShdw blurRad="38100" dist="38100" dir="2700000" algn="tl">
                    <a:srgbClr val="000000">
                      <a:alpha val="43137"/>
                    </a:srgbClr>
                  </a:outerShdw>
                </a:effectLst>
              </a:rPr>
              <a:t>ANTECEDENTES</a:t>
            </a:r>
            <a:endParaRPr lang="es-ES"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457200" y="1357298"/>
            <a:ext cx="8229600" cy="4768865"/>
          </a:xfrm>
        </p:spPr>
        <p:txBody>
          <a:bodyPr>
            <a:normAutofit/>
          </a:bodyPr>
          <a:lstStyle/>
          <a:p>
            <a:pPr marL="0" indent="0" algn="just">
              <a:buNone/>
            </a:pPr>
            <a:r>
              <a:rPr lang="es-EC" sz="1800" dirty="0"/>
              <a:t>Los ensayos que se efectuaron se basan en las Normas “COPANT para maderas”, </a:t>
            </a:r>
            <a:r>
              <a:rPr lang="es-EC" sz="1800" dirty="0" smtClean="0"/>
              <a:t>con </a:t>
            </a:r>
            <a:r>
              <a:rPr lang="es-EC" sz="1800" dirty="0"/>
              <a:t>el objetivo de obtener los esfuerzos últimos para flexión estática, compresión perpendicular y paralela a la fibra, tracción perpendicular y paralela a la fibra, y corte. Asimismo para obtener el módulo de elasticidad mínimo y promedio de cada una de las maderas consideradas en esta investigación</a:t>
            </a:r>
            <a:r>
              <a:rPr lang="es-EC" sz="1800" dirty="0" smtClean="0"/>
              <a:t>.</a:t>
            </a:r>
          </a:p>
          <a:p>
            <a:pPr marL="0" indent="0" algn="just">
              <a:buNone/>
            </a:pPr>
            <a:endParaRPr lang="es-ES" sz="1800" dirty="0"/>
          </a:p>
          <a:p>
            <a:pPr marL="0" indent="0" algn="just">
              <a:buNone/>
            </a:pPr>
            <a:r>
              <a:rPr lang="es-EC" sz="1800" dirty="0" smtClean="0"/>
              <a:t>Los ensayos se realizaron en el Laboratorio de ensayo de materiales de la ESPE, con el asesoramiento del Ing. Francisco Navas encargado de dicho laboratorio. Se utilizó:</a:t>
            </a:r>
          </a:p>
          <a:p>
            <a:pPr marL="0" indent="0" algn="just">
              <a:buNone/>
            </a:pPr>
            <a:endParaRPr lang="es-ES" sz="1800" dirty="0" smtClean="0"/>
          </a:p>
          <a:p>
            <a:pPr algn="just">
              <a:buNone/>
            </a:pPr>
            <a:r>
              <a:rPr lang="es-EC" sz="1800" b="1" dirty="0" smtClean="0"/>
              <a:t>EQUIPO:</a:t>
            </a:r>
            <a:r>
              <a:rPr lang="es-EC" sz="1800" dirty="0" smtClean="0"/>
              <a:t>		Máquina universal de ensayos</a:t>
            </a:r>
            <a:endParaRPr lang="es-ES" sz="1800" dirty="0" smtClean="0"/>
          </a:p>
          <a:p>
            <a:pPr algn="just">
              <a:buNone/>
            </a:pPr>
            <a:r>
              <a:rPr lang="es-EC" sz="1800" b="1" dirty="0" smtClean="0"/>
              <a:t>MARCA:</a:t>
            </a:r>
            <a:r>
              <a:rPr lang="es-EC" sz="1800" dirty="0" smtClean="0"/>
              <a:t>		AMSLER</a:t>
            </a:r>
            <a:endParaRPr lang="es-ES" sz="1800" dirty="0" smtClean="0"/>
          </a:p>
          <a:p>
            <a:pPr algn="just">
              <a:buNone/>
            </a:pPr>
            <a:r>
              <a:rPr lang="es-EC" sz="1800" b="1" dirty="0" smtClean="0"/>
              <a:t>MODELO:</a:t>
            </a:r>
            <a:r>
              <a:rPr lang="es-EC" sz="1800" dirty="0" smtClean="0"/>
              <a:t> 	FM – 1033</a:t>
            </a:r>
            <a:endParaRPr lang="es-ES" sz="1800" dirty="0" smtClean="0"/>
          </a:p>
          <a:p>
            <a:pPr algn="just">
              <a:buNone/>
            </a:pPr>
            <a:r>
              <a:rPr lang="es-EC" sz="1800" b="1" dirty="0" smtClean="0"/>
              <a:t>CAPACIDAD:</a:t>
            </a:r>
            <a:r>
              <a:rPr lang="es-EC" sz="1800" dirty="0" smtClean="0"/>
              <a:t>	Compresión 	1000 (T).</a:t>
            </a:r>
            <a:endParaRPr lang="es-ES" sz="1800" dirty="0" smtClean="0"/>
          </a:p>
          <a:p>
            <a:pPr algn="just">
              <a:buNone/>
            </a:pPr>
            <a:r>
              <a:rPr lang="es-EC" sz="1800" dirty="0" smtClean="0"/>
              <a:t>			Tracción       	     10 (T).</a:t>
            </a:r>
            <a:endParaRPr lang="es-ES" sz="1800" dirty="0" smtClean="0"/>
          </a:p>
          <a:p>
            <a:endParaRPr lang="es-ES" dirty="0"/>
          </a:p>
        </p:txBody>
      </p:sp>
    </p:spTree>
    <p:extLst>
      <p:ext uri="{BB962C8B-B14F-4D97-AF65-F5344CB8AC3E}">
        <p14:creationId xmlns:p14="http://schemas.microsoft.com/office/powerpoint/2010/main" val="17505006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14480" y="5643578"/>
            <a:ext cx="5486400" cy="566738"/>
          </a:xfrm>
        </p:spPr>
        <p:txBody>
          <a:bodyPr/>
          <a:lstStyle/>
          <a:p>
            <a:pPr algn="ctr"/>
            <a:r>
              <a:rPr lang="es-ES" dirty="0" smtClean="0"/>
              <a:t>MÁQUINA UNIVERSAL DE ENSAYOS</a:t>
            </a:r>
            <a:endParaRPr lang="es-ES" dirty="0"/>
          </a:p>
        </p:txBody>
      </p:sp>
      <p:pic>
        <p:nvPicPr>
          <p:cNvPr id="5" name="4 Marcador de posición de imagen"/>
          <p:cNvPicPr>
            <a:picLocks noGrp="1"/>
          </p:cNvPicPr>
          <p:nvPr>
            <p:ph type="pic" idx="1"/>
          </p:nvPr>
        </p:nvPicPr>
        <p:blipFill>
          <a:blip r:embed="rId2" cstate="email"/>
          <a:srcRect t="21242" b="21242"/>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val="27695909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428860" y="285728"/>
            <a:ext cx="4751622" cy="461665"/>
          </a:xfrm>
          <a:prstGeom prst="rect">
            <a:avLst/>
          </a:prstGeom>
        </p:spPr>
        <p:txBody>
          <a:bodyPr wrap="none">
            <a:spAutoFit/>
          </a:bodyPr>
          <a:lstStyle/>
          <a:p>
            <a:r>
              <a:rPr lang="es-ES" sz="2400" b="1" dirty="0" smtClean="0"/>
              <a:t>COMPRESIÓN PARALELA A LA FIBR</a:t>
            </a:r>
            <a:r>
              <a:rPr lang="es-ES" sz="2000" dirty="0" smtClean="0"/>
              <a:t>A</a:t>
            </a:r>
            <a:endParaRPr lang="es-ES" sz="2000" dirty="0"/>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728" y="1285860"/>
            <a:ext cx="6324924" cy="3714776"/>
          </a:xfrm>
          <a:prstGeom prst="rect">
            <a:avLst/>
          </a:prstGeom>
          <a:noFill/>
          <a:ln>
            <a:noFill/>
          </a:ln>
        </p:spPr>
      </p:pic>
      <p:sp>
        <p:nvSpPr>
          <p:cNvPr id="7" name="6 Rectángulo"/>
          <p:cNvSpPr/>
          <p:nvPr/>
        </p:nvSpPr>
        <p:spPr>
          <a:xfrm>
            <a:off x="428596" y="5572140"/>
            <a:ext cx="3070071" cy="369332"/>
          </a:xfrm>
          <a:prstGeom prst="rect">
            <a:avLst/>
          </a:prstGeom>
        </p:spPr>
        <p:txBody>
          <a:bodyPr wrap="none">
            <a:spAutoFit/>
          </a:bodyPr>
          <a:lstStyle/>
          <a:p>
            <a:r>
              <a:rPr lang="es-EC" dirty="0" smtClean="0"/>
              <a:t>PROBETA: Norma COPANT 464</a:t>
            </a:r>
            <a:endParaRPr lang="es-ES" dirty="0" smtClean="0"/>
          </a:p>
        </p:txBody>
      </p:sp>
    </p:spTree>
    <p:extLst>
      <p:ext uri="{BB962C8B-B14F-4D97-AF65-F5344CB8AC3E}">
        <p14:creationId xmlns:p14="http://schemas.microsoft.com/office/powerpoint/2010/main" val="1801548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1"/>
          <p:cNvSpPr>
            <a:spLocks noChangeArrowheads="1"/>
          </p:cNvSpPr>
          <p:nvPr/>
        </p:nvSpPr>
        <p:spPr bwMode="auto">
          <a:xfrm>
            <a:off x="0" y="214290"/>
            <a:ext cx="9144000" cy="4467849"/>
          </a:xfrm>
          <a:prstGeom prst="rect">
            <a:avLst/>
          </a:prstGeom>
          <a:noFill/>
          <a:ln w="9525">
            <a:noFill/>
            <a:miter lim="800000"/>
            <a:headEnd/>
            <a:tailEnd/>
          </a:ln>
          <a:effectLst/>
        </p:spPr>
        <p:txBody>
          <a:bodyPr vert="horz" wrap="square" lIns="549102" tIns="126960" rIns="91440" bIns="0" numCol="1" anchor="ctr" anchorCtr="0" compatLnSpc="1">
            <a:prstTxWarp prst="textNoShape">
              <a:avLst/>
            </a:prstTxWarp>
            <a:spAutoFit/>
          </a:bodyPr>
          <a:lstStyle/>
          <a:p>
            <a:pPr marL="1371600" marR="0" lvl="3" indent="0" algn="l" defTabSz="914400" rtl="0" eaLnBrk="1" fontAlgn="base" latinLnBrk="0" hangingPunct="1">
              <a:lnSpc>
                <a:spcPct val="100000"/>
              </a:lnSpc>
              <a:spcBef>
                <a:spcPct val="0"/>
              </a:spcBef>
              <a:spcAft>
                <a:spcPct val="0"/>
              </a:spcAft>
              <a:buClrTx/>
              <a:buSzTx/>
              <a:tabLst/>
            </a:pPr>
            <a:r>
              <a:rPr kumimoji="0" lang="es-ES_tradnl" b="1" i="0" u="none" strike="noStrike" cap="none" normalizeH="0" baseline="0" dirty="0" smtClean="0">
                <a:ln>
                  <a:noFill/>
                </a:ln>
                <a:solidFill>
                  <a:schemeClr val="tx1"/>
                </a:solidFill>
                <a:effectLst/>
                <a:ea typeface="ＭＳ ゴシック"/>
                <a:cs typeface="Times New Roman" pitchFamily="18" charset="0"/>
              </a:rPr>
              <a:t>P</a:t>
            </a:r>
            <a:r>
              <a:rPr kumimoji="0" lang="es-ES_tradnl" b="1" i="0" u="none" strike="noStrike" cap="none" normalizeH="0" baseline="0" dirty="0" smtClean="0" bmk="">
                <a:ln>
                  <a:noFill/>
                </a:ln>
                <a:solidFill>
                  <a:schemeClr val="tx1"/>
                </a:solidFill>
                <a:effectLst/>
                <a:ea typeface="ＭＳ ゴシック"/>
                <a:cs typeface="Times New Roman" pitchFamily="18" charset="0"/>
              </a:rPr>
              <a:t>rocedimiento</a:t>
            </a:r>
          </a:p>
          <a:p>
            <a:pPr marL="0" marR="0" lvl="0" indent="0" algn="l" defTabSz="914400" rtl="0" eaLnBrk="0" fontAlgn="base" latinLnBrk="0" hangingPunct="0">
              <a:lnSpc>
                <a:spcPct val="100000"/>
              </a:lnSpc>
              <a:spcBef>
                <a:spcPct val="0"/>
              </a:spcBef>
              <a:spcAft>
                <a:spcPct val="0"/>
              </a:spcAft>
              <a:buClrTx/>
              <a:buSzTx/>
              <a:tabLst/>
            </a:pPr>
            <a:endParaRPr kumimoji="0" lang="es-EC" sz="1200" b="0" i="0" u="none" strike="noStrike" cap="none" normalizeH="0" baseline="0" dirty="0" smtClean="0">
              <a:ln>
                <a:noFill/>
              </a:ln>
              <a:solidFill>
                <a:schemeClr val="tx1"/>
              </a:solidFill>
              <a:effectLst/>
              <a:latin typeface="Arial" pitchFamily="34" charset="0"/>
              <a:ea typeface="Arial Unicode MS" pitchFamily="34" charset="-128"/>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s-EC" dirty="0" smtClean="0">
                <a:latin typeface="+mj-lt"/>
                <a:ea typeface="Arial Unicode MS" pitchFamily="34" charset="-128"/>
                <a:cs typeface="Arial" pitchFamily="34" charset="0"/>
              </a:rPr>
              <a:t>N</a:t>
            </a:r>
            <a:r>
              <a:rPr kumimoji="0" lang="es-EC" b="0" i="0" u="none" strike="noStrike" cap="none" normalizeH="0" baseline="0" dirty="0" smtClean="0">
                <a:ln>
                  <a:noFill/>
                </a:ln>
                <a:solidFill>
                  <a:schemeClr val="tx1"/>
                </a:solidFill>
                <a:effectLst/>
                <a:latin typeface="+mj-lt"/>
                <a:ea typeface="Arial Unicode MS" pitchFamily="34" charset="-128"/>
                <a:cs typeface="Arial" pitchFamily="34" charset="0"/>
              </a:rPr>
              <a:t>o tenga fallas la probeta a ser ensayada.</a:t>
            </a:r>
            <a:endParaRPr kumimoji="0" lang="es-ES"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C" b="0" i="0" u="none" strike="noStrike" cap="none" normalizeH="0" baseline="0" dirty="0" smtClean="0">
              <a:ln>
                <a:noFill/>
              </a:ln>
              <a:solidFill>
                <a:schemeClr val="tx1"/>
              </a:solidFill>
              <a:effectLst/>
              <a:latin typeface="+mj-lt"/>
              <a:ea typeface="Arial Unicode MS" pitchFamily="34" charset="-128"/>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latin typeface="+mj-lt"/>
                <a:ea typeface="Arial Unicode MS" pitchFamily="34" charset="-128"/>
                <a:cs typeface="Arial" pitchFamily="34" charset="0"/>
              </a:rPr>
              <a:t>Se toma las medidas de las secciones necesarias de la probeta a ensayarse.</a:t>
            </a:r>
            <a:endParaRPr kumimoji="0" lang="es-ES"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C" b="0" i="0" u="none" strike="noStrike" cap="none" normalizeH="0" baseline="0" dirty="0" smtClean="0">
              <a:ln>
                <a:noFill/>
              </a:ln>
              <a:solidFill>
                <a:schemeClr val="tx1"/>
              </a:solidFill>
              <a:effectLst/>
              <a:latin typeface="+mj-lt"/>
              <a:ea typeface="Arial Unicode MS" pitchFamily="34" charset="-128"/>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latin typeface="+mj-lt"/>
                <a:ea typeface="Arial Unicode MS" pitchFamily="34" charset="-128"/>
                <a:cs typeface="Arial" pitchFamily="34" charset="0"/>
              </a:rPr>
              <a:t>Se coloca la probeta en la maquina de ensayos universal las mordazas y la probeta.</a:t>
            </a:r>
            <a:endParaRPr kumimoji="0" lang="es-ES"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C" b="0" i="0" u="none" strike="noStrike" cap="none" normalizeH="0" baseline="0" dirty="0" smtClean="0">
              <a:ln>
                <a:noFill/>
              </a:ln>
              <a:solidFill>
                <a:schemeClr val="tx1"/>
              </a:solidFill>
              <a:effectLst/>
              <a:latin typeface="+mj-lt"/>
              <a:ea typeface="Arial Unicode MS" pitchFamily="34" charset="-128"/>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latin typeface="+mj-lt"/>
                <a:ea typeface="Arial Unicode MS" pitchFamily="34" charset="-128"/>
                <a:cs typeface="Arial" pitchFamily="34" charset="0"/>
              </a:rPr>
              <a:t>En el caso de las probetas (P-AI, P-CI, P-MI, P-RII) se utiliza </a:t>
            </a:r>
            <a:r>
              <a:rPr kumimoji="0" lang="es-EC" b="0" i="0" u="none" strike="noStrike" cap="none" normalizeH="0" baseline="0" dirty="0" err="1" smtClean="0">
                <a:ln>
                  <a:noFill/>
                </a:ln>
                <a:solidFill>
                  <a:schemeClr val="tx1"/>
                </a:solidFill>
                <a:effectLst/>
                <a:latin typeface="+mj-lt"/>
                <a:ea typeface="Arial Unicode MS" pitchFamily="34" charset="-128"/>
                <a:cs typeface="Arial" pitchFamily="34" charset="0"/>
              </a:rPr>
              <a:t>deflectometro</a:t>
            </a:r>
            <a:r>
              <a:rPr kumimoji="0" lang="es-EC" b="0" i="0" u="none" strike="noStrike" cap="none" normalizeH="0" baseline="0" dirty="0" smtClean="0">
                <a:ln>
                  <a:noFill/>
                </a:ln>
                <a:solidFill>
                  <a:schemeClr val="tx1"/>
                </a:solidFill>
                <a:effectLst/>
                <a:latin typeface="+mj-lt"/>
                <a:ea typeface="Arial Unicode MS" pitchFamily="34" charset="-128"/>
                <a:cs typeface="Arial" pitchFamily="34" charset="0"/>
              </a:rPr>
              <a:t> para obtener la deformación generada en</a:t>
            </a:r>
            <a:r>
              <a:rPr kumimoji="0" lang="es-EC" b="0" i="0" u="none" strike="noStrike" cap="none" normalizeH="0" dirty="0" smtClean="0">
                <a:ln>
                  <a:noFill/>
                </a:ln>
                <a:solidFill>
                  <a:schemeClr val="tx1"/>
                </a:solidFill>
                <a:effectLst/>
                <a:latin typeface="+mj-lt"/>
                <a:ea typeface="Arial Unicode MS" pitchFamily="34" charset="-128"/>
                <a:cs typeface="Arial" pitchFamily="34" charset="0"/>
              </a:rPr>
              <a:t> l</a:t>
            </a:r>
            <a:r>
              <a:rPr kumimoji="0" lang="es-EC" b="0" i="0" u="none" strike="noStrike" cap="none" normalizeH="0" baseline="0" dirty="0" smtClean="0">
                <a:ln>
                  <a:noFill/>
                </a:ln>
                <a:solidFill>
                  <a:schemeClr val="tx1"/>
                </a:solidFill>
                <a:effectLst/>
                <a:latin typeface="+mj-lt"/>
                <a:ea typeface="Arial Unicode MS" pitchFamily="34" charset="-128"/>
                <a:cs typeface="Arial" pitchFamily="34" charset="0"/>
              </a:rPr>
              <a:t>ongitudinalmente en la probeta.</a:t>
            </a:r>
            <a:endParaRPr kumimoji="0" lang="es-ES"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C" b="0" i="0" u="none" strike="noStrike" cap="none" normalizeH="0" baseline="0" dirty="0" smtClean="0">
              <a:ln>
                <a:noFill/>
              </a:ln>
              <a:solidFill>
                <a:schemeClr val="tx1"/>
              </a:solidFill>
              <a:effectLst/>
              <a:latin typeface="+mj-lt"/>
              <a:ea typeface="Arial Unicode MS" pitchFamily="34" charset="-128"/>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latin typeface="+mj-lt"/>
                <a:ea typeface="Arial Unicode MS" pitchFamily="34" charset="-128"/>
                <a:cs typeface="Arial" pitchFamily="34" charset="0"/>
              </a:rPr>
              <a:t>Se encera el </a:t>
            </a:r>
            <a:r>
              <a:rPr kumimoji="0" lang="es-EC" b="0" i="0" u="none" strike="noStrike" cap="none" normalizeH="0" baseline="0" dirty="0" err="1" smtClean="0">
                <a:ln>
                  <a:noFill/>
                </a:ln>
                <a:solidFill>
                  <a:schemeClr val="tx1"/>
                </a:solidFill>
                <a:effectLst/>
                <a:latin typeface="+mj-lt"/>
                <a:ea typeface="Arial Unicode MS" pitchFamily="34" charset="-128"/>
                <a:cs typeface="Arial" pitchFamily="34" charset="0"/>
              </a:rPr>
              <a:t>deformimetro</a:t>
            </a:r>
            <a:r>
              <a:rPr kumimoji="0" lang="es-EC" b="0" i="0" u="none" strike="noStrike" cap="none" normalizeH="0" baseline="0" dirty="0" smtClean="0">
                <a:ln>
                  <a:noFill/>
                </a:ln>
                <a:solidFill>
                  <a:schemeClr val="tx1"/>
                </a:solidFill>
                <a:effectLst/>
                <a:latin typeface="+mj-lt"/>
                <a:ea typeface="Arial Unicode MS" pitchFamily="34" charset="-128"/>
                <a:cs typeface="Arial" pitchFamily="34" charset="0"/>
              </a:rPr>
              <a:t>. </a:t>
            </a:r>
            <a:endParaRPr kumimoji="0" lang="es-ES"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C" b="0" i="0" u="none" strike="noStrike" cap="none" normalizeH="0" baseline="0" dirty="0" smtClean="0">
              <a:ln>
                <a:noFill/>
              </a:ln>
              <a:solidFill>
                <a:schemeClr val="tx1"/>
              </a:solidFill>
              <a:effectLst/>
              <a:latin typeface="+mj-lt"/>
              <a:ea typeface="Arial Unicode MS" pitchFamily="34" charset="-128"/>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latin typeface="+mj-lt"/>
                <a:ea typeface="Arial Unicode MS" pitchFamily="34" charset="-128"/>
                <a:cs typeface="Arial" pitchFamily="34" charset="0"/>
              </a:rPr>
              <a:t>Se va aplicando carga constante hasta que falle la probeta.</a:t>
            </a:r>
            <a:endParaRPr kumimoji="0" lang="es-ES"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C" b="0" i="0" u="none" strike="noStrike" cap="none" normalizeH="0" baseline="0" dirty="0" smtClean="0">
              <a:ln>
                <a:noFill/>
              </a:ln>
              <a:solidFill>
                <a:schemeClr val="tx1"/>
              </a:solidFill>
              <a:effectLst/>
              <a:latin typeface="+mj-lt"/>
              <a:ea typeface="Arial Unicode MS" pitchFamily="34" charset="-128"/>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latin typeface="+mj-lt"/>
                <a:ea typeface="Arial Unicode MS" pitchFamily="34" charset="-128"/>
                <a:cs typeface="Arial" pitchFamily="34" charset="0"/>
              </a:rPr>
              <a:t>Se toma nota de la carga máxima que ha soportado.</a:t>
            </a:r>
            <a:endParaRPr kumimoji="0" lang="es-EC" b="0" i="0" u="none" strike="noStrike" cap="none" normalizeH="0" baseline="0" dirty="0" smtClean="0">
              <a:ln>
                <a:noFill/>
              </a:ln>
              <a:solidFill>
                <a:schemeClr val="tx1"/>
              </a:solidFill>
              <a:effectLst/>
              <a:latin typeface="+mj-lt"/>
            </a:endParaRPr>
          </a:p>
        </p:txBody>
      </p:sp>
      <p:pic>
        <p:nvPicPr>
          <p:cNvPr id="6" name="2 Imagen" descr="DSC02623.JPG"/>
          <p:cNvPicPr>
            <a:picLocks/>
          </p:cNvPicPr>
          <p:nvPr/>
        </p:nvPicPr>
        <p:blipFill>
          <a:blip r:embed="rId3" cstate="print"/>
          <a:stretch>
            <a:fillRect/>
          </a:stretch>
        </p:blipFill>
        <p:spPr>
          <a:xfrm>
            <a:off x="714348" y="4786322"/>
            <a:ext cx="1928826" cy="1928802"/>
          </a:xfrm>
          <a:prstGeom prst="rect">
            <a:avLst/>
          </a:prstGeom>
        </p:spPr>
      </p:pic>
      <p:pic>
        <p:nvPicPr>
          <p:cNvPr id="169985" name="Picture 1" descr="C:\Documents and Settings\paco\Mis documentos\TESIS\fotos ensayos\NUEVAS FOTOS\DSC07786.JPG"/>
          <p:cNvPicPr>
            <a:picLocks noChangeAspect="1" noChangeArrowheads="1"/>
          </p:cNvPicPr>
          <p:nvPr/>
        </p:nvPicPr>
        <p:blipFill>
          <a:blip r:embed="rId4" cstate="print"/>
          <a:srcRect/>
          <a:stretch>
            <a:fillRect/>
          </a:stretch>
        </p:blipFill>
        <p:spPr bwMode="auto">
          <a:xfrm>
            <a:off x="6000760" y="4500570"/>
            <a:ext cx="2952771" cy="2214578"/>
          </a:xfrm>
          <a:prstGeom prst="rect">
            <a:avLst/>
          </a:prstGeom>
          <a:noFill/>
        </p:spPr>
      </p:pic>
    </p:spTree>
    <p:extLst>
      <p:ext uri="{BB962C8B-B14F-4D97-AF65-F5344CB8AC3E}">
        <p14:creationId xmlns:p14="http://schemas.microsoft.com/office/powerpoint/2010/main" val="1390009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a:effectLst>
                  <a:outerShdw blurRad="38100" dist="38100" dir="2700000" algn="tl">
                    <a:srgbClr val="000000">
                      <a:alpha val="43137"/>
                    </a:srgbClr>
                  </a:outerShdw>
                </a:effectLst>
              </a:rPr>
              <a:t>Antecedentes</a:t>
            </a:r>
            <a:br>
              <a:rPr lang="es-ES" b="1" dirty="0">
                <a:effectLst>
                  <a:outerShdw blurRad="38100" dist="38100" dir="2700000" algn="tl">
                    <a:srgbClr val="000000">
                      <a:alpha val="43137"/>
                    </a:srgbClr>
                  </a:outerShdw>
                </a:effectLst>
              </a:rPr>
            </a:br>
            <a:endParaRPr lang="es-ES" dirty="0"/>
          </a:p>
        </p:txBody>
      </p:sp>
      <p:sp>
        <p:nvSpPr>
          <p:cNvPr id="3" name="Marcador de contenido 2"/>
          <p:cNvSpPr>
            <a:spLocks noGrp="1"/>
          </p:cNvSpPr>
          <p:nvPr>
            <p:ph idx="1"/>
          </p:nvPr>
        </p:nvSpPr>
        <p:spPr>
          <a:xfrm>
            <a:off x="457200" y="1214423"/>
            <a:ext cx="8229600" cy="2786082"/>
          </a:xfrm>
        </p:spPr>
        <p:txBody>
          <a:bodyPr/>
          <a:lstStyle/>
          <a:p>
            <a:pPr marL="0" indent="0" algn="just">
              <a:buNone/>
            </a:pPr>
            <a:r>
              <a:rPr lang="es-ES_tradnl" sz="2800" dirty="0"/>
              <a:t>La sociedad ecuatoriana  </a:t>
            </a:r>
            <a:r>
              <a:rPr lang="es-ES_tradnl" sz="2800" dirty="0" err="1" smtClean="0"/>
              <a:t>utilizanda</a:t>
            </a:r>
            <a:r>
              <a:rPr lang="es-ES_tradnl" sz="2800" dirty="0" smtClean="0"/>
              <a:t> </a:t>
            </a:r>
            <a:r>
              <a:rPr lang="es-ES_tradnl" sz="2800" dirty="0"/>
              <a:t>materiales convencionales para  la construcción. Esto conlleva a que no se haya generado normas técnicas </a:t>
            </a:r>
            <a:r>
              <a:rPr lang="es-ES_tradnl" sz="2800" dirty="0" smtClean="0"/>
              <a:t>de la madera para </a:t>
            </a:r>
            <a:r>
              <a:rPr lang="es-ES_tradnl" sz="2800" dirty="0"/>
              <a:t>la el país, y no se realice producción industrializada de la misma.</a:t>
            </a:r>
          </a:p>
          <a:p>
            <a:endParaRPr lang="es-ES" dirty="0"/>
          </a:p>
        </p:txBody>
      </p:sp>
      <p:pic>
        <p:nvPicPr>
          <p:cNvPr id="160769" name="Picture 1" descr="C:\Documents and Settings\paco\Mis documentos\Downloads\Diseño-de-estructuras-de-acero.jpg"/>
          <p:cNvPicPr>
            <a:picLocks noChangeAspect="1" noChangeArrowheads="1"/>
          </p:cNvPicPr>
          <p:nvPr/>
        </p:nvPicPr>
        <p:blipFill>
          <a:blip r:embed="rId2" cstate="print"/>
          <a:srcRect/>
          <a:stretch>
            <a:fillRect/>
          </a:stretch>
        </p:blipFill>
        <p:spPr bwMode="auto">
          <a:xfrm>
            <a:off x="4786314" y="4000504"/>
            <a:ext cx="3357586" cy="2532179"/>
          </a:xfrm>
          <a:prstGeom prst="rect">
            <a:avLst/>
          </a:prstGeom>
          <a:noFill/>
        </p:spPr>
      </p:pic>
      <p:pic>
        <p:nvPicPr>
          <p:cNvPr id="160770" name="Picture 2" descr="C:\Documents and Settings\paco\Mis documentos\Downloads\images.jpg"/>
          <p:cNvPicPr>
            <a:picLocks noChangeAspect="1" noChangeArrowheads="1"/>
          </p:cNvPicPr>
          <p:nvPr/>
        </p:nvPicPr>
        <p:blipFill>
          <a:blip r:embed="rId3" cstate="print"/>
          <a:srcRect/>
          <a:stretch>
            <a:fillRect/>
          </a:stretch>
        </p:blipFill>
        <p:spPr bwMode="auto">
          <a:xfrm>
            <a:off x="714348" y="3929066"/>
            <a:ext cx="3433443" cy="2571768"/>
          </a:xfrm>
          <a:prstGeom prst="rect">
            <a:avLst/>
          </a:prstGeom>
          <a:noFill/>
        </p:spPr>
      </p:pic>
    </p:spTree>
    <p:extLst>
      <p:ext uri="{BB962C8B-B14F-4D97-AF65-F5344CB8AC3E}">
        <p14:creationId xmlns:p14="http://schemas.microsoft.com/office/powerpoint/2010/main" val="364782582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714744" y="357166"/>
            <a:ext cx="1451038" cy="369332"/>
          </a:xfrm>
          <a:prstGeom prst="rect">
            <a:avLst/>
          </a:prstGeom>
        </p:spPr>
        <p:txBody>
          <a:bodyPr wrap="none">
            <a:spAutoFit/>
          </a:bodyPr>
          <a:lstStyle/>
          <a:p>
            <a:r>
              <a:rPr lang="es-ES_tradnl" b="1" dirty="0" smtClean="0"/>
              <a:t>Tipos de falla</a:t>
            </a:r>
            <a:endParaRPr lang="es-ES" b="1" dirty="0"/>
          </a:p>
        </p:txBody>
      </p:sp>
      <p:graphicFrame>
        <p:nvGraphicFramePr>
          <p:cNvPr id="6" name="5 Tabla"/>
          <p:cNvGraphicFramePr>
            <a:graphicFrameLocks noGrp="1"/>
          </p:cNvGraphicFramePr>
          <p:nvPr/>
        </p:nvGraphicFramePr>
        <p:xfrm>
          <a:off x="1071538" y="785794"/>
          <a:ext cx="6643734" cy="5857891"/>
        </p:xfrm>
        <a:graphic>
          <a:graphicData uri="http://schemas.openxmlformats.org/drawingml/2006/table">
            <a:tbl>
              <a:tblPr/>
              <a:tblGrid>
                <a:gridCol w="2214056"/>
                <a:gridCol w="2214839"/>
                <a:gridCol w="2214839"/>
              </a:tblGrid>
              <a:tr h="1553636">
                <a:tc>
                  <a:txBody>
                    <a:bodyPr/>
                    <a:lstStyle/>
                    <a:p>
                      <a:pPr indent="450215" algn="just">
                        <a:spcAft>
                          <a:spcPts val="0"/>
                        </a:spcAft>
                      </a:pPr>
                      <a:endParaRPr lang="es-ES_tradnl" sz="1000">
                        <a:latin typeface="Arial"/>
                        <a:ea typeface="ＭＳ 明朝"/>
                        <a:cs typeface="Times New Roman"/>
                      </a:endParaRPr>
                    </a:p>
                  </a:txBody>
                  <a:tcPr marL="59121" marR="59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spcAft>
                          <a:spcPts val="0"/>
                        </a:spcAft>
                      </a:pPr>
                      <a:endParaRPr lang="es-ES_tradnl" sz="1000">
                        <a:latin typeface="Arial"/>
                        <a:ea typeface="ＭＳ 明朝"/>
                        <a:cs typeface="Times New Roman"/>
                      </a:endParaRPr>
                    </a:p>
                  </a:txBody>
                  <a:tcPr marL="59121" marR="59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spcAft>
                          <a:spcPts val="0"/>
                        </a:spcAft>
                      </a:pPr>
                      <a:endParaRPr lang="es-ES_tradnl" sz="1000">
                        <a:latin typeface="Arial"/>
                        <a:ea typeface="ＭＳ 明朝"/>
                        <a:cs typeface="Times New Roman"/>
                      </a:endParaRPr>
                    </a:p>
                    <a:p>
                      <a:pPr indent="450215" algn="just">
                        <a:spcAft>
                          <a:spcPts val="0"/>
                        </a:spcAft>
                        <a:tabLst>
                          <a:tab pos="937895" algn="l"/>
                        </a:tabLst>
                      </a:pPr>
                      <a:r>
                        <a:rPr lang="es-ES_tradnl" sz="1000">
                          <a:latin typeface="Arial"/>
                          <a:ea typeface="ＭＳ 明朝"/>
                          <a:cs typeface="Times New Roman"/>
                        </a:rPr>
                        <a:t>	</a:t>
                      </a:r>
                      <a:endParaRPr lang="es-ES" sz="1000">
                        <a:latin typeface="Arial"/>
                        <a:ea typeface="ＭＳ 明朝"/>
                        <a:cs typeface="Times New Roman"/>
                      </a:endParaRPr>
                    </a:p>
                  </a:txBody>
                  <a:tcPr marL="59121" marR="59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4200">
                <a:tc>
                  <a:txBody>
                    <a:bodyPr/>
                    <a:lstStyle/>
                    <a:p>
                      <a:pPr indent="450215" algn="l">
                        <a:spcAft>
                          <a:spcPts val="0"/>
                        </a:spcAft>
                      </a:pPr>
                      <a:r>
                        <a:rPr lang="es-ES_tradnl" sz="1000" b="1" dirty="0">
                          <a:latin typeface="Arial"/>
                          <a:ea typeface="ＭＳ 明朝"/>
                          <a:cs typeface="Arial"/>
                        </a:rPr>
                        <a:t>Aplastante : </a:t>
                      </a:r>
                      <a:r>
                        <a:rPr lang="es-ES_tradnl" sz="1000" dirty="0">
                          <a:latin typeface="Arial"/>
                          <a:ea typeface="ＭＳ 明朝"/>
                          <a:cs typeface="Arial"/>
                        </a:rPr>
                        <a:t>Este término debe ser usado cuando el plano de ruptura es aproximadamente horizontal </a:t>
                      </a:r>
                      <a:endParaRPr lang="es-ES" sz="1000" dirty="0">
                        <a:latin typeface="Arial"/>
                        <a:ea typeface="ＭＳ 明朝"/>
                        <a:cs typeface="Times New Roman"/>
                      </a:endParaRPr>
                    </a:p>
                  </a:txBody>
                  <a:tcPr marL="59121" marR="59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l">
                        <a:spcAft>
                          <a:spcPts val="1200"/>
                        </a:spcAft>
                      </a:pPr>
                      <a:r>
                        <a:rPr lang="es-ES" sz="1000" b="1" dirty="0">
                          <a:latin typeface="Arial"/>
                          <a:ea typeface="ＭＳ 明朝"/>
                          <a:cs typeface="Arial"/>
                        </a:rPr>
                        <a:t>Cuña partida : </a:t>
                      </a:r>
                      <a:r>
                        <a:rPr lang="es-ES" sz="1000" dirty="0">
                          <a:latin typeface="Arial"/>
                          <a:ea typeface="ＭＳ 明朝"/>
                          <a:cs typeface="Arial"/>
                        </a:rPr>
                        <a:t>la dirección de la rajadura debe ser anotada así sea radial o tangencial.</a:t>
                      </a:r>
                      <a:endParaRPr lang="es-ES" sz="1000" dirty="0">
                        <a:latin typeface="Arial"/>
                        <a:ea typeface="ＭＳ 明朝"/>
                        <a:cs typeface="Times New Roman"/>
                      </a:endParaRPr>
                    </a:p>
                  </a:txBody>
                  <a:tcPr marL="59121" marR="59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l">
                        <a:spcAft>
                          <a:spcPts val="1200"/>
                        </a:spcAft>
                      </a:pPr>
                      <a:r>
                        <a:rPr lang="es-ES" sz="1000" b="1">
                          <a:latin typeface="Arial"/>
                          <a:ea typeface="ＭＳ 明朝"/>
                          <a:cs typeface="Arial"/>
                        </a:rPr>
                        <a:t>Corte : </a:t>
                      </a:r>
                      <a:r>
                        <a:rPr lang="es-ES" sz="1000">
                          <a:latin typeface="Arial"/>
                          <a:ea typeface="ＭＳ 明朝"/>
                          <a:cs typeface="Arial"/>
                        </a:rPr>
                        <a:t>este término debe ser utilizado cuando el plano de ruptura genera un ángulo de más</a:t>
                      </a:r>
                      <a:endParaRPr lang="es-ES" sz="1000">
                        <a:latin typeface="Arial"/>
                        <a:ea typeface="ＭＳ 明朝"/>
                        <a:cs typeface="Times New Roman"/>
                      </a:endParaRPr>
                    </a:p>
                  </a:txBody>
                  <a:tcPr marL="59121" marR="59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8385">
                <a:tc>
                  <a:txBody>
                    <a:bodyPr/>
                    <a:lstStyle/>
                    <a:p>
                      <a:pPr indent="450215" algn="just">
                        <a:spcAft>
                          <a:spcPts val="0"/>
                        </a:spcAft>
                      </a:pPr>
                      <a:endParaRPr lang="es-ES_tradnl" sz="1000">
                        <a:latin typeface="Arial"/>
                        <a:ea typeface="ＭＳ 明朝"/>
                        <a:cs typeface="Times New Roman"/>
                      </a:endParaRPr>
                    </a:p>
                  </a:txBody>
                  <a:tcPr marL="59121" marR="59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spcAft>
                          <a:spcPts val="0"/>
                        </a:spcAft>
                      </a:pPr>
                      <a:endParaRPr lang="es-ES_tradnl" sz="1000" dirty="0">
                        <a:latin typeface="Arial"/>
                        <a:ea typeface="ＭＳ 明朝"/>
                        <a:cs typeface="Times New Roman"/>
                      </a:endParaRPr>
                    </a:p>
                  </a:txBody>
                  <a:tcPr marL="59121" marR="59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spcAft>
                          <a:spcPts val="0"/>
                        </a:spcAft>
                      </a:pPr>
                      <a:endParaRPr lang="es-ES_tradnl" sz="1000" dirty="0">
                        <a:latin typeface="Arial"/>
                        <a:ea typeface="ＭＳ 明朝"/>
                        <a:cs typeface="Times New Roman"/>
                      </a:endParaRPr>
                    </a:p>
                  </a:txBody>
                  <a:tcPr marL="59121" marR="59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70">
                <a:tc>
                  <a:txBody>
                    <a:bodyPr/>
                    <a:lstStyle/>
                    <a:p>
                      <a:pPr indent="450215" algn="l">
                        <a:spcAft>
                          <a:spcPts val="1200"/>
                        </a:spcAft>
                      </a:pPr>
                      <a:r>
                        <a:rPr lang="es-ES" sz="1000" b="1" dirty="0">
                          <a:latin typeface="Arial"/>
                          <a:ea typeface="ＭＳ 明朝"/>
                          <a:cs typeface="Arial"/>
                        </a:rPr>
                        <a:t>Partición : </a:t>
                      </a:r>
                      <a:r>
                        <a:rPr lang="es-ES" sz="1000" dirty="0">
                          <a:latin typeface="Arial"/>
                          <a:ea typeface="ＭＳ 明朝"/>
                          <a:cs typeface="Arial"/>
                        </a:rPr>
                        <a:t>este tipo de fallas ocurre frecuentemente en probetas que poseen defectos internos previos al ensayo, lo cual debe ser una base para la selección de la muestra</a:t>
                      </a:r>
                      <a:r>
                        <a:rPr lang="es-ES" sz="900" dirty="0">
                          <a:latin typeface="Arial"/>
                          <a:ea typeface="ＭＳ 明朝"/>
                          <a:cs typeface="Arial"/>
                        </a:rPr>
                        <a:t>.</a:t>
                      </a:r>
                      <a:endParaRPr lang="es-ES" sz="1000" dirty="0">
                        <a:latin typeface="Arial"/>
                        <a:ea typeface="ＭＳ 明朝"/>
                        <a:cs typeface="Times New Roman"/>
                      </a:endParaRPr>
                    </a:p>
                  </a:txBody>
                  <a:tcPr marL="59121" marR="59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l">
                        <a:spcAft>
                          <a:spcPts val="1200"/>
                        </a:spcAft>
                      </a:pPr>
                      <a:r>
                        <a:rPr lang="es-ES" sz="1000" b="1">
                          <a:latin typeface="Arial"/>
                          <a:ea typeface="ＭＳ 明朝"/>
                          <a:cs typeface="Arial"/>
                        </a:rPr>
                        <a:t>Compresión y corte paralelo a la fibra: </a:t>
                      </a:r>
                      <a:r>
                        <a:rPr lang="es-ES" sz="1000">
                          <a:latin typeface="Arial"/>
                          <a:ea typeface="ＭＳ 明朝"/>
                          <a:cs typeface="Arial"/>
                        </a:rPr>
                        <a:t>este tipo de fallas ocurre en muestras con secciones transversales en contra fibra.</a:t>
                      </a:r>
                      <a:endParaRPr lang="es-ES" sz="1000">
                        <a:latin typeface="Arial"/>
                        <a:ea typeface="ＭＳ 明朝"/>
                        <a:cs typeface="Times New Roman"/>
                      </a:endParaRPr>
                    </a:p>
                  </a:txBody>
                  <a:tcPr marL="59121" marR="59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l">
                        <a:spcAft>
                          <a:spcPts val="1200"/>
                        </a:spcAft>
                      </a:pPr>
                      <a:r>
                        <a:rPr lang="es-ES" sz="1000" b="1" dirty="0">
                          <a:latin typeface="Arial"/>
                          <a:ea typeface="ＭＳ 明朝"/>
                          <a:cs typeface="Arial"/>
                        </a:rPr>
                        <a:t>Astillado : </a:t>
                      </a:r>
                      <a:r>
                        <a:rPr lang="es-ES" sz="1000" dirty="0">
                          <a:latin typeface="Arial"/>
                          <a:ea typeface="ＭＳ 明朝"/>
                          <a:cs typeface="Arial"/>
                        </a:rPr>
                        <a:t>este tipo de falla es asociado con el exceso de humedad en los extremos de las probetas, incorrecto corte de la probeta, o ambos. Este no es un tipo de falla aceptable; se lo asocia con una carga reducida</a:t>
                      </a:r>
                      <a:endParaRPr lang="es-ES" sz="1000" dirty="0">
                        <a:latin typeface="Arial"/>
                        <a:ea typeface="ＭＳ 明朝"/>
                        <a:cs typeface="Times New Roman"/>
                      </a:endParaRPr>
                    </a:p>
                  </a:txBody>
                  <a:tcPr marL="59121" marR="591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72742" name="Imagen 10"/>
          <p:cNvPicPr>
            <a:picLocks noChangeAspect="1" noChangeArrowheads="1"/>
          </p:cNvPicPr>
          <p:nvPr/>
        </p:nvPicPr>
        <p:blipFill>
          <a:blip r:embed="rId2" cstate="print"/>
          <a:srcRect/>
          <a:stretch>
            <a:fillRect/>
          </a:stretch>
        </p:blipFill>
        <p:spPr bwMode="auto">
          <a:xfrm>
            <a:off x="1857356" y="928670"/>
            <a:ext cx="585788" cy="1208088"/>
          </a:xfrm>
          <a:prstGeom prst="rect">
            <a:avLst/>
          </a:prstGeom>
          <a:noFill/>
        </p:spPr>
      </p:pic>
      <p:pic>
        <p:nvPicPr>
          <p:cNvPr id="372741" name="Imagen 12"/>
          <p:cNvPicPr>
            <a:picLocks noChangeAspect="1" noChangeArrowheads="1"/>
          </p:cNvPicPr>
          <p:nvPr/>
        </p:nvPicPr>
        <p:blipFill>
          <a:blip r:embed="rId3" cstate="print"/>
          <a:srcRect/>
          <a:stretch>
            <a:fillRect/>
          </a:stretch>
        </p:blipFill>
        <p:spPr bwMode="auto">
          <a:xfrm>
            <a:off x="4071934" y="1000108"/>
            <a:ext cx="515938" cy="1125538"/>
          </a:xfrm>
          <a:prstGeom prst="rect">
            <a:avLst/>
          </a:prstGeom>
          <a:noFill/>
        </p:spPr>
      </p:pic>
      <p:pic>
        <p:nvPicPr>
          <p:cNvPr id="372740" name="Imagen 32"/>
          <p:cNvPicPr>
            <a:picLocks noChangeAspect="1" noChangeArrowheads="1"/>
          </p:cNvPicPr>
          <p:nvPr/>
        </p:nvPicPr>
        <p:blipFill>
          <a:blip r:embed="rId4" cstate="print"/>
          <a:srcRect/>
          <a:stretch>
            <a:fillRect/>
          </a:stretch>
        </p:blipFill>
        <p:spPr bwMode="auto">
          <a:xfrm>
            <a:off x="6286512" y="928670"/>
            <a:ext cx="515938" cy="1125538"/>
          </a:xfrm>
          <a:prstGeom prst="rect">
            <a:avLst/>
          </a:prstGeom>
          <a:noFill/>
        </p:spPr>
      </p:pic>
      <p:pic>
        <p:nvPicPr>
          <p:cNvPr id="372739" name="Imagen 30"/>
          <p:cNvPicPr>
            <a:picLocks noChangeAspect="1" noChangeArrowheads="1"/>
          </p:cNvPicPr>
          <p:nvPr/>
        </p:nvPicPr>
        <p:blipFill>
          <a:blip r:embed="rId5" cstate="print"/>
          <a:srcRect/>
          <a:stretch>
            <a:fillRect/>
          </a:stretch>
        </p:blipFill>
        <p:spPr bwMode="auto">
          <a:xfrm>
            <a:off x="1857356" y="3714752"/>
            <a:ext cx="515938" cy="1114425"/>
          </a:xfrm>
          <a:prstGeom prst="rect">
            <a:avLst/>
          </a:prstGeom>
          <a:noFill/>
        </p:spPr>
      </p:pic>
      <p:pic>
        <p:nvPicPr>
          <p:cNvPr id="372738" name="Imagen 34"/>
          <p:cNvPicPr>
            <a:picLocks noChangeAspect="1" noChangeArrowheads="1"/>
          </p:cNvPicPr>
          <p:nvPr/>
        </p:nvPicPr>
        <p:blipFill>
          <a:blip r:embed="rId6" cstate="print"/>
          <a:srcRect/>
          <a:stretch>
            <a:fillRect/>
          </a:stretch>
        </p:blipFill>
        <p:spPr bwMode="auto">
          <a:xfrm>
            <a:off x="4000496" y="3571876"/>
            <a:ext cx="539750" cy="1149350"/>
          </a:xfrm>
          <a:prstGeom prst="rect">
            <a:avLst/>
          </a:prstGeom>
          <a:noFill/>
        </p:spPr>
      </p:pic>
      <p:pic>
        <p:nvPicPr>
          <p:cNvPr id="372737" name="Imagen 36"/>
          <p:cNvPicPr>
            <a:picLocks noChangeAspect="1" noChangeArrowheads="1"/>
          </p:cNvPicPr>
          <p:nvPr/>
        </p:nvPicPr>
        <p:blipFill>
          <a:blip r:embed="rId7" cstate="print"/>
          <a:srcRect/>
          <a:stretch>
            <a:fillRect/>
          </a:stretch>
        </p:blipFill>
        <p:spPr bwMode="auto">
          <a:xfrm>
            <a:off x="6286512" y="3571876"/>
            <a:ext cx="549275" cy="1176337"/>
          </a:xfrm>
          <a:prstGeom prst="rect">
            <a:avLst/>
          </a:prstGeom>
          <a:noFill/>
        </p:spPr>
      </p:pic>
    </p:spTree>
    <p:extLst>
      <p:ext uri="{BB962C8B-B14F-4D97-AF65-F5344CB8AC3E}">
        <p14:creationId xmlns:p14="http://schemas.microsoft.com/office/powerpoint/2010/main" val="18099434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28596" y="285728"/>
            <a:ext cx="966931" cy="369332"/>
          </a:xfrm>
          <a:prstGeom prst="rect">
            <a:avLst/>
          </a:prstGeom>
        </p:spPr>
        <p:txBody>
          <a:bodyPr wrap="none">
            <a:spAutoFit/>
          </a:bodyPr>
          <a:lstStyle/>
          <a:p>
            <a:r>
              <a:rPr lang="es-ES_tradnl" b="1" dirty="0" smtClean="0"/>
              <a:t>Cálculos</a:t>
            </a:r>
            <a:endParaRPr lang="es-ES" b="1" dirty="0"/>
          </a:p>
        </p:txBody>
      </p:sp>
      <p:sp>
        <p:nvSpPr>
          <p:cNvPr id="371714" name="Rectangle 2"/>
          <p:cNvSpPr>
            <a:spLocks noChangeArrowheads="1"/>
          </p:cNvSpPr>
          <p:nvPr/>
        </p:nvSpPr>
        <p:spPr bwMode="auto">
          <a:xfrm>
            <a:off x="0" y="834105"/>
            <a:ext cx="6394699"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es-ES_tradnl" b="0" i="0" u="none" strike="noStrike" cap="none" normalizeH="0" baseline="0" dirty="0" smtClean="0">
                <a:ln>
                  <a:noFill/>
                </a:ln>
                <a:solidFill>
                  <a:schemeClr val="tx1"/>
                </a:solidFill>
                <a:effectLst/>
                <a:ea typeface="MS Mincho" pitchFamily="49" charset="-128"/>
                <a:cs typeface="Times New Roman" pitchFamily="18" charset="0"/>
              </a:rPr>
              <a:t>El esfuerzo último se calcula mediante la siguiente expresión:</a:t>
            </a:r>
            <a:endParaRPr kumimoji="0" lang="es-ES" b="0" i="0" u="none" strike="noStrike" cap="none" normalizeH="0" baseline="0" dirty="0" smtClean="0">
              <a:ln>
                <a:noFill/>
              </a:ln>
              <a:solidFill>
                <a:schemeClr val="tx1"/>
              </a:solidFill>
              <a:effectLst/>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endParaRPr>
          </a:p>
        </p:txBody>
      </p:sp>
      <p:pic>
        <p:nvPicPr>
          <p:cNvPr id="371713"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037271" y="1428736"/>
            <a:ext cx="891788" cy="563235"/>
          </a:xfrm>
          <a:prstGeom prst="rect">
            <a:avLst/>
          </a:prstGeom>
          <a:noFill/>
        </p:spPr>
      </p:pic>
      <p:sp>
        <p:nvSpPr>
          <p:cNvPr id="371715" name="Rectangle 3"/>
          <p:cNvSpPr>
            <a:spLocks noChangeArrowheads="1"/>
          </p:cNvSpPr>
          <p:nvPr/>
        </p:nvSpPr>
        <p:spPr bwMode="auto">
          <a:xfrm>
            <a:off x="0" y="1861741"/>
            <a:ext cx="5589992" cy="203132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es-ES_tradnl" b="1" i="0" u="none" strike="noStrike" cap="none" normalizeH="0" baseline="0" dirty="0" smtClean="0">
                <a:ln>
                  <a:noFill/>
                </a:ln>
                <a:solidFill>
                  <a:schemeClr val="tx1"/>
                </a:solidFill>
                <a:effectLst/>
                <a:ea typeface="MS Mincho" pitchFamily="49" charset="-128"/>
                <a:cs typeface="Times New Roman" pitchFamily="18" charset="0"/>
              </a:rPr>
              <a:t>Donde:</a:t>
            </a:r>
          </a:p>
          <a:p>
            <a:pPr marL="0" marR="0" lvl="0" indent="450850" algn="l" defTabSz="914400" rtl="0" eaLnBrk="1" fontAlgn="base" latinLnBrk="0" hangingPunct="1">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s-ES_tradnl" b="1" i="0" u="none" strike="noStrike" cap="none" normalizeH="0" baseline="0" dirty="0" err="1" smtClean="0">
                <a:ln>
                  <a:noFill/>
                </a:ln>
                <a:solidFill>
                  <a:schemeClr val="tx1"/>
                </a:solidFill>
                <a:effectLst/>
                <a:ea typeface="MS Mincho" pitchFamily="49" charset="-128"/>
                <a:cs typeface="Times New Roman" pitchFamily="18" charset="0"/>
              </a:rPr>
              <a:t>σu</a:t>
            </a:r>
            <a:r>
              <a:rPr kumimoji="0" lang="es-ES_tradnl" b="1" i="0" u="none" strike="noStrike" cap="none" normalizeH="0" baseline="0" dirty="0" smtClean="0">
                <a:ln>
                  <a:noFill/>
                </a:ln>
                <a:solidFill>
                  <a:schemeClr val="tx1"/>
                </a:solidFill>
                <a:effectLst/>
                <a:ea typeface="MS Mincho" pitchFamily="49" charset="-128"/>
                <a:cs typeface="Times New Roman" pitchFamily="18" charset="0"/>
              </a:rPr>
              <a:t>=</a:t>
            </a:r>
            <a:r>
              <a:rPr kumimoji="0" lang="es-ES_tradnl" b="0" i="0" u="none" strike="noStrike" cap="none" normalizeH="0" baseline="0" dirty="0" smtClean="0">
                <a:ln>
                  <a:noFill/>
                </a:ln>
                <a:solidFill>
                  <a:schemeClr val="tx1"/>
                </a:solidFill>
                <a:effectLst/>
                <a:ea typeface="MS Mincho" pitchFamily="49" charset="-128"/>
                <a:cs typeface="Times New Roman" pitchFamily="18" charset="0"/>
              </a:rPr>
              <a:t> Esfuerzo último a compresión paralela (Kg/cm²)</a:t>
            </a: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s-ES_tradnl" b="1" i="0" u="none" strike="noStrike" cap="none" normalizeH="0" baseline="0" dirty="0" smtClean="0">
                <a:ln>
                  <a:noFill/>
                </a:ln>
                <a:solidFill>
                  <a:schemeClr val="tx1"/>
                </a:solidFill>
                <a:effectLst/>
                <a:ea typeface="MS Mincho" pitchFamily="49" charset="-128"/>
                <a:cs typeface="Times New Roman" pitchFamily="18" charset="0"/>
              </a:rPr>
              <a:t>Fu=</a:t>
            </a:r>
            <a:r>
              <a:rPr kumimoji="0" lang="es-ES_tradnl" b="0" i="0" u="none" strike="noStrike" cap="none" normalizeH="0" baseline="0" dirty="0" smtClean="0">
                <a:ln>
                  <a:noFill/>
                </a:ln>
                <a:solidFill>
                  <a:schemeClr val="tx1"/>
                </a:solidFill>
                <a:effectLst/>
                <a:ea typeface="MS Mincho" pitchFamily="49" charset="-128"/>
                <a:cs typeface="Times New Roman" pitchFamily="18" charset="0"/>
              </a:rPr>
              <a:t> carga de rotura (Kg)</a:t>
            </a: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s-ES_tradnl" b="1" i="0" u="none" strike="noStrike" cap="none" normalizeH="0" baseline="0" dirty="0" smtClean="0">
                <a:ln>
                  <a:noFill/>
                </a:ln>
                <a:solidFill>
                  <a:schemeClr val="tx1"/>
                </a:solidFill>
                <a:effectLst/>
                <a:ea typeface="MS Mincho" pitchFamily="49" charset="-128"/>
                <a:cs typeface="Times New Roman" pitchFamily="18" charset="0"/>
              </a:rPr>
              <a:t>A=</a:t>
            </a:r>
            <a:r>
              <a:rPr kumimoji="0" lang="es-ES_tradnl" b="0" i="0" u="none" strike="noStrike" cap="none" normalizeH="0" baseline="0" dirty="0" smtClean="0">
                <a:ln>
                  <a:noFill/>
                </a:ln>
                <a:solidFill>
                  <a:schemeClr val="tx1"/>
                </a:solidFill>
                <a:effectLst/>
                <a:ea typeface="MS Mincho" pitchFamily="49" charset="-128"/>
                <a:cs typeface="Times New Roman" pitchFamily="18" charset="0"/>
              </a:rPr>
              <a:t> Área de la sección transversal de la probeta (cm²)</a:t>
            </a:r>
            <a:endParaRPr kumimoji="0" lang="es-ES_tradnl" b="0" i="0" u="none" strike="noStrike" cap="none" normalizeH="0" baseline="0" dirty="0" smtClean="0">
              <a:ln>
                <a:noFill/>
              </a:ln>
              <a:solidFill>
                <a:schemeClr val="tx1"/>
              </a:solidFill>
              <a:effectLst/>
            </a:endParaRPr>
          </a:p>
        </p:txBody>
      </p:sp>
      <p:sp>
        <p:nvSpPr>
          <p:cNvPr id="37171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371718"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14679" y="4572008"/>
            <a:ext cx="1203163" cy="357189"/>
          </a:xfrm>
          <a:prstGeom prst="rect">
            <a:avLst/>
          </a:prstGeom>
          <a:noFill/>
        </p:spPr>
      </p:pic>
      <p:sp>
        <p:nvSpPr>
          <p:cNvPr id="13" name="12 Rectángulo"/>
          <p:cNvSpPr/>
          <p:nvPr/>
        </p:nvSpPr>
        <p:spPr>
          <a:xfrm>
            <a:off x="500034" y="4071942"/>
            <a:ext cx="3395481" cy="369332"/>
          </a:xfrm>
          <a:prstGeom prst="rect">
            <a:avLst/>
          </a:prstGeom>
        </p:spPr>
        <p:txBody>
          <a:bodyPr wrap="none">
            <a:spAutoFit/>
          </a:bodyPr>
          <a:lstStyle/>
          <a:p>
            <a:pPr>
              <a:buNone/>
            </a:pPr>
            <a:r>
              <a:rPr lang="es-ES" b="1" dirty="0" smtClean="0"/>
              <a:t>Cálculo del Módulo de Elasticidad</a:t>
            </a:r>
          </a:p>
        </p:txBody>
      </p:sp>
      <p:sp>
        <p:nvSpPr>
          <p:cNvPr id="371720" name="Rectangle 8"/>
          <p:cNvSpPr>
            <a:spLocks noChangeArrowheads="1"/>
          </p:cNvSpPr>
          <p:nvPr/>
        </p:nvSpPr>
        <p:spPr bwMode="auto">
          <a:xfrm>
            <a:off x="0" y="4826675"/>
            <a:ext cx="4740400" cy="203132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es-ES_tradnl" b="1" i="0" u="none" strike="noStrike" cap="none" normalizeH="0" baseline="0" dirty="0" smtClean="0">
                <a:ln>
                  <a:noFill/>
                </a:ln>
                <a:solidFill>
                  <a:schemeClr val="tx1"/>
                </a:solidFill>
                <a:effectLst/>
                <a:ea typeface="MS Mincho" pitchFamily="49" charset="-128"/>
                <a:cs typeface="Times New Roman" pitchFamily="18" charset="0"/>
              </a:rPr>
              <a:t>Donde:</a:t>
            </a:r>
          </a:p>
          <a:p>
            <a:pPr marL="0" marR="0" lvl="0" indent="450850" algn="l" defTabSz="914400" rtl="0" eaLnBrk="1" fontAlgn="base" latinLnBrk="0" hangingPunct="1">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s-ES_tradnl" b="1" i="0" u="none" strike="noStrike" cap="none" normalizeH="0" baseline="0" dirty="0" smtClean="0">
                <a:ln>
                  <a:noFill/>
                </a:ln>
                <a:solidFill>
                  <a:schemeClr val="tx1"/>
                </a:solidFill>
                <a:effectLst/>
                <a:ea typeface="MS Mincho" pitchFamily="49" charset="-128"/>
                <a:cs typeface="Times New Roman" pitchFamily="18" charset="0"/>
              </a:rPr>
              <a:t>σ=</a:t>
            </a:r>
            <a:r>
              <a:rPr kumimoji="0" lang="es-ES_tradnl" b="0" i="0" u="none" strike="noStrike" cap="none" normalizeH="0" baseline="0" dirty="0" smtClean="0">
                <a:ln>
                  <a:noFill/>
                </a:ln>
                <a:solidFill>
                  <a:schemeClr val="tx1"/>
                </a:solidFill>
                <a:effectLst/>
                <a:ea typeface="MS Mincho" pitchFamily="49" charset="-128"/>
                <a:cs typeface="Times New Roman" pitchFamily="18" charset="0"/>
              </a:rPr>
              <a:t> Esfuerzo a compresión paralela (Kg/cm²)</a:t>
            </a: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pt-BR" b="1" i="0" u="none" strike="noStrike" cap="none" normalizeH="0" baseline="0" dirty="0" smtClean="0">
                <a:ln>
                  <a:noFill/>
                </a:ln>
                <a:solidFill>
                  <a:schemeClr val="tx1"/>
                </a:solidFill>
                <a:effectLst/>
                <a:ea typeface="MS Mincho" pitchFamily="49" charset="-128"/>
                <a:cs typeface="Times New Roman" pitchFamily="18" charset="0"/>
              </a:rPr>
              <a:t>E=</a:t>
            </a:r>
            <a:r>
              <a:rPr kumimoji="0" lang="pt-BR" b="0" i="0" u="none" strike="noStrike" cap="none" normalizeH="0" baseline="0" dirty="0" smtClean="0">
                <a:ln>
                  <a:noFill/>
                </a:ln>
                <a:solidFill>
                  <a:schemeClr val="tx1"/>
                </a:solidFill>
                <a:effectLst/>
                <a:ea typeface="MS Mincho" pitchFamily="49" charset="-128"/>
                <a:cs typeface="Times New Roman" pitchFamily="18" charset="0"/>
              </a:rPr>
              <a:t> Módulo de </a:t>
            </a:r>
            <a:r>
              <a:rPr kumimoji="0" lang="pt-BR" b="0" i="0" u="none" strike="noStrike" cap="none" normalizeH="0" baseline="0" dirty="0" err="1" smtClean="0">
                <a:ln>
                  <a:noFill/>
                </a:ln>
                <a:solidFill>
                  <a:schemeClr val="tx1"/>
                </a:solidFill>
                <a:effectLst/>
                <a:ea typeface="MS Mincho" pitchFamily="49" charset="-128"/>
                <a:cs typeface="Times New Roman" pitchFamily="18" charset="0"/>
              </a:rPr>
              <a:t>Elasticidad</a:t>
            </a:r>
            <a:r>
              <a:rPr kumimoji="0" lang="pt-BR" b="0" i="0" u="none" strike="noStrike" cap="none" normalizeH="0" baseline="0" dirty="0" smtClean="0">
                <a:ln>
                  <a:noFill/>
                </a:ln>
                <a:solidFill>
                  <a:schemeClr val="tx1"/>
                </a:solidFill>
                <a:effectLst/>
                <a:ea typeface="MS Mincho" pitchFamily="49" charset="-128"/>
                <a:cs typeface="Times New Roman" pitchFamily="18" charset="0"/>
              </a:rPr>
              <a:t> (Kg/</a:t>
            </a:r>
            <a:r>
              <a:rPr kumimoji="0" lang="pt-BR" b="0" i="0" u="none" strike="noStrike" cap="none" normalizeH="0" baseline="0" dirty="0" err="1" smtClean="0">
                <a:ln>
                  <a:noFill/>
                </a:ln>
                <a:solidFill>
                  <a:schemeClr val="tx1"/>
                </a:solidFill>
                <a:effectLst/>
                <a:ea typeface="MS Mincho" pitchFamily="49" charset="-128"/>
                <a:cs typeface="Times New Roman" pitchFamily="18" charset="0"/>
              </a:rPr>
              <a:t>cm²</a:t>
            </a:r>
            <a:r>
              <a:rPr kumimoji="0" lang="pt-BR" b="0" i="0" u="none" strike="noStrike" cap="none" normalizeH="0" baseline="0" dirty="0" smtClean="0">
                <a:ln>
                  <a:noFill/>
                </a:ln>
                <a:solidFill>
                  <a:schemeClr val="tx1"/>
                </a:solidFill>
                <a:effectLst/>
                <a:ea typeface="MS Mincho" pitchFamily="49" charset="-128"/>
                <a:cs typeface="Times New Roman" pitchFamily="18" charset="0"/>
              </a:rPr>
              <a:t>)</a:t>
            </a: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s-ES_tradnl" b="1" i="0" u="none" strike="noStrike" cap="none" normalizeH="0" baseline="0" dirty="0" smtClean="0">
                <a:ln>
                  <a:noFill/>
                </a:ln>
                <a:solidFill>
                  <a:schemeClr val="tx1"/>
                </a:solidFill>
                <a:effectLst/>
                <a:ea typeface="MS Mincho" pitchFamily="49" charset="-128"/>
                <a:cs typeface="Times New Roman" pitchFamily="18" charset="0"/>
              </a:rPr>
              <a:t>ε=</a:t>
            </a:r>
            <a:r>
              <a:rPr kumimoji="0" lang="es-ES_tradnl" b="0" i="0" u="none" strike="noStrike" cap="none" normalizeH="0" baseline="0" dirty="0" smtClean="0">
                <a:ln>
                  <a:noFill/>
                </a:ln>
                <a:solidFill>
                  <a:schemeClr val="tx1"/>
                </a:solidFill>
                <a:effectLst/>
                <a:ea typeface="MS Mincho" pitchFamily="49" charset="-128"/>
                <a:cs typeface="Times New Roman" pitchFamily="18" charset="0"/>
              </a:rPr>
              <a:t> Deformación Unitaria</a:t>
            </a:r>
            <a:endParaRPr kumimoji="0" lang="es-ES_tradnl"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186057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1"/>
          <p:cNvSpPr>
            <a:spLocks noChangeArrowheads="1"/>
          </p:cNvSpPr>
          <p:nvPr/>
        </p:nvSpPr>
        <p:spPr bwMode="auto">
          <a:xfrm>
            <a:off x="0" y="119725"/>
            <a:ext cx="5878532"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es-ES_tradnl" b="1" i="0" u="none" strike="noStrike" cap="none" normalizeH="0" baseline="0" dirty="0" smtClean="0">
                <a:ln>
                  <a:noFill/>
                </a:ln>
                <a:solidFill>
                  <a:schemeClr val="tx1"/>
                </a:solidFill>
                <a:effectLst/>
                <a:ea typeface="MS Mincho" pitchFamily="49" charset="-128"/>
                <a:cs typeface="Times New Roman" pitchFamily="18" charset="0"/>
              </a:rPr>
              <a:t>Resultados del ensayo  a compresión paralela a la fibra</a:t>
            </a:r>
            <a:endParaRPr kumimoji="0" lang="es-ES" b="0" i="0" u="none" strike="noStrike" cap="none" normalizeH="0" baseline="0" dirty="0" smtClean="0">
              <a:ln>
                <a:noFill/>
              </a:ln>
              <a:solidFill>
                <a:schemeClr val="tx1"/>
              </a:solidFill>
              <a:effectLst/>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endParaRPr>
          </a:p>
        </p:txBody>
      </p:sp>
      <p:graphicFrame>
        <p:nvGraphicFramePr>
          <p:cNvPr id="5" name="4 Tabla"/>
          <p:cNvGraphicFramePr>
            <a:graphicFrameLocks noGrp="1"/>
          </p:cNvGraphicFramePr>
          <p:nvPr/>
        </p:nvGraphicFramePr>
        <p:xfrm>
          <a:off x="1571604" y="3929066"/>
          <a:ext cx="5619775" cy="2714643"/>
        </p:xfrm>
        <a:graphic>
          <a:graphicData uri="http://schemas.openxmlformats.org/drawingml/2006/table">
            <a:tbl>
              <a:tblPr/>
              <a:tblGrid>
                <a:gridCol w="1123955"/>
                <a:gridCol w="1123955"/>
                <a:gridCol w="1123955"/>
                <a:gridCol w="1123955"/>
                <a:gridCol w="1123955"/>
              </a:tblGrid>
              <a:tr h="551065">
                <a:tc gridSpan="5">
                  <a:txBody>
                    <a:bodyPr/>
                    <a:lstStyle/>
                    <a:p>
                      <a:pPr algn="ctr" rtl="0" fontAlgn="ctr"/>
                      <a:r>
                        <a:rPr lang="es-ES" sz="900" b="1" i="0" u="none" strike="noStrike" dirty="0">
                          <a:solidFill>
                            <a:srgbClr val="000000"/>
                          </a:solidFill>
                          <a:latin typeface="Arial"/>
                        </a:rPr>
                        <a:t>COMPRESIÓN PARALELA A LA </a:t>
                      </a:r>
                      <a:r>
                        <a:rPr lang="es-ES" sz="900" b="1" i="0" u="none" strike="noStrike" dirty="0" smtClean="0">
                          <a:solidFill>
                            <a:srgbClr val="000000"/>
                          </a:solidFill>
                          <a:latin typeface="Arial"/>
                        </a:rPr>
                        <a:t>FIBRA</a:t>
                      </a:r>
                      <a:endParaRPr lang="es-ES" sz="9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69842">
                <a:tc>
                  <a:txBody>
                    <a:bodyPr/>
                    <a:lstStyle/>
                    <a:p>
                      <a:pPr algn="ctr" rtl="0" fontAlgn="ctr"/>
                      <a:r>
                        <a:rPr lang="es-ES" sz="900" b="1" i="0" u="none" strike="noStrike" dirty="0">
                          <a:solidFill>
                            <a:srgbClr val="000000"/>
                          </a:solidFill>
                          <a:latin typeface="Arial"/>
                        </a:rPr>
                        <a:t>Muestra</a:t>
                      </a:r>
                      <a:r>
                        <a:rPr lang="es-ES" sz="1100" b="0" i="0" u="none" strike="noStrike" dirty="0">
                          <a:solidFill>
                            <a:srgbClr val="000000"/>
                          </a:solidFill>
                          <a:latin typeface="Arial"/>
                        </a:rPr>
                        <a:t> </a:t>
                      </a:r>
                      <a:endParaRPr lang="es-ES" sz="9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a:solidFill>
                            <a:srgbClr val="000000"/>
                          </a:solidFill>
                          <a:latin typeface="Arial"/>
                        </a:rPr>
                        <a:t>ALISO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a:solidFill>
                            <a:srgbClr val="000000"/>
                          </a:solidFill>
                          <a:latin typeface="Arial"/>
                        </a:rPr>
                        <a:t>CANELO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a:solidFill>
                            <a:srgbClr val="000000"/>
                          </a:solidFill>
                          <a:latin typeface="Arial"/>
                        </a:rPr>
                        <a:t>MANZANO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a:solidFill>
                            <a:srgbClr val="000000"/>
                          </a:solidFill>
                          <a:latin typeface="Arial"/>
                        </a:rPr>
                        <a:t>ROBLE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622">
                <a:tc>
                  <a:txBody>
                    <a:bodyPr/>
                    <a:lstStyle/>
                    <a:p>
                      <a:pPr algn="l" rtl="0" fontAlgn="ctr"/>
                      <a:r>
                        <a:rPr lang="es-ES" sz="900" b="1" i="0" u="none" strike="noStrike">
                          <a:solidFill>
                            <a:srgbClr val="000000"/>
                          </a:solidFill>
                          <a:latin typeface="Arial"/>
                        </a:rPr>
                        <a:t>Esfuerzo promedio (Kg/cm²)</a:t>
                      </a:r>
                      <a:r>
                        <a:rPr lang="es-ES" sz="1100" b="0" i="0" u="none" strike="noStrike">
                          <a:solidFill>
                            <a:srgbClr val="000000"/>
                          </a:solidFill>
                          <a:latin typeface="Arial"/>
                        </a:rPr>
                        <a:t> </a:t>
                      </a:r>
                      <a:endParaRPr lang="es-ES" sz="9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a:solidFill>
                            <a:srgbClr val="000000"/>
                          </a:solidFill>
                          <a:latin typeface="Arial"/>
                        </a:rPr>
                        <a:t>419.98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a:solidFill>
                            <a:srgbClr val="000000"/>
                          </a:solidFill>
                          <a:latin typeface="Arial"/>
                        </a:rPr>
                        <a:t>387.93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a:solidFill>
                            <a:srgbClr val="000000"/>
                          </a:solidFill>
                          <a:latin typeface="Arial"/>
                        </a:rPr>
                        <a:t>603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a:solidFill>
                            <a:srgbClr val="000000"/>
                          </a:solidFill>
                          <a:latin typeface="Arial"/>
                        </a:rPr>
                        <a:t>752.89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06114">
                <a:tc>
                  <a:txBody>
                    <a:bodyPr/>
                    <a:lstStyle/>
                    <a:p>
                      <a:pPr algn="l" rtl="0" fontAlgn="ctr"/>
                      <a:r>
                        <a:rPr lang="es-ES" sz="900" b="1" i="0" u="none" strike="noStrike">
                          <a:solidFill>
                            <a:srgbClr val="000000"/>
                          </a:solidFill>
                          <a:latin typeface="Arial"/>
                        </a:rPr>
                        <a:t>Esfuerzo promedio  (MPa)</a:t>
                      </a:r>
                      <a:r>
                        <a:rPr lang="es-ES" sz="1100" b="0" i="0" u="none" strike="noStrike">
                          <a:solidFill>
                            <a:srgbClr val="000000"/>
                          </a:solidFill>
                          <a:latin typeface="Arial"/>
                        </a:rPr>
                        <a:t> </a:t>
                      </a:r>
                      <a:endParaRPr lang="es-ES" sz="9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a:solidFill>
                            <a:srgbClr val="000000"/>
                          </a:solidFill>
                          <a:latin typeface="Arial"/>
                        </a:rPr>
                        <a:t>41.2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a:solidFill>
                            <a:srgbClr val="000000"/>
                          </a:solidFill>
                          <a:latin typeface="Arial"/>
                        </a:rPr>
                        <a:t>38.06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a:solidFill>
                            <a:srgbClr val="000000"/>
                          </a:solidFill>
                          <a:latin typeface="Arial"/>
                        </a:rPr>
                        <a:t>59.15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a:solidFill>
                            <a:srgbClr val="000000"/>
                          </a:solidFill>
                          <a:latin typeface="Arial"/>
                        </a:rPr>
                        <a:t>73.86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 name="5 Tabla"/>
          <p:cNvGraphicFramePr>
            <a:graphicFrameLocks noGrp="1"/>
          </p:cNvGraphicFramePr>
          <p:nvPr/>
        </p:nvGraphicFramePr>
        <p:xfrm>
          <a:off x="571472" y="642918"/>
          <a:ext cx="8286804" cy="2876067"/>
        </p:xfrm>
        <a:graphic>
          <a:graphicData uri="http://schemas.openxmlformats.org/drawingml/2006/table">
            <a:tbl>
              <a:tblPr/>
              <a:tblGrid>
                <a:gridCol w="1381134"/>
                <a:gridCol w="1381134"/>
                <a:gridCol w="1381134"/>
                <a:gridCol w="1381134"/>
                <a:gridCol w="1381134"/>
                <a:gridCol w="1381134"/>
              </a:tblGrid>
              <a:tr h="146881">
                <a:tc gridSpan="6">
                  <a:txBody>
                    <a:bodyPr/>
                    <a:lstStyle/>
                    <a:p>
                      <a:pPr indent="1402715" algn="l">
                        <a:spcAft>
                          <a:spcPts val="0"/>
                        </a:spcAft>
                      </a:pPr>
                      <a:r>
                        <a:rPr lang="es-ES_tradnl" sz="900" b="1">
                          <a:solidFill>
                            <a:srgbClr val="000000"/>
                          </a:solidFill>
                          <a:latin typeface="Arial"/>
                          <a:ea typeface="Times New Roman"/>
                          <a:cs typeface="Arial"/>
                        </a:rPr>
                        <a:t>COMPRESIÓN PARALELA A LA FIBRA</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46881">
                <a:tc gridSpan="6">
                  <a:txBody>
                    <a:bodyPr/>
                    <a:lstStyle/>
                    <a:p>
                      <a:pPr indent="450215" algn="ctr">
                        <a:spcAft>
                          <a:spcPts val="0"/>
                        </a:spcAft>
                      </a:pPr>
                      <a:r>
                        <a:rPr lang="es-ES_tradnl" sz="900" b="1">
                          <a:solidFill>
                            <a:srgbClr val="000000"/>
                          </a:solidFill>
                          <a:latin typeface="Arial"/>
                          <a:ea typeface="Times New Roman"/>
                          <a:cs typeface="Arial"/>
                        </a:rPr>
                        <a:t>ROBLE</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98639">
                <a:tc>
                  <a:txBody>
                    <a:bodyPr/>
                    <a:lstStyle/>
                    <a:p>
                      <a:pPr indent="450215" algn="ctr">
                        <a:spcAft>
                          <a:spcPts val="0"/>
                        </a:spcAft>
                      </a:pPr>
                      <a:r>
                        <a:rPr lang="es-ES_tradnl" sz="900" b="1">
                          <a:solidFill>
                            <a:srgbClr val="000000"/>
                          </a:solidFill>
                          <a:latin typeface="Arial"/>
                          <a:ea typeface="Times New Roman"/>
                          <a:cs typeface="Arial"/>
                        </a:rPr>
                        <a:t>Muestra</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900" b="1">
                          <a:solidFill>
                            <a:srgbClr val="000000"/>
                          </a:solidFill>
                          <a:latin typeface="Arial"/>
                          <a:ea typeface="Times New Roman"/>
                          <a:cs typeface="Arial"/>
                        </a:rPr>
                        <a:t>P-R I</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900" b="1">
                          <a:solidFill>
                            <a:srgbClr val="000000"/>
                          </a:solidFill>
                          <a:latin typeface="Arial"/>
                          <a:ea typeface="Times New Roman"/>
                          <a:cs typeface="Arial"/>
                        </a:rPr>
                        <a:t>P-R II</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900" b="1">
                          <a:solidFill>
                            <a:srgbClr val="000000"/>
                          </a:solidFill>
                          <a:latin typeface="Arial"/>
                          <a:ea typeface="Times New Roman"/>
                          <a:cs typeface="Arial"/>
                        </a:rPr>
                        <a:t>P-R III</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900" b="1">
                          <a:solidFill>
                            <a:srgbClr val="000000"/>
                          </a:solidFill>
                          <a:latin typeface="Arial"/>
                          <a:ea typeface="Times New Roman"/>
                          <a:cs typeface="Arial"/>
                        </a:rPr>
                        <a:t>P-R IV</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900" b="1">
                          <a:solidFill>
                            <a:srgbClr val="000000"/>
                          </a:solidFill>
                          <a:latin typeface="Arial"/>
                          <a:ea typeface="Times New Roman"/>
                          <a:cs typeface="Arial"/>
                        </a:rPr>
                        <a:t>P-R V</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8639">
                <a:tc>
                  <a:txBody>
                    <a:bodyPr/>
                    <a:lstStyle/>
                    <a:p>
                      <a:pPr indent="450215" algn="l">
                        <a:spcAft>
                          <a:spcPts val="0"/>
                        </a:spcAft>
                      </a:pPr>
                      <a:r>
                        <a:rPr lang="es-ES_tradnl" sz="900">
                          <a:solidFill>
                            <a:srgbClr val="000000"/>
                          </a:solidFill>
                          <a:latin typeface="Arial"/>
                          <a:ea typeface="Times New Roman"/>
                          <a:cs typeface="Arial"/>
                        </a:rPr>
                        <a:t>Base (mm)</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50.22</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50.35</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50.16</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49.89</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50.05</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8639">
                <a:tc>
                  <a:txBody>
                    <a:bodyPr/>
                    <a:lstStyle/>
                    <a:p>
                      <a:pPr indent="450215" algn="l">
                        <a:spcAft>
                          <a:spcPts val="0"/>
                        </a:spcAft>
                      </a:pPr>
                      <a:r>
                        <a:rPr lang="es-ES_tradnl" sz="900">
                          <a:solidFill>
                            <a:srgbClr val="000000"/>
                          </a:solidFill>
                          <a:latin typeface="Arial"/>
                          <a:ea typeface="Times New Roman"/>
                          <a:cs typeface="Arial"/>
                        </a:rPr>
                        <a:t>Altura (mm)</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50.32</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50.28</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50.52</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50.49</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50.42</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8639">
                <a:tc>
                  <a:txBody>
                    <a:bodyPr/>
                    <a:lstStyle/>
                    <a:p>
                      <a:pPr indent="450215" algn="l">
                        <a:spcAft>
                          <a:spcPts val="0"/>
                        </a:spcAft>
                      </a:pPr>
                      <a:r>
                        <a:rPr lang="es-ES_tradnl" sz="900">
                          <a:solidFill>
                            <a:srgbClr val="000000"/>
                          </a:solidFill>
                          <a:latin typeface="Arial"/>
                          <a:ea typeface="Times New Roman"/>
                          <a:cs typeface="Arial"/>
                        </a:rPr>
                        <a:t>Longitud (mm)</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201.50</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201.50</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200.60</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201.20</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203.20</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8639">
                <a:tc>
                  <a:txBody>
                    <a:bodyPr/>
                    <a:lstStyle/>
                    <a:p>
                      <a:pPr indent="450215" algn="l">
                        <a:spcAft>
                          <a:spcPts val="0"/>
                        </a:spcAft>
                      </a:pPr>
                      <a:r>
                        <a:rPr lang="es-ES_tradnl" sz="900">
                          <a:solidFill>
                            <a:srgbClr val="000000"/>
                          </a:solidFill>
                          <a:latin typeface="Arial"/>
                          <a:ea typeface="Times New Roman"/>
                          <a:cs typeface="Arial"/>
                        </a:rPr>
                        <a:t>Área (cm²)</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25.27</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25.32</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25.34</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25.19</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25.24</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8639">
                <a:tc>
                  <a:txBody>
                    <a:bodyPr/>
                    <a:lstStyle/>
                    <a:p>
                      <a:pPr indent="450215" algn="l">
                        <a:spcAft>
                          <a:spcPts val="0"/>
                        </a:spcAft>
                      </a:pPr>
                      <a:r>
                        <a:rPr lang="es-ES_tradnl" sz="900">
                          <a:solidFill>
                            <a:srgbClr val="000000"/>
                          </a:solidFill>
                          <a:latin typeface="Arial"/>
                          <a:ea typeface="Times New Roman"/>
                          <a:cs typeface="Arial"/>
                        </a:rPr>
                        <a:t>Fuerza (Kg)</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17530</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19300</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19600</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18800</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19900</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8639">
                <a:tc>
                  <a:txBody>
                    <a:bodyPr/>
                    <a:lstStyle/>
                    <a:p>
                      <a:pPr indent="450215" algn="l">
                        <a:spcAft>
                          <a:spcPts val="0"/>
                        </a:spcAft>
                      </a:pPr>
                      <a:r>
                        <a:rPr lang="es-ES_tradnl" sz="900">
                          <a:solidFill>
                            <a:srgbClr val="000000"/>
                          </a:solidFill>
                          <a:latin typeface="Arial"/>
                          <a:ea typeface="Times New Roman"/>
                          <a:cs typeface="Arial"/>
                        </a:rPr>
                        <a:t>Fuerza (N)</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900">
                          <a:solidFill>
                            <a:srgbClr val="000000"/>
                          </a:solidFill>
                          <a:latin typeface="Arial"/>
                          <a:ea typeface="Times New Roman"/>
                          <a:cs typeface="Arial"/>
                        </a:rPr>
                        <a:t>171969.30</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900">
                          <a:solidFill>
                            <a:srgbClr val="000000"/>
                          </a:solidFill>
                          <a:latin typeface="Arial"/>
                          <a:ea typeface="Times New Roman"/>
                          <a:cs typeface="Arial"/>
                        </a:rPr>
                        <a:t>189333.00</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900">
                          <a:solidFill>
                            <a:srgbClr val="000000"/>
                          </a:solidFill>
                          <a:latin typeface="Arial"/>
                          <a:ea typeface="Times New Roman"/>
                          <a:cs typeface="Arial"/>
                        </a:rPr>
                        <a:t>192276.00</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900">
                          <a:solidFill>
                            <a:srgbClr val="000000"/>
                          </a:solidFill>
                          <a:latin typeface="Arial"/>
                          <a:ea typeface="Times New Roman"/>
                          <a:cs typeface="Arial"/>
                        </a:rPr>
                        <a:t>184428.00</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900">
                          <a:solidFill>
                            <a:srgbClr val="000000"/>
                          </a:solidFill>
                          <a:latin typeface="Arial"/>
                          <a:ea typeface="Times New Roman"/>
                          <a:cs typeface="Arial"/>
                        </a:rPr>
                        <a:t>195219.00</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7958">
                <a:tc>
                  <a:txBody>
                    <a:bodyPr/>
                    <a:lstStyle/>
                    <a:p>
                      <a:pPr indent="450215" algn="l">
                        <a:spcAft>
                          <a:spcPts val="0"/>
                        </a:spcAft>
                      </a:pPr>
                      <a:r>
                        <a:rPr lang="es-ES_tradnl" sz="900" b="1">
                          <a:solidFill>
                            <a:srgbClr val="000000"/>
                          </a:solidFill>
                          <a:latin typeface="Arial"/>
                          <a:ea typeface="Times New Roman"/>
                          <a:cs typeface="Arial"/>
                        </a:rPr>
                        <a:t>Esfuerzo máximo (Kg/cm²)</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900">
                          <a:solidFill>
                            <a:srgbClr val="000000"/>
                          </a:solidFill>
                          <a:latin typeface="Arial"/>
                          <a:ea typeface="Times New Roman"/>
                          <a:cs typeface="Arial"/>
                        </a:rPr>
                        <a:t>693.69</a:t>
                      </a:r>
                      <a:endParaRPr lang="es-ES" sz="1100">
                        <a:latin typeface="Arial"/>
                        <a:ea typeface="ＭＳ 明朝"/>
                        <a:cs typeface="Times New Roman"/>
                      </a:endParaRPr>
                    </a:p>
                  </a:txBody>
                  <a:tcPr marL="41469" marR="414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900">
                          <a:solidFill>
                            <a:srgbClr val="000000"/>
                          </a:solidFill>
                          <a:latin typeface="Arial"/>
                          <a:ea typeface="Times New Roman"/>
                          <a:cs typeface="Arial"/>
                        </a:rPr>
                        <a:t>762.36</a:t>
                      </a:r>
                      <a:endParaRPr lang="es-ES" sz="1100">
                        <a:latin typeface="Arial"/>
                        <a:ea typeface="ＭＳ 明朝"/>
                        <a:cs typeface="Times New Roman"/>
                      </a:endParaRPr>
                    </a:p>
                  </a:txBody>
                  <a:tcPr marL="41469" marR="414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900">
                          <a:solidFill>
                            <a:srgbClr val="000000"/>
                          </a:solidFill>
                          <a:latin typeface="Arial"/>
                          <a:ea typeface="Times New Roman"/>
                          <a:cs typeface="Arial"/>
                        </a:rPr>
                        <a:t>773.46</a:t>
                      </a:r>
                      <a:endParaRPr lang="es-ES" sz="1100">
                        <a:latin typeface="Arial"/>
                        <a:ea typeface="ＭＳ 明朝"/>
                        <a:cs typeface="Times New Roman"/>
                      </a:endParaRPr>
                    </a:p>
                  </a:txBody>
                  <a:tcPr marL="41469" marR="414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900">
                          <a:solidFill>
                            <a:srgbClr val="000000"/>
                          </a:solidFill>
                          <a:latin typeface="Arial"/>
                          <a:ea typeface="Times New Roman"/>
                          <a:cs typeface="Arial"/>
                        </a:rPr>
                        <a:t>746.34</a:t>
                      </a:r>
                      <a:endParaRPr lang="es-ES" sz="1100">
                        <a:latin typeface="Arial"/>
                        <a:ea typeface="ＭＳ 明朝"/>
                        <a:cs typeface="Times New Roman"/>
                      </a:endParaRPr>
                    </a:p>
                  </a:txBody>
                  <a:tcPr marL="41469" marR="414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900">
                          <a:solidFill>
                            <a:srgbClr val="000000"/>
                          </a:solidFill>
                          <a:latin typeface="Arial"/>
                          <a:ea typeface="Times New Roman"/>
                          <a:cs typeface="Arial"/>
                        </a:rPr>
                        <a:t>788.58</a:t>
                      </a:r>
                      <a:endParaRPr lang="es-ES" sz="1100">
                        <a:latin typeface="Arial"/>
                        <a:ea typeface="ＭＳ 明朝"/>
                        <a:cs typeface="Times New Roman"/>
                      </a:endParaRPr>
                    </a:p>
                  </a:txBody>
                  <a:tcPr marL="41469" marR="414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7958">
                <a:tc>
                  <a:txBody>
                    <a:bodyPr/>
                    <a:lstStyle/>
                    <a:p>
                      <a:pPr indent="450215" algn="l">
                        <a:spcAft>
                          <a:spcPts val="0"/>
                        </a:spcAft>
                      </a:pPr>
                      <a:r>
                        <a:rPr lang="es-ES_tradnl" sz="900" b="1">
                          <a:solidFill>
                            <a:srgbClr val="000000"/>
                          </a:solidFill>
                          <a:latin typeface="Arial"/>
                          <a:ea typeface="Times New Roman"/>
                          <a:cs typeface="Arial"/>
                        </a:rPr>
                        <a:t>Esfuerzo máximo (MPa)</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68.05</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74.79</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75.88</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73.22</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27000" algn="ctr">
                        <a:spcAft>
                          <a:spcPts val="0"/>
                        </a:spcAft>
                      </a:pPr>
                      <a:r>
                        <a:rPr lang="es-ES_tradnl" sz="900">
                          <a:solidFill>
                            <a:srgbClr val="000000"/>
                          </a:solidFill>
                          <a:latin typeface="Arial"/>
                          <a:ea typeface="Times New Roman"/>
                          <a:cs typeface="Arial"/>
                        </a:rPr>
                        <a:t>77.36</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7958">
                <a:tc>
                  <a:txBody>
                    <a:bodyPr/>
                    <a:lstStyle/>
                    <a:p>
                      <a:pPr indent="450215" algn="l">
                        <a:spcAft>
                          <a:spcPts val="0"/>
                        </a:spcAft>
                      </a:pPr>
                      <a:r>
                        <a:rPr lang="es-ES_tradnl" sz="900" b="1">
                          <a:solidFill>
                            <a:srgbClr val="000000"/>
                          </a:solidFill>
                          <a:latin typeface="Arial"/>
                          <a:ea typeface="Times New Roman"/>
                          <a:cs typeface="Arial"/>
                        </a:rPr>
                        <a:t>Esfuerzo promedio (Kg/cm²)</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5">
                  <a:txBody>
                    <a:bodyPr/>
                    <a:lstStyle/>
                    <a:p>
                      <a:pPr indent="450215" algn="ctr">
                        <a:spcAft>
                          <a:spcPts val="0"/>
                        </a:spcAft>
                      </a:pPr>
                      <a:r>
                        <a:rPr lang="es-ES_tradnl" sz="900">
                          <a:solidFill>
                            <a:srgbClr val="000000"/>
                          </a:solidFill>
                          <a:latin typeface="Arial"/>
                          <a:ea typeface="Times New Roman"/>
                          <a:cs typeface="Arial"/>
                        </a:rPr>
                        <a:t>752.89</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97958">
                <a:tc>
                  <a:txBody>
                    <a:bodyPr/>
                    <a:lstStyle/>
                    <a:p>
                      <a:pPr indent="450215" algn="l">
                        <a:spcAft>
                          <a:spcPts val="0"/>
                        </a:spcAft>
                      </a:pPr>
                      <a:r>
                        <a:rPr lang="es-ES_tradnl" sz="900" b="1">
                          <a:solidFill>
                            <a:srgbClr val="000000"/>
                          </a:solidFill>
                          <a:latin typeface="Arial"/>
                          <a:ea typeface="Times New Roman"/>
                          <a:cs typeface="Arial"/>
                        </a:rPr>
                        <a:t>Esfuerzo promedio  (MPa)</a:t>
                      </a:r>
                      <a:endParaRPr lang="es-ES" sz="110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5">
                  <a:txBody>
                    <a:bodyPr/>
                    <a:lstStyle/>
                    <a:p>
                      <a:pPr indent="450215" algn="ctr">
                        <a:spcAft>
                          <a:spcPts val="0"/>
                        </a:spcAft>
                      </a:pPr>
                      <a:r>
                        <a:rPr lang="es-ES_tradnl" sz="900" dirty="0">
                          <a:solidFill>
                            <a:srgbClr val="000000"/>
                          </a:solidFill>
                          <a:latin typeface="Arial"/>
                          <a:ea typeface="Times New Roman"/>
                          <a:cs typeface="Arial"/>
                        </a:rPr>
                        <a:t>73.86</a:t>
                      </a:r>
                      <a:endParaRPr lang="es-ES" sz="1100" dirty="0">
                        <a:latin typeface="Arial"/>
                        <a:ea typeface="ＭＳ 明朝"/>
                        <a:cs typeface="Times New Roman"/>
                      </a:endParaRPr>
                    </a:p>
                  </a:txBody>
                  <a:tcPr marL="41469" marR="414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spTree>
    <p:extLst>
      <p:ext uri="{BB962C8B-B14F-4D97-AF65-F5344CB8AC3E}">
        <p14:creationId xmlns:p14="http://schemas.microsoft.com/office/powerpoint/2010/main" val="2964201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1"/>
          <p:cNvSpPr>
            <a:spLocks noChangeArrowheads="1"/>
          </p:cNvSpPr>
          <p:nvPr/>
        </p:nvSpPr>
        <p:spPr bwMode="auto">
          <a:xfrm>
            <a:off x="1660788" y="43934"/>
            <a:ext cx="582242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es-ES_tradnl" b="1" i="0" u="none" strike="noStrike" cap="none" normalizeH="0" baseline="0" dirty="0" smtClean="0">
                <a:ln>
                  <a:noFill/>
                </a:ln>
                <a:solidFill>
                  <a:srgbClr val="000000"/>
                </a:solidFill>
                <a:effectLst/>
                <a:ea typeface="MS Mincho" pitchFamily="49" charset="-128"/>
                <a:cs typeface="Times New Roman" pitchFamily="18" charset="0"/>
              </a:rPr>
              <a:t>Modulo de elasticidad a </a:t>
            </a:r>
            <a:r>
              <a:rPr kumimoji="0" lang="es-ES_tradnl" b="1" i="0" u="none" strike="noStrike" cap="none" normalizeH="0" baseline="0" dirty="0" err="1" smtClean="0">
                <a:ln>
                  <a:noFill/>
                </a:ln>
                <a:solidFill>
                  <a:srgbClr val="000000"/>
                </a:solidFill>
                <a:effectLst/>
                <a:ea typeface="MS Mincho" pitchFamily="49" charset="-128"/>
                <a:cs typeface="Times New Roman" pitchFamily="18" charset="0"/>
              </a:rPr>
              <a:t>compresion</a:t>
            </a:r>
            <a:r>
              <a:rPr kumimoji="0" lang="es-ES_tradnl" b="1" i="0" u="none" strike="noStrike" cap="none" normalizeH="0" baseline="0" dirty="0" smtClean="0">
                <a:ln>
                  <a:noFill/>
                </a:ln>
                <a:solidFill>
                  <a:srgbClr val="000000"/>
                </a:solidFill>
                <a:effectLst/>
                <a:ea typeface="MS Mincho" pitchFamily="49" charset="-128"/>
                <a:cs typeface="Times New Roman" pitchFamily="18" charset="0"/>
              </a:rPr>
              <a:t> paralela a la fibra</a:t>
            </a:r>
            <a:endParaRPr kumimoji="0" lang="es-ES_tradnl" b="0" i="0" u="none" strike="noStrike" cap="none" normalizeH="0" baseline="0" dirty="0" smtClean="0">
              <a:ln>
                <a:noFill/>
              </a:ln>
              <a:solidFill>
                <a:schemeClr val="tx1"/>
              </a:solidFill>
              <a:effectLst/>
            </a:endParaRPr>
          </a:p>
        </p:txBody>
      </p:sp>
      <p:graphicFrame>
        <p:nvGraphicFramePr>
          <p:cNvPr id="5" name="4 Tabla"/>
          <p:cNvGraphicFramePr>
            <a:graphicFrameLocks noGrp="1"/>
          </p:cNvGraphicFramePr>
          <p:nvPr/>
        </p:nvGraphicFramePr>
        <p:xfrm>
          <a:off x="1285852" y="1357298"/>
          <a:ext cx="6500865" cy="3317883"/>
        </p:xfrm>
        <a:graphic>
          <a:graphicData uri="http://schemas.openxmlformats.org/drawingml/2006/table">
            <a:tbl>
              <a:tblPr/>
              <a:tblGrid>
                <a:gridCol w="1300173"/>
                <a:gridCol w="1300173"/>
                <a:gridCol w="1300173"/>
                <a:gridCol w="1300173"/>
                <a:gridCol w="1300173"/>
              </a:tblGrid>
              <a:tr h="673521">
                <a:tc gridSpan="5">
                  <a:txBody>
                    <a:bodyPr/>
                    <a:lstStyle/>
                    <a:p>
                      <a:pPr algn="ctr" rtl="0" fontAlgn="ctr"/>
                      <a:r>
                        <a:rPr lang="es-ES" sz="1200" b="1" i="0" u="none" strike="noStrike" dirty="0">
                          <a:solidFill>
                            <a:srgbClr val="000000"/>
                          </a:solidFill>
                          <a:latin typeface="Arial"/>
                        </a:rPr>
                        <a:t>COMPRESIÓN PARALELA A LA </a:t>
                      </a:r>
                      <a:r>
                        <a:rPr lang="es-ES" sz="1200" b="1" i="0" u="none" strike="noStrike" dirty="0" smtClean="0">
                          <a:solidFill>
                            <a:srgbClr val="000000"/>
                          </a:solidFill>
                          <a:latin typeface="Arial"/>
                        </a:rPr>
                        <a:t>FIBRA</a:t>
                      </a:r>
                      <a:endParaRPr lang="es-ES"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452027">
                <a:tc>
                  <a:txBody>
                    <a:bodyPr/>
                    <a:lstStyle/>
                    <a:p>
                      <a:pPr algn="ctr" rtl="0" fontAlgn="ctr"/>
                      <a:r>
                        <a:rPr lang="es-ES" sz="1200" b="1" i="0" u="none" strike="noStrike" dirty="0">
                          <a:solidFill>
                            <a:srgbClr val="000000"/>
                          </a:solidFill>
                          <a:latin typeface="Arial"/>
                        </a:rPr>
                        <a:t>Muestra</a:t>
                      </a:r>
                      <a:r>
                        <a:rPr lang="es-ES" sz="1200" b="0" i="0" u="none" strike="noStrike" dirty="0">
                          <a:solidFill>
                            <a:srgbClr val="000000"/>
                          </a:solidFill>
                          <a:latin typeface="Arial"/>
                        </a:rPr>
                        <a:t> </a:t>
                      </a:r>
                      <a:endParaRPr lang="es-ES"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a:solidFill>
                            <a:srgbClr val="000000"/>
                          </a:solidFill>
                          <a:latin typeface="Arial"/>
                        </a:rPr>
                        <a:t>ALISO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a:solidFill>
                            <a:srgbClr val="000000"/>
                          </a:solidFill>
                          <a:latin typeface="Arial"/>
                        </a:rPr>
                        <a:t>CANELO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a:solidFill>
                            <a:srgbClr val="000000"/>
                          </a:solidFill>
                          <a:latin typeface="Arial"/>
                        </a:rPr>
                        <a:t>MANZANO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a:solidFill>
                            <a:srgbClr val="000000"/>
                          </a:solidFill>
                          <a:latin typeface="Arial"/>
                        </a:rPr>
                        <a:t>ROBLE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84867">
                <a:tc>
                  <a:txBody>
                    <a:bodyPr/>
                    <a:lstStyle/>
                    <a:p>
                      <a:pPr algn="ctr" rtl="0" fontAlgn="ctr"/>
                      <a:r>
                        <a:rPr lang="es-ES" sz="1200" b="1" i="0" u="none" strike="noStrike" dirty="0" smtClean="0">
                          <a:solidFill>
                            <a:srgbClr val="000000"/>
                          </a:solidFill>
                          <a:latin typeface="Arial"/>
                        </a:rPr>
                        <a:t>E</a:t>
                      </a:r>
                      <a:r>
                        <a:rPr lang="es-ES" sz="1200" b="1" i="0" u="none" strike="noStrike" baseline="0" dirty="0" smtClean="0">
                          <a:solidFill>
                            <a:srgbClr val="000000"/>
                          </a:solidFill>
                          <a:latin typeface="Arial"/>
                        </a:rPr>
                        <a:t> </a:t>
                      </a:r>
                      <a:r>
                        <a:rPr lang="es-ES" sz="1200" b="1" i="0" u="none" strike="noStrike" dirty="0" smtClean="0">
                          <a:solidFill>
                            <a:srgbClr val="000000"/>
                          </a:solidFill>
                          <a:latin typeface="Arial"/>
                        </a:rPr>
                        <a:t>promedio </a:t>
                      </a:r>
                      <a:r>
                        <a:rPr lang="es-ES" sz="1200" b="1" i="0" u="none" strike="noStrike" dirty="0">
                          <a:solidFill>
                            <a:srgbClr val="000000"/>
                          </a:solidFill>
                          <a:latin typeface="Arial"/>
                        </a:rPr>
                        <a:t>(Kg/cm²)</a:t>
                      </a:r>
                      <a:r>
                        <a:rPr lang="es-ES" sz="1200" b="0" i="0" u="none" strike="noStrike" dirty="0">
                          <a:solidFill>
                            <a:srgbClr val="000000"/>
                          </a:solidFill>
                          <a:latin typeface="Arial"/>
                        </a:rPr>
                        <a:t> </a:t>
                      </a:r>
                      <a:endParaRPr lang="es-ES"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87504.96</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114195.05</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178660.25</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159839.47</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07468">
                <a:tc>
                  <a:txBody>
                    <a:bodyPr/>
                    <a:lstStyle/>
                    <a:p>
                      <a:pPr algn="ctr" rtl="0" fontAlgn="ctr"/>
                      <a:r>
                        <a:rPr lang="es-ES" sz="1200" b="1" i="0" u="none" strike="noStrike" dirty="0" smtClean="0">
                          <a:solidFill>
                            <a:srgbClr val="000000"/>
                          </a:solidFill>
                          <a:latin typeface="Arial"/>
                        </a:rPr>
                        <a:t>E</a:t>
                      </a:r>
                      <a:r>
                        <a:rPr lang="es-ES" sz="1200" b="1" i="0" u="none" strike="noStrike" baseline="0" dirty="0" smtClean="0">
                          <a:solidFill>
                            <a:srgbClr val="000000"/>
                          </a:solidFill>
                          <a:latin typeface="Arial"/>
                        </a:rPr>
                        <a:t> min </a:t>
                      </a:r>
                      <a:r>
                        <a:rPr lang="es-ES" sz="1200" b="0" i="0" u="none" strike="noStrike" dirty="0" smtClean="0">
                          <a:solidFill>
                            <a:srgbClr val="000000"/>
                          </a:solidFill>
                          <a:latin typeface="Arial"/>
                        </a:rPr>
                        <a:t> </a:t>
                      </a:r>
                      <a:r>
                        <a:rPr lang="es-ES" sz="1200" b="1" i="0" u="none" strike="noStrike" dirty="0" smtClean="0">
                          <a:solidFill>
                            <a:srgbClr val="000000"/>
                          </a:solidFill>
                          <a:latin typeface="Arial"/>
                        </a:rPr>
                        <a:t>(Kg/cm²)</a:t>
                      </a:r>
                      <a:r>
                        <a:rPr lang="es-ES" sz="1200" b="0" i="0" u="none" strike="noStrike" dirty="0" smtClean="0">
                          <a:solidFill>
                            <a:srgbClr val="000000"/>
                          </a:solidFill>
                          <a:latin typeface="Arial"/>
                        </a:rPr>
                        <a:t> </a:t>
                      </a:r>
                      <a:endParaRPr lang="es-ES"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82624.42</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110702.61</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158985.98</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151077.50</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61910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214280" y="142885"/>
          <a:ext cx="8715440" cy="6611994"/>
        </p:xfrm>
        <a:graphic>
          <a:graphicData uri="http://schemas.openxmlformats.org/drawingml/2006/table">
            <a:tbl>
              <a:tblPr/>
              <a:tblGrid>
                <a:gridCol w="1214448"/>
                <a:gridCol w="964412"/>
                <a:gridCol w="1089430"/>
                <a:gridCol w="1089430"/>
                <a:gridCol w="1089430"/>
                <a:gridCol w="1089430"/>
                <a:gridCol w="1089430"/>
                <a:gridCol w="1089430"/>
              </a:tblGrid>
              <a:tr h="102054">
                <a:tc gridSpan="8">
                  <a:txBody>
                    <a:bodyPr/>
                    <a:lstStyle/>
                    <a:p>
                      <a:pPr indent="450215" algn="ctr">
                        <a:spcAft>
                          <a:spcPts val="0"/>
                        </a:spcAft>
                      </a:pPr>
                      <a:r>
                        <a:rPr lang="es-ES_tradnl" sz="800" b="1" dirty="0">
                          <a:solidFill>
                            <a:srgbClr val="000000"/>
                          </a:solidFill>
                          <a:latin typeface="Arial"/>
                          <a:ea typeface="Times New Roman"/>
                          <a:cs typeface="Arial"/>
                        </a:rPr>
                        <a:t>PROBETA P-R I</a:t>
                      </a:r>
                      <a:endParaRPr lang="es-ES" sz="800" dirty="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63286">
                <a:tc>
                  <a:txBody>
                    <a:bodyPr/>
                    <a:lstStyle/>
                    <a:p>
                      <a:pPr indent="450215" algn="ctr">
                        <a:spcAft>
                          <a:spcPts val="0"/>
                        </a:spcAft>
                      </a:pPr>
                      <a:r>
                        <a:rPr lang="es-ES_tradnl" sz="800" b="1">
                          <a:solidFill>
                            <a:srgbClr val="000000"/>
                          </a:solidFill>
                          <a:latin typeface="Arial"/>
                          <a:ea typeface="Times New Roman"/>
                          <a:cs typeface="Arial"/>
                        </a:rPr>
                        <a:t>P</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b="1">
                          <a:solidFill>
                            <a:srgbClr val="000000"/>
                          </a:solidFill>
                          <a:latin typeface="Arial"/>
                          <a:ea typeface="Times New Roman"/>
                          <a:cs typeface="Arial"/>
                        </a:rPr>
                        <a:t>ε</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b="1">
                          <a:solidFill>
                            <a:srgbClr val="000000"/>
                          </a:solidFill>
                          <a:latin typeface="Arial"/>
                          <a:ea typeface="Times New Roman"/>
                          <a:cs typeface="Arial"/>
                        </a:rPr>
                        <a:t>Base</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b="1">
                          <a:solidFill>
                            <a:srgbClr val="000000"/>
                          </a:solidFill>
                          <a:latin typeface="Arial"/>
                          <a:ea typeface="Times New Roman"/>
                          <a:cs typeface="Arial"/>
                        </a:rPr>
                        <a:t>Altura</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b="1">
                          <a:solidFill>
                            <a:srgbClr val="000000"/>
                          </a:solidFill>
                          <a:latin typeface="Arial"/>
                          <a:ea typeface="Times New Roman"/>
                          <a:cs typeface="Arial"/>
                        </a:rPr>
                        <a:t>Área </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b="1">
                          <a:solidFill>
                            <a:srgbClr val="000000"/>
                          </a:solidFill>
                          <a:latin typeface="Arial"/>
                          <a:ea typeface="Times New Roman"/>
                          <a:cs typeface="Arial"/>
                        </a:rPr>
                        <a:t>σ</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b="1">
                          <a:solidFill>
                            <a:srgbClr val="000000"/>
                          </a:solidFill>
                          <a:latin typeface="Arial"/>
                          <a:ea typeface="Times New Roman"/>
                          <a:cs typeface="Arial"/>
                        </a:rPr>
                        <a:t>E</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b="1">
                          <a:solidFill>
                            <a:srgbClr val="000000"/>
                          </a:solidFill>
                          <a:latin typeface="Arial"/>
                          <a:ea typeface="Times New Roman"/>
                          <a:cs typeface="Arial"/>
                        </a:rPr>
                        <a:t>Carga</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b="1">
                          <a:solidFill>
                            <a:srgbClr val="000000"/>
                          </a:solidFill>
                          <a:latin typeface="Arial"/>
                          <a:ea typeface="Times New Roman"/>
                          <a:cs typeface="Arial"/>
                        </a:rPr>
                        <a:t>(kg)</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b="1">
                          <a:solidFill>
                            <a:srgbClr val="000000"/>
                          </a:solidFill>
                          <a:latin typeface="Arial"/>
                          <a:ea typeface="Times New Roman"/>
                          <a:cs typeface="Arial"/>
                        </a:rPr>
                        <a:t>0.0001</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b="1">
                          <a:solidFill>
                            <a:srgbClr val="000000"/>
                          </a:solidFill>
                          <a:latin typeface="Arial"/>
                          <a:ea typeface="Times New Roman"/>
                          <a:cs typeface="Arial"/>
                        </a:rPr>
                        <a:t>(mm)</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b="1">
                          <a:solidFill>
                            <a:srgbClr val="000000"/>
                          </a:solidFill>
                          <a:latin typeface="Arial"/>
                          <a:ea typeface="Times New Roman"/>
                          <a:cs typeface="Arial"/>
                        </a:rPr>
                        <a:t>(mm)</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b="1">
                          <a:solidFill>
                            <a:srgbClr val="000000"/>
                          </a:solidFill>
                          <a:latin typeface="Arial"/>
                          <a:ea typeface="Times New Roman"/>
                          <a:cs typeface="Arial"/>
                        </a:rPr>
                        <a:t>(mm2)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b="1">
                          <a:solidFill>
                            <a:srgbClr val="000000"/>
                          </a:solidFill>
                          <a:latin typeface="Arial"/>
                          <a:ea typeface="Times New Roman"/>
                          <a:cs typeface="Arial"/>
                        </a:rPr>
                        <a:t>(Kg/cm²)</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b="1">
                          <a:solidFill>
                            <a:srgbClr val="000000"/>
                          </a:solidFill>
                          <a:latin typeface="Arial"/>
                          <a:ea typeface="Times New Roman"/>
                          <a:cs typeface="Arial"/>
                        </a:rPr>
                        <a:t>(Kg/cm²)</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b="1">
                          <a:solidFill>
                            <a:srgbClr val="000000"/>
                          </a:solidFill>
                          <a:latin typeface="Arial"/>
                          <a:ea typeface="Times New Roman"/>
                          <a:cs typeface="Arial"/>
                        </a:rPr>
                        <a:t>%</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0.000000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500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0.000133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19.79</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148765.09</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2.85</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1000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0.000267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39.57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148207.92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5.70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1500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0.000400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59.36</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148393.17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8.56</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2000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0.000533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79.14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148485.98</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11.41</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2500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0.000667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98.93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148319.02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14.26</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3000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0.000733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118.71</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161957.08</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17.11</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3500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0.000800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138.50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173125.37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19.97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4000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0.001000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158.29</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158286.05</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22.82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4500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0.001133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178.07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157168.41</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25.67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5000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0.001200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197.86</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164881.31</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28.52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5500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0.001333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217.64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163273.31</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31.37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6000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0.001467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237.43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161846.68</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34.23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6500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0.001600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257.21</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160759.27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37.08</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7000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0.001733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277.00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159838.77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39.93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7500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0.001867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296.79</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158964.30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42.78</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8000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0.002000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316.57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158286.05</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45.64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8500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0.002067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336.36</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162727.56</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48.49</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9000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0.002200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356.14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161883.46</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51.34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9500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0.002267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375.93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165826.81</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54.19</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10000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0.002467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395.72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160403.38</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57.05</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10500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0.002600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415.50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159808.03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59.90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11000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0.002733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435.29</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159270.64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62.75</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11500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0.002867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455.07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158727.73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65.60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12000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0.003000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474.86</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158286.05</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68.45</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12500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0.003133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494.64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157881.88</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71.31</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13000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0.003267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514.43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157462.40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74.16</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13500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0.003533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534.22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151207.31</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77.01</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14000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0.003667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554.00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151077.50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79.86</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14500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0.003800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573.79</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150996.56</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82.72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15000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0.004000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593.57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148393.17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85.57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15500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0.004200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613.36</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146037.73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88.42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16000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0.004667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633.14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135664.07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91.27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16500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0.005000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652.93</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130585.99</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94.12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17530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0.008667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50.22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50.32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2527.0704</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dirty="0">
                          <a:solidFill>
                            <a:srgbClr val="000000"/>
                          </a:solidFill>
                          <a:latin typeface="Arial"/>
                          <a:ea typeface="Times New Roman"/>
                          <a:cs typeface="Arial"/>
                        </a:rPr>
                        <a:t>693.69</a:t>
                      </a:r>
                      <a:endParaRPr lang="es-ES" sz="800" dirty="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80037.92</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450215" algn="ctr">
                        <a:spcAft>
                          <a:spcPts val="0"/>
                        </a:spcAft>
                      </a:pPr>
                      <a:r>
                        <a:rPr lang="es-ES_tradnl" sz="800">
                          <a:solidFill>
                            <a:srgbClr val="000000"/>
                          </a:solidFill>
                          <a:latin typeface="Arial"/>
                          <a:ea typeface="Times New Roman"/>
                          <a:cs typeface="Arial"/>
                        </a:rPr>
                        <a:t>100.00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02054">
                <a:tc>
                  <a:txBody>
                    <a:bodyPr/>
                    <a:lstStyle/>
                    <a:p>
                      <a:endParaRPr lang="es-ES" sz="800">
                        <a:latin typeface="Arial"/>
                        <a:cs typeface="Times New Roman"/>
                      </a:endParaRPr>
                    </a:p>
                  </a:txBody>
                  <a:tcPr marL="14725" marR="1472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s-ES" sz="800">
                        <a:latin typeface="Arial"/>
                        <a:cs typeface="Times New Roman"/>
                      </a:endParaRPr>
                    </a:p>
                  </a:txBody>
                  <a:tcPr marL="14725" marR="1472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s-ES" sz="800">
                        <a:latin typeface="Arial"/>
                        <a:cs typeface="Times New Roman"/>
                      </a:endParaRPr>
                    </a:p>
                  </a:txBody>
                  <a:tcPr marL="14725" marR="1472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s-ES" sz="800">
                        <a:latin typeface="Arial"/>
                        <a:cs typeface="Times New Roman"/>
                      </a:endParaRPr>
                    </a:p>
                  </a:txBody>
                  <a:tcPr marL="14725" marR="1472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endParaRPr lang="es-ES" sz="800">
                        <a:latin typeface="Arial"/>
                        <a:cs typeface="Times New Roman"/>
                      </a:endParaRPr>
                    </a:p>
                  </a:txBody>
                  <a:tcPr marL="14725" marR="1472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endParaRPr lang="es-ES" sz="800">
                        <a:latin typeface="Arial"/>
                        <a:cs typeface="Times New Roman"/>
                      </a:endParaRPr>
                    </a:p>
                  </a:txBody>
                  <a:tcPr marL="14725" marR="1472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endParaRPr lang="es-ES" sz="800">
                        <a:latin typeface="Arial"/>
                        <a:cs typeface="Times New Roman"/>
                      </a:endParaRPr>
                    </a:p>
                  </a:txBody>
                  <a:tcPr marL="14725" marR="1472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endParaRPr lang="es-ES" sz="800">
                        <a:latin typeface="Arial"/>
                        <a:cs typeface="Times New Roman"/>
                      </a:endParaRPr>
                    </a:p>
                  </a:txBody>
                  <a:tcPr marL="14725" marR="14725"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163286">
                <a:tc>
                  <a:txBody>
                    <a:bodyPr/>
                    <a:lstStyle/>
                    <a:p>
                      <a:pPr indent="450215" algn="ctr">
                        <a:spcAft>
                          <a:spcPts val="0"/>
                        </a:spcAft>
                      </a:pPr>
                      <a:r>
                        <a:rPr lang="es-ES_tradnl" sz="800">
                          <a:solidFill>
                            <a:srgbClr val="000000"/>
                          </a:solidFill>
                          <a:latin typeface="Arial"/>
                          <a:ea typeface="Times New Roman"/>
                          <a:cs typeface="Arial"/>
                        </a:rPr>
                        <a:t>Eprom(Kg/cm²)</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indent="450215" algn="ctr">
                        <a:spcAft>
                          <a:spcPts val="0"/>
                        </a:spcAft>
                      </a:pPr>
                      <a:r>
                        <a:rPr lang="es-ES_tradnl" sz="800" b="1" i="1">
                          <a:solidFill>
                            <a:srgbClr val="000000"/>
                          </a:solidFill>
                          <a:latin typeface="Arial"/>
                          <a:ea typeface="Times New Roman"/>
                          <a:cs typeface="Arial"/>
                        </a:rPr>
                        <a:t>159839.47</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a:txBody>
                    <a:bodyPr/>
                    <a:lstStyle/>
                    <a:p>
                      <a:endParaRPr lang="es-ES" sz="800">
                        <a:latin typeface="Arial"/>
                        <a:cs typeface="Times New Roman"/>
                      </a:endParaRPr>
                    </a:p>
                  </a:txBody>
                  <a:tcPr marL="14725" marR="14725"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endParaRPr lang="es-ES" sz="800">
                        <a:latin typeface="Arial"/>
                        <a:cs typeface="Times New Roman"/>
                      </a:endParaRPr>
                    </a:p>
                  </a:txBody>
                  <a:tcPr marL="14725" marR="14725" marT="0" marB="0" anchor="b">
                    <a:lnL>
                      <a:noFill/>
                    </a:lnL>
                    <a:lnR>
                      <a:noFill/>
                    </a:lnR>
                    <a:lnT>
                      <a:noFill/>
                    </a:lnT>
                    <a:lnB>
                      <a:noFill/>
                    </a:lnB>
                    <a:solidFill>
                      <a:srgbClr val="FFFFFF"/>
                    </a:solidFill>
                  </a:tcPr>
                </a:tc>
                <a:tc>
                  <a:txBody>
                    <a:bodyPr/>
                    <a:lstStyle/>
                    <a:p>
                      <a:endParaRPr lang="es-ES" sz="800">
                        <a:latin typeface="Arial"/>
                        <a:cs typeface="Times New Roman"/>
                      </a:endParaRPr>
                    </a:p>
                  </a:txBody>
                  <a:tcPr marL="14725" marR="14725" marT="0" marB="0" anchor="b">
                    <a:lnL>
                      <a:noFill/>
                    </a:lnL>
                    <a:lnR>
                      <a:noFill/>
                    </a:lnR>
                    <a:lnT>
                      <a:noFill/>
                    </a:lnT>
                    <a:lnB>
                      <a:noFill/>
                    </a:lnB>
                    <a:solidFill>
                      <a:srgbClr val="FFFFFF"/>
                    </a:solidFill>
                  </a:tcPr>
                </a:tc>
                <a:tc>
                  <a:txBody>
                    <a:bodyPr/>
                    <a:lstStyle/>
                    <a:p>
                      <a:endParaRPr lang="es-ES" sz="800">
                        <a:latin typeface="Arial"/>
                        <a:cs typeface="Times New Roman"/>
                      </a:endParaRPr>
                    </a:p>
                  </a:txBody>
                  <a:tcPr marL="14725" marR="14725" marT="0" marB="0" anchor="b">
                    <a:lnL>
                      <a:noFill/>
                    </a:lnL>
                    <a:lnR>
                      <a:noFill/>
                    </a:lnR>
                    <a:lnT>
                      <a:noFill/>
                    </a:lnT>
                    <a:lnB>
                      <a:noFill/>
                    </a:lnB>
                    <a:solidFill>
                      <a:srgbClr val="FFFFFF"/>
                    </a:solidFill>
                  </a:tcPr>
                </a:tc>
                <a:tc>
                  <a:txBody>
                    <a:bodyPr/>
                    <a:lstStyle/>
                    <a:p>
                      <a:endParaRPr lang="es-ES" sz="800">
                        <a:latin typeface="Arial"/>
                        <a:cs typeface="Times New Roman"/>
                      </a:endParaRPr>
                    </a:p>
                  </a:txBody>
                  <a:tcPr marL="14725" marR="14725" marT="0" marB="0" anchor="b">
                    <a:lnL>
                      <a:noFill/>
                    </a:lnL>
                    <a:lnR>
                      <a:noFill/>
                    </a:lnR>
                    <a:lnT>
                      <a:noFill/>
                    </a:lnT>
                    <a:lnB>
                      <a:noFill/>
                    </a:lnB>
                    <a:solidFill>
                      <a:srgbClr val="FFFFFF"/>
                    </a:solidFill>
                  </a:tcPr>
                </a:tc>
              </a:tr>
              <a:tr h="163286">
                <a:tc>
                  <a:txBody>
                    <a:bodyPr/>
                    <a:lstStyle/>
                    <a:p>
                      <a:pPr indent="450215" algn="ctr">
                        <a:spcAft>
                          <a:spcPts val="0"/>
                        </a:spcAft>
                      </a:pPr>
                      <a:r>
                        <a:rPr lang="es-ES_tradnl" sz="800" dirty="0" err="1">
                          <a:solidFill>
                            <a:srgbClr val="000000"/>
                          </a:solidFill>
                          <a:latin typeface="Arial"/>
                          <a:ea typeface="Times New Roman"/>
                          <a:cs typeface="Arial"/>
                        </a:rPr>
                        <a:t>Emin</a:t>
                      </a:r>
                      <a:r>
                        <a:rPr lang="es-ES_tradnl" sz="800" dirty="0">
                          <a:solidFill>
                            <a:srgbClr val="000000"/>
                          </a:solidFill>
                          <a:latin typeface="Arial"/>
                          <a:ea typeface="Times New Roman"/>
                          <a:cs typeface="Arial"/>
                        </a:rPr>
                        <a:t>(Kg/cm²)</a:t>
                      </a:r>
                      <a:endParaRPr lang="es-ES" sz="800" dirty="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indent="450215" algn="ctr">
                        <a:spcAft>
                          <a:spcPts val="0"/>
                        </a:spcAft>
                      </a:pPr>
                      <a:r>
                        <a:rPr lang="es-ES_tradnl" sz="800" b="1" i="1">
                          <a:solidFill>
                            <a:srgbClr val="000000"/>
                          </a:solidFill>
                          <a:latin typeface="Arial"/>
                          <a:ea typeface="Times New Roman"/>
                          <a:cs typeface="Arial"/>
                        </a:rPr>
                        <a:t>151077.50</a:t>
                      </a:r>
                      <a:endParaRPr lang="es-ES" sz="800">
                        <a:latin typeface="Arial"/>
                        <a:ea typeface="ＭＳ 明朝"/>
                        <a:cs typeface="Times New Roman"/>
                      </a:endParaRPr>
                    </a:p>
                  </a:txBody>
                  <a:tcPr marL="14725" marR="1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a:txBody>
                    <a:bodyPr/>
                    <a:lstStyle/>
                    <a:p>
                      <a:endParaRPr lang="es-ES" sz="800">
                        <a:latin typeface="Arial"/>
                        <a:cs typeface="Times New Roman"/>
                      </a:endParaRPr>
                    </a:p>
                  </a:txBody>
                  <a:tcPr marL="14725" marR="14725"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endParaRPr lang="es-ES" sz="800">
                        <a:latin typeface="Arial"/>
                        <a:cs typeface="Times New Roman"/>
                      </a:endParaRPr>
                    </a:p>
                  </a:txBody>
                  <a:tcPr marL="14725" marR="14725" marT="0" marB="0" anchor="b">
                    <a:lnL>
                      <a:noFill/>
                    </a:lnL>
                    <a:lnR>
                      <a:noFill/>
                    </a:lnR>
                    <a:lnT>
                      <a:noFill/>
                    </a:lnT>
                    <a:lnB>
                      <a:noFill/>
                    </a:lnB>
                    <a:solidFill>
                      <a:srgbClr val="FFFFFF"/>
                    </a:solidFill>
                  </a:tcPr>
                </a:tc>
                <a:tc>
                  <a:txBody>
                    <a:bodyPr/>
                    <a:lstStyle/>
                    <a:p>
                      <a:endParaRPr lang="es-ES" sz="800">
                        <a:latin typeface="Arial"/>
                        <a:cs typeface="Times New Roman"/>
                      </a:endParaRPr>
                    </a:p>
                  </a:txBody>
                  <a:tcPr marL="14725" marR="14725" marT="0" marB="0" anchor="b">
                    <a:lnL>
                      <a:noFill/>
                    </a:lnL>
                    <a:lnR>
                      <a:noFill/>
                    </a:lnR>
                    <a:lnT>
                      <a:noFill/>
                    </a:lnT>
                    <a:lnB>
                      <a:noFill/>
                    </a:lnB>
                    <a:solidFill>
                      <a:srgbClr val="FFFFFF"/>
                    </a:solidFill>
                  </a:tcPr>
                </a:tc>
                <a:tc>
                  <a:txBody>
                    <a:bodyPr/>
                    <a:lstStyle/>
                    <a:p>
                      <a:endParaRPr lang="es-ES" sz="800">
                        <a:latin typeface="Arial"/>
                        <a:cs typeface="Times New Roman"/>
                      </a:endParaRPr>
                    </a:p>
                  </a:txBody>
                  <a:tcPr marL="14725" marR="14725" marT="0" marB="0" anchor="b">
                    <a:lnL>
                      <a:noFill/>
                    </a:lnL>
                    <a:lnR>
                      <a:noFill/>
                    </a:lnR>
                    <a:lnT>
                      <a:noFill/>
                    </a:lnT>
                    <a:lnB>
                      <a:noFill/>
                    </a:lnB>
                    <a:solidFill>
                      <a:srgbClr val="FFFFFF"/>
                    </a:solidFill>
                  </a:tcPr>
                </a:tc>
                <a:tc>
                  <a:txBody>
                    <a:bodyPr/>
                    <a:lstStyle/>
                    <a:p>
                      <a:endParaRPr lang="es-ES" sz="800" dirty="0">
                        <a:latin typeface="Arial"/>
                        <a:cs typeface="Times New Roman"/>
                      </a:endParaRPr>
                    </a:p>
                  </a:txBody>
                  <a:tcPr marL="14725" marR="14725" marT="0" marB="0" anchor="b">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3126259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Gráfico"/>
          <p:cNvGraphicFramePr/>
          <p:nvPr/>
        </p:nvGraphicFramePr>
        <p:xfrm>
          <a:off x="214282" y="142852"/>
          <a:ext cx="4698379" cy="34537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Gráfico"/>
          <p:cNvGraphicFramePr/>
          <p:nvPr/>
        </p:nvGraphicFramePr>
        <p:xfrm>
          <a:off x="4857752" y="214290"/>
          <a:ext cx="4128760" cy="33918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Gráfico"/>
          <p:cNvGraphicFramePr/>
          <p:nvPr/>
        </p:nvGraphicFramePr>
        <p:xfrm>
          <a:off x="357158" y="3714728"/>
          <a:ext cx="4429156" cy="31432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7 Gráfico"/>
          <p:cNvGraphicFramePr/>
          <p:nvPr/>
        </p:nvGraphicFramePr>
        <p:xfrm>
          <a:off x="4929190" y="3643314"/>
          <a:ext cx="4214810" cy="300037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4662571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214546" y="214290"/>
            <a:ext cx="5615640" cy="461665"/>
          </a:xfrm>
          <a:prstGeom prst="rect">
            <a:avLst/>
          </a:prstGeom>
        </p:spPr>
        <p:txBody>
          <a:bodyPr wrap="none">
            <a:spAutoFit/>
          </a:bodyPr>
          <a:lstStyle/>
          <a:p>
            <a:r>
              <a:rPr lang="es-ES_tradnl" sz="2400" b="1" dirty="0" smtClean="0"/>
              <a:t>COMPRESIÓN PERPENDICULAR A LA FIBRA</a:t>
            </a:r>
            <a:endParaRPr lang="es-ES" sz="2400" b="1" dirty="0"/>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5852" y="1071546"/>
            <a:ext cx="6270015" cy="4429934"/>
          </a:xfrm>
          <a:prstGeom prst="rect">
            <a:avLst/>
          </a:prstGeom>
          <a:noFill/>
          <a:ln>
            <a:noFill/>
          </a:ln>
        </p:spPr>
      </p:pic>
      <p:sp>
        <p:nvSpPr>
          <p:cNvPr id="7" name="6 Rectángulo"/>
          <p:cNvSpPr/>
          <p:nvPr/>
        </p:nvSpPr>
        <p:spPr>
          <a:xfrm>
            <a:off x="357158" y="6215082"/>
            <a:ext cx="3070071" cy="369332"/>
          </a:xfrm>
          <a:prstGeom prst="rect">
            <a:avLst/>
          </a:prstGeom>
        </p:spPr>
        <p:txBody>
          <a:bodyPr wrap="none">
            <a:spAutoFit/>
          </a:bodyPr>
          <a:lstStyle/>
          <a:p>
            <a:r>
              <a:rPr lang="es-EC" dirty="0" smtClean="0"/>
              <a:t>PROBETA: Norma COPANT 466</a:t>
            </a:r>
            <a:endParaRPr lang="es-ES" dirty="0" smtClean="0"/>
          </a:p>
        </p:txBody>
      </p:sp>
    </p:spTree>
    <p:extLst>
      <p:ext uri="{BB962C8B-B14F-4D97-AF65-F5344CB8AC3E}">
        <p14:creationId xmlns:p14="http://schemas.microsoft.com/office/powerpoint/2010/main" val="327147670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1"/>
          <p:cNvSpPr>
            <a:spLocks noChangeArrowheads="1"/>
          </p:cNvSpPr>
          <p:nvPr/>
        </p:nvSpPr>
        <p:spPr bwMode="auto">
          <a:xfrm>
            <a:off x="0" y="285728"/>
            <a:ext cx="9144000" cy="4006185"/>
          </a:xfrm>
          <a:prstGeom prst="rect">
            <a:avLst/>
          </a:prstGeom>
          <a:noFill/>
          <a:ln w="9525">
            <a:noFill/>
            <a:miter lim="800000"/>
            <a:headEnd/>
            <a:tailEnd/>
          </a:ln>
          <a:effectLst/>
        </p:spPr>
        <p:txBody>
          <a:bodyPr vert="horz" wrap="square" lIns="549102" tIns="126960" rIns="91440" bIns="0" numCol="1" anchor="ctr" anchorCtr="0" compatLnSpc="1">
            <a:prstTxWarp prst="textNoShape">
              <a:avLst/>
            </a:prstTxWarp>
            <a:spAutoFit/>
          </a:bodyPr>
          <a:lstStyle/>
          <a:p>
            <a:pPr fontAlgn="base">
              <a:spcBef>
                <a:spcPct val="0"/>
              </a:spcBef>
              <a:spcAft>
                <a:spcPct val="0"/>
              </a:spcAft>
            </a:pPr>
            <a:r>
              <a:rPr kumimoji="0" lang="es-ES_tradnl" b="1" i="0" u="none" strike="noStrike" cap="none" normalizeH="0" baseline="0" dirty="0" smtClean="0">
                <a:ln>
                  <a:noFill/>
                </a:ln>
                <a:solidFill>
                  <a:schemeClr val="tx1"/>
                </a:solidFill>
                <a:effectLst/>
                <a:ea typeface="ＭＳ ゴシック"/>
                <a:cs typeface="Times New Roman" pitchFamily="18" charset="0"/>
              </a:rPr>
              <a:t>P</a:t>
            </a:r>
            <a:r>
              <a:rPr kumimoji="0" lang="es-ES_tradnl" b="1" i="0" u="none" strike="noStrike" cap="none" normalizeH="0" baseline="0" dirty="0" smtClean="0" bmk="">
                <a:ln>
                  <a:noFill/>
                </a:ln>
                <a:solidFill>
                  <a:schemeClr val="tx1"/>
                </a:solidFill>
                <a:effectLst/>
                <a:ea typeface="ＭＳ ゴシック"/>
                <a:cs typeface="Times New Roman" pitchFamily="18" charset="0"/>
              </a:rPr>
              <a:t>rocedimiento:</a:t>
            </a:r>
          </a:p>
          <a:p>
            <a:pPr marL="1371600" marR="0" lvl="3" indent="0" algn="l" defTabSz="914400" rtl="0" eaLnBrk="1" fontAlgn="base" latinLnBrk="0" hangingPunct="1">
              <a:lnSpc>
                <a:spcPct val="100000"/>
              </a:lnSpc>
              <a:spcBef>
                <a:spcPct val="0"/>
              </a:spcBef>
              <a:spcAft>
                <a:spcPct val="0"/>
              </a:spcAft>
              <a:buClrTx/>
              <a:buSzTx/>
              <a:tabLst/>
            </a:pPr>
            <a:endParaRPr kumimoji="0" lang="es-ES_tradnl" b="1" i="0" u="none" strike="noStrike" cap="none" normalizeH="0" baseline="0" dirty="0" smtClean="0">
              <a:ln>
                <a:noFill/>
              </a:ln>
              <a:solidFill>
                <a:schemeClr val="tx1"/>
              </a:solidFill>
              <a:effectLst/>
              <a:ea typeface="ＭＳ ゴシック"/>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observa que no tenga fallas la probeta a ser ensayada.</a:t>
            </a:r>
          </a:p>
          <a:p>
            <a:pPr marL="0" marR="0" lvl="0" indent="0" algn="l" defTabSz="914400" rtl="0" eaLnBrk="0" fontAlgn="base" latinLnBrk="0" hangingPunct="0">
              <a:lnSpc>
                <a:spcPct val="100000"/>
              </a:lnSpc>
              <a:spcBef>
                <a:spcPct val="0"/>
              </a:spcBef>
              <a:spcAft>
                <a:spcPct val="0"/>
              </a:spcAft>
              <a:buClrTx/>
              <a:buSzTx/>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toma las medidas de las secciones necesarias de la probeta a ensayarse mediante un calibrador.</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coloca la probeta en la maquina de ensayos universal.</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Sobre la probeta de coloca la placa de acero.</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va aplicando carga constante hasta que falle la probeta.</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toma nota de la carga máxima que ha soportado.</a:t>
            </a:r>
            <a:endParaRPr kumimoji="0" lang="es-EC" b="0" i="0" u="none" strike="noStrike" cap="none" normalizeH="0" baseline="0" dirty="0" smtClean="0">
              <a:ln>
                <a:noFill/>
              </a:ln>
              <a:solidFill>
                <a:schemeClr val="tx1"/>
              </a:solidFill>
              <a:effectLst/>
            </a:endParaRPr>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5074" y="4643446"/>
            <a:ext cx="2701637" cy="2028999"/>
          </a:xfrm>
          <a:prstGeom prst="rect">
            <a:avLst/>
          </a:prstGeom>
          <a:noFill/>
          <a:ln>
            <a:noFill/>
          </a:ln>
          <a:extLst>
            <a:ext uri="{FAA26D3D-D897-4be2-8F04-BA451C77F1D7}">
              <ma14:placeholderFlag xmlns:ma14="http://schemas.microsoft.com/office/mac/drawingml/2011/main"/>
            </a:ext>
          </a:extLst>
        </p:spPr>
      </p:pic>
      <p:pic>
        <p:nvPicPr>
          <p:cNvPr id="7" name="1 Imagen" descr="DSC02589.JPG"/>
          <p:cNvPicPr/>
          <p:nvPr/>
        </p:nvPicPr>
        <p:blipFill>
          <a:blip r:embed="rId3" cstate="print"/>
          <a:stretch>
            <a:fillRect/>
          </a:stretch>
        </p:blipFill>
        <p:spPr>
          <a:xfrm>
            <a:off x="3143240" y="4643446"/>
            <a:ext cx="2571768" cy="2071678"/>
          </a:xfrm>
          <a:prstGeom prst="rect">
            <a:avLst/>
          </a:prstGeom>
        </p:spPr>
      </p:pic>
      <p:pic>
        <p:nvPicPr>
          <p:cNvPr id="8" name="0 Imagen" descr="DSC02599.JPG"/>
          <p:cNvPicPr>
            <a:picLocks/>
          </p:cNvPicPr>
          <p:nvPr/>
        </p:nvPicPr>
        <p:blipFill>
          <a:blip r:embed="rId4" cstate="print"/>
          <a:stretch>
            <a:fillRect/>
          </a:stretch>
        </p:blipFill>
        <p:spPr>
          <a:xfrm>
            <a:off x="571472" y="4643446"/>
            <a:ext cx="2214578" cy="1857388"/>
          </a:xfrm>
          <a:prstGeom prst="rect">
            <a:avLst/>
          </a:prstGeom>
        </p:spPr>
      </p:pic>
    </p:spTree>
    <p:extLst>
      <p:ext uri="{BB962C8B-B14F-4D97-AF65-F5344CB8AC3E}">
        <p14:creationId xmlns:p14="http://schemas.microsoft.com/office/powerpoint/2010/main" val="366267117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57158" y="428604"/>
            <a:ext cx="1451038" cy="369332"/>
          </a:xfrm>
          <a:prstGeom prst="rect">
            <a:avLst/>
          </a:prstGeom>
        </p:spPr>
        <p:txBody>
          <a:bodyPr wrap="none">
            <a:spAutoFit/>
          </a:bodyPr>
          <a:lstStyle/>
          <a:p>
            <a:r>
              <a:rPr lang="es-ES_tradnl" b="1" dirty="0" smtClean="0"/>
              <a:t>Tipos de falla</a:t>
            </a:r>
            <a:endParaRPr lang="es-ES" b="1" dirty="0"/>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4876" y="500042"/>
            <a:ext cx="2376506" cy="2286016"/>
          </a:xfrm>
          <a:prstGeom prst="rect">
            <a:avLst/>
          </a:prstGeom>
          <a:noFill/>
          <a:ln>
            <a:noFill/>
          </a:ln>
          <a:extLst>
            <a:ext uri="{FAA26D3D-D897-4be2-8F04-BA451C77F1D7}">
              <ma14:placeholderFlag xmlns:ma14="http://schemas.microsoft.com/office/mac/drawingml/2011/main"/>
            </a:ext>
          </a:extLst>
        </p:spPr>
      </p:pic>
      <p:graphicFrame>
        <p:nvGraphicFramePr>
          <p:cNvPr id="7" name="6 Tabla"/>
          <p:cNvGraphicFramePr>
            <a:graphicFrameLocks noGrp="1"/>
          </p:cNvGraphicFramePr>
          <p:nvPr/>
        </p:nvGraphicFramePr>
        <p:xfrm>
          <a:off x="1714480" y="1357298"/>
          <a:ext cx="2228850" cy="792480"/>
        </p:xfrm>
        <a:graphic>
          <a:graphicData uri="http://schemas.openxmlformats.org/drawingml/2006/table">
            <a:tbl>
              <a:tblPr/>
              <a:tblGrid>
                <a:gridCol w="2228850"/>
              </a:tblGrid>
              <a:tr h="0">
                <a:tc>
                  <a:txBody>
                    <a:bodyPr/>
                    <a:lstStyle/>
                    <a:p>
                      <a:pPr indent="450215" algn="just">
                        <a:spcAft>
                          <a:spcPts val="0"/>
                        </a:spcAft>
                      </a:pPr>
                      <a:endParaRPr lang="es-ES_tradnl" sz="1200" dirty="0">
                        <a:latin typeface="Arial"/>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indent="450215" algn="just">
                        <a:spcAft>
                          <a:spcPts val="0"/>
                        </a:spcAft>
                      </a:pPr>
                      <a:r>
                        <a:rPr lang="es-ES_tradnl" sz="1000" dirty="0">
                          <a:latin typeface="Arial"/>
                          <a:ea typeface="ＭＳ 明朝"/>
                          <a:cs typeface="Times New Roman"/>
                        </a:rPr>
                        <a:t>Este tipo de falla se da  cuando la placa de acero que se encuentra colocada en la mitad de la probeta se introduce 2.5mm</a:t>
                      </a:r>
                      <a:endParaRPr lang="es-ES" sz="1200" dirty="0">
                        <a:latin typeface="Arial"/>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8 Rectángulo"/>
          <p:cNvSpPr/>
          <p:nvPr/>
        </p:nvSpPr>
        <p:spPr>
          <a:xfrm>
            <a:off x="285720" y="2786058"/>
            <a:ext cx="8286808" cy="1200329"/>
          </a:xfrm>
          <a:prstGeom prst="rect">
            <a:avLst/>
          </a:prstGeom>
        </p:spPr>
        <p:txBody>
          <a:bodyPr wrap="square">
            <a:spAutoFit/>
          </a:bodyPr>
          <a:lstStyle/>
          <a:p>
            <a:r>
              <a:rPr lang="es-ES_tradnl" b="1" dirty="0" smtClean="0"/>
              <a:t>Cálculos :</a:t>
            </a:r>
          </a:p>
          <a:p>
            <a:endParaRPr lang="es-ES" b="1" dirty="0" smtClean="0"/>
          </a:p>
          <a:p>
            <a:r>
              <a:rPr lang="es-ES_tradnl" dirty="0" smtClean="0"/>
              <a:t>Para el cálculo de la resistencia al límite proporcional se utilizará la siguiente expresión:</a:t>
            </a:r>
            <a:endParaRPr lang="es-ES" dirty="0"/>
          </a:p>
        </p:txBody>
      </p:sp>
      <p:sp>
        <p:nvSpPr>
          <p:cNvPr id="10" name="9 Rectángulo"/>
          <p:cNvSpPr/>
          <p:nvPr/>
        </p:nvSpPr>
        <p:spPr>
          <a:xfrm>
            <a:off x="357158" y="4357694"/>
            <a:ext cx="880369" cy="369332"/>
          </a:xfrm>
          <a:prstGeom prst="rect">
            <a:avLst/>
          </a:prstGeom>
        </p:spPr>
        <p:txBody>
          <a:bodyPr wrap="none">
            <a:spAutoFit/>
          </a:bodyPr>
          <a:lstStyle/>
          <a:p>
            <a:r>
              <a:rPr lang="es-ES_tradnl" b="1" dirty="0" smtClean="0"/>
              <a:t>Donde:</a:t>
            </a:r>
            <a:endParaRPr lang="es-ES" b="1" dirty="0"/>
          </a:p>
        </p:txBody>
      </p:sp>
      <p:sp>
        <p:nvSpPr>
          <p:cNvPr id="361475"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36147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571868" y="3929066"/>
            <a:ext cx="857256" cy="514353"/>
          </a:xfrm>
          <a:prstGeom prst="rect">
            <a:avLst/>
          </a:prstGeom>
          <a:noFill/>
        </p:spPr>
      </p:pic>
      <p:sp>
        <p:nvSpPr>
          <p:cNvPr id="13" name="12 Rectángulo"/>
          <p:cNvSpPr/>
          <p:nvPr/>
        </p:nvSpPr>
        <p:spPr>
          <a:xfrm>
            <a:off x="357158" y="4786322"/>
            <a:ext cx="8143932" cy="1477328"/>
          </a:xfrm>
          <a:prstGeom prst="rect">
            <a:avLst/>
          </a:prstGeom>
        </p:spPr>
        <p:txBody>
          <a:bodyPr wrap="square">
            <a:spAutoFit/>
          </a:bodyPr>
          <a:lstStyle/>
          <a:p>
            <a:r>
              <a:rPr lang="es-ES_tradnl" b="1" dirty="0" smtClean="0"/>
              <a:t>RLP: </a:t>
            </a:r>
            <a:r>
              <a:rPr lang="es-ES_tradnl" dirty="0" smtClean="0"/>
              <a:t>Resistencia al límite proporcional (Kg/cm²)</a:t>
            </a:r>
          </a:p>
          <a:p>
            <a:endParaRPr lang="es-ES" dirty="0" smtClean="0"/>
          </a:p>
          <a:p>
            <a:r>
              <a:rPr lang="es-ES_tradnl" b="1" dirty="0" smtClean="0"/>
              <a:t>P: </a:t>
            </a:r>
            <a:r>
              <a:rPr lang="es-ES_tradnl" dirty="0" smtClean="0"/>
              <a:t>Carga al límite proporcional (Kg)</a:t>
            </a:r>
          </a:p>
          <a:p>
            <a:endParaRPr lang="es-ES" dirty="0" smtClean="0"/>
          </a:p>
          <a:p>
            <a:r>
              <a:rPr lang="es-ES_tradnl" b="1" dirty="0" smtClean="0"/>
              <a:t>S: </a:t>
            </a:r>
            <a:r>
              <a:rPr lang="es-ES_tradnl" dirty="0" smtClean="0"/>
              <a:t>Área impresa por la placa de acero sobre la probeta (Cm²) </a:t>
            </a:r>
            <a:endParaRPr lang="es-ES" dirty="0" smtClean="0"/>
          </a:p>
        </p:txBody>
      </p:sp>
      <p:sp>
        <p:nvSpPr>
          <p:cNvPr id="36147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Tree>
    <p:extLst>
      <p:ext uri="{BB962C8B-B14F-4D97-AF65-F5344CB8AC3E}">
        <p14:creationId xmlns:p14="http://schemas.microsoft.com/office/powerpoint/2010/main" val="95292409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1"/>
          <p:cNvSpPr>
            <a:spLocks noChangeArrowheads="1"/>
          </p:cNvSpPr>
          <p:nvPr/>
        </p:nvSpPr>
        <p:spPr bwMode="auto">
          <a:xfrm>
            <a:off x="1353009" y="43934"/>
            <a:ext cx="643798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es-ES_tradnl" b="1" i="0" u="none" strike="noStrike" cap="none" normalizeH="0" baseline="0" dirty="0" smtClean="0">
                <a:ln>
                  <a:noFill/>
                </a:ln>
                <a:solidFill>
                  <a:schemeClr val="tx1"/>
                </a:solidFill>
                <a:effectLst/>
                <a:ea typeface="MS Mincho" pitchFamily="49" charset="-128"/>
                <a:cs typeface="Times New Roman" pitchFamily="18" charset="0"/>
              </a:rPr>
              <a:t>Resultados del ensayo  a compresión perpendicular a la fibra</a:t>
            </a:r>
            <a:endParaRPr kumimoji="0" lang="es-ES_tradnl" b="0" i="0" u="none" strike="noStrike" cap="none" normalizeH="0" baseline="0" dirty="0" smtClean="0">
              <a:ln>
                <a:noFill/>
              </a:ln>
              <a:solidFill>
                <a:schemeClr val="tx1"/>
              </a:solidFill>
              <a:effectLst/>
            </a:endParaRPr>
          </a:p>
        </p:txBody>
      </p:sp>
      <p:graphicFrame>
        <p:nvGraphicFramePr>
          <p:cNvPr id="8" name="7 Tabla"/>
          <p:cNvGraphicFramePr>
            <a:graphicFrameLocks noGrp="1"/>
          </p:cNvGraphicFramePr>
          <p:nvPr/>
        </p:nvGraphicFramePr>
        <p:xfrm>
          <a:off x="928662" y="1928802"/>
          <a:ext cx="6762785" cy="3786214"/>
        </p:xfrm>
        <a:graphic>
          <a:graphicData uri="http://schemas.openxmlformats.org/drawingml/2006/table">
            <a:tbl>
              <a:tblPr/>
              <a:tblGrid>
                <a:gridCol w="1352557"/>
                <a:gridCol w="1352557"/>
                <a:gridCol w="1352557"/>
                <a:gridCol w="1352557"/>
                <a:gridCol w="1352557"/>
              </a:tblGrid>
              <a:tr h="768591">
                <a:tc gridSpan="5">
                  <a:txBody>
                    <a:bodyPr/>
                    <a:lstStyle/>
                    <a:p>
                      <a:pPr algn="ctr" rtl="0" fontAlgn="ctr"/>
                      <a:r>
                        <a:rPr lang="es-ES" sz="900" b="1" i="0" u="none" strike="noStrike" dirty="0">
                          <a:solidFill>
                            <a:srgbClr val="000000"/>
                          </a:solidFill>
                          <a:latin typeface="Arial"/>
                        </a:rPr>
                        <a:t>COMPRESIÓN </a:t>
                      </a:r>
                      <a:r>
                        <a:rPr lang="es-ES" sz="900" b="1" i="0" u="none" strike="noStrike" dirty="0" smtClean="0">
                          <a:solidFill>
                            <a:srgbClr val="000000"/>
                          </a:solidFill>
                          <a:latin typeface="Arial"/>
                        </a:rPr>
                        <a:t>PERPENDICULAR </a:t>
                      </a:r>
                      <a:r>
                        <a:rPr lang="es-ES" sz="900" b="1" i="0" u="none" strike="noStrike" dirty="0">
                          <a:solidFill>
                            <a:srgbClr val="000000"/>
                          </a:solidFill>
                          <a:latin typeface="Arial"/>
                        </a:rPr>
                        <a:t>A LA </a:t>
                      </a:r>
                      <a:r>
                        <a:rPr lang="es-ES" sz="900" b="1" i="0" u="none" strike="noStrike" dirty="0" smtClean="0">
                          <a:solidFill>
                            <a:srgbClr val="000000"/>
                          </a:solidFill>
                          <a:latin typeface="Arial"/>
                        </a:rPr>
                        <a:t>FIBRA</a:t>
                      </a:r>
                      <a:endParaRPr lang="es-ES" sz="9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15832">
                <a:tc>
                  <a:txBody>
                    <a:bodyPr/>
                    <a:lstStyle/>
                    <a:p>
                      <a:pPr algn="ctr" rtl="0" fontAlgn="ctr"/>
                      <a:r>
                        <a:rPr lang="es-ES" sz="900" b="1" i="0" u="none" strike="noStrike" dirty="0">
                          <a:solidFill>
                            <a:srgbClr val="000000"/>
                          </a:solidFill>
                          <a:latin typeface="Arial"/>
                        </a:rPr>
                        <a:t>Muestra</a:t>
                      </a:r>
                      <a:r>
                        <a:rPr lang="es-ES" sz="1100" b="0" i="0" u="none" strike="noStrike" dirty="0">
                          <a:solidFill>
                            <a:srgbClr val="000000"/>
                          </a:solidFill>
                          <a:latin typeface="Arial"/>
                        </a:rPr>
                        <a:t> </a:t>
                      </a:r>
                      <a:endParaRPr lang="es-ES" sz="9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a:solidFill>
                            <a:srgbClr val="000000"/>
                          </a:solidFill>
                          <a:latin typeface="Arial"/>
                        </a:rPr>
                        <a:t>ALISO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a:solidFill>
                            <a:srgbClr val="000000"/>
                          </a:solidFill>
                          <a:latin typeface="Arial"/>
                        </a:rPr>
                        <a:t>CANELO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a:solidFill>
                            <a:srgbClr val="000000"/>
                          </a:solidFill>
                          <a:latin typeface="Arial"/>
                        </a:rPr>
                        <a:t>MANZANO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a:solidFill>
                            <a:srgbClr val="000000"/>
                          </a:solidFill>
                          <a:latin typeface="Arial"/>
                        </a:rPr>
                        <a:t>ROBLE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8000">
                <a:tc>
                  <a:txBody>
                    <a:bodyPr/>
                    <a:lstStyle/>
                    <a:p>
                      <a:pPr algn="l" rtl="0" fontAlgn="ctr"/>
                      <a:r>
                        <a:rPr lang="es-ES" sz="900" b="1" i="0" u="none" strike="noStrike">
                          <a:solidFill>
                            <a:srgbClr val="000000"/>
                          </a:solidFill>
                          <a:latin typeface="Arial"/>
                        </a:rPr>
                        <a:t>Esfuerzo promedio (Kg/cm²)</a:t>
                      </a:r>
                      <a:r>
                        <a:rPr lang="es-ES" sz="1100" b="0" i="0" u="none" strike="noStrike">
                          <a:solidFill>
                            <a:srgbClr val="000000"/>
                          </a:solidFill>
                          <a:latin typeface="Arial"/>
                        </a:rPr>
                        <a:t> </a:t>
                      </a:r>
                      <a:endParaRPr lang="es-ES" sz="9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91.45</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107.40</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203.92</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300.58</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3791">
                <a:tc>
                  <a:txBody>
                    <a:bodyPr/>
                    <a:lstStyle/>
                    <a:p>
                      <a:pPr algn="l" rtl="0" fontAlgn="ctr"/>
                      <a:r>
                        <a:rPr lang="es-ES" sz="900" b="1" i="0" u="none" strike="noStrike">
                          <a:solidFill>
                            <a:srgbClr val="000000"/>
                          </a:solidFill>
                          <a:latin typeface="Arial"/>
                        </a:rPr>
                        <a:t>Esfuerzo promedio  (MPa)</a:t>
                      </a:r>
                      <a:r>
                        <a:rPr lang="es-ES" sz="1100" b="0" i="0" u="none" strike="noStrike">
                          <a:solidFill>
                            <a:srgbClr val="000000"/>
                          </a:solidFill>
                          <a:latin typeface="Arial"/>
                        </a:rPr>
                        <a:t> </a:t>
                      </a:r>
                      <a:endParaRPr lang="es-ES" sz="9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8.97</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10.54</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20.00</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29.49</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924050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a:effectLst>
                  <a:outerShdw blurRad="38100" dist="38100" dir="2700000" algn="tl">
                    <a:srgbClr val="000000">
                      <a:alpha val="43137"/>
                    </a:srgbClr>
                  </a:outerShdw>
                </a:effectLst>
              </a:rPr>
              <a:t>OBJETIVO GENERAL DEL ESTUDIO</a:t>
            </a:r>
            <a:br>
              <a:rPr lang="es-ES" b="1" dirty="0">
                <a:effectLst>
                  <a:outerShdw blurRad="38100" dist="38100" dir="2700000" algn="tl">
                    <a:srgbClr val="000000">
                      <a:alpha val="43137"/>
                    </a:srgbClr>
                  </a:outerShdw>
                </a:effectLst>
              </a:rPr>
            </a:br>
            <a:endParaRPr lang="es-ES" dirty="0"/>
          </a:p>
        </p:txBody>
      </p:sp>
      <p:sp>
        <p:nvSpPr>
          <p:cNvPr id="3" name="Marcador de contenido 2"/>
          <p:cNvSpPr>
            <a:spLocks noGrp="1"/>
          </p:cNvSpPr>
          <p:nvPr>
            <p:ph idx="1"/>
          </p:nvPr>
        </p:nvSpPr>
        <p:spPr/>
        <p:txBody>
          <a:bodyPr>
            <a:normAutofit/>
          </a:bodyPr>
          <a:lstStyle/>
          <a:p>
            <a:pPr algn="just">
              <a:buNone/>
            </a:pPr>
            <a:r>
              <a:rPr lang="es-EC" dirty="0"/>
              <a:t>	</a:t>
            </a:r>
            <a:r>
              <a:rPr lang="es-ES_tradnl" sz="2000" dirty="0"/>
              <a:t>Determinar las propiedades físico – mecánicas de un grupo determinado de las maderas nativas del Ecuador que no han sido estudiadas: ALISO, CANELO AMARILLO, MANZANO COLORADO, ROBLE; </a:t>
            </a:r>
            <a:r>
              <a:rPr lang="es-ES_tradnl" sz="2000" dirty="0" smtClean="0"/>
              <a:t>y </a:t>
            </a:r>
            <a:r>
              <a:rPr lang="es-ES_tradnl" sz="2000" dirty="0"/>
              <a:t>desarrollar un diseño como aplicación a los resultados obtenidos en laboratorio</a:t>
            </a:r>
            <a:r>
              <a:rPr lang="es-ES_tradnl" sz="2000" dirty="0" smtClean="0"/>
              <a:t>.</a:t>
            </a:r>
          </a:p>
          <a:p>
            <a:pPr algn="just">
              <a:buNone/>
            </a:pPr>
            <a:endParaRPr lang="es-ES_tradnl" dirty="0"/>
          </a:p>
          <a:p>
            <a:endParaRPr lang="es-ES" dirty="0"/>
          </a:p>
        </p:txBody>
      </p:sp>
      <p:pic>
        <p:nvPicPr>
          <p:cNvPr id="5" name="Imagen 4"/>
          <p:cNvPicPr>
            <a:picLocks noChangeAspect="1"/>
          </p:cNvPicPr>
          <p:nvPr/>
        </p:nvPicPr>
        <p:blipFill>
          <a:blip r:embed="rId2" cstate="print"/>
          <a:stretch>
            <a:fillRect/>
          </a:stretch>
        </p:blipFill>
        <p:spPr>
          <a:xfrm>
            <a:off x="5220072" y="3356992"/>
            <a:ext cx="3276228" cy="2189453"/>
          </a:xfrm>
          <a:prstGeom prst="rect">
            <a:avLst/>
          </a:prstGeom>
        </p:spPr>
      </p:pic>
      <p:pic>
        <p:nvPicPr>
          <p:cNvPr id="159745" name="Picture 1" descr="C:\Documents and Settings\paco\Mis documentos\TESIS\fotos ensayos\IMG_0259.jpg"/>
          <p:cNvPicPr>
            <a:picLocks noChangeAspect="1" noChangeArrowheads="1"/>
          </p:cNvPicPr>
          <p:nvPr/>
        </p:nvPicPr>
        <p:blipFill>
          <a:blip r:embed="rId3" cstate="print"/>
          <a:srcRect/>
          <a:stretch>
            <a:fillRect/>
          </a:stretch>
        </p:blipFill>
        <p:spPr bwMode="auto">
          <a:xfrm>
            <a:off x="1071538" y="3357562"/>
            <a:ext cx="2905113" cy="2178835"/>
          </a:xfrm>
          <a:prstGeom prst="rect">
            <a:avLst/>
          </a:prstGeom>
          <a:noFill/>
        </p:spPr>
      </p:pic>
    </p:spTree>
    <p:extLst>
      <p:ext uri="{BB962C8B-B14F-4D97-AF65-F5344CB8AC3E}">
        <p14:creationId xmlns:p14="http://schemas.microsoft.com/office/powerpoint/2010/main" val="230646718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000364" y="285728"/>
            <a:ext cx="4352474" cy="461665"/>
          </a:xfrm>
          <a:prstGeom prst="rect">
            <a:avLst/>
          </a:prstGeom>
        </p:spPr>
        <p:txBody>
          <a:bodyPr wrap="none">
            <a:spAutoFit/>
          </a:bodyPr>
          <a:lstStyle/>
          <a:p>
            <a:r>
              <a:rPr lang="es-ES_tradnl" sz="2400" b="1" dirty="0" smtClean="0"/>
              <a:t>TRACCIÓN PARALELA A LA FIBRA</a:t>
            </a:r>
            <a:endParaRPr lang="es-ES" sz="2400" b="1" dirty="0"/>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472" y="1500174"/>
            <a:ext cx="8001056" cy="4286280"/>
          </a:xfrm>
          <a:prstGeom prst="rect">
            <a:avLst/>
          </a:prstGeom>
          <a:noFill/>
          <a:ln>
            <a:noFill/>
          </a:ln>
        </p:spPr>
      </p:pic>
      <p:sp>
        <p:nvSpPr>
          <p:cNvPr id="7" name="6 Rectángulo"/>
          <p:cNvSpPr/>
          <p:nvPr/>
        </p:nvSpPr>
        <p:spPr>
          <a:xfrm>
            <a:off x="571472" y="6072206"/>
            <a:ext cx="3070071" cy="369332"/>
          </a:xfrm>
          <a:prstGeom prst="rect">
            <a:avLst/>
          </a:prstGeom>
        </p:spPr>
        <p:txBody>
          <a:bodyPr wrap="none">
            <a:spAutoFit/>
          </a:bodyPr>
          <a:lstStyle/>
          <a:p>
            <a:r>
              <a:rPr lang="es-EC" dirty="0" smtClean="0"/>
              <a:t>PROBETA: Norma COPANT 742</a:t>
            </a:r>
            <a:endParaRPr lang="es-ES" dirty="0"/>
          </a:p>
        </p:txBody>
      </p:sp>
    </p:spTree>
    <p:extLst>
      <p:ext uri="{BB962C8B-B14F-4D97-AF65-F5344CB8AC3E}">
        <p14:creationId xmlns:p14="http://schemas.microsoft.com/office/powerpoint/2010/main" val="411706197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71472" y="285728"/>
            <a:ext cx="1590500" cy="369332"/>
          </a:xfrm>
          <a:prstGeom prst="rect">
            <a:avLst/>
          </a:prstGeom>
        </p:spPr>
        <p:txBody>
          <a:bodyPr wrap="none">
            <a:spAutoFit/>
          </a:bodyPr>
          <a:lstStyle/>
          <a:p>
            <a:r>
              <a:rPr lang="es-ES_tradnl" b="1" dirty="0" smtClean="0"/>
              <a:t>Procedimiento</a:t>
            </a:r>
            <a:endParaRPr lang="es-ES" b="1" dirty="0"/>
          </a:p>
        </p:txBody>
      </p:sp>
      <p:sp>
        <p:nvSpPr>
          <p:cNvPr id="356353" name="Rectangle 1"/>
          <p:cNvSpPr>
            <a:spLocks noChangeArrowheads="1"/>
          </p:cNvSpPr>
          <p:nvPr/>
        </p:nvSpPr>
        <p:spPr bwMode="auto">
          <a:xfrm>
            <a:off x="0" y="714356"/>
            <a:ext cx="9144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observa que no tenga fallas la probeta a ser ensayada.</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toma las medidas de las secciones necesarias de la probeta a ensayarse mediante un calibrador.</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coloca la probeta en la maquina de ensayos universal las mordazas y la probeta.</a:t>
            </a:r>
            <a:endParaRPr kumimoji="0" lang="es-ES_tradnl" b="0" i="0" u="none" strike="noStrike" cap="none" normalizeH="0" baseline="0" dirty="0" smtClean="0">
              <a:ln>
                <a:noFill/>
              </a:ln>
              <a:solidFill>
                <a:schemeClr val="tx1"/>
              </a:solidFill>
              <a:effectLst/>
              <a:ea typeface="MS Mincho"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_tradnl" b="0" i="0" u="none" strike="noStrike" cap="none" normalizeH="0" baseline="0" dirty="0" smtClean="0">
              <a:ln>
                <a:noFill/>
              </a:ln>
              <a:solidFill>
                <a:schemeClr val="tx1"/>
              </a:solidFill>
              <a:effectLst/>
              <a:ea typeface="MS Mincho"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b="0" i="0" u="none" strike="noStrike" cap="none" normalizeH="0" baseline="0" dirty="0" smtClean="0">
                <a:ln>
                  <a:noFill/>
                </a:ln>
                <a:solidFill>
                  <a:schemeClr val="tx1"/>
                </a:solidFill>
                <a:effectLst/>
                <a:ea typeface="MS Mincho" pitchFamily="49" charset="-128"/>
                <a:cs typeface="Times New Roman" pitchFamily="18" charset="0"/>
              </a:rPr>
              <a:t>En el caso de las probetas (P-AI, P-CI, P-MI, P-RI) se coloca un </a:t>
            </a:r>
            <a:r>
              <a:rPr kumimoji="0" lang="es-ES_tradnl" b="0" i="0" u="none" strike="noStrike" cap="none" normalizeH="0" baseline="0" dirty="0" err="1" smtClean="0">
                <a:ln>
                  <a:noFill/>
                </a:ln>
                <a:solidFill>
                  <a:schemeClr val="tx1"/>
                </a:solidFill>
                <a:effectLst/>
                <a:ea typeface="MS Mincho" pitchFamily="49" charset="-128"/>
                <a:cs typeface="Times New Roman" pitchFamily="18" charset="0"/>
              </a:rPr>
              <a:t>deformimetro</a:t>
            </a:r>
            <a:r>
              <a:rPr kumimoji="0" lang="es-ES_tradnl" b="0" i="0" u="none" strike="noStrike" cap="none" normalizeH="0" baseline="0" dirty="0" smtClean="0">
                <a:ln>
                  <a:noFill/>
                </a:ln>
                <a:solidFill>
                  <a:schemeClr val="tx1"/>
                </a:solidFill>
                <a:effectLst/>
                <a:ea typeface="MS Mincho" pitchFamily="49" charset="-128"/>
                <a:cs typeface="Times New Roman" pitchFamily="18" charset="0"/>
              </a:rPr>
              <a:t> cuidadosamente en zona donde va a fallar la probeta</a:t>
            </a:r>
            <a:r>
              <a:rPr kumimoji="0" lang="es-ES" b="0" i="0" u="none" strike="noStrike" cap="none" normalizeH="0" baseline="0" dirty="0" smtClean="0">
                <a:ln>
                  <a:noFill/>
                </a:ln>
                <a:solidFill>
                  <a:schemeClr val="tx1"/>
                </a:solidFill>
                <a:effectLst/>
              </a:rPr>
              <a:t> </a:t>
            </a:r>
          </a:p>
        </p:txBody>
      </p:sp>
      <p:sp>
        <p:nvSpPr>
          <p:cNvPr id="356354" name="Rectangle 2"/>
          <p:cNvSpPr>
            <a:spLocks noChangeArrowheads="1"/>
          </p:cNvSpPr>
          <p:nvPr/>
        </p:nvSpPr>
        <p:spPr bwMode="auto">
          <a:xfrm>
            <a:off x="0" y="3272515"/>
            <a:ext cx="9144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3" fontAlgn="base">
              <a:spcBef>
                <a:spcPct val="0"/>
              </a:spcBef>
              <a:spcAft>
                <a:spcPct val="0"/>
              </a:spcAft>
              <a:buFontTx/>
              <a:buChar char="•"/>
            </a:pPr>
            <a:endParaRPr lang="es-EC" dirty="0" smtClean="0">
              <a:ea typeface="MS Mincho" pitchFamily="49" charset="-128"/>
              <a:cs typeface="Times New Roman" pitchFamily="18" charset="0"/>
            </a:endParaRPr>
          </a:p>
          <a:p>
            <a:pPr fontAlgn="base">
              <a:spcBef>
                <a:spcPct val="0"/>
              </a:spcBef>
              <a:spcAft>
                <a:spcPct val="0"/>
              </a:spcAft>
              <a:buFontTx/>
              <a:buChar char="•"/>
            </a:pPr>
            <a:r>
              <a:rPr lang="es-EC" dirty="0" smtClean="0">
                <a:ea typeface="MS Mincho" pitchFamily="49" charset="-128"/>
                <a:cs typeface="Times New Roman" pitchFamily="18" charset="0"/>
              </a:rPr>
              <a:t>Se encera el </a:t>
            </a:r>
            <a:r>
              <a:rPr lang="es-EC" dirty="0" err="1" smtClean="0">
                <a:ea typeface="MS Mincho" pitchFamily="49" charset="-128"/>
                <a:cs typeface="Times New Roman" pitchFamily="18" charset="0"/>
              </a:rPr>
              <a:t>deformimetro</a:t>
            </a:r>
            <a:r>
              <a:rPr lang="es-EC" dirty="0" smtClean="0">
                <a:ea typeface="MS Mincho" pitchFamily="49" charset="-128"/>
                <a:cs typeface="Times New Roman" pitchFamily="18" charset="0"/>
              </a:rPr>
              <a:t>. </a:t>
            </a:r>
          </a:p>
          <a:p>
            <a:pPr lvl="3" fontAlgn="base">
              <a:spcBef>
                <a:spcPct val="0"/>
              </a:spcBef>
              <a:spcAft>
                <a:spcPct val="0"/>
              </a:spcAft>
              <a:buFontTx/>
              <a:buChar char="•"/>
            </a:pPr>
            <a:endParaRPr lang="es-ES" dirty="0" smtClean="0">
              <a:ea typeface="MS Mincho"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s-EC" dirty="0" smtClean="0">
                <a:ea typeface="MS Mincho" pitchFamily="49" charset="-128"/>
                <a:cs typeface="Times New Roman" pitchFamily="18" charset="0"/>
              </a:rPr>
              <a:t>Se va aplicando carga constante hasta que falle la probeta.</a:t>
            </a:r>
          </a:p>
          <a:p>
            <a:pPr marL="0" marR="0" lvl="0" indent="0" algn="l" defTabSz="914400" rtl="0" eaLnBrk="0" fontAlgn="base" latinLnBrk="0" hangingPunct="0">
              <a:lnSpc>
                <a:spcPct val="100000"/>
              </a:lnSpc>
              <a:spcBef>
                <a:spcPct val="0"/>
              </a:spcBef>
              <a:spcAft>
                <a:spcPct val="0"/>
              </a:spcAft>
              <a:buClrTx/>
              <a:buSzTx/>
              <a:buFontTx/>
              <a:buChar char="•"/>
              <a:tabLst/>
            </a:pPr>
            <a:endParaRPr lang="es-ES_tradnl" dirty="0" smtClean="0">
              <a:ea typeface="MS Mincho"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ES_tradnl" dirty="0" smtClean="0">
                <a:ea typeface="MS Mincho" pitchFamily="49" charset="-128"/>
                <a:cs typeface="Times New Roman" pitchFamily="18" charset="0"/>
              </a:rPr>
              <a:t>-Se toma nota de la carga máxima que ha soportado</a:t>
            </a:r>
            <a:r>
              <a:rPr lang="es-ES" dirty="0" smtClean="0">
                <a:ea typeface="MS Mincho" pitchFamily="49" charset="-128"/>
                <a:cs typeface="Times New Roman" pitchFamily="18" charset="0"/>
              </a:rPr>
              <a:t> </a:t>
            </a:r>
          </a:p>
        </p:txBody>
      </p:sp>
      <p:pic>
        <p:nvPicPr>
          <p:cNvPr id="8" name="51 Imagen" descr="DSC02681.JPG"/>
          <p:cNvPicPr>
            <a:picLocks/>
          </p:cNvPicPr>
          <p:nvPr/>
        </p:nvPicPr>
        <p:blipFill>
          <a:blip r:embed="rId2" cstate="print"/>
          <a:stretch>
            <a:fillRect/>
          </a:stretch>
        </p:blipFill>
        <p:spPr>
          <a:xfrm>
            <a:off x="6215074" y="4714884"/>
            <a:ext cx="2428892" cy="1857388"/>
          </a:xfrm>
          <a:prstGeom prst="rect">
            <a:avLst/>
          </a:prstGeom>
        </p:spPr>
      </p:pic>
      <p:pic>
        <p:nvPicPr>
          <p:cNvPr id="9" name="53 Imagen" descr="DSC02682.JPG"/>
          <p:cNvPicPr/>
          <p:nvPr/>
        </p:nvPicPr>
        <p:blipFill>
          <a:blip r:embed="rId3" cstate="print"/>
          <a:stretch>
            <a:fillRect/>
          </a:stretch>
        </p:blipFill>
        <p:spPr>
          <a:xfrm>
            <a:off x="928662" y="5143512"/>
            <a:ext cx="2214578" cy="1500198"/>
          </a:xfrm>
          <a:prstGeom prst="rect">
            <a:avLst/>
          </a:prstGeom>
        </p:spPr>
      </p:pic>
    </p:spTree>
    <p:extLst>
      <p:ext uri="{BB962C8B-B14F-4D97-AF65-F5344CB8AC3E}">
        <p14:creationId xmlns:p14="http://schemas.microsoft.com/office/powerpoint/2010/main" val="173885684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42910" y="214290"/>
            <a:ext cx="1451038" cy="369332"/>
          </a:xfrm>
          <a:prstGeom prst="rect">
            <a:avLst/>
          </a:prstGeom>
        </p:spPr>
        <p:txBody>
          <a:bodyPr wrap="none">
            <a:spAutoFit/>
          </a:bodyPr>
          <a:lstStyle/>
          <a:p>
            <a:r>
              <a:rPr lang="es-ES_tradnl" b="1" dirty="0" smtClean="0"/>
              <a:t>Tipos de falla</a:t>
            </a:r>
            <a:endParaRPr lang="es-ES" b="1" dirty="0"/>
          </a:p>
        </p:txBody>
      </p:sp>
      <p:pic>
        <p:nvPicPr>
          <p:cNvPr id="6" name="5 Imagen"/>
          <p:cNvPicPr/>
          <p:nvPr/>
        </p:nvPicPr>
        <p:blipFill rotWithShape="1">
          <a:blip r:embed="rId2" cstate="print">
            <a:extLst>
              <a:ext uri="{28A0092B-C50C-407E-A947-70E740481C1C}">
                <a14:useLocalDpi xmlns:a14="http://schemas.microsoft.com/office/drawing/2010/main" val="0"/>
              </a:ext>
            </a:extLst>
          </a:blip>
          <a:srcRect l="19581" t="7477" r="8211" b="48589"/>
          <a:stretch/>
        </p:blipFill>
        <p:spPr bwMode="auto">
          <a:xfrm>
            <a:off x="785786" y="1000108"/>
            <a:ext cx="2588066" cy="1285884"/>
          </a:xfrm>
          <a:prstGeom prst="rect">
            <a:avLst/>
          </a:prstGeom>
          <a:noFill/>
          <a:ln>
            <a:noFill/>
          </a:ln>
          <a:extLst>
            <a:ext uri="{53640926-AAD7-44d8-BBD7-CCE9431645EC}">
              <a14:shadowObscured xmlns:a14="http://schemas.microsoft.com/office/drawing/2010/main"/>
            </a:ext>
          </a:extLst>
        </p:spPr>
      </p:pic>
      <p:graphicFrame>
        <p:nvGraphicFramePr>
          <p:cNvPr id="7" name="6 Tabla"/>
          <p:cNvGraphicFramePr>
            <a:graphicFrameLocks noGrp="1"/>
          </p:cNvGraphicFramePr>
          <p:nvPr/>
        </p:nvGraphicFramePr>
        <p:xfrm>
          <a:off x="3000364" y="2500306"/>
          <a:ext cx="2228850" cy="609600"/>
        </p:xfrm>
        <a:graphic>
          <a:graphicData uri="http://schemas.openxmlformats.org/drawingml/2006/table">
            <a:tbl>
              <a:tblPr/>
              <a:tblGrid>
                <a:gridCol w="2228850"/>
              </a:tblGrid>
              <a:tr h="0">
                <a:tc>
                  <a:txBody>
                    <a:bodyPr/>
                    <a:lstStyle/>
                    <a:p>
                      <a:pPr indent="450215" algn="just">
                        <a:spcAft>
                          <a:spcPts val="0"/>
                        </a:spcAft>
                      </a:pPr>
                      <a:r>
                        <a:rPr lang="es-ES_tradnl" sz="1000" dirty="0">
                          <a:latin typeface="Arial"/>
                          <a:ea typeface="ＭＳ 明朝"/>
                          <a:cs typeface="Times New Roman"/>
                        </a:rPr>
                        <a:t>Este tipo de falla se da  cuando el esfuerzo a la que se encuentra sometida la probeta ya no soporta mas y se fractura.</a:t>
                      </a:r>
                      <a:endParaRPr lang="es-ES" sz="1200" dirty="0">
                        <a:latin typeface="Arial"/>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7 Rectángulo"/>
          <p:cNvSpPr/>
          <p:nvPr/>
        </p:nvSpPr>
        <p:spPr>
          <a:xfrm>
            <a:off x="857224" y="3071810"/>
            <a:ext cx="1019831" cy="369332"/>
          </a:xfrm>
          <a:prstGeom prst="rect">
            <a:avLst/>
          </a:prstGeom>
        </p:spPr>
        <p:txBody>
          <a:bodyPr wrap="none">
            <a:spAutoFit/>
          </a:bodyPr>
          <a:lstStyle/>
          <a:p>
            <a:r>
              <a:rPr lang="es-ES_tradnl" b="1" dirty="0" smtClean="0"/>
              <a:t>Cálculos</a:t>
            </a:r>
            <a:r>
              <a:rPr lang="es-ES_tradnl" dirty="0" smtClean="0"/>
              <a:t> </a:t>
            </a:r>
            <a:endParaRPr lang="es-ES" dirty="0"/>
          </a:p>
        </p:txBody>
      </p:sp>
      <p:sp>
        <p:nvSpPr>
          <p:cNvPr id="9" name="8 Rectángulo"/>
          <p:cNvSpPr/>
          <p:nvPr/>
        </p:nvSpPr>
        <p:spPr>
          <a:xfrm>
            <a:off x="500034" y="3714752"/>
            <a:ext cx="4572000" cy="923330"/>
          </a:xfrm>
          <a:prstGeom prst="rect">
            <a:avLst/>
          </a:prstGeom>
        </p:spPr>
        <p:txBody>
          <a:bodyPr>
            <a:spAutoFit/>
          </a:bodyPr>
          <a:lstStyle/>
          <a:p>
            <a:r>
              <a:rPr lang="es-ES_tradnl" b="1" dirty="0" smtClean="0"/>
              <a:t>Esfuerzo unitario máximo</a:t>
            </a:r>
          </a:p>
          <a:p>
            <a:endParaRPr lang="es-ES" b="1" dirty="0" smtClean="0"/>
          </a:p>
          <a:p>
            <a:r>
              <a:rPr lang="es-ES_tradnl" dirty="0" smtClean="0"/>
              <a:t>Se calcula con la siguiente expresión:</a:t>
            </a:r>
            <a:endParaRPr lang="es-ES" dirty="0"/>
          </a:p>
        </p:txBody>
      </p:sp>
      <p:sp>
        <p:nvSpPr>
          <p:cNvPr id="35533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35532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7224" y="5286388"/>
            <a:ext cx="1208493" cy="500066"/>
          </a:xfrm>
          <a:prstGeom prst="rect">
            <a:avLst/>
          </a:prstGeom>
          <a:noFill/>
        </p:spPr>
      </p:pic>
      <p:sp>
        <p:nvSpPr>
          <p:cNvPr id="12" name="11 Rectángulo"/>
          <p:cNvSpPr/>
          <p:nvPr/>
        </p:nvSpPr>
        <p:spPr>
          <a:xfrm>
            <a:off x="3071802" y="4714884"/>
            <a:ext cx="6072198" cy="2308324"/>
          </a:xfrm>
          <a:prstGeom prst="rect">
            <a:avLst/>
          </a:prstGeom>
        </p:spPr>
        <p:txBody>
          <a:bodyPr wrap="square">
            <a:spAutoFit/>
          </a:bodyPr>
          <a:lstStyle/>
          <a:p>
            <a:r>
              <a:rPr lang="es-ES_tradnl" b="1" dirty="0" smtClean="0"/>
              <a:t>Donde: </a:t>
            </a:r>
          </a:p>
          <a:p>
            <a:endParaRPr lang="es-ES" b="1" dirty="0" smtClean="0"/>
          </a:p>
          <a:p>
            <a:r>
              <a:rPr lang="es-ES_tradnl" b="1" dirty="0" err="1" smtClean="0"/>
              <a:t>σmax</a:t>
            </a:r>
            <a:r>
              <a:rPr lang="es-ES_tradnl" dirty="0" smtClean="0"/>
              <a:t>: Esfuerzo unitario máximo (Kg/cm² )</a:t>
            </a:r>
          </a:p>
          <a:p>
            <a:endParaRPr lang="es-ES_tradnl" dirty="0" smtClean="0"/>
          </a:p>
          <a:p>
            <a:r>
              <a:rPr lang="es-ES_tradnl" b="1" dirty="0" err="1" smtClean="0"/>
              <a:t>Pmax</a:t>
            </a:r>
            <a:r>
              <a:rPr lang="es-ES_tradnl" b="1" dirty="0" smtClean="0"/>
              <a:t>:</a:t>
            </a:r>
            <a:r>
              <a:rPr lang="es-ES_tradnl" dirty="0" smtClean="0"/>
              <a:t> Carga máxima (Kg)</a:t>
            </a:r>
          </a:p>
          <a:p>
            <a:endParaRPr lang="es-ES_tradnl" dirty="0" smtClean="0"/>
          </a:p>
          <a:p>
            <a:r>
              <a:rPr lang="es-ES_tradnl" b="1" dirty="0" smtClean="0"/>
              <a:t>A: </a:t>
            </a:r>
            <a:r>
              <a:rPr lang="es-ES_tradnl" dirty="0" smtClean="0"/>
              <a:t>Área de la sección mínima de la probeta (cm²)</a:t>
            </a:r>
            <a:endParaRPr lang="es-ES" dirty="0" smtClean="0"/>
          </a:p>
          <a:p>
            <a:r>
              <a:rPr lang="es-ES_tradnl" dirty="0" smtClean="0"/>
              <a:t>	</a:t>
            </a:r>
            <a:endParaRPr lang="es-ES" dirty="0"/>
          </a:p>
        </p:txBody>
      </p:sp>
      <p:pic>
        <p:nvPicPr>
          <p:cNvPr id="10" name="9 Imagen"/>
          <p:cNvPicPr/>
          <p:nvPr/>
        </p:nvPicPr>
        <p:blipFill rotWithShape="1">
          <a:blip r:embed="rId4" cstate="print">
            <a:extLst>
              <a:ext uri="{28A0092B-C50C-407E-A947-70E740481C1C}">
                <a14:useLocalDpi xmlns:a14="http://schemas.microsoft.com/office/drawing/2010/main" val="0"/>
              </a:ext>
            </a:extLst>
          </a:blip>
          <a:srcRect t="41157" b="24748"/>
          <a:stretch/>
        </p:blipFill>
        <p:spPr bwMode="auto">
          <a:xfrm>
            <a:off x="4500562" y="1071546"/>
            <a:ext cx="3643338" cy="1214446"/>
          </a:xfrm>
          <a:prstGeom prst="rect">
            <a:avLst/>
          </a:prstGeom>
          <a:noFill/>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spTree>
    <p:extLst>
      <p:ext uri="{BB962C8B-B14F-4D97-AF65-F5344CB8AC3E}">
        <p14:creationId xmlns:p14="http://schemas.microsoft.com/office/powerpoint/2010/main" val="333670666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28596" y="357166"/>
            <a:ext cx="4572000" cy="923330"/>
          </a:xfrm>
          <a:prstGeom prst="rect">
            <a:avLst/>
          </a:prstGeom>
        </p:spPr>
        <p:txBody>
          <a:bodyPr>
            <a:spAutoFit/>
          </a:bodyPr>
          <a:lstStyle/>
          <a:p>
            <a:r>
              <a:rPr lang="es-ES_tradnl" b="1" dirty="0" smtClean="0"/>
              <a:t>Módulo de elasticidad</a:t>
            </a:r>
          </a:p>
          <a:p>
            <a:endParaRPr lang="es-ES" b="1" dirty="0" smtClean="0"/>
          </a:p>
          <a:p>
            <a:r>
              <a:rPr lang="es-ES_tradnl" dirty="0" smtClean="0"/>
              <a:t>Se calcula con la siguiente expresión:</a:t>
            </a:r>
          </a:p>
        </p:txBody>
      </p:sp>
      <p:sp>
        <p:nvSpPr>
          <p:cNvPr id="35328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353281"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929058" y="1571612"/>
            <a:ext cx="947741" cy="665435"/>
          </a:xfrm>
          <a:prstGeom prst="rect">
            <a:avLst/>
          </a:prstGeom>
          <a:noFill/>
        </p:spPr>
      </p:pic>
      <p:sp>
        <p:nvSpPr>
          <p:cNvPr id="8" name="7 Rectángulo"/>
          <p:cNvSpPr/>
          <p:nvPr/>
        </p:nvSpPr>
        <p:spPr>
          <a:xfrm>
            <a:off x="357158" y="3000372"/>
            <a:ext cx="7215238" cy="2031325"/>
          </a:xfrm>
          <a:prstGeom prst="rect">
            <a:avLst/>
          </a:prstGeom>
        </p:spPr>
        <p:txBody>
          <a:bodyPr wrap="square">
            <a:spAutoFit/>
          </a:bodyPr>
          <a:lstStyle/>
          <a:p>
            <a:r>
              <a:rPr lang="es-ES_tradnl" b="1" dirty="0" smtClean="0"/>
              <a:t>Donde: </a:t>
            </a:r>
            <a:endParaRPr lang="es-ES" b="1" dirty="0" smtClean="0"/>
          </a:p>
          <a:p>
            <a:endParaRPr lang="es-ES_tradnl" b="1" dirty="0" smtClean="0"/>
          </a:p>
          <a:p>
            <a:r>
              <a:rPr lang="es-ES_tradnl" b="1" dirty="0" smtClean="0"/>
              <a:t>E:</a:t>
            </a:r>
            <a:r>
              <a:rPr lang="es-ES_tradnl" dirty="0" smtClean="0"/>
              <a:t> Módulo de elasticidad (Kg/cm²)</a:t>
            </a:r>
            <a:endParaRPr lang="es-ES" dirty="0" smtClean="0"/>
          </a:p>
          <a:p>
            <a:endParaRPr lang="es-ES_tradnl" b="1" dirty="0" smtClean="0"/>
          </a:p>
          <a:p>
            <a:r>
              <a:rPr lang="es-ES_tradnl" b="1" dirty="0" smtClean="0"/>
              <a:t>σ 2:</a:t>
            </a:r>
            <a:r>
              <a:rPr lang="es-ES_tradnl" dirty="0" smtClean="0"/>
              <a:t> Esfuerzo correspondiente a la deformación (Kg/cm²)</a:t>
            </a:r>
            <a:endParaRPr lang="es-ES" dirty="0" smtClean="0"/>
          </a:p>
          <a:p>
            <a:endParaRPr lang="es-ES_tradnl" b="1" dirty="0" smtClean="0"/>
          </a:p>
          <a:p>
            <a:r>
              <a:rPr lang="es-ES_tradnl" b="1" dirty="0" smtClean="0"/>
              <a:t>ε: </a:t>
            </a:r>
            <a:r>
              <a:rPr lang="es-ES_tradnl" dirty="0" smtClean="0"/>
              <a:t>Deformación unitaria</a:t>
            </a:r>
            <a:endParaRPr lang="es-ES" dirty="0"/>
          </a:p>
        </p:txBody>
      </p:sp>
    </p:spTree>
    <p:extLst>
      <p:ext uri="{BB962C8B-B14F-4D97-AF65-F5344CB8AC3E}">
        <p14:creationId xmlns:p14="http://schemas.microsoft.com/office/powerpoint/2010/main" val="390065866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1"/>
          <p:cNvSpPr>
            <a:spLocks noChangeArrowheads="1"/>
          </p:cNvSpPr>
          <p:nvPr/>
        </p:nvSpPr>
        <p:spPr bwMode="auto">
          <a:xfrm>
            <a:off x="1714480" y="285728"/>
            <a:ext cx="5599610"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es-ES_tradnl" b="1" i="0" u="none" strike="noStrike" cap="none" normalizeH="0" baseline="0" dirty="0" smtClean="0">
                <a:ln>
                  <a:noFill/>
                </a:ln>
                <a:solidFill>
                  <a:schemeClr val="tx1"/>
                </a:solidFill>
                <a:effectLst/>
                <a:ea typeface="MS Mincho" pitchFamily="49" charset="-128"/>
                <a:cs typeface="Times New Roman" pitchFamily="18" charset="0"/>
              </a:rPr>
              <a:t>Resultados del ensayo de tracción paralela a la fibra</a:t>
            </a:r>
            <a:endParaRPr kumimoji="0" lang="es-ES_tradnl" b="0" i="0" u="none" strike="noStrike" cap="none" normalizeH="0" baseline="0" dirty="0" smtClean="0">
              <a:ln>
                <a:noFill/>
              </a:ln>
              <a:solidFill>
                <a:schemeClr val="tx1"/>
              </a:solidFill>
              <a:effectLst/>
            </a:endParaRPr>
          </a:p>
        </p:txBody>
      </p:sp>
      <p:graphicFrame>
        <p:nvGraphicFramePr>
          <p:cNvPr id="9" name="8 Tabla"/>
          <p:cNvGraphicFramePr>
            <a:graphicFrameLocks noGrp="1"/>
          </p:cNvGraphicFramePr>
          <p:nvPr/>
        </p:nvGraphicFramePr>
        <p:xfrm>
          <a:off x="1214414" y="1571612"/>
          <a:ext cx="6762785" cy="3857652"/>
        </p:xfrm>
        <a:graphic>
          <a:graphicData uri="http://schemas.openxmlformats.org/drawingml/2006/table">
            <a:tbl>
              <a:tblPr/>
              <a:tblGrid>
                <a:gridCol w="1352557"/>
                <a:gridCol w="1352557"/>
                <a:gridCol w="1352557"/>
                <a:gridCol w="1352557"/>
                <a:gridCol w="1352557"/>
              </a:tblGrid>
              <a:tr h="783093">
                <a:tc gridSpan="5">
                  <a:txBody>
                    <a:bodyPr/>
                    <a:lstStyle/>
                    <a:p>
                      <a:pPr algn="ctr" rtl="0" fontAlgn="ctr"/>
                      <a:r>
                        <a:rPr lang="es-ES" sz="900" b="1" i="0" u="none" strike="noStrike" dirty="0" smtClean="0">
                          <a:solidFill>
                            <a:srgbClr val="000000"/>
                          </a:solidFill>
                          <a:latin typeface="Arial"/>
                        </a:rPr>
                        <a:t>TRACCION PARALELA A </a:t>
                      </a:r>
                      <a:r>
                        <a:rPr lang="es-ES" sz="900" b="1" i="0" u="none" strike="noStrike" dirty="0">
                          <a:solidFill>
                            <a:srgbClr val="000000"/>
                          </a:solidFill>
                          <a:latin typeface="Arial"/>
                        </a:rPr>
                        <a:t>LA </a:t>
                      </a:r>
                      <a:r>
                        <a:rPr lang="es-ES" sz="900" b="1" i="0" u="none" strike="noStrike" dirty="0" smtClean="0">
                          <a:solidFill>
                            <a:srgbClr val="000000"/>
                          </a:solidFill>
                          <a:latin typeface="Arial"/>
                        </a:rPr>
                        <a:t>FIBRA</a:t>
                      </a:r>
                      <a:endParaRPr lang="es-ES" sz="9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25565">
                <a:tc>
                  <a:txBody>
                    <a:bodyPr/>
                    <a:lstStyle/>
                    <a:p>
                      <a:pPr algn="ctr" rtl="0" fontAlgn="ctr"/>
                      <a:r>
                        <a:rPr lang="es-ES" sz="900" b="1" i="0" u="none" strike="noStrike" dirty="0">
                          <a:solidFill>
                            <a:srgbClr val="000000"/>
                          </a:solidFill>
                          <a:latin typeface="Arial"/>
                        </a:rPr>
                        <a:t>Muestra</a:t>
                      </a:r>
                      <a:r>
                        <a:rPr lang="es-ES" sz="1100" b="0" i="0" u="none" strike="noStrike" dirty="0">
                          <a:solidFill>
                            <a:srgbClr val="000000"/>
                          </a:solidFill>
                          <a:latin typeface="Arial"/>
                        </a:rPr>
                        <a:t> </a:t>
                      </a:r>
                      <a:endParaRPr lang="es-ES" sz="9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a:solidFill>
                            <a:srgbClr val="000000"/>
                          </a:solidFill>
                          <a:latin typeface="Arial"/>
                        </a:rPr>
                        <a:t>ALISO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a:solidFill>
                            <a:srgbClr val="000000"/>
                          </a:solidFill>
                          <a:latin typeface="Arial"/>
                        </a:rPr>
                        <a:t>CANELO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a:solidFill>
                            <a:srgbClr val="000000"/>
                          </a:solidFill>
                          <a:latin typeface="Arial"/>
                        </a:rPr>
                        <a:t>MANZANO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a:solidFill>
                            <a:srgbClr val="000000"/>
                          </a:solidFill>
                          <a:latin typeface="Arial"/>
                        </a:rPr>
                        <a:t>ROBLE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1358">
                <a:tc>
                  <a:txBody>
                    <a:bodyPr/>
                    <a:lstStyle/>
                    <a:p>
                      <a:pPr algn="l" rtl="0" fontAlgn="ctr"/>
                      <a:r>
                        <a:rPr lang="es-ES" sz="900" b="1" i="0" u="none" strike="noStrike">
                          <a:solidFill>
                            <a:srgbClr val="000000"/>
                          </a:solidFill>
                          <a:latin typeface="Arial"/>
                        </a:rPr>
                        <a:t>Esfuerzo promedio (Kg/cm²)</a:t>
                      </a:r>
                      <a:r>
                        <a:rPr lang="es-ES" sz="1100" b="0" i="0" u="none" strike="noStrike">
                          <a:solidFill>
                            <a:srgbClr val="000000"/>
                          </a:solidFill>
                          <a:latin typeface="Arial"/>
                        </a:rPr>
                        <a:t> </a:t>
                      </a:r>
                      <a:endParaRPr lang="es-ES" sz="9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827.09</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866.01</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948.70</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1404.65</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7636">
                <a:tc>
                  <a:txBody>
                    <a:bodyPr/>
                    <a:lstStyle/>
                    <a:p>
                      <a:pPr algn="l" rtl="0" fontAlgn="ctr"/>
                      <a:r>
                        <a:rPr lang="es-ES" sz="900" b="1" i="0" u="none" strike="noStrike">
                          <a:solidFill>
                            <a:srgbClr val="000000"/>
                          </a:solidFill>
                          <a:latin typeface="Arial"/>
                        </a:rPr>
                        <a:t>Esfuerzo promedio  (MPa)</a:t>
                      </a:r>
                      <a:r>
                        <a:rPr lang="es-ES" sz="1100" b="0" i="0" u="none" strike="noStrike">
                          <a:solidFill>
                            <a:srgbClr val="000000"/>
                          </a:solidFill>
                          <a:latin typeface="Arial"/>
                        </a:rPr>
                        <a:t> </a:t>
                      </a:r>
                      <a:endParaRPr lang="es-ES" sz="9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81.14</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84.96</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93.07</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137.80</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1194959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nvGraphicFramePr>
        <p:xfrm>
          <a:off x="1285852" y="1357298"/>
          <a:ext cx="6500865" cy="3317883"/>
        </p:xfrm>
        <a:graphic>
          <a:graphicData uri="http://schemas.openxmlformats.org/drawingml/2006/table">
            <a:tbl>
              <a:tblPr/>
              <a:tblGrid>
                <a:gridCol w="1300173"/>
                <a:gridCol w="1300173"/>
                <a:gridCol w="1300173"/>
                <a:gridCol w="1300173"/>
                <a:gridCol w="1300173"/>
              </a:tblGrid>
              <a:tr h="673521">
                <a:tc gridSpan="5">
                  <a:txBody>
                    <a:bodyPr/>
                    <a:lstStyle/>
                    <a:p>
                      <a:pPr algn="ctr" rtl="0" fontAlgn="ctr"/>
                      <a:r>
                        <a:rPr lang="es-ES" sz="1200" b="1" i="0" u="none" strike="noStrike" dirty="0" smtClean="0">
                          <a:solidFill>
                            <a:srgbClr val="000000"/>
                          </a:solidFill>
                          <a:latin typeface="Arial"/>
                        </a:rPr>
                        <a:t>TRACCIÒN PARALELA </a:t>
                      </a:r>
                      <a:r>
                        <a:rPr lang="es-ES" sz="1200" b="1" i="0" u="none" strike="noStrike" dirty="0">
                          <a:solidFill>
                            <a:srgbClr val="000000"/>
                          </a:solidFill>
                          <a:latin typeface="Arial"/>
                        </a:rPr>
                        <a:t>A LA </a:t>
                      </a:r>
                      <a:r>
                        <a:rPr lang="es-ES" sz="1200" b="1" i="0" u="none" strike="noStrike" dirty="0" smtClean="0">
                          <a:solidFill>
                            <a:srgbClr val="000000"/>
                          </a:solidFill>
                          <a:latin typeface="Arial"/>
                        </a:rPr>
                        <a:t>FIBRA</a:t>
                      </a:r>
                      <a:endParaRPr lang="es-ES"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452027">
                <a:tc>
                  <a:txBody>
                    <a:bodyPr/>
                    <a:lstStyle/>
                    <a:p>
                      <a:pPr algn="ctr" rtl="0" fontAlgn="ctr"/>
                      <a:r>
                        <a:rPr lang="es-ES" sz="1200" b="1" i="0" u="none" strike="noStrike" dirty="0">
                          <a:solidFill>
                            <a:srgbClr val="000000"/>
                          </a:solidFill>
                          <a:latin typeface="Arial"/>
                        </a:rPr>
                        <a:t>Muestra</a:t>
                      </a:r>
                      <a:r>
                        <a:rPr lang="es-ES" sz="1200" b="0" i="0" u="none" strike="noStrike" dirty="0">
                          <a:solidFill>
                            <a:srgbClr val="000000"/>
                          </a:solidFill>
                          <a:latin typeface="Arial"/>
                        </a:rPr>
                        <a:t> </a:t>
                      </a:r>
                      <a:endParaRPr lang="es-ES"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a:solidFill>
                            <a:srgbClr val="000000"/>
                          </a:solidFill>
                          <a:latin typeface="Arial"/>
                        </a:rPr>
                        <a:t>ALISO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a:solidFill>
                            <a:srgbClr val="000000"/>
                          </a:solidFill>
                          <a:latin typeface="Arial"/>
                        </a:rPr>
                        <a:t>CANELO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a:solidFill>
                            <a:srgbClr val="000000"/>
                          </a:solidFill>
                          <a:latin typeface="Arial"/>
                        </a:rPr>
                        <a:t>MANZANO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a:solidFill>
                            <a:srgbClr val="000000"/>
                          </a:solidFill>
                          <a:latin typeface="Arial"/>
                        </a:rPr>
                        <a:t>ROBLE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84867">
                <a:tc>
                  <a:txBody>
                    <a:bodyPr/>
                    <a:lstStyle/>
                    <a:p>
                      <a:pPr algn="ctr" rtl="0" fontAlgn="ctr"/>
                      <a:r>
                        <a:rPr lang="es-ES" sz="1200" b="1" i="0" u="none" strike="noStrike" dirty="0" smtClean="0">
                          <a:solidFill>
                            <a:srgbClr val="000000"/>
                          </a:solidFill>
                          <a:latin typeface="Arial"/>
                        </a:rPr>
                        <a:t>E</a:t>
                      </a:r>
                      <a:r>
                        <a:rPr lang="es-ES" sz="1200" b="1" i="0" u="none" strike="noStrike" baseline="0" dirty="0" smtClean="0">
                          <a:solidFill>
                            <a:srgbClr val="000000"/>
                          </a:solidFill>
                          <a:latin typeface="Arial"/>
                        </a:rPr>
                        <a:t> </a:t>
                      </a:r>
                      <a:r>
                        <a:rPr lang="es-ES" sz="1200" b="1" i="0" u="none" strike="noStrike" dirty="0" smtClean="0">
                          <a:solidFill>
                            <a:srgbClr val="000000"/>
                          </a:solidFill>
                          <a:latin typeface="Arial"/>
                        </a:rPr>
                        <a:t>promedio </a:t>
                      </a:r>
                      <a:r>
                        <a:rPr lang="es-ES" sz="1200" b="1" i="0" u="none" strike="noStrike" dirty="0">
                          <a:solidFill>
                            <a:srgbClr val="000000"/>
                          </a:solidFill>
                          <a:latin typeface="Arial"/>
                        </a:rPr>
                        <a:t>(Kg/cm²)</a:t>
                      </a:r>
                      <a:r>
                        <a:rPr lang="es-ES" sz="1200" b="0" i="0" u="none" strike="noStrike" dirty="0">
                          <a:solidFill>
                            <a:srgbClr val="000000"/>
                          </a:solidFill>
                          <a:latin typeface="Arial"/>
                        </a:rPr>
                        <a:t> </a:t>
                      </a:r>
                      <a:endParaRPr lang="es-ES"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191736.7</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208680.51</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25786.64</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294585.66</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07468">
                <a:tc>
                  <a:txBody>
                    <a:bodyPr/>
                    <a:lstStyle/>
                    <a:p>
                      <a:pPr algn="ctr" rtl="0" fontAlgn="ctr"/>
                      <a:r>
                        <a:rPr lang="es-ES" sz="1200" b="1" i="0" u="none" strike="noStrike" dirty="0" smtClean="0">
                          <a:solidFill>
                            <a:srgbClr val="000000"/>
                          </a:solidFill>
                          <a:latin typeface="Arial"/>
                        </a:rPr>
                        <a:t>E</a:t>
                      </a:r>
                      <a:r>
                        <a:rPr lang="es-ES" sz="1200" b="1" i="0" u="none" strike="noStrike" baseline="0" dirty="0" smtClean="0">
                          <a:solidFill>
                            <a:srgbClr val="000000"/>
                          </a:solidFill>
                          <a:latin typeface="Arial"/>
                        </a:rPr>
                        <a:t> min </a:t>
                      </a:r>
                      <a:r>
                        <a:rPr lang="es-ES" sz="1200" b="0" i="0" u="none" strike="noStrike" dirty="0" smtClean="0">
                          <a:solidFill>
                            <a:srgbClr val="000000"/>
                          </a:solidFill>
                          <a:latin typeface="Arial"/>
                        </a:rPr>
                        <a:t> </a:t>
                      </a:r>
                      <a:r>
                        <a:rPr lang="es-ES" sz="1200" b="1" i="0" u="none" strike="noStrike" dirty="0" smtClean="0">
                          <a:solidFill>
                            <a:srgbClr val="000000"/>
                          </a:solidFill>
                          <a:latin typeface="Arial"/>
                        </a:rPr>
                        <a:t>(Kg/cm²)</a:t>
                      </a:r>
                      <a:r>
                        <a:rPr lang="es-ES" sz="1200" b="0" i="0" u="none" strike="noStrike" dirty="0" smtClean="0">
                          <a:solidFill>
                            <a:srgbClr val="000000"/>
                          </a:solidFill>
                          <a:latin typeface="Arial"/>
                        </a:rPr>
                        <a:t> </a:t>
                      </a:r>
                      <a:endParaRPr lang="es-ES"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150065.38</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154389.77</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21090.80</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241064.48</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3 Rectángulo"/>
          <p:cNvSpPr/>
          <p:nvPr/>
        </p:nvSpPr>
        <p:spPr>
          <a:xfrm>
            <a:off x="2214546" y="285728"/>
            <a:ext cx="4572000" cy="646331"/>
          </a:xfrm>
          <a:prstGeom prst="rect">
            <a:avLst/>
          </a:prstGeom>
        </p:spPr>
        <p:txBody>
          <a:bodyPr>
            <a:spAutoFit/>
          </a:bodyPr>
          <a:lstStyle/>
          <a:p>
            <a:pPr algn="ctr"/>
            <a:r>
              <a:rPr lang="es-ES_tradnl" b="1" dirty="0" smtClean="0"/>
              <a:t>Modulo de elasticidad para tracción paralela a la fibra</a:t>
            </a:r>
            <a:endParaRPr lang="es-ES" dirty="0"/>
          </a:p>
        </p:txBody>
      </p:sp>
    </p:spTree>
    <p:extLst>
      <p:ext uri="{BB962C8B-B14F-4D97-AF65-F5344CB8AC3E}">
        <p14:creationId xmlns:p14="http://schemas.microsoft.com/office/powerpoint/2010/main" val="250333400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Gráfico"/>
          <p:cNvGraphicFramePr/>
          <p:nvPr/>
        </p:nvGraphicFramePr>
        <p:xfrm>
          <a:off x="214282" y="0"/>
          <a:ext cx="4286280" cy="30003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Gráfico"/>
          <p:cNvGraphicFramePr/>
          <p:nvPr/>
        </p:nvGraphicFramePr>
        <p:xfrm>
          <a:off x="4500562" y="0"/>
          <a:ext cx="4429124" cy="3429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Gráfico"/>
          <p:cNvGraphicFramePr/>
          <p:nvPr/>
        </p:nvGraphicFramePr>
        <p:xfrm>
          <a:off x="214282" y="3429000"/>
          <a:ext cx="4341189" cy="27652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7 Gráfico"/>
          <p:cNvGraphicFramePr/>
          <p:nvPr/>
        </p:nvGraphicFramePr>
        <p:xfrm>
          <a:off x="4588497" y="3500438"/>
          <a:ext cx="4555503" cy="283672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6810920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357422" y="285728"/>
            <a:ext cx="5179623" cy="461665"/>
          </a:xfrm>
          <a:prstGeom prst="rect">
            <a:avLst/>
          </a:prstGeom>
        </p:spPr>
        <p:txBody>
          <a:bodyPr wrap="none">
            <a:spAutoFit/>
          </a:bodyPr>
          <a:lstStyle/>
          <a:p>
            <a:r>
              <a:rPr lang="es-ES_tradnl" sz="2400" b="1" dirty="0" smtClean="0"/>
              <a:t>TRACCIÓN PERPENDICULAR A LA FIBRA</a:t>
            </a:r>
            <a:endParaRPr lang="es-ES" sz="2400" b="1" dirty="0"/>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7356" y="1500174"/>
            <a:ext cx="5824858" cy="3857652"/>
          </a:xfrm>
          <a:prstGeom prst="rect">
            <a:avLst/>
          </a:prstGeom>
          <a:noFill/>
          <a:ln>
            <a:noFill/>
          </a:ln>
        </p:spPr>
      </p:pic>
      <p:sp>
        <p:nvSpPr>
          <p:cNvPr id="7" name="6 Rectángulo"/>
          <p:cNvSpPr/>
          <p:nvPr/>
        </p:nvSpPr>
        <p:spPr>
          <a:xfrm>
            <a:off x="928662" y="5857892"/>
            <a:ext cx="3070071" cy="369332"/>
          </a:xfrm>
          <a:prstGeom prst="rect">
            <a:avLst/>
          </a:prstGeom>
        </p:spPr>
        <p:txBody>
          <a:bodyPr wrap="none">
            <a:spAutoFit/>
          </a:bodyPr>
          <a:lstStyle/>
          <a:p>
            <a:r>
              <a:rPr lang="es-EC" dirty="0" smtClean="0"/>
              <a:t>PROBETA: Norma COPANT 743</a:t>
            </a:r>
            <a:endParaRPr lang="es-ES" dirty="0" smtClean="0"/>
          </a:p>
        </p:txBody>
      </p:sp>
    </p:spTree>
    <p:extLst>
      <p:ext uri="{BB962C8B-B14F-4D97-AF65-F5344CB8AC3E}">
        <p14:creationId xmlns:p14="http://schemas.microsoft.com/office/powerpoint/2010/main" val="267854221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28596" y="285728"/>
            <a:ext cx="1590500" cy="369332"/>
          </a:xfrm>
          <a:prstGeom prst="rect">
            <a:avLst/>
          </a:prstGeom>
        </p:spPr>
        <p:txBody>
          <a:bodyPr wrap="none">
            <a:spAutoFit/>
          </a:bodyPr>
          <a:lstStyle/>
          <a:p>
            <a:r>
              <a:rPr lang="es-ES_tradnl" b="1" dirty="0" smtClean="0"/>
              <a:t>Procedimiento</a:t>
            </a:r>
            <a:endParaRPr lang="es-ES" b="1" dirty="0"/>
          </a:p>
        </p:txBody>
      </p:sp>
      <p:sp>
        <p:nvSpPr>
          <p:cNvPr id="385025" name="Rectangle 1"/>
          <p:cNvSpPr>
            <a:spLocks noChangeArrowheads="1"/>
          </p:cNvSpPr>
          <p:nvPr/>
        </p:nvSpPr>
        <p:spPr bwMode="auto">
          <a:xfrm>
            <a:off x="0" y="928670"/>
            <a:ext cx="9144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observa que no tenga fallas la probeta a ser ensayada.</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toma las medidas de las secciones necesarias de la probeta a ensayarse mediante un calibrador.</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colocan las mordazas apropiadas para este ensayo en la maquina universal.</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coloca la probeta en la maquina de ensayos universal.</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va aplicando carga constante hasta que falle la probeta.</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_tradnl" b="0" i="0" u="none" strike="noStrike" cap="none" normalizeH="0" baseline="0" dirty="0" smtClean="0">
              <a:ln>
                <a:noFill/>
              </a:ln>
              <a:solidFill>
                <a:schemeClr val="tx1"/>
              </a:solidFill>
              <a:effectLst/>
              <a:ea typeface="MS Mincho"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b="0" i="0" u="none" strike="noStrike" cap="none" normalizeH="0" baseline="0" dirty="0" smtClean="0">
                <a:ln>
                  <a:noFill/>
                </a:ln>
                <a:solidFill>
                  <a:schemeClr val="tx1"/>
                </a:solidFill>
                <a:effectLst/>
                <a:ea typeface="MS Mincho" pitchFamily="49" charset="-128"/>
                <a:cs typeface="Times New Roman" pitchFamily="18" charset="0"/>
              </a:rPr>
              <a:t>Se toma nota de la carga máxima que ha soportado</a:t>
            </a:r>
            <a:r>
              <a:rPr kumimoji="0" lang="es-ES" b="0" i="0" u="none" strike="noStrike" cap="none" normalizeH="0" baseline="0" dirty="0" smtClean="0">
                <a:ln>
                  <a:noFill/>
                </a:ln>
                <a:solidFill>
                  <a:schemeClr val="tx1"/>
                </a:solidFill>
                <a:effectLst/>
              </a:rPr>
              <a:t> </a:t>
            </a:r>
          </a:p>
        </p:txBody>
      </p:sp>
      <p:pic>
        <p:nvPicPr>
          <p:cNvPr id="8" name="3 Marcador de contenido"/>
          <p:cNvPicPr>
            <a:picLocks/>
          </p:cNvPicPr>
          <p:nvPr/>
        </p:nvPicPr>
        <p:blipFill>
          <a:blip r:embed="rId2" cstate="email"/>
          <a:srcRect/>
          <a:stretch>
            <a:fillRect/>
          </a:stretch>
        </p:blipFill>
        <p:spPr bwMode="auto">
          <a:xfrm>
            <a:off x="6072198" y="3643314"/>
            <a:ext cx="2071702" cy="3000396"/>
          </a:xfrm>
          <a:prstGeom prst="rect">
            <a:avLst/>
          </a:prstGeom>
          <a:noFill/>
          <a:ln w="9525">
            <a:noFill/>
            <a:miter lim="800000"/>
            <a:headEnd/>
            <a:tailEnd/>
          </a:ln>
        </p:spPr>
      </p:pic>
    </p:spTree>
    <p:extLst>
      <p:ext uri="{BB962C8B-B14F-4D97-AF65-F5344CB8AC3E}">
        <p14:creationId xmlns:p14="http://schemas.microsoft.com/office/powerpoint/2010/main" val="246356013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785786" y="428604"/>
            <a:ext cx="1451038" cy="369332"/>
          </a:xfrm>
          <a:prstGeom prst="rect">
            <a:avLst/>
          </a:prstGeom>
        </p:spPr>
        <p:txBody>
          <a:bodyPr wrap="none">
            <a:spAutoFit/>
          </a:bodyPr>
          <a:lstStyle/>
          <a:p>
            <a:r>
              <a:rPr lang="es-ES_tradnl" b="1" dirty="0" smtClean="0"/>
              <a:t>Tipos de falla</a:t>
            </a:r>
            <a:endParaRPr lang="es-ES" b="1" dirty="0"/>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538" y="1428736"/>
            <a:ext cx="2088000" cy="812482"/>
          </a:xfrm>
          <a:prstGeom prst="rect">
            <a:avLst/>
          </a:prstGeom>
          <a:noFill/>
          <a:ln>
            <a:noFill/>
          </a:ln>
        </p:spPr>
      </p:pic>
      <p:pic>
        <p:nvPicPr>
          <p:cNvPr id="7" name="6 Imagen"/>
          <p:cNvPicPr/>
          <p:nvPr/>
        </p:nvPicPr>
        <p:blipFill rotWithShape="1">
          <a:blip r:embed="rId3" cstate="print">
            <a:extLst>
              <a:ext uri="{28A0092B-C50C-407E-A947-70E740481C1C}">
                <a14:useLocalDpi xmlns:a14="http://schemas.microsoft.com/office/drawing/2010/main" val="0"/>
              </a:ext>
            </a:extLst>
          </a:blip>
          <a:srcRect l="46754" t="24015" r="11632" b="12618"/>
          <a:stretch/>
        </p:blipFill>
        <p:spPr bwMode="auto">
          <a:xfrm>
            <a:off x="5072066" y="1071546"/>
            <a:ext cx="1500198" cy="1643074"/>
          </a:xfrm>
          <a:prstGeom prst="rect">
            <a:avLst/>
          </a:prstGeom>
          <a:noFill/>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sp>
        <p:nvSpPr>
          <p:cNvPr id="8" name="7 Rectángulo"/>
          <p:cNvSpPr/>
          <p:nvPr/>
        </p:nvSpPr>
        <p:spPr>
          <a:xfrm>
            <a:off x="500034" y="2643182"/>
            <a:ext cx="4572000" cy="400110"/>
          </a:xfrm>
          <a:prstGeom prst="rect">
            <a:avLst/>
          </a:prstGeom>
        </p:spPr>
        <p:txBody>
          <a:bodyPr>
            <a:spAutoFit/>
          </a:bodyPr>
          <a:lstStyle/>
          <a:p>
            <a:r>
              <a:rPr lang="es-ES_tradnl" sz="1000" dirty="0" smtClean="0"/>
              <a:t>Este tipo de falla se da  cuando el esfuerzo a la que se encuentra sometida la probeta ya no soporta mas y se fractura</a:t>
            </a:r>
            <a:endParaRPr lang="es-ES" sz="1000" dirty="0"/>
          </a:p>
        </p:txBody>
      </p:sp>
      <p:sp>
        <p:nvSpPr>
          <p:cNvPr id="9" name="8 Rectángulo"/>
          <p:cNvSpPr/>
          <p:nvPr/>
        </p:nvSpPr>
        <p:spPr>
          <a:xfrm>
            <a:off x="642910" y="3929066"/>
            <a:ext cx="6133410" cy="369332"/>
          </a:xfrm>
          <a:prstGeom prst="rect">
            <a:avLst/>
          </a:prstGeom>
        </p:spPr>
        <p:txBody>
          <a:bodyPr wrap="none">
            <a:spAutoFit/>
          </a:bodyPr>
          <a:lstStyle/>
          <a:p>
            <a:r>
              <a:rPr lang="es-ES_tradnl" dirty="0" smtClean="0"/>
              <a:t>Para obtener el esfuerzo último aplicamos la siguiente fórmula:</a:t>
            </a:r>
            <a:endParaRPr lang="es-ES" dirty="0"/>
          </a:p>
        </p:txBody>
      </p:sp>
      <p:sp>
        <p:nvSpPr>
          <p:cNvPr id="10" name="9 Rectángulo"/>
          <p:cNvSpPr/>
          <p:nvPr/>
        </p:nvSpPr>
        <p:spPr>
          <a:xfrm>
            <a:off x="857224" y="3429000"/>
            <a:ext cx="1019831" cy="369332"/>
          </a:xfrm>
          <a:prstGeom prst="rect">
            <a:avLst/>
          </a:prstGeom>
        </p:spPr>
        <p:txBody>
          <a:bodyPr wrap="none">
            <a:spAutoFit/>
          </a:bodyPr>
          <a:lstStyle/>
          <a:p>
            <a:r>
              <a:rPr lang="es-ES_tradnl" b="1" dirty="0" smtClean="0"/>
              <a:t>Cálculos </a:t>
            </a:r>
            <a:endParaRPr lang="es-ES" b="1" dirty="0"/>
          </a:p>
        </p:txBody>
      </p:sp>
      <p:sp>
        <p:nvSpPr>
          <p:cNvPr id="3819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381953"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376598" y="4572008"/>
            <a:ext cx="1381135" cy="571504"/>
          </a:xfrm>
          <a:prstGeom prst="rect">
            <a:avLst/>
          </a:prstGeom>
          <a:noFill/>
        </p:spPr>
      </p:pic>
      <p:sp>
        <p:nvSpPr>
          <p:cNvPr id="13" name="12 Rectángulo"/>
          <p:cNvSpPr/>
          <p:nvPr/>
        </p:nvSpPr>
        <p:spPr>
          <a:xfrm>
            <a:off x="642910" y="4826675"/>
            <a:ext cx="7643866" cy="2031325"/>
          </a:xfrm>
          <a:prstGeom prst="rect">
            <a:avLst/>
          </a:prstGeom>
        </p:spPr>
        <p:txBody>
          <a:bodyPr wrap="square">
            <a:spAutoFit/>
          </a:bodyPr>
          <a:lstStyle/>
          <a:p>
            <a:r>
              <a:rPr lang="es-ES_tradnl" b="1" dirty="0" smtClean="0"/>
              <a:t>Donde: </a:t>
            </a:r>
          </a:p>
          <a:p>
            <a:endParaRPr lang="es-ES" b="1" dirty="0" smtClean="0"/>
          </a:p>
          <a:p>
            <a:r>
              <a:rPr lang="es-ES_tradnl" b="1" dirty="0" smtClean="0"/>
              <a:t>σ </a:t>
            </a:r>
            <a:r>
              <a:rPr lang="es-ES_tradnl" b="1" dirty="0" err="1" smtClean="0"/>
              <a:t>max</a:t>
            </a:r>
            <a:r>
              <a:rPr lang="es-ES_tradnl" b="1" dirty="0" smtClean="0"/>
              <a:t>: </a:t>
            </a:r>
            <a:r>
              <a:rPr lang="es-ES_tradnl" dirty="0" smtClean="0"/>
              <a:t>Esfuerzo máximo (Kg/cm² ) </a:t>
            </a:r>
          </a:p>
          <a:p>
            <a:endParaRPr lang="es-ES" dirty="0" smtClean="0"/>
          </a:p>
          <a:p>
            <a:r>
              <a:rPr lang="es-ES_tradnl" b="1" dirty="0" err="1" smtClean="0"/>
              <a:t>Pmax</a:t>
            </a:r>
            <a:r>
              <a:rPr lang="es-ES_tradnl" dirty="0" smtClean="0"/>
              <a:t>: Carga máxima de rotura (Kg)</a:t>
            </a:r>
          </a:p>
          <a:p>
            <a:endParaRPr lang="es-ES" dirty="0" smtClean="0"/>
          </a:p>
          <a:p>
            <a:r>
              <a:rPr lang="es-ES_tradnl" b="1" dirty="0" smtClean="0"/>
              <a:t>A: </a:t>
            </a:r>
            <a:r>
              <a:rPr lang="es-ES_tradnl" dirty="0" smtClean="0"/>
              <a:t>Área de la sección mínima de la probeta (cm²)</a:t>
            </a:r>
            <a:endParaRPr lang="es-ES" dirty="0"/>
          </a:p>
        </p:txBody>
      </p:sp>
    </p:spTree>
    <p:extLst>
      <p:ext uri="{BB962C8B-B14F-4D97-AF65-F5344CB8AC3E}">
        <p14:creationId xmlns:p14="http://schemas.microsoft.com/office/powerpoint/2010/main" val="279061416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lgn="ctr" rtl="0">
              <a:spcBef>
                <a:spcPct val="0"/>
              </a:spcBef>
            </a:pPr>
            <a:r>
              <a:rPr lang="es-EC" sz="3200" b="1" kern="1200" dirty="0" smtClean="0">
                <a:solidFill>
                  <a:schemeClr val="tx1"/>
                </a:solidFill>
                <a:effectLst>
                  <a:outerShdw blurRad="38100" dist="38100" dir="2700000" algn="tl">
                    <a:srgbClr val="000000">
                      <a:alpha val="43137"/>
                    </a:srgbClr>
                  </a:outerShdw>
                </a:effectLst>
                <a:latin typeface="+mj-lt"/>
                <a:ea typeface="+mj-ea"/>
                <a:cs typeface="+mj-cs"/>
              </a:rPr>
              <a:t>JUSTIFICACIÓN</a:t>
            </a:r>
            <a:endParaRPr lang="es-ES" sz="3200" b="1" kern="1200" dirty="0">
              <a:solidFill>
                <a:schemeClr val="tx1"/>
              </a:solidFill>
              <a:effectLst>
                <a:outerShdw blurRad="38100" dist="38100" dir="2700000" algn="tl">
                  <a:srgbClr val="000000">
                    <a:alpha val="43137"/>
                  </a:srgbClr>
                </a:outerShdw>
              </a:effectLst>
              <a:latin typeface="+mj-lt"/>
              <a:ea typeface="+mj-ea"/>
              <a:cs typeface="+mj-cs"/>
            </a:endParaRPr>
          </a:p>
        </p:txBody>
      </p:sp>
      <p:sp>
        <p:nvSpPr>
          <p:cNvPr id="3" name="2 Marcador de contenido"/>
          <p:cNvSpPr>
            <a:spLocks noGrp="1"/>
          </p:cNvSpPr>
          <p:nvPr>
            <p:ph idx="1"/>
          </p:nvPr>
        </p:nvSpPr>
        <p:spPr>
          <a:xfrm>
            <a:off x="457200" y="1412776"/>
            <a:ext cx="8229600" cy="4713387"/>
          </a:xfrm>
        </p:spPr>
        <p:txBody>
          <a:bodyPr>
            <a:normAutofit/>
          </a:bodyPr>
          <a:lstStyle/>
          <a:p>
            <a:pPr algn="just">
              <a:buNone/>
            </a:pPr>
            <a:r>
              <a:rPr lang="es-EC" sz="2000" dirty="0" smtClean="0"/>
              <a:t>	</a:t>
            </a:r>
            <a:r>
              <a:rPr lang="es-ES_tradnl" sz="2000" dirty="0" smtClean="0"/>
              <a:t>En la Escuela Politécnica del Ejército se han realizado estudios sobre el análisis Físico- Mecánico de varios tipo de madera y con este proyecto de investigación hemos logrado categorizar a otro grupo de maderas</a:t>
            </a:r>
            <a:endParaRPr lang="es-ES" sz="2000" dirty="0"/>
          </a:p>
          <a:p>
            <a:pPr>
              <a:buNone/>
            </a:pPr>
            <a:endParaRPr lang="es-ES" dirty="0"/>
          </a:p>
        </p:txBody>
      </p:sp>
      <p:graphicFrame>
        <p:nvGraphicFramePr>
          <p:cNvPr id="6" name="Objeto 5"/>
          <p:cNvGraphicFramePr>
            <a:graphicFrameLocks noChangeAspect="1"/>
          </p:cNvGraphicFramePr>
          <p:nvPr>
            <p:extLst>
              <p:ext uri="{D42A27DB-BD31-4B8C-83A1-F6EECF244321}">
                <p14:modId xmlns:p14="http://schemas.microsoft.com/office/powerpoint/2010/main" val="1261931427"/>
              </p:ext>
            </p:extLst>
          </p:nvPr>
        </p:nvGraphicFramePr>
        <p:xfrm>
          <a:off x="1115616" y="3255541"/>
          <a:ext cx="6858000" cy="3125787"/>
        </p:xfrm>
        <a:graphic>
          <a:graphicData uri="http://schemas.openxmlformats.org/presentationml/2006/ole">
            <mc:AlternateContent xmlns:mc="http://schemas.openxmlformats.org/markup-compatibility/2006">
              <mc:Choice xmlns:v="urn:schemas-microsoft-com:vml" Requires="v">
                <p:oleObj spid="_x0000_s14353" name="Hoja de cálculo" r:id="rId3" imgW="9499250" imgH="4330541" progId="Excel.Sheet.12">
                  <p:embed/>
                </p:oleObj>
              </mc:Choice>
              <mc:Fallback>
                <p:oleObj name="Hoja de cálculo" r:id="rId3" imgW="9499250" imgH="4330541" progId="Excel.Shee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3255541"/>
                        <a:ext cx="6858000" cy="3125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40718303"/>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
          <p:cNvSpPr>
            <a:spLocks noChangeArrowheads="1"/>
          </p:cNvSpPr>
          <p:nvPr/>
        </p:nvSpPr>
        <p:spPr bwMode="auto">
          <a:xfrm>
            <a:off x="1344193" y="43934"/>
            <a:ext cx="645561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b="1" i="0" u="none" strike="noStrike" cap="none" normalizeH="0" baseline="0" dirty="0" smtClean="0">
                <a:ln>
                  <a:noFill/>
                </a:ln>
                <a:solidFill>
                  <a:schemeClr val="tx1"/>
                </a:solidFill>
                <a:effectLst/>
                <a:latin typeface="Arial" pitchFamily="34" charset="0"/>
                <a:ea typeface="MS Mincho" pitchFamily="49" charset="-128"/>
                <a:cs typeface="Times New Roman" pitchFamily="18" charset="0"/>
              </a:rPr>
              <a:t>Resultado del ensayo de tracción perpendicular a la fibra</a:t>
            </a:r>
            <a:endParaRPr kumimoji="0" lang="es-ES_tradnl" b="0" i="0" u="none" strike="noStrike" cap="none" normalizeH="0" baseline="0" dirty="0" smtClean="0">
              <a:ln>
                <a:noFill/>
              </a:ln>
              <a:solidFill>
                <a:schemeClr val="tx1"/>
              </a:solidFill>
              <a:effectLst/>
              <a:latin typeface="Arial" pitchFamily="34" charset="0"/>
            </a:endParaRPr>
          </a:p>
        </p:txBody>
      </p:sp>
      <p:graphicFrame>
        <p:nvGraphicFramePr>
          <p:cNvPr id="9" name="8 Tabla"/>
          <p:cNvGraphicFramePr>
            <a:graphicFrameLocks noGrp="1"/>
          </p:cNvGraphicFramePr>
          <p:nvPr/>
        </p:nvGraphicFramePr>
        <p:xfrm>
          <a:off x="785786" y="1071546"/>
          <a:ext cx="7762915" cy="4429156"/>
        </p:xfrm>
        <a:graphic>
          <a:graphicData uri="http://schemas.openxmlformats.org/drawingml/2006/table">
            <a:tbl>
              <a:tblPr/>
              <a:tblGrid>
                <a:gridCol w="1552583"/>
                <a:gridCol w="1552583"/>
                <a:gridCol w="1552583"/>
                <a:gridCol w="1552583"/>
                <a:gridCol w="1552583"/>
              </a:tblGrid>
              <a:tr h="899106">
                <a:tc gridSpan="5">
                  <a:txBody>
                    <a:bodyPr/>
                    <a:lstStyle/>
                    <a:p>
                      <a:pPr algn="ctr" rtl="0" fontAlgn="ctr"/>
                      <a:r>
                        <a:rPr lang="es-ES" sz="900" b="1" i="0" u="none" strike="noStrike" dirty="0" smtClean="0">
                          <a:solidFill>
                            <a:srgbClr val="000000"/>
                          </a:solidFill>
                          <a:latin typeface="Arial"/>
                        </a:rPr>
                        <a:t>TRACCION  PERPENDICULAR </a:t>
                      </a:r>
                      <a:r>
                        <a:rPr lang="es-ES" sz="900" b="1" i="0" u="none" strike="noStrike" dirty="0">
                          <a:solidFill>
                            <a:srgbClr val="000000"/>
                          </a:solidFill>
                          <a:latin typeface="Arial"/>
                        </a:rPr>
                        <a:t>A LA </a:t>
                      </a:r>
                      <a:r>
                        <a:rPr lang="es-ES" sz="900" b="1" i="0" u="none" strike="noStrike" dirty="0" smtClean="0">
                          <a:solidFill>
                            <a:srgbClr val="000000"/>
                          </a:solidFill>
                          <a:latin typeface="Arial"/>
                        </a:rPr>
                        <a:t>FIBRA</a:t>
                      </a:r>
                      <a:endParaRPr lang="es-ES" sz="9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603427">
                <a:tc>
                  <a:txBody>
                    <a:bodyPr/>
                    <a:lstStyle/>
                    <a:p>
                      <a:pPr algn="ctr" rtl="0" fontAlgn="ctr"/>
                      <a:r>
                        <a:rPr lang="es-ES" sz="900" b="1" i="0" u="none" strike="noStrike" dirty="0">
                          <a:solidFill>
                            <a:srgbClr val="000000"/>
                          </a:solidFill>
                          <a:latin typeface="Arial"/>
                        </a:rPr>
                        <a:t>Muestra</a:t>
                      </a:r>
                      <a:r>
                        <a:rPr lang="es-ES" sz="1100" b="0" i="0" u="none" strike="noStrike" dirty="0">
                          <a:solidFill>
                            <a:srgbClr val="000000"/>
                          </a:solidFill>
                          <a:latin typeface="Arial"/>
                        </a:rPr>
                        <a:t> </a:t>
                      </a:r>
                      <a:endParaRPr lang="es-ES" sz="9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a:solidFill>
                            <a:srgbClr val="000000"/>
                          </a:solidFill>
                          <a:latin typeface="Arial"/>
                        </a:rPr>
                        <a:t>ALISO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a:solidFill>
                            <a:srgbClr val="000000"/>
                          </a:solidFill>
                          <a:latin typeface="Arial"/>
                        </a:rPr>
                        <a:t>CANELO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a:solidFill>
                            <a:srgbClr val="000000"/>
                          </a:solidFill>
                          <a:latin typeface="Arial"/>
                        </a:rPr>
                        <a:t>MANZANO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a:solidFill>
                            <a:srgbClr val="000000"/>
                          </a:solidFill>
                          <a:latin typeface="Arial"/>
                        </a:rPr>
                        <a:t>ROBLE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8226">
                <a:tc>
                  <a:txBody>
                    <a:bodyPr/>
                    <a:lstStyle/>
                    <a:p>
                      <a:pPr algn="l" rtl="0" fontAlgn="ctr"/>
                      <a:r>
                        <a:rPr lang="es-ES" sz="900" b="1" i="0" u="none" strike="noStrike">
                          <a:solidFill>
                            <a:srgbClr val="000000"/>
                          </a:solidFill>
                          <a:latin typeface="Arial"/>
                        </a:rPr>
                        <a:t>Esfuerzo promedio (Kg/cm²)</a:t>
                      </a:r>
                      <a:r>
                        <a:rPr lang="es-ES" sz="1100" b="0" i="0" u="none" strike="noStrike">
                          <a:solidFill>
                            <a:srgbClr val="000000"/>
                          </a:solidFill>
                          <a:latin typeface="Arial"/>
                        </a:rPr>
                        <a:t> </a:t>
                      </a:r>
                      <a:endParaRPr lang="es-ES" sz="9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35.81</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30.82</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40.19</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34.68</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8397">
                <a:tc>
                  <a:txBody>
                    <a:bodyPr/>
                    <a:lstStyle/>
                    <a:p>
                      <a:pPr algn="l" rtl="0" fontAlgn="ctr"/>
                      <a:r>
                        <a:rPr lang="es-ES" sz="900" b="1" i="0" u="none" strike="noStrike">
                          <a:solidFill>
                            <a:srgbClr val="000000"/>
                          </a:solidFill>
                          <a:latin typeface="Arial"/>
                        </a:rPr>
                        <a:t>Esfuerzo promedio  (MPa)</a:t>
                      </a:r>
                      <a:r>
                        <a:rPr lang="es-ES" sz="1100" b="0" i="0" u="none" strike="noStrike">
                          <a:solidFill>
                            <a:srgbClr val="000000"/>
                          </a:solidFill>
                          <a:latin typeface="Arial"/>
                        </a:rPr>
                        <a:t> </a:t>
                      </a:r>
                      <a:endParaRPr lang="es-ES" sz="9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3.45</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3.02</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3.94</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3.40</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928513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285984" y="357166"/>
            <a:ext cx="3961341" cy="461665"/>
          </a:xfrm>
          <a:prstGeom prst="rect">
            <a:avLst/>
          </a:prstGeom>
        </p:spPr>
        <p:txBody>
          <a:bodyPr wrap="none">
            <a:spAutoFit/>
          </a:bodyPr>
          <a:lstStyle/>
          <a:p>
            <a:r>
              <a:rPr lang="es-ES_tradnl" sz="2400" b="1" dirty="0" smtClean="0"/>
              <a:t>CORTE PARALELO A LA FIBRA </a:t>
            </a:r>
            <a:endParaRPr lang="es-ES" sz="2400" b="1" dirty="0"/>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1604" y="1428736"/>
            <a:ext cx="5396230" cy="4686726"/>
          </a:xfrm>
          <a:prstGeom prst="rect">
            <a:avLst/>
          </a:prstGeom>
          <a:noFill/>
          <a:ln>
            <a:noFill/>
          </a:ln>
        </p:spPr>
      </p:pic>
      <p:sp>
        <p:nvSpPr>
          <p:cNvPr id="8" name="7 Rectángulo"/>
          <p:cNvSpPr/>
          <p:nvPr/>
        </p:nvSpPr>
        <p:spPr>
          <a:xfrm>
            <a:off x="214282" y="6286520"/>
            <a:ext cx="3070071" cy="369332"/>
          </a:xfrm>
          <a:prstGeom prst="rect">
            <a:avLst/>
          </a:prstGeom>
        </p:spPr>
        <p:txBody>
          <a:bodyPr wrap="none">
            <a:spAutoFit/>
          </a:bodyPr>
          <a:lstStyle/>
          <a:p>
            <a:r>
              <a:rPr lang="es-EC" dirty="0" smtClean="0"/>
              <a:t>PROBETA: Norma COPANT 463</a:t>
            </a:r>
            <a:endParaRPr lang="es-ES" dirty="0" smtClean="0"/>
          </a:p>
        </p:txBody>
      </p:sp>
    </p:spTree>
    <p:extLst>
      <p:ext uri="{BB962C8B-B14F-4D97-AF65-F5344CB8AC3E}">
        <p14:creationId xmlns:p14="http://schemas.microsoft.com/office/powerpoint/2010/main" val="196993839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714348" y="357166"/>
            <a:ext cx="1590500" cy="369332"/>
          </a:xfrm>
          <a:prstGeom prst="rect">
            <a:avLst/>
          </a:prstGeom>
        </p:spPr>
        <p:txBody>
          <a:bodyPr wrap="none">
            <a:spAutoFit/>
          </a:bodyPr>
          <a:lstStyle/>
          <a:p>
            <a:r>
              <a:rPr lang="es-ES_tradnl" b="1" dirty="0" smtClean="0"/>
              <a:t>Procedimiento</a:t>
            </a:r>
            <a:endParaRPr lang="es-ES" b="1" dirty="0"/>
          </a:p>
        </p:txBody>
      </p:sp>
      <p:sp>
        <p:nvSpPr>
          <p:cNvPr id="384001" name="Rectangle 1"/>
          <p:cNvSpPr>
            <a:spLocks noChangeArrowheads="1"/>
          </p:cNvSpPr>
          <p:nvPr/>
        </p:nvSpPr>
        <p:spPr bwMode="auto">
          <a:xfrm>
            <a:off x="0" y="857232"/>
            <a:ext cx="91440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observa que no tenga fallas la probeta a ser ensayada.</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toma las medidas de las secciones necesarias de la probeta a ensayarse mediante un calibrador.</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colocan los implementos necesarios para este ensayo en la maquina universal y en la probeta.</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coloca la probeta en la maquina de ensayos universal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va aplicando carga constante hasta que falle la probeta.</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toma nota de la carga máxima que ha soportado.</a:t>
            </a:r>
            <a:endParaRPr kumimoji="0" lang="es-EC" b="0" i="0" u="none" strike="noStrike" cap="none" normalizeH="0" baseline="0" dirty="0" smtClean="0">
              <a:ln>
                <a:noFill/>
              </a:ln>
              <a:solidFill>
                <a:schemeClr val="tx1"/>
              </a:solidFill>
              <a:effectLst/>
            </a:endParaRPr>
          </a:p>
        </p:txBody>
      </p:sp>
      <p:pic>
        <p:nvPicPr>
          <p:cNvPr id="7" name="6 Imagen"/>
          <p:cNvPicPr/>
          <p:nvPr/>
        </p:nvPicPr>
        <p:blipFill rotWithShape="1">
          <a:blip r:embed="rId2" cstate="print">
            <a:extLst>
              <a:ext uri="{28A0092B-C50C-407E-A947-70E740481C1C}">
                <a14:useLocalDpi xmlns:a14="http://schemas.microsoft.com/office/drawing/2010/main" val="0"/>
              </a:ext>
            </a:extLst>
          </a:blip>
          <a:srcRect l="20882" t="11500" r="8447" b="5581"/>
          <a:stretch/>
        </p:blipFill>
        <p:spPr bwMode="auto">
          <a:xfrm rot="10800000">
            <a:off x="6143636" y="4429132"/>
            <a:ext cx="2514600" cy="2213263"/>
          </a:xfrm>
          <a:prstGeom prst="rect">
            <a:avLst/>
          </a:prstGeom>
          <a:noFill/>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pic>
        <p:nvPicPr>
          <p:cNvPr id="145409" name="Picture 1" descr="C:\Documents and Settings\paco\Mis documentos\TESIS\fotos ensayos\NUEVAS FOTOS\DSC07775.JPG"/>
          <p:cNvPicPr>
            <a:picLocks noChangeAspect="1" noChangeArrowheads="1"/>
          </p:cNvPicPr>
          <p:nvPr/>
        </p:nvPicPr>
        <p:blipFill>
          <a:blip r:embed="rId3" cstate="print"/>
          <a:srcRect/>
          <a:stretch>
            <a:fillRect/>
          </a:stretch>
        </p:blipFill>
        <p:spPr bwMode="auto">
          <a:xfrm>
            <a:off x="928662" y="4572008"/>
            <a:ext cx="2786082" cy="2089562"/>
          </a:xfrm>
          <a:prstGeom prst="rect">
            <a:avLst/>
          </a:prstGeom>
          <a:noFill/>
        </p:spPr>
      </p:pic>
    </p:spTree>
    <p:extLst>
      <p:ext uri="{BB962C8B-B14F-4D97-AF65-F5344CB8AC3E}">
        <p14:creationId xmlns:p14="http://schemas.microsoft.com/office/powerpoint/2010/main" val="3738444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42910" y="285728"/>
            <a:ext cx="1451038" cy="369332"/>
          </a:xfrm>
          <a:prstGeom prst="rect">
            <a:avLst/>
          </a:prstGeom>
        </p:spPr>
        <p:txBody>
          <a:bodyPr wrap="none">
            <a:spAutoFit/>
          </a:bodyPr>
          <a:lstStyle/>
          <a:p>
            <a:r>
              <a:rPr lang="es-ES_tradnl" b="1" dirty="0" smtClean="0"/>
              <a:t>Tipos de falla</a:t>
            </a:r>
            <a:endParaRPr lang="es-ES" b="1" dirty="0"/>
          </a:p>
        </p:txBody>
      </p:sp>
      <p:graphicFrame>
        <p:nvGraphicFramePr>
          <p:cNvPr id="6" name="5 Tabla"/>
          <p:cNvGraphicFramePr>
            <a:graphicFrameLocks noGrp="1"/>
          </p:cNvGraphicFramePr>
          <p:nvPr/>
        </p:nvGraphicFramePr>
        <p:xfrm>
          <a:off x="928662" y="1142984"/>
          <a:ext cx="2228850" cy="609600"/>
        </p:xfrm>
        <a:graphic>
          <a:graphicData uri="http://schemas.openxmlformats.org/drawingml/2006/table">
            <a:tbl>
              <a:tblPr/>
              <a:tblGrid>
                <a:gridCol w="2228850"/>
              </a:tblGrid>
              <a:tr h="0">
                <a:tc>
                  <a:txBody>
                    <a:bodyPr/>
                    <a:lstStyle/>
                    <a:p>
                      <a:pPr indent="450215" algn="just">
                        <a:spcAft>
                          <a:spcPts val="0"/>
                        </a:spcAft>
                      </a:pPr>
                      <a:r>
                        <a:rPr lang="es-ES_tradnl" sz="1000" dirty="0">
                          <a:latin typeface="Arial"/>
                          <a:ea typeface="ＭＳ 明朝"/>
                          <a:cs typeface="Times New Roman"/>
                        </a:rPr>
                        <a:t>La falla producida por la probeta se producirá cuando se desprenda una parte por acción de la carga.</a:t>
                      </a:r>
                      <a:endParaRPr lang="es-ES" sz="1200" dirty="0">
                        <a:latin typeface="Arial"/>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 name="7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465435" y="678045"/>
            <a:ext cx="1656831" cy="1443702"/>
          </a:xfrm>
          <a:prstGeom prst="rect">
            <a:avLst/>
          </a:prstGeom>
          <a:noFill/>
          <a:ln>
            <a:noFill/>
          </a:ln>
          <a:extLst>
            <a:ext uri="{FAA26D3D-D897-4be2-8F04-BA451C77F1D7}">
              <ma14:placeholderFlag xmlns:ma14="http://schemas.microsoft.com/office/mac/drawingml/2011/main"/>
            </a:ext>
          </a:extLst>
        </p:spPr>
      </p:pic>
      <p:sp>
        <p:nvSpPr>
          <p:cNvPr id="9" name="8 Rectángulo"/>
          <p:cNvSpPr/>
          <p:nvPr/>
        </p:nvSpPr>
        <p:spPr>
          <a:xfrm>
            <a:off x="714348" y="2500306"/>
            <a:ext cx="1019831" cy="369332"/>
          </a:xfrm>
          <a:prstGeom prst="rect">
            <a:avLst/>
          </a:prstGeom>
        </p:spPr>
        <p:txBody>
          <a:bodyPr wrap="none">
            <a:spAutoFit/>
          </a:bodyPr>
          <a:lstStyle/>
          <a:p>
            <a:r>
              <a:rPr lang="es-ES_tradnl" b="1" dirty="0" smtClean="0"/>
              <a:t>Cálculos </a:t>
            </a:r>
            <a:endParaRPr lang="es-ES" b="1" dirty="0"/>
          </a:p>
        </p:txBody>
      </p:sp>
      <p:sp>
        <p:nvSpPr>
          <p:cNvPr id="10" name="9 Rectángulo"/>
          <p:cNvSpPr/>
          <p:nvPr/>
        </p:nvSpPr>
        <p:spPr>
          <a:xfrm>
            <a:off x="571472" y="3000372"/>
            <a:ext cx="8215370" cy="369332"/>
          </a:xfrm>
          <a:prstGeom prst="rect">
            <a:avLst/>
          </a:prstGeom>
        </p:spPr>
        <p:txBody>
          <a:bodyPr wrap="square">
            <a:spAutoFit/>
          </a:bodyPr>
          <a:lstStyle/>
          <a:p>
            <a:r>
              <a:rPr lang="es-ES_tradnl" dirty="0" smtClean="0"/>
              <a:t>Para el cálculo del esfuerzo máximo cortante se utilizará la siguiente expresión:</a:t>
            </a:r>
            <a:endParaRPr lang="es-ES" dirty="0"/>
          </a:p>
        </p:txBody>
      </p:sp>
      <p:sp>
        <p:nvSpPr>
          <p:cNvPr id="38605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38605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571868" y="3571876"/>
            <a:ext cx="928694" cy="630811"/>
          </a:xfrm>
          <a:prstGeom prst="rect">
            <a:avLst/>
          </a:prstGeom>
          <a:noFill/>
        </p:spPr>
      </p:pic>
      <p:sp>
        <p:nvSpPr>
          <p:cNvPr id="13" name="12 Rectángulo"/>
          <p:cNvSpPr/>
          <p:nvPr/>
        </p:nvSpPr>
        <p:spPr>
          <a:xfrm>
            <a:off x="571472" y="4429132"/>
            <a:ext cx="7929618" cy="2031325"/>
          </a:xfrm>
          <a:prstGeom prst="rect">
            <a:avLst/>
          </a:prstGeom>
        </p:spPr>
        <p:txBody>
          <a:bodyPr wrap="square">
            <a:spAutoFit/>
          </a:bodyPr>
          <a:lstStyle/>
          <a:p>
            <a:r>
              <a:rPr lang="es-ES_tradnl" b="1" dirty="0" smtClean="0"/>
              <a:t>Donde:</a:t>
            </a:r>
          </a:p>
          <a:p>
            <a:endParaRPr lang="es-ES" b="1" dirty="0" smtClean="0"/>
          </a:p>
          <a:p>
            <a:r>
              <a:rPr lang="es-ES_tradnl" b="1" dirty="0" err="1" smtClean="0"/>
              <a:t>τult</a:t>
            </a:r>
            <a:r>
              <a:rPr lang="es-ES_tradnl" b="1" dirty="0" smtClean="0"/>
              <a:t>: </a:t>
            </a:r>
            <a:r>
              <a:rPr lang="es-ES_tradnl" dirty="0" smtClean="0"/>
              <a:t>Esfuerzo último cortante (Kg/cm² )</a:t>
            </a:r>
          </a:p>
          <a:p>
            <a:endParaRPr lang="es-ES" dirty="0" smtClean="0"/>
          </a:p>
          <a:p>
            <a:r>
              <a:rPr lang="es-ES_tradnl" b="1" dirty="0" err="1" smtClean="0"/>
              <a:t>Vult</a:t>
            </a:r>
            <a:r>
              <a:rPr lang="es-ES_tradnl" b="1" dirty="0" smtClean="0"/>
              <a:t>: </a:t>
            </a:r>
            <a:r>
              <a:rPr lang="es-ES_tradnl" dirty="0" smtClean="0"/>
              <a:t>Carga última cortante (Kg)</a:t>
            </a:r>
          </a:p>
          <a:p>
            <a:endParaRPr lang="es-ES" dirty="0" smtClean="0"/>
          </a:p>
          <a:p>
            <a:r>
              <a:rPr lang="es-ES_tradnl" b="1" dirty="0" smtClean="0"/>
              <a:t>A: </a:t>
            </a:r>
            <a:r>
              <a:rPr lang="es-ES_tradnl" dirty="0" smtClean="0"/>
              <a:t>Superficie de la sección que falla por corte (Cm²)</a:t>
            </a:r>
            <a:endParaRPr lang="es-ES" dirty="0"/>
          </a:p>
        </p:txBody>
      </p:sp>
    </p:spTree>
    <p:extLst>
      <p:ext uri="{BB962C8B-B14F-4D97-AF65-F5344CB8AC3E}">
        <p14:creationId xmlns:p14="http://schemas.microsoft.com/office/powerpoint/2010/main" val="42395614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1"/>
          <p:cNvSpPr>
            <a:spLocks noChangeArrowheads="1"/>
          </p:cNvSpPr>
          <p:nvPr/>
        </p:nvSpPr>
        <p:spPr bwMode="auto">
          <a:xfrm>
            <a:off x="2520797" y="43934"/>
            <a:ext cx="4102405"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es-ES_tradnl" b="1" i="0" u="none" strike="noStrike" cap="none" normalizeH="0" baseline="0" dirty="0" smtClean="0">
                <a:ln>
                  <a:noFill/>
                </a:ln>
                <a:solidFill>
                  <a:schemeClr val="tx1"/>
                </a:solidFill>
                <a:effectLst/>
                <a:latin typeface="Arial" pitchFamily="34" charset="0"/>
                <a:ea typeface="MS Mincho" pitchFamily="49" charset="-128"/>
                <a:cs typeface="Times New Roman" pitchFamily="18" charset="0"/>
              </a:rPr>
              <a:t>Resultados del ensayo de corte</a:t>
            </a:r>
            <a:endParaRPr kumimoji="0" lang="es-ES_tradnl" b="0" i="0" u="none" strike="noStrike" cap="none" normalizeH="0" baseline="0" dirty="0" smtClean="0">
              <a:ln>
                <a:noFill/>
              </a:ln>
              <a:solidFill>
                <a:schemeClr val="tx1"/>
              </a:solidFill>
              <a:effectLst/>
              <a:latin typeface="Arial" pitchFamily="34" charset="0"/>
            </a:endParaRPr>
          </a:p>
        </p:txBody>
      </p:sp>
      <p:graphicFrame>
        <p:nvGraphicFramePr>
          <p:cNvPr id="8" name="7 Tabla"/>
          <p:cNvGraphicFramePr>
            <a:graphicFrameLocks noGrp="1"/>
          </p:cNvGraphicFramePr>
          <p:nvPr/>
        </p:nvGraphicFramePr>
        <p:xfrm>
          <a:off x="857226" y="1571612"/>
          <a:ext cx="7286675" cy="4071966"/>
        </p:xfrm>
        <a:graphic>
          <a:graphicData uri="http://schemas.openxmlformats.org/drawingml/2006/table">
            <a:tbl>
              <a:tblPr/>
              <a:tblGrid>
                <a:gridCol w="1457335"/>
                <a:gridCol w="1457335"/>
                <a:gridCol w="1457335"/>
                <a:gridCol w="1457335"/>
                <a:gridCol w="1457335"/>
              </a:tblGrid>
              <a:tr h="826598">
                <a:tc gridSpan="5">
                  <a:txBody>
                    <a:bodyPr/>
                    <a:lstStyle/>
                    <a:p>
                      <a:pPr algn="ctr" rtl="0" fontAlgn="ctr"/>
                      <a:r>
                        <a:rPr lang="es-ES" sz="900" b="1" i="0" u="none" strike="noStrike" dirty="0" smtClean="0">
                          <a:solidFill>
                            <a:srgbClr val="000000"/>
                          </a:solidFill>
                          <a:latin typeface="Arial"/>
                        </a:rPr>
                        <a:t>CORTE</a:t>
                      </a:r>
                      <a:endParaRPr lang="es-ES" sz="9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54763">
                <a:tc>
                  <a:txBody>
                    <a:bodyPr/>
                    <a:lstStyle/>
                    <a:p>
                      <a:pPr algn="ctr" rtl="0" fontAlgn="ctr"/>
                      <a:r>
                        <a:rPr lang="es-ES" sz="900" b="1" i="0" u="none" strike="noStrike" dirty="0">
                          <a:solidFill>
                            <a:srgbClr val="000000"/>
                          </a:solidFill>
                          <a:latin typeface="Arial"/>
                        </a:rPr>
                        <a:t>Muestra</a:t>
                      </a:r>
                      <a:r>
                        <a:rPr lang="es-ES" sz="1100" b="0" i="0" u="none" strike="noStrike" dirty="0">
                          <a:solidFill>
                            <a:srgbClr val="000000"/>
                          </a:solidFill>
                          <a:latin typeface="Arial"/>
                        </a:rPr>
                        <a:t> </a:t>
                      </a:r>
                      <a:endParaRPr lang="es-ES" sz="9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a:solidFill>
                            <a:srgbClr val="000000"/>
                          </a:solidFill>
                          <a:latin typeface="Arial"/>
                        </a:rPr>
                        <a:t>ALISO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a:solidFill>
                            <a:srgbClr val="000000"/>
                          </a:solidFill>
                          <a:latin typeface="Arial"/>
                        </a:rPr>
                        <a:t>CANELO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a:solidFill>
                            <a:srgbClr val="000000"/>
                          </a:solidFill>
                          <a:latin typeface="Arial"/>
                        </a:rPr>
                        <a:t>MANZANO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a:solidFill>
                            <a:srgbClr val="000000"/>
                          </a:solidFill>
                          <a:latin typeface="Arial"/>
                        </a:rPr>
                        <a:t>ROBLE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1434">
                <a:tc>
                  <a:txBody>
                    <a:bodyPr/>
                    <a:lstStyle/>
                    <a:p>
                      <a:pPr algn="l" rtl="0" fontAlgn="ctr"/>
                      <a:r>
                        <a:rPr lang="es-ES" sz="900" b="1" i="0" u="none" strike="noStrike">
                          <a:solidFill>
                            <a:srgbClr val="000000"/>
                          </a:solidFill>
                          <a:latin typeface="Arial"/>
                        </a:rPr>
                        <a:t>Esfuerzo promedio (Kg/cm²)</a:t>
                      </a:r>
                      <a:r>
                        <a:rPr lang="es-ES" sz="1100" b="0" i="0" u="none" strike="noStrike">
                          <a:solidFill>
                            <a:srgbClr val="000000"/>
                          </a:solidFill>
                          <a:latin typeface="Arial"/>
                        </a:rPr>
                        <a:t> </a:t>
                      </a:r>
                      <a:endParaRPr lang="es-ES" sz="9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69.53</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76.35</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86.74</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117.35</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9171">
                <a:tc>
                  <a:txBody>
                    <a:bodyPr/>
                    <a:lstStyle/>
                    <a:p>
                      <a:pPr algn="l" rtl="0" fontAlgn="ctr"/>
                      <a:r>
                        <a:rPr lang="es-ES" sz="900" b="1" i="0" u="none" strike="noStrike">
                          <a:solidFill>
                            <a:srgbClr val="000000"/>
                          </a:solidFill>
                          <a:latin typeface="Arial"/>
                        </a:rPr>
                        <a:t>Esfuerzo promedio  (MPa)</a:t>
                      </a:r>
                      <a:r>
                        <a:rPr lang="es-ES" sz="1100" b="0" i="0" u="none" strike="noStrike">
                          <a:solidFill>
                            <a:srgbClr val="000000"/>
                          </a:solidFill>
                          <a:latin typeface="Arial"/>
                        </a:rPr>
                        <a:t> </a:t>
                      </a:r>
                      <a:endParaRPr lang="es-ES" sz="9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6.82</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7.49</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8.51</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11.51</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6800261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57554" y="357166"/>
            <a:ext cx="2624436" cy="461665"/>
          </a:xfrm>
          <a:prstGeom prst="rect">
            <a:avLst/>
          </a:prstGeom>
        </p:spPr>
        <p:txBody>
          <a:bodyPr wrap="none">
            <a:spAutoFit/>
          </a:bodyPr>
          <a:lstStyle/>
          <a:p>
            <a:r>
              <a:rPr lang="es-ES_tradnl" sz="2400" b="1" dirty="0" smtClean="0"/>
              <a:t>FLEXIÓN ESTÁTICA </a:t>
            </a:r>
            <a:endParaRPr lang="es-ES" sz="2400" b="1" dirty="0"/>
          </a:p>
        </p:txBody>
      </p:sp>
      <p:pic>
        <p:nvPicPr>
          <p:cNvPr id="3" name="2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0166" y="1285860"/>
            <a:ext cx="6039172" cy="3786214"/>
          </a:xfrm>
          <a:prstGeom prst="rect">
            <a:avLst/>
          </a:prstGeom>
          <a:noFill/>
          <a:ln>
            <a:noFill/>
          </a:ln>
        </p:spPr>
      </p:pic>
      <p:sp>
        <p:nvSpPr>
          <p:cNvPr id="4" name="3 Rectángulo"/>
          <p:cNvSpPr/>
          <p:nvPr/>
        </p:nvSpPr>
        <p:spPr>
          <a:xfrm>
            <a:off x="928662" y="5715016"/>
            <a:ext cx="3070071" cy="369332"/>
          </a:xfrm>
          <a:prstGeom prst="rect">
            <a:avLst/>
          </a:prstGeom>
        </p:spPr>
        <p:txBody>
          <a:bodyPr wrap="none">
            <a:spAutoFit/>
          </a:bodyPr>
          <a:lstStyle/>
          <a:p>
            <a:r>
              <a:rPr lang="es-EC" dirty="0" smtClean="0"/>
              <a:t>PROBETA: Norma COPANT 555</a:t>
            </a:r>
            <a:endParaRPr lang="es-ES" dirty="0"/>
          </a:p>
        </p:txBody>
      </p:sp>
    </p:spTree>
    <p:extLst>
      <p:ext uri="{BB962C8B-B14F-4D97-AF65-F5344CB8AC3E}">
        <p14:creationId xmlns:p14="http://schemas.microsoft.com/office/powerpoint/2010/main" val="293110895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85720" y="285728"/>
            <a:ext cx="1590500" cy="369332"/>
          </a:xfrm>
          <a:prstGeom prst="rect">
            <a:avLst/>
          </a:prstGeom>
        </p:spPr>
        <p:txBody>
          <a:bodyPr wrap="none">
            <a:spAutoFit/>
          </a:bodyPr>
          <a:lstStyle/>
          <a:p>
            <a:r>
              <a:rPr lang="es-ES_tradnl" b="1" dirty="0" smtClean="0"/>
              <a:t>Procedimiento</a:t>
            </a:r>
            <a:endParaRPr lang="es-ES" b="1" dirty="0"/>
          </a:p>
        </p:txBody>
      </p:sp>
      <p:sp>
        <p:nvSpPr>
          <p:cNvPr id="393218" name="Rectangle 2"/>
          <p:cNvSpPr>
            <a:spLocks noChangeArrowheads="1"/>
          </p:cNvSpPr>
          <p:nvPr/>
        </p:nvSpPr>
        <p:spPr bwMode="auto">
          <a:xfrm>
            <a:off x="0" y="1071546"/>
            <a:ext cx="91440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observa que no tenga fallas la probeta a ser ensayada.</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toma las medidas de las secciones necesarias de la probeta a ensayarse mediante un calibrador.</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colocan los implementos necesarios para este ensayo en la maquina universal.</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En el caso de las probetas (P-AI, P-CI, P-MI, P-RII) se utiliza </a:t>
            </a:r>
            <a:r>
              <a:rPr kumimoji="0" lang="es-EC" b="0" i="0" u="none" strike="noStrike" cap="none" normalizeH="0" baseline="0" dirty="0" err="1" smtClean="0">
                <a:ln>
                  <a:noFill/>
                </a:ln>
                <a:solidFill>
                  <a:schemeClr val="tx1"/>
                </a:solidFill>
                <a:effectLst/>
                <a:ea typeface="Arial Unicode MS" pitchFamily="34" charset="-128"/>
                <a:cs typeface="Arial" pitchFamily="34" charset="0"/>
              </a:rPr>
              <a:t>deflectometro</a:t>
            </a:r>
            <a:r>
              <a:rPr kumimoji="0" lang="es-EC" b="0" i="0" u="none" strike="noStrike" cap="none" normalizeH="0" baseline="0" dirty="0" smtClean="0">
                <a:ln>
                  <a:noFill/>
                </a:ln>
                <a:solidFill>
                  <a:schemeClr val="tx1"/>
                </a:solidFill>
                <a:effectLst/>
                <a:ea typeface="Arial Unicode MS" pitchFamily="34" charset="-128"/>
                <a:cs typeface="Arial" pitchFamily="34" charset="0"/>
              </a:rPr>
              <a:t> para obtener la deformación generada en el centro de la probeta.</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coloca la probeta en la maquina de ensayos universal.</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va aplicando carga constante hasta que falle la probeta.</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b="0" i="0" u="none" strike="noStrike" cap="none" normalizeH="0" baseline="0" dirty="0" smtClean="0">
                <a:ln>
                  <a:noFill/>
                </a:ln>
                <a:solidFill>
                  <a:schemeClr val="tx1"/>
                </a:solidFill>
                <a:effectLst/>
                <a:ea typeface="Arial Unicode MS" pitchFamily="34" charset="-128"/>
                <a:cs typeface="Arial" pitchFamily="34" charset="0"/>
              </a:rPr>
              <a:t>Se toma nota de la carga máxima que ha soportado.</a:t>
            </a:r>
            <a:r>
              <a:rPr kumimoji="0" lang="es-EC" b="0" i="0" u="none" strike="noStrike" cap="none" normalizeH="0" baseline="0" dirty="0" smtClean="0">
                <a:ln>
                  <a:noFill/>
                </a:ln>
                <a:solidFill>
                  <a:schemeClr val="tx1"/>
                </a:solidFill>
                <a:effectLst/>
                <a:ea typeface="Arial Unicode MS" pitchFamily="34" charset="-128"/>
                <a:cs typeface="Times New Roman" pitchFamily="18" charset="0"/>
              </a:rPr>
              <a:t> </a:t>
            </a:r>
            <a:endParaRPr kumimoji="0" lang="es-EC" b="0" i="0" u="none" strike="noStrike" cap="none" normalizeH="0" baseline="0" dirty="0" smtClean="0">
              <a:ln>
                <a:noFill/>
              </a:ln>
              <a:solidFill>
                <a:schemeClr val="tx1"/>
              </a:solidFill>
              <a:effectLst/>
            </a:endParaRPr>
          </a:p>
        </p:txBody>
      </p:sp>
      <p:pic>
        <p:nvPicPr>
          <p:cNvPr id="5" name="4 Imagen"/>
          <p:cNvPicPr/>
          <p:nvPr/>
        </p:nvPicPr>
        <p:blipFill>
          <a:blip r:embed="rId2" cstate="email"/>
          <a:srcRect/>
          <a:stretch>
            <a:fillRect/>
          </a:stretch>
        </p:blipFill>
        <p:spPr bwMode="auto">
          <a:xfrm>
            <a:off x="5786446" y="4000504"/>
            <a:ext cx="3143272" cy="2500330"/>
          </a:xfrm>
          <a:prstGeom prst="rect">
            <a:avLst/>
          </a:prstGeom>
          <a:noFill/>
          <a:ln w="9525">
            <a:noFill/>
            <a:miter lim="800000"/>
            <a:headEnd/>
            <a:tailEnd/>
          </a:ln>
        </p:spPr>
      </p:pic>
    </p:spTree>
    <p:extLst>
      <p:ext uri="{BB962C8B-B14F-4D97-AF65-F5344CB8AC3E}">
        <p14:creationId xmlns:p14="http://schemas.microsoft.com/office/powerpoint/2010/main" val="52222326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857223" y="1071546"/>
          <a:ext cx="7412072" cy="1596397"/>
        </p:xfrm>
        <a:graphic>
          <a:graphicData uri="http://schemas.openxmlformats.org/drawingml/2006/table">
            <a:tbl>
              <a:tblPr/>
              <a:tblGrid>
                <a:gridCol w="2470108"/>
                <a:gridCol w="2470982"/>
                <a:gridCol w="2470982"/>
              </a:tblGrid>
              <a:tr h="529582">
                <a:tc>
                  <a:txBody>
                    <a:bodyPr/>
                    <a:lstStyle/>
                    <a:p>
                      <a:pPr indent="450215" algn="just">
                        <a:spcAft>
                          <a:spcPts val="0"/>
                        </a:spcAft>
                      </a:pPr>
                      <a:endParaRPr lang="es-ES_tradnl" sz="1200" dirty="0">
                        <a:latin typeface="Arial"/>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spcAft>
                          <a:spcPts val="0"/>
                        </a:spcAft>
                      </a:pPr>
                      <a:endParaRPr lang="es-ES_tradnl" sz="1200">
                        <a:latin typeface="Arial"/>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spcAft>
                          <a:spcPts val="0"/>
                        </a:spcAft>
                      </a:pPr>
                      <a:endParaRPr lang="es-ES_tradnl" sz="1200">
                        <a:latin typeface="Arial"/>
                        <a:ea typeface="ＭＳ 明朝"/>
                        <a:cs typeface="Times New Roman"/>
                      </a:endParaRPr>
                    </a:p>
                    <a:p>
                      <a:pPr indent="450215" algn="just">
                        <a:spcAft>
                          <a:spcPts val="0"/>
                        </a:spcAft>
                        <a:tabLst>
                          <a:tab pos="937895" algn="l"/>
                        </a:tabLst>
                      </a:pPr>
                      <a:r>
                        <a:rPr lang="es-ES_tradnl" sz="1200">
                          <a:latin typeface="Arial"/>
                          <a:ea typeface="ＭＳ 明朝"/>
                          <a:cs typeface="Times New Roman"/>
                        </a:rPr>
                        <a:t>	</a:t>
                      </a:r>
                      <a:endParaRPr lang="es-ES" sz="1200">
                        <a:latin typeface="Arial"/>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025">
                <a:tc>
                  <a:txBody>
                    <a:bodyPr/>
                    <a:lstStyle/>
                    <a:p>
                      <a:pPr indent="450215" algn="l">
                        <a:spcAft>
                          <a:spcPts val="0"/>
                        </a:spcAft>
                      </a:pPr>
                      <a:r>
                        <a:rPr lang="es-ES_tradnl" sz="1000" b="1" dirty="0">
                          <a:latin typeface="Arial"/>
                          <a:ea typeface="ＭＳ 明朝"/>
                          <a:cs typeface="Arial"/>
                        </a:rPr>
                        <a:t>Tracción simple</a:t>
                      </a:r>
                      <a:endParaRPr lang="es-ES" sz="1000" dirty="0">
                        <a:latin typeface="Arial"/>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l">
                        <a:spcAft>
                          <a:spcPts val="1200"/>
                        </a:spcAft>
                      </a:pPr>
                      <a:r>
                        <a:rPr lang="es-ES" sz="1000" b="1" dirty="0">
                          <a:latin typeface="Arial"/>
                          <a:ea typeface="ＭＳ 明朝"/>
                          <a:cs typeface="Arial"/>
                        </a:rPr>
                        <a:t>Tracción cruzada a la fibra</a:t>
                      </a:r>
                      <a:endParaRPr lang="es-ES" sz="1000" dirty="0">
                        <a:latin typeface="Arial"/>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l">
                        <a:spcAft>
                          <a:spcPts val="1200"/>
                        </a:spcAft>
                      </a:pPr>
                      <a:r>
                        <a:rPr lang="es-ES" sz="1000" b="1" dirty="0">
                          <a:latin typeface="Arial"/>
                          <a:ea typeface="ＭＳ 明朝"/>
                          <a:cs typeface="Arial"/>
                        </a:rPr>
                        <a:t>Tracción astillada</a:t>
                      </a:r>
                      <a:endParaRPr lang="es-ES" sz="1000" dirty="0">
                        <a:latin typeface="Arial"/>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6277">
                <a:tc>
                  <a:txBody>
                    <a:bodyPr/>
                    <a:lstStyle/>
                    <a:p>
                      <a:pPr indent="450215" algn="just">
                        <a:spcAft>
                          <a:spcPts val="0"/>
                        </a:spcAft>
                      </a:pPr>
                      <a:endParaRPr lang="es-ES_tradnl" sz="1000">
                        <a:latin typeface="Arial"/>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spcAft>
                          <a:spcPts val="0"/>
                        </a:spcAft>
                      </a:pPr>
                      <a:endParaRPr lang="es-ES_tradnl" sz="1000">
                        <a:latin typeface="Arial"/>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spcAft>
                          <a:spcPts val="0"/>
                        </a:spcAft>
                      </a:pPr>
                      <a:endParaRPr lang="es-ES_tradnl" sz="1000" dirty="0">
                        <a:latin typeface="Arial"/>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513">
                <a:tc>
                  <a:txBody>
                    <a:bodyPr/>
                    <a:lstStyle/>
                    <a:p>
                      <a:pPr indent="450215" algn="l">
                        <a:spcAft>
                          <a:spcPts val="0"/>
                        </a:spcAft>
                      </a:pPr>
                      <a:r>
                        <a:rPr lang="es-ES" sz="1000" b="1" dirty="0">
                          <a:latin typeface="Arial"/>
                          <a:ea typeface="ＭＳ 明朝"/>
                          <a:cs typeface="Arial"/>
                        </a:rPr>
                        <a:t>Tracción rígida</a:t>
                      </a:r>
                      <a:endParaRPr lang="es-ES" sz="1000" dirty="0">
                        <a:latin typeface="Arial"/>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l">
                        <a:spcAft>
                          <a:spcPts val="1200"/>
                        </a:spcAft>
                      </a:pPr>
                      <a:r>
                        <a:rPr lang="es-ES" sz="1000" b="1">
                          <a:latin typeface="Arial"/>
                          <a:ea typeface="ＭＳ 明朝"/>
                          <a:cs typeface="Arial"/>
                        </a:rPr>
                        <a:t>Compresión </a:t>
                      </a:r>
                      <a:endParaRPr lang="es-ES" sz="1000">
                        <a:latin typeface="Arial"/>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l">
                        <a:spcAft>
                          <a:spcPts val="1200"/>
                        </a:spcAft>
                      </a:pPr>
                      <a:r>
                        <a:rPr lang="es-ES" sz="1000" b="1" dirty="0">
                          <a:latin typeface="Arial"/>
                          <a:ea typeface="ＭＳ 明朝"/>
                          <a:cs typeface="Arial"/>
                        </a:rPr>
                        <a:t>Corte horizontal</a:t>
                      </a:r>
                      <a:endParaRPr lang="es-ES" sz="1000" dirty="0">
                        <a:latin typeface="Arial"/>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92198" name="Imagen 9"/>
          <p:cNvPicPr>
            <a:picLocks noChangeAspect="1" noChangeArrowheads="1"/>
          </p:cNvPicPr>
          <p:nvPr/>
        </p:nvPicPr>
        <p:blipFill>
          <a:blip r:embed="rId2" cstate="print"/>
          <a:srcRect/>
          <a:stretch>
            <a:fillRect/>
          </a:stretch>
        </p:blipFill>
        <p:spPr bwMode="auto">
          <a:xfrm>
            <a:off x="6215074" y="2143116"/>
            <a:ext cx="1443036" cy="223920"/>
          </a:xfrm>
          <a:prstGeom prst="rect">
            <a:avLst/>
          </a:prstGeom>
          <a:noFill/>
        </p:spPr>
      </p:pic>
      <p:pic>
        <p:nvPicPr>
          <p:cNvPr id="392197" name="Imagen 11"/>
          <p:cNvPicPr>
            <a:picLocks noChangeAspect="1" noChangeArrowheads="1"/>
          </p:cNvPicPr>
          <p:nvPr/>
        </p:nvPicPr>
        <p:blipFill>
          <a:blip r:embed="rId3" cstate="print"/>
          <a:srcRect/>
          <a:stretch>
            <a:fillRect/>
          </a:stretch>
        </p:blipFill>
        <p:spPr bwMode="auto">
          <a:xfrm>
            <a:off x="3714744" y="1285860"/>
            <a:ext cx="1657350" cy="209550"/>
          </a:xfrm>
          <a:prstGeom prst="rect">
            <a:avLst/>
          </a:prstGeom>
          <a:noFill/>
        </p:spPr>
      </p:pic>
      <p:pic>
        <p:nvPicPr>
          <p:cNvPr id="392196" name="Imagen 13"/>
          <p:cNvPicPr>
            <a:picLocks noChangeAspect="1" noChangeArrowheads="1"/>
          </p:cNvPicPr>
          <p:nvPr/>
        </p:nvPicPr>
        <p:blipFill>
          <a:blip r:embed="rId4" cstate="print"/>
          <a:srcRect/>
          <a:stretch>
            <a:fillRect/>
          </a:stretch>
        </p:blipFill>
        <p:spPr bwMode="auto">
          <a:xfrm>
            <a:off x="6215074" y="1214422"/>
            <a:ext cx="1657350" cy="219075"/>
          </a:xfrm>
          <a:prstGeom prst="rect">
            <a:avLst/>
          </a:prstGeom>
          <a:noFill/>
        </p:spPr>
      </p:pic>
      <p:pic>
        <p:nvPicPr>
          <p:cNvPr id="392195" name="Imagen 15"/>
          <p:cNvPicPr>
            <a:picLocks noChangeAspect="1" noChangeArrowheads="1"/>
          </p:cNvPicPr>
          <p:nvPr/>
        </p:nvPicPr>
        <p:blipFill>
          <a:blip r:embed="rId5" cstate="print"/>
          <a:srcRect/>
          <a:stretch>
            <a:fillRect/>
          </a:stretch>
        </p:blipFill>
        <p:spPr bwMode="auto">
          <a:xfrm>
            <a:off x="1214414" y="2143116"/>
            <a:ext cx="1657350" cy="209550"/>
          </a:xfrm>
          <a:prstGeom prst="rect">
            <a:avLst/>
          </a:prstGeom>
          <a:noFill/>
        </p:spPr>
      </p:pic>
      <p:pic>
        <p:nvPicPr>
          <p:cNvPr id="392194" name="Imagen 17"/>
          <p:cNvPicPr>
            <a:picLocks noChangeAspect="1" noChangeArrowheads="1"/>
          </p:cNvPicPr>
          <p:nvPr/>
        </p:nvPicPr>
        <p:blipFill>
          <a:blip r:embed="rId6" cstate="print"/>
          <a:srcRect/>
          <a:stretch>
            <a:fillRect/>
          </a:stretch>
        </p:blipFill>
        <p:spPr bwMode="auto">
          <a:xfrm>
            <a:off x="3643306" y="2214554"/>
            <a:ext cx="1657350" cy="200025"/>
          </a:xfrm>
          <a:prstGeom prst="rect">
            <a:avLst/>
          </a:prstGeom>
          <a:noFill/>
        </p:spPr>
      </p:pic>
      <p:pic>
        <p:nvPicPr>
          <p:cNvPr id="392193" name="Imagen 19"/>
          <p:cNvPicPr>
            <a:picLocks noChangeAspect="1" noChangeArrowheads="1"/>
          </p:cNvPicPr>
          <p:nvPr/>
        </p:nvPicPr>
        <p:blipFill>
          <a:blip r:embed="rId7" cstate="print"/>
          <a:srcRect/>
          <a:stretch>
            <a:fillRect/>
          </a:stretch>
        </p:blipFill>
        <p:spPr bwMode="auto">
          <a:xfrm>
            <a:off x="1214414" y="1285860"/>
            <a:ext cx="1657350" cy="238125"/>
          </a:xfrm>
          <a:prstGeom prst="rect">
            <a:avLst/>
          </a:prstGeom>
          <a:noFill/>
        </p:spPr>
      </p:pic>
      <p:pic>
        <p:nvPicPr>
          <p:cNvPr id="9" name="8 Imagen"/>
          <p:cNvPicPr/>
          <p:nvPr/>
        </p:nvPicPr>
        <p:blipFill rotWithShape="1">
          <a:blip r:embed="rId8" cstate="print">
            <a:extLst>
              <a:ext uri="{28A0092B-C50C-407E-A947-70E740481C1C}">
                <a14:useLocalDpi xmlns:a14="http://schemas.microsoft.com/office/drawing/2010/main" val="0"/>
              </a:ext>
            </a:extLst>
          </a:blip>
          <a:srcRect t="34902" b="37858"/>
          <a:stretch/>
        </p:blipFill>
        <p:spPr bwMode="auto">
          <a:xfrm>
            <a:off x="4714876" y="4143380"/>
            <a:ext cx="3598661" cy="736484"/>
          </a:xfrm>
          <a:prstGeom prst="rect">
            <a:avLst/>
          </a:prstGeom>
          <a:noFill/>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sp>
        <p:nvSpPr>
          <p:cNvPr id="10" name="9 Rectángulo"/>
          <p:cNvSpPr/>
          <p:nvPr/>
        </p:nvSpPr>
        <p:spPr>
          <a:xfrm>
            <a:off x="500034" y="285728"/>
            <a:ext cx="1451038" cy="369332"/>
          </a:xfrm>
          <a:prstGeom prst="rect">
            <a:avLst/>
          </a:prstGeom>
        </p:spPr>
        <p:txBody>
          <a:bodyPr wrap="none">
            <a:spAutoFit/>
          </a:bodyPr>
          <a:lstStyle/>
          <a:p>
            <a:r>
              <a:rPr lang="es-ES_tradnl" b="1" dirty="0" smtClean="0"/>
              <a:t>Tipos de falla</a:t>
            </a:r>
            <a:endParaRPr lang="es-ES" b="1" dirty="0"/>
          </a:p>
        </p:txBody>
      </p:sp>
      <p:pic>
        <p:nvPicPr>
          <p:cNvPr id="11" name="10 Imagen"/>
          <p:cNvPicPr/>
          <p:nvPr/>
        </p:nvPicPr>
        <p:blipFill>
          <a:blip r:embed="rId9" cstate="email"/>
          <a:srcRect/>
          <a:stretch>
            <a:fillRect/>
          </a:stretch>
        </p:blipFill>
        <p:spPr bwMode="auto">
          <a:xfrm>
            <a:off x="714348" y="3286124"/>
            <a:ext cx="3286148" cy="2500330"/>
          </a:xfrm>
          <a:prstGeom prst="rect">
            <a:avLst/>
          </a:prstGeom>
          <a:noFill/>
          <a:ln w="9525">
            <a:noFill/>
            <a:miter lim="800000"/>
            <a:headEnd/>
            <a:tailEnd/>
          </a:ln>
        </p:spPr>
      </p:pic>
    </p:spTree>
    <p:extLst>
      <p:ext uri="{BB962C8B-B14F-4D97-AF65-F5344CB8AC3E}">
        <p14:creationId xmlns:p14="http://schemas.microsoft.com/office/powerpoint/2010/main" val="14978750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571472" y="357166"/>
            <a:ext cx="3716082" cy="369332"/>
          </a:xfrm>
          <a:prstGeom prst="rect">
            <a:avLst/>
          </a:prstGeom>
        </p:spPr>
        <p:txBody>
          <a:bodyPr wrap="none">
            <a:spAutoFit/>
          </a:bodyPr>
          <a:lstStyle/>
          <a:p>
            <a:r>
              <a:rPr lang="es-ES_tradnl" dirty="0" smtClean="0"/>
              <a:t>Cálculo del </a:t>
            </a:r>
            <a:r>
              <a:rPr lang="es-ES_tradnl" b="1" dirty="0" smtClean="0"/>
              <a:t>esfuerzo unitario máximo</a:t>
            </a:r>
            <a:endParaRPr lang="es-ES" b="1" dirty="0"/>
          </a:p>
        </p:txBody>
      </p:sp>
      <p:sp>
        <p:nvSpPr>
          <p:cNvPr id="4" name="3 Rectángulo"/>
          <p:cNvSpPr/>
          <p:nvPr/>
        </p:nvSpPr>
        <p:spPr>
          <a:xfrm>
            <a:off x="642910" y="928670"/>
            <a:ext cx="4589718" cy="369332"/>
          </a:xfrm>
          <a:prstGeom prst="rect">
            <a:avLst/>
          </a:prstGeom>
        </p:spPr>
        <p:txBody>
          <a:bodyPr wrap="none">
            <a:spAutoFit/>
          </a:bodyPr>
          <a:lstStyle/>
          <a:p>
            <a:r>
              <a:rPr lang="es-ES_tradnl" dirty="0" smtClean="0"/>
              <a:t>Se lo obtiene aplicando la siguiente expresión: </a:t>
            </a:r>
            <a:endParaRPr lang="es-ES" dirty="0"/>
          </a:p>
        </p:txBody>
      </p:sp>
      <p:sp>
        <p:nvSpPr>
          <p:cNvPr id="3901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39014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86116" y="1643050"/>
            <a:ext cx="1833567" cy="528068"/>
          </a:xfrm>
          <a:prstGeom prst="rect">
            <a:avLst/>
          </a:prstGeom>
          <a:noFill/>
        </p:spPr>
      </p:pic>
      <p:sp>
        <p:nvSpPr>
          <p:cNvPr id="7" name="6 Rectángulo"/>
          <p:cNvSpPr/>
          <p:nvPr/>
        </p:nvSpPr>
        <p:spPr>
          <a:xfrm>
            <a:off x="571472" y="2428868"/>
            <a:ext cx="8143932" cy="3139321"/>
          </a:xfrm>
          <a:prstGeom prst="rect">
            <a:avLst/>
          </a:prstGeom>
        </p:spPr>
        <p:txBody>
          <a:bodyPr wrap="square">
            <a:spAutoFit/>
          </a:bodyPr>
          <a:lstStyle/>
          <a:p>
            <a:r>
              <a:rPr lang="es-ES_tradnl" b="1" dirty="0" smtClean="0"/>
              <a:t>Donde:</a:t>
            </a:r>
          </a:p>
          <a:p>
            <a:endParaRPr lang="es-ES" dirty="0" smtClean="0"/>
          </a:p>
          <a:p>
            <a:r>
              <a:rPr lang="es-ES_tradnl" b="1" dirty="0" err="1" smtClean="0"/>
              <a:t>EMf</a:t>
            </a:r>
            <a:r>
              <a:rPr lang="es-ES_tradnl" b="1" dirty="0" smtClean="0"/>
              <a:t>: </a:t>
            </a:r>
            <a:r>
              <a:rPr lang="es-ES_tradnl" dirty="0" smtClean="0"/>
              <a:t>Esfuerzo unitario máximo (Kg/cm² )</a:t>
            </a:r>
          </a:p>
          <a:p>
            <a:endParaRPr lang="es-ES" dirty="0" smtClean="0"/>
          </a:p>
          <a:p>
            <a:r>
              <a:rPr lang="es-ES_tradnl" b="1" dirty="0" smtClean="0"/>
              <a:t>Pm: </a:t>
            </a:r>
            <a:r>
              <a:rPr lang="es-ES_tradnl" dirty="0" smtClean="0"/>
              <a:t>Carga máxima obtenida (Kg)</a:t>
            </a:r>
          </a:p>
          <a:p>
            <a:endParaRPr lang="es-ES" dirty="0" smtClean="0"/>
          </a:p>
          <a:p>
            <a:r>
              <a:rPr lang="es-ES_tradnl" b="1" dirty="0" smtClean="0"/>
              <a:t>L: </a:t>
            </a:r>
            <a:r>
              <a:rPr lang="es-ES_tradnl" dirty="0" smtClean="0"/>
              <a:t>Luz libre de la probeta (Sep. entre apoyos) (cm)</a:t>
            </a:r>
          </a:p>
          <a:p>
            <a:endParaRPr lang="es-ES" dirty="0" smtClean="0"/>
          </a:p>
          <a:p>
            <a:r>
              <a:rPr lang="es-ES_tradnl" b="1" dirty="0" smtClean="0"/>
              <a:t>b: </a:t>
            </a:r>
            <a:r>
              <a:rPr lang="es-ES_tradnl" dirty="0" smtClean="0"/>
              <a:t>Base de la probeta (cm)</a:t>
            </a:r>
          </a:p>
          <a:p>
            <a:endParaRPr lang="es-ES" dirty="0" smtClean="0"/>
          </a:p>
          <a:p>
            <a:r>
              <a:rPr lang="es-ES_tradnl" b="1" dirty="0" smtClean="0"/>
              <a:t>h: </a:t>
            </a:r>
            <a:r>
              <a:rPr lang="es-ES_tradnl" dirty="0" smtClean="0"/>
              <a:t>Altura de la probeta (cm)</a:t>
            </a:r>
            <a:endParaRPr lang="es-ES" dirty="0"/>
          </a:p>
        </p:txBody>
      </p:sp>
    </p:spTree>
    <p:extLst>
      <p:ext uri="{BB962C8B-B14F-4D97-AF65-F5344CB8AC3E}">
        <p14:creationId xmlns:p14="http://schemas.microsoft.com/office/powerpoint/2010/main" val="56674193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71472" y="571480"/>
            <a:ext cx="3369833" cy="369332"/>
          </a:xfrm>
          <a:prstGeom prst="rect">
            <a:avLst/>
          </a:prstGeom>
        </p:spPr>
        <p:txBody>
          <a:bodyPr wrap="none">
            <a:spAutoFit/>
          </a:bodyPr>
          <a:lstStyle/>
          <a:p>
            <a:r>
              <a:rPr lang="es-ES_tradnl" dirty="0" smtClean="0"/>
              <a:t>Cálculo del </a:t>
            </a:r>
            <a:r>
              <a:rPr lang="es-ES_tradnl" b="1" dirty="0" smtClean="0"/>
              <a:t>módulo de elasticidad</a:t>
            </a:r>
            <a:endParaRPr lang="es-ES" b="1" dirty="0"/>
          </a:p>
        </p:txBody>
      </p:sp>
      <p:sp>
        <p:nvSpPr>
          <p:cNvPr id="3" name="2 Rectángulo"/>
          <p:cNvSpPr/>
          <p:nvPr/>
        </p:nvSpPr>
        <p:spPr>
          <a:xfrm>
            <a:off x="642910" y="1214422"/>
            <a:ext cx="6858048" cy="369332"/>
          </a:xfrm>
          <a:prstGeom prst="rect">
            <a:avLst/>
          </a:prstGeom>
        </p:spPr>
        <p:txBody>
          <a:bodyPr wrap="square">
            <a:spAutoFit/>
          </a:bodyPr>
          <a:lstStyle/>
          <a:p>
            <a:r>
              <a:rPr lang="es-ES_tradnl" dirty="0" smtClean="0"/>
              <a:t>Para este cálculo se utiliza la siguiente expresión:</a:t>
            </a:r>
            <a:endParaRPr lang="es-ES" dirty="0"/>
          </a:p>
        </p:txBody>
      </p:sp>
      <p:sp>
        <p:nvSpPr>
          <p:cNvPr id="3891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389121"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14678" y="2000240"/>
            <a:ext cx="2216320" cy="571504"/>
          </a:xfrm>
          <a:prstGeom prst="rect">
            <a:avLst/>
          </a:prstGeom>
          <a:noFill/>
        </p:spPr>
      </p:pic>
      <p:sp>
        <p:nvSpPr>
          <p:cNvPr id="6" name="5 Rectángulo"/>
          <p:cNvSpPr/>
          <p:nvPr/>
        </p:nvSpPr>
        <p:spPr>
          <a:xfrm>
            <a:off x="642910" y="2714620"/>
            <a:ext cx="880369" cy="369332"/>
          </a:xfrm>
          <a:prstGeom prst="rect">
            <a:avLst/>
          </a:prstGeom>
        </p:spPr>
        <p:txBody>
          <a:bodyPr wrap="none">
            <a:spAutoFit/>
          </a:bodyPr>
          <a:lstStyle/>
          <a:p>
            <a:r>
              <a:rPr lang="es-ES_tradnl" b="1" dirty="0" smtClean="0"/>
              <a:t>Donde:</a:t>
            </a:r>
            <a:endParaRPr lang="es-ES" b="1" dirty="0"/>
          </a:p>
        </p:txBody>
      </p:sp>
      <p:sp>
        <p:nvSpPr>
          <p:cNvPr id="7" name="6 Rectángulo"/>
          <p:cNvSpPr/>
          <p:nvPr/>
        </p:nvSpPr>
        <p:spPr>
          <a:xfrm>
            <a:off x="571472" y="3214686"/>
            <a:ext cx="8286808" cy="3416320"/>
          </a:xfrm>
          <a:prstGeom prst="rect">
            <a:avLst/>
          </a:prstGeom>
        </p:spPr>
        <p:txBody>
          <a:bodyPr wrap="square">
            <a:spAutoFit/>
          </a:bodyPr>
          <a:lstStyle/>
          <a:p>
            <a:r>
              <a:rPr lang="es-ES_tradnl" b="1" dirty="0" err="1" smtClean="0"/>
              <a:t>MOEf</a:t>
            </a:r>
            <a:r>
              <a:rPr lang="es-ES_tradnl" b="1" dirty="0" smtClean="0"/>
              <a:t>: </a:t>
            </a:r>
            <a:r>
              <a:rPr lang="es-ES_tradnl" dirty="0" smtClean="0"/>
              <a:t>Módulo de elasticidad (Kg/cm² )</a:t>
            </a:r>
          </a:p>
          <a:p>
            <a:endParaRPr lang="es-ES" dirty="0" smtClean="0"/>
          </a:p>
          <a:p>
            <a:r>
              <a:rPr lang="es-ES_tradnl" b="1" dirty="0" smtClean="0"/>
              <a:t>P2: </a:t>
            </a:r>
            <a:r>
              <a:rPr lang="es-ES_tradnl" dirty="0" smtClean="0"/>
              <a:t>Carga en el límite de proporcionalidad (Kg)</a:t>
            </a:r>
          </a:p>
          <a:p>
            <a:endParaRPr lang="es-ES" dirty="0" smtClean="0"/>
          </a:p>
          <a:p>
            <a:r>
              <a:rPr lang="es-ES_tradnl" b="1" dirty="0" smtClean="0"/>
              <a:t>L: </a:t>
            </a:r>
            <a:r>
              <a:rPr lang="es-ES_tradnl" dirty="0" smtClean="0"/>
              <a:t>Luz libre de la probeta (Sep. entre apoyos) (cm)</a:t>
            </a:r>
          </a:p>
          <a:p>
            <a:endParaRPr lang="es-ES" dirty="0" smtClean="0"/>
          </a:p>
          <a:p>
            <a:r>
              <a:rPr lang="es-ES_tradnl" b="1" dirty="0" smtClean="0"/>
              <a:t>d1: </a:t>
            </a:r>
            <a:r>
              <a:rPr lang="es-ES_tradnl" dirty="0" smtClean="0"/>
              <a:t>Deformación (Flecha) de la probeta en el límite de proporcionalidad (cm)</a:t>
            </a:r>
          </a:p>
          <a:p>
            <a:endParaRPr lang="es-ES" dirty="0" smtClean="0"/>
          </a:p>
          <a:p>
            <a:r>
              <a:rPr lang="es-ES_tradnl" b="1" dirty="0" smtClean="0"/>
              <a:t>b: </a:t>
            </a:r>
            <a:r>
              <a:rPr lang="es-ES_tradnl" dirty="0" smtClean="0"/>
              <a:t>Base de la probeta (cm)</a:t>
            </a:r>
          </a:p>
          <a:p>
            <a:endParaRPr lang="es-ES" dirty="0" smtClean="0"/>
          </a:p>
          <a:p>
            <a:r>
              <a:rPr lang="es-ES_tradnl" b="1" dirty="0" smtClean="0"/>
              <a:t>h: </a:t>
            </a:r>
            <a:r>
              <a:rPr lang="es-ES_tradnl" dirty="0" smtClean="0"/>
              <a:t>Altura de la probeta (m)</a:t>
            </a:r>
          </a:p>
          <a:p>
            <a:endParaRPr lang="es-ES" dirty="0" smtClean="0"/>
          </a:p>
        </p:txBody>
      </p:sp>
    </p:spTree>
    <p:extLst>
      <p:ext uri="{BB962C8B-B14F-4D97-AF65-F5344CB8AC3E}">
        <p14:creationId xmlns:p14="http://schemas.microsoft.com/office/powerpoint/2010/main" val="2020677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56732" y="1268760"/>
            <a:ext cx="3053868" cy="682645"/>
          </a:xfrm>
        </p:spPr>
        <p:txBody>
          <a:bodyPr/>
          <a:lstStyle/>
          <a:p>
            <a:pPr lvl="2" algn="l" rtl="0">
              <a:spcBef>
                <a:spcPct val="0"/>
              </a:spcBef>
            </a:pPr>
            <a:r>
              <a:rPr lang="es-ES_tradnl" dirty="0"/>
              <a:t>Antecedentes </a:t>
            </a:r>
            <a:endParaRPr lang="es-ES" dirty="0"/>
          </a:p>
        </p:txBody>
      </p:sp>
      <p:sp>
        <p:nvSpPr>
          <p:cNvPr id="3" name="Marcador de posición de imagen 2"/>
          <p:cNvSpPr>
            <a:spLocks noGrp="1"/>
          </p:cNvSpPr>
          <p:nvPr>
            <p:ph type="pic" idx="1"/>
          </p:nvPr>
        </p:nvSpPr>
        <p:spPr>
          <a:xfrm>
            <a:off x="899592" y="1052736"/>
            <a:ext cx="4114800" cy="4114800"/>
          </a:xfrm>
        </p:spPr>
      </p:sp>
      <p:sp>
        <p:nvSpPr>
          <p:cNvPr id="4" name="Marcador de texto 3"/>
          <p:cNvSpPr>
            <a:spLocks noGrp="1"/>
          </p:cNvSpPr>
          <p:nvPr>
            <p:ph type="body" sz="half" idx="2"/>
          </p:nvPr>
        </p:nvSpPr>
        <p:spPr>
          <a:xfrm>
            <a:off x="5556734" y="2132856"/>
            <a:ext cx="3053866" cy="2663482"/>
          </a:xfrm>
        </p:spPr>
        <p:txBody>
          <a:bodyPr/>
          <a:lstStyle/>
          <a:p>
            <a:r>
              <a:rPr lang="es-ES_tradnl" sz="1800" dirty="0"/>
              <a:t>La madera  tiene una compleja  estructura  natural, más que  ser un material diseñado para satisfacer necesidades de carpinteros, es un material que puede llegar a convertirse en un elemento estructural</a:t>
            </a:r>
            <a:r>
              <a:rPr lang="es-ES_tradnl" dirty="0"/>
              <a:t>. </a:t>
            </a:r>
            <a:endParaRPr lang="es-ES" dirty="0"/>
          </a:p>
        </p:txBody>
      </p:sp>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7290" y="1857364"/>
            <a:ext cx="3192274" cy="2232248"/>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47778629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7158" y="500042"/>
            <a:ext cx="4572000" cy="923330"/>
          </a:xfrm>
          <a:prstGeom prst="rect">
            <a:avLst/>
          </a:prstGeom>
        </p:spPr>
        <p:txBody>
          <a:bodyPr>
            <a:spAutoFit/>
          </a:bodyPr>
          <a:lstStyle/>
          <a:p>
            <a:r>
              <a:rPr lang="es-ES_tradnl" b="1" dirty="0" smtClean="0"/>
              <a:t>Módulo de elasticidad</a:t>
            </a:r>
          </a:p>
          <a:p>
            <a:endParaRPr lang="es-ES" dirty="0" smtClean="0"/>
          </a:p>
          <a:p>
            <a:r>
              <a:rPr lang="es-ES_tradnl" dirty="0" smtClean="0"/>
              <a:t>Se calcula con la siguiente expresión:</a:t>
            </a:r>
            <a:endParaRPr lang="es-ES" dirty="0"/>
          </a:p>
        </p:txBody>
      </p:sp>
      <p:sp>
        <p:nvSpPr>
          <p:cNvPr id="3880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38809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786182" y="1643050"/>
            <a:ext cx="1019179" cy="715594"/>
          </a:xfrm>
          <a:prstGeom prst="rect">
            <a:avLst/>
          </a:prstGeom>
          <a:noFill/>
        </p:spPr>
      </p:pic>
      <p:sp>
        <p:nvSpPr>
          <p:cNvPr id="6" name="5 Rectángulo"/>
          <p:cNvSpPr/>
          <p:nvPr/>
        </p:nvSpPr>
        <p:spPr>
          <a:xfrm>
            <a:off x="500034" y="2571744"/>
            <a:ext cx="8001056" cy="2031325"/>
          </a:xfrm>
          <a:prstGeom prst="rect">
            <a:avLst/>
          </a:prstGeom>
        </p:spPr>
        <p:txBody>
          <a:bodyPr wrap="square">
            <a:spAutoFit/>
          </a:bodyPr>
          <a:lstStyle/>
          <a:p>
            <a:r>
              <a:rPr lang="es-ES_tradnl" dirty="0" smtClean="0"/>
              <a:t>Donde: </a:t>
            </a:r>
          </a:p>
          <a:p>
            <a:endParaRPr lang="es-ES" dirty="0" smtClean="0"/>
          </a:p>
          <a:p>
            <a:r>
              <a:rPr lang="es-ES_tradnl" b="1" dirty="0" smtClean="0"/>
              <a:t>E: </a:t>
            </a:r>
            <a:r>
              <a:rPr lang="es-ES_tradnl" dirty="0" smtClean="0"/>
              <a:t>Módulo de elasticidad (Kg/cm²)</a:t>
            </a:r>
          </a:p>
          <a:p>
            <a:endParaRPr lang="es-ES" dirty="0" smtClean="0"/>
          </a:p>
          <a:p>
            <a:r>
              <a:rPr lang="es-ES_tradnl" b="1" dirty="0" smtClean="0"/>
              <a:t>σ 2: </a:t>
            </a:r>
            <a:r>
              <a:rPr lang="es-ES_tradnl" dirty="0" smtClean="0"/>
              <a:t>Esfuerzo correspondiente a la deformación (Kg/cm²)</a:t>
            </a:r>
          </a:p>
          <a:p>
            <a:endParaRPr lang="es-ES" dirty="0" smtClean="0"/>
          </a:p>
          <a:p>
            <a:r>
              <a:rPr lang="es-ES_tradnl" b="1" dirty="0" smtClean="0"/>
              <a:t>ε: </a:t>
            </a:r>
            <a:r>
              <a:rPr lang="es-ES_tradnl" dirty="0" smtClean="0"/>
              <a:t>Deformación unitaria</a:t>
            </a:r>
            <a:endParaRPr lang="es-ES" dirty="0"/>
          </a:p>
        </p:txBody>
      </p:sp>
    </p:spTree>
    <p:extLst>
      <p:ext uri="{BB962C8B-B14F-4D97-AF65-F5344CB8AC3E}">
        <p14:creationId xmlns:p14="http://schemas.microsoft.com/office/powerpoint/2010/main" val="105147251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1"/>
          <p:cNvSpPr>
            <a:spLocks noChangeArrowheads="1"/>
          </p:cNvSpPr>
          <p:nvPr/>
        </p:nvSpPr>
        <p:spPr bwMode="auto">
          <a:xfrm>
            <a:off x="1696148" y="59323"/>
            <a:ext cx="5751703"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dirty="0" smtClean="0">
                <a:ln>
                  <a:noFill/>
                </a:ln>
                <a:solidFill>
                  <a:schemeClr val="tx1"/>
                </a:solidFill>
                <a:effectLst/>
                <a:latin typeface="Arial" pitchFamily="34" charset="0"/>
                <a:ea typeface="MS Mincho" pitchFamily="49" charset="-128"/>
                <a:cs typeface="Times New Roman" pitchFamily="18" charset="0"/>
              </a:rPr>
              <a:t>RESULTADOS DEL ENSAYO DE FLEXIÓN ESTÁTICA</a:t>
            </a:r>
            <a:endParaRPr kumimoji="0" lang="es-ES_tradnl" sz="1600" b="0" i="0" u="none" strike="noStrike" cap="none" normalizeH="0" baseline="0" dirty="0" smtClean="0">
              <a:ln>
                <a:noFill/>
              </a:ln>
              <a:solidFill>
                <a:schemeClr val="tx1"/>
              </a:solidFill>
              <a:effectLst/>
              <a:latin typeface="Arial" pitchFamily="34" charset="0"/>
            </a:endParaRPr>
          </a:p>
        </p:txBody>
      </p:sp>
      <p:graphicFrame>
        <p:nvGraphicFramePr>
          <p:cNvPr id="6" name="5 Tabla"/>
          <p:cNvGraphicFramePr>
            <a:graphicFrameLocks noGrp="1"/>
          </p:cNvGraphicFramePr>
          <p:nvPr/>
        </p:nvGraphicFramePr>
        <p:xfrm>
          <a:off x="928661" y="1214422"/>
          <a:ext cx="6905660" cy="3857652"/>
        </p:xfrm>
        <a:graphic>
          <a:graphicData uri="http://schemas.openxmlformats.org/drawingml/2006/table">
            <a:tbl>
              <a:tblPr/>
              <a:tblGrid>
                <a:gridCol w="1381132"/>
                <a:gridCol w="1381132"/>
                <a:gridCol w="1381132"/>
                <a:gridCol w="1381132"/>
                <a:gridCol w="1381132"/>
              </a:tblGrid>
              <a:tr h="783093">
                <a:tc gridSpan="5">
                  <a:txBody>
                    <a:bodyPr/>
                    <a:lstStyle/>
                    <a:p>
                      <a:pPr algn="ctr" rtl="0" fontAlgn="ctr"/>
                      <a:r>
                        <a:rPr lang="es-ES" sz="900" b="1" i="0" u="none" strike="noStrike" dirty="0" smtClean="0">
                          <a:solidFill>
                            <a:srgbClr val="000000"/>
                          </a:solidFill>
                          <a:latin typeface="Arial"/>
                        </a:rPr>
                        <a:t>FLEXION ESTATICA</a:t>
                      </a:r>
                      <a:endParaRPr lang="es-ES" sz="9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25565">
                <a:tc>
                  <a:txBody>
                    <a:bodyPr/>
                    <a:lstStyle/>
                    <a:p>
                      <a:pPr algn="ctr" rtl="0" fontAlgn="ctr"/>
                      <a:r>
                        <a:rPr lang="es-ES" sz="900" b="1" i="0" u="none" strike="noStrike" dirty="0">
                          <a:solidFill>
                            <a:srgbClr val="000000"/>
                          </a:solidFill>
                          <a:latin typeface="Arial"/>
                        </a:rPr>
                        <a:t>Muestra</a:t>
                      </a:r>
                      <a:r>
                        <a:rPr lang="es-ES" sz="1100" b="0" i="0" u="none" strike="noStrike" dirty="0">
                          <a:solidFill>
                            <a:srgbClr val="000000"/>
                          </a:solidFill>
                          <a:latin typeface="Arial"/>
                        </a:rPr>
                        <a:t> </a:t>
                      </a:r>
                      <a:endParaRPr lang="es-ES" sz="9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a:solidFill>
                            <a:srgbClr val="000000"/>
                          </a:solidFill>
                          <a:latin typeface="Arial"/>
                        </a:rPr>
                        <a:t>ALISO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a:solidFill>
                            <a:srgbClr val="000000"/>
                          </a:solidFill>
                          <a:latin typeface="Arial"/>
                        </a:rPr>
                        <a:t>CANELO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a:solidFill>
                            <a:srgbClr val="000000"/>
                          </a:solidFill>
                          <a:latin typeface="Arial"/>
                        </a:rPr>
                        <a:t>MANZANO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a:solidFill>
                            <a:srgbClr val="000000"/>
                          </a:solidFill>
                          <a:latin typeface="Arial"/>
                        </a:rPr>
                        <a:t>ROBLE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61358">
                <a:tc>
                  <a:txBody>
                    <a:bodyPr/>
                    <a:lstStyle/>
                    <a:p>
                      <a:pPr algn="l" rtl="0" fontAlgn="ctr"/>
                      <a:r>
                        <a:rPr lang="es-ES" sz="900" b="1" i="0" u="none" strike="noStrike">
                          <a:solidFill>
                            <a:srgbClr val="000000"/>
                          </a:solidFill>
                          <a:latin typeface="Arial"/>
                        </a:rPr>
                        <a:t>Esfuerzo promedio (Kg/cm²)</a:t>
                      </a:r>
                      <a:r>
                        <a:rPr lang="es-ES" sz="1100" b="0" i="0" u="none" strike="noStrike">
                          <a:solidFill>
                            <a:srgbClr val="000000"/>
                          </a:solidFill>
                          <a:latin typeface="Arial"/>
                        </a:rPr>
                        <a:t> </a:t>
                      </a:r>
                      <a:endParaRPr lang="es-ES" sz="9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1605.44</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1653.56</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1938.36</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2291.96</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7636">
                <a:tc>
                  <a:txBody>
                    <a:bodyPr/>
                    <a:lstStyle/>
                    <a:p>
                      <a:pPr algn="l" rtl="0" fontAlgn="ctr"/>
                      <a:r>
                        <a:rPr lang="es-ES" sz="900" b="1" i="0" u="none" strike="noStrike">
                          <a:solidFill>
                            <a:srgbClr val="000000"/>
                          </a:solidFill>
                          <a:latin typeface="Arial"/>
                        </a:rPr>
                        <a:t>Esfuerzo promedio  (MPa)</a:t>
                      </a:r>
                      <a:r>
                        <a:rPr lang="es-ES" sz="1100" b="0" i="0" u="none" strike="noStrike">
                          <a:solidFill>
                            <a:srgbClr val="000000"/>
                          </a:solidFill>
                          <a:latin typeface="Arial"/>
                        </a:rPr>
                        <a:t> </a:t>
                      </a:r>
                      <a:endParaRPr lang="es-ES" sz="900" b="1" i="0" u="none" strike="noStrike">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70.15</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76.78</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105.17</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900" b="0" i="0" u="none" strike="noStrike" dirty="0" smtClean="0">
                          <a:solidFill>
                            <a:srgbClr val="000000"/>
                          </a:solidFill>
                          <a:latin typeface="Arial"/>
                        </a:rPr>
                        <a:t>140.32</a:t>
                      </a:r>
                      <a:endParaRPr lang="es-ES" sz="9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651309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nvGraphicFramePr>
        <p:xfrm>
          <a:off x="1285852" y="1357298"/>
          <a:ext cx="6500865" cy="3317883"/>
        </p:xfrm>
        <a:graphic>
          <a:graphicData uri="http://schemas.openxmlformats.org/drawingml/2006/table">
            <a:tbl>
              <a:tblPr/>
              <a:tblGrid>
                <a:gridCol w="1300173"/>
                <a:gridCol w="1300173"/>
                <a:gridCol w="1300173"/>
                <a:gridCol w="1300173"/>
                <a:gridCol w="1300173"/>
              </a:tblGrid>
              <a:tr h="673521">
                <a:tc gridSpan="5">
                  <a:txBody>
                    <a:bodyPr/>
                    <a:lstStyle/>
                    <a:p>
                      <a:pPr algn="ctr" rtl="0" fontAlgn="ctr"/>
                      <a:r>
                        <a:rPr lang="es-ES" sz="1200" b="1" i="0" u="none" strike="noStrike" dirty="0" smtClean="0">
                          <a:solidFill>
                            <a:srgbClr val="000000"/>
                          </a:solidFill>
                          <a:latin typeface="Arial"/>
                        </a:rPr>
                        <a:t>FLEXION ESTATICA</a:t>
                      </a:r>
                      <a:endParaRPr lang="es-ES"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452027">
                <a:tc>
                  <a:txBody>
                    <a:bodyPr/>
                    <a:lstStyle/>
                    <a:p>
                      <a:pPr algn="ctr" rtl="0" fontAlgn="ctr"/>
                      <a:r>
                        <a:rPr lang="es-ES" sz="1200" b="1" i="0" u="none" strike="noStrike" dirty="0">
                          <a:solidFill>
                            <a:srgbClr val="000000"/>
                          </a:solidFill>
                          <a:latin typeface="Arial"/>
                        </a:rPr>
                        <a:t>Muestra</a:t>
                      </a:r>
                      <a:r>
                        <a:rPr lang="es-ES" sz="1200" b="0" i="0" u="none" strike="noStrike" dirty="0">
                          <a:solidFill>
                            <a:srgbClr val="000000"/>
                          </a:solidFill>
                          <a:latin typeface="Arial"/>
                        </a:rPr>
                        <a:t> </a:t>
                      </a:r>
                      <a:endParaRPr lang="es-ES"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a:solidFill>
                            <a:srgbClr val="000000"/>
                          </a:solidFill>
                          <a:latin typeface="Arial"/>
                        </a:rPr>
                        <a:t>ALISO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a:solidFill>
                            <a:srgbClr val="000000"/>
                          </a:solidFill>
                          <a:latin typeface="Arial"/>
                        </a:rPr>
                        <a:t>CANELO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a:solidFill>
                            <a:srgbClr val="000000"/>
                          </a:solidFill>
                          <a:latin typeface="Arial"/>
                        </a:rPr>
                        <a:t>MANZANO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a:solidFill>
                            <a:srgbClr val="000000"/>
                          </a:solidFill>
                          <a:latin typeface="Arial"/>
                        </a:rPr>
                        <a:t>ROBLE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84867">
                <a:tc>
                  <a:txBody>
                    <a:bodyPr/>
                    <a:lstStyle/>
                    <a:p>
                      <a:pPr algn="ctr" rtl="0" fontAlgn="ctr"/>
                      <a:r>
                        <a:rPr lang="es-ES" sz="1200" b="1" i="0" u="none" strike="noStrike" dirty="0" smtClean="0">
                          <a:solidFill>
                            <a:srgbClr val="000000"/>
                          </a:solidFill>
                          <a:latin typeface="Arial"/>
                        </a:rPr>
                        <a:t>E</a:t>
                      </a:r>
                      <a:r>
                        <a:rPr lang="es-ES" sz="1200" b="1" i="0" u="none" strike="noStrike" baseline="0" dirty="0" smtClean="0">
                          <a:solidFill>
                            <a:srgbClr val="000000"/>
                          </a:solidFill>
                          <a:latin typeface="Arial"/>
                        </a:rPr>
                        <a:t> </a:t>
                      </a:r>
                      <a:r>
                        <a:rPr lang="es-ES" sz="1200" b="1" i="0" u="none" strike="noStrike" dirty="0" smtClean="0">
                          <a:solidFill>
                            <a:srgbClr val="000000"/>
                          </a:solidFill>
                          <a:latin typeface="Arial"/>
                        </a:rPr>
                        <a:t>promedio </a:t>
                      </a:r>
                      <a:r>
                        <a:rPr lang="es-ES" sz="1200" b="1" i="0" u="none" strike="noStrike" dirty="0">
                          <a:solidFill>
                            <a:srgbClr val="000000"/>
                          </a:solidFill>
                          <a:latin typeface="Arial"/>
                        </a:rPr>
                        <a:t>(Kg/cm²)</a:t>
                      </a:r>
                      <a:r>
                        <a:rPr lang="es-ES" sz="1200" b="0" i="0" u="none" strike="noStrike" dirty="0">
                          <a:solidFill>
                            <a:srgbClr val="000000"/>
                          </a:solidFill>
                          <a:latin typeface="Arial"/>
                        </a:rPr>
                        <a:t> </a:t>
                      </a:r>
                      <a:endParaRPr lang="es-ES"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89477.43</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84654.61</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195725.44</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143287.03</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07468">
                <a:tc>
                  <a:txBody>
                    <a:bodyPr/>
                    <a:lstStyle/>
                    <a:p>
                      <a:pPr algn="ctr" rtl="0" fontAlgn="ctr"/>
                      <a:r>
                        <a:rPr lang="es-ES" sz="1200" b="1" i="0" u="none" strike="noStrike" dirty="0" smtClean="0">
                          <a:solidFill>
                            <a:srgbClr val="000000"/>
                          </a:solidFill>
                          <a:latin typeface="Arial"/>
                        </a:rPr>
                        <a:t>E</a:t>
                      </a:r>
                      <a:r>
                        <a:rPr lang="es-ES" sz="1200" b="1" i="0" u="none" strike="noStrike" baseline="0" dirty="0" smtClean="0">
                          <a:solidFill>
                            <a:srgbClr val="000000"/>
                          </a:solidFill>
                          <a:latin typeface="Arial"/>
                        </a:rPr>
                        <a:t> min </a:t>
                      </a:r>
                      <a:r>
                        <a:rPr lang="es-ES" sz="1200" b="0" i="0" u="none" strike="noStrike" dirty="0" smtClean="0">
                          <a:solidFill>
                            <a:srgbClr val="000000"/>
                          </a:solidFill>
                          <a:latin typeface="Arial"/>
                        </a:rPr>
                        <a:t> </a:t>
                      </a:r>
                      <a:r>
                        <a:rPr lang="es-ES" sz="1200" b="1" i="0" u="none" strike="noStrike" dirty="0" smtClean="0">
                          <a:solidFill>
                            <a:srgbClr val="000000"/>
                          </a:solidFill>
                          <a:latin typeface="Arial"/>
                        </a:rPr>
                        <a:t>(Kg/cm²)</a:t>
                      </a:r>
                      <a:r>
                        <a:rPr lang="es-ES" sz="1200" b="0" i="0" u="none" strike="noStrike" dirty="0" smtClean="0">
                          <a:solidFill>
                            <a:srgbClr val="000000"/>
                          </a:solidFill>
                          <a:latin typeface="Arial"/>
                        </a:rPr>
                        <a:t> </a:t>
                      </a:r>
                      <a:endParaRPr lang="es-ES"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86194.72</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71697.40</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186338.14</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rgbClr val="000000"/>
                          </a:solidFill>
                          <a:latin typeface="Arial"/>
                        </a:rPr>
                        <a:t>138485.66</a:t>
                      </a:r>
                      <a:endParaRPr lang="es-E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3 Rectángulo"/>
          <p:cNvSpPr/>
          <p:nvPr/>
        </p:nvSpPr>
        <p:spPr>
          <a:xfrm>
            <a:off x="2071670" y="357166"/>
            <a:ext cx="4572000" cy="646331"/>
          </a:xfrm>
          <a:prstGeom prst="rect">
            <a:avLst/>
          </a:prstGeom>
        </p:spPr>
        <p:txBody>
          <a:bodyPr>
            <a:spAutoFit/>
          </a:bodyPr>
          <a:lstStyle/>
          <a:p>
            <a:pPr lvl="0" indent="450850" algn="ctr" fontAlgn="base">
              <a:spcBef>
                <a:spcPct val="0"/>
              </a:spcBef>
              <a:spcAft>
                <a:spcPct val="0"/>
              </a:spcAft>
            </a:pPr>
            <a:r>
              <a:rPr lang="es-ES_tradnl" b="1" dirty="0" smtClean="0">
                <a:ea typeface="MS Mincho" pitchFamily="49" charset="-128"/>
                <a:cs typeface="Times New Roman" pitchFamily="18" charset="0"/>
              </a:rPr>
              <a:t>Modulo de elasticidad para flexión estática</a:t>
            </a:r>
            <a:endParaRPr lang="es-ES_tradnl" dirty="0" smtClean="0"/>
          </a:p>
        </p:txBody>
      </p:sp>
    </p:spTree>
    <p:extLst>
      <p:ext uri="{BB962C8B-B14F-4D97-AF65-F5344CB8AC3E}">
        <p14:creationId xmlns:p14="http://schemas.microsoft.com/office/powerpoint/2010/main" val="154339356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Gráfico"/>
          <p:cNvGraphicFramePr/>
          <p:nvPr/>
        </p:nvGraphicFramePr>
        <p:xfrm>
          <a:off x="285720" y="0"/>
          <a:ext cx="4000528" cy="30003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Gráfico"/>
          <p:cNvGraphicFramePr/>
          <p:nvPr/>
        </p:nvGraphicFramePr>
        <p:xfrm>
          <a:off x="4929190" y="0"/>
          <a:ext cx="4214810" cy="30718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Gráfico"/>
          <p:cNvGraphicFramePr/>
          <p:nvPr/>
        </p:nvGraphicFramePr>
        <p:xfrm>
          <a:off x="500034" y="3429000"/>
          <a:ext cx="3929090" cy="30003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8 Gráfico"/>
          <p:cNvGraphicFramePr/>
          <p:nvPr/>
        </p:nvGraphicFramePr>
        <p:xfrm>
          <a:off x="4500563" y="3357562"/>
          <a:ext cx="4643438" cy="307183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3301388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fontScale="90000"/>
          </a:bodyPr>
          <a:lstStyle/>
          <a:p>
            <a:pPr lvl="0"/>
            <a:r>
              <a:rPr lang="es-EC" b="1" dirty="0" smtClean="0">
                <a:effectLst>
                  <a:outerShdw blurRad="38100" dist="38100" dir="2700000" algn="tl">
                    <a:srgbClr val="000000">
                      <a:alpha val="43137"/>
                    </a:srgbClr>
                  </a:outerShdw>
                </a:effectLst>
              </a:rPr>
              <a:t>CAPITULO IV: </a:t>
            </a:r>
            <a:br>
              <a:rPr lang="es-EC" b="1" dirty="0" smtClean="0">
                <a:effectLst>
                  <a:outerShdw blurRad="38100" dist="38100" dir="2700000" algn="tl">
                    <a:srgbClr val="000000">
                      <a:alpha val="43137"/>
                    </a:srgbClr>
                  </a:outerShdw>
                </a:effectLst>
              </a:rPr>
            </a:br>
            <a:r>
              <a:rPr lang="es-EC" b="1" dirty="0" smtClean="0">
                <a:effectLst>
                  <a:outerShdw blurRad="38100" dist="38100" dir="2700000" algn="tl">
                    <a:srgbClr val="000000">
                      <a:alpha val="43137"/>
                    </a:srgbClr>
                  </a:outerShdw>
                </a:effectLst>
              </a:rPr>
              <a:t>ESFUERZOS ADMISIBLES PARA DISEÑO</a:t>
            </a:r>
            <a:endParaRPr lang="es-EC"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44469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259632" y="620688"/>
            <a:ext cx="6728792" cy="5760640"/>
          </a:xfrm>
        </p:spPr>
        <p:txBody>
          <a:bodyPr>
            <a:normAutofit/>
          </a:bodyPr>
          <a:lstStyle/>
          <a:p>
            <a:pPr marL="0" lvl="1"/>
            <a:r>
              <a:rPr lang="es-EC" sz="3200" b="1" dirty="0" smtClean="0">
                <a:solidFill>
                  <a:schemeClr val="tx1"/>
                </a:solidFill>
                <a:effectLst>
                  <a:outerShdw blurRad="38100" dist="38100" dir="2700000" algn="tl">
                    <a:srgbClr val="000000">
                      <a:alpha val="43137"/>
                    </a:srgbClr>
                  </a:outerShdw>
                </a:effectLst>
              </a:rPr>
              <a:t>ANTECEDENTES</a:t>
            </a:r>
            <a:endParaRPr lang="es-EC" sz="3200" dirty="0" smtClean="0">
              <a:solidFill>
                <a:schemeClr val="tx1"/>
              </a:solidFill>
              <a:effectLst>
                <a:outerShdw blurRad="38100" dist="38100" dir="2700000" algn="tl">
                  <a:srgbClr val="000000">
                    <a:alpha val="43137"/>
                  </a:srgbClr>
                </a:outerShdw>
              </a:effectLst>
            </a:endParaRPr>
          </a:p>
          <a:p>
            <a:pPr algn="just"/>
            <a:r>
              <a:rPr lang="es-ES_tradnl" sz="2800" dirty="0">
                <a:solidFill>
                  <a:schemeClr val="tx1"/>
                </a:solidFill>
              </a:rPr>
              <a:t>Previo a</a:t>
            </a:r>
            <a:r>
              <a:rPr lang="es-ES_tradnl" sz="2800" dirty="0" smtClean="0">
                <a:solidFill>
                  <a:schemeClr val="tx1"/>
                </a:solidFill>
              </a:rPr>
              <a:t>l diseño de los elementos de madera  </a:t>
            </a:r>
            <a:r>
              <a:rPr lang="es-ES_tradnl" sz="2800" dirty="0">
                <a:solidFill>
                  <a:schemeClr val="tx1"/>
                </a:solidFill>
              </a:rPr>
              <a:t>necesitamos obtener los esfuerzos admisibles, para conseguir estos, se utiliza relaciones básicas derivadas de  la teoría clásica del comportamiento </a:t>
            </a:r>
            <a:r>
              <a:rPr lang="es-ES_tradnl" sz="2800" dirty="0" smtClean="0">
                <a:solidFill>
                  <a:schemeClr val="tx1"/>
                </a:solidFill>
              </a:rPr>
              <a:t>elástico; esto quiere decir que la </a:t>
            </a:r>
            <a:r>
              <a:rPr lang="es-ES_tradnl" sz="2800" dirty="0">
                <a:solidFill>
                  <a:schemeClr val="tx1"/>
                </a:solidFill>
              </a:rPr>
              <a:t>seguridad </a:t>
            </a:r>
            <a:r>
              <a:rPr lang="es-ES_tradnl" sz="2800" dirty="0" smtClean="0">
                <a:solidFill>
                  <a:schemeClr val="tx1"/>
                </a:solidFill>
              </a:rPr>
              <a:t>del diseño esta dado por </a:t>
            </a:r>
            <a:r>
              <a:rPr lang="es-ES_tradnl" sz="2800" dirty="0">
                <a:solidFill>
                  <a:schemeClr val="tx1"/>
                </a:solidFill>
              </a:rPr>
              <a:t>dos límites principales: un aceptable para el esfuerzo máximo y un nivel tolerable para el alcance de la deformación. </a:t>
            </a:r>
            <a:endParaRPr lang="es-EC" sz="2800" dirty="0">
              <a:solidFill>
                <a:schemeClr val="tx1"/>
              </a:solidFill>
            </a:endParaRPr>
          </a:p>
          <a:p>
            <a:pPr algn="just"/>
            <a:endParaRPr lang="es-EC" sz="1800" dirty="0">
              <a:solidFill>
                <a:schemeClr val="tx1"/>
              </a:solidFill>
            </a:endParaRPr>
          </a:p>
        </p:txBody>
      </p:sp>
    </p:spTree>
    <p:extLst>
      <p:ext uri="{BB962C8B-B14F-4D97-AF65-F5344CB8AC3E}">
        <p14:creationId xmlns:p14="http://schemas.microsoft.com/office/powerpoint/2010/main" val="403047606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331640" y="620688"/>
            <a:ext cx="6728792" cy="5760640"/>
          </a:xfrm>
        </p:spPr>
        <p:txBody>
          <a:bodyPr>
            <a:normAutofit/>
          </a:bodyPr>
          <a:lstStyle/>
          <a:p>
            <a:pPr algn="just"/>
            <a:endParaRPr lang="es-EC" sz="1800" dirty="0" smtClean="0">
              <a:solidFill>
                <a:schemeClr val="tx1"/>
              </a:solidFill>
            </a:endParaRPr>
          </a:p>
          <a:p>
            <a:pPr algn="just"/>
            <a:r>
              <a:rPr lang="es-EC" sz="1800" dirty="0" smtClean="0">
                <a:solidFill>
                  <a:schemeClr val="tx1"/>
                </a:solidFill>
              </a:rPr>
              <a:t>Los esfuerzos admisibles se obtienen modificando las resistencias últimas mínimas con la siguiente expresión :</a:t>
            </a:r>
          </a:p>
          <a:p>
            <a:pPr algn="just"/>
            <a:endParaRPr lang="es-EC" sz="1800" dirty="0" smtClean="0">
              <a:solidFill>
                <a:schemeClr val="tx1"/>
              </a:solidFill>
            </a:endParaRPr>
          </a:p>
          <a:p>
            <a:pPr algn="just"/>
            <a:endParaRPr lang="es-EC" sz="1800" dirty="0" smtClean="0">
              <a:solidFill>
                <a:schemeClr val="tx1"/>
              </a:solidFill>
            </a:endParaRPr>
          </a:p>
          <a:p>
            <a:pPr algn="just"/>
            <a:endParaRPr lang="es-EC" sz="1800" dirty="0" smtClean="0">
              <a:solidFill>
                <a:schemeClr val="tx1"/>
              </a:solidFill>
            </a:endParaRPr>
          </a:p>
          <a:p>
            <a:pPr algn="just"/>
            <a:r>
              <a:rPr lang="es-EC" sz="1800" dirty="0" smtClean="0">
                <a:solidFill>
                  <a:schemeClr val="tx1"/>
                </a:solidFill>
              </a:rPr>
              <a:t>Donde:</a:t>
            </a:r>
          </a:p>
          <a:p>
            <a:pPr algn="just"/>
            <a:r>
              <a:rPr lang="es-EC" sz="1800" b="1" dirty="0" smtClean="0">
                <a:solidFill>
                  <a:schemeClr val="tx1"/>
                </a:solidFill>
              </a:rPr>
              <a:t>	F.C.:	</a:t>
            </a:r>
            <a:r>
              <a:rPr lang="es-EC" sz="1800" dirty="0" smtClean="0">
                <a:solidFill>
                  <a:schemeClr val="tx1"/>
                </a:solidFill>
              </a:rPr>
              <a:t>Factor de reducción por calidad.</a:t>
            </a:r>
          </a:p>
          <a:p>
            <a:pPr algn="just"/>
            <a:r>
              <a:rPr lang="es-EC" sz="1800" b="1" dirty="0" smtClean="0">
                <a:solidFill>
                  <a:schemeClr val="tx1"/>
                </a:solidFill>
              </a:rPr>
              <a:t>	F.T.:</a:t>
            </a:r>
            <a:r>
              <a:rPr lang="es-EC" sz="1800" dirty="0" smtClean="0">
                <a:solidFill>
                  <a:schemeClr val="tx1"/>
                </a:solidFill>
              </a:rPr>
              <a:t> 	Factor de reducción por tamaño.</a:t>
            </a:r>
          </a:p>
          <a:p>
            <a:pPr algn="just"/>
            <a:r>
              <a:rPr lang="es-EC" sz="1800" b="1" dirty="0" smtClean="0">
                <a:solidFill>
                  <a:schemeClr val="tx1"/>
                </a:solidFill>
              </a:rPr>
              <a:t>	F.S.:</a:t>
            </a:r>
            <a:r>
              <a:rPr lang="es-EC" sz="1800" dirty="0" smtClean="0">
                <a:solidFill>
                  <a:schemeClr val="tx1"/>
                </a:solidFill>
              </a:rPr>
              <a:t> 	Factor de servicio y seguridad.</a:t>
            </a:r>
          </a:p>
          <a:p>
            <a:pPr algn="just"/>
            <a:r>
              <a:rPr lang="es-EC" sz="1800" b="1" dirty="0" smtClean="0">
                <a:solidFill>
                  <a:schemeClr val="tx1"/>
                </a:solidFill>
              </a:rPr>
              <a:t>	F.D.C.:</a:t>
            </a:r>
            <a:r>
              <a:rPr lang="es-EC" sz="1800" dirty="0" smtClean="0">
                <a:solidFill>
                  <a:schemeClr val="tx1"/>
                </a:solidFill>
              </a:rPr>
              <a:t> 	Factor de duración de la carga.</a:t>
            </a:r>
          </a:p>
          <a:p>
            <a:pPr algn="just"/>
            <a:endParaRPr lang="es-EC" sz="1800" dirty="0" smtClean="0">
              <a:solidFill>
                <a:schemeClr val="tx1"/>
              </a:solidFill>
            </a:endParaRPr>
          </a:p>
          <a:p>
            <a:pPr algn="just"/>
            <a:endParaRPr lang="es-EC" sz="1800" dirty="0">
              <a:solidFill>
                <a:schemeClr val="tx1"/>
              </a:solidFill>
            </a:endParaRPr>
          </a:p>
        </p:txBody>
      </p:sp>
      <p:sp>
        <p:nvSpPr>
          <p:cNvPr id="337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3793"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619672" y="1988840"/>
            <a:ext cx="5156881" cy="504056"/>
          </a:xfrm>
          <a:prstGeom prst="rect">
            <a:avLst/>
          </a:prstGeom>
          <a:noFill/>
        </p:spPr>
      </p:pic>
      <p:sp>
        <p:nvSpPr>
          <p:cNvPr id="33795"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7" name="4 Tabla"/>
          <p:cNvGraphicFramePr>
            <a:graphicFrameLocks noGrp="1"/>
          </p:cNvGraphicFramePr>
          <p:nvPr>
            <p:extLst>
              <p:ext uri="{D42A27DB-BD31-4B8C-83A1-F6EECF244321}">
                <p14:modId xmlns:p14="http://schemas.microsoft.com/office/powerpoint/2010/main" val="2831863084"/>
              </p:ext>
            </p:extLst>
          </p:nvPr>
        </p:nvGraphicFramePr>
        <p:xfrm>
          <a:off x="1763688" y="4682600"/>
          <a:ext cx="6095998" cy="1194672"/>
        </p:xfrm>
        <a:graphic>
          <a:graphicData uri="http://schemas.openxmlformats.org/drawingml/2006/table">
            <a:tbl>
              <a:tblPr/>
              <a:tblGrid>
                <a:gridCol w="577136"/>
                <a:gridCol w="709396"/>
                <a:gridCol w="745467"/>
                <a:gridCol w="1082130"/>
                <a:gridCol w="937846"/>
                <a:gridCol w="1082130"/>
                <a:gridCol w="961893"/>
              </a:tblGrid>
              <a:tr h="199112">
                <a:tc>
                  <a:txBody>
                    <a:bodyPr/>
                    <a:lstStyle/>
                    <a:p>
                      <a:pPr>
                        <a:lnSpc>
                          <a:spcPct val="115000"/>
                        </a:lnSpc>
                      </a:pPr>
                      <a:endParaRPr lang="es-EC" sz="1000">
                        <a:latin typeface="Calibri"/>
                      </a:endParaRPr>
                    </a:p>
                  </a:txBody>
                  <a:tcPr marL="42083" marR="42083" marT="0" marB="0" anchor="b">
                    <a:lnL>
                      <a:noFill/>
                    </a:lnL>
                    <a:lnR w="12700" cap="flat" cmpd="sng" algn="ctr">
                      <a:solidFill>
                        <a:srgbClr val="000000"/>
                      </a:solidFill>
                      <a:prstDash val="solid"/>
                      <a:round/>
                      <a:headEnd type="none" w="med" len="med"/>
                      <a:tailEnd type="none" w="med" len="med"/>
                    </a:lnR>
                    <a:lnT>
                      <a:noFill/>
                    </a:lnT>
                    <a:lnB>
                      <a:noFill/>
                    </a:lnB>
                  </a:tcPr>
                </a:tc>
                <a:tc rowSpan="2">
                  <a:txBody>
                    <a:bodyPr/>
                    <a:lstStyle/>
                    <a:p>
                      <a:pPr algn="ctr">
                        <a:lnSpc>
                          <a:spcPct val="115000"/>
                        </a:lnSpc>
                        <a:spcAft>
                          <a:spcPts val="0"/>
                        </a:spcAft>
                      </a:pPr>
                      <a:r>
                        <a:rPr lang="es-EC" sz="1100" b="1" dirty="0">
                          <a:solidFill>
                            <a:srgbClr val="000000"/>
                          </a:solidFill>
                          <a:latin typeface="Arial"/>
                          <a:ea typeface="Times New Roman"/>
                          <a:cs typeface="Times New Roman"/>
                        </a:rPr>
                        <a:t>Flexión</a:t>
                      </a:r>
                      <a:endParaRPr lang="es-EC" sz="1000" dirty="0">
                        <a:latin typeface="Calibri"/>
                        <a:ea typeface="Calibri"/>
                        <a:cs typeface="Times New Roman"/>
                      </a:endParaRPr>
                    </a:p>
                  </a:txBody>
                  <a:tcPr marL="42083" marR="420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Tracción </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Tracción</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Compresión</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Compresión</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Corte</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9112">
                <a:tc>
                  <a:txBody>
                    <a:bodyPr/>
                    <a:lstStyle/>
                    <a:p>
                      <a:pPr>
                        <a:lnSpc>
                          <a:spcPct val="115000"/>
                        </a:lnSpc>
                      </a:pPr>
                      <a:endParaRPr lang="es-EC" sz="1000">
                        <a:latin typeface="Calibri"/>
                      </a:endParaRPr>
                    </a:p>
                  </a:txBody>
                  <a:tcPr marL="42083" marR="42083"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15000"/>
                        </a:lnSpc>
                        <a:spcAft>
                          <a:spcPts val="0"/>
                        </a:spcAft>
                      </a:pPr>
                      <a:r>
                        <a:rPr lang="es-EC" sz="1100" b="1">
                          <a:solidFill>
                            <a:srgbClr val="000000"/>
                          </a:solidFill>
                          <a:latin typeface="Arial"/>
                          <a:ea typeface="Times New Roman"/>
                          <a:cs typeface="Times New Roman"/>
                        </a:rPr>
                        <a:t>paralela</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perpendicular</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paralela</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perpendicular</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paralelo</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99112">
                <a:tc>
                  <a:txBody>
                    <a:bodyPr/>
                    <a:lstStyle/>
                    <a:p>
                      <a:pPr>
                        <a:lnSpc>
                          <a:spcPct val="115000"/>
                        </a:lnSpc>
                        <a:spcAft>
                          <a:spcPts val="0"/>
                        </a:spcAft>
                      </a:pPr>
                      <a:r>
                        <a:rPr lang="es-EC" sz="1100" b="1">
                          <a:solidFill>
                            <a:srgbClr val="000000"/>
                          </a:solidFill>
                          <a:latin typeface="Arial"/>
                          <a:ea typeface="Times New Roman"/>
                          <a:cs typeface="Times New Roman"/>
                        </a:rPr>
                        <a:t>F.C.</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0.80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1.00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1.00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1.00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1.00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1.00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112">
                <a:tc>
                  <a:txBody>
                    <a:bodyPr/>
                    <a:lstStyle/>
                    <a:p>
                      <a:pPr>
                        <a:lnSpc>
                          <a:spcPct val="115000"/>
                        </a:lnSpc>
                        <a:spcAft>
                          <a:spcPts val="0"/>
                        </a:spcAft>
                      </a:pPr>
                      <a:r>
                        <a:rPr lang="es-EC" sz="1100" b="1">
                          <a:solidFill>
                            <a:srgbClr val="000000"/>
                          </a:solidFill>
                          <a:latin typeface="Arial"/>
                          <a:ea typeface="Times New Roman"/>
                          <a:cs typeface="Times New Roman"/>
                        </a:rPr>
                        <a:t>F.T.</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0.90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1.00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1.00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1.00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1.00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1.00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112">
                <a:tc>
                  <a:txBody>
                    <a:bodyPr/>
                    <a:lstStyle/>
                    <a:p>
                      <a:pPr>
                        <a:lnSpc>
                          <a:spcPct val="115000"/>
                        </a:lnSpc>
                        <a:spcAft>
                          <a:spcPts val="0"/>
                        </a:spcAft>
                      </a:pPr>
                      <a:r>
                        <a:rPr lang="es-EC" sz="1100" b="1">
                          <a:solidFill>
                            <a:srgbClr val="000000"/>
                          </a:solidFill>
                          <a:latin typeface="Arial"/>
                          <a:ea typeface="Times New Roman"/>
                          <a:cs typeface="Times New Roman"/>
                        </a:rPr>
                        <a:t>F.S.</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2.00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2.00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2.00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1.60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1.60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4.00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112">
                <a:tc>
                  <a:txBody>
                    <a:bodyPr/>
                    <a:lstStyle/>
                    <a:p>
                      <a:pPr>
                        <a:lnSpc>
                          <a:spcPct val="115000"/>
                        </a:lnSpc>
                        <a:spcAft>
                          <a:spcPts val="0"/>
                        </a:spcAft>
                      </a:pPr>
                      <a:r>
                        <a:rPr lang="es-EC" sz="1100" b="1">
                          <a:solidFill>
                            <a:srgbClr val="000000"/>
                          </a:solidFill>
                          <a:latin typeface="Arial"/>
                          <a:ea typeface="Times New Roman"/>
                          <a:cs typeface="Times New Roman"/>
                        </a:rPr>
                        <a:t>F.D.C.</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1.15</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1.15</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1.15</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1.25</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1.00</a:t>
                      </a:r>
                      <a:endParaRPr lang="es-EC" sz="100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dirty="0">
                          <a:solidFill>
                            <a:srgbClr val="000000"/>
                          </a:solidFill>
                          <a:latin typeface="Arial"/>
                          <a:ea typeface="Times New Roman"/>
                          <a:cs typeface="Times New Roman"/>
                        </a:rPr>
                        <a:t>1.00</a:t>
                      </a:r>
                      <a:endParaRPr lang="es-EC" sz="1000" dirty="0">
                        <a:latin typeface="Calibri"/>
                        <a:ea typeface="Calibri"/>
                        <a:cs typeface="Times New Roman"/>
                      </a:endParaRPr>
                    </a:p>
                  </a:txBody>
                  <a:tcPr marL="42083" marR="420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647636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259632" y="620688"/>
            <a:ext cx="6728792" cy="5760640"/>
          </a:xfrm>
        </p:spPr>
        <p:txBody>
          <a:bodyPr>
            <a:normAutofit/>
          </a:bodyPr>
          <a:lstStyle/>
          <a:p>
            <a:pPr marL="0" lvl="1" algn="l"/>
            <a:r>
              <a:rPr lang="es-EC" sz="1800" b="1" dirty="0">
                <a:solidFill>
                  <a:schemeClr val="tx1"/>
                </a:solidFill>
              </a:rPr>
              <a:t>RELACIÓN HUMEDAD – RESISTENCIA</a:t>
            </a:r>
            <a:endParaRPr lang="es-EC" sz="1800" dirty="0">
              <a:solidFill>
                <a:schemeClr val="tx1"/>
              </a:solidFill>
            </a:endParaRPr>
          </a:p>
          <a:p>
            <a:pPr algn="just"/>
            <a:r>
              <a:rPr lang="es-EC" sz="1900" dirty="0" smtClean="0">
                <a:solidFill>
                  <a:schemeClr val="tx1"/>
                </a:solidFill>
              </a:rPr>
              <a:t>El </a:t>
            </a:r>
            <a:r>
              <a:rPr lang="es-EC" sz="1900" dirty="0">
                <a:solidFill>
                  <a:schemeClr val="tx1"/>
                </a:solidFill>
              </a:rPr>
              <a:t>contenido de humedad tiene una relación directa con la resistencia y rigidez de la madera, por lo que la mayoría de autores escogen el 30% de humedad para la obtención de esfuerzos </a:t>
            </a:r>
            <a:r>
              <a:rPr lang="es-EC" sz="1900" dirty="0" smtClean="0">
                <a:solidFill>
                  <a:schemeClr val="tx1"/>
                </a:solidFill>
              </a:rPr>
              <a:t>admisibles, </a:t>
            </a:r>
            <a:r>
              <a:rPr lang="es-EC" sz="1900" dirty="0">
                <a:solidFill>
                  <a:schemeClr val="tx1"/>
                </a:solidFill>
              </a:rPr>
              <a:t>debido a que es el punto de saturación de las fibras</a:t>
            </a:r>
            <a:r>
              <a:rPr lang="es-EC" sz="1900" dirty="0" smtClean="0">
                <a:solidFill>
                  <a:schemeClr val="tx1"/>
                </a:solidFill>
              </a:rPr>
              <a:t>,y la </a:t>
            </a:r>
            <a:r>
              <a:rPr lang="es-EC" sz="1900" dirty="0">
                <a:solidFill>
                  <a:schemeClr val="tx1"/>
                </a:solidFill>
              </a:rPr>
              <a:t>resistencia de la madera se mantiene </a:t>
            </a:r>
            <a:r>
              <a:rPr lang="es-EC" sz="1900" dirty="0" smtClean="0">
                <a:solidFill>
                  <a:schemeClr val="tx1"/>
                </a:solidFill>
              </a:rPr>
              <a:t>constante</a:t>
            </a:r>
          </a:p>
          <a:p>
            <a:pPr algn="just"/>
            <a:endParaRPr lang="en-US" sz="1900" dirty="0">
              <a:solidFill>
                <a:schemeClr val="tx1"/>
              </a:solidFill>
            </a:endParaRPr>
          </a:p>
          <a:p>
            <a:pPr algn="just"/>
            <a:endParaRPr lang="en-US" sz="1900" dirty="0" smtClean="0">
              <a:solidFill>
                <a:schemeClr val="tx1"/>
              </a:solidFill>
            </a:endParaRPr>
          </a:p>
          <a:p>
            <a:pPr algn="just"/>
            <a:endParaRPr lang="en-US" sz="1900" dirty="0">
              <a:solidFill>
                <a:schemeClr val="tx1"/>
              </a:solidFill>
            </a:endParaRPr>
          </a:p>
          <a:p>
            <a:pPr algn="just"/>
            <a:endParaRPr lang="en-US" sz="1900" dirty="0" smtClean="0">
              <a:solidFill>
                <a:schemeClr val="tx1"/>
              </a:solidFill>
            </a:endParaRPr>
          </a:p>
          <a:p>
            <a:pPr algn="just"/>
            <a:endParaRPr lang="en-US" sz="1900" dirty="0">
              <a:solidFill>
                <a:schemeClr val="tx1"/>
              </a:solidFill>
            </a:endParaRPr>
          </a:p>
          <a:p>
            <a:pPr algn="just"/>
            <a:endParaRPr lang="en-US" sz="1900" dirty="0" smtClean="0">
              <a:solidFill>
                <a:schemeClr val="tx1"/>
              </a:solidFill>
            </a:endParaRPr>
          </a:p>
          <a:p>
            <a:pPr algn="just"/>
            <a:endParaRPr lang="en-US" sz="1900" dirty="0">
              <a:solidFill>
                <a:schemeClr val="tx1"/>
              </a:solidFill>
            </a:endParaRPr>
          </a:p>
          <a:p>
            <a:endParaRPr lang="es-EC" sz="1800" b="1" i="1" dirty="0" smtClean="0">
              <a:solidFill>
                <a:schemeClr val="tx1"/>
              </a:solidFill>
            </a:endParaRPr>
          </a:p>
          <a:p>
            <a:pPr algn="just"/>
            <a:endParaRPr lang="es-EC" sz="1900" dirty="0">
              <a:solidFill>
                <a:schemeClr val="tx1"/>
              </a:solidFill>
            </a:endParaRPr>
          </a:p>
          <a:p>
            <a:pPr algn="just"/>
            <a:endParaRPr lang="es-EC" sz="1800" dirty="0">
              <a:solidFill>
                <a:schemeClr val="tx1"/>
              </a:solidFill>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996952"/>
            <a:ext cx="3703955" cy="2397125"/>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25603041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259632" y="620688"/>
            <a:ext cx="6728792" cy="5760640"/>
          </a:xfrm>
        </p:spPr>
        <p:txBody>
          <a:bodyPr>
            <a:normAutofit/>
          </a:bodyPr>
          <a:lstStyle/>
          <a:p>
            <a:pPr algn="just"/>
            <a:endParaRPr lang="es-EC" sz="1800" dirty="0" smtClean="0">
              <a:solidFill>
                <a:schemeClr val="tx1"/>
              </a:solidFill>
            </a:endParaRPr>
          </a:p>
          <a:p>
            <a:pPr algn="just"/>
            <a:r>
              <a:rPr lang="es-EC" sz="1800" dirty="0" smtClean="0">
                <a:solidFill>
                  <a:schemeClr val="tx1"/>
                </a:solidFill>
              </a:rPr>
              <a:t>Para </a:t>
            </a:r>
            <a:r>
              <a:rPr lang="es-EC" sz="1800" dirty="0">
                <a:solidFill>
                  <a:schemeClr val="tx1"/>
                </a:solidFill>
              </a:rPr>
              <a:t>comparar los esfuerzos a flexión estática, tracción paralela, compresión paralela, corte y sus respectivos módulos de elasticidad, con diferentes contenidos de humedad bajo el punto de saturación de las fibras (30% que es el valor con el cual trabaja el manual del Grupo Andino), existen varios métodos. A continuación se describirá el método utilizado en esta investigación</a:t>
            </a:r>
            <a:r>
              <a:rPr lang="es-EC" sz="1800" dirty="0" smtClean="0">
                <a:solidFill>
                  <a:schemeClr val="tx1"/>
                </a:solidFill>
              </a:rPr>
              <a:t>.</a:t>
            </a:r>
          </a:p>
          <a:p>
            <a:pPr algn="just"/>
            <a:endParaRPr lang="es-EC" sz="1800" dirty="0">
              <a:solidFill>
                <a:schemeClr val="tx1"/>
              </a:solidFill>
            </a:endParaRPr>
          </a:p>
          <a:p>
            <a:pPr algn="just"/>
            <a:r>
              <a:rPr lang="es-EC" sz="1800" dirty="0">
                <a:solidFill>
                  <a:schemeClr val="tx1"/>
                </a:solidFill>
              </a:rPr>
              <a:t>Este método se basa en porcentajes de reducción de resistencia por unidad de contenido de humedad dependiendo exclusivamente de la propiedad </a:t>
            </a:r>
            <a:r>
              <a:rPr lang="es-EC" sz="1800" dirty="0" smtClean="0">
                <a:solidFill>
                  <a:schemeClr val="tx1"/>
                </a:solidFill>
              </a:rPr>
              <a:t>analizada.</a:t>
            </a:r>
          </a:p>
          <a:p>
            <a:pPr algn="just"/>
            <a:r>
              <a:rPr lang="es-EC" sz="1800" dirty="0">
                <a:solidFill>
                  <a:schemeClr val="tx1"/>
                </a:solidFill>
              </a:rPr>
              <a:t>En la siguiente tabla se muestra el porcentaje de reducción de esfuerzos en función de la variación unitaria del CH, para cada solicitación.</a:t>
            </a:r>
          </a:p>
          <a:p>
            <a:pPr algn="just"/>
            <a:endParaRPr lang="es-EC" sz="1900" dirty="0">
              <a:solidFill>
                <a:schemeClr val="tx1"/>
              </a:solidFill>
            </a:endParaRPr>
          </a:p>
          <a:p>
            <a:pPr algn="just"/>
            <a:endParaRPr lang="es-EC" sz="1800" dirty="0">
              <a:solidFill>
                <a:schemeClr val="tx1"/>
              </a:solidFill>
            </a:endParaRPr>
          </a:p>
        </p:txBody>
      </p:sp>
      <p:graphicFrame>
        <p:nvGraphicFramePr>
          <p:cNvPr id="7" name="3 Tabla"/>
          <p:cNvGraphicFramePr>
            <a:graphicFrameLocks noGrp="1"/>
          </p:cNvGraphicFramePr>
          <p:nvPr>
            <p:extLst>
              <p:ext uri="{D42A27DB-BD31-4B8C-83A1-F6EECF244321}">
                <p14:modId xmlns:p14="http://schemas.microsoft.com/office/powerpoint/2010/main" val="3343348996"/>
              </p:ext>
            </p:extLst>
          </p:nvPr>
        </p:nvGraphicFramePr>
        <p:xfrm>
          <a:off x="2627784" y="4625931"/>
          <a:ext cx="4505325" cy="1951354"/>
        </p:xfrm>
        <a:graphic>
          <a:graphicData uri="http://schemas.openxmlformats.org/drawingml/2006/table">
            <a:tbl>
              <a:tblPr/>
              <a:tblGrid>
                <a:gridCol w="2265680"/>
                <a:gridCol w="2239645"/>
              </a:tblGrid>
              <a:tr h="410845">
                <a:tc>
                  <a:txBody>
                    <a:bodyPr/>
                    <a:lstStyle/>
                    <a:p>
                      <a:pPr marL="457200" algn="ctr">
                        <a:lnSpc>
                          <a:spcPct val="150000"/>
                        </a:lnSpc>
                        <a:spcAft>
                          <a:spcPts val="0"/>
                        </a:spcAft>
                      </a:pPr>
                      <a:r>
                        <a:rPr lang="es-EC" sz="1100" b="1" kern="50" dirty="0">
                          <a:latin typeface="Arial"/>
                          <a:ea typeface="Arial Unicode MS"/>
                          <a:cs typeface="Times New Roman"/>
                        </a:rPr>
                        <a:t>PROPIEDAD</a:t>
                      </a:r>
                      <a:endParaRPr lang="es-EC" sz="1200" kern="50" dirty="0">
                        <a:latin typeface="Times New Roman"/>
                        <a:ea typeface="Arial Unicode MS"/>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marL="457200" algn="ctr">
                        <a:lnSpc>
                          <a:spcPct val="150000"/>
                        </a:lnSpc>
                        <a:spcAft>
                          <a:spcPts val="0"/>
                        </a:spcAft>
                      </a:pPr>
                      <a:r>
                        <a:rPr lang="es-EC" sz="1100" b="1" kern="50" dirty="0" smtClean="0">
                          <a:latin typeface="Arial"/>
                          <a:ea typeface="Arial Unicode MS"/>
                          <a:cs typeface="Times New Roman"/>
                        </a:rPr>
                        <a:t>%</a:t>
                      </a:r>
                      <a:r>
                        <a:rPr lang="es-EC" sz="1100" b="1" kern="50" baseline="0" dirty="0" smtClean="0">
                          <a:latin typeface="Arial"/>
                          <a:ea typeface="Arial Unicode MS"/>
                          <a:cs typeface="Times New Roman"/>
                        </a:rPr>
                        <a:t> </a:t>
                      </a:r>
                      <a:r>
                        <a:rPr lang="es-EC" sz="1100" b="1" kern="50" dirty="0" smtClean="0">
                          <a:latin typeface="Arial"/>
                          <a:ea typeface="Arial Unicode MS"/>
                          <a:cs typeface="Times New Roman"/>
                        </a:rPr>
                        <a:t>VARIACIÓN</a:t>
                      </a:r>
                      <a:endParaRPr lang="es-EC" sz="1200" kern="50" dirty="0">
                        <a:latin typeface="Times New Roman"/>
                        <a:ea typeface="Arial Unicode MS"/>
                        <a:cs typeface="Times New Roman"/>
                      </a:endParaRPr>
                    </a:p>
                  </a:txBody>
                  <a:tcPr marL="68580" marR="68580" marT="0" marB="0" anchor="ctr">
                    <a:lnL w="1270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r>
              <a:tr h="283210">
                <a:tc>
                  <a:txBody>
                    <a:bodyPr/>
                    <a:lstStyle/>
                    <a:p>
                      <a:pPr marL="457200">
                        <a:lnSpc>
                          <a:spcPct val="150000"/>
                        </a:lnSpc>
                        <a:spcBef>
                          <a:spcPts val="1200"/>
                        </a:spcBef>
                        <a:spcAft>
                          <a:spcPts val="0"/>
                        </a:spcAft>
                      </a:pPr>
                      <a:r>
                        <a:rPr lang="es-EC" sz="1100" kern="50">
                          <a:latin typeface="Arial"/>
                          <a:ea typeface="Arial Unicode MS"/>
                          <a:cs typeface="Times New Roman"/>
                        </a:rPr>
                        <a:t>FLEXIÓN</a:t>
                      </a:r>
                      <a:endParaRPr lang="es-EC" sz="1200" kern="50">
                        <a:latin typeface="Times New Roman"/>
                        <a:ea typeface="Arial Unicode MS"/>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marL="457200" algn="ctr">
                        <a:lnSpc>
                          <a:spcPct val="150000"/>
                        </a:lnSpc>
                        <a:spcBef>
                          <a:spcPts val="1200"/>
                        </a:spcBef>
                        <a:spcAft>
                          <a:spcPts val="0"/>
                        </a:spcAft>
                      </a:pPr>
                      <a:r>
                        <a:rPr lang="es-EC" sz="1100" kern="50" dirty="0">
                          <a:latin typeface="Arial"/>
                          <a:ea typeface="Arial Unicode MS"/>
                          <a:cs typeface="Times New Roman"/>
                        </a:rPr>
                        <a:t>4</a:t>
                      </a:r>
                      <a:endParaRPr lang="es-EC" sz="1200" kern="50" dirty="0">
                        <a:latin typeface="Times New Roman"/>
                        <a:ea typeface="Arial Unicode MS"/>
                        <a:cs typeface="Times New Roman"/>
                      </a:endParaRPr>
                    </a:p>
                  </a:txBody>
                  <a:tcPr marL="68580" marR="68580" marT="0" marB="0" anchor="ctr">
                    <a:lnL w="1270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r>
              <a:tr h="0">
                <a:tc>
                  <a:txBody>
                    <a:bodyPr/>
                    <a:lstStyle/>
                    <a:p>
                      <a:pPr marL="457200">
                        <a:lnSpc>
                          <a:spcPct val="150000"/>
                        </a:lnSpc>
                        <a:spcBef>
                          <a:spcPts val="1200"/>
                        </a:spcBef>
                        <a:spcAft>
                          <a:spcPts val="0"/>
                        </a:spcAft>
                      </a:pPr>
                      <a:r>
                        <a:rPr lang="es-EC" sz="1100" kern="50" dirty="0">
                          <a:latin typeface="Arial"/>
                          <a:ea typeface="Arial Unicode MS"/>
                          <a:cs typeface="Times New Roman"/>
                        </a:rPr>
                        <a:t>TRACCIÓN</a:t>
                      </a:r>
                      <a:endParaRPr lang="es-EC" sz="1200" kern="50" dirty="0">
                        <a:latin typeface="Times New Roman"/>
                        <a:ea typeface="Arial Unicode MS"/>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marL="457200" algn="ctr">
                        <a:lnSpc>
                          <a:spcPct val="150000"/>
                        </a:lnSpc>
                        <a:spcBef>
                          <a:spcPts val="1200"/>
                        </a:spcBef>
                        <a:spcAft>
                          <a:spcPts val="0"/>
                        </a:spcAft>
                      </a:pPr>
                      <a:r>
                        <a:rPr lang="es-EC" sz="1100" kern="50">
                          <a:latin typeface="Arial"/>
                          <a:ea typeface="Arial Unicode MS"/>
                          <a:cs typeface="Times New Roman"/>
                        </a:rPr>
                        <a:t>3</a:t>
                      </a:r>
                      <a:endParaRPr lang="es-EC" sz="1200" kern="50">
                        <a:latin typeface="Times New Roman"/>
                        <a:ea typeface="Arial Unicode MS"/>
                        <a:cs typeface="Times New Roman"/>
                      </a:endParaRPr>
                    </a:p>
                  </a:txBody>
                  <a:tcPr marL="68580" marR="68580" marT="0" marB="0" anchor="ctr">
                    <a:lnL w="1270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r>
              <a:tr h="0">
                <a:tc>
                  <a:txBody>
                    <a:bodyPr/>
                    <a:lstStyle/>
                    <a:p>
                      <a:pPr marL="457200">
                        <a:lnSpc>
                          <a:spcPct val="150000"/>
                        </a:lnSpc>
                        <a:spcBef>
                          <a:spcPts val="1200"/>
                        </a:spcBef>
                        <a:spcAft>
                          <a:spcPts val="0"/>
                        </a:spcAft>
                      </a:pPr>
                      <a:r>
                        <a:rPr lang="es-EC" sz="1100" kern="50">
                          <a:latin typeface="Arial"/>
                          <a:ea typeface="Arial Unicode MS"/>
                          <a:cs typeface="Times New Roman"/>
                        </a:rPr>
                        <a:t>COMPRESIÓN</a:t>
                      </a:r>
                      <a:endParaRPr lang="es-EC" sz="1200" kern="50">
                        <a:latin typeface="Times New Roman"/>
                        <a:ea typeface="Arial Unicode MS"/>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marL="457200" algn="ctr">
                        <a:lnSpc>
                          <a:spcPct val="150000"/>
                        </a:lnSpc>
                        <a:spcBef>
                          <a:spcPts val="1200"/>
                        </a:spcBef>
                        <a:spcAft>
                          <a:spcPts val="0"/>
                        </a:spcAft>
                      </a:pPr>
                      <a:r>
                        <a:rPr lang="es-EC" sz="1100" kern="50">
                          <a:latin typeface="Arial"/>
                          <a:ea typeface="Arial Unicode MS"/>
                          <a:cs typeface="Times New Roman"/>
                        </a:rPr>
                        <a:t>4</a:t>
                      </a:r>
                      <a:endParaRPr lang="es-EC" sz="1200" kern="50">
                        <a:latin typeface="Times New Roman"/>
                        <a:ea typeface="Arial Unicode MS"/>
                        <a:cs typeface="Times New Roman"/>
                      </a:endParaRPr>
                    </a:p>
                  </a:txBody>
                  <a:tcPr marL="68580" marR="68580" marT="0" marB="0" anchor="ctr">
                    <a:lnL w="1270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r>
              <a:tr h="0">
                <a:tc>
                  <a:txBody>
                    <a:bodyPr/>
                    <a:lstStyle/>
                    <a:p>
                      <a:pPr marL="457200">
                        <a:lnSpc>
                          <a:spcPct val="150000"/>
                        </a:lnSpc>
                        <a:spcBef>
                          <a:spcPts val="1200"/>
                        </a:spcBef>
                        <a:spcAft>
                          <a:spcPts val="0"/>
                        </a:spcAft>
                      </a:pPr>
                      <a:r>
                        <a:rPr lang="es-EC" sz="1100" kern="50">
                          <a:latin typeface="Arial"/>
                          <a:ea typeface="Arial Unicode MS"/>
                          <a:cs typeface="Times New Roman"/>
                        </a:rPr>
                        <a:t>CORTE PARALELO</a:t>
                      </a:r>
                      <a:endParaRPr lang="es-EC" sz="1200" kern="50">
                        <a:latin typeface="Times New Roman"/>
                        <a:ea typeface="Arial Unicode MS"/>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marL="457200" algn="ctr">
                        <a:lnSpc>
                          <a:spcPct val="150000"/>
                        </a:lnSpc>
                        <a:spcBef>
                          <a:spcPts val="1200"/>
                        </a:spcBef>
                        <a:spcAft>
                          <a:spcPts val="0"/>
                        </a:spcAft>
                      </a:pPr>
                      <a:r>
                        <a:rPr lang="es-EC" sz="1100" kern="50">
                          <a:latin typeface="Arial"/>
                          <a:ea typeface="Arial Unicode MS"/>
                          <a:cs typeface="Times New Roman"/>
                        </a:rPr>
                        <a:t>3</a:t>
                      </a:r>
                      <a:endParaRPr lang="es-EC" sz="1200" kern="50">
                        <a:latin typeface="Times New Roman"/>
                        <a:ea typeface="Arial Unicode MS"/>
                        <a:cs typeface="Times New Roman"/>
                      </a:endParaRPr>
                    </a:p>
                  </a:txBody>
                  <a:tcPr marL="68580" marR="68580" marT="0" marB="0" anchor="ctr">
                    <a:lnL w="1270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r>
              <a:tr h="0">
                <a:tc>
                  <a:txBody>
                    <a:bodyPr/>
                    <a:lstStyle/>
                    <a:p>
                      <a:pPr marL="457200">
                        <a:lnSpc>
                          <a:spcPct val="150000"/>
                        </a:lnSpc>
                        <a:spcBef>
                          <a:spcPts val="1200"/>
                        </a:spcBef>
                        <a:spcAft>
                          <a:spcPts val="0"/>
                        </a:spcAft>
                      </a:pPr>
                      <a:r>
                        <a:rPr lang="es-EC" sz="1100" kern="50">
                          <a:latin typeface="Arial"/>
                          <a:ea typeface="Arial Unicode MS"/>
                          <a:cs typeface="Times New Roman"/>
                        </a:rPr>
                        <a:t>MODULO DE ELASTICIDAD</a:t>
                      </a:r>
                      <a:endParaRPr lang="es-EC" sz="1200" kern="50">
                        <a:latin typeface="Times New Roman"/>
                        <a:ea typeface="Arial Unicode MS"/>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457200" algn="ctr">
                        <a:lnSpc>
                          <a:spcPct val="150000"/>
                        </a:lnSpc>
                        <a:spcBef>
                          <a:spcPts val="1200"/>
                        </a:spcBef>
                        <a:spcAft>
                          <a:spcPts val="0"/>
                        </a:spcAft>
                      </a:pPr>
                      <a:r>
                        <a:rPr lang="es-EC" sz="1100" kern="50" dirty="0">
                          <a:latin typeface="Arial"/>
                          <a:ea typeface="Arial Unicode MS"/>
                          <a:cs typeface="Times New Roman"/>
                        </a:rPr>
                        <a:t>2</a:t>
                      </a:r>
                      <a:endParaRPr lang="es-EC" sz="1200" kern="50" dirty="0">
                        <a:latin typeface="Times New Roman"/>
                        <a:ea typeface="Arial Unicode MS"/>
                        <a:cs typeface="Times New Roman"/>
                      </a:endParaRPr>
                    </a:p>
                  </a:txBody>
                  <a:tcPr marL="68580" marR="68580" marT="0" marB="0" anchor="ctr">
                    <a:lnL w="1270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615383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259632" y="620688"/>
            <a:ext cx="6728792" cy="5760640"/>
          </a:xfrm>
        </p:spPr>
        <p:txBody>
          <a:bodyPr>
            <a:normAutofit/>
          </a:bodyPr>
          <a:lstStyle/>
          <a:p>
            <a:endParaRPr lang="es-EC" sz="1800" dirty="0">
              <a:solidFill>
                <a:schemeClr val="tx1"/>
              </a:solidFill>
            </a:endParaRPr>
          </a:p>
          <a:p>
            <a:pPr algn="just"/>
            <a:endParaRPr lang="es-EC" sz="1800" dirty="0" smtClean="0">
              <a:solidFill>
                <a:schemeClr val="tx1"/>
              </a:solidFill>
            </a:endParaRPr>
          </a:p>
          <a:p>
            <a:pPr algn="just"/>
            <a:endParaRPr lang="es-EC" sz="1800" dirty="0">
              <a:solidFill>
                <a:schemeClr val="tx1"/>
              </a:solidFill>
            </a:endParaRPr>
          </a:p>
          <a:p>
            <a:pPr algn="just"/>
            <a:endParaRPr lang="es-EC" sz="1800" dirty="0" smtClean="0">
              <a:solidFill>
                <a:schemeClr val="tx1"/>
              </a:solidFill>
            </a:endParaRPr>
          </a:p>
          <a:p>
            <a:pPr algn="just"/>
            <a:endParaRPr lang="es-EC" sz="1800" dirty="0">
              <a:solidFill>
                <a:schemeClr val="tx1"/>
              </a:solidFill>
            </a:endParaRPr>
          </a:p>
          <a:p>
            <a:pPr algn="just"/>
            <a:endParaRPr lang="es-EC" sz="1800" dirty="0" smtClean="0">
              <a:solidFill>
                <a:schemeClr val="tx1"/>
              </a:solidFill>
            </a:endParaRPr>
          </a:p>
          <a:p>
            <a:pPr algn="just"/>
            <a:endParaRPr lang="es-EC" sz="1800" dirty="0">
              <a:solidFill>
                <a:schemeClr val="tx1"/>
              </a:solidFill>
            </a:endParaRPr>
          </a:p>
          <a:p>
            <a:pPr algn="just"/>
            <a:endParaRPr lang="es-EC" sz="1800" dirty="0" smtClean="0">
              <a:solidFill>
                <a:schemeClr val="tx1"/>
              </a:solidFill>
            </a:endParaRPr>
          </a:p>
          <a:p>
            <a:pPr algn="just"/>
            <a:r>
              <a:rPr lang="es-EC" sz="1800" dirty="0" smtClean="0">
                <a:solidFill>
                  <a:schemeClr val="tx1"/>
                </a:solidFill>
              </a:rPr>
              <a:t>De </a:t>
            </a:r>
            <a:r>
              <a:rPr lang="es-EC" sz="1800" dirty="0">
                <a:solidFill>
                  <a:schemeClr val="tx1"/>
                </a:solidFill>
              </a:rPr>
              <a:t>esta </a:t>
            </a:r>
            <a:r>
              <a:rPr lang="es-EC" sz="1800" dirty="0" smtClean="0">
                <a:solidFill>
                  <a:schemeClr val="tx1"/>
                </a:solidFill>
              </a:rPr>
              <a:t>manera obtendremos </a:t>
            </a:r>
            <a:r>
              <a:rPr lang="es-EC" sz="1800" dirty="0">
                <a:solidFill>
                  <a:schemeClr val="tx1"/>
                </a:solidFill>
              </a:rPr>
              <a:t>los esfuerzos </a:t>
            </a:r>
            <a:r>
              <a:rPr lang="es-EC" sz="1800" dirty="0" smtClean="0">
                <a:solidFill>
                  <a:schemeClr val="tx1"/>
                </a:solidFill>
              </a:rPr>
              <a:t>de la presente invetigación com un contenido de </a:t>
            </a:r>
            <a:r>
              <a:rPr lang="es-EC" sz="1800" dirty="0">
                <a:solidFill>
                  <a:schemeClr val="tx1"/>
                </a:solidFill>
              </a:rPr>
              <a:t>humedad </a:t>
            </a:r>
            <a:r>
              <a:rPr lang="es-EC" sz="1800" dirty="0" smtClean="0">
                <a:solidFill>
                  <a:schemeClr val="tx1"/>
                </a:solidFill>
              </a:rPr>
              <a:t>al </a:t>
            </a:r>
            <a:r>
              <a:rPr lang="es-EC" sz="1800" dirty="0">
                <a:solidFill>
                  <a:schemeClr val="tx1"/>
                </a:solidFill>
              </a:rPr>
              <a:t>30%, a partir de los resultados obtenidos en laboratorio con probetas de madera seca, </a:t>
            </a:r>
            <a:r>
              <a:rPr lang="es-EC" sz="1800" dirty="0">
                <a:solidFill>
                  <a:srgbClr val="000000"/>
                </a:solidFill>
              </a:rPr>
              <a:t>con un </a:t>
            </a:r>
            <a:r>
              <a:rPr lang="es-EC" sz="1800" dirty="0" smtClean="0">
                <a:solidFill>
                  <a:srgbClr val="000000"/>
                </a:solidFill>
              </a:rPr>
              <a:t>CH aproximado </a:t>
            </a:r>
            <a:r>
              <a:rPr lang="es-EC" sz="1800" dirty="0">
                <a:solidFill>
                  <a:srgbClr val="000000"/>
                </a:solidFill>
              </a:rPr>
              <a:t>del 12</a:t>
            </a:r>
            <a:r>
              <a:rPr lang="es-EC" sz="1800" dirty="0" smtClean="0">
                <a:solidFill>
                  <a:srgbClr val="000000"/>
                </a:solidFill>
              </a:rPr>
              <a:t>%, con una variacíon ±2%. </a:t>
            </a:r>
            <a:endParaRPr lang="en-US" sz="1800" dirty="0" smtClean="0">
              <a:solidFill>
                <a:srgbClr val="000000"/>
              </a:solidFill>
            </a:endParaRPr>
          </a:p>
          <a:p>
            <a:pPr algn="just"/>
            <a:endParaRPr lang="es-EC" sz="1800" dirty="0">
              <a:solidFill>
                <a:schemeClr val="tx1"/>
              </a:solidFill>
            </a:endParaRPr>
          </a:p>
          <a:p>
            <a:pPr algn="just"/>
            <a:endParaRPr lang="es-EC" sz="1900" dirty="0">
              <a:solidFill>
                <a:schemeClr val="tx1"/>
              </a:solidFill>
            </a:endParaRPr>
          </a:p>
          <a:p>
            <a:pPr algn="just"/>
            <a:endParaRPr lang="es-EC" sz="1800" dirty="0">
              <a:solidFill>
                <a:schemeClr val="tx1"/>
              </a:solidFill>
            </a:endParaRPr>
          </a:p>
        </p:txBody>
      </p:sp>
      <p:graphicFrame>
        <p:nvGraphicFramePr>
          <p:cNvPr id="5" name="Marcador de contenido 5"/>
          <p:cNvGraphicFramePr>
            <a:graphicFrameLocks/>
          </p:cNvGraphicFramePr>
          <p:nvPr>
            <p:extLst>
              <p:ext uri="{D42A27DB-BD31-4B8C-83A1-F6EECF244321}">
                <p14:modId xmlns:p14="http://schemas.microsoft.com/office/powerpoint/2010/main" val="404488407"/>
              </p:ext>
            </p:extLst>
          </p:nvPr>
        </p:nvGraphicFramePr>
        <p:xfrm>
          <a:off x="673223" y="4653136"/>
          <a:ext cx="7859217" cy="1893108"/>
        </p:xfrm>
        <a:graphic>
          <a:graphicData uri="http://schemas.openxmlformats.org/drawingml/2006/table">
            <a:tbl>
              <a:tblPr/>
              <a:tblGrid>
                <a:gridCol w="1200061"/>
                <a:gridCol w="1070642"/>
                <a:gridCol w="882397"/>
                <a:gridCol w="764744"/>
                <a:gridCol w="882397"/>
                <a:gridCol w="764744"/>
                <a:gridCol w="764744"/>
                <a:gridCol w="764744"/>
                <a:gridCol w="764744"/>
              </a:tblGrid>
              <a:tr h="270444">
                <a:tc rowSpan="3">
                  <a:txBody>
                    <a:bodyPr/>
                    <a:lstStyle/>
                    <a:p>
                      <a:pPr algn="ctr" fontAlgn="ctr"/>
                      <a:r>
                        <a:rPr lang="es-ES" sz="1000" b="0" i="0" u="none" strike="noStrike" dirty="0">
                          <a:solidFill>
                            <a:srgbClr val="000000"/>
                          </a:solidFill>
                          <a:effectLst/>
                          <a:latin typeface="Calibri"/>
                        </a:rPr>
                        <a:t>Nombre común</a:t>
                      </a:r>
                    </a:p>
                  </a:txBody>
                  <a:tcPr marL="10609" marR="10609" marT="10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fontAlgn="b"/>
                      <a:r>
                        <a:rPr lang="es-ES" sz="1000" b="0" i="0" u="none" strike="noStrike" dirty="0">
                          <a:solidFill>
                            <a:srgbClr val="000000"/>
                          </a:solidFill>
                          <a:effectLst/>
                          <a:latin typeface="Calibri"/>
                        </a:rPr>
                        <a:t>Esfuerzos admisibles en Kg/cm²</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70444">
                <a:tc vMerge="1">
                  <a:txBody>
                    <a:bodyPr/>
                    <a:lstStyle/>
                    <a:p>
                      <a:endParaRPr lang="es-ES"/>
                    </a:p>
                  </a:txBody>
                  <a:tcPr/>
                </a:tc>
                <a:tc gridSpan="2">
                  <a:txBody>
                    <a:bodyPr/>
                    <a:lstStyle/>
                    <a:p>
                      <a:pPr algn="ctr" fontAlgn="b"/>
                      <a:r>
                        <a:rPr lang="es-ES" sz="1000" b="0" i="0" u="none" strike="noStrike" dirty="0">
                          <a:solidFill>
                            <a:srgbClr val="000000"/>
                          </a:solidFill>
                          <a:effectLst/>
                          <a:latin typeface="Calibri"/>
                        </a:rPr>
                        <a:t>Compresión</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gridSpan="2">
                  <a:txBody>
                    <a:bodyPr/>
                    <a:lstStyle/>
                    <a:p>
                      <a:pPr algn="ctr" fontAlgn="b"/>
                      <a:r>
                        <a:rPr lang="es-ES" sz="1000" b="0" i="0" u="none" strike="noStrike" dirty="0">
                          <a:solidFill>
                            <a:srgbClr val="000000"/>
                          </a:solidFill>
                          <a:effectLst/>
                          <a:latin typeface="Calibri"/>
                        </a:rPr>
                        <a:t>Tracción</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rowSpan="2">
                  <a:txBody>
                    <a:bodyPr/>
                    <a:lstStyle/>
                    <a:p>
                      <a:pPr algn="ctr" fontAlgn="ctr"/>
                      <a:r>
                        <a:rPr lang="es-ES" sz="1000" b="0" i="0" u="none" strike="noStrike" dirty="0">
                          <a:solidFill>
                            <a:srgbClr val="000000"/>
                          </a:solidFill>
                          <a:effectLst/>
                          <a:latin typeface="Calibri"/>
                        </a:rPr>
                        <a:t>Corte</a:t>
                      </a:r>
                    </a:p>
                  </a:txBody>
                  <a:tcPr marL="10609" marR="10609" marT="10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1000" b="0" i="0" u="none" strike="noStrike" dirty="0">
                          <a:solidFill>
                            <a:srgbClr val="000000"/>
                          </a:solidFill>
                          <a:effectLst/>
                          <a:latin typeface="Calibri"/>
                        </a:rPr>
                        <a:t>Flexión</a:t>
                      </a:r>
                    </a:p>
                  </a:txBody>
                  <a:tcPr marL="10609" marR="10609" marT="10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1000" b="0" i="0" u="none" strike="noStrike" dirty="0">
                          <a:solidFill>
                            <a:srgbClr val="000000"/>
                          </a:solidFill>
                          <a:effectLst/>
                          <a:latin typeface="Calibri"/>
                        </a:rPr>
                        <a:t>Emin</a:t>
                      </a:r>
                    </a:p>
                  </a:txBody>
                  <a:tcPr marL="10609" marR="10609" marT="10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1000" b="0" i="0" u="none" strike="noStrike" dirty="0">
                          <a:solidFill>
                            <a:srgbClr val="000000"/>
                          </a:solidFill>
                          <a:effectLst/>
                          <a:latin typeface="Calibri"/>
                        </a:rPr>
                        <a:t>E prom</a:t>
                      </a:r>
                    </a:p>
                  </a:txBody>
                  <a:tcPr marL="10609" marR="10609" marT="10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0444">
                <a:tc vMerge="1">
                  <a:txBody>
                    <a:bodyPr/>
                    <a:lstStyle/>
                    <a:p>
                      <a:endParaRPr lang="es-ES"/>
                    </a:p>
                  </a:txBody>
                  <a:tcPr/>
                </a:tc>
                <a:tc>
                  <a:txBody>
                    <a:bodyPr/>
                    <a:lstStyle/>
                    <a:p>
                      <a:pPr algn="ctr" fontAlgn="b"/>
                      <a:r>
                        <a:rPr lang="es-ES" sz="1000" b="0" i="0" u="none" strike="noStrike" dirty="0">
                          <a:solidFill>
                            <a:srgbClr val="000000"/>
                          </a:solidFill>
                          <a:effectLst/>
                          <a:latin typeface="Calibri"/>
                        </a:rPr>
                        <a:t>Paralela</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Perpendicular</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Paralela</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Perpendicular</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r>
              <a:tr h="270444">
                <a:tc>
                  <a:txBody>
                    <a:bodyPr/>
                    <a:lstStyle/>
                    <a:p>
                      <a:pPr algn="l" fontAlgn="b"/>
                      <a:r>
                        <a:rPr lang="es-ES" sz="1000" b="0" i="0" u="none" strike="noStrike" dirty="0">
                          <a:solidFill>
                            <a:srgbClr val="000000"/>
                          </a:solidFill>
                          <a:effectLst/>
                          <a:latin typeface="Calibri"/>
                        </a:rPr>
                        <a:t>Aliso </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63.42</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20.79</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112.02</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5.79</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5.61</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145.88</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56285.15</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57748.73</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0444">
                <a:tc>
                  <a:txBody>
                    <a:bodyPr/>
                    <a:lstStyle/>
                    <a:p>
                      <a:pPr algn="l" fontAlgn="b"/>
                      <a:r>
                        <a:rPr lang="es-ES" sz="1000" b="0" i="0" u="none" strike="noStrike" dirty="0">
                          <a:solidFill>
                            <a:srgbClr val="000000"/>
                          </a:solidFill>
                          <a:effectLst/>
                          <a:latin typeface="Calibri"/>
                        </a:rPr>
                        <a:t>Colorado Manzano</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54.99</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28.16</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121.36</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5.62</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7.08</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135.70</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46001.05</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53992.71</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0444">
                <a:tc>
                  <a:txBody>
                    <a:bodyPr/>
                    <a:lstStyle/>
                    <a:p>
                      <a:pPr algn="l" fontAlgn="b"/>
                      <a:r>
                        <a:rPr lang="es-ES" sz="1000" b="0" i="0" u="none" strike="noStrike" dirty="0">
                          <a:solidFill>
                            <a:srgbClr val="000000"/>
                          </a:solidFill>
                          <a:effectLst/>
                          <a:latin typeface="Calibri"/>
                        </a:rPr>
                        <a:t>Manzano Amarillo</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90.64</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54.17</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162.04</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5.17</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8.61</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166.52</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119442.75</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126399.49</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0444">
                <a:tc>
                  <a:txBody>
                    <a:bodyPr/>
                    <a:lstStyle/>
                    <a:p>
                      <a:pPr algn="l" fontAlgn="b"/>
                      <a:r>
                        <a:rPr lang="es-ES" sz="1000" b="0" i="0" u="none" strike="noStrike" dirty="0">
                          <a:solidFill>
                            <a:srgbClr val="000000"/>
                          </a:solidFill>
                          <a:effectLst/>
                          <a:latin typeface="Calibri"/>
                        </a:rPr>
                        <a:t>Roble</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96.01</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85.39</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204.42</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6.36</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13.81</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169.60</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88021.49</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Calibri"/>
                        </a:rPr>
                        <a:t>90987.26</a:t>
                      </a:r>
                    </a:p>
                  </a:txBody>
                  <a:tcPr marL="10609" marR="10609" marT="106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2" name="Tabla 1"/>
          <p:cNvGraphicFramePr>
            <a:graphicFrameLocks noGrp="1"/>
          </p:cNvGraphicFramePr>
          <p:nvPr>
            <p:extLst>
              <p:ext uri="{D42A27DB-BD31-4B8C-83A1-F6EECF244321}">
                <p14:modId xmlns:p14="http://schemas.microsoft.com/office/powerpoint/2010/main" val="1028531630"/>
              </p:ext>
            </p:extLst>
          </p:nvPr>
        </p:nvGraphicFramePr>
        <p:xfrm>
          <a:off x="364852" y="1772816"/>
          <a:ext cx="5575300" cy="1422400"/>
        </p:xfrm>
        <a:graphic>
          <a:graphicData uri="http://schemas.openxmlformats.org/drawingml/2006/table">
            <a:tbl>
              <a:tblPr/>
              <a:tblGrid>
                <a:gridCol w="1282700"/>
                <a:gridCol w="1016000"/>
                <a:gridCol w="1143000"/>
                <a:gridCol w="990600"/>
                <a:gridCol w="1143000"/>
              </a:tblGrid>
              <a:tr h="203200">
                <a:tc gridSpan="5">
                  <a:txBody>
                    <a:bodyPr/>
                    <a:lstStyle/>
                    <a:p>
                      <a:pPr algn="ctr" fontAlgn="ctr"/>
                      <a:r>
                        <a:rPr lang="es-ES" sz="1000" b="1" i="0" u="none" strike="noStrike" dirty="0">
                          <a:solidFill>
                            <a:srgbClr val="000000"/>
                          </a:solidFill>
                          <a:effectLst/>
                          <a:latin typeface="Arial"/>
                        </a:rPr>
                        <a:t>Flexión Estática</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03200">
                <a:tc rowSpan="2">
                  <a:txBody>
                    <a:bodyPr/>
                    <a:lstStyle/>
                    <a:p>
                      <a:pPr algn="ctr" fontAlgn="ctr"/>
                      <a:r>
                        <a:rPr lang="es-ES" sz="1000" b="1" i="0" u="none" strike="noStrike" dirty="0">
                          <a:solidFill>
                            <a:srgbClr val="000000"/>
                          </a:solidFill>
                          <a:effectLst/>
                          <a:latin typeface="Arial"/>
                        </a:rPr>
                        <a:t>Tipo de esfuerzo</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s-ES" sz="1000" b="1" i="0" u="none" strike="noStrike" dirty="0">
                          <a:solidFill>
                            <a:srgbClr val="000000"/>
                          </a:solidFill>
                          <a:effectLst/>
                          <a:latin typeface="Arial"/>
                        </a:rPr>
                        <a:t>MADERA SECA</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gridSpan="2">
                  <a:txBody>
                    <a:bodyPr/>
                    <a:lstStyle/>
                    <a:p>
                      <a:pPr algn="ctr" fontAlgn="ctr"/>
                      <a:r>
                        <a:rPr lang="es-ES" sz="1000" b="1" i="0" u="none" strike="noStrike" dirty="0">
                          <a:solidFill>
                            <a:srgbClr val="000000"/>
                          </a:solidFill>
                          <a:effectLst/>
                          <a:latin typeface="Arial"/>
                        </a:rPr>
                        <a:t>MADERA VERDE</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203200">
                <a:tc vMerge="1">
                  <a:txBody>
                    <a:bodyPr/>
                    <a:lstStyle/>
                    <a:p>
                      <a:endParaRPr lang="es-ES"/>
                    </a:p>
                  </a:txBody>
                  <a:tcPr/>
                </a:tc>
                <a:tc>
                  <a:txBody>
                    <a:bodyPr/>
                    <a:lstStyle/>
                    <a:p>
                      <a:pPr algn="ctr" fontAlgn="ctr"/>
                      <a:r>
                        <a:rPr lang="es-ES" sz="1000" b="0" i="0" u="none" strike="noStrike" dirty="0">
                          <a:solidFill>
                            <a:srgbClr val="000000"/>
                          </a:solidFill>
                          <a:effectLst/>
                          <a:latin typeface="Arial"/>
                        </a:rPr>
                        <a:t>Mínimo (kg/cm²)</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Promedio (kg/cm²)</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Mínimo(kg/cm²)</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Promedio (kg/cm²)</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200">
                <a:tc>
                  <a:txBody>
                    <a:bodyPr/>
                    <a:lstStyle/>
                    <a:p>
                      <a:pPr algn="just" fontAlgn="ctr"/>
                      <a:r>
                        <a:rPr lang="es-ES" sz="1000" b="1" i="0" u="none" strike="noStrike" dirty="0">
                          <a:solidFill>
                            <a:srgbClr val="000000"/>
                          </a:solidFill>
                          <a:effectLst/>
                          <a:latin typeface="Arial"/>
                        </a:rPr>
                        <a:t>Aliso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490.83</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502.57</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145.88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146.15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200">
                <a:tc>
                  <a:txBody>
                    <a:bodyPr/>
                    <a:lstStyle/>
                    <a:p>
                      <a:pPr algn="just" fontAlgn="ctr"/>
                      <a:r>
                        <a:rPr lang="es-ES" sz="1000" b="1" i="0" u="none" strike="noStrike" dirty="0">
                          <a:solidFill>
                            <a:srgbClr val="000000"/>
                          </a:solidFill>
                          <a:effectLst/>
                          <a:latin typeface="Arial"/>
                        </a:rPr>
                        <a:t>Canelo Amarillo</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498.18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517.64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135.70</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142.66</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200">
                <a:tc>
                  <a:txBody>
                    <a:bodyPr/>
                    <a:lstStyle/>
                    <a:p>
                      <a:pPr algn="just" fontAlgn="ctr"/>
                      <a:r>
                        <a:rPr lang="es-ES" sz="1000" b="1" i="0" u="none" strike="noStrike" dirty="0">
                          <a:solidFill>
                            <a:srgbClr val="000000"/>
                          </a:solidFill>
                          <a:effectLst/>
                          <a:latin typeface="Arial"/>
                        </a:rPr>
                        <a:t>Manzano  Colorado</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555.82</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606.79</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166.52</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176.94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200">
                <a:tc>
                  <a:txBody>
                    <a:bodyPr/>
                    <a:lstStyle/>
                    <a:p>
                      <a:pPr algn="just" fontAlgn="ctr"/>
                      <a:r>
                        <a:rPr lang="es-ES" sz="1000" b="1" i="0" u="none" strike="noStrike" dirty="0">
                          <a:solidFill>
                            <a:srgbClr val="000000"/>
                          </a:solidFill>
                          <a:effectLst/>
                          <a:latin typeface="Arial"/>
                        </a:rPr>
                        <a:t>Roble</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679.51</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717.48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169.60</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193.72</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2476913567"/>
              </p:ext>
            </p:extLst>
          </p:nvPr>
        </p:nvGraphicFramePr>
        <p:xfrm>
          <a:off x="1940520" y="197892"/>
          <a:ext cx="5511800" cy="1358900"/>
        </p:xfrm>
        <a:graphic>
          <a:graphicData uri="http://schemas.openxmlformats.org/drawingml/2006/table">
            <a:tbl>
              <a:tblPr/>
              <a:tblGrid>
                <a:gridCol w="2197100"/>
                <a:gridCol w="1549400"/>
                <a:gridCol w="1765300"/>
              </a:tblGrid>
              <a:tr h="190500">
                <a:tc gridSpan="3">
                  <a:txBody>
                    <a:bodyPr/>
                    <a:lstStyle/>
                    <a:p>
                      <a:pPr algn="ctr" fontAlgn="b"/>
                      <a:r>
                        <a:rPr lang="es-ES" sz="1000" b="1" i="0" u="none" strike="noStrike" dirty="0">
                          <a:solidFill>
                            <a:srgbClr val="000000"/>
                          </a:solidFill>
                          <a:effectLst/>
                          <a:latin typeface="Calibri"/>
                        </a:rPr>
                        <a:t>ROBLE</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_tradnl"/>
                    </a:p>
                  </a:txBody>
                  <a:tcPr/>
                </a:tc>
                <a:tc hMerge="1">
                  <a:txBody>
                    <a:bodyPr/>
                    <a:lstStyle/>
                    <a:p>
                      <a:endParaRPr lang="es-ES_tradnl"/>
                    </a:p>
                  </a:txBody>
                  <a:tcPr/>
                </a:tc>
              </a:tr>
              <a:tr h="190500">
                <a:tc>
                  <a:txBody>
                    <a:bodyPr/>
                    <a:lstStyle/>
                    <a:p>
                      <a:pPr algn="l" fontAlgn="ctr"/>
                      <a:r>
                        <a:rPr lang="es-ES" sz="1000" b="1" i="0" u="none" strike="noStrike" dirty="0">
                          <a:solidFill>
                            <a:srgbClr val="000000"/>
                          </a:solidFill>
                          <a:effectLst/>
                          <a:latin typeface="Arial"/>
                        </a:rPr>
                        <a:t>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ES" sz="1000" b="1" i="0" u="none" strike="noStrike" dirty="0">
                          <a:solidFill>
                            <a:srgbClr val="000000"/>
                          </a:solidFill>
                          <a:effectLst/>
                          <a:latin typeface="Arial"/>
                        </a:rPr>
                        <a:t>Esfuerzo Ultimo Mínimo</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000" b="1" i="0" u="none" strike="noStrike" dirty="0">
                          <a:solidFill>
                            <a:srgbClr val="000000"/>
                          </a:solidFill>
                          <a:effectLst/>
                          <a:latin typeface="Arial"/>
                        </a:rPr>
                        <a:t>Esfuerzo Ultimo Promedio</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l" fontAlgn="ctr"/>
                      <a:r>
                        <a:rPr lang="es-ES" sz="1000" b="1" i="0" u="none" strike="noStrike" dirty="0">
                          <a:solidFill>
                            <a:srgbClr val="000000"/>
                          </a:solidFill>
                          <a:effectLst/>
                          <a:latin typeface="Arial"/>
                        </a:rPr>
                        <a:t>Muestra</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1" i="0" u="none" strike="noStrike" dirty="0">
                          <a:solidFill>
                            <a:srgbClr val="000000"/>
                          </a:solidFill>
                          <a:effectLst/>
                          <a:latin typeface="Arial"/>
                        </a:rPr>
                        <a:t>P-R III</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000" b="0" i="0" u="none" strike="noStrike" dirty="0">
                          <a:solidFill>
                            <a:srgbClr val="000000"/>
                          </a:solidFill>
                          <a:effectLst/>
                          <a:latin typeface="Arial"/>
                        </a:rPr>
                        <a:t>-</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l" fontAlgn="ctr"/>
                      <a:r>
                        <a:rPr lang="es-ES" sz="1000" b="1" i="0" u="none" strike="noStrike" dirty="0">
                          <a:solidFill>
                            <a:srgbClr val="000000"/>
                          </a:solidFill>
                          <a:effectLst/>
                          <a:latin typeface="Arial"/>
                        </a:rPr>
                        <a:t>% Variación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l" fontAlgn="ctr"/>
                      <a:r>
                        <a:rPr lang="es-ES" sz="1000" b="1" i="0" u="none" strike="noStrike" dirty="0">
                          <a:solidFill>
                            <a:srgbClr val="000000"/>
                          </a:solidFill>
                          <a:effectLst/>
                          <a:latin typeface="Arial"/>
                        </a:rPr>
                        <a:t>Contenido de Humedad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11.24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11.75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l" fontAlgn="ctr"/>
                      <a:r>
                        <a:rPr lang="es-ES" sz="1000" b="1" i="0" u="none" strike="noStrike" dirty="0">
                          <a:solidFill>
                            <a:srgbClr val="000000"/>
                          </a:solidFill>
                          <a:effectLst/>
                          <a:latin typeface="Arial"/>
                        </a:rPr>
                        <a:t>Esfuerzo en madera seca (kg/cm2)</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2170.64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2291.96</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algn="l" fontAlgn="ctr"/>
                      <a:r>
                        <a:rPr lang="es-ES" sz="1000" b="1" i="0" u="none" strike="noStrike" dirty="0">
                          <a:solidFill>
                            <a:srgbClr val="000000"/>
                          </a:solidFill>
                          <a:effectLst/>
                          <a:latin typeface="Arial"/>
                        </a:rPr>
                        <a:t>Esfuerzo en madera verde(kg/cm2)</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541.79</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618.83</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855191581"/>
              </p:ext>
            </p:extLst>
          </p:nvPr>
        </p:nvGraphicFramePr>
        <p:xfrm>
          <a:off x="6449392" y="1988840"/>
          <a:ext cx="1651000" cy="1016000"/>
        </p:xfrm>
        <a:graphic>
          <a:graphicData uri="http://schemas.openxmlformats.org/drawingml/2006/table">
            <a:tbl>
              <a:tblPr/>
              <a:tblGrid>
                <a:gridCol w="825500"/>
                <a:gridCol w="825500"/>
              </a:tblGrid>
              <a:tr h="203200">
                <a:tc>
                  <a:txBody>
                    <a:bodyPr/>
                    <a:lstStyle/>
                    <a:p>
                      <a:pPr algn="ctr" fontAlgn="ctr"/>
                      <a:r>
                        <a:rPr lang="it-IT" sz="1000" b="0" i="0" u="none" strike="noStrike" dirty="0">
                          <a:solidFill>
                            <a:srgbClr val="000000"/>
                          </a:solidFill>
                          <a:effectLst/>
                          <a:latin typeface="Arial"/>
                        </a:rPr>
                        <a:t>F.C.=</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0.8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200">
                <a:tc>
                  <a:txBody>
                    <a:bodyPr/>
                    <a:lstStyle/>
                    <a:p>
                      <a:pPr algn="ctr" fontAlgn="ctr"/>
                      <a:r>
                        <a:rPr lang="es-ES" sz="1000" b="0" i="0" u="none" strike="noStrike" dirty="0">
                          <a:solidFill>
                            <a:srgbClr val="000000"/>
                          </a:solidFill>
                          <a:effectLst/>
                          <a:latin typeface="Arial"/>
                        </a:rPr>
                        <a:t>F.T.=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0.9</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200">
                <a:tc>
                  <a:txBody>
                    <a:bodyPr/>
                    <a:lstStyle/>
                    <a:p>
                      <a:pPr algn="ctr" fontAlgn="ctr"/>
                      <a:r>
                        <a:rPr lang="en-US" sz="1000" b="0" i="0" u="none" strike="noStrike" dirty="0">
                          <a:solidFill>
                            <a:srgbClr val="000000"/>
                          </a:solidFill>
                          <a:effectLst/>
                          <a:latin typeface="Arial"/>
                        </a:rPr>
                        <a:t>F.S.=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2</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200">
                <a:tc>
                  <a:txBody>
                    <a:bodyPr/>
                    <a:lstStyle/>
                    <a:p>
                      <a:pPr algn="ctr" fontAlgn="ctr"/>
                      <a:r>
                        <a:rPr lang="it-IT" sz="1000" b="0" i="0" u="none" strike="noStrike" dirty="0">
                          <a:solidFill>
                            <a:srgbClr val="000000"/>
                          </a:solidFill>
                          <a:effectLst/>
                          <a:latin typeface="Arial"/>
                        </a:rPr>
                        <a:t>F.D.C.=</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1.15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200">
                <a:tc>
                  <a:txBody>
                    <a:bodyPr/>
                    <a:lstStyle/>
                    <a:p>
                      <a:pPr algn="ctr" fontAlgn="ctr"/>
                      <a:r>
                        <a:rPr lang="es-ES" sz="1000" b="0" i="0" u="none" strike="noStrike" dirty="0">
                          <a:solidFill>
                            <a:srgbClr val="000000"/>
                          </a:solidFill>
                          <a:effectLst/>
                          <a:latin typeface="Arial"/>
                        </a:rPr>
                        <a:t>Factor</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ES" sz="1200" b="0" i="0" u="none" strike="noStrike" dirty="0">
                          <a:solidFill>
                            <a:srgbClr val="000000"/>
                          </a:solidFill>
                          <a:effectLst/>
                          <a:latin typeface="Calibri"/>
                        </a:rPr>
                        <a:t>0.313</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531546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effectLst>
                  <a:outerShdw blurRad="38100" dist="38100" dir="2700000" algn="tl">
                    <a:srgbClr val="000000">
                      <a:alpha val="43137"/>
                    </a:srgbClr>
                  </a:outerShdw>
                </a:effectLst>
              </a:rPr>
              <a:t>INFLUENCIA DE LA LUNA EN EL CORTE</a:t>
            </a:r>
            <a:endParaRPr lang="es-ES" sz="3200" b="1" dirty="0">
              <a:effectLst>
                <a:outerShdw blurRad="38100" dist="38100" dir="2700000" algn="tl">
                  <a:srgbClr val="000000">
                    <a:alpha val="43137"/>
                  </a:srgbClr>
                </a:outerShdw>
              </a:effectLst>
            </a:endParaRPr>
          </a:p>
        </p:txBody>
      </p:sp>
      <p:sp>
        <p:nvSpPr>
          <p:cNvPr id="5" name="4 Marcador de contenido"/>
          <p:cNvSpPr>
            <a:spLocks noGrp="1"/>
          </p:cNvSpPr>
          <p:nvPr>
            <p:ph idx="1"/>
          </p:nvPr>
        </p:nvSpPr>
        <p:spPr/>
        <p:txBody>
          <a:bodyPr>
            <a:normAutofit lnSpcReduction="10000"/>
          </a:bodyPr>
          <a:lstStyle/>
          <a:p>
            <a:pPr>
              <a:buNone/>
            </a:pPr>
            <a:r>
              <a:rPr lang="es-EC" dirty="0" smtClean="0"/>
              <a:t> </a:t>
            </a:r>
            <a:endParaRPr lang="es-ES" dirty="0" smtClean="0"/>
          </a:p>
          <a:p>
            <a:pPr algn="ctr">
              <a:buNone/>
            </a:pPr>
            <a:endParaRPr lang="es-EC" sz="1800" b="1" i="1" dirty="0" smtClean="0"/>
          </a:p>
          <a:p>
            <a:pPr algn="ctr">
              <a:buNone/>
            </a:pPr>
            <a:endParaRPr lang="es-EC" sz="1800" b="1" i="1" dirty="0" smtClean="0"/>
          </a:p>
          <a:p>
            <a:pPr algn="ctr">
              <a:buNone/>
            </a:pPr>
            <a:endParaRPr lang="es-EC" sz="1800" b="1" i="1" dirty="0" smtClean="0"/>
          </a:p>
          <a:p>
            <a:pPr algn="ctr">
              <a:buNone/>
            </a:pPr>
            <a:endParaRPr lang="es-EC" sz="1800" b="1" i="1" dirty="0" smtClean="0"/>
          </a:p>
          <a:p>
            <a:pPr algn="ctr">
              <a:buNone/>
            </a:pPr>
            <a:endParaRPr lang="es-EC" sz="1800" b="1" i="1" dirty="0" smtClean="0"/>
          </a:p>
          <a:p>
            <a:pPr algn="ctr">
              <a:buNone/>
            </a:pPr>
            <a:endParaRPr lang="es-EC" sz="1800" b="1" i="1" dirty="0" smtClean="0"/>
          </a:p>
          <a:p>
            <a:pPr algn="ctr">
              <a:buNone/>
            </a:pPr>
            <a:endParaRPr lang="es-EC" sz="1800" b="1" i="1" dirty="0" smtClean="0"/>
          </a:p>
          <a:p>
            <a:pPr algn="ctr">
              <a:buNone/>
            </a:pPr>
            <a:endParaRPr lang="es-EC" sz="1800" b="1" i="1" dirty="0" smtClean="0"/>
          </a:p>
          <a:p>
            <a:pPr algn="ctr">
              <a:buNone/>
            </a:pPr>
            <a:endParaRPr lang="es-EC" sz="1800" b="1" i="1" dirty="0" smtClean="0"/>
          </a:p>
          <a:p>
            <a:pPr algn="ctr">
              <a:buNone/>
            </a:pPr>
            <a:endParaRPr lang="es-EC" sz="1800" b="1" i="1" dirty="0" smtClean="0"/>
          </a:p>
          <a:p>
            <a:pPr algn="ctr">
              <a:buNone/>
            </a:pPr>
            <a:endParaRPr lang="es-EC" sz="1800" b="1" i="1" dirty="0" smtClean="0"/>
          </a:p>
          <a:p>
            <a:pPr algn="ctr">
              <a:buNone/>
            </a:pPr>
            <a:endParaRPr lang="es-EC" sz="1800" b="1" i="1" dirty="0" smtClean="0"/>
          </a:p>
          <a:p>
            <a:pPr algn="ctr">
              <a:buNone/>
            </a:pPr>
            <a:r>
              <a:rPr lang="es-EC" sz="1800" b="1" i="1" dirty="0" smtClean="0"/>
              <a:t>Figura 1.2</a:t>
            </a:r>
            <a:r>
              <a:rPr lang="es-EC" sz="1800" dirty="0" smtClean="0"/>
              <a:t> </a:t>
            </a:r>
            <a:r>
              <a:rPr lang="es-EC" sz="1800" i="1" dirty="0" smtClean="0"/>
              <a:t>Las fases lunares y la dinámica de la savia en los árboles</a:t>
            </a:r>
            <a:endParaRPr lang="es-ES" sz="1800" dirty="0" smtClean="0"/>
          </a:p>
          <a:p>
            <a:pPr>
              <a:buNone/>
            </a:pPr>
            <a:endParaRPr lang="es-ES" sz="1800" dirty="0"/>
          </a:p>
        </p:txBody>
      </p:sp>
      <p:pic>
        <p:nvPicPr>
          <p:cNvPr id="7" name="6 Imagen"/>
          <p:cNvPicPr/>
          <p:nvPr/>
        </p:nvPicPr>
        <p:blipFill>
          <a:blip r:embed="rId2" cstate="print"/>
          <a:srcRect/>
          <a:stretch>
            <a:fillRect/>
          </a:stretch>
        </p:blipFill>
        <p:spPr bwMode="auto">
          <a:xfrm>
            <a:off x="1285852" y="1214422"/>
            <a:ext cx="6786610" cy="4500594"/>
          </a:xfrm>
          <a:prstGeom prst="rect">
            <a:avLst/>
          </a:prstGeom>
          <a:noFill/>
          <a:ln w="9525">
            <a:noFill/>
            <a:miter lim="800000"/>
            <a:headEnd/>
            <a:tailEnd/>
          </a:ln>
        </p:spPr>
      </p:pic>
    </p:spTree>
    <p:extLst>
      <p:ext uri="{BB962C8B-B14F-4D97-AF65-F5344CB8AC3E}">
        <p14:creationId xmlns:p14="http://schemas.microsoft.com/office/powerpoint/2010/main" val="20001642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pPr lvl="0"/>
            <a:r>
              <a:rPr lang="es-EC" b="1" dirty="0" smtClean="0">
                <a:effectLst>
                  <a:outerShdw blurRad="38100" dist="38100" dir="2700000" algn="tl">
                    <a:srgbClr val="000000">
                      <a:alpha val="43137"/>
                    </a:srgbClr>
                  </a:outerShdw>
                </a:effectLst>
              </a:rPr>
              <a:t>CAPITULO V: DISEÑO</a:t>
            </a:r>
            <a:endParaRPr lang="es-EC"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49620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5793507"/>
          </a:xfrm>
        </p:spPr>
        <p:txBody>
          <a:bodyPr>
            <a:normAutofit fontScale="40000" lnSpcReduction="20000"/>
          </a:bodyPr>
          <a:lstStyle/>
          <a:p>
            <a:pPr marL="0" lvl="1" indent="0" algn="ctr">
              <a:buNone/>
            </a:pPr>
            <a:r>
              <a:rPr lang="es-EC" sz="7400" b="1" dirty="0" smtClean="0"/>
              <a:t>ANTECEDENTES</a:t>
            </a:r>
          </a:p>
          <a:p>
            <a:pPr marL="0" indent="0">
              <a:buNone/>
            </a:pPr>
            <a:r>
              <a:rPr lang="es-ES_tradnl" sz="5500" dirty="0" smtClean="0"/>
              <a:t>Al </a:t>
            </a:r>
            <a:r>
              <a:rPr lang="es-ES_tradnl" sz="5500" dirty="0"/>
              <a:t>realizar los ensayos </a:t>
            </a:r>
            <a:r>
              <a:rPr lang="es-ES_tradnl" sz="5500" dirty="0" smtClean="0"/>
              <a:t>experimentales, </a:t>
            </a:r>
            <a:r>
              <a:rPr lang="es-ES_tradnl" sz="5500" dirty="0"/>
              <a:t>explicados anteriormente obtuvimos los datos necesarios para continuar con el diseño </a:t>
            </a:r>
            <a:r>
              <a:rPr lang="es-ES_tradnl" sz="5500" dirty="0" smtClean="0"/>
              <a:t>estructural del convento, para el centro pastoral espíritu santo, a ubicarse en el camal metropolitano en la ciudad de Quito, esta estructura tiene como objetivo  </a:t>
            </a:r>
            <a:r>
              <a:rPr lang="es-ES_tradnl" sz="5500" dirty="0"/>
              <a:t>ayudara a brindar un </a:t>
            </a:r>
            <a:r>
              <a:rPr lang="es-ES_tradnl" sz="5500" dirty="0" smtClean="0"/>
              <a:t>servicio social </a:t>
            </a:r>
            <a:r>
              <a:rPr lang="es-ES_tradnl" sz="5500" dirty="0"/>
              <a:t>a la población </a:t>
            </a:r>
            <a:r>
              <a:rPr lang="es-ES_tradnl" sz="5500" dirty="0" smtClean="0"/>
              <a:t>que se encuentra a los alrededores de la misma .</a:t>
            </a:r>
            <a:endParaRPr lang="es-ES_tradnl" sz="5500" dirty="0"/>
          </a:p>
          <a:p>
            <a:pPr marL="0" indent="14288" algn="just">
              <a:buNone/>
            </a:pPr>
            <a:endParaRPr lang="es-EC" sz="5500" dirty="0" smtClean="0"/>
          </a:p>
          <a:p>
            <a:pPr marL="0" indent="14288" algn="just">
              <a:buNone/>
            </a:pPr>
            <a:r>
              <a:rPr lang="es-EC" sz="5500" b="1" dirty="0" smtClean="0"/>
              <a:t>OBJETO.</a:t>
            </a:r>
            <a:endParaRPr lang="es-EC" sz="5500" dirty="0" smtClean="0"/>
          </a:p>
          <a:p>
            <a:pPr marL="0" indent="14288" algn="just">
              <a:buNone/>
            </a:pPr>
            <a:r>
              <a:rPr lang="es-EC" sz="5500" dirty="0" smtClean="0"/>
              <a:t>Definir las hipótesis y requisitos a utilizarse en el diseño de la estructura </a:t>
            </a:r>
            <a:r>
              <a:rPr lang="es-ES" sz="5500" dirty="0" smtClean="0"/>
              <a:t>, como aplicación práctica de la presente investigación.</a:t>
            </a:r>
          </a:p>
          <a:p>
            <a:pPr marL="0" indent="14288" algn="just">
              <a:buNone/>
            </a:pPr>
            <a:endParaRPr lang="es-EC" sz="5500" dirty="0" smtClean="0"/>
          </a:p>
          <a:p>
            <a:pPr marL="0" indent="14288" algn="just">
              <a:buNone/>
            </a:pPr>
            <a:r>
              <a:rPr lang="es-EC" sz="5500" b="1" dirty="0" smtClean="0"/>
              <a:t>DESCRIPCIÓN.</a:t>
            </a:r>
          </a:p>
          <a:p>
            <a:pPr marL="0" indent="14288" algn="just">
              <a:buNone/>
            </a:pPr>
            <a:r>
              <a:rPr lang="es-EC" sz="5500" dirty="0" smtClean="0"/>
              <a:t>La estructura posee una disposición de pórticos formados por vigas y columnas de madera, de sección rectangular y cuadrada. La estructura posee dos plantas de 123.75 m</a:t>
            </a:r>
            <a:r>
              <a:rPr lang="es-EC" sz="5500" baseline="30000" dirty="0" smtClean="0"/>
              <a:t>2</a:t>
            </a:r>
            <a:r>
              <a:rPr lang="es-EC" sz="5500" dirty="0" smtClean="0"/>
              <a:t>, con una cubierta de teja de arcilla sobre tabla triplex.</a:t>
            </a:r>
            <a:endParaRPr lang="es-ES" b="1" dirty="0" smtClean="0">
              <a:effectLst>
                <a:outerShdw blurRad="38100" dist="38100" dir="2700000" algn="tl">
                  <a:srgbClr val="000000">
                    <a:alpha val="43137"/>
                  </a:srgbClr>
                </a:outerShdw>
              </a:effectLst>
            </a:endParaRPr>
          </a:p>
          <a:p>
            <a:pPr algn="ctr">
              <a:buNone/>
            </a:pPr>
            <a:endParaRPr lang="es-E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40497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5793507"/>
          </a:xfrm>
        </p:spPr>
        <p:txBody>
          <a:bodyPr>
            <a:normAutofit fontScale="70000" lnSpcReduction="20000"/>
          </a:bodyPr>
          <a:lstStyle/>
          <a:p>
            <a:pPr marL="0" lvl="1" indent="14288" algn="ctr">
              <a:buNone/>
            </a:pPr>
            <a:endParaRPr lang="es-EC" sz="4400" b="1" dirty="0" smtClean="0"/>
          </a:p>
          <a:p>
            <a:pPr marL="0" lvl="1" indent="14288" algn="ctr">
              <a:buNone/>
            </a:pPr>
            <a:r>
              <a:rPr lang="es-EC" sz="4400" b="1" dirty="0" smtClean="0"/>
              <a:t>CRITERIOS GENERALES DE DISEÑO</a:t>
            </a:r>
            <a:endParaRPr lang="es-EC" sz="2200" dirty="0" smtClean="0"/>
          </a:p>
          <a:p>
            <a:pPr marL="0" lvl="2" indent="14288" algn="just">
              <a:buNone/>
            </a:pPr>
            <a:r>
              <a:rPr lang="es-EC" sz="3300" b="1" dirty="0" smtClean="0"/>
              <a:t>CODIGOS Y NORMAS APLICABLES</a:t>
            </a:r>
            <a:endParaRPr lang="es-EC" sz="3300" dirty="0" smtClean="0"/>
          </a:p>
          <a:p>
            <a:pPr marL="0" indent="14288" algn="just">
              <a:buNone/>
            </a:pPr>
            <a:r>
              <a:rPr lang="es-EC" sz="3300" dirty="0" smtClean="0"/>
              <a:t>Seguirá la normativa ecuatoriana para el diseño de estructuras y elementos de obras civiles. De esta manera los códigos a utilizarse son:</a:t>
            </a:r>
          </a:p>
          <a:p>
            <a:pPr algn="just"/>
            <a:r>
              <a:rPr lang="es-EC" sz="3300" dirty="0" smtClean="0"/>
              <a:t>CEC 2001 (Código Ecuatoriano de la Construcción)</a:t>
            </a:r>
          </a:p>
          <a:p>
            <a:pPr algn="just"/>
            <a:r>
              <a:rPr lang="es-EC" sz="3300" dirty="0" smtClean="0"/>
              <a:t>Manual de diseño para maderas del Grupo Andino.</a:t>
            </a:r>
          </a:p>
          <a:p>
            <a:pPr algn="just"/>
            <a:r>
              <a:rPr lang="es-EC" sz="3300" dirty="0" smtClean="0"/>
              <a:t>Manual de diseño de estruturas metalicas (LRFD)</a:t>
            </a:r>
            <a:endParaRPr lang="es-EC" sz="3300" dirty="0" smtClean="0"/>
          </a:p>
          <a:p>
            <a:pPr marL="0" lvl="0" indent="14288" algn="just">
              <a:buNone/>
            </a:pPr>
            <a:endParaRPr lang="es-EC" sz="3300" b="1" dirty="0" smtClean="0"/>
          </a:p>
          <a:p>
            <a:pPr marL="0" lvl="0" indent="14288" algn="just">
              <a:buNone/>
            </a:pPr>
            <a:r>
              <a:rPr lang="es-EC" sz="3300" b="1" dirty="0" smtClean="0"/>
              <a:t>MÉTODO DE DISEÑO</a:t>
            </a:r>
            <a:endParaRPr lang="es-EC" sz="3300" dirty="0" smtClean="0"/>
          </a:p>
          <a:p>
            <a:pPr algn="just"/>
            <a:r>
              <a:rPr lang="es-EC" sz="3300" dirty="0" smtClean="0"/>
              <a:t>METODO DE ESFUERZO ADMISIBLE (Elementos de madera).</a:t>
            </a:r>
          </a:p>
          <a:p>
            <a:pPr algn="just"/>
            <a:r>
              <a:rPr lang="es-EC" sz="3300" dirty="0" smtClean="0"/>
              <a:t>METODO DE RESISTENCIA ULTIMA (Conexiones y Cimentación).</a:t>
            </a:r>
          </a:p>
          <a:p>
            <a:pPr marL="0" indent="14288" algn="just">
              <a:buNone/>
            </a:pPr>
            <a:endParaRPr lang="es-EC" sz="3300" dirty="0" smtClean="0"/>
          </a:p>
          <a:p>
            <a:pPr marL="0" indent="14288" algn="just">
              <a:buNone/>
            </a:pPr>
            <a:endParaRPr lang="es-EC" sz="5200" dirty="0" smtClean="0"/>
          </a:p>
          <a:p>
            <a:pPr algn="ctr">
              <a:buNone/>
            </a:pPr>
            <a:endParaRPr lang="es-EC" b="1" dirty="0" smtClean="0">
              <a:effectLst>
                <a:outerShdw blurRad="38100" dist="38100" dir="2700000" algn="tl">
                  <a:srgbClr val="000000">
                    <a:alpha val="43137"/>
                  </a:srgbClr>
                </a:outerShdw>
              </a:effectLst>
            </a:endParaRPr>
          </a:p>
          <a:p>
            <a:pPr algn="ctr">
              <a:buNone/>
            </a:pPr>
            <a:endParaRPr lang="es-EC"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499826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5793507"/>
          </a:xfrm>
        </p:spPr>
        <p:txBody>
          <a:bodyPr>
            <a:normAutofit/>
          </a:bodyPr>
          <a:lstStyle/>
          <a:p>
            <a:pPr marL="3175" lvl="1" indent="-3175" algn="ctr">
              <a:buNone/>
            </a:pPr>
            <a:r>
              <a:rPr lang="es-ES_tradnl" sz="2400" b="1" dirty="0" smtClean="0"/>
              <a:t>TIPOS DE CARGA</a:t>
            </a:r>
          </a:p>
          <a:p>
            <a:pPr marL="3175" lvl="1" indent="-3175" algn="just">
              <a:buNone/>
            </a:pPr>
            <a:endParaRPr lang="es-ES_tradnl" sz="1800" b="1" dirty="0" smtClean="0"/>
          </a:p>
          <a:p>
            <a:pPr marL="3175" indent="-3175" algn="just">
              <a:buNone/>
            </a:pPr>
            <a:r>
              <a:rPr lang="es-ES_tradnl" sz="1800" dirty="0" smtClean="0"/>
              <a:t>Para la estructura propuesta se deben analizar los siguientes tipos de cargas:</a:t>
            </a:r>
          </a:p>
          <a:p>
            <a:pPr marL="3175" indent="-3175" algn="just">
              <a:buNone/>
            </a:pPr>
            <a:endParaRPr lang="es-ES_tradnl" sz="1800" dirty="0" smtClean="0"/>
          </a:p>
          <a:p>
            <a:pPr marL="3175" indent="-3175" algn="just">
              <a:buNone/>
            </a:pPr>
            <a:endParaRPr lang="es-ES_tradnl" sz="1800" dirty="0" smtClean="0"/>
          </a:p>
          <a:p>
            <a:pPr marL="3175" indent="-3175" algn="just"/>
            <a:r>
              <a:rPr lang="es-ES_tradnl" sz="1800" b="1" dirty="0" smtClean="0"/>
              <a:t> Carga Muerta (D) </a:t>
            </a:r>
          </a:p>
          <a:p>
            <a:pPr marL="3175" indent="-3175" algn="just">
              <a:buNone/>
            </a:pPr>
            <a:endParaRPr lang="es-ES_tradnl" sz="1800" b="1" dirty="0" smtClean="0"/>
          </a:p>
          <a:p>
            <a:pPr marL="857250" lvl="1" indent="-457200" algn="just">
              <a:buFont typeface="+mj-lt"/>
              <a:buAutoNum type="arabicPeriod"/>
            </a:pPr>
            <a:r>
              <a:rPr lang="es-ES_tradnl" sz="1800" dirty="0" smtClean="0"/>
              <a:t> Peso propio.- Se calculó en base a la densidad del Roble = 0.989 gr/cm</a:t>
            </a:r>
            <a:r>
              <a:rPr lang="es-ES_tradnl" sz="1800" baseline="30000" dirty="0" smtClean="0"/>
              <a:t>3</a:t>
            </a:r>
            <a:endParaRPr lang="es-ES_tradnl" sz="1800" dirty="0" smtClean="0"/>
          </a:p>
          <a:p>
            <a:pPr marL="857250" lvl="1" indent="-457200" algn="just">
              <a:buFont typeface="+mj-lt"/>
              <a:buAutoNum type="arabicPeriod"/>
            </a:pPr>
            <a:r>
              <a:rPr lang="es-ES_tradnl" sz="1800" dirty="0" smtClean="0"/>
              <a:t> Cargas permanentes </a:t>
            </a:r>
            <a:r>
              <a:rPr lang="es-ES_tradnl" sz="1800" dirty="0"/>
              <a:t>=</a:t>
            </a:r>
            <a:r>
              <a:rPr lang="es-ES_tradnl" sz="1800" dirty="0" smtClean="0"/>
              <a:t>100 Kg</a:t>
            </a:r>
            <a:r>
              <a:rPr lang="es-ES_tradnl" sz="1800" dirty="0"/>
              <a:t>/m</a:t>
            </a:r>
            <a:r>
              <a:rPr lang="es-ES_tradnl" sz="1800" baseline="30000" dirty="0"/>
              <a:t>2 </a:t>
            </a:r>
            <a:r>
              <a:rPr lang="es-ES_tradnl" sz="1800" dirty="0" smtClean="0"/>
              <a:t> y 70 Kg/m</a:t>
            </a:r>
            <a:r>
              <a:rPr lang="es-ES_tradnl" sz="1800" baseline="30000" dirty="0" smtClean="0"/>
              <a:t>2 </a:t>
            </a:r>
            <a:r>
              <a:rPr lang="es-ES_tradnl" sz="1800" dirty="0" smtClean="0"/>
              <a:t> </a:t>
            </a:r>
            <a:endParaRPr lang="es-ES_tradnl" sz="1800" baseline="30000" dirty="0" smtClean="0"/>
          </a:p>
          <a:p>
            <a:pPr marL="857250" lvl="1" indent="-457200" algn="just">
              <a:buFont typeface="+mj-lt"/>
              <a:buAutoNum type="arabicPeriod"/>
            </a:pPr>
            <a:endParaRPr lang="es-ES_tradnl" sz="1800" dirty="0" smtClean="0"/>
          </a:p>
          <a:p>
            <a:pPr marL="403225" lvl="1" indent="-3175" algn="just">
              <a:buNone/>
            </a:pPr>
            <a:endParaRPr lang="es-ES_tradnl" sz="1800" dirty="0" smtClean="0"/>
          </a:p>
          <a:p>
            <a:pPr marL="3175" indent="-3175" algn="just"/>
            <a:r>
              <a:rPr lang="es-ES_tradnl" sz="1800" b="1" dirty="0" smtClean="0"/>
              <a:t> Carga Viva o Sobrecarga (L)</a:t>
            </a:r>
          </a:p>
          <a:p>
            <a:pPr marL="3175" indent="-3175" algn="just">
              <a:buNone/>
            </a:pPr>
            <a:endParaRPr lang="es-ES_tradnl" sz="1800" b="1" dirty="0" smtClean="0"/>
          </a:p>
          <a:p>
            <a:pPr marL="908050" indent="-457200" algn="just">
              <a:buFont typeface="+mj-lt"/>
              <a:buAutoNum type="arabicPeriod"/>
            </a:pPr>
            <a:r>
              <a:rPr lang="es-ES_tradnl" sz="1800" dirty="0" smtClean="0"/>
              <a:t>Carga </a:t>
            </a:r>
            <a:r>
              <a:rPr lang="es-ES_tradnl" sz="1800" dirty="0"/>
              <a:t>= 200 Kg/m</a:t>
            </a:r>
            <a:r>
              <a:rPr lang="es-ES_tradnl" sz="1800" baseline="30000" dirty="0"/>
              <a:t>2 </a:t>
            </a:r>
            <a:r>
              <a:rPr lang="es-ES_tradnl" sz="1800" dirty="0"/>
              <a:t> </a:t>
            </a:r>
            <a:r>
              <a:rPr lang="es-ES_tradnl" sz="1800" dirty="0" smtClean="0"/>
              <a:t>y 130 </a:t>
            </a:r>
            <a:r>
              <a:rPr lang="es-ES_tradnl" sz="1800" dirty="0"/>
              <a:t>Kg/m</a:t>
            </a:r>
            <a:r>
              <a:rPr lang="es-ES_tradnl" sz="1800" baseline="30000" dirty="0"/>
              <a:t>2 </a:t>
            </a:r>
            <a:endParaRPr lang="es-ES_tradnl" sz="1800" dirty="0" smtClean="0"/>
          </a:p>
          <a:p>
            <a:pPr marL="403225" lvl="1" indent="-3175" algn="just"/>
            <a:endParaRPr lang="es-ES_tradnl" sz="1800" dirty="0" smtClean="0"/>
          </a:p>
          <a:p>
            <a:pPr marL="0" indent="14288" algn="just">
              <a:buNone/>
            </a:pPr>
            <a:endParaRPr lang="es-ES_tradnl" sz="5200" dirty="0" smtClean="0"/>
          </a:p>
          <a:p>
            <a:pPr algn="ctr">
              <a:buNone/>
            </a:pPr>
            <a:endParaRPr lang="es-ES_tradnl" b="1" dirty="0" smtClean="0">
              <a:effectLst>
                <a:outerShdw blurRad="38100" dist="38100" dir="2700000" algn="tl">
                  <a:srgbClr val="000000">
                    <a:alpha val="43137"/>
                  </a:srgbClr>
                </a:outerShdw>
              </a:effectLst>
            </a:endParaRPr>
          </a:p>
          <a:p>
            <a:pPr algn="ctr">
              <a:buNone/>
            </a:pPr>
            <a:endParaRPr lang="es-ES_tradnl"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82338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5793507"/>
          </a:xfrm>
        </p:spPr>
        <p:txBody>
          <a:bodyPr>
            <a:normAutofit/>
          </a:bodyPr>
          <a:lstStyle/>
          <a:p>
            <a:pPr marL="90488" lvl="3" indent="-3175" algn="just">
              <a:buFont typeface="Arial" pitchFamily="34" charset="0"/>
              <a:buChar char="•"/>
            </a:pPr>
            <a:r>
              <a:rPr lang="es-EC" sz="1800" dirty="0" smtClean="0"/>
              <a:t> </a:t>
            </a:r>
            <a:r>
              <a:rPr lang="es-ES_tradnl" sz="1900" b="1" dirty="0" smtClean="0"/>
              <a:t>Carga Sísmica (E)</a:t>
            </a:r>
          </a:p>
          <a:p>
            <a:pPr marL="90488" lvl="3" indent="-3175" algn="just">
              <a:buNone/>
            </a:pPr>
            <a:r>
              <a:rPr lang="es-ES_tradnl" sz="1900" b="1" dirty="0" smtClean="0"/>
              <a:t>		1.- Cortante basal de diseño (V)</a:t>
            </a:r>
            <a:endParaRPr lang="es-ES_tradnl" sz="1900" dirty="0" smtClean="0"/>
          </a:p>
          <a:p>
            <a:pPr marL="90488" indent="-3175" algn="just">
              <a:buNone/>
            </a:pPr>
            <a:r>
              <a:rPr lang="es-ES_tradnl" sz="1900" dirty="0" smtClean="0"/>
              <a:t>		Se calcula mediante la siguiente expresión:</a:t>
            </a:r>
          </a:p>
          <a:p>
            <a:pPr marL="90488" indent="-3175" algn="just">
              <a:buNone/>
            </a:pPr>
            <a:endParaRPr lang="es-ES_tradnl" sz="1900" dirty="0" smtClean="0"/>
          </a:p>
          <a:p>
            <a:pPr marL="90488" indent="-3175" algn="just">
              <a:buNone/>
            </a:pPr>
            <a:endParaRPr lang="es-ES_tradnl" sz="1800" dirty="0" smtClean="0"/>
          </a:p>
          <a:p>
            <a:pPr marL="90488" indent="-3175" algn="just">
              <a:buNone/>
            </a:pPr>
            <a:r>
              <a:rPr lang="es-ES_tradnl" sz="1800" b="1" dirty="0" smtClean="0"/>
              <a:t>		</a:t>
            </a:r>
          </a:p>
          <a:p>
            <a:pPr marL="90488" indent="-3175" algn="just">
              <a:buNone/>
            </a:pPr>
            <a:r>
              <a:rPr lang="es-ES_tradnl" sz="1800" b="1" dirty="0" smtClean="0"/>
              <a:t>Donde:</a:t>
            </a:r>
          </a:p>
          <a:p>
            <a:pPr marL="90488" indent="-3175" algn="just">
              <a:buNone/>
            </a:pPr>
            <a:r>
              <a:rPr lang="es-ES_tradnl" sz="1800" dirty="0" smtClean="0"/>
              <a:t>		V: Cortante Basal de diseño</a:t>
            </a:r>
          </a:p>
          <a:p>
            <a:pPr marL="90488" indent="-3175" algn="just">
              <a:buNone/>
            </a:pPr>
            <a:r>
              <a:rPr lang="es-ES_tradnl" sz="1800" dirty="0" smtClean="0"/>
              <a:t>		Z: Factor de peligrosidad sísmica de la zona</a:t>
            </a:r>
          </a:p>
          <a:p>
            <a:pPr marL="90488" indent="-3175" algn="just">
              <a:buNone/>
            </a:pPr>
            <a:r>
              <a:rPr lang="es-ES_tradnl" sz="1800" dirty="0" smtClean="0"/>
              <a:t>		I: Factor de importancia de la estructura</a:t>
            </a:r>
          </a:p>
          <a:p>
            <a:pPr marL="90488" indent="-3175" algn="just">
              <a:buNone/>
            </a:pPr>
            <a:r>
              <a:rPr lang="es-ES_tradnl" sz="1800" dirty="0" smtClean="0"/>
              <a:t>		R: Factor de reducción de respuesta estructural</a:t>
            </a:r>
          </a:p>
          <a:p>
            <a:pPr marL="90488" indent="-3175" algn="just">
              <a:buNone/>
            </a:pPr>
            <a:r>
              <a:rPr lang="es-ES_tradnl" sz="1800" dirty="0" smtClean="0"/>
              <a:t>		Фp: Coeficiente de configuración estructural en planta </a:t>
            </a:r>
          </a:p>
          <a:p>
            <a:pPr marL="90488" indent="-3175" algn="just">
              <a:buNone/>
            </a:pPr>
            <a:r>
              <a:rPr lang="es-ES_tradnl" sz="1800" dirty="0" smtClean="0"/>
              <a:t>		Фe: Coeficiente de configuración estructural en elevación  </a:t>
            </a:r>
          </a:p>
          <a:p>
            <a:pPr marL="90488" indent="-3175" algn="just">
              <a:buNone/>
            </a:pPr>
            <a:r>
              <a:rPr lang="es-ES_tradnl" sz="1800" dirty="0"/>
              <a:t>	</a:t>
            </a:r>
            <a:r>
              <a:rPr lang="es-ES_tradnl" sz="1800" dirty="0" smtClean="0"/>
              <a:t>	C: No debe exceder el valor de cm dado por  tablas del CEC ,ni menor a 0.5 </a:t>
            </a:r>
          </a:p>
          <a:p>
            <a:pPr marL="90488" indent="-3175" algn="just">
              <a:buNone/>
            </a:pPr>
            <a:r>
              <a:rPr lang="es-ES_tradnl" sz="1800" dirty="0" smtClean="0"/>
              <a:t>		S: Coeficiente relacionado al tipo de suelo dado por el CEC</a:t>
            </a:r>
          </a:p>
          <a:p>
            <a:pPr marL="90488" indent="-3175" algn="just">
              <a:buNone/>
            </a:pPr>
            <a:r>
              <a:rPr lang="es-ES_tradnl" sz="1800" dirty="0" smtClean="0"/>
              <a:t>		T: Periodo de vibración de la estructura</a:t>
            </a:r>
          </a:p>
          <a:p>
            <a:pPr marL="0" indent="14288" algn="just">
              <a:buNone/>
            </a:pPr>
            <a:endParaRPr lang="es-EC" sz="5200" dirty="0" smtClean="0"/>
          </a:p>
          <a:p>
            <a:pPr algn="ctr">
              <a:buNone/>
            </a:pPr>
            <a:endParaRPr lang="es-ES" b="1" dirty="0" smtClean="0">
              <a:effectLst>
                <a:outerShdw blurRad="38100" dist="38100" dir="2700000" algn="tl">
                  <a:srgbClr val="000000">
                    <a:alpha val="43137"/>
                  </a:srgbClr>
                </a:outerShdw>
              </a:effectLst>
            </a:endParaRPr>
          </a:p>
          <a:p>
            <a:pPr algn="ctr">
              <a:buNone/>
            </a:pPr>
            <a:endParaRPr lang="es-ES" dirty="0">
              <a:effectLst>
                <a:outerShdw blurRad="38100" dist="38100" dir="2700000" algn="tl">
                  <a:srgbClr val="000000">
                    <a:alpha val="43137"/>
                  </a:srgbClr>
                </a:outerShdw>
              </a:effectLst>
            </a:endParaRPr>
          </a:p>
        </p:txBody>
      </p:sp>
      <p:pic>
        <p:nvPicPr>
          <p:cNvPr id="102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63688" y="1772816"/>
            <a:ext cx="1944216" cy="541603"/>
          </a:xfrm>
          <a:prstGeom prst="rect">
            <a:avLst/>
          </a:prstGeom>
          <a:noFill/>
        </p:spPr>
      </p:pic>
      <p:sp>
        <p:nvSpPr>
          <p:cNvPr id="1027" name="Rectangle 3"/>
          <p:cNvSpPr>
            <a:spLocks noChangeArrowheads="1"/>
          </p:cNvSpPr>
          <p:nvPr/>
        </p:nvSpPr>
        <p:spPr bwMode="auto">
          <a:xfrm>
            <a:off x="45720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8"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44008" y="1772816"/>
            <a:ext cx="1253328" cy="504056"/>
          </a:xfrm>
          <a:prstGeom prst="rect">
            <a:avLst/>
          </a:prstGeom>
          <a:noFill/>
        </p:spPr>
      </p:pic>
      <p:sp>
        <p:nvSpPr>
          <p:cNvPr id="1030" name="Rectangle 6"/>
          <p:cNvSpPr>
            <a:spLocks noChangeArrowheads="1"/>
          </p:cNvSpPr>
          <p:nvPr/>
        </p:nvSpPr>
        <p:spPr bwMode="auto">
          <a:xfrm>
            <a:off x="45720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1859236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18864" y="332656"/>
            <a:ext cx="8229600" cy="5793507"/>
          </a:xfrm>
        </p:spPr>
        <p:txBody>
          <a:bodyPr>
            <a:normAutofit/>
          </a:bodyPr>
          <a:lstStyle/>
          <a:p>
            <a:pPr marL="90488" lvl="3" indent="-3175" algn="just">
              <a:buFont typeface="Arial" pitchFamily="34" charset="0"/>
              <a:buChar char="•"/>
            </a:pPr>
            <a:r>
              <a:rPr lang="es-EC" sz="1800" dirty="0" smtClean="0"/>
              <a:t> </a:t>
            </a:r>
            <a:r>
              <a:rPr lang="es-EC" sz="1900" b="1" dirty="0" smtClean="0"/>
              <a:t>Carga Sísmica (E)</a:t>
            </a:r>
          </a:p>
          <a:p>
            <a:pPr lvl="0" indent="12700">
              <a:buNone/>
            </a:pPr>
            <a:r>
              <a:rPr lang="en-US" sz="1900" b="1" dirty="0" smtClean="0"/>
              <a:t>	2.- </a:t>
            </a:r>
            <a:r>
              <a:rPr lang="es-EC" sz="1800" b="1" dirty="0"/>
              <a:t>Factor de peligrosidad sísmica (Z)</a:t>
            </a:r>
            <a:endParaRPr lang="es-EC" sz="1800" dirty="0"/>
          </a:p>
          <a:p>
            <a:pPr indent="12700">
              <a:buNone/>
            </a:pPr>
            <a:r>
              <a:rPr lang="es-EC" sz="1800" dirty="0"/>
              <a:t>	</a:t>
            </a:r>
            <a:r>
              <a:rPr lang="es-EC" sz="1800" dirty="0" smtClean="0"/>
              <a:t>La </a:t>
            </a:r>
            <a:r>
              <a:rPr lang="es-EC" sz="1800" dirty="0"/>
              <a:t>provincia </a:t>
            </a:r>
            <a:r>
              <a:rPr lang="es-EC" sz="1800" dirty="0" smtClean="0"/>
              <a:t>de Pichincha </a:t>
            </a:r>
            <a:r>
              <a:rPr lang="es-EC" sz="1800" dirty="0"/>
              <a:t>se encuentra en una zona IV por lo tanto </a:t>
            </a:r>
            <a:r>
              <a:rPr lang="es-EC" sz="1800" b="1" i="1" dirty="0" smtClean="0"/>
              <a:t>Z=0.4</a:t>
            </a:r>
          </a:p>
          <a:p>
            <a:pPr indent="12700">
              <a:buNone/>
            </a:pPr>
            <a:endParaRPr lang="en-US" sz="1800" b="1" i="1" dirty="0"/>
          </a:p>
          <a:p>
            <a:pPr indent="12700">
              <a:buNone/>
            </a:pPr>
            <a:endParaRPr lang="es-EC" sz="1800" dirty="0"/>
          </a:p>
          <a:p>
            <a:pPr marL="0" indent="14288" algn="just">
              <a:buNone/>
            </a:pPr>
            <a:endParaRPr lang="es-EC" sz="5200" dirty="0" smtClean="0"/>
          </a:p>
          <a:p>
            <a:pPr algn="ctr">
              <a:buNone/>
            </a:pPr>
            <a:endParaRPr lang="es-ES" b="1" dirty="0" smtClean="0">
              <a:effectLst>
                <a:outerShdw blurRad="38100" dist="38100" dir="2700000" algn="tl">
                  <a:srgbClr val="000000">
                    <a:alpha val="43137"/>
                  </a:srgbClr>
                </a:outerShdw>
              </a:effectLst>
            </a:endParaRPr>
          </a:p>
          <a:p>
            <a:pPr algn="ctr">
              <a:buNone/>
            </a:pPr>
            <a:endParaRPr lang="es-ES" dirty="0">
              <a:effectLst>
                <a:outerShdw blurRad="38100" dist="38100" dir="2700000" algn="tl">
                  <a:srgbClr val="000000">
                    <a:alpha val="43137"/>
                  </a:srgbClr>
                </a:outerShdw>
              </a:effectLst>
            </a:endParaRPr>
          </a:p>
        </p:txBody>
      </p:sp>
      <p:sp>
        <p:nvSpPr>
          <p:cNvPr id="1027" name="Rectangle 3"/>
          <p:cNvSpPr>
            <a:spLocks noChangeArrowheads="1"/>
          </p:cNvSpPr>
          <p:nvPr/>
        </p:nvSpPr>
        <p:spPr bwMode="auto">
          <a:xfrm>
            <a:off x="45720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45720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8496944" cy="4968552"/>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5882893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5793507"/>
          </a:xfrm>
        </p:spPr>
        <p:txBody>
          <a:bodyPr>
            <a:normAutofit/>
          </a:bodyPr>
          <a:lstStyle/>
          <a:p>
            <a:pPr marL="90488" lvl="3" indent="-3175" algn="just">
              <a:buFont typeface="Arial" pitchFamily="34" charset="0"/>
              <a:buChar char="•"/>
            </a:pPr>
            <a:r>
              <a:rPr lang="es-EC" sz="1800" dirty="0" smtClean="0"/>
              <a:t> </a:t>
            </a:r>
            <a:r>
              <a:rPr lang="es-EC" sz="1900" b="1" dirty="0" smtClean="0"/>
              <a:t>Carga Sísmica (E)</a:t>
            </a:r>
          </a:p>
          <a:p>
            <a:pPr indent="12700">
              <a:buNone/>
            </a:pPr>
            <a:r>
              <a:rPr lang="en-US" sz="1900" b="1" dirty="0" smtClean="0"/>
              <a:t>	3.- </a:t>
            </a:r>
            <a:r>
              <a:rPr lang="es-EC" sz="1800" b="1" dirty="0"/>
              <a:t>Factor de Importancia de la estructura (I</a:t>
            </a:r>
            <a:r>
              <a:rPr lang="es-EC" sz="1800" b="1" dirty="0" smtClean="0"/>
              <a:t>) = 1</a:t>
            </a:r>
          </a:p>
          <a:p>
            <a:pPr indent="12700">
              <a:buNone/>
            </a:pPr>
            <a:endParaRPr lang="en-US" sz="1800" b="1" dirty="0"/>
          </a:p>
          <a:p>
            <a:pPr indent="12700">
              <a:buNone/>
            </a:pPr>
            <a:endParaRPr lang="en-US" sz="1800" b="1" dirty="0" smtClean="0"/>
          </a:p>
          <a:p>
            <a:pPr indent="12700">
              <a:buNone/>
            </a:pPr>
            <a:endParaRPr lang="en-US" sz="1800" b="1" dirty="0"/>
          </a:p>
          <a:p>
            <a:pPr indent="12700">
              <a:buNone/>
            </a:pPr>
            <a:endParaRPr lang="en-US" sz="1800" b="1" dirty="0" smtClean="0"/>
          </a:p>
          <a:p>
            <a:pPr indent="12700">
              <a:buNone/>
            </a:pPr>
            <a:endParaRPr lang="en-US" sz="1800" b="1" dirty="0"/>
          </a:p>
          <a:p>
            <a:pPr indent="12700">
              <a:buNone/>
            </a:pPr>
            <a:endParaRPr lang="en-US" sz="1800" b="1" dirty="0" smtClean="0"/>
          </a:p>
          <a:p>
            <a:pPr indent="12700">
              <a:buNone/>
            </a:pPr>
            <a:endParaRPr lang="en-US" sz="1800" b="1" dirty="0"/>
          </a:p>
          <a:p>
            <a:pPr indent="12700">
              <a:buNone/>
            </a:pPr>
            <a:endParaRPr lang="en-US" sz="1800" b="1" dirty="0" smtClean="0"/>
          </a:p>
          <a:p>
            <a:pPr indent="12700">
              <a:buNone/>
            </a:pPr>
            <a:r>
              <a:rPr lang="en-US" sz="1900" b="1" dirty="0" smtClean="0"/>
              <a:t>	</a:t>
            </a:r>
            <a:endParaRPr lang="es-EC" sz="1800" dirty="0"/>
          </a:p>
          <a:p>
            <a:pPr marL="0" indent="14288" algn="just">
              <a:buNone/>
            </a:pPr>
            <a:endParaRPr lang="es-EC" sz="5200" dirty="0" smtClean="0"/>
          </a:p>
          <a:p>
            <a:pPr algn="ctr">
              <a:buNone/>
            </a:pPr>
            <a:endParaRPr lang="es-ES" b="1" dirty="0" smtClean="0">
              <a:effectLst>
                <a:outerShdw blurRad="38100" dist="38100" dir="2700000" algn="tl">
                  <a:srgbClr val="000000">
                    <a:alpha val="43137"/>
                  </a:srgbClr>
                </a:outerShdw>
              </a:effectLst>
            </a:endParaRPr>
          </a:p>
          <a:p>
            <a:pPr algn="ctr">
              <a:buNone/>
            </a:pPr>
            <a:endParaRPr lang="es-ES" dirty="0">
              <a:effectLst>
                <a:outerShdw blurRad="38100" dist="38100" dir="2700000" algn="tl">
                  <a:srgbClr val="000000">
                    <a:alpha val="43137"/>
                  </a:srgbClr>
                </a:outerShdw>
              </a:effectLst>
            </a:endParaRPr>
          </a:p>
        </p:txBody>
      </p:sp>
      <p:sp>
        <p:nvSpPr>
          <p:cNvPr id="1027" name="Rectangle 3"/>
          <p:cNvSpPr>
            <a:spLocks noChangeArrowheads="1"/>
          </p:cNvSpPr>
          <p:nvPr/>
        </p:nvSpPr>
        <p:spPr bwMode="auto">
          <a:xfrm>
            <a:off x="45720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45720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5 Imagen"/>
          <p:cNvPicPr/>
          <p:nvPr/>
        </p:nvPicPr>
        <p:blipFill>
          <a:blip r:embed="rId2" cstate="print"/>
          <a:srcRect/>
          <a:stretch>
            <a:fillRect/>
          </a:stretch>
        </p:blipFill>
        <p:spPr bwMode="auto">
          <a:xfrm>
            <a:off x="971600" y="1700808"/>
            <a:ext cx="6552728" cy="3312368"/>
          </a:xfrm>
          <a:prstGeom prst="rect">
            <a:avLst/>
          </a:prstGeom>
          <a:noFill/>
          <a:ln w="9525">
            <a:noFill/>
            <a:miter lim="800000"/>
            <a:headEnd/>
            <a:tailEnd/>
          </a:ln>
        </p:spPr>
      </p:pic>
    </p:spTree>
    <p:extLst>
      <p:ext uri="{BB962C8B-B14F-4D97-AF65-F5344CB8AC3E}">
        <p14:creationId xmlns:p14="http://schemas.microsoft.com/office/powerpoint/2010/main" val="15599440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5793507"/>
          </a:xfrm>
        </p:spPr>
        <p:txBody>
          <a:bodyPr>
            <a:normAutofit/>
          </a:bodyPr>
          <a:lstStyle/>
          <a:p>
            <a:pPr marL="90488" lvl="3" indent="-3175" algn="just">
              <a:buFont typeface="Arial" pitchFamily="34" charset="0"/>
              <a:buChar char="•"/>
            </a:pPr>
            <a:r>
              <a:rPr lang="es-EC" sz="1800" dirty="0" smtClean="0"/>
              <a:t> </a:t>
            </a:r>
            <a:r>
              <a:rPr lang="es-EC" sz="1900" b="1" dirty="0" smtClean="0"/>
              <a:t>Carga Sísmica (E)</a:t>
            </a:r>
          </a:p>
          <a:p>
            <a:pPr lvl="0" indent="12700">
              <a:buNone/>
            </a:pPr>
            <a:r>
              <a:rPr lang="en-US" sz="1900" b="1" dirty="0" smtClean="0"/>
              <a:t>	4.- </a:t>
            </a:r>
            <a:r>
              <a:rPr lang="es-EC" sz="1800" b="1" dirty="0"/>
              <a:t>Factor de reducción de respuesta estructural (R</a:t>
            </a:r>
            <a:r>
              <a:rPr lang="es-EC" sz="1800" b="1" dirty="0" smtClean="0"/>
              <a:t>)= 7</a:t>
            </a:r>
            <a:endParaRPr lang="es-EC" sz="1800" dirty="0" smtClean="0"/>
          </a:p>
          <a:p>
            <a:pPr marL="0" indent="14288" algn="just">
              <a:buNone/>
            </a:pPr>
            <a:endParaRPr lang="es-EC" sz="5200" dirty="0" smtClean="0"/>
          </a:p>
          <a:p>
            <a:pPr algn="ctr">
              <a:buNone/>
            </a:pPr>
            <a:endParaRPr lang="es-ES" b="1" dirty="0" smtClean="0">
              <a:effectLst>
                <a:outerShdw blurRad="38100" dist="38100" dir="2700000" algn="tl">
                  <a:srgbClr val="000000">
                    <a:alpha val="43137"/>
                  </a:srgbClr>
                </a:outerShdw>
              </a:effectLst>
            </a:endParaRPr>
          </a:p>
          <a:p>
            <a:pPr algn="ctr">
              <a:buNone/>
            </a:pPr>
            <a:endParaRPr lang="es-ES" dirty="0">
              <a:effectLst>
                <a:outerShdw blurRad="38100" dist="38100" dir="2700000" algn="tl">
                  <a:srgbClr val="000000">
                    <a:alpha val="43137"/>
                  </a:srgbClr>
                </a:outerShdw>
              </a:effectLst>
            </a:endParaRPr>
          </a:p>
        </p:txBody>
      </p:sp>
      <p:sp>
        <p:nvSpPr>
          <p:cNvPr id="1027" name="Rectangle 3"/>
          <p:cNvSpPr>
            <a:spLocks noChangeArrowheads="1"/>
          </p:cNvSpPr>
          <p:nvPr/>
        </p:nvSpPr>
        <p:spPr bwMode="auto">
          <a:xfrm>
            <a:off x="45720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45720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6 Imagen"/>
          <p:cNvPicPr/>
          <p:nvPr/>
        </p:nvPicPr>
        <p:blipFill>
          <a:blip r:embed="rId2" cstate="print"/>
          <a:srcRect/>
          <a:stretch>
            <a:fillRect/>
          </a:stretch>
        </p:blipFill>
        <p:spPr bwMode="auto">
          <a:xfrm>
            <a:off x="827584" y="1484784"/>
            <a:ext cx="7291947" cy="4253976"/>
          </a:xfrm>
          <a:prstGeom prst="rect">
            <a:avLst/>
          </a:prstGeom>
          <a:noFill/>
          <a:ln w="9525">
            <a:noFill/>
            <a:miter lim="800000"/>
            <a:headEnd/>
            <a:tailEnd/>
          </a:ln>
        </p:spPr>
      </p:pic>
    </p:spTree>
    <p:extLst>
      <p:ext uri="{BB962C8B-B14F-4D97-AF65-F5344CB8AC3E}">
        <p14:creationId xmlns:p14="http://schemas.microsoft.com/office/powerpoint/2010/main" val="31866659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5793507"/>
          </a:xfrm>
        </p:spPr>
        <p:txBody>
          <a:bodyPr>
            <a:normAutofit/>
          </a:bodyPr>
          <a:lstStyle/>
          <a:p>
            <a:pPr marL="90488" lvl="3" indent="-3175" algn="just">
              <a:buFont typeface="Arial" pitchFamily="34" charset="0"/>
              <a:buChar char="•"/>
            </a:pPr>
            <a:r>
              <a:rPr lang="es-EC" sz="1800" dirty="0" smtClean="0"/>
              <a:t> </a:t>
            </a:r>
            <a:r>
              <a:rPr lang="es-EC" sz="1900" b="1" dirty="0" smtClean="0"/>
              <a:t>Carga Sísmica (E)</a:t>
            </a:r>
          </a:p>
          <a:p>
            <a:pPr indent="12700">
              <a:buNone/>
            </a:pPr>
            <a:r>
              <a:rPr lang="en-US" sz="1900" b="1" dirty="0" smtClean="0"/>
              <a:t>	</a:t>
            </a:r>
            <a:r>
              <a:rPr lang="en-US" sz="1900" b="1" dirty="0"/>
              <a:t>5</a:t>
            </a:r>
            <a:r>
              <a:rPr lang="en-US" sz="1900" b="1" dirty="0" smtClean="0"/>
              <a:t>.- </a:t>
            </a:r>
            <a:r>
              <a:rPr lang="es-ES" sz="1800" b="1" dirty="0"/>
              <a:t>Coeficientes de configuración estructural en planta (Фp</a:t>
            </a:r>
            <a:r>
              <a:rPr lang="es-ES" sz="1800" b="1" dirty="0" smtClean="0"/>
              <a:t>)</a:t>
            </a:r>
            <a:r>
              <a:rPr lang="es-EC" sz="1800" dirty="0" smtClean="0"/>
              <a:t> </a:t>
            </a:r>
            <a:r>
              <a:rPr lang="es-EC" sz="1800" b="1" dirty="0" smtClean="0"/>
              <a:t>= 1</a:t>
            </a:r>
            <a:endParaRPr lang="es-EC" sz="1800" dirty="0" smtClean="0"/>
          </a:p>
          <a:p>
            <a:pPr marL="0" indent="14288" algn="just">
              <a:buNone/>
            </a:pPr>
            <a:endParaRPr lang="es-EC" sz="5200" dirty="0" smtClean="0"/>
          </a:p>
          <a:p>
            <a:pPr algn="ctr">
              <a:buNone/>
            </a:pPr>
            <a:endParaRPr lang="es-ES" b="1" dirty="0" smtClean="0">
              <a:effectLst>
                <a:outerShdw blurRad="38100" dist="38100" dir="2700000" algn="tl">
                  <a:srgbClr val="000000">
                    <a:alpha val="43137"/>
                  </a:srgbClr>
                </a:outerShdw>
              </a:effectLst>
            </a:endParaRPr>
          </a:p>
          <a:p>
            <a:pPr algn="ctr">
              <a:buNone/>
            </a:pPr>
            <a:endParaRPr lang="es-ES" dirty="0">
              <a:effectLst>
                <a:outerShdw blurRad="38100" dist="38100" dir="2700000" algn="tl">
                  <a:srgbClr val="000000">
                    <a:alpha val="43137"/>
                  </a:srgbClr>
                </a:outerShdw>
              </a:effectLst>
            </a:endParaRPr>
          </a:p>
        </p:txBody>
      </p:sp>
      <p:sp>
        <p:nvSpPr>
          <p:cNvPr id="1027" name="Rectangle 3"/>
          <p:cNvSpPr>
            <a:spLocks noChangeArrowheads="1"/>
          </p:cNvSpPr>
          <p:nvPr/>
        </p:nvSpPr>
        <p:spPr bwMode="auto">
          <a:xfrm>
            <a:off x="45720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45720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5 Imagen"/>
          <p:cNvPicPr/>
          <p:nvPr/>
        </p:nvPicPr>
        <p:blipFill>
          <a:blip r:embed="rId2" cstate="print"/>
          <a:srcRect/>
          <a:stretch>
            <a:fillRect/>
          </a:stretch>
        </p:blipFill>
        <p:spPr bwMode="auto">
          <a:xfrm>
            <a:off x="1259632" y="1340768"/>
            <a:ext cx="6480720" cy="4896544"/>
          </a:xfrm>
          <a:prstGeom prst="rect">
            <a:avLst/>
          </a:prstGeom>
          <a:noFill/>
          <a:ln w="9525">
            <a:noFill/>
            <a:miter lim="800000"/>
            <a:headEnd/>
            <a:tailEnd/>
          </a:ln>
        </p:spPr>
      </p:pic>
    </p:spTree>
    <p:extLst>
      <p:ext uri="{BB962C8B-B14F-4D97-AF65-F5344CB8AC3E}">
        <p14:creationId xmlns:p14="http://schemas.microsoft.com/office/powerpoint/2010/main" val="37365889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5793507"/>
          </a:xfrm>
        </p:spPr>
        <p:txBody>
          <a:bodyPr>
            <a:normAutofit/>
          </a:bodyPr>
          <a:lstStyle/>
          <a:p>
            <a:pPr marL="90488" lvl="3" indent="-3175" algn="just">
              <a:buFont typeface="Arial" pitchFamily="34" charset="0"/>
              <a:buChar char="•"/>
            </a:pPr>
            <a:r>
              <a:rPr lang="es-EC" sz="1800" dirty="0" smtClean="0"/>
              <a:t> </a:t>
            </a:r>
            <a:r>
              <a:rPr lang="es-EC" sz="1900" b="1" dirty="0" smtClean="0"/>
              <a:t>Carga Sísmica (E)</a:t>
            </a:r>
          </a:p>
          <a:p>
            <a:pPr lvl="0" indent="12700">
              <a:buNone/>
            </a:pPr>
            <a:r>
              <a:rPr lang="en-US" sz="1900" b="1" dirty="0" smtClean="0"/>
              <a:t>	6.- </a:t>
            </a:r>
            <a:r>
              <a:rPr lang="es-ES" sz="1800" b="1" dirty="0"/>
              <a:t>Coeficientes de configuración estructural en elevación (Фe</a:t>
            </a:r>
            <a:r>
              <a:rPr lang="es-ES" sz="1800" b="1" dirty="0" smtClean="0"/>
              <a:t>)</a:t>
            </a:r>
            <a:r>
              <a:rPr lang="es-EC" sz="1800" dirty="0" smtClean="0"/>
              <a:t> </a:t>
            </a:r>
            <a:r>
              <a:rPr lang="es-EC" sz="1800" b="1" dirty="0" smtClean="0"/>
              <a:t>= 1</a:t>
            </a:r>
            <a:endParaRPr lang="es-EC" sz="1800" dirty="0" smtClean="0"/>
          </a:p>
          <a:p>
            <a:pPr marL="0" indent="14288" algn="just">
              <a:buNone/>
            </a:pPr>
            <a:endParaRPr lang="es-EC" sz="5200" dirty="0" smtClean="0"/>
          </a:p>
          <a:p>
            <a:pPr algn="ctr">
              <a:buNone/>
            </a:pPr>
            <a:endParaRPr lang="es-ES" b="1" dirty="0" smtClean="0">
              <a:effectLst>
                <a:outerShdw blurRad="38100" dist="38100" dir="2700000" algn="tl">
                  <a:srgbClr val="000000">
                    <a:alpha val="43137"/>
                  </a:srgbClr>
                </a:outerShdw>
              </a:effectLst>
            </a:endParaRPr>
          </a:p>
          <a:p>
            <a:pPr algn="ctr">
              <a:buNone/>
            </a:pPr>
            <a:endParaRPr lang="es-ES" dirty="0">
              <a:effectLst>
                <a:outerShdw blurRad="38100" dist="38100" dir="2700000" algn="tl">
                  <a:srgbClr val="000000">
                    <a:alpha val="43137"/>
                  </a:srgbClr>
                </a:outerShdw>
              </a:effectLst>
            </a:endParaRPr>
          </a:p>
        </p:txBody>
      </p:sp>
      <p:sp>
        <p:nvSpPr>
          <p:cNvPr id="1027" name="Rectangle 3"/>
          <p:cNvSpPr>
            <a:spLocks noChangeArrowheads="1"/>
          </p:cNvSpPr>
          <p:nvPr/>
        </p:nvSpPr>
        <p:spPr bwMode="auto">
          <a:xfrm>
            <a:off x="45720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45720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6 Imagen"/>
          <p:cNvPicPr/>
          <p:nvPr/>
        </p:nvPicPr>
        <p:blipFill>
          <a:blip r:embed="rId2" cstate="print"/>
          <a:srcRect/>
          <a:stretch>
            <a:fillRect/>
          </a:stretch>
        </p:blipFill>
        <p:spPr bwMode="auto">
          <a:xfrm>
            <a:off x="1331640" y="1124744"/>
            <a:ext cx="6680148" cy="4944980"/>
          </a:xfrm>
          <a:prstGeom prst="rect">
            <a:avLst/>
          </a:prstGeom>
          <a:noFill/>
          <a:ln w="9525">
            <a:noFill/>
            <a:miter lim="800000"/>
            <a:headEnd/>
            <a:tailEnd/>
          </a:ln>
        </p:spPr>
      </p:pic>
    </p:spTree>
    <p:extLst>
      <p:ext uri="{BB962C8B-B14F-4D97-AF65-F5344CB8AC3E}">
        <p14:creationId xmlns:p14="http://schemas.microsoft.com/office/powerpoint/2010/main" val="20086925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2"/>
            <a:ext cx="8229600" cy="5649491"/>
          </a:xfrm>
        </p:spPr>
        <p:txBody>
          <a:bodyPr>
            <a:normAutofit/>
          </a:bodyPr>
          <a:lstStyle/>
          <a:p>
            <a:pPr marL="342900" lvl="3" indent="-342900" algn="ctr">
              <a:buNone/>
            </a:pPr>
            <a:r>
              <a:rPr lang="es-ES" sz="2800" b="1" dirty="0" smtClean="0">
                <a:effectLst>
                  <a:outerShdw blurRad="38100" dist="38100" dir="2700000" algn="tl">
                    <a:srgbClr val="000000">
                      <a:alpha val="43137"/>
                    </a:srgbClr>
                  </a:outerShdw>
                </a:effectLst>
              </a:rPr>
              <a:t>ETAPAS Y PROCESOS DE CORTE</a:t>
            </a:r>
            <a:endParaRPr lang="es-EC" sz="2800" dirty="0" smtClean="0"/>
          </a:p>
          <a:p>
            <a:pPr marL="342900" lvl="3" indent="-342900">
              <a:buFont typeface="Arial" pitchFamily="34" charset="0"/>
              <a:buChar char="•"/>
            </a:pPr>
            <a:r>
              <a:rPr lang="es-EC" dirty="0" smtClean="0"/>
              <a:t>APEO (Corte o tala)</a:t>
            </a:r>
            <a:endParaRPr lang="es-ES" dirty="0" smtClean="0"/>
          </a:p>
          <a:p>
            <a:pPr marL="342900" lvl="3" indent="-342900">
              <a:buFont typeface="Arial" pitchFamily="34" charset="0"/>
              <a:buChar char="•"/>
            </a:pPr>
            <a:r>
              <a:rPr lang="es-EC" dirty="0" smtClean="0"/>
              <a:t>PODA (Eliminación de ramas)</a:t>
            </a:r>
            <a:endParaRPr lang="es-ES" dirty="0" smtClean="0"/>
          </a:p>
          <a:p>
            <a:pPr marL="342900" lvl="3" indent="-342900">
              <a:buFont typeface="Arial" pitchFamily="34" charset="0"/>
              <a:buChar char="•"/>
            </a:pPr>
            <a:r>
              <a:rPr lang="es-EC" dirty="0" smtClean="0"/>
              <a:t>DESCORTEZADO </a:t>
            </a:r>
            <a:endParaRPr lang="es-ES" dirty="0" smtClean="0"/>
          </a:p>
          <a:p>
            <a:pPr marL="342900" lvl="3" indent="-342900">
              <a:buFont typeface="Arial" pitchFamily="34" charset="0"/>
              <a:buChar char="•"/>
            </a:pPr>
            <a:r>
              <a:rPr lang="es-EC" dirty="0" smtClean="0"/>
              <a:t>TROCEADO (Corte en secciones)</a:t>
            </a:r>
            <a:endParaRPr lang="es-ES" dirty="0" smtClean="0"/>
          </a:p>
          <a:p>
            <a:pPr marL="342900" lvl="3" indent="-342900">
              <a:buFont typeface="Arial" pitchFamily="34" charset="0"/>
              <a:buChar char="•"/>
            </a:pPr>
            <a:r>
              <a:rPr lang="es-EC" dirty="0" smtClean="0"/>
              <a:t>SECADO (Natural o Artificial)</a:t>
            </a:r>
            <a:endParaRPr lang="es-ES" dirty="0" smtClean="0"/>
          </a:p>
          <a:p>
            <a:pPr algn="ctr">
              <a:buNone/>
            </a:pPr>
            <a:r>
              <a:rPr lang="es-ES" b="1" dirty="0" smtClean="0">
                <a:effectLst>
                  <a:outerShdw blurRad="38100" dist="38100" dir="2700000" algn="tl">
                    <a:srgbClr val="000000">
                      <a:alpha val="43137"/>
                    </a:srgbClr>
                  </a:outerShdw>
                </a:effectLst>
              </a:rPr>
              <a:t>SECADO</a:t>
            </a:r>
          </a:p>
          <a:p>
            <a:r>
              <a:rPr lang="es-ES" sz="2000" dirty="0" smtClean="0"/>
              <a:t>SECADO NATURAL: </a:t>
            </a:r>
            <a:r>
              <a:rPr lang="es-EC" sz="2000" dirty="0" smtClean="0"/>
              <a:t>Se coloca en pilas con separaciones entre las piezas que permiten la aireación del material. La duración del proceso depende de la clase de madera y del espesor.</a:t>
            </a:r>
          </a:p>
          <a:p>
            <a:endParaRPr lang="es-EC" sz="2000" dirty="0" smtClean="0"/>
          </a:p>
          <a:p>
            <a:r>
              <a:rPr lang="es-EC" sz="2000" dirty="0" smtClean="0"/>
              <a:t>SECADO ARTIFICIAL: Se alojan en cámaras completamente metálicas de acero o aluminio. Las cámaras poseen instalaciones que gradúan la temperatura</a:t>
            </a:r>
            <a:endParaRPr lang="es-ES" sz="2000" dirty="0" smtClean="0"/>
          </a:p>
          <a:p>
            <a:pPr algn="ctr">
              <a:buNone/>
            </a:pPr>
            <a:endParaRPr lang="es-ES" b="1" dirty="0" smtClean="0">
              <a:effectLst>
                <a:outerShdw blurRad="38100" dist="38100" dir="2700000" algn="tl">
                  <a:srgbClr val="000000">
                    <a:alpha val="43137"/>
                  </a:srgbClr>
                </a:outerShdw>
              </a:effectLst>
            </a:endParaRPr>
          </a:p>
          <a:p>
            <a:pPr algn="ctr">
              <a:buNone/>
            </a:pPr>
            <a:endParaRPr lang="es-ES" dirty="0"/>
          </a:p>
        </p:txBody>
      </p:sp>
    </p:spTree>
    <p:extLst>
      <p:ext uri="{BB962C8B-B14F-4D97-AF65-F5344CB8AC3E}">
        <p14:creationId xmlns:p14="http://schemas.microsoft.com/office/powerpoint/2010/main" val="34763877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5793507"/>
          </a:xfrm>
        </p:spPr>
        <p:txBody>
          <a:bodyPr>
            <a:normAutofit/>
          </a:bodyPr>
          <a:lstStyle/>
          <a:p>
            <a:pPr marL="90488" lvl="3" indent="-3175" algn="just">
              <a:buFont typeface="Arial" pitchFamily="34" charset="0"/>
              <a:buChar char="•"/>
            </a:pPr>
            <a:r>
              <a:rPr lang="es-EC" sz="1800" dirty="0" smtClean="0"/>
              <a:t> </a:t>
            </a:r>
            <a:r>
              <a:rPr lang="es-EC" sz="1900" b="1" dirty="0" smtClean="0"/>
              <a:t>Carga Sísmica (E)</a:t>
            </a:r>
          </a:p>
          <a:p>
            <a:pPr indent="12700">
              <a:buNone/>
            </a:pPr>
            <a:r>
              <a:rPr lang="en-US" sz="1900" b="1" dirty="0" smtClean="0"/>
              <a:t>	7.- </a:t>
            </a:r>
            <a:r>
              <a:rPr lang="es-ES" sz="1800" b="1" dirty="0"/>
              <a:t>Perfiles de suelo, </a:t>
            </a:r>
            <a:r>
              <a:rPr lang="es-ES" sz="1800" b="1" dirty="0" smtClean="0"/>
              <a:t>coeficientes. </a:t>
            </a:r>
            <a:r>
              <a:rPr lang="es-ES" sz="1800" b="1" dirty="0"/>
              <a:t>(</a:t>
            </a:r>
            <a:r>
              <a:rPr lang="es-ES" sz="1800" b="1" dirty="0" smtClean="0"/>
              <a:t>S=1.2 </a:t>
            </a:r>
            <a:r>
              <a:rPr lang="es-ES" sz="1800" b="1" dirty="0"/>
              <a:t>y </a:t>
            </a:r>
            <a:r>
              <a:rPr lang="es-ES" sz="1800" b="1" dirty="0" smtClean="0"/>
              <a:t>Cm=3)</a:t>
            </a:r>
            <a:endParaRPr lang="es-EC" sz="1800" dirty="0"/>
          </a:p>
          <a:p>
            <a:pPr lvl="0" indent="12700">
              <a:buNone/>
            </a:pPr>
            <a:endParaRPr lang="es-EC" sz="1800" dirty="0" smtClean="0"/>
          </a:p>
          <a:p>
            <a:pPr marL="0" indent="14288" algn="just">
              <a:buNone/>
            </a:pPr>
            <a:endParaRPr lang="es-EC" sz="1400" dirty="0" smtClean="0"/>
          </a:p>
          <a:p>
            <a:pPr algn="ctr">
              <a:buNone/>
            </a:pPr>
            <a:endParaRPr lang="es-ES" sz="1400" b="1" dirty="0" smtClean="0">
              <a:effectLst>
                <a:outerShdw blurRad="38100" dist="38100" dir="2700000" algn="tl">
                  <a:srgbClr val="000000">
                    <a:alpha val="43137"/>
                  </a:srgbClr>
                </a:outerShdw>
              </a:effectLst>
            </a:endParaRPr>
          </a:p>
          <a:p>
            <a:pPr algn="ctr">
              <a:buNone/>
            </a:pPr>
            <a:endParaRPr lang="es-ES" sz="1400" dirty="0" smtClean="0">
              <a:effectLst>
                <a:outerShdw blurRad="38100" dist="38100" dir="2700000" algn="tl">
                  <a:srgbClr val="000000">
                    <a:alpha val="43137"/>
                  </a:srgbClr>
                </a:outerShdw>
              </a:effectLst>
            </a:endParaRPr>
          </a:p>
          <a:p>
            <a:pPr algn="ctr">
              <a:buNone/>
            </a:pPr>
            <a:endParaRPr lang="es-ES" sz="1400" dirty="0">
              <a:effectLst>
                <a:outerShdw blurRad="38100" dist="38100" dir="2700000" algn="tl">
                  <a:srgbClr val="000000">
                    <a:alpha val="43137"/>
                  </a:srgbClr>
                </a:outerShdw>
              </a:effectLst>
            </a:endParaRPr>
          </a:p>
          <a:p>
            <a:pPr algn="ctr">
              <a:buNone/>
            </a:pPr>
            <a:endParaRPr lang="es-ES" sz="1400" dirty="0" smtClean="0">
              <a:effectLst>
                <a:outerShdw blurRad="38100" dist="38100" dir="2700000" algn="tl">
                  <a:srgbClr val="000000">
                    <a:alpha val="43137"/>
                  </a:srgbClr>
                </a:outerShdw>
              </a:effectLst>
            </a:endParaRPr>
          </a:p>
          <a:p>
            <a:pPr algn="ctr">
              <a:buNone/>
            </a:pPr>
            <a:endParaRPr lang="es-ES" sz="1400" dirty="0">
              <a:effectLst>
                <a:outerShdw blurRad="38100" dist="38100" dir="2700000" algn="tl">
                  <a:srgbClr val="000000">
                    <a:alpha val="43137"/>
                  </a:srgbClr>
                </a:outerShdw>
              </a:effectLst>
            </a:endParaRPr>
          </a:p>
          <a:p>
            <a:pPr lvl="0" indent="12700">
              <a:buNone/>
            </a:pPr>
            <a:r>
              <a:rPr lang="es-ES" sz="1800" b="1" dirty="0" smtClean="0"/>
              <a:t>	8.- Periodo </a:t>
            </a:r>
            <a:r>
              <a:rPr lang="es-ES" sz="1800" b="1" dirty="0"/>
              <a:t>de vibración de la estructura (T)</a:t>
            </a:r>
            <a:endParaRPr lang="es-EC" sz="1800" dirty="0"/>
          </a:p>
          <a:p>
            <a:pPr indent="12700">
              <a:buNone/>
            </a:pPr>
            <a:r>
              <a:rPr lang="es-EC" sz="1400" dirty="0"/>
              <a:t>	</a:t>
            </a:r>
            <a:r>
              <a:rPr lang="es-EC" sz="1800" dirty="0"/>
              <a:t>Es el periodo fundamental de vibración de cada estructura, para el cálculo se </a:t>
            </a:r>
            <a:r>
              <a:rPr lang="es-EC" sz="1800" dirty="0" smtClean="0"/>
              <a:t>	utilizará </a:t>
            </a:r>
            <a:r>
              <a:rPr lang="es-EC" sz="1800" dirty="0"/>
              <a:t>la forma </a:t>
            </a:r>
            <a:r>
              <a:rPr lang="es-EC" sz="1800" dirty="0" smtClean="0"/>
              <a:t>simplificada recomendada </a:t>
            </a:r>
            <a:r>
              <a:rPr lang="es-EC" sz="1800" dirty="0"/>
              <a:t>por el CEC 2001, que resulta útil </a:t>
            </a:r>
            <a:r>
              <a:rPr lang="es-EC" sz="1800" dirty="0" smtClean="0"/>
              <a:t>	para </a:t>
            </a:r>
            <a:r>
              <a:rPr lang="es-EC" sz="1800" dirty="0"/>
              <a:t>el cálculo sísmico estático.</a:t>
            </a:r>
          </a:p>
          <a:p>
            <a:pPr indent="12700">
              <a:buNone/>
            </a:pPr>
            <a:r>
              <a:rPr lang="es-EC" sz="1800" dirty="0" smtClean="0"/>
              <a:t>	</a:t>
            </a:r>
          </a:p>
          <a:p>
            <a:pPr indent="12700">
              <a:buNone/>
            </a:pPr>
            <a:endParaRPr lang="es-EC" sz="1800" dirty="0"/>
          </a:p>
          <a:p>
            <a:pPr indent="12700">
              <a:buNone/>
            </a:pPr>
            <a:r>
              <a:rPr lang="es-EC" sz="1800" dirty="0" smtClean="0"/>
              <a:t>	Donde</a:t>
            </a:r>
            <a:r>
              <a:rPr lang="es-EC" sz="1800" dirty="0"/>
              <a:t>:</a:t>
            </a:r>
          </a:p>
          <a:p>
            <a:pPr indent="12700">
              <a:buNone/>
            </a:pPr>
            <a:r>
              <a:rPr lang="es-EC" sz="1800" dirty="0"/>
              <a:t>	</a:t>
            </a:r>
            <a:r>
              <a:rPr lang="es-EC" sz="1800" dirty="0" err="1"/>
              <a:t>Hn</a:t>
            </a:r>
            <a:r>
              <a:rPr lang="es-EC" sz="1800" dirty="0"/>
              <a:t>: altura máxima de la edificación.</a:t>
            </a:r>
          </a:p>
          <a:p>
            <a:pPr indent="12700">
              <a:buNone/>
            </a:pPr>
            <a:r>
              <a:rPr lang="es-EC" sz="1800" dirty="0" smtClean="0"/>
              <a:t>	Ct</a:t>
            </a:r>
            <a:r>
              <a:rPr lang="es-EC" sz="1800" dirty="0"/>
              <a:t>: 0.06 para pórticos espaciales de hormigón armado con muros </a:t>
            </a:r>
            <a:r>
              <a:rPr lang="es-EC" sz="1800" dirty="0" smtClean="0"/>
              <a:t>	estructurales </a:t>
            </a:r>
            <a:r>
              <a:rPr lang="es-EC" sz="1800" dirty="0"/>
              <a:t>y para </a:t>
            </a:r>
            <a:r>
              <a:rPr lang="es-EC" sz="1800" b="1" i="1" dirty="0"/>
              <a:t>otras </a:t>
            </a:r>
            <a:r>
              <a:rPr lang="es-EC" sz="1800" b="1" i="1" dirty="0" smtClean="0"/>
              <a:t>estructuras</a:t>
            </a:r>
            <a:r>
              <a:rPr lang="es-EC" sz="1800" dirty="0" smtClean="0"/>
              <a:t>.</a:t>
            </a:r>
          </a:p>
          <a:p>
            <a:pPr indent="12700">
              <a:buNone/>
            </a:pPr>
            <a:endParaRPr lang="es-EC" sz="1800" dirty="0"/>
          </a:p>
          <a:p>
            <a:pPr algn="ctr">
              <a:buNone/>
            </a:pPr>
            <a:endParaRPr lang="es-ES" sz="1400" dirty="0">
              <a:effectLst>
                <a:outerShdw blurRad="38100" dist="38100" dir="2700000" algn="tl">
                  <a:srgbClr val="000000">
                    <a:alpha val="43137"/>
                  </a:srgbClr>
                </a:outerShdw>
              </a:effectLst>
            </a:endParaRPr>
          </a:p>
        </p:txBody>
      </p:sp>
      <p:sp>
        <p:nvSpPr>
          <p:cNvPr id="1027" name="Rectangle 3"/>
          <p:cNvSpPr>
            <a:spLocks noChangeArrowheads="1"/>
          </p:cNvSpPr>
          <p:nvPr/>
        </p:nvSpPr>
        <p:spPr bwMode="auto">
          <a:xfrm>
            <a:off x="45720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45720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5 Imagen"/>
          <p:cNvPicPr/>
          <p:nvPr/>
        </p:nvPicPr>
        <p:blipFill>
          <a:blip r:embed="rId2" cstate="print"/>
          <a:srcRect/>
          <a:stretch>
            <a:fillRect/>
          </a:stretch>
        </p:blipFill>
        <p:spPr bwMode="auto">
          <a:xfrm>
            <a:off x="1331640" y="1124744"/>
            <a:ext cx="6085146" cy="154172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0241"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91880" y="4221088"/>
            <a:ext cx="1612353" cy="360040"/>
          </a:xfrm>
          <a:prstGeom prst="rect">
            <a:avLst/>
          </a:prstGeom>
          <a:noFill/>
        </p:spPr>
      </p:pic>
      <p:sp>
        <p:nvSpPr>
          <p:cNvPr id="10243" name="Rectangle 3"/>
          <p:cNvSpPr>
            <a:spLocks noChangeArrowheads="1"/>
          </p:cNvSpPr>
          <p:nvPr/>
        </p:nvSpPr>
        <p:spPr bwMode="auto">
          <a:xfrm>
            <a:off x="0" y="676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2477196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5793507"/>
          </a:xfrm>
        </p:spPr>
        <p:txBody>
          <a:bodyPr>
            <a:normAutofit/>
          </a:bodyPr>
          <a:lstStyle/>
          <a:p>
            <a:pPr marL="3175" indent="-3175" algn="just"/>
            <a:r>
              <a:rPr lang="es-EC" sz="1800" dirty="0" smtClean="0"/>
              <a:t> </a:t>
            </a:r>
            <a:r>
              <a:rPr lang="es-EC" sz="1800" b="1" dirty="0" smtClean="0"/>
              <a:t>Carga de Viento (W)</a:t>
            </a:r>
          </a:p>
          <a:p>
            <a:pPr marL="3175" indent="-3175" algn="just"/>
            <a:endParaRPr lang="es-EC" sz="1800" b="1" dirty="0" smtClean="0"/>
          </a:p>
          <a:p>
            <a:pPr marL="615950" algn="just"/>
            <a:r>
              <a:rPr lang="es-EC" sz="1600" dirty="0" smtClean="0"/>
              <a:t>La carga de viento será estimada según el UBC 97 (UNIFORM BUILDING CODE en Español), puesto que el Ecuador no dispone de una normativa propia vigente, se utilizará esta normativa internacional.</a:t>
            </a:r>
          </a:p>
          <a:p>
            <a:pPr marL="615950" algn="just"/>
            <a:endParaRPr lang="es-ES" sz="1600" dirty="0" smtClean="0"/>
          </a:p>
          <a:p>
            <a:pPr marL="615950" algn="just"/>
            <a:r>
              <a:rPr lang="es-EC" sz="1600" dirty="0" smtClean="0"/>
              <a:t>La </a:t>
            </a:r>
            <a:r>
              <a:rPr lang="es-EC" sz="1600" dirty="0"/>
              <a:t>carga de viento, como se conoce es una carga </a:t>
            </a:r>
            <a:r>
              <a:rPr lang="es-EC" sz="1600" dirty="0" smtClean="0"/>
              <a:t>dinámica, y para facilitar </a:t>
            </a:r>
            <a:r>
              <a:rPr lang="es-EC" sz="1600" dirty="0"/>
              <a:t>el diseño </a:t>
            </a:r>
            <a:r>
              <a:rPr lang="es-EC" sz="1600" dirty="0" smtClean="0"/>
              <a:t>utilizaremos </a:t>
            </a:r>
            <a:r>
              <a:rPr lang="es-EC" sz="1600" dirty="0"/>
              <a:t>aproximaciones de cargas estáticas equivalentes</a:t>
            </a:r>
            <a:r>
              <a:rPr lang="es-EC" sz="1600" dirty="0" smtClean="0"/>
              <a:t>.</a:t>
            </a:r>
          </a:p>
          <a:p>
            <a:pPr marL="615950" algn="just"/>
            <a:endParaRPr lang="es-EC" sz="1600" dirty="0" smtClean="0"/>
          </a:p>
          <a:p>
            <a:pPr algn="just"/>
            <a:r>
              <a:rPr lang="es-EC" sz="1600" dirty="0"/>
              <a:t>La circulación del viento sobre la cubierta de la estructura, se traduce en presiones </a:t>
            </a:r>
          </a:p>
          <a:p>
            <a:pPr lvl="1" algn="just"/>
            <a:r>
              <a:rPr lang="es-EC" sz="1600" dirty="0"/>
              <a:t>Positivas en la cara de barlovento </a:t>
            </a:r>
          </a:p>
          <a:p>
            <a:pPr lvl="1" algn="just"/>
            <a:r>
              <a:rPr lang="es-EC" sz="1600" dirty="0"/>
              <a:t>Negativas en la cara de sotavento</a:t>
            </a:r>
            <a:br>
              <a:rPr lang="es-EC" sz="1600" dirty="0"/>
            </a:br>
            <a:endParaRPr lang="es-EC" sz="1600" dirty="0" smtClean="0"/>
          </a:p>
          <a:p>
            <a:pPr lvl="1" algn="just"/>
            <a:endParaRPr lang="es-EC" sz="1600" dirty="0"/>
          </a:p>
          <a:p>
            <a:pPr lvl="1" algn="just"/>
            <a:endParaRPr lang="es-EC" sz="1600" dirty="0" smtClean="0"/>
          </a:p>
          <a:p>
            <a:pPr marL="0" indent="0" algn="just">
              <a:buNone/>
            </a:pPr>
            <a:r>
              <a:rPr lang="es-EC" sz="1600" b="1" dirty="0"/>
              <a:t>Método de diseño (Método de Fuerza Normal): </a:t>
            </a:r>
            <a:endParaRPr lang="es-EC" sz="1600" b="1" dirty="0" smtClean="0"/>
          </a:p>
          <a:p>
            <a:pPr marL="0" indent="0" algn="just">
              <a:buNone/>
            </a:pPr>
            <a:r>
              <a:rPr lang="es-EC" sz="1600" dirty="0" smtClean="0"/>
              <a:t>Este </a:t>
            </a:r>
            <a:r>
              <a:rPr lang="es-EC" sz="1600" dirty="0"/>
              <a:t>método se utiliza para el diseño de estructuras rígidas con techos a dos aguas y puede utilizarse para cualquier tipo de estructura. En este método debe asumirse que la presión del viento actúa simultáneamente en dirección perpendicular a todas las superficies exteriores.</a:t>
            </a:r>
          </a:p>
          <a:p>
            <a:pPr marL="0" indent="0" algn="just">
              <a:buNone/>
            </a:pPr>
            <a:endParaRPr lang="es-EC" sz="1600" dirty="0" smtClean="0"/>
          </a:p>
          <a:p>
            <a:pPr marL="615950" algn="just"/>
            <a:endParaRPr lang="es-EC" sz="2000" dirty="0" smtClean="0"/>
          </a:p>
          <a:p>
            <a:pPr marL="725488" lvl="0" indent="-1588" algn="just">
              <a:buFont typeface="+mj-lt"/>
              <a:buAutoNum type="arabicPeriod"/>
            </a:pPr>
            <a:endParaRPr lang="es-EC" sz="1800" dirty="0"/>
          </a:p>
          <a:p>
            <a:pPr marL="725488" indent="-1588" algn="just">
              <a:buFont typeface="+mj-lt"/>
              <a:buAutoNum type="arabicPeriod"/>
            </a:pPr>
            <a:endParaRPr lang="es-EC" sz="1800" b="1" dirty="0" smtClean="0"/>
          </a:p>
          <a:p>
            <a:pPr marL="3175" indent="-3175" algn="just">
              <a:buNone/>
            </a:pPr>
            <a:endParaRPr lang="es-EC" dirty="0"/>
          </a:p>
          <a:p>
            <a:pPr marL="0" indent="14288" algn="just">
              <a:buNone/>
            </a:pPr>
            <a:endParaRPr lang="es-EC" sz="5200" dirty="0" smtClean="0"/>
          </a:p>
          <a:p>
            <a:pPr algn="ctr">
              <a:buNone/>
            </a:pPr>
            <a:endParaRPr lang="es-ES" b="1" dirty="0" smtClean="0">
              <a:effectLst>
                <a:outerShdw blurRad="38100" dist="38100" dir="2700000" algn="tl">
                  <a:srgbClr val="000000">
                    <a:alpha val="43137"/>
                  </a:srgbClr>
                </a:outerShdw>
              </a:effectLst>
            </a:endParaRPr>
          </a:p>
          <a:p>
            <a:pPr algn="ctr">
              <a:buNone/>
            </a:pPr>
            <a:endParaRPr lang="es-ES" dirty="0">
              <a:effectLst>
                <a:outerShdw blurRad="38100" dist="38100" dir="2700000" algn="tl">
                  <a:srgbClr val="000000">
                    <a:alpha val="43137"/>
                  </a:srgbClr>
                </a:outerShdw>
              </a:effectLst>
            </a:endParaRPr>
          </a:p>
        </p:txBody>
      </p:sp>
      <p:sp>
        <p:nvSpPr>
          <p:cNvPr id="163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6387"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 name="Imagen 1"/>
          <p:cNvPicPr>
            <a:picLocks noChangeAspect="1"/>
          </p:cNvPicPr>
          <p:nvPr/>
        </p:nvPicPr>
        <p:blipFill rotWithShape="1">
          <a:blip r:embed="rId2"/>
          <a:srcRect t="11387" r="13327" b="10805"/>
          <a:stretch/>
        </p:blipFill>
        <p:spPr>
          <a:xfrm>
            <a:off x="4860032" y="3212976"/>
            <a:ext cx="3008106" cy="1610913"/>
          </a:xfrm>
          <a:prstGeom prst="rect">
            <a:avLst/>
          </a:prstGeom>
        </p:spPr>
      </p:pic>
    </p:spTree>
    <p:extLst>
      <p:ext uri="{BB962C8B-B14F-4D97-AF65-F5344CB8AC3E}">
        <p14:creationId xmlns:p14="http://schemas.microsoft.com/office/powerpoint/2010/main" val="23958824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5793507"/>
          </a:xfrm>
        </p:spPr>
        <p:txBody>
          <a:bodyPr>
            <a:normAutofit/>
          </a:bodyPr>
          <a:lstStyle/>
          <a:p>
            <a:pPr marL="0" indent="0" algn="just">
              <a:buNone/>
            </a:pPr>
            <a:endParaRPr lang="es-EC" sz="1800" b="1" dirty="0" smtClean="0"/>
          </a:p>
          <a:p>
            <a:pPr>
              <a:buNone/>
            </a:pPr>
            <a:r>
              <a:rPr lang="es-EC" sz="1800" b="1" dirty="0" smtClean="0"/>
              <a:t>	</a:t>
            </a:r>
            <a:r>
              <a:rPr lang="es-EC" sz="1800" dirty="0" smtClean="0"/>
              <a:t> </a:t>
            </a:r>
            <a:r>
              <a:rPr lang="es-EC" sz="1800" dirty="0"/>
              <a:t>Para determinar la presión que ejerce el viento en la estructura, a partir del código UBC 97, es necesario determinar parámetros particulares de la estructura, que se detallan a continuación: </a:t>
            </a:r>
          </a:p>
          <a:p>
            <a:pPr lvl="0">
              <a:buNone/>
            </a:pPr>
            <a:endParaRPr lang="es-EC" sz="1800" dirty="0" smtClean="0"/>
          </a:p>
          <a:p>
            <a:pPr>
              <a:buNone/>
            </a:pPr>
            <a:r>
              <a:rPr lang="es-EC" sz="1800" dirty="0" smtClean="0"/>
              <a:t>		Se considera </a:t>
            </a:r>
            <a:r>
              <a:rPr lang="es-EC" sz="1800" dirty="0"/>
              <a:t>que el viento proviene de cualquier dirección horizontal, y para este caso particular se adoptará una velocidad del viento de </a:t>
            </a:r>
            <a:r>
              <a:rPr lang="es-EC" sz="1800" b="1" dirty="0"/>
              <a:t>100 km/h</a:t>
            </a:r>
            <a:r>
              <a:rPr lang="es-EC" sz="1800" b="1" dirty="0" smtClean="0"/>
              <a:t>.</a:t>
            </a:r>
            <a:endParaRPr lang="es-EC" sz="1800" dirty="0" smtClean="0"/>
          </a:p>
          <a:p>
            <a:pPr marL="723900" lvl="0" indent="0" algn="just">
              <a:buNone/>
            </a:pPr>
            <a:r>
              <a:rPr lang="es-EC" sz="1800" b="1" dirty="0" smtClean="0"/>
              <a:t>Grado </a:t>
            </a:r>
            <a:r>
              <a:rPr lang="es-EC" sz="1800" b="1" dirty="0"/>
              <a:t>de Exposición.- </a:t>
            </a:r>
            <a:r>
              <a:rPr lang="es-EC" sz="1800" dirty="0"/>
              <a:t>Determinado exclusivamente, por el entorno donde la estructura será edificada.  Exposición B. (UBC 97</a:t>
            </a:r>
            <a:r>
              <a:rPr lang="es-EC" sz="1800" dirty="0" smtClean="0"/>
              <a:t>)</a:t>
            </a:r>
          </a:p>
          <a:p>
            <a:pPr marL="723900" lvl="0" indent="0" algn="just">
              <a:buNone/>
            </a:pPr>
            <a:r>
              <a:rPr lang="es-EC" sz="1800" b="1" dirty="0" smtClean="0"/>
              <a:t>Presiones </a:t>
            </a:r>
            <a:r>
              <a:rPr lang="es-EC" sz="1800" b="1" dirty="0"/>
              <a:t>del viento de diseño </a:t>
            </a:r>
          </a:p>
          <a:p>
            <a:pPr marL="725488" indent="-1588" algn="just">
              <a:buNone/>
            </a:pPr>
            <a:endParaRPr lang="en-US" sz="1800" b="1" dirty="0"/>
          </a:p>
          <a:p>
            <a:pPr marL="725488" indent="-1588" algn="just">
              <a:buNone/>
            </a:pPr>
            <a:endParaRPr lang="es-EC" sz="1800" b="1" dirty="0"/>
          </a:p>
          <a:p>
            <a:pPr indent="817563">
              <a:buNone/>
            </a:pPr>
            <a:r>
              <a:rPr lang="es-EC" sz="1800" dirty="0"/>
              <a:t>Donde:</a:t>
            </a:r>
          </a:p>
          <a:p>
            <a:pPr indent="817563">
              <a:buNone/>
            </a:pPr>
            <a:r>
              <a:rPr lang="es-EC" sz="1800" dirty="0"/>
              <a:t>Ce: Coeficiente de exposición y de factor de ráfaga</a:t>
            </a:r>
          </a:p>
          <a:p>
            <a:pPr indent="817563">
              <a:buNone/>
            </a:pPr>
            <a:r>
              <a:rPr lang="es-EC" sz="1800" dirty="0"/>
              <a:t>Cq: Coeficiente de presión</a:t>
            </a:r>
          </a:p>
          <a:p>
            <a:pPr indent="817563">
              <a:buNone/>
            </a:pPr>
            <a:r>
              <a:rPr lang="es-EC" sz="1800" dirty="0"/>
              <a:t>qs: presión del viento a la altura estándar de 10m</a:t>
            </a:r>
          </a:p>
          <a:p>
            <a:pPr indent="817563">
              <a:buNone/>
            </a:pPr>
            <a:r>
              <a:rPr lang="es-EC" sz="1800" dirty="0"/>
              <a:t>Iw: factor de importancia de la edificación</a:t>
            </a:r>
          </a:p>
          <a:p>
            <a:pPr lvl="0">
              <a:buNone/>
            </a:pPr>
            <a:endParaRPr lang="es-EC" sz="1800" dirty="0"/>
          </a:p>
          <a:p>
            <a:pPr marL="725488" lvl="0" indent="-1588" algn="just">
              <a:buFont typeface="+mj-lt"/>
              <a:buAutoNum type="arabicPeriod"/>
            </a:pPr>
            <a:endParaRPr lang="es-EC" sz="1800" dirty="0"/>
          </a:p>
          <a:p>
            <a:pPr marL="725488" indent="-1588" algn="just">
              <a:buFont typeface="+mj-lt"/>
              <a:buAutoNum type="arabicPeriod"/>
            </a:pPr>
            <a:endParaRPr lang="es-EC" sz="1800" b="1" dirty="0" smtClean="0"/>
          </a:p>
          <a:p>
            <a:pPr marL="3175" indent="-3175" algn="just">
              <a:buNone/>
            </a:pPr>
            <a:endParaRPr lang="es-EC" dirty="0"/>
          </a:p>
          <a:p>
            <a:pPr marL="0" indent="14288" algn="just">
              <a:buNone/>
            </a:pPr>
            <a:endParaRPr lang="es-EC" sz="5200" dirty="0" smtClean="0"/>
          </a:p>
          <a:p>
            <a:pPr algn="ctr">
              <a:buNone/>
            </a:pPr>
            <a:endParaRPr lang="es-ES" b="1" dirty="0" smtClean="0">
              <a:effectLst>
                <a:outerShdw blurRad="38100" dist="38100" dir="2700000" algn="tl">
                  <a:srgbClr val="000000">
                    <a:alpha val="43137"/>
                  </a:srgbClr>
                </a:outerShdw>
              </a:effectLst>
            </a:endParaRPr>
          </a:p>
          <a:p>
            <a:pPr algn="ctr">
              <a:buNone/>
            </a:pPr>
            <a:endParaRPr lang="es-ES" dirty="0">
              <a:effectLst>
                <a:outerShdw blurRad="38100" dist="38100" dir="2700000" algn="tl">
                  <a:srgbClr val="000000">
                    <a:alpha val="43137"/>
                  </a:srgbClr>
                </a:outerShdw>
              </a:effectLst>
            </a:endParaRPr>
          </a:p>
        </p:txBody>
      </p:sp>
      <p:sp>
        <p:nvSpPr>
          <p:cNvPr id="163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6387"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75856" y="3861048"/>
            <a:ext cx="1924577" cy="288032"/>
          </a:xfrm>
          <a:prstGeom prst="rect">
            <a:avLst/>
          </a:prstGeom>
          <a:noFill/>
        </p:spPr>
      </p:pic>
    </p:spTree>
    <p:extLst>
      <p:ext uri="{BB962C8B-B14F-4D97-AF65-F5344CB8AC3E}">
        <p14:creationId xmlns:p14="http://schemas.microsoft.com/office/powerpoint/2010/main" val="3468957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6192688"/>
          </a:xfrm>
        </p:spPr>
        <p:txBody>
          <a:bodyPr>
            <a:normAutofit fontScale="32500" lnSpcReduction="20000"/>
          </a:bodyPr>
          <a:lstStyle/>
          <a:p>
            <a:pPr marL="171450" lvl="1" indent="6350" algn="ctr">
              <a:buNone/>
            </a:pPr>
            <a:r>
              <a:rPr lang="es-EC" sz="6000" b="1" dirty="0"/>
              <a:t>COMBINACIONES DE </a:t>
            </a:r>
            <a:r>
              <a:rPr lang="es-EC" sz="6000" b="1" dirty="0" smtClean="0"/>
              <a:t>CARGA</a:t>
            </a:r>
          </a:p>
          <a:p>
            <a:pPr marL="171450" lvl="1" indent="6350" algn="ctr">
              <a:buNone/>
            </a:pPr>
            <a:endParaRPr lang="es-EC" sz="4400" dirty="0"/>
          </a:p>
          <a:p>
            <a:pPr marL="171450" indent="6350">
              <a:buNone/>
            </a:pPr>
            <a:r>
              <a:rPr lang="es-EC" sz="5500" dirty="0" smtClean="0"/>
              <a:t>A </a:t>
            </a:r>
            <a:r>
              <a:rPr lang="es-EC" sz="5500" dirty="0"/>
              <a:t>continuación se indicaran las combinaciones de carga que se usarán </a:t>
            </a:r>
            <a:r>
              <a:rPr lang="es-EC" sz="5500" dirty="0" smtClean="0"/>
              <a:t>para la analisis que realizaremos (cimentacion y conexiones), </a:t>
            </a:r>
            <a:r>
              <a:rPr lang="es-EC" sz="5500" dirty="0"/>
              <a:t>las mismas que son las propuestas por el CEC-2001. Se usará las cargas de servicio. </a:t>
            </a:r>
            <a:endParaRPr lang="es-EC" sz="5500" dirty="0" smtClean="0"/>
          </a:p>
          <a:p>
            <a:pPr marL="171450" indent="6350">
              <a:buNone/>
            </a:pPr>
            <a:endParaRPr lang="es-EC" sz="5500" dirty="0"/>
          </a:p>
          <a:p>
            <a:pPr marL="171450" indent="6350"/>
            <a:r>
              <a:rPr lang="es-EC" sz="5500" dirty="0" smtClean="0"/>
              <a:t> 1.4 </a:t>
            </a:r>
            <a:r>
              <a:rPr lang="es-EC" sz="5500" dirty="0"/>
              <a:t>D +1.7 L</a:t>
            </a:r>
          </a:p>
          <a:p>
            <a:pPr marL="171450" indent="6350"/>
            <a:r>
              <a:rPr lang="es-EC" sz="5500" dirty="0" smtClean="0"/>
              <a:t> 0.75 </a:t>
            </a:r>
            <a:r>
              <a:rPr lang="es-EC" sz="5500" dirty="0"/>
              <a:t>* (1.4 D +1.7 L ± 1.87 E)</a:t>
            </a:r>
          </a:p>
          <a:p>
            <a:pPr marL="171450" indent="6350"/>
            <a:r>
              <a:rPr lang="es-EC" sz="5500" dirty="0" smtClean="0"/>
              <a:t> 0.75 </a:t>
            </a:r>
            <a:r>
              <a:rPr lang="es-EC" sz="5500" dirty="0"/>
              <a:t>* (1.4 D +1.7 L) ± 1.43 W</a:t>
            </a:r>
          </a:p>
          <a:p>
            <a:pPr marL="171450" indent="6350"/>
            <a:r>
              <a:rPr lang="es-EC" sz="5500" dirty="0" smtClean="0"/>
              <a:t> 0.9 </a:t>
            </a:r>
            <a:r>
              <a:rPr lang="es-EC" sz="5500" dirty="0"/>
              <a:t>D ± 1.43 E</a:t>
            </a:r>
          </a:p>
          <a:p>
            <a:pPr marL="171450" indent="6350"/>
            <a:r>
              <a:rPr lang="es-EC" sz="5500" dirty="0" smtClean="0"/>
              <a:t> 0.9 </a:t>
            </a:r>
            <a:r>
              <a:rPr lang="es-EC" sz="5500" dirty="0"/>
              <a:t>D ± 1.43 W</a:t>
            </a:r>
          </a:p>
          <a:p>
            <a:pPr marL="171450" indent="6350"/>
            <a:r>
              <a:rPr lang="es-EC" sz="5500" dirty="0" smtClean="0"/>
              <a:t> 0.75 </a:t>
            </a:r>
            <a:r>
              <a:rPr lang="es-EC" sz="5500" dirty="0"/>
              <a:t>* (1.4 D +1.7 L) ± 1.43 E</a:t>
            </a:r>
          </a:p>
          <a:p>
            <a:pPr marL="171450" indent="6350">
              <a:buNone/>
            </a:pPr>
            <a:r>
              <a:rPr lang="es-EC" sz="5500" dirty="0"/>
              <a:t> </a:t>
            </a:r>
          </a:p>
          <a:p>
            <a:pPr marL="171450" indent="6350">
              <a:buNone/>
            </a:pPr>
            <a:r>
              <a:rPr lang="es-EC" sz="5500" dirty="0"/>
              <a:t>Donde: </a:t>
            </a:r>
          </a:p>
          <a:p>
            <a:pPr marL="171450" indent="6350">
              <a:buNone/>
            </a:pPr>
            <a:r>
              <a:rPr lang="es-EC" sz="5500" dirty="0"/>
              <a:t>	</a:t>
            </a:r>
            <a:r>
              <a:rPr lang="es-EC" sz="5500" dirty="0" smtClean="0"/>
              <a:t>D</a:t>
            </a:r>
            <a:r>
              <a:rPr lang="es-EC" sz="5500" dirty="0"/>
              <a:t>: Carga muerta</a:t>
            </a:r>
          </a:p>
          <a:p>
            <a:pPr marL="171450" indent="6350">
              <a:buNone/>
            </a:pPr>
            <a:r>
              <a:rPr lang="es-EC" sz="5500" dirty="0"/>
              <a:t>	</a:t>
            </a:r>
            <a:r>
              <a:rPr lang="es-EC" sz="5500" dirty="0" smtClean="0"/>
              <a:t>L</a:t>
            </a:r>
            <a:r>
              <a:rPr lang="es-EC" sz="5500" dirty="0"/>
              <a:t>: Carga viva</a:t>
            </a:r>
          </a:p>
          <a:p>
            <a:pPr marL="171450" indent="6350">
              <a:buNone/>
            </a:pPr>
            <a:r>
              <a:rPr lang="es-EC" sz="5500" dirty="0"/>
              <a:t>	</a:t>
            </a:r>
            <a:r>
              <a:rPr lang="es-EC" sz="5500" dirty="0" smtClean="0"/>
              <a:t>E</a:t>
            </a:r>
            <a:r>
              <a:rPr lang="es-EC" sz="5500" dirty="0"/>
              <a:t>: Carga de sismo</a:t>
            </a:r>
          </a:p>
          <a:p>
            <a:pPr marL="171450" indent="6350">
              <a:buNone/>
            </a:pPr>
            <a:r>
              <a:rPr lang="es-EC" sz="5500" dirty="0"/>
              <a:t>	</a:t>
            </a:r>
            <a:r>
              <a:rPr lang="es-EC" sz="5500" dirty="0" smtClean="0"/>
              <a:t>W</a:t>
            </a:r>
            <a:r>
              <a:rPr lang="es-EC" sz="5500" dirty="0"/>
              <a:t>: </a:t>
            </a:r>
            <a:r>
              <a:rPr lang="es-EC" sz="5500" dirty="0" smtClean="0"/>
              <a:t>Carga </a:t>
            </a:r>
            <a:r>
              <a:rPr lang="es-EC" sz="5500" dirty="0"/>
              <a:t>de </a:t>
            </a:r>
            <a:r>
              <a:rPr lang="es-EC" sz="5500" dirty="0" smtClean="0"/>
              <a:t>viento</a:t>
            </a:r>
          </a:p>
          <a:p>
            <a:pPr marL="171450" indent="6350">
              <a:buNone/>
            </a:pPr>
            <a:endParaRPr lang="es-EC" sz="5500" dirty="0"/>
          </a:p>
          <a:p>
            <a:pPr marL="3175" indent="-3175" algn="just">
              <a:buNone/>
            </a:pPr>
            <a:endParaRPr lang="es-EC" sz="5500" b="1" dirty="0" smtClean="0"/>
          </a:p>
          <a:p>
            <a:pPr lvl="0">
              <a:buNone/>
            </a:pPr>
            <a:r>
              <a:rPr lang="es-EC" sz="5500" b="1" dirty="0" smtClean="0"/>
              <a:t>	</a:t>
            </a:r>
            <a:endParaRPr lang="es-EC" sz="5500" dirty="0" smtClean="0"/>
          </a:p>
          <a:p>
            <a:pPr lvl="0">
              <a:buNone/>
            </a:pPr>
            <a:endParaRPr lang="es-EC" sz="5500" dirty="0"/>
          </a:p>
          <a:p>
            <a:pPr marL="725488" lvl="0" indent="-1588" algn="just">
              <a:buFont typeface="+mj-lt"/>
              <a:buAutoNum type="arabicPeriod"/>
            </a:pPr>
            <a:endParaRPr lang="es-EC" sz="5500" dirty="0"/>
          </a:p>
          <a:p>
            <a:pPr marL="725488" indent="-1588" algn="just">
              <a:buFont typeface="+mj-lt"/>
              <a:buAutoNum type="arabicPeriod"/>
            </a:pPr>
            <a:endParaRPr lang="es-EC" sz="1800" b="1" dirty="0" smtClean="0"/>
          </a:p>
          <a:p>
            <a:pPr marL="3175" indent="-3175" algn="just">
              <a:buNone/>
            </a:pPr>
            <a:endParaRPr lang="es-EC" dirty="0"/>
          </a:p>
          <a:p>
            <a:pPr marL="0" indent="14288" algn="just">
              <a:buNone/>
            </a:pPr>
            <a:endParaRPr lang="es-EC" sz="5200" dirty="0" smtClean="0"/>
          </a:p>
          <a:p>
            <a:pPr algn="ctr">
              <a:buNone/>
            </a:pPr>
            <a:endParaRPr lang="es-ES" b="1" dirty="0" smtClean="0">
              <a:effectLst>
                <a:outerShdw blurRad="38100" dist="38100" dir="2700000" algn="tl">
                  <a:srgbClr val="000000">
                    <a:alpha val="43137"/>
                  </a:srgbClr>
                </a:outerShdw>
              </a:effectLst>
            </a:endParaRPr>
          </a:p>
          <a:p>
            <a:pPr algn="ctr">
              <a:buNone/>
            </a:pPr>
            <a:endParaRPr lang="es-ES" dirty="0">
              <a:effectLst>
                <a:outerShdw blurRad="38100" dist="38100" dir="2700000" algn="tl">
                  <a:srgbClr val="000000">
                    <a:alpha val="43137"/>
                  </a:srgbClr>
                </a:outerShdw>
              </a:effectLst>
            </a:endParaRPr>
          </a:p>
        </p:txBody>
      </p:sp>
      <p:sp>
        <p:nvSpPr>
          <p:cNvPr id="16387"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8102910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5793507"/>
          </a:xfrm>
        </p:spPr>
        <p:txBody>
          <a:bodyPr>
            <a:normAutofit/>
          </a:bodyPr>
          <a:lstStyle/>
          <a:p>
            <a:pPr lvl="1">
              <a:buNone/>
            </a:pPr>
            <a:r>
              <a:rPr lang="es-ES_tradnl" sz="2400" b="1" dirty="0" smtClean="0"/>
              <a:t>ANÁLISIS DE LA ESTRUCTURA CON EL PROGRAMA ETABS</a:t>
            </a:r>
          </a:p>
          <a:p>
            <a:pPr lvl="1">
              <a:buNone/>
            </a:pPr>
            <a:endParaRPr lang="es-ES_tradnl" sz="2400" b="1" dirty="0" smtClean="0"/>
          </a:p>
          <a:p>
            <a:pPr marL="0" lvl="1" indent="6350" algn="just">
              <a:buNone/>
            </a:pPr>
            <a:r>
              <a:rPr lang="es-ES_tradnl" sz="1800" dirty="0" smtClean="0"/>
              <a:t>Para el análisis de la estructura </a:t>
            </a:r>
            <a:r>
              <a:rPr lang="es-ES_tradnl" sz="1800" dirty="0"/>
              <a:t>del convento, </a:t>
            </a:r>
            <a:r>
              <a:rPr lang="es-ES_tradnl" sz="1800" dirty="0" smtClean="0"/>
              <a:t>utilizaremos el programa ETABS, el mismo que usa un modelo de elementos finitos, cuyos resultados nos servirán de base para el diseño y chequeo estructural.</a:t>
            </a:r>
          </a:p>
          <a:p>
            <a:pPr marL="0" lvl="1" indent="6350">
              <a:buNone/>
            </a:pPr>
            <a:endParaRPr lang="es-ES_tradnl" sz="1800" dirty="0" smtClean="0"/>
          </a:p>
          <a:p>
            <a:pPr marL="0" lvl="1" indent="6350">
              <a:buNone/>
            </a:pPr>
            <a:endParaRPr lang="es-ES_tradnl" sz="1800" dirty="0" smtClean="0"/>
          </a:p>
          <a:p>
            <a:pPr marL="0" lvl="1" indent="6350">
              <a:buFont typeface="Arial" pitchFamily="34" charset="0"/>
              <a:buChar char="•"/>
            </a:pPr>
            <a:endParaRPr lang="es-ES_tradnl" sz="2400" dirty="0" smtClean="0"/>
          </a:p>
          <a:p>
            <a:pPr marL="0" lvl="1" indent="6350">
              <a:buFont typeface="Arial" pitchFamily="34" charset="0"/>
              <a:buChar char="•"/>
            </a:pPr>
            <a:endParaRPr lang="es-ES_tradnl" sz="2400" dirty="0" smtClean="0"/>
          </a:p>
          <a:p>
            <a:pPr algn="ctr">
              <a:buNone/>
            </a:pPr>
            <a:endParaRPr lang="es-ES_tradnl" sz="1800" dirty="0">
              <a:effectLst>
                <a:outerShdw blurRad="38100" dist="38100" dir="2700000" algn="tl">
                  <a:srgbClr val="000000">
                    <a:alpha val="43137"/>
                  </a:srgbClr>
                </a:outerShdw>
              </a:effectLst>
            </a:endParaRPr>
          </a:p>
        </p:txBody>
      </p:sp>
      <p:sp>
        <p:nvSpPr>
          <p:cNvPr id="16387"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Imagen 5"/>
          <p:cNvPicPr>
            <a:picLocks noChangeAspect="1"/>
          </p:cNvPicPr>
          <p:nvPr/>
        </p:nvPicPr>
        <p:blipFill>
          <a:blip r:embed="rId2"/>
          <a:stretch>
            <a:fillRect/>
          </a:stretch>
        </p:blipFill>
        <p:spPr>
          <a:xfrm>
            <a:off x="1780778" y="2059283"/>
            <a:ext cx="5743550" cy="4370092"/>
          </a:xfrm>
          <a:prstGeom prst="rect">
            <a:avLst/>
          </a:prstGeom>
        </p:spPr>
      </p:pic>
    </p:spTree>
    <p:extLst>
      <p:ext uri="{BB962C8B-B14F-4D97-AF65-F5344CB8AC3E}">
        <p14:creationId xmlns:p14="http://schemas.microsoft.com/office/powerpoint/2010/main" val="3831987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6" name="Marcador de contenido 5"/>
          <p:cNvSpPr>
            <a:spLocks noGrp="1"/>
          </p:cNvSpPr>
          <p:nvPr>
            <p:ph idx="1"/>
          </p:nvPr>
        </p:nvSpPr>
        <p:spPr/>
        <p:txBody>
          <a:bodyPr/>
          <a:lstStyle/>
          <a:p>
            <a:endParaRPr lang="es-ES"/>
          </a:p>
        </p:txBody>
      </p:sp>
      <p:pic>
        <p:nvPicPr>
          <p:cNvPr id="8" name="Imagen 7"/>
          <p:cNvPicPr>
            <a:picLocks noChangeAspect="1"/>
          </p:cNvPicPr>
          <p:nvPr/>
        </p:nvPicPr>
        <p:blipFill>
          <a:blip r:embed="rId2"/>
          <a:stretch>
            <a:fillRect/>
          </a:stretch>
        </p:blipFill>
        <p:spPr>
          <a:xfrm>
            <a:off x="457200" y="1417638"/>
            <a:ext cx="8229600" cy="5143500"/>
          </a:xfrm>
          <a:prstGeom prst="rect">
            <a:avLst/>
          </a:prstGeom>
        </p:spPr>
      </p:pic>
      <p:sp>
        <p:nvSpPr>
          <p:cNvPr id="9" name="Estrella de 5 puntas 8">
            <a:hlinkClick r:id="rId3" action="ppaction://hlinksldjump"/>
          </p:cNvPr>
          <p:cNvSpPr/>
          <p:nvPr/>
        </p:nvSpPr>
        <p:spPr>
          <a:xfrm>
            <a:off x="2123728" y="1772816"/>
            <a:ext cx="72008" cy="72008"/>
          </a:xfrm>
          <a:prstGeom prst="star5">
            <a:avLst>
              <a:gd name="adj" fmla="val 50000"/>
              <a:gd name="hf" fmla="val 105146"/>
              <a:gd name="vf" fmla="val 11055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
        <p:nvSpPr>
          <p:cNvPr id="11" name="Estrella de 5 puntas 10">
            <a:hlinkClick r:id="rId4" action="ppaction://hlinksldjump"/>
          </p:cNvPr>
          <p:cNvSpPr/>
          <p:nvPr/>
        </p:nvSpPr>
        <p:spPr>
          <a:xfrm>
            <a:off x="1979712" y="1916832"/>
            <a:ext cx="72008" cy="72008"/>
          </a:xfrm>
          <a:prstGeom prst="star5">
            <a:avLst>
              <a:gd name="adj" fmla="val 50000"/>
              <a:gd name="hf" fmla="val 105146"/>
              <a:gd name="vf" fmla="val 11055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2" name="Estrella de 5 puntas 11">
            <a:hlinkClick r:id="rId5" action="ppaction://hlinksldjump"/>
          </p:cNvPr>
          <p:cNvSpPr/>
          <p:nvPr/>
        </p:nvSpPr>
        <p:spPr>
          <a:xfrm>
            <a:off x="2267744" y="2023244"/>
            <a:ext cx="72008" cy="72008"/>
          </a:xfrm>
          <a:prstGeom prst="star5">
            <a:avLst>
              <a:gd name="adj" fmla="val 50000"/>
              <a:gd name="hf" fmla="val 105146"/>
              <a:gd name="vf" fmla="val 11055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
        <p:nvSpPr>
          <p:cNvPr id="13" name="Estrella de 5 puntas 12">
            <a:hlinkClick r:id="rId6" action="ppaction://hlinksldjump"/>
          </p:cNvPr>
          <p:cNvSpPr/>
          <p:nvPr/>
        </p:nvSpPr>
        <p:spPr>
          <a:xfrm>
            <a:off x="2483768" y="2924944"/>
            <a:ext cx="72008" cy="72008"/>
          </a:xfrm>
          <a:prstGeom prst="star5">
            <a:avLst>
              <a:gd name="adj" fmla="val 50000"/>
              <a:gd name="hf" fmla="val 105146"/>
              <a:gd name="vf" fmla="val 11055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4" name="Estrella de 5 puntas 13">
            <a:hlinkClick r:id="rId7" action="ppaction://hlinksldjump"/>
          </p:cNvPr>
          <p:cNvSpPr/>
          <p:nvPr/>
        </p:nvSpPr>
        <p:spPr>
          <a:xfrm>
            <a:off x="2051720" y="3238252"/>
            <a:ext cx="72008" cy="72008"/>
          </a:xfrm>
          <a:prstGeom prst="star5">
            <a:avLst>
              <a:gd name="adj" fmla="val 50000"/>
              <a:gd name="hf" fmla="val 105146"/>
              <a:gd name="vf" fmla="val 11055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
        <p:nvSpPr>
          <p:cNvPr id="15" name="Estrella de 5 puntas 14">
            <a:hlinkClick r:id="rId8" action="ppaction://hlinksldjump"/>
          </p:cNvPr>
          <p:cNvSpPr/>
          <p:nvPr/>
        </p:nvSpPr>
        <p:spPr>
          <a:xfrm>
            <a:off x="2339752" y="3397089"/>
            <a:ext cx="72008" cy="72008"/>
          </a:xfrm>
          <a:prstGeom prst="star5">
            <a:avLst>
              <a:gd name="adj" fmla="val 50000"/>
              <a:gd name="hf" fmla="val 105146"/>
              <a:gd name="vf" fmla="val 11055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6" name="Estrella de 5 puntas 15">
            <a:hlinkClick r:id="rId9" action="ppaction://hlinksldjump"/>
          </p:cNvPr>
          <p:cNvSpPr/>
          <p:nvPr/>
        </p:nvSpPr>
        <p:spPr>
          <a:xfrm>
            <a:off x="2159732" y="3953384"/>
            <a:ext cx="72008" cy="72008"/>
          </a:xfrm>
          <a:prstGeom prst="star5">
            <a:avLst>
              <a:gd name="adj" fmla="val 50000"/>
              <a:gd name="hf" fmla="val 105146"/>
              <a:gd name="vf" fmla="val 11055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6993416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pic>
        <p:nvPicPr>
          <p:cNvPr id="4" name="Marcador de contenido 4"/>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618572"/>
            <a:ext cx="5061823" cy="4525963"/>
          </a:xfrm>
          <a:prstGeom prst="rect">
            <a:avLst/>
          </a:prstGeom>
          <a:noFill/>
          <a:ln>
            <a:noFill/>
          </a:ln>
        </p:spPr>
      </p:pic>
      <p:sp>
        <p:nvSpPr>
          <p:cNvPr id="5" name="Flecha izquierda 4">
            <a:hlinkClick r:id="rId3" action="ppaction://hlinksldjump"/>
          </p:cNvPr>
          <p:cNvSpPr/>
          <p:nvPr/>
        </p:nvSpPr>
        <p:spPr>
          <a:xfrm>
            <a:off x="7615730" y="6126163"/>
            <a:ext cx="1152128" cy="7134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spTree>
    <p:extLst>
      <p:ext uri="{BB962C8B-B14F-4D97-AF65-F5344CB8AC3E}">
        <p14:creationId xmlns:p14="http://schemas.microsoft.com/office/powerpoint/2010/main" val="375730617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sp>
        <p:nvSpPr>
          <p:cNvPr id="5" name="Flecha izquierda 4">
            <a:hlinkClick r:id="rId2" action="ppaction://hlinksldjump"/>
          </p:cNvPr>
          <p:cNvSpPr/>
          <p:nvPr/>
        </p:nvSpPr>
        <p:spPr>
          <a:xfrm>
            <a:off x="7615730" y="6126163"/>
            <a:ext cx="1152128" cy="7134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1873885" y="1775697"/>
            <a:ext cx="5396230" cy="4381500"/>
          </a:xfrm>
          <a:prstGeom prst="rect">
            <a:avLst/>
          </a:prstGeom>
          <a:noFill/>
          <a:ln>
            <a:noFill/>
          </a:ln>
        </p:spPr>
      </p:pic>
    </p:spTree>
    <p:extLst>
      <p:ext uri="{BB962C8B-B14F-4D97-AF65-F5344CB8AC3E}">
        <p14:creationId xmlns:p14="http://schemas.microsoft.com/office/powerpoint/2010/main" val="188347731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sp>
        <p:nvSpPr>
          <p:cNvPr id="5" name="Flecha izquierda 4">
            <a:hlinkClick r:id="rId2" action="ppaction://hlinksldjump"/>
          </p:cNvPr>
          <p:cNvSpPr/>
          <p:nvPr/>
        </p:nvSpPr>
        <p:spPr>
          <a:xfrm>
            <a:off x="7615730" y="6126163"/>
            <a:ext cx="1152128" cy="7134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2815272" y="1153953"/>
            <a:ext cx="3513455" cy="5418455"/>
          </a:xfrm>
          <a:prstGeom prst="rect">
            <a:avLst/>
          </a:prstGeom>
          <a:noFill/>
          <a:ln>
            <a:noFill/>
          </a:ln>
        </p:spPr>
      </p:pic>
    </p:spTree>
    <p:extLst>
      <p:ext uri="{BB962C8B-B14F-4D97-AF65-F5344CB8AC3E}">
        <p14:creationId xmlns:p14="http://schemas.microsoft.com/office/powerpoint/2010/main" val="121419814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sp>
        <p:nvSpPr>
          <p:cNvPr id="5" name="Flecha izquierda 4">
            <a:hlinkClick r:id="rId2" action="ppaction://hlinksldjump"/>
          </p:cNvPr>
          <p:cNvSpPr/>
          <p:nvPr/>
        </p:nvSpPr>
        <p:spPr>
          <a:xfrm>
            <a:off x="7615730" y="6126163"/>
            <a:ext cx="1152128" cy="7134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pic>
        <p:nvPicPr>
          <p:cNvPr id="4" name="Imagen 3"/>
          <p:cNvPicPr>
            <a:picLocks noChangeAspect="1"/>
          </p:cNvPicPr>
          <p:nvPr/>
        </p:nvPicPr>
        <p:blipFill>
          <a:blip r:embed="rId3"/>
          <a:stretch>
            <a:fillRect/>
          </a:stretch>
        </p:blipFill>
        <p:spPr>
          <a:xfrm>
            <a:off x="1614487" y="824256"/>
            <a:ext cx="5915025" cy="5619750"/>
          </a:xfrm>
          <a:prstGeom prst="rect">
            <a:avLst/>
          </a:prstGeom>
        </p:spPr>
      </p:pic>
    </p:spTree>
    <p:extLst>
      <p:ext uri="{BB962C8B-B14F-4D97-AF65-F5344CB8AC3E}">
        <p14:creationId xmlns:p14="http://schemas.microsoft.com/office/powerpoint/2010/main" val="3559353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200" b="1" dirty="0" smtClean="0">
                <a:effectLst>
                  <a:outerShdw blurRad="38100" dist="38100" dir="2700000" algn="tl">
                    <a:srgbClr val="000000">
                      <a:alpha val="43137"/>
                    </a:srgbClr>
                  </a:outerShdw>
                </a:effectLst>
              </a:rPr>
              <a:t>PROTECCIÓN O CURADO</a:t>
            </a:r>
            <a:endParaRPr lang="es-ES" sz="3200" dirty="0">
              <a:effectLst>
                <a:outerShdw blurRad="38100" dist="38100" dir="2700000" algn="tl">
                  <a:srgbClr val="000000">
                    <a:alpha val="43137"/>
                  </a:srgbClr>
                </a:outerShdw>
              </a:effectLst>
            </a:endParaRPr>
          </a:p>
        </p:txBody>
      </p:sp>
      <p:sp>
        <p:nvSpPr>
          <p:cNvPr id="9" name="8 Marcador de contenido"/>
          <p:cNvSpPr>
            <a:spLocks noGrp="1"/>
          </p:cNvSpPr>
          <p:nvPr>
            <p:ph idx="1"/>
          </p:nvPr>
        </p:nvSpPr>
        <p:spPr/>
        <p:txBody>
          <a:bodyPr>
            <a:normAutofit/>
          </a:bodyPr>
          <a:lstStyle/>
          <a:p>
            <a:pPr lvl="0"/>
            <a:r>
              <a:rPr lang="es-EC" sz="2000" b="1" u="sng" dirty="0" smtClean="0"/>
              <a:t>Tipo de protección.</a:t>
            </a:r>
            <a:r>
              <a:rPr lang="es-EC" sz="2000" dirty="0" smtClean="0"/>
              <a:t> (Superficial, media o profunda). Indica el grado de penetración del tratamiento.</a:t>
            </a:r>
          </a:p>
          <a:p>
            <a:pPr lvl="0"/>
            <a:endParaRPr lang="es-EC" sz="2000" dirty="0" smtClean="0"/>
          </a:p>
          <a:p>
            <a:r>
              <a:rPr lang="es-EC" sz="2000" b="1" u="sng" dirty="0" smtClean="0"/>
              <a:t>Productos protectores.</a:t>
            </a:r>
            <a:r>
              <a:rPr lang="es-EC" sz="2000" dirty="0" smtClean="0"/>
              <a:t> Hidrosolubles, hidrodispersables, con disolvente orgánico, y orgánicos naturales.</a:t>
            </a:r>
          </a:p>
          <a:p>
            <a:endParaRPr lang="es-ES" sz="2000" dirty="0" smtClean="0"/>
          </a:p>
          <a:p>
            <a:pPr lvl="0"/>
            <a:r>
              <a:rPr lang="es-EC" sz="2000" b="1" u="sng" dirty="0" smtClean="0"/>
              <a:t>Métodos de tratamiento</a:t>
            </a:r>
            <a:r>
              <a:rPr lang="es-EC" sz="2000" dirty="0" smtClean="0"/>
              <a:t>. Es el proceso por  el cual se aplica el protector a la madera. Puede ser pincelado, pulverizado, inmersión, a presión y doble vacio.</a:t>
            </a:r>
          </a:p>
          <a:p>
            <a:pPr lvl="0"/>
            <a:endParaRPr lang="es-ES" dirty="0"/>
          </a:p>
        </p:txBody>
      </p:sp>
    </p:spTree>
    <p:extLst>
      <p:ext uri="{BB962C8B-B14F-4D97-AF65-F5344CB8AC3E}">
        <p14:creationId xmlns:p14="http://schemas.microsoft.com/office/powerpoint/2010/main" val="18310632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sp>
        <p:nvSpPr>
          <p:cNvPr id="5" name="Flecha izquierda 4">
            <a:hlinkClick r:id="rId2" action="ppaction://hlinksldjump"/>
          </p:cNvPr>
          <p:cNvSpPr/>
          <p:nvPr/>
        </p:nvSpPr>
        <p:spPr>
          <a:xfrm>
            <a:off x="7615730" y="6126163"/>
            <a:ext cx="1152128" cy="7134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pic>
        <p:nvPicPr>
          <p:cNvPr id="7" name="Imagen 6"/>
          <p:cNvPicPr>
            <a:picLocks noChangeAspect="1"/>
          </p:cNvPicPr>
          <p:nvPr/>
        </p:nvPicPr>
        <p:blipFill>
          <a:blip r:embed="rId3"/>
          <a:stretch>
            <a:fillRect/>
          </a:stretch>
        </p:blipFill>
        <p:spPr>
          <a:xfrm>
            <a:off x="1728787" y="2071687"/>
            <a:ext cx="5686425" cy="2714625"/>
          </a:xfrm>
          <a:prstGeom prst="rect">
            <a:avLst/>
          </a:prstGeom>
        </p:spPr>
      </p:pic>
    </p:spTree>
    <p:extLst>
      <p:ext uri="{BB962C8B-B14F-4D97-AF65-F5344CB8AC3E}">
        <p14:creationId xmlns:p14="http://schemas.microsoft.com/office/powerpoint/2010/main" val="45470257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sp>
        <p:nvSpPr>
          <p:cNvPr id="5" name="Flecha izquierda 4">
            <a:hlinkClick r:id="rId2" action="ppaction://hlinksldjump"/>
          </p:cNvPr>
          <p:cNvSpPr/>
          <p:nvPr/>
        </p:nvSpPr>
        <p:spPr>
          <a:xfrm>
            <a:off x="7615730" y="6126163"/>
            <a:ext cx="1152128" cy="7134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1873885" y="2026285"/>
            <a:ext cx="5396230" cy="2805430"/>
          </a:xfrm>
          <a:prstGeom prst="rect">
            <a:avLst/>
          </a:prstGeom>
          <a:noFill/>
          <a:ln>
            <a:noFill/>
          </a:ln>
        </p:spPr>
      </p:pic>
    </p:spTree>
    <p:extLst>
      <p:ext uri="{BB962C8B-B14F-4D97-AF65-F5344CB8AC3E}">
        <p14:creationId xmlns:p14="http://schemas.microsoft.com/office/powerpoint/2010/main" val="233628297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sp>
        <p:nvSpPr>
          <p:cNvPr id="5" name="Flecha izquierda 4">
            <a:hlinkClick r:id="rId2" action="ppaction://hlinksldjump"/>
          </p:cNvPr>
          <p:cNvSpPr/>
          <p:nvPr/>
        </p:nvSpPr>
        <p:spPr>
          <a:xfrm>
            <a:off x="7615730" y="6126163"/>
            <a:ext cx="1152128" cy="7134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Atrás</a:t>
            </a:r>
            <a:endParaRPr lang="es-ES" dirty="0"/>
          </a:p>
        </p:txBody>
      </p:sp>
      <p:pic>
        <p:nvPicPr>
          <p:cNvPr id="4" name="Imagen 3"/>
          <p:cNvPicPr>
            <a:picLocks noChangeAspect="1"/>
          </p:cNvPicPr>
          <p:nvPr/>
        </p:nvPicPr>
        <p:blipFill>
          <a:blip r:embed="rId3"/>
          <a:stretch>
            <a:fillRect/>
          </a:stretch>
        </p:blipFill>
        <p:spPr>
          <a:xfrm>
            <a:off x="2838450" y="1585912"/>
            <a:ext cx="3467100" cy="3686175"/>
          </a:xfrm>
          <a:prstGeom prst="rect">
            <a:avLst/>
          </a:prstGeom>
        </p:spPr>
      </p:pic>
    </p:spTree>
    <p:extLst>
      <p:ext uri="{BB962C8B-B14F-4D97-AF65-F5344CB8AC3E}">
        <p14:creationId xmlns:p14="http://schemas.microsoft.com/office/powerpoint/2010/main" val="50613459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951230" y="1600200"/>
            <a:ext cx="7241540" cy="4525963"/>
          </a:xfrm>
          <a:prstGeom prst="rect">
            <a:avLst/>
          </a:prstGeom>
        </p:spPr>
      </p:pic>
      <p:sp>
        <p:nvSpPr>
          <p:cNvPr id="5" name="Estrella de 5 puntas 4">
            <a:hlinkClick r:id="rId3" action="ppaction://hlinksldjump"/>
          </p:cNvPr>
          <p:cNvSpPr/>
          <p:nvPr/>
        </p:nvSpPr>
        <p:spPr>
          <a:xfrm>
            <a:off x="3131840" y="2492896"/>
            <a:ext cx="72008" cy="72008"/>
          </a:xfrm>
          <a:prstGeom prst="star5">
            <a:avLst>
              <a:gd name="adj" fmla="val 50000"/>
              <a:gd name="hf" fmla="val 105146"/>
              <a:gd name="vf" fmla="val 11055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7704777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1873885" y="404664"/>
            <a:ext cx="5396230" cy="2987675"/>
          </a:xfrm>
          <a:prstGeom prst="rect">
            <a:avLst/>
          </a:prstGeom>
          <a:noFill/>
          <a:ln>
            <a:noFill/>
          </a:ln>
        </p:spPr>
      </p:pic>
      <p:pic>
        <p:nvPicPr>
          <p:cNvPr id="7" name="Marcador de contenido 6"/>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63688" y="3522365"/>
            <a:ext cx="5536508" cy="3034921"/>
          </a:xfrm>
          <a:prstGeom prst="rect">
            <a:avLst/>
          </a:prstGeom>
          <a:noFill/>
          <a:ln>
            <a:noFill/>
          </a:ln>
        </p:spPr>
      </p:pic>
      <p:sp>
        <p:nvSpPr>
          <p:cNvPr id="3" name="Estrella de 5 puntas 2">
            <a:hlinkClick r:id="rId4" action="ppaction://hlinkfile"/>
          </p:cNvPr>
          <p:cNvSpPr/>
          <p:nvPr/>
        </p:nvSpPr>
        <p:spPr>
          <a:xfrm>
            <a:off x="8100392" y="5157192"/>
            <a:ext cx="586408" cy="6480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28600583"/>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C" dirty="0">
                <a:effectLst>
                  <a:outerShdw blurRad="38100" dist="38100" dir="2700000" algn="tl">
                    <a:srgbClr val="000000">
                      <a:alpha val="43137"/>
                    </a:srgbClr>
                  </a:outerShdw>
                </a:effectLst>
              </a:rPr>
              <a:t>DISEÑO ESTRUCTURAL.</a:t>
            </a:r>
            <a:r>
              <a:rPr lang="es-EC" sz="1800" dirty="0">
                <a:effectLst>
                  <a:outerShdw blurRad="38100" dist="38100" dir="2700000" algn="tl">
                    <a:srgbClr val="000000">
                      <a:alpha val="43137"/>
                    </a:srgbClr>
                  </a:outerShdw>
                </a:effectLst>
              </a:rPr>
              <a:t/>
            </a:r>
            <a:br>
              <a:rPr lang="es-EC" sz="1800" dirty="0">
                <a:effectLst>
                  <a:outerShdw blurRad="38100" dist="38100" dir="2700000" algn="tl">
                    <a:srgbClr val="000000">
                      <a:alpha val="43137"/>
                    </a:srgbClr>
                  </a:outerShdw>
                </a:effectLst>
              </a:rPr>
            </a:br>
            <a:r>
              <a:rPr lang="es-EC" sz="1600" dirty="0"/>
              <a:t>VIGAS Y CORREAS.</a:t>
            </a:r>
            <a:br>
              <a:rPr lang="es-EC" sz="1600" dirty="0"/>
            </a:br>
            <a:endParaRPr lang="es-ES" dirty="0"/>
          </a:p>
        </p:txBody>
      </p:sp>
      <p:sp>
        <p:nvSpPr>
          <p:cNvPr id="6" name="Marcador de contenido 5"/>
          <p:cNvSpPr>
            <a:spLocks noGrp="1"/>
          </p:cNvSpPr>
          <p:nvPr>
            <p:ph idx="1"/>
          </p:nvPr>
        </p:nvSpPr>
        <p:spPr/>
        <p:txBody>
          <a:bodyPr/>
          <a:lstStyle/>
          <a:p>
            <a:endParaRPr lang="es-ES"/>
          </a:p>
        </p:txBody>
      </p:sp>
      <p:sp>
        <p:nvSpPr>
          <p:cNvPr id="7" name="Marcador de texto 6"/>
          <p:cNvSpPr>
            <a:spLocks noGrp="1"/>
          </p:cNvSpPr>
          <p:nvPr>
            <p:ph type="body" sz="half" idx="2"/>
          </p:nvPr>
        </p:nvSpPr>
        <p:spPr/>
        <p:txBody>
          <a:bodyPr/>
          <a:lstStyle/>
          <a:p>
            <a:endParaRPr lang="es-ES" dirty="0"/>
          </a:p>
        </p:txBody>
      </p:sp>
      <p:graphicFrame>
        <p:nvGraphicFramePr>
          <p:cNvPr id="4" name="Objeto 3"/>
          <p:cNvGraphicFramePr>
            <a:graphicFrameLocks noChangeAspect="1"/>
          </p:cNvGraphicFramePr>
          <p:nvPr>
            <p:extLst>
              <p:ext uri="{D42A27DB-BD31-4B8C-83A1-F6EECF244321}">
                <p14:modId xmlns:p14="http://schemas.microsoft.com/office/powerpoint/2010/main" val="91757828"/>
              </p:ext>
            </p:extLst>
          </p:nvPr>
        </p:nvGraphicFramePr>
        <p:xfrm>
          <a:off x="4297661" y="-1"/>
          <a:ext cx="4738835" cy="6676621"/>
        </p:xfrm>
        <a:graphic>
          <a:graphicData uri="http://schemas.openxmlformats.org/presentationml/2006/ole">
            <mc:AlternateContent xmlns:mc="http://schemas.openxmlformats.org/markup-compatibility/2006">
              <mc:Choice xmlns:v="urn:schemas-microsoft-com:vml" Requires="v">
                <p:oleObj spid="_x0000_s2070" name="Hoja de cálculo" r:id="rId3" imgW="9753600" imgH="13744643" progId="Excel.Sheet.12">
                  <p:embed/>
                </p:oleObj>
              </mc:Choice>
              <mc:Fallback>
                <p:oleObj name="Hoja de cálculo" r:id="rId3" imgW="9753600" imgH="13744643" progId="Excel.Sheet.12">
                  <p:embed/>
                  <p:pic>
                    <p:nvPicPr>
                      <p:cNvPr id="0" name=""/>
                      <p:cNvPicPr/>
                      <p:nvPr/>
                    </p:nvPicPr>
                    <p:blipFill>
                      <a:blip r:embed="rId4"/>
                      <a:stretch>
                        <a:fillRect/>
                      </a:stretch>
                    </p:blipFill>
                    <p:spPr>
                      <a:xfrm>
                        <a:off x="4297661" y="-1"/>
                        <a:ext cx="4738835" cy="6676621"/>
                      </a:xfrm>
                      <a:prstGeom prst="rect">
                        <a:avLst/>
                      </a:prstGeom>
                    </p:spPr>
                  </p:pic>
                </p:oleObj>
              </mc:Fallback>
            </mc:AlternateContent>
          </a:graphicData>
        </a:graphic>
      </p:graphicFrame>
    </p:spTree>
    <p:extLst>
      <p:ext uri="{BB962C8B-B14F-4D97-AF65-F5344CB8AC3E}">
        <p14:creationId xmlns:p14="http://schemas.microsoft.com/office/powerpoint/2010/main" val="2226002056"/>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effectLst>
                  <a:outerShdw blurRad="38100" dist="38100" dir="2700000" algn="tl">
                    <a:srgbClr val="000000">
                      <a:alpha val="43137"/>
                    </a:srgbClr>
                  </a:outerShdw>
                </a:effectLst>
              </a:rPr>
              <a:t>DISEÑO ESTRUCTURAL.</a:t>
            </a:r>
            <a:r>
              <a:rPr lang="es-EC" sz="1800" dirty="0">
                <a:effectLst>
                  <a:outerShdw blurRad="38100" dist="38100" dir="2700000" algn="tl">
                    <a:srgbClr val="000000">
                      <a:alpha val="43137"/>
                    </a:srgbClr>
                  </a:outerShdw>
                </a:effectLst>
              </a:rPr>
              <a:t/>
            </a:r>
            <a:br>
              <a:rPr lang="es-EC" sz="1800" dirty="0">
                <a:effectLst>
                  <a:outerShdw blurRad="38100" dist="38100" dir="2700000" algn="tl">
                    <a:srgbClr val="000000">
                      <a:alpha val="43137"/>
                    </a:srgbClr>
                  </a:outerShdw>
                </a:effectLst>
              </a:rPr>
            </a:br>
            <a:r>
              <a:rPr lang="es-EC" sz="1600" dirty="0" smtClean="0"/>
              <a:t>COLUMNA.</a:t>
            </a:r>
            <a:r>
              <a:rPr lang="es-EC" sz="1600" dirty="0"/>
              <a:t/>
            </a:r>
            <a:br>
              <a:rPr lang="es-EC" sz="1600" dirty="0"/>
            </a:br>
            <a:endParaRPr lang="es-ES" dirty="0"/>
          </a:p>
        </p:txBody>
      </p:sp>
      <p:sp>
        <p:nvSpPr>
          <p:cNvPr id="3" name="Marcador de contenido 2"/>
          <p:cNvSpPr>
            <a:spLocks noGrp="1"/>
          </p:cNvSpPr>
          <p:nvPr>
            <p:ph idx="1"/>
          </p:nvPr>
        </p:nvSpPr>
        <p:spPr/>
        <p:txBody>
          <a:bodyPr/>
          <a:lstStyle/>
          <a:p>
            <a:endParaRPr lang="es-ES" dirty="0"/>
          </a:p>
        </p:txBody>
      </p:sp>
      <p:sp>
        <p:nvSpPr>
          <p:cNvPr id="4" name="Marcador de texto 3"/>
          <p:cNvSpPr>
            <a:spLocks noGrp="1"/>
          </p:cNvSpPr>
          <p:nvPr>
            <p:ph type="body" sz="half" idx="2"/>
          </p:nvPr>
        </p:nvSpPr>
        <p:spPr/>
        <p:txBody>
          <a:bodyPr/>
          <a:lstStyle/>
          <a:p>
            <a:endParaRPr lang="es-ES"/>
          </a:p>
        </p:txBody>
      </p:sp>
      <p:graphicFrame>
        <p:nvGraphicFramePr>
          <p:cNvPr id="6" name="Objeto 5"/>
          <p:cNvGraphicFramePr>
            <a:graphicFrameLocks noChangeAspect="1"/>
          </p:cNvGraphicFramePr>
          <p:nvPr>
            <p:extLst>
              <p:ext uri="{D42A27DB-BD31-4B8C-83A1-F6EECF244321}">
                <p14:modId xmlns:p14="http://schemas.microsoft.com/office/powerpoint/2010/main" val="520703181"/>
              </p:ext>
            </p:extLst>
          </p:nvPr>
        </p:nvGraphicFramePr>
        <p:xfrm>
          <a:off x="4056063" y="380999"/>
          <a:ext cx="4188345" cy="5694191"/>
        </p:xfrm>
        <a:graphic>
          <a:graphicData uri="http://schemas.openxmlformats.org/presentationml/2006/ole">
            <mc:AlternateContent xmlns:mc="http://schemas.openxmlformats.org/markup-compatibility/2006">
              <mc:Choice xmlns:v="urn:schemas-microsoft-com:vml" Requires="v">
                <p:oleObj spid="_x0000_s3123" name="Hoja de cálculo" r:id="rId3" imgW="6124592" imgH="8324985" progId="Excel.Sheet.12">
                  <p:embed/>
                </p:oleObj>
              </mc:Choice>
              <mc:Fallback>
                <p:oleObj name="Hoja de cálculo" r:id="rId3" imgW="6124592" imgH="8324985" progId="Excel.Sheet.12">
                  <p:embed/>
                  <p:pic>
                    <p:nvPicPr>
                      <p:cNvPr id="0" name=""/>
                      <p:cNvPicPr/>
                      <p:nvPr/>
                    </p:nvPicPr>
                    <p:blipFill>
                      <a:blip r:embed="rId4"/>
                      <a:stretch>
                        <a:fillRect/>
                      </a:stretch>
                    </p:blipFill>
                    <p:spPr>
                      <a:xfrm>
                        <a:off x="4056063" y="380999"/>
                        <a:ext cx="4188345" cy="5694191"/>
                      </a:xfrm>
                      <a:prstGeom prst="rect">
                        <a:avLst/>
                      </a:prstGeom>
                    </p:spPr>
                  </p:pic>
                </p:oleObj>
              </mc:Fallback>
            </mc:AlternateContent>
          </a:graphicData>
        </a:graphic>
      </p:graphicFrame>
    </p:spTree>
    <p:extLst>
      <p:ext uri="{BB962C8B-B14F-4D97-AF65-F5344CB8AC3E}">
        <p14:creationId xmlns:p14="http://schemas.microsoft.com/office/powerpoint/2010/main" val="90687454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6192688"/>
          </a:xfrm>
        </p:spPr>
        <p:txBody>
          <a:bodyPr>
            <a:normAutofit/>
          </a:bodyPr>
          <a:lstStyle/>
          <a:p>
            <a:pPr marL="1588" indent="12700" algn="just">
              <a:buNone/>
            </a:pPr>
            <a:r>
              <a:rPr lang="es-EC" sz="2400" b="1" dirty="0" smtClean="0"/>
              <a:t>CIMENTACIÓN</a:t>
            </a:r>
            <a:r>
              <a:rPr lang="es-EC" sz="2400" b="1" dirty="0"/>
              <a:t>.</a:t>
            </a:r>
            <a:endParaRPr lang="es-EC" sz="2400" dirty="0"/>
          </a:p>
          <a:p>
            <a:pPr marL="1588" indent="12700" algn="just">
              <a:buNone/>
            </a:pPr>
            <a:r>
              <a:rPr lang="es-EC" sz="1800" dirty="0" smtClean="0"/>
              <a:t>La </a:t>
            </a:r>
            <a:r>
              <a:rPr lang="es-EC" sz="1800" dirty="0"/>
              <a:t>cimentación de la </a:t>
            </a:r>
            <a:r>
              <a:rPr lang="es-EC" sz="1800" dirty="0" smtClean="0"/>
              <a:t>estructura, </a:t>
            </a:r>
            <a:r>
              <a:rPr lang="es-EC" sz="1800" dirty="0"/>
              <a:t>se ha diseñado de acuerdo a las características del suelo, y las solicitaciones transferidas desde la estructura a la cimentación</a:t>
            </a:r>
          </a:p>
          <a:p>
            <a:pPr marL="1588" indent="12700" algn="just">
              <a:buNone/>
            </a:pPr>
            <a:r>
              <a:rPr lang="es-EC" sz="1800" dirty="0" smtClean="0"/>
              <a:t>Según </a:t>
            </a:r>
            <a:r>
              <a:rPr lang="es-EC" sz="1800" dirty="0"/>
              <a:t>estudios realizados en la </a:t>
            </a:r>
            <a:r>
              <a:rPr lang="es-EC" sz="1800" dirty="0" smtClean="0"/>
              <a:t>zona, se </a:t>
            </a:r>
            <a:r>
              <a:rPr lang="es-EC" sz="1800" dirty="0"/>
              <a:t>han definido las siguientes características del suelo</a:t>
            </a:r>
            <a:r>
              <a:rPr lang="es-EC" sz="1800" dirty="0" smtClean="0"/>
              <a:t>:</a:t>
            </a:r>
          </a:p>
          <a:p>
            <a:pPr marL="1588" indent="12700" algn="just">
              <a:buNone/>
            </a:pPr>
            <a:endParaRPr lang="es-EC" sz="1800" dirty="0"/>
          </a:p>
          <a:p>
            <a:pPr marL="1588" indent="12700" algn="just"/>
            <a:r>
              <a:rPr lang="es-EC" sz="1800" dirty="0" smtClean="0"/>
              <a:t> Tipo </a:t>
            </a:r>
            <a:r>
              <a:rPr lang="es-EC" sz="1800" dirty="0"/>
              <a:t>de suelo: Limo-arcilloso orgánico (SUCS) </a:t>
            </a:r>
          </a:p>
          <a:p>
            <a:pPr marL="1588" indent="12700" algn="just"/>
            <a:r>
              <a:rPr lang="es-EC" sz="1800" dirty="0" smtClean="0"/>
              <a:t> Capacidad </a:t>
            </a:r>
            <a:r>
              <a:rPr lang="es-EC" sz="1800" dirty="0"/>
              <a:t>portante (qa): 8</a:t>
            </a:r>
            <a:r>
              <a:rPr lang="es-EC" sz="1800" dirty="0" smtClean="0"/>
              <a:t>.00 </a:t>
            </a:r>
            <a:r>
              <a:rPr lang="es-EC" sz="1800" dirty="0"/>
              <a:t>T/m</a:t>
            </a:r>
            <a:r>
              <a:rPr lang="es-EC" sz="1800" baseline="30000" dirty="0"/>
              <a:t>2</a:t>
            </a:r>
            <a:endParaRPr lang="es-EC" sz="1800" dirty="0"/>
          </a:p>
          <a:p>
            <a:pPr marL="1588" indent="12700" algn="just"/>
            <a:r>
              <a:rPr lang="es-EC" sz="1800" dirty="0" smtClean="0"/>
              <a:t> Nivel </a:t>
            </a:r>
            <a:r>
              <a:rPr lang="es-EC" sz="1800" dirty="0"/>
              <a:t>de cimentación: -</a:t>
            </a:r>
            <a:r>
              <a:rPr lang="es-EC" sz="1800" dirty="0" smtClean="0"/>
              <a:t>1.10 m</a:t>
            </a:r>
          </a:p>
          <a:p>
            <a:pPr marL="1588" lvl="0" indent="12700" algn="just">
              <a:buNone/>
            </a:pPr>
            <a:endParaRPr lang="es-EC" sz="1800" dirty="0"/>
          </a:p>
          <a:p>
            <a:pPr marL="1588" indent="12700" algn="just">
              <a:buNone/>
            </a:pPr>
            <a:r>
              <a:rPr lang="es-EC" sz="1800" dirty="0" smtClean="0"/>
              <a:t>Según </a:t>
            </a:r>
            <a:r>
              <a:rPr lang="es-EC" sz="1800" dirty="0"/>
              <a:t>estas características, y por seguridad, se tomará una reposición de </a:t>
            </a:r>
            <a:r>
              <a:rPr lang="es-EC" sz="1800" dirty="0" smtClean="0"/>
              <a:t>suelo, </a:t>
            </a:r>
            <a:r>
              <a:rPr lang="es-EC" sz="1800" dirty="0"/>
              <a:t>por debajo del nivel de cimentación adoptado, con esto </a:t>
            </a:r>
            <a:r>
              <a:rPr lang="es-EC" sz="1800" dirty="0" smtClean="0"/>
              <a:t>tenemos </a:t>
            </a:r>
            <a:r>
              <a:rPr lang="es-EC" sz="1800" dirty="0"/>
              <a:t>mayor seguridad en el diseño. </a:t>
            </a:r>
          </a:p>
          <a:p>
            <a:pPr marL="0" lvl="1" indent="6350">
              <a:buFont typeface="Arial" pitchFamily="34" charset="0"/>
              <a:buChar char="•"/>
            </a:pPr>
            <a:endParaRPr lang="en-US" sz="1800" dirty="0" smtClean="0"/>
          </a:p>
          <a:p>
            <a:pPr marL="0" lvl="1" indent="6350">
              <a:buFont typeface="Arial" pitchFamily="34" charset="0"/>
              <a:buChar char="•"/>
            </a:pPr>
            <a:endParaRPr lang="es-EC" sz="2400" dirty="0"/>
          </a:p>
          <a:p>
            <a:pPr algn="ctr">
              <a:buNone/>
            </a:pPr>
            <a:endParaRPr lang="es-ES" sz="1800" dirty="0">
              <a:effectLst>
                <a:outerShdw blurRad="38100" dist="38100" dir="2700000" algn="tl">
                  <a:srgbClr val="000000">
                    <a:alpha val="43137"/>
                  </a:srgbClr>
                </a:outerShdw>
              </a:effectLst>
            </a:endParaRPr>
          </a:p>
        </p:txBody>
      </p:sp>
      <p:sp>
        <p:nvSpPr>
          <p:cNvPr id="16387"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0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723"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072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726" name="Rectangle 6"/>
          <p:cNvSpPr>
            <a:spLocks noChangeArrowheads="1"/>
          </p:cNvSpPr>
          <p:nvPr/>
        </p:nvSpPr>
        <p:spPr bwMode="auto">
          <a:xfrm>
            <a:off x="450850" y="8477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19"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891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8915"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39"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096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0963" name="Rectangle 3"/>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096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0966" name="Rectangle 6"/>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19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7"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19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3"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6" name="Rectangle 12"/>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1998"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2000"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2001" name="Rectangle 17"/>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30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3011" name="Rectangle 3"/>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50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5059" name="Rectangle 3"/>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623647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effectLst>
                  <a:outerShdw blurRad="38100" dist="38100" dir="2700000" algn="tl">
                    <a:srgbClr val="000000">
                      <a:alpha val="43137"/>
                    </a:srgbClr>
                  </a:outerShdw>
                </a:effectLst>
              </a:rPr>
              <a:t>DISEÑO ESTRUCTURAL.</a:t>
            </a:r>
            <a:r>
              <a:rPr lang="es-EC" sz="1800" dirty="0">
                <a:effectLst>
                  <a:outerShdw blurRad="38100" dist="38100" dir="2700000" algn="tl">
                    <a:srgbClr val="000000">
                      <a:alpha val="43137"/>
                    </a:srgbClr>
                  </a:outerShdw>
                </a:effectLst>
              </a:rPr>
              <a:t/>
            </a:r>
            <a:br>
              <a:rPr lang="es-EC" sz="1800" dirty="0">
                <a:effectLst>
                  <a:outerShdw blurRad="38100" dist="38100" dir="2700000" algn="tl">
                    <a:srgbClr val="000000">
                      <a:alpha val="43137"/>
                    </a:srgbClr>
                  </a:outerShdw>
                </a:effectLst>
              </a:rPr>
            </a:br>
            <a:r>
              <a:rPr lang="es-EC" sz="1600" dirty="0" smtClean="0"/>
              <a:t>CIMENTACION </a:t>
            </a:r>
            <a:endParaRPr lang="es-ES" dirty="0"/>
          </a:p>
        </p:txBody>
      </p:sp>
      <p:sp>
        <p:nvSpPr>
          <p:cNvPr id="3" name="Marcador de contenido 2"/>
          <p:cNvSpPr>
            <a:spLocks noGrp="1"/>
          </p:cNvSpPr>
          <p:nvPr>
            <p:ph idx="1"/>
          </p:nvPr>
        </p:nvSpPr>
        <p:spPr/>
        <p:txBody>
          <a:bodyPr/>
          <a:lstStyle/>
          <a:p>
            <a:endParaRPr lang="es-ES" dirty="0"/>
          </a:p>
        </p:txBody>
      </p:sp>
      <p:sp>
        <p:nvSpPr>
          <p:cNvPr id="4" name="Marcador de texto 3"/>
          <p:cNvSpPr>
            <a:spLocks noGrp="1"/>
          </p:cNvSpPr>
          <p:nvPr>
            <p:ph type="body" sz="half" idx="2"/>
          </p:nvPr>
        </p:nvSpPr>
        <p:spPr/>
        <p:txBody>
          <a:bodyPr/>
          <a:lstStyle/>
          <a:p>
            <a:endParaRPr lang="es-ES"/>
          </a:p>
        </p:txBody>
      </p:sp>
      <p:graphicFrame>
        <p:nvGraphicFramePr>
          <p:cNvPr id="5" name="Objeto 4"/>
          <p:cNvGraphicFramePr>
            <a:graphicFrameLocks noChangeAspect="1"/>
          </p:cNvGraphicFramePr>
          <p:nvPr>
            <p:extLst>
              <p:ext uri="{D42A27DB-BD31-4B8C-83A1-F6EECF244321}">
                <p14:modId xmlns:p14="http://schemas.microsoft.com/office/powerpoint/2010/main" val="2460821155"/>
              </p:ext>
            </p:extLst>
          </p:nvPr>
        </p:nvGraphicFramePr>
        <p:xfrm>
          <a:off x="3575050" y="299075"/>
          <a:ext cx="2581126" cy="5735836"/>
        </p:xfrm>
        <a:graphic>
          <a:graphicData uri="http://schemas.openxmlformats.org/presentationml/2006/ole">
            <mc:AlternateContent xmlns:mc="http://schemas.openxmlformats.org/markup-compatibility/2006">
              <mc:Choice xmlns:v="urn:schemas-microsoft-com:vml" Requires="v">
                <p:oleObj spid="_x0000_s4134" name="Hoja de cálculo" r:id="rId3" imgW="5095824" imgH="11325157" progId="Excel.Sheet.12">
                  <p:embed/>
                </p:oleObj>
              </mc:Choice>
              <mc:Fallback>
                <p:oleObj name="Hoja de cálculo" r:id="rId3" imgW="5095824" imgH="11325157" progId="Excel.Sheet.12">
                  <p:embed/>
                  <p:pic>
                    <p:nvPicPr>
                      <p:cNvPr id="0" name=""/>
                      <p:cNvPicPr/>
                      <p:nvPr/>
                    </p:nvPicPr>
                    <p:blipFill>
                      <a:blip r:embed="rId4"/>
                      <a:stretch>
                        <a:fillRect/>
                      </a:stretch>
                    </p:blipFill>
                    <p:spPr>
                      <a:xfrm>
                        <a:off x="3575050" y="299075"/>
                        <a:ext cx="2581126" cy="5735836"/>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3042098100"/>
              </p:ext>
            </p:extLst>
          </p:nvPr>
        </p:nvGraphicFramePr>
        <p:xfrm>
          <a:off x="6265713" y="215523"/>
          <a:ext cx="2194719" cy="6093797"/>
        </p:xfrm>
        <a:graphic>
          <a:graphicData uri="http://schemas.openxmlformats.org/presentationml/2006/ole">
            <mc:AlternateContent xmlns:mc="http://schemas.openxmlformats.org/markup-compatibility/2006">
              <mc:Choice xmlns:v="urn:schemas-microsoft-com:vml" Requires="v">
                <p:oleObj spid="_x0000_s4135" name="Hoja de cálculo" r:id="rId5" imgW="5095824" imgH="14144557" progId="Excel.Sheet.12">
                  <p:embed/>
                </p:oleObj>
              </mc:Choice>
              <mc:Fallback>
                <p:oleObj name="Hoja de cálculo" r:id="rId5" imgW="5095824" imgH="14144557" progId="Excel.Sheet.12">
                  <p:embed/>
                  <p:pic>
                    <p:nvPicPr>
                      <p:cNvPr id="0" name=""/>
                      <p:cNvPicPr/>
                      <p:nvPr/>
                    </p:nvPicPr>
                    <p:blipFill>
                      <a:blip r:embed="rId6"/>
                      <a:stretch>
                        <a:fillRect/>
                      </a:stretch>
                    </p:blipFill>
                    <p:spPr>
                      <a:xfrm>
                        <a:off x="6265713" y="215523"/>
                        <a:ext cx="2194719" cy="6093797"/>
                      </a:xfrm>
                      <a:prstGeom prst="rect">
                        <a:avLst/>
                      </a:prstGeom>
                    </p:spPr>
                  </p:pic>
                </p:oleObj>
              </mc:Fallback>
            </mc:AlternateContent>
          </a:graphicData>
        </a:graphic>
      </p:graphicFrame>
    </p:spTree>
    <p:extLst>
      <p:ext uri="{BB962C8B-B14F-4D97-AF65-F5344CB8AC3E}">
        <p14:creationId xmlns:p14="http://schemas.microsoft.com/office/powerpoint/2010/main" val="64654962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6192688"/>
          </a:xfrm>
        </p:spPr>
        <p:txBody>
          <a:bodyPr>
            <a:normAutofit/>
          </a:bodyPr>
          <a:lstStyle/>
          <a:p>
            <a:pPr marL="1588" indent="12700" algn="just">
              <a:buNone/>
            </a:pPr>
            <a:r>
              <a:rPr lang="es-EC" sz="2400" b="1" dirty="0" smtClean="0"/>
              <a:t>CONEXIONES.</a:t>
            </a:r>
          </a:p>
          <a:p>
            <a:pPr marL="0" indent="0">
              <a:buNone/>
            </a:pPr>
            <a:r>
              <a:rPr lang="es-EC" sz="1800" dirty="0" smtClean="0"/>
              <a:t>Para las conexiones </a:t>
            </a:r>
            <a:r>
              <a:rPr lang="es-EC" sz="1800" dirty="0"/>
              <a:t>de madera </a:t>
            </a:r>
            <a:r>
              <a:rPr lang="es-EC" sz="1800" dirty="0" smtClean="0"/>
              <a:t>se realiza uniendo </a:t>
            </a:r>
            <a:r>
              <a:rPr lang="es-EC" sz="1800" dirty="0"/>
              <a:t>dos o más elementos independientes, que concurren en un mismo </a:t>
            </a:r>
            <a:r>
              <a:rPr lang="es-EC" sz="1800" dirty="0" smtClean="0"/>
              <a:t>punto con placas metalicas y pernos. </a:t>
            </a:r>
            <a:r>
              <a:rPr lang="es-EC" sz="1800" dirty="0"/>
              <a:t>Estas intersecciones de elementos estructurales dan origen a nudos, los cuales son los sectores mas vulnerables estructuralmente. </a:t>
            </a:r>
          </a:p>
          <a:p>
            <a:pPr marL="0" indent="0">
              <a:buNone/>
            </a:pPr>
            <a:r>
              <a:rPr lang="es-EC" sz="1800" dirty="0"/>
              <a:t>En general, todos los elementos estructurales, deben ser capaces de soportar, la totalidad de las cargas y otras solicitaciones, que se esperan pueda tener la estructura. </a:t>
            </a:r>
          </a:p>
          <a:p>
            <a:pPr marL="1588" indent="12700" algn="just">
              <a:buNone/>
            </a:pPr>
            <a:endParaRPr lang="en-US" sz="2400" b="1" dirty="0" smtClean="0"/>
          </a:p>
          <a:p>
            <a:pPr marL="1588" indent="12700" algn="just">
              <a:buNone/>
            </a:pPr>
            <a:endParaRPr lang="en-US" sz="2400" b="1" dirty="0" smtClean="0"/>
          </a:p>
          <a:p>
            <a:pPr marL="1588" indent="12700" algn="just">
              <a:buNone/>
            </a:pPr>
            <a:endParaRPr lang="en-US" sz="2400" b="1" dirty="0" smtClean="0"/>
          </a:p>
          <a:p>
            <a:pPr marL="1588" indent="12700" algn="just">
              <a:buNone/>
            </a:pPr>
            <a:endParaRPr lang="en-US" sz="2400" b="1" dirty="0" smtClean="0"/>
          </a:p>
          <a:p>
            <a:pPr marL="1588" indent="12700" algn="just">
              <a:buNone/>
            </a:pPr>
            <a:endParaRPr lang="en-US" sz="2400" b="1" dirty="0" smtClean="0"/>
          </a:p>
          <a:p>
            <a:pPr marL="1588" indent="12700" algn="just">
              <a:buNone/>
            </a:pPr>
            <a:endParaRPr lang="en-US" sz="2400" b="1" dirty="0" smtClean="0"/>
          </a:p>
          <a:p>
            <a:pPr marL="1588" indent="12700" algn="just">
              <a:buNone/>
            </a:pPr>
            <a:endParaRPr lang="es-EC" sz="2400" b="1" dirty="0" smtClean="0"/>
          </a:p>
          <a:p>
            <a:pPr marL="1588" indent="12700" algn="just">
              <a:buNone/>
            </a:pPr>
            <a:endParaRPr lang="es-EC" sz="1800" dirty="0" smtClean="0"/>
          </a:p>
          <a:p>
            <a:pPr algn="ctr">
              <a:buNone/>
            </a:pPr>
            <a:endParaRPr lang="es-ES" sz="1800" dirty="0">
              <a:effectLst>
                <a:outerShdw blurRad="38100" dist="38100" dir="2700000" algn="tl">
                  <a:srgbClr val="000000">
                    <a:alpha val="43137"/>
                  </a:srgbClr>
                </a:outerShdw>
              </a:effectLst>
            </a:endParaRPr>
          </a:p>
        </p:txBody>
      </p:sp>
      <p:sp>
        <p:nvSpPr>
          <p:cNvPr id="16387"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07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723"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072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726" name="Rectangle 6"/>
          <p:cNvSpPr>
            <a:spLocks noChangeArrowheads="1"/>
          </p:cNvSpPr>
          <p:nvPr/>
        </p:nvSpPr>
        <p:spPr bwMode="auto">
          <a:xfrm>
            <a:off x="450850" y="8477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4819"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891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8915" name="Rectangle 3"/>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39"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096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0963" name="Rectangle 3"/>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096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0966" name="Rectangle 6"/>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19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7"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19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3"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6" name="Rectangle 12"/>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1998"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2000"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2001" name="Rectangle 17"/>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30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3011" name="Rectangle 3"/>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50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5059" name="Rectangle 3"/>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7" name="Rectangle 3"/>
          <p:cNvSpPr>
            <a:spLocks noChangeArrowheads="1"/>
          </p:cNvSpPr>
          <p:nvPr/>
        </p:nvSpPr>
        <p:spPr bwMode="auto">
          <a:xfrm>
            <a:off x="0" y="704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2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4" name="Rectangle 10"/>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37" name="Rectangle 13"/>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91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9155" name="Rectangle 3"/>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42" name="41 Imagen"/>
          <p:cNvPicPr/>
          <p:nvPr/>
        </p:nvPicPr>
        <p:blipFill>
          <a:blip r:embed="rId2" cstate="print"/>
          <a:srcRect b="13495"/>
          <a:stretch>
            <a:fillRect/>
          </a:stretch>
        </p:blipFill>
        <p:spPr bwMode="auto">
          <a:xfrm>
            <a:off x="1571604" y="2643069"/>
            <a:ext cx="5415295" cy="2658139"/>
          </a:xfrm>
          <a:prstGeom prst="rect">
            <a:avLst/>
          </a:prstGeom>
          <a:noFill/>
          <a:ln w="9525">
            <a:noFill/>
            <a:miter lim="800000"/>
            <a:headEnd/>
            <a:tailEnd/>
          </a:ln>
        </p:spPr>
      </p:pic>
    </p:spTree>
    <p:extLst>
      <p:ext uri="{BB962C8B-B14F-4D97-AF65-F5344CB8AC3E}">
        <p14:creationId xmlns:p14="http://schemas.microsoft.com/office/powerpoint/2010/main" val="22518784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19353</TotalTime>
  <Words>6454</Words>
  <Application>Microsoft Macintosh PowerPoint</Application>
  <PresentationFormat>Presentación en pantalla (4:3)</PresentationFormat>
  <Paragraphs>1735</Paragraphs>
  <Slides>115</Slides>
  <Notes>1</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115</vt:i4>
      </vt:variant>
    </vt:vector>
  </HeadingPairs>
  <TitlesOfParts>
    <vt:vector size="118" baseType="lpstr">
      <vt:lpstr>Tema de Office</vt:lpstr>
      <vt:lpstr>Bitmap Image</vt:lpstr>
      <vt:lpstr>Hoja de cálculo</vt:lpstr>
      <vt:lpstr>ANALISIS DE  LAS PROPIEDADES FÍSICO – MECÁNICAS DE LAS MADERAS NATIVAS DEL ECUADOR: ALISO, CANELO AMARILLO, MANZANO COLORADO, ROBLE  PARA EL DISEÑO ESTRUCTURAL DEL CONVENTO PARA EL CENTRO PASTORAL ESPÍRITU SANTO A UBICARSE EN EL CAMAL METROPOLITANO EN LA CIUDAD DE QUITO. </vt:lpstr>
      <vt:lpstr>CAPITULO I: GENERALIDADES</vt:lpstr>
      <vt:lpstr>Antecedentes </vt:lpstr>
      <vt:lpstr>OBJETIVO GENERAL DEL ESTUDIO </vt:lpstr>
      <vt:lpstr>JUSTIFICACIÓN</vt:lpstr>
      <vt:lpstr>Antecedentes </vt:lpstr>
      <vt:lpstr>INFLUENCIA DE LA LUNA EN EL CORTE</vt:lpstr>
      <vt:lpstr>Presentación de PowerPoint</vt:lpstr>
      <vt:lpstr>PROTECCIÓN O CURADO</vt:lpstr>
      <vt:lpstr>ALISO (Alnus acuminata)</vt:lpstr>
      <vt:lpstr>CANELO AMARILLO (Ocotea javitensisoria)</vt:lpstr>
      <vt:lpstr>MANZANO COLORADO (Guarea kunthiana)</vt:lpstr>
      <vt:lpstr>ROBLE (Terminalia oblonga.)</vt:lpstr>
      <vt:lpstr>CAPÍTULO II: PROPIEDADES FÍSICAS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CAPITULO III: PROPIEDADES MECÁNICAS</vt:lpstr>
      <vt:lpstr>ANTECEDENTES</vt:lpstr>
      <vt:lpstr>MÁQUINA UNIVERSAL DE ENSAYOS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CAPITULO IV:  ESFUERZOS ADMISIBLES PARA DISEÑO</vt:lpstr>
      <vt:lpstr>Presentación de PowerPoint</vt:lpstr>
      <vt:lpstr>Presentación de PowerPoint</vt:lpstr>
      <vt:lpstr>Presentación de PowerPoint</vt:lpstr>
      <vt:lpstr>Presentación de PowerPoint</vt:lpstr>
      <vt:lpstr>Presentación de PowerPoint</vt:lpstr>
      <vt:lpstr>CAPITULO V: DISEÑO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DISEÑO ESTRUCTURAL. VIGAS Y CORREAS. </vt:lpstr>
      <vt:lpstr>DISEÑO ESTRUCTURAL. COLUMNA. </vt:lpstr>
      <vt:lpstr>Presentación de PowerPoint</vt:lpstr>
      <vt:lpstr>DISEÑO ESTRUCTURAL. CIMENTACION </vt:lpstr>
      <vt:lpstr>Presentación de PowerPoint</vt:lpstr>
      <vt:lpstr>Presentación de PowerPoint</vt:lpstr>
      <vt:lpstr>Presentación de PowerPoint</vt:lpstr>
      <vt:lpstr>Presentación de PowerPoint</vt:lpstr>
      <vt:lpstr>Presentación de PowerPoint</vt:lpstr>
      <vt:lpstr>CAPITULO VI:  PRESUPUESTO</vt:lpstr>
      <vt:lpstr>Introducción </vt:lpstr>
      <vt:lpstr>Análisis de precios unitarios  </vt:lpstr>
      <vt:lpstr>Cronograma </vt:lpstr>
      <vt:lpstr>CAPITULO VII: CONCLUSIONES Y RECOMENDACIONES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PERSONAL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MAQUINA</dc:creator>
  <cp:lastModifiedBy>Javier Clavón</cp:lastModifiedBy>
  <cp:revision>270</cp:revision>
  <cp:lastPrinted>2013-07-01T18:34:01Z</cp:lastPrinted>
  <dcterms:created xsi:type="dcterms:W3CDTF">2010-11-28T00:21:53Z</dcterms:created>
  <dcterms:modified xsi:type="dcterms:W3CDTF">2013-08-20T15:50:32Z</dcterms:modified>
</cp:coreProperties>
</file>