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</p:sldMasterIdLst>
  <p:notesMasterIdLst>
    <p:notesMasterId r:id="rId29"/>
  </p:notesMasterIdLst>
  <p:sldIdLst>
    <p:sldId id="266" r:id="rId2"/>
    <p:sldId id="257" r:id="rId3"/>
    <p:sldId id="267" r:id="rId4"/>
    <p:sldId id="268" r:id="rId5"/>
    <p:sldId id="269" r:id="rId6"/>
    <p:sldId id="260" r:id="rId7"/>
    <p:sldId id="285" r:id="rId8"/>
    <p:sldId id="261" r:id="rId9"/>
    <p:sldId id="262" r:id="rId10"/>
    <p:sldId id="258" r:id="rId11"/>
    <p:sldId id="263" r:id="rId12"/>
    <p:sldId id="264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79" r:id="rId23"/>
    <p:sldId id="280" r:id="rId24"/>
    <p:sldId id="281" r:id="rId25"/>
    <p:sldId id="286" r:id="rId26"/>
    <p:sldId id="283" r:id="rId27"/>
    <p:sldId id="282" r:id="rId2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CB1F"/>
    <a:srgbClr val="A8E03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00" autoAdjust="0"/>
  </p:normalViewPr>
  <p:slideViewPr>
    <p:cSldViewPr>
      <p:cViewPr>
        <p:scale>
          <a:sx n="60" d="100"/>
          <a:sy n="60" d="100"/>
        </p:scale>
        <p:origin x="-134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dor.LENINROSERO.000\Desktop\Exel\PCR\Concentraciones%20gab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dor.LENINROSERO.000\Desktop\Analisis%20Estadistico%20final\GENIALEX\GENIALEX%20TODOS%20POR%20GRUPO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ministrador.LENINROSERO.000\Desktop\Analisis%20Estadistico%20final\GENIALEX\EET%20Vs%20Otro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48"/>
  <c:chart>
    <c:autoTitleDeleted val="1"/>
    <c:plotArea>
      <c:layout/>
      <c:barChart>
        <c:barDir val="col"/>
        <c:grouping val="clustered"/>
        <c:ser>
          <c:idx val="0"/>
          <c:order val="0"/>
          <c:dLbls>
            <c:dLbl>
              <c:idx val="8"/>
              <c:layout/>
              <c:showVal val="1"/>
            </c:dLbl>
            <c:dLbl>
              <c:idx val="10"/>
              <c:layout/>
              <c:showVal val="1"/>
            </c:dLbl>
            <c:delete val="1"/>
          </c:dLbls>
          <c:cat>
            <c:strRef>
              <c:f>'Con1 (2)'!$A$6:$A$36</c:f>
              <c:strCache>
                <c:ptCount val="31"/>
                <c:pt idx="0">
                  <c:v>ESS 1</c:v>
                </c:pt>
                <c:pt idx="1">
                  <c:v>ESS 2</c:v>
                </c:pt>
                <c:pt idx="2">
                  <c:v>ESS 3</c:v>
                </c:pt>
                <c:pt idx="3">
                  <c:v>ESS 4</c:v>
                </c:pt>
                <c:pt idx="4">
                  <c:v>ESS 5</c:v>
                </c:pt>
                <c:pt idx="5">
                  <c:v>ESS 6</c:v>
                </c:pt>
                <c:pt idx="6">
                  <c:v>ESS 7</c:v>
                </c:pt>
                <c:pt idx="7">
                  <c:v>ESS 8</c:v>
                </c:pt>
                <c:pt idx="8">
                  <c:v>JHVH 10</c:v>
                </c:pt>
                <c:pt idx="9">
                  <c:v>EET-19</c:v>
                </c:pt>
                <c:pt idx="10">
                  <c:v>EET48</c:v>
                </c:pt>
                <c:pt idx="11">
                  <c:v>EET-62</c:v>
                </c:pt>
                <c:pt idx="12">
                  <c:v>EET-400</c:v>
                </c:pt>
                <c:pt idx="13">
                  <c:v>EET-559</c:v>
                </c:pt>
                <c:pt idx="14">
                  <c:v>SNA 409a</c:v>
                </c:pt>
                <c:pt idx="15">
                  <c:v>SNA 1003</c:v>
                </c:pt>
                <c:pt idx="16">
                  <c:v>IMC 67</c:v>
                </c:pt>
                <c:pt idx="17">
                  <c:v>ICS 95</c:v>
                </c:pt>
                <c:pt idx="18">
                  <c:v>SA 16</c:v>
                </c:pt>
                <c:pt idx="19">
                  <c:v>CCN 51</c:v>
                </c:pt>
                <c:pt idx="20">
                  <c:v>EET-577</c:v>
                </c:pt>
                <c:pt idx="21">
                  <c:v>PPC1</c:v>
                </c:pt>
                <c:pt idx="22">
                  <c:v>PPC2</c:v>
                </c:pt>
                <c:pt idx="23">
                  <c:v>PPC3</c:v>
                </c:pt>
                <c:pt idx="24">
                  <c:v>EET-95</c:v>
                </c:pt>
                <c:pt idx="25">
                  <c:v>EET-96</c:v>
                </c:pt>
                <c:pt idx="26">
                  <c:v>EET-103</c:v>
                </c:pt>
                <c:pt idx="27">
                  <c:v>EET-544</c:v>
                </c:pt>
                <c:pt idx="28">
                  <c:v>EET-558</c:v>
                </c:pt>
                <c:pt idx="29">
                  <c:v>EET-575</c:v>
                </c:pt>
                <c:pt idx="30">
                  <c:v>EET-576</c:v>
                </c:pt>
              </c:strCache>
            </c:strRef>
          </c:cat>
          <c:val>
            <c:numRef>
              <c:f>'Con1 (2)'!$D$6:$D$36</c:f>
              <c:numCache>
                <c:formatCode>0.00</c:formatCode>
                <c:ptCount val="31"/>
                <c:pt idx="0">
                  <c:v>2.0392156862744977</c:v>
                </c:pt>
                <c:pt idx="1">
                  <c:v>2</c:v>
                </c:pt>
                <c:pt idx="2">
                  <c:v>2.1124999999999967</c:v>
                </c:pt>
                <c:pt idx="3">
                  <c:v>2.0891089108910887</c:v>
                </c:pt>
                <c:pt idx="4">
                  <c:v>2</c:v>
                </c:pt>
                <c:pt idx="5">
                  <c:v>1.9574468085106378</c:v>
                </c:pt>
                <c:pt idx="6">
                  <c:v>2.0930232558139612</c:v>
                </c:pt>
                <c:pt idx="7">
                  <c:v>2</c:v>
                </c:pt>
                <c:pt idx="8">
                  <c:v>2.1935483870967745</c:v>
                </c:pt>
                <c:pt idx="9">
                  <c:v>1.9629629629629639</c:v>
                </c:pt>
                <c:pt idx="10">
                  <c:v>1.4666666666666666</c:v>
                </c:pt>
                <c:pt idx="11">
                  <c:v>1.8260869565217988</c:v>
                </c:pt>
                <c:pt idx="12">
                  <c:v>1.9565217391304177</c:v>
                </c:pt>
                <c:pt idx="13">
                  <c:v>2.0636363636363892</c:v>
                </c:pt>
                <c:pt idx="14">
                  <c:v>1.9285714285714399</c:v>
                </c:pt>
                <c:pt idx="15">
                  <c:v>2.1212121212121207</c:v>
                </c:pt>
                <c:pt idx="16">
                  <c:v>1.9672131147540979</c:v>
                </c:pt>
                <c:pt idx="17">
                  <c:v>2.0599999999999987</c:v>
                </c:pt>
                <c:pt idx="18">
                  <c:v>1.906250000000022</c:v>
                </c:pt>
                <c:pt idx="19">
                  <c:v>1.9793814432989678</c:v>
                </c:pt>
                <c:pt idx="20">
                  <c:v>1.8666666666666667</c:v>
                </c:pt>
                <c:pt idx="21">
                  <c:v>1.8</c:v>
                </c:pt>
                <c:pt idx="22">
                  <c:v>1.9600000000000193</c:v>
                </c:pt>
                <c:pt idx="23">
                  <c:v>1.9700000000000193</c:v>
                </c:pt>
                <c:pt idx="24">
                  <c:v>1.7272727272727437</c:v>
                </c:pt>
                <c:pt idx="25">
                  <c:v>1.8431372549019607</c:v>
                </c:pt>
                <c:pt idx="26">
                  <c:v>1.5416666666666659</c:v>
                </c:pt>
                <c:pt idx="27">
                  <c:v>1.9749999999999792</c:v>
                </c:pt>
                <c:pt idx="28">
                  <c:v>1.9649122807017811</c:v>
                </c:pt>
                <c:pt idx="29">
                  <c:v>1.9473684210526319</c:v>
                </c:pt>
                <c:pt idx="30">
                  <c:v>1.9700000000000193</c:v>
                </c:pt>
              </c:numCache>
            </c:numRef>
          </c:val>
        </c:ser>
        <c:axId val="70032384"/>
        <c:axId val="70059136"/>
      </c:barChart>
      <c:catAx>
        <c:axId val="700323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s-EC"/>
                </a:pPr>
                <a:r>
                  <a:rPr lang="es-EC"/>
                  <a:t>Muestras</a:t>
                </a:r>
              </a:p>
            </c:rich>
          </c:tx>
          <c:layout/>
        </c:title>
        <c:majorTickMark val="none"/>
        <c:tickLblPos val="nextTo"/>
        <c:txPr>
          <a:bodyPr/>
          <a:lstStyle/>
          <a:p>
            <a:pPr>
              <a:defRPr lang="es-EC" sz="700"/>
            </a:pPr>
            <a:endParaRPr lang="es-EC"/>
          </a:p>
        </c:txPr>
        <c:crossAx val="70059136"/>
        <c:crosses val="autoZero"/>
        <c:auto val="1"/>
        <c:lblAlgn val="ctr"/>
        <c:lblOffset val="100"/>
      </c:catAx>
      <c:valAx>
        <c:axId val="70059136"/>
        <c:scaling>
          <c:orientation val="minMax"/>
          <c:min val="1.2"/>
        </c:scaling>
        <c:axPos val="l"/>
        <c:majorGridlines/>
        <c:title>
          <c:tx>
            <c:rich>
              <a:bodyPr/>
              <a:lstStyle/>
              <a:p>
                <a:pPr>
                  <a:defRPr lang="es-EC"/>
                </a:pPr>
                <a:r>
                  <a:rPr lang="es-EC"/>
                  <a:t>Pureza</a:t>
                </a:r>
              </a:p>
            </c:rich>
          </c:tx>
          <c:layout/>
        </c:title>
        <c:numFmt formatCode="0.00" sourceLinked="1"/>
        <c:maj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70032384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32"/>
  <c:chart>
    <c:title>
      <c:tx>
        <c:rich>
          <a:bodyPr/>
          <a:lstStyle/>
          <a:p>
            <a:pPr>
              <a:defRPr/>
            </a:pPr>
            <a:r>
              <a:rPr lang="es-EC"/>
              <a:t>Porcentajes de Varianza Molecular 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'AMOVA Rst'!$E$37</c:f>
              <c:strCache>
                <c:ptCount val="1"/>
                <c:pt idx="0">
                  <c:v>Est. Var.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Lbls>
            <c:dLbl>
              <c:idx val="0"/>
              <c:layout>
                <c:manualLayout>
                  <c:x val="-0.10405669291338607"/>
                  <c:y val="0.1943838582677163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Entre Grupos
20%</a:t>
                    </a:r>
                  </a:p>
                </c:rich>
              </c:tx>
              <c:showCatName val="1"/>
              <c:showPercent val="1"/>
            </c:dLbl>
            <c:dLbl>
              <c:idx val="1"/>
              <c:delete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Dentro Grupo
80%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'AMOVA Rst'!$A$38:$A$40</c:f>
              <c:strCache>
                <c:ptCount val="3"/>
                <c:pt idx="0">
                  <c:v>Entre Grupos</c:v>
                </c:pt>
                <c:pt idx="1">
                  <c:v>Entre Individuos</c:v>
                </c:pt>
                <c:pt idx="2">
                  <c:v>Dentro de Cada Grupo</c:v>
                </c:pt>
              </c:strCache>
            </c:strRef>
          </c:cat>
          <c:val>
            <c:numRef>
              <c:f>'AMOVA Rst'!$E$38:$E$40</c:f>
              <c:numCache>
                <c:formatCode>0.000</c:formatCode>
                <c:ptCount val="3"/>
                <c:pt idx="0">
                  <c:v>714.00041305525428</c:v>
                </c:pt>
                <c:pt idx="1">
                  <c:v>0</c:v>
                </c:pt>
                <c:pt idx="2">
                  <c:v>2805.3387096774222</c:v>
                </c:pt>
              </c:numCache>
            </c:numRef>
          </c:val>
        </c:ser>
        <c:firstSliceAng val="0"/>
      </c:pieChart>
    </c:plotArea>
    <c:plotVisOnly val="1"/>
    <c:dispBlanksAs val="zero"/>
  </c:chart>
  <c:spPr>
    <a:ln>
      <a:solidFill>
        <a:schemeClr val="accent1"/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2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C"/>
            </a:pPr>
            <a:r>
              <a:rPr lang="es-EC"/>
              <a:t>Frecuencia</a:t>
            </a:r>
            <a:r>
              <a:rPr lang="es-EC" baseline="0"/>
              <a:t> alélica para </a:t>
            </a:r>
            <a:r>
              <a:rPr lang="es-EC"/>
              <a:t>mTcCIR22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'AGF (3)'!$C$296</c:f>
              <c:strCache>
                <c:ptCount val="1"/>
                <c:pt idx="0">
                  <c:v>EET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txPr>
              <a:bodyPr/>
              <a:lstStyle/>
              <a:p>
                <a:pPr>
                  <a:defRPr lang="es-EC"/>
                </a:pPr>
                <a:endParaRPr lang="es-EC"/>
              </a:p>
            </c:txPr>
            <c:showVal val="1"/>
          </c:dLbls>
          <c:cat>
            <c:multiLvlStrRef>
              <c:f>'AGF (3)'!$A$297:$B$299</c:f>
              <c:multiLvlStrCache>
                <c:ptCount val="3"/>
                <c:lvl>
                  <c:pt idx="0">
                    <c:v>278</c:v>
                  </c:pt>
                  <c:pt idx="1">
                    <c:v>287</c:v>
                  </c:pt>
                  <c:pt idx="2">
                    <c:v>289</c:v>
                  </c:pt>
                </c:lvl>
                <c:lvl>
                  <c:pt idx="0">
                    <c:v>mTcCIR22</c:v>
                  </c:pt>
                </c:lvl>
              </c:multiLvlStrCache>
            </c:multiLvlStrRef>
          </c:cat>
          <c:val>
            <c:numRef>
              <c:f>'AGF (3)'!$C$297:$C$299</c:f>
              <c:numCache>
                <c:formatCode>0.000</c:formatCode>
                <c:ptCount val="3"/>
                <c:pt idx="0">
                  <c:v>0.5</c:v>
                </c:pt>
                <c:pt idx="1">
                  <c:v>0.45833000000000002</c:v>
                </c:pt>
                <c:pt idx="2">
                  <c:v>4.1669999999999985E-2</c:v>
                </c:pt>
              </c:numCache>
            </c:numRef>
          </c:val>
        </c:ser>
        <c:ser>
          <c:idx val="1"/>
          <c:order val="1"/>
          <c:tx>
            <c:strRef>
              <c:f>'AGF (3)'!$D$296</c:f>
              <c:strCache>
                <c:ptCount val="1"/>
                <c:pt idx="0">
                  <c:v>OT</c:v>
                </c:pt>
              </c:strCache>
            </c:strRef>
          </c:tx>
          <c:cat>
            <c:multiLvlStrRef>
              <c:f>'AGF (3)'!$A$297:$B$299</c:f>
              <c:multiLvlStrCache>
                <c:ptCount val="3"/>
                <c:lvl>
                  <c:pt idx="0">
                    <c:v>278</c:v>
                  </c:pt>
                  <c:pt idx="1">
                    <c:v>287</c:v>
                  </c:pt>
                  <c:pt idx="2">
                    <c:v>289</c:v>
                  </c:pt>
                </c:lvl>
                <c:lvl>
                  <c:pt idx="0">
                    <c:v>mTcCIR22</c:v>
                  </c:pt>
                </c:lvl>
              </c:multiLvlStrCache>
            </c:multiLvlStrRef>
          </c:cat>
          <c:val>
            <c:numRef>
              <c:f>'AGF (3)'!$D$297:$D$299</c:f>
              <c:numCache>
                <c:formatCode>0.000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</c:ser>
        <c:gapWidth val="200"/>
        <c:axId val="79053568"/>
        <c:axId val="79055488"/>
      </c:barChart>
      <c:catAx>
        <c:axId val="790535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s-EC"/>
                </a:pPr>
                <a:r>
                  <a:rPr lang="es-EC"/>
                  <a:t>Locus</a:t>
                </a:r>
              </a:p>
            </c:rich>
          </c:tx>
          <c:layout/>
        </c:title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79055488"/>
        <c:crosses val="autoZero"/>
        <c:auto val="1"/>
        <c:lblAlgn val="ctr"/>
        <c:lblOffset val="100"/>
      </c:catAx>
      <c:valAx>
        <c:axId val="7905548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lang="es-EC"/>
                </a:pPr>
                <a:r>
                  <a:rPr lang="es-EC"/>
                  <a:t>Frequencia</a:t>
                </a:r>
              </a:p>
            </c:rich>
          </c:tx>
          <c:layout/>
        </c:title>
        <c:numFmt formatCode="0.000" sourceLinked="1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790535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s-EC"/>
          </a:pPr>
          <a:endParaRPr lang="es-EC"/>
        </a:p>
      </c:txPr>
    </c:legend>
    <c:plotVisOnly val="1"/>
    <c:dispBlanksAs val="gap"/>
  </c:chart>
  <c:spPr>
    <a:ln>
      <a:solidFill>
        <a:srgbClr val="4F81BD"/>
      </a:solidFill>
    </a:ln>
  </c:spPr>
  <c:externalData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E9BB6-69F0-4396-9D6B-8F0B9B3434BC}" type="doc">
      <dgm:prSet loTypeId="urn:microsoft.com/office/officeart/2005/8/layout/hProcess10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F17F0F8-F4A6-4C5A-9DF7-7E429989A3E8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Centros de Propagación Informales</a:t>
          </a:r>
          <a:endParaRPr lang="es-EC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430712-2CD9-43F1-93DA-2CE5BA6073D9}" type="parTrans" cxnId="{D1A3BD9D-7239-4B98-9F83-7BDA9A647092}">
      <dgm:prSet/>
      <dgm:spPr/>
      <dgm:t>
        <a:bodyPr/>
        <a:lstStyle/>
        <a:p>
          <a:endParaRPr lang="es-EC"/>
        </a:p>
      </dgm:t>
    </dgm:pt>
    <dgm:pt modelId="{C83596C9-FF84-43FB-B4E0-FC6C3266C067}" type="sibTrans" cxnId="{D1A3BD9D-7239-4B98-9F83-7BDA9A647092}">
      <dgm:prSet/>
      <dgm:spPr/>
      <dgm:t>
        <a:bodyPr/>
        <a:lstStyle/>
        <a:p>
          <a:endParaRPr lang="es-EC"/>
        </a:p>
      </dgm:t>
    </dgm:pt>
    <dgm:pt modelId="{CA31A129-0E2B-40D6-8DE2-B0404AE9969E}">
      <dgm:prSet phldrT="[Texto]" custT="1"/>
      <dgm:spPr/>
      <dgm:t>
        <a:bodyPr/>
        <a:lstStyle/>
        <a:p>
          <a:r>
            <a:rPr lang="es-MX" sz="1400" dirty="0" smtClean="0">
              <a:solidFill>
                <a:schemeClr val="tx1"/>
              </a:solidFill>
            </a:rPr>
            <a:t>Enraizamiento de estacas </a:t>
          </a:r>
          <a:endParaRPr lang="es-EC" sz="1400" dirty="0">
            <a:solidFill>
              <a:schemeClr val="tx1"/>
            </a:solidFill>
          </a:endParaRPr>
        </a:p>
      </dgm:t>
    </dgm:pt>
    <dgm:pt modelId="{3638936C-A15F-494C-BE2E-687DD9B97EBE}" type="parTrans" cxnId="{0AEE6336-D0D6-48B7-A19D-998FD1365BDD}">
      <dgm:prSet/>
      <dgm:spPr/>
      <dgm:t>
        <a:bodyPr/>
        <a:lstStyle/>
        <a:p>
          <a:endParaRPr lang="es-EC"/>
        </a:p>
      </dgm:t>
    </dgm:pt>
    <dgm:pt modelId="{710A84D0-8847-46F2-9EBE-CCB09ABBA190}" type="sibTrans" cxnId="{0AEE6336-D0D6-48B7-A19D-998FD1365BDD}">
      <dgm:prSet/>
      <dgm:spPr/>
      <dgm:t>
        <a:bodyPr/>
        <a:lstStyle/>
        <a:p>
          <a:endParaRPr lang="es-EC"/>
        </a:p>
      </dgm:t>
    </dgm:pt>
    <dgm:pt modelId="{422924AB-3FEE-4A16-9742-2FB3ED428429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Injertación</a:t>
          </a:r>
          <a:endParaRPr lang="es-EC" sz="1400" dirty="0">
            <a:solidFill>
              <a:schemeClr val="tx1"/>
            </a:solidFill>
          </a:endParaRPr>
        </a:p>
      </dgm:t>
    </dgm:pt>
    <dgm:pt modelId="{2F3E50BE-D6D0-4873-8541-ABDADA995765}" type="parTrans" cxnId="{1DD6BA80-1A3F-4806-9C9A-BD8FE21A5555}">
      <dgm:prSet/>
      <dgm:spPr/>
      <dgm:t>
        <a:bodyPr/>
        <a:lstStyle/>
        <a:p>
          <a:endParaRPr lang="es-EC"/>
        </a:p>
      </dgm:t>
    </dgm:pt>
    <dgm:pt modelId="{0F0C5EBF-1A16-4A7E-8C13-247AD4EB69FB}" type="sibTrans" cxnId="{1DD6BA80-1A3F-4806-9C9A-BD8FE21A5555}">
      <dgm:prSet/>
      <dgm:spPr/>
      <dgm:t>
        <a:bodyPr/>
        <a:lstStyle/>
        <a:p>
          <a:endParaRPr lang="es-EC"/>
        </a:p>
      </dgm:t>
    </dgm:pt>
    <dgm:pt modelId="{77738D24-F326-4EEF-8819-5CC711D8B537}">
      <dgm:prSet phldrT="[Texto]" custT="1"/>
      <dgm:spPr/>
      <dgm:t>
        <a:bodyPr/>
        <a:lstStyle/>
        <a:p>
          <a:r>
            <a:rPr lang="es-MX" sz="1400" dirty="0" smtClean="0">
              <a:solidFill>
                <a:schemeClr val="tx1"/>
              </a:solidFill>
            </a:rPr>
            <a:t>Origen genético e identificación del material</a:t>
          </a:r>
          <a:endParaRPr lang="es-EC" sz="1400" dirty="0">
            <a:solidFill>
              <a:schemeClr val="tx1"/>
            </a:solidFill>
          </a:endParaRPr>
        </a:p>
      </dgm:t>
    </dgm:pt>
    <dgm:pt modelId="{D2DAF238-100B-4F76-9694-9F8CB6A3FA22}">
      <dgm:prSet phldrT="[Texto]" custT="1"/>
      <dgm:spPr/>
      <dgm:t>
        <a:bodyPr/>
        <a:lstStyle/>
        <a:p>
          <a:r>
            <a:rPr lang="es-MX" sz="1400" dirty="0" smtClean="0">
              <a:solidFill>
                <a:schemeClr val="tx1"/>
              </a:solidFill>
            </a:rPr>
            <a:t>Selección de patrones</a:t>
          </a:r>
          <a:endParaRPr lang="es-EC" sz="1400" dirty="0">
            <a:solidFill>
              <a:schemeClr val="tx1"/>
            </a:solidFill>
          </a:endParaRPr>
        </a:p>
      </dgm:t>
    </dgm:pt>
    <dgm:pt modelId="{5E6627AF-D1BC-490A-B5BA-F930C3675986}">
      <dgm:prSet phldrT="[Texto]" custT="1"/>
      <dgm:spPr/>
      <dgm:t>
        <a:bodyPr/>
        <a:lstStyle/>
        <a:p>
          <a:r>
            <a:rPr lang="es-MX" sz="1400" dirty="0" smtClean="0">
              <a:solidFill>
                <a:schemeClr val="tx1"/>
              </a:solidFill>
            </a:rPr>
            <a:t>Formación de material vegetativo </a:t>
          </a:r>
          <a:endParaRPr lang="es-EC" sz="1400" dirty="0">
            <a:solidFill>
              <a:schemeClr val="tx1"/>
            </a:solidFill>
          </a:endParaRPr>
        </a:p>
      </dgm:t>
    </dgm:pt>
    <dgm:pt modelId="{5D35533E-1AF6-4292-8FB0-0129BC8F95C1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Procesos Técnicos</a:t>
          </a:r>
          <a:endParaRPr lang="es-EC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3F3D3A-A3AD-43FE-A3BF-9D8BE9A40693}" type="sibTrans" cxnId="{1EAD8B21-EF79-4662-8C62-34285AA2185C}">
      <dgm:prSet/>
      <dgm:spPr/>
      <dgm:t>
        <a:bodyPr/>
        <a:lstStyle/>
        <a:p>
          <a:endParaRPr lang="es-EC"/>
        </a:p>
      </dgm:t>
    </dgm:pt>
    <dgm:pt modelId="{62480546-9083-44BE-B8C4-BA24D7886F71}" type="parTrans" cxnId="{1EAD8B21-EF79-4662-8C62-34285AA2185C}">
      <dgm:prSet/>
      <dgm:spPr/>
      <dgm:t>
        <a:bodyPr/>
        <a:lstStyle/>
        <a:p>
          <a:endParaRPr lang="es-EC"/>
        </a:p>
      </dgm:t>
    </dgm:pt>
    <dgm:pt modelId="{E8ABD169-55A3-4BB6-B9BC-990CAB59E37A}" type="sibTrans" cxnId="{172E76B8-3954-4FCE-8A00-484BD4FD5C9B}">
      <dgm:prSet/>
      <dgm:spPr/>
      <dgm:t>
        <a:bodyPr/>
        <a:lstStyle/>
        <a:p>
          <a:endParaRPr lang="es-EC"/>
        </a:p>
      </dgm:t>
    </dgm:pt>
    <dgm:pt modelId="{167DB6CB-59B1-4F06-8323-856736060BF9}" type="parTrans" cxnId="{172E76B8-3954-4FCE-8A00-484BD4FD5C9B}">
      <dgm:prSet/>
      <dgm:spPr/>
      <dgm:t>
        <a:bodyPr/>
        <a:lstStyle/>
        <a:p>
          <a:endParaRPr lang="es-EC"/>
        </a:p>
      </dgm:t>
    </dgm:pt>
    <dgm:pt modelId="{CEF38B17-0F23-4391-98E0-AC3B7C263B87}" type="sibTrans" cxnId="{FDCE99AA-C2DE-4350-882F-679EF30BF426}">
      <dgm:prSet/>
      <dgm:spPr/>
      <dgm:t>
        <a:bodyPr/>
        <a:lstStyle/>
        <a:p>
          <a:endParaRPr lang="es-EC"/>
        </a:p>
      </dgm:t>
    </dgm:pt>
    <dgm:pt modelId="{3F746304-BFDD-4A00-8F33-735108309184}" type="parTrans" cxnId="{FDCE99AA-C2DE-4350-882F-679EF30BF426}">
      <dgm:prSet/>
      <dgm:spPr/>
      <dgm:t>
        <a:bodyPr/>
        <a:lstStyle/>
        <a:p>
          <a:endParaRPr lang="es-EC"/>
        </a:p>
      </dgm:t>
    </dgm:pt>
    <dgm:pt modelId="{FF306798-E331-4D78-98F0-5A4BD12FBEA5}" type="sibTrans" cxnId="{FEA80E98-8ED7-45DA-B5F4-BBC2532136AC}">
      <dgm:prSet/>
      <dgm:spPr/>
      <dgm:t>
        <a:bodyPr/>
        <a:lstStyle/>
        <a:p>
          <a:endParaRPr lang="es-EC"/>
        </a:p>
      </dgm:t>
    </dgm:pt>
    <dgm:pt modelId="{C3B14A4E-23DA-4BF5-9DE5-D237BD0B7050}" type="parTrans" cxnId="{FEA80E98-8ED7-45DA-B5F4-BBC2532136AC}">
      <dgm:prSet/>
      <dgm:spPr/>
      <dgm:t>
        <a:bodyPr/>
        <a:lstStyle/>
        <a:p>
          <a:endParaRPr lang="es-EC"/>
        </a:p>
      </dgm:t>
    </dgm:pt>
    <dgm:pt modelId="{94B37986-7DF3-4F9B-83D6-F453DE7BC4F3}">
      <dgm:prSet phldrT="[Texto]" custT="1"/>
      <dgm:spPr/>
      <dgm:t>
        <a:bodyPr/>
        <a:lstStyle/>
        <a:p>
          <a:r>
            <a:rPr lang="es-EC" sz="1600" b="1" strike="noStrike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Mercado Internacional</a:t>
          </a:r>
          <a:endParaRPr lang="es-EC" sz="1600" b="1" strike="noStrike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779CBA-0207-41B8-9513-DA814CA142C4}" type="parTrans" cxnId="{2417DD68-CC1F-4951-8E4B-973BB6AA5483}">
      <dgm:prSet/>
      <dgm:spPr/>
      <dgm:t>
        <a:bodyPr/>
        <a:lstStyle/>
        <a:p>
          <a:endParaRPr lang="es-EC"/>
        </a:p>
      </dgm:t>
    </dgm:pt>
    <dgm:pt modelId="{7F863513-9D6A-4D56-A715-25D97E7DE3D6}" type="sibTrans" cxnId="{2417DD68-CC1F-4951-8E4B-973BB6AA5483}">
      <dgm:prSet/>
      <dgm:spPr/>
      <dgm:t>
        <a:bodyPr/>
        <a:lstStyle/>
        <a:p>
          <a:endParaRPr lang="es-EC"/>
        </a:p>
      </dgm:t>
    </dgm:pt>
    <dgm:pt modelId="{F816FB12-3AA3-409B-BC11-DFAE2B591A4D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Creciente demanda de Cacao Fino de Aroma</a:t>
          </a:r>
          <a:endParaRPr lang="es-EC" sz="1400" dirty="0">
            <a:solidFill>
              <a:schemeClr val="tx1"/>
            </a:solidFill>
          </a:endParaRPr>
        </a:p>
      </dgm:t>
    </dgm:pt>
    <dgm:pt modelId="{537ED950-D922-4CA9-8173-DF072BD2EB1E}" type="parTrans" cxnId="{A35FFD62-8A4C-42ED-ADAB-1F1CBE171AAF}">
      <dgm:prSet/>
      <dgm:spPr/>
      <dgm:t>
        <a:bodyPr/>
        <a:lstStyle/>
        <a:p>
          <a:endParaRPr lang="es-EC"/>
        </a:p>
      </dgm:t>
    </dgm:pt>
    <dgm:pt modelId="{38527ED3-E859-4824-8A55-1AB365EF2518}" type="sibTrans" cxnId="{A35FFD62-8A4C-42ED-ADAB-1F1CBE171AAF}">
      <dgm:prSet/>
      <dgm:spPr/>
      <dgm:t>
        <a:bodyPr/>
        <a:lstStyle/>
        <a:p>
          <a:endParaRPr lang="es-EC"/>
        </a:p>
      </dgm:t>
    </dgm:pt>
    <dgm:pt modelId="{2AA3240E-4A73-4C8F-9BFB-81DCCC323552}" type="pres">
      <dgm:prSet presAssocID="{FD4E9BB6-69F0-4396-9D6B-8F0B9B3434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79A007A-4D2E-469F-977B-9901D4C647B7}" type="pres">
      <dgm:prSet presAssocID="{94B37986-7DF3-4F9B-83D6-F453DE7BC4F3}" presName="composite" presStyleCnt="0"/>
      <dgm:spPr/>
      <dgm:t>
        <a:bodyPr/>
        <a:lstStyle/>
        <a:p>
          <a:endParaRPr lang="es-EC"/>
        </a:p>
      </dgm:t>
    </dgm:pt>
    <dgm:pt modelId="{233DD1F3-6CDD-4FA4-86E4-65AB87AE8DA3}" type="pres">
      <dgm:prSet presAssocID="{94B37986-7DF3-4F9B-83D6-F453DE7BC4F3}" presName="imagSh" presStyleLbl="bgImgPlace1" presStyleIdx="0" presStyleCnt="3" custScaleX="129684" custScaleY="138155" custLinFactNeighborX="-85" custLinFactNeighborY="-56566"/>
      <dgm:spPr>
        <a:blipFill rotWithShape="0">
          <a:blip xmlns:r="http://schemas.openxmlformats.org/officeDocument/2006/relationships" r:embed="rId1">
            <a:lum bright="-20000" contrast="20000"/>
          </a:blip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D262344-A17C-4B1F-B348-B1BF9AD6F9D9}" type="pres">
      <dgm:prSet presAssocID="{94B37986-7DF3-4F9B-83D6-F453DE7BC4F3}" presName="txNode" presStyleLbl="node1" presStyleIdx="0" presStyleCnt="3" custScaleX="116108" custScaleY="94162" custLinFactNeighborX="-12430" custLinFactNeighborY="-328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1BF950-7156-4A80-853E-F6D578CACFD9}" type="pres">
      <dgm:prSet presAssocID="{7F863513-9D6A-4D56-A715-25D97E7DE3D6}" presName="sibTrans" presStyleLbl="sibTrans2D1" presStyleIdx="0" presStyleCnt="2"/>
      <dgm:spPr/>
      <dgm:t>
        <a:bodyPr/>
        <a:lstStyle/>
        <a:p>
          <a:endParaRPr lang="es-EC"/>
        </a:p>
      </dgm:t>
    </dgm:pt>
    <dgm:pt modelId="{3F8388CC-C91E-4E0D-9CB9-CED7A110524B}" type="pres">
      <dgm:prSet presAssocID="{7F863513-9D6A-4D56-A715-25D97E7DE3D6}" presName="connTx" presStyleLbl="sibTrans2D1" presStyleIdx="0" presStyleCnt="2"/>
      <dgm:spPr/>
      <dgm:t>
        <a:bodyPr/>
        <a:lstStyle/>
        <a:p>
          <a:endParaRPr lang="es-EC"/>
        </a:p>
      </dgm:t>
    </dgm:pt>
    <dgm:pt modelId="{8EDF51E6-6188-47F2-808A-F5CA63D4D8BE}" type="pres">
      <dgm:prSet presAssocID="{DF17F0F8-F4A6-4C5A-9DF7-7E429989A3E8}" presName="composite" presStyleCnt="0"/>
      <dgm:spPr/>
      <dgm:t>
        <a:bodyPr/>
        <a:lstStyle/>
        <a:p>
          <a:endParaRPr lang="es-EC"/>
        </a:p>
      </dgm:t>
    </dgm:pt>
    <dgm:pt modelId="{20D0BDAA-9199-4BA8-9693-BA0B964E1C13}" type="pres">
      <dgm:prSet presAssocID="{DF17F0F8-F4A6-4C5A-9DF7-7E429989A3E8}" presName="imagSh" presStyleLbl="bgImgPlace1" presStyleIdx="1" presStyleCnt="3" custScaleX="139969" custScaleY="93268" custLinFactNeighborX="21427" custLinFactNeighborY="-2141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8559F7C-647C-45D5-A4D4-F6A47CF87051}" type="pres">
      <dgm:prSet presAssocID="{DF17F0F8-F4A6-4C5A-9DF7-7E429989A3E8}" presName="txNode" presStyleLbl="node1" presStyleIdx="1" presStyleCnt="3" custScaleX="142869" custScaleY="83700" custLinFactNeighborX="2470" custLinFactNeighborY="5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43E34E-F67D-4DF5-9ED6-4824EB302C68}" type="pres">
      <dgm:prSet presAssocID="{C83596C9-FF84-43FB-B4E0-FC6C3266C067}" presName="sibTrans" presStyleLbl="sibTrans2D1" presStyleIdx="1" presStyleCnt="2"/>
      <dgm:spPr/>
      <dgm:t>
        <a:bodyPr/>
        <a:lstStyle/>
        <a:p>
          <a:endParaRPr lang="es-EC"/>
        </a:p>
      </dgm:t>
    </dgm:pt>
    <dgm:pt modelId="{D4B2A93D-7F73-4A26-A330-FEB1680E806B}" type="pres">
      <dgm:prSet presAssocID="{C83596C9-FF84-43FB-B4E0-FC6C3266C067}" presName="connTx" presStyleLbl="sibTrans2D1" presStyleIdx="1" presStyleCnt="2"/>
      <dgm:spPr/>
      <dgm:t>
        <a:bodyPr/>
        <a:lstStyle/>
        <a:p>
          <a:endParaRPr lang="es-EC"/>
        </a:p>
      </dgm:t>
    </dgm:pt>
    <dgm:pt modelId="{707710D7-7A2F-437B-A27F-ECDD0D2C7A06}" type="pres">
      <dgm:prSet presAssocID="{5D35533E-1AF6-4292-8FB0-0129BC8F95C1}" presName="composite" presStyleCnt="0"/>
      <dgm:spPr/>
      <dgm:t>
        <a:bodyPr/>
        <a:lstStyle/>
        <a:p>
          <a:endParaRPr lang="es-EC"/>
        </a:p>
      </dgm:t>
    </dgm:pt>
    <dgm:pt modelId="{9515D68A-0C5C-447E-A4ED-C6ED0E4FC2F1}" type="pres">
      <dgm:prSet presAssocID="{5D35533E-1AF6-4292-8FB0-0129BC8F95C1}" presName="imagSh" presStyleLbl="bgImgPlace1" presStyleIdx="2" presStyleCnt="3" custScaleX="139385" custScaleY="111028" custLinFactNeighborX="15093" custLinFactNeighborY="3547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B63797E-8D15-4363-96D6-BCCF0FA507AE}" type="pres">
      <dgm:prSet presAssocID="{5D35533E-1AF6-4292-8FB0-0129BC8F95C1}" presName="txNode" presStyleLbl="node1" presStyleIdx="2" presStyleCnt="3" custScaleX="157686" custScaleY="103855" custLinFactNeighborX="-586" custLinFactNeighborY="807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EA80E98-8ED7-45DA-B5F4-BBC2532136AC}" srcId="{5D35533E-1AF6-4292-8FB0-0129BC8F95C1}" destId="{5E6627AF-D1BC-490A-B5BA-F930C3675986}" srcOrd="0" destOrd="0" parTransId="{C3B14A4E-23DA-4BF5-9DE5-D237BD0B7050}" sibTransId="{FF306798-E331-4D78-98F0-5A4BD12FBEA5}"/>
    <dgm:cxn modelId="{97855929-5A08-464E-9792-ACEB48858ADC}" type="presOf" srcId="{C83596C9-FF84-43FB-B4E0-FC6C3266C067}" destId="{1843E34E-F67D-4DF5-9ED6-4824EB302C68}" srcOrd="0" destOrd="0" presId="urn:microsoft.com/office/officeart/2005/8/layout/hProcess10"/>
    <dgm:cxn modelId="{D1A3BD9D-7239-4B98-9F83-7BDA9A647092}" srcId="{FD4E9BB6-69F0-4396-9D6B-8F0B9B3434BC}" destId="{DF17F0F8-F4A6-4C5A-9DF7-7E429989A3E8}" srcOrd="1" destOrd="0" parTransId="{91430712-2CD9-43F1-93DA-2CE5BA6073D9}" sibTransId="{C83596C9-FF84-43FB-B4E0-FC6C3266C067}"/>
    <dgm:cxn modelId="{0E154BFA-89CC-43CE-B98C-147C03AE0A8F}" type="presOf" srcId="{C83596C9-FF84-43FB-B4E0-FC6C3266C067}" destId="{D4B2A93D-7F73-4A26-A330-FEB1680E806B}" srcOrd="1" destOrd="0" presId="urn:microsoft.com/office/officeart/2005/8/layout/hProcess10"/>
    <dgm:cxn modelId="{759173C6-AF5A-47B6-BAF8-A6B66145B237}" type="presOf" srcId="{FD4E9BB6-69F0-4396-9D6B-8F0B9B3434BC}" destId="{2AA3240E-4A73-4C8F-9BFB-81DCCC323552}" srcOrd="0" destOrd="0" presId="urn:microsoft.com/office/officeart/2005/8/layout/hProcess10"/>
    <dgm:cxn modelId="{1EAD8B21-EF79-4662-8C62-34285AA2185C}" srcId="{FD4E9BB6-69F0-4396-9D6B-8F0B9B3434BC}" destId="{5D35533E-1AF6-4292-8FB0-0129BC8F95C1}" srcOrd="2" destOrd="0" parTransId="{62480546-9083-44BE-B8C4-BA24D7886F71}" sibTransId="{DF3F3D3A-A3AD-43FE-A3BF-9D8BE9A40693}"/>
    <dgm:cxn modelId="{A35FFD62-8A4C-42ED-ADAB-1F1CBE171AAF}" srcId="{94B37986-7DF3-4F9B-83D6-F453DE7BC4F3}" destId="{F816FB12-3AA3-409B-BC11-DFAE2B591A4D}" srcOrd="0" destOrd="0" parTransId="{537ED950-D922-4CA9-8173-DF072BD2EB1E}" sibTransId="{38527ED3-E859-4824-8A55-1AB365EF2518}"/>
    <dgm:cxn modelId="{172E76B8-3954-4FCE-8A00-484BD4FD5C9B}" srcId="{5D35533E-1AF6-4292-8FB0-0129BC8F95C1}" destId="{77738D24-F326-4EEF-8819-5CC711D8B537}" srcOrd="2" destOrd="0" parTransId="{167DB6CB-59B1-4F06-8323-856736060BF9}" sibTransId="{E8ABD169-55A3-4BB6-B9BC-990CAB59E37A}"/>
    <dgm:cxn modelId="{D48D3A98-2AFE-4A01-AC53-BABEA064597E}" type="presOf" srcId="{CA31A129-0E2B-40D6-8DE2-B0404AE9969E}" destId="{28559F7C-647C-45D5-A4D4-F6A47CF87051}" srcOrd="0" destOrd="1" presId="urn:microsoft.com/office/officeart/2005/8/layout/hProcess10"/>
    <dgm:cxn modelId="{E3EA99A2-380F-4596-BA10-D103DF110477}" type="presOf" srcId="{DF17F0F8-F4A6-4C5A-9DF7-7E429989A3E8}" destId="{28559F7C-647C-45D5-A4D4-F6A47CF87051}" srcOrd="0" destOrd="0" presId="urn:microsoft.com/office/officeart/2005/8/layout/hProcess10"/>
    <dgm:cxn modelId="{2417DD68-CC1F-4951-8E4B-973BB6AA5483}" srcId="{FD4E9BB6-69F0-4396-9D6B-8F0B9B3434BC}" destId="{94B37986-7DF3-4F9B-83D6-F453DE7BC4F3}" srcOrd="0" destOrd="0" parTransId="{31779CBA-0207-41B8-9513-DA814CA142C4}" sibTransId="{7F863513-9D6A-4D56-A715-25D97E7DE3D6}"/>
    <dgm:cxn modelId="{D3492ACC-4AC1-499E-8077-A5FA318B5F09}" type="presOf" srcId="{94B37986-7DF3-4F9B-83D6-F453DE7BC4F3}" destId="{1D262344-A17C-4B1F-B348-B1BF9AD6F9D9}" srcOrd="0" destOrd="0" presId="urn:microsoft.com/office/officeart/2005/8/layout/hProcess10"/>
    <dgm:cxn modelId="{FDCE99AA-C2DE-4350-882F-679EF30BF426}" srcId="{5D35533E-1AF6-4292-8FB0-0129BC8F95C1}" destId="{D2DAF238-100B-4F76-9694-9F8CB6A3FA22}" srcOrd="1" destOrd="0" parTransId="{3F746304-BFDD-4A00-8F33-735108309184}" sibTransId="{CEF38B17-0F23-4391-98E0-AC3B7C263B87}"/>
    <dgm:cxn modelId="{F87CD915-D721-4D70-9EEE-A46088774BE1}" type="presOf" srcId="{7F863513-9D6A-4D56-A715-25D97E7DE3D6}" destId="{3F8388CC-C91E-4E0D-9CB9-CED7A110524B}" srcOrd="1" destOrd="0" presId="urn:microsoft.com/office/officeart/2005/8/layout/hProcess10"/>
    <dgm:cxn modelId="{1DD6BA80-1A3F-4806-9C9A-BD8FE21A5555}" srcId="{DF17F0F8-F4A6-4C5A-9DF7-7E429989A3E8}" destId="{422924AB-3FEE-4A16-9742-2FB3ED428429}" srcOrd="1" destOrd="0" parTransId="{2F3E50BE-D6D0-4873-8541-ABDADA995765}" sibTransId="{0F0C5EBF-1A16-4A7E-8C13-247AD4EB69FB}"/>
    <dgm:cxn modelId="{3A654928-D065-43B0-B91B-826BF188CCCB}" type="presOf" srcId="{77738D24-F326-4EEF-8819-5CC711D8B537}" destId="{3B63797E-8D15-4363-96D6-BCCF0FA507AE}" srcOrd="0" destOrd="3" presId="urn:microsoft.com/office/officeart/2005/8/layout/hProcess10"/>
    <dgm:cxn modelId="{A7361617-CF16-4405-96FE-4A734E5BD188}" type="presOf" srcId="{D2DAF238-100B-4F76-9694-9F8CB6A3FA22}" destId="{3B63797E-8D15-4363-96D6-BCCF0FA507AE}" srcOrd="0" destOrd="2" presId="urn:microsoft.com/office/officeart/2005/8/layout/hProcess10"/>
    <dgm:cxn modelId="{A6360980-505F-4E61-B9EA-AC4B8152C924}" type="presOf" srcId="{5E6627AF-D1BC-490A-B5BA-F930C3675986}" destId="{3B63797E-8D15-4363-96D6-BCCF0FA507AE}" srcOrd="0" destOrd="1" presId="urn:microsoft.com/office/officeart/2005/8/layout/hProcess10"/>
    <dgm:cxn modelId="{C57B40B1-ACF3-4CB1-895D-C873D01E2B29}" type="presOf" srcId="{7F863513-9D6A-4D56-A715-25D97E7DE3D6}" destId="{461BF950-7156-4A80-853E-F6D578CACFD9}" srcOrd="0" destOrd="0" presId="urn:microsoft.com/office/officeart/2005/8/layout/hProcess10"/>
    <dgm:cxn modelId="{5E4B4F4F-0D34-4B98-A3DC-14F56BC06CEF}" type="presOf" srcId="{F816FB12-3AA3-409B-BC11-DFAE2B591A4D}" destId="{1D262344-A17C-4B1F-B348-B1BF9AD6F9D9}" srcOrd="0" destOrd="1" presId="urn:microsoft.com/office/officeart/2005/8/layout/hProcess10"/>
    <dgm:cxn modelId="{0AEE6336-D0D6-48B7-A19D-998FD1365BDD}" srcId="{DF17F0F8-F4A6-4C5A-9DF7-7E429989A3E8}" destId="{CA31A129-0E2B-40D6-8DE2-B0404AE9969E}" srcOrd="0" destOrd="0" parTransId="{3638936C-A15F-494C-BE2E-687DD9B97EBE}" sibTransId="{710A84D0-8847-46F2-9EBE-CCB09ABBA190}"/>
    <dgm:cxn modelId="{0B5EDAA9-18FE-4740-A424-8B6BC5704872}" type="presOf" srcId="{422924AB-3FEE-4A16-9742-2FB3ED428429}" destId="{28559F7C-647C-45D5-A4D4-F6A47CF87051}" srcOrd="0" destOrd="2" presId="urn:microsoft.com/office/officeart/2005/8/layout/hProcess10"/>
    <dgm:cxn modelId="{3093FB11-19FB-4F4E-9ECA-0DD4C2EB7A0D}" type="presOf" srcId="{5D35533E-1AF6-4292-8FB0-0129BC8F95C1}" destId="{3B63797E-8D15-4363-96D6-BCCF0FA507AE}" srcOrd="0" destOrd="0" presId="urn:microsoft.com/office/officeart/2005/8/layout/hProcess10"/>
    <dgm:cxn modelId="{3D5E199F-1389-40FA-A7A1-69DB7F44126A}" type="presParOf" srcId="{2AA3240E-4A73-4C8F-9BFB-81DCCC323552}" destId="{579A007A-4D2E-469F-977B-9901D4C647B7}" srcOrd="0" destOrd="0" presId="urn:microsoft.com/office/officeart/2005/8/layout/hProcess10"/>
    <dgm:cxn modelId="{3F3DB119-8214-4DAA-828D-CC7584911C0F}" type="presParOf" srcId="{579A007A-4D2E-469F-977B-9901D4C647B7}" destId="{233DD1F3-6CDD-4FA4-86E4-65AB87AE8DA3}" srcOrd="0" destOrd="0" presId="urn:microsoft.com/office/officeart/2005/8/layout/hProcess10"/>
    <dgm:cxn modelId="{81F8B6BF-083F-4EB0-A5CE-F17CE4D27357}" type="presParOf" srcId="{579A007A-4D2E-469F-977B-9901D4C647B7}" destId="{1D262344-A17C-4B1F-B348-B1BF9AD6F9D9}" srcOrd="1" destOrd="0" presId="urn:microsoft.com/office/officeart/2005/8/layout/hProcess10"/>
    <dgm:cxn modelId="{58158E86-9312-46C4-8F00-E7388E152137}" type="presParOf" srcId="{2AA3240E-4A73-4C8F-9BFB-81DCCC323552}" destId="{461BF950-7156-4A80-853E-F6D578CACFD9}" srcOrd="1" destOrd="0" presId="urn:microsoft.com/office/officeart/2005/8/layout/hProcess10"/>
    <dgm:cxn modelId="{88231408-F697-4720-80C3-3955063AAE0D}" type="presParOf" srcId="{461BF950-7156-4A80-853E-F6D578CACFD9}" destId="{3F8388CC-C91E-4E0D-9CB9-CED7A110524B}" srcOrd="0" destOrd="0" presId="urn:microsoft.com/office/officeart/2005/8/layout/hProcess10"/>
    <dgm:cxn modelId="{4D1264AF-0E87-4495-924D-5B9204FCFF09}" type="presParOf" srcId="{2AA3240E-4A73-4C8F-9BFB-81DCCC323552}" destId="{8EDF51E6-6188-47F2-808A-F5CA63D4D8BE}" srcOrd="2" destOrd="0" presId="urn:microsoft.com/office/officeart/2005/8/layout/hProcess10"/>
    <dgm:cxn modelId="{2CD1B829-91B1-40FA-A697-9FC70792C682}" type="presParOf" srcId="{8EDF51E6-6188-47F2-808A-F5CA63D4D8BE}" destId="{20D0BDAA-9199-4BA8-9693-BA0B964E1C13}" srcOrd="0" destOrd="0" presId="urn:microsoft.com/office/officeart/2005/8/layout/hProcess10"/>
    <dgm:cxn modelId="{4EA2E26E-D0B6-4A8C-8CAC-C1A0B51F2640}" type="presParOf" srcId="{8EDF51E6-6188-47F2-808A-F5CA63D4D8BE}" destId="{28559F7C-647C-45D5-A4D4-F6A47CF87051}" srcOrd="1" destOrd="0" presId="urn:microsoft.com/office/officeart/2005/8/layout/hProcess10"/>
    <dgm:cxn modelId="{16D0B5D7-7F32-42BA-A0E6-9AACCAEBA2B9}" type="presParOf" srcId="{2AA3240E-4A73-4C8F-9BFB-81DCCC323552}" destId="{1843E34E-F67D-4DF5-9ED6-4824EB302C68}" srcOrd="3" destOrd="0" presId="urn:microsoft.com/office/officeart/2005/8/layout/hProcess10"/>
    <dgm:cxn modelId="{0E74C4F1-78F5-4890-9E45-C0D66361E9CE}" type="presParOf" srcId="{1843E34E-F67D-4DF5-9ED6-4824EB302C68}" destId="{D4B2A93D-7F73-4A26-A330-FEB1680E806B}" srcOrd="0" destOrd="0" presId="urn:microsoft.com/office/officeart/2005/8/layout/hProcess10"/>
    <dgm:cxn modelId="{B4689E3A-927E-4189-A25E-621E250DCD38}" type="presParOf" srcId="{2AA3240E-4A73-4C8F-9BFB-81DCCC323552}" destId="{707710D7-7A2F-437B-A27F-ECDD0D2C7A06}" srcOrd="4" destOrd="0" presId="urn:microsoft.com/office/officeart/2005/8/layout/hProcess10"/>
    <dgm:cxn modelId="{284160A3-8FB1-465B-8389-A1A9C8ACADD8}" type="presParOf" srcId="{707710D7-7A2F-437B-A27F-ECDD0D2C7A06}" destId="{9515D68A-0C5C-447E-A4ED-C6ED0E4FC2F1}" srcOrd="0" destOrd="0" presId="urn:microsoft.com/office/officeart/2005/8/layout/hProcess10"/>
    <dgm:cxn modelId="{7D35D296-91B7-4042-832B-766B3FB74F4E}" type="presParOf" srcId="{707710D7-7A2F-437B-A27F-ECDD0D2C7A06}" destId="{3B63797E-8D15-4363-96D6-BCCF0FA507A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2FBE77-F29C-483D-91D2-53686171CEDB}" type="doc">
      <dgm:prSet loTypeId="urn:microsoft.com/office/officeart/2005/8/layout/process5" loCatId="process" qsTypeId="urn:microsoft.com/office/officeart/2005/8/quickstyle/simple5" qsCatId="simple" csTypeId="urn:microsoft.com/office/officeart/2005/8/colors/colorful5" csCatId="colorful" phldr="1"/>
      <dgm:spPr/>
    </dgm:pt>
    <dgm:pt modelId="{CA8ADE57-387B-4CEF-BFBC-717AEB51CA15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 posible realizar el reconocimiento y diferenciación</a:t>
          </a:r>
          <a:endParaRPr lang="es-EC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28CBC19-A82A-4B5F-9C9F-1B7F0FE05EBB}" type="parTrans" cxnId="{4108BF5F-5986-409D-B287-18810EAF61B7}">
      <dgm:prSet/>
      <dgm:spPr/>
      <dgm:t>
        <a:bodyPr/>
        <a:lstStyle/>
        <a:p>
          <a:endParaRPr lang="es-EC"/>
        </a:p>
      </dgm:t>
    </dgm:pt>
    <dgm:pt modelId="{C0BE871C-FE19-45E6-8E89-81A08C6C6C06}" type="sibTrans" cxnId="{4108BF5F-5986-409D-B287-18810EAF61B7}">
      <dgm:prSet/>
      <dgm:spPr/>
      <dgm:t>
        <a:bodyPr/>
        <a:lstStyle/>
        <a:p>
          <a:endParaRPr lang="es-EC"/>
        </a:p>
      </dgm:t>
    </dgm:pt>
    <dgm:pt modelId="{9FBFBFC9-776D-406C-A6A1-30AC18EB37D9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Constituyen</a:t>
          </a:r>
          <a:r>
            <a:rPr lang="es-MX" dirty="0" smtClean="0">
              <a:latin typeface="Arial" pitchFamily="34" charset="0"/>
              <a:cs typeface="Arial" pitchFamily="34" charset="0"/>
            </a:rPr>
            <a:t> </a:t>
          </a:r>
          <a:r>
            <a:rPr lang="es-MX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medidas</a:t>
          </a:r>
          <a:r>
            <a:rPr lang="es-MX" dirty="0" smtClean="0">
              <a:latin typeface="Arial" pitchFamily="34" charset="0"/>
              <a:cs typeface="Arial" pitchFamily="34" charset="0"/>
            </a:rPr>
            <a:t> </a:t>
          </a:r>
          <a:r>
            <a:rPr lang="es-MX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Subjetivas</a:t>
          </a:r>
          <a:endParaRPr lang="es-EC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BF9E0F2-7407-4836-B8B1-4E396711D652}" type="parTrans" cxnId="{A2532CC6-400A-46A0-BBFB-E64F8C01284A}">
      <dgm:prSet/>
      <dgm:spPr/>
      <dgm:t>
        <a:bodyPr/>
        <a:lstStyle/>
        <a:p>
          <a:endParaRPr lang="es-EC"/>
        </a:p>
      </dgm:t>
    </dgm:pt>
    <dgm:pt modelId="{33D3144F-9A6D-48BA-A6AF-ADCB63371ECA}" type="sibTrans" cxnId="{A2532CC6-400A-46A0-BBFB-E64F8C01284A}">
      <dgm:prSet/>
      <dgm:spPr/>
      <dgm:t>
        <a:bodyPr/>
        <a:lstStyle/>
        <a:p>
          <a:endParaRPr lang="es-EC"/>
        </a:p>
      </dgm:t>
    </dgm:pt>
    <dgm:pt modelId="{127C8FC2-E348-455D-8DD7-09F35FF0898C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rPr>
            <a:t>Imposible el reconocimiento de ciertas características a nivel de plántulas</a:t>
          </a:r>
          <a:endParaRPr lang="es-EC" dirty="0">
            <a:solidFill>
              <a:schemeClr val="tx1"/>
            </a:solidFill>
          </a:endParaRPr>
        </a:p>
      </dgm:t>
    </dgm:pt>
    <dgm:pt modelId="{8FC97D80-A54E-4FCA-B7A1-5867667BA5C9}" type="parTrans" cxnId="{6F7053DE-804C-4F95-9A74-97F34772B1B8}">
      <dgm:prSet/>
      <dgm:spPr/>
      <dgm:t>
        <a:bodyPr/>
        <a:lstStyle/>
        <a:p>
          <a:endParaRPr lang="es-EC"/>
        </a:p>
      </dgm:t>
    </dgm:pt>
    <dgm:pt modelId="{96DC2CD1-AA8A-4852-800B-79F4DACC57AC}" type="sibTrans" cxnId="{6F7053DE-804C-4F95-9A74-97F34772B1B8}">
      <dgm:prSet/>
      <dgm:spPr/>
      <dgm:t>
        <a:bodyPr/>
        <a:lstStyle/>
        <a:p>
          <a:endParaRPr lang="es-EC"/>
        </a:p>
      </dgm:t>
    </dgm:pt>
    <dgm:pt modelId="{94F6FB3A-342F-49FB-B98F-5C066C17DE62}">
      <dgm:prSet phldrT="[Texto]" custT="1"/>
      <dgm:spPr/>
      <dgm:t>
        <a:bodyPr/>
        <a:lstStyle/>
        <a:p>
          <a:pPr algn="ctr"/>
          <a:r>
            <a:rPr lang="es-MX" sz="105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-Árboles en producción</a:t>
          </a:r>
        </a:p>
        <a:p>
          <a:pPr algn="ctr"/>
          <a:r>
            <a:rPr lang="es-MX" sz="105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-Basta experiencia</a:t>
          </a:r>
        </a:p>
        <a:p>
          <a:pPr algn="ctr"/>
          <a:r>
            <a:rPr lang="es-MX" sz="105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L</a:t>
          </a:r>
          <a:r>
            <a:rPr lang="es-MX" sz="105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rPr>
            <a:t>imitado por efectos ambientales</a:t>
          </a:r>
          <a:r>
            <a:rPr lang="es-MX" sz="105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es-EC" sz="1050" dirty="0">
            <a:solidFill>
              <a:schemeClr val="tx1"/>
            </a:solidFill>
          </a:endParaRPr>
        </a:p>
      </dgm:t>
    </dgm:pt>
    <dgm:pt modelId="{5ACE306E-4ACD-4298-8E0E-AE922F812BC4}" type="parTrans" cxnId="{BB23990F-483B-4972-86DF-C3E63A4FA86E}">
      <dgm:prSet/>
      <dgm:spPr/>
      <dgm:t>
        <a:bodyPr/>
        <a:lstStyle/>
        <a:p>
          <a:endParaRPr lang="es-EC"/>
        </a:p>
      </dgm:t>
    </dgm:pt>
    <dgm:pt modelId="{7E7FA6BF-2574-489A-A505-4BA5E8EA51C1}" type="sibTrans" cxnId="{BB23990F-483B-4972-86DF-C3E63A4FA86E}">
      <dgm:prSet/>
      <dgm:spPr/>
      <dgm:t>
        <a:bodyPr/>
        <a:lstStyle/>
        <a:p>
          <a:endParaRPr lang="es-EC"/>
        </a:p>
      </dgm:t>
    </dgm:pt>
    <dgm:pt modelId="{7E17E75B-4F9E-4B8F-A06A-4D4D7EE145DE}" type="pres">
      <dgm:prSet presAssocID="{762FBE77-F29C-483D-91D2-53686171CEDB}" presName="diagram" presStyleCnt="0">
        <dgm:presLayoutVars>
          <dgm:dir/>
          <dgm:resizeHandles val="exact"/>
        </dgm:presLayoutVars>
      </dgm:prSet>
      <dgm:spPr/>
    </dgm:pt>
    <dgm:pt modelId="{356A44A8-5B9F-4919-A807-A5FB363C7E0C}" type="pres">
      <dgm:prSet presAssocID="{CA8ADE57-387B-4CEF-BFBC-717AEB51CA15}" presName="node" presStyleLbl="node1" presStyleIdx="0" presStyleCnt="4" custLinFactNeighborX="4570" custLinFactNeighborY="-744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CED16A-23B6-4B3A-8327-A5BBCDC50861}" type="pres">
      <dgm:prSet presAssocID="{C0BE871C-FE19-45E6-8E89-81A08C6C6C06}" presName="sibTrans" presStyleLbl="sibTrans2D1" presStyleIdx="0" presStyleCnt="3"/>
      <dgm:spPr/>
      <dgm:t>
        <a:bodyPr/>
        <a:lstStyle/>
        <a:p>
          <a:endParaRPr lang="es-EC"/>
        </a:p>
      </dgm:t>
    </dgm:pt>
    <dgm:pt modelId="{B601B9D4-F218-402E-B642-396D0CBDCD04}" type="pres">
      <dgm:prSet presAssocID="{C0BE871C-FE19-45E6-8E89-81A08C6C6C06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DB7488EA-F299-4A8C-8BFC-760DA679C75D}" type="pres">
      <dgm:prSet presAssocID="{9FBFBFC9-776D-406C-A6A1-30AC18EB37D9}" presName="node" presStyleLbl="node1" presStyleIdx="1" presStyleCnt="4" custLinFactX="-30813" custLinFactNeighborX="-100000" custLinFactNeighborY="717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778AE3-DDA3-441D-BD17-13229DBE849E}" type="pres">
      <dgm:prSet presAssocID="{33D3144F-9A6D-48BA-A6AF-ADCB63371ECA}" presName="sibTrans" presStyleLbl="sibTrans2D1" presStyleIdx="1" presStyleCnt="3"/>
      <dgm:spPr/>
      <dgm:t>
        <a:bodyPr/>
        <a:lstStyle/>
        <a:p>
          <a:endParaRPr lang="es-EC"/>
        </a:p>
      </dgm:t>
    </dgm:pt>
    <dgm:pt modelId="{55462F08-25AD-4E54-911F-0C56B8CE1E1D}" type="pres">
      <dgm:prSet presAssocID="{33D3144F-9A6D-48BA-A6AF-ADCB63371ECA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22665345-4B0A-43E0-A085-548A66345193}" type="pres">
      <dgm:prSet presAssocID="{94F6FB3A-342F-49FB-B98F-5C066C17DE62}" presName="node" presStyleLbl="node1" presStyleIdx="2" presStyleCnt="4" custLinFactY="-10286" custLinFactNeighborX="-6148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A6321E-FA0E-46EA-AB88-53687B23D12C}" type="pres">
      <dgm:prSet presAssocID="{7E7FA6BF-2574-489A-A505-4BA5E8EA51C1}" presName="sibTrans" presStyleLbl="sibTrans2D1" presStyleIdx="2" presStyleCnt="3"/>
      <dgm:spPr/>
      <dgm:t>
        <a:bodyPr/>
        <a:lstStyle/>
        <a:p>
          <a:endParaRPr lang="es-EC"/>
        </a:p>
      </dgm:t>
    </dgm:pt>
    <dgm:pt modelId="{DC14401E-1E1D-46E7-8559-F9DDF9B280C9}" type="pres">
      <dgm:prSet presAssocID="{7E7FA6BF-2574-489A-A505-4BA5E8EA51C1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470985C6-2475-491E-8592-8570982DBF19}" type="pres">
      <dgm:prSet presAssocID="{127C8FC2-E348-455D-8DD7-09F35FF0898C}" presName="node" presStyleLbl="node1" presStyleIdx="3" presStyleCnt="4" custLinFactX="33852" custLinFactNeighborX="100000" custLinFactNeighborY="513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2532CC6-400A-46A0-BBFB-E64F8C01284A}" srcId="{762FBE77-F29C-483D-91D2-53686171CEDB}" destId="{9FBFBFC9-776D-406C-A6A1-30AC18EB37D9}" srcOrd="1" destOrd="0" parTransId="{CBF9E0F2-7407-4836-B8B1-4E396711D652}" sibTransId="{33D3144F-9A6D-48BA-A6AF-ADCB63371ECA}"/>
    <dgm:cxn modelId="{818A5E54-C8CA-4536-9198-1727CCE110BB}" type="presOf" srcId="{CA8ADE57-387B-4CEF-BFBC-717AEB51CA15}" destId="{356A44A8-5B9F-4919-A807-A5FB363C7E0C}" srcOrd="0" destOrd="0" presId="urn:microsoft.com/office/officeart/2005/8/layout/process5"/>
    <dgm:cxn modelId="{BEE3C35D-449D-43C0-82D6-DA337B2D63BB}" type="presOf" srcId="{33D3144F-9A6D-48BA-A6AF-ADCB63371ECA}" destId="{99778AE3-DDA3-441D-BD17-13229DBE849E}" srcOrd="0" destOrd="0" presId="urn:microsoft.com/office/officeart/2005/8/layout/process5"/>
    <dgm:cxn modelId="{775AF130-6B03-4D11-8F85-07112D838F4A}" type="presOf" srcId="{7E7FA6BF-2574-489A-A505-4BA5E8EA51C1}" destId="{DC14401E-1E1D-46E7-8559-F9DDF9B280C9}" srcOrd="1" destOrd="0" presId="urn:microsoft.com/office/officeart/2005/8/layout/process5"/>
    <dgm:cxn modelId="{4108BF5F-5986-409D-B287-18810EAF61B7}" srcId="{762FBE77-F29C-483D-91D2-53686171CEDB}" destId="{CA8ADE57-387B-4CEF-BFBC-717AEB51CA15}" srcOrd="0" destOrd="0" parTransId="{C28CBC19-A82A-4B5F-9C9F-1B7F0FE05EBB}" sibTransId="{C0BE871C-FE19-45E6-8E89-81A08C6C6C06}"/>
    <dgm:cxn modelId="{80D429CD-8082-4AC5-AEFB-11C6B51C96D5}" type="presOf" srcId="{762FBE77-F29C-483D-91D2-53686171CEDB}" destId="{7E17E75B-4F9E-4B8F-A06A-4D4D7EE145DE}" srcOrd="0" destOrd="0" presId="urn:microsoft.com/office/officeart/2005/8/layout/process5"/>
    <dgm:cxn modelId="{F0694247-37D6-4575-99CD-9458118AEFA8}" type="presOf" srcId="{33D3144F-9A6D-48BA-A6AF-ADCB63371ECA}" destId="{55462F08-25AD-4E54-911F-0C56B8CE1E1D}" srcOrd="1" destOrd="0" presId="urn:microsoft.com/office/officeart/2005/8/layout/process5"/>
    <dgm:cxn modelId="{91E4E700-9D82-43B4-B1BC-AD82298BEC56}" type="presOf" srcId="{94F6FB3A-342F-49FB-B98F-5C066C17DE62}" destId="{22665345-4B0A-43E0-A085-548A66345193}" srcOrd="0" destOrd="0" presId="urn:microsoft.com/office/officeart/2005/8/layout/process5"/>
    <dgm:cxn modelId="{6F7053DE-804C-4F95-9A74-97F34772B1B8}" srcId="{762FBE77-F29C-483D-91D2-53686171CEDB}" destId="{127C8FC2-E348-455D-8DD7-09F35FF0898C}" srcOrd="3" destOrd="0" parTransId="{8FC97D80-A54E-4FCA-B7A1-5867667BA5C9}" sibTransId="{96DC2CD1-AA8A-4852-800B-79F4DACC57AC}"/>
    <dgm:cxn modelId="{DE0F86C8-5C5E-4F7F-BFCE-D5044354F72D}" type="presOf" srcId="{9FBFBFC9-776D-406C-A6A1-30AC18EB37D9}" destId="{DB7488EA-F299-4A8C-8BFC-760DA679C75D}" srcOrd="0" destOrd="0" presId="urn:microsoft.com/office/officeart/2005/8/layout/process5"/>
    <dgm:cxn modelId="{01AF1B51-0EDE-46C9-BD0A-F1984CA99534}" type="presOf" srcId="{C0BE871C-FE19-45E6-8E89-81A08C6C6C06}" destId="{E5CED16A-23B6-4B3A-8327-A5BBCDC50861}" srcOrd="0" destOrd="0" presId="urn:microsoft.com/office/officeart/2005/8/layout/process5"/>
    <dgm:cxn modelId="{411E18F3-AC0D-4E85-9595-DEE651AEB93C}" type="presOf" srcId="{C0BE871C-FE19-45E6-8E89-81A08C6C6C06}" destId="{B601B9D4-F218-402E-B642-396D0CBDCD04}" srcOrd="1" destOrd="0" presId="urn:microsoft.com/office/officeart/2005/8/layout/process5"/>
    <dgm:cxn modelId="{43F58656-9711-4D30-8C6F-14643D8D055B}" type="presOf" srcId="{127C8FC2-E348-455D-8DD7-09F35FF0898C}" destId="{470985C6-2475-491E-8592-8570982DBF19}" srcOrd="0" destOrd="0" presId="urn:microsoft.com/office/officeart/2005/8/layout/process5"/>
    <dgm:cxn modelId="{BB23990F-483B-4972-86DF-C3E63A4FA86E}" srcId="{762FBE77-F29C-483D-91D2-53686171CEDB}" destId="{94F6FB3A-342F-49FB-B98F-5C066C17DE62}" srcOrd="2" destOrd="0" parTransId="{5ACE306E-4ACD-4298-8E0E-AE922F812BC4}" sibTransId="{7E7FA6BF-2574-489A-A505-4BA5E8EA51C1}"/>
    <dgm:cxn modelId="{F4C5C88F-B8A9-4F04-8E4F-D4EF531D854E}" type="presOf" srcId="{7E7FA6BF-2574-489A-A505-4BA5E8EA51C1}" destId="{20A6321E-FA0E-46EA-AB88-53687B23D12C}" srcOrd="0" destOrd="0" presId="urn:microsoft.com/office/officeart/2005/8/layout/process5"/>
    <dgm:cxn modelId="{E32A6EFB-4516-47E6-A0A4-BF5F3226C694}" type="presParOf" srcId="{7E17E75B-4F9E-4B8F-A06A-4D4D7EE145DE}" destId="{356A44A8-5B9F-4919-A807-A5FB363C7E0C}" srcOrd="0" destOrd="0" presId="urn:microsoft.com/office/officeart/2005/8/layout/process5"/>
    <dgm:cxn modelId="{4EDBB47F-3E6F-4B68-AF22-BE86F748C099}" type="presParOf" srcId="{7E17E75B-4F9E-4B8F-A06A-4D4D7EE145DE}" destId="{E5CED16A-23B6-4B3A-8327-A5BBCDC50861}" srcOrd="1" destOrd="0" presId="urn:microsoft.com/office/officeart/2005/8/layout/process5"/>
    <dgm:cxn modelId="{1A4554A4-6794-4A77-9585-050199729E8B}" type="presParOf" srcId="{E5CED16A-23B6-4B3A-8327-A5BBCDC50861}" destId="{B601B9D4-F218-402E-B642-396D0CBDCD04}" srcOrd="0" destOrd="0" presId="urn:microsoft.com/office/officeart/2005/8/layout/process5"/>
    <dgm:cxn modelId="{F1854CB6-5D6E-4958-AE79-5F6BD77DC708}" type="presParOf" srcId="{7E17E75B-4F9E-4B8F-A06A-4D4D7EE145DE}" destId="{DB7488EA-F299-4A8C-8BFC-760DA679C75D}" srcOrd="2" destOrd="0" presId="urn:microsoft.com/office/officeart/2005/8/layout/process5"/>
    <dgm:cxn modelId="{DA7AF201-46B9-4F94-9092-8F56B1903F8D}" type="presParOf" srcId="{7E17E75B-4F9E-4B8F-A06A-4D4D7EE145DE}" destId="{99778AE3-DDA3-441D-BD17-13229DBE849E}" srcOrd="3" destOrd="0" presId="urn:microsoft.com/office/officeart/2005/8/layout/process5"/>
    <dgm:cxn modelId="{1201D34B-130C-4D5A-AB52-0DED826665CB}" type="presParOf" srcId="{99778AE3-DDA3-441D-BD17-13229DBE849E}" destId="{55462F08-25AD-4E54-911F-0C56B8CE1E1D}" srcOrd="0" destOrd="0" presId="urn:microsoft.com/office/officeart/2005/8/layout/process5"/>
    <dgm:cxn modelId="{174F2B5D-2C6D-4B30-8361-D25EDE6B1409}" type="presParOf" srcId="{7E17E75B-4F9E-4B8F-A06A-4D4D7EE145DE}" destId="{22665345-4B0A-43E0-A085-548A66345193}" srcOrd="4" destOrd="0" presId="urn:microsoft.com/office/officeart/2005/8/layout/process5"/>
    <dgm:cxn modelId="{280B35A8-0B60-4CCB-B827-46BD566678E9}" type="presParOf" srcId="{7E17E75B-4F9E-4B8F-A06A-4D4D7EE145DE}" destId="{20A6321E-FA0E-46EA-AB88-53687B23D12C}" srcOrd="5" destOrd="0" presId="urn:microsoft.com/office/officeart/2005/8/layout/process5"/>
    <dgm:cxn modelId="{2533B8EA-3F43-4EEC-9341-97A5D044A135}" type="presParOf" srcId="{20A6321E-FA0E-46EA-AB88-53687B23D12C}" destId="{DC14401E-1E1D-46E7-8559-F9DDF9B280C9}" srcOrd="0" destOrd="0" presId="urn:microsoft.com/office/officeart/2005/8/layout/process5"/>
    <dgm:cxn modelId="{6F32074D-C841-4391-8749-314BE0AF205D}" type="presParOf" srcId="{7E17E75B-4F9E-4B8F-A06A-4D4D7EE145DE}" destId="{470985C6-2475-491E-8592-8570982DBF19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D60531-0B18-4DC8-A2FC-5F7E40056938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</dgm:pt>
    <dgm:pt modelId="{2CF6BB63-25C3-4F37-B660-59B4D694C12F}">
      <dgm:prSet phldrT="[Texto]"/>
      <dgm:spPr/>
      <dgm:t>
        <a:bodyPr/>
        <a:lstStyle/>
        <a:p>
          <a:r>
            <a:rPr lang="es-MX" dirty="0" smtClean="0"/>
            <a:t>Identificación de un genotipo en particular</a:t>
          </a:r>
          <a:endParaRPr lang="es-EC" dirty="0"/>
        </a:p>
      </dgm:t>
    </dgm:pt>
    <dgm:pt modelId="{12E7DFCA-000B-40F5-8C61-7DDC71D0FB60}" type="parTrans" cxnId="{69EB91D9-1D93-4053-A5FB-B853B24F1500}">
      <dgm:prSet/>
      <dgm:spPr/>
      <dgm:t>
        <a:bodyPr/>
        <a:lstStyle/>
        <a:p>
          <a:endParaRPr lang="es-EC"/>
        </a:p>
      </dgm:t>
    </dgm:pt>
    <dgm:pt modelId="{AF9ABF25-47F7-47A8-97D6-CE0A2563D6CA}" type="sibTrans" cxnId="{69EB91D9-1D93-4053-A5FB-B853B24F1500}">
      <dgm:prSet/>
      <dgm:spPr/>
      <dgm:t>
        <a:bodyPr/>
        <a:lstStyle/>
        <a:p>
          <a:endParaRPr lang="es-EC"/>
        </a:p>
      </dgm:t>
    </dgm:pt>
    <dgm:pt modelId="{AF063E14-9394-41C5-9A8B-D8790A0C6A14}">
      <dgm:prSet phldrT="[Texto]"/>
      <dgm:spPr/>
      <dgm:t>
        <a:bodyPr/>
        <a:lstStyle/>
        <a:p>
          <a:r>
            <a:rPr lang="es-MX" dirty="0" smtClean="0"/>
            <a:t>Determinar la diversidad entre poblaciones</a:t>
          </a:r>
          <a:endParaRPr lang="es-EC" dirty="0"/>
        </a:p>
      </dgm:t>
    </dgm:pt>
    <dgm:pt modelId="{D91B7BBA-6B10-4072-8F8F-A7347E326718}" type="parTrans" cxnId="{01CA0052-5721-48B4-914D-4CA21302C436}">
      <dgm:prSet/>
      <dgm:spPr/>
      <dgm:t>
        <a:bodyPr/>
        <a:lstStyle/>
        <a:p>
          <a:endParaRPr lang="es-EC"/>
        </a:p>
      </dgm:t>
    </dgm:pt>
    <dgm:pt modelId="{8DCA3AD5-2395-4753-ADF4-C7D22FF6827D}" type="sibTrans" cxnId="{01CA0052-5721-48B4-914D-4CA21302C436}">
      <dgm:prSet/>
      <dgm:spPr/>
      <dgm:t>
        <a:bodyPr/>
        <a:lstStyle/>
        <a:p>
          <a:endParaRPr lang="es-EC"/>
        </a:p>
      </dgm:t>
    </dgm:pt>
    <dgm:pt modelId="{FFF9CC2B-C8B2-4126-986C-D8C1887EC52E}">
      <dgm:prSet phldrT="[Texto]"/>
      <dgm:spPr/>
      <dgm:t>
        <a:bodyPr/>
        <a:lstStyle/>
        <a:p>
          <a:r>
            <a:rPr lang="es-MX" dirty="0" smtClean="0"/>
            <a:t>Establecer paternidad</a:t>
          </a:r>
          <a:endParaRPr lang="es-EC" dirty="0"/>
        </a:p>
      </dgm:t>
    </dgm:pt>
    <dgm:pt modelId="{7AA8D4D2-A8F3-40BA-AC2F-2559C6B53541}" type="parTrans" cxnId="{FEC1C753-CCB7-4CE0-A5A2-19353C35D103}">
      <dgm:prSet/>
      <dgm:spPr/>
      <dgm:t>
        <a:bodyPr/>
        <a:lstStyle/>
        <a:p>
          <a:endParaRPr lang="es-EC"/>
        </a:p>
      </dgm:t>
    </dgm:pt>
    <dgm:pt modelId="{1C980C95-1E4E-4B44-86F3-20795D50D863}" type="sibTrans" cxnId="{FEC1C753-CCB7-4CE0-A5A2-19353C35D103}">
      <dgm:prSet/>
      <dgm:spPr/>
      <dgm:t>
        <a:bodyPr/>
        <a:lstStyle/>
        <a:p>
          <a:endParaRPr lang="es-EC"/>
        </a:p>
      </dgm:t>
    </dgm:pt>
    <dgm:pt modelId="{C61F2894-11E6-4330-A537-24D4C41F1F00}">
      <dgm:prSet phldrT="[Texto]"/>
      <dgm:spPr/>
      <dgm:t>
        <a:bodyPr/>
        <a:lstStyle/>
        <a:p>
          <a:r>
            <a:rPr lang="es-MX" dirty="0" smtClean="0"/>
            <a:t>Sin importar la forma o tecnología por la cual fueron propagadas</a:t>
          </a:r>
          <a:endParaRPr lang="es-EC" dirty="0"/>
        </a:p>
      </dgm:t>
    </dgm:pt>
    <dgm:pt modelId="{A1D304A4-EB1A-4270-BEB7-CF8278CE22C3}" type="parTrans" cxnId="{918CB444-0162-41EB-8A22-8FCD39FC07BD}">
      <dgm:prSet/>
      <dgm:spPr/>
      <dgm:t>
        <a:bodyPr/>
        <a:lstStyle/>
        <a:p>
          <a:endParaRPr lang="es-EC"/>
        </a:p>
      </dgm:t>
    </dgm:pt>
    <dgm:pt modelId="{30904C18-FFD6-48A3-9C32-951BD685F834}" type="sibTrans" cxnId="{918CB444-0162-41EB-8A22-8FCD39FC07BD}">
      <dgm:prSet/>
      <dgm:spPr/>
      <dgm:t>
        <a:bodyPr/>
        <a:lstStyle/>
        <a:p>
          <a:endParaRPr lang="es-EC"/>
        </a:p>
      </dgm:t>
    </dgm:pt>
    <dgm:pt modelId="{AF5F3C20-AECC-4B42-ADE7-FEB215BC124F}" type="pres">
      <dgm:prSet presAssocID="{05D60531-0B18-4DC8-A2FC-5F7E40056938}" presName="linearFlow" presStyleCnt="0">
        <dgm:presLayoutVars>
          <dgm:dir/>
          <dgm:resizeHandles val="exact"/>
        </dgm:presLayoutVars>
      </dgm:prSet>
      <dgm:spPr/>
    </dgm:pt>
    <dgm:pt modelId="{5BA5B8CE-583F-4B47-97CE-2BAAA5F64F17}" type="pres">
      <dgm:prSet presAssocID="{2CF6BB63-25C3-4F37-B660-59B4D694C12F}" presName="composite" presStyleCnt="0"/>
      <dgm:spPr/>
    </dgm:pt>
    <dgm:pt modelId="{7D03580D-AE76-49A2-BC04-3A9BEB657BFA}" type="pres">
      <dgm:prSet presAssocID="{2CF6BB63-25C3-4F37-B660-59B4D694C12F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466338-30AA-444E-8E80-27FD99F9B309}" type="pres">
      <dgm:prSet presAssocID="{2CF6BB63-25C3-4F37-B660-59B4D694C12F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9FA97F-D0C2-48F4-AA84-00D650E95E44}" type="pres">
      <dgm:prSet presAssocID="{AF9ABF25-47F7-47A8-97D6-CE0A2563D6CA}" presName="spacing" presStyleCnt="0"/>
      <dgm:spPr/>
    </dgm:pt>
    <dgm:pt modelId="{63CDC649-AD3E-4957-B307-152F71DB5733}" type="pres">
      <dgm:prSet presAssocID="{AF063E14-9394-41C5-9A8B-D8790A0C6A14}" presName="composite" presStyleCnt="0"/>
      <dgm:spPr/>
    </dgm:pt>
    <dgm:pt modelId="{2A5EE099-7F1F-49C2-890B-8C35A4AFF58D}" type="pres">
      <dgm:prSet presAssocID="{AF063E14-9394-41C5-9A8B-D8790A0C6A14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7F3309B-6F8A-4D28-8D71-23E52F447B0B}" type="pres">
      <dgm:prSet presAssocID="{AF063E14-9394-41C5-9A8B-D8790A0C6A14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2A0484-53DD-40BB-A07C-CE33D1619C70}" type="pres">
      <dgm:prSet presAssocID="{8DCA3AD5-2395-4753-ADF4-C7D22FF6827D}" presName="spacing" presStyleCnt="0"/>
      <dgm:spPr/>
    </dgm:pt>
    <dgm:pt modelId="{A328C1A0-B01D-4229-96AC-D76F8EED646F}" type="pres">
      <dgm:prSet presAssocID="{FFF9CC2B-C8B2-4126-986C-D8C1887EC52E}" presName="composite" presStyleCnt="0"/>
      <dgm:spPr/>
    </dgm:pt>
    <dgm:pt modelId="{356D8176-84E9-4E89-A745-A9380F34C8D5}" type="pres">
      <dgm:prSet presAssocID="{FFF9CC2B-C8B2-4126-986C-D8C1887EC52E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DFB53C5-67C3-4357-A4DC-CB92349FBEC2}" type="pres">
      <dgm:prSet presAssocID="{FFF9CC2B-C8B2-4126-986C-D8C1887EC52E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56E6C7-F517-4BDE-9D4A-4F54BD93C957}" type="pres">
      <dgm:prSet presAssocID="{1C980C95-1E4E-4B44-86F3-20795D50D863}" presName="spacing" presStyleCnt="0"/>
      <dgm:spPr/>
    </dgm:pt>
    <dgm:pt modelId="{1B64A707-4C81-4B01-BD41-B071A8AAFFE1}" type="pres">
      <dgm:prSet presAssocID="{C61F2894-11E6-4330-A537-24D4C41F1F00}" presName="composite" presStyleCnt="0"/>
      <dgm:spPr/>
    </dgm:pt>
    <dgm:pt modelId="{64B8263A-2F29-4A6D-B963-354C7F05051A}" type="pres">
      <dgm:prSet presAssocID="{C61F2894-11E6-4330-A537-24D4C41F1F00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827DED1-37E4-463A-92AA-CBF2E480AE12}" type="pres">
      <dgm:prSet presAssocID="{C61F2894-11E6-4330-A537-24D4C41F1F00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4C9104-51EB-41A4-B79A-F2A511794543}" type="presOf" srcId="{2CF6BB63-25C3-4F37-B660-59B4D694C12F}" destId="{DA466338-30AA-444E-8E80-27FD99F9B309}" srcOrd="0" destOrd="0" presId="urn:microsoft.com/office/officeart/2005/8/layout/vList3"/>
    <dgm:cxn modelId="{A03E4A92-FE38-446D-B381-71CFA790EC8C}" type="presOf" srcId="{AF063E14-9394-41C5-9A8B-D8790A0C6A14}" destId="{47F3309B-6F8A-4D28-8D71-23E52F447B0B}" srcOrd="0" destOrd="0" presId="urn:microsoft.com/office/officeart/2005/8/layout/vList3"/>
    <dgm:cxn modelId="{FEC1C753-CCB7-4CE0-A5A2-19353C35D103}" srcId="{05D60531-0B18-4DC8-A2FC-5F7E40056938}" destId="{FFF9CC2B-C8B2-4126-986C-D8C1887EC52E}" srcOrd="2" destOrd="0" parTransId="{7AA8D4D2-A8F3-40BA-AC2F-2559C6B53541}" sibTransId="{1C980C95-1E4E-4B44-86F3-20795D50D863}"/>
    <dgm:cxn modelId="{918CB444-0162-41EB-8A22-8FCD39FC07BD}" srcId="{05D60531-0B18-4DC8-A2FC-5F7E40056938}" destId="{C61F2894-11E6-4330-A537-24D4C41F1F00}" srcOrd="3" destOrd="0" parTransId="{A1D304A4-EB1A-4270-BEB7-CF8278CE22C3}" sibTransId="{30904C18-FFD6-48A3-9C32-951BD685F834}"/>
    <dgm:cxn modelId="{69EB91D9-1D93-4053-A5FB-B853B24F1500}" srcId="{05D60531-0B18-4DC8-A2FC-5F7E40056938}" destId="{2CF6BB63-25C3-4F37-B660-59B4D694C12F}" srcOrd="0" destOrd="0" parTransId="{12E7DFCA-000B-40F5-8C61-7DDC71D0FB60}" sibTransId="{AF9ABF25-47F7-47A8-97D6-CE0A2563D6CA}"/>
    <dgm:cxn modelId="{66B13192-F10A-407E-A151-448C4FDB5AC6}" type="presOf" srcId="{05D60531-0B18-4DC8-A2FC-5F7E40056938}" destId="{AF5F3C20-AECC-4B42-ADE7-FEB215BC124F}" srcOrd="0" destOrd="0" presId="urn:microsoft.com/office/officeart/2005/8/layout/vList3"/>
    <dgm:cxn modelId="{01CA0052-5721-48B4-914D-4CA21302C436}" srcId="{05D60531-0B18-4DC8-A2FC-5F7E40056938}" destId="{AF063E14-9394-41C5-9A8B-D8790A0C6A14}" srcOrd="1" destOrd="0" parTransId="{D91B7BBA-6B10-4072-8F8F-A7347E326718}" sibTransId="{8DCA3AD5-2395-4753-ADF4-C7D22FF6827D}"/>
    <dgm:cxn modelId="{74572094-71DF-4388-97E0-9D553192F426}" type="presOf" srcId="{C61F2894-11E6-4330-A537-24D4C41F1F00}" destId="{D827DED1-37E4-463A-92AA-CBF2E480AE12}" srcOrd="0" destOrd="0" presId="urn:microsoft.com/office/officeart/2005/8/layout/vList3"/>
    <dgm:cxn modelId="{80042DD4-1717-472A-9F18-1B7BDEA22434}" type="presOf" srcId="{FFF9CC2B-C8B2-4126-986C-D8C1887EC52E}" destId="{6DFB53C5-67C3-4357-A4DC-CB92349FBEC2}" srcOrd="0" destOrd="0" presId="urn:microsoft.com/office/officeart/2005/8/layout/vList3"/>
    <dgm:cxn modelId="{5B8458D9-E8AA-46E8-A5E5-2262D3EC9BA4}" type="presParOf" srcId="{AF5F3C20-AECC-4B42-ADE7-FEB215BC124F}" destId="{5BA5B8CE-583F-4B47-97CE-2BAAA5F64F17}" srcOrd="0" destOrd="0" presId="urn:microsoft.com/office/officeart/2005/8/layout/vList3"/>
    <dgm:cxn modelId="{4DDC2B8B-D22A-488E-8CF2-DC3E55E3E341}" type="presParOf" srcId="{5BA5B8CE-583F-4B47-97CE-2BAAA5F64F17}" destId="{7D03580D-AE76-49A2-BC04-3A9BEB657BFA}" srcOrd="0" destOrd="0" presId="urn:microsoft.com/office/officeart/2005/8/layout/vList3"/>
    <dgm:cxn modelId="{E2454C35-3719-456C-9FFF-26EBC2F3A180}" type="presParOf" srcId="{5BA5B8CE-583F-4B47-97CE-2BAAA5F64F17}" destId="{DA466338-30AA-444E-8E80-27FD99F9B309}" srcOrd="1" destOrd="0" presId="urn:microsoft.com/office/officeart/2005/8/layout/vList3"/>
    <dgm:cxn modelId="{FC7C7231-45D6-43B8-81BF-FE9CFF227EDF}" type="presParOf" srcId="{AF5F3C20-AECC-4B42-ADE7-FEB215BC124F}" destId="{DB9FA97F-D0C2-48F4-AA84-00D650E95E44}" srcOrd="1" destOrd="0" presId="urn:microsoft.com/office/officeart/2005/8/layout/vList3"/>
    <dgm:cxn modelId="{1AB02082-366D-4774-AEF5-33826E0DAA5B}" type="presParOf" srcId="{AF5F3C20-AECC-4B42-ADE7-FEB215BC124F}" destId="{63CDC649-AD3E-4957-B307-152F71DB5733}" srcOrd="2" destOrd="0" presId="urn:microsoft.com/office/officeart/2005/8/layout/vList3"/>
    <dgm:cxn modelId="{6BA9FAC6-D26D-4890-B986-15C7A34C127A}" type="presParOf" srcId="{63CDC649-AD3E-4957-B307-152F71DB5733}" destId="{2A5EE099-7F1F-49C2-890B-8C35A4AFF58D}" srcOrd="0" destOrd="0" presId="urn:microsoft.com/office/officeart/2005/8/layout/vList3"/>
    <dgm:cxn modelId="{AE26BB2B-B186-4155-BFE4-0EBFA31BFB4A}" type="presParOf" srcId="{63CDC649-AD3E-4957-B307-152F71DB5733}" destId="{47F3309B-6F8A-4D28-8D71-23E52F447B0B}" srcOrd="1" destOrd="0" presId="urn:microsoft.com/office/officeart/2005/8/layout/vList3"/>
    <dgm:cxn modelId="{337FB7BB-0466-4FE3-AD77-942E83A19B75}" type="presParOf" srcId="{AF5F3C20-AECC-4B42-ADE7-FEB215BC124F}" destId="{102A0484-53DD-40BB-A07C-CE33D1619C70}" srcOrd="3" destOrd="0" presId="urn:microsoft.com/office/officeart/2005/8/layout/vList3"/>
    <dgm:cxn modelId="{CEAACCD5-24DC-4A64-BA7A-6CF0DDC7F3B4}" type="presParOf" srcId="{AF5F3C20-AECC-4B42-ADE7-FEB215BC124F}" destId="{A328C1A0-B01D-4229-96AC-D76F8EED646F}" srcOrd="4" destOrd="0" presId="urn:microsoft.com/office/officeart/2005/8/layout/vList3"/>
    <dgm:cxn modelId="{CB2EBE12-FF75-474D-ACBF-71F85836F578}" type="presParOf" srcId="{A328C1A0-B01D-4229-96AC-D76F8EED646F}" destId="{356D8176-84E9-4E89-A745-A9380F34C8D5}" srcOrd="0" destOrd="0" presId="urn:microsoft.com/office/officeart/2005/8/layout/vList3"/>
    <dgm:cxn modelId="{79F8396A-0238-4294-9A54-DFC93A44A219}" type="presParOf" srcId="{A328C1A0-B01D-4229-96AC-D76F8EED646F}" destId="{6DFB53C5-67C3-4357-A4DC-CB92349FBEC2}" srcOrd="1" destOrd="0" presId="urn:microsoft.com/office/officeart/2005/8/layout/vList3"/>
    <dgm:cxn modelId="{0D9CBAE3-4CAE-4D60-AF17-A8B2068297B6}" type="presParOf" srcId="{AF5F3C20-AECC-4B42-ADE7-FEB215BC124F}" destId="{A756E6C7-F517-4BDE-9D4A-4F54BD93C957}" srcOrd="5" destOrd="0" presId="urn:microsoft.com/office/officeart/2005/8/layout/vList3"/>
    <dgm:cxn modelId="{4CDF0895-023A-413D-9489-0F82BFFA7F6F}" type="presParOf" srcId="{AF5F3C20-AECC-4B42-ADE7-FEB215BC124F}" destId="{1B64A707-4C81-4B01-BD41-B071A8AAFFE1}" srcOrd="6" destOrd="0" presId="urn:microsoft.com/office/officeart/2005/8/layout/vList3"/>
    <dgm:cxn modelId="{887E480B-6B09-49F3-9CC4-9D38BD66E2BC}" type="presParOf" srcId="{1B64A707-4C81-4B01-BD41-B071A8AAFFE1}" destId="{64B8263A-2F29-4A6D-B963-354C7F05051A}" srcOrd="0" destOrd="0" presId="urn:microsoft.com/office/officeart/2005/8/layout/vList3"/>
    <dgm:cxn modelId="{CD430BEC-6580-4B48-A41E-6D9397940387}" type="presParOf" srcId="{1B64A707-4C81-4B01-BD41-B071A8AAFFE1}" destId="{D827DED1-37E4-463A-92AA-CBF2E480AE1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7C8D2B-6842-4BF2-B06F-CDA55BB67C36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DC148429-CB47-4640-83D1-F5B9F187F4DA}">
      <dgm:prSet/>
      <dgm:spPr/>
      <dgm:t>
        <a:bodyPr/>
        <a:lstStyle/>
        <a:p>
          <a:pPr rtl="0"/>
          <a:r>
            <a:rPr lang="es-EC" dirty="0" smtClean="0"/>
            <a:t>Se logró establecer la identidad genética de los genotipos comerciales de cacao Nacional con el empleo de 17 marcadores moleculares microsatélites.</a:t>
          </a:r>
          <a:endParaRPr lang="es-EC" dirty="0"/>
        </a:p>
      </dgm:t>
    </dgm:pt>
    <dgm:pt modelId="{5D94EF52-A1B3-4562-9F84-1CF208300BE3}" type="parTrans" cxnId="{12DCB555-7303-45B7-9B26-795E1C40A5D9}">
      <dgm:prSet/>
      <dgm:spPr/>
      <dgm:t>
        <a:bodyPr/>
        <a:lstStyle/>
        <a:p>
          <a:endParaRPr lang="es-EC"/>
        </a:p>
      </dgm:t>
    </dgm:pt>
    <dgm:pt modelId="{AF6C25E9-DEB2-4000-9EF2-EC44CB53E893}" type="sibTrans" cxnId="{12DCB555-7303-45B7-9B26-795E1C40A5D9}">
      <dgm:prSet/>
      <dgm:spPr/>
      <dgm:t>
        <a:bodyPr/>
        <a:lstStyle/>
        <a:p>
          <a:endParaRPr lang="es-EC"/>
        </a:p>
      </dgm:t>
    </dgm:pt>
    <dgm:pt modelId="{09F51A56-4A7F-4094-B67A-CE8237627E5B}">
      <dgm:prSet/>
      <dgm:spPr/>
      <dgm:t>
        <a:bodyPr/>
        <a:lstStyle/>
        <a:p>
          <a:pPr rtl="0"/>
          <a:r>
            <a:rPr lang="es-EC" dirty="0" smtClean="0"/>
            <a:t>Los marcadores microsatélites seleccionados para diferenciar al grupo de genotipos EET recomendados de otros genotipos empleados en este estudio son: </a:t>
          </a:r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mTcCIR 6, mTcCIR 12, mTcCIR 24 y mTcCIR 58.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84C828-EE0E-4DE4-9960-3459BAB3B490}" type="parTrans" cxnId="{26DDECD2-ACB8-44AC-BF3D-839D34F4AC66}">
      <dgm:prSet/>
      <dgm:spPr/>
      <dgm:t>
        <a:bodyPr/>
        <a:lstStyle/>
        <a:p>
          <a:endParaRPr lang="es-EC"/>
        </a:p>
      </dgm:t>
    </dgm:pt>
    <dgm:pt modelId="{8A28EA02-3C2A-429F-BB6B-3EF5E44270E4}" type="sibTrans" cxnId="{26DDECD2-ACB8-44AC-BF3D-839D34F4AC66}">
      <dgm:prSet/>
      <dgm:spPr/>
      <dgm:t>
        <a:bodyPr/>
        <a:lstStyle/>
        <a:p>
          <a:endParaRPr lang="es-EC"/>
        </a:p>
      </dgm:t>
    </dgm:pt>
    <dgm:pt modelId="{E8861D3A-EA58-466E-9113-2079FEEC2FD9}">
      <dgm:prSet/>
      <dgm:spPr/>
      <dgm:t>
        <a:bodyPr/>
        <a:lstStyle/>
        <a:p>
          <a:pPr rtl="0"/>
          <a:r>
            <a:rPr lang="es-EC" dirty="0" smtClean="0"/>
            <a:t>Se encontró un alelo específico para el genotipo EET-19, alelo 289 pb para el marcador mTcCIR 22.</a:t>
          </a:r>
          <a:endParaRPr lang="es-EC" dirty="0"/>
        </a:p>
      </dgm:t>
    </dgm:pt>
    <dgm:pt modelId="{403808DC-9E1E-43E4-8576-2C35F444E530}" type="parTrans" cxnId="{B3C192D5-8EE0-4C70-BB80-93F1644F62D1}">
      <dgm:prSet/>
      <dgm:spPr/>
      <dgm:t>
        <a:bodyPr/>
        <a:lstStyle/>
        <a:p>
          <a:endParaRPr lang="es-EC"/>
        </a:p>
      </dgm:t>
    </dgm:pt>
    <dgm:pt modelId="{1EF77EB7-6351-421B-9FD9-48D7F889CA54}" type="sibTrans" cxnId="{B3C192D5-8EE0-4C70-BB80-93F1644F62D1}">
      <dgm:prSet/>
      <dgm:spPr/>
      <dgm:t>
        <a:bodyPr/>
        <a:lstStyle/>
        <a:p>
          <a:endParaRPr lang="es-EC"/>
        </a:p>
      </dgm:t>
    </dgm:pt>
    <dgm:pt modelId="{AACE6619-D80E-4272-9395-7CA6F2A69E56}">
      <dgm:prSet/>
      <dgm:spPr/>
      <dgm:t>
        <a:bodyPr/>
        <a:lstStyle/>
        <a:p>
          <a:pPr rtl="0"/>
          <a:r>
            <a:rPr lang="es-EC" dirty="0" smtClean="0"/>
            <a:t>Se encontraron alelos presentes en el grupo de los EET, pero con baja frecuencia en los genotipos SNA 0409a, SA-16, ESS 6, ESS 7, IMC-67, PPC1, PPC2 y PPC3.</a:t>
          </a:r>
          <a:endParaRPr lang="es-EC" dirty="0"/>
        </a:p>
      </dgm:t>
    </dgm:pt>
    <dgm:pt modelId="{C180F330-126F-4830-987B-0CCD820CF833}" type="parTrans" cxnId="{68E36E21-35BE-47DF-BEE1-0338929542F8}">
      <dgm:prSet/>
      <dgm:spPr/>
      <dgm:t>
        <a:bodyPr/>
        <a:lstStyle/>
        <a:p>
          <a:endParaRPr lang="es-EC"/>
        </a:p>
      </dgm:t>
    </dgm:pt>
    <dgm:pt modelId="{CF7C0751-05B2-4AEB-BD4F-1FFCC3826633}" type="sibTrans" cxnId="{68E36E21-35BE-47DF-BEE1-0338929542F8}">
      <dgm:prSet/>
      <dgm:spPr/>
      <dgm:t>
        <a:bodyPr/>
        <a:lstStyle/>
        <a:p>
          <a:endParaRPr lang="es-EC"/>
        </a:p>
      </dgm:t>
    </dgm:pt>
    <dgm:pt modelId="{A0419FD0-5FC9-402B-B23C-1F162DB1447F}" type="pres">
      <dgm:prSet presAssocID="{007C8D2B-6842-4BF2-B06F-CDA55BB67C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F721862-DD79-46B8-9B64-44028D417560}" type="pres">
      <dgm:prSet presAssocID="{DC148429-CB47-4640-83D1-F5B9F187F4D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FA43C4-507A-4C76-BCF1-5F3356332976}" type="pres">
      <dgm:prSet presAssocID="{AF6C25E9-DEB2-4000-9EF2-EC44CB53E893}" presName="spacer" presStyleCnt="0"/>
      <dgm:spPr/>
    </dgm:pt>
    <dgm:pt modelId="{EAAD6785-F793-45DF-B6E3-5D4D3B0B6F1A}" type="pres">
      <dgm:prSet presAssocID="{09F51A56-4A7F-4094-B67A-CE8237627E5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A16381-C85E-4E8E-8751-2B27801BAB35}" type="pres">
      <dgm:prSet presAssocID="{8A28EA02-3C2A-429F-BB6B-3EF5E44270E4}" presName="spacer" presStyleCnt="0"/>
      <dgm:spPr/>
    </dgm:pt>
    <dgm:pt modelId="{2C4FBA1F-F316-4157-9FF7-9E782FCDEF8A}" type="pres">
      <dgm:prSet presAssocID="{E8861D3A-EA58-466E-9113-2079FEEC2FD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04D740-E4B2-46F6-AC63-8B5D4502A879}" type="pres">
      <dgm:prSet presAssocID="{1EF77EB7-6351-421B-9FD9-48D7F889CA54}" presName="spacer" presStyleCnt="0"/>
      <dgm:spPr/>
    </dgm:pt>
    <dgm:pt modelId="{972CBF05-64EA-4B0B-B5EE-FDEF0CC79760}" type="pres">
      <dgm:prSet presAssocID="{AACE6619-D80E-4272-9395-7CA6F2A69E5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6DDECD2-ACB8-44AC-BF3D-839D34F4AC66}" srcId="{007C8D2B-6842-4BF2-B06F-CDA55BB67C36}" destId="{09F51A56-4A7F-4094-B67A-CE8237627E5B}" srcOrd="1" destOrd="0" parTransId="{DB84C828-EE0E-4DE4-9960-3459BAB3B490}" sibTransId="{8A28EA02-3C2A-429F-BB6B-3EF5E44270E4}"/>
    <dgm:cxn modelId="{FDF6A19C-D7BB-4DF3-92EB-2E3A30591E87}" type="presOf" srcId="{DC148429-CB47-4640-83D1-F5B9F187F4DA}" destId="{AF721862-DD79-46B8-9B64-44028D417560}" srcOrd="0" destOrd="0" presId="urn:microsoft.com/office/officeart/2005/8/layout/vList2"/>
    <dgm:cxn modelId="{E35A5FD2-DC86-458A-A4ED-43F3EB4BEDBD}" type="presOf" srcId="{09F51A56-4A7F-4094-B67A-CE8237627E5B}" destId="{EAAD6785-F793-45DF-B6E3-5D4D3B0B6F1A}" srcOrd="0" destOrd="0" presId="urn:microsoft.com/office/officeart/2005/8/layout/vList2"/>
    <dgm:cxn modelId="{12DCB555-7303-45B7-9B26-795E1C40A5D9}" srcId="{007C8D2B-6842-4BF2-B06F-CDA55BB67C36}" destId="{DC148429-CB47-4640-83D1-F5B9F187F4DA}" srcOrd="0" destOrd="0" parTransId="{5D94EF52-A1B3-4562-9F84-1CF208300BE3}" sibTransId="{AF6C25E9-DEB2-4000-9EF2-EC44CB53E893}"/>
    <dgm:cxn modelId="{6B773861-DC69-4FB4-9979-048A3BB01E0F}" type="presOf" srcId="{E8861D3A-EA58-466E-9113-2079FEEC2FD9}" destId="{2C4FBA1F-F316-4157-9FF7-9E782FCDEF8A}" srcOrd="0" destOrd="0" presId="urn:microsoft.com/office/officeart/2005/8/layout/vList2"/>
    <dgm:cxn modelId="{68E36E21-35BE-47DF-BEE1-0338929542F8}" srcId="{007C8D2B-6842-4BF2-B06F-CDA55BB67C36}" destId="{AACE6619-D80E-4272-9395-7CA6F2A69E56}" srcOrd="3" destOrd="0" parTransId="{C180F330-126F-4830-987B-0CCD820CF833}" sibTransId="{CF7C0751-05B2-4AEB-BD4F-1FFCC3826633}"/>
    <dgm:cxn modelId="{D559C210-F0E1-4937-91F5-D78E298A9611}" type="presOf" srcId="{007C8D2B-6842-4BF2-B06F-CDA55BB67C36}" destId="{A0419FD0-5FC9-402B-B23C-1F162DB1447F}" srcOrd="0" destOrd="0" presId="urn:microsoft.com/office/officeart/2005/8/layout/vList2"/>
    <dgm:cxn modelId="{6A8F7842-DEEA-4E7A-B744-1D9263E242B0}" type="presOf" srcId="{AACE6619-D80E-4272-9395-7CA6F2A69E56}" destId="{972CBF05-64EA-4B0B-B5EE-FDEF0CC79760}" srcOrd="0" destOrd="0" presId="urn:microsoft.com/office/officeart/2005/8/layout/vList2"/>
    <dgm:cxn modelId="{B3C192D5-8EE0-4C70-BB80-93F1644F62D1}" srcId="{007C8D2B-6842-4BF2-B06F-CDA55BB67C36}" destId="{E8861D3A-EA58-466E-9113-2079FEEC2FD9}" srcOrd="2" destOrd="0" parTransId="{403808DC-9E1E-43E4-8576-2C35F444E530}" sibTransId="{1EF77EB7-6351-421B-9FD9-48D7F889CA54}"/>
    <dgm:cxn modelId="{78FC1BAB-9A94-4344-AE95-46DB0F304D23}" type="presParOf" srcId="{A0419FD0-5FC9-402B-B23C-1F162DB1447F}" destId="{AF721862-DD79-46B8-9B64-44028D417560}" srcOrd="0" destOrd="0" presId="urn:microsoft.com/office/officeart/2005/8/layout/vList2"/>
    <dgm:cxn modelId="{AFE45C25-E35C-4C00-BCC2-6CB3C0118999}" type="presParOf" srcId="{A0419FD0-5FC9-402B-B23C-1F162DB1447F}" destId="{4CFA43C4-507A-4C76-BCF1-5F3356332976}" srcOrd="1" destOrd="0" presId="urn:microsoft.com/office/officeart/2005/8/layout/vList2"/>
    <dgm:cxn modelId="{76D17D1B-7180-443D-AC92-3C7ACC1B107B}" type="presParOf" srcId="{A0419FD0-5FC9-402B-B23C-1F162DB1447F}" destId="{EAAD6785-F793-45DF-B6E3-5D4D3B0B6F1A}" srcOrd="2" destOrd="0" presId="urn:microsoft.com/office/officeart/2005/8/layout/vList2"/>
    <dgm:cxn modelId="{2D1BFD82-8CEC-4950-B0D2-0BFE5DBA4E09}" type="presParOf" srcId="{A0419FD0-5FC9-402B-B23C-1F162DB1447F}" destId="{8BA16381-C85E-4E8E-8751-2B27801BAB35}" srcOrd="3" destOrd="0" presId="urn:microsoft.com/office/officeart/2005/8/layout/vList2"/>
    <dgm:cxn modelId="{BDB14ACC-43F1-43A6-ADBD-7B7C16381338}" type="presParOf" srcId="{A0419FD0-5FC9-402B-B23C-1F162DB1447F}" destId="{2C4FBA1F-F316-4157-9FF7-9E782FCDEF8A}" srcOrd="4" destOrd="0" presId="urn:microsoft.com/office/officeart/2005/8/layout/vList2"/>
    <dgm:cxn modelId="{D0F2A9CC-91D6-41EC-AB36-D4A507985117}" type="presParOf" srcId="{A0419FD0-5FC9-402B-B23C-1F162DB1447F}" destId="{CD04D740-E4B2-46F6-AC63-8B5D4502A879}" srcOrd="5" destOrd="0" presId="urn:microsoft.com/office/officeart/2005/8/layout/vList2"/>
    <dgm:cxn modelId="{5DADE1A9-462F-4FEB-9BAD-E3BAED9AB35F}" type="presParOf" srcId="{A0419FD0-5FC9-402B-B23C-1F162DB1447F}" destId="{972CBF05-64EA-4B0B-B5EE-FDEF0CC7976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E2BD9C-F2A5-485C-A241-B3FF8F14F3AA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s-EC"/>
        </a:p>
      </dgm:t>
    </dgm:pt>
    <dgm:pt modelId="{92A605A9-B47C-4C21-9548-9B5BBA0FE50E}">
      <dgm:prSet/>
      <dgm:spPr/>
      <dgm:t>
        <a:bodyPr/>
        <a:lstStyle/>
        <a:p>
          <a:pPr rtl="0"/>
          <a:r>
            <a:rPr lang="es-EC" dirty="0" smtClean="0"/>
            <a:t>Se logró determinar la combinación de marcadores moleculares que diferencian </a:t>
          </a:r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genotipos EET recomendados</a:t>
          </a:r>
          <a:r>
            <a:rPr lang="es-EC" b="1" dirty="0" smtClean="0"/>
            <a:t>. </a:t>
          </a:r>
          <a:r>
            <a:rPr lang="es-EC" dirty="0" smtClean="0"/>
            <a:t>Con excepción de los genotipos EET-544, EET-558 y EET-103, EET-575.</a:t>
          </a:r>
          <a:endParaRPr lang="es-EC" dirty="0"/>
        </a:p>
      </dgm:t>
    </dgm:pt>
    <dgm:pt modelId="{416DA05C-CC43-4E1A-B6A1-9B819F080857}" type="parTrans" cxnId="{255FAD41-3CD2-4E52-BB59-1853572B2C54}">
      <dgm:prSet/>
      <dgm:spPr/>
      <dgm:t>
        <a:bodyPr/>
        <a:lstStyle/>
        <a:p>
          <a:endParaRPr lang="es-EC"/>
        </a:p>
      </dgm:t>
    </dgm:pt>
    <dgm:pt modelId="{22C418E9-96FF-4038-90F6-BEE7D2976EE7}" type="sibTrans" cxnId="{255FAD41-3CD2-4E52-BB59-1853572B2C54}">
      <dgm:prSet/>
      <dgm:spPr/>
      <dgm:t>
        <a:bodyPr/>
        <a:lstStyle/>
        <a:p>
          <a:endParaRPr lang="es-EC"/>
        </a:p>
      </dgm:t>
    </dgm:pt>
    <dgm:pt modelId="{D8697B1F-1E9A-4D08-8A93-500DC8B7E564}">
      <dgm:prSet/>
      <dgm:spPr/>
      <dgm:t>
        <a:bodyPr/>
        <a:lstStyle/>
        <a:p>
          <a:pPr rtl="0"/>
          <a:r>
            <a:rPr lang="es-EC" dirty="0" smtClean="0"/>
            <a:t>Los marcadores permiten identificar plantas fuera de tipo propagadas por diferentes formas de propagación asexual ya que los SSR presentan estabilidad genética.</a:t>
          </a:r>
          <a:endParaRPr lang="es-EC" dirty="0"/>
        </a:p>
      </dgm:t>
    </dgm:pt>
    <dgm:pt modelId="{7195D037-3DD1-47E9-8572-BC79DFE30E25}" type="parTrans" cxnId="{30A9293F-5670-4000-BACA-0DBCA85DCBC0}">
      <dgm:prSet/>
      <dgm:spPr/>
      <dgm:t>
        <a:bodyPr/>
        <a:lstStyle/>
        <a:p>
          <a:endParaRPr lang="es-EC"/>
        </a:p>
      </dgm:t>
    </dgm:pt>
    <dgm:pt modelId="{B6196BE1-8F1D-4C03-9396-F675E89BB047}" type="sibTrans" cxnId="{30A9293F-5670-4000-BACA-0DBCA85DCBC0}">
      <dgm:prSet/>
      <dgm:spPr/>
      <dgm:t>
        <a:bodyPr/>
        <a:lstStyle/>
        <a:p>
          <a:endParaRPr lang="es-EC"/>
        </a:p>
      </dgm:t>
    </dgm:pt>
    <dgm:pt modelId="{F1149B88-D7FA-4702-9407-9D87456A3C73}">
      <dgm:prSet/>
      <dgm:spPr/>
      <dgm:t>
        <a:bodyPr/>
        <a:lstStyle/>
        <a:p>
          <a:pPr rtl="0"/>
          <a:r>
            <a:rPr lang="es-EC" dirty="0" smtClean="0"/>
            <a:t>Los genotipos EET forman un grupo diverso, cercano al grupo de los genotipos SNA y distante de los grupos ESS, CCN y PPC, a excepción del genotipo EET-400 que se ubicó alejado de los EET.</a:t>
          </a:r>
          <a:endParaRPr lang="es-EC" dirty="0"/>
        </a:p>
      </dgm:t>
    </dgm:pt>
    <dgm:pt modelId="{CDDE45AF-B762-45EB-9650-AC155BD252DE}" type="parTrans" cxnId="{37366085-5258-4A68-9E21-6DCD901E8538}">
      <dgm:prSet/>
      <dgm:spPr/>
      <dgm:t>
        <a:bodyPr/>
        <a:lstStyle/>
        <a:p>
          <a:endParaRPr lang="es-EC"/>
        </a:p>
      </dgm:t>
    </dgm:pt>
    <dgm:pt modelId="{E609F1D0-9FC6-4EF0-99F8-B4662CFFA11E}" type="sibTrans" cxnId="{37366085-5258-4A68-9E21-6DCD901E8538}">
      <dgm:prSet/>
      <dgm:spPr/>
      <dgm:t>
        <a:bodyPr/>
        <a:lstStyle/>
        <a:p>
          <a:endParaRPr lang="es-EC"/>
        </a:p>
      </dgm:t>
    </dgm:pt>
    <dgm:pt modelId="{95289219-2627-4350-BDBF-69172138A24A}" type="pres">
      <dgm:prSet presAssocID="{4BE2BD9C-F2A5-485C-A241-B3FF8F14F3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FEAE50F-E188-4C2B-94AC-A4E66860EED2}" type="pres">
      <dgm:prSet presAssocID="{92A605A9-B47C-4C21-9548-9B5BBA0FE50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567864-46A3-4F0F-ADD7-A748323A51C6}" type="pres">
      <dgm:prSet presAssocID="{22C418E9-96FF-4038-90F6-BEE7D2976EE7}" presName="spacer" presStyleCnt="0"/>
      <dgm:spPr/>
    </dgm:pt>
    <dgm:pt modelId="{BA03CFF5-5ACA-4D73-B70D-6C91A56BD83B}" type="pres">
      <dgm:prSet presAssocID="{D8697B1F-1E9A-4D08-8A93-500DC8B7E56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20849A-181B-43F0-9CC2-CA4B433BA51E}" type="pres">
      <dgm:prSet presAssocID="{B6196BE1-8F1D-4C03-9396-F675E89BB047}" presName="spacer" presStyleCnt="0"/>
      <dgm:spPr/>
    </dgm:pt>
    <dgm:pt modelId="{DE434C33-8416-4E41-9FA3-6CC87673C152}" type="pres">
      <dgm:prSet presAssocID="{F1149B88-D7FA-4702-9407-9D87456A3C7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366085-5258-4A68-9E21-6DCD901E8538}" srcId="{4BE2BD9C-F2A5-485C-A241-B3FF8F14F3AA}" destId="{F1149B88-D7FA-4702-9407-9D87456A3C73}" srcOrd="2" destOrd="0" parTransId="{CDDE45AF-B762-45EB-9650-AC155BD252DE}" sibTransId="{E609F1D0-9FC6-4EF0-99F8-B4662CFFA11E}"/>
    <dgm:cxn modelId="{255FAD41-3CD2-4E52-BB59-1853572B2C54}" srcId="{4BE2BD9C-F2A5-485C-A241-B3FF8F14F3AA}" destId="{92A605A9-B47C-4C21-9548-9B5BBA0FE50E}" srcOrd="0" destOrd="0" parTransId="{416DA05C-CC43-4E1A-B6A1-9B819F080857}" sibTransId="{22C418E9-96FF-4038-90F6-BEE7D2976EE7}"/>
    <dgm:cxn modelId="{C2860F8B-7DD6-4F74-B9E3-5AF26E7A6B23}" type="presOf" srcId="{F1149B88-D7FA-4702-9407-9D87456A3C73}" destId="{DE434C33-8416-4E41-9FA3-6CC87673C152}" srcOrd="0" destOrd="0" presId="urn:microsoft.com/office/officeart/2005/8/layout/vList2"/>
    <dgm:cxn modelId="{8E653DFF-4193-4FC8-BC02-12B94D15ACE7}" type="presOf" srcId="{D8697B1F-1E9A-4D08-8A93-500DC8B7E564}" destId="{BA03CFF5-5ACA-4D73-B70D-6C91A56BD83B}" srcOrd="0" destOrd="0" presId="urn:microsoft.com/office/officeart/2005/8/layout/vList2"/>
    <dgm:cxn modelId="{3FD751DE-1493-40AF-AEFD-DCC4CD293582}" type="presOf" srcId="{92A605A9-B47C-4C21-9548-9B5BBA0FE50E}" destId="{CFEAE50F-E188-4C2B-94AC-A4E66860EED2}" srcOrd="0" destOrd="0" presId="urn:microsoft.com/office/officeart/2005/8/layout/vList2"/>
    <dgm:cxn modelId="{B6A2C0BF-7D0E-4F0A-AF10-906C1C2A77E9}" type="presOf" srcId="{4BE2BD9C-F2A5-485C-A241-B3FF8F14F3AA}" destId="{95289219-2627-4350-BDBF-69172138A24A}" srcOrd="0" destOrd="0" presId="urn:microsoft.com/office/officeart/2005/8/layout/vList2"/>
    <dgm:cxn modelId="{30A9293F-5670-4000-BACA-0DBCA85DCBC0}" srcId="{4BE2BD9C-F2A5-485C-A241-B3FF8F14F3AA}" destId="{D8697B1F-1E9A-4D08-8A93-500DC8B7E564}" srcOrd="1" destOrd="0" parTransId="{7195D037-3DD1-47E9-8572-BC79DFE30E25}" sibTransId="{B6196BE1-8F1D-4C03-9396-F675E89BB047}"/>
    <dgm:cxn modelId="{BF2DAB1F-7608-466B-8A93-99400EB210A7}" type="presParOf" srcId="{95289219-2627-4350-BDBF-69172138A24A}" destId="{CFEAE50F-E188-4C2B-94AC-A4E66860EED2}" srcOrd="0" destOrd="0" presId="urn:microsoft.com/office/officeart/2005/8/layout/vList2"/>
    <dgm:cxn modelId="{50F8E8A5-F862-4EFE-B7AC-C0EC2278BB0D}" type="presParOf" srcId="{95289219-2627-4350-BDBF-69172138A24A}" destId="{66567864-46A3-4F0F-ADD7-A748323A51C6}" srcOrd="1" destOrd="0" presId="urn:microsoft.com/office/officeart/2005/8/layout/vList2"/>
    <dgm:cxn modelId="{4F74BA90-F09C-40E8-B434-D86AEEDB0BBF}" type="presParOf" srcId="{95289219-2627-4350-BDBF-69172138A24A}" destId="{BA03CFF5-5ACA-4D73-B70D-6C91A56BD83B}" srcOrd="2" destOrd="0" presId="urn:microsoft.com/office/officeart/2005/8/layout/vList2"/>
    <dgm:cxn modelId="{6DF01400-6BF0-4B80-B7A8-F1D2CDB41221}" type="presParOf" srcId="{95289219-2627-4350-BDBF-69172138A24A}" destId="{B320849A-181B-43F0-9CC2-CA4B433BA51E}" srcOrd="3" destOrd="0" presId="urn:microsoft.com/office/officeart/2005/8/layout/vList2"/>
    <dgm:cxn modelId="{F44E5525-BDC2-413D-9533-56A44F069A40}" type="presParOf" srcId="{95289219-2627-4350-BDBF-69172138A24A}" destId="{DE434C33-8416-4E41-9FA3-6CC87673C15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A4A3F4-0BFC-4D38-9A19-849A1AA3ADC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E19C6AA-0B54-4435-846A-47CE8EADAE9A}">
      <dgm:prSet custT="1"/>
      <dgm:spPr/>
      <dgm:t>
        <a:bodyPr/>
        <a:lstStyle/>
        <a:p>
          <a:pPr marL="0" indent="95250" rtl="0"/>
          <a:r>
            <a:rPr lang="es-EC" sz="2400" dirty="0" smtClean="0"/>
            <a:t>Los marcadores seleccionados en este estudio podrían ser empleados en la búsqueda de individuos fuera de tipo de una colección de germoplasma.</a:t>
          </a:r>
          <a:endParaRPr lang="es-EC" sz="2400" dirty="0"/>
        </a:p>
      </dgm:t>
    </dgm:pt>
    <dgm:pt modelId="{47F500B8-45B7-4C1B-9659-A3F89F0E47B0}" type="parTrans" cxnId="{00ED559D-FA88-4240-BD54-EDAD7EA08751}">
      <dgm:prSet/>
      <dgm:spPr/>
      <dgm:t>
        <a:bodyPr/>
        <a:lstStyle/>
        <a:p>
          <a:endParaRPr lang="es-EC" sz="1800"/>
        </a:p>
      </dgm:t>
    </dgm:pt>
    <dgm:pt modelId="{B46B5DA3-CDD3-4EDE-82CB-6C5BC268E4DF}" type="sibTrans" cxnId="{00ED559D-FA88-4240-BD54-EDAD7EA08751}">
      <dgm:prSet/>
      <dgm:spPr/>
      <dgm:t>
        <a:bodyPr/>
        <a:lstStyle/>
        <a:p>
          <a:endParaRPr lang="es-EC" sz="1800"/>
        </a:p>
      </dgm:t>
    </dgm:pt>
    <dgm:pt modelId="{08F6F2D8-9DB6-43FA-99EE-F05E7225D374}">
      <dgm:prSet custT="1"/>
      <dgm:spPr/>
      <dgm:t>
        <a:bodyPr/>
        <a:lstStyle/>
        <a:p>
          <a:pPr marL="0" indent="268288" rtl="0"/>
          <a:r>
            <a:rPr lang="es-EC" sz="2400" dirty="0" smtClean="0"/>
            <a:t>Se recomienda validar el set de marcadores moleculares seleccionados en este estudio realizando muestreos a mayor escala en viveros comerciales de cacao.</a:t>
          </a:r>
          <a:endParaRPr lang="es-EC" sz="2400" dirty="0"/>
        </a:p>
      </dgm:t>
    </dgm:pt>
    <dgm:pt modelId="{06DD5DD5-EF7A-4971-A5F4-7433174812C9}" type="parTrans" cxnId="{090299D2-80EF-49A9-AF6A-F28563E19536}">
      <dgm:prSet/>
      <dgm:spPr/>
      <dgm:t>
        <a:bodyPr/>
        <a:lstStyle/>
        <a:p>
          <a:endParaRPr lang="es-EC" sz="1800"/>
        </a:p>
      </dgm:t>
    </dgm:pt>
    <dgm:pt modelId="{5B528D36-02C1-461D-9201-AEF677B42909}" type="sibTrans" cxnId="{090299D2-80EF-49A9-AF6A-F28563E19536}">
      <dgm:prSet/>
      <dgm:spPr/>
      <dgm:t>
        <a:bodyPr/>
        <a:lstStyle/>
        <a:p>
          <a:endParaRPr lang="es-EC" sz="1800"/>
        </a:p>
      </dgm:t>
    </dgm:pt>
    <dgm:pt modelId="{A19AE35B-AE57-4158-A8B4-0ACFBE917FC5}">
      <dgm:prSet custT="1"/>
      <dgm:spPr/>
      <dgm:t>
        <a:bodyPr/>
        <a:lstStyle/>
        <a:p>
          <a:pPr marL="0" indent="268288" rtl="0"/>
          <a:r>
            <a:rPr lang="es-EC" sz="2400" dirty="0" smtClean="0"/>
            <a:t>Se recomienda la implementación de multiplex PCR en próximas investigaciones ya que optimizan tiempo y recursos.</a:t>
          </a:r>
          <a:endParaRPr lang="es-EC" sz="2400" dirty="0"/>
        </a:p>
      </dgm:t>
    </dgm:pt>
    <dgm:pt modelId="{E06370B7-D6FD-44B5-9922-FBE8A0C7C605}" type="parTrans" cxnId="{A0D2749A-C966-4809-9EF2-D3DF8E5E88D4}">
      <dgm:prSet/>
      <dgm:spPr/>
      <dgm:t>
        <a:bodyPr/>
        <a:lstStyle/>
        <a:p>
          <a:endParaRPr lang="es-EC" sz="1800"/>
        </a:p>
      </dgm:t>
    </dgm:pt>
    <dgm:pt modelId="{4CB407D1-F9F8-4EF0-B634-FEB62CDE98BC}" type="sibTrans" cxnId="{A0D2749A-C966-4809-9EF2-D3DF8E5E88D4}">
      <dgm:prSet/>
      <dgm:spPr/>
      <dgm:t>
        <a:bodyPr/>
        <a:lstStyle/>
        <a:p>
          <a:endParaRPr lang="es-EC" sz="1800"/>
        </a:p>
      </dgm:t>
    </dgm:pt>
    <dgm:pt modelId="{F2BC50AB-42A5-4F82-879F-C9284BD77FFC}" type="pres">
      <dgm:prSet presAssocID="{52A4A3F4-0BFC-4D38-9A19-849A1AA3ADC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CC54D8F-6678-476E-8934-BBB1889AEFBA}" type="pres">
      <dgm:prSet presAssocID="{0E19C6AA-0B54-4435-846A-47CE8EADAE9A}" presName="composite" presStyleCnt="0"/>
      <dgm:spPr/>
    </dgm:pt>
    <dgm:pt modelId="{AC30612E-854E-412D-BC22-CDC55971387E}" type="pres">
      <dgm:prSet presAssocID="{0E19C6AA-0B54-4435-846A-47CE8EADAE9A}" presName="imgShp" presStyleLbl="fgImgPlace1" presStyleIdx="0" presStyleCnt="3" custLinFactX="-8760" custLinFactNeighborX="-100000" custLinFactNeighborY="-56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DAF5D7-9A8B-4179-A633-61E64E14D1DC}" type="pres">
      <dgm:prSet presAssocID="{0E19C6AA-0B54-4435-846A-47CE8EADAE9A}" presName="txShp" presStyleLbl="node1" presStyleIdx="0" presStyleCnt="3" custScaleX="1370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8AD7E7-668C-4C8E-9B88-6282B7CFA950}" type="pres">
      <dgm:prSet presAssocID="{B46B5DA3-CDD3-4EDE-82CB-6C5BC268E4DF}" presName="spacing" presStyleCnt="0"/>
      <dgm:spPr/>
    </dgm:pt>
    <dgm:pt modelId="{2ACE9A2F-11E2-46E0-A285-8CFF82D444B6}" type="pres">
      <dgm:prSet presAssocID="{08F6F2D8-9DB6-43FA-99EE-F05E7225D374}" presName="composite" presStyleCnt="0"/>
      <dgm:spPr/>
    </dgm:pt>
    <dgm:pt modelId="{9961D7F5-3FB2-492D-87AF-A47AB56AB991}" type="pres">
      <dgm:prSet presAssocID="{08F6F2D8-9DB6-43FA-99EE-F05E7225D374}" presName="imgShp" presStyleLbl="fgImgPlace1" presStyleIdx="1" presStyleCnt="3" custLinFactX="-36514" custLinFactNeighborX="-100000" custLinFactNeighborY="-39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AE5615C-C563-45AA-938D-1BC783159F26}" type="pres">
      <dgm:prSet presAssocID="{08F6F2D8-9DB6-43FA-99EE-F05E7225D374}" presName="txShp" presStyleLbl="node1" presStyleIdx="1" presStyleCnt="3" custScaleX="1397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FFAA05-2725-4508-A492-89B72C228EF4}" type="pres">
      <dgm:prSet presAssocID="{5B528D36-02C1-461D-9201-AEF677B42909}" presName="spacing" presStyleCnt="0"/>
      <dgm:spPr/>
    </dgm:pt>
    <dgm:pt modelId="{49FF76F9-774D-4738-8C53-5BE0FEAD89E6}" type="pres">
      <dgm:prSet presAssocID="{A19AE35B-AE57-4158-A8B4-0ACFBE917FC5}" presName="composite" presStyleCnt="0"/>
      <dgm:spPr/>
    </dgm:pt>
    <dgm:pt modelId="{5C0A04D2-DA11-4E44-86B8-982D834F84C5}" type="pres">
      <dgm:prSet presAssocID="{A19AE35B-AE57-4158-A8B4-0ACFBE917FC5}" presName="imgShp" presStyleLbl="fgImgPlace1" presStyleIdx="2" presStyleCnt="3" custLinFactNeighborX="-68931" custLinFactNeighborY="446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21DB80D-1CF2-4063-872E-B9489B14CB19}" type="pres">
      <dgm:prSet presAssocID="{A19AE35B-AE57-4158-A8B4-0ACFBE917FC5}" presName="txShp" presStyleLbl="node1" presStyleIdx="2" presStyleCnt="3" custScaleX="139348" custLinFactNeighborX="-191" custLinFactNeighborY="49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0CF8790-A0E3-4020-B255-C69C4BB5A821}" type="presOf" srcId="{52A4A3F4-0BFC-4D38-9A19-849A1AA3ADC0}" destId="{F2BC50AB-42A5-4F82-879F-C9284BD77FFC}" srcOrd="0" destOrd="0" presId="urn:microsoft.com/office/officeart/2005/8/layout/vList3"/>
    <dgm:cxn modelId="{A5776823-6456-489B-B890-1191C3C8CE63}" type="presOf" srcId="{08F6F2D8-9DB6-43FA-99EE-F05E7225D374}" destId="{7AE5615C-C563-45AA-938D-1BC783159F26}" srcOrd="0" destOrd="0" presId="urn:microsoft.com/office/officeart/2005/8/layout/vList3"/>
    <dgm:cxn modelId="{090299D2-80EF-49A9-AF6A-F28563E19536}" srcId="{52A4A3F4-0BFC-4D38-9A19-849A1AA3ADC0}" destId="{08F6F2D8-9DB6-43FA-99EE-F05E7225D374}" srcOrd="1" destOrd="0" parTransId="{06DD5DD5-EF7A-4971-A5F4-7433174812C9}" sibTransId="{5B528D36-02C1-461D-9201-AEF677B42909}"/>
    <dgm:cxn modelId="{00ED559D-FA88-4240-BD54-EDAD7EA08751}" srcId="{52A4A3F4-0BFC-4D38-9A19-849A1AA3ADC0}" destId="{0E19C6AA-0B54-4435-846A-47CE8EADAE9A}" srcOrd="0" destOrd="0" parTransId="{47F500B8-45B7-4C1B-9659-A3F89F0E47B0}" sibTransId="{B46B5DA3-CDD3-4EDE-82CB-6C5BC268E4DF}"/>
    <dgm:cxn modelId="{A59C3B1E-BEAE-4281-8692-353A0E59FA51}" type="presOf" srcId="{0E19C6AA-0B54-4435-846A-47CE8EADAE9A}" destId="{7ADAF5D7-9A8B-4179-A633-61E64E14D1DC}" srcOrd="0" destOrd="0" presId="urn:microsoft.com/office/officeart/2005/8/layout/vList3"/>
    <dgm:cxn modelId="{A0D2749A-C966-4809-9EF2-D3DF8E5E88D4}" srcId="{52A4A3F4-0BFC-4D38-9A19-849A1AA3ADC0}" destId="{A19AE35B-AE57-4158-A8B4-0ACFBE917FC5}" srcOrd="2" destOrd="0" parTransId="{E06370B7-D6FD-44B5-9922-FBE8A0C7C605}" sibTransId="{4CB407D1-F9F8-4EF0-B634-FEB62CDE98BC}"/>
    <dgm:cxn modelId="{1B1C9978-AD3E-4209-881A-3CCC658B4A34}" type="presOf" srcId="{A19AE35B-AE57-4158-A8B4-0ACFBE917FC5}" destId="{D21DB80D-1CF2-4063-872E-B9489B14CB19}" srcOrd="0" destOrd="0" presId="urn:microsoft.com/office/officeart/2005/8/layout/vList3"/>
    <dgm:cxn modelId="{D4FE5690-F8DA-4DFE-B9EB-A62CA7F3D698}" type="presParOf" srcId="{F2BC50AB-42A5-4F82-879F-C9284BD77FFC}" destId="{7CC54D8F-6678-476E-8934-BBB1889AEFBA}" srcOrd="0" destOrd="0" presId="urn:microsoft.com/office/officeart/2005/8/layout/vList3"/>
    <dgm:cxn modelId="{C8C78119-1693-4D18-851D-E9A53C9C760A}" type="presParOf" srcId="{7CC54D8F-6678-476E-8934-BBB1889AEFBA}" destId="{AC30612E-854E-412D-BC22-CDC55971387E}" srcOrd="0" destOrd="0" presId="urn:microsoft.com/office/officeart/2005/8/layout/vList3"/>
    <dgm:cxn modelId="{9E820542-B95B-4419-968D-7793368FF125}" type="presParOf" srcId="{7CC54D8F-6678-476E-8934-BBB1889AEFBA}" destId="{7ADAF5D7-9A8B-4179-A633-61E64E14D1DC}" srcOrd="1" destOrd="0" presId="urn:microsoft.com/office/officeart/2005/8/layout/vList3"/>
    <dgm:cxn modelId="{EE5788FA-0E22-4A99-B70E-CB2E31034FB1}" type="presParOf" srcId="{F2BC50AB-42A5-4F82-879F-C9284BD77FFC}" destId="{218AD7E7-668C-4C8E-9B88-6282B7CFA950}" srcOrd="1" destOrd="0" presId="urn:microsoft.com/office/officeart/2005/8/layout/vList3"/>
    <dgm:cxn modelId="{548A27B5-04E0-4A15-91FE-EE2EA329471B}" type="presParOf" srcId="{F2BC50AB-42A5-4F82-879F-C9284BD77FFC}" destId="{2ACE9A2F-11E2-46E0-A285-8CFF82D444B6}" srcOrd="2" destOrd="0" presId="urn:microsoft.com/office/officeart/2005/8/layout/vList3"/>
    <dgm:cxn modelId="{DB3F5DC2-DDD8-4CF3-90B8-58ADBF498659}" type="presParOf" srcId="{2ACE9A2F-11E2-46E0-A285-8CFF82D444B6}" destId="{9961D7F5-3FB2-492D-87AF-A47AB56AB991}" srcOrd="0" destOrd="0" presId="urn:microsoft.com/office/officeart/2005/8/layout/vList3"/>
    <dgm:cxn modelId="{6FB7A41C-621D-4600-AB13-395012BF3360}" type="presParOf" srcId="{2ACE9A2F-11E2-46E0-A285-8CFF82D444B6}" destId="{7AE5615C-C563-45AA-938D-1BC783159F26}" srcOrd="1" destOrd="0" presId="urn:microsoft.com/office/officeart/2005/8/layout/vList3"/>
    <dgm:cxn modelId="{24BB4CD6-3595-4B53-8801-04467EB8D9DB}" type="presParOf" srcId="{F2BC50AB-42A5-4F82-879F-C9284BD77FFC}" destId="{28FFAA05-2725-4508-A492-89B72C228EF4}" srcOrd="3" destOrd="0" presId="urn:microsoft.com/office/officeart/2005/8/layout/vList3"/>
    <dgm:cxn modelId="{A5B0AFF6-45D4-4565-BC03-01D58EEC9A2C}" type="presParOf" srcId="{F2BC50AB-42A5-4F82-879F-C9284BD77FFC}" destId="{49FF76F9-774D-4738-8C53-5BE0FEAD89E6}" srcOrd="4" destOrd="0" presId="urn:microsoft.com/office/officeart/2005/8/layout/vList3"/>
    <dgm:cxn modelId="{6C5B51F0-7E1E-4BE2-BD4B-1ED16516DC47}" type="presParOf" srcId="{49FF76F9-774D-4738-8C53-5BE0FEAD89E6}" destId="{5C0A04D2-DA11-4E44-86B8-982D834F84C5}" srcOrd="0" destOrd="0" presId="urn:microsoft.com/office/officeart/2005/8/layout/vList3"/>
    <dgm:cxn modelId="{F56C6B20-768A-4E46-8EC1-C9C7CCA55E9D}" type="presParOf" srcId="{49FF76F9-774D-4738-8C53-5BE0FEAD89E6}" destId="{D21DB80D-1CF2-4063-872E-B9489B14CB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3DD1F3-6CDD-4FA4-86E4-65AB87AE8DA3}">
      <dsp:nvSpPr>
        <dsp:cNvPr id="0" name=""/>
        <dsp:cNvSpPr/>
      </dsp:nvSpPr>
      <dsp:spPr>
        <a:xfrm>
          <a:off x="142" y="377677"/>
          <a:ext cx="2047450" cy="21811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-20000" contras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62344-A17C-4B1F-B348-B1BF9AD6F9D9}">
      <dsp:nvSpPr>
        <dsp:cNvPr id="0" name=""/>
        <dsp:cNvSpPr/>
      </dsp:nvSpPr>
      <dsp:spPr>
        <a:xfrm>
          <a:off x="169422" y="2046918"/>
          <a:ext cx="1833112" cy="14866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strike="noStrike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Mercado Internacional</a:t>
          </a:r>
          <a:endParaRPr lang="es-EC" sz="1600" b="1" strike="noStrike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Creciente demanda de Cacao Fino de Aroma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69422" y="2046918"/>
        <a:ext cx="1833112" cy="1486629"/>
      </dsp:txXfrm>
    </dsp:sp>
    <dsp:sp modelId="{461BF950-7156-4A80-853E-F6D578CACFD9}">
      <dsp:nvSpPr>
        <dsp:cNvPr id="0" name=""/>
        <dsp:cNvSpPr/>
      </dsp:nvSpPr>
      <dsp:spPr>
        <a:xfrm rot="443649">
          <a:off x="2431450" y="1486479"/>
          <a:ext cx="388705" cy="379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 rot="443649">
        <a:off x="2431450" y="1486479"/>
        <a:ext cx="388705" cy="379363"/>
      </dsp:txXfrm>
    </dsp:sp>
    <dsp:sp modelId="{20D0BDAA-9199-4BA8-9693-BA0B964E1C13}">
      <dsp:nvSpPr>
        <dsp:cNvPr id="0" name=""/>
        <dsp:cNvSpPr/>
      </dsp:nvSpPr>
      <dsp:spPr>
        <a:xfrm>
          <a:off x="3148946" y="1151182"/>
          <a:ext cx="2209830" cy="14725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59F7C-647C-45D5-A4D4-F6A47CF87051}">
      <dsp:nvSpPr>
        <dsp:cNvPr id="0" name=""/>
        <dsp:cNvSpPr/>
      </dsp:nvSpPr>
      <dsp:spPr>
        <a:xfrm>
          <a:off x="3083774" y="2597568"/>
          <a:ext cx="2255615" cy="1321455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Centros de Propagación Informales</a:t>
          </a:r>
          <a:endParaRPr lang="es-EC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solidFill>
                <a:schemeClr val="tx1"/>
              </a:solidFill>
            </a:rPr>
            <a:t>Enraizamiento de estacas 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Injertación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3083774" y="2597568"/>
        <a:ext cx="2255615" cy="1321455"/>
      </dsp:txXfrm>
    </dsp:sp>
    <dsp:sp modelId="{1843E34E-F67D-4DF5-9ED6-4824EB302C68}">
      <dsp:nvSpPr>
        <dsp:cNvPr id="0" name=""/>
        <dsp:cNvSpPr/>
      </dsp:nvSpPr>
      <dsp:spPr>
        <a:xfrm rot="990960">
          <a:off x="5629937" y="2148643"/>
          <a:ext cx="289049" cy="379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 rot="990960">
        <a:off x="5629937" y="2148643"/>
        <a:ext cx="289049" cy="379363"/>
      </dsp:txXfrm>
    </dsp:sp>
    <dsp:sp modelId="{9515D68A-0C5C-447E-A4ED-C6ED0E4FC2F1}">
      <dsp:nvSpPr>
        <dsp:cNvPr id="0" name=""/>
        <dsp:cNvSpPr/>
      </dsp:nvSpPr>
      <dsp:spPr>
        <a:xfrm>
          <a:off x="6150558" y="1899648"/>
          <a:ext cx="2200610" cy="17529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3797E-8D15-4363-96D6-BCCF0FA507AE}">
      <dsp:nvSpPr>
        <dsp:cNvPr id="0" name=""/>
        <dsp:cNvSpPr/>
      </dsp:nvSpPr>
      <dsp:spPr>
        <a:xfrm>
          <a:off x="6015564" y="3618227"/>
          <a:ext cx="2489546" cy="1639662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Procesos Técnicos</a:t>
          </a:r>
          <a:endParaRPr lang="es-EC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solidFill>
                <a:schemeClr val="tx1"/>
              </a:solidFill>
            </a:rPr>
            <a:t>Formación de material vegetativo 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solidFill>
                <a:schemeClr val="tx1"/>
              </a:solidFill>
            </a:rPr>
            <a:t>Selección de patrones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solidFill>
                <a:schemeClr val="tx1"/>
              </a:solidFill>
            </a:rPr>
            <a:t>Origen genético e identificación del material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6015564" y="3618227"/>
        <a:ext cx="2489546" cy="16396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6A44A8-5B9F-4919-A807-A5FB363C7E0C}">
      <dsp:nvSpPr>
        <dsp:cNvPr id="0" name=""/>
        <dsp:cNvSpPr/>
      </dsp:nvSpPr>
      <dsp:spPr>
        <a:xfrm>
          <a:off x="72003" y="144017"/>
          <a:ext cx="1559563" cy="935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 posible realizar el reconocimiento y diferenciación</a:t>
          </a:r>
          <a:endParaRPr lang="es-EC" sz="11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2003" y="144017"/>
        <a:ext cx="1559563" cy="935738"/>
      </dsp:txXfrm>
    </dsp:sp>
    <dsp:sp modelId="{E5CED16A-23B6-4B3A-8327-A5BBCDC50861}">
      <dsp:nvSpPr>
        <dsp:cNvPr id="0" name=""/>
        <dsp:cNvSpPr/>
      </dsp:nvSpPr>
      <dsp:spPr>
        <a:xfrm rot="5219240">
          <a:off x="772698" y="1096090"/>
          <a:ext cx="229496" cy="3867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5219240">
        <a:off x="772698" y="1096090"/>
        <a:ext cx="229496" cy="386771"/>
      </dsp:txXfrm>
    </dsp:sp>
    <dsp:sp modelId="{DB7488EA-F299-4A8C-8BFC-760DA679C75D}">
      <dsp:nvSpPr>
        <dsp:cNvPr id="0" name=""/>
        <dsp:cNvSpPr/>
      </dsp:nvSpPr>
      <dsp:spPr>
        <a:xfrm>
          <a:off x="144008" y="1512169"/>
          <a:ext cx="1559563" cy="935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Constituyen</a:t>
          </a:r>
          <a:r>
            <a:rPr lang="es-MX"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s-MX" sz="11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medidas</a:t>
          </a:r>
          <a:r>
            <a:rPr lang="es-MX"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s-MX" sz="11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Subjetivas</a:t>
          </a:r>
          <a:endParaRPr lang="es-EC" sz="11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44008" y="1512169"/>
        <a:ext cx="1559563" cy="935738"/>
      </dsp:txXfrm>
    </dsp:sp>
    <dsp:sp modelId="{99778AE3-DDA3-441D-BD17-13229DBE849E}">
      <dsp:nvSpPr>
        <dsp:cNvPr id="0" name=""/>
        <dsp:cNvSpPr/>
      </dsp:nvSpPr>
      <dsp:spPr>
        <a:xfrm rot="21345823">
          <a:off x="1787919" y="1715073"/>
          <a:ext cx="204431" cy="3867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21345823">
        <a:off x="1787919" y="1715073"/>
        <a:ext cx="204431" cy="386771"/>
      </dsp:txXfrm>
    </dsp:sp>
    <dsp:sp modelId="{22665345-4B0A-43E0-A085-548A66345193}">
      <dsp:nvSpPr>
        <dsp:cNvPr id="0" name=""/>
        <dsp:cNvSpPr/>
      </dsp:nvSpPr>
      <dsp:spPr>
        <a:xfrm>
          <a:off x="2088238" y="1368156"/>
          <a:ext cx="1559563" cy="935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-Árboles en producción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-Basta experiencia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L</a:t>
          </a:r>
          <a:r>
            <a:rPr lang="es-MX" sz="105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rPr>
            <a:t>imitado por efectos ambientales</a:t>
          </a:r>
          <a:r>
            <a:rPr lang="es-MX" sz="105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2088238" y="1368156"/>
        <a:ext cx="1559563" cy="935738"/>
      </dsp:txXfrm>
    </dsp:sp>
    <dsp:sp modelId="{20A6321E-FA0E-46EA-AB88-53687B23D12C}">
      <dsp:nvSpPr>
        <dsp:cNvPr id="0" name=""/>
        <dsp:cNvSpPr/>
      </dsp:nvSpPr>
      <dsp:spPr>
        <a:xfrm rot="5400000">
          <a:off x="2715268" y="2390074"/>
          <a:ext cx="305504" cy="3867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5400000">
        <a:off x="2715268" y="2390074"/>
        <a:ext cx="305504" cy="386771"/>
      </dsp:txXfrm>
    </dsp:sp>
    <dsp:sp modelId="{470985C6-2475-491E-8592-8570982DBF19}">
      <dsp:nvSpPr>
        <dsp:cNvPr id="0" name=""/>
        <dsp:cNvSpPr/>
      </dsp:nvSpPr>
      <dsp:spPr>
        <a:xfrm>
          <a:off x="2088238" y="2880318"/>
          <a:ext cx="1559563" cy="935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rPr>
            <a:t>Imposible el reconocimiento de ciertas características a nivel de plántulas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2088238" y="2880318"/>
        <a:ext cx="1559563" cy="93573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466338-30AA-444E-8E80-27FD99F9B309}">
      <dsp:nvSpPr>
        <dsp:cNvPr id="0" name=""/>
        <dsp:cNvSpPr/>
      </dsp:nvSpPr>
      <dsp:spPr>
        <a:xfrm rot="10800000">
          <a:off x="1215238" y="1583"/>
          <a:ext cx="4022366" cy="80834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64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Identificación de un genotipo en particular</a:t>
          </a:r>
          <a:endParaRPr lang="es-EC" sz="1800" kern="1200" dirty="0"/>
        </a:p>
      </dsp:txBody>
      <dsp:txXfrm rot="10800000">
        <a:off x="1215238" y="1583"/>
        <a:ext cx="4022366" cy="808345"/>
      </dsp:txXfrm>
    </dsp:sp>
    <dsp:sp modelId="{7D03580D-AE76-49A2-BC04-3A9BEB657BFA}">
      <dsp:nvSpPr>
        <dsp:cNvPr id="0" name=""/>
        <dsp:cNvSpPr/>
      </dsp:nvSpPr>
      <dsp:spPr>
        <a:xfrm>
          <a:off x="811066" y="1583"/>
          <a:ext cx="808345" cy="8083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7F3309B-6F8A-4D28-8D71-23E52F447B0B}">
      <dsp:nvSpPr>
        <dsp:cNvPr id="0" name=""/>
        <dsp:cNvSpPr/>
      </dsp:nvSpPr>
      <dsp:spPr>
        <a:xfrm rot="10800000">
          <a:off x="1215238" y="1051226"/>
          <a:ext cx="4022366" cy="808345"/>
        </a:xfrm>
        <a:prstGeom prst="homePlat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64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Determinar la diversidad entre poblaciones</a:t>
          </a:r>
          <a:endParaRPr lang="es-EC" sz="1800" kern="1200" dirty="0"/>
        </a:p>
      </dsp:txBody>
      <dsp:txXfrm rot="10800000">
        <a:off x="1215238" y="1051226"/>
        <a:ext cx="4022366" cy="808345"/>
      </dsp:txXfrm>
    </dsp:sp>
    <dsp:sp modelId="{2A5EE099-7F1F-49C2-890B-8C35A4AFF58D}">
      <dsp:nvSpPr>
        <dsp:cNvPr id="0" name=""/>
        <dsp:cNvSpPr/>
      </dsp:nvSpPr>
      <dsp:spPr>
        <a:xfrm>
          <a:off x="811066" y="1051226"/>
          <a:ext cx="808345" cy="8083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DFB53C5-67C3-4357-A4DC-CB92349FBEC2}">
      <dsp:nvSpPr>
        <dsp:cNvPr id="0" name=""/>
        <dsp:cNvSpPr/>
      </dsp:nvSpPr>
      <dsp:spPr>
        <a:xfrm rot="10800000">
          <a:off x="1215238" y="2100868"/>
          <a:ext cx="4022366" cy="808345"/>
        </a:xfrm>
        <a:prstGeom prst="homePlate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64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Establecer paternidad</a:t>
          </a:r>
          <a:endParaRPr lang="es-EC" sz="1800" kern="1200" dirty="0"/>
        </a:p>
      </dsp:txBody>
      <dsp:txXfrm rot="10800000">
        <a:off x="1215238" y="2100868"/>
        <a:ext cx="4022366" cy="808345"/>
      </dsp:txXfrm>
    </dsp:sp>
    <dsp:sp modelId="{356D8176-84E9-4E89-A745-A9380F34C8D5}">
      <dsp:nvSpPr>
        <dsp:cNvPr id="0" name=""/>
        <dsp:cNvSpPr/>
      </dsp:nvSpPr>
      <dsp:spPr>
        <a:xfrm>
          <a:off x="811066" y="2100868"/>
          <a:ext cx="808345" cy="8083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827DED1-37E4-463A-92AA-CBF2E480AE12}">
      <dsp:nvSpPr>
        <dsp:cNvPr id="0" name=""/>
        <dsp:cNvSpPr/>
      </dsp:nvSpPr>
      <dsp:spPr>
        <a:xfrm rot="10800000">
          <a:off x="1215238" y="3150511"/>
          <a:ext cx="4022366" cy="808345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64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Sin importar la forma o tecnología por la cual fueron propagadas</a:t>
          </a:r>
          <a:endParaRPr lang="es-EC" sz="1800" kern="1200" dirty="0"/>
        </a:p>
      </dsp:txBody>
      <dsp:txXfrm rot="10800000">
        <a:off x="1215238" y="3150511"/>
        <a:ext cx="4022366" cy="808345"/>
      </dsp:txXfrm>
    </dsp:sp>
    <dsp:sp modelId="{64B8263A-2F29-4A6D-B963-354C7F05051A}">
      <dsp:nvSpPr>
        <dsp:cNvPr id="0" name=""/>
        <dsp:cNvSpPr/>
      </dsp:nvSpPr>
      <dsp:spPr>
        <a:xfrm>
          <a:off x="811066" y="3150511"/>
          <a:ext cx="808345" cy="8083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721862-DD79-46B8-9B64-44028D417560}">
      <dsp:nvSpPr>
        <dsp:cNvPr id="0" name=""/>
        <dsp:cNvSpPr/>
      </dsp:nvSpPr>
      <dsp:spPr>
        <a:xfrm>
          <a:off x="0" y="329715"/>
          <a:ext cx="8229599" cy="12097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Se logró establecer la identidad genética de los genotipos comerciales de cacao Nacional con el empleo de 17 marcadores moleculares microsatélites.</a:t>
          </a:r>
          <a:endParaRPr lang="es-EC" sz="2200" kern="1200" dirty="0"/>
        </a:p>
      </dsp:txBody>
      <dsp:txXfrm>
        <a:off x="0" y="329715"/>
        <a:ext cx="8229599" cy="1209780"/>
      </dsp:txXfrm>
    </dsp:sp>
    <dsp:sp modelId="{EAAD6785-F793-45DF-B6E3-5D4D3B0B6F1A}">
      <dsp:nvSpPr>
        <dsp:cNvPr id="0" name=""/>
        <dsp:cNvSpPr/>
      </dsp:nvSpPr>
      <dsp:spPr>
        <a:xfrm>
          <a:off x="0" y="1602855"/>
          <a:ext cx="8229599" cy="12097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Los marcadores microsatélites seleccionados para diferenciar al grupo de genotipos EET recomendados de otros genotipos empleados en este estudio son: </a:t>
          </a:r>
          <a:r>
            <a:rPr lang="es-EC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mTcCIR 6, mTcCIR 12, mTcCIR 24 y mTcCIR 58.</a:t>
          </a:r>
          <a:endParaRPr lang="es-EC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02855"/>
        <a:ext cx="8229599" cy="1209780"/>
      </dsp:txXfrm>
    </dsp:sp>
    <dsp:sp modelId="{2C4FBA1F-F316-4157-9FF7-9E782FCDEF8A}">
      <dsp:nvSpPr>
        <dsp:cNvPr id="0" name=""/>
        <dsp:cNvSpPr/>
      </dsp:nvSpPr>
      <dsp:spPr>
        <a:xfrm>
          <a:off x="0" y="2875996"/>
          <a:ext cx="8229599" cy="12097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Se encontró un alelo específico para el genotipo EET-19, alelo 289 pb para el marcador mTcCIR 22.</a:t>
          </a:r>
          <a:endParaRPr lang="es-EC" sz="2200" kern="1200" dirty="0"/>
        </a:p>
      </dsp:txBody>
      <dsp:txXfrm>
        <a:off x="0" y="2875996"/>
        <a:ext cx="8229599" cy="1209780"/>
      </dsp:txXfrm>
    </dsp:sp>
    <dsp:sp modelId="{972CBF05-64EA-4B0B-B5EE-FDEF0CC79760}">
      <dsp:nvSpPr>
        <dsp:cNvPr id="0" name=""/>
        <dsp:cNvSpPr/>
      </dsp:nvSpPr>
      <dsp:spPr>
        <a:xfrm>
          <a:off x="0" y="4149136"/>
          <a:ext cx="8229599" cy="12097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Se encontraron alelos presentes en el grupo de los EET, pero con baja frecuencia en los genotipos SNA 0409a, SA-16, ESS 6, ESS 7, IMC-67, PPC1, PPC2 y PPC3.</a:t>
          </a:r>
          <a:endParaRPr lang="es-EC" sz="2200" kern="1200" dirty="0"/>
        </a:p>
      </dsp:txBody>
      <dsp:txXfrm>
        <a:off x="0" y="4149136"/>
        <a:ext cx="8229599" cy="12097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EAE50F-E188-4C2B-94AC-A4E66860EED2}">
      <dsp:nvSpPr>
        <dsp:cNvPr id="0" name=""/>
        <dsp:cNvSpPr/>
      </dsp:nvSpPr>
      <dsp:spPr>
        <a:xfrm>
          <a:off x="0" y="299586"/>
          <a:ext cx="8229599" cy="12647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Se logró determinar la combinación de marcadores moleculares que diferencian </a:t>
          </a:r>
          <a:r>
            <a:rPr lang="es-EC" sz="2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 genotipos EET recomendados</a:t>
          </a:r>
          <a:r>
            <a:rPr lang="es-EC" sz="2300" b="1" kern="1200" dirty="0" smtClean="0"/>
            <a:t>. </a:t>
          </a:r>
          <a:r>
            <a:rPr lang="es-EC" sz="2300" kern="1200" dirty="0" smtClean="0"/>
            <a:t>Con excepción de los genotipos EET-544, EET-558 y EET-103, EET-575.</a:t>
          </a:r>
          <a:endParaRPr lang="es-EC" sz="2300" kern="1200" dirty="0"/>
        </a:p>
      </dsp:txBody>
      <dsp:txXfrm>
        <a:off x="0" y="299586"/>
        <a:ext cx="8229599" cy="1264770"/>
      </dsp:txXfrm>
    </dsp:sp>
    <dsp:sp modelId="{BA03CFF5-5ACA-4D73-B70D-6C91A56BD83B}">
      <dsp:nvSpPr>
        <dsp:cNvPr id="0" name=""/>
        <dsp:cNvSpPr/>
      </dsp:nvSpPr>
      <dsp:spPr>
        <a:xfrm>
          <a:off x="0" y="1630596"/>
          <a:ext cx="8229599" cy="12647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Los marcadores permiten identificar plantas fuera de tipo propagadas por diferentes formas de propagación asexual ya que los SSR presentan estabilidad genética.</a:t>
          </a:r>
          <a:endParaRPr lang="es-EC" sz="2300" kern="1200" dirty="0"/>
        </a:p>
      </dsp:txBody>
      <dsp:txXfrm>
        <a:off x="0" y="1630596"/>
        <a:ext cx="8229599" cy="1264770"/>
      </dsp:txXfrm>
    </dsp:sp>
    <dsp:sp modelId="{DE434C33-8416-4E41-9FA3-6CC87673C152}">
      <dsp:nvSpPr>
        <dsp:cNvPr id="0" name=""/>
        <dsp:cNvSpPr/>
      </dsp:nvSpPr>
      <dsp:spPr>
        <a:xfrm>
          <a:off x="0" y="2961606"/>
          <a:ext cx="8229599" cy="12647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Los genotipos EET forman un grupo diverso, cercano al grupo de los genotipos SNA y distante de los grupos ESS, CCN y PPC, a excepción del genotipo EET-400 que se ubicó alejado de los EET.</a:t>
          </a:r>
          <a:endParaRPr lang="es-EC" sz="2300" kern="1200" dirty="0"/>
        </a:p>
      </dsp:txBody>
      <dsp:txXfrm>
        <a:off x="0" y="2961606"/>
        <a:ext cx="8229599" cy="126477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DAF5D7-9A8B-4179-A633-61E64E14D1DC}">
      <dsp:nvSpPr>
        <dsp:cNvPr id="0" name=""/>
        <dsp:cNvSpPr/>
      </dsp:nvSpPr>
      <dsp:spPr>
        <a:xfrm rot="10800000">
          <a:off x="371178" y="4907"/>
          <a:ext cx="7646066" cy="15587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361" tIns="91440" rIns="170688" bIns="91440" numCol="1" spcCol="1270" anchor="ctr" anchorCtr="0">
          <a:noAutofit/>
        </a:bodyPr>
        <a:lstStyle/>
        <a:p>
          <a:pPr marL="0" lvl="0" indent="9525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Los marcadores seleccionados en este estudio podrían ser empleados en la búsqueda de individuos fuera de tipo de una colección de germoplasma.</a:t>
          </a:r>
          <a:endParaRPr lang="es-EC" sz="2400" kern="1200" dirty="0"/>
        </a:p>
      </dsp:txBody>
      <dsp:txXfrm rot="10800000">
        <a:off x="371178" y="4907"/>
        <a:ext cx="7646066" cy="1558739"/>
      </dsp:txXfrm>
    </dsp:sp>
    <dsp:sp modelId="{AC30612E-854E-412D-BC22-CDC55971387E}">
      <dsp:nvSpPr>
        <dsp:cNvPr id="0" name=""/>
        <dsp:cNvSpPr/>
      </dsp:nvSpPr>
      <dsp:spPr>
        <a:xfrm>
          <a:off x="0" y="0"/>
          <a:ext cx="1558739" cy="155873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5615C-C563-45AA-938D-1BC783159F26}">
      <dsp:nvSpPr>
        <dsp:cNvPr id="0" name=""/>
        <dsp:cNvSpPr/>
      </dsp:nvSpPr>
      <dsp:spPr>
        <a:xfrm rot="10800000">
          <a:off x="296931" y="2028942"/>
          <a:ext cx="7794561" cy="15587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361" tIns="91440" rIns="170688" bIns="91440" numCol="1" spcCol="1270" anchor="ctr" anchorCtr="0">
          <a:noAutofit/>
        </a:bodyPr>
        <a:lstStyle/>
        <a:p>
          <a:pPr marL="0" lvl="0" indent="268288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Se recomienda validar el set de marcadores moleculares seleccionados en este estudio realizando muestreos a mayor escala en viveros comerciales de cacao.</a:t>
          </a:r>
          <a:endParaRPr lang="es-EC" sz="2400" kern="1200" dirty="0"/>
        </a:p>
      </dsp:txBody>
      <dsp:txXfrm rot="10800000">
        <a:off x="296931" y="2028942"/>
        <a:ext cx="7794561" cy="1558739"/>
      </dsp:txXfrm>
    </dsp:sp>
    <dsp:sp modelId="{9961D7F5-3FB2-492D-87AF-A47AB56AB991}">
      <dsp:nvSpPr>
        <dsp:cNvPr id="0" name=""/>
        <dsp:cNvSpPr/>
      </dsp:nvSpPr>
      <dsp:spPr>
        <a:xfrm>
          <a:off x="0" y="2022800"/>
          <a:ext cx="1558739" cy="155873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DB80D-1CF2-4063-872E-B9489B14CB19}">
      <dsp:nvSpPr>
        <dsp:cNvPr id="0" name=""/>
        <dsp:cNvSpPr/>
      </dsp:nvSpPr>
      <dsp:spPr>
        <a:xfrm rot="10800000">
          <a:off x="296931" y="4057884"/>
          <a:ext cx="7773252" cy="15587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361" tIns="91440" rIns="170688" bIns="91440" numCol="1" spcCol="1270" anchor="ctr" anchorCtr="0">
          <a:noAutofit/>
        </a:bodyPr>
        <a:lstStyle/>
        <a:p>
          <a:pPr marL="0" lvl="0" indent="268288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Se recomienda la implementación de multiplex PCR en próximas investigaciones ya que optimizan tiempo y recursos.</a:t>
          </a:r>
          <a:endParaRPr lang="es-EC" sz="2400" kern="1200" dirty="0"/>
        </a:p>
      </dsp:txBody>
      <dsp:txXfrm rot="10800000">
        <a:off x="296931" y="4057884"/>
        <a:ext cx="7773252" cy="1558739"/>
      </dsp:txXfrm>
    </dsp:sp>
    <dsp:sp modelId="{5C0A04D2-DA11-4E44-86B8-982D834F84C5}">
      <dsp:nvSpPr>
        <dsp:cNvPr id="0" name=""/>
        <dsp:cNvSpPr/>
      </dsp:nvSpPr>
      <dsp:spPr>
        <a:xfrm>
          <a:off x="0" y="4057884"/>
          <a:ext cx="1558739" cy="155873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37F2D-D430-4BB1-AE07-102F49733A6F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7108E-DD0C-4D22-85CA-8D6DDD0A8A09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1</a:t>
            </a:fld>
            <a:endParaRPr lang="es-EC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s-EC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16</a:t>
            </a:fld>
            <a:endParaRPr lang="es-EC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18</a:t>
            </a:fld>
            <a:endParaRPr lang="es-EC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19</a:t>
            </a:fld>
            <a:endParaRPr lang="es-EC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21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2</a:t>
            </a:fld>
            <a:endParaRPr lang="es-EC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D2A83-0398-4F9E-9E7C-F71478109E62}" type="slidenum">
              <a:rPr lang="es-EC" smtClean="0"/>
              <a:pPr/>
              <a:t>3</a:t>
            </a:fld>
            <a:endParaRPr lang="es-EC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D2A83-0398-4F9E-9E7C-F71478109E62}" type="slidenum">
              <a:rPr lang="es-EC" smtClean="0"/>
              <a:pPr/>
              <a:t>4</a:t>
            </a:fld>
            <a:endParaRPr lang="es-EC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D2A83-0398-4F9E-9E7C-F71478109E62}" type="slidenum">
              <a:rPr lang="es-EC" smtClean="0"/>
              <a:pPr/>
              <a:t>5</a:t>
            </a:fld>
            <a:endParaRPr lang="es-EC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11</a:t>
            </a:fld>
            <a:endParaRPr lang="es-EC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12</a:t>
            </a:fld>
            <a:endParaRPr lang="es-EC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13</a:t>
            </a:fld>
            <a:endParaRPr lang="es-EC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108E-DD0C-4D22-85CA-8D6DDD0A8A09}" type="slidenum">
              <a:rPr lang="es-EC" smtClean="0"/>
              <a:pPr/>
              <a:t>15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p:oleObj spid="_x0000_s1026" name="CorelDRAW" r:id="rId3" imgW="9151920" imgH="5621400" progId="">
              <p:embed/>
            </p:oleObj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BAD3D-6D79-4837-AA3A-E712E6D122BB}" type="datetimeFigureOut">
              <a:rPr lang="es-EC" smtClean="0"/>
              <a:pPr/>
              <a:t>16/07/2013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D8FFA-ECA0-46C5-A5B5-01AED91CBE4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gif"/><Relationship Id="rId7" Type="http://schemas.openxmlformats.org/officeDocument/2006/relationships/diagramColors" Target="../diagrams/colors2.xm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1.jpeg"/><Relationship Id="rId4" Type="http://schemas.openxmlformats.org/officeDocument/2006/relationships/diagramData" Target="../diagrams/data2.xml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repositorio.espe.edu.ec/retrieve/175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1"/>
            <a:ext cx="1547664" cy="1412776"/>
          </a:xfrm>
          <a:prstGeom prst="rect">
            <a:avLst/>
          </a:prstGeom>
          <a:noFill/>
        </p:spPr>
      </p:pic>
      <p:pic>
        <p:nvPicPr>
          <p:cNvPr id="2050" name="Picture 2" descr="C:\Users\Administrador.LENINROSERO.000\Desktop\Imagen4-hor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</p:spPr>
      </p:pic>
      <p:grpSp>
        <p:nvGrpSpPr>
          <p:cNvPr id="10" name="9 Grupo"/>
          <p:cNvGrpSpPr/>
          <p:nvPr/>
        </p:nvGrpSpPr>
        <p:grpSpPr>
          <a:xfrm>
            <a:off x="1331640" y="1268760"/>
            <a:ext cx="6738522" cy="3816424"/>
            <a:chOff x="1331640" y="1412776"/>
            <a:chExt cx="6738522" cy="3816424"/>
          </a:xfrm>
        </p:grpSpPr>
        <p:pic>
          <p:nvPicPr>
            <p:cNvPr id="2053" name="Picture 5" descr="C:\Users\Administrador.LENINROSERO.000\Pictures\FOTOS CHOLLO\P1100067.JP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/>
            </a:blip>
            <a:srcRect r="4885"/>
            <a:stretch>
              <a:fillRect/>
            </a:stretch>
          </p:blipFill>
          <p:spPr bwMode="auto">
            <a:xfrm rot="5400000">
              <a:off x="4628893" y="1787931"/>
              <a:ext cx="3816424" cy="306611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051" name="Picture 3" descr="C:\Users\Administrador.LENINROSERO.000\Pictures\Tesis\20110311\P1030849.JPG"/>
            <p:cNvPicPr>
              <a:picLocks noChangeAspect="1" noChangeArrowheads="1"/>
            </p:cNvPicPr>
            <p:nvPr/>
          </p:nvPicPr>
          <p:blipFill>
            <a:blip r:embed="rId6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1331640" y="1412776"/>
              <a:ext cx="3240360" cy="374441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l="44200" r="13368"/>
            <a:stretch>
              <a:fillRect/>
            </a:stretch>
          </p:blipFill>
          <p:spPr bwMode="auto">
            <a:xfrm rot="20279915">
              <a:off x="3651159" y="1617566"/>
              <a:ext cx="1908276" cy="3527822"/>
            </a:xfrm>
            <a:prstGeom prst="rect">
              <a:avLst/>
            </a:prstGeom>
            <a:noFill/>
            <a:effectLst>
              <a:glow rad="228600">
                <a:srgbClr val="A8E034">
                  <a:alpha val="29020"/>
                </a:srgbClr>
              </a:glow>
              <a:softEdge rad="635000"/>
            </a:effectLst>
          </p:spPr>
        </p:pic>
      </p:grpSp>
      <p:sp>
        <p:nvSpPr>
          <p:cNvPr id="12" name="3 Título"/>
          <p:cNvSpPr txBox="1">
            <a:spLocks/>
          </p:cNvSpPr>
          <p:nvPr/>
        </p:nvSpPr>
        <p:spPr>
          <a:xfrm>
            <a:off x="755576" y="1310903"/>
            <a:ext cx="7776864" cy="298219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Selección estable de marcadores moleculares microsatélites (SSRs) para la identificación de clones comerciales de Cacao Nacional (</a:t>
            </a:r>
            <a:r>
              <a:rPr kumimoji="0" lang="es-MX" sz="3200" b="1" i="1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Theobroma cacao </a:t>
            </a:r>
            <a:r>
              <a:rPr kumimoji="0" lang="es-MX" sz="3200" b="1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L</a:t>
            </a:r>
            <a:r>
              <a:rPr kumimoji="0" lang="es-MX" sz="3200" b="1" i="1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), recomendados por el INIAP</a:t>
            </a:r>
            <a:r>
              <a:rPr kumimoji="0" lang="es-EC" sz="3200" b="1" i="0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C" sz="3200" b="1" i="0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es-EC" sz="3200" b="1" i="0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C" sz="3200" b="1" i="0" u="none" strike="noStrike" kern="1200" cap="none" spc="0" normalizeH="0" baseline="0" noProof="0" dirty="0" smtClean="0"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s-EC" sz="3200" b="1" i="0" u="none" strike="noStrike" kern="1200" cap="none" spc="0" normalizeH="0" baseline="0" noProof="0" dirty="0"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24128" y="5014917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Directora Dra. Karina Proaño</a:t>
            </a:r>
          </a:p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Codirectora Ing. Tatiana Páez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411760" y="3761745"/>
            <a:ext cx="49685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Previa a la obtención de Grado Académico o Título de: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900" b="1" i="0" u="none" strike="noStrike" cap="none" normalizeH="0" baseline="0" dirty="0" smtClean="0">
              <a:ln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INGENIERA EN BIOTECNOLOGÍA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900" b="1" i="0" u="none" strike="noStrike" cap="none" normalizeH="0" baseline="0" dirty="0" smtClean="0">
              <a:ln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ELABORADO POR: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800" b="1" i="0" u="none" strike="noStrike" cap="none" normalizeH="0" baseline="0" dirty="0" smtClean="0">
              <a:ln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CRISTINA GABRIELA ROSERO GALARRAGA</a:t>
            </a:r>
            <a:endParaRPr kumimoji="0" lang="es-EC" sz="1800" b="1" i="0" u="none" strike="noStrike" cap="none" normalizeH="0" baseline="0" dirty="0" smtClean="0">
              <a:ln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 txBox="1">
            <a:spLocks noGrp="1"/>
          </p:cNvSpPr>
          <p:nvPr>
            <p:ph idx="1"/>
          </p:nvPr>
        </p:nvSpPr>
        <p:spPr>
          <a:xfrm>
            <a:off x="251520" y="692696"/>
            <a:ext cx="8219256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C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Genotipaje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Amplificación (PCR) </a:t>
            </a:r>
          </a:p>
          <a:p>
            <a:pPr marL="400050" lvl="1" indent="0">
              <a:buFont typeface="Wingdings" pitchFamily="2" charset="2"/>
              <a:buChar char="à"/>
            </a:pPr>
            <a:r>
              <a:rPr lang="es-ES" sz="1800" dirty="0" smtClean="0"/>
              <a:t>Validación del ADN y de marcadores microsatélites</a:t>
            </a:r>
            <a:endParaRPr lang="es-EC" sz="1800" dirty="0" smtClean="0"/>
          </a:p>
          <a:p>
            <a:pPr marL="400050" lvl="1" indent="0">
              <a:buFont typeface="Wingdings" pitchFamily="2" charset="2"/>
              <a:buChar char="à"/>
            </a:pPr>
            <a:r>
              <a:rPr lang="es-ES" sz="1800" dirty="0" smtClean="0"/>
              <a:t>Pruebas de Duplex y Triplex en PCR</a:t>
            </a:r>
            <a:endParaRPr lang="es-EC" sz="1800" dirty="0" smtClean="0"/>
          </a:p>
          <a:p>
            <a:pPr marL="0" indent="0">
              <a:buFont typeface="Wingdings" pitchFamily="2" charset="2"/>
              <a:buChar char="à"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Electroforesis en geles de poliacrilamida</a:t>
            </a:r>
          </a:p>
          <a:p>
            <a:pPr marL="0" indent="0">
              <a:buFont typeface="Wingdings" pitchFamily="2" charset="2"/>
              <a:buChar char="à"/>
            </a:pPr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Char char="à"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Revelado</a:t>
            </a:r>
            <a:r>
              <a:rPr lang="es-ES" sz="2400" b="1" dirty="0" smtClean="0"/>
              <a:t> </a:t>
            </a:r>
            <a:endParaRPr lang="es-EC" sz="2400" b="1" dirty="0" smtClean="0"/>
          </a:p>
          <a:p>
            <a:pPr marL="400050" lvl="1" indent="0">
              <a:buFont typeface="Wingdings" pitchFamily="2" charset="2"/>
              <a:buChar char="à"/>
            </a:pPr>
            <a:r>
              <a:rPr lang="es-ES" sz="1800" dirty="0" smtClean="0"/>
              <a:t>Tinción de geles de poliacrilamida con Nitrato de Plata</a:t>
            </a:r>
          </a:p>
          <a:p>
            <a:pPr marL="400050" lvl="1" indent="0">
              <a:buFont typeface="Wingdings" pitchFamily="2" charset="2"/>
              <a:buChar char="à"/>
            </a:pPr>
            <a:r>
              <a:rPr lang="es-ES_tradnl" sz="1800" dirty="0" smtClean="0"/>
              <a:t>Tinción de geles de poliacrilamida por fluorescencia </a:t>
            </a:r>
          </a:p>
          <a:p>
            <a:pPr marL="400050" lvl="1" indent="0">
              <a:buNone/>
            </a:pPr>
            <a:r>
              <a:rPr lang="es-ES_tradnl" sz="1800" dirty="0" smtClean="0"/>
              <a:t>     (equipo LI – COR 4300s )</a:t>
            </a:r>
            <a:endParaRPr lang="es-EC" sz="1800" dirty="0" smtClean="0"/>
          </a:p>
          <a:p>
            <a:pPr marL="400050" lvl="1" indent="0">
              <a:buNone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528" y="4778568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70C0"/>
                </a:solidFill>
              </a:rPr>
              <a:t>Verificación de la estabilidad de los marcadores seleccionados </a:t>
            </a:r>
            <a:endParaRPr lang="es-EC" dirty="0" smtClean="0">
              <a:solidFill>
                <a:srgbClr val="0070C0"/>
              </a:solidFill>
              <a:sym typeface="Wingdings" pitchFamily="2" charset="2"/>
            </a:endParaRPr>
          </a:p>
          <a:p>
            <a:r>
              <a:rPr lang="es-ES" dirty="0" smtClean="0">
                <a:solidFill>
                  <a:srgbClr val="7030A0"/>
                </a:solidFill>
              </a:rPr>
              <a:t>			(EET – 96, EET – 103 y EET – 576)</a:t>
            </a:r>
            <a:endParaRPr lang="es-EC" dirty="0" smtClean="0">
              <a:solidFill>
                <a:srgbClr val="7030A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156176" y="6516052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Estacas ortotrópicas</a:t>
            </a:r>
            <a:endParaRPr lang="es-EC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>
            <a:normAutofit/>
          </a:bodyPr>
          <a:lstStyle/>
          <a:p>
            <a:r>
              <a:rPr lang="es-EC" dirty="0" smtClean="0"/>
              <a:t>Materiales y Métodos</a:t>
            </a:r>
            <a:endParaRPr lang="es-EC" dirty="0">
              <a:solidFill>
                <a:srgbClr val="0070C0"/>
              </a:solidFill>
            </a:endParaRPr>
          </a:p>
        </p:txBody>
      </p:sp>
      <p:pic>
        <p:nvPicPr>
          <p:cNvPr id="9" name="Picture 4" descr="C:\Users\Administrador.LENINROSERO.000\Pictures\Tesis\20110818\P1050673.JPG"/>
          <p:cNvPicPr>
            <a:picLocks noChangeAspect="1" noChangeArrowheads="1"/>
          </p:cNvPicPr>
          <p:nvPr/>
        </p:nvPicPr>
        <p:blipFill>
          <a:blip r:embed="rId2" cstate="print"/>
          <a:srcRect l="16280" r="10461"/>
          <a:stretch>
            <a:fillRect/>
          </a:stretch>
        </p:blipFill>
        <p:spPr bwMode="auto">
          <a:xfrm>
            <a:off x="5868144" y="2348880"/>
            <a:ext cx="978032" cy="1001269"/>
          </a:xfrm>
          <a:prstGeom prst="rect">
            <a:avLst/>
          </a:prstGeom>
          <a:noFill/>
        </p:spPr>
      </p:pic>
      <p:pic>
        <p:nvPicPr>
          <p:cNvPr id="11" name="Picture 7" descr="C:\Users\Administrador.LENINROSERO.000\Pictures\Tesis\20120118\P1080821.JPG"/>
          <p:cNvPicPr>
            <a:picLocks noChangeAspect="1" noChangeArrowheads="1"/>
          </p:cNvPicPr>
          <p:nvPr/>
        </p:nvPicPr>
        <p:blipFill>
          <a:blip r:embed="rId3" cstate="print"/>
          <a:srcRect l="7018" r="12281"/>
          <a:stretch>
            <a:fillRect/>
          </a:stretch>
        </p:blipFill>
        <p:spPr bwMode="auto">
          <a:xfrm>
            <a:off x="6300192" y="3645024"/>
            <a:ext cx="720080" cy="1189697"/>
          </a:xfrm>
          <a:prstGeom prst="rect">
            <a:avLst/>
          </a:prstGeom>
          <a:noFill/>
        </p:spPr>
      </p:pic>
      <p:pic>
        <p:nvPicPr>
          <p:cNvPr id="18434" name="Picture 2" descr="http://www.mandel.ca/products/imaging/4300%20DNA%20Analysis%20System/4300_DNA_Analysis_Syst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2009" y="2369045"/>
            <a:ext cx="968383" cy="987947"/>
          </a:xfrm>
          <a:prstGeom prst="rect">
            <a:avLst/>
          </a:prstGeom>
          <a:noFill/>
        </p:spPr>
      </p:pic>
      <p:pic>
        <p:nvPicPr>
          <p:cNvPr id="13" name="Picture 6" descr="C:\Users\Administrador.LENINROSERO.000\Pictures\Tesis\20110818\P1070013.JPG"/>
          <p:cNvPicPr>
            <a:picLocks noChangeAspect="1" noChangeArrowheads="1"/>
          </p:cNvPicPr>
          <p:nvPr/>
        </p:nvPicPr>
        <p:blipFill>
          <a:blip r:embed="rId5" cstate="print"/>
          <a:srcRect b="10914"/>
          <a:stretch>
            <a:fillRect/>
          </a:stretch>
        </p:blipFill>
        <p:spPr bwMode="auto">
          <a:xfrm>
            <a:off x="7524328" y="1196752"/>
            <a:ext cx="1032115" cy="807742"/>
          </a:xfrm>
          <a:prstGeom prst="rect">
            <a:avLst/>
          </a:prstGeom>
          <a:noFill/>
        </p:spPr>
      </p:pic>
      <p:pic>
        <p:nvPicPr>
          <p:cNvPr id="18435" name="Picture 3" descr="C:\Users\Administrador.LENINROSERO.000\Desktop\Imagenes Tesis Presentación Gaby\termociclador-pcr-reaccion-en-cadena-de-la-polimerasa-22548-2381469.jpg"/>
          <p:cNvPicPr>
            <a:picLocks noChangeAspect="1" noChangeArrowheads="1"/>
          </p:cNvPicPr>
          <p:nvPr/>
        </p:nvPicPr>
        <p:blipFill>
          <a:blip r:embed="rId6" cstate="print"/>
          <a:srcRect t="4716" r="4545" b="5672"/>
          <a:stretch>
            <a:fillRect/>
          </a:stretch>
        </p:blipFill>
        <p:spPr bwMode="auto">
          <a:xfrm>
            <a:off x="6012160" y="980728"/>
            <a:ext cx="1296144" cy="1172702"/>
          </a:xfrm>
          <a:prstGeom prst="rect">
            <a:avLst/>
          </a:prstGeom>
          <a:noFill/>
        </p:spPr>
      </p:pic>
      <p:pic>
        <p:nvPicPr>
          <p:cNvPr id="18436" name="Picture 4" descr="C:\Users\Administrador.LENINROSERO.000\Pictures\Tesis\20111202\Originals\corrida LICO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3933056"/>
            <a:ext cx="1030783" cy="650776"/>
          </a:xfrm>
          <a:prstGeom prst="rect">
            <a:avLst/>
          </a:prstGeom>
          <a:noFill/>
        </p:spPr>
      </p:pic>
      <p:pic>
        <p:nvPicPr>
          <p:cNvPr id="18437" name="Picture 5" descr="C:\Users\Administrador.LENINROSERO.000\Desktop\Imagenes Tesis Presentación Gaby\figuras saguates\ct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5498529"/>
            <a:ext cx="823057" cy="1098823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3059832" y="6516052"/>
            <a:ext cx="1193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Injertación</a:t>
            </a:r>
            <a:endParaRPr lang="es-EC" dirty="0"/>
          </a:p>
        </p:txBody>
      </p:sp>
      <p:pic>
        <p:nvPicPr>
          <p:cNvPr id="18438" name="Picture 6" descr="C:\Users\Administrador.LENINROSERO.000\Desktop\Imagenes Tesis Presentación Gaby\Plantas.jpg"/>
          <p:cNvPicPr>
            <a:picLocks noChangeAspect="1" noChangeArrowheads="1"/>
          </p:cNvPicPr>
          <p:nvPr/>
        </p:nvPicPr>
        <p:blipFill>
          <a:blip r:embed="rId9" cstate="print"/>
          <a:srcRect l="22391" t="54570" r="22378"/>
          <a:stretch>
            <a:fillRect/>
          </a:stretch>
        </p:blipFill>
        <p:spPr bwMode="auto">
          <a:xfrm>
            <a:off x="6763209" y="5517232"/>
            <a:ext cx="792088" cy="1080120"/>
          </a:xfrm>
          <a:prstGeom prst="rect">
            <a:avLst/>
          </a:prstGeom>
          <a:noFill/>
        </p:spPr>
      </p:pic>
      <p:pic>
        <p:nvPicPr>
          <p:cNvPr id="18439" name="Picture 7" descr="C:\Users\Administrador.LENINROSERO.000\Desktop\Imagenes Tesis Presentación Gaby\Arbol-de-cacao-en-frasco.jpg"/>
          <p:cNvPicPr>
            <a:picLocks noChangeAspect="1" noChangeArrowheads="1"/>
          </p:cNvPicPr>
          <p:nvPr/>
        </p:nvPicPr>
        <p:blipFill>
          <a:blip r:embed="rId10" cstate="print"/>
          <a:srcRect l="17762" t="25303" r="14538"/>
          <a:stretch>
            <a:fillRect/>
          </a:stretch>
        </p:blipFill>
        <p:spPr bwMode="auto">
          <a:xfrm>
            <a:off x="4963009" y="5517232"/>
            <a:ext cx="792088" cy="1080120"/>
          </a:xfrm>
          <a:prstGeom prst="rect">
            <a:avLst/>
          </a:prstGeom>
          <a:noFill/>
        </p:spPr>
      </p:pic>
      <p:sp>
        <p:nvSpPr>
          <p:cNvPr id="20" name="19 Rectángulo"/>
          <p:cNvSpPr/>
          <p:nvPr/>
        </p:nvSpPr>
        <p:spPr>
          <a:xfrm>
            <a:off x="4536504" y="6516052"/>
            <a:ext cx="161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Cultivo </a:t>
            </a:r>
            <a:r>
              <a:rPr lang="es-ES" i="1" dirty="0" smtClean="0"/>
              <a:t>in vitro</a:t>
            </a:r>
            <a:endParaRPr lang="es-EC" dirty="0"/>
          </a:p>
        </p:txBody>
      </p:sp>
      <p:sp>
        <p:nvSpPr>
          <p:cNvPr id="21" name="20 Rectángulo"/>
          <p:cNvSpPr/>
          <p:nvPr/>
        </p:nvSpPr>
        <p:spPr>
          <a:xfrm>
            <a:off x="1547664" y="651605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Madre</a:t>
            </a:r>
            <a:endParaRPr lang="es-EC" dirty="0"/>
          </a:p>
        </p:txBody>
      </p:sp>
      <p:pic>
        <p:nvPicPr>
          <p:cNvPr id="18440" name="Picture 8" descr="C:\Users\Administrador.LENINROSERO.000\Pictures\Tesis\20110408\P10404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1415650" y="5649246"/>
            <a:ext cx="1056117" cy="792088"/>
          </a:xfrm>
          <a:prstGeom prst="rect">
            <a:avLst/>
          </a:prstGeom>
          <a:noFill/>
        </p:spPr>
      </p:pic>
      <p:cxnSp>
        <p:nvCxnSpPr>
          <p:cNvPr id="24" name="23 Conector recto de flecha"/>
          <p:cNvCxnSpPr/>
          <p:nvPr/>
        </p:nvCxnSpPr>
        <p:spPr>
          <a:xfrm flipH="1">
            <a:off x="2483768" y="5445224"/>
            <a:ext cx="72008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3635896" y="537321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>
            <a:off x="3779912" y="5431576"/>
            <a:ext cx="100811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>
            <a:off x="3779912" y="5400512"/>
            <a:ext cx="2952328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548680"/>
            <a:ext cx="8424936" cy="56166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800" dirty="0" smtClean="0">
                <a:solidFill>
                  <a:srgbClr val="0070C0"/>
                </a:solidFill>
              </a:rPr>
              <a:t>Análisis de datos</a:t>
            </a:r>
          </a:p>
          <a:p>
            <a:pPr>
              <a:buFont typeface="Wingdings" pitchFamily="2" charset="2"/>
              <a:buChar char="à"/>
            </a:pPr>
            <a:r>
              <a:rPr lang="es-ES" sz="2800" b="1" dirty="0" smtClean="0"/>
              <a:t>Análisis de diversidad genética</a:t>
            </a:r>
          </a:p>
          <a:p>
            <a:pPr lvl="1">
              <a:buNone/>
            </a:pPr>
            <a:r>
              <a:rPr lang="es-ES" sz="2400" dirty="0" smtClean="0">
                <a:solidFill>
                  <a:srgbClr val="7030A0"/>
                </a:solidFill>
              </a:rPr>
              <a:t>(</a:t>
            </a:r>
            <a:r>
              <a:rPr lang="es-ES" sz="2400" dirty="0" err="1" smtClean="0">
                <a:solidFill>
                  <a:srgbClr val="7030A0"/>
                </a:solidFill>
              </a:rPr>
              <a:t>PowerMarker</a:t>
            </a:r>
            <a:r>
              <a:rPr lang="es-ES" sz="2400" dirty="0" smtClean="0">
                <a:solidFill>
                  <a:srgbClr val="7030A0"/>
                </a:solidFill>
              </a:rPr>
              <a:t>  3.0 )</a:t>
            </a:r>
          </a:p>
          <a:p>
            <a:pPr>
              <a:buFont typeface="Wingdings" pitchFamily="2" charset="2"/>
              <a:buChar char="à"/>
            </a:pPr>
            <a:endParaRPr lang="es-ES" sz="2800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s-ES" sz="2800" b="1" dirty="0" smtClean="0"/>
              <a:t>Análisis Multivariados </a:t>
            </a:r>
            <a:endParaRPr lang="es-EC" sz="2800" b="1" dirty="0" smtClean="0"/>
          </a:p>
          <a:p>
            <a:pPr lvl="1">
              <a:buFont typeface="Wingdings" pitchFamily="2" charset="2"/>
              <a:buChar char="à"/>
            </a:pPr>
            <a:r>
              <a:rPr lang="es-ES" sz="2400" dirty="0" smtClean="0"/>
              <a:t>Análisis de agrupamiento </a:t>
            </a:r>
            <a:r>
              <a:rPr lang="es-ES" sz="2400" dirty="0" smtClean="0">
                <a:solidFill>
                  <a:srgbClr val="7030A0"/>
                </a:solidFill>
              </a:rPr>
              <a:t>(</a:t>
            </a:r>
            <a:r>
              <a:rPr lang="es-ES" sz="2400" dirty="0" err="1" smtClean="0">
                <a:solidFill>
                  <a:srgbClr val="7030A0"/>
                </a:solidFill>
              </a:rPr>
              <a:t>PowerMarker</a:t>
            </a:r>
            <a:r>
              <a:rPr lang="es-ES" sz="2400" dirty="0" smtClean="0">
                <a:solidFill>
                  <a:srgbClr val="7030A0"/>
                </a:solidFill>
              </a:rPr>
              <a:t> 3.0 y </a:t>
            </a:r>
            <a:r>
              <a:rPr lang="es-ES_tradnl" sz="2400" dirty="0" smtClean="0">
                <a:solidFill>
                  <a:srgbClr val="7030A0"/>
                </a:solidFill>
              </a:rPr>
              <a:t>PHYLIP 3.67) </a:t>
            </a:r>
            <a:endParaRPr lang="es-ES" sz="2400" dirty="0" smtClean="0">
              <a:solidFill>
                <a:srgbClr val="7030A0"/>
              </a:solidFill>
            </a:endParaRPr>
          </a:p>
          <a:p>
            <a:pPr lvl="1">
              <a:buFont typeface="Wingdings" pitchFamily="2" charset="2"/>
              <a:buChar char="à"/>
            </a:pPr>
            <a:r>
              <a:rPr lang="es-ES" sz="2400" dirty="0" smtClean="0"/>
              <a:t>Análisis de coordenadas principales </a:t>
            </a:r>
            <a:r>
              <a:rPr lang="es-ES" sz="2400" dirty="0" smtClean="0">
                <a:solidFill>
                  <a:srgbClr val="7030A0"/>
                </a:solidFill>
              </a:rPr>
              <a:t>(NTSYS 2.1 )</a:t>
            </a:r>
          </a:p>
          <a:p>
            <a:pPr lvl="1">
              <a:buFont typeface="Wingdings" pitchFamily="2" charset="2"/>
              <a:buChar char="à"/>
            </a:pPr>
            <a:endParaRPr lang="es-EC" sz="2400" b="1" dirty="0" smtClean="0">
              <a:solidFill>
                <a:srgbClr val="7030A0"/>
              </a:solidFill>
            </a:endParaRPr>
          </a:p>
          <a:p>
            <a:pPr lvl="1">
              <a:buFont typeface="Wingdings" pitchFamily="2" charset="2"/>
              <a:buChar char="à"/>
            </a:pPr>
            <a:endParaRPr lang="es-EC" sz="2400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s-ES" sz="2800" b="1" dirty="0" smtClean="0"/>
              <a:t>Análisis molecular de varianza </a:t>
            </a:r>
          </a:p>
          <a:p>
            <a:pPr lvl="1">
              <a:buNone/>
            </a:pPr>
            <a:r>
              <a:rPr lang="es-ES" sz="2400" dirty="0" smtClean="0">
                <a:solidFill>
                  <a:srgbClr val="7030A0"/>
                </a:solidFill>
              </a:rPr>
              <a:t>(GenAlEx 6)</a:t>
            </a:r>
            <a:endParaRPr lang="es-EC" sz="2400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à"/>
            </a:pPr>
            <a:endParaRPr lang="es-ES" sz="2800" b="1" dirty="0" smtClean="0"/>
          </a:p>
          <a:p>
            <a:pPr>
              <a:buFont typeface="Wingdings" pitchFamily="2" charset="2"/>
              <a:buChar char="à"/>
            </a:pPr>
            <a:endParaRPr lang="es-EC" sz="2800" b="1" dirty="0" smtClean="0"/>
          </a:p>
          <a:p>
            <a:pPr>
              <a:buNone/>
            </a:pPr>
            <a:endParaRPr lang="es-EC" sz="28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s-EC" sz="28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Materiales y Métodos</a:t>
            </a:r>
            <a:endParaRPr lang="es-EC" dirty="0">
              <a:solidFill>
                <a:srgbClr val="0070C0"/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r="22338" b="37990"/>
          <a:stretch>
            <a:fillRect/>
          </a:stretch>
        </p:blipFill>
        <p:spPr bwMode="auto">
          <a:xfrm>
            <a:off x="5574270" y="1412776"/>
            <a:ext cx="303017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 r="22241" b="21650"/>
          <a:stretch>
            <a:fillRect/>
          </a:stretch>
        </p:blipFill>
        <p:spPr bwMode="auto">
          <a:xfrm>
            <a:off x="5904400" y="3933056"/>
            <a:ext cx="2340008" cy="14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 t="-84" r="42512" b="5000"/>
          <a:stretch>
            <a:fillRect/>
          </a:stretch>
        </p:blipFill>
        <p:spPr bwMode="auto">
          <a:xfrm>
            <a:off x="3131841" y="5252614"/>
            <a:ext cx="1440159" cy="148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/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692696"/>
            <a:ext cx="3672408" cy="6046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800" dirty="0" smtClean="0">
                <a:solidFill>
                  <a:srgbClr val="0070C0"/>
                </a:solidFill>
              </a:rPr>
              <a:t>Extracción del ADN</a:t>
            </a:r>
          </a:p>
          <a:p>
            <a:endParaRPr lang="es-EC" sz="2800" dirty="0"/>
          </a:p>
        </p:txBody>
      </p:sp>
      <p:pic>
        <p:nvPicPr>
          <p:cNvPr id="4" name="3 Imagen" descr="C:\Users\Administrador.LENINROSERO.000\Pictures\New imagenes PhotoScape\Originals\ADN Agarosa con genotipos.png"/>
          <p:cNvPicPr/>
          <p:nvPr/>
        </p:nvPicPr>
        <p:blipFill>
          <a:blip r:embed="rId3" cstate="print"/>
          <a:srcRect l="2371" t="3980" r="2372" b="3158"/>
          <a:stretch>
            <a:fillRect/>
          </a:stretch>
        </p:blipFill>
        <p:spPr bwMode="auto">
          <a:xfrm>
            <a:off x="251520" y="1322442"/>
            <a:ext cx="5431897" cy="27546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467544" y="4581128"/>
            <a:ext cx="3440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solidFill>
                  <a:srgbClr val="0070C0"/>
                </a:solidFill>
              </a:rPr>
              <a:t>Cuantificación de ADN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3528" y="4077072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Figura 2 </a:t>
            </a:r>
            <a:r>
              <a:rPr lang="es-EC" sz="1200" dirty="0" smtClean="0"/>
              <a:t>Muestras de ADN de hojas de cacao, corridas en gel de agarosa al 1% y teñidas con Sybr Gold, 4 µl de Marcador Low DNA Mass Ladder. </a:t>
            </a:r>
            <a:endParaRPr lang="es-EC" sz="1200" dirty="0"/>
          </a:p>
        </p:txBody>
      </p:sp>
      <p:sp>
        <p:nvSpPr>
          <p:cNvPr id="7" name="6 Rectángulo"/>
          <p:cNvSpPr/>
          <p:nvPr/>
        </p:nvSpPr>
        <p:spPr>
          <a:xfrm>
            <a:off x="5868144" y="1268760"/>
            <a:ext cx="3096344" cy="2215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bg1"/>
                </a:solidFill>
              </a:rPr>
              <a:t>Presencia de ADN en todas las muestras</a:t>
            </a:r>
          </a:p>
          <a:p>
            <a:pPr>
              <a:buFont typeface="Arial" pitchFamily="34" charset="0"/>
              <a:buChar char="•"/>
            </a:pPr>
            <a:endParaRPr lang="es-EC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bg1"/>
                </a:solidFill>
              </a:rPr>
              <a:t>Bandas de diferente intensidad </a:t>
            </a:r>
            <a:r>
              <a:rPr lang="es-EC" sz="16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s-EC" sz="1600" dirty="0" smtClean="0">
                <a:solidFill>
                  <a:schemeClr val="bg1"/>
                </a:solidFill>
              </a:rPr>
              <a:t>diferentes concentraciones de ADN</a:t>
            </a:r>
          </a:p>
          <a:p>
            <a:pPr>
              <a:buFont typeface="Arial" pitchFamily="34" charset="0"/>
              <a:buChar char="•"/>
            </a:pPr>
            <a:endParaRPr lang="es-EC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C" sz="1400" dirty="0" smtClean="0">
                <a:solidFill>
                  <a:schemeClr val="bg1"/>
                </a:solidFill>
              </a:rPr>
              <a:t>Contaminación en las bandas </a:t>
            </a:r>
            <a:r>
              <a:rPr lang="es-EC" sz="1400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s-EC" sz="1400" dirty="0" smtClean="0">
                <a:solidFill>
                  <a:schemeClr val="bg1"/>
                </a:solidFill>
              </a:rPr>
              <a:t> presencia de polisacáridos y </a:t>
            </a:r>
            <a:r>
              <a:rPr lang="es-EC" sz="1400" dirty="0" err="1" smtClean="0">
                <a:solidFill>
                  <a:schemeClr val="bg1"/>
                </a:solidFill>
              </a:rPr>
              <a:t>polifenoles</a:t>
            </a:r>
            <a:r>
              <a:rPr lang="es-EC" sz="1400" dirty="0" smtClean="0">
                <a:solidFill>
                  <a:schemeClr val="bg1"/>
                </a:solidFill>
              </a:rPr>
              <a:t> en las muestras</a:t>
            </a:r>
            <a:endParaRPr lang="es-EC" sz="1400" dirty="0">
              <a:solidFill>
                <a:schemeClr val="bg1"/>
              </a:solidFill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1520" y="5930696"/>
            <a:ext cx="4464496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La pureza del ADN </a:t>
            </a:r>
            <a:r>
              <a:rPr lang="es-EC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en estudio fue de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1,47 a 2,19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es-EC" sz="12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lang="es-EC" sz="1200" dirty="0" smtClean="0">
                <a:solidFill>
                  <a:schemeClr val="bg1"/>
                </a:solidFill>
              </a:rPr>
              <a:t>valores por encima del rango </a:t>
            </a:r>
            <a:r>
              <a:rPr lang="es-EC" sz="12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s-EC" sz="1200" dirty="0" smtClean="0">
                <a:solidFill>
                  <a:schemeClr val="bg1"/>
                </a:solidFill>
              </a:rPr>
              <a:t>presencia de cloroformo o fenol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lang="es-EC" sz="1200" dirty="0" smtClean="0">
                <a:solidFill>
                  <a:schemeClr val="bg1"/>
                </a:solidFill>
              </a:rPr>
              <a:t>valores por debajo del rango </a:t>
            </a:r>
            <a:r>
              <a:rPr lang="es-EC" sz="12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s-EC" sz="1200" dirty="0" smtClean="0">
                <a:solidFill>
                  <a:schemeClr val="bg1"/>
                </a:solidFill>
              </a:rPr>
              <a:t>existencia de proteínas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17 Grupo"/>
          <p:cNvGrpSpPr/>
          <p:nvPr/>
        </p:nvGrpSpPr>
        <p:grpSpPr>
          <a:xfrm>
            <a:off x="4932040" y="4365104"/>
            <a:ext cx="4014396" cy="2060848"/>
            <a:chOff x="0" y="0"/>
            <a:chExt cx="4806484" cy="2745441"/>
          </a:xfrm>
        </p:grpSpPr>
        <p:graphicFrame>
          <p:nvGraphicFramePr>
            <p:cNvPr id="10" name="7 Gráfico"/>
            <p:cNvGraphicFramePr/>
            <p:nvPr/>
          </p:nvGraphicFramePr>
          <p:xfrm>
            <a:off x="0" y="0"/>
            <a:ext cx="4806484" cy="27454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1" name="8 Conector recto"/>
            <p:cNvCxnSpPr/>
            <p:nvPr/>
          </p:nvCxnSpPr>
          <p:spPr>
            <a:xfrm>
              <a:off x="691403" y="1057555"/>
              <a:ext cx="3996018" cy="7003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9 Conector recto"/>
            <p:cNvCxnSpPr/>
            <p:nvPr/>
          </p:nvCxnSpPr>
          <p:spPr>
            <a:xfrm>
              <a:off x="691403" y="749393"/>
              <a:ext cx="3982012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12 Rectángulo"/>
          <p:cNvSpPr/>
          <p:nvPr/>
        </p:nvSpPr>
        <p:spPr>
          <a:xfrm>
            <a:off x="251520" y="5138608"/>
            <a:ext cx="45720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La concentración del ADN  (30,00 ng/µL a 567,50 ng/µl) con un promedio de 284,60 ng/uL</a:t>
            </a: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</a:t>
            </a: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es suficiente para realizar las pruebas de análisis de PCR.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4896544" y="6381328"/>
            <a:ext cx="4139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Figura  3 </a:t>
            </a:r>
            <a:r>
              <a:rPr lang="es-EC" sz="1200" dirty="0" smtClean="0"/>
              <a:t>Pureza del ADN de hojas de cacao. Relación ABS 260/ABS 280. </a:t>
            </a:r>
            <a:endParaRPr lang="es-EC" sz="12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/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67544" y="836712"/>
            <a:ext cx="8208912" cy="604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C" sz="2800" dirty="0" smtClean="0">
                <a:solidFill>
                  <a:srgbClr val="0070C0"/>
                </a:solidFill>
              </a:rPr>
              <a:t>Validación del ADN en geles de agarosa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C" sz="280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C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323528" y="1887215"/>
            <a:ext cx="5328592" cy="3197969"/>
            <a:chOff x="323528" y="1124744"/>
            <a:chExt cx="5328592" cy="3197969"/>
          </a:xfrm>
        </p:grpSpPr>
        <p:grpSp>
          <p:nvGrpSpPr>
            <p:cNvPr id="18" name="17 Grupo"/>
            <p:cNvGrpSpPr/>
            <p:nvPr/>
          </p:nvGrpSpPr>
          <p:grpSpPr>
            <a:xfrm>
              <a:off x="323528" y="1200636"/>
              <a:ext cx="5328592" cy="3122077"/>
              <a:chOff x="323528" y="1200636"/>
              <a:chExt cx="5328592" cy="3122077"/>
            </a:xfrm>
          </p:grpSpPr>
          <p:pic>
            <p:nvPicPr>
              <p:cNvPr id="6" name="5 Imagen" descr="C:\Users\Administrador.LENINROSERO.000\Pictures\New imagenes PhotoScape\Val ADN 58 NEW.png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528" y="1200636"/>
                <a:ext cx="5301496" cy="26604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323528" y="3861048"/>
                <a:ext cx="532859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200" dirty="0" smtClean="0"/>
                  <a:t>Figura  4 </a:t>
                </a:r>
                <a:r>
                  <a:rPr lang="es-EC" sz="1200" dirty="0" smtClean="0"/>
                  <a:t>Amplificaciones de las </a:t>
                </a:r>
                <a:r>
                  <a:rPr lang="es-ES" sz="1200" dirty="0" smtClean="0"/>
                  <a:t>muestras de</a:t>
                </a:r>
                <a:r>
                  <a:rPr lang="es-EC" sz="1200" dirty="0" smtClean="0"/>
                  <a:t> ADN de hojas de cacao, corridas en gel de agarosa al 2% y teñidas con Sybr Safe, 4 µl de Marcador 100 pb. </a:t>
                </a:r>
                <a:r>
                  <a:rPr lang="es-ES" sz="1200" dirty="0" smtClean="0"/>
                  <a:t>mTcCIR 58</a:t>
                </a:r>
                <a:endParaRPr lang="es-EC" sz="1200" dirty="0"/>
              </a:p>
            </p:txBody>
          </p:sp>
        </p:grpSp>
        <p:sp>
          <p:nvSpPr>
            <p:cNvPr id="9" name="8 Elipse"/>
            <p:cNvSpPr/>
            <p:nvPr/>
          </p:nvSpPr>
          <p:spPr>
            <a:xfrm>
              <a:off x="2843808" y="1124744"/>
              <a:ext cx="576064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11" name="10 Conector recto de flecha"/>
            <p:cNvCxnSpPr/>
            <p:nvPr/>
          </p:nvCxnSpPr>
          <p:spPr>
            <a:xfrm>
              <a:off x="2987824" y="2204864"/>
              <a:ext cx="0" cy="8640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>
              <a:off x="3275856" y="2276872"/>
              <a:ext cx="0" cy="8640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13 Rectángulo"/>
          <p:cNvSpPr/>
          <p:nvPr/>
        </p:nvSpPr>
        <p:spPr>
          <a:xfrm>
            <a:off x="5796136" y="2204864"/>
            <a:ext cx="291581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Todas las bandas </a:t>
            </a:r>
            <a:r>
              <a:rPr lang="es-EC" dirty="0" smtClean="0">
                <a:sym typeface="Wingdings" pitchFamily="2" charset="2"/>
              </a:rPr>
              <a:t></a:t>
            </a:r>
            <a:r>
              <a:rPr lang="es-EC" dirty="0" smtClean="0"/>
              <a:t>rango de tamaño esperado para este marcador (208-324pb)</a:t>
            </a:r>
            <a:endParaRPr lang="es-EC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96136" y="3717032"/>
            <a:ext cx="3096344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Caso particular (genotipo EET-62)</a:t>
            </a:r>
            <a:r>
              <a:rPr kumimoji="0" lang="es-EC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C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 posibl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emente a un problema en el establecimiento inicial de la colección. </a:t>
            </a: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467544" y="620688"/>
            <a:ext cx="8208912" cy="604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C" sz="2800" dirty="0" smtClean="0">
                <a:solidFill>
                  <a:srgbClr val="0070C0"/>
                </a:solidFill>
              </a:rPr>
              <a:t>Validación de los iniciadores SSRs en geles de agarosa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C" sz="280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C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179512" y="1340188"/>
            <a:ext cx="5472608" cy="5401180"/>
            <a:chOff x="251520" y="1412776"/>
            <a:chExt cx="5472608" cy="5401180"/>
          </a:xfrm>
        </p:grpSpPr>
        <p:pic>
          <p:nvPicPr>
            <p:cNvPr id="20" name="19 Imagen" descr="C:\Users\Administrador.LENINROSERO.000\Pictures\New imagenes PhotoScape\Val primers NEW 3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1412776"/>
              <a:ext cx="5328592" cy="49569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20 Rectángulo"/>
            <p:cNvSpPr/>
            <p:nvPr/>
          </p:nvSpPr>
          <p:spPr>
            <a:xfrm>
              <a:off x="251520" y="6383069"/>
              <a:ext cx="547260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100" dirty="0" smtClean="0"/>
                <a:t>Figura 5 Validación de 19 iniciadores SSRs con 2 genotipos de cacao EET – 575 y SNA – 0409a, en gel de agarosa al 2%, revelado con Sybr Safe, 4 µl de Marcador 100 pb. </a:t>
              </a:r>
              <a:endParaRPr lang="es-EC" sz="1100" dirty="0"/>
            </a:p>
          </p:txBody>
        </p:sp>
        <p:sp>
          <p:nvSpPr>
            <p:cNvPr id="22" name="21 Elipse"/>
            <p:cNvSpPr/>
            <p:nvPr/>
          </p:nvSpPr>
          <p:spPr>
            <a:xfrm>
              <a:off x="1705328" y="4464408"/>
              <a:ext cx="144016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3" name="22 Elipse"/>
            <p:cNvSpPr/>
            <p:nvPr/>
          </p:nvSpPr>
          <p:spPr>
            <a:xfrm>
              <a:off x="3838272" y="4437112"/>
              <a:ext cx="144016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25" name="24 Rectángulo"/>
          <p:cNvSpPr/>
          <p:nvPr/>
        </p:nvSpPr>
        <p:spPr>
          <a:xfrm>
            <a:off x="5868144" y="2564904"/>
            <a:ext cx="280831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La mayoría los marcadores amplificaron dentro del rango de tamaño esperado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5796136" y="4653136"/>
            <a:ext cx="298782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mTcCIR 225 no amplificó con los dos ADNs probados. </a:t>
            </a:r>
            <a:endParaRPr lang="es-EC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0" animBg="1"/>
      <p:bldP spid="14" grpId="1" animBg="1"/>
      <p:bldP spid="15361" grpId="0" animBg="1"/>
      <p:bldP spid="15361" grpId="1" animBg="1"/>
      <p:bldP spid="17" grpId="0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7486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2800" dirty="0" smtClean="0">
                <a:solidFill>
                  <a:srgbClr val="0070C0"/>
                </a:solidFill>
              </a:rPr>
              <a:t>Pruebas de Multiplex en PCR</a:t>
            </a:r>
          </a:p>
          <a:p>
            <a:endParaRPr lang="es-EC" dirty="0"/>
          </a:p>
        </p:txBody>
      </p:sp>
      <p:grpSp>
        <p:nvGrpSpPr>
          <p:cNvPr id="11" name="10 Grupo"/>
          <p:cNvGrpSpPr/>
          <p:nvPr/>
        </p:nvGrpSpPr>
        <p:grpSpPr>
          <a:xfrm>
            <a:off x="323528" y="1052736"/>
            <a:ext cx="4795520" cy="3598659"/>
            <a:chOff x="323528" y="1268760"/>
            <a:chExt cx="4795520" cy="3598659"/>
          </a:xfrm>
        </p:grpSpPr>
        <p:pic>
          <p:nvPicPr>
            <p:cNvPr id="5" name="4 Imagen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268760"/>
              <a:ext cx="4795520" cy="29451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5 Rectángulo"/>
            <p:cNvSpPr/>
            <p:nvPr/>
          </p:nvSpPr>
          <p:spPr>
            <a:xfrm>
              <a:off x="395536" y="4221088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" sz="1200" dirty="0" smtClean="0"/>
                <a:t>Figura 6 Combinaciones de duplex PCR con SSRs en Gel de agarosa al 2%, teñido con Sybr Safe. 1, 2, 3= repeticiones, M= marcador de talla conocida (100 pb).</a:t>
              </a:r>
              <a:endParaRPr lang="es-EC" sz="1200" dirty="0"/>
            </a:p>
          </p:txBody>
        </p:sp>
      </p:grpSp>
      <p:sp>
        <p:nvSpPr>
          <p:cNvPr id="12" name="11 Elipse"/>
          <p:cNvSpPr/>
          <p:nvPr/>
        </p:nvSpPr>
        <p:spPr>
          <a:xfrm>
            <a:off x="3923928" y="2636912"/>
            <a:ext cx="100811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0" name="19 Grupo"/>
          <p:cNvGrpSpPr/>
          <p:nvPr/>
        </p:nvGrpSpPr>
        <p:grpSpPr>
          <a:xfrm>
            <a:off x="5148064" y="1052736"/>
            <a:ext cx="3779912" cy="3269977"/>
            <a:chOff x="4896544" y="1514401"/>
            <a:chExt cx="3779912" cy="3269977"/>
          </a:xfrm>
        </p:grpSpPr>
        <p:pic>
          <p:nvPicPr>
            <p:cNvPr id="18" name="17 Imagen" descr="C:\Users\Administrador.LENINROSERO.000\Pictures\New imagenes PhotoScape\TriplexNEW2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39544" y="1514401"/>
              <a:ext cx="3312368" cy="27857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18 Rectángulo"/>
            <p:cNvSpPr/>
            <p:nvPr/>
          </p:nvSpPr>
          <p:spPr>
            <a:xfrm>
              <a:off x="4896544" y="4322713"/>
              <a:ext cx="37799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 smtClean="0"/>
                <a:t>Figura 7 Combinaciones triplex PCR, con marcadores SSRs, Gel de agarosa al 2%, teñido con Sybr Safe</a:t>
              </a:r>
              <a:endParaRPr lang="es-EC" sz="1200" dirty="0"/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395536" y="5589240"/>
            <a:ext cx="8496944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2000" dirty="0" smtClean="0"/>
              <a:t>Optimizar la enzima polimerasa, las concentraciones de MgCl</a:t>
            </a:r>
            <a:r>
              <a:rPr lang="es-EC" sz="2000" baseline="-25000" dirty="0" smtClean="0"/>
              <a:t>2</a:t>
            </a:r>
            <a:r>
              <a:rPr lang="es-EC" sz="2000" dirty="0" smtClean="0"/>
              <a:t>, la temperatura de hibridación ó empezar la PCR a una temperatura elevada</a:t>
            </a:r>
            <a:endParaRPr lang="es-EC" sz="2000" dirty="0"/>
          </a:p>
        </p:txBody>
      </p:sp>
      <p:sp>
        <p:nvSpPr>
          <p:cNvPr id="16" name="15 Rectángulo"/>
          <p:cNvSpPr/>
          <p:nvPr/>
        </p:nvSpPr>
        <p:spPr>
          <a:xfrm>
            <a:off x="539552" y="4725144"/>
            <a:ext cx="842493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 smtClean="0">
                <a:sym typeface="Wingdings" pitchFamily="2" charset="2"/>
              </a:rPr>
              <a:t>Elección de </a:t>
            </a:r>
            <a:r>
              <a:rPr lang="es-EC" sz="1600" dirty="0" smtClean="0"/>
              <a:t>marcadores con pesos moleculares muy similares </a:t>
            </a:r>
          </a:p>
          <a:p>
            <a:r>
              <a:rPr lang="es-EC" sz="1600" dirty="0" smtClean="0">
                <a:sym typeface="Wingdings" pitchFamily="2" charset="2"/>
              </a:rPr>
              <a:t></a:t>
            </a:r>
            <a:r>
              <a:rPr lang="es-EC" sz="1600" dirty="0" smtClean="0"/>
              <a:t>Formación de dímeros de iniciadores </a:t>
            </a:r>
          </a:p>
        </p:txBody>
      </p:sp>
      <p:sp>
        <p:nvSpPr>
          <p:cNvPr id="23" name="22 Estrella de 5 puntas"/>
          <p:cNvSpPr/>
          <p:nvPr/>
        </p:nvSpPr>
        <p:spPr>
          <a:xfrm>
            <a:off x="35496" y="5157192"/>
            <a:ext cx="504056" cy="648072"/>
          </a:xfrm>
          <a:prstGeom prst="star5">
            <a:avLst/>
          </a:prstGeom>
          <a:solidFill>
            <a:srgbClr val="FFFF00"/>
          </a:solidFill>
          <a:ln>
            <a:solidFill>
              <a:srgbClr val="92C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CuadroTexto"/>
          <p:cNvSpPr txBox="1"/>
          <p:nvPr/>
        </p:nvSpPr>
        <p:spPr>
          <a:xfrm>
            <a:off x="3131840" y="6381328"/>
            <a:ext cx="201622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Duplex de Cargada</a:t>
            </a:r>
            <a:endParaRPr lang="es-EC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/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91264" cy="11807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EC" dirty="0" smtClean="0">
                <a:solidFill>
                  <a:srgbClr val="0070C0"/>
                </a:solidFill>
              </a:rPr>
              <a:t>Genotipaje con microsatélites</a:t>
            </a:r>
          </a:p>
          <a:p>
            <a:pPr>
              <a:buNone/>
            </a:pPr>
            <a:r>
              <a:rPr lang="es-EC" b="1" dirty="0" smtClean="0">
                <a:solidFill>
                  <a:srgbClr val="7030A0"/>
                </a:solidFill>
                <a:sym typeface="Wingdings" pitchFamily="2" charset="2"/>
              </a:rPr>
              <a:t></a:t>
            </a:r>
            <a:r>
              <a:rPr lang="es-EC" b="1" dirty="0" smtClean="0">
                <a:solidFill>
                  <a:srgbClr val="7030A0"/>
                </a:solidFill>
              </a:rPr>
              <a:t>Geles de poliacrilamida revelados por tinción con nitrato de plata</a:t>
            </a:r>
          </a:p>
          <a:p>
            <a:pPr>
              <a:buNone/>
            </a:pPr>
            <a:endParaRPr lang="es-EC" dirty="0" smtClean="0">
              <a:solidFill>
                <a:srgbClr val="0070C0"/>
              </a:solidFill>
            </a:endParaRPr>
          </a:p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4464496" cy="25202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179512" y="42930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dirty="0" smtClean="0"/>
              <a:t>Figura 8 Gel de poliacrilamida 6% marcador mTcCIR 58. </a:t>
            </a:r>
            <a:endParaRPr lang="es-EC" sz="1200" dirty="0"/>
          </a:p>
        </p:txBody>
      </p:sp>
      <p:pic>
        <p:nvPicPr>
          <p:cNvPr id="9" name="8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84984"/>
            <a:ext cx="4510360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4355976" y="58772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dirty="0" smtClean="0"/>
              <a:t>Figura 9 Gel de poliacrilamida 6% marcador mTcCIR 230. </a:t>
            </a:r>
            <a:endParaRPr lang="es-EC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860032" y="1844825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mTcCIR 58 </a:t>
            </a:r>
            <a:r>
              <a:rPr lang="es-EC" dirty="0" smtClean="0">
                <a:sym typeface="Wingdings" pitchFamily="2" charset="2"/>
              </a:rPr>
              <a:t>6 alelos</a:t>
            </a:r>
          </a:p>
          <a:p>
            <a:r>
              <a:rPr lang="es-EC" dirty="0" smtClean="0">
                <a:sym typeface="Wingdings" pitchFamily="2" charset="2"/>
              </a:rPr>
              <a:t>mTcCIR 230  3 alelos</a:t>
            </a:r>
          </a:p>
          <a:p>
            <a:endParaRPr lang="es-EC" dirty="0"/>
          </a:p>
        </p:txBody>
      </p:sp>
      <p:grpSp>
        <p:nvGrpSpPr>
          <p:cNvPr id="23" name="22 Grupo"/>
          <p:cNvGrpSpPr/>
          <p:nvPr/>
        </p:nvGrpSpPr>
        <p:grpSpPr>
          <a:xfrm>
            <a:off x="323528" y="1844824"/>
            <a:ext cx="8305303" cy="3753708"/>
            <a:chOff x="323528" y="1844824"/>
            <a:chExt cx="8305303" cy="3753708"/>
          </a:xfrm>
        </p:grpSpPr>
        <p:grpSp>
          <p:nvGrpSpPr>
            <p:cNvPr id="21" name="20 Grupo"/>
            <p:cNvGrpSpPr/>
            <p:nvPr/>
          </p:nvGrpSpPr>
          <p:grpSpPr>
            <a:xfrm>
              <a:off x="899592" y="1844824"/>
              <a:ext cx="7729239" cy="3240360"/>
              <a:chOff x="899592" y="1844824"/>
              <a:chExt cx="7729239" cy="3240360"/>
            </a:xfrm>
          </p:grpSpPr>
          <p:sp>
            <p:nvSpPr>
              <p:cNvPr id="13" name="12 Elipse"/>
              <p:cNvSpPr/>
              <p:nvPr/>
            </p:nvSpPr>
            <p:spPr>
              <a:xfrm>
                <a:off x="1979712" y="1844824"/>
                <a:ext cx="288032" cy="1728192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4" name="13 Elipse"/>
              <p:cNvSpPr/>
              <p:nvPr/>
            </p:nvSpPr>
            <p:spPr>
              <a:xfrm>
                <a:off x="4139952" y="1844824"/>
                <a:ext cx="144016" cy="1944216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5" name="14 Elipse"/>
              <p:cNvSpPr/>
              <p:nvPr/>
            </p:nvSpPr>
            <p:spPr>
              <a:xfrm>
                <a:off x="899592" y="1844824"/>
                <a:ext cx="432048" cy="1728192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6" name="15 Elipse"/>
              <p:cNvSpPr/>
              <p:nvPr/>
            </p:nvSpPr>
            <p:spPr>
              <a:xfrm>
                <a:off x="5436096" y="3501008"/>
                <a:ext cx="288032" cy="1512168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7" name="16 Elipse"/>
              <p:cNvSpPr/>
              <p:nvPr/>
            </p:nvSpPr>
            <p:spPr>
              <a:xfrm>
                <a:off x="4903465" y="3789040"/>
                <a:ext cx="288032" cy="1176511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8" name="17 Elipse"/>
              <p:cNvSpPr/>
              <p:nvPr/>
            </p:nvSpPr>
            <p:spPr>
              <a:xfrm>
                <a:off x="5940152" y="3501008"/>
                <a:ext cx="504056" cy="1512168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9" name="18 Elipse"/>
              <p:cNvSpPr/>
              <p:nvPr/>
            </p:nvSpPr>
            <p:spPr>
              <a:xfrm>
                <a:off x="6635849" y="3645024"/>
                <a:ext cx="288032" cy="1402060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0" name="19 Elipse"/>
              <p:cNvSpPr/>
              <p:nvPr/>
            </p:nvSpPr>
            <p:spPr>
              <a:xfrm>
                <a:off x="8340799" y="3429000"/>
                <a:ext cx="288032" cy="1656184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22" name="21 Rectángulo"/>
            <p:cNvSpPr/>
            <p:nvPr/>
          </p:nvSpPr>
          <p:spPr>
            <a:xfrm>
              <a:off x="323528" y="5229200"/>
              <a:ext cx="3918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dirty="0" smtClean="0">
                  <a:solidFill>
                    <a:srgbClr val="00B0F0"/>
                  </a:solidFill>
                  <a:sym typeface="Wingdings" pitchFamily="2" charset="2"/>
                </a:rPr>
                <a:t>EET </a:t>
              </a:r>
              <a:r>
                <a:rPr lang="es-EC" dirty="0" smtClean="0">
                  <a:sym typeface="Wingdings" pitchFamily="2" charset="2"/>
                </a:rPr>
                <a:t> </a:t>
              </a:r>
              <a:r>
                <a:rPr lang="es-EC" sz="1600" dirty="0" smtClean="0">
                  <a:sym typeface="Wingdings" pitchFamily="2" charset="2"/>
                </a:rPr>
                <a:t>comparten alelos con  Cacaos finos </a:t>
              </a:r>
              <a:endParaRPr lang="es-EC" dirty="0" smtClean="0">
                <a:sym typeface="Wingdings" pitchFamily="2" charset="2"/>
              </a:endParaRPr>
            </a:p>
          </p:txBody>
        </p:sp>
      </p:grpSp>
      <p:sp>
        <p:nvSpPr>
          <p:cNvPr id="24" name="23 Cerrar llave"/>
          <p:cNvSpPr/>
          <p:nvPr/>
        </p:nvSpPr>
        <p:spPr>
          <a:xfrm>
            <a:off x="6948264" y="1772816"/>
            <a:ext cx="360040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CuadroTexto"/>
          <p:cNvSpPr txBox="1"/>
          <p:nvPr/>
        </p:nvSpPr>
        <p:spPr>
          <a:xfrm>
            <a:off x="7452320" y="184482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Variabilidad Genética</a:t>
            </a:r>
            <a:endParaRPr lang="es-EC" dirty="0"/>
          </a:p>
        </p:txBody>
      </p:sp>
      <p:grpSp>
        <p:nvGrpSpPr>
          <p:cNvPr id="32" name="31 Grupo"/>
          <p:cNvGrpSpPr/>
          <p:nvPr/>
        </p:nvGrpSpPr>
        <p:grpSpPr>
          <a:xfrm>
            <a:off x="246773" y="1844824"/>
            <a:ext cx="5477355" cy="4032448"/>
            <a:chOff x="246773" y="1844824"/>
            <a:chExt cx="5477355" cy="4032448"/>
          </a:xfrm>
        </p:grpSpPr>
        <p:sp>
          <p:nvSpPr>
            <p:cNvPr id="26" name="25 Rectángulo"/>
            <p:cNvSpPr/>
            <p:nvPr/>
          </p:nvSpPr>
          <p:spPr>
            <a:xfrm>
              <a:off x="246773" y="5538718"/>
              <a:ext cx="403719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600" b="1" dirty="0" smtClean="0">
                  <a:solidFill>
                    <a:srgbClr val="00B050"/>
                  </a:solidFill>
                </a:rPr>
                <a:t>SNA 1003, SNA 0409a </a:t>
              </a:r>
              <a:r>
                <a:rPr lang="es-EC" sz="1600" dirty="0" smtClean="0">
                  <a:solidFill>
                    <a:srgbClr val="00B050"/>
                  </a:solidFill>
                </a:rPr>
                <a:t>y</a:t>
              </a:r>
              <a:r>
                <a:rPr lang="es-EC" sz="1600" b="1" dirty="0" smtClean="0">
                  <a:solidFill>
                    <a:srgbClr val="00B050"/>
                  </a:solidFill>
                </a:rPr>
                <a:t> SA 16</a:t>
              </a:r>
              <a:r>
                <a:rPr lang="es-EC" sz="1600" dirty="0" smtClean="0">
                  <a:solidFill>
                    <a:srgbClr val="00B050"/>
                  </a:solidFill>
                </a:rPr>
                <a:t> </a:t>
              </a:r>
              <a:r>
                <a:rPr lang="es-EC" sz="1600" dirty="0" smtClean="0">
                  <a:sym typeface="Wingdings" pitchFamily="2" charset="2"/>
                </a:rPr>
                <a:t>Homocigotos</a:t>
              </a:r>
              <a:endParaRPr lang="es-EC" sz="1600" dirty="0"/>
            </a:p>
          </p:txBody>
        </p:sp>
        <p:sp>
          <p:nvSpPr>
            <p:cNvPr id="27" name="26 Elipse"/>
            <p:cNvSpPr/>
            <p:nvPr/>
          </p:nvSpPr>
          <p:spPr>
            <a:xfrm>
              <a:off x="539552" y="1844824"/>
              <a:ext cx="288032" cy="187220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8" name="27 Elipse"/>
            <p:cNvSpPr/>
            <p:nvPr/>
          </p:nvSpPr>
          <p:spPr>
            <a:xfrm>
              <a:off x="1043608" y="1844824"/>
              <a:ext cx="288032" cy="187220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9" name="28 Elipse"/>
            <p:cNvSpPr/>
            <p:nvPr/>
          </p:nvSpPr>
          <p:spPr>
            <a:xfrm>
              <a:off x="1576239" y="1844824"/>
              <a:ext cx="216024" cy="129614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29 Elipse"/>
            <p:cNvSpPr/>
            <p:nvPr/>
          </p:nvSpPr>
          <p:spPr>
            <a:xfrm>
              <a:off x="4427984" y="3356992"/>
              <a:ext cx="288032" cy="187220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1" name="30 Elipse"/>
            <p:cNvSpPr/>
            <p:nvPr/>
          </p:nvSpPr>
          <p:spPr>
            <a:xfrm>
              <a:off x="5436096" y="3429000"/>
              <a:ext cx="288032" cy="165618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0" name="39 Grupo"/>
          <p:cNvGrpSpPr/>
          <p:nvPr/>
        </p:nvGrpSpPr>
        <p:grpSpPr>
          <a:xfrm>
            <a:off x="251520" y="2636912"/>
            <a:ext cx="6264696" cy="3506906"/>
            <a:chOff x="251520" y="2636912"/>
            <a:chExt cx="6264696" cy="3506906"/>
          </a:xfrm>
        </p:grpSpPr>
        <p:cxnSp>
          <p:nvCxnSpPr>
            <p:cNvPr id="35" name="34 Conector recto de flecha"/>
            <p:cNvCxnSpPr/>
            <p:nvPr/>
          </p:nvCxnSpPr>
          <p:spPr>
            <a:xfrm flipH="1">
              <a:off x="1475656" y="2636912"/>
              <a:ext cx="10081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35 Conector recto de flecha"/>
            <p:cNvCxnSpPr/>
            <p:nvPr/>
          </p:nvCxnSpPr>
          <p:spPr>
            <a:xfrm flipH="1">
              <a:off x="5498579" y="5113759"/>
              <a:ext cx="10081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36 Conector recto de flecha"/>
            <p:cNvCxnSpPr/>
            <p:nvPr/>
          </p:nvCxnSpPr>
          <p:spPr>
            <a:xfrm flipH="1">
              <a:off x="5292080" y="4725144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38 CuadroTexto"/>
            <p:cNvSpPr txBox="1"/>
            <p:nvPr/>
          </p:nvSpPr>
          <p:spPr>
            <a:xfrm>
              <a:off x="251520" y="5805264"/>
              <a:ext cx="41044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 smtClean="0"/>
                <a:t>CCN-51</a:t>
              </a:r>
              <a:r>
                <a:rPr lang="es-EC" sz="1600" dirty="0" smtClean="0"/>
                <a:t> </a:t>
              </a:r>
              <a:r>
                <a:rPr lang="es-EC" sz="1600" dirty="0" smtClean="0">
                  <a:sym typeface="Wingdings" pitchFamily="2" charset="2"/>
                </a:rPr>
                <a:t>comparte alelos con IMC-67 e ICS-95</a:t>
              </a:r>
              <a:endParaRPr lang="es-EC" sz="1600" dirty="0"/>
            </a:p>
          </p:txBody>
        </p:sp>
      </p:grpSp>
      <p:grpSp>
        <p:nvGrpSpPr>
          <p:cNvPr id="51" name="50 Grupo"/>
          <p:cNvGrpSpPr/>
          <p:nvPr/>
        </p:nvGrpSpPr>
        <p:grpSpPr>
          <a:xfrm>
            <a:off x="251520" y="2924944"/>
            <a:ext cx="8208912" cy="3794938"/>
            <a:chOff x="251520" y="2924944"/>
            <a:chExt cx="8208912" cy="3794938"/>
          </a:xfrm>
        </p:grpSpPr>
        <p:cxnSp>
          <p:nvCxnSpPr>
            <p:cNvPr id="47" name="46 Conector recto"/>
            <p:cNvCxnSpPr/>
            <p:nvPr/>
          </p:nvCxnSpPr>
          <p:spPr>
            <a:xfrm>
              <a:off x="2987824" y="2924944"/>
              <a:ext cx="1224136" cy="72008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47 Conector recto"/>
            <p:cNvCxnSpPr/>
            <p:nvPr/>
          </p:nvCxnSpPr>
          <p:spPr>
            <a:xfrm>
              <a:off x="7020272" y="4581128"/>
              <a:ext cx="144016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50" name="49 CuadroTexto"/>
            <p:cNvSpPr txBox="1"/>
            <p:nvPr/>
          </p:nvSpPr>
          <p:spPr>
            <a:xfrm>
              <a:off x="251520" y="6381328"/>
              <a:ext cx="7344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 smtClean="0">
                  <a:solidFill>
                    <a:srgbClr val="FFC000"/>
                  </a:solidFill>
                </a:rPr>
                <a:t>ESS </a:t>
              </a:r>
              <a:r>
                <a:rPr lang="es-EC" sz="1600" dirty="0" smtClean="0">
                  <a:sym typeface="Wingdings" pitchFamily="2" charset="2"/>
                </a:rPr>
                <a:t> comparten al menos uno de sus alelos entre todos los miembros de este grupo</a:t>
              </a:r>
              <a:endParaRPr lang="es-EC" sz="1600" dirty="0" smtClean="0"/>
            </a:p>
          </p:txBody>
        </p:sp>
      </p:grpSp>
      <p:grpSp>
        <p:nvGrpSpPr>
          <p:cNvPr id="53" name="52 Grupo"/>
          <p:cNvGrpSpPr/>
          <p:nvPr/>
        </p:nvGrpSpPr>
        <p:grpSpPr>
          <a:xfrm>
            <a:off x="251520" y="4725144"/>
            <a:ext cx="6624736" cy="1706706"/>
            <a:chOff x="251520" y="4725144"/>
            <a:chExt cx="6624736" cy="1706706"/>
          </a:xfrm>
        </p:grpSpPr>
        <p:grpSp>
          <p:nvGrpSpPr>
            <p:cNvPr id="45" name="44 Grupo"/>
            <p:cNvGrpSpPr/>
            <p:nvPr/>
          </p:nvGrpSpPr>
          <p:grpSpPr>
            <a:xfrm>
              <a:off x="251520" y="4725144"/>
              <a:ext cx="6624736" cy="1706706"/>
              <a:chOff x="251520" y="4725144"/>
              <a:chExt cx="6624736" cy="1706706"/>
            </a:xfrm>
          </p:grpSpPr>
          <p:sp>
            <p:nvSpPr>
              <p:cNvPr id="41" name="40 CuadroTexto"/>
              <p:cNvSpPr txBox="1"/>
              <p:nvPr/>
            </p:nvSpPr>
            <p:spPr>
              <a:xfrm>
                <a:off x="251520" y="6093296"/>
                <a:ext cx="37444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600" b="1" dirty="0" smtClean="0">
                    <a:solidFill>
                      <a:srgbClr val="7030A0"/>
                    </a:solidFill>
                  </a:rPr>
                  <a:t>JHVH 10 </a:t>
                </a:r>
                <a:r>
                  <a:rPr lang="es-EC" sz="1600" dirty="0" smtClean="0">
                    <a:sym typeface="Wingdings" pitchFamily="2" charset="2"/>
                  </a:rPr>
                  <a:t> comparte bandas con CCN-51</a:t>
                </a:r>
                <a:endParaRPr lang="es-EC" sz="1600" dirty="0"/>
              </a:p>
            </p:txBody>
          </p:sp>
          <p:cxnSp>
            <p:nvCxnSpPr>
              <p:cNvPr id="43" name="42 Conector recto de flecha"/>
              <p:cNvCxnSpPr/>
              <p:nvPr/>
            </p:nvCxnSpPr>
            <p:spPr>
              <a:xfrm>
                <a:off x="6588224" y="4725144"/>
                <a:ext cx="2880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43 Conector recto de flecha"/>
              <p:cNvCxnSpPr/>
              <p:nvPr/>
            </p:nvCxnSpPr>
            <p:spPr>
              <a:xfrm>
                <a:off x="6588224" y="5157192"/>
                <a:ext cx="2880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52" name="51 Grupo"/>
            <p:cNvGrpSpPr/>
            <p:nvPr/>
          </p:nvGrpSpPr>
          <p:grpSpPr>
            <a:xfrm>
              <a:off x="971600" y="4725144"/>
              <a:ext cx="2592288" cy="1089412"/>
              <a:chOff x="971600" y="4725144"/>
              <a:chExt cx="2592288" cy="1089412"/>
            </a:xfrm>
          </p:grpSpPr>
          <p:pic>
            <p:nvPicPr>
              <p:cNvPr id="29698" name="Picture 2" descr="http://t1.gstatic.com/images?q=tbn:ANd9GcTFo82qECO2gNpYzPYtyO0GZoHtANQIouysJDpZyLYa0tl4ss6h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71600" y="4725144"/>
                <a:ext cx="996330" cy="1060315"/>
              </a:xfrm>
              <a:prstGeom prst="rect">
                <a:avLst/>
              </a:prstGeom>
              <a:noFill/>
            </p:spPr>
          </p:pic>
          <p:pic>
            <p:nvPicPr>
              <p:cNvPr id="29700" name="Picture 4" descr="http://t2.gstatic.com/images?q=tbn:ANd9GcQ_4-3IoBAh9-ve2fihGKH8DVZBEvjACS_Ey0UeqC59AYKiGPznKw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95736" y="4725144"/>
                <a:ext cx="1368152" cy="1024794"/>
              </a:xfrm>
              <a:prstGeom prst="rect">
                <a:avLst/>
              </a:prstGeom>
              <a:noFill/>
            </p:spPr>
          </p:pic>
          <p:sp>
            <p:nvSpPr>
              <p:cNvPr id="46" name="45 CuadroTexto"/>
              <p:cNvSpPr txBox="1"/>
              <p:nvPr/>
            </p:nvSpPr>
            <p:spPr>
              <a:xfrm>
                <a:off x="971600" y="5445224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 smtClean="0">
                    <a:solidFill>
                      <a:srgbClr val="C00000"/>
                    </a:solidFill>
                  </a:rPr>
                  <a:t>CCN-51</a:t>
                </a:r>
                <a:endParaRPr lang="es-EC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9" name="48 CuadroTexto"/>
              <p:cNvSpPr txBox="1"/>
              <p:nvPr/>
            </p:nvSpPr>
            <p:spPr>
              <a:xfrm>
                <a:off x="2339752" y="5435932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 smtClean="0">
                    <a:solidFill>
                      <a:srgbClr val="FFFF00"/>
                    </a:solidFill>
                  </a:rPr>
                  <a:t>JHVH 10</a:t>
                </a:r>
                <a:endParaRPr lang="es-EC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54" name="53 Rectángulo"/>
          <p:cNvSpPr/>
          <p:nvPr/>
        </p:nvSpPr>
        <p:spPr>
          <a:xfrm>
            <a:off x="5148064" y="2708920"/>
            <a:ext cx="345638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/>
              <a:t>mTcCIR 84 no presentó una buena resolución</a:t>
            </a:r>
            <a:endParaRPr lang="es-EC" sz="1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>
            <a:normAutofit/>
          </a:bodyPr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1800200"/>
          </a:xfrm>
        </p:spPr>
        <p:txBody>
          <a:bodyPr/>
          <a:lstStyle/>
          <a:p>
            <a:pPr>
              <a:buNone/>
            </a:pPr>
            <a:r>
              <a:rPr lang="es-EC" dirty="0" smtClean="0">
                <a:solidFill>
                  <a:srgbClr val="0070C0"/>
                </a:solidFill>
              </a:rPr>
              <a:t>Genotipaje con microsatélites</a:t>
            </a:r>
          </a:p>
          <a:p>
            <a:pPr>
              <a:buNone/>
            </a:pPr>
            <a:r>
              <a:rPr lang="es-EC" b="1" dirty="0" smtClean="0">
                <a:solidFill>
                  <a:srgbClr val="7030A0"/>
                </a:solidFill>
                <a:sym typeface="Wingdings" pitchFamily="2" charset="2"/>
              </a:rPr>
              <a:t></a:t>
            </a:r>
            <a:r>
              <a:rPr lang="es-EC" b="1" dirty="0" smtClean="0">
                <a:solidFill>
                  <a:srgbClr val="7030A0"/>
                </a:solidFill>
              </a:rPr>
              <a:t>Geles de poliacrilamida revelados por fluorescencia</a:t>
            </a:r>
          </a:p>
          <a:p>
            <a:pPr>
              <a:buNone/>
            </a:pPr>
            <a:endParaRPr lang="es-EC" b="1" dirty="0" smtClean="0">
              <a:solidFill>
                <a:srgbClr val="7030A0"/>
              </a:solidFill>
            </a:endParaRPr>
          </a:p>
          <a:p>
            <a:endParaRPr lang="es-EC" dirty="0"/>
          </a:p>
        </p:txBody>
      </p:sp>
      <p:pic>
        <p:nvPicPr>
          <p:cNvPr id="4" name="3 Imagen" descr="C:\Users\Administrador.LENINROSERO.000\Pictures\New imagenes PhotoScape\LICOR 3 ne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92896"/>
            <a:ext cx="3806190" cy="2976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683568" y="55172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dirty="0" smtClean="0"/>
              <a:t>Figura 10 Pesos moleculares asignados a alelos obtenidos de muestras de cacao, marcador mTcCIR15. </a:t>
            </a:r>
            <a:endParaRPr lang="es-EC" sz="1200" dirty="0"/>
          </a:p>
        </p:txBody>
      </p:sp>
      <p:sp>
        <p:nvSpPr>
          <p:cNvPr id="8" name="7 Rectángulo"/>
          <p:cNvSpPr/>
          <p:nvPr/>
        </p:nvSpPr>
        <p:spPr>
          <a:xfrm>
            <a:off x="4932040" y="2924944"/>
            <a:ext cx="36004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_tradnl" sz="2400" dirty="0" smtClean="0">
                <a:sym typeface="Wingdings" pitchFamily="2" charset="2"/>
              </a:rPr>
              <a:t>Esta técnica se empleó en:</a:t>
            </a:r>
          </a:p>
          <a:p>
            <a:r>
              <a:rPr lang="es-ES_tradnl" dirty="0" smtClean="0">
                <a:sym typeface="Wingdings" pitchFamily="2" charset="2"/>
              </a:rPr>
              <a:t></a:t>
            </a:r>
            <a:r>
              <a:rPr lang="es-ES_tradnl" dirty="0" smtClean="0"/>
              <a:t>Genotipos que mostraron bandas representativas </a:t>
            </a:r>
          </a:p>
          <a:p>
            <a:r>
              <a:rPr lang="es-ES_tradnl" dirty="0" smtClean="0">
                <a:sym typeface="Wingdings" pitchFamily="2" charset="2"/>
              </a:rPr>
              <a:t></a:t>
            </a:r>
            <a:r>
              <a:rPr lang="es-ES_tradnl" dirty="0" smtClean="0"/>
              <a:t>Genotipos que mostraron dificultad en su observación mediante los geles revelados con nitrato de plata</a:t>
            </a:r>
            <a:endParaRPr lang="es-EC" dirty="0"/>
          </a:p>
        </p:txBody>
      </p:sp>
      <p:sp>
        <p:nvSpPr>
          <p:cNvPr id="9" name="8 Elipse"/>
          <p:cNvSpPr/>
          <p:nvPr/>
        </p:nvSpPr>
        <p:spPr>
          <a:xfrm>
            <a:off x="3059832" y="3284984"/>
            <a:ext cx="432048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736104"/>
            <a:ext cx="8229600" cy="5326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C" sz="2800" dirty="0" smtClean="0">
                <a:solidFill>
                  <a:srgbClr val="0070C0"/>
                </a:solidFill>
              </a:rPr>
              <a:t>Verificación de la estabilidad de los SSRs seleccionados </a:t>
            </a:r>
          </a:p>
          <a:p>
            <a:endParaRPr lang="es-EC" sz="28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>
            <a:normAutofit/>
          </a:bodyPr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83568" y="5805264"/>
            <a:ext cx="784887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os marcadores moleculares seleccionados diferencian genotipos fuera de tipo dentro de una accesión</a:t>
            </a: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467544" y="1268760"/>
            <a:ext cx="5832648" cy="4422105"/>
            <a:chOff x="1619672" y="1268760"/>
            <a:chExt cx="5832648" cy="4422105"/>
          </a:xfrm>
        </p:grpSpPr>
        <p:pic>
          <p:nvPicPr>
            <p:cNvPr id="5" name="4 Imagen" descr="C:\Users\Administrador.LENINROSERO.000\Pictures\New imagenes PhotoScape\Madres, som, ort e inj.png"/>
            <p:cNvPicPr/>
            <p:nvPr/>
          </p:nvPicPr>
          <p:blipFill>
            <a:blip r:embed="rId2" cstate="print"/>
            <a:srcRect l="2469" t="2090" r="2293" b="1791"/>
            <a:stretch>
              <a:fillRect/>
            </a:stretch>
          </p:blipFill>
          <p:spPr bwMode="auto">
            <a:xfrm>
              <a:off x="1619672" y="1556792"/>
              <a:ext cx="5760640" cy="367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6 Rectángulo"/>
            <p:cNvSpPr/>
            <p:nvPr/>
          </p:nvSpPr>
          <p:spPr>
            <a:xfrm>
              <a:off x="1691680" y="5229200"/>
              <a:ext cx="57606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 smtClean="0"/>
                <a:t>Figura  11 Gel de poliacrilamida 6%, marcadores mTcCIR 6, mTcCIR 37 y mTcCIR 58, genotipos EET – 96, EET – 103 y EET – 576. </a:t>
              </a:r>
              <a:endParaRPr lang="es-EC" sz="1200" dirty="0"/>
            </a:p>
          </p:txBody>
        </p:sp>
        <p:cxnSp>
          <p:nvCxnSpPr>
            <p:cNvPr id="13" name="12 Conector recto de flecha"/>
            <p:cNvCxnSpPr/>
            <p:nvPr/>
          </p:nvCxnSpPr>
          <p:spPr>
            <a:xfrm>
              <a:off x="2483768" y="1556792"/>
              <a:ext cx="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13 Conector recto de flecha"/>
            <p:cNvCxnSpPr/>
            <p:nvPr/>
          </p:nvCxnSpPr>
          <p:spPr>
            <a:xfrm>
              <a:off x="6228184" y="1268760"/>
              <a:ext cx="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14 Conector recto de flecha"/>
            <p:cNvCxnSpPr/>
            <p:nvPr/>
          </p:nvCxnSpPr>
          <p:spPr>
            <a:xfrm>
              <a:off x="4355976" y="2852936"/>
              <a:ext cx="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" name="11 Rectángulo"/>
          <p:cNvSpPr/>
          <p:nvPr/>
        </p:nvSpPr>
        <p:spPr>
          <a:xfrm>
            <a:off x="4139952" y="1628800"/>
            <a:ext cx="607596" cy="86409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>
            <a:off x="4756492" y="1628800"/>
            <a:ext cx="576064" cy="1728192"/>
          </a:xfrm>
          <a:prstGeom prst="rect">
            <a:avLst/>
          </a:prstGeom>
          <a:noFill/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Rectángulo"/>
          <p:cNvSpPr/>
          <p:nvPr/>
        </p:nvSpPr>
        <p:spPr>
          <a:xfrm>
            <a:off x="5332556" y="1628800"/>
            <a:ext cx="720080" cy="1728192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s-EC" sz="4000" dirty="0" smtClean="0"/>
              <a:t>Resultados y Discusión</a:t>
            </a:r>
            <a:endParaRPr lang="es-EC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64088" y="2852936"/>
            <a:ext cx="3312368" cy="67667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s-EC" sz="2400" dirty="0" smtClean="0">
                <a:solidFill>
                  <a:srgbClr val="0070C0"/>
                </a:solidFill>
              </a:rPr>
              <a:t> Análisis de agrupamiento</a:t>
            </a: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l="2331" r="6537"/>
          <a:stretch>
            <a:fillRect/>
          </a:stretch>
        </p:blipFill>
        <p:spPr bwMode="auto">
          <a:xfrm>
            <a:off x="179512" y="548680"/>
            <a:ext cx="4957985" cy="59178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72008" y="6453336"/>
            <a:ext cx="51480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smtClean="0"/>
              <a:t>Figura  12 Dendograma del material de </a:t>
            </a:r>
            <a:r>
              <a:rPr lang="es-ES" sz="1100" i="1" dirty="0" smtClean="0"/>
              <a:t>Theobroma cacao </a:t>
            </a:r>
            <a:r>
              <a:rPr lang="es-ES" sz="1100" dirty="0" smtClean="0"/>
              <a:t>L. analizado en el presente estudio.</a:t>
            </a:r>
            <a:endParaRPr lang="es-EC" sz="1100" dirty="0"/>
          </a:p>
        </p:txBody>
      </p:sp>
      <p:sp>
        <p:nvSpPr>
          <p:cNvPr id="6" name="5 Elipse"/>
          <p:cNvSpPr/>
          <p:nvPr/>
        </p:nvSpPr>
        <p:spPr>
          <a:xfrm>
            <a:off x="4283968" y="1196752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8" name="7 Conector angular"/>
          <p:cNvCxnSpPr>
            <a:stCxn id="6" idx="6"/>
          </p:cNvCxnSpPr>
          <p:nvPr/>
        </p:nvCxnSpPr>
        <p:spPr>
          <a:xfrm flipH="1">
            <a:off x="4860032" y="1304764"/>
            <a:ext cx="72008" cy="3780420"/>
          </a:xfrm>
          <a:prstGeom prst="bentConnector4">
            <a:avLst>
              <a:gd name="adj1" fmla="val -1224506"/>
              <a:gd name="adj2" fmla="val 100119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5940152" y="908720"/>
            <a:ext cx="2934072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Genotipo EET-400 </a:t>
            </a:r>
            <a:r>
              <a:rPr lang="es-EC" dirty="0" smtClean="0">
                <a:sym typeface="Wingdings" pitchFamily="2" charset="2"/>
              </a:rPr>
              <a:t></a:t>
            </a:r>
            <a:r>
              <a:rPr lang="es-EC" dirty="0" smtClean="0"/>
              <a:t>híbrido de la variedad Amazónica forastera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6084168" y="4869160"/>
            <a:ext cx="237626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EETs </a:t>
            </a:r>
            <a:r>
              <a:rPr lang="es-EC" dirty="0" smtClean="0">
                <a:sym typeface="Wingdings" pitchFamily="2" charset="2"/>
              </a:rPr>
              <a:t>genotipos con características de cacao Fino de Aroma</a:t>
            </a:r>
            <a:endParaRPr lang="es-EC" dirty="0"/>
          </a:p>
        </p:txBody>
      </p:sp>
      <p:sp>
        <p:nvSpPr>
          <p:cNvPr id="11" name="10 Elipse"/>
          <p:cNvSpPr/>
          <p:nvPr/>
        </p:nvSpPr>
        <p:spPr>
          <a:xfrm>
            <a:off x="2699792" y="4653136"/>
            <a:ext cx="288032" cy="21602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3203848" y="2924944"/>
            <a:ext cx="288032" cy="21602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lipse"/>
          <p:cNvSpPr/>
          <p:nvPr/>
        </p:nvSpPr>
        <p:spPr>
          <a:xfrm>
            <a:off x="3995936" y="1628800"/>
            <a:ext cx="288032" cy="21602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376064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EC" dirty="0" smtClean="0">
                <a:solidFill>
                  <a:srgbClr val="0070C0"/>
                </a:solidFill>
              </a:rPr>
              <a:t>Análisis de coordenadas principales (ACoP)</a:t>
            </a:r>
          </a:p>
          <a:p>
            <a:endParaRPr lang="es-EC" dirty="0"/>
          </a:p>
        </p:txBody>
      </p:sp>
      <p:sp>
        <p:nvSpPr>
          <p:cNvPr id="17" name="16 Rectángulo"/>
          <p:cNvSpPr/>
          <p:nvPr/>
        </p:nvSpPr>
        <p:spPr>
          <a:xfrm>
            <a:off x="251520" y="5264741"/>
            <a:ext cx="8640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Figura 13 ACoP </a:t>
            </a:r>
            <a:r>
              <a:rPr lang="es-EC" sz="1200" dirty="0" smtClean="0"/>
              <a:t>3D de las muestras de cacao analizadas en este estudio. Grupos A, B, C, D y E. </a:t>
            </a:r>
            <a:endParaRPr lang="es-EC" sz="1200" dirty="0"/>
          </a:p>
        </p:txBody>
      </p:sp>
      <p:sp>
        <p:nvSpPr>
          <p:cNvPr id="18" name="17 Rectángulo"/>
          <p:cNvSpPr/>
          <p:nvPr/>
        </p:nvSpPr>
        <p:spPr>
          <a:xfrm>
            <a:off x="1763688" y="5661248"/>
            <a:ext cx="18002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1600" dirty="0" smtClean="0"/>
              <a:t>EET-544 y EET-558 </a:t>
            </a:r>
          </a:p>
          <a:p>
            <a:r>
              <a:rPr lang="es-EC" sz="1600" dirty="0" smtClean="0"/>
              <a:t>EET-575 y EET-103</a:t>
            </a:r>
            <a:endParaRPr lang="es-EC" sz="16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79512" y="5733256"/>
            <a:ext cx="151216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Caso singular</a:t>
            </a:r>
            <a:endParaRPr lang="es-EC" dirty="0"/>
          </a:p>
        </p:txBody>
      </p:sp>
      <p:sp>
        <p:nvSpPr>
          <p:cNvPr id="20" name="19 Rectángulo"/>
          <p:cNvSpPr/>
          <p:nvPr/>
        </p:nvSpPr>
        <p:spPr>
          <a:xfrm>
            <a:off x="3635896" y="5499809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sym typeface="Wingdings" pitchFamily="2" charset="2"/>
              </a:rPr>
              <a:t></a:t>
            </a:r>
            <a:r>
              <a:rPr lang="es-EC" sz="1400" dirty="0" smtClean="0"/>
              <a:t>errores en el manejo de estos materiales en campo </a:t>
            </a:r>
          </a:p>
          <a:p>
            <a:r>
              <a:rPr lang="es-EC" sz="1400" dirty="0" smtClean="0">
                <a:sym typeface="Wingdings" pitchFamily="2" charset="2"/>
              </a:rPr>
              <a:t></a:t>
            </a:r>
            <a:r>
              <a:rPr lang="es-EC" sz="1400" dirty="0" smtClean="0"/>
              <a:t>clones genéticamente muy cercanos no detectables por SSRs</a:t>
            </a:r>
          </a:p>
          <a:p>
            <a:r>
              <a:rPr lang="es-EC" sz="1400" dirty="0" smtClean="0">
                <a:sym typeface="Wingdings" pitchFamily="2" charset="2"/>
              </a:rPr>
              <a:t>D</a:t>
            </a:r>
            <a:r>
              <a:rPr lang="es-EC" sz="1400" dirty="0" smtClean="0"/>
              <a:t>iferentes respuestas epigenéticas de los individuos a distintos estímulos medioambientales</a:t>
            </a:r>
            <a:endParaRPr lang="es-EC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3285" t="25155" r="15251" b="15705"/>
          <a:stretch>
            <a:fillRect/>
          </a:stretch>
        </p:blipFill>
        <p:spPr bwMode="auto">
          <a:xfrm>
            <a:off x="179512" y="836712"/>
            <a:ext cx="8712968" cy="450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936104"/>
          </a:xfrm>
        </p:spPr>
        <p:txBody>
          <a:bodyPr>
            <a:normAutofit lnSpcReduction="10000"/>
          </a:bodyPr>
          <a:lstStyle/>
          <a:p>
            <a:r>
              <a:rPr lang="es-MX" sz="2800" dirty="0" smtClean="0"/>
              <a:t>Cultivo de Cacao </a:t>
            </a:r>
            <a:r>
              <a:rPr lang="es-MX" sz="2800" dirty="0" smtClean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s-MX" sz="2800" dirty="0" smtClean="0">
                <a:sym typeface="Wingdings" pitchFamily="2" charset="2"/>
              </a:rPr>
              <a:t>O</a:t>
            </a:r>
            <a:r>
              <a:rPr lang="es-MX" sz="2800" dirty="0" smtClean="0"/>
              <a:t>cupa una superficie de </a:t>
            </a:r>
            <a:r>
              <a:rPr lang="es-ES" sz="2800" dirty="0" smtClean="0"/>
              <a:t>521.091,00 ha.</a:t>
            </a:r>
            <a:endParaRPr lang="es-EC" sz="2800" dirty="0" smtClean="0"/>
          </a:p>
          <a:p>
            <a:endParaRPr lang="es-EC" sz="2800" dirty="0"/>
          </a:p>
        </p:txBody>
      </p:sp>
      <p:pic>
        <p:nvPicPr>
          <p:cNvPr id="24582" name="Picture 6" descr="C:\Users\Administrador.LENINROSERO.000\Desktop\Imagenes Tesis Presentación Gaby\6982327273_cb37d1c045_z.jpg"/>
          <p:cNvPicPr>
            <a:picLocks noChangeAspect="1" noChangeArrowheads="1"/>
          </p:cNvPicPr>
          <p:nvPr/>
        </p:nvPicPr>
        <p:blipFill>
          <a:blip r:embed="rId3" cstate="print"/>
          <a:srcRect t="10041" r="50886" b="51080"/>
          <a:stretch>
            <a:fillRect/>
          </a:stretch>
        </p:blipFill>
        <p:spPr bwMode="auto">
          <a:xfrm>
            <a:off x="6372200" y="2348880"/>
            <a:ext cx="1932083" cy="1728192"/>
          </a:xfrm>
          <a:prstGeom prst="rect">
            <a:avLst/>
          </a:prstGeom>
          <a:noFill/>
        </p:spPr>
      </p:pic>
      <p:sp>
        <p:nvSpPr>
          <p:cNvPr id="25" name="24 Flecha izquierda"/>
          <p:cNvSpPr/>
          <p:nvPr/>
        </p:nvSpPr>
        <p:spPr>
          <a:xfrm>
            <a:off x="5652120" y="3284984"/>
            <a:ext cx="792088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4586" name="Picture 10" descr="C:\Users\Administrador.LENINROSERO.000\Desktop\Imagenes Tesis Presentación Gaby\6982327273_cb37d1c045_z.jpg"/>
          <p:cNvPicPr>
            <a:picLocks noChangeAspect="1" noChangeArrowheads="1"/>
          </p:cNvPicPr>
          <p:nvPr/>
        </p:nvPicPr>
        <p:blipFill>
          <a:blip r:embed="rId3" cstate="print"/>
          <a:srcRect l="50000" t="51080" r="3046" b="5721"/>
          <a:stretch>
            <a:fillRect/>
          </a:stretch>
        </p:blipFill>
        <p:spPr bwMode="auto">
          <a:xfrm>
            <a:off x="7092280" y="3933056"/>
            <a:ext cx="1944216" cy="1796124"/>
          </a:xfrm>
          <a:prstGeom prst="rect">
            <a:avLst/>
          </a:prstGeom>
          <a:noFill/>
        </p:spPr>
      </p:pic>
      <p:sp>
        <p:nvSpPr>
          <p:cNvPr id="27" name="26 Rectángulo"/>
          <p:cNvSpPr/>
          <p:nvPr/>
        </p:nvSpPr>
        <p:spPr>
          <a:xfrm>
            <a:off x="6444208" y="1700808"/>
            <a:ext cx="23042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Mercado Internacional</a:t>
            </a:r>
            <a:endParaRPr lang="es-EC" dirty="0"/>
          </a:p>
        </p:txBody>
      </p:sp>
      <p:pic>
        <p:nvPicPr>
          <p:cNvPr id="24588" name="Picture 12" descr="http://macroeconomia.com/site/wp-content/uploads/2012/08/crecimiento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797152"/>
            <a:ext cx="1234604" cy="755221"/>
          </a:xfrm>
          <a:prstGeom prst="rect">
            <a:avLst/>
          </a:prstGeom>
          <a:noFill/>
        </p:spPr>
      </p:pic>
      <p:sp>
        <p:nvSpPr>
          <p:cNvPr id="29" name="28 Rectángulo"/>
          <p:cNvSpPr/>
          <p:nvPr/>
        </p:nvSpPr>
        <p:spPr>
          <a:xfrm rot="20367407">
            <a:off x="5610376" y="4232880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</a:t>
            </a:r>
            <a:endParaRPr lang="es-EC" sz="105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698312" y="45493"/>
            <a:ext cx="7769523" cy="1118908"/>
            <a:chOff x="698312" y="45493"/>
            <a:chExt cx="7769523" cy="1118908"/>
          </a:xfrm>
        </p:grpSpPr>
        <p:pic>
          <p:nvPicPr>
            <p:cNvPr id="14340" name="Picture 4" descr="C:\Users\Administrador.LENINROSERO.000\Pictures\Tesis\20110311\P1030890.JPG"/>
            <p:cNvPicPr>
              <a:picLocks noChangeAspect="1" noChangeArrowheads="1"/>
            </p:cNvPicPr>
            <p:nvPr/>
          </p:nvPicPr>
          <p:blipFill>
            <a:blip r:embed="rId5" cstate="print"/>
            <a:srcRect t="23236" b="8993"/>
            <a:stretch>
              <a:fillRect/>
            </a:stretch>
          </p:blipFill>
          <p:spPr bwMode="auto">
            <a:xfrm rot="18742567">
              <a:off x="6039843" y="320585"/>
              <a:ext cx="1118907" cy="568723"/>
            </a:xfrm>
            <a:prstGeom prst="ellipse">
              <a:avLst/>
            </a:prstGeom>
            <a:noFill/>
            <a:effectLst>
              <a:softEdge rad="63500"/>
            </a:effectLst>
          </p:spPr>
        </p:pic>
        <p:pic>
          <p:nvPicPr>
            <p:cNvPr id="18" name="Picture 4" descr="C:\Users\Administrador.LENINROSERO.000\Pictures\Tesis\20110311\P1030890.JPG"/>
            <p:cNvPicPr>
              <a:picLocks noChangeAspect="1" noChangeArrowheads="1"/>
            </p:cNvPicPr>
            <p:nvPr/>
          </p:nvPicPr>
          <p:blipFill>
            <a:blip r:embed="rId5" cstate="print"/>
            <a:srcRect t="23236" b="8993"/>
            <a:stretch>
              <a:fillRect/>
            </a:stretch>
          </p:blipFill>
          <p:spPr bwMode="auto">
            <a:xfrm rot="18742567">
              <a:off x="2079404" y="320585"/>
              <a:ext cx="1118907" cy="568723"/>
            </a:xfrm>
            <a:prstGeom prst="ellipse">
              <a:avLst/>
            </a:prstGeom>
            <a:noFill/>
            <a:effectLst>
              <a:softEdge rad="63500"/>
            </a:effectLst>
          </p:spPr>
        </p:pic>
        <p:pic>
          <p:nvPicPr>
            <p:cNvPr id="20" name="Picture 4" descr="C:\Users\Administrador.LENINROSERO.000\Pictures\Tesis\20110311\P1030890.JPG"/>
            <p:cNvPicPr>
              <a:picLocks noChangeAspect="1" noChangeArrowheads="1"/>
            </p:cNvPicPr>
            <p:nvPr/>
          </p:nvPicPr>
          <p:blipFill>
            <a:blip r:embed="rId5" cstate="print"/>
            <a:srcRect t="23236" b="8993"/>
            <a:stretch>
              <a:fillRect/>
            </a:stretch>
          </p:blipFill>
          <p:spPr bwMode="auto">
            <a:xfrm rot="18742567">
              <a:off x="7624020" y="320586"/>
              <a:ext cx="1118907" cy="568723"/>
            </a:xfrm>
            <a:prstGeom prst="ellipse">
              <a:avLst/>
            </a:prstGeom>
            <a:noFill/>
            <a:effectLst>
              <a:softEdge rad="63500"/>
            </a:effectLst>
          </p:spPr>
        </p:pic>
        <p:pic>
          <p:nvPicPr>
            <p:cNvPr id="21" name="Picture 4" descr="C:\Users\Administrador.LENINROSERO.000\Pictures\Tesis\20110311\P1030890.JPG"/>
            <p:cNvPicPr>
              <a:picLocks noChangeAspect="1" noChangeArrowheads="1"/>
            </p:cNvPicPr>
            <p:nvPr/>
          </p:nvPicPr>
          <p:blipFill>
            <a:blip r:embed="rId5" cstate="print"/>
            <a:srcRect t="23236" b="8993"/>
            <a:stretch>
              <a:fillRect/>
            </a:stretch>
          </p:blipFill>
          <p:spPr bwMode="auto">
            <a:xfrm rot="18742567">
              <a:off x="423220" y="320585"/>
              <a:ext cx="1118907" cy="568723"/>
            </a:xfrm>
            <a:prstGeom prst="ellipse">
              <a:avLst/>
            </a:prstGeom>
            <a:noFill/>
            <a:effectLst>
              <a:softEdge rad="63500"/>
            </a:effec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s-EC" dirty="0" smtClean="0"/>
              <a:t>Introducción  </a:t>
            </a:r>
            <a:endParaRPr lang="es-EC" dirty="0"/>
          </a:p>
        </p:txBody>
      </p:sp>
      <p:grpSp>
        <p:nvGrpSpPr>
          <p:cNvPr id="28" name="27 Grupo"/>
          <p:cNvGrpSpPr/>
          <p:nvPr/>
        </p:nvGrpSpPr>
        <p:grpSpPr>
          <a:xfrm>
            <a:off x="179512" y="2413992"/>
            <a:ext cx="5472608" cy="3319264"/>
            <a:chOff x="179512" y="2197968"/>
            <a:chExt cx="5472608" cy="3319264"/>
          </a:xfrm>
        </p:grpSpPr>
        <p:pic>
          <p:nvPicPr>
            <p:cNvPr id="5" name="4 Imagen"/>
            <p:cNvPicPr/>
            <p:nvPr/>
          </p:nvPicPr>
          <p:blipFill>
            <a:blip r:embed="rId6" cstate="print"/>
            <a:srcRect l="6702" t="25989" r="23986" b="25424"/>
            <a:stretch>
              <a:fillRect/>
            </a:stretch>
          </p:blipFill>
          <p:spPr bwMode="auto">
            <a:xfrm>
              <a:off x="179512" y="2197968"/>
              <a:ext cx="5419725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251520" y="4870901"/>
              <a:ext cx="5400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/>
                <a:t>Figura </a:t>
              </a:r>
              <a:r>
                <a:rPr lang="es-ES" dirty="0" smtClean="0"/>
                <a:t>1 Superficie </a:t>
              </a:r>
              <a:r>
                <a:rPr lang="es-ES" dirty="0"/>
                <a:t>total de cacao sembrada en el Ecuador desde el año 2000 hasta el año </a:t>
              </a:r>
              <a:r>
                <a:rPr lang="es-ES" dirty="0" smtClean="0"/>
                <a:t>2011</a:t>
              </a:r>
              <a:endParaRPr lang="es-EC" dirty="0"/>
            </a:p>
          </p:txBody>
        </p:sp>
        <p:cxnSp>
          <p:nvCxnSpPr>
            <p:cNvPr id="15" name="14 Conector recto de flecha"/>
            <p:cNvCxnSpPr/>
            <p:nvPr/>
          </p:nvCxnSpPr>
          <p:spPr>
            <a:xfrm flipV="1">
              <a:off x="2267744" y="2636912"/>
              <a:ext cx="2664296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18 Rectángulo"/>
            <p:cNvSpPr/>
            <p:nvPr/>
          </p:nvSpPr>
          <p:spPr>
            <a:xfrm rot="21082675">
              <a:off x="3003939" y="2497093"/>
              <a:ext cx="1216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crecimiento </a:t>
              </a:r>
              <a:endParaRPr lang="es-EC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22 Rectángulo"/>
          <p:cNvSpPr/>
          <p:nvPr/>
        </p:nvSpPr>
        <p:spPr>
          <a:xfrm>
            <a:off x="5667779" y="3481263"/>
            <a:ext cx="920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/>
              <a:t>originado </a:t>
            </a:r>
            <a:endParaRPr lang="es-EC" sz="1400" dirty="0"/>
          </a:p>
        </p:txBody>
      </p:sp>
      <p:pic>
        <p:nvPicPr>
          <p:cNvPr id="14338" name="Picture 2" descr="C:\Users\Administrador.LENINROSERO.000\Desktop\Imagenes Tesis Presentación Gaby\sign-24017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5949280"/>
            <a:ext cx="750366" cy="764704"/>
          </a:xfrm>
          <a:prstGeom prst="rect">
            <a:avLst/>
          </a:prstGeom>
          <a:noFill/>
        </p:spPr>
      </p:pic>
      <p:sp>
        <p:nvSpPr>
          <p:cNvPr id="24" name="23 CuadroTexto"/>
          <p:cNvSpPr txBox="1"/>
          <p:nvPr/>
        </p:nvSpPr>
        <p:spPr>
          <a:xfrm>
            <a:off x="5868144" y="6145559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estabilidad</a:t>
            </a:r>
            <a:endParaRPr lang="es-EC" sz="1400" dirty="0"/>
          </a:p>
        </p:txBody>
      </p:sp>
      <p:sp>
        <p:nvSpPr>
          <p:cNvPr id="26" name="25 Rectángulo"/>
          <p:cNvSpPr/>
          <p:nvPr/>
        </p:nvSpPr>
        <p:spPr>
          <a:xfrm rot="20259216">
            <a:off x="5483740" y="4408830"/>
            <a:ext cx="2196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cacao Fino de Aroma </a:t>
            </a:r>
            <a:endParaRPr lang="es-EC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1259632" y="6011996"/>
            <a:ext cx="224933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dirty="0" smtClean="0"/>
              <a:t>A partir del año 2004 </a:t>
            </a:r>
            <a:endParaRPr lang="es-EC" dirty="0"/>
          </a:p>
        </p:txBody>
      </p:sp>
      <p:cxnSp>
        <p:nvCxnSpPr>
          <p:cNvPr id="32" name="31 Conector recto de flecha"/>
          <p:cNvCxnSpPr>
            <a:stCxn id="30" idx="0"/>
          </p:cNvCxnSpPr>
          <p:nvPr/>
        </p:nvCxnSpPr>
        <p:spPr>
          <a:xfrm flipV="1">
            <a:off x="2384299" y="4931876"/>
            <a:ext cx="27461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/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EC" dirty="0" smtClean="0">
                <a:solidFill>
                  <a:srgbClr val="0070C0"/>
                </a:solidFill>
              </a:rPr>
              <a:t>Análisis molecular de Varianza </a:t>
            </a:r>
            <a:endParaRPr lang="es-EC" dirty="0">
              <a:solidFill>
                <a:srgbClr val="0070C0"/>
              </a:solidFill>
            </a:endParaRPr>
          </a:p>
        </p:txBody>
      </p:sp>
      <p:graphicFrame>
        <p:nvGraphicFramePr>
          <p:cNvPr id="4" name="1 Gráfico"/>
          <p:cNvGraphicFramePr/>
          <p:nvPr/>
        </p:nvGraphicFramePr>
        <p:xfrm>
          <a:off x="1835696" y="1916832"/>
          <a:ext cx="5337175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>
            <a:off x="467544" y="5301208"/>
            <a:ext cx="820891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En el caso del grupo B, conformado por los genotipos EET, se observa  mucha variación dentro del mismo.</a:t>
            </a:r>
            <a:endParaRPr lang="es-EC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676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800" dirty="0" smtClean="0">
                <a:solidFill>
                  <a:srgbClr val="0070C0"/>
                </a:solidFill>
              </a:rPr>
              <a:t>Análisis de alelos específicos y compartidos </a:t>
            </a:r>
          </a:p>
          <a:p>
            <a:endParaRPr lang="es-ES" sz="2800" dirty="0" smtClean="0">
              <a:solidFill>
                <a:srgbClr val="0070C0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539552" y="1700808"/>
            <a:ext cx="5252968" cy="2221215"/>
            <a:chOff x="1691680" y="1988840"/>
            <a:chExt cx="5252968" cy="2221215"/>
          </a:xfrm>
        </p:grpSpPr>
        <p:graphicFrame>
          <p:nvGraphicFramePr>
            <p:cNvPr id="4" name="3 Gráfico"/>
            <p:cNvGraphicFramePr/>
            <p:nvPr/>
          </p:nvGraphicFramePr>
          <p:xfrm>
            <a:off x="1691680" y="1988840"/>
            <a:ext cx="5252968" cy="19560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5 Rectángulo"/>
            <p:cNvSpPr/>
            <p:nvPr/>
          </p:nvSpPr>
          <p:spPr>
            <a:xfrm>
              <a:off x="1691680" y="3933056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" sz="1200" dirty="0" smtClean="0"/>
                <a:t>Figura 14 Frecuencia alélica para locus mTcCIR 22</a:t>
              </a:r>
              <a:endParaRPr lang="es-EC" sz="1200" dirty="0"/>
            </a:p>
          </p:txBody>
        </p:sp>
      </p:grpSp>
      <p:sp>
        <p:nvSpPr>
          <p:cNvPr id="8" name="7 Rectángulo"/>
          <p:cNvSpPr/>
          <p:nvPr/>
        </p:nvSpPr>
        <p:spPr>
          <a:xfrm>
            <a:off x="467544" y="4797152"/>
            <a:ext cx="8208912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s-EC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base a frecuencias alélicas se eligió un </a:t>
            </a:r>
            <a:r>
              <a:rPr lang="es-EC" sz="2000" b="1" dirty="0" smtClean="0"/>
              <a:t>grupo de marcadores </a:t>
            </a:r>
            <a:r>
              <a:rPr lang="es-EC" sz="2000" dirty="0" smtClean="0"/>
              <a:t>que tengan </a:t>
            </a:r>
            <a:r>
              <a:rPr lang="es-EC" sz="2000" b="1" dirty="0" smtClean="0"/>
              <a:t>mayor frecuencia para el grupo de los genotipos EET recomendados </a:t>
            </a:r>
            <a:r>
              <a:rPr lang="es-EC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menor frecuencia para los demás genotipos estudiados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4572000" y="1844824"/>
            <a:ext cx="4499992" cy="2208441"/>
            <a:chOff x="4572000" y="1412776"/>
            <a:chExt cx="4499992" cy="2208441"/>
          </a:xfrm>
        </p:grpSpPr>
        <p:sp>
          <p:nvSpPr>
            <p:cNvPr id="5" name="4 Rectángulo"/>
            <p:cNvSpPr/>
            <p:nvPr/>
          </p:nvSpPr>
          <p:spPr>
            <a:xfrm>
              <a:off x="5868144" y="2420888"/>
              <a:ext cx="3203848" cy="120032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s-EC" dirty="0" smtClean="0"/>
                <a:t>no se encuentra presente en todos los genotipos que conforman el grupo de los EET y solo está en el genotipo EET-19</a:t>
              </a: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6012160" y="1412776"/>
              <a:ext cx="2628800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s-EC" dirty="0" smtClean="0"/>
                <a:t>alelo especifico de 289 pb para el locus mTcCIR 22</a:t>
              </a:r>
              <a:endParaRPr lang="es-EC" dirty="0"/>
            </a:p>
          </p:txBody>
        </p:sp>
        <p:cxnSp>
          <p:nvCxnSpPr>
            <p:cNvPr id="11" name="10 Conector recto de flecha"/>
            <p:cNvCxnSpPr>
              <a:stCxn id="9" idx="1"/>
            </p:cNvCxnSpPr>
            <p:nvPr/>
          </p:nvCxnSpPr>
          <p:spPr>
            <a:xfrm flipH="1">
              <a:off x="4572000" y="1735942"/>
              <a:ext cx="1440160" cy="39691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2" name="11 Flecha abajo"/>
            <p:cNvSpPr/>
            <p:nvPr/>
          </p:nvSpPr>
          <p:spPr>
            <a:xfrm>
              <a:off x="7164288" y="2132856"/>
              <a:ext cx="288032" cy="216024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78098"/>
          </a:xfrm>
        </p:spPr>
        <p:txBody>
          <a:bodyPr/>
          <a:lstStyle/>
          <a:p>
            <a:r>
              <a:rPr lang="es-ES" dirty="0" smtClean="0"/>
              <a:t>Conclusiones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95536" y="836712"/>
          <a:ext cx="822960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782960"/>
          </a:xfrm>
        </p:spPr>
        <p:txBody>
          <a:bodyPr/>
          <a:lstStyle/>
          <a:p>
            <a:r>
              <a:rPr lang="es-ES" dirty="0" smtClean="0"/>
              <a:t>Conclusiones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23528" y="9807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755576" y="836712"/>
          <a:ext cx="838842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grpSp>
        <p:nvGrpSpPr>
          <p:cNvPr id="4" name="3 Grupo"/>
          <p:cNvGrpSpPr/>
          <p:nvPr/>
        </p:nvGrpSpPr>
        <p:grpSpPr>
          <a:xfrm>
            <a:off x="1007618" y="2132856"/>
            <a:ext cx="7812854" cy="1867521"/>
            <a:chOff x="360049" y="4467417"/>
            <a:chExt cx="7459331" cy="1145980"/>
          </a:xfrm>
        </p:grpSpPr>
        <p:sp>
          <p:nvSpPr>
            <p:cNvPr id="6" name="5 Pentágono"/>
            <p:cNvSpPr/>
            <p:nvPr/>
          </p:nvSpPr>
          <p:spPr>
            <a:xfrm rot="10800000">
              <a:off x="360049" y="4467417"/>
              <a:ext cx="7416805" cy="1145980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ágono 4"/>
            <p:cNvSpPr/>
            <p:nvPr/>
          </p:nvSpPr>
          <p:spPr>
            <a:xfrm>
              <a:off x="826572" y="4467417"/>
              <a:ext cx="6992808" cy="1145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5346" tIns="53340" rIns="99568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/>
                <a:t>A pesar de que el presente estudio ha hecho contribuciones importantes para determinar la estructura y singularidad genética del cacao, aun se necesita de investigaciones adicionales para esclarecer la igualdad de perfiles genéticos en el caso de los genotipos EET-544, EET-558 y EET-103</a:t>
              </a:r>
              <a:r>
                <a:rPr lang="es-EC" sz="1600" dirty="0" smtClean="0"/>
                <a:t>, </a:t>
              </a:r>
              <a:r>
                <a:rPr lang="es-EC" sz="1600" kern="1200" dirty="0" smtClean="0"/>
                <a:t>EET-575, por lo cual se recomienda aumentar el número de SSRs, emplear marcadores más específicos (SNPs) y evaluar todos los individuos de la accesión.</a:t>
              </a:r>
              <a:endParaRPr lang="es-EC" sz="1600" kern="1200" dirty="0"/>
            </a:p>
          </p:txBody>
        </p:sp>
      </p:grpSp>
      <p:sp>
        <p:nvSpPr>
          <p:cNvPr id="5" name="4 Elipse"/>
          <p:cNvSpPr/>
          <p:nvPr/>
        </p:nvSpPr>
        <p:spPr>
          <a:xfrm>
            <a:off x="323528" y="2204864"/>
            <a:ext cx="1542028" cy="1798739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Agradecimiento</a:t>
            </a:r>
            <a:endParaRPr lang="es-EC" dirty="0"/>
          </a:p>
        </p:txBody>
      </p:sp>
      <p:pic>
        <p:nvPicPr>
          <p:cNvPr id="4" name="Picture 2" descr="http://repositorio.espe.edu.ec/retrieve/175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96952"/>
            <a:ext cx="1076325" cy="1076325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979712" y="3356992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Carrera de Ingeniería en Biotecnología</a:t>
            </a:r>
            <a:endParaRPr lang="es-EC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15362" name="Picture 2" descr="http://www.hormiconcretos.com/images/logo_es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628800"/>
            <a:ext cx="1095375" cy="101917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547664" y="1772816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Escuela Politécnica del Ejercito </a:t>
            </a:r>
            <a:endParaRPr lang="es-EC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59632" y="4725144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Instituto Nacional Autónomo de Investigaciones  Agropecuarias</a:t>
            </a:r>
            <a:endParaRPr lang="es-EC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15364" name="Picture 4" descr="http://cipotato.org/region-quito/informacion/inventario-de-tecnologias/logo_inia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797152"/>
            <a:ext cx="1992962" cy="93270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691680" y="5157192"/>
            <a:ext cx="34563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None/>
            </a:pPr>
            <a:r>
              <a:rPr lang="es-ES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Gracias.</a:t>
            </a:r>
            <a:endParaRPr lang="es-ES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179512" y="620688"/>
            <a:ext cx="8449617" cy="6013971"/>
            <a:chOff x="179512" y="620688"/>
            <a:chExt cx="8449617" cy="6013971"/>
          </a:xfrm>
        </p:grpSpPr>
        <p:pic>
          <p:nvPicPr>
            <p:cNvPr id="14340" name="Picture 4" descr="C:\Users\Administrador.LENINROSERO.000\Desktop\Imagenes Tesis Presentación Gaby\figuras saguates\P103084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20688"/>
              <a:ext cx="4262056" cy="3196542"/>
            </a:xfrm>
            <a:prstGeom prst="rect">
              <a:avLst/>
            </a:prstGeom>
            <a:noFill/>
            <a:effectLst>
              <a:softEdge rad="317500"/>
            </a:effectLst>
          </p:spPr>
        </p:pic>
        <p:pic>
          <p:nvPicPr>
            <p:cNvPr id="14339" name="Picture 3" descr="C:\Users\Administrador.LENINROSERO.000\Desktop\Imagenes Tesis Presentación Gaby\figuras saguates\cc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63888" y="2924944"/>
              <a:ext cx="2667000" cy="1676400"/>
            </a:xfrm>
            <a:prstGeom prst="rect">
              <a:avLst/>
            </a:prstGeom>
            <a:noFill/>
            <a:effectLst>
              <a:softEdge rad="317500"/>
            </a:effectLst>
          </p:spPr>
        </p:pic>
        <p:pic>
          <p:nvPicPr>
            <p:cNvPr id="14338" name="Picture 2" descr="C:\Users\Administrador.LENINROSERO.000\Desktop\Imagenes Tesis Presentación Gaby\chocolat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4293096"/>
              <a:ext cx="3121025" cy="2341563"/>
            </a:xfrm>
            <a:prstGeom prst="rect">
              <a:avLst/>
            </a:prstGeom>
            <a:noFill/>
            <a:effectLst>
              <a:softEdge rad="317500"/>
            </a:effectLst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Marcador de contenido"/>
          <p:cNvGrpSpPr>
            <a:grpSpLocks noGrp="1"/>
          </p:cNvGrpSpPr>
          <p:nvPr>
            <p:ph idx="1"/>
          </p:nvPr>
        </p:nvGrpSpPr>
        <p:grpSpPr>
          <a:xfrm>
            <a:off x="179512" y="1052736"/>
            <a:ext cx="8568951" cy="5472608"/>
            <a:chOff x="1547797" y="761529"/>
            <a:chExt cx="7218983" cy="4796646"/>
          </a:xfrm>
        </p:grpSpPr>
        <p:graphicFrame>
          <p:nvGraphicFramePr>
            <p:cNvPr id="5" name="4 Diagrama"/>
            <p:cNvGraphicFramePr/>
            <p:nvPr/>
          </p:nvGraphicFramePr>
          <p:xfrm>
            <a:off x="1547797" y="892944"/>
            <a:ext cx="7174245" cy="46652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5 Llamada de nube"/>
            <p:cNvSpPr/>
            <p:nvPr/>
          </p:nvSpPr>
          <p:spPr>
            <a:xfrm>
              <a:off x="6946341" y="761529"/>
              <a:ext cx="1820439" cy="1164131"/>
            </a:xfrm>
            <a:prstGeom prst="cloudCallout">
              <a:avLst>
                <a:gd name="adj1" fmla="val 36897"/>
                <a:gd name="adj2" fmla="val 14957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s-MX" sz="1400" b="1" dirty="0" smtClean="0">
                  <a:solidFill>
                    <a:schemeClr val="tx1"/>
                  </a:solidFill>
                </a:rPr>
                <a:t>Existe poca o ninguna preocupación</a:t>
              </a:r>
              <a:endParaRPr lang="es-EC" sz="1400" b="1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2051" name="Picture 3" descr="C:\Users\Administrador.LENINROSERO.000\Desktop\figuras saguates\v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4653136"/>
            <a:ext cx="1359491" cy="1302212"/>
          </a:xfrm>
          <a:prstGeom prst="round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2339752" y="1548081"/>
            <a:ext cx="388843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acelerado pero a la vez, desorganizado 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899592" y="692696"/>
            <a:ext cx="3025479" cy="890670"/>
            <a:chOff x="899592" y="692696"/>
            <a:chExt cx="3025479" cy="890670"/>
          </a:xfrm>
        </p:grpSpPr>
        <p:sp>
          <p:nvSpPr>
            <p:cNvPr id="9" name="8 Rectángulo"/>
            <p:cNvSpPr/>
            <p:nvPr/>
          </p:nvSpPr>
          <p:spPr>
            <a:xfrm>
              <a:off x="899592" y="692696"/>
              <a:ext cx="2880320" cy="70788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s-E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Demanda de plantas de cacao Nacional </a:t>
              </a:r>
              <a:endParaRPr lang="es-EC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9 Flecha derecha"/>
            <p:cNvSpPr/>
            <p:nvPr/>
          </p:nvSpPr>
          <p:spPr>
            <a:xfrm rot="1632978">
              <a:off x="3604563" y="1327909"/>
              <a:ext cx="320508" cy="255457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15" name="14 Conector recto de flecha"/>
            <p:cNvCxnSpPr/>
            <p:nvPr/>
          </p:nvCxnSpPr>
          <p:spPr>
            <a:xfrm flipV="1">
              <a:off x="1115616" y="692696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7" name="16 Flecha abajo"/>
          <p:cNvSpPr/>
          <p:nvPr/>
        </p:nvSpPr>
        <p:spPr>
          <a:xfrm>
            <a:off x="4211960" y="2132856"/>
            <a:ext cx="216024" cy="21602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>
            <a:off x="2123728" y="6095037"/>
            <a:ext cx="381642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/>
              <a:t>certificación basados en descriptores morfológicos</a:t>
            </a:r>
            <a:endParaRPr lang="es-EC" dirty="0"/>
          </a:p>
        </p:txBody>
      </p:sp>
      <p:pic>
        <p:nvPicPr>
          <p:cNvPr id="13" name="Picture 2" descr="C:\Users\Administrador.LENINROSERO.000\Desktop\figuras saguates\agro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5439322"/>
            <a:ext cx="1440160" cy="7791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864096"/>
          </a:xfrm>
        </p:spPr>
        <p:txBody>
          <a:bodyPr/>
          <a:lstStyle/>
          <a:p>
            <a:r>
              <a:rPr lang="es-EC" dirty="0" smtClean="0"/>
              <a:t>Introducción  </a:t>
            </a:r>
            <a:endParaRPr lang="es-EC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dor.LENINROSERO.000\Pictures\Fotos de Todo un Poco\logo_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1419876" cy="72008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619672" y="692696"/>
            <a:ext cx="3168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 smtClean="0"/>
              <a:t>Características Fenotípicas de los  </a:t>
            </a:r>
            <a:r>
              <a:rPr lang="es-ES" sz="2000" dirty="0" smtClean="0"/>
              <a:t>genotipos recomendados</a:t>
            </a:r>
            <a:endParaRPr lang="es-EC" sz="2000" dirty="0" smtClean="0"/>
          </a:p>
          <a:p>
            <a:pPr algn="ctr"/>
            <a:endParaRPr lang="es-EC" sz="2000" dirty="0"/>
          </a:p>
        </p:txBody>
      </p:sp>
      <p:sp>
        <p:nvSpPr>
          <p:cNvPr id="17" name="16 Rectángulo"/>
          <p:cNvSpPr/>
          <p:nvPr/>
        </p:nvSpPr>
        <p:spPr>
          <a:xfrm>
            <a:off x="755576" y="1916832"/>
            <a:ext cx="2410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smtClean="0"/>
              <a:t>Descriptores morfológicos </a:t>
            </a:r>
            <a:endParaRPr lang="es-EC" sz="1600" dirty="0"/>
          </a:p>
        </p:txBody>
      </p:sp>
      <p:graphicFrame>
        <p:nvGraphicFramePr>
          <p:cNvPr id="28" name="27 Diagrama"/>
          <p:cNvGraphicFramePr/>
          <p:nvPr/>
        </p:nvGraphicFramePr>
        <p:xfrm>
          <a:off x="4788024" y="692696"/>
          <a:ext cx="374441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9" name="Picture 5" descr="C:\Users\Administrador.LENINROSERO.000\Desktop\figuras saguates\v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3212976"/>
            <a:ext cx="1019190" cy="1368152"/>
          </a:xfrm>
          <a:prstGeom prst="rect">
            <a:avLst/>
          </a:prstGeom>
          <a:noFill/>
        </p:spPr>
      </p:pic>
      <p:sp>
        <p:nvSpPr>
          <p:cNvPr id="32" name="31 Rectángulo"/>
          <p:cNvSpPr/>
          <p:nvPr/>
        </p:nvSpPr>
        <p:spPr>
          <a:xfrm>
            <a:off x="683568" y="2564904"/>
            <a:ext cx="19077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1600" dirty="0" smtClean="0"/>
              <a:t>Número de semillas</a:t>
            </a:r>
          </a:p>
          <a:p>
            <a:pPr>
              <a:buFont typeface="Arial" pitchFamily="34" charset="0"/>
              <a:buChar char="•"/>
            </a:pPr>
            <a:r>
              <a:rPr lang="es-MX" sz="1600" dirty="0" smtClean="0"/>
              <a:t>Tamaño de semilla</a:t>
            </a:r>
          </a:p>
          <a:p>
            <a:pPr>
              <a:buFont typeface="Arial" pitchFamily="34" charset="0"/>
              <a:buChar char="•"/>
            </a:pPr>
            <a:r>
              <a:rPr lang="es-MX" sz="1600" dirty="0" smtClean="0"/>
              <a:t>Color de cotiledón</a:t>
            </a:r>
          </a:p>
          <a:p>
            <a:pPr>
              <a:buFont typeface="Arial" pitchFamily="34" charset="0"/>
              <a:buChar char="•"/>
            </a:pPr>
            <a:r>
              <a:rPr lang="es-MX" sz="1600" dirty="0" smtClean="0"/>
              <a:t>Rugosidad del fruto</a:t>
            </a:r>
            <a:endParaRPr lang="es-EC" sz="1600" dirty="0"/>
          </a:p>
        </p:txBody>
      </p:sp>
      <p:sp>
        <p:nvSpPr>
          <p:cNvPr id="12" name="11 Rectángulo"/>
          <p:cNvSpPr/>
          <p:nvPr/>
        </p:nvSpPr>
        <p:spPr>
          <a:xfrm>
            <a:off x="395536" y="4797152"/>
            <a:ext cx="788436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 smtClean="0"/>
              <a:t>La caracterización morfológica de los materiales no forma un criterio de confianza</a:t>
            </a:r>
            <a:endParaRPr lang="es-EC" dirty="0"/>
          </a:p>
        </p:txBody>
      </p:sp>
      <p:sp>
        <p:nvSpPr>
          <p:cNvPr id="16" name="15 Rectángulo"/>
          <p:cNvSpPr/>
          <p:nvPr/>
        </p:nvSpPr>
        <p:spPr>
          <a:xfrm>
            <a:off x="1979712" y="5589240"/>
            <a:ext cx="432048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Técnicas moleculares permiten caracterizar el material en cualquier etapa de desarrollo y aún a nivel de vivero</a:t>
            </a:r>
            <a:endParaRPr lang="es-EC" dirty="0"/>
          </a:p>
        </p:txBody>
      </p:sp>
      <p:pic>
        <p:nvPicPr>
          <p:cNvPr id="18" name="Picture 8" descr="C:\Users\Administrador.LENINROSERO.000\Desktop\figuras saguates\mm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5373216"/>
            <a:ext cx="1053676" cy="78934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/>
          <a:srcRect l="31834" t="3859" r="18969" b="36333"/>
          <a:stretch>
            <a:fillRect/>
          </a:stretch>
        </p:blipFill>
        <p:spPr bwMode="auto">
          <a:xfrm>
            <a:off x="2843808" y="2262356"/>
            <a:ext cx="1368151" cy="124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Users\Administrador.LENINROSERO.000\Desktop\figuras saguates\cc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908720"/>
            <a:ext cx="1333500" cy="838200"/>
          </a:xfrm>
          <a:prstGeom prst="rect">
            <a:avLst/>
          </a:prstGeom>
          <a:noFill/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Introducción  </a:t>
            </a:r>
            <a:endParaRPr lang="es-EC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5076056" y="1484784"/>
            <a:ext cx="1368152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Marcadores moleculares </a:t>
            </a:r>
          </a:p>
          <a:p>
            <a:pPr algn="ctr"/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microsatélites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123728" y="591071"/>
            <a:ext cx="4987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Tecnologías basadas en el uso del ADN</a:t>
            </a:r>
            <a:endParaRPr 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-612576" y="1556792"/>
          <a:ext cx="604867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17 Rectángulo"/>
          <p:cNvSpPr/>
          <p:nvPr/>
        </p:nvSpPr>
        <p:spPr>
          <a:xfrm>
            <a:off x="6732240" y="1412776"/>
            <a:ext cx="2411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abundantes</a:t>
            </a:r>
          </a:p>
          <a:p>
            <a:r>
              <a:rPr lang="es-ES" dirty="0" smtClean="0"/>
              <a:t>altamente </a:t>
            </a:r>
            <a:r>
              <a:rPr lang="es-ES" dirty="0"/>
              <a:t>polimórficos </a:t>
            </a:r>
            <a:endParaRPr lang="es-ES" dirty="0" smtClean="0"/>
          </a:p>
          <a:p>
            <a:r>
              <a:rPr lang="es-ES" dirty="0" smtClean="0"/>
              <a:t>codominantes </a:t>
            </a:r>
            <a:endParaRPr lang="es-EC" dirty="0"/>
          </a:p>
        </p:txBody>
      </p:sp>
      <p:sp>
        <p:nvSpPr>
          <p:cNvPr id="19" name="18 Rectángulo"/>
          <p:cNvSpPr/>
          <p:nvPr/>
        </p:nvSpPr>
        <p:spPr>
          <a:xfrm>
            <a:off x="5112568" y="2937718"/>
            <a:ext cx="341987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Herramientas son perfectamente aplicables al cultivo de cacao</a:t>
            </a:r>
            <a:endParaRPr lang="es-EC" dirty="0"/>
          </a:p>
        </p:txBody>
      </p:sp>
      <p:sp>
        <p:nvSpPr>
          <p:cNvPr id="20" name="19 Abrir llave"/>
          <p:cNvSpPr/>
          <p:nvPr/>
        </p:nvSpPr>
        <p:spPr>
          <a:xfrm>
            <a:off x="6588224" y="1412776"/>
            <a:ext cx="216024" cy="936104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abajo"/>
          <p:cNvSpPr/>
          <p:nvPr/>
        </p:nvSpPr>
        <p:spPr>
          <a:xfrm>
            <a:off x="6588224" y="2492896"/>
            <a:ext cx="288032" cy="36004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Rectángulo"/>
          <p:cNvSpPr/>
          <p:nvPr/>
        </p:nvSpPr>
        <p:spPr>
          <a:xfrm>
            <a:off x="5004048" y="4077072"/>
            <a:ext cx="2337726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Utilizadas para el diseño de sistemas de certificación de plantas</a:t>
            </a:r>
            <a:endParaRPr lang="es-EC" sz="1600" dirty="0"/>
          </a:p>
        </p:txBody>
      </p:sp>
      <p:sp>
        <p:nvSpPr>
          <p:cNvPr id="24" name="23 Rectángulo"/>
          <p:cNvSpPr/>
          <p:nvPr/>
        </p:nvSpPr>
        <p:spPr>
          <a:xfrm>
            <a:off x="4788024" y="5229200"/>
            <a:ext cx="4245429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Al sector de productores dedicados a la  propagación de materiales de siembra de los genotipos recomendados de cacao Nacional. </a:t>
            </a:r>
            <a:endParaRPr lang="es-EC" dirty="0"/>
          </a:p>
        </p:txBody>
      </p:sp>
      <p:sp>
        <p:nvSpPr>
          <p:cNvPr id="25" name="24 Rectángulo"/>
          <p:cNvSpPr/>
          <p:nvPr/>
        </p:nvSpPr>
        <p:spPr>
          <a:xfrm>
            <a:off x="6588224" y="4869160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aplicado</a:t>
            </a:r>
            <a:endParaRPr lang="es-EC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23" name="Picture 3" descr="C:\Users\Administrador.LENINROSERO.000\Desktop\Imagenes Tesis Presentación Gaby\figuras saguates\c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3717032"/>
            <a:ext cx="1442016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8" name="37 Conector recto de flecha"/>
          <p:cNvCxnSpPr/>
          <p:nvPr/>
        </p:nvCxnSpPr>
        <p:spPr>
          <a:xfrm>
            <a:off x="6588224" y="364502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9" name="38 Conector recto de flecha"/>
          <p:cNvCxnSpPr/>
          <p:nvPr/>
        </p:nvCxnSpPr>
        <p:spPr>
          <a:xfrm>
            <a:off x="6372200" y="5013176"/>
            <a:ext cx="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Introducción  </a:t>
            </a:r>
            <a:endParaRPr lang="es-EC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22114"/>
          </a:xfrm>
        </p:spPr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968552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es-ES" b="1" dirty="0" smtClean="0"/>
              <a:t>General</a:t>
            </a:r>
            <a:endParaRPr lang="es-EC" b="1" dirty="0" smtClean="0"/>
          </a:p>
          <a:p>
            <a:pPr algn="just">
              <a:buNone/>
            </a:pPr>
            <a:r>
              <a:rPr lang="es-EC" b="1" dirty="0" smtClean="0"/>
              <a:t> </a:t>
            </a:r>
            <a:endParaRPr lang="es-EC" dirty="0" smtClean="0"/>
          </a:p>
          <a:p>
            <a:pPr marL="0" indent="0" algn="just">
              <a:buNone/>
            </a:pPr>
            <a:r>
              <a:rPr lang="es-E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Seleccionar marcadores moleculares microsatélites (SSRs) estables para la identificación de clones comerciales de cacao Nacional (</a:t>
            </a:r>
            <a:r>
              <a:rPr lang="es-E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Theobroma cacao </a:t>
            </a:r>
            <a:r>
              <a:rPr lang="es-E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L.), recomendados por el INIAP.</a:t>
            </a:r>
            <a:endParaRPr lang="es-EC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es-ES" b="1" dirty="0" smtClean="0"/>
              <a:t> </a:t>
            </a:r>
            <a:endParaRPr lang="es-EC" dirty="0" smtClean="0"/>
          </a:p>
          <a:p>
            <a:pPr algn="just">
              <a:buNone/>
            </a:pPr>
            <a:r>
              <a:rPr lang="es-ES" b="1" dirty="0" smtClean="0"/>
              <a:t>Objetivos Específicos</a:t>
            </a:r>
            <a:endParaRPr lang="es-EC" b="1" dirty="0" smtClean="0"/>
          </a:p>
          <a:p>
            <a:pPr algn="just">
              <a:buNone/>
            </a:pPr>
            <a:r>
              <a:rPr lang="es-ES" b="1" dirty="0" smtClean="0"/>
              <a:t> </a:t>
            </a:r>
            <a:endParaRPr lang="es-EC" dirty="0" smtClean="0"/>
          </a:p>
          <a:p>
            <a:pPr lvl="0" algn="just"/>
            <a:r>
              <a:rPr lang="es-ES" dirty="0" smtClean="0"/>
              <a:t>Determinar la identidad genética de los genotipos comerciales de cacao Nacional utilizando un set de 20 marcadores moleculares microsatélites (SSRs).</a:t>
            </a:r>
            <a:endParaRPr lang="es-EC" dirty="0" smtClean="0"/>
          </a:p>
          <a:p>
            <a:pPr algn="just">
              <a:buNone/>
            </a:pPr>
            <a:r>
              <a:rPr lang="es-ES" dirty="0" smtClean="0"/>
              <a:t> </a:t>
            </a:r>
            <a:endParaRPr lang="es-EC" dirty="0" smtClean="0"/>
          </a:p>
          <a:p>
            <a:pPr lvl="0" algn="just"/>
            <a:r>
              <a:rPr lang="es-ES" dirty="0" smtClean="0"/>
              <a:t>Seleccionar marcadores moleculares microsatélites (SSRs) que permitan la identificación de los genotipos comerciales de cacao Nacional, recomendados por el INIAP, de otros con características fenotípicas similares</a:t>
            </a:r>
            <a:endParaRPr lang="es-EC" dirty="0" smtClean="0"/>
          </a:p>
          <a:p>
            <a:pPr algn="just">
              <a:buNone/>
            </a:pPr>
            <a:r>
              <a:rPr lang="es-EC" dirty="0" smtClean="0"/>
              <a:t> </a:t>
            </a:r>
          </a:p>
          <a:p>
            <a:pPr lvl="0" algn="just"/>
            <a:r>
              <a:rPr lang="es-ES" dirty="0" smtClean="0"/>
              <a:t>Determinar la estabilidad de los marcadores microsatélites seleccionados para la diferenciación de los genotipos en plantas de cacao Nacional obtenidas mediante diferentes formas de propagación asexual.</a:t>
            </a:r>
            <a:endParaRPr lang="es-EC" dirty="0" smtClean="0"/>
          </a:p>
          <a:p>
            <a:pPr algn="just"/>
            <a:endParaRPr lang="es-EC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Hipótesis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b="1" dirty="0" smtClean="0"/>
              <a:t>Ha.</a:t>
            </a:r>
            <a:r>
              <a:rPr lang="es-ES" sz="2000" dirty="0" smtClean="0"/>
              <a:t> Los SSRs revelan diferencias genéticas entre los genotipos comerciales de cacao Nacional (</a:t>
            </a:r>
            <a:r>
              <a:rPr lang="es-ES" sz="2000" i="1" dirty="0" smtClean="0"/>
              <a:t>Theobroma cacao </a:t>
            </a:r>
            <a:r>
              <a:rPr lang="es-ES" sz="2000" dirty="0" smtClean="0"/>
              <a:t>L</a:t>
            </a:r>
            <a:r>
              <a:rPr lang="es-ES" sz="2000" i="1" dirty="0" smtClean="0"/>
              <a:t>.) </a:t>
            </a:r>
            <a:r>
              <a:rPr lang="es-ES" sz="2000" dirty="0" smtClean="0"/>
              <a:t>recomendados por el INIAP y otros con características fenotípicas similares. </a:t>
            </a:r>
            <a:endParaRPr lang="es-EC" sz="2000" dirty="0" smtClean="0"/>
          </a:p>
          <a:p>
            <a:pPr>
              <a:buNone/>
            </a:pPr>
            <a:endParaRPr lang="es-EC" sz="2000" dirty="0" smtClean="0"/>
          </a:p>
          <a:p>
            <a:r>
              <a:rPr lang="es-ES" sz="2000" b="1" dirty="0" smtClean="0"/>
              <a:t>Ha</a:t>
            </a:r>
            <a:r>
              <a:rPr lang="es-ES" sz="2000" dirty="0" smtClean="0"/>
              <a:t>. Los SSRs detectan diferencias genéticas entre el material multiplicado por diferentes formas de propagación asexual.</a:t>
            </a:r>
            <a:endParaRPr lang="es-EC" sz="2000" dirty="0" smtClean="0"/>
          </a:p>
          <a:p>
            <a:endParaRPr lang="es-EC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/>
          </a:bodyPr>
          <a:lstStyle/>
          <a:p>
            <a:r>
              <a:rPr lang="es-EC" dirty="0" smtClean="0"/>
              <a:t>Materiales y Métodos</a:t>
            </a:r>
            <a:endParaRPr lang="es-EC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7560840" cy="86409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s-ES" sz="2400" dirty="0" smtClean="0"/>
              <a:t>31 genotipos de cacao </a:t>
            </a:r>
            <a:r>
              <a:rPr lang="es-ES" sz="2400" dirty="0" smtClean="0">
                <a:sym typeface="Wingdings" pitchFamily="2" charset="2"/>
              </a:rPr>
              <a:t></a:t>
            </a:r>
            <a:r>
              <a:rPr lang="es-ES" sz="2400" dirty="0" smtClean="0"/>
              <a:t>Se tomaron muestras foliares de 2 plantas representativas de cada uno.</a:t>
            </a:r>
            <a:endParaRPr lang="es-EC" sz="24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79512" y="2764884"/>
          <a:ext cx="3576320" cy="3040380"/>
        </p:xfrm>
        <a:graphic>
          <a:graphicData uri="http://schemas.openxmlformats.org/drawingml/2006/table">
            <a:tbl>
              <a:tblPr/>
              <a:tblGrid>
                <a:gridCol w="356235"/>
                <a:gridCol w="772160"/>
                <a:gridCol w="356235"/>
                <a:gridCol w="793750"/>
                <a:gridCol w="356235"/>
                <a:gridCol w="941705"/>
              </a:tblGrid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Times New Roman"/>
                          <a:ea typeface="Times New Roman"/>
                          <a:cs typeface="Times New Roman"/>
                        </a:rPr>
                        <a:t>No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Times New Roman"/>
                          <a:ea typeface="Times New Roman"/>
                          <a:cs typeface="Times New Roman"/>
                        </a:rPr>
                        <a:t>Código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Times New Roman"/>
                          <a:ea typeface="Times New Roman"/>
                          <a:cs typeface="Times New Roman"/>
                        </a:rPr>
                        <a:t>No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Times New Roman"/>
                          <a:ea typeface="Times New Roman"/>
                          <a:cs typeface="Times New Roman"/>
                        </a:rPr>
                        <a:t>Código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Times New Roman"/>
                          <a:ea typeface="Times New Roman"/>
                          <a:cs typeface="Times New Roman"/>
                        </a:rPr>
                        <a:t>No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Times New Roman"/>
                          <a:ea typeface="Times New Roman"/>
                          <a:cs typeface="Times New Roman"/>
                        </a:rPr>
                        <a:t>Código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Times New Roman"/>
                          <a:cs typeface="Times New Roman"/>
                        </a:rPr>
                        <a:t>EET-19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Times New Roman"/>
                          <a:cs typeface="Times New Roman"/>
                        </a:rPr>
                        <a:t>EET-577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ESS 5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EET-48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EET-559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Times New Roman"/>
                          <a:cs typeface="Times New Roman"/>
                        </a:rPr>
                        <a:t>ESS 6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Times New Roman"/>
                          <a:cs typeface="Times New Roman"/>
                        </a:rPr>
                        <a:t>EET-62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IMC-67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ESS 7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EET-95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Times New Roman"/>
                          <a:ea typeface="Times New Roman"/>
                          <a:cs typeface="Times New Roman"/>
                        </a:rPr>
                        <a:t>ICS-95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ESS 8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EET-96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CCN-51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SNA-0409a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EET-103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JHVH 10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SNA-1003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EET-544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ESS 1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SA-16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EET-558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ESS 2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PPC1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EET-575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ESS 3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PPC2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EET-576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ESS 4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Times New Roman"/>
                          <a:cs typeface="Times New Roman"/>
                        </a:rPr>
                        <a:t>PPC3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Times New Roman"/>
                          <a:ea typeface="Times New Roman"/>
                          <a:cs typeface="Times New Roman"/>
                        </a:rPr>
                        <a:t>EET-400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72008" y="23488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dirty="0" smtClean="0"/>
              <a:t>Tabla 1 Lista de Genotipos de cacao empleados en</a:t>
            </a:r>
          </a:p>
          <a:p>
            <a:r>
              <a:rPr lang="es-ES" sz="1200" dirty="0" smtClean="0"/>
              <a:t> la investigación</a:t>
            </a:r>
            <a:endParaRPr lang="es-EC" sz="1200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67680" y="5807536"/>
          <a:ext cx="4116288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0064"/>
                <a:gridCol w="2016224"/>
              </a:tblGrid>
              <a:tr h="370840">
                <a:tc>
                  <a:txBody>
                    <a:bodyPr/>
                    <a:lstStyle/>
                    <a:p>
                      <a:pPr marR="0" lvl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EET= Estación Experimental Tropical</a:t>
                      </a:r>
                      <a:endParaRPr kumimoji="0" lang="es-EC" sz="105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R="0" lvl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IMC= Iquitos Marañón </a:t>
                      </a:r>
                      <a:r>
                        <a:rPr kumimoji="0" lang="es-ES" sz="1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Collection</a:t>
                      </a:r>
                      <a:endParaRPr kumimoji="0" lang="es-EC" sz="105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R="0" lvl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ICS= Imperial Collage </a:t>
                      </a:r>
                      <a:r>
                        <a:rPr kumimoji="0" lang="es-ES" sz="1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Selection</a:t>
                      </a:r>
                      <a:endParaRPr kumimoji="0" lang="es-EC" sz="105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R="0" lvl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CCN= Colección Castro Naranjal</a:t>
                      </a:r>
                      <a:endParaRPr kumimoji="0" lang="es-EC" sz="105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R="0" lvl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JHVH= Jehová </a:t>
                      </a:r>
                    </a:p>
                    <a:p>
                      <a:endParaRPr lang="es-EC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ESS= Edmundo Sánchez</a:t>
                      </a:r>
                      <a:endParaRPr lang="es-EC" sz="1000" dirty="0" smtClean="0"/>
                    </a:p>
                    <a:p>
                      <a:r>
                        <a:rPr lang="es-ES" sz="1000" dirty="0" smtClean="0"/>
                        <a:t>SNA= Sabor Nacional Arriba</a:t>
                      </a:r>
                      <a:endParaRPr lang="es-EC" sz="1000" dirty="0" smtClean="0"/>
                    </a:p>
                    <a:p>
                      <a:r>
                        <a:rPr lang="es-ES" sz="1000" dirty="0" smtClean="0"/>
                        <a:t>SA= Sebastián Arteaga</a:t>
                      </a:r>
                      <a:endParaRPr lang="es-EC" sz="1000" dirty="0" smtClean="0"/>
                    </a:p>
                    <a:p>
                      <a:r>
                        <a:rPr lang="es-ES" sz="1000" dirty="0" smtClean="0"/>
                        <a:t>PPC= Patricio Paredes Clon </a:t>
                      </a:r>
                      <a:endParaRPr lang="es-EC" sz="1000" dirty="0" smtClean="0"/>
                    </a:p>
                    <a:p>
                      <a:endParaRPr lang="es-EC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139952" y="5914147"/>
            <a:ext cx="4508824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Las muestras foliares de cada uno de los dos árboles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analizadas por separado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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verificar la identidad genética de los mismos.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3528" y="683985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dirty="0" smtClean="0">
                <a:solidFill>
                  <a:srgbClr val="0070C0"/>
                </a:solidFill>
              </a:rPr>
              <a:t>Obtención del material vegetal</a:t>
            </a:r>
            <a:endParaRPr lang="es-EC" sz="3200" dirty="0"/>
          </a:p>
        </p:txBody>
      </p:sp>
      <p:sp>
        <p:nvSpPr>
          <p:cNvPr id="11" name="10 Rectángulo"/>
          <p:cNvSpPr/>
          <p:nvPr/>
        </p:nvSpPr>
        <p:spPr>
          <a:xfrm>
            <a:off x="539552" y="2996952"/>
            <a:ext cx="792088" cy="280831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"/>
          <p:cNvSpPr/>
          <p:nvPr/>
        </p:nvSpPr>
        <p:spPr>
          <a:xfrm>
            <a:off x="1691680" y="2996952"/>
            <a:ext cx="792088" cy="50405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1691680" y="4509120"/>
            <a:ext cx="792088" cy="100811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/>
          <p:cNvSpPr/>
          <p:nvPr/>
        </p:nvSpPr>
        <p:spPr>
          <a:xfrm>
            <a:off x="2855808" y="2996952"/>
            <a:ext cx="924103" cy="100811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"/>
          <p:cNvSpPr/>
          <p:nvPr/>
        </p:nvSpPr>
        <p:spPr>
          <a:xfrm>
            <a:off x="2843808" y="4797152"/>
            <a:ext cx="936104" cy="72008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>
            <a:off x="2843808" y="4005064"/>
            <a:ext cx="936104" cy="79208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Rectángulo"/>
          <p:cNvSpPr/>
          <p:nvPr/>
        </p:nvSpPr>
        <p:spPr>
          <a:xfrm>
            <a:off x="1691680" y="4293096"/>
            <a:ext cx="792088" cy="21602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Rectángulo"/>
          <p:cNvSpPr/>
          <p:nvPr/>
        </p:nvSpPr>
        <p:spPr>
          <a:xfrm>
            <a:off x="1691680" y="3501008"/>
            <a:ext cx="792088" cy="79208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9937" name="Picture 1" descr="C:\Users\Administrador.LENINROSERO.000\Pictures\DCIM\110_PANA\P110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246200" y="3458988"/>
            <a:ext cx="2736189" cy="2052142"/>
          </a:xfrm>
          <a:prstGeom prst="rect">
            <a:avLst/>
          </a:prstGeom>
          <a:noFill/>
        </p:spPr>
      </p:pic>
      <p:pic>
        <p:nvPicPr>
          <p:cNvPr id="20484" name="Picture 4" descr="C:\Users\Administrador.LENINROSERO.000\Pictures\Tesis\20110818\P1050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2304256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692696"/>
            <a:ext cx="4464496" cy="1152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C" dirty="0" smtClean="0">
                <a:solidFill>
                  <a:srgbClr val="0070C0"/>
                </a:solidFill>
              </a:rPr>
              <a:t>Extracción </a:t>
            </a:r>
            <a:r>
              <a:rPr lang="es-EC" dirty="0" smtClean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s-ES" sz="2200" dirty="0" smtClean="0"/>
              <a:t>Protocolo de Doyle &amp; Doyle (1987) y modificado por Faleiro </a:t>
            </a:r>
            <a:r>
              <a:rPr lang="es-ES" sz="2200" i="1" dirty="0" smtClean="0"/>
              <a:t>et al. </a:t>
            </a:r>
            <a:r>
              <a:rPr lang="es-ES" sz="2200" dirty="0" smtClean="0"/>
              <a:t>(2002) con ciertas modificaciones</a:t>
            </a:r>
            <a:endParaRPr lang="es-EC" sz="30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Materiales y Métodos</a:t>
            </a:r>
            <a:endParaRPr lang="es-EC" dirty="0">
              <a:solidFill>
                <a:srgbClr val="0070C0"/>
              </a:solidFill>
            </a:endParaRPr>
          </a:p>
        </p:txBody>
      </p:sp>
      <p:pic>
        <p:nvPicPr>
          <p:cNvPr id="19458" name="Picture 2" descr="C:\Users\Administrador.LENINROSERO.000\Pictures\Fotos extraccion\P110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1728192" cy="1296144"/>
          </a:xfrm>
          <a:prstGeom prst="rect">
            <a:avLst/>
          </a:prstGeom>
          <a:noFill/>
        </p:spPr>
      </p:pic>
      <p:pic>
        <p:nvPicPr>
          <p:cNvPr id="19459" name="Picture 3" descr="C:\Users\Administrador.LENINROSERO.000\Pictures\Fotos extraccion\P110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772816"/>
            <a:ext cx="1752195" cy="1314146"/>
          </a:xfrm>
          <a:prstGeom prst="rect">
            <a:avLst/>
          </a:prstGeom>
          <a:noFill/>
        </p:spPr>
      </p:pic>
      <p:pic>
        <p:nvPicPr>
          <p:cNvPr id="19464" name="Picture 8" descr="C:\Users\Administrador.LENINROSERO.000\Pictures\Tesis\New folder (4)\P1090064.JPG"/>
          <p:cNvPicPr>
            <a:picLocks noChangeAspect="1" noChangeArrowheads="1"/>
          </p:cNvPicPr>
          <p:nvPr/>
        </p:nvPicPr>
        <p:blipFill>
          <a:blip r:embed="rId4" cstate="print"/>
          <a:srcRect l="8807" r="9970" b="20409"/>
          <a:stretch>
            <a:fillRect/>
          </a:stretch>
        </p:blipFill>
        <p:spPr bwMode="auto">
          <a:xfrm>
            <a:off x="395536" y="4077072"/>
            <a:ext cx="1763605" cy="1296144"/>
          </a:xfrm>
          <a:prstGeom prst="rect">
            <a:avLst/>
          </a:prstGeom>
          <a:noFill/>
        </p:spPr>
      </p:pic>
      <p:pic>
        <p:nvPicPr>
          <p:cNvPr id="19466" name="Picture 10" descr="C:\Users\Administrador.LENINROSERO.000\Pictures\Tesis\New folder (4)\P1090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077072"/>
            <a:ext cx="1728192" cy="1296144"/>
          </a:xfrm>
          <a:prstGeom prst="rect">
            <a:avLst/>
          </a:prstGeom>
          <a:noFill/>
        </p:spPr>
      </p:pic>
      <p:pic>
        <p:nvPicPr>
          <p:cNvPr id="19467" name="Picture 11" descr="D:\FOTOS\Gaby Media\Fotos Gaby\Fotos Cámara\Family\20111202 family\P1080167.JPG"/>
          <p:cNvPicPr>
            <a:picLocks noChangeAspect="1" noChangeArrowheads="1"/>
          </p:cNvPicPr>
          <p:nvPr/>
        </p:nvPicPr>
        <p:blipFill>
          <a:blip r:embed="rId6" cstate="print"/>
          <a:srcRect l="35730" t="58227" r="4719"/>
          <a:stretch>
            <a:fillRect/>
          </a:stretch>
        </p:blipFill>
        <p:spPr bwMode="auto">
          <a:xfrm>
            <a:off x="4788024" y="1628800"/>
            <a:ext cx="2283740" cy="1296144"/>
          </a:xfrm>
          <a:prstGeom prst="rect">
            <a:avLst/>
          </a:prstGeom>
          <a:noFill/>
        </p:spPr>
      </p:pic>
      <p:pic>
        <p:nvPicPr>
          <p:cNvPr id="18" name="Picture 4" descr="C:\Users\Administrador.LENINROSERO.000\Pictures\Tesis\New folder (4)\P1090088.JPG"/>
          <p:cNvPicPr>
            <a:picLocks noChangeAspect="1" noChangeArrowheads="1"/>
          </p:cNvPicPr>
          <p:nvPr/>
        </p:nvPicPr>
        <p:blipFill>
          <a:blip r:embed="rId7" cstate="print"/>
          <a:srcRect l="5378" t="3585" r="16641" b="3196"/>
          <a:stretch>
            <a:fillRect/>
          </a:stretch>
        </p:blipFill>
        <p:spPr bwMode="auto">
          <a:xfrm>
            <a:off x="1705328" y="5417928"/>
            <a:ext cx="1575789" cy="1412776"/>
          </a:xfrm>
          <a:prstGeom prst="rect">
            <a:avLst/>
          </a:prstGeom>
          <a:noFill/>
        </p:spPr>
      </p:pic>
      <p:sp>
        <p:nvSpPr>
          <p:cNvPr id="19" name="2 Marcador de contenido"/>
          <p:cNvSpPr txBox="1">
            <a:spLocks/>
          </p:cNvSpPr>
          <p:nvPr/>
        </p:nvSpPr>
        <p:spPr>
          <a:xfrm>
            <a:off x="4679504" y="692696"/>
            <a:ext cx="4464496" cy="6165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C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Cuantificación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Electroforesis en gel de agarosa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2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2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2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s-ES" sz="2200" dirty="0" smtClean="0"/>
              <a:t> Espectrofotometría</a:t>
            </a:r>
          </a:p>
        </p:txBody>
      </p:sp>
      <p:pic>
        <p:nvPicPr>
          <p:cNvPr id="19465" name="Picture 9" descr="C:\Users\Administrador.LENINROSERO.000\Pictures\Tesis\New folder (4)\P10900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2" y="2924944"/>
            <a:ext cx="1656184" cy="1242138"/>
          </a:xfrm>
          <a:prstGeom prst="rect">
            <a:avLst/>
          </a:prstGeom>
          <a:noFill/>
        </p:spPr>
      </p:pic>
      <p:cxnSp>
        <p:nvCxnSpPr>
          <p:cNvPr id="22" name="21 Conector recto"/>
          <p:cNvCxnSpPr/>
          <p:nvPr/>
        </p:nvCxnSpPr>
        <p:spPr>
          <a:xfrm>
            <a:off x="4644008" y="692696"/>
            <a:ext cx="72008" cy="616530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1763688" y="386104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bg1"/>
                </a:solidFill>
              </a:rPr>
              <a:t>Incubación</a:t>
            </a:r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131840" y="270892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bg1"/>
                </a:solidFill>
              </a:rPr>
              <a:t>Pulverizado</a:t>
            </a:r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2699792" y="508518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bg1"/>
                </a:solidFill>
              </a:rPr>
              <a:t>Adición  de  Etanol</a:t>
            </a:r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79512" y="508518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bg1"/>
                </a:solidFill>
              </a:rPr>
              <a:t>Tejido + buffer </a:t>
            </a:r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95536" y="256490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bg1"/>
                </a:solidFill>
              </a:rPr>
              <a:t>Preparación  de tejido</a:t>
            </a:r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835696" y="6300609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1"/>
                </a:solidFill>
              </a:rPr>
              <a:t>Precipitación ADN</a:t>
            </a:r>
            <a:endParaRPr lang="es-EC" sz="1600" b="1" dirty="0" smtClean="0">
              <a:solidFill>
                <a:schemeClr val="bg1"/>
              </a:solidFill>
            </a:endParaRPr>
          </a:p>
        </p:txBody>
      </p:sp>
      <p:pic>
        <p:nvPicPr>
          <p:cNvPr id="19469" name="Picture 13" descr="C:\Users\Administrador.LENINROSERO.000\Desktop\Imagenes Tesis Presentación Gaby\u2900.gif"/>
          <p:cNvPicPr>
            <a:picLocks noChangeAspect="1" noChangeArrowheads="1"/>
          </p:cNvPicPr>
          <p:nvPr/>
        </p:nvPicPr>
        <p:blipFill>
          <a:blip r:embed="rId9" cstate="print"/>
          <a:srcRect t="20584" b="33821"/>
          <a:stretch>
            <a:fillRect/>
          </a:stretch>
        </p:blipFill>
        <p:spPr bwMode="auto">
          <a:xfrm>
            <a:off x="5796136" y="4869160"/>
            <a:ext cx="2329608" cy="1700808"/>
          </a:xfrm>
          <a:prstGeom prst="rect">
            <a:avLst/>
          </a:prstGeom>
          <a:noFill/>
        </p:spPr>
      </p:pic>
      <p:pic>
        <p:nvPicPr>
          <p:cNvPr id="19470" name="Picture 14" descr="C:\Users\Administrador.LENINROSERO.000\Pictures\Tesis\20101122\P103048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2564904"/>
            <a:ext cx="1621140" cy="2142477"/>
          </a:xfrm>
          <a:prstGeom prst="rect">
            <a:avLst/>
          </a:prstGeom>
          <a:noFill/>
        </p:spPr>
      </p:pic>
      <p:sp>
        <p:nvSpPr>
          <p:cNvPr id="33" name="32 Flecha a la derecha con bandas"/>
          <p:cNvSpPr/>
          <p:nvPr/>
        </p:nvSpPr>
        <p:spPr>
          <a:xfrm rot="2585854">
            <a:off x="7009771" y="2672564"/>
            <a:ext cx="457597" cy="36074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1836</TotalTime>
  <Words>1944</Words>
  <Application>Microsoft Office PowerPoint</Application>
  <PresentationFormat>Presentación en pantalla (4:3)</PresentationFormat>
  <Paragraphs>338</Paragraphs>
  <Slides>27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9" baseType="lpstr">
      <vt:lpstr>Tema de Office</vt:lpstr>
      <vt:lpstr>CorelDRAW</vt:lpstr>
      <vt:lpstr>Diapositiva 1</vt:lpstr>
      <vt:lpstr>Introducción  </vt:lpstr>
      <vt:lpstr>Introducción  </vt:lpstr>
      <vt:lpstr>Introducción  </vt:lpstr>
      <vt:lpstr>Introducción  </vt:lpstr>
      <vt:lpstr>Objetivos</vt:lpstr>
      <vt:lpstr>Hipótesis</vt:lpstr>
      <vt:lpstr>Materiales y Métodos</vt:lpstr>
      <vt:lpstr>Materiales y Métodos</vt:lpstr>
      <vt:lpstr>Materiales y Métodos</vt:lpstr>
      <vt:lpstr>Materiales y Métodos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Conclusiones</vt:lpstr>
      <vt:lpstr>Conclusiones</vt:lpstr>
      <vt:lpstr>Recomendaciones</vt:lpstr>
      <vt:lpstr>Recomendaciones</vt:lpstr>
      <vt:lpstr>Agradecimiento</vt:lpstr>
      <vt:lpstr>Diapositiva 27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Administrador</dc:creator>
  <cp:lastModifiedBy>Administrador</cp:lastModifiedBy>
  <cp:revision>221</cp:revision>
  <dcterms:created xsi:type="dcterms:W3CDTF">2013-06-20T20:59:13Z</dcterms:created>
  <dcterms:modified xsi:type="dcterms:W3CDTF">2013-07-16T14:37:08Z</dcterms:modified>
</cp:coreProperties>
</file>