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3"/>
  </p:notesMasterIdLst>
  <p:sldIdLst>
    <p:sldId id="257" r:id="rId2"/>
    <p:sldId id="296" r:id="rId3"/>
    <p:sldId id="256" r:id="rId4"/>
    <p:sldId id="259" r:id="rId5"/>
    <p:sldId id="297" r:id="rId6"/>
    <p:sldId id="260" r:id="rId7"/>
    <p:sldId id="262" r:id="rId8"/>
    <p:sldId id="263" r:id="rId9"/>
    <p:sldId id="264" r:id="rId10"/>
    <p:sldId id="320" r:id="rId11"/>
    <p:sldId id="322" r:id="rId12"/>
    <p:sldId id="323" r:id="rId13"/>
    <p:sldId id="265" r:id="rId14"/>
    <p:sldId id="266" r:id="rId15"/>
    <p:sldId id="267" r:id="rId16"/>
    <p:sldId id="268" r:id="rId17"/>
    <p:sldId id="270" r:id="rId18"/>
    <p:sldId id="271" r:id="rId19"/>
    <p:sldId id="272" r:id="rId20"/>
    <p:sldId id="298" r:id="rId21"/>
    <p:sldId id="273" r:id="rId22"/>
    <p:sldId id="274" r:id="rId23"/>
    <p:sldId id="275" r:id="rId24"/>
    <p:sldId id="276" r:id="rId25"/>
    <p:sldId id="277" r:id="rId26"/>
    <p:sldId id="283" r:id="rId27"/>
    <p:sldId id="300" r:id="rId28"/>
    <p:sldId id="324" r:id="rId29"/>
    <p:sldId id="284" r:id="rId30"/>
    <p:sldId id="325" r:id="rId31"/>
    <p:sldId id="327" r:id="rId32"/>
    <p:sldId id="337" r:id="rId33"/>
    <p:sldId id="338" r:id="rId34"/>
    <p:sldId id="339" r:id="rId35"/>
    <p:sldId id="340" r:id="rId36"/>
    <p:sldId id="346" r:id="rId37"/>
    <p:sldId id="342" r:id="rId38"/>
    <p:sldId id="343" r:id="rId39"/>
    <p:sldId id="344" r:id="rId40"/>
    <p:sldId id="345" r:id="rId41"/>
    <p:sldId id="348" r:id="rId42"/>
    <p:sldId id="349" r:id="rId43"/>
    <p:sldId id="350" r:id="rId44"/>
    <p:sldId id="358" r:id="rId45"/>
    <p:sldId id="351" r:id="rId46"/>
    <p:sldId id="352" r:id="rId47"/>
    <p:sldId id="353" r:id="rId48"/>
    <p:sldId id="354" r:id="rId49"/>
    <p:sldId id="356" r:id="rId50"/>
    <p:sldId id="357" r:id="rId51"/>
    <p:sldId id="361" r:id="rId52"/>
    <p:sldId id="359" r:id="rId53"/>
    <p:sldId id="360" r:id="rId54"/>
    <p:sldId id="362" r:id="rId55"/>
    <p:sldId id="363" r:id="rId56"/>
    <p:sldId id="364" r:id="rId57"/>
    <p:sldId id="365" r:id="rId58"/>
    <p:sldId id="366" r:id="rId59"/>
    <p:sldId id="367" r:id="rId60"/>
    <p:sldId id="368" r:id="rId61"/>
    <p:sldId id="369" r:id="rId6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00CC"/>
    <a:srgbClr val="12EE27"/>
    <a:srgbClr val="66CCFF"/>
    <a:srgbClr val="E2186F"/>
    <a:srgbClr val="666699"/>
    <a:srgbClr val="0099CC"/>
    <a:srgbClr val="99CCFF"/>
    <a:srgbClr val="FFCC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4624" autoAdjust="0"/>
  </p:normalViewPr>
  <p:slideViewPr>
    <p:cSldViewPr>
      <p:cViewPr varScale="1">
        <p:scale>
          <a:sx n="88" d="100"/>
          <a:sy n="88" d="100"/>
        </p:scale>
        <p:origin x="-9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D:\Mis%20documentos\JOHANA%20Dato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is%20documentos\JOHANA%20Dato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is%20documentos\JOHANA%20Dato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Mis%20documentos\JOHANA%20Dato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is%20documentos\JOHANA%20Dato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is%20documentos\JOHANA%20Dato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Mis%20documentos\JOHANA%20Dato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Mis%20documentos\JOHANA%20Datos.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Mis%20documentos\JOHANA%20Dato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S"/>
              <a:t>Gráfico</a:t>
            </a:r>
            <a:r>
              <a:rPr lang="es-ES" baseline="0"/>
              <a:t> Nº 1 : Receptiva - Auditiva</a:t>
            </a:r>
            <a:endParaRPr lang="es-E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cat>
            <c:strRef>
              <c:f>Hoja1!$A$89:$A$90</c:f>
              <c:strCache>
                <c:ptCount val="2"/>
                <c:pt idx="0">
                  <c:v>Si</c:v>
                </c:pt>
                <c:pt idx="1">
                  <c:v>No</c:v>
                </c:pt>
              </c:strCache>
            </c:strRef>
          </c:cat>
          <c:val>
            <c:numRef>
              <c:f>Hoja1!$B$89:$B$90</c:f>
              <c:numCache>
                <c:formatCode>General</c:formatCode>
                <c:ptCount val="2"/>
                <c:pt idx="0">
                  <c:v>11</c:v>
                </c:pt>
                <c:pt idx="1">
                  <c:v>14</c:v>
                </c:pt>
              </c:numCache>
            </c:numRef>
          </c:val>
        </c:ser>
        <c:dLbls>
          <c:showLegendKey val="0"/>
          <c:showVal val="0"/>
          <c:showCatName val="0"/>
          <c:showSerName val="0"/>
          <c:showPercent val="1"/>
          <c:showBubbleSize val="0"/>
          <c:showLeaderLines val="0"/>
        </c:dLbls>
      </c:pie3DChart>
    </c:plotArea>
    <c:legend>
      <c:legendPos val="r"/>
      <c:layout/>
      <c:overlay val="0"/>
      <c:txPr>
        <a:bodyPr/>
        <a:lstStyle/>
        <a:p>
          <a:pPr>
            <a:defRPr lang="es-ES"/>
          </a:pPr>
          <a:endParaRPr lang="es-ES"/>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S"/>
              <a:t>Gráfico</a:t>
            </a:r>
            <a:r>
              <a:rPr lang="es-ES" baseline="0"/>
              <a:t> Nº 2 : Recetiva Visual</a:t>
            </a:r>
            <a:endParaRPr lang="es-E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cat>
            <c:strRef>
              <c:f>Hoja1!$A$110:$A$111</c:f>
              <c:strCache>
                <c:ptCount val="2"/>
                <c:pt idx="0">
                  <c:v>Si</c:v>
                </c:pt>
                <c:pt idx="1">
                  <c:v>No</c:v>
                </c:pt>
              </c:strCache>
            </c:strRef>
          </c:cat>
          <c:val>
            <c:numRef>
              <c:f>Hoja1!$B$110:$B$111</c:f>
              <c:numCache>
                <c:formatCode>General</c:formatCode>
                <c:ptCount val="2"/>
                <c:pt idx="0">
                  <c:v>22</c:v>
                </c:pt>
                <c:pt idx="1">
                  <c:v>3</c:v>
                </c:pt>
              </c:numCache>
            </c:numRef>
          </c:val>
        </c:ser>
        <c:dLbls>
          <c:showLegendKey val="0"/>
          <c:showVal val="0"/>
          <c:showCatName val="0"/>
          <c:showSerName val="0"/>
          <c:showPercent val="1"/>
          <c:showBubbleSize val="0"/>
          <c:showLeaderLines val="0"/>
        </c:dLbls>
      </c:pie3DChart>
    </c:plotArea>
    <c:legend>
      <c:legendPos val="r"/>
      <c:layout/>
      <c:overlay val="0"/>
      <c:txPr>
        <a:bodyPr/>
        <a:lstStyle/>
        <a:p>
          <a:pPr>
            <a:defRPr lang="es-ES"/>
          </a:pPr>
          <a:endParaRPr lang="es-ES"/>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S"/>
              <a:t>Gráfico</a:t>
            </a:r>
            <a:r>
              <a:rPr lang="es-ES" baseline="0"/>
              <a:t> Nº 3: Asociativa Auditiva</a:t>
            </a:r>
            <a:endParaRPr lang="es-E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cat>
            <c:strRef>
              <c:f>Hoja1!$A$131:$A$132</c:f>
              <c:strCache>
                <c:ptCount val="2"/>
                <c:pt idx="0">
                  <c:v>Si</c:v>
                </c:pt>
                <c:pt idx="1">
                  <c:v>No</c:v>
                </c:pt>
              </c:strCache>
            </c:strRef>
          </c:cat>
          <c:val>
            <c:numRef>
              <c:f>Hoja1!$B$131:$B$132</c:f>
              <c:numCache>
                <c:formatCode>General</c:formatCode>
                <c:ptCount val="2"/>
                <c:pt idx="0">
                  <c:v>3</c:v>
                </c:pt>
                <c:pt idx="1">
                  <c:v>22</c:v>
                </c:pt>
              </c:numCache>
            </c:numRef>
          </c:val>
        </c:ser>
        <c:dLbls>
          <c:showLegendKey val="0"/>
          <c:showVal val="0"/>
          <c:showCatName val="0"/>
          <c:showSerName val="0"/>
          <c:showPercent val="1"/>
          <c:showBubbleSize val="0"/>
          <c:showLeaderLines val="0"/>
        </c:dLbls>
      </c:pie3DChart>
    </c:plotArea>
    <c:legend>
      <c:legendPos val="r"/>
      <c:layout/>
      <c:overlay val="0"/>
      <c:txPr>
        <a:bodyPr/>
        <a:lstStyle/>
        <a:p>
          <a:pPr>
            <a:defRPr lang="es-ES"/>
          </a:pPr>
          <a:endParaRPr lang="es-ES"/>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S"/>
              <a:t>Gráfico</a:t>
            </a:r>
            <a:r>
              <a:rPr lang="es-ES" baseline="0"/>
              <a:t> Nº 4 :  Cierre Auditivo Vocal</a:t>
            </a:r>
            <a:endParaRPr lang="es-E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cat>
            <c:strRef>
              <c:f>Hoja1!$A$175:$A$176</c:f>
              <c:strCache>
                <c:ptCount val="2"/>
                <c:pt idx="0">
                  <c:v>Si</c:v>
                </c:pt>
                <c:pt idx="1">
                  <c:v>No</c:v>
                </c:pt>
              </c:strCache>
            </c:strRef>
          </c:cat>
          <c:val>
            <c:numRef>
              <c:f>Hoja1!$B$175:$B$176</c:f>
              <c:numCache>
                <c:formatCode>General</c:formatCode>
                <c:ptCount val="2"/>
                <c:pt idx="0">
                  <c:v>6</c:v>
                </c:pt>
                <c:pt idx="1">
                  <c:v>19</c:v>
                </c:pt>
              </c:numCache>
            </c:numRef>
          </c:val>
        </c:ser>
        <c:dLbls>
          <c:showLegendKey val="0"/>
          <c:showVal val="0"/>
          <c:showCatName val="0"/>
          <c:showSerName val="0"/>
          <c:showPercent val="1"/>
          <c:showBubbleSize val="0"/>
          <c:showLeaderLines val="0"/>
        </c:dLbls>
      </c:pie3DChart>
    </c:plotArea>
    <c:legend>
      <c:legendPos val="r"/>
      <c:layout/>
      <c:overlay val="0"/>
      <c:txPr>
        <a:bodyPr/>
        <a:lstStyle/>
        <a:p>
          <a:pPr>
            <a:defRPr lang="es-ES"/>
          </a:pPr>
          <a:endParaRPr lang="es-ES"/>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S"/>
              <a:t>Gráfico</a:t>
            </a:r>
            <a:r>
              <a:rPr lang="es-ES" baseline="0"/>
              <a:t> Nº 5: Pronunciación</a:t>
            </a:r>
            <a:endParaRPr lang="es-E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cat>
            <c:strRef>
              <c:f>Hoja1!$A$197:$A$198</c:f>
              <c:strCache>
                <c:ptCount val="2"/>
                <c:pt idx="0">
                  <c:v>Si</c:v>
                </c:pt>
                <c:pt idx="1">
                  <c:v>No</c:v>
                </c:pt>
              </c:strCache>
            </c:strRef>
          </c:cat>
          <c:val>
            <c:numRef>
              <c:f>Hoja1!$B$197:$B$198</c:f>
              <c:numCache>
                <c:formatCode>General</c:formatCode>
                <c:ptCount val="2"/>
                <c:pt idx="0">
                  <c:v>4</c:v>
                </c:pt>
                <c:pt idx="1">
                  <c:v>21</c:v>
                </c:pt>
              </c:numCache>
            </c:numRef>
          </c:val>
        </c:ser>
        <c:dLbls>
          <c:showLegendKey val="0"/>
          <c:showVal val="0"/>
          <c:showCatName val="0"/>
          <c:showSerName val="0"/>
          <c:showPercent val="1"/>
          <c:showBubbleSize val="0"/>
          <c:showLeaderLines val="0"/>
        </c:dLbls>
      </c:pie3DChart>
    </c:plotArea>
    <c:legend>
      <c:legendPos val="r"/>
      <c:layout/>
      <c:overlay val="0"/>
      <c:txPr>
        <a:bodyPr/>
        <a:lstStyle/>
        <a:p>
          <a:pPr>
            <a:defRPr lang="es-ES"/>
          </a:pPr>
          <a:endParaRPr lang="es-ES"/>
        </a:p>
      </c:txPr>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S"/>
              <a:t>Gráfico</a:t>
            </a:r>
            <a:r>
              <a:rPr lang="es-ES" baseline="0"/>
              <a:t> Nº 6: Memoria Secuencia Auditiva</a:t>
            </a:r>
            <a:endParaRPr lang="es-E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cat>
            <c:strRef>
              <c:f>Hoja1!$A$218:$A$219</c:f>
              <c:strCache>
                <c:ptCount val="2"/>
                <c:pt idx="0">
                  <c:v>Si</c:v>
                </c:pt>
                <c:pt idx="1">
                  <c:v>No</c:v>
                </c:pt>
              </c:strCache>
            </c:strRef>
          </c:cat>
          <c:val>
            <c:numRef>
              <c:f>Hoja1!$B$218:$B$219</c:f>
              <c:numCache>
                <c:formatCode>General</c:formatCode>
                <c:ptCount val="2"/>
                <c:pt idx="0">
                  <c:v>7</c:v>
                </c:pt>
                <c:pt idx="1">
                  <c:v>18</c:v>
                </c:pt>
              </c:numCache>
            </c:numRef>
          </c:val>
        </c:ser>
        <c:dLbls>
          <c:showLegendKey val="0"/>
          <c:showVal val="0"/>
          <c:showCatName val="0"/>
          <c:showSerName val="0"/>
          <c:showPercent val="1"/>
          <c:showBubbleSize val="0"/>
          <c:showLeaderLines val="0"/>
        </c:dLbls>
      </c:pie3DChart>
    </c:plotArea>
    <c:legend>
      <c:legendPos val="r"/>
      <c:layout/>
      <c:overlay val="0"/>
      <c:txPr>
        <a:bodyPr/>
        <a:lstStyle/>
        <a:p>
          <a:pPr>
            <a:defRPr lang="es-ES"/>
          </a:pPr>
          <a:endParaRPr lang="es-ES"/>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S"/>
              <a:t>Gráfico</a:t>
            </a:r>
            <a:r>
              <a:rPr lang="es-ES" baseline="0"/>
              <a:t> Nº 7: Coordinación Visual  Auditivo Motora</a:t>
            </a:r>
            <a:endParaRPr lang="es-E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cat>
            <c:strRef>
              <c:f>Hoja1!$A$241:$A$242</c:f>
              <c:strCache>
                <c:ptCount val="2"/>
                <c:pt idx="0">
                  <c:v>Si</c:v>
                </c:pt>
                <c:pt idx="1">
                  <c:v>No</c:v>
                </c:pt>
              </c:strCache>
            </c:strRef>
          </c:cat>
          <c:val>
            <c:numRef>
              <c:f>Hoja1!$B$241:$B$242</c:f>
              <c:numCache>
                <c:formatCode>General</c:formatCode>
                <c:ptCount val="2"/>
                <c:pt idx="0">
                  <c:v>2</c:v>
                </c:pt>
                <c:pt idx="1">
                  <c:v>23</c:v>
                </c:pt>
              </c:numCache>
            </c:numRef>
          </c:val>
        </c:ser>
        <c:dLbls>
          <c:showLegendKey val="0"/>
          <c:showVal val="0"/>
          <c:showCatName val="0"/>
          <c:showSerName val="0"/>
          <c:showPercent val="1"/>
          <c:showBubbleSize val="0"/>
          <c:showLeaderLines val="0"/>
        </c:dLbls>
      </c:pie3DChart>
    </c:plotArea>
    <c:legend>
      <c:legendPos val="r"/>
      <c:layout/>
      <c:overlay val="0"/>
      <c:txPr>
        <a:bodyPr/>
        <a:lstStyle/>
        <a:p>
          <a:pPr>
            <a:defRPr lang="es-ES"/>
          </a:pPr>
          <a:endParaRPr lang="es-ES"/>
        </a:p>
      </c:txPr>
    </c:legend>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S"/>
              <a:t>Gráfico</a:t>
            </a:r>
            <a:r>
              <a:rPr lang="es-ES" baseline="0"/>
              <a:t> Nº 8: Memoria Visual</a:t>
            </a:r>
            <a:endParaRPr lang="es-E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cat>
            <c:strRef>
              <c:f>Hoja1!$A$262:$A$263</c:f>
              <c:strCache>
                <c:ptCount val="2"/>
                <c:pt idx="0">
                  <c:v>Si</c:v>
                </c:pt>
                <c:pt idx="1">
                  <c:v>No</c:v>
                </c:pt>
              </c:strCache>
            </c:strRef>
          </c:cat>
          <c:val>
            <c:numRef>
              <c:f>Hoja1!$B$262:$B$263</c:f>
              <c:numCache>
                <c:formatCode>General</c:formatCode>
                <c:ptCount val="2"/>
                <c:pt idx="0">
                  <c:v>9</c:v>
                </c:pt>
                <c:pt idx="1">
                  <c:v>16</c:v>
                </c:pt>
              </c:numCache>
            </c:numRef>
          </c:val>
        </c:ser>
        <c:dLbls>
          <c:showLegendKey val="0"/>
          <c:showVal val="0"/>
          <c:showCatName val="0"/>
          <c:showSerName val="0"/>
          <c:showPercent val="1"/>
          <c:showBubbleSize val="0"/>
          <c:showLeaderLines val="0"/>
        </c:dLbls>
      </c:pie3DChart>
    </c:plotArea>
    <c:legend>
      <c:legendPos val="r"/>
      <c:layout/>
      <c:overlay val="0"/>
      <c:txPr>
        <a:bodyPr/>
        <a:lstStyle/>
        <a:p>
          <a:pPr>
            <a:defRPr lang="es-ES"/>
          </a:pPr>
          <a:endParaRPr lang="es-ES"/>
        </a:p>
      </c:txPr>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S"/>
              <a:t>Gráfico</a:t>
            </a:r>
            <a:r>
              <a:rPr lang="es-ES" baseline="0"/>
              <a:t> Nº 9: Discriminación Auditiva</a:t>
            </a:r>
            <a:endParaRPr lang="es-E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cat>
            <c:strRef>
              <c:f>Hoja1!$A$283:$A$284</c:f>
              <c:strCache>
                <c:ptCount val="2"/>
                <c:pt idx="0">
                  <c:v>Si</c:v>
                </c:pt>
                <c:pt idx="1">
                  <c:v>No</c:v>
                </c:pt>
              </c:strCache>
            </c:strRef>
          </c:cat>
          <c:val>
            <c:numRef>
              <c:f>Hoja1!$B$283:$B$284</c:f>
              <c:numCache>
                <c:formatCode>General</c:formatCode>
                <c:ptCount val="2"/>
                <c:pt idx="0">
                  <c:v>5</c:v>
                </c:pt>
                <c:pt idx="1">
                  <c:v>20</c:v>
                </c:pt>
              </c:numCache>
            </c:numRef>
          </c:val>
        </c:ser>
        <c:dLbls>
          <c:showLegendKey val="0"/>
          <c:showVal val="0"/>
          <c:showCatName val="0"/>
          <c:showSerName val="0"/>
          <c:showPercent val="1"/>
          <c:showBubbleSize val="0"/>
          <c:showLeaderLines val="0"/>
        </c:dLbls>
      </c:pie3DChart>
    </c:plotArea>
    <c:legend>
      <c:legendPos val="r"/>
      <c:layout/>
      <c:overlay val="0"/>
      <c:txPr>
        <a:bodyPr/>
        <a:lstStyle/>
        <a:p>
          <a:pPr>
            <a:defRPr lang="es-ES"/>
          </a:pPr>
          <a:endParaRPr lang="es-ES"/>
        </a:p>
      </c:txPr>
    </c:legend>
    <c:plotVisOnly val="1"/>
    <c:dispBlanksAs val="zero"/>
    <c:showDLblsOverMax val="0"/>
  </c:chart>
  <c:externalData r:id="rId1">
    <c:autoUpdate val="0"/>
  </c:externalData>
</c:chartSpace>
</file>

<file path=ppt/diagrams/_rels/data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E5588-9955-4BD3-991A-0F62434F9933}" type="doc">
      <dgm:prSet loTypeId="urn:microsoft.com/office/officeart/2005/8/layout/radial6" loCatId="cycle" qsTypeId="urn:microsoft.com/office/officeart/2005/8/quickstyle/3d2" qsCatId="3D" csTypeId="urn:microsoft.com/office/officeart/2005/8/colors/accent1_2" csCatId="accent1" phldr="1"/>
      <dgm:spPr/>
      <dgm:t>
        <a:bodyPr/>
        <a:lstStyle/>
        <a:p>
          <a:endParaRPr lang="es-EC"/>
        </a:p>
      </dgm:t>
    </dgm:pt>
    <dgm:pt modelId="{CD2ABE50-55FB-42F8-A5C6-6953ED3DFD1F}">
      <dgm:prSet phldrT="[Texto]" custT="1"/>
      <dgm:spPr>
        <a:solidFill>
          <a:srgbClr val="66CCFF"/>
        </a:solidFill>
      </dgm:spPr>
      <dgm:t>
        <a:bodyPr/>
        <a:lstStyle/>
        <a:p>
          <a:r>
            <a:rPr lang="es-ES" sz="1200" dirty="0" smtClean="0"/>
            <a:t>La escasa estimulación  del lenguaje  y la incidencia en   la deficiencia del mismo</a:t>
          </a:r>
          <a:endParaRPr lang="es-EC" sz="1200" b="1" dirty="0">
            <a:solidFill>
              <a:srgbClr val="0000CC"/>
            </a:solidFill>
          </a:endParaRPr>
        </a:p>
      </dgm:t>
    </dgm:pt>
    <dgm:pt modelId="{D6C09C42-6258-4AF3-954C-86BF688BA867}" type="parTrans" cxnId="{5776C1B1-5153-49A1-BD0C-FB002CDC0171}">
      <dgm:prSet/>
      <dgm:spPr/>
      <dgm:t>
        <a:bodyPr/>
        <a:lstStyle/>
        <a:p>
          <a:endParaRPr lang="es-EC"/>
        </a:p>
      </dgm:t>
    </dgm:pt>
    <dgm:pt modelId="{07275A0E-BA8A-42C0-8C01-81EE342C2B2E}" type="sibTrans" cxnId="{5776C1B1-5153-49A1-BD0C-FB002CDC0171}">
      <dgm:prSet/>
      <dgm:spPr/>
      <dgm:t>
        <a:bodyPr/>
        <a:lstStyle/>
        <a:p>
          <a:endParaRPr lang="es-EC"/>
        </a:p>
      </dgm:t>
    </dgm:pt>
    <dgm:pt modelId="{16989CFE-9719-4FB8-97BB-FBA828BE5227}">
      <dgm:prSet phldrT="[Texto]"/>
      <dgm:spPr>
        <a:solidFill>
          <a:srgbClr val="9966FF"/>
        </a:solidFill>
      </dgm:spPr>
      <dgm:t>
        <a:bodyPr/>
        <a:lstStyle/>
        <a:p>
          <a:r>
            <a:rPr lang="es-ES" dirty="0" smtClean="0"/>
            <a:t>Los problemas de lenguaje constituye un problema de adaptación al medio social</a:t>
          </a:r>
          <a:endParaRPr lang="es-EC" b="1" dirty="0">
            <a:solidFill>
              <a:schemeClr val="tx1"/>
            </a:solidFill>
          </a:endParaRPr>
        </a:p>
      </dgm:t>
    </dgm:pt>
    <dgm:pt modelId="{7C75FBF0-749F-4FD9-B571-6A576AB7343E}" type="parTrans" cxnId="{0F73ADA6-42A5-47D0-9A36-A90F6EAC4FE5}">
      <dgm:prSet/>
      <dgm:spPr/>
      <dgm:t>
        <a:bodyPr/>
        <a:lstStyle/>
        <a:p>
          <a:endParaRPr lang="es-EC"/>
        </a:p>
      </dgm:t>
    </dgm:pt>
    <dgm:pt modelId="{646B4A8C-F289-44C3-BE34-C07DE7A04D13}" type="sibTrans" cxnId="{0F73ADA6-42A5-47D0-9A36-A90F6EAC4FE5}">
      <dgm:prSet/>
      <dgm:spPr/>
      <dgm:t>
        <a:bodyPr/>
        <a:lstStyle/>
        <a:p>
          <a:endParaRPr lang="es-EC" dirty="0"/>
        </a:p>
      </dgm:t>
    </dgm:pt>
    <dgm:pt modelId="{9CF22661-63F6-4A4F-9DAD-A7EC66602771}">
      <dgm:prSet/>
      <dgm:spPr>
        <a:solidFill>
          <a:srgbClr val="3399FF"/>
        </a:solidFill>
      </dgm:spPr>
      <dgm:t>
        <a:bodyPr/>
        <a:lstStyle/>
        <a:p>
          <a:r>
            <a:rPr lang="es-ES" dirty="0" smtClean="0"/>
            <a:t>La escasa estimulación  del lenguaje  y la incidencia en   la deficiencia del mismo.</a:t>
          </a:r>
          <a:endParaRPr lang="es-EC" b="1" dirty="0">
            <a:solidFill>
              <a:schemeClr val="tx1"/>
            </a:solidFill>
          </a:endParaRPr>
        </a:p>
      </dgm:t>
    </dgm:pt>
    <dgm:pt modelId="{D41D5F74-57E8-4AB4-9DEA-E97BDCD0D2EB}" type="parTrans" cxnId="{EBE3B4DA-9CE7-45E4-9ACE-C524E2C7D1A3}">
      <dgm:prSet/>
      <dgm:spPr/>
      <dgm:t>
        <a:bodyPr/>
        <a:lstStyle/>
        <a:p>
          <a:endParaRPr lang="es-EC"/>
        </a:p>
      </dgm:t>
    </dgm:pt>
    <dgm:pt modelId="{1B50000A-02E6-4CE3-9C4F-D62676789B1A}" type="sibTrans" cxnId="{EBE3B4DA-9CE7-45E4-9ACE-C524E2C7D1A3}">
      <dgm:prSet/>
      <dgm:spPr/>
      <dgm:t>
        <a:bodyPr/>
        <a:lstStyle/>
        <a:p>
          <a:endParaRPr lang="es-EC" dirty="0"/>
        </a:p>
      </dgm:t>
    </dgm:pt>
    <dgm:pt modelId="{A66F633A-6ACD-455B-BB91-5F1D939DDC8A}">
      <dgm:prSet custT="1"/>
      <dgm:spPr>
        <a:solidFill>
          <a:srgbClr val="3366CC"/>
        </a:solidFill>
      </dgm:spPr>
      <dgm:t>
        <a:bodyPr/>
        <a:lstStyle/>
        <a:p>
          <a:r>
            <a:rPr lang="es-ES" sz="1500" dirty="0" smtClean="0"/>
            <a:t>Los  padres en  su  mayoría no  disponen  del    tiempo suficiente  de  atenciones    y  cuidados  necesarios,    para  que    sus  hijos  tengan  un </a:t>
          </a:r>
        </a:p>
        <a:p>
          <a:r>
            <a:rPr lang="es-ES" sz="1500" dirty="0" smtClean="0"/>
            <a:t>normal  desarrollo en su lenguaje</a:t>
          </a:r>
          <a:endParaRPr lang="es-EC" sz="1500" b="1" dirty="0" smtClean="0">
            <a:solidFill>
              <a:schemeClr val="tx1"/>
            </a:solidFill>
          </a:endParaRPr>
        </a:p>
      </dgm:t>
    </dgm:pt>
    <dgm:pt modelId="{1CD3B772-3C80-446D-A410-4C034F0BE96B}" type="parTrans" cxnId="{55DB206D-0575-40EB-8B68-CEDDFFC5B227}">
      <dgm:prSet/>
      <dgm:spPr/>
      <dgm:t>
        <a:bodyPr/>
        <a:lstStyle/>
        <a:p>
          <a:endParaRPr lang="es-EC"/>
        </a:p>
      </dgm:t>
    </dgm:pt>
    <dgm:pt modelId="{562BA937-4A4D-4509-A219-3D0CF339AD0B}" type="sibTrans" cxnId="{55DB206D-0575-40EB-8B68-CEDDFFC5B227}">
      <dgm:prSet/>
      <dgm:spPr/>
      <dgm:t>
        <a:bodyPr/>
        <a:lstStyle/>
        <a:p>
          <a:endParaRPr lang="es-EC" dirty="0"/>
        </a:p>
      </dgm:t>
    </dgm:pt>
    <dgm:pt modelId="{C7065AE6-6214-408A-84AC-9876D727219E}">
      <dgm:prSet phldrT="[Texto]" custT="1"/>
      <dgm:spPr>
        <a:solidFill>
          <a:srgbClr val="3366FF"/>
        </a:solidFill>
      </dgm:spPr>
      <dgm:t>
        <a:bodyPr/>
        <a:lstStyle/>
        <a:p>
          <a:r>
            <a:rPr lang="es-ES" sz="1200" dirty="0" smtClean="0"/>
            <a:t>Los problemas de lenguaje siempre serán un obstáculo para que el niño pueda aprender en un 100%</a:t>
          </a:r>
          <a:endParaRPr lang="es-EC" sz="1200" b="1" dirty="0">
            <a:solidFill>
              <a:schemeClr val="tx1"/>
            </a:solidFill>
          </a:endParaRPr>
        </a:p>
      </dgm:t>
    </dgm:pt>
    <dgm:pt modelId="{0B36D32C-BEA8-4695-A063-01F82EBC6919}" type="sibTrans" cxnId="{9CE4BF1E-59DA-4297-9BBB-5FC603AF3A9C}">
      <dgm:prSet/>
      <dgm:spPr/>
      <dgm:t>
        <a:bodyPr/>
        <a:lstStyle/>
        <a:p>
          <a:endParaRPr lang="es-EC" dirty="0"/>
        </a:p>
      </dgm:t>
    </dgm:pt>
    <dgm:pt modelId="{E9C1BCC0-324A-4E7F-AED5-602EB5A0683E}" type="parTrans" cxnId="{9CE4BF1E-59DA-4297-9BBB-5FC603AF3A9C}">
      <dgm:prSet/>
      <dgm:spPr/>
      <dgm:t>
        <a:bodyPr/>
        <a:lstStyle/>
        <a:p>
          <a:endParaRPr lang="es-EC"/>
        </a:p>
      </dgm:t>
    </dgm:pt>
    <dgm:pt modelId="{E13D0977-1F41-40DE-BCDC-01D4F8C4AA78}" type="pres">
      <dgm:prSet presAssocID="{177E5588-9955-4BD3-991A-0F62434F9933}" presName="Name0" presStyleCnt="0">
        <dgm:presLayoutVars>
          <dgm:chMax val="1"/>
          <dgm:dir/>
          <dgm:animLvl val="ctr"/>
          <dgm:resizeHandles val="exact"/>
        </dgm:presLayoutVars>
      </dgm:prSet>
      <dgm:spPr/>
      <dgm:t>
        <a:bodyPr/>
        <a:lstStyle/>
        <a:p>
          <a:endParaRPr lang="es-ES"/>
        </a:p>
      </dgm:t>
    </dgm:pt>
    <dgm:pt modelId="{935FCA29-03DF-40F7-8AEC-2B8C619134B4}" type="pres">
      <dgm:prSet presAssocID="{CD2ABE50-55FB-42F8-A5C6-6953ED3DFD1F}" presName="centerShape" presStyleLbl="node0" presStyleIdx="0" presStyleCnt="1" custLinFactNeighborX="387" custLinFactNeighborY="-601"/>
      <dgm:spPr/>
      <dgm:t>
        <a:bodyPr/>
        <a:lstStyle/>
        <a:p>
          <a:endParaRPr lang="es-ES"/>
        </a:p>
      </dgm:t>
    </dgm:pt>
    <dgm:pt modelId="{2FE1FECB-1B16-422F-B42D-F7094A881F9A}" type="pres">
      <dgm:prSet presAssocID="{C7065AE6-6214-408A-84AC-9876D727219E}" presName="node" presStyleLbl="node1" presStyleIdx="0" presStyleCnt="4" custScaleX="195612">
        <dgm:presLayoutVars>
          <dgm:bulletEnabled val="1"/>
        </dgm:presLayoutVars>
      </dgm:prSet>
      <dgm:spPr/>
      <dgm:t>
        <a:bodyPr/>
        <a:lstStyle/>
        <a:p>
          <a:endParaRPr lang="es-ES"/>
        </a:p>
      </dgm:t>
    </dgm:pt>
    <dgm:pt modelId="{BB21084B-F4D6-4933-BF76-178FFC4E8584}" type="pres">
      <dgm:prSet presAssocID="{C7065AE6-6214-408A-84AC-9876D727219E}" presName="dummy" presStyleCnt="0"/>
      <dgm:spPr/>
    </dgm:pt>
    <dgm:pt modelId="{0288A4E9-FC0D-4046-ACFE-0382B605479B}" type="pres">
      <dgm:prSet presAssocID="{0B36D32C-BEA8-4695-A063-01F82EBC6919}" presName="sibTrans" presStyleLbl="sibTrans2D1" presStyleIdx="0" presStyleCnt="4"/>
      <dgm:spPr/>
      <dgm:t>
        <a:bodyPr/>
        <a:lstStyle/>
        <a:p>
          <a:endParaRPr lang="es-ES"/>
        </a:p>
      </dgm:t>
    </dgm:pt>
    <dgm:pt modelId="{24A6849E-213F-4AD5-9110-CF23596F6BA9}" type="pres">
      <dgm:prSet presAssocID="{16989CFE-9719-4FB8-97BB-FBA828BE5227}" presName="node" presStyleLbl="node1" presStyleIdx="1" presStyleCnt="4" custScaleX="137604" custScaleY="180644" custRadScaleRad="105987" custRadScaleInc="3225">
        <dgm:presLayoutVars>
          <dgm:bulletEnabled val="1"/>
        </dgm:presLayoutVars>
      </dgm:prSet>
      <dgm:spPr/>
      <dgm:t>
        <a:bodyPr/>
        <a:lstStyle/>
        <a:p>
          <a:endParaRPr lang="es-ES"/>
        </a:p>
      </dgm:t>
    </dgm:pt>
    <dgm:pt modelId="{3EE4523E-8D57-4ABE-AF77-49519F88ADC2}" type="pres">
      <dgm:prSet presAssocID="{16989CFE-9719-4FB8-97BB-FBA828BE5227}" presName="dummy" presStyleCnt="0"/>
      <dgm:spPr/>
    </dgm:pt>
    <dgm:pt modelId="{88D8D76F-BFB2-42C4-8471-AED4470FED56}" type="pres">
      <dgm:prSet presAssocID="{646B4A8C-F289-44C3-BE34-C07DE7A04D13}" presName="sibTrans" presStyleLbl="sibTrans2D1" presStyleIdx="1" presStyleCnt="4"/>
      <dgm:spPr/>
      <dgm:t>
        <a:bodyPr/>
        <a:lstStyle/>
        <a:p>
          <a:endParaRPr lang="es-ES"/>
        </a:p>
      </dgm:t>
    </dgm:pt>
    <dgm:pt modelId="{5B8E101B-0D17-4629-9132-0883656A768D}" type="pres">
      <dgm:prSet presAssocID="{9CF22661-63F6-4A4F-9DAD-A7EC66602771}" presName="node" presStyleLbl="node1" presStyleIdx="2" presStyleCnt="4" custScaleX="154214" custScaleY="129683" custRadScaleRad="95201" custRadScaleInc="-1857">
        <dgm:presLayoutVars>
          <dgm:bulletEnabled val="1"/>
        </dgm:presLayoutVars>
      </dgm:prSet>
      <dgm:spPr/>
      <dgm:t>
        <a:bodyPr/>
        <a:lstStyle/>
        <a:p>
          <a:endParaRPr lang="es-ES"/>
        </a:p>
      </dgm:t>
    </dgm:pt>
    <dgm:pt modelId="{07022D40-7E7F-4261-AFE2-1527DA812582}" type="pres">
      <dgm:prSet presAssocID="{9CF22661-63F6-4A4F-9DAD-A7EC66602771}" presName="dummy" presStyleCnt="0"/>
      <dgm:spPr/>
    </dgm:pt>
    <dgm:pt modelId="{1683DE92-2960-4A65-9C42-35296B59BF2D}" type="pres">
      <dgm:prSet presAssocID="{1B50000A-02E6-4CE3-9C4F-D62676789B1A}" presName="sibTrans" presStyleLbl="sibTrans2D1" presStyleIdx="2" presStyleCnt="4"/>
      <dgm:spPr/>
      <dgm:t>
        <a:bodyPr/>
        <a:lstStyle/>
        <a:p>
          <a:endParaRPr lang="es-ES"/>
        </a:p>
      </dgm:t>
    </dgm:pt>
    <dgm:pt modelId="{290754CD-F267-477B-805A-956D57E3A170}" type="pres">
      <dgm:prSet presAssocID="{A66F633A-6ACD-455B-BB91-5F1D939DDC8A}" presName="node" presStyleLbl="node1" presStyleIdx="3" presStyleCnt="4" custScaleX="153270" custScaleY="312945" custRadScaleRad="113155" custRadScaleInc="-7404">
        <dgm:presLayoutVars>
          <dgm:bulletEnabled val="1"/>
        </dgm:presLayoutVars>
      </dgm:prSet>
      <dgm:spPr/>
      <dgm:t>
        <a:bodyPr/>
        <a:lstStyle/>
        <a:p>
          <a:endParaRPr lang="es-ES"/>
        </a:p>
      </dgm:t>
    </dgm:pt>
    <dgm:pt modelId="{86AA6863-4587-4E3D-934C-AA498040E0ED}" type="pres">
      <dgm:prSet presAssocID="{A66F633A-6ACD-455B-BB91-5F1D939DDC8A}" presName="dummy" presStyleCnt="0"/>
      <dgm:spPr/>
    </dgm:pt>
    <dgm:pt modelId="{AE709A25-5EAE-4D3C-9E68-F282EF6FCC5F}" type="pres">
      <dgm:prSet presAssocID="{562BA937-4A4D-4509-A219-3D0CF339AD0B}" presName="sibTrans" presStyleLbl="sibTrans2D1" presStyleIdx="3" presStyleCnt="4"/>
      <dgm:spPr/>
      <dgm:t>
        <a:bodyPr/>
        <a:lstStyle/>
        <a:p>
          <a:endParaRPr lang="es-ES"/>
        </a:p>
      </dgm:t>
    </dgm:pt>
  </dgm:ptLst>
  <dgm:cxnLst>
    <dgm:cxn modelId="{EBE3B4DA-9CE7-45E4-9ACE-C524E2C7D1A3}" srcId="{CD2ABE50-55FB-42F8-A5C6-6953ED3DFD1F}" destId="{9CF22661-63F6-4A4F-9DAD-A7EC66602771}" srcOrd="2" destOrd="0" parTransId="{D41D5F74-57E8-4AB4-9DEA-E97BDCD0D2EB}" sibTransId="{1B50000A-02E6-4CE3-9C4F-D62676789B1A}"/>
    <dgm:cxn modelId="{F6A38F9F-A8B4-4C02-B339-2AC6F5B7E092}" type="presOf" srcId="{16989CFE-9719-4FB8-97BB-FBA828BE5227}" destId="{24A6849E-213F-4AD5-9110-CF23596F6BA9}" srcOrd="0" destOrd="0" presId="urn:microsoft.com/office/officeart/2005/8/layout/radial6"/>
    <dgm:cxn modelId="{55DB206D-0575-40EB-8B68-CEDDFFC5B227}" srcId="{CD2ABE50-55FB-42F8-A5C6-6953ED3DFD1F}" destId="{A66F633A-6ACD-455B-BB91-5F1D939DDC8A}" srcOrd="3" destOrd="0" parTransId="{1CD3B772-3C80-446D-A410-4C034F0BE96B}" sibTransId="{562BA937-4A4D-4509-A219-3D0CF339AD0B}"/>
    <dgm:cxn modelId="{408EC7AC-596C-4A0D-B9D5-62A711B93148}" type="presOf" srcId="{562BA937-4A4D-4509-A219-3D0CF339AD0B}" destId="{AE709A25-5EAE-4D3C-9E68-F282EF6FCC5F}" srcOrd="0" destOrd="0" presId="urn:microsoft.com/office/officeart/2005/8/layout/radial6"/>
    <dgm:cxn modelId="{0F73ADA6-42A5-47D0-9A36-A90F6EAC4FE5}" srcId="{CD2ABE50-55FB-42F8-A5C6-6953ED3DFD1F}" destId="{16989CFE-9719-4FB8-97BB-FBA828BE5227}" srcOrd="1" destOrd="0" parTransId="{7C75FBF0-749F-4FD9-B571-6A576AB7343E}" sibTransId="{646B4A8C-F289-44C3-BE34-C07DE7A04D13}"/>
    <dgm:cxn modelId="{083F3323-A61F-4D86-9647-8B389D69B5F6}" type="presOf" srcId="{0B36D32C-BEA8-4695-A063-01F82EBC6919}" destId="{0288A4E9-FC0D-4046-ACFE-0382B605479B}" srcOrd="0" destOrd="0" presId="urn:microsoft.com/office/officeart/2005/8/layout/radial6"/>
    <dgm:cxn modelId="{5776C1B1-5153-49A1-BD0C-FB002CDC0171}" srcId="{177E5588-9955-4BD3-991A-0F62434F9933}" destId="{CD2ABE50-55FB-42F8-A5C6-6953ED3DFD1F}" srcOrd="0" destOrd="0" parTransId="{D6C09C42-6258-4AF3-954C-86BF688BA867}" sibTransId="{07275A0E-BA8A-42C0-8C01-81EE342C2B2E}"/>
    <dgm:cxn modelId="{01634DCF-B7A2-4760-AAFE-90E368F707DA}" type="presOf" srcId="{646B4A8C-F289-44C3-BE34-C07DE7A04D13}" destId="{88D8D76F-BFB2-42C4-8471-AED4470FED56}" srcOrd="0" destOrd="0" presId="urn:microsoft.com/office/officeart/2005/8/layout/radial6"/>
    <dgm:cxn modelId="{46A97384-A5E4-49C7-89FB-89A99A3770BA}" type="presOf" srcId="{CD2ABE50-55FB-42F8-A5C6-6953ED3DFD1F}" destId="{935FCA29-03DF-40F7-8AEC-2B8C619134B4}" srcOrd="0" destOrd="0" presId="urn:microsoft.com/office/officeart/2005/8/layout/radial6"/>
    <dgm:cxn modelId="{51C58781-9C34-456A-A719-31F7DB336264}" type="presOf" srcId="{A66F633A-6ACD-455B-BB91-5F1D939DDC8A}" destId="{290754CD-F267-477B-805A-956D57E3A170}" srcOrd="0" destOrd="0" presId="urn:microsoft.com/office/officeart/2005/8/layout/radial6"/>
    <dgm:cxn modelId="{D8471374-973C-4858-97C0-214E10F5793B}" type="presOf" srcId="{177E5588-9955-4BD3-991A-0F62434F9933}" destId="{E13D0977-1F41-40DE-BCDC-01D4F8C4AA78}" srcOrd="0" destOrd="0" presId="urn:microsoft.com/office/officeart/2005/8/layout/radial6"/>
    <dgm:cxn modelId="{C04E9C58-3346-4F7B-A637-CC1AC0E3CA20}" type="presOf" srcId="{9CF22661-63F6-4A4F-9DAD-A7EC66602771}" destId="{5B8E101B-0D17-4629-9132-0883656A768D}" srcOrd="0" destOrd="0" presId="urn:microsoft.com/office/officeart/2005/8/layout/radial6"/>
    <dgm:cxn modelId="{CD269914-DC18-4929-A7D0-3FB295FFB2DA}" type="presOf" srcId="{1B50000A-02E6-4CE3-9C4F-D62676789B1A}" destId="{1683DE92-2960-4A65-9C42-35296B59BF2D}" srcOrd="0" destOrd="0" presId="urn:microsoft.com/office/officeart/2005/8/layout/radial6"/>
    <dgm:cxn modelId="{9CE4BF1E-59DA-4297-9BBB-5FC603AF3A9C}" srcId="{CD2ABE50-55FB-42F8-A5C6-6953ED3DFD1F}" destId="{C7065AE6-6214-408A-84AC-9876D727219E}" srcOrd="0" destOrd="0" parTransId="{E9C1BCC0-324A-4E7F-AED5-602EB5A0683E}" sibTransId="{0B36D32C-BEA8-4695-A063-01F82EBC6919}"/>
    <dgm:cxn modelId="{6DCD4E0A-E0E6-43DE-BBC2-66F8FC95E3B7}" type="presOf" srcId="{C7065AE6-6214-408A-84AC-9876D727219E}" destId="{2FE1FECB-1B16-422F-B42D-F7094A881F9A}" srcOrd="0" destOrd="0" presId="urn:microsoft.com/office/officeart/2005/8/layout/radial6"/>
    <dgm:cxn modelId="{5FF6F45B-1C15-4E26-8B04-4F86B276C5A2}" type="presParOf" srcId="{E13D0977-1F41-40DE-BCDC-01D4F8C4AA78}" destId="{935FCA29-03DF-40F7-8AEC-2B8C619134B4}" srcOrd="0" destOrd="0" presId="urn:microsoft.com/office/officeart/2005/8/layout/radial6"/>
    <dgm:cxn modelId="{6E4E2FE7-6F83-4576-A1E2-BA613720DD84}" type="presParOf" srcId="{E13D0977-1F41-40DE-BCDC-01D4F8C4AA78}" destId="{2FE1FECB-1B16-422F-B42D-F7094A881F9A}" srcOrd="1" destOrd="0" presId="urn:microsoft.com/office/officeart/2005/8/layout/radial6"/>
    <dgm:cxn modelId="{832F5F94-7A74-4802-BD73-468B4B3E7165}" type="presParOf" srcId="{E13D0977-1F41-40DE-BCDC-01D4F8C4AA78}" destId="{BB21084B-F4D6-4933-BF76-178FFC4E8584}" srcOrd="2" destOrd="0" presId="urn:microsoft.com/office/officeart/2005/8/layout/radial6"/>
    <dgm:cxn modelId="{36B9D725-11CE-4A06-97A4-1C15DCCEF24F}" type="presParOf" srcId="{E13D0977-1F41-40DE-BCDC-01D4F8C4AA78}" destId="{0288A4E9-FC0D-4046-ACFE-0382B605479B}" srcOrd="3" destOrd="0" presId="urn:microsoft.com/office/officeart/2005/8/layout/radial6"/>
    <dgm:cxn modelId="{585E09D8-A1CB-4087-A891-23E4821DE6AD}" type="presParOf" srcId="{E13D0977-1F41-40DE-BCDC-01D4F8C4AA78}" destId="{24A6849E-213F-4AD5-9110-CF23596F6BA9}" srcOrd="4" destOrd="0" presId="urn:microsoft.com/office/officeart/2005/8/layout/radial6"/>
    <dgm:cxn modelId="{24CA383C-C746-4E15-A85A-CB2F8CAB73CF}" type="presParOf" srcId="{E13D0977-1F41-40DE-BCDC-01D4F8C4AA78}" destId="{3EE4523E-8D57-4ABE-AF77-49519F88ADC2}" srcOrd="5" destOrd="0" presId="urn:microsoft.com/office/officeart/2005/8/layout/radial6"/>
    <dgm:cxn modelId="{E786EB15-505D-4F68-9237-C433EA1704CE}" type="presParOf" srcId="{E13D0977-1F41-40DE-BCDC-01D4F8C4AA78}" destId="{88D8D76F-BFB2-42C4-8471-AED4470FED56}" srcOrd="6" destOrd="0" presId="urn:microsoft.com/office/officeart/2005/8/layout/radial6"/>
    <dgm:cxn modelId="{7FDFBDA1-6892-4084-83FF-02777598CBD3}" type="presParOf" srcId="{E13D0977-1F41-40DE-BCDC-01D4F8C4AA78}" destId="{5B8E101B-0D17-4629-9132-0883656A768D}" srcOrd="7" destOrd="0" presId="urn:microsoft.com/office/officeart/2005/8/layout/radial6"/>
    <dgm:cxn modelId="{792852A1-7209-47F3-8656-F23AE93A0D3E}" type="presParOf" srcId="{E13D0977-1F41-40DE-BCDC-01D4F8C4AA78}" destId="{07022D40-7E7F-4261-AFE2-1527DA812582}" srcOrd="8" destOrd="0" presId="urn:microsoft.com/office/officeart/2005/8/layout/radial6"/>
    <dgm:cxn modelId="{A12DEAF8-776D-44C1-BD41-5E187041CE6D}" type="presParOf" srcId="{E13D0977-1F41-40DE-BCDC-01D4F8C4AA78}" destId="{1683DE92-2960-4A65-9C42-35296B59BF2D}" srcOrd="9" destOrd="0" presId="urn:microsoft.com/office/officeart/2005/8/layout/radial6"/>
    <dgm:cxn modelId="{12D3D396-0D6C-48D4-B231-47C3B0EE2E35}" type="presParOf" srcId="{E13D0977-1F41-40DE-BCDC-01D4F8C4AA78}" destId="{290754CD-F267-477B-805A-956D57E3A170}" srcOrd="10" destOrd="0" presId="urn:microsoft.com/office/officeart/2005/8/layout/radial6"/>
    <dgm:cxn modelId="{323A58DC-E9FC-4C22-96D4-5526EB4A61A2}" type="presParOf" srcId="{E13D0977-1F41-40DE-BCDC-01D4F8C4AA78}" destId="{86AA6863-4587-4E3D-934C-AA498040E0ED}" srcOrd="11" destOrd="0" presId="urn:microsoft.com/office/officeart/2005/8/layout/radial6"/>
    <dgm:cxn modelId="{0F6A1EB4-C121-4C93-AFA1-D2E34A516F18}" type="presParOf" srcId="{E13D0977-1F41-40DE-BCDC-01D4F8C4AA78}" destId="{AE709A25-5EAE-4D3C-9E68-F282EF6FCC5F}" srcOrd="12" destOrd="0" presId="urn:microsoft.com/office/officeart/2005/8/layout/radial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AE2923-27DD-4C4F-A21D-CA562086F41F}"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s-ES"/>
        </a:p>
      </dgm:t>
    </dgm:pt>
    <dgm:pt modelId="{B1A7CF4D-D109-4C59-BD48-C6E9DAD7649C}">
      <dgm:prSet phldrT="[Texto]" custT="1"/>
      <dgm:spPr/>
      <dgm:t>
        <a:bodyPr/>
        <a:lstStyle/>
        <a:p>
          <a:r>
            <a:rPr lang="es-ES" sz="1600" b="1" dirty="0" smtClean="0">
              <a:solidFill>
                <a:schemeClr val="accent4">
                  <a:lumMod val="75000"/>
                </a:schemeClr>
              </a:solidFill>
            </a:rPr>
            <a:t>Fábulas</a:t>
          </a:r>
          <a:endParaRPr lang="es-ES" sz="1600" dirty="0" smtClean="0">
            <a:solidFill>
              <a:schemeClr val="accent4">
                <a:lumMod val="75000"/>
              </a:schemeClr>
            </a:solidFill>
          </a:endParaRPr>
        </a:p>
        <a:p>
          <a:r>
            <a:rPr lang="es-ES" sz="1600" dirty="0" smtClean="0"/>
            <a:t>Las fábulas, son relatos cortos y ficticios encargado de transmitir alguna enseñanza a la que llamamos  moraleja. Sus protagonistas, son animales que actúan, hablan y piensan como humanos.</a:t>
          </a:r>
          <a:endParaRPr lang="es-ES" sz="1600" dirty="0"/>
        </a:p>
      </dgm:t>
    </dgm:pt>
    <dgm:pt modelId="{68FEC927-0686-4D97-A9CB-CDB20DC4F256}" type="parTrans" cxnId="{780A5307-F55D-409B-99C2-D211437BD585}">
      <dgm:prSet/>
      <dgm:spPr/>
      <dgm:t>
        <a:bodyPr/>
        <a:lstStyle/>
        <a:p>
          <a:endParaRPr lang="es-ES"/>
        </a:p>
      </dgm:t>
    </dgm:pt>
    <dgm:pt modelId="{9724A435-FD88-4C04-8193-4945F4AE9F56}" type="sibTrans" cxnId="{780A5307-F55D-409B-99C2-D211437BD585}">
      <dgm:prSet/>
      <dgm:spPr/>
      <dgm:t>
        <a:bodyPr/>
        <a:lstStyle/>
        <a:p>
          <a:endParaRPr lang="es-ES"/>
        </a:p>
      </dgm:t>
    </dgm:pt>
    <dgm:pt modelId="{A454D7F9-3B7F-4823-A8D9-A57E8E2E173D}">
      <dgm:prSet phldrT="[Texto]" custT="1"/>
      <dgm:spPr/>
      <dgm:t>
        <a:bodyPr/>
        <a:lstStyle/>
        <a:p>
          <a:r>
            <a:rPr lang="es-ES" sz="1600" b="1" dirty="0" smtClean="0">
              <a:solidFill>
                <a:schemeClr val="accent4">
                  <a:lumMod val="75000"/>
                </a:schemeClr>
              </a:solidFill>
            </a:rPr>
            <a:t>Pictogramas</a:t>
          </a:r>
          <a:endParaRPr lang="es-ES" sz="1600" dirty="0" smtClean="0">
            <a:solidFill>
              <a:schemeClr val="accent4">
                <a:lumMod val="75000"/>
              </a:schemeClr>
            </a:solidFill>
          </a:endParaRPr>
        </a:p>
        <a:p>
          <a:r>
            <a:rPr lang="es-ES" sz="1600" b="0" dirty="0" smtClean="0"/>
            <a:t>Sustituyen algunas palabras por imágenes que signifiquen lo mismo. El pictograma desarrolla y estimula la atención y la imaginación de los niños. </a:t>
          </a:r>
          <a:endParaRPr lang="es-ES" sz="1600" dirty="0"/>
        </a:p>
      </dgm:t>
    </dgm:pt>
    <dgm:pt modelId="{5B8FA504-A363-4D8D-9870-4906B6430150}" type="parTrans" cxnId="{39FD29F2-A3E3-424E-993F-FF63B2AF0AEE}">
      <dgm:prSet/>
      <dgm:spPr/>
      <dgm:t>
        <a:bodyPr/>
        <a:lstStyle/>
        <a:p>
          <a:endParaRPr lang="es-ES"/>
        </a:p>
      </dgm:t>
    </dgm:pt>
    <dgm:pt modelId="{B22C5618-4601-4D0F-BB66-5BCDFD025DC4}" type="sibTrans" cxnId="{39FD29F2-A3E3-424E-993F-FF63B2AF0AEE}">
      <dgm:prSet/>
      <dgm:spPr/>
      <dgm:t>
        <a:bodyPr/>
        <a:lstStyle/>
        <a:p>
          <a:endParaRPr lang="es-ES"/>
        </a:p>
      </dgm:t>
    </dgm:pt>
    <dgm:pt modelId="{138AD7A2-6088-4051-943E-8F5F06D71DDB}">
      <dgm:prSet phldrT="[Texto]" custT="1"/>
      <dgm:spPr/>
      <dgm:t>
        <a:bodyPr/>
        <a:lstStyle/>
        <a:p>
          <a:r>
            <a:rPr lang="es-ES" sz="1600" b="1" dirty="0" smtClean="0">
              <a:solidFill>
                <a:schemeClr val="accent4">
                  <a:lumMod val="75000"/>
                </a:schemeClr>
              </a:solidFill>
            </a:rPr>
            <a:t>Adivinanzas</a:t>
          </a:r>
          <a:endParaRPr lang="es-ES" sz="1600" dirty="0" smtClean="0">
            <a:solidFill>
              <a:schemeClr val="accent4">
                <a:lumMod val="75000"/>
              </a:schemeClr>
            </a:solidFill>
          </a:endParaRPr>
        </a:p>
        <a:p>
          <a:r>
            <a:rPr lang="es-ES" sz="1600" dirty="0" smtClean="0"/>
            <a:t>Son ejercicio de memoria, gimnasia mental, que desarrolla la agilidad y la lógica en los niños. Son utilizadas, para aumentar el vocabulario de los más pequeños.</a:t>
          </a:r>
          <a:endParaRPr lang="es-ES" sz="1600" dirty="0"/>
        </a:p>
      </dgm:t>
    </dgm:pt>
    <dgm:pt modelId="{C220C66F-DFC2-4CFE-B75F-4575D5C8B198}" type="parTrans" cxnId="{43816E4E-C8B0-4ECD-8C3F-5B2D5C311692}">
      <dgm:prSet/>
      <dgm:spPr/>
      <dgm:t>
        <a:bodyPr/>
        <a:lstStyle/>
        <a:p>
          <a:endParaRPr lang="es-ES"/>
        </a:p>
      </dgm:t>
    </dgm:pt>
    <dgm:pt modelId="{46DC188A-6662-4AEA-9A37-9C2A44F7A306}" type="sibTrans" cxnId="{43816E4E-C8B0-4ECD-8C3F-5B2D5C311692}">
      <dgm:prSet/>
      <dgm:spPr/>
      <dgm:t>
        <a:bodyPr/>
        <a:lstStyle/>
        <a:p>
          <a:endParaRPr lang="es-ES"/>
        </a:p>
      </dgm:t>
    </dgm:pt>
    <dgm:pt modelId="{6D057CD1-7319-493D-B957-A2C33FE52685}" type="pres">
      <dgm:prSet presAssocID="{E6AE2923-27DD-4C4F-A21D-CA562086F41F}" presName="linearFlow" presStyleCnt="0">
        <dgm:presLayoutVars>
          <dgm:dir/>
          <dgm:resizeHandles val="exact"/>
        </dgm:presLayoutVars>
      </dgm:prSet>
      <dgm:spPr/>
      <dgm:t>
        <a:bodyPr/>
        <a:lstStyle/>
        <a:p>
          <a:endParaRPr lang="es-ES"/>
        </a:p>
      </dgm:t>
    </dgm:pt>
    <dgm:pt modelId="{8FD167B0-9142-4A10-A3F5-66B61086471B}" type="pres">
      <dgm:prSet presAssocID="{B1A7CF4D-D109-4C59-BD48-C6E9DAD7649C}" presName="composite" presStyleCnt="0"/>
      <dgm:spPr/>
    </dgm:pt>
    <dgm:pt modelId="{09448552-A9ED-46A2-AA1D-673FB7920523}" type="pres">
      <dgm:prSet presAssocID="{B1A7CF4D-D109-4C59-BD48-C6E9DAD7649C}" presName="imgShp" presStyleLbl="fgImgPlace1" presStyleIdx="0" presStyleCnt="3" custLinFactX="-29144" custLinFactNeighborX="-100000" custLinFactNeighborY="-20164"/>
      <dgm:spPr>
        <a:blipFill rotWithShape="0">
          <a:blip xmlns:r="http://schemas.openxmlformats.org/officeDocument/2006/relationships" r:embed="rId1"/>
          <a:stretch>
            <a:fillRect/>
          </a:stretch>
        </a:blipFill>
      </dgm:spPr>
      <dgm:t>
        <a:bodyPr/>
        <a:lstStyle/>
        <a:p>
          <a:endParaRPr lang="es-ES"/>
        </a:p>
      </dgm:t>
    </dgm:pt>
    <dgm:pt modelId="{199C1247-B1F7-47F0-BAC2-CC4AE4DE6D53}" type="pres">
      <dgm:prSet presAssocID="{B1A7CF4D-D109-4C59-BD48-C6E9DAD7649C}" presName="txShp" presStyleLbl="node1" presStyleIdx="0" presStyleCnt="3" custScaleX="147890" custScaleY="131086">
        <dgm:presLayoutVars>
          <dgm:bulletEnabled val="1"/>
        </dgm:presLayoutVars>
      </dgm:prSet>
      <dgm:spPr/>
      <dgm:t>
        <a:bodyPr/>
        <a:lstStyle/>
        <a:p>
          <a:endParaRPr lang="es-ES"/>
        </a:p>
      </dgm:t>
    </dgm:pt>
    <dgm:pt modelId="{8FF2BD3E-AC23-4D24-917A-EB6D3B8DC935}" type="pres">
      <dgm:prSet presAssocID="{9724A435-FD88-4C04-8193-4945F4AE9F56}" presName="spacing" presStyleCnt="0"/>
      <dgm:spPr/>
    </dgm:pt>
    <dgm:pt modelId="{C4209622-F58E-4F4E-A524-5B7896B826E0}" type="pres">
      <dgm:prSet presAssocID="{A454D7F9-3B7F-4823-A8D9-A57E8E2E173D}" presName="composite" presStyleCnt="0"/>
      <dgm:spPr/>
    </dgm:pt>
    <dgm:pt modelId="{3BBAAC72-0FC0-48FA-84B4-22C04B01988D}" type="pres">
      <dgm:prSet presAssocID="{A454D7F9-3B7F-4823-A8D9-A57E8E2E173D}" presName="imgShp" presStyleLbl="fgImgPlace1" presStyleIdx="1" presStyleCnt="3" custLinFactX="-29144" custLinFactNeighborX="-100000" custLinFactNeighborY="-774"/>
      <dgm:spPr>
        <a:blipFill rotWithShape="0">
          <a:blip xmlns:r="http://schemas.openxmlformats.org/officeDocument/2006/relationships" r:embed="rId2"/>
          <a:stretch>
            <a:fillRect/>
          </a:stretch>
        </a:blipFill>
      </dgm:spPr>
      <dgm:t>
        <a:bodyPr/>
        <a:lstStyle/>
        <a:p>
          <a:endParaRPr lang="es-ES"/>
        </a:p>
      </dgm:t>
    </dgm:pt>
    <dgm:pt modelId="{1CA80D18-1DF0-403E-91DD-0B19C5F1826C}" type="pres">
      <dgm:prSet presAssocID="{A454D7F9-3B7F-4823-A8D9-A57E8E2E173D}" presName="txShp" presStyleLbl="node1" presStyleIdx="1" presStyleCnt="3" custScaleX="150376" custScaleY="140514">
        <dgm:presLayoutVars>
          <dgm:bulletEnabled val="1"/>
        </dgm:presLayoutVars>
      </dgm:prSet>
      <dgm:spPr/>
      <dgm:t>
        <a:bodyPr/>
        <a:lstStyle/>
        <a:p>
          <a:endParaRPr lang="es-ES"/>
        </a:p>
      </dgm:t>
    </dgm:pt>
    <dgm:pt modelId="{C73DD5FF-6524-49E6-9918-4923739AFADD}" type="pres">
      <dgm:prSet presAssocID="{B22C5618-4601-4D0F-BB66-5BCDFD025DC4}" presName="spacing" presStyleCnt="0"/>
      <dgm:spPr/>
    </dgm:pt>
    <dgm:pt modelId="{5F3AEB5C-033C-4517-98F4-901EA761C18B}" type="pres">
      <dgm:prSet presAssocID="{138AD7A2-6088-4051-943E-8F5F06D71DDB}" presName="composite" presStyleCnt="0"/>
      <dgm:spPr/>
    </dgm:pt>
    <dgm:pt modelId="{EC2C4C27-61EC-4C04-82CD-8EEF3B5AABC0}" type="pres">
      <dgm:prSet presAssocID="{138AD7A2-6088-4051-943E-8F5F06D71DDB}" presName="imgShp" presStyleLbl="fgImgPlace1" presStyleIdx="2" presStyleCnt="3" custScaleX="100000" custScaleY="116091" custLinFactX="-5012" custLinFactNeighborX="-100000" custLinFactNeighborY="-11062"/>
      <dgm:spPr>
        <a:blipFill rotWithShape="0">
          <a:blip xmlns:r="http://schemas.openxmlformats.org/officeDocument/2006/relationships" r:embed="rId3"/>
          <a:stretch>
            <a:fillRect/>
          </a:stretch>
        </a:blipFill>
      </dgm:spPr>
      <dgm:t>
        <a:bodyPr/>
        <a:lstStyle/>
        <a:p>
          <a:endParaRPr lang="es-ES"/>
        </a:p>
      </dgm:t>
    </dgm:pt>
    <dgm:pt modelId="{5C3AF3C6-4446-4CB9-B59B-C7E0B77F62AB}" type="pres">
      <dgm:prSet presAssocID="{138AD7A2-6088-4051-943E-8F5F06D71DDB}" presName="txShp" presStyleLbl="node1" presStyleIdx="2" presStyleCnt="3" custScaleX="147890" custScaleY="126081">
        <dgm:presLayoutVars>
          <dgm:bulletEnabled val="1"/>
        </dgm:presLayoutVars>
      </dgm:prSet>
      <dgm:spPr/>
      <dgm:t>
        <a:bodyPr/>
        <a:lstStyle/>
        <a:p>
          <a:endParaRPr lang="es-ES"/>
        </a:p>
      </dgm:t>
    </dgm:pt>
  </dgm:ptLst>
  <dgm:cxnLst>
    <dgm:cxn modelId="{57364CDC-065E-4C4E-A7E9-8E179FBB84DD}" type="presOf" srcId="{E6AE2923-27DD-4C4F-A21D-CA562086F41F}" destId="{6D057CD1-7319-493D-B957-A2C33FE52685}" srcOrd="0" destOrd="0" presId="urn:microsoft.com/office/officeart/2005/8/layout/vList3#1"/>
    <dgm:cxn modelId="{43816E4E-C8B0-4ECD-8C3F-5B2D5C311692}" srcId="{E6AE2923-27DD-4C4F-A21D-CA562086F41F}" destId="{138AD7A2-6088-4051-943E-8F5F06D71DDB}" srcOrd="2" destOrd="0" parTransId="{C220C66F-DFC2-4CFE-B75F-4575D5C8B198}" sibTransId="{46DC188A-6662-4AEA-9A37-9C2A44F7A306}"/>
    <dgm:cxn modelId="{470FA39C-4584-40E2-A9A7-C84B61613644}" type="presOf" srcId="{138AD7A2-6088-4051-943E-8F5F06D71DDB}" destId="{5C3AF3C6-4446-4CB9-B59B-C7E0B77F62AB}" srcOrd="0" destOrd="0" presId="urn:microsoft.com/office/officeart/2005/8/layout/vList3#1"/>
    <dgm:cxn modelId="{223FBFBB-DFAA-4BE5-A260-3867C47D008B}" type="presOf" srcId="{B1A7CF4D-D109-4C59-BD48-C6E9DAD7649C}" destId="{199C1247-B1F7-47F0-BAC2-CC4AE4DE6D53}" srcOrd="0" destOrd="0" presId="urn:microsoft.com/office/officeart/2005/8/layout/vList3#1"/>
    <dgm:cxn modelId="{780A5307-F55D-409B-99C2-D211437BD585}" srcId="{E6AE2923-27DD-4C4F-A21D-CA562086F41F}" destId="{B1A7CF4D-D109-4C59-BD48-C6E9DAD7649C}" srcOrd="0" destOrd="0" parTransId="{68FEC927-0686-4D97-A9CB-CDB20DC4F256}" sibTransId="{9724A435-FD88-4C04-8193-4945F4AE9F56}"/>
    <dgm:cxn modelId="{39FD29F2-A3E3-424E-993F-FF63B2AF0AEE}" srcId="{E6AE2923-27DD-4C4F-A21D-CA562086F41F}" destId="{A454D7F9-3B7F-4823-A8D9-A57E8E2E173D}" srcOrd="1" destOrd="0" parTransId="{5B8FA504-A363-4D8D-9870-4906B6430150}" sibTransId="{B22C5618-4601-4D0F-BB66-5BCDFD025DC4}"/>
    <dgm:cxn modelId="{F8A85E97-95ED-4BA2-9B04-8C70DAE0AD35}" type="presOf" srcId="{A454D7F9-3B7F-4823-A8D9-A57E8E2E173D}" destId="{1CA80D18-1DF0-403E-91DD-0B19C5F1826C}" srcOrd="0" destOrd="0" presId="urn:microsoft.com/office/officeart/2005/8/layout/vList3#1"/>
    <dgm:cxn modelId="{617AEAAA-0964-4EE3-A0F1-9F5F3FFAFCE3}" type="presParOf" srcId="{6D057CD1-7319-493D-B957-A2C33FE52685}" destId="{8FD167B0-9142-4A10-A3F5-66B61086471B}" srcOrd="0" destOrd="0" presId="urn:microsoft.com/office/officeart/2005/8/layout/vList3#1"/>
    <dgm:cxn modelId="{803ECC56-DFD0-4070-8862-B527B141A400}" type="presParOf" srcId="{8FD167B0-9142-4A10-A3F5-66B61086471B}" destId="{09448552-A9ED-46A2-AA1D-673FB7920523}" srcOrd="0" destOrd="0" presId="urn:microsoft.com/office/officeart/2005/8/layout/vList3#1"/>
    <dgm:cxn modelId="{F9EDAC8D-D6E6-4C53-B5F4-46D859BA544E}" type="presParOf" srcId="{8FD167B0-9142-4A10-A3F5-66B61086471B}" destId="{199C1247-B1F7-47F0-BAC2-CC4AE4DE6D53}" srcOrd="1" destOrd="0" presId="urn:microsoft.com/office/officeart/2005/8/layout/vList3#1"/>
    <dgm:cxn modelId="{1F0061A5-8A05-4304-9C6B-B0A9B123CB04}" type="presParOf" srcId="{6D057CD1-7319-493D-B957-A2C33FE52685}" destId="{8FF2BD3E-AC23-4D24-917A-EB6D3B8DC935}" srcOrd="1" destOrd="0" presId="urn:microsoft.com/office/officeart/2005/8/layout/vList3#1"/>
    <dgm:cxn modelId="{9C8BAF87-4BBC-4F54-93E5-1A4053272889}" type="presParOf" srcId="{6D057CD1-7319-493D-B957-A2C33FE52685}" destId="{C4209622-F58E-4F4E-A524-5B7896B826E0}" srcOrd="2" destOrd="0" presId="urn:microsoft.com/office/officeart/2005/8/layout/vList3#1"/>
    <dgm:cxn modelId="{1AA15A42-CBE2-479F-82FD-EE50D8FADDF4}" type="presParOf" srcId="{C4209622-F58E-4F4E-A524-5B7896B826E0}" destId="{3BBAAC72-0FC0-48FA-84B4-22C04B01988D}" srcOrd="0" destOrd="0" presId="urn:microsoft.com/office/officeart/2005/8/layout/vList3#1"/>
    <dgm:cxn modelId="{471EA430-4524-409D-822E-690A064F2D4F}" type="presParOf" srcId="{C4209622-F58E-4F4E-A524-5B7896B826E0}" destId="{1CA80D18-1DF0-403E-91DD-0B19C5F1826C}" srcOrd="1" destOrd="0" presId="urn:microsoft.com/office/officeart/2005/8/layout/vList3#1"/>
    <dgm:cxn modelId="{DEBE4F9B-A2C9-4ABB-A555-390B69DEBCAF}" type="presParOf" srcId="{6D057CD1-7319-493D-B957-A2C33FE52685}" destId="{C73DD5FF-6524-49E6-9918-4923739AFADD}" srcOrd="3" destOrd="0" presId="urn:microsoft.com/office/officeart/2005/8/layout/vList3#1"/>
    <dgm:cxn modelId="{8DE22241-1A32-4293-9A95-21CFBE48BC35}" type="presParOf" srcId="{6D057CD1-7319-493D-B957-A2C33FE52685}" destId="{5F3AEB5C-033C-4517-98F4-901EA761C18B}" srcOrd="4" destOrd="0" presId="urn:microsoft.com/office/officeart/2005/8/layout/vList3#1"/>
    <dgm:cxn modelId="{8B778905-1DF1-4DD5-9ED2-2C24339A21CD}" type="presParOf" srcId="{5F3AEB5C-033C-4517-98F4-901EA761C18B}" destId="{EC2C4C27-61EC-4C04-82CD-8EEF3B5AABC0}" srcOrd="0" destOrd="0" presId="urn:microsoft.com/office/officeart/2005/8/layout/vList3#1"/>
    <dgm:cxn modelId="{E65B08CC-0387-4E27-B398-D4BB339D328F}" type="presParOf" srcId="{5F3AEB5C-033C-4517-98F4-901EA761C18B}" destId="{5C3AF3C6-4446-4CB9-B59B-C7E0B77F62AB}"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AE2923-27DD-4C4F-A21D-CA562086F41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B1A7CF4D-D109-4C59-BD48-C6E9DAD7649C}">
      <dgm:prSet phldrT="[Texto]" custT="1"/>
      <dgm:spPr/>
      <dgm:t>
        <a:bodyPr/>
        <a:lstStyle/>
        <a:p>
          <a:pPr algn="ctr"/>
          <a:r>
            <a:rPr lang="es-ES" sz="1800" b="1" dirty="0" smtClean="0">
              <a:solidFill>
                <a:schemeClr val="accent4">
                  <a:lumMod val="75000"/>
                </a:schemeClr>
              </a:solidFill>
            </a:rPr>
            <a:t>Trabalenguas</a:t>
          </a:r>
          <a:endParaRPr lang="es-ES" sz="1800" dirty="0" smtClean="0">
            <a:solidFill>
              <a:schemeClr val="accent4">
                <a:lumMod val="75000"/>
              </a:schemeClr>
            </a:solidFill>
          </a:endParaRPr>
        </a:p>
        <a:p>
          <a:pPr algn="just"/>
          <a:r>
            <a:rPr lang="es-ES" sz="1800" dirty="0" smtClean="0"/>
            <a:t>Es un juego ideal para adquirir rapidez del habla, con precisión y sin equivocarse son útiles para ejercitar y mejorar la forma de hablar de los niños. Los trabalenguas se han hecho para destrabar la lengua, sin trabas ni mengua alguna y si alguna mengua traba tu lengua, con un trabalenguas podrás destrabar tu lengua.</a:t>
          </a:r>
          <a:endParaRPr lang="es-ES" sz="1800" dirty="0"/>
        </a:p>
      </dgm:t>
    </dgm:pt>
    <dgm:pt modelId="{68FEC927-0686-4D97-A9CB-CDB20DC4F256}" type="parTrans" cxnId="{780A5307-F55D-409B-99C2-D211437BD585}">
      <dgm:prSet/>
      <dgm:spPr/>
      <dgm:t>
        <a:bodyPr/>
        <a:lstStyle/>
        <a:p>
          <a:endParaRPr lang="es-ES"/>
        </a:p>
      </dgm:t>
    </dgm:pt>
    <dgm:pt modelId="{9724A435-FD88-4C04-8193-4945F4AE9F56}" type="sibTrans" cxnId="{780A5307-F55D-409B-99C2-D211437BD585}">
      <dgm:prSet/>
      <dgm:spPr/>
      <dgm:t>
        <a:bodyPr/>
        <a:lstStyle/>
        <a:p>
          <a:endParaRPr lang="es-ES"/>
        </a:p>
      </dgm:t>
    </dgm:pt>
    <dgm:pt modelId="{53A50CF4-B721-4328-A2FC-438778DAD89F}">
      <dgm:prSet phldrT="[Texto]" custT="1"/>
      <dgm:spPr/>
      <dgm:t>
        <a:bodyPr/>
        <a:lstStyle/>
        <a:p>
          <a:pPr algn="ctr"/>
          <a:r>
            <a:rPr lang="es-ES" sz="1800" b="1" dirty="0" smtClean="0">
              <a:solidFill>
                <a:schemeClr val="accent4">
                  <a:lumMod val="75000"/>
                </a:schemeClr>
              </a:solidFill>
            </a:rPr>
            <a:t>Retahílas</a:t>
          </a:r>
          <a:endParaRPr lang="es-ES" sz="1800" dirty="0" smtClean="0">
            <a:solidFill>
              <a:schemeClr val="accent4">
                <a:lumMod val="75000"/>
              </a:schemeClr>
            </a:solidFill>
          </a:endParaRPr>
        </a:p>
        <a:p>
          <a:pPr algn="just"/>
          <a:r>
            <a:rPr lang="es-ES" sz="1800" dirty="0" smtClean="0"/>
            <a:t>Las retahílas son expresiones infantiles que se repiten en los juegos y en las relaciones cotidianas de los niños. Pertenecen a la tradición oral popular, Las hay de muchos tipos: para sortear juegos, curar una herida,  contestar.</a:t>
          </a:r>
          <a:endParaRPr lang="es-ES" sz="1800" dirty="0"/>
        </a:p>
      </dgm:t>
    </dgm:pt>
    <dgm:pt modelId="{10F04446-407B-4659-8AFC-A888E4538D2C}" type="parTrans" cxnId="{C7BBDA6C-AEB5-4DB9-995A-E2DFCAEB0023}">
      <dgm:prSet/>
      <dgm:spPr/>
      <dgm:t>
        <a:bodyPr/>
        <a:lstStyle/>
        <a:p>
          <a:endParaRPr lang="es-ES"/>
        </a:p>
      </dgm:t>
    </dgm:pt>
    <dgm:pt modelId="{509F0B75-8235-43C1-8823-A63E66D56CB8}" type="sibTrans" cxnId="{C7BBDA6C-AEB5-4DB9-995A-E2DFCAEB0023}">
      <dgm:prSet/>
      <dgm:spPr/>
      <dgm:t>
        <a:bodyPr/>
        <a:lstStyle/>
        <a:p>
          <a:endParaRPr lang="es-ES"/>
        </a:p>
      </dgm:t>
    </dgm:pt>
    <dgm:pt modelId="{66CB55ED-A596-49E6-A084-6D0E305BC951}" type="pres">
      <dgm:prSet presAssocID="{E6AE2923-27DD-4C4F-A21D-CA562086F41F}" presName="Name0" presStyleCnt="0">
        <dgm:presLayoutVars>
          <dgm:dir/>
          <dgm:animLvl val="lvl"/>
          <dgm:resizeHandles/>
        </dgm:presLayoutVars>
      </dgm:prSet>
      <dgm:spPr/>
      <dgm:t>
        <a:bodyPr/>
        <a:lstStyle/>
        <a:p>
          <a:endParaRPr lang="es-ES"/>
        </a:p>
      </dgm:t>
    </dgm:pt>
    <dgm:pt modelId="{3D1C8AC3-8224-448E-9B22-BADD457E8049}" type="pres">
      <dgm:prSet presAssocID="{B1A7CF4D-D109-4C59-BD48-C6E9DAD7649C}" presName="linNode" presStyleCnt="0"/>
      <dgm:spPr/>
    </dgm:pt>
    <dgm:pt modelId="{7002F413-9D76-4579-A64A-44734791840F}" type="pres">
      <dgm:prSet presAssocID="{B1A7CF4D-D109-4C59-BD48-C6E9DAD7649C}" presName="parentShp" presStyleLbl="node1" presStyleIdx="0" presStyleCnt="2" custScaleX="796267" custScaleY="117385">
        <dgm:presLayoutVars>
          <dgm:bulletEnabled val="1"/>
        </dgm:presLayoutVars>
      </dgm:prSet>
      <dgm:spPr/>
      <dgm:t>
        <a:bodyPr/>
        <a:lstStyle/>
        <a:p>
          <a:endParaRPr lang="es-ES"/>
        </a:p>
      </dgm:t>
    </dgm:pt>
    <dgm:pt modelId="{5FFCB01D-BCBC-4E75-85A8-E199D0CEDBCD}" type="pres">
      <dgm:prSet presAssocID="{B1A7CF4D-D109-4C59-BD48-C6E9DAD7649C}" presName="childShp" presStyleLbl="bgAccFollowNode1" presStyleIdx="0" presStyleCnt="2">
        <dgm:presLayoutVars>
          <dgm:bulletEnabled val="1"/>
        </dgm:presLayoutVars>
      </dgm:prSet>
      <dgm:spPr/>
    </dgm:pt>
    <dgm:pt modelId="{FB060472-B100-4499-AF81-BEC76CF7CBC0}" type="pres">
      <dgm:prSet presAssocID="{9724A435-FD88-4C04-8193-4945F4AE9F56}" presName="spacing" presStyleCnt="0"/>
      <dgm:spPr/>
    </dgm:pt>
    <dgm:pt modelId="{3687FEF0-DA23-4A71-A4B1-6201AE95896C}" type="pres">
      <dgm:prSet presAssocID="{53A50CF4-B721-4328-A2FC-438778DAD89F}" presName="linNode" presStyleCnt="0"/>
      <dgm:spPr/>
    </dgm:pt>
    <dgm:pt modelId="{0C20740E-32AB-4BE6-873C-FDE090F42DBA}" type="pres">
      <dgm:prSet presAssocID="{53A50CF4-B721-4328-A2FC-438778DAD89F}" presName="parentShp" presStyleLbl="node1" presStyleIdx="1" presStyleCnt="2" custScaleX="818858">
        <dgm:presLayoutVars>
          <dgm:bulletEnabled val="1"/>
        </dgm:presLayoutVars>
      </dgm:prSet>
      <dgm:spPr/>
      <dgm:t>
        <a:bodyPr/>
        <a:lstStyle/>
        <a:p>
          <a:endParaRPr lang="es-ES"/>
        </a:p>
      </dgm:t>
    </dgm:pt>
    <dgm:pt modelId="{BEE580ED-B01F-42F7-A818-4088A2B6F3DB}" type="pres">
      <dgm:prSet presAssocID="{53A50CF4-B721-4328-A2FC-438778DAD89F}" presName="childShp" presStyleLbl="bgAccFollowNode1" presStyleIdx="1" presStyleCnt="2">
        <dgm:presLayoutVars>
          <dgm:bulletEnabled val="1"/>
        </dgm:presLayoutVars>
      </dgm:prSet>
      <dgm:spPr/>
      <dgm:t>
        <a:bodyPr/>
        <a:lstStyle/>
        <a:p>
          <a:endParaRPr lang="es-ES"/>
        </a:p>
      </dgm:t>
    </dgm:pt>
  </dgm:ptLst>
  <dgm:cxnLst>
    <dgm:cxn modelId="{37CDD43A-99B4-43DB-850D-49DF13736F05}" type="presOf" srcId="{53A50CF4-B721-4328-A2FC-438778DAD89F}" destId="{0C20740E-32AB-4BE6-873C-FDE090F42DBA}" srcOrd="0" destOrd="0" presId="urn:microsoft.com/office/officeart/2005/8/layout/vList6"/>
    <dgm:cxn modelId="{A5768F9D-FD2D-45D8-B0AB-1D0A468443C9}" type="presOf" srcId="{E6AE2923-27DD-4C4F-A21D-CA562086F41F}" destId="{66CB55ED-A596-49E6-A084-6D0E305BC951}" srcOrd="0" destOrd="0" presId="urn:microsoft.com/office/officeart/2005/8/layout/vList6"/>
    <dgm:cxn modelId="{780A5307-F55D-409B-99C2-D211437BD585}" srcId="{E6AE2923-27DD-4C4F-A21D-CA562086F41F}" destId="{B1A7CF4D-D109-4C59-BD48-C6E9DAD7649C}" srcOrd="0" destOrd="0" parTransId="{68FEC927-0686-4D97-A9CB-CDB20DC4F256}" sibTransId="{9724A435-FD88-4C04-8193-4945F4AE9F56}"/>
    <dgm:cxn modelId="{0166C242-8431-4C26-AC52-1F4AE9BE2F51}" type="presOf" srcId="{B1A7CF4D-D109-4C59-BD48-C6E9DAD7649C}" destId="{7002F413-9D76-4579-A64A-44734791840F}" srcOrd="0" destOrd="0" presId="urn:microsoft.com/office/officeart/2005/8/layout/vList6"/>
    <dgm:cxn modelId="{C7BBDA6C-AEB5-4DB9-995A-E2DFCAEB0023}" srcId="{E6AE2923-27DD-4C4F-A21D-CA562086F41F}" destId="{53A50CF4-B721-4328-A2FC-438778DAD89F}" srcOrd="1" destOrd="0" parTransId="{10F04446-407B-4659-8AFC-A888E4538D2C}" sibTransId="{509F0B75-8235-43C1-8823-A63E66D56CB8}"/>
    <dgm:cxn modelId="{2EB6D1FE-65D5-4D70-A178-EA49FD2E59C8}" type="presParOf" srcId="{66CB55ED-A596-49E6-A084-6D0E305BC951}" destId="{3D1C8AC3-8224-448E-9B22-BADD457E8049}" srcOrd="0" destOrd="0" presId="urn:microsoft.com/office/officeart/2005/8/layout/vList6"/>
    <dgm:cxn modelId="{E1A1B9C6-E87D-450A-913A-E6676269A248}" type="presParOf" srcId="{3D1C8AC3-8224-448E-9B22-BADD457E8049}" destId="{7002F413-9D76-4579-A64A-44734791840F}" srcOrd="0" destOrd="0" presId="urn:microsoft.com/office/officeart/2005/8/layout/vList6"/>
    <dgm:cxn modelId="{1A50B1A9-6EFA-4146-81C7-E18825788B4C}" type="presParOf" srcId="{3D1C8AC3-8224-448E-9B22-BADD457E8049}" destId="{5FFCB01D-BCBC-4E75-85A8-E199D0CEDBCD}" srcOrd="1" destOrd="0" presId="urn:microsoft.com/office/officeart/2005/8/layout/vList6"/>
    <dgm:cxn modelId="{97A549CF-6E87-44E9-98AA-52DAA94C1361}" type="presParOf" srcId="{66CB55ED-A596-49E6-A084-6D0E305BC951}" destId="{FB060472-B100-4499-AF81-BEC76CF7CBC0}" srcOrd="1" destOrd="0" presId="urn:microsoft.com/office/officeart/2005/8/layout/vList6"/>
    <dgm:cxn modelId="{D8CF7E45-FBE8-4A4A-8725-44CCC4641FB0}" type="presParOf" srcId="{66CB55ED-A596-49E6-A084-6D0E305BC951}" destId="{3687FEF0-DA23-4A71-A4B1-6201AE95896C}" srcOrd="2" destOrd="0" presId="urn:microsoft.com/office/officeart/2005/8/layout/vList6"/>
    <dgm:cxn modelId="{278494D3-492B-433A-B3F7-368C528B7326}" type="presParOf" srcId="{3687FEF0-DA23-4A71-A4B1-6201AE95896C}" destId="{0C20740E-32AB-4BE6-873C-FDE090F42DBA}" srcOrd="0" destOrd="0" presId="urn:microsoft.com/office/officeart/2005/8/layout/vList6"/>
    <dgm:cxn modelId="{E96FC1A8-96CF-4E44-8ED4-3F06DD396A5B}" type="presParOf" srcId="{3687FEF0-DA23-4A71-A4B1-6201AE95896C}" destId="{BEE580ED-B01F-42F7-A818-4088A2B6F3DB}"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AE2923-27DD-4C4F-A21D-CA562086F41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B1A7CF4D-D109-4C59-BD48-C6E9DAD7649C}">
      <dgm:prSet phldrT="[Texto]" custT="1"/>
      <dgm:spPr/>
      <dgm:t>
        <a:bodyPr/>
        <a:lstStyle/>
        <a:p>
          <a:pPr algn="ctr"/>
          <a:r>
            <a:rPr lang="es-ES" sz="1800" b="1" dirty="0" smtClean="0">
              <a:solidFill>
                <a:schemeClr val="accent4">
                  <a:lumMod val="75000"/>
                </a:schemeClr>
              </a:solidFill>
            </a:rPr>
            <a:t>Trabalenguas</a:t>
          </a:r>
          <a:endParaRPr lang="es-ES" sz="1800" dirty="0" smtClean="0">
            <a:solidFill>
              <a:schemeClr val="accent4">
                <a:lumMod val="75000"/>
              </a:schemeClr>
            </a:solidFill>
          </a:endParaRPr>
        </a:p>
        <a:p>
          <a:pPr algn="just"/>
          <a:r>
            <a:rPr lang="es-ES" sz="1800" dirty="0" smtClean="0"/>
            <a:t>Es un juego ideal para adquirir rapidez del habla, con precisión y sin equivocarse son útiles para ejercitar y mejorar la forma de hablar de los niños. Los trabalenguas se han hecho para destrabar la lengua, sin trabas ni mengua alguna y si alguna mengua traba tu lengua, con un trabalenguas podrás destrabar tu lengua.</a:t>
          </a:r>
          <a:endParaRPr lang="es-ES" sz="1800" dirty="0"/>
        </a:p>
      </dgm:t>
    </dgm:pt>
    <dgm:pt modelId="{68FEC927-0686-4D97-A9CB-CDB20DC4F256}" type="parTrans" cxnId="{780A5307-F55D-409B-99C2-D211437BD585}">
      <dgm:prSet/>
      <dgm:spPr/>
      <dgm:t>
        <a:bodyPr/>
        <a:lstStyle/>
        <a:p>
          <a:endParaRPr lang="es-ES"/>
        </a:p>
      </dgm:t>
    </dgm:pt>
    <dgm:pt modelId="{9724A435-FD88-4C04-8193-4945F4AE9F56}" type="sibTrans" cxnId="{780A5307-F55D-409B-99C2-D211437BD585}">
      <dgm:prSet/>
      <dgm:spPr/>
      <dgm:t>
        <a:bodyPr/>
        <a:lstStyle/>
        <a:p>
          <a:endParaRPr lang="es-ES"/>
        </a:p>
      </dgm:t>
    </dgm:pt>
    <dgm:pt modelId="{53A50CF4-B721-4328-A2FC-438778DAD89F}">
      <dgm:prSet phldrT="[Texto]" custT="1"/>
      <dgm:spPr/>
      <dgm:t>
        <a:bodyPr/>
        <a:lstStyle/>
        <a:p>
          <a:pPr algn="ctr"/>
          <a:r>
            <a:rPr lang="es-ES" sz="1800" b="1" dirty="0" smtClean="0">
              <a:solidFill>
                <a:schemeClr val="accent4">
                  <a:lumMod val="75000"/>
                </a:schemeClr>
              </a:solidFill>
            </a:rPr>
            <a:t>Retahílas</a:t>
          </a:r>
          <a:endParaRPr lang="es-ES" sz="1800" dirty="0" smtClean="0">
            <a:solidFill>
              <a:schemeClr val="accent4">
                <a:lumMod val="75000"/>
              </a:schemeClr>
            </a:solidFill>
          </a:endParaRPr>
        </a:p>
        <a:p>
          <a:pPr algn="just"/>
          <a:r>
            <a:rPr lang="es-ES" sz="1800" dirty="0" smtClean="0"/>
            <a:t>Las retahílas son expresiones infantiles que se repiten en los juegos y en las relaciones cotidianas de los niños. Pertenecen a la tradición oral popular, Las hay de muchos tipos: para sortear juegos, curar una herida,  contestar.</a:t>
          </a:r>
          <a:endParaRPr lang="es-ES" sz="1800" dirty="0"/>
        </a:p>
      </dgm:t>
    </dgm:pt>
    <dgm:pt modelId="{10F04446-407B-4659-8AFC-A888E4538D2C}" type="parTrans" cxnId="{C7BBDA6C-AEB5-4DB9-995A-E2DFCAEB0023}">
      <dgm:prSet/>
      <dgm:spPr/>
      <dgm:t>
        <a:bodyPr/>
        <a:lstStyle/>
        <a:p>
          <a:endParaRPr lang="es-ES"/>
        </a:p>
      </dgm:t>
    </dgm:pt>
    <dgm:pt modelId="{509F0B75-8235-43C1-8823-A63E66D56CB8}" type="sibTrans" cxnId="{C7BBDA6C-AEB5-4DB9-995A-E2DFCAEB0023}">
      <dgm:prSet/>
      <dgm:spPr/>
      <dgm:t>
        <a:bodyPr/>
        <a:lstStyle/>
        <a:p>
          <a:endParaRPr lang="es-ES"/>
        </a:p>
      </dgm:t>
    </dgm:pt>
    <dgm:pt modelId="{66CB55ED-A596-49E6-A084-6D0E305BC951}" type="pres">
      <dgm:prSet presAssocID="{E6AE2923-27DD-4C4F-A21D-CA562086F41F}" presName="Name0" presStyleCnt="0">
        <dgm:presLayoutVars>
          <dgm:dir/>
          <dgm:animLvl val="lvl"/>
          <dgm:resizeHandles/>
        </dgm:presLayoutVars>
      </dgm:prSet>
      <dgm:spPr/>
      <dgm:t>
        <a:bodyPr/>
        <a:lstStyle/>
        <a:p>
          <a:endParaRPr lang="es-ES"/>
        </a:p>
      </dgm:t>
    </dgm:pt>
    <dgm:pt modelId="{3D1C8AC3-8224-448E-9B22-BADD457E8049}" type="pres">
      <dgm:prSet presAssocID="{B1A7CF4D-D109-4C59-BD48-C6E9DAD7649C}" presName="linNode" presStyleCnt="0"/>
      <dgm:spPr/>
    </dgm:pt>
    <dgm:pt modelId="{7002F413-9D76-4579-A64A-44734791840F}" type="pres">
      <dgm:prSet presAssocID="{B1A7CF4D-D109-4C59-BD48-C6E9DAD7649C}" presName="parentShp" presStyleLbl="node1" presStyleIdx="0" presStyleCnt="2" custScaleX="796267" custScaleY="117385">
        <dgm:presLayoutVars>
          <dgm:bulletEnabled val="1"/>
        </dgm:presLayoutVars>
      </dgm:prSet>
      <dgm:spPr/>
      <dgm:t>
        <a:bodyPr/>
        <a:lstStyle/>
        <a:p>
          <a:endParaRPr lang="es-ES"/>
        </a:p>
      </dgm:t>
    </dgm:pt>
    <dgm:pt modelId="{5FFCB01D-BCBC-4E75-85A8-E199D0CEDBCD}" type="pres">
      <dgm:prSet presAssocID="{B1A7CF4D-D109-4C59-BD48-C6E9DAD7649C}" presName="childShp" presStyleLbl="bgAccFollowNode1" presStyleIdx="0" presStyleCnt="2">
        <dgm:presLayoutVars>
          <dgm:bulletEnabled val="1"/>
        </dgm:presLayoutVars>
      </dgm:prSet>
      <dgm:spPr/>
    </dgm:pt>
    <dgm:pt modelId="{FB060472-B100-4499-AF81-BEC76CF7CBC0}" type="pres">
      <dgm:prSet presAssocID="{9724A435-FD88-4C04-8193-4945F4AE9F56}" presName="spacing" presStyleCnt="0"/>
      <dgm:spPr/>
    </dgm:pt>
    <dgm:pt modelId="{3687FEF0-DA23-4A71-A4B1-6201AE95896C}" type="pres">
      <dgm:prSet presAssocID="{53A50CF4-B721-4328-A2FC-438778DAD89F}" presName="linNode" presStyleCnt="0"/>
      <dgm:spPr/>
    </dgm:pt>
    <dgm:pt modelId="{0C20740E-32AB-4BE6-873C-FDE090F42DBA}" type="pres">
      <dgm:prSet presAssocID="{53A50CF4-B721-4328-A2FC-438778DAD89F}" presName="parentShp" presStyleLbl="node1" presStyleIdx="1" presStyleCnt="2" custScaleX="818858">
        <dgm:presLayoutVars>
          <dgm:bulletEnabled val="1"/>
        </dgm:presLayoutVars>
      </dgm:prSet>
      <dgm:spPr/>
      <dgm:t>
        <a:bodyPr/>
        <a:lstStyle/>
        <a:p>
          <a:endParaRPr lang="es-ES"/>
        </a:p>
      </dgm:t>
    </dgm:pt>
    <dgm:pt modelId="{BEE580ED-B01F-42F7-A818-4088A2B6F3DB}" type="pres">
      <dgm:prSet presAssocID="{53A50CF4-B721-4328-A2FC-438778DAD89F}" presName="childShp" presStyleLbl="bgAccFollowNode1" presStyleIdx="1" presStyleCnt="2">
        <dgm:presLayoutVars>
          <dgm:bulletEnabled val="1"/>
        </dgm:presLayoutVars>
      </dgm:prSet>
      <dgm:spPr/>
      <dgm:t>
        <a:bodyPr/>
        <a:lstStyle/>
        <a:p>
          <a:endParaRPr lang="es-ES"/>
        </a:p>
      </dgm:t>
    </dgm:pt>
  </dgm:ptLst>
  <dgm:cxnLst>
    <dgm:cxn modelId="{9ADF39B4-9721-4273-9BFA-F67B6E6374E1}" type="presOf" srcId="{53A50CF4-B721-4328-A2FC-438778DAD89F}" destId="{0C20740E-32AB-4BE6-873C-FDE090F42DBA}" srcOrd="0" destOrd="0" presId="urn:microsoft.com/office/officeart/2005/8/layout/vList6"/>
    <dgm:cxn modelId="{158B21C0-A804-40AE-829D-804DABAA73EE}" type="presOf" srcId="{B1A7CF4D-D109-4C59-BD48-C6E9DAD7649C}" destId="{7002F413-9D76-4579-A64A-44734791840F}" srcOrd="0" destOrd="0" presId="urn:microsoft.com/office/officeart/2005/8/layout/vList6"/>
    <dgm:cxn modelId="{7B24D0A5-4A61-496E-9C63-9A6986B2C065}" type="presOf" srcId="{E6AE2923-27DD-4C4F-A21D-CA562086F41F}" destId="{66CB55ED-A596-49E6-A084-6D0E305BC951}" srcOrd="0" destOrd="0" presId="urn:microsoft.com/office/officeart/2005/8/layout/vList6"/>
    <dgm:cxn modelId="{780A5307-F55D-409B-99C2-D211437BD585}" srcId="{E6AE2923-27DD-4C4F-A21D-CA562086F41F}" destId="{B1A7CF4D-D109-4C59-BD48-C6E9DAD7649C}" srcOrd="0" destOrd="0" parTransId="{68FEC927-0686-4D97-A9CB-CDB20DC4F256}" sibTransId="{9724A435-FD88-4C04-8193-4945F4AE9F56}"/>
    <dgm:cxn modelId="{C7BBDA6C-AEB5-4DB9-995A-E2DFCAEB0023}" srcId="{E6AE2923-27DD-4C4F-A21D-CA562086F41F}" destId="{53A50CF4-B721-4328-A2FC-438778DAD89F}" srcOrd="1" destOrd="0" parTransId="{10F04446-407B-4659-8AFC-A888E4538D2C}" sibTransId="{509F0B75-8235-43C1-8823-A63E66D56CB8}"/>
    <dgm:cxn modelId="{3678736A-1D98-4328-B4C2-3938A7ABD97E}" type="presParOf" srcId="{66CB55ED-A596-49E6-A084-6D0E305BC951}" destId="{3D1C8AC3-8224-448E-9B22-BADD457E8049}" srcOrd="0" destOrd="0" presId="urn:microsoft.com/office/officeart/2005/8/layout/vList6"/>
    <dgm:cxn modelId="{9900A287-CCE1-4649-87E3-204EEB3DFE49}" type="presParOf" srcId="{3D1C8AC3-8224-448E-9B22-BADD457E8049}" destId="{7002F413-9D76-4579-A64A-44734791840F}" srcOrd="0" destOrd="0" presId="urn:microsoft.com/office/officeart/2005/8/layout/vList6"/>
    <dgm:cxn modelId="{5B20E4C5-368A-4D13-B309-7B76680CCA2A}" type="presParOf" srcId="{3D1C8AC3-8224-448E-9B22-BADD457E8049}" destId="{5FFCB01D-BCBC-4E75-85A8-E199D0CEDBCD}" srcOrd="1" destOrd="0" presId="urn:microsoft.com/office/officeart/2005/8/layout/vList6"/>
    <dgm:cxn modelId="{22EB9FE9-A314-4C7A-AF51-2604DA2F5755}" type="presParOf" srcId="{66CB55ED-A596-49E6-A084-6D0E305BC951}" destId="{FB060472-B100-4499-AF81-BEC76CF7CBC0}" srcOrd="1" destOrd="0" presId="urn:microsoft.com/office/officeart/2005/8/layout/vList6"/>
    <dgm:cxn modelId="{3A1F93A4-581E-4F87-9541-91A3DBA65603}" type="presParOf" srcId="{66CB55ED-A596-49E6-A084-6D0E305BC951}" destId="{3687FEF0-DA23-4A71-A4B1-6201AE95896C}" srcOrd="2" destOrd="0" presId="urn:microsoft.com/office/officeart/2005/8/layout/vList6"/>
    <dgm:cxn modelId="{6FA14F01-E7C1-46F6-8105-ADDB0FBCE3C5}" type="presParOf" srcId="{3687FEF0-DA23-4A71-A4B1-6201AE95896C}" destId="{0C20740E-32AB-4BE6-873C-FDE090F42DBA}" srcOrd="0" destOrd="0" presId="urn:microsoft.com/office/officeart/2005/8/layout/vList6"/>
    <dgm:cxn modelId="{FADDA5F6-8709-4FEC-AF80-A6B80984077B}" type="presParOf" srcId="{3687FEF0-DA23-4A71-A4B1-6201AE95896C}" destId="{BEE580ED-B01F-42F7-A818-4088A2B6F3DB}"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911015-055C-427E-941F-58A10A422CB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10E1D294-B722-4603-9C52-09265BA916CF}">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2800" b="1" dirty="0" smtClean="0">
              <a:solidFill>
                <a:schemeClr val="tx2">
                  <a:lumMod val="75000"/>
                </a:schemeClr>
              </a:solidFill>
              <a:latin typeface="Arial" pitchFamily="34" charset="0"/>
              <a:cs typeface="Arial" pitchFamily="34" charset="0"/>
            </a:rPr>
            <a:t>OBJETIVO GENERAL</a:t>
          </a:r>
          <a:endParaRPr lang="es-ES" sz="2800" b="1" dirty="0">
            <a:solidFill>
              <a:schemeClr val="tx2">
                <a:lumMod val="75000"/>
              </a:schemeClr>
            </a:solidFill>
            <a:latin typeface="Arial" pitchFamily="34" charset="0"/>
            <a:cs typeface="Arial" pitchFamily="34" charset="0"/>
          </a:endParaRPr>
        </a:p>
      </dgm:t>
    </dgm:pt>
    <dgm:pt modelId="{B0187F87-7966-483D-A91E-F8E336DCF6C1}" type="parTrans" cxnId="{F25D4862-C35B-4CE1-9FCA-4BB05598E4D5}">
      <dgm:prSet/>
      <dgm:spPr/>
      <dgm:t>
        <a:bodyPr/>
        <a:lstStyle/>
        <a:p>
          <a:endParaRPr lang="es-ES"/>
        </a:p>
      </dgm:t>
    </dgm:pt>
    <dgm:pt modelId="{86730EA9-0D02-4706-B16D-534D065A26FA}" type="sibTrans" cxnId="{F25D4862-C35B-4CE1-9FCA-4BB05598E4D5}">
      <dgm:prSet/>
      <dgm:spPr/>
      <dgm:t>
        <a:bodyPr/>
        <a:lstStyle/>
        <a:p>
          <a:endParaRPr lang="es-ES"/>
        </a:p>
      </dgm:t>
    </dgm:pt>
    <dgm:pt modelId="{776F3784-5F4C-48D4-B2FB-F42BA051067E}">
      <dgm:prSet custT="1"/>
      <dgm:spPr/>
      <dgm:t>
        <a:bodyPr/>
        <a:lstStyle/>
        <a:p>
          <a:r>
            <a:rPr lang="es-ES" sz="1600" dirty="0" smtClean="0">
              <a:latin typeface="Berlin Sans FB" pitchFamily="34" charset="0"/>
            </a:rPr>
            <a:t>Determinar  las principales causas de las deficiencias existentes en el desarrollo normal del lenguaje en los niños y niñas de 1º Año de Educación Básica de la Escuela “San Ignacio de Loyola” de la Comunidad de </a:t>
          </a:r>
          <a:r>
            <a:rPr lang="es-ES" sz="1600" dirty="0" err="1" smtClean="0">
              <a:latin typeface="Berlin Sans FB" pitchFamily="34" charset="0"/>
            </a:rPr>
            <a:t>Aglla</a:t>
          </a:r>
          <a:r>
            <a:rPr lang="es-ES" sz="1600" dirty="0" smtClean="0">
              <a:latin typeface="Berlin Sans FB" pitchFamily="34" charset="0"/>
            </a:rPr>
            <a:t> de Checa, cantón Quito, Provincia de Pichincha</a:t>
          </a:r>
          <a:r>
            <a:rPr lang="es-ES" sz="2000" dirty="0" smtClean="0">
              <a:latin typeface="Berlin Sans FB" pitchFamily="34" charset="0"/>
            </a:rPr>
            <a:t>.</a:t>
          </a:r>
          <a:endParaRPr lang="es-ES" sz="2000" dirty="0">
            <a:latin typeface="Berlin Sans FB" pitchFamily="34" charset="0"/>
            <a:cs typeface="Arial" pitchFamily="34" charset="0"/>
          </a:endParaRPr>
        </a:p>
      </dgm:t>
    </dgm:pt>
    <dgm:pt modelId="{01B8B4B2-540B-4A46-A62A-A8F8E5DC6CDE}" type="parTrans" cxnId="{A54CC3DF-3A25-40EF-A988-1272B164CB1B}">
      <dgm:prSet/>
      <dgm:spPr/>
      <dgm:t>
        <a:bodyPr/>
        <a:lstStyle/>
        <a:p>
          <a:endParaRPr lang="es-ES" dirty="0"/>
        </a:p>
      </dgm:t>
    </dgm:pt>
    <dgm:pt modelId="{3B645E3A-CE78-4B98-9CC5-483E3CEA07C9}" type="sibTrans" cxnId="{A54CC3DF-3A25-40EF-A988-1272B164CB1B}">
      <dgm:prSet/>
      <dgm:spPr/>
      <dgm:t>
        <a:bodyPr/>
        <a:lstStyle/>
        <a:p>
          <a:endParaRPr lang="es-ES"/>
        </a:p>
      </dgm:t>
    </dgm:pt>
    <dgm:pt modelId="{E64F4475-CE3F-452E-B906-23F260716F5C}" type="pres">
      <dgm:prSet presAssocID="{4E911015-055C-427E-941F-58A10A422CBD}" presName="diagram" presStyleCnt="0">
        <dgm:presLayoutVars>
          <dgm:chPref val="1"/>
          <dgm:dir/>
          <dgm:animOne val="branch"/>
          <dgm:animLvl val="lvl"/>
          <dgm:resizeHandles/>
        </dgm:presLayoutVars>
      </dgm:prSet>
      <dgm:spPr/>
      <dgm:t>
        <a:bodyPr/>
        <a:lstStyle/>
        <a:p>
          <a:endParaRPr lang="es-ES"/>
        </a:p>
      </dgm:t>
    </dgm:pt>
    <dgm:pt modelId="{F2F1F020-F8DC-4149-932E-11EE09BB5F0F}" type="pres">
      <dgm:prSet presAssocID="{10E1D294-B722-4603-9C52-09265BA916CF}" presName="root" presStyleCnt="0"/>
      <dgm:spPr/>
    </dgm:pt>
    <dgm:pt modelId="{F7EC162F-FBFC-4D3D-A7A1-2A00A2BC0B3D}" type="pres">
      <dgm:prSet presAssocID="{10E1D294-B722-4603-9C52-09265BA916CF}" presName="rootComposite" presStyleCnt="0"/>
      <dgm:spPr/>
    </dgm:pt>
    <dgm:pt modelId="{76513A40-6E13-47B5-8D63-1554E0BE0954}" type="pres">
      <dgm:prSet presAssocID="{10E1D294-B722-4603-9C52-09265BA916CF}" presName="rootText" presStyleLbl="node1" presStyleIdx="0" presStyleCnt="1" custScaleY="29884" custLinFactNeighborX="-43" custLinFactNeighborY="-28564"/>
      <dgm:spPr/>
      <dgm:t>
        <a:bodyPr/>
        <a:lstStyle/>
        <a:p>
          <a:endParaRPr lang="es-ES"/>
        </a:p>
      </dgm:t>
    </dgm:pt>
    <dgm:pt modelId="{F0AA678D-6B59-4373-B196-3EE0298BCF7C}" type="pres">
      <dgm:prSet presAssocID="{10E1D294-B722-4603-9C52-09265BA916CF}" presName="rootConnector" presStyleLbl="node1" presStyleIdx="0" presStyleCnt="1"/>
      <dgm:spPr/>
      <dgm:t>
        <a:bodyPr/>
        <a:lstStyle/>
        <a:p>
          <a:endParaRPr lang="es-ES"/>
        </a:p>
      </dgm:t>
    </dgm:pt>
    <dgm:pt modelId="{795EB717-6D80-4ABF-A1A5-158343C9608E}" type="pres">
      <dgm:prSet presAssocID="{10E1D294-B722-4603-9C52-09265BA916CF}" presName="childShape" presStyleCnt="0"/>
      <dgm:spPr/>
    </dgm:pt>
    <dgm:pt modelId="{E9E24E14-76C8-4D87-A09E-EB260367584B}" type="pres">
      <dgm:prSet presAssocID="{01B8B4B2-540B-4A46-A62A-A8F8E5DC6CDE}" presName="Name13" presStyleLbl="parChTrans1D2" presStyleIdx="0" presStyleCnt="1"/>
      <dgm:spPr/>
      <dgm:t>
        <a:bodyPr/>
        <a:lstStyle/>
        <a:p>
          <a:endParaRPr lang="es-ES"/>
        </a:p>
      </dgm:t>
    </dgm:pt>
    <dgm:pt modelId="{6AF34264-5F4F-432B-A579-1BAF0111349B}" type="pres">
      <dgm:prSet presAssocID="{776F3784-5F4C-48D4-B2FB-F42BA051067E}" presName="childText" presStyleLbl="bgAcc1" presStyleIdx="0" presStyleCnt="1" custScaleX="189889" custScaleY="73428" custLinFactNeighborX="-2519" custLinFactNeighborY="-44387">
        <dgm:presLayoutVars>
          <dgm:bulletEnabled val="1"/>
        </dgm:presLayoutVars>
      </dgm:prSet>
      <dgm:spPr/>
      <dgm:t>
        <a:bodyPr/>
        <a:lstStyle/>
        <a:p>
          <a:endParaRPr lang="es-ES"/>
        </a:p>
      </dgm:t>
    </dgm:pt>
  </dgm:ptLst>
  <dgm:cxnLst>
    <dgm:cxn modelId="{F25D4862-C35B-4CE1-9FCA-4BB05598E4D5}" srcId="{4E911015-055C-427E-941F-58A10A422CBD}" destId="{10E1D294-B722-4603-9C52-09265BA916CF}" srcOrd="0" destOrd="0" parTransId="{B0187F87-7966-483D-A91E-F8E336DCF6C1}" sibTransId="{86730EA9-0D02-4706-B16D-534D065A26FA}"/>
    <dgm:cxn modelId="{A54CC3DF-3A25-40EF-A988-1272B164CB1B}" srcId="{10E1D294-B722-4603-9C52-09265BA916CF}" destId="{776F3784-5F4C-48D4-B2FB-F42BA051067E}" srcOrd="0" destOrd="0" parTransId="{01B8B4B2-540B-4A46-A62A-A8F8E5DC6CDE}" sibTransId="{3B645E3A-CE78-4B98-9CC5-483E3CEA07C9}"/>
    <dgm:cxn modelId="{9E430050-799C-4DB1-BCDD-B6717EBB23C5}" type="presOf" srcId="{01B8B4B2-540B-4A46-A62A-A8F8E5DC6CDE}" destId="{E9E24E14-76C8-4D87-A09E-EB260367584B}" srcOrd="0" destOrd="0" presId="urn:microsoft.com/office/officeart/2005/8/layout/hierarchy3"/>
    <dgm:cxn modelId="{5EDB4094-0AFB-4C23-88E3-CE1E75B9F375}" type="presOf" srcId="{776F3784-5F4C-48D4-B2FB-F42BA051067E}" destId="{6AF34264-5F4F-432B-A579-1BAF0111349B}" srcOrd="0" destOrd="0" presId="urn:microsoft.com/office/officeart/2005/8/layout/hierarchy3"/>
    <dgm:cxn modelId="{94E00135-209C-425A-96A0-D8AE0A123808}" type="presOf" srcId="{4E911015-055C-427E-941F-58A10A422CBD}" destId="{E64F4475-CE3F-452E-B906-23F260716F5C}" srcOrd="0" destOrd="0" presId="urn:microsoft.com/office/officeart/2005/8/layout/hierarchy3"/>
    <dgm:cxn modelId="{85A7BB49-20BE-4070-B022-C54CC04B3C0E}" type="presOf" srcId="{10E1D294-B722-4603-9C52-09265BA916CF}" destId="{F0AA678D-6B59-4373-B196-3EE0298BCF7C}" srcOrd="1" destOrd="0" presId="urn:microsoft.com/office/officeart/2005/8/layout/hierarchy3"/>
    <dgm:cxn modelId="{D13C9B35-034B-456D-8608-80BEFBAB38AE}" type="presOf" srcId="{10E1D294-B722-4603-9C52-09265BA916CF}" destId="{76513A40-6E13-47B5-8D63-1554E0BE0954}" srcOrd="0" destOrd="0" presId="urn:microsoft.com/office/officeart/2005/8/layout/hierarchy3"/>
    <dgm:cxn modelId="{8BF308AB-E13A-4126-ACD6-22ECCFCF9417}" type="presParOf" srcId="{E64F4475-CE3F-452E-B906-23F260716F5C}" destId="{F2F1F020-F8DC-4149-932E-11EE09BB5F0F}" srcOrd="0" destOrd="0" presId="urn:microsoft.com/office/officeart/2005/8/layout/hierarchy3"/>
    <dgm:cxn modelId="{D9DEF0C2-0CE2-4BB6-9FE9-31B2D7FA3249}" type="presParOf" srcId="{F2F1F020-F8DC-4149-932E-11EE09BB5F0F}" destId="{F7EC162F-FBFC-4D3D-A7A1-2A00A2BC0B3D}" srcOrd="0" destOrd="0" presId="urn:microsoft.com/office/officeart/2005/8/layout/hierarchy3"/>
    <dgm:cxn modelId="{709CCA6C-0C9C-4858-A5A8-956D55636D3D}" type="presParOf" srcId="{F7EC162F-FBFC-4D3D-A7A1-2A00A2BC0B3D}" destId="{76513A40-6E13-47B5-8D63-1554E0BE0954}" srcOrd="0" destOrd="0" presId="urn:microsoft.com/office/officeart/2005/8/layout/hierarchy3"/>
    <dgm:cxn modelId="{10FA5972-A111-414B-B3BB-1A72E16B646F}" type="presParOf" srcId="{F7EC162F-FBFC-4D3D-A7A1-2A00A2BC0B3D}" destId="{F0AA678D-6B59-4373-B196-3EE0298BCF7C}" srcOrd="1" destOrd="0" presId="urn:microsoft.com/office/officeart/2005/8/layout/hierarchy3"/>
    <dgm:cxn modelId="{9BF8950E-99B5-46D7-88E0-5AA1BFDB07AC}" type="presParOf" srcId="{F2F1F020-F8DC-4149-932E-11EE09BB5F0F}" destId="{795EB717-6D80-4ABF-A1A5-158343C9608E}" srcOrd="1" destOrd="0" presId="urn:microsoft.com/office/officeart/2005/8/layout/hierarchy3"/>
    <dgm:cxn modelId="{54865F1E-8859-4C0C-8FAB-829127E93D10}" type="presParOf" srcId="{795EB717-6D80-4ABF-A1A5-158343C9608E}" destId="{E9E24E14-76C8-4D87-A09E-EB260367584B}" srcOrd="0" destOrd="0" presId="urn:microsoft.com/office/officeart/2005/8/layout/hierarchy3"/>
    <dgm:cxn modelId="{4148036A-726F-4D27-9AD4-FCE27CE6A54B}" type="presParOf" srcId="{795EB717-6D80-4ABF-A1A5-158343C9608E}" destId="{6AF34264-5F4F-432B-A579-1BAF0111349B}"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EB4C3B-8C06-4BED-8F0B-8DB2DD4ED38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048569A5-0075-4836-9710-F14A6D726B82}">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S" sz="1200" dirty="0" smtClean="0"/>
            <a:t>Diagnosticar en qué situación se encuentra el desarrollo del lenguaje oral de los niños y niñas de 1º Año de Educación Básica de la Escuela “San Ignacio de Loyola”</a:t>
          </a:r>
          <a:endParaRPr lang="es-ES" sz="1200" b="0" dirty="0">
            <a:latin typeface="Arial" pitchFamily="34" charset="0"/>
            <a:cs typeface="Arial" pitchFamily="34" charset="0"/>
          </a:endParaRPr>
        </a:p>
      </dgm:t>
    </dgm:pt>
    <dgm:pt modelId="{57EDCA9F-1A90-423E-8421-74EC94EC5F77}" type="parTrans" cxnId="{60A1CBCF-83A3-4B1E-8EC3-D2EFE51A5353}">
      <dgm:prSet/>
      <dgm:spPr/>
      <dgm:t>
        <a:bodyPr/>
        <a:lstStyle/>
        <a:p>
          <a:endParaRPr lang="es-ES"/>
        </a:p>
      </dgm:t>
    </dgm:pt>
    <dgm:pt modelId="{7492B31C-A4AB-4BC4-A07E-B234D26D705A}" type="sibTrans" cxnId="{60A1CBCF-83A3-4B1E-8EC3-D2EFE51A5353}">
      <dgm:prSet/>
      <dgm:spPr/>
      <dgm:t>
        <a:bodyPr/>
        <a:lstStyle/>
        <a:p>
          <a:endParaRPr lang="es-ES"/>
        </a:p>
      </dgm:t>
    </dgm:pt>
    <dgm:pt modelId="{357EB1D9-F81F-4344-84A5-83EDD45B3675}">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S" sz="1200" dirty="0" smtClean="0"/>
            <a:t>Establecer  las deficiencias más comunes que influyen en el desarrollo normal del lenguaje de los niños y niñas de 1º Año de Educación Básica.</a:t>
          </a:r>
          <a:endParaRPr lang="es-ES" sz="1200" b="0" dirty="0">
            <a:latin typeface="Arial" pitchFamily="34" charset="0"/>
            <a:cs typeface="Arial" pitchFamily="34" charset="0"/>
          </a:endParaRPr>
        </a:p>
      </dgm:t>
    </dgm:pt>
    <dgm:pt modelId="{79F54B67-1952-43A3-888A-4C4DBE4395FF}" type="parTrans" cxnId="{D267F738-C5EE-432A-A7A2-E14F52D981F4}">
      <dgm:prSet/>
      <dgm:spPr/>
      <dgm:t>
        <a:bodyPr/>
        <a:lstStyle/>
        <a:p>
          <a:endParaRPr lang="es-ES"/>
        </a:p>
      </dgm:t>
    </dgm:pt>
    <dgm:pt modelId="{111FAC35-4FAA-43C0-A8B3-9EA8BE5BDDFD}" type="sibTrans" cxnId="{D267F738-C5EE-432A-A7A2-E14F52D981F4}">
      <dgm:prSet/>
      <dgm:spPr/>
      <dgm:t>
        <a:bodyPr/>
        <a:lstStyle/>
        <a:p>
          <a:endParaRPr lang="es-ES"/>
        </a:p>
      </dgm:t>
    </dgm:pt>
    <dgm:pt modelId="{F0B01118-F98A-4439-B9E8-7CE21348D9BE}">
      <dgm:prSet custT="1">
        <dgm:style>
          <a:lnRef idx="2">
            <a:schemeClr val="accent1"/>
          </a:lnRef>
          <a:fillRef idx="1">
            <a:schemeClr val="lt1"/>
          </a:fillRef>
          <a:effectRef idx="0">
            <a:schemeClr val="accent1"/>
          </a:effectRef>
          <a:fontRef idx="minor">
            <a:schemeClr val="dk1"/>
          </a:fontRef>
        </dgm:style>
      </dgm:prSet>
      <dgm:spPr/>
      <dgm:t>
        <a:bodyPr/>
        <a:lstStyle/>
        <a:p>
          <a:r>
            <a:rPr lang="es-ES" sz="1100" dirty="0" smtClean="0"/>
            <a:t>Crear un Manual de Actividades dirigido a profesores/as, padres y madres de familia de los niños/as de  1º Año de Educación Básica de la Escuela “San Ignacio de Loyola” que ayuden a mejorar las deficiencias del lenguaje.</a:t>
          </a:r>
        </a:p>
        <a:p>
          <a:endParaRPr lang="es-ES" sz="2000" dirty="0">
            <a:latin typeface="Arial" pitchFamily="34" charset="0"/>
            <a:cs typeface="Arial" pitchFamily="34" charset="0"/>
          </a:endParaRPr>
        </a:p>
      </dgm:t>
    </dgm:pt>
    <dgm:pt modelId="{0F420625-06D5-46F3-A874-2E6158A871AD}" type="parTrans" cxnId="{A7F9A92D-0297-4413-A25D-5A2DAED38530}">
      <dgm:prSet/>
      <dgm:spPr/>
      <dgm:t>
        <a:bodyPr/>
        <a:lstStyle/>
        <a:p>
          <a:endParaRPr lang="es-ES"/>
        </a:p>
      </dgm:t>
    </dgm:pt>
    <dgm:pt modelId="{5762581D-B2B9-4EA4-9BE9-2E49EF7869DC}" type="sibTrans" cxnId="{A7F9A92D-0297-4413-A25D-5A2DAED38530}">
      <dgm:prSet/>
      <dgm:spPr/>
      <dgm:t>
        <a:bodyPr/>
        <a:lstStyle/>
        <a:p>
          <a:endParaRPr lang="es-ES"/>
        </a:p>
      </dgm:t>
    </dgm:pt>
    <dgm:pt modelId="{64E9A28C-AF4F-4C8B-ADC0-38ECE84BBD15}">
      <dgm:prSet custT="1">
        <dgm:style>
          <a:lnRef idx="2">
            <a:schemeClr val="accent1"/>
          </a:lnRef>
          <a:fillRef idx="1">
            <a:schemeClr val="lt1"/>
          </a:fillRef>
          <a:effectRef idx="0">
            <a:schemeClr val="accent1"/>
          </a:effectRef>
          <a:fontRef idx="minor">
            <a:schemeClr val="dk1"/>
          </a:fontRef>
        </dgm:style>
      </dgm:prSet>
      <dgm:spPr/>
      <dgm:t>
        <a:bodyPr/>
        <a:lstStyle/>
        <a:p>
          <a:r>
            <a:rPr lang="es-ES" sz="1200" dirty="0" smtClean="0"/>
            <a:t>Recopilar actividades específicas para mejorar las deficiencias del lenguaje de los niños y niñas de 1º Año de Educación Básica.</a:t>
          </a:r>
          <a:endParaRPr lang="es-ES" sz="1200" dirty="0">
            <a:latin typeface="Arial" pitchFamily="34" charset="0"/>
            <a:cs typeface="Arial" pitchFamily="34" charset="0"/>
          </a:endParaRPr>
        </a:p>
      </dgm:t>
    </dgm:pt>
    <dgm:pt modelId="{3F9784F7-AE6E-4651-BE20-0F2D05342B88}" type="parTrans" cxnId="{A13A3EC8-8BDB-4EE3-B331-982E22E305CA}">
      <dgm:prSet/>
      <dgm:spPr/>
      <dgm:t>
        <a:bodyPr/>
        <a:lstStyle/>
        <a:p>
          <a:endParaRPr lang="es-ES"/>
        </a:p>
      </dgm:t>
    </dgm:pt>
    <dgm:pt modelId="{6B88D878-9658-4C5B-93AC-D979C7DECC58}" type="sibTrans" cxnId="{A13A3EC8-8BDB-4EE3-B331-982E22E305CA}">
      <dgm:prSet/>
      <dgm:spPr/>
      <dgm:t>
        <a:bodyPr/>
        <a:lstStyle/>
        <a:p>
          <a:endParaRPr lang="es-ES"/>
        </a:p>
      </dgm:t>
    </dgm:pt>
    <dgm:pt modelId="{2B4A3EAD-A4EC-481D-A53B-79F86483F738}">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2800" b="1" dirty="0" smtClean="0">
              <a:solidFill>
                <a:schemeClr val="tx2">
                  <a:lumMod val="75000"/>
                </a:schemeClr>
              </a:solidFill>
              <a:latin typeface="Arial" pitchFamily="34" charset="0"/>
              <a:cs typeface="Arial" pitchFamily="34" charset="0"/>
            </a:rPr>
            <a:t>OBJETIVOS ESPECÍFICOS</a:t>
          </a:r>
          <a:endParaRPr lang="es-ES" sz="2800" b="1" dirty="0">
            <a:solidFill>
              <a:schemeClr val="tx2">
                <a:lumMod val="75000"/>
              </a:schemeClr>
            </a:solidFill>
            <a:latin typeface="Arial" pitchFamily="34" charset="0"/>
            <a:cs typeface="Arial" pitchFamily="34" charset="0"/>
          </a:endParaRPr>
        </a:p>
      </dgm:t>
    </dgm:pt>
    <dgm:pt modelId="{94AF6B16-4AFF-4AE4-BC3D-D3CA02560F4E}" type="sibTrans" cxnId="{4D1757B4-B2DC-41DC-BDAC-359C4F058920}">
      <dgm:prSet/>
      <dgm:spPr/>
      <dgm:t>
        <a:bodyPr/>
        <a:lstStyle/>
        <a:p>
          <a:endParaRPr lang="es-ES"/>
        </a:p>
      </dgm:t>
    </dgm:pt>
    <dgm:pt modelId="{8AD05452-943B-4BF3-9B98-77DF07166E23}" type="parTrans" cxnId="{4D1757B4-B2DC-41DC-BDAC-359C4F058920}">
      <dgm:prSet/>
      <dgm:spPr/>
      <dgm:t>
        <a:bodyPr/>
        <a:lstStyle/>
        <a:p>
          <a:endParaRPr lang="es-ES"/>
        </a:p>
      </dgm:t>
    </dgm:pt>
    <dgm:pt modelId="{E19D81B7-B203-43AE-A49B-0CDB8FD19582}" type="pres">
      <dgm:prSet presAssocID="{B3EB4C3B-8C06-4BED-8F0B-8DB2DD4ED380}" presName="hierChild1" presStyleCnt="0">
        <dgm:presLayoutVars>
          <dgm:orgChart val="1"/>
          <dgm:chPref val="1"/>
          <dgm:dir/>
          <dgm:animOne val="branch"/>
          <dgm:animLvl val="lvl"/>
          <dgm:resizeHandles/>
        </dgm:presLayoutVars>
      </dgm:prSet>
      <dgm:spPr/>
      <dgm:t>
        <a:bodyPr/>
        <a:lstStyle/>
        <a:p>
          <a:endParaRPr lang="es-ES"/>
        </a:p>
      </dgm:t>
    </dgm:pt>
    <dgm:pt modelId="{9E6B5105-9ED9-4702-9950-36C93B99CFB1}" type="pres">
      <dgm:prSet presAssocID="{2B4A3EAD-A4EC-481D-A53B-79F86483F738}" presName="hierRoot1" presStyleCnt="0">
        <dgm:presLayoutVars>
          <dgm:hierBranch val="init"/>
        </dgm:presLayoutVars>
      </dgm:prSet>
      <dgm:spPr/>
    </dgm:pt>
    <dgm:pt modelId="{4AC1F090-A860-4A8C-8800-741396DC4BE5}" type="pres">
      <dgm:prSet presAssocID="{2B4A3EAD-A4EC-481D-A53B-79F86483F738}" presName="rootComposite1" presStyleCnt="0"/>
      <dgm:spPr/>
    </dgm:pt>
    <dgm:pt modelId="{B6443E6C-0125-4DE9-B243-5D178BF9BCF4}" type="pres">
      <dgm:prSet presAssocID="{2B4A3EAD-A4EC-481D-A53B-79F86483F738}" presName="rootText1" presStyleLbl="node0" presStyleIdx="0" presStyleCnt="1" custScaleX="221523" custScaleY="142869" custLinFactNeighborX="6267" custLinFactNeighborY="-12656">
        <dgm:presLayoutVars>
          <dgm:chPref val="3"/>
        </dgm:presLayoutVars>
      </dgm:prSet>
      <dgm:spPr/>
      <dgm:t>
        <a:bodyPr/>
        <a:lstStyle/>
        <a:p>
          <a:endParaRPr lang="es-ES"/>
        </a:p>
      </dgm:t>
    </dgm:pt>
    <dgm:pt modelId="{9A0A0950-50BB-4814-AD22-6D9C70512925}" type="pres">
      <dgm:prSet presAssocID="{2B4A3EAD-A4EC-481D-A53B-79F86483F738}" presName="rootConnector1" presStyleLbl="node1" presStyleIdx="0" presStyleCnt="0"/>
      <dgm:spPr/>
      <dgm:t>
        <a:bodyPr/>
        <a:lstStyle/>
        <a:p>
          <a:endParaRPr lang="es-ES"/>
        </a:p>
      </dgm:t>
    </dgm:pt>
    <dgm:pt modelId="{6FD52CE4-F7D9-4A02-9271-44549AE217B9}" type="pres">
      <dgm:prSet presAssocID="{2B4A3EAD-A4EC-481D-A53B-79F86483F738}" presName="hierChild2" presStyleCnt="0"/>
      <dgm:spPr/>
    </dgm:pt>
    <dgm:pt modelId="{94DE5C1B-02EF-48B2-911E-BFC7F2D83BAA}" type="pres">
      <dgm:prSet presAssocID="{57EDCA9F-1A90-423E-8421-74EC94EC5F77}" presName="Name37" presStyleLbl="parChTrans1D2" presStyleIdx="0" presStyleCnt="4"/>
      <dgm:spPr/>
      <dgm:t>
        <a:bodyPr/>
        <a:lstStyle/>
        <a:p>
          <a:endParaRPr lang="es-ES"/>
        </a:p>
      </dgm:t>
    </dgm:pt>
    <dgm:pt modelId="{A921B0C5-37B5-4C01-9285-D08AFF2016B5}" type="pres">
      <dgm:prSet presAssocID="{048569A5-0075-4836-9710-F14A6D726B82}" presName="hierRoot2" presStyleCnt="0">
        <dgm:presLayoutVars>
          <dgm:hierBranch val="init"/>
        </dgm:presLayoutVars>
      </dgm:prSet>
      <dgm:spPr/>
    </dgm:pt>
    <dgm:pt modelId="{DAFA6358-E4AA-4AE7-AC7A-FDB36A56AE48}" type="pres">
      <dgm:prSet presAssocID="{048569A5-0075-4836-9710-F14A6D726B82}" presName="rootComposite" presStyleCnt="0"/>
      <dgm:spPr/>
    </dgm:pt>
    <dgm:pt modelId="{79D25ACE-373C-4148-877E-0105BF4A9591}" type="pres">
      <dgm:prSet presAssocID="{048569A5-0075-4836-9710-F14A6D726B82}" presName="rootText" presStyleLbl="node2" presStyleIdx="0" presStyleCnt="4" custScaleY="393003" custLinFactNeighborX="10668" custLinFactNeighborY="-14577">
        <dgm:presLayoutVars>
          <dgm:chPref val="3"/>
        </dgm:presLayoutVars>
      </dgm:prSet>
      <dgm:spPr/>
      <dgm:t>
        <a:bodyPr/>
        <a:lstStyle/>
        <a:p>
          <a:endParaRPr lang="es-ES"/>
        </a:p>
      </dgm:t>
    </dgm:pt>
    <dgm:pt modelId="{A59A4CE9-F890-412C-BFE9-A8F3C9270FC2}" type="pres">
      <dgm:prSet presAssocID="{048569A5-0075-4836-9710-F14A6D726B82}" presName="rootConnector" presStyleLbl="node2" presStyleIdx="0" presStyleCnt="4"/>
      <dgm:spPr/>
      <dgm:t>
        <a:bodyPr/>
        <a:lstStyle/>
        <a:p>
          <a:endParaRPr lang="es-ES"/>
        </a:p>
      </dgm:t>
    </dgm:pt>
    <dgm:pt modelId="{3CFECE95-57A9-4446-956E-374CC6A2B5C1}" type="pres">
      <dgm:prSet presAssocID="{048569A5-0075-4836-9710-F14A6D726B82}" presName="hierChild4" presStyleCnt="0"/>
      <dgm:spPr/>
    </dgm:pt>
    <dgm:pt modelId="{531C6766-0F04-450D-B10F-C8D384B63762}" type="pres">
      <dgm:prSet presAssocID="{048569A5-0075-4836-9710-F14A6D726B82}" presName="hierChild5" presStyleCnt="0"/>
      <dgm:spPr/>
    </dgm:pt>
    <dgm:pt modelId="{28C856A6-5B40-4E7F-8E5E-3E3CAF5269CB}" type="pres">
      <dgm:prSet presAssocID="{79F54B67-1952-43A3-888A-4C4DBE4395FF}" presName="Name37" presStyleLbl="parChTrans1D2" presStyleIdx="1" presStyleCnt="4"/>
      <dgm:spPr/>
      <dgm:t>
        <a:bodyPr/>
        <a:lstStyle/>
        <a:p>
          <a:endParaRPr lang="es-ES"/>
        </a:p>
      </dgm:t>
    </dgm:pt>
    <dgm:pt modelId="{4D695BE2-3B8A-467F-9CEC-DD010FBF044F}" type="pres">
      <dgm:prSet presAssocID="{357EB1D9-F81F-4344-84A5-83EDD45B3675}" presName="hierRoot2" presStyleCnt="0">
        <dgm:presLayoutVars>
          <dgm:hierBranch val="init"/>
        </dgm:presLayoutVars>
      </dgm:prSet>
      <dgm:spPr/>
    </dgm:pt>
    <dgm:pt modelId="{CCF16E04-E45B-4854-BF5A-5506CD679CD6}" type="pres">
      <dgm:prSet presAssocID="{357EB1D9-F81F-4344-84A5-83EDD45B3675}" presName="rootComposite" presStyleCnt="0"/>
      <dgm:spPr/>
    </dgm:pt>
    <dgm:pt modelId="{60FF40BE-53CC-48E8-BC1D-C71A7B348304}" type="pres">
      <dgm:prSet presAssocID="{357EB1D9-F81F-4344-84A5-83EDD45B3675}" presName="rootText" presStyleLbl="node2" presStyleIdx="1" presStyleCnt="4" custScaleY="393003" custLinFactNeighborX="7559" custLinFactNeighborY="-14577">
        <dgm:presLayoutVars>
          <dgm:chPref val="3"/>
        </dgm:presLayoutVars>
      </dgm:prSet>
      <dgm:spPr/>
      <dgm:t>
        <a:bodyPr/>
        <a:lstStyle/>
        <a:p>
          <a:endParaRPr lang="es-ES"/>
        </a:p>
      </dgm:t>
    </dgm:pt>
    <dgm:pt modelId="{4C7A9129-59B0-4C00-B906-FD48933DA4BE}" type="pres">
      <dgm:prSet presAssocID="{357EB1D9-F81F-4344-84A5-83EDD45B3675}" presName="rootConnector" presStyleLbl="node2" presStyleIdx="1" presStyleCnt="4"/>
      <dgm:spPr/>
      <dgm:t>
        <a:bodyPr/>
        <a:lstStyle/>
        <a:p>
          <a:endParaRPr lang="es-ES"/>
        </a:p>
      </dgm:t>
    </dgm:pt>
    <dgm:pt modelId="{4851A5E1-FF99-402E-970B-355CB6A6C93B}" type="pres">
      <dgm:prSet presAssocID="{357EB1D9-F81F-4344-84A5-83EDD45B3675}" presName="hierChild4" presStyleCnt="0"/>
      <dgm:spPr/>
    </dgm:pt>
    <dgm:pt modelId="{26BCDF55-2990-4B3A-9C05-2C1CF8B2533B}" type="pres">
      <dgm:prSet presAssocID="{357EB1D9-F81F-4344-84A5-83EDD45B3675}" presName="hierChild5" presStyleCnt="0"/>
      <dgm:spPr/>
    </dgm:pt>
    <dgm:pt modelId="{9EFD0BAA-7FDB-4174-BD9D-51B137A4CCE0}" type="pres">
      <dgm:prSet presAssocID="{3F9784F7-AE6E-4651-BE20-0F2D05342B88}" presName="Name37" presStyleLbl="parChTrans1D2" presStyleIdx="2" presStyleCnt="4"/>
      <dgm:spPr/>
      <dgm:t>
        <a:bodyPr/>
        <a:lstStyle/>
        <a:p>
          <a:endParaRPr lang="es-ES"/>
        </a:p>
      </dgm:t>
    </dgm:pt>
    <dgm:pt modelId="{9F2505A3-C736-4457-BDCE-DE52736A1FD3}" type="pres">
      <dgm:prSet presAssocID="{64E9A28C-AF4F-4C8B-ADC0-38ECE84BBD15}" presName="hierRoot2" presStyleCnt="0">
        <dgm:presLayoutVars>
          <dgm:hierBranch val="init"/>
        </dgm:presLayoutVars>
      </dgm:prSet>
      <dgm:spPr/>
    </dgm:pt>
    <dgm:pt modelId="{88CB9A44-5599-48B2-8848-62CB7027508C}" type="pres">
      <dgm:prSet presAssocID="{64E9A28C-AF4F-4C8B-ADC0-38ECE84BBD15}" presName="rootComposite" presStyleCnt="0"/>
      <dgm:spPr/>
    </dgm:pt>
    <dgm:pt modelId="{9A378AEF-B97F-4BA0-BB68-9E118B529A9B}" type="pres">
      <dgm:prSet presAssocID="{64E9A28C-AF4F-4C8B-ADC0-38ECE84BBD15}" presName="rootText" presStyleLbl="node2" presStyleIdx="2" presStyleCnt="4" custScaleY="393003" custLinFactNeighborX="-908" custLinFactNeighborY="-14577">
        <dgm:presLayoutVars>
          <dgm:chPref val="3"/>
        </dgm:presLayoutVars>
      </dgm:prSet>
      <dgm:spPr/>
      <dgm:t>
        <a:bodyPr/>
        <a:lstStyle/>
        <a:p>
          <a:endParaRPr lang="es-ES"/>
        </a:p>
      </dgm:t>
    </dgm:pt>
    <dgm:pt modelId="{D564EEA1-C4B5-4CA1-BCF5-250C172DB596}" type="pres">
      <dgm:prSet presAssocID="{64E9A28C-AF4F-4C8B-ADC0-38ECE84BBD15}" presName="rootConnector" presStyleLbl="node2" presStyleIdx="2" presStyleCnt="4"/>
      <dgm:spPr/>
      <dgm:t>
        <a:bodyPr/>
        <a:lstStyle/>
        <a:p>
          <a:endParaRPr lang="es-ES"/>
        </a:p>
      </dgm:t>
    </dgm:pt>
    <dgm:pt modelId="{F0F7791E-9B72-4DA2-B4F9-9DF9FECDFB1A}" type="pres">
      <dgm:prSet presAssocID="{64E9A28C-AF4F-4C8B-ADC0-38ECE84BBD15}" presName="hierChild4" presStyleCnt="0"/>
      <dgm:spPr/>
    </dgm:pt>
    <dgm:pt modelId="{7B9EDD17-4A63-4058-8469-A2ACC710C5DC}" type="pres">
      <dgm:prSet presAssocID="{64E9A28C-AF4F-4C8B-ADC0-38ECE84BBD15}" presName="hierChild5" presStyleCnt="0"/>
      <dgm:spPr/>
    </dgm:pt>
    <dgm:pt modelId="{1BCBAC31-CD1A-4DAC-B2D4-6CC3F6A05833}" type="pres">
      <dgm:prSet presAssocID="{0F420625-06D5-46F3-A874-2E6158A871AD}" presName="Name37" presStyleLbl="parChTrans1D2" presStyleIdx="3" presStyleCnt="4"/>
      <dgm:spPr/>
      <dgm:t>
        <a:bodyPr/>
        <a:lstStyle/>
        <a:p>
          <a:endParaRPr lang="es-ES"/>
        </a:p>
      </dgm:t>
    </dgm:pt>
    <dgm:pt modelId="{1D92A5D5-3508-46AC-87C3-18B0976C0661}" type="pres">
      <dgm:prSet presAssocID="{F0B01118-F98A-4439-B9E8-7CE21348D9BE}" presName="hierRoot2" presStyleCnt="0">
        <dgm:presLayoutVars>
          <dgm:hierBranch val="init"/>
        </dgm:presLayoutVars>
      </dgm:prSet>
      <dgm:spPr/>
    </dgm:pt>
    <dgm:pt modelId="{13DDF433-6163-456B-9F78-775BD178E84A}" type="pres">
      <dgm:prSet presAssocID="{F0B01118-F98A-4439-B9E8-7CE21348D9BE}" presName="rootComposite" presStyleCnt="0"/>
      <dgm:spPr/>
    </dgm:pt>
    <dgm:pt modelId="{5A834000-7B27-425E-902F-0A233978700C}" type="pres">
      <dgm:prSet presAssocID="{F0B01118-F98A-4439-B9E8-7CE21348D9BE}" presName="rootText" presStyleLbl="node2" presStyleIdx="3" presStyleCnt="4" custScaleX="146814" custScaleY="393003" custLinFactNeighborX="-4016" custLinFactNeighborY="-14577">
        <dgm:presLayoutVars>
          <dgm:chPref val="3"/>
        </dgm:presLayoutVars>
      </dgm:prSet>
      <dgm:spPr/>
      <dgm:t>
        <a:bodyPr/>
        <a:lstStyle/>
        <a:p>
          <a:endParaRPr lang="es-ES"/>
        </a:p>
      </dgm:t>
    </dgm:pt>
    <dgm:pt modelId="{91B57B62-FDF9-4AFA-9033-D9B0552E1943}" type="pres">
      <dgm:prSet presAssocID="{F0B01118-F98A-4439-B9E8-7CE21348D9BE}" presName="rootConnector" presStyleLbl="node2" presStyleIdx="3" presStyleCnt="4"/>
      <dgm:spPr/>
      <dgm:t>
        <a:bodyPr/>
        <a:lstStyle/>
        <a:p>
          <a:endParaRPr lang="es-ES"/>
        </a:p>
      </dgm:t>
    </dgm:pt>
    <dgm:pt modelId="{54019F1F-13F1-412B-96BB-C317839B3816}" type="pres">
      <dgm:prSet presAssocID="{F0B01118-F98A-4439-B9E8-7CE21348D9BE}" presName="hierChild4" presStyleCnt="0"/>
      <dgm:spPr/>
    </dgm:pt>
    <dgm:pt modelId="{51BBD6AA-4A5F-4616-8479-F5B0E3AC822F}" type="pres">
      <dgm:prSet presAssocID="{F0B01118-F98A-4439-B9E8-7CE21348D9BE}" presName="hierChild5" presStyleCnt="0"/>
      <dgm:spPr/>
    </dgm:pt>
    <dgm:pt modelId="{78AC5088-025F-4479-AD6F-47B9D700CEA6}" type="pres">
      <dgm:prSet presAssocID="{2B4A3EAD-A4EC-481D-A53B-79F86483F738}" presName="hierChild3" presStyleCnt="0"/>
      <dgm:spPr/>
    </dgm:pt>
  </dgm:ptLst>
  <dgm:cxnLst>
    <dgm:cxn modelId="{890DCC44-FBAA-45DD-8502-C093AE0D138C}" type="presOf" srcId="{048569A5-0075-4836-9710-F14A6D726B82}" destId="{79D25ACE-373C-4148-877E-0105BF4A9591}" srcOrd="0" destOrd="0" presId="urn:microsoft.com/office/officeart/2005/8/layout/orgChart1"/>
    <dgm:cxn modelId="{C2799046-D3BD-4F89-B761-3C2A389938BF}" type="presOf" srcId="{57EDCA9F-1A90-423E-8421-74EC94EC5F77}" destId="{94DE5C1B-02EF-48B2-911E-BFC7F2D83BAA}" srcOrd="0" destOrd="0" presId="urn:microsoft.com/office/officeart/2005/8/layout/orgChart1"/>
    <dgm:cxn modelId="{261C99A3-E898-4A57-93B6-D964DAB14FEA}" type="presOf" srcId="{2B4A3EAD-A4EC-481D-A53B-79F86483F738}" destId="{B6443E6C-0125-4DE9-B243-5D178BF9BCF4}" srcOrd="0" destOrd="0" presId="urn:microsoft.com/office/officeart/2005/8/layout/orgChart1"/>
    <dgm:cxn modelId="{60A1CBCF-83A3-4B1E-8EC3-D2EFE51A5353}" srcId="{2B4A3EAD-A4EC-481D-A53B-79F86483F738}" destId="{048569A5-0075-4836-9710-F14A6D726B82}" srcOrd="0" destOrd="0" parTransId="{57EDCA9F-1A90-423E-8421-74EC94EC5F77}" sibTransId="{7492B31C-A4AB-4BC4-A07E-B234D26D705A}"/>
    <dgm:cxn modelId="{D7A51DB4-9F2F-462F-9316-0E3DEA9271A9}" type="presOf" srcId="{357EB1D9-F81F-4344-84A5-83EDD45B3675}" destId="{4C7A9129-59B0-4C00-B906-FD48933DA4BE}" srcOrd="1" destOrd="0" presId="urn:microsoft.com/office/officeart/2005/8/layout/orgChart1"/>
    <dgm:cxn modelId="{7FE745C4-5203-4DBE-9F4F-E12FF76000FA}" type="presOf" srcId="{F0B01118-F98A-4439-B9E8-7CE21348D9BE}" destId="{5A834000-7B27-425E-902F-0A233978700C}" srcOrd="0" destOrd="0" presId="urn:microsoft.com/office/officeart/2005/8/layout/orgChart1"/>
    <dgm:cxn modelId="{9B1B296F-7204-4D8A-B1BC-8DC2C175DFA5}" type="presOf" srcId="{64E9A28C-AF4F-4C8B-ADC0-38ECE84BBD15}" destId="{D564EEA1-C4B5-4CA1-BCF5-250C172DB596}" srcOrd="1" destOrd="0" presId="urn:microsoft.com/office/officeart/2005/8/layout/orgChart1"/>
    <dgm:cxn modelId="{BB712824-F1BE-42F1-B590-A11679B528D5}" type="presOf" srcId="{79F54B67-1952-43A3-888A-4C4DBE4395FF}" destId="{28C856A6-5B40-4E7F-8E5E-3E3CAF5269CB}" srcOrd="0" destOrd="0" presId="urn:microsoft.com/office/officeart/2005/8/layout/orgChart1"/>
    <dgm:cxn modelId="{42202E3C-9517-4739-8417-DC225C59224C}" type="presOf" srcId="{64E9A28C-AF4F-4C8B-ADC0-38ECE84BBD15}" destId="{9A378AEF-B97F-4BA0-BB68-9E118B529A9B}" srcOrd="0" destOrd="0" presId="urn:microsoft.com/office/officeart/2005/8/layout/orgChart1"/>
    <dgm:cxn modelId="{6C412980-A46A-4487-BF7E-95BC18DD5966}" type="presOf" srcId="{2B4A3EAD-A4EC-481D-A53B-79F86483F738}" destId="{9A0A0950-50BB-4814-AD22-6D9C70512925}" srcOrd="1" destOrd="0" presId="urn:microsoft.com/office/officeart/2005/8/layout/orgChart1"/>
    <dgm:cxn modelId="{A7F9A92D-0297-4413-A25D-5A2DAED38530}" srcId="{2B4A3EAD-A4EC-481D-A53B-79F86483F738}" destId="{F0B01118-F98A-4439-B9E8-7CE21348D9BE}" srcOrd="3" destOrd="0" parTransId="{0F420625-06D5-46F3-A874-2E6158A871AD}" sibTransId="{5762581D-B2B9-4EA4-9BE9-2E49EF7869DC}"/>
    <dgm:cxn modelId="{D267F738-C5EE-432A-A7A2-E14F52D981F4}" srcId="{2B4A3EAD-A4EC-481D-A53B-79F86483F738}" destId="{357EB1D9-F81F-4344-84A5-83EDD45B3675}" srcOrd="1" destOrd="0" parTransId="{79F54B67-1952-43A3-888A-4C4DBE4395FF}" sibTransId="{111FAC35-4FAA-43C0-A8B3-9EA8BE5BDDFD}"/>
    <dgm:cxn modelId="{8F9BC879-4CBB-4601-9281-C07F5ACAAF84}" type="presOf" srcId="{357EB1D9-F81F-4344-84A5-83EDD45B3675}" destId="{60FF40BE-53CC-48E8-BC1D-C71A7B348304}" srcOrd="0" destOrd="0" presId="urn:microsoft.com/office/officeart/2005/8/layout/orgChart1"/>
    <dgm:cxn modelId="{4D1757B4-B2DC-41DC-BDAC-359C4F058920}" srcId="{B3EB4C3B-8C06-4BED-8F0B-8DB2DD4ED380}" destId="{2B4A3EAD-A4EC-481D-A53B-79F86483F738}" srcOrd="0" destOrd="0" parTransId="{8AD05452-943B-4BF3-9B98-77DF07166E23}" sibTransId="{94AF6B16-4AFF-4AE4-BC3D-D3CA02560F4E}"/>
    <dgm:cxn modelId="{DDDCB68D-EC98-4EBB-8123-EBF2A88E0D0E}" type="presOf" srcId="{0F420625-06D5-46F3-A874-2E6158A871AD}" destId="{1BCBAC31-CD1A-4DAC-B2D4-6CC3F6A05833}" srcOrd="0" destOrd="0" presId="urn:microsoft.com/office/officeart/2005/8/layout/orgChart1"/>
    <dgm:cxn modelId="{D1153101-C7CF-471C-BF28-6CB2E502CA9F}" type="presOf" srcId="{F0B01118-F98A-4439-B9E8-7CE21348D9BE}" destId="{91B57B62-FDF9-4AFA-9033-D9B0552E1943}" srcOrd="1" destOrd="0" presId="urn:microsoft.com/office/officeart/2005/8/layout/orgChart1"/>
    <dgm:cxn modelId="{8E4E3ECA-0465-462C-9352-2DB62A7125ED}" type="presOf" srcId="{3F9784F7-AE6E-4651-BE20-0F2D05342B88}" destId="{9EFD0BAA-7FDB-4174-BD9D-51B137A4CCE0}" srcOrd="0" destOrd="0" presId="urn:microsoft.com/office/officeart/2005/8/layout/orgChart1"/>
    <dgm:cxn modelId="{9CA02FAA-DA75-481C-AFB5-6A0A5E984BF9}" type="presOf" srcId="{048569A5-0075-4836-9710-F14A6D726B82}" destId="{A59A4CE9-F890-412C-BFE9-A8F3C9270FC2}" srcOrd="1" destOrd="0" presId="urn:microsoft.com/office/officeart/2005/8/layout/orgChart1"/>
    <dgm:cxn modelId="{EB912105-5AEC-4F99-8B67-F29F614C2D24}" type="presOf" srcId="{B3EB4C3B-8C06-4BED-8F0B-8DB2DD4ED380}" destId="{E19D81B7-B203-43AE-A49B-0CDB8FD19582}" srcOrd="0" destOrd="0" presId="urn:microsoft.com/office/officeart/2005/8/layout/orgChart1"/>
    <dgm:cxn modelId="{A13A3EC8-8BDB-4EE3-B331-982E22E305CA}" srcId="{2B4A3EAD-A4EC-481D-A53B-79F86483F738}" destId="{64E9A28C-AF4F-4C8B-ADC0-38ECE84BBD15}" srcOrd="2" destOrd="0" parTransId="{3F9784F7-AE6E-4651-BE20-0F2D05342B88}" sibTransId="{6B88D878-9658-4C5B-93AC-D979C7DECC58}"/>
    <dgm:cxn modelId="{12AB1F44-477B-4DEB-A4F2-FF49DAA55FE0}" type="presParOf" srcId="{E19D81B7-B203-43AE-A49B-0CDB8FD19582}" destId="{9E6B5105-9ED9-4702-9950-36C93B99CFB1}" srcOrd="0" destOrd="0" presId="urn:microsoft.com/office/officeart/2005/8/layout/orgChart1"/>
    <dgm:cxn modelId="{72665839-A60B-4737-8FB7-C9D6D45AED38}" type="presParOf" srcId="{9E6B5105-9ED9-4702-9950-36C93B99CFB1}" destId="{4AC1F090-A860-4A8C-8800-741396DC4BE5}" srcOrd="0" destOrd="0" presId="urn:microsoft.com/office/officeart/2005/8/layout/orgChart1"/>
    <dgm:cxn modelId="{5EBF853A-5906-4BF8-A8B7-F433C4A04591}" type="presParOf" srcId="{4AC1F090-A860-4A8C-8800-741396DC4BE5}" destId="{B6443E6C-0125-4DE9-B243-5D178BF9BCF4}" srcOrd="0" destOrd="0" presId="urn:microsoft.com/office/officeart/2005/8/layout/orgChart1"/>
    <dgm:cxn modelId="{0DE1922F-1322-411B-9978-421200C1A15D}" type="presParOf" srcId="{4AC1F090-A860-4A8C-8800-741396DC4BE5}" destId="{9A0A0950-50BB-4814-AD22-6D9C70512925}" srcOrd="1" destOrd="0" presId="urn:microsoft.com/office/officeart/2005/8/layout/orgChart1"/>
    <dgm:cxn modelId="{1CD95016-47AE-45A0-A8C9-995EC763DF52}" type="presParOf" srcId="{9E6B5105-9ED9-4702-9950-36C93B99CFB1}" destId="{6FD52CE4-F7D9-4A02-9271-44549AE217B9}" srcOrd="1" destOrd="0" presId="urn:microsoft.com/office/officeart/2005/8/layout/orgChart1"/>
    <dgm:cxn modelId="{B5CD5F54-E021-40D3-A52C-A3DF3A6F9604}" type="presParOf" srcId="{6FD52CE4-F7D9-4A02-9271-44549AE217B9}" destId="{94DE5C1B-02EF-48B2-911E-BFC7F2D83BAA}" srcOrd="0" destOrd="0" presId="urn:microsoft.com/office/officeart/2005/8/layout/orgChart1"/>
    <dgm:cxn modelId="{9FDDA371-C742-4ECD-8918-EF90E3DF0E15}" type="presParOf" srcId="{6FD52CE4-F7D9-4A02-9271-44549AE217B9}" destId="{A921B0C5-37B5-4C01-9285-D08AFF2016B5}" srcOrd="1" destOrd="0" presId="urn:microsoft.com/office/officeart/2005/8/layout/orgChart1"/>
    <dgm:cxn modelId="{A85BAED5-0754-4187-8651-4F81DD132020}" type="presParOf" srcId="{A921B0C5-37B5-4C01-9285-D08AFF2016B5}" destId="{DAFA6358-E4AA-4AE7-AC7A-FDB36A56AE48}" srcOrd="0" destOrd="0" presId="urn:microsoft.com/office/officeart/2005/8/layout/orgChart1"/>
    <dgm:cxn modelId="{EC195599-0CED-43C1-BA32-0B83DBDF4A0A}" type="presParOf" srcId="{DAFA6358-E4AA-4AE7-AC7A-FDB36A56AE48}" destId="{79D25ACE-373C-4148-877E-0105BF4A9591}" srcOrd="0" destOrd="0" presId="urn:microsoft.com/office/officeart/2005/8/layout/orgChart1"/>
    <dgm:cxn modelId="{91B5587C-9BF4-4101-A88A-6674F4E84DDA}" type="presParOf" srcId="{DAFA6358-E4AA-4AE7-AC7A-FDB36A56AE48}" destId="{A59A4CE9-F890-412C-BFE9-A8F3C9270FC2}" srcOrd="1" destOrd="0" presId="urn:microsoft.com/office/officeart/2005/8/layout/orgChart1"/>
    <dgm:cxn modelId="{059F8320-0087-4A89-8035-C5F20A3FA43A}" type="presParOf" srcId="{A921B0C5-37B5-4C01-9285-D08AFF2016B5}" destId="{3CFECE95-57A9-4446-956E-374CC6A2B5C1}" srcOrd="1" destOrd="0" presId="urn:microsoft.com/office/officeart/2005/8/layout/orgChart1"/>
    <dgm:cxn modelId="{08D35B5D-EA48-43D7-8C8B-0B4C25044D86}" type="presParOf" srcId="{A921B0C5-37B5-4C01-9285-D08AFF2016B5}" destId="{531C6766-0F04-450D-B10F-C8D384B63762}" srcOrd="2" destOrd="0" presId="urn:microsoft.com/office/officeart/2005/8/layout/orgChart1"/>
    <dgm:cxn modelId="{71A2C6B0-62B8-4973-9A13-66586E3F668B}" type="presParOf" srcId="{6FD52CE4-F7D9-4A02-9271-44549AE217B9}" destId="{28C856A6-5B40-4E7F-8E5E-3E3CAF5269CB}" srcOrd="2" destOrd="0" presId="urn:microsoft.com/office/officeart/2005/8/layout/orgChart1"/>
    <dgm:cxn modelId="{66701D1E-26CD-4129-9A76-868E508808A0}" type="presParOf" srcId="{6FD52CE4-F7D9-4A02-9271-44549AE217B9}" destId="{4D695BE2-3B8A-467F-9CEC-DD010FBF044F}" srcOrd="3" destOrd="0" presId="urn:microsoft.com/office/officeart/2005/8/layout/orgChart1"/>
    <dgm:cxn modelId="{E3B5A3B4-CD8F-44ED-937A-59649AA5F566}" type="presParOf" srcId="{4D695BE2-3B8A-467F-9CEC-DD010FBF044F}" destId="{CCF16E04-E45B-4854-BF5A-5506CD679CD6}" srcOrd="0" destOrd="0" presId="urn:microsoft.com/office/officeart/2005/8/layout/orgChart1"/>
    <dgm:cxn modelId="{4529A955-304F-4F88-A722-90A9A08527B2}" type="presParOf" srcId="{CCF16E04-E45B-4854-BF5A-5506CD679CD6}" destId="{60FF40BE-53CC-48E8-BC1D-C71A7B348304}" srcOrd="0" destOrd="0" presId="urn:microsoft.com/office/officeart/2005/8/layout/orgChart1"/>
    <dgm:cxn modelId="{87C400BC-4436-4E9E-AFF5-7F0B30D34109}" type="presParOf" srcId="{CCF16E04-E45B-4854-BF5A-5506CD679CD6}" destId="{4C7A9129-59B0-4C00-B906-FD48933DA4BE}" srcOrd="1" destOrd="0" presId="urn:microsoft.com/office/officeart/2005/8/layout/orgChart1"/>
    <dgm:cxn modelId="{67B3335A-C1BC-414F-AEC0-080149063195}" type="presParOf" srcId="{4D695BE2-3B8A-467F-9CEC-DD010FBF044F}" destId="{4851A5E1-FF99-402E-970B-355CB6A6C93B}" srcOrd="1" destOrd="0" presId="urn:microsoft.com/office/officeart/2005/8/layout/orgChart1"/>
    <dgm:cxn modelId="{DCABA055-2854-4080-ACFF-DBABE25A0706}" type="presParOf" srcId="{4D695BE2-3B8A-467F-9CEC-DD010FBF044F}" destId="{26BCDF55-2990-4B3A-9C05-2C1CF8B2533B}" srcOrd="2" destOrd="0" presId="urn:microsoft.com/office/officeart/2005/8/layout/orgChart1"/>
    <dgm:cxn modelId="{8B7D17B5-152C-464C-86EF-F39DF92CF233}" type="presParOf" srcId="{6FD52CE4-F7D9-4A02-9271-44549AE217B9}" destId="{9EFD0BAA-7FDB-4174-BD9D-51B137A4CCE0}" srcOrd="4" destOrd="0" presId="urn:microsoft.com/office/officeart/2005/8/layout/orgChart1"/>
    <dgm:cxn modelId="{341FDD3C-0EA7-4AE2-8FAE-2DBAC319F4AB}" type="presParOf" srcId="{6FD52CE4-F7D9-4A02-9271-44549AE217B9}" destId="{9F2505A3-C736-4457-BDCE-DE52736A1FD3}" srcOrd="5" destOrd="0" presId="urn:microsoft.com/office/officeart/2005/8/layout/orgChart1"/>
    <dgm:cxn modelId="{E52E878F-6520-4065-A911-0178DE36758D}" type="presParOf" srcId="{9F2505A3-C736-4457-BDCE-DE52736A1FD3}" destId="{88CB9A44-5599-48B2-8848-62CB7027508C}" srcOrd="0" destOrd="0" presId="urn:microsoft.com/office/officeart/2005/8/layout/orgChart1"/>
    <dgm:cxn modelId="{AD79AE57-A256-480C-9882-8162CAC64017}" type="presParOf" srcId="{88CB9A44-5599-48B2-8848-62CB7027508C}" destId="{9A378AEF-B97F-4BA0-BB68-9E118B529A9B}" srcOrd="0" destOrd="0" presId="urn:microsoft.com/office/officeart/2005/8/layout/orgChart1"/>
    <dgm:cxn modelId="{88C79D69-ED5B-4B6E-BEF6-36FAA80850AC}" type="presParOf" srcId="{88CB9A44-5599-48B2-8848-62CB7027508C}" destId="{D564EEA1-C4B5-4CA1-BCF5-250C172DB596}" srcOrd="1" destOrd="0" presId="urn:microsoft.com/office/officeart/2005/8/layout/orgChart1"/>
    <dgm:cxn modelId="{524D5D02-CB45-45F8-8D40-69701B7DFEBA}" type="presParOf" srcId="{9F2505A3-C736-4457-BDCE-DE52736A1FD3}" destId="{F0F7791E-9B72-4DA2-B4F9-9DF9FECDFB1A}" srcOrd="1" destOrd="0" presId="urn:microsoft.com/office/officeart/2005/8/layout/orgChart1"/>
    <dgm:cxn modelId="{5198BDD6-71C4-4C2E-9897-DEF2D129EBA6}" type="presParOf" srcId="{9F2505A3-C736-4457-BDCE-DE52736A1FD3}" destId="{7B9EDD17-4A63-4058-8469-A2ACC710C5DC}" srcOrd="2" destOrd="0" presId="urn:microsoft.com/office/officeart/2005/8/layout/orgChart1"/>
    <dgm:cxn modelId="{03EFE470-995A-41C5-844F-F7D2472BF9AF}" type="presParOf" srcId="{6FD52CE4-F7D9-4A02-9271-44549AE217B9}" destId="{1BCBAC31-CD1A-4DAC-B2D4-6CC3F6A05833}" srcOrd="6" destOrd="0" presId="urn:microsoft.com/office/officeart/2005/8/layout/orgChart1"/>
    <dgm:cxn modelId="{17A69A57-4351-4EF5-BE7A-C7C5942F2547}" type="presParOf" srcId="{6FD52CE4-F7D9-4A02-9271-44549AE217B9}" destId="{1D92A5D5-3508-46AC-87C3-18B0976C0661}" srcOrd="7" destOrd="0" presId="urn:microsoft.com/office/officeart/2005/8/layout/orgChart1"/>
    <dgm:cxn modelId="{C582E533-C580-439D-B4C6-21EFE0337222}" type="presParOf" srcId="{1D92A5D5-3508-46AC-87C3-18B0976C0661}" destId="{13DDF433-6163-456B-9F78-775BD178E84A}" srcOrd="0" destOrd="0" presId="urn:microsoft.com/office/officeart/2005/8/layout/orgChart1"/>
    <dgm:cxn modelId="{81579127-B2C1-473D-877D-981FC2ADC773}" type="presParOf" srcId="{13DDF433-6163-456B-9F78-775BD178E84A}" destId="{5A834000-7B27-425E-902F-0A233978700C}" srcOrd="0" destOrd="0" presId="urn:microsoft.com/office/officeart/2005/8/layout/orgChart1"/>
    <dgm:cxn modelId="{D8B02B50-00C9-420D-9B20-D32FF8679A87}" type="presParOf" srcId="{13DDF433-6163-456B-9F78-775BD178E84A}" destId="{91B57B62-FDF9-4AFA-9033-D9B0552E1943}" srcOrd="1" destOrd="0" presId="urn:microsoft.com/office/officeart/2005/8/layout/orgChart1"/>
    <dgm:cxn modelId="{7ED9B147-7969-433F-8D3F-17987D468DD4}" type="presParOf" srcId="{1D92A5D5-3508-46AC-87C3-18B0976C0661}" destId="{54019F1F-13F1-412B-96BB-C317839B3816}" srcOrd="1" destOrd="0" presId="urn:microsoft.com/office/officeart/2005/8/layout/orgChart1"/>
    <dgm:cxn modelId="{1FB88B36-2651-4AC9-BF93-56CEC4B3F1A5}" type="presParOf" srcId="{1D92A5D5-3508-46AC-87C3-18B0976C0661}" destId="{51BBD6AA-4A5F-4616-8479-F5B0E3AC822F}" srcOrd="2" destOrd="0" presId="urn:microsoft.com/office/officeart/2005/8/layout/orgChart1"/>
    <dgm:cxn modelId="{912F33C4-2F3E-4457-8781-05D269B556E8}" type="presParOf" srcId="{9E6B5105-9ED9-4702-9950-36C93B99CFB1}" destId="{78AC5088-025F-4479-AD6F-47B9D700CEA6}"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EE068E-F7C5-4C22-B36B-50A154EBE416}" type="doc">
      <dgm:prSet loTypeId="urn:microsoft.com/office/officeart/2005/8/layout/arrow2" loCatId="process" qsTypeId="urn:microsoft.com/office/officeart/2005/8/quickstyle/simple1" qsCatId="simple" csTypeId="urn:microsoft.com/office/officeart/2005/8/colors/accent1_2" csCatId="accent1" phldr="1"/>
      <dgm:spPr/>
    </dgm:pt>
    <dgm:pt modelId="{B010A129-27B9-4BA3-BDD9-410DA078BA52}">
      <dgm:prSet phldrT="[Texto]" custT="1"/>
      <dgm:spPr/>
      <dgm:t>
        <a:bodyPr/>
        <a:lstStyle/>
        <a:p>
          <a:r>
            <a:rPr lang="es-ES" sz="3200" dirty="0" smtClean="0"/>
            <a:t>El niño </a:t>
          </a:r>
          <a:endParaRPr lang="es-ES" sz="3200" dirty="0"/>
        </a:p>
      </dgm:t>
    </dgm:pt>
    <dgm:pt modelId="{43552539-194A-4C10-A797-00B64FABE808}" type="parTrans" cxnId="{64BB980D-3768-4C52-98B5-4C551A2E2455}">
      <dgm:prSet/>
      <dgm:spPr/>
      <dgm:t>
        <a:bodyPr/>
        <a:lstStyle/>
        <a:p>
          <a:endParaRPr lang="es-ES"/>
        </a:p>
      </dgm:t>
    </dgm:pt>
    <dgm:pt modelId="{EB41C877-7D65-4D14-A49F-AAED0F87FE02}" type="sibTrans" cxnId="{64BB980D-3768-4C52-98B5-4C551A2E2455}">
      <dgm:prSet/>
      <dgm:spPr/>
      <dgm:t>
        <a:bodyPr/>
        <a:lstStyle/>
        <a:p>
          <a:endParaRPr lang="es-ES"/>
        </a:p>
      </dgm:t>
    </dgm:pt>
    <dgm:pt modelId="{DD850575-F373-4CCC-83E0-9F191AFDC011}">
      <dgm:prSet phldrT="[Texto]" custT="1"/>
      <dgm:spPr/>
      <dgm:t>
        <a:bodyPr/>
        <a:lstStyle/>
        <a:p>
          <a:pPr>
            <a:lnSpc>
              <a:spcPct val="100000"/>
            </a:lnSpc>
          </a:pPr>
          <a:r>
            <a:rPr lang="es-ES" sz="1200" dirty="0" smtClean="0"/>
            <a:t>- Analiza</a:t>
          </a:r>
        </a:p>
        <a:p>
          <a:pPr>
            <a:lnSpc>
              <a:spcPct val="100000"/>
            </a:lnSpc>
          </a:pPr>
          <a:r>
            <a:rPr lang="es-ES" sz="1200" dirty="0" smtClean="0"/>
            <a:t>- Establece relaciones </a:t>
          </a:r>
        </a:p>
        <a:p>
          <a:pPr>
            <a:lnSpc>
              <a:spcPct val="100000"/>
            </a:lnSpc>
          </a:pPr>
          <a:r>
            <a:rPr lang="es-ES" sz="1200" dirty="0" smtClean="0"/>
            <a:t> - agrupa ,opera de forma activa y concreta el lenguaje</a:t>
          </a:r>
        </a:p>
        <a:p>
          <a:pPr>
            <a:lnSpc>
              <a:spcPct val="100000"/>
            </a:lnSpc>
          </a:pPr>
          <a:endParaRPr lang="es-ES" sz="1200" dirty="0"/>
        </a:p>
      </dgm:t>
    </dgm:pt>
    <dgm:pt modelId="{8B161D72-8601-466A-A6CB-C9406C31FB73}" type="parTrans" cxnId="{D343E5FC-8647-4C55-A118-F0F5A65730D1}">
      <dgm:prSet/>
      <dgm:spPr/>
      <dgm:t>
        <a:bodyPr/>
        <a:lstStyle/>
        <a:p>
          <a:endParaRPr lang="es-ES"/>
        </a:p>
      </dgm:t>
    </dgm:pt>
    <dgm:pt modelId="{D741C878-87F7-47F4-BBC1-1CAF13A81BF6}" type="sibTrans" cxnId="{D343E5FC-8647-4C55-A118-F0F5A65730D1}">
      <dgm:prSet/>
      <dgm:spPr/>
      <dgm:t>
        <a:bodyPr/>
        <a:lstStyle/>
        <a:p>
          <a:endParaRPr lang="es-ES"/>
        </a:p>
      </dgm:t>
    </dgm:pt>
    <dgm:pt modelId="{7A2E00BD-D6A3-4C7B-9209-FC7F025E54EB}">
      <dgm:prSet phldrT="[Texto]" custT="1"/>
      <dgm:spPr/>
      <dgm:t>
        <a:bodyPr/>
        <a:lstStyle/>
        <a:p>
          <a:r>
            <a:rPr lang="es-ES" sz="1400" dirty="0" smtClean="0"/>
            <a:t>pasa de un conocimiento y utilización </a:t>
          </a:r>
        </a:p>
        <a:p>
          <a:r>
            <a:rPr lang="es-ES" sz="1400" dirty="0" smtClean="0">
              <a:solidFill>
                <a:schemeClr val="accent4">
                  <a:lumMod val="75000"/>
                </a:schemeClr>
              </a:solidFill>
            </a:rPr>
            <a:t>1)  práctica - concreta </a:t>
          </a:r>
        </a:p>
        <a:p>
          <a:r>
            <a:rPr lang="es-ES" sz="1400" dirty="0" smtClean="0">
              <a:solidFill>
                <a:schemeClr val="accent4">
                  <a:lumMod val="75000"/>
                </a:schemeClr>
              </a:solidFill>
            </a:rPr>
            <a:t>2)  una capacidad mental </a:t>
          </a:r>
        </a:p>
        <a:p>
          <a:r>
            <a:rPr lang="es-ES" sz="1400" dirty="0" smtClean="0">
              <a:solidFill>
                <a:schemeClr val="accent4">
                  <a:lumMod val="75000"/>
                </a:schemeClr>
              </a:solidFill>
            </a:rPr>
            <a:t>3 ) al uso de la palabra y de la frase de forma independiente de sus acciones.</a:t>
          </a:r>
          <a:endParaRPr lang="es-ES" sz="1400" dirty="0">
            <a:solidFill>
              <a:schemeClr val="accent4">
                <a:lumMod val="75000"/>
              </a:schemeClr>
            </a:solidFill>
          </a:endParaRPr>
        </a:p>
      </dgm:t>
    </dgm:pt>
    <dgm:pt modelId="{FE99FDAC-4CA3-45CB-82E2-E72BA56705E9}" type="parTrans" cxnId="{C29E4D30-CA41-48B1-8EA3-AD453CDED775}">
      <dgm:prSet/>
      <dgm:spPr/>
      <dgm:t>
        <a:bodyPr/>
        <a:lstStyle/>
        <a:p>
          <a:endParaRPr lang="es-ES"/>
        </a:p>
      </dgm:t>
    </dgm:pt>
    <dgm:pt modelId="{467A0961-D1C9-4B70-8E6B-D7D109E0E458}" type="sibTrans" cxnId="{C29E4D30-CA41-48B1-8EA3-AD453CDED775}">
      <dgm:prSet/>
      <dgm:spPr/>
      <dgm:t>
        <a:bodyPr/>
        <a:lstStyle/>
        <a:p>
          <a:endParaRPr lang="es-ES"/>
        </a:p>
      </dgm:t>
    </dgm:pt>
    <dgm:pt modelId="{17282F0A-1D0E-4BAD-A255-ABADB7B99903}" type="pres">
      <dgm:prSet presAssocID="{36EE068E-F7C5-4C22-B36B-50A154EBE416}" presName="arrowDiagram" presStyleCnt="0">
        <dgm:presLayoutVars>
          <dgm:chMax val="5"/>
          <dgm:dir/>
          <dgm:resizeHandles val="exact"/>
        </dgm:presLayoutVars>
      </dgm:prSet>
      <dgm:spPr/>
    </dgm:pt>
    <dgm:pt modelId="{8F2EBF10-8ED9-4112-B353-36B31B870BC8}" type="pres">
      <dgm:prSet presAssocID="{36EE068E-F7C5-4C22-B36B-50A154EBE416}" presName="arrow" presStyleLbl="bgShp" presStyleIdx="0" presStyleCnt="1" custScaleY="106667"/>
      <dgm:spPr/>
    </dgm:pt>
    <dgm:pt modelId="{C1A2027D-EF2A-475A-A434-94E542B257C7}" type="pres">
      <dgm:prSet presAssocID="{36EE068E-F7C5-4C22-B36B-50A154EBE416}" presName="arrowDiagram3" presStyleCnt="0"/>
      <dgm:spPr/>
    </dgm:pt>
    <dgm:pt modelId="{F79DBDED-B8AC-4B82-8D90-1E4B763CA794}" type="pres">
      <dgm:prSet presAssocID="{B010A129-27B9-4BA3-BDD9-410DA078BA52}" presName="bullet3a" presStyleLbl="node1" presStyleIdx="0" presStyleCnt="3" custLinFactX="-28834" custLinFactY="95406" custLinFactNeighborX="-100000" custLinFactNeighborY="100000"/>
      <dgm:spPr/>
    </dgm:pt>
    <dgm:pt modelId="{BB1D96E4-7B33-45A1-A649-8E410AE6B4CD}" type="pres">
      <dgm:prSet presAssocID="{B010A129-27B9-4BA3-BDD9-410DA078BA52}" presName="textBox3a" presStyleLbl="revTx" presStyleIdx="0" presStyleCnt="3" custScaleY="82469">
        <dgm:presLayoutVars>
          <dgm:bulletEnabled val="1"/>
        </dgm:presLayoutVars>
      </dgm:prSet>
      <dgm:spPr/>
      <dgm:t>
        <a:bodyPr/>
        <a:lstStyle/>
        <a:p>
          <a:endParaRPr lang="es-ES"/>
        </a:p>
      </dgm:t>
    </dgm:pt>
    <dgm:pt modelId="{4410D957-03F5-4AFE-8E2D-98FA01A45B25}" type="pres">
      <dgm:prSet presAssocID="{DD850575-F373-4CCC-83E0-9F191AFDC011}" presName="bullet3b" presStyleLbl="node1" presStyleIdx="1" presStyleCnt="3" custLinFactX="-38812" custLinFactNeighborX="-100000" custLinFactNeighborY="95528"/>
      <dgm:spPr/>
    </dgm:pt>
    <dgm:pt modelId="{AC445927-07C7-404E-9072-D06C6FC8B70D}" type="pres">
      <dgm:prSet presAssocID="{DD850575-F373-4CCC-83E0-9F191AFDC011}" presName="textBox3b" presStyleLbl="revTx" presStyleIdx="1" presStyleCnt="3" custScaleX="147195" custLinFactNeighborX="14088">
        <dgm:presLayoutVars>
          <dgm:bulletEnabled val="1"/>
        </dgm:presLayoutVars>
      </dgm:prSet>
      <dgm:spPr/>
      <dgm:t>
        <a:bodyPr/>
        <a:lstStyle/>
        <a:p>
          <a:endParaRPr lang="es-ES"/>
        </a:p>
      </dgm:t>
    </dgm:pt>
    <dgm:pt modelId="{07F3DCD1-7A02-4506-BDA6-5B7CC16E0052}" type="pres">
      <dgm:prSet presAssocID="{7A2E00BD-D6A3-4C7B-9209-FC7F025E54EB}" presName="bullet3c" presStyleLbl="node1" presStyleIdx="2" presStyleCnt="3" custLinFactNeighborX="83491" custLinFactNeighborY="-76127"/>
      <dgm:spPr/>
    </dgm:pt>
    <dgm:pt modelId="{974EDD8C-778C-4730-8E96-1D84FC5B9B9C}" type="pres">
      <dgm:prSet presAssocID="{7A2E00BD-D6A3-4C7B-9209-FC7F025E54EB}" presName="textBox3c" presStyleLbl="revTx" presStyleIdx="2" presStyleCnt="3" custScaleX="176297" custLinFactNeighborX="81493" custLinFactNeighborY="-16344">
        <dgm:presLayoutVars>
          <dgm:bulletEnabled val="1"/>
        </dgm:presLayoutVars>
      </dgm:prSet>
      <dgm:spPr/>
      <dgm:t>
        <a:bodyPr/>
        <a:lstStyle/>
        <a:p>
          <a:endParaRPr lang="es-ES"/>
        </a:p>
      </dgm:t>
    </dgm:pt>
  </dgm:ptLst>
  <dgm:cxnLst>
    <dgm:cxn modelId="{760DB20A-710F-4BE2-BD90-985353BDDD69}" type="presOf" srcId="{36EE068E-F7C5-4C22-B36B-50A154EBE416}" destId="{17282F0A-1D0E-4BAD-A255-ABADB7B99903}" srcOrd="0" destOrd="0" presId="urn:microsoft.com/office/officeart/2005/8/layout/arrow2"/>
    <dgm:cxn modelId="{C29E4D30-CA41-48B1-8EA3-AD453CDED775}" srcId="{36EE068E-F7C5-4C22-B36B-50A154EBE416}" destId="{7A2E00BD-D6A3-4C7B-9209-FC7F025E54EB}" srcOrd="2" destOrd="0" parTransId="{FE99FDAC-4CA3-45CB-82E2-E72BA56705E9}" sibTransId="{467A0961-D1C9-4B70-8E6B-D7D109E0E458}"/>
    <dgm:cxn modelId="{64BB980D-3768-4C52-98B5-4C551A2E2455}" srcId="{36EE068E-F7C5-4C22-B36B-50A154EBE416}" destId="{B010A129-27B9-4BA3-BDD9-410DA078BA52}" srcOrd="0" destOrd="0" parTransId="{43552539-194A-4C10-A797-00B64FABE808}" sibTransId="{EB41C877-7D65-4D14-A49F-AAED0F87FE02}"/>
    <dgm:cxn modelId="{D343E5FC-8647-4C55-A118-F0F5A65730D1}" srcId="{36EE068E-F7C5-4C22-B36B-50A154EBE416}" destId="{DD850575-F373-4CCC-83E0-9F191AFDC011}" srcOrd="1" destOrd="0" parTransId="{8B161D72-8601-466A-A6CB-C9406C31FB73}" sibTransId="{D741C878-87F7-47F4-BBC1-1CAF13A81BF6}"/>
    <dgm:cxn modelId="{EB1FB602-D174-4A5C-B993-C8527B7250D5}" type="presOf" srcId="{B010A129-27B9-4BA3-BDD9-410DA078BA52}" destId="{BB1D96E4-7B33-45A1-A649-8E410AE6B4CD}" srcOrd="0" destOrd="0" presId="urn:microsoft.com/office/officeart/2005/8/layout/arrow2"/>
    <dgm:cxn modelId="{80137643-6CA0-4EE9-892B-AD93CD0354C8}" type="presOf" srcId="{7A2E00BD-D6A3-4C7B-9209-FC7F025E54EB}" destId="{974EDD8C-778C-4730-8E96-1D84FC5B9B9C}" srcOrd="0" destOrd="0" presId="urn:microsoft.com/office/officeart/2005/8/layout/arrow2"/>
    <dgm:cxn modelId="{D18D623B-C8A6-4759-955F-8157245846CF}" type="presOf" srcId="{DD850575-F373-4CCC-83E0-9F191AFDC011}" destId="{AC445927-07C7-404E-9072-D06C6FC8B70D}" srcOrd="0" destOrd="0" presId="urn:microsoft.com/office/officeart/2005/8/layout/arrow2"/>
    <dgm:cxn modelId="{84D53F74-F411-4AF8-A378-6AFE8B81ECEF}" type="presParOf" srcId="{17282F0A-1D0E-4BAD-A255-ABADB7B99903}" destId="{8F2EBF10-8ED9-4112-B353-36B31B870BC8}" srcOrd="0" destOrd="0" presId="urn:microsoft.com/office/officeart/2005/8/layout/arrow2"/>
    <dgm:cxn modelId="{CEED25B3-A7CF-4DAD-BAE0-C5BCBBDC2F65}" type="presParOf" srcId="{17282F0A-1D0E-4BAD-A255-ABADB7B99903}" destId="{C1A2027D-EF2A-475A-A434-94E542B257C7}" srcOrd="1" destOrd="0" presId="urn:microsoft.com/office/officeart/2005/8/layout/arrow2"/>
    <dgm:cxn modelId="{1D1EC227-D515-46D8-88EB-CB6D0491A89E}" type="presParOf" srcId="{C1A2027D-EF2A-475A-A434-94E542B257C7}" destId="{F79DBDED-B8AC-4B82-8D90-1E4B763CA794}" srcOrd="0" destOrd="0" presId="urn:microsoft.com/office/officeart/2005/8/layout/arrow2"/>
    <dgm:cxn modelId="{1670D300-C81D-4025-970E-096CD8455F6A}" type="presParOf" srcId="{C1A2027D-EF2A-475A-A434-94E542B257C7}" destId="{BB1D96E4-7B33-45A1-A649-8E410AE6B4CD}" srcOrd="1" destOrd="0" presId="urn:microsoft.com/office/officeart/2005/8/layout/arrow2"/>
    <dgm:cxn modelId="{5B80DCB4-D796-44EF-9E80-88675A77E0B7}" type="presParOf" srcId="{C1A2027D-EF2A-475A-A434-94E542B257C7}" destId="{4410D957-03F5-4AFE-8E2D-98FA01A45B25}" srcOrd="2" destOrd="0" presId="urn:microsoft.com/office/officeart/2005/8/layout/arrow2"/>
    <dgm:cxn modelId="{FFEC2E20-E4F7-4D90-823C-50E760A41C37}" type="presParOf" srcId="{C1A2027D-EF2A-475A-A434-94E542B257C7}" destId="{AC445927-07C7-404E-9072-D06C6FC8B70D}" srcOrd="3" destOrd="0" presId="urn:microsoft.com/office/officeart/2005/8/layout/arrow2"/>
    <dgm:cxn modelId="{AE291837-9DDA-4A21-991C-E93EC43E501F}" type="presParOf" srcId="{C1A2027D-EF2A-475A-A434-94E542B257C7}" destId="{07F3DCD1-7A02-4506-BDA6-5B7CC16E0052}" srcOrd="4" destOrd="0" presId="urn:microsoft.com/office/officeart/2005/8/layout/arrow2"/>
    <dgm:cxn modelId="{9A252518-46D9-47D9-B3B7-C0C8AC1DDA1A}" type="presParOf" srcId="{C1A2027D-EF2A-475A-A434-94E542B257C7}" destId="{974EDD8C-778C-4730-8E96-1D84FC5B9B9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515E5C-3BAC-4E2F-927A-08F8B938783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09A5846A-0B28-4DF0-BD1C-E15C6FB29B29}">
      <dgm:prSet phldrT="[Texto]"/>
      <dgm:spPr/>
      <dgm:t>
        <a:bodyPr/>
        <a:lstStyle/>
        <a:p>
          <a:r>
            <a:rPr lang="es-EC" dirty="0" smtClean="0"/>
            <a:t>HIPÓTESIS </a:t>
          </a:r>
        </a:p>
        <a:p>
          <a:r>
            <a:rPr lang="es-EC" dirty="0" smtClean="0"/>
            <a:t>GENERAL</a:t>
          </a:r>
          <a:endParaRPr lang="es-EC" dirty="0"/>
        </a:p>
      </dgm:t>
    </dgm:pt>
    <dgm:pt modelId="{EA28E0EB-62B1-4044-82FF-3241DFD6DC76}" type="parTrans" cxnId="{3B86A96D-2971-46B2-AF77-CE5B0B7CB158}">
      <dgm:prSet/>
      <dgm:spPr/>
      <dgm:t>
        <a:bodyPr/>
        <a:lstStyle/>
        <a:p>
          <a:endParaRPr lang="es-EC"/>
        </a:p>
      </dgm:t>
    </dgm:pt>
    <dgm:pt modelId="{09C867A8-0E9C-4782-AD63-07653FF69349}" type="sibTrans" cxnId="{3B86A96D-2971-46B2-AF77-CE5B0B7CB158}">
      <dgm:prSet/>
      <dgm:spPr/>
      <dgm:t>
        <a:bodyPr/>
        <a:lstStyle/>
        <a:p>
          <a:endParaRPr lang="es-EC"/>
        </a:p>
      </dgm:t>
    </dgm:pt>
    <dgm:pt modelId="{FB3ACCE0-CB15-4B49-8645-8F4FE72C2F6E}">
      <dgm:prSet phldrT="[Texto]" custT="1"/>
      <dgm:spPr/>
      <dgm:t>
        <a:bodyPr/>
        <a:lstStyle/>
        <a:p>
          <a:r>
            <a:rPr lang="es-ES" sz="1200" dirty="0" smtClean="0"/>
            <a:t>¿Las deficiencias existentes en el desarrollo normal del lenguaje de los niños requieren de Actividades para potenciar esta función?</a:t>
          </a:r>
          <a:endParaRPr lang="es-EC" sz="800" dirty="0"/>
        </a:p>
      </dgm:t>
    </dgm:pt>
    <dgm:pt modelId="{6B8149C4-01CC-49D9-BBBA-5F4DD02447CA}" type="parTrans" cxnId="{FE7D6932-210B-4192-9A0A-3072D7C555CE}">
      <dgm:prSet/>
      <dgm:spPr/>
      <dgm:t>
        <a:bodyPr/>
        <a:lstStyle/>
        <a:p>
          <a:endParaRPr lang="es-EC"/>
        </a:p>
      </dgm:t>
    </dgm:pt>
    <dgm:pt modelId="{F7303561-5210-400A-8F0D-37AFA7F0085C}" type="sibTrans" cxnId="{FE7D6932-210B-4192-9A0A-3072D7C555CE}">
      <dgm:prSet/>
      <dgm:spPr/>
      <dgm:t>
        <a:bodyPr/>
        <a:lstStyle/>
        <a:p>
          <a:endParaRPr lang="es-EC"/>
        </a:p>
      </dgm:t>
    </dgm:pt>
    <dgm:pt modelId="{373C3CCD-B986-4BF5-904C-574A19608F15}">
      <dgm:prSet phldrT="[Texto]" custT="1"/>
      <dgm:spPr/>
      <dgm:t>
        <a:bodyPr/>
        <a:lstStyle/>
        <a:p>
          <a:r>
            <a:rPr lang="es-EC" sz="1400" dirty="0" smtClean="0"/>
            <a:t>HIPÒTESIS</a:t>
          </a:r>
        </a:p>
        <a:p>
          <a:r>
            <a:rPr lang="es-EC" sz="1400" dirty="0" smtClean="0"/>
            <a:t>PARTICULARES</a:t>
          </a:r>
          <a:endParaRPr lang="es-EC" sz="1400" dirty="0"/>
        </a:p>
      </dgm:t>
    </dgm:pt>
    <dgm:pt modelId="{E492FBF9-4277-45E5-A1F2-B46AB64B4677}" type="parTrans" cxnId="{24217D30-ABBB-4B87-8D20-B70E376534C2}">
      <dgm:prSet/>
      <dgm:spPr/>
      <dgm:t>
        <a:bodyPr/>
        <a:lstStyle/>
        <a:p>
          <a:endParaRPr lang="es-EC"/>
        </a:p>
      </dgm:t>
    </dgm:pt>
    <dgm:pt modelId="{C01DC331-45A3-4C2B-8523-B7337464E9AE}" type="sibTrans" cxnId="{24217D30-ABBB-4B87-8D20-B70E376534C2}">
      <dgm:prSet/>
      <dgm:spPr/>
      <dgm:t>
        <a:bodyPr/>
        <a:lstStyle/>
        <a:p>
          <a:endParaRPr lang="es-EC"/>
        </a:p>
      </dgm:t>
    </dgm:pt>
    <dgm:pt modelId="{96199F56-FD4D-434A-BFF2-04265B246309}">
      <dgm:prSet/>
      <dgm:spPr/>
      <dgm:t>
        <a:bodyPr/>
        <a:lstStyle/>
        <a:p>
          <a:endParaRPr lang="es-EC" sz="1000" dirty="0"/>
        </a:p>
      </dgm:t>
    </dgm:pt>
    <dgm:pt modelId="{5005E51F-32B2-416D-9773-15840CCC1D0F}" type="parTrans" cxnId="{47982B4B-125C-4C8D-A6EA-B6035CA480E2}">
      <dgm:prSet/>
      <dgm:spPr/>
      <dgm:t>
        <a:bodyPr/>
        <a:lstStyle/>
        <a:p>
          <a:endParaRPr lang="es-EC"/>
        </a:p>
      </dgm:t>
    </dgm:pt>
    <dgm:pt modelId="{4BBA5AA7-63A5-4D03-9A6B-9D9F6D268A11}" type="sibTrans" cxnId="{47982B4B-125C-4C8D-A6EA-B6035CA480E2}">
      <dgm:prSet/>
      <dgm:spPr/>
      <dgm:t>
        <a:bodyPr/>
        <a:lstStyle/>
        <a:p>
          <a:endParaRPr lang="es-EC"/>
        </a:p>
      </dgm:t>
    </dgm:pt>
    <dgm:pt modelId="{C12DFAF1-E772-4EF9-9872-05F24A0A2CA6}">
      <dgm:prSet phldrT="[Texto]" custT="1"/>
      <dgm:spPr/>
      <dgm:t>
        <a:bodyPr/>
        <a:lstStyle/>
        <a:p>
          <a:endParaRPr lang="es-EC" sz="1000" dirty="0"/>
        </a:p>
      </dgm:t>
    </dgm:pt>
    <dgm:pt modelId="{BCB294E7-1CC8-4C39-86D7-EE0CFAFC8AD6}" type="parTrans" cxnId="{F7D76D81-5C1A-4F66-8559-7121D86A79BB}">
      <dgm:prSet/>
      <dgm:spPr/>
      <dgm:t>
        <a:bodyPr/>
        <a:lstStyle/>
        <a:p>
          <a:endParaRPr lang="es-EC"/>
        </a:p>
      </dgm:t>
    </dgm:pt>
    <dgm:pt modelId="{7EA72570-9E2D-49CF-B1E8-386D9A9B3444}" type="sibTrans" cxnId="{F7D76D81-5C1A-4F66-8559-7121D86A79BB}">
      <dgm:prSet/>
      <dgm:spPr/>
      <dgm:t>
        <a:bodyPr/>
        <a:lstStyle/>
        <a:p>
          <a:endParaRPr lang="es-EC"/>
        </a:p>
      </dgm:t>
    </dgm:pt>
    <dgm:pt modelId="{2EF67F6A-53B7-4EEC-8636-73134E621B2F}">
      <dgm:prSet phldrT="[Texto]" custT="1"/>
      <dgm:spPr/>
      <dgm:t>
        <a:bodyPr/>
        <a:lstStyle/>
        <a:p>
          <a:endParaRPr lang="es-EC" sz="1200" dirty="0"/>
        </a:p>
      </dgm:t>
    </dgm:pt>
    <dgm:pt modelId="{065F1D25-D164-4301-9F28-010672B3D917}" type="parTrans" cxnId="{20C772B9-E9ED-46D1-8AF5-8F772494F376}">
      <dgm:prSet/>
      <dgm:spPr/>
      <dgm:t>
        <a:bodyPr/>
        <a:lstStyle/>
        <a:p>
          <a:endParaRPr lang="es-ES"/>
        </a:p>
      </dgm:t>
    </dgm:pt>
    <dgm:pt modelId="{4F988A5E-3508-4222-8DB4-8CC533DD5150}" type="sibTrans" cxnId="{20C772B9-E9ED-46D1-8AF5-8F772494F376}">
      <dgm:prSet/>
      <dgm:spPr/>
      <dgm:t>
        <a:bodyPr/>
        <a:lstStyle/>
        <a:p>
          <a:endParaRPr lang="es-ES"/>
        </a:p>
      </dgm:t>
    </dgm:pt>
    <dgm:pt modelId="{9F80A79D-DF1C-4BD2-B507-FE5B3513E009}">
      <dgm:prSet phldrT="[Texto]" custT="1"/>
      <dgm:spPr/>
      <dgm:t>
        <a:bodyPr/>
        <a:lstStyle/>
        <a:p>
          <a:endParaRPr lang="es-EC" sz="1000" dirty="0"/>
        </a:p>
      </dgm:t>
    </dgm:pt>
    <dgm:pt modelId="{19D5B799-C0EF-42BF-8D46-C0B972468A43}" type="parTrans" cxnId="{80D851E2-3BD0-46E1-8CED-4333E59B5251}">
      <dgm:prSet/>
      <dgm:spPr/>
      <dgm:t>
        <a:bodyPr/>
        <a:lstStyle/>
        <a:p>
          <a:endParaRPr lang="es-ES"/>
        </a:p>
      </dgm:t>
    </dgm:pt>
    <dgm:pt modelId="{59416BB9-DFE3-4985-B736-CCF539E5A8E7}" type="sibTrans" cxnId="{80D851E2-3BD0-46E1-8CED-4333E59B5251}">
      <dgm:prSet/>
      <dgm:spPr/>
      <dgm:t>
        <a:bodyPr/>
        <a:lstStyle/>
        <a:p>
          <a:endParaRPr lang="es-ES"/>
        </a:p>
      </dgm:t>
    </dgm:pt>
    <dgm:pt modelId="{9B8386B4-E0A3-466A-A3B6-6F4CD3AC083A}">
      <dgm:prSet phldrT="[Texto]" custT="1"/>
      <dgm:spPr/>
      <dgm:t>
        <a:bodyPr/>
        <a:lstStyle/>
        <a:p>
          <a:endParaRPr lang="es-EC" sz="1000" dirty="0"/>
        </a:p>
      </dgm:t>
    </dgm:pt>
    <dgm:pt modelId="{B663D20C-78F6-4BB0-B930-2F818F59446D}" type="parTrans" cxnId="{7C9808CC-8D95-440F-A7E4-9FDE162C1503}">
      <dgm:prSet/>
      <dgm:spPr/>
      <dgm:t>
        <a:bodyPr/>
        <a:lstStyle/>
        <a:p>
          <a:endParaRPr lang="es-ES"/>
        </a:p>
      </dgm:t>
    </dgm:pt>
    <dgm:pt modelId="{33E411FD-4715-4475-B267-F14C3D86064B}" type="sibTrans" cxnId="{7C9808CC-8D95-440F-A7E4-9FDE162C1503}">
      <dgm:prSet/>
      <dgm:spPr/>
      <dgm:t>
        <a:bodyPr/>
        <a:lstStyle/>
        <a:p>
          <a:endParaRPr lang="es-ES"/>
        </a:p>
      </dgm:t>
    </dgm:pt>
    <dgm:pt modelId="{9C758C3D-5D9C-4DE9-A73B-743959F462ED}">
      <dgm:prSet custT="1"/>
      <dgm:spPr/>
      <dgm:t>
        <a:bodyPr/>
        <a:lstStyle/>
        <a:p>
          <a:endParaRPr lang="es-ES" sz="1200" dirty="0"/>
        </a:p>
      </dgm:t>
    </dgm:pt>
    <dgm:pt modelId="{CE25708C-1770-47F7-88AF-48D0B65F95AC}" type="parTrans" cxnId="{A34FBEF6-4BE0-4820-9DFC-24D9464FD5C2}">
      <dgm:prSet/>
      <dgm:spPr/>
      <dgm:t>
        <a:bodyPr/>
        <a:lstStyle/>
        <a:p>
          <a:endParaRPr lang="es-ES"/>
        </a:p>
      </dgm:t>
    </dgm:pt>
    <dgm:pt modelId="{9B5CF55F-660F-4E73-ABBD-11148D0CE531}" type="sibTrans" cxnId="{A34FBEF6-4BE0-4820-9DFC-24D9464FD5C2}">
      <dgm:prSet/>
      <dgm:spPr/>
      <dgm:t>
        <a:bodyPr/>
        <a:lstStyle/>
        <a:p>
          <a:endParaRPr lang="es-ES"/>
        </a:p>
      </dgm:t>
    </dgm:pt>
    <dgm:pt modelId="{3A7D331B-A0F9-4B77-A953-7BF5C3B54F16}">
      <dgm:prSet custT="1"/>
      <dgm:spPr/>
      <dgm:t>
        <a:bodyPr/>
        <a:lstStyle/>
        <a:p>
          <a:r>
            <a:rPr lang="es-ES" sz="1200" dirty="0" smtClean="0"/>
            <a:t>¿Las actividades para potenciar el lenguaje contribuyen a mejorar las deficiencias de esta función en los niños/as de  1º Año de Educación Básica de la Escuela “San Ignacio de Loyola”?</a:t>
          </a:r>
          <a:endParaRPr lang="es-ES" sz="1200" dirty="0"/>
        </a:p>
      </dgm:t>
    </dgm:pt>
    <dgm:pt modelId="{D58B92B6-2F89-487E-B0D7-FAF4B32DB82D}" type="parTrans" cxnId="{D9129B7B-9F33-44BF-AC8D-9134CC7C9F89}">
      <dgm:prSet/>
      <dgm:spPr/>
      <dgm:t>
        <a:bodyPr/>
        <a:lstStyle/>
        <a:p>
          <a:endParaRPr lang="es-ES"/>
        </a:p>
      </dgm:t>
    </dgm:pt>
    <dgm:pt modelId="{40F28A95-1D9D-4AA1-AA90-88E144FC10AC}" type="sibTrans" cxnId="{D9129B7B-9F33-44BF-AC8D-9134CC7C9F89}">
      <dgm:prSet/>
      <dgm:spPr/>
      <dgm:t>
        <a:bodyPr/>
        <a:lstStyle/>
        <a:p>
          <a:endParaRPr lang="es-ES"/>
        </a:p>
      </dgm:t>
    </dgm:pt>
    <dgm:pt modelId="{CD01E0DF-16AD-408E-A7DB-770580547C47}">
      <dgm:prSet custT="1"/>
      <dgm:spPr/>
      <dgm:t>
        <a:bodyPr/>
        <a:lstStyle/>
        <a:p>
          <a:r>
            <a:rPr lang="es-ES" sz="1200" dirty="0" smtClean="0"/>
            <a:t>- Las causas de los problemas de los niños y niñas de 1º Año de Educación Básica de la Escuela “San Ignacio de Loyola”  influyen para el desarrollo normal de su lenguaje</a:t>
          </a:r>
          <a:endParaRPr lang="es-ES" sz="1200" dirty="0"/>
        </a:p>
      </dgm:t>
    </dgm:pt>
    <dgm:pt modelId="{70661AE9-689B-4E77-B43F-4AD29153D0E3}" type="parTrans" cxnId="{7B976BF1-7C9B-433B-A250-02A845760F47}">
      <dgm:prSet/>
      <dgm:spPr/>
      <dgm:t>
        <a:bodyPr/>
        <a:lstStyle/>
        <a:p>
          <a:endParaRPr lang="es-ES"/>
        </a:p>
      </dgm:t>
    </dgm:pt>
    <dgm:pt modelId="{C42BE4DD-BFD7-402F-BFCB-F8906B561941}" type="sibTrans" cxnId="{7B976BF1-7C9B-433B-A250-02A845760F47}">
      <dgm:prSet/>
      <dgm:spPr/>
      <dgm:t>
        <a:bodyPr/>
        <a:lstStyle/>
        <a:p>
          <a:endParaRPr lang="es-ES"/>
        </a:p>
      </dgm:t>
    </dgm:pt>
    <dgm:pt modelId="{302A8022-6143-489B-95E1-B11A403E644A}">
      <dgm:prSet custT="1"/>
      <dgm:spPr/>
      <dgm:t>
        <a:bodyPr/>
        <a:lstStyle/>
        <a:p>
          <a:r>
            <a:rPr lang="es-ES" sz="1200" dirty="0" smtClean="0"/>
            <a:t>- Un diagnóstico adecuado del lenguaje oral de los niños y niñas de 1º Año de Educación Básica de la Escuela “San Ignacio de Loyola” determina la situación en la que se encuentra su desarrollo.</a:t>
          </a:r>
          <a:endParaRPr lang="es-ES" sz="1200" dirty="0"/>
        </a:p>
      </dgm:t>
    </dgm:pt>
    <dgm:pt modelId="{B4C7A038-0CA3-4005-971E-D3B5F2955923}" type="parTrans" cxnId="{53F47042-59E4-4210-A0C5-29F98F3A2F3D}">
      <dgm:prSet/>
      <dgm:spPr/>
      <dgm:t>
        <a:bodyPr/>
        <a:lstStyle/>
        <a:p>
          <a:endParaRPr lang="es-ES"/>
        </a:p>
      </dgm:t>
    </dgm:pt>
    <dgm:pt modelId="{89C41B40-0BC0-49A5-ABE4-16098DD6A57C}" type="sibTrans" cxnId="{53F47042-59E4-4210-A0C5-29F98F3A2F3D}">
      <dgm:prSet/>
      <dgm:spPr/>
      <dgm:t>
        <a:bodyPr/>
        <a:lstStyle/>
        <a:p>
          <a:endParaRPr lang="es-ES"/>
        </a:p>
      </dgm:t>
    </dgm:pt>
    <dgm:pt modelId="{E7633691-74CE-4C67-AE0F-1FDC5FED833B}">
      <dgm:prSet custT="1"/>
      <dgm:spPr/>
      <dgm:t>
        <a:bodyPr/>
        <a:lstStyle/>
        <a:p>
          <a:r>
            <a:rPr lang="es-ES" sz="1200" dirty="0" smtClean="0"/>
            <a:t>- La recopilación de actividades específicas para potenciar el lenguaje ayuda a mejorar las deficiencias del lenguaje de los niños y niñas de 1º Año de Educación Básica.</a:t>
          </a:r>
          <a:endParaRPr lang="es-ES" sz="1200" dirty="0"/>
        </a:p>
      </dgm:t>
    </dgm:pt>
    <dgm:pt modelId="{ED313AE8-C674-4091-A27C-6B6103E60BF9}" type="parTrans" cxnId="{93EA2E12-0F26-4C21-96CE-CDA85AD593E5}">
      <dgm:prSet/>
      <dgm:spPr/>
      <dgm:t>
        <a:bodyPr/>
        <a:lstStyle/>
        <a:p>
          <a:endParaRPr lang="es-ES"/>
        </a:p>
      </dgm:t>
    </dgm:pt>
    <dgm:pt modelId="{195F9A7F-B8E6-45C5-8EDB-3CD76F25EB12}" type="sibTrans" cxnId="{93EA2E12-0F26-4C21-96CE-CDA85AD593E5}">
      <dgm:prSet/>
      <dgm:spPr/>
      <dgm:t>
        <a:bodyPr/>
        <a:lstStyle/>
        <a:p>
          <a:endParaRPr lang="es-ES"/>
        </a:p>
      </dgm:t>
    </dgm:pt>
    <dgm:pt modelId="{8006AB28-850D-44C0-8DE6-0B81CFE980B4}">
      <dgm:prSet phldrT="[Texto]" custT="1"/>
      <dgm:spPr/>
      <dgm:t>
        <a:bodyPr/>
        <a:lstStyle/>
        <a:p>
          <a:endParaRPr lang="es-EC" sz="1100" dirty="0"/>
        </a:p>
      </dgm:t>
    </dgm:pt>
    <dgm:pt modelId="{3DC4D400-C61A-4913-8459-BAFC0468EE34}" type="parTrans" cxnId="{91BA0928-ECE5-48CD-97F3-733D6A28F190}">
      <dgm:prSet/>
      <dgm:spPr/>
      <dgm:t>
        <a:bodyPr/>
        <a:lstStyle/>
        <a:p>
          <a:endParaRPr lang="es-ES"/>
        </a:p>
      </dgm:t>
    </dgm:pt>
    <dgm:pt modelId="{1D1E0E05-5E75-428D-A199-AB86226E24F7}" type="sibTrans" cxnId="{91BA0928-ECE5-48CD-97F3-733D6A28F190}">
      <dgm:prSet/>
      <dgm:spPr/>
      <dgm:t>
        <a:bodyPr/>
        <a:lstStyle/>
        <a:p>
          <a:endParaRPr lang="es-ES"/>
        </a:p>
      </dgm:t>
    </dgm:pt>
    <dgm:pt modelId="{69D0BF0A-8952-449A-AEB5-551586D15AB0}">
      <dgm:prSet custT="1"/>
      <dgm:spPr/>
      <dgm:t>
        <a:bodyPr/>
        <a:lstStyle/>
        <a:p>
          <a:endParaRPr lang="es-ES" sz="1200" dirty="0"/>
        </a:p>
      </dgm:t>
    </dgm:pt>
    <dgm:pt modelId="{1D1A4395-2552-414B-94B9-C59A17031A86}" type="parTrans" cxnId="{45FB511D-003C-4FD9-9139-BD443D1CDF43}">
      <dgm:prSet/>
      <dgm:spPr/>
      <dgm:t>
        <a:bodyPr/>
        <a:lstStyle/>
        <a:p>
          <a:endParaRPr lang="es-ES"/>
        </a:p>
      </dgm:t>
    </dgm:pt>
    <dgm:pt modelId="{275DBCD4-78E8-4B39-A96A-6470327DB5C8}" type="sibTrans" cxnId="{45FB511D-003C-4FD9-9139-BD443D1CDF43}">
      <dgm:prSet/>
      <dgm:spPr/>
      <dgm:t>
        <a:bodyPr/>
        <a:lstStyle/>
        <a:p>
          <a:endParaRPr lang="es-ES"/>
        </a:p>
      </dgm:t>
    </dgm:pt>
    <dgm:pt modelId="{BBFBD3A5-1E2D-4E07-B4EA-0E124ABE30E9}">
      <dgm:prSet custT="1"/>
      <dgm:spPr/>
      <dgm:t>
        <a:bodyPr/>
        <a:lstStyle/>
        <a:p>
          <a:endParaRPr lang="es-ES" sz="1200" dirty="0"/>
        </a:p>
      </dgm:t>
    </dgm:pt>
    <dgm:pt modelId="{9633A5BE-762D-4314-A6D6-F50B35BA1A3C}" type="parTrans" cxnId="{97503310-37CC-4D37-9C72-73FCAB055AF5}">
      <dgm:prSet/>
      <dgm:spPr/>
      <dgm:t>
        <a:bodyPr/>
        <a:lstStyle/>
        <a:p>
          <a:endParaRPr lang="es-ES"/>
        </a:p>
      </dgm:t>
    </dgm:pt>
    <dgm:pt modelId="{2B64DC65-9B49-4568-B4A3-2624165978BA}" type="sibTrans" cxnId="{97503310-37CC-4D37-9C72-73FCAB055AF5}">
      <dgm:prSet/>
      <dgm:spPr/>
      <dgm:t>
        <a:bodyPr/>
        <a:lstStyle/>
        <a:p>
          <a:endParaRPr lang="es-ES"/>
        </a:p>
      </dgm:t>
    </dgm:pt>
    <dgm:pt modelId="{9F7306AB-CA41-44F6-8761-306318E8F4AB}" type="pres">
      <dgm:prSet presAssocID="{C6515E5C-3BAC-4E2F-927A-08F8B9387838}" presName="Name0" presStyleCnt="0">
        <dgm:presLayoutVars>
          <dgm:dir/>
          <dgm:animLvl val="lvl"/>
          <dgm:resizeHandles/>
        </dgm:presLayoutVars>
      </dgm:prSet>
      <dgm:spPr/>
      <dgm:t>
        <a:bodyPr/>
        <a:lstStyle/>
        <a:p>
          <a:endParaRPr lang="es-ES"/>
        </a:p>
      </dgm:t>
    </dgm:pt>
    <dgm:pt modelId="{613D8777-9217-48B7-B8A9-5B960AF0575C}" type="pres">
      <dgm:prSet presAssocID="{09A5846A-0B28-4DF0-BD1C-E15C6FB29B29}" presName="linNode" presStyleCnt="0"/>
      <dgm:spPr/>
    </dgm:pt>
    <dgm:pt modelId="{B1EF42EC-3A5E-478F-A45B-B9A84F7FB687}" type="pres">
      <dgm:prSet presAssocID="{09A5846A-0B28-4DF0-BD1C-E15C6FB29B29}" presName="parentShp" presStyleLbl="node1" presStyleIdx="0" presStyleCnt="2" custScaleX="71481" custScaleY="274936" custLinFactNeighborX="-3730" custLinFactNeighborY="-4667">
        <dgm:presLayoutVars>
          <dgm:bulletEnabled val="1"/>
        </dgm:presLayoutVars>
      </dgm:prSet>
      <dgm:spPr/>
      <dgm:t>
        <a:bodyPr/>
        <a:lstStyle/>
        <a:p>
          <a:endParaRPr lang="es-ES"/>
        </a:p>
      </dgm:t>
    </dgm:pt>
    <dgm:pt modelId="{25D6CCB7-4DF0-4E8A-89CE-24D2EBFD56EA}" type="pres">
      <dgm:prSet presAssocID="{09A5846A-0B28-4DF0-BD1C-E15C6FB29B29}" presName="childShp" presStyleLbl="bgAccFollowNode1" presStyleIdx="0" presStyleCnt="2" custScaleX="111386" custScaleY="413053" custLinFactNeighborX="4063" custLinFactNeighborY="-378">
        <dgm:presLayoutVars>
          <dgm:bulletEnabled val="1"/>
        </dgm:presLayoutVars>
      </dgm:prSet>
      <dgm:spPr/>
      <dgm:t>
        <a:bodyPr/>
        <a:lstStyle/>
        <a:p>
          <a:endParaRPr lang="es-ES"/>
        </a:p>
      </dgm:t>
    </dgm:pt>
    <dgm:pt modelId="{A3957FBE-D11B-4E6E-893E-331A384A419A}" type="pres">
      <dgm:prSet presAssocID="{09C867A8-0E9C-4782-AD63-07653FF69349}" presName="spacing" presStyleCnt="0"/>
      <dgm:spPr/>
    </dgm:pt>
    <dgm:pt modelId="{8B413386-90D4-44A1-AAB2-A66495DEA69F}" type="pres">
      <dgm:prSet presAssocID="{373C3CCD-B986-4BF5-904C-574A19608F15}" presName="linNode" presStyleCnt="0"/>
      <dgm:spPr/>
    </dgm:pt>
    <dgm:pt modelId="{2D56EC3E-52B7-42DB-891A-175A1D871F3B}" type="pres">
      <dgm:prSet presAssocID="{373C3CCD-B986-4BF5-904C-574A19608F15}" presName="parentShp" presStyleLbl="node1" presStyleIdx="1" presStyleCnt="2" custScaleX="58437" custScaleY="269999">
        <dgm:presLayoutVars>
          <dgm:bulletEnabled val="1"/>
        </dgm:presLayoutVars>
      </dgm:prSet>
      <dgm:spPr/>
      <dgm:t>
        <a:bodyPr/>
        <a:lstStyle/>
        <a:p>
          <a:endParaRPr lang="es-ES"/>
        </a:p>
      </dgm:t>
    </dgm:pt>
    <dgm:pt modelId="{3FF36B38-8604-4FFD-A412-C6906709A82E}" type="pres">
      <dgm:prSet presAssocID="{373C3CCD-B986-4BF5-904C-574A19608F15}" presName="childShp" presStyleLbl="bgAccFollowNode1" presStyleIdx="1" presStyleCnt="2" custScaleX="136320" custScaleY="751976" custLinFactNeighborX="232" custLinFactNeighborY="-40947">
        <dgm:presLayoutVars>
          <dgm:bulletEnabled val="1"/>
        </dgm:presLayoutVars>
      </dgm:prSet>
      <dgm:spPr/>
      <dgm:t>
        <a:bodyPr/>
        <a:lstStyle/>
        <a:p>
          <a:endParaRPr lang="es-ES"/>
        </a:p>
      </dgm:t>
    </dgm:pt>
  </dgm:ptLst>
  <dgm:cxnLst>
    <dgm:cxn modelId="{EBCD9D26-DA12-417C-A3C0-46E2DAB477E3}" type="presOf" srcId="{CD01E0DF-16AD-408E-A7DB-770580547C47}" destId="{3FF36B38-8604-4FFD-A412-C6906709A82E}" srcOrd="0" destOrd="1" presId="urn:microsoft.com/office/officeart/2005/8/layout/vList6"/>
    <dgm:cxn modelId="{80D851E2-3BD0-46E1-8CED-4333E59B5251}" srcId="{373C3CCD-B986-4BF5-904C-574A19608F15}" destId="{9F80A79D-DF1C-4BD2-B507-FE5B3513E009}" srcOrd="8" destOrd="0" parTransId="{19D5B799-C0EF-42BF-8D46-C0B972468A43}" sibTransId="{59416BB9-DFE3-4985-B736-CCF539E5A8E7}"/>
    <dgm:cxn modelId="{91BA0928-ECE5-48CD-97F3-733D6A28F190}" srcId="{373C3CCD-B986-4BF5-904C-574A19608F15}" destId="{8006AB28-850D-44C0-8DE6-0B81CFE980B4}" srcOrd="6" destOrd="0" parTransId="{3DC4D400-C61A-4913-8459-BAFC0468EE34}" sibTransId="{1D1E0E05-5E75-428D-A199-AB86226E24F7}"/>
    <dgm:cxn modelId="{A34FBEF6-4BE0-4820-9DFC-24D9464FD5C2}" srcId="{09A5846A-0B28-4DF0-BD1C-E15C6FB29B29}" destId="{9C758C3D-5D9C-4DE9-A73B-743959F462ED}" srcOrd="1" destOrd="0" parTransId="{CE25708C-1770-47F7-88AF-48D0B65F95AC}" sibTransId="{9B5CF55F-660F-4E73-ABBD-11148D0CE531}"/>
    <dgm:cxn modelId="{E12ADD77-AF6A-4C88-93E5-2F500E99F4F1}" type="presOf" srcId="{302A8022-6143-489B-95E1-B11A403E644A}" destId="{3FF36B38-8604-4FFD-A412-C6906709A82E}" srcOrd="0" destOrd="3" presId="urn:microsoft.com/office/officeart/2005/8/layout/vList6"/>
    <dgm:cxn modelId="{F7D76D81-5C1A-4F66-8559-7121D86A79BB}" srcId="{373C3CCD-B986-4BF5-904C-574A19608F15}" destId="{C12DFAF1-E772-4EF9-9872-05F24A0A2CA6}" srcOrd="9" destOrd="0" parTransId="{BCB294E7-1CC8-4C39-86D7-EE0CFAFC8AD6}" sibTransId="{7EA72570-9E2D-49CF-B1E8-386D9A9B3444}"/>
    <dgm:cxn modelId="{20C772B9-E9ED-46D1-8AF5-8F772494F376}" srcId="{373C3CCD-B986-4BF5-904C-574A19608F15}" destId="{2EF67F6A-53B7-4EEC-8636-73134E621B2F}" srcOrd="0" destOrd="0" parTransId="{065F1D25-D164-4301-9F28-010672B3D917}" sibTransId="{4F988A5E-3508-4222-8DB4-8CC533DD5150}"/>
    <dgm:cxn modelId="{3FAB2660-17C8-4789-ACE8-301B84FD756B}" type="presOf" srcId="{69D0BF0A-8952-449A-AEB5-551586D15AB0}" destId="{3FF36B38-8604-4FFD-A412-C6906709A82E}" srcOrd="0" destOrd="2" presId="urn:microsoft.com/office/officeart/2005/8/layout/vList6"/>
    <dgm:cxn modelId="{7C9808CC-8D95-440F-A7E4-9FDE162C1503}" srcId="{373C3CCD-B986-4BF5-904C-574A19608F15}" destId="{9B8386B4-E0A3-466A-A3B6-6F4CD3AC083A}" srcOrd="7" destOrd="0" parTransId="{B663D20C-78F6-4BB0-B930-2F818F59446D}" sibTransId="{33E411FD-4715-4475-B267-F14C3D86064B}"/>
    <dgm:cxn modelId="{93EA2E12-0F26-4C21-96CE-CDA85AD593E5}" srcId="{373C3CCD-B986-4BF5-904C-574A19608F15}" destId="{E7633691-74CE-4C67-AE0F-1FDC5FED833B}" srcOrd="5" destOrd="0" parTransId="{ED313AE8-C674-4091-A27C-6B6103E60BF9}" sibTransId="{195F9A7F-B8E6-45C5-8EDB-3CD76F25EB12}"/>
    <dgm:cxn modelId="{5C09C6F0-BD76-46CD-BE38-35E811466DF5}" type="presOf" srcId="{373C3CCD-B986-4BF5-904C-574A19608F15}" destId="{2D56EC3E-52B7-42DB-891A-175A1D871F3B}" srcOrd="0" destOrd="0" presId="urn:microsoft.com/office/officeart/2005/8/layout/vList6"/>
    <dgm:cxn modelId="{A81CD620-39DF-4C50-A461-B4BEC1683A9B}" type="presOf" srcId="{9B8386B4-E0A3-466A-A3B6-6F4CD3AC083A}" destId="{3FF36B38-8604-4FFD-A412-C6906709A82E}" srcOrd="0" destOrd="7" presId="urn:microsoft.com/office/officeart/2005/8/layout/vList6"/>
    <dgm:cxn modelId="{45FB511D-003C-4FD9-9139-BD443D1CDF43}" srcId="{373C3CCD-B986-4BF5-904C-574A19608F15}" destId="{69D0BF0A-8952-449A-AEB5-551586D15AB0}" srcOrd="2" destOrd="0" parTransId="{1D1A4395-2552-414B-94B9-C59A17031A86}" sibTransId="{275DBCD4-78E8-4B39-A96A-6470327DB5C8}"/>
    <dgm:cxn modelId="{7B976BF1-7C9B-433B-A250-02A845760F47}" srcId="{373C3CCD-B986-4BF5-904C-574A19608F15}" destId="{CD01E0DF-16AD-408E-A7DB-770580547C47}" srcOrd="1" destOrd="0" parTransId="{70661AE9-689B-4E77-B43F-4AD29153D0E3}" sibTransId="{C42BE4DD-BFD7-402F-BFCB-F8906B561941}"/>
    <dgm:cxn modelId="{97930FAB-B7C5-498E-A71F-A37CF95436E3}" type="presOf" srcId="{2EF67F6A-53B7-4EEC-8636-73134E621B2F}" destId="{3FF36B38-8604-4FFD-A412-C6906709A82E}" srcOrd="0" destOrd="0" presId="urn:microsoft.com/office/officeart/2005/8/layout/vList6"/>
    <dgm:cxn modelId="{17C95F5C-165F-4392-8384-A04FCEEE9F68}" type="presOf" srcId="{E7633691-74CE-4C67-AE0F-1FDC5FED833B}" destId="{3FF36B38-8604-4FFD-A412-C6906709A82E}" srcOrd="0" destOrd="5" presId="urn:microsoft.com/office/officeart/2005/8/layout/vList6"/>
    <dgm:cxn modelId="{FE7D6932-210B-4192-9A0A-3072D7C555CE}" srcId="{09A5846A-0B28-4DF0-BD1C-E15C6FB29B29}" destId="{FB3ACCE0-CB15-4B49-8645-8F4FE72C2F6E}" srcOrd="0" destOrd="0" parTransId="{6B8149C4-01CC-49D9-BBBA-5F4DD02447CA}" sibTransId="{F7303561-5210-400A-8F0D-37AFA7F0085C}"/>
    <dgm:cxn modelId="{53F47042-59E4-4210-A0C5-29F98F3A2F3D}" srcId="{373C3CCD-B986-4BF5-904C-574A19608F15}" destId="{302A8022-6143-489B-95E1-B11A403E644A}" srcOrd="3" destOrd="0" parTransId="{B4C7A038-0CA3-4005-971E-D3B5F2955923}" sibTransId="{89C41B40-0BC0-49A5-ABE4-16098DD6A57C}"/>
    <dgm:cxn modelId="{0F60CBBD-0E0C-4D45-998F-61A52B95FE2F}" type="presOf" srcId="{8006AB28-850D-44C0-8DE6-0B81CFE980B4}" destId="{3FF36B38-8604-4FFD-A412-C6906709A82E}" srcOrd="0" destOrd="6" presId="urn:microsoft.com/office/officeart/2005/8/layout/vList6"/>
    <dgm:cxn modelId="{B9B9BA03-2D80-43D0-A1A8-30FDD11AB39E}" type="presOf" srcId="{FB3ACCE0-CB15-4B49-8645-8F4FE72C2F6E}" destId="{25D6CCB7-4DF0-4E8A-89CE-24D2EBFD56EA}" srcOrd="0" destOrd="0" presId="urn:microsoft.com/office/officeart/2005/8/layout/vList6"/>
    <dgm:cxn modelId="{90639618-0155-4F2D-B855-01374AAC7A04}" type="presOf" srcId="{3A7D331B-A0F9-4B77-A953-7BF5C3B54F16}" destId="{25D6CCB7-4DF0-4E8A-89CE-24D2EBFD56EA}" srcOrd="0" destOrd="2" presId="urn:microsoft.com/office/officeart/2005/8/layout/vList6"/>
    <dgm:cxn modelId="{3B86A96D-2971-46B2-AF77-CE5B0B7CB158}" srcId="{C6515E5C-3BAC-4E2F-927A-08F8B9387838}" destId="{09A5846A-0B28-4DF0-BD1C-E15C6FB29B29}" srcOrd="0" destOrd="0" parTransId="{EA28E0EB-62B1-4044-82FF-3241DFD6DC76}" sibTransId="{09C867A8-0E9C-4782-AD63-07653FF69349}"/>
    <dgm:cxn modelId="{8405E93F-B251-4A37-B893-1ADEBF542E8F}" type="presOf" srcId="{C6515E5C-3BAC-4E2F-927A-08F8B9387838}" destId="{9F7306AB-CA41-44F6-8761-306318E8F4AB}" srcOrd="0" destOrd="0" presId="urn:microsoft.com/office/officeart/2005/8/layout/vList6"/>
    <dgm:cxn modelId="{494808A3-1887-49E9-B89F-D7AE9C174F37}" type="presOf" srcId="{09A5846A-0B28-4DF0-BD1C-E15C6FB29B29}" destId="{B1EF42EC-3A5E-478F-A45B-B9A84F7FB687}" srcOrd="0" destOrd="0" presId="urn:microsoft.com/office/officeart/2005/8/layout/vList6"/>
    <dgm:cxn modelId="{575AA669-6E2B-444F-BDED-AE6F9EDB601E}" type="presOf" srcId="{BBFBD3A5-1E2D-4E07-B4EA-0E124ABE30E9}" destId="{3FF36B38-8604-4FFD-A412-C6906709A82E}" srcOrd="0" destOrd="4" presId="urn:microsoft.com/office/officeart/2005/8/layout/vList6"/>
    <dgm:cxn modelId="{D9129B7B-9F33-44BF-AC8D-9134CC7C9F89}" srcId="{09A5846A-0B28-4DF0-BD1C-E15C6FB29B29}" destId="{3A7D331B-A0F9-4B77-A953-7BF5C3B54F16}" srcOrd="2" destOrd="0" parTransId="{D58B92B6-2F89-487E-B0D7-FAF4B32DB82D}" sibTransId="{40F28A95-1D9D-4AA1-AA90-88E144FC10AC}"/>
    <dgm:cxn modelId="{1EC20455-3499-4F15-9634-14C06F7DA27B}" type="presOf" srcId="{9C758C3D-5D9C-4DE9-A73B-743959F462ED}" destId="{25D6CCB7-4DF0-4E8A-89CE-24D2EBFD56EA}" srcOrd="0" destOrd="1" presId="urn:microsoft.com/office/officeart/2005/8/layout/vList6"/>
    <dgm:cxn modelId="{47982B4B-125C-4C8D-A6EA-B6035CA480E2}" srcId="{373C3CCD-B986-4BF5-904C-574A19608F15}" destId="{96199F56-FD4D-434A-BFF2-04265B246309}" srcOrd="10" destOrd="0" parTransId="{5005E51F-32B2-416D-9773-15840CCC1D0F}" sibTransId="{4BBA5AA7-63A5-4D03-9A6B-9D9F6D268A11}"/>
    <dgm:cxn modelId="{7F1838F0-447C-4BA8-9571-7EE58AC33A2A}" type="presOf" srcId="{96199F56-FD4D-434A-BFF2-04265B246309}" destId="{3FF36B38-8604-4FFD-A412-C6906709A82E}" srcOrd="0" destOrd="10" presId="urn:microsoft.com/office/officeart/2005/8/layout/vList6"/>
    <dgm:cxn modelId="{613869E7-4F7C-4C63-AC7A-DF23700D4151}" type="presOf" srcId="{9F80A79D-DF1C-4BD2-B507-FE5B3513E009}" destId="{3FF36B38-8604-4FFD-A412-C6906709A82E}" srcOrd="0" destOrd="8" presId="urn:microsoft.com/office/officeart/2005/8/layout/vList6"/>
    <dgm:cxn modelId="{24217D30-ABBB-4B87-8D20-B70E376534C2}" srcId="{C6515E5C-3BAC-4E2F-927A-08F8B9387838}" destId="{373C3CCD-B986-4BF5-904C-574A19608F15}" srcOrd="1" destOrd="0" parTransId="{E492FBF9-4277-45E5-A1F2-B46AB64B4677}" sibTransId="{C01DC331-45A3-4C2B-8523-B7337464E9AE}"/>
    <dgm:cxn modelId="{97503310-37CC-4D37-9C72-73FCAB055AF5}" srcId="{373C3CCD-B986-4BF5-904C-574A19608F15}" destId="{BBFBD3A5-1E2D-4E07-B4EA-0E124ABE30E9}" srcOrd="4" destOrd="0" parTransId="{9633A5BE-762D-4314-A6D6-F50B35BA1A3C}" sibTransId="{2B64DC65-9B49-4568-B4A3-2624165978BA}"/>
    <dgm:cxn modelId="{9A32BFAB-06F7-4423-83A2-D639FD4C636B}" type="presOf" srcId="{C12DFAF1-E772-4EF9-9872-05F24A0A2CA6}" destId="{3FF36B38-8604-4FFD-A412-C6906709A82E}" srcOrd="0" destOrd="9" presId="urn:microsoft.com/office/officeart/2005/8/layout/vList6"/>
    <dgm:cxn modelId="{7E945241-906F-48FB-85D9-DB6DE11A0644}" type="presParOf" srcId="{9F7306AB-CA41-44F6-8761-306318E8F4AB}" destId="{613D8777-9217-48B7-B8A9-5B960AF0575C}" srcOrd="0" destOrd="0" presId="urn:microsoft.com/office/officeart/2005/8/layout/vList6"/>
    <dgm:cxn modelId="{2AA03522-2736-4AED-881C-54E5D90EEBE2}" type="presParOf" srcId="{613D8777-9217-48B7-B8A9-5B960AF0575C}" destId="{B1EF42EC-3A5E-478F-A45B-B9A84F7FB687}" srcOrd="0" destOrd="0" presId="urn:microsoft.com/office/officeart/2005/8/layout/vList6"/>
    <dgm:cxn modelId="{93F96DF1-8CA3-4EA1-928B-F9206954D9E8}" type="presParOf" srcId="{613D8777-9217-48B7-B8A9-5B960AF0575C}" destId="{25D6CCB7-4DF0-4E8A-89CE-24D2EBFD56EA}" srcOrd="1" destOrd="0" presId="urn:microsoft.com/office/officeart/2005/8/layout/vList6"/>
    <dgm:cxn modelId="{C3E0E878-682D-486B-976B-A3D408038E3A}" type="presParOf" srcId="{9F7306AB-CA41-44F6-8761-306318E8F4AB}" destId="{A3957FBE-D11B-4E6E-893E-331A384A419A}" srcOrd="1" destOrd="0" presId="urn:microsoft.com/office/officeart/2005/8/layout/vList6"/>
    <dgm:cxn modelId="{FE0AB5F6-0F6A-4E6E-BDAC-F36E81BE11C6}" type="presParOf" srcId="{9F7306AB-CA41-44F6-8761-306318E8F4AB}" destId="{8B413386-90D4-44A1-AAB2-A66495DEA69F}" srcOrd="2" destOrd="0" presId="urn:microsoft.com/office/officeart/2005/8/layout/vList6"/>
    <dgm:cxn modelId="{777DAD38-EF72-4ED2-A050-9A7643BDF84D}" type="presParOf" srcId="{8B413386-90D4-44A1-AAB2-A66495DEA69F}" destId="{2D56EC3E-52B7-42DB-891A-175A1D871F3B}" srcOrd="0" destOrd="0" presId="urn:microsoft.com/office/officeart/2005/8/layout/vList6"/>
    <dgm:cxn modelId="{F90E5522-569D-4073-BEA6-7D79924605E4}" type="presParOf" srcId="{8B413386-90D4-44A1-AAB2-A66495DEA69F}" destId="{3FF36B38-8604-4FFD-A412-C6906709A82E}"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7BDF41-FB17-4745-8D68-CB3604C0E3E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871E5630-9452-481D-B334-AABD05E70B61}">
      <dgm:prSet phldrT="[Texto]"/>
      <dgm:spPr>
        <a:solidFill>
          <a:srgbClr val="C00000"/>
        </a:solidFill>
      </dgm:spPr>
      <dgm:t>
        <a:bodyPr/>
        <a:lstStyle/>
        <a:p>
          <a:r>
            <a:rPr lang="es-EC" dirty="0" smtClean="0"/>
            <a:t>INDEPENDIENTE</a:t>
          </a:r>
          <a:endParaRPr lang="es-EC" dirty="0"/>
        </a:p>
      </dgm:t>
    </dgm:pt>
    <dgm:pt modelId="{34EA13E6-DA73-4E11-9C37-89EA7099B0C1}" type="parTrans" cxnId="{05DE06D5-BC50-42C5-A681-FA305B50905E}">
      <dgm:prSet/>
      <dgm:spPr/>
      <dgm:t>
        <a:bodyPr/>
        <a:lstStyle/>
        <a:p>
          <a:endParaRPr lang="es-EC"/>
        </a:p>
      </dgm:t>
    </dgm:pt>
    <dgm:pt modelId="{ED63A1EC-AB4E-4430-81BC-7791F7BE5D18}" type="sibTrans" cxnId="{05DE06D5-BC50-42C5-A681-FA305B50905E}">
      <dgm:prSet/>
      <dgm:spPr/>
      <dgm:t>
        <a:bodyPr/>
        <a:lstStyle/>
        <a:p>
          <a:endParaRPr lang="es-EC"/>
        </a:p>
      </dgm:t>
    </dgm:pt>
    <dgm:pt modelId="{D96F2C2C-4C46-4B69-A814-081DFD51EA70}">
      <dgm:prSet phldrT="[Texto]"/>
      <dgm:spPr/>
      <dgm:t>
        <a:bodyPr/>
        <a:lstStyle/>
        <a:p>
          <a:r>
            <a:rPr lang="es-ES" dirty="0" smtClean="0"/>
            <a:t>El Lenguaje</a:t>
          </a:r>
          <a:endParaRPr lang="es-EC" dirty="0"/>
        </a:p>
      </dgm:t>
    </dgm:pt>
    <dgm:pt modelId="{61560035-6BE2-4C43-AE4B-46106A57B1C7}" type="parTrans" cxnId="{76F4DE58-F126-4F0B-9568-44744DBE0E33}">
      <dgm:prSet/>
      <dgm:spPr/>
      <dgm:t>
        <a:bodyPr/>
        <a:lstStyle/>
        <a:p>
          <a:endParaRPr lang="es-EC"/>
        </a:p>
      </dgm:t>
    </dgm:pt>
    <dgm:pt modelId="{3AE14198-4692-4420-B752-36AF768C710E}" type="sibTrans" cxnId="{76F4DE58-F126-4F0B-9568-44744DBE0E33}">
      <dgm:prSet/>
      <dgm:spPr/>
      <dgm:t>
        <a:bodyPr/>
        <a:lstStyle/>
        <a:p>
          <a:endParaRPr lang="es-EC"/>
        </a:p>
      </dgm:t>
    </dgm:pt>
    <dgm:pt modelId="{F851DF1D-78D7-4E8B-8C2E-39F07A527694}">
      <dgm:prSet phldrT="[Texto]"/>
      <dgm:spPr>
        <a:solidFill>
          <a:srgbClr val="3366FF"/>
        </a:solidFill>
      </dgm:spPr>
      <dgm:t>
        <a:bodyPr/>
        <a:lstStyle/>
        <a:p>
          <a:r>
            <a:rPr lang="es-EC" dirty="0" smtClean="0"/>
            <a:t>DEPENDIENTE</a:t>
          </a:r>
          <a:endParaRPr lang="es-EC" dirty="0"/>
        </a:p>
      </dgm:t>
    </dgm:pt>
    <dgm:pt modelId="{523D270C-B260-4F54-A3DF-DBD28ED5B6B9}" type="parTrans" cxnId="{B0330380-81B9-4EB2-B5B3-97CBF75E2C47}">
      <dgm:prSet/>
      <dgm:spPr/>
      <dgm:t>
        <a:bodyPr/>
        <a:lstStyle/>
        <a:p>
          <a:endParaRPr lang="es-EC"/>
        </a:p>
      </dgm:t>
    </dgm:pt>
    <dgm:pt modelId="{C10D9A88-5B6E-47DE-B51D-64A262D396F5}" type="sibTrans" cxnId="{B0330380-81B9-4EB2-B5B3-97CBF75E2C47}">
      <dgm:prSet/>
      <dgm:spPr/>
      <dgm:t>
        <a:bodyPr/>
        <a:lstStyle/>
        <a:p>
          <a:endParaRPr lang="es-EC"/>
        </a:p>
      </dgm:t>
    </dgm:pt>
    <dgm:pt modelId="{3FD5090A-800D-4399-BBF6-467AC7E689C3}">
      <dgm:prSet phldrT="[Texto]"/>
      <dgm:spPr/>
      <dgm:t>
        <a:bodyPr/>
        <a:lstStyle/>
        <a:p>
          <a:r>
            <a:rPr lang="es-ES" dirty="0" smtClean="0"/>
            <a:t>Actividades para potenciar el desarrollo del lenguaje</a:t>
          </a:r>
          <a:endParaRPr lang="es-EC" dirty="0"/>
        </a:p>
      </dgm:t>
    </dgm:pt>
    <dgm:pt modelId="{2E37BB99-6C46-457A-8559-4449B8F5CC1A}" type="parTrans" cxnId="{54F7C312-3AD3-4D0F-9CCF-B343419048E6}">
      <dgm:prSet/>
      <dgm:spPr/>
      <dgm:t>
        <a:bodyPr/>
        <a:lstStyle/>
        <a:p>
          <a:endParaRPr lang="es-EC"/>
        </a:p>
      </dgm:t>
    </dgm:pt>
    <dgm:pt modelId="{BFA3D969-265A-4E20-8C94-840E0FD3F027}" type="sibTrans" cxnId="{54F7C312-3AD3-4D0F-9CCF-B343419048E6}">
      <dgm:prSet/>
      <dgm:spPr/>
      <dgm:t>
        <a:bodyPr/>
        <a:lstStyle/>
        <a:p>
          <a:endParaRPr lang="es-EC"/>
        </a:p>
      </dgm:t>
    </dgm:pt>
    <dgm:pt modelId="{1ABD3FC6-0E6F-4294-8DD5-443E8BD3641F}" type="pres">
      <dgm:prSet presAssocID="{1E7BDF41-FB17-4745-8D68-CB3604C0E3E5}" presName="linearFlow" presStyleCnt="0">
        <dgm:presLayoutVars>
          <dgm:dir/>
          <dgm:animLvl val="lvl"/>
          <dgm:resizeHandles val="exact"/>
        </dgm:presLayoutVars>
      </dgm:prSet>
      <dgm:spPr/>
      <dgm:t>
        <a:bodyPr/>
        <a:lstStyle/>
        <a:p>
          <a:endParaRPr lang="es-EC"/>
        </a:p>
      </dgm:t>
    </dgm:pt>
    <dgm:pt modelId="{126096EA-B0D7-4F88-86F5-6A182264DE48}" type="pres">
      <dgm:prSet presAssocID="{871E5630-9452-481D-B334-AABD05E70B61}" presName="composite" presStyleCnt="0"/>
      <dgm:spPr/>
    </dgm:pt>
    <dgm:pt modelId="{79D590B8-DC05-4F69-A960-51ECC8F75602}" type="pres">
      <dgm:prSet presAssocID="{871E5630-9452-481D-B334-AABD05E70B61}" presName="parentText" presStyleLbl="alignNode1" presStyleIdx="0" presStyleCnt="2" custLinFactNeighborY="1385">
        <dgm:presLayoutVars>
          <dgm:chMax val="1"/>
          <dgm:bulletEnabled val="1"/>
        </dgm:presLayoutVars>
      </dgm:prSet>
      <dgm:spPr/>
      <dgm:t>
        <a:bodyPr/>
        <a:lstStyle/>
        <a:p>
          <a:endParaRPr lang="es-EC"/>
        </a:p>
      </dgm:t>
    </dgm:pt>
    <dgm:pt modelId="{507C6AB4-A0CC-4629-BF18-229679B01270}" type="pres">
      <dgm:prSet presAssocID="{871E5630-9452-481D-B334-AABD05E70B61}" presName="descendantText" presStyleLbl="alignAcc1" presStyleIdx="0" presStyleCnt="2" custLinFactNeighborX="16944" custLinFactNeighborY="-20878">
        <dgm:presLayoutVars>
          <dgm:bulletEnabled val="1"/>
        </dgm:presLayoutVars>
      </dgm:prSet>
      <dgm:spPr/>
      <dgm:t>
        <a:bodyPr/>
        <a:lstStyle/>
        <a:p>
          <a:endParaRPr lang="es-EC"/>
        </a:p>
      </dgm:t>
    </dgm:pt>
    <dgm:pt modelId="{6B40D0E1-8B6A-483B-A0C7-145DE601AEF7}" type="pres">
      <dgm:prSet presAssocID="{ED63A1EC-AB4E-4430-81BC-7791F7BE5D18}" presName="sp" presStyleCnt="0"/>
      <dgm:spPr/>
    </dgm:pt>
    <dgm:pt modelId="{DAD9BF40-F536-47E7-911D-6DF458DDF631}" type="pres">
      <dgm:prSet presAssocID="{F851DF1D-78D7-4E8B-8C2E-39F07A527694}" presName="composite" presStyleCnt="0"/>
      <dgm:spPr/>
    </dgm:pt>
    <dgm:pt modelId="{B66EEBF4-5380-4AF3-8C96-C69BCA142A94}" type="pres">
      <dgm:prSet presAssocID="{F851DF1D-78D7-4E8B-8C2E-39F07A527694}" presName="parentText" presStyleLbl="alignNode1" presStyleIdx="1" presStyleCnt="2">
        <dgm:presLayoutVars>
          <dgm:chMax val="1"/>
          <dgm:bulletEnabled val="1"/>
        </dgm:presLayoutVars>
      </dgm:prSet>
      <dgm:spPr/>
      <dgm:t>
        <a:bodyPr/>
        <a:lstStyle/>
        <a:p>
          <a:endParaRPr lang="es-EC"/>
        </a:p>
      </dgm:t>
    </dgm:pt>
    <dgm:pt modelId="{66FD0C9C-876A-498A-83D4-C9799D066BA6}" type="pres">
      <dgm:prSet presAssocID="{F851DF1D-78D7-4E8B-8C2E-39F07A527694}" presName="descendantText" presStyleLbl="alignAcc1" presStyleIdx="1" presStyleCnt="2">
        <dgm:presLayoutVars>
          <dgm:bulletEnabled val="1"/>
        </dgm:presLayoutVars>
      </dgm:prSet>
      <dgm:spPr/>
      <dgm:t>
        <a:bodyPr/>
        <a:lstStyle/>
        <a:p>
          <a:endParaRPr lang="es-EC"/>
        </a:p>
      </dgm:t>
    </dgm:pt>
  </dgm:ptLst>
  <dgm:cxnLst>
    <dgm:cxn modelId="{05CBB9F5-7F76-4984-ABCC-117ACFAB33C2}" type="presOf" srcId="{1E7BDF41-FB17-4745-8D68-CB3604C0E3E5}" destId="{1ABD3FC6-0E6F-4294-8DD5-443E8BD3641F}" srcOrd="0" destOrd="0" presId="urn:microsoft.com/office/officeart/2005/8/layout/chevron2"/>
    <dgm:cxn modelId="{37AE1D16-1B3D-4D65-8EE5-446D05DCD284}" type="presOf" srcId="{F851DF1D-78D7-4E8B-8C2E-39F07A527694}" destId="{B66EEBF4-5380-4AF3-8C96-C69BCA142A94}" srcOrd="0" destOrd="0" presId="urn:microsoft.com/office/officeart/2005/8/layout/chevron2"/>
    <dgm:cxn modelId="{ABD7C4E2-AE42-4A57-9622-D58D71CA6776}" type="presOf" srcId="{D96F2C2C-4C46-4B69-A814-081DFD51EA70}" destId="{507C6AB4-A0CC-4629-BF18-229679B01270}" srcOrd="0" destOrd="0" presId="urn:microsoft.com/office/officeart/2005/8/layout/chevron2"/>
    <dgm:cxn modelId="{05DE06D5-BC50-42C5-A681-FA305B50905E}" srcId="{1E7BDF41-FB17-4745-8D68-CB3604C0E3E5}" destId="{871E5630-9452-481D-B334-AABD05E70B61}" srcOrd="0" destOrd="0" parTransId="{34EA13E6-DA73-4E11-9C37-89EA7099B0C1}" sibTransId="{ED63A1EC-AB4E-4430-81BC-7791F7BE5D18}"/>
    <dgm:cxn modelId="{76F4DE58-F126-4F0B-9568-44744DBE0E33}" srcId="{871E5630-9452-481D-B334-AABD05E70B61}" destId="{D96F2C2C-4C46-4B69-A814-081DFD51EA70}" srcOrd="0" destOrd="0" parTransId="{61560035-6BE2-4C43-AE4B-46106A57B1C7}" sibTransId="{3AE14198-4692-4420-B752-36AF768C710E}"/>
    <dgm:cxn modelId="{54F7C312-3AD3-4D0F-9CCF-B343419048E6}" srcId="{F851DF1D-78D7-4E8B-8C2E-39F07A527694}" destId="{3FD5090A-800D-4399-BBF6-467AC7E689C3}" srcOrd="0" destOrd="0" parTransId="{2E37BB99-6C46-457A-8559-4449B8F5CC1A}" sibTransId="{BFA3D969-265A-4E20-8C94-840E0FD3F027}"/>
    <dgm:cxn modelId="{2A6CCAFC-A9DE-4011-8E7E-93AA8623A1B1}" type="presOf" srcId="{871E5630-9452-481D-B334-AABD05E70B61}" destId="{79D590B8-DC05-4F69-A960-51ECC8F75602}" srcOrd="0" destOrd="0" presId="urn:microsoft.com/office/officeart/2005/8/layout/chevron2"/>
    <dgm:cxn modelId="{4A0046A4-D2B0-4AC4-A51C-8DB97968B358}" type="presOf" srcId="{3FD5090A-800D-4399-BBF6-467AC7E689C3}" destId="{66FD0C9C-876A-498A-83D4-C9799D066BA6}" srcOrd="0" destOrd="0" presId="urn:microsoft.com/office/officeart/2005/8/layout/chevron2"/>
    <dgm:cxn modelId="{B0330380-81B9-4EB2-B5B3-97CBF75E2C47}" srcId="{1E7BDF41-FB17-4745-8D68-CB3604C0E3E5}" destId="{F851DF1D-78D7-4E8B-8C2E-39F07A527694}" srcOrd="1" destOrd="0" parTransId="{523D270C-B260-4F54-A3DF-DBD28ED5B6B9}" sibTransId="{C10D9A88-5B6E-47DE-B51D-64A262D396F5}"/>
    <dgm:cxn modelId="{4264575F-F455-47D5-BA24-1E2DC7F292FB}" type="presParOf" srcId="{1ABD3FC6-0E6F-4294-8DD5-443E8BD3641F}" destId="{126096EA-B0D7-4F88-86F5-6A182264DE48}" srcOrd="0" destOrd="0" presId="urn:microsoft.com/office/officeart/2005/8/layout/chevron2"/>
    <dgm:cxn modelId="{0B81FC91-144D-4FEA-8F8D-65D6B192F745}" type="presParOf" srcId="{126096EA-B0D7-4F88-86F5-6A182264DE48}" destId="{79D590B8-DC05-4F69-A960-51ECC8F75602}" srcOrd="0" destOrd="0" presId="urn:microsoft.com/office/officeart/2005/8/layout/chevron2"/>
    <dgm:cxn modelId="{97B4A464-3B20-422A-9C5E-F9263539116E}" type="presParOf" srcId="{126096EA-B0D7-4F88-86F5-6A182264DE48}" destId="{507C6AB4-A0CC-4629-BF18-229679B01270}" srcOrd="1" destOrd="0" presId="urn:microsoft.com/office/officeart/2005/8/layout/chevron2"/>
    <dgm:cxn modelId="{012B5A6D-9ADF-479D-B4AF-6FC47196896E}" type="presParOf" srcId="{1ABD3FC6-0E6F-4294-8DD5-443E8BD3641F}" destId="{6B40D0E1-8B6A-483B-A0C7-145DE601AEF7}" srcOrd="1" destOrd="0" presId="urn:microsoft.com/office/officeart/2005/8/layout/chevron2"/>
    <dgm:cxn modelId="{29660C52-C249-4635-BE3A-A52CE8A6FBC4}" type="presParOf" srcId="{1ABD3FC6-0E6F-4294-8DD5-443E8BD3641F}" destId="{DAD9BF40-F536-47E7-911D-6DF458DDF631}" srcOrd="2" destOrd="0" presId="urn:microsoft.com/office/officeart/2005/8/layout/chevron2"/>
    <dgm:cxn modelId="{AAD020A4-4EFC-4AD3-B55E-29A48FD782AB}" type="presParOf" srcId="{DAD9BF40-F536-47E7-911D-6DF458DDF631}" destId="{B66EEBF4-5380-4AF3-8C96-C69BCA142A94}" srcOrd="0" destOrd="0" presId="urn:microsoft.com/office/officeart/2005/8/layout/chevron2"/>
    <dgm:cxn modelId="{9BBBA891-029F-4900-8D99-F191032C38B5}" type="presParOf" srcId="{DAD9BF40-F536-47E7-911D-6DF458DDF631}" destId="{66FD0C9C-876A-498A-83D4-C9799D066BA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649944-BFED-4E5B-A264-1CCD8019711F}"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s-EC"/>
        </a:p>
      </dgm:t>
    </dgm:pt>
    <dgm:pt modelId="{C6501197-9BCF-4932-93DD-E73C3007565F}">
      <dgm:prSet phldrT="[Texto]" custT="1"/>
      <dgm:spPr>
        <a:solidFill>
          <a:srgbClr val="3366FF"/>
        </a:solidFill>
      </dgm:spPr>
      <dgm:t>
        <a:bodyPr/>
        <a:lstStyle/>
        <a:p>
          <a:r>
            <a:rPr lang="es-EC" sz="2000" b="1" dirty="0" smtClean="0">
              <a:solidFill>
                <a:schemeClr val="tx1"/>
              </a:solidFill>
            </a:rPr>
            <a:t>TIPO DE LA INVESTIGACIÓN</a:t>
          </a:r>
        </a:p>
        <a:p>
          <a:endParaRPr lang="es-EC" sz="2000" b="1" dirty="0" smtClean="0"/>
        </a:p>
        <a:p>
          <a:endParaRPr lang="es-EC" sz="2000" b="1" dirty="0" smtClean="0"/>
        </a:p>
        <a:p>
          <a:endParaRPr lang="es-EC" sz="2000" b="1" dirty="0" smtClean="0">
            <a:solidFill>
              <a:srgbClr val="C00000"/>
            </a:solidFill>
          </a:endParaRPr>
        </a:p>
        <a:p>
          <a:r>
            <a:rPr lang="es-EC" sz="2000" b="1" dirty="0" smtClean="0">
              <a:solidFill>
                <a:srgbClr val="C00000"/>
              </a:solidFill>
            </a:rPr>
            <a:t>DESCRIPTIVA</a:t>
          </a:r>
          <a:endParaRPr lang="es-EC" sz="2000" b="1" dirty="0">
            <a:solidFill>
              <a:srgbClr val="C00000"/>
            </a:solidFill>
          </a:endParaRPr>
        </a:p>
      </dgm:t>
    </dgm:pt>
    <dgm:pt modelId="{84C2153F-C579-4A55-986B-A9EC038DDAD8}" type="parTrans" cxnId="{31F5313C-DEB9-4D8F-83EA-6EA754D74025}">
      <dgm:prSet/>
      <dgm:spPr/>
      <dgm:t>
        <a:bodyPr/>
        <a:lstStyle/>
        <a:p>
          <a:endParaRPr lang="es-EC"/>
        </a:p>
      </dgm:t>
    </dgm:pt>
    <dgm:pt modelId="{237AE87A-63D0-4EA8-9B53-97C88EFD5B2C}" type="sibTrans" cxnId="{31F5313C-DEB9-4D8F-83EA-6EA754D74025}">
      <dgm:prSet/>
      <dgm:spPr/>
      <dgm:t>
        <a:bodyPr/>
        <a:lstStyle/>
        <a:p>
          <a:endParaRPr lang="es-EC"/>
        </a:p>
      </dgm:t>
    </dgm:pt>
    <dgm:pt modelId="{3EFC33FE-E412-43F4-94F1-158D08186986}">
      <dgm:prSet phldrT="[Texto]" custT="1"/>
      <dgm:spPr>
        <a:solidFill>
          <a:srgbClr val="99CCFF"/>
        </a:solidFill>
      </dgm:spPr>
      <dgm:t>
        <a:bodyPr/>
        <a:lstStyle/>
        <a:p>
          <a:r>
            <a:rPr lang="es-EC" sz="2000" b="1" dirty="0" smtClean="0">
              <a:solidFill>
                <a:schemeClr val="tx1"/>
              </a:solidFill>
            </a:rPr>
            <a:t>MODALIDAD DE LA INVESTIGACIÓN</a:t>
          </a:r>
        </a:p>
        <a:p>
          <a:endParaRPr lang="es-EC" sz="2000" b="1" dirty="0" smtClean="0"/>
        </a:p>
        <a:p>
          <a:endParaRPr lang="es-EC" sz="2000" b="1" dirty="0" smtClean="0">
            <a:solidFill>
              <a:srgbClr val="C00000"/>
            </a:solidFill>
          </a:endParaRPr>
        </a:p>
        <a:p>
          <a:r>
            <a:rPr lang="es-EC" sz="2000" b="1" dirty="0" smtClean="0">
              <a:solidFill>
                <a:srgbClr val="C00000"/>
              </a:solidFill>
            </a:rPr>
            <a:t>DE CAMPO</a:t>
          </a:r>
          <a:endParaRPr lang="es-EC" sz="2000" b="1" dirty="0">
            <a:solidFill>
              <a:srgbClr val="C00000"/>
            </a:solidFill>
          </a:endParaRPr>
        </a:p>
      </dgm:t>
    </dgm:pt>
    <dgm:pt modelId="{9C787FEE-FE60-49E4-B39C-8EB431D92D7A}" type="parTrans" cxnId="{C903DC84-4A5E-4A8B-81CD-9BD2314D09F8}">
      <dgm:prSet/>
      <dgm:spPr/>
      <dgm:t>
        <a:bodyPr/>
        <a:lstStyle/>
        <a:p>
          <a:endParaRPr lang="es-EC"/>
        </a:p>
      </dgm:t>
    </dgm:pt>
    <dgm:pt modelId="{687FF9B4-0CB4-4163-A271-C98296646505}" type="sibTrans" cxnId="{C903DC84-4A5E-4A8B-81CD-9BD2314D09F8}">
      <dgm:prSet/>
      <dgm:spPr/>
      <dgm:t>
        <a:bodyPr/>
        <a:lstStyle/>
        <a:p>
          <a:endParaRPr lang="es-EC"/>
        </a:p>
      </dgm:t>
    </dgm:pt>
    <dgm:pt modelId="{A596BCB1-0FE2-41BC-AC22-864DDAA7C86A}">
      <dgm:prSet phldrT="[Texto]" custT="1"/>
      <dgm:spPr>
        <a:solidFill>
          <a:srgbClr val="666699"/>
        </a:solidFill>
      </dgm:spPr>
      <dgm:t>
        <a:bodyPr/>
        <a:lstStyle/>
        <a:p>
          <a:r>
            <a:rPr lang="es-EC" sz="2000" b="1" dirty="0" smtClean="0">
              <a:solidFill>
                <a:schemeClr val="tx1"/>
              </a:solidFill>
            </a:rPr>
            <a:t>PARADIGMA DE LA INVESTIGACIÓN</a:t>
          </a:r>
        </a:p>
        <a:p>
          <a:endParaRPr lang="es-EC" sz="2000" b="1" dirty="0" smtClean="0">
            <a:solidFill>
              <a:schemeClr val="bg1"/>
            </a:solidFill>
          </a:endParaRPr>
        </a:p>
        <a:p>
          <a:endParaRPr lang="es-EC" sz="2000" b="1" dirty="0" smtClean="0">
            <a:solidFill>
              <a:srgbClr val="C00000"/>
            </a:solidFill>
          </a:endParaRPr>
        </a:p>
        <a:p>
          <a:r>
            <a:rPr lang="es-EC" sz="2000" b="1" dirty="0" smtClean="0">
              <a:solidFill>
                <a:srgbClr val="C00000"/>
              </a:solidFill>
            </a:rPr>
            <a:t>CUALITATIVA</a:t>
          </a:r>
          <a:endParaRPr lang="es-EC" sz="2000" b="1" dirty="0">
            <a:solidFill>
              <a:srgbClr val="C00000"/>
            </a:solidFill>
          </a:endParaRPr>
        </a:p>
      </dgm:t>
    </dgm:pt>
    <dgm:pt modelId="{2C838126-1C81-4F74-A650-43697861235B}" type="parTrans" cxnId="{932147EC-1702-4A80-8E24-3A569D4ACA46}">
      <dgm:prSet/>
      <dgm:spPr/>
      <dgm:t>
        <a:bodyPr/>
        <a:lstStyle/>
        <a:p>
          <a:endParaRPr lang="es-EC"/>
        </a:p>
      </dgm:t>
    </dgm:pt>
    <dgm:pt modelId="{0EC54E02-D2E0-420A-94DD-462EE3441822}" type="sibTrans" cxnId="{932147EC-1702-4A80-8E24-3A569D4ACA46}">
      <dgm:prSet/>
      <dgm:spPr/>
      <dgm:t>
        <a:bodyPr/>
        <a:lstStyle/>
        <a:p>
          <a:endParaRPr lang="es-EC"/>
        </a:p>
      </dgm:t>
    </dgm:pt>
    <dgm:pt modelId="{1BAA4387-83F7-4A2A-A94E-3D54FE3DF979}">
      <dgm:prSet phldrT="[Texto]"/>
      <dgm:spPr/>
      <dgm:t>
        <a:bodyPr/>
        <a:lstStyle/>
        <a:p>
          <a:r>
            <a:rPr lang="es-EC" dirty="0" smtClean="0">
              <a:solidFill>
                <a:schemeClr val="tx1"/>
              </a:solidFill>
            </a:rPr>
            <a:t>DISEÑO METODOLÓGICO</a:t>
          </a:r>
          <a:endParaRPr lang="es-EC" dirty="0">
            <a:solidFill>
              <a:schemeClr val="tx1"/>
            </a:solidFill>
          </a:endParaRPr>
        </a:p>
      </dgm:t>
    </dgm:pt>
    <dgm:pt modelId="{C46E211F-01E9-4357-9DF6-74FA11D77A64}" type="sibTrans" cxnId="{CA7CD0F2-271A-4DE2-BE74-A85F510A94C2}">
      <dgm:prSet/>
      <dgm:spPr/>
      <dgm:t>
        <a:bodyPr/>
        <a:lstStyle/>
        <a:p>
          <a:endParaRPr lang="es-EC"/>
        </a:p>
      </dgm:t>
    </dgm:pt>
    <dgm:pt modelId="{A7D97BD2-77DD-4C07-BD48-C195CEDF6270}" type="parTrans" cxnId="{CA7CD0F2-271A-4DE2-BE74-A85F510A94C2}">
      <dgm:prSet/>
      <dgm:spPr/>
      <dgm:t>
        <a:bodyPr/>
        <a:lstStyle/>
        <a:p>
          <a:endParaRPr lang="es-EC"/>
        </a:p>
      </dgm:t>
    </dgm:pt>
    <dgm:pt modelId="{C5738F6B-F512-4401-8BD8-334CFEC83E52}" type="pres">
      <dgm:prSet presAssocID="{D9649944-BFED-4E5B-A264-1CCD8019711F}" presName="composite" presStyleCnt="0">
        <dgm:presLayoutVars>
          <dgm:chMax val="1"/>
          <dgm:dir/>
          <dgm:resizeHandles val="exact"/>
        </dgm:presLayoutVars>
      </dgm:prSet>
      <dgm:spPr/>
      <dgm:t>
        <a:bodyPr/>
        <a:lstStyle/>
        <a:p>
          <a:endParaRPr lang="es-EC"/>
        </a:p>
      </dgm:t>
    </dgm:pt>
    <dgm:pt modelId="{DAA6EF5B-EA30-469E-B826-45C2A4FF61DB}" type="pres">
      <dgm:prSet presAssocID="{1BAA4387-83F7-4A2A-A94E-3D54FE3DF979}" presName="roof" presStyleLbl="dkBgShp" presStyleIdx="0" presStyleCnt="2" custScaleY="71112"/>
      <dgm:spPr/>
      <dgm:t>
        <a:bodyPr/>
        <a:lstStyle/>
        <a:p>
          <a:endParaRPr lang="es-EC"/>
        </a:p>
      </dgm:t>
    </dgm:pt>
    <dgm:pt modelId="{B0BE7194-D6D4-42FF-997E-1CB6A7DF1429}" type="pres">
      <dgm:prSet presAssocID="{1BAA4387-83F7-4A2A-A94E-3D54FE3DF979}" presName="pillars" presStyleCnt="0"/>
      <dgm:spPr/>
    </dgm:pt>
    <dgm:pt modelId="{A5027DBB-93B4-4CA5-8F5F-007A52060F45}" type="pres">
      <dgm:prSet presAssocID="{1BAA4387-83F7-4A2A-A94E-3D54FE3DF979}" presName="pillar1" presStyleLbl="node1" presStyleIdx="0" presStyleCnt="3" custScaleY="116402">
        <dgm:presLayoutVars>
          <dgm:bulletEnabled val="1"/>
        </dgm:presLayoutVars>
      </dgm:prSet>
      <dgm:spPr/>
      <dgm:t>
        <a:bodyPr/>
        <a:lstStyle/>
        <a:p>
          <a:endParaRPr lang="es-EC"/>
        </a:p>
      </dgm:t>
    </dgm:pt>
    <dgm:pt modelId="{40634FEA-12DB-4B53-92DA-B94C49E43DC9}" type="pres">
      <dgm:prSet presAssocID="{3EFC33FE-E412-43F4-94F1-158D08186986}" presName="pillarX" presStyleLbl="node1" presStyleIdx="1" presStyleCnt="3" custScaleY="116402">
        <dgm:presLayoutVars>
          <dgm:bulletEnabled val="1"/>
        </dgm:presLayoutVars>
      </dgm:prSet>
      <dgm:spPr/>
      <dgm:t>
        <a:bodyPr/>
        <a:lstStyle/>
        <a:p>
          <a:endParaRPr lang="es-EC"/>
        </a:p>
      </dgm:t>
    </dgm:pt>
    <dgm:pt modelId="{E743FE96-6C8C-4503-AB9D-FAEB6E2AC399}" type="pres">
      <dgm:prSet presAssocID="{A596BCB1-0FE2-41BC-AC22-864DDAA7C86A}" presName="pillarX" presStyleLbl="node1" presStyleIdx="2" presStyleCnt="3" custScaleY="116402">
        <dgm:presLayoutVars>
          <dgm:bulletEnabled val="1"/>
        </dgm:presLayoutVars>
      </dgm:prSet>
      <dgm:spPr/>
      <dgm:t>
        <a:bodyPr/>
        <a:lstStyle/>
        <a:p>
          <a:endParaRPr lang="es-EC"/>
        </a:p>
      </dgm:t>
    </dgm:pt>
    <dgm:pt modelId="{87ADFE04-6FCC-483F-A751-B0904EDD1DC3}" type="pres">
      <dgm:prSet presAssocID="{1BAA4387-83F7-4A2A-A94E-3D54FE3DF979}" presName="base" presStyleLbl="dkBgShp" presStyleIdx="1" presStyleCnt="2"/>
      <dgm:spPr/>
    </dgm:pt>
  </dgm:ptLst>
  <dgm:cxnLst>
    <dgm:cxn modelId="{A472D840-6EC1-4E3D-9332-281C6E2DCDD1}" type="presOf" srcId="{D9649944-BFED-4E5B-A264-1CCD8019711F}" destId="{C5738F6B-F512-4401-8BD8-334CFEC83E52}" srcOrd="0" destOrd="0" presId="urn:microsoft.com/office/officeart/2005/8/layout/hList3"/>
    <dgm:cxn modelId="{1AEF52C1-13DD-4EBA-899F-DE24422319C6}" type="presOf" srcId="{1BAA4387-83F7-4A2A-A94E-3D54FE3DF979}" destId="{DAA6EF5B-EA30-469E-B826-45C2A4FF61DB}" srcOrd="0" destOrd="0" presId="urn:microsoft.com/office/officeart/2005/8/layout/hList3"/>
    <dgm:cxn modelId="{CA14B785-D758-4D90-9F2B-1D603125D224}" type="presOf" srcId="{A596BCB1-0FE2-41BC-AC22-864DDAA7C86A}" destId="{E743FE96-6C8C-4503-AB9D-FAEB6E2AC399}" srcOrd="0" destOrd="0" presId="urn:microsoft.com/office/officeart/2005/8/layout/hList3"/>
    <dgm:cxn modelId="{31F5313C-DEB9-4D8F-83EA-6EA754D74025}" srcId="{1BAA4387-83F7-4A2A-A94E-3D54FE3DF979}" destId="{C6501197-9BCF-4932-93DD-E73C3007565F}" srcOrd="0" destOrd="0" parTransId="{84C2153F-C579-4A55-986B-A9EC038DDAD8}" sibTransId="{237AE87A-63D0-4EA8-9B53-97C88EFD5B2C}"/>
    <dgm:cxn modelId="{CA7CD0F2-271A-4DE2-BE74-A85F510A94C2}" srcId="{D9649944-BFED-4E5B-A264-1CCD8019711F}" destId="{1BAA4387-83F7-4A2A-A94E-3D54FE3DF979}" srcOrd="0" destOrd="0" parTransId="{A7D97BD2-77DD-4C07-BD48-C195CEDF6270}" sibTransId="{C46E211F-01E9-4357-9DF6-74FA11D77A64}"/>
    <dgm:cxn modelId="{4487AB8F-BD9A-45BE-9FD1-8BA0717DDF9B}" type="presOf" srcId="{3EFC33FE-E412-43F4-94F1-158D08186986}" destId="{40634FEA-12DB-4B53-92DA-B94C49E43DC9}" srcOrd="0" destOrd="0" presId="urn:microsoft.com/office/officeart/2005/8/layout/hList3"/>
    <dgm:cxn modelId="{932147EC-1702-4A80-8E24-3A569D4ACA46}" srcId="{1BAA4387-83F7-4A2A-A94E-3D54FE3DF979}" destId="{A596BCB1-0FE2-41BC-AC22-864DDAA7C86A}" srcOrd="2" destOrd="0" parTransId="{2C838126-1C81-4F74-A650-43697861235B}" sibTransId="{0EC54E02-D2E0-420A-94DD-462EE3441822}"/>
    <dgm:cxn modelId="{C903DC84-4A5E-4A8B-81CD-9BD2314D09F8}" srcId="{1BAA4387-83F7-4A2A-A94E-3D54FE3DF979}" destId="{3EFC33FE-E412-43F4-94F1-158D08186986}" srcOrd="1" destOrd="0" parTransId="{9C787FEE-FE60-49E4-B39C-8EB431D92D7A}" sibTransId="{687FF9B4-0CB4-4163-A271-C98296646505}"/>
    <dgm:cxn modelId="{FCEE7FA7-FEC0-4938-816A-2904B5472BE1}" type="presOf" srcId="{C6501197-9BCF-4932-93DD-E73C3007565F}" destId="{A5027DBB-93B4-4CA5-8F5F-007A52060F45}" srcOrd="0" destOrd="0" presId="urn:microsoft.com/office/officeart/2005/8/layout/hList3"/>
    <dgm:cxn modelId="{81C5AAB3-D54C-4494-AEDE-D6799B96AE55}" type="presParOf" srcId="{C5738F6B-F512-4401-8BD8-334CFEC83E52}" destId="{DAA6EF5B-EA30-469E-B826-45C2A4FF61DB}" srcOrd="0" destOrd="0" presId="urn:microsoft.com/office/officeart/2005/8/layout/hList3"/>
    <dgm:cxn modelId="{FF980CD7-B99E-42A8-8A3A-EC02F55284D8}" type="presParOf" srcId="{C5738F6B-F512-4401-8BD8-334CFEC83E52}" destId="{B0BE7194-D6D4-42FF-997E-1CB6A7DF1429}" srcOrd="1" destOrd="0" presId="urn:microsoft.com/office/officeart/2005/8/layout/hList3"/>
    <dgm:cxn modelId="{C018F1B9-EF6B-4525-89C4-0865A23F9953}" type="presParOf" srcId="{B0BE7194-D6D4-42FF-997E-1CB6A7DF1429}" destId="{A5027DBB-93B4-4CA5-8F5F-007A52060F45}" srcOrd="0" destOrd="0" presId="urn:microsoft.com/office/officeart/2005/8/layout/hList3"/>
    <dgm:cxn modelId="{6B5BBBAF-CD9B-41C3-BC46-B4DA5D44228A}" type="presParOf" srcId="{B0BE7194-D6D4-42FF-997E-1CB6A7DF1429}" destId="{40634FEA-12DB-4B53-92DA-B94C49E43DC9}" srcOrd="1" destOrd="0" presId="urn:microsoft.com/office/officeart/2005/8/layout/hList3"/>
    <dgm:cxn modelId="{2B67B77D-D9F8-4212-B2D5-BC88E22D1453}" type="presParOf" srcId="{B0BE7194-D6D4-42FF-997E-1CB6A7DF1429}" destId="{E743FE96-6C8C-4503-AB9D-FAEB6E2AC399}" srcOrd="2" destOrd="0" presId="urn:microsoft.com/office/officeart/2005/8/layout/hList3"/>
    <dgm:cxn modelId="{C67C08CB-8047-4594-AB98-4F3D2C07276B}" type="presParOf" srcId="{C5738F6B-F512-4401-8BD8-334CFEC83E52}" destId="{87ADFE04-6FCC-483F-A751-B0904EDD1DC3}"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AF1258-02A6-4D48-9733-B5C1CC4CD4B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05217141-64C9-4CEE-955A-E1CD45237D89}">
      <dgm:prSet phldrT="[Texto]" custT="1"/>
      <dgm:spPr/>
      <dgm:t>
        <a:bodyPr/>
        <a:lstStyle/>
        <a:p>
          <a:r>
            <a:rPr lang="es-ES" sz="3200" b="1" dirty="0" smtClean="0">
              <a:ln w="11430"/>
              <a:effectLst>
                <a:outerShdw blurRad="50800" dist="39000" dir="5460000" algn="tl">
                  <a:srgbClr val="000000">
                    <a:alpha val="38000"/>
                  </a:srgbClr>
                </a:outerShdw>
              </a:effectLst>
            </a:rPr>
            <a:t>POBLACIÓN </a:t>
          </a:r>
          <a:endParaRPr lang="es-ES" sz="3200" dirty="0"/>
        </a:p>
      </dgm:t>
    </dgm:pt>
    <dgm:pt modelId="{8AF1A23B-5A3C-4937-AE4D-64A8B25B569F}" type="sibTrans" cxnId="{5B501D36-7CF1-4D40-84FC-4FED8F0E6457}">
      <dgm:prSet/>
      <dgm:spPr/>
      <dgm:t>
        <a:bodyPr/>
        <a:lstStyle/>
        <a:p>
          <a:endParaRPr lang="es-ES"/>
        </a:p>
      </dgm:t>
    </dgm:pt>
    <dgm:pt modelId="{F9716F2B-FE0F-4789-8AC1-82761FAC99FB}" type="parTrans" cxnId="{5B501D36-7CF1-4D40-84FC-4FED8F0E6457}">
      <dgm:prSet/>
      <dgm:spPr/>
      <dgm:t>
        <a:bodyPr/>
        <a:lstStyle/>
        <a:p>
          <a:endParaRPr lang="es-ES"/>
        </a:p>
      </dgm:t>
    </dgm:pt>
    <dgm:pt modelId="{2791B837-1BAC-4E1B-BC44-032C5E1B45A6}" type="pres">
      <dgm:prSet presAssocID="{3FAF1258-02A6-4D48-9733-B5C1CC4CD4B3}" presName="hierChild1" presStyleCnt="0">
        <dgm:presLayoutVars>
          <dgm:chPref val="1"/>
          <dgm:dir/>
          <dgm:animOne val="branch"/>
          <dgm:animLvl val="lvl"/>
          <dgm:resizeHandles/>
        </dgm:presLayoutVars>
      </dgm:prSet>
      <dgm:spPr/>
      <dgm:t>
        <a:bodyPr/>
        <a:lstStyle/>
        <a:p>
          <a:endParaRPr lang="es-ES"/>
        </a:p>
      </dgm:t>
    </dgm:pt>
    <dgm:pt modelId="{2FA260C8-06F9-441D-9654-AA4FFEE5192C}" type="pres">
      <dgm:prSet presAssocID="{05217141-64C9-4CEE-955A-E1CD45237D89}" presName="hierRoot1" presStyleCnt="0"/>
      <dgm:spPr/>
    </dgm:pt>
    <dgm:pt modelId="{A55CB191-5281-486E-9063-1DFAB00B94CB}" type="pres">
      <dgm:prSet presAssocID="{05217141-64C9-4CEE-955A-E1CD45237D89}" presName="composite" presStyleCnt="0"/>
      <dgm:spPr/>
    </dgm:pt>
    <dgm:pt modelId="{18BC3B17-0900-4B6A-8492-9757DFA133E9}" type="pres">
      <dgm:prSet presAssocID="{05217141-64C9-4CEE-955A-E1CD45237D89}" presName="background" presStyleLbl="node0" presStyleIdx="0" presStyleCnt="1"/>
      <dgm:spPr/>
    </dgm:pt>
    <dgm:pt modelId="{E0617AD0-271D-429F-A636-7EA4ECBE7024}" type="pres">
      <dgm:prSet presAssocID="{05217141-64C9-4CEE-955A-E1CD45237D89}" presName="text" presStyleLbl="fgAcc0" presStyleIdx="0" presStyleCnt="1" custScaleX="157632" custScaleY="73800" custLinFactY="-20948" custLinFactNeighborX="15433" custLinFactNeighborY="-100000">
        <dgm:presLayoutVars>
          <dgm:chPref val="3"/>
        </dgm:presLayoutVars>
      </dgm:prSet>
      <dgm:spPr/>
      <dgm:t>
        <a:bodyPr/>
        <a:lstStyle/>
        <a:p>
          <a:endParaRPr lang="es-ES"/>
        </a:p>
      </dgm:t>
    </dgm:pt>
    <dgm:pt modelId="{2E74B323-25C6-4E60-8028-2897A44D135F}" type="pres">
      <dgm:prSet presAssocID="{05217141-64C9-4CEE-955A-E1CD45237D89}" presName="hierChild2" presStyleCnt="0"/>
      <dgm:spPr/>
    </dgm:pt>
  </dgm:ptLst>
  <dgm:cxnLst>
    <dgm:cxn modelId="{5B501D36-7CF1-4D40-84FC-4FED8F0E6457}" srcId="{3FAF1258-02A6-4D48-9733-B5C1CC4CD4B3}" destId="{05217141-64C9-4CEE-955A-E1CD45237D89}" srcOrd="0" destOrd="0" parTransId="{F9716F2B-FE0F-4789-8AC1-82761FAC99FB}" sibTransId="{8AF1A23B-5A3C-4937-AE4D-64A8B25B569F}"/>
    <dgm:cxn modelId="{5BF9A52C-A309-40E4-9707-0E857C3C563E}" type="presOf" srcId="{05217141-64C9-4CEE-955A-E1CD45237D89}" destId="{E0617AD0-271D-429F-A636-7EA4ECBE7024}" srcOrd="0" destOrd="0" presId="urn:microsoft.com/office/officeart/2005/8/layout/hierarchy1"/>
    <dgm:cxn modelId="{57DACAAD-9B7C-4680-83F8-3ECA7EEB450E}" type="presOf" srcId="{3FAF1258-02A6-4D48-9733-B5C1CC4CD4B3}" destId="{2791B837-1BAC-4E1B-BC44-032C5E1B45A6}" srcOrd="0" destOrd="0" presId="urn:microsoft.com/office/officeart/2005/8/layout/hierarchy1"/>
    <dgm:cxn modelId="{F5F4491F-CA02-4097-B998-2F15254E4BEF}" type="presParOf" srcId="{2791B837-1BAC-4E1B-BC44-032C5E1B45A6}" destId="{2FA260C8-06F9-441D-9654-AA4FFEE5192C}" srcOrd="0" destOrd="0" presId="urn:microsoft.com/office/officeart/2005/8/layout/hierarchy1"/>
    <dgm:cxn modelId="{FCB25E11-C33F-48AE-A8EA-DC800D63C280}" type="presParOf" srcId="{2FA260C8-06F9-441D-9654-AA4FFEE5192C}" destId="{A55CB191-5281-486E-9063-1DFAB00B94CB}" srcOrd="0" destOrd="0" presId="urn:microsoft.com/office/officeart/2005/8/layout/hierarchy1"/>
    <dgm:cxn modelId="{8CAFD9B0-CBF0-4DD8-AFFC-CD6378A3694F}" type="presParOf" srcId="{A55CB191-5281-486E-9063-1DFAB00B94CB}" destId="{18BC3B17-0900-4B6A-8492-9757DFA133E9}" srcOrd="0" destOrd="0" presId="urn:microsoft.com/office/officeart/2005/8/layout/hierarchy1"/>
    <dgm:cxn modelId="{0D312FA5-68B4-4DD0-A6AF-1F6F125E1E00}" type="presParOf" srcId="{A55CB191-5281-486E-9063-1DFAB00B94CB}" destId="{E0617AD0-271D-429F-A636-7EA4ECBE7024}" srcOrd="1" destOrd="0" presId="urn:microsoft.com/office/officeart/2005/8/layout/hierarchy1"/>
    <dgm:cxn modelId="{FBE87709-6843-46E1-B076-5D4C4EFECFDD}" type="presParOf" srcId="{2FA260C8-06F9-441D-9654-AA4FFEE5192C}" destId="{2E74B323-25C6-4E60-8028-2897A44D135F}"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AE2923-27DD-4C4F-A21D-CA562086F41F}"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s-ES"/>
        </a:p>
      </dgm:t>
    </dgm:pt>
    <dgm:pt modelId="{B1A7CF4D-D109-4C59-BD48-C6E9DAD7649C}">
      <dgm:prSet phldrT="[Texto]" custT="1"/>
      <dgm:spPr/>
      <dgm:t>
        <a:bodyPr/>
        <a:lstStyle/>
        <a:p>
          <a:pPr algn="ctr"/>
          <a:r>
            <a:rPr lang="es-EC" sz="2000" b="1" dirty="0" smtClean="0">
              <a:solidFill>
                <a:schemeClr val="accent4">
                  <a:lumMod val="75000"/>
                </a:schemeClr>
              </a:solidFill>
            </a:rPr>
            <a:t>Cuentos y Narraciones</a:t>
          </a:r>
          <a:endParaRPr lang="es-ES" sz="2000" dirty="0" smtClean="0">
            <a:solidFill>
              <a:schemeClr val="accent4">
                <a:lumMod val="75000"/>
              </a:schemeClr>
            </a:solidFill>
          </a:endParaRPr>
        </a:p>
        <a:p>
          <a:pPr algn="just"/>
          <a:r>
            <a:rPr lang="es-ES" sz="1600" dirty="0" smtClean="0"/>
            <a:t>Les permiten a los niños utilizar la imaginación. Ésta funciona como cimiento del pensamiento y del lenguaje y reacciona estimulando la creatividad.</a:t>
          </a:r>
          <a:endParaRPr lang="es-ES" sz="1600" dirty="0"/>
        </a:p>
      </dgm:t>
    </dgm:pt>
    <dgm:pt modelId="{68FEC927-0686-4D97-A9CB-CDB20DC4F256}" type="parTrans" cxnId="{780A5307-F55D-409B-99C2-D211437BD585}">
      <dgm:prSet/>
      <dgm:spPr/>
      <dgm:t>
        <a:bodyPr/>
        <a:lstStyle/>
        <a:p>
          <a:endParaRPr lang="es-ES"/>
        </a:p>
      </dgm:t>
    </dgm:pt>
    <dgm:pt modelId="{9724A435-FD88-4C04-8193-4945F4AE9F56}" type="sibTrans" cxnId="{780A5307-F55D-409B-99C2-D211437BD585}">
      <dgm:prSet/>
      <dgm:spPr/>
      <dgm:t>
        <a:bodyPr/>
        <a:lstStyle/>
        <a:p>
          <a:endParaRPr lang="es-ES"/>
        </a:p>
      </dgm:t>
    </dgm:pt>
    <dgm:pt modelId="{A454D7F9-3B7F-4823-A8D9-A57E8E2E173D}">
      <dgm:prSet phldrT="[Texto]" custT="1"/>
      <dgm:spPr/>
      <dgm:t>
        <a:bodyPr/>
        <a:lstStyle/>
        <a:p>
          <a:r>
            <a:rPr lang="es-ES" sz="2000" b="1" dirty="0" smtClean="0">
              <a:solidFill>
                <a:schemeClr val="accent4">
                  <a:lumMod val="75000"/>
                </a:schemeClr>
              </a:solidFill>
            </a:rPr>
            <a:t>Poesía</a:t>
          </a:r>
          <a:endParaRPr lang="es-ES" sz="2000" dirty="0" smtClean="0">
            <a:solidFill>
              <a:schemeClr val="accent4">
                <a:lumMod val="75000"/>
              </a:schemeClr>
            </a:solidFill>
          </a:endParaRPr>
        </a:p>
        <a:p>
          <a:r>
            <a:rPr lang="es-ES" sz="1600" dirty="0" smtClean="0"/>
            <a:t>La poesía infantil, generara en el niño, un nuevo camino, de expresiones y sensaciones, estará conociendo, un género literario, el cual se basa en utilizar la palabra, para decir o para expresar cosas, emociones que generalmente no son utilizadas</a:t>
          </a:r>
          <a:r>
            <a:rPr lang="es-ES" sz="2000" dirty="0" smtClean="0"/>
            <a:t>.</a:t>
          </a:r>
          <a:endParaRPr lang="es-ES" sz="2000" dirty="0"/>
        </a:p>
      </dgm:t>
    </dgm:pt>
    <dgm:pt modelId="{5B8FA504-A363-4D8D-9870-4906B6430150}" type="parTrans" cxnId="{39FD29F2-A3E3-424E-993F-FF63B2AF0AEE}">
      <dgm:prSet/>
      <dgm:spPr/>
      <dgm:t>
        <a:bodyPr/>
        <a:lstStyle/>
        <a:p>
          <a:endParaRPr lang="es-ES"/>
        </a:p>
      </dgm:t>
    </dgm:pt>
    <dgm:pt modelId="{B22C5618-4601-4D0F-BB66-5BCDFD025DC4}" type="sibTrans" cxnId="{39FD29F2-A3E3-424E-993F-FF63B2AF0AEE}">
      <dgm:prSet/>
      <dgm:spPr/>
      <dgm:t>
        <a:bodyPr/>
        <a:lstStyle/>
        <a:p>
          <a:endParaRPr lang="es-ES"/>
        </a:p>
      </dgm:t>
    </dgm:pt>
    <dgm:pt modelId="{138AD7A2-6088-4051-943E-8F5F06D71DDB}">
      <dgm:prSet phldrT="[Texto]" custT="1"/>
      <dgm:spPr/>
      <dgm:t>
        <a:bodyPr/>
        <a:lstStyle/>
        <a:p>
          <a:r>
            <a:rPr lang="es-ES" sz="2000" b="1" dirty="0" smtClean="0">
              <a:solidFill>
                <a:schemeClr val="accent4">
                  <a:lumMod val="75000"/>
                </a:schemeClr>
              </a:solidFill>
            </a:rPr>
            <a:t>Coplas</a:t>
          </a:r>
          <a:endParaRPr lang="es-ES" sz="2000" dirty="0" smtClean="0">
            <a:solidFill>
              <a:schemeClr val="accent4">
                <a:lumMod val="75000"/>
              </a:schemeClr>
            </a:solidFill>
          </a:endParaRPr>
        </a:p>
        <a:p>
          <a:r>
            <a:rPr lang="es-ES" sz="1600" dirty="0" smtClean="0"/>
            <a:t>La </a:t>
          </a:r>
          <a:r>
            <a:rPr lang="es-ES" sz="1600" b="1" dirty="0" smtClean="0"/>
            <a:t>copla</a:t>
          </a:r>
          <a:r>
            <a:rPr lang="es-ES" sz="1600" dirty="0" smtClean="0"/>
            <a:t> es una forma poética de 4 versos que sirve de letra para canciones populares.</a:t>
          </a:r>
          <a:endParaRPr lang="es-ES" sz="1600" dirty="0"/>
        </a:p>
      </dgm:t>
    </dgm:pt>
    <dgm:pt modelId="{C220C66F-DFC2-4CFE-B75F-4575D5C8B198}" type="parTrans" cxnId="{43816E4E-C8B0-4ECD-8C3F-5B2D5C311692}">
      <dgm:prSet/>
      <dgm:spPr/>
      <dgm:t>
        <a:bodyPr/>
        <a:lstStyle/>
        <a:p>
          <a:endParaRPr lang="es-ES"/>
        </a:p>
      </dgm:t>
    </dgm:pt>
    <dgm:pt modelId="{46DC188A-6662-4AEA-9A37-9C2A44F7A306}" type="sibTrans" cxnId="{43816E4E-C8B0-4ECD-8C3F-5B2D5C311692}">
      <dgm:prSet/>
      <dgm:spPr/>
      <dgm:t>
        <a:bodyPr/>
        <a:lstStyle/>
        <a:p>
          <a:endParaRPr lang="es-ES"/>
        </a:p>
      </dgm:t>
    </dgm:pt>
    <dgm:pt modelId="{C2585D01-518A-4F49-B8C0-E464CAB03EF6}" type="pres">
      <dgm:prSet presAssocID="{E6AE2923-27DD-4C4F-A21D-CA562086F41F}" presName="linear" presStyleCnt="0">
        <dgm:presLayoutVars>
          <dgm:dir/>
          <dgm:resizeHandles val="exact"/>
        </dgm:presLayoutVars>
      </dgm:prSet>
      <dgm:spPr/>
      <dgm:t>
        <a:bodyPr/>
        <a:lstStyle/>
        <a:p>
          <a:endParaRPr lang="es-ES"/>
        </a:p>
      </dgm:t>
    </dgm:pt>
    <dgm:pt modelId="{165DB030-7912-4256-8DC6-E12BB8E1C8DC}" type="pres">
      <dgm:prSet presAssocID="{B1A7CF4D-D109-4C59-BD48-C6E9DAD7649C}" presName="comp" presStyleCnt="0"/>
      <dgm:spPr/>
    </dgm:pt>
    <dgm:pt modelId="{EEEDFCDA-C9A6-4332-A59C-C77B64327F84}" type="pres">
      <dgm:prSet presAssocID="{B1A7CF4D-D109-4C59-BD48-C6E9DAD7649C}" presName="box" presStyleLbl="node1" presStyleIdx="0" presStyleCnt="3"/>
      <dgm:spPr/>
      <dgm:t>
        <a:bodyPr/>
        <a:lstStyle/>
        <a:p>
          <a:endParaRPr lang="es-ES"/>
        </a:p>
      </dgm:t>
    </dgm:pt>
    <dgm:pt modelId="{270CA2D4-F5E9-4B3E-86E1-7EDF18BFC096}" type="pres">
      <dgm:prSet presAssocID="{B1A7CF4D-D109-4C59-BD48-C6E9DAD7649C}" presName="img" presStyleLbl="fgImgPlace1" presStyleIdx="0" presStyleCnt="3" custScaleX="98946" custScaleY="125000"/>
      <dgm:spPr>
        <a:blipFill rotWithShape="0">
          <a:blip xmlns:r="http://schemas.openxmlformats.org/officeDocument/2006/relationships" r:embed="rId1"/>
          <a:stretch>
            <a:fillRect/>
          </a:stretch>
        </a:blipFill>
      </dgm:spPr>
      <dgm:t>
        <a:bodyPr/>
        <a:lstStyle/>
        <a:p>
          <a:endParaRPr lang="es-ES"/>
        </a:p>
      </dgm:t>
    </dgm:pt>
    <dgm:pt modelId="{FB3A243B-DD83-45E6-A9E9-B1151DE267D2}" type="pres">
      <dgm:prSet presAssocID="{B1A7CF4D-D109-4C59-BD48-C6E9DAD7649C}" presName="text" presStyleLbl="node1" presStyleIdx="0" presStyleCnt="3">
        <dgm:presLayoutVars>
          <dgm:bulletEnabled val="1"/>
        </dgm:presLayoutVars>
      </dgm:prSet>
      <dgm:spPr/>
      <dgm:t>
        <a:bodyPr/>
        <a:lstStyle/>
        <a:p>
          <a:endParaRPr lang="es-ES"/>
        </a:p>
      </dgm:t>
    </dgm:pt>
    <dgm:pt modelId="{B397D57F-26DE-4EFD-906B-A9490373C154}" type="pres">
      <dgm:prSet presAssocID="{9724A435-FD88-4C04-8193-4945F4AE9F56}" presName="spacer" presStyleCnt="0"/>
      <dgm:spPr/>
    </dgm:pt>
    <dgm:pt modelId="{80D947BC-AE1A-43ED-9877-78E9BD6B0956}" type="pres">
      <dgm:prSet presAssocID="{A454D7F9-3B7F-4823-A8D9-A57E8E2E173D}" presName="comp" presStyleCnt="0"/>
      <dgm:spPr/>
    </dgm:pt>
    <dgm:pt modelId="{25DC87FB-BC92-4482-AE29-19C1394B01C4}" type="pres">
      <dgm:prSet presAssocID="{A454D7F9-3B7F-4823-A8D9-A57E8E2E173D}" presName="box" presStyleLbl="node1" presStyleIdx="1" presStyleCnt="3" custScaleY="161053" custLinFactNeighborY="-6800"/>
      <dgm:spPr/>
      <dgm:t>
        <a:bodyPr/>
        <a:lstStyle/>
        <a:p>
          <a:endParaRPr lang="es-ES"/>
        </a:p>
      </dgm:t>
    </dgm:pt>
    <dgm:pt modelId="{5E6C6B85-AEBA-4BF9-A604-8D4AF00B9D3E}" type="pres">
      <dgm:prSet presAssocID="{A454D7F9-3B7F-4823-A8D9-A57E8E2E173D}" presName="img" presStyleLbl="fgImgPlace1" presStyleIdx="1" presStyleCnt="3" custScaleY="169230" custLinFactNeighborX="-527" custLinFactNeighborY="-23729"/>
      <dgm:spPr>
        <a:blipFill rotWithShape="0">
          <a:blip xmlns:r="http://schemas.openxmlformats.org/officeDocument/2006/relationships" r:embed="rId2"/>
          <a:stretch>
            <a:fillRect/>
          </a:stretch>
        </a:blipFill>
      </dgm:spPr>
      <dgm:t>
        <a:bodyPr/>
        <a:lstStyle/>
        <a:p>
          <a:endParaRPr lang="es-ES"/>
        </a:p>
      </dgm:t>
    </dgm:pt>
    <dgm:pt modelId="{1D9327CA-0AAE-4C31-B259-AD03F6A49DAF}" type="pres">
      <dgm:prSet presAssocID="{A454D7F9-3B7F-4823-A8D9-A57E8E2E173D}" presName="text" presStyleLbl="node1" presStyleIdx="1" presStyleCnt="3">
        <dgm:presLayoutVars>
          <dgm:bulletEnabled val="1"/>
        </dgm:presLayoutVars>
      </dgm:prSet>
      <dgm:spPr/>
      <dgm:t>
        <a:bodyPr/>
        <a:lstStyle/>
        <a:p>
          <a:endParaRPr lang="es-ES"/>
        </a:p>
      </dgm:t>
    </dgm:pt>
    <dgm:pt modelId="{CA08ED81-6D3F-4BAD-8A1C-615A1F1CCC88}" type="pres">
      <dgm:prSet presAssocID="{B22C5618-4601-4D0F-BB66-5BCDFD025DC4}" presName="spacer" presStyleCnt="0"/>
      <dgm:spPr/>
    </dgm:pt>
    <dgm:pt modelId="{9CAA2DB4-CAA7-47DD-A47A-0BB34A9403B0}" type="pres">
      <dgm:prSet presAssocID="{138AD7A2-6088-4051-943E-8F5F06D71DDB}" presName="comp" presStyleCnt="0"/>
      <dgm:spPr/>
    </dgm:pt>
    <dgm:pt modelId="{902E164B-64EE-4DE6-B1C1-BBA65E61873C}" type="pres">
      <dgm:prSet presAssocID="{138AD7A2-6088-4051-943E-8F5F06D71DDB}" presName="box" presStyleLbl="node1" presStyleIdx="2" presStyleCnt="3" custScaleX="72801" custScaleY="65318" custLinFactNeighborX="7652" custLinFactNeighborY="-21013"/>
      <dgm:spPr/>
      <dgm:t>
        <a:bodyPr/>
        <a:lstStyle/>
        <a:p>
          <a:endParaRPr lang="es-ES"/>
        </a:p>
      </dgm:t>
    </dgm:pt>
    <dgm:pt modelId="{4E1F15D9-53DD-4F44-949E-F012C61C3B3E}" type="pres">
      <dgm:prSet presAssocID="{138AD7A2-6088-4051-943E-8F5F06D71DDB}" presName="img" presStyleLbl="fgImgPlace1" presStyleIdx="2" presStyleCnt="3" custLinFactNeighborX="9738" custLinFactNeighborY="-22953"/>
      <dgm:spPr>
        <a:blipFill rotWithShape="0">
          <a:blip xmlns:r="http://schemas.openxmlformats.org/officeDocument/2006/relationships" r:embed="rId3"/>
          <a:stretch>
            <a:fillRect/>
          </a:stretch>
        </a:blipFill>
      </dgm:spPr>
      <dgm:t>
        <a:bodyPr/>
        <a:lstStyle/>
        <a:p>
          <a:endParaRPr lang="es-ES"/>
        </a:p>
      </dgm:t>
    </dgm:pt>
    <dgm:pt modelId="{FBDAD490-47C1-42BE-AC3B-F9D4484131DC}" type="pres">
      <dgm:prSet presAssocID="{138AD7A2-6088-4051-943E-8F5F06D71DDB}" presName="text" presStyleLbl="node1" presStyleIdx="2" presStyleCnt="3">
        <dgm:presLayoutVars>
          <dgm:bulletEnabled val="1"/>
        </dgm:presLayoutVars>
      </dgm:prSet>
      <dgm:spPr/>
      <dgm:t>
        <a:bodyPr/>
        <a:lstStyle/>
        <a:p>
          <a:endParaRPr lang="es-ES"/>
        </a:p>
      </dgm:t>
    </dgm:pt>
  </dgm:ptLst>
  <dgm:cxnLst>
    <dgm:cxn modelId="{7FF9BF67-D2C2-45CB-B24F-B57BF288F539}" type="presOf" srcId="{E6AE2923-27DD-4C4F-A21D-CA562086F41F}" destId="{C2585D01-518A-4F49-B8C0-E464CAB03EF6}" srcOrd="0" destOrd="0" presId="urn:microsoft.com/office/officeart/2005/8/layout/vList4#1"/>
    <dgm:cxn modelId="{CABE468C-AE11-4D3A-8084-D8C74AC6399D}" type="presOf" srcId="{B1A7CF4D-D109-4C59-BD48-C6E9DAD7649C}" destId="{FB3A243B-DD83-45E6-A9E9-B1151DE267D2}" srcOrd="1" destOrd="0" presId="urn:microsoft.com/office/officeart/2005/8/layout/vList4#1"/>
    <dgm:cxn modelId="{43816E4E-C8B0-4ECD-8C3F-5B2D5C311692}" srcId="{E6AE2923-27DD-4C4F-A21D-CA562086F41F}" destId="{138AD7A2-6088-4051-943E-8F5F06D71DDB}" srcOrd="2" destOrd="0" parTransId="{C220C66F-DFC2-4CFE-B75F-4575D5C8B198}" sibTransId="{46DC188A-6662-4AEA-9A37-9C2A44F7A306}"/>
    <dgm:cxn modelId="{22D51607-FF05-456D-9F2D-8D033C8B855B}" type="presOf" srcId="{138AD7A2-6088-4051-943E-8F5F06D71DDB}" destId="{902E164B-64EE-4DE6-B1C1-BBA65E61873C}" srcOrd="0" destOrd="0" presId="urn:microsoft.com/office/officeart/2005/8/layout/vList4#1"/>
    <dgm:cxn modelId="{39FD29F2-A3E3-424E-993F-FF63B2AF0AEE}" srcId="{E6AE2923-27DD-4C4F-A21D-CA562086F41F}" destId="{A454D7F9-3B7F-4823-A8D9-A57E8E2E173D}" srcOrd="1" destOrd="0" parTransId="{5B8FA504-A363-4D8D-9870-4906B6430150}" sibTransId="{B22C5618-4601-4D0F-BB66-5BCDFD025DC4}"/>
    <dgm:cxn modelId="{2D48CCD2-9404-4D46-9195-A51DC8B83D1C}" type="presOf" srcId="{A454D7F9-3B7F-4823-A8D9-A57E8E2E173D}" destId="{1D9327CA-0AAE-4C31-B259-AD03F6A49DAF}" srcOrd="1" destOrd="0" presId="urn:microsoft.com/office/officeart/2005/8/layout/vList4#1"/>
    <dgm:cxn modelId="{56EAE097-BD0A-4049-BA62-021F08357C49}" type="presOf" srcId="{B1A7CF4D-D109-4C59-BD48-C6E9DAD7649C}" destId="{EEEDFCDA-C9A6-4332-A59C-C77B64327F84}" srcOrd="0" destOrd="0" presId="urn:microsoft.com/office/officeart/2005/8/layout/vList4#1"/>
    <dgm:cxn modelId="{A3FDACC8-CE8C-435A-A48A-3F076671617C}" type="presOf" srcId="{138AD7A2-6088-4051-943E-8F5F06D71DDB}" destId="{FBDAD490-47C1-42BE-AC3B-F9D4484131DC}" srcOrd="1" destOrd="0" presId="urn:microsoft.com/office/officeart/2005/8/layout/vList4#1"/>
    <dgm:cxn modelId="{780A5307-F55D-409B-99C2-D211437BD585}" srcId="{E6AE2923-27DD-4C4F-A21D-CA562086F41F}" destId="{B1A7CF4D-D109-4C59-BD48-C6E9DAD7649C}" srcOrd="0" destOrd="0" parTransId="{68FEC927-0686-4D97-A9CB-CDB20DC4F256}" sibTransId="{9724A435-FD88-4C04-8193-4945F4AE9F56}"/>
    <dgm:cxn modelId="{6DB65D46-737C-410E-9145-ABB1B16EE7E7}" type="presOf" srcId="{A454D7F9-3B7F-4823-A8D9-A57E8E2E173D}" destId="{25DC87FB-BC92-4482-AE29-19C1394B01C4}" srcOrd="0" destOrd="0" presId="urn:microsoft.com/office/officeart/2005/8/layout/vList4#1"/>
    <dgm:cxn modelId="{EBB2CA71-4E2E-4B20-A4CD-96D93D3567E1}" type="presParOf" srcId="{C2585D01-518A-4F49-B8C0-E464CAB03EF6}" destId="{165DB030-7912-4256-8DC6-E12BB8E1C8DC}" srcOrd="0" destOrd="0" presId="urn:microsoft.com/office/officeart/2005/8/layout/vList4#1"/>
    <dgm:cxn modelId="{B156F44B-CF93-459B-9268-C127817E047D}" type="presParOf" srcId="{165DB030-7912-4256-8DC6-E12BB8E1C8DC}" destId="{EEEDFCDA-C9A6-4332-A59C-C77B64327F84}" srcOrd="0" destOrd="0" presId="urn:microsoft.com/office/officeart/2005/8/layout/vList4#1"/>
    <dgm:cxn modelId="{CECBFA51-E5B3-4F0A-AB52-2339DC758409}" type="presParOf" srcId="{165DB030-7912-4256-8DC6-E12BB8E1C8DC}" destId="{270CA2D4-F5E9-4B3E-86E1-7EDF18BFC096}" srcOrd="1" destOrd="0" presId="urn:microsoft.com/office/officeart/2005/8/layout/vList4#1"/>
    <dgm:cxn modelId="{159649C3-0633-4D37-AABE-5432537F84D0}" type="presParOf" srcId="{165DB030-7912-4256-8DC6-E12BB8E1C8DC}" destId="{FB3A243B-DD83-45E6-A9E9-B1151DE267D2}" srcOrd="2" destOrd="0" presId="urn:microsoft.com/office/officeart/2005/8/layout/vList4#1"/>
    <dgm:cxn modelId="{F5B80D78-36D6-468E-ACAB-445B1B1DCB64}" type="presParOf" srcId="{C2585D01-518A-4F49-B8C0-E464CAB03EF6}" destId="{B397D57F-26DE-4EFD-906B-A9490373C154}" srcOrd="1" destOrd="0" presId="urn:microsoft.com/office/officeart/2005/8/layout/vList4#1"/>
    <dgm:cxn modelId="{C76BD4EB-610B-4CF8-9894-23CD53BFAEAA}" type="presParOf" srcId="{C2585D01-518A-4F49-B8C0-E464CAB03EF6}" destId="{80D947BC-AE1A-43ED-9877-78E9BD6B0956}" srcOrd="2" destOrd="0" presId="urn:microsoft.com/office/officeart/2005/8/layout/vList4#1"/>
    <dgm:cxn modelId="{BCA29C36-7D6B-4BAA-BA6C-A86907CB8B7D}" type="presParOf" srcId="{80D947BC-AE1A-43ED-9877-78E9BD6B0956}" destId="{25DC87FB-BC92-4482-AE29-19C1394B01C4}" srcOrd="0" destOrd="0" presId="urn:microsoft.com/office/officeart/2005/8/layout/vList4#1"/>
    <dgm:cxn modelId="{CA0CDAB9-BA14-418A-A878-BBEBDC71E858}" type="presParOf" srcId="{80D947BC-AE1A-43ED-9877-78E9BD6B0956}" destId="{5E6C6B85-AEBA-4BF9-A604-8D4AF00B9D3E}" srcOrd="1" destOrd="0" presId="urn:microsoft.com/office/officeart/2005/8/layout/vList4#1"/>
    <dgm:cxn modelId="{5092688E-996E-4B35-A0E4-4C9604E512BC}" type="presParOf" srcId="{80D947BC-AE1A-43ED-9877-78E9BD6B0956}" destId="{1D9327CA-0AAE-4C31-B259-AD03F6A49DAF}" srcOrd="2" destOrd="0" presId="urn:microsoft.com/office/officeart/2005/8/layout/vList4#1"/>
    <dgm:cxn modelId="{9FBC5A75-7A44-4F34-B16A-10EFC4B6A5E1}" type="presParOf" srcId="{C2585D01-518A-4F49-B8C0-E464CAB03EF6}" destId="{CA08ED81-6D3F-4BAD-8A1C-615A1F1CCC88}" srcOrd="3" destOrd="0" presId="urn:microsoft.com/office/officeart/2005/8/layout/vList4#1"/>
    <dgm:cxn modelId="{4D5A7C26-CE53-417E-8064-3CC4586AE409}" type="presParOf" srcId="{C2585D01-518A-4F49-B8C0-E464CAB03EF6}" destId="{9CAA2DB4-CAA7-47DD-A47A-0BB34A9403B0}" srcOrd="4" destOrd="0" presId="urn:microsoft.com/office/officeart/2005/8/layout/vList4#1"/>
    <dgm:cxn modelId="{45103083-0129-4251-A946-629961AE4F03}" type="presParOf" srcId="{9CAA2DB4-CAA7-47DD-A47A-0BB34A9403B0}" destId="{902E164B-64EE-4DE6-B1C1-BBA65E61873C}" srcOrd="0" destOrd="0" presId="urn:microsoft.com/office/officeart/2005/8/layout/vList4#1"/>
    <dgm:cxn modelId="{6995FFB2-9C6D-4A2F-8B28-A7169DD5F25C}" type="presParOf" srcId="{9CAA2DB4-CAA7-47DD-A47A-0BB34A9403B0}" destId="{4E1F15D9-53DD-4F44-949E-F012C61C3B3E}" srcOrd="1" destOrd="0" presId="urn:microsoft.com/office/officeart/2005/8/layout/vList4#1"/>
    <dgm:cxn modelId="{4FC82469-1891-4193-A57E-1648722D79B6}" type="presParOf" srcId="{9CAA2DB4-CAA7-47DD-A47A-0BB34A9403B0}" destId="{FBDAD490-47C1-42BE-AC3B-F9D4484131DC}"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09A25-5EAE-4D3C-9E68-F282EF6FCC5F}">
      <dsp:nvSpPr>
        <dsp:cNvPr id="0" name=""/>
        <dsp:cNvSpPr/>
      </dsp:nvSpPr>
      <dsp:spPr>
        <a:xfrm>
          <a:off x="1587104" y="564115"/>
          <a:ext cx="4631881" cy="4631881"/>
        </a:xfrm>
        <a:prstGeom prst="blockArc">
          <a:avLst>
            <a:gd name="adj1" fmla="val 10619030"/>
            <a:gd name="adj2" fmla="val 16655406"/>
            <a:gd name="adj3" fmla="val 4641"/>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683DE92-2960-4A65-9C42-35296B59BF2D}">
      <dsp:nvSpPr>
        <dsp:cNvPr id="0" name=""/>
        <dsp:cNvSpPr/>
      </dsp:nvSpPr>
      <dsp:spPr>
        <a:xfrm>
          <a:off x="1582699" y="498614"/>
          <a:ext cx="4631881" cy="4631881"/>
        </a:xfrm>
        <a:prstGeom prst="blockArc">
          <a:avLst>
            <a:gd name="adj1" fmla="val 4905708"/>
            <a:gd name="adj2" fmla="val 10519264"/>
            <a:gd name="adj3" fmla="val 4641"/>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8D8D76F-BFB2-42C4-8471-AED4470FED56}">
      <dsp:nvSpPr>
        <dsp:cNvPr id="0" name=""/>
        <dsp:cNvSpPr/>
      </dsp:nvSpPr>
      <dsp:spPr>
        <a:xfrm>
          <a:off x="2025722" y="478396"/>
          <a:ext cx="4631881" cy="4631881"/>
        </a:xfrm>
        <a:prstGeom prst="blockArc">
          <a:avLst>
            <a:gd name="adj1" fmla="val 222060"/>
            <a:gd name="adj2" fmla="val 5580730"/>
            <a:gd name="adj3" fmla="val 4641"/>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88A4E9-FC0D-4046-ACFE-0382B605479B}">
      <dsp:nvSpPr>
        <dsp:cNvPr id="0" name=""/>
        <dsp:cNvSpPr/>
      </dsp:nvSpPr>
      <dsp:spPr>
        <a:xfrm>
          <a:off x="2021442" y="579872"/>
          <a:ext cx="4631881" cy="4631881"/>
        </a:xfrm>
        <a:prstGeom prst="blockArc">
          <a:avLst>
            <a:gd name="adj1" fmla="val 15993911"/>
            <a:gd name="adj2" fmla="val 67702"/>
            <a:gd name="adj3" fmla="val 4641"/>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35FCA29-03DF-40F7-8AEC-2B8C619134B4}">
      <dsp:nvSpPr>
        <dsp:cNvPr id="0" name=""/>
        <dsp:cNvSpPr/>
      </dsp:nvSpPr>
      <dsp:spPr>
        <a:xfrm>
          <a:off x="3153163" y="1806490"/>
          <a:ext cx="2132388" cy="2132388"/>
        </a:xfrm>
        <a:prstGeom prst="ellipse">
          <a:avLst/>
        </a:prstGeom>
        <a:solidFill>
          <a:srgbClr val="66CCFF"/>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La escasa estimulación  del lenguaje  y la incidencia en   la deficiencia del mismo</a:t>
          </a:r>
          <a:endParaRPr lang="es-EC" sz="1200" b="1" kern="1200" dirty="0">
            <a:solidFill>
              <a:srgbClr val="0000CC"/>
            </a:solidFill>
          </a:endParaRPr>
        </a:p>
      </dsp:txBody>
      <dsp:txXfrm>
        <a:off x="3465444" y="2118771"/>
        <a:ext cx="1507826" cy="1507826"/>
      </dsp:txXfrm>
    </dsp:sp>
    <dsp:sp modelId="{2FE1FECB-1B16-422F-B42D-F7094A881F9A}">
      <dsp:nvSpPr>
        <dsp:cNvPr id="0" name=""/>
        <dsp:cNvSpPr/>
      </dsp:nvSpPr>
      <dsp:spPr>
        <a:xfrm>
          <a:off x="2741925" y="-108663"/>
          <a:ext cx="2919844" cy="1492671"/>
        </a:xfrm>
        <a:prstGeom prst="ellipse">
          <a:avLst/>
        </a:prstGeom>
        <a:solidFill>
          <a:srgbClr val="3366FF"/>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Los problemas de lenguaje siempre serán un obstáculo para que el niño pueda aprender en un 100%</a:t>
          </a:r>
          <a:endParaRPr lang="es-EC" sz="1200" b="1" kern="1200" dirty="0">
            <a:solidFill>
              <a:schemeClr val="tx1"/>
            </a:solidFill>
          </a:endParaRPr>
        </a:p>
      </dsp:txBody>
      <dsp:txXfrm>
        <a:off x="3169526" y="109934"/>
        <a:ext cx="2064642" cy="1055477"/>
      </dsp:txXfrm>
    </dsp:sp>
    <dsp:sp modelId="{24A6849E-213F-4AD5-9110-CF23596F6BA9}">
      <dsp:nvSpPr>
        <dsp:cNvPr id="0" name=""/>
        <dsp:cNvSpPr/>
      </dsp:nvSpPr>
      <dsp:spPr>
        <a:xfrm>
          <a:off x="5572161" y="1592150"/>
          <a:ext cx="2053975" cy="2696421"/>
        </a:xfrm>
        <a:prstGeom prst="ellipse">
          <a:avLst/>
        </a:prstGeom>
        <a:solidFill>
          <a:srgbClr val="9966FF"/>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Los problemas de lenguaje constituye un problema de adaptación al medio social</a:t>
          </a:r>
          <a:endParaRPr lang="es-EC" sz="1200" b="1" kern="1200" dirty="0">
            <a:solidFill>
              <a:schemeClr val="tx1"/>
            </a:solidFill>
          </a:endParaRPr>
        </a:p>
      </dsp:txBody>
      <dsp:txXfrm>
        <a:off x="5872959" y="1987032"/>
        <a:ext cx="1452379" cy="1906657"/>
      </dsp:txXfrm>
    </dsp:sp>
    <dsp:sp modelId="{5B8E101B-0D17-4629-9132-0883656A768D}">
      <dsp:nvSpPr>
        <dsp:cNvPr id="0" name=""/>
        <dsp:cNvSpPr/>
      </dsp:nvSpPr>
      <dsp:spPr>
        <a:xfrm>
          <a:off x="3071834" y="4085545"/>
          <a:ext cx="2301908" cy="1935741"/>
        </a:xfrm>
        <a:prstGeom prst="ellipse">
          <a:avLst/>
        </a:prstGeom>
        <a:solidFill>
          <a:srgbClr val="3399FF"/>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La escasa estimulación  del lenguaje  y la incidencia en   la deficiencia del mismo.</a:t>
          </a:r>
          <a:endParaRPr lang="es-EC" sz="1200" b="1" kern="1200" dirty="0">
            <a:solidFill>
              <a:schemeClr val="tx1"/>
            </a:solidFill>
          </a:endParaRPr>
        </a:p>
      </dsp:txBody>
      <dsp:txXfrm>
        <a:off x="3408941" y="4369028"/>
        <a:ext cx="1627694" cy="1368775"/>
      </dsp:txXfrm>
    </dsp:sp>
    <dsp:sp modelId="{290754CD-F267-477B-805A-956D57E3A170}">
      <dsp:nvSpPr>
        <dsp:cNvPr id="0" name=""/>
        <dsp:cNvSpPr/>
      </dsp:nvSpPr>
      <dsp:spPr>
        <a:xfrm>
          <a:off x="500065" y="663467"/>
          <a:ext cx="2287817" cy="4671241"/>
        </a:xfrm>
        <a:prstGeom prst="ellipse">
          <a:avLst/>
        </a:prstGeom>
        <a:solidFill>
          <a:srgbClr val="3366CC"/>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Los  padres en  su  mayoría no  disponen  del    tiempo suficiente  de  atenciones    y  cuidados  necesarios,    para  que    sus  hijos  tengan  un </a:t>
          </a:r>
        </a:p>
        <a:p>
          <a:pPr lvl="0" algn="ctr" defTabSz="666750">
            <a:lnSpc>
              <a:spcPct val="90000"/>
            </a:lnSpc>
            <a:spcBef>
              <a:spcPct val="0"/>
            </a:spcBef>
            <a:spcAft>
              <a:spcPct val="35000"/>
            </a:spcAft>
          </a:pPr>
          <a:r>
            <a:rPr lang="es-ES" sz="1500" kern="1200" dirty="0" smtClean="0"/>
            <a:t>normal  desarrollo en su lenguaje</a:t>
          </a:r>
          <a:endParaRPr lang="es-EC" sz="1500" b="1" kern="1200" dirty="0" smtClean="0">
            <a:solidFill>
              <a:schemeClr val="tx1"/>
            </a:solidFill>
          </a:endParaRPr>
        </a:p>
      </dsp:txBody>
      <dsp:txXfrm>
        <a:off x="835108" y="1347554"/>
        <a:ext cx="1617731" cy="33030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1247-B1F7-47F0-BAC2-CC4AE4DE6D53}">
      <dsp:nvSpPr>
        <dsp:cNvPr id="0" name=""/>
        <dsp:cNvSpPr/>
      </dsp:nvSpPr>
      <dsp:spPr>
        <a:xfrm rot="10800000">
          <a:off x="71449" y="1333"/>
          <a:ext cx="8501099" cy="11639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562" tIns="60960" rIns="113792"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accent4">
                  <a:lumMod val="75000"/>
                </a:schemeClr>
              </a:solidFill>
            </a:rPr>
            <a:t>Fábulas</a:t>
          </a:r>
          <a:endParaRPr lang="es-ES" sz="1600" kern="1200" dirty="0" smtClean="0">
            <a:solidFill>
              <a:schemeClr val="accent4">
                <a:lumMod val="75000"/>
              </a:schemeClr>
            </a:solidFill>
          </a:endParaRPr>
        </a:p>
        <a:p>
          <a:pPr lvl="0" algn="ctr" defTabSz="711200">
            <a:lnSpc>
              <a:spcPct val="90000"/>
            </a:lnSpc>
            <a:spcBef>
              <a:spcPct val="0"/>
            </a:spcBef>
            <a:spcAft>
              <a:spcPct val="35000"/>
            </a:spcAft>
          </a:pPr>
          <a:r>
            <a:rPr lang="es-ES" sz="1600" kern="1200" dirty="0" smtClean="0"/>
            <a:t>Las fábulas, son relatos cortos y ficticios encargado de transmitir alguna enseñanza a la que llamamos  moraleja. Sus protagonistas, son animales que actúan, hablan y piensan como humanos.</a:t>
          </a:r>
          <a:endParaRPr lang="es-ES" sz="1600" kern="1200" dirty="0"/>
        </a:p>
      </dsp:txBody>
      <dsp:txXfrm rot="10800000">
        <a:off x="362444" y="1333"/>
        <a:ext cx="8210104" cy="1163979"/>
      </dsp:txXfrm>
    </dsp:sp>
    <dsp:sp modelId="{09448552-A9ED-46A2-AA1D-673FB7920523}">
      <dsp:nvSpPr>
        <dsp:cNvPr id="0" name=""/>
        <dsp:cNvSpPr/>
      </dsp:nvSpPr>
      <dsp:spPr>
        <a:xfrm>
          <a:off x="0" y="0"/>
          <a:ext cx="887951" cy="887951"/>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A80D18-1DF0-403E-91DD-0B19C5F1826C}">
      <dsp:nvSpPr>
        <dsp:cNvPr id="0" name=""/>
        <dsp:cNvSpPr/>
      </dsp:nvSpPr>
      <dsp:spPr>
        <a:xfrm rot="10800000">
          <a:off x="-1" y="1430373"/>
          <a:ext cx="8644001" cy="124769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562" tIns="60960" rIns="113792"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accent4">
                  <a:lumMod val="75000"/>
                </a:schemeClr>
              </a:solidFill>
            </a:rPr>
            <a:t>Pictogramas</a:t>
          </a:r>
          <a:endParaRPr lang="es-ES" sz="1600" kern="1200" dirty="0" smtClean="0">
            <a:solidFill>
              <a:schemeClr val="accent4">
                <a:lumMod val="75000"/>
              </a:schemeClr>
            </a:solidFill>
          </a:endParaRPr>
        </a:p>
        <a:p>
          <a:pPr lvl="0" algn="ctr" defTabSz="711200">
            <a:lnSpc>
              <a:spcPct val="90000"/>
            </a:lnSpc>
            <a:spcBef>
              <a:spcPct val="0"/>
            </a:spcBef>
            <a:spcAft>
              <a:spcPct val="35000"/>
            </a:spcAft>
          </a:pPr>
          <a:r>
            <a:rPr lang="es-ES" sz="1600" b="0" kern="1200" dirty="0" smtClean="0"/>
            <a:t>Sustituyen algunas palabras por imágenes que signifiquen lo mismo. El pictograma desarrolla y estimula la atención y la imaginación de los niños. </a:t>
          </a:r>
          <a:endParaRPr lang="es-ES" sz="1600" kern="1200" dirty="0"/>
        </a:p>
      </dsp:txBody>
      <dsp:txXfrm rot="10800000">
        <a:off x="311923" y="1430373"/>
        <a:ext cx="8332077" cy="1247695"/>
      </dsp:txXfrm>
    </dsp:sp>
    <dsp:sp modelId="{3BBAAC72-0FC0-48FA-84B4-22C04B01988D}">
      <dsp:nvSpPr>
        <dsp:cNvPr id="0" name=""/>
        <dsp:cNvSpPr/>
      </dsp:nvSpPr>
      <dsp:spPr>
        <a:xfrm>
          <a:off x="0" y="1603372"/>
          <a:ext cx="887951" cy="887951"/>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3AF3C6-4446-4CB9-B59B-C7E0B77F62AB}">
      <dsp:nvSpPr>
        <dsp:cNvPr id="0" name=""/>
        <dsp:cNvSpPr/>
      </dsp:nvSpPr>
      <dsp:spPr>
        <a:xfrm rot="10800000">
          <a:off x="71449" y="2943129"/>
          <a:ext cx="8501099" cy="111953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562" tIns="60960" rIns="113792"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accent4">
                  <a:lumMod val="75000"/>
                </a:schemeClr>
              </a:solidFill>
            </a:rPr>
            <a:t>Adivinanzas</a:t>
          </a:r>
          <a:endParaRPr lang="es-ES" sz="1600" kern="1200" dirty="0" smtClean="0">
            <a:solidFill>
              <a:schemeClr val="accent4">
                <a:lumMod val="75000"/>
              </a:schemeClr>
            </a:solidFill>
          </a:endParaRPr>
        </a:p>
        <a:p>
          <a:pPr lvl="0" algn="ctr" defTabSz="711200">
            <a:lnSpc>
              <a:spcPct val="90000"/>
            </a:lnSpc>
            <a:spcBef>
              <a:spcPct val="0"/>
            </a:spcBef>
            <a:spcAft>
              <a:spcPct val="35000"/>
            </a:spcAft>
          </a:pPr>
          <a:r>
            <a:rPr lang="es-ES" sz="1600" kern="1200" dirty="0" smtClean="0"/>
            <a:t>Son ejercicio de memoria, gimnasia mental, que desarrolla la agilidad y la lógica en los niños. Son utilizadas, para aumentar el vocabulario de los más pequeños.</a:t>
          </a:r>
          <a:endParaRPr lang="es-ES" sz="1600" kern="1200" dirty="0"/>
        </a:p>
      </dsp:txBody>
      <dsp:txXfrm rot="10800000">
        <a:off x="351333" y="2943129"/>
        <a:ext cx="8221215" cy="1119537"/>
      </dsp:txXfrm>
    </dsp:sp>
    <dsp:sp modelId="{EC2C4C27-61EC-4C04-82CD-8EEF3B5AABC0}">
      <dsp:nvSpPr>
        <dsp:cNvPr id="0" name=""/>
        <dsp:cNvSpPr/>
      </dsp:nvSpPr>
      <dsp:spPr>
        <a:xfrm>
          <a:off x="71438" y="2889257"/>
          <a:ext cx="887951" cy="1030831"/>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CB01D-BCBC-4E75-85A8-E199D0CEDBCD}">
      <dsp:nvSpPr>
        <dsp:cNvPr id="0" name=""/>
        <dsp:cNvSpPr/>
      </dsp:nvSpPr>
      <dsp:spPr>
        <a:xfrm>
          <a:off x="7273370" y="172075"/>
          <a:ext cx="1370039" cy="19603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2F413-9D76-4579-A64A-44734791840F}">
      <dsp:nvSpPr>
        <dsp:cNvPr id="0" name=""/>
        <dsp:cNvSpPr/>
      </dsp:nvSpPr>
      <dsp:spPr>
        <a:xfrm>
          <a:off x="587" y="1671"/>
          <a:ext cx="7272783" cy="2301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accent4">
                  <a:lumMod val="75000"/>
                </a:schemeClr>
              </a:solidFill>
            </a:rPr>
            <a:t>Trabalenguas</a:t>
          </a:r>
          <a:endParaRPr lang="es-ES" sz="1800" kern="1200" dirty="0" smtClean="0">
            <a:solidFill>
              <a:schemeClr val="accent4">
                <a:lumMod val="75000"/>
              </a:schemeClr>
            </a:solidFill>
          </a:endParaRPr>
        </a:p>
        <a:p>
          <a:pPr lvl="0" algn="just" defTabSz="800100">
            <a:lnSpc>
              <a:spcPct val="90000"/>
            </a:lnSpc>
            <a:spcBef>
              <a:spcPct val="0"/>
            </a:spcBef>
            <a:spcAft>
              <a:spcPct val="35000"/>
            </a:spcAft>
          </a:pPr>
          <a:r>
            <a:rPr lang="es-ES" sz="1800" kern="1200" dirty="0" smtClean="0"/>
            <a:t>Es un juego ideal para adquirir rapidez del habla, con precisión y sin equivocarse son útiles para ejercitar y mejorar la forma de hablar de los niños. Los trabalenguas se han hecho para destrabar la lengua, sin trabas ni mengua alguna y si alguna mengua traba tu lengua, con un trabalenguas podrás destrabar tu lengua.</a:t>
          </a:r>
          <a:endParaRPr lang="es-ES" sz="1800" kern="1200" dirty="0"/>
        </a:p>
      </dsp:txBody>
      <dsp:txXfrm>
        <a:off x="112920" y="114004"/>
        <a:ext cx="7048117" cy="2076494"/>
      </dsp:txXfrm>
    </dsp:sp>
    <dsp:sp modelId="{BEE580ED-B01F-42F7-A818-4088A2B6F3DB}">
      <dsp:nvSpPr>
        <dsp:cNvPr id="0" name=""/>
        <dsp:cNvSpPr/>
      </dsp:nvSpPr>
      <dsp:spPr>
        <a:xfrm>
          <a:off x="7303140" y="2498867"/>
          <a:ext cx="1337118" cy="19603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20740E-32AB-4BE6-873C-FDE090F42DBA}">
      <dsp:nvSpPr>
        <dsp:cNvPr id="0" name=""/>
        <dsp:cNvSpPr/>
      </dsp:nvSpPr>
      <dsp:spPr>
        <a:xfrm>
          <a:off x="3739" y="2498867"/>
          <a:ext cx="7299400" cy="19603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accent4">
                  <a:lumMod val="75000"/>
                </a:schemeClr>
              </a:solidFill>
            </a:rPr>
            <a:t>Retahílas</a:t>
          </a:r>
          <a:endParaRPr lang="es-ES" sz="1800" kern="1200" dirty="0" smtClean="0">
            <a:solidFill>
              <a:schemeClr val="accent4">
                <a:lumMod val="75000"/>
              </a:schemeClr>
            </a:solidFill>
          </a:endParaRPr>
        </a:p>
        <a:p>
          <a:pPr lvl="0" algn="just" defTabSz="800100">
            <a:lnSpc>
              <a:spcPct val="90000"/>
            </a:lnSpc>
            <a:spcBef>
              <a:spcPct val="0"/>
            </a:spcBef>
            <a:spcAft>
              <a:spcPct val="35000"/>
            </a:spcAft>
          </a:pPr>
          <a:r>
            <a:rPr lang="es-ES" sz="1800" kern="1200" dirty="0" smtClean="0"/>
            <a:t>Las retahílas son expresiones infantiles que se repiten en los juegos y en las relaciones cotidianas de los niños. Pertenecen a la tradición oral popular, Las hay de muchos tipos: para sortear juegos, curar una herida,  contestar.</a:t>
          </a:r>
          <a:endParaRPr lang="es-ES" sz="1800" kern="1200" dirty="0"/>
        </a:p>
      </dsp:txBody>
      <dsp:txXfrm>
        <a:off x="99435" y="2594563"/>
        <a:ext cx="7108008" cy="17689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CB01D-BCBC-4E75-85A8-E199D0CEDBCD}">
      <dsp:nvSpPr>
        <dsp:cNvPr id="0" name=""/>
        <dsp:cNvSpPr/>
      </dsp:nvSpPr>
      <dsp:spPr>
        <a:xfrm>
          <a:off x="7273370" y="172075"/>
          <a:ext cx="1370039" cy="19603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2F413-9D76-4579-A64A-44734791840F}">
      <dsp:nvSpPr>
        <dsp:cNvPr id="0" name=""/>
        <dsp:cNvSpPr/>
      </dsp:nvSpPr>
      <dsp:spPr>
        <a:xfrm>
          <a:off x="587" y="1671"/>
          <a:ext cx="7272783" cy="2301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accent4">
                  <a:lumMod val="75000"/>
                </a:schemeClr>
              </a:solidFill>
            </a:rPr>
            <a:t>Trabalenguas</a:t>
          </a:r>
          <a:endParaRPr lang="es-ES" sz="1800" kern="1200" dirty="0" smtClean="0">
            <a:solidFill>
              <a:schemeClr val="accent4">
                <a:lumMod val="75000"/>
              </a:schemeClr>
            </a:solidFill>
          </a:endParaRPr>
        </a:p>
        <a:p>
          <a:pPr lvl="0" algn="just" defTabSz="800100">
            <a:lnSpc>
              <a:spcPct val="90000"/>
            </a:lnSpc>
            <a:spcBef>
              <a:spcPct val="0"/>
            </a:spcBef>
            <a:spcAft>
              <a:spcPct val="35000"/>
            </a:spcAft>
          </a:pPr>
          <a:r>
            <a:rPr lang="es-ES" sz="1800" kern="1200" dirty="0" smtClean="0"/>
            <a:t>Es un juego ideal para adquirir rapidez del habla, con precisión y sin equivocarse son útiles para ejercitar y mejorar la forma de hablar de los niños. Los trabalenguas se han hecho para destrabar la lengua, sin trabas ni mengua alguna y si alguna mengua traba tu lengua, con un trabalenguas podrás destrabar tu lengua.</a:t>
          </a:r>
          <a:endParaRPr lang="es-ES" sz="1800" kern="1200" dirty="0"/>
        </a:p>
      </dsp:txBody>
      <dsp:txXfrm>
        <a:off x="112920" y="114004"/>
        <a:ext cx="7048117" cy="2076494"/>
      </dsp:txXfrm>
    </dsp:sp>
    <dsp:sp modelId="{BEE580ED-B01F-42F7-A818-4088A2B6F3DB}">
      <dsp:nvSpPr>
        <dsp:cNvPr id="0" name=""/>
        <dsp:cNvSpPr/>
      </dsp:nvSpPr>
      <dsp:spPr>
        <a:xfrm>
          <a:off x="7303140" y="2498867"/>
          <a:ext cx="1337118" cy="19603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20740E-32AB-4BE6-873C-FDE090F42DBA}">
      <dsp:nvSpPr>
        <dsp:cNvPr id="0" name=""/>
        <dsp:cNvSpPr/>
      </dsp:nvSpPr>
      <dsp:spPr>
        <a:xfrm>
          <a:off x="3739" y="2498867"/>
          <a:ext cx="7299400" cy="19603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accent4">
                  <a:lumMod val="75000"/>
                </a:schemeClr>
              </a:solidFill>
            </a:rPr>
            <a:t>Retahílas</a:t>
          </a:r>
          <a:endParaRPr lang="es-ES" sz="1800" kern="1200" dirty="0" smtClean="0">
            <a:solidFill>
              <a:schemeClr val="accent4">
                <a:lumMod val="75000"/>
              </a:schemeClr>
            </a:solidFill>
          </a:endParaRPr>
        </a:p>
        <a:p>
          <a:pPr lvl="0" algn="just" defTabSz="800100">
            <a:lnSpc>
              <a:spcPct val="90000"/>
            </a:lnSpc>
            <a:spcBef>
              <a:spcPct val="0"/>
            </a:spcBef>
            <a:spcAft>
              <a:spcPct val="35000"/>
            </a:spcAft>
          </a:pPr>
          <a:r>
            <a:rPr lang="es-ES" sz="1800" kern="1200" dirty="0" smtClean="0"/>
            <a:t>Las retahílas son expresiones infantiles que se repiten en los juegos y en las relaciones cotidianas de los niños. Pertenecen a la tradición oral popular, Las hay de muchos tipos: para sortear juegos, curar una herida,  contestar.</a:t>
          </a:r>
          <a:endParaRPr lang="es-ES" sz="1800" kern="1200" dirty="0"/>
        </a:p>
      </dsp:txBody>
      <dsp:txXfrm>
        <a:off x="99435" y="2594563"/>
        <a:ext cx="7108008" cy="1768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13A40-6E13-47B5-8D63-1554E0BE0954}">
      <dsp:nvSpPr>
        <dsp:cNvPr id="0" name=""/>
        <dsp:cNvSpPr/>
      </dsp:nvSpPr>
      <dsp:spPr>
        <a:xfrm>
          <a:off x="2081" y="169859"/>
          <a:ext cx="4016696" cy="600174"/>
        </a:xfrm>
        <a:prstGeom prst="roundRect">
          <a:avLst>
            <a:gd name="adj" fmla="val 10000"/>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1" kern="1200" dirty="0" smtClean="0">
              <a:solidFill>
                <a:schemeClr val="tx2">
                  <a:lumMod val="75000"/>
                </a:schemeClr>
              </a:solidFill>
              <a:latin typeface="Arial" pitchFamily="34" charset="0"/>
              <a:cs typeface="Arial" pitchFamily="34" charset="0"/>
            </a:rPr>
            <a:t>OBJETIVO GENERAL</a:t>
          </a:r>
          <a:endParaRPr lang="es-ES" sz="2800" b="1" kern="1200" dirty="0">
            <a:solidFill>
              <a:schemeClr val="tx2">
                <a:lumMod val="75000"/>
              </a:schemeClr>
            </a:solidFill>
            <a:latin typeface="Arial" pitchFamily="34" charset="0"/>
            <a:cs typeface="Arial" pitchFamily="34" charset="0"/>
          </a:endParaRPr>
        </a:p>
      </dsp:txBody>
      <dsp:txXfrm>
        <a:off x="19659" y="187437"/>
        <a:ext cx="3981540" cy="565018"/>
      </dsp:txXfrm>
    </dsp:sp>
    <dsp:sp modelId="{E9E24E14-76C8-4D87-A09E-EB260367584B}">
      <dsp:nvSpPr>
        <dsp:cNvPr id="0" name=""/>
        <dsp:cNvSpPr/>
      </dsp:nvSpPr>
      <dsp:spPr>
        <a:xfrm>
          <a:off x="403751" y="770034"/>
          <a:ext cx="322452" cy="921651"/>
        </a:xfrm>
        <a:custGeom>
          <a:avLst/>
          <a:gdLst/>
          <a:ahLst/>
          <a:cxnLst/>
          <a:rect l="0" t="0" r="0" b="0"/>
          <a:pathLst>
            <a:path>
              <a:moveTo>
                <a:pt x="0" y="0"/>
              </a:moveTo>
              <a:lnTo>
                <a:pt x="0" y="921651"/>
              </a:lnTo>
              <a:lnTo>
                <a:pt x="322452" y="92165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F34264-5F4F-432B-A579-1BAF0111349B}">
      <dsp:nvSpPr>
        <dsp:cNvPr id="0" name=""/>
        <dsp:cNvSpPr/>
      </dsp:nvSpPr>
      <dsp:spPr>
        <a:xfrm>
          <a:off x="726203" y="954340"/>
          <a:ext cx="6101811" cy="14746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Berlin Sans FB" pitchFamily="34" charset="0"/>
            </a:rPr>
            <a:t>Determinar  las principales causas de las deficiencias existentes en el desarrollo normal del lenguaje en los niños y niñas de 1º Año de Educación Básica de la Escuela “San Ignacio de Loyola” de la Comunidad de </a:t>
          </a:r>
          <a:r>
            <a:rPr lang="es-ES" sz="1600" kern="1200" dirty="0" err="1" smtClean="0">
              <a:latin typeface="Berlin Sans FB" pitchFamily="34" charset="0"/>
            </a:rPr>
            <a:t>Aglla</a:t>
          </a:r>
          <a:r>
            <a:rPr lang="es-ES" sz="1600" kern="1200" dirty="0" smtClean="0">
              <a:latin typeface="Berlin Sans FB" pitchFamily="34" charset="0"/>
            </a:rPr>
            <a:t> de Checa, cantón Quito, Provincia de Pichincha</a:t>
          </a:r>
          <a:r>
            <a:rPr lang="es-ES" sz="2000" kern="1200" dirty="0" smtClean="0">
              <a:latin typeface="Berlin Sans FB" pitchFamily="34" charset="0"/>
            </a:rPr>
            <a:t>.</a:t>
          </a:r>
          <a:endParaRPr lang="es-ES" sz="2000" kern="1200" dirty="0">
            <a:latin typeface="Berlin Sans FB" pitchFamily="34" charset="0"/>
            <a:cs typeface="Arial" pitchFamily="34" charset="0"/>
          </a:endParaRPr>
        </a:p>
      </dsp:txBody>
      <dsp:txXfrm>
        <a:off x="769395" y="997532"/>
        <a:ext cx="6015427" cy="1388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BAC31-CD1A-4DAC-B2D4-6CC3F6A05833}">
      <dsp:nvSpPr>
        <dsp:cNvPr id="0" name=""/>
        <dsp:cNvSpPr/>
      </dsp:nvSpPr>
      <dsp:spPr>
        <a:xfrm>
          <a:off x="4012702" y="1006103"/>
          <a:ext cx="2411468" cy="193504"/>
        </a:xfrm>
        <a:custGeom>
          <a:avLst/>
          <a:gdLst/>
          <a:ahLst/>
          <a:cxnLst/>
          <a:rect l="0" t="0" r="0" b="0"/>
          <a:pathLst>
            <a:path>
              <a:moveTo>
                <a:pt x="0" y="0"/>
              </a:moveTo>
              <a:lnTo>
                <a:pt x="0" y="45619"/>
              </a:lnTo>
              <a:lnTo>
                <a:pt x="2411468" y="45619"/>
              </a:lnTo>
              <a:lnTo>
                <a:pt x="2411468" y="19350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FD0BAA-7FDB-4174-BD9D-51B137A4CCE0}">
      <dsp:nvSpPr>
        <dsp:cNvPr id="0" name=""/>
        <dsp:cNvSpPr/>
      </dsp:nvSpPr>
      <dsp:spPr>
        <a:xfrm>
          <a:off x="4012702" y="1006103"/>
          <a:ext cx="421373" cy="193504"/>
        </a:xfrm>
        <a:custGeom>
          <a:avLst/>
          <a:gdLst/>
          <a:ahLst/>
          <a:cxnLst/>
          <a:rect l="0" t="0" r="0" b="0"/>
          <a:pathLst>
            <a:path>
              <a:moveTo>
                <a:pt x="0" y="0"/>
              </a:moveTo>
              <a:lnTo>
                <a:pt x="0" y="45619"/>
              </a:lnTo>
              <a:lnTo>
                <a:pt x="421373" y="45619"/>
              </a:lnTo>
              <a:lnTo>
                <a:pt x="421373" y="19350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856A6-5B40-4E7F-8E5E-3E3CAF5269CB}">
      <dsp:nvSpPr>
        <dsp:cNvPr id="0" name=""/>
        <dsp:cNvSpPr/>
      </dsp:nvSpPr>
      <dsp:spPr>
        <a:xfrm>
          <a:off x="2849129" y="1006103"/>
          <a:ext cx="1163572" cy="193504"/>
        </a:xfrm>
        <a:custGeom>
          <a:avLst/>
          <a:gdLst/>
          <a:ahLst/>
          <a:cxnLst/>
          <a:rect l="0" t="0" r="0" b="0"/>
          <a:pathLst>
            <a:path>
              <a:moveTo>
                <a:pt x="1163572" y="0"/>
              </a:moveTo>
              <a:lnTo>
                <a:pt x="1163572" y="45619"/>
              </a:lnTo>
              <a:lnTo>
                <a:pt x="0" y="45619"/>
              </a:lnTo>
              <a:lnTo>
                <a:pt x="0" y="19350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E5C1B-02EF-48B2-911E-BFC7F2D83BAA}">
      <dsp:nvSpPr>
        <dsp:cNvPr id="0" name=""/>
        <dsp:cNvSpPr/>
      </dsp:nvSpPr>
      <dsp:spPr>
        <a:xfrm>
          <a:off x="1188719" y="1006103"/>
          <a:ext cx="2823982" cy="193504"/>
        </a:xfrm>
        <a:custGeom>
          <a:avLst/>
          <a:gdLst/>
          <a:ahLst/>
          <a:cxnLst/>
          <a:rect l="0" t="0" r="0" b="0"/>
          <a:pathLst>
            <a:path>
              <a:moveTo>
                <a:pt x="2823982" y="0"/>
              </a:moveTo>
              <a:lnTo>
                <a:pt x="2823982" y="45619"/>
              </a:lnTo>
              <a:lnTo>
                <a:pt x="0" y="45619"/>
              </a:lnTo>
              <a:lnTo>
                <a:pt x="0" y="19350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443E6C-0125-4DE9-B243-5D178BF9BCF4}">
      <dsp:nvSpPr>
        <dsp:cNvPr id="0" name=""/>
        <dsp:cNvSpPr/>
      </dsp:nvSpPr>
      <dsp:spPr>
        <a:xfrm>
          <a:off x="2452706" y="0"/>
          <a:ext cx="3119991" cy="1006103"/>
        </a:xfrm>
        <a:prstGeom prst="rec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b="1" kern="1200" dirty="0" smtClean="0">
              <a:solidFill>
                <a:schemeClr val="tx2">
                  <a:lumMod val="75000"/>
                </a:schemeClr>
              </a:solidFill>
              <a:latin typeface="Arial" pitchFamily="34" charset="0"/>
              <a:cs typeface="Arial" pitchFamily="34" charset="0"/>
            </a:rPr>
            <a:t>OBJETIVOS ESPECÍFICOS</a:t>
          </a:r>
          <a:endParaRPr lang="es-ES" sz="2800" b="1" kern="1200" dirty="0">
            <a:solidFill>
              <a:schemeClr val="tx2">
                <a:lumMod val="75000"/>
              </a:schemeClr>
            </a:solidFill>
            <a:latin typeface="Arial" pitchFamily="34" charset="0"/>
            <a:cs typeface="Arial" pitchFamily="34" charset="0"/>
          </a:endParaRPr>
        </a:p>
      </dsp:txBody>
      <dsp:txXfrm>
        <a:off x="2452706" y="0"/>
        <a:ext cx="3119991" cy="1006103"/>
      </dsp:txXfrm>
    </dsp:sp>
    <dsp:sp modelId="{79D25ACE-373C-4148-877E-0105BF4A9591}">
      <dsp:nvSpPr>
        <dsp:cNvPr id="0" name=""/>
        <dsp:cNvSpPr/>
      </dsp:nvSpPr>
      <dsp:spPr>
        <a:xfrm>
          <a:off x="484505" y="1199608"/>
          <a:ext cx="1408427" cy="2767582"/>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Diagnosticar en qué situación se encuentra el desarrollo del lenguaje oral de los niños y niñas de 1º Año de Educación Básica de la Escuela “San Ignacio de Loyola”</a:t>
          </a:r>
          <a:endParaRPr lang="es-ES" sz="1200" b="0" kern="1200" dirty="0">
            <a:latin typeface="Arial" pitchFamily="34" charset="0"/>
            <a:cs typeface="Arial" pitchFamily="34" charset="0"/>
          </a:endParaRPr>
        </a:p>
      </dsp:txBody>
      <dsp:txXfrm>
        <a:off x="484505" y="1199608"/>
        <a:ext cx="1408427" cy="2767582"/>
      </dsp:txXfrm>
    </dsp:sp>
    <dsp:sp modelId="{60FF40BE-53CC-48E8-BC1D-C71A7B348304}">
      <dsp:nvSpPr>
        <dsp:cNvPr id="0" name=""/>
        <dsp:cNvSpPr/>
      </dsp:nvSpPr>
      <dsp:spPr>
        <a:xfrm>
          <a:off x="2144915" y="1199608"/>
          <a:ext cx="1408427" cy="2767582"/>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Establecer  las deficiencias más comunes que influyen en el desarrollo normal del lenguaje de los niños y niñas de 1º Año de Educación Básica.</a:t>
          </a:r>
          <a:endParaRPr lang="es-ES" sz="1200" b="0" kern="1200" dirty="0">
            <a:latin typeface="Arial" pitchFamily="34" charset="0"/>
            <a:cs typeface="Arial" pitchFamily="34" charset="0"/>
          </a:endParaRPr>
        </a:p>
      </dsp:txBody>
      <dsp:txXfrm>
        <a:off x="2144915" y="1199608"/>
        <a:ext cx="1408427" cy="2767582"/>
      </dsp:txXfrm>
    </dsp:sp>
    <dsp:sp modelId="{9A378AEF-B97F-4BA0-BB68-9E118B529A9B}">
      <dsp:nvSpPr>
        <dsp:cNvPr id="0" name=""/>
        <dsp:cNvSpPr/>
      </dsp:nvSpPr>
      <dsp:spPr>
        <a:xfrm>
          <a:off x="3729861" y="1199608"/>
          <a:ext cx="1408427" cy="2767582"/>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Recopilar actividades específicas para mejorar las deficiencias del lenguaje de los niños y niñas de 1º Año de Educación Básica.</a:t>
          </a:r>
          <a:endParaRPr lang="es-ES" sz="1200" kern="1200" dirty="0">
            <a:latin typeface="Arial" pitchFamily="34" charset="0"/>
            <a:cs typeface="Arial" pitchFamily="34" charset="0"/>
          </a:endParaRPr>
        </a:p>
      </dsp:txBody>
      <dsp:txXfrm>
        <a:off x="3729861" y="1199608"/>
        <a:ext cx="1408427" cy="2767582"/>
      </dsp:txXfrm>
    </dsp:sp>
    <dsp:sp modelId="{5A834000-7B27-425E-902F-0A233978700C}">
      <dsp:nvSpPr>
        <dsp:cNvPr id="0" name=""/>
        <dsp:cNvSpPr/>
      </dsp:nvSpPr>
      <dsp:spPr>
        <a:xfrm>
          <a:off x="5390285" y="1199608"/>
          <a:ext cx="2067769" cy="2767582"/>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Crear un Manual de Actividades dirigido a profesores/as, padres y madres de familia de los niños/as de  1º Año de Educación Básica de la Escuela “San Ignacio de Loyola” que ayuden a mejorar las deficiencias del lenguaje.</a:t>
          </a:r>
        </a:p>
        <a:p>
          <a:pPr lvl="0" algn="ctr" defTabSz="488950">
            <a:lnSpc>
              <a:spcPct val="90000"/>
            </a:lnSpc>
            <a:spcBef>
              <a:spcPct val="0"/>
            </a:spcBef>
            <a:spcAft>
              <a:spcPct val="35000"/>
            </a:spcAft>
          </a:pPr>
          <a:endParaRPr lang="es-ES" sz="2000" kern="1200" dirty="0">
            <a:latin typeface="Arial" pitchFamily="34" charset="0"/>
            <a:cs typeface="Arial" pitchFamily="34" charset="0"/>
          </a:endParaRPr>
        </a:p>
      </dsp:txBody>
      <dsp:txXfrm>
        <a:off x="5390285" y="1199608"/>
        <a:ext cx="2067769" cy="2767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EBF10-8ED9-4112-B353-36B31B870BC8}">
      <dsp:nvSpPr>
        <dsp:cNvPr id="0" name=""/>
        <dsp:cNvSpPr/>
      </dsp:nvSpPr>
      <dsp:spPr>
        <a:xfrm>
          <a:off x="892203" y="-135473"/>
          <a:ext cx="6502400" cy="433494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9DBDED-B8AC-4B82-8D90-1E4B763CA794}">
      <dsp:nvSpPr>
        <dsp:cNvPr id="0" name=""/>
        <dsp:cNvSpPr/>
      </dsp:nvSpPr>
      <dsp:spPr>
        <a:xfrm>
          <a:off x="1500198" y="3135330"/>
          <a:ext cx="169062" cy="169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1D96E4-7B33-45A1-A649-8E410AE6B4CD}">
      <dsp:nvSpPr>
        <dsp:cNvPr id="0" name=""/>
        <dsp:cNvSpPr/>
      </dsp:nvSpPr>
      <dsp:spPr>
        <a:xfrm>
          <a:off x="1802540" y="2992454"/>
          <a:ext cx="1515059" cy="96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83" tIns="0" rIns="0" bIns="0" numCol="1" spcCol="1270" anchor="t" anchorCtr="0">
          <a:noAutofit/>
        </a:bodyPr>
        <a:lstStyle/>
        <a:p>
          <a:pPr lvl="0" algn="l" defTabSz="1422400">
            <a:lnSpc>
              <a:spcPct val="90000"/>
            </a:lnSpc>
            <a:spcBef>
              <a:spcPct val="0"/>
            </a:spcBef>
            <a:spcAft>
              <a:spcPct val="35000"/>
            </a:spcAft>
          </a:pPr>
          <a:r>
            <a:rPr lang="es-ES" sz="3200" kern="1200" dirty="0" smtClean="0"/>
            <a:t>El niño </a:t>
          </a:r>
          <a:endParaRPr lang="es-ES" sz="3200" kern="1200" dirty="0"/>
        </a:p>
      </dsp:txBody>
      <dsp:txXfrm>
        <a:off x="1802540" y="2992454"/>
        <a:ext cx="1515059" cy="968595"/>
      </dsp:txXfrm>
    </dsp:sp>
    <dsp:sp modelId="{4410D957-03F5-4AFE-8E2D-98FA01A45B25}">
      <dsp:nvSpPr>
        <dsp:cNvPr id="0" name=""/>
        <dsp:cNvSpPr/>
      </dsp:nvSpPr>
      <dsp:spPr>
        <a:xfrm>
          <a:off x="2786082" y="1992323"/>
          <a:ext cx="305612" cy="3056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45927-07C7-404E-9072-D06C6FC8B70D}">
      <dsp:nvSpPr>
        <dsp:cNvPr id="0" name=""/>
        <dsp:cNvSpPr/>
      </dsp:nvSpPr>
      <dsp:spPr>
        <a:xfrm>
          <a:off x="3214713" y="1853184"/>
          <a:ext cx="2297089" cy="2210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38" tIns="0" rIns="0" bIns="0" numCol="1" spcCol="1270" anchor="t" anchorCtr="0">
          <a:noAutofit/>
        </a:bodyPr>
        <a:lstStyle/>
        <a:p>
          <a:pPr lvl="0" algn="l" defTabSz="533400">
            <a:lnSpc>
              <a:spcPct val="100000"/>
            </a:lnSpc>
            <a:spcBef>
              <a:spcPct val="0"/>
            </a:spcBef>
            <a:spcAft>
              <a:spcPct val="35000"/>
            </a:spcAft>
          </a:pPr>
          <a:r>
            <a:rPr lang="es-ES" sz="1200" kern="1200" dirty="0" smtClean="0"/>
            <a:t>- Analiza</a:t>
          </a:r>
        </a:p>
        <a:p>
          <a:pPr lvl="0" algn="l" defTabSz="533400">
            <a:lnSpc>
              <a:spcPct val="100000"/>
            </a:lnSpc>
            <a:spcBef>
              <a:spcPct val="0"/>
            </a:spcBef>
            <a:spcAft>
              <a:spcPct val="35000"/>
            </a:spcAft>
          </a:pPr>
          <a:r>
            <a:rPr lang="es-ES" sz="1200" kern="1200" dirty="0" smtClean="0"/>
            <a:t>- Establece relaciones </a:t>
          </a:r>
        </a:p>
        <a:p>
          <a:pPr lvl="0" algn="l" defTabSz="533400">
            <a:lnSpc>
              <a:spcPct val="100000"/>
            </a:lnSpc>
            <a:spcBef>
              <a:spcPct val="0"/>
            </a:spcBef>
            <a:spcAft>
              <a:spcPct val="35000"/>
            </a:spcAft>
          </a:pPr>
          <a:r>
            <a:rPr lang="es-ES" sz="1200" kern="1200" dirty="0" smtClean="0"/>
            <a:t> - agrupa ,opera de forma activa y concreta el lenguaje</a:t>
          </a:r>
        </a:p>
        <a:p>
          <a:pPr lvl="0" algn="l" defTabSz="533400">
            <a:lnSpc>
              <a:spcPct val="100000"/>
            </a:lnSpc>
            <a:spcBef>
              <a:spcPct val="0"/>
            </a:spcBef>
            <a:spcAft>
              <a:spcPct val="35000"/>
            </a:spcAft>
          </a:pPr>
          <a:endParaRPr lang="es-ES" sz="1200" kern="1200" dirty="0"/>
        </a:p>
      </dsp:txBody>
      <dsp:txXfrm>
        <a:off x="3214713" y="1853184"/>
        <a:ext cx="2297089" cy="2210816"/>
      </dsp:txXfrm>
    </dsp:sp>
    <dsp:sp modelId="{07F3DCD1-7A02-4506-BDA6-5B7CC16E0052}">
      <dsp:nvSpPr>
        <dsp:cNvPr id="0" name=""/>
        <dsp:cNvSpPr/>
      </dsp:nvSpPr>
      <dsp:spPr>
        <a:xfrm>
          <a:off x="5357851" y="706436"/>
          <a:ext cx="422656" cy="4226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EDD8C-778C-4730-8E96-1D84FC5B9B9C}">
      <dsp:nvSpPr>
        <dsp:cNvPr id="0" name=""/>
        <dsp:cNvSpPr/>
      </dsp:nvSpPr>
      <dsp:spPr>
        <a:xfrm>
          <a:off x="5535559" y="777886"/>
          <a:ext cx="2751248" cy="282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957" tIns="0" rIns="0" bIns="0" numCol="1" spcCol="1270" anchor="t" anchorCtr="0">
          <a:noAutofit/>
        </a:bodyPr>
        <a:lstStyle/>
        <a:p>
          <a:pPr lvl="0" algn="l" defTabSz="622300">
            <a:lnSpc>
              <a:spcPct val="90000"/>
            </a:lnSpc>
            <a:spcBef>
              <a:spcPct val="0"/>
            </a:spcBef>
            <a:spcAft>
              <a:spcPct val="35000"/>
            </a:spcAft>
          </a:pPr>
          <a:r>
            <a:rPr lang="es-ES" sz="1400" kern="1200" dirty="0" smtClean="0"/>
            <a:t>pasa de un conocimiento y utilización </a:t>
          </a:r>
        </a:p>
        <a:p>
          <a:pPr lvl="0" algn="l" defTabSz="622300">
            <a:lnSpc>
              <a:spcPct val="90000"/>
            </a:lnSpc>
            <a:spcBef>
              <a:spcPct val="0"/>
            </a:spcBef>
            <a:spcAft>
              <a:spcPct val="35000"/>
            </a:spcAft>
          </a:pPr>
          <a:r>
            <a:rPr lang="es-ES" sz="1400" kern="1200" dirty="0" smtClean="0">
              <a:solidFill>
                <a:schemeClr val="accent4">
                  <a:lumMod val="75000"/>
                </a:schemeClr>
              </a:solidFill>
            </a:rPr>
            <a:t>1)  práctica - concreta </a:t>
          </a:r>
        </a:p>
        <a:p>
          <a:pPr lvl="0" algn="l" defTabSz="622300">
            <a:lnSpc>
              <a:spcPct val="90000"/>
            </a:lnSpc>
            <a:spcBef>
              <a:spcPct val="0"/>
            </a:spcBef>
            <a:spcAft>
              <a:spcPct val="35000"/>
            </a:spcAft>
          </a:pPr>
          <a:r>
            <a:rPr lang="es-ES" sz="1400" kern="1200" dirty="0" smtClean="0">
              <a:solidFill>
                <a:schemeClr val="accent4">
                  <a:lumMod val="75000"/>
                </a:schemeClr>
              </a:solidFill>
            </a:rPr>
            <a:t>2)  una capacidad mental </a:t>
          </a:r>
        </a:p>
        <a:p>
          <a:pPr lvl="0" algn="l" defTabSz="622300">
            <a:lnSpc>
              <a:spcPct val="90000"/>
            </a:lnSpc>
            <a:spcBef>
              <a:spcPct val="0"/>
            </a:spcBef>
            <a:spcAft>
              <a:spcPct val="35000"/>
            </a:spcAft>
          </a:pPr>
          <a:r>
            <a:rPr lang="es-ES" sz="1400" kern="1200" dirty="0" smtClean="0">
              <a:solidFill>
                <a:schemeClr val="accent4">
                  <a:lumMod val="75000"/>
                </a:schemeClr>
              </a:solidFill>
            </a:rPr>
            <a:t>3 ) al uso de la palabra y de la frase de forma independiente de sus acciones.</a:t>
          </a:r>
          <a:endParaRPr lang="es-ES" sz="1400" kern="1200" dirty="0">
            <a:solidFill>
              <a:schemeClr val="accent4">
                <a:lumMod val="75000"/>
              </a:schemeClr>
            </a:solidFill>
          </a:endParaRPr>
        </a:p>
      </dsp:txBody>
      <dsp:txXfrm>
        <a:off x="5535559" y="777886"/>
        <a:ext cx="2751248" cy="2824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6CCB7-4DF0-4E8A-89CE-24D2EBFD56EA}">
      <dsp:nvSpPr>
        <dsp:cNvPr id="0" name=""/>
        <dsp:cNvSpPr/>
      </dsp:nvSpPr>
      <dsp:spPr>
        <a:xfrm>
          <a:off x="2784628" y="0"/>
          <a:ext cx="5716608" cy="199920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¿Las deficiencias existentes en el desarrollo normal del lenguaje de los niños requieren de Actividades para potenciar esta función?</a:t>
          </a:r>
          <a:endParaRPr lang="es-EC" sz="800" kern="1200" dirty="0"/>
        </a:p>
        <a:p>
          <a:pPr marL="114300" lvl="1" indent="-114300" algn="l" defTabSz="533400">
            <a:lnSpc>
              <a:spcPct val="90000"/>
            </a:lnSpc>
            <a:spcBef>
              <a:spcPct val="0"/>
            </a:spcBef>
            <a:spcAft>
              <a:spcPct val="15000"/>
            </a:spcAft>
            <a:buChar char="••"/>
          </a:pPr>
          <a:endParaRPr lang="es-ES" sz="1200" kern="1200" dirty="0"/>
        </a:p>
        <a:p>
          <a:pPr marL="114300" lvl="1" indent="-114300" algn="l" defTabSz="533400">
            <a:lnSpc>
              <a:spcPct val="90000"/>
            </a:lnSpc>
            <a:spcBef>
              <a:spcPct val="0"/>
            </a:spcBef>
            <a:spcAft>
              <a:spcPct val="15000"/>
            </a:spcAft>
            <a:buChar char="••"/>
          </a:pPr>
          <a:r>
            <a:rPr lang="es-ES" sz="1200" kern="1200" dirty="0" smtClean="0"/>
            <a:t>¿Las actividades para potenciar el lenguaje contribuyen a mejorar las deficiencias de esta función en los niños/as de  1º Año de Educación Básica de la Escuela “San Ignacio de Loyola”?</a:t>
          </a:r>
          <a:endParaRPr lang="es-ES" sz="1200" kern="1200" dirty="0"/>
        </a:p>
      </dsp:txBody>
      <dsp:txXfrm>
        <a:off x="2784628" y="249900"/>
        <a:ext cx="4966908" cy="1499400"/>
      </dsp:txXfrm>
    </dsp:sp>
    <dsp:sp modelId="{B1EF42EC-3A5E-478F-A45B-B9A84F7FB687}">
      <dsp:nvSpPr>
        <dsp:cNvPr id="0" name=""/>
        <dsp:cNvSpPr/>
      </dsp:nvSpPr>
      <dsp:spPr>
        <a:xfrm>
          <a:off x="8457" y="312369"/>
          <a:ext cx="2445722" cy="13307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kern="1200" dirty="0" smtClean="0"/>
            <a:t>HIPÓTESIS </a:t>
          </a:r>
        </a:p>
        <a:p>
          <a:pPr lvl="0" algn="ctr" defTabSz="1111250">
            <a:lnSpc>
              <a:spcPct val="90000"/>
            </a:lnSpc>
            <a:spcBef>
              <a:spcPct val="0"/>
            </a:spcBef>
            <a:spcAft>
              <a:spcPct val="35000"/>
            </a:spcAft>
          </a:pPr>
          <a:r>
            <a:rPr lang="es-EC" sz="2500" kern="1200" dirty="0" smtClean="0"/>
            <a:t>GENERAL</a:t>
          </a:r>
          <a:endParaRPr lang="es-EC" sz="2500" kern="1200" dirty="0"/>
        </a:p>
      </dsp:txBody>
      <dsp:txXfrm>
        <a:off x="73417" y="377329"/>
        <a:ext cx="2315802" cy="1200786"/>
      </dsp:txXfrm>
    </dsp:sp>
    <dsp:sp modelId="{3FF36B38-8604-4FFD-A412-C6906709A82E}">
      <dsp:nvSpPr>
        <dsp:cNvPr id="0" name=""/>
        <dsp:cNvSpPr/>
      </dsp:nvSpPr>
      <dsp:spPr>
        <a:xfrm>
          <a:off x="1907777" y="1850126"/>
          <a:ext cx="6654334" cy="363960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s-EC" sz="1200" kern="1200" dirty="0"/>
        </a:p>
        <a:p>
          <a:pPr marL="114300" lvl="1" indent="-114300" algn="l" defTabSz="533400">
            <a:lnSpc>
              <a:spcPct val="90000"/>
            </a:lnSpc>
            <a:spcBef>
              <a:spcPct val="0"/>
            </a:spcBef>
            <a:spcAft>
              <a:spcPct val="15000"/>
            </a:spcAft>
            <a:buChar char="••"/>
          </a:pPr>
          <a:r>
            <a:rPr lang="es-ES" sz="1200" kern="1200" dirty="0" smtClean="0"/>
            <a:t>- Las causas de los problemas de los niños y niñas de 1º Año de Educación Básica de la Escuela “San Ignacio de Loyola”  influyen para el desarrollo normal de su lenguaje</a:t>
          </a:r>
          <a:endParaRPr lang="es-ES" sz="1200" kern="1200" dirty="0"/>
        </a:p>
        <a:p>
          <a:pPr marL="114300" lvl="1" indent="-114300" algn="l" defTabSz="533400">
            <a:lnSpc>
              <a:spcPct val="90000"/>
            </a:lnSpc>
            <a:spcBef>
              <a:spcPct val="0"/>
            </a:spcBef>
            <a:spcAft>
              <a:spcPct val="15000"/>
            </a:spcAft>
            <a:buChar char="••"/>
          </a:pPr>
          <a:endParaRPr lang="es-ES" sz="1200" kern="1200" dirty="0"/>
        </a:p>
        <a:p>
          <a:pPr marL="114300" lvl="1" indent="-114300" algn="l" defTabSz="533400">
            <a:lnSpc>
              <a:spcPct val="90000"/>
            </a:lnSpc>
            <a:spcBef>
              <a:spcPct val="0"/>
            </a:spcBef>
            <a:spcAft>
              <a:spcPct val="15000"/>
            </a:spcAft>
            <a:buChar char="••"/>
          </a:pPr>
          <a:r>
            <a:rPr lang="es-ES" sz="1200" kern="1200" dirty="0" smtClean="0"/>
            <a:t>- Un diagnóstico adecuado del lenguaje oral de los niños y niñas de 1º Año de Educación Básica de la Escuela “San Ignacio de Loyola” determina la situación en la que se encuentra su desarrollo.</a:t>
          </a:r>
          <a:endParaRPr lang="es-ES" sz="1200" kern="1200" dirty="0"/>
        </a:p>
        <a:p>
          <a:pPr marL="114300" lvl="1" indent="-114300" algn="l" defTabSz="533400">
            <a:lnSpc>
              <a:spcPct val="90000"/>
            </a:lnSpc>
            <a:spcBef>
              <a:spcPct val="0"/>
            </a:spcBef>
            <a:spcAft>
              <a:spcPct val="15000"/>
            </a:spcAft>
            <a:buChar char="••"/>
          </a:pPr>
          <a:endParaRPr lang="es-ES" sz="1200" kern="1200" dirty="0"/>
        </a:p>
        <a:p>
          <a:pPr marL="114300" lvl="1" indent="-114300" algn="l" defTabSz="533400">
            <a:lnSpc>
              <a:spcPct val="90000"/>
            </a:lnSpc>
            <a:spcBef>
              <a:spcPct val="0"/>
            </a:spcBef>
            <a:spcAft>
              <a:spcPct val="15000"/>
            </a:spcAft>
            <a:buChar char="••"/>
          </a:pPr>
          <a:r>
            <a:rPr lang="es-ES" sz="1200" kern="1200" dirty="0" smtClean="0"/>
            <a:t>- La recopilación de actividades específicas para potenciar el lenguaje ayuda a mejorar las deficiencias del lenguaje de los niños y niñas de 1º Año de Educación Básica.</a:t>
          </a:r>
          <a:endParaRPr lang="es-ES" sz="1200" kern="1200" dirty="0"/>
        </a:p>
        <a:p>
          <a:pPr marL="57150" lvl="1" indent="-57150" algn="l" defTabSz="488950">
            <a:lnSpc>
              <a:spcPct val="90000"/>
            </a:lnSpc>
            <a:spcBef>
              <a:spcPct val="0"/>
            </a:spcBef>
            <a:spcAft>
              <a:spcPct val="15000"/>
            </a:spcAft>
            <a:buChar char="••"/>
          </a:pPr>
          <a:endParaRPr lang="es-EC" sz="1100" kern="1200" dirty="0"/>
        </a:p>
        <a:p>
          <a:pPr marL="57150" lvl="1" indent="-57150" algn="l" defTabSz="444500">
            <a:lnSpc>
              <a:spcPct val="90000"/>
            </a:lnSpc>
            <a:spcBef>
              <a:spcPct val="0"/>
            </a:spcBef>
            <a:spcAft>
              <a:spcPct val="15000"/>
            </a:spcAft>
            <a:buChar char="••"/>
          </a:pPr>
          <a:endParaRPr lang="es-EC" sz="1000" kern="1200" dirty="0"/>
        </a:p>
        <a:p>
          <a:pPr marL="57150" lvl="1" indent="-57150" algn="l" defTabSz="444500">
            <a:lnSpc>
              <a:spcPct val="90000"/>
            </a:lnSpc>
            <a:spcBef>
              <a:spcPct val="0"/>
            </a:spcBef>
            <a:spcAft>
              <a:spcPct val="15000"/>
            </a:spcAft>
            <a:buChar char="••"/>
          </a:pPr>
          <a:endParaRPr lang="es-EC" sz="1000" kern="1200" dirty="0"/>
        </a:p>
        <a:p>
          <a:pPr marL="57150" lvl="1" indent="-57150" algn="l" defTabSz="444500">
            <a:lnSpc>
              <a:spcPct val="90000"/>
            </a:lnSpc>
            <a:spcBef>
              <a:spcPct val="0"/>
            </a:spcBef>
            <a:spcAft>
              <a:spcPct val="15000"/>
            </a:spcAft>
            <a:buChar char="••"/>
          </a:pPr>
          <a:endParaRPr lang="es-EC" sz="1000" kern="1200" dirty="0"/>
        </a:p>
        <a:p>
          <a:pPr marL="57150" lvl="1" indent="-57150" algn="l" defTabSz="444500">
            <a:lnSpc>
              <a:spcPct val="90000"/>
            </a:lnSpc>
            <a:spcBef>
              <a:spcPct val="0"/>
            </a:spcBef>
            <a:spcAft>
              <a:spcPct val="15000"/>
            </a:spcAft>
            <a:buChar char="••"/>
          </a:pPr>
          <a:endParaRPr lang="es-EC" sz="1000" kern="1200" dirty="0"/>
        </a:p>
      </dsp:txBody>
      <dsp:txXfrm>
        <a:off x="1907777" y="2305077"/>
        <a:ext cx="5289481" cy="2729706"/>
      </dsp:txXfrm>
    </dsp:sp>
    <dsp:sp modelId="{2D56EC3E-52B7-42DB-891A-175A1D871F3B}">
      <dsp:nvSpPr>
        <dsp:cNvPr id="0" name=""/>
        <dsp:cNvSpPr/>
      </dsp:nvSpPr>
      <dsp:spPr>
        <a:xfrm>
          <a:off x="3039" y="3214711"/>
          <a:ext cx="1901698" cy="13068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t>HIPÒTESIS</a:t>
          </a:r>
        </a:p>
        <a:p>
          <a:pPr lvl="0" algn="ctr" defTabSz="622300">
            <a:lnSpc>
              <a:spcPct val="90000"/>
            </a:lnSpc>
            <a:spcBef>
              <a:spcPct val="0"/>
            </a:spcBef>
            <a:spcAft>
              <a:spcPct val="35000"/>
            </a:spcAft>
          </a:pPr>
          <a:r>
            <a:rPr lang="es-EC" sz="1400" kern="1200" dirty="0" smtClean="0"/>
            <a:t>PARTICULARES</a:t>
          </a:r>
          <a:endParaRPr lang="es-EC" sz="1400" kern="1200" dirty="0"/>
        </a:p>
      </dsp:txBody>
      <dsp:txXfrm>
        <a:off x="66832" y="3278504"/>
        <a:ext cx="1774112" cy="11792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590B8-DC05-4F69-A960-51ECC8F75602}">
      <dsp:nvSpPr>
        <dsp:cNvPr id="0" name=""/>
        <dsp:cNvSpPr/>
      </dsp:nvSpPr>
      <dsp:spPr>
        <a:xfrm rot="5400000">
          <a:off x="-425613" y="468508"/>
          <a:ext cx="2837424" cy="1986197"/>
        </a:xfrm>
        <a:prstGeom prst="chevron">
          <a:avLst/>
        </a:prstGeom>
        <a:solidFill>
          <a:srgbClr val="C00000"/>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INDEPENDIENTE</a:t>
          </a:r>
          <a:endParaRPr lang="es-EC" sz="2000" kern="1200" dirty="0"/>
        </a:p>
      </dsp:txBody>
      <dsp:txXfrm rot="-5400000">
        <a:off x="1" y="1035994"/>
        <a:ext cx="1986197" cy="851227"/>
      </dsp:txXfrm>
    </dsp:sp>
    <dsp:sp modelId="{507C6AB4-A0CC-4629-BF18-229679B01270}">
      <dsp:nvSpPr>
        <dsp:cNvPr id="0" name=""/>
        <dsp:cNvSpPr/>
      </dsp:nvSpPr>
      <dsp:spPr>
        <a:xfrm rot="5400000">
          <a:off x="3419307" y="-1433110"/>
          <a:ext cx="1844325" cy="471054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s-ES" sz="2900" kern="1200" dirty="0" smtClean="0"/>
            <a:t>El Lenguaje</a:t>
          </a:r>
          <a:endParaRPr lang="es-EC" sz="2900" kern="1200" dirty="0"/>
        </a:p>
      </dsp:txBody>
      <dsp:txXfrm rot="-5400000">
        <a:off x="1986197" y="90033"/>
        <a:ext cx="4620513" cy="1664259"/>
      </dsp:txXfrm>
    </dsp:sp>
    <dsp:sp modelId="{B66EEBF4-5380-4AF3-8C96-C69BCA142A94}">
      <dsp:nvSpPr>
        <dsp:cNvPr id="0" name=""/>
        <dsp:cNvSpPr/>
      </dsp:nvSpPr>
      <dsp:spPr>
        <a:xfrm rot="5400000">
          <a:off x="-425613" y="2985193"/>
          <a:ext cx="2837424" cy="1986197"/>
        </a:xfrm>
        <a:prstGeom prst="chevron">
          <a:avLst/>
        </a:prstGeom>
        <a:solidFill>
          <a:srgbClr val="3366FF"/>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DEPENDIENTE</a:t>
          </a:r>
          <a:endParaRPr lang="es-EC" sz="2000" kern="1200" dirty="0"/>
        </a:p>
      </dsp:txBody>
      <dsp:txXfrm rot="-5400000">
        <a:off x="1" y="3552679"/>
        <a:ext cx="1986197" cy="851227"/>
      </dsp:txXfrm>
    </dsp:sp>
    <dsp:sp modelId="{66FD0C9C-876A-498A-83D4-C9799D066BA6}">
      <dsp:nvSpPr>
        <dsp:cNvPr id="0" name=""/>
        <dsp:cNvSpPr/>
      </dsp:nvSpPr>
      <dsp:spPr>
        <a:xfrm rot="5400000">
          <a:off x="3419307" y="1126468"/>
          <a:ext cx="1844325" cy="471054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s-ES" sz="2900" kern="1200" dirty="0" smtClean="0"/>
            <a:t>Actividades para potenciar el desarrollo del lenguaje</a:t>
          </a:r>
          <a:endParaRPr lang="es-EC" sz="2900" kern="1200" dirty="0"/>
        </a:p>
      </dsp:txBody>
      <dsp:txXfrm rot="-5400000">
        <a:off x="1986197" y="2649612"/>
        <a:ext cx="4620513" cy="16642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6EF5B-EA30-469E-B826-45C2A4FF61DB}">
      <dsp:nvSpPr>
        <dsp:cNvPr id="0" name=""/>
        <dsp:cNvSpPr/>
      </dsp:nvSpPr>
      <dsp:spPr>
        <a:xfrm>
          <a:off x="0" y="117009"/>
          <a:ext cx="7632848" cy="1152142"/>
        </a:xfrm>
        <a:prstGeom prst="rect">
          <a:avLst/>
        </a:prstGeom>
        <a:blipFill rotWithShape="0">
          <a:blip xmlns:r="http://schemas.openxmlformats.org/officeDocument/2006/relationships" r:embed="rId1">
            <a:duotone>
              <a:schemeClr val="accent1">
                <a:shade val="80000"/>
                <a:hueOff val="0"/>
                <a:satOff val="0"/>
                <a:lumOff val="0"/>
                <a:alphaOff val="0"/>
                <a:tint val="30000"/>
                <a:satMod val="300000"/>
              </a:schemeClr>
              <a:schemeClr val="accent1">
                <a:shade val="80000"/>
                <a:hueOff val="0"/>
                <a:satOff val="0"/>
                <a:lumOff val="0"/>
                <a:alphaOff val="0"/>
                <a:tint val="40000"/>
                <a:satMod val="200000"/>
              </a:schemeClr>
            </a:duotone>
          </a:blip>
          <a:tile tx="0" ty="0" sx="70000" sy="70000" flip="none" algn="ctr"/>
        </a:blip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EC" sz="4400" kern="1200" dirty="0" smtClean="0">
              <a:solidFill>
                <a:schemeClr val="tx1"/>
              </a:solidFill>
            </a:rPr>
            <a:t>DISEÑO METODOLÓGICO</a:t>
          </a:r>
          <a:endParaRPr lang="es-EC" sz="4400" kern="1200" dirty="0">
            <a:solidFill>
              <a:schemeClr val="tx1"/>
            </a:solidFill>
          </a:endParaRPr>
        </a:p>
      </dsp:txBody>
      <dsp:txXfrm>
        <a:off x="0" y="117009"/>
        <a:ext cx="7632848" cy="1152142"/>
      </dsp:txXfrm>
    </dsp:sp>
    <dsp:sp modelId="{A5027DBB-93B4-4CA5-8F5F-007A52060F45}">
      <dsp:nvSpPr>
        <dsp:cNvPr id="0" name=""/>
        <dsp:cNvSpPr/>
      </dsp:nvSpPr>
      <dsp:spPr>
        <a:xfrm>
          <a:off x="3726" y="1224141"/>
          <a:ext cx="2541798" cy="3960436"/>
        </a:xfrm>
        <a:prstGeom prst="rect">
          <a:avLst/>
        </a:prstGeom>
        <a:solidFill>
          <a:srgbClr val="3366FF"/>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TIPO DE LA INVESTIGACIÓN</a:t>
          </a:r>
        </a:p>
        <a:p>
          <a:pPr lvl="0" algn="ctr" defTabSz="889000">
            <a:lnSpc>
              <a:spcPct val="90000"/>
            </a:lnSpc>
            <a:spcBef>
              <a:spcPct val="0"/>
            </a:spcBef>
            <a:spcAft>
              <a:spcPct val="35000"/>
            </a:spcAft>
          </a:pPr>
          <a:endParaRPr lang="es-EC" sz="2000" b="1" kern="1200" dirty="0" smtClean="0"/>
        </a:p>
        <a:p>
          <a:pPr lvl="0" algn="ctr" defTabSz="889000">
            <a:lnSpc>
              <a:spcPct val="90000"/>
            </a:lnSpc>
            <a:spcBef>
              <a:spcPct val="0"/>
            </a:spcBef>
            <a:spcAft>
              <a:spcPct val="35000"/>
            </a:spcAft>
          </a:pPr>
          <a:endParaRPr lang="es-EC" sz="2000" b="1" kern="1200" dirty="0" smtClean="0"/>
        </a:p>
        <a:p>
          <a:pPr lvl="0" algn="ctr" defTabSz="889000">
            <a:lnSpc>
              <a:spcPct val="90000"/>
            </a:lnSpc>
            <a:spcBef>
              <a:spcPct val="0"/>
            </a:spcBef>
            <a:spcAft>
              <a:spcPct val="35000"/>
            </a:spcAft>
          </a:pPr>
          <a:endParaRPr lang="es-EC" sz="2000" b="1" kern="1200" dirty="0" smtClean="0">
            <a:solidFill>
              <a:srgbClr val="C00000"/>
            </a:solidFill>
          </a:endParaRPr>
        </a:p>
        <a:p>
          <a:pPr lvl="0" algn="ctr" defTabSz="889000">
            <a:lnSpc>
              <a:spcPct val="90000"/>
            </a:lnSpc>
            <a:spcBef>
              <a:spcPct val="0"/>
            </a:spcBef>
            <a:spcAft>
              <a:spcPct val="35000"/>
            </a:spcAft>
          </a:pPr>
          <a:r>
            <a:rPr lang="es-EC" sz="2000" b="1" kern="1200" dirty="0" smtClean="0">
              <a:solidFill>
                <a:srgbClr val="C00000"/>
              </a:solidFill>
            </a:rPr>
            <a:t>DESCRIPTIVA</a:t>
          </a:r>
          <a:endParaRPr lang="es-EC" sz="2000" b="1" kern="1200" dirty="0">
            <a:solidFill>
              <a:srgbClr val="C00000"/>
            </a:solidFill>
          </a:endParaRPr>
        </a:p>
      </dsp:txBody>
      <dsp:txXfrm>
        <a:off x="3726" y="1224141"/>
        <a:ext cx="2541798" cy="3960436"/>
      </dsp:txXfrm>
    </dsp:sp>
    <dsp:sp modelId="{40634FEA-12DB-4B53-92DA-B94C49E43DC9}">
      <dsp:nvSpPr>
        <dsp:cNvPr id="0" name=""/>
        <dsp:cNvSpPr/>
      </dsp:nvSpPr>
      <dsp:spPr>
        <a:xfrm>
          <a:off x="2545524" y="1224141"/>
          <a:ext cx="2541798" cy="3960436"/>
        </a:xfrm>
        <a:prstGeom prst="rect">
          <a:avLst/>
        </a:prstGeom>
        <a:solidFill>
          <a:srgbClr val="99CCFF"/>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MODALIDAD DE LA INVESTIGACIÓN</a:t>
          </a:r>
        </a:p>
        <a:p>
          <a:pPr lvl="0" algn="ctr" defTabSz="889000">
            <a:lnSpc>
              <a:spcPct val="90000"/>
            </a:lnSpc>
            <a:spcBef>
              <a:spcPct val="0"/>
            </a:spcBef>
            <a:spcAft>
              <a:spcPct val="35000"/>
            </a:spcAft>
          </a:pPr>
          <a:endParaRPr lang="es-EC" sz="2000" b="1" kern="1200" dirty="0" smtClean="0"/>
        </a:p>
        <a:p>
          <a:pPr lvl="0" algn="ctr" defTabSz="889000">
            <a:lnSpc>
              <a:spcPct val="90000"/>
            </a:lnSpc>
            <a:spcBef>
              <a:spcPct val="0"/>
            </a:spcBef>
            <a:spcAft>
              <a:spcPct val="35000"/>
            </a:spcAft>
          </a:pPr>
          <a:endParaRPr lang="es-EC" sz="2000" b="1" kern="1200" dirty="0" smtClean="0">
            <a:solidFill>
              <a:srgbClr val="C00000"/>
            </a:solidFill>
          </a:endParaRPr>
        </a:p>
        <a:p>
          <a:pPr lvl="0" algn="ctr" defTabSz="889000">
            <a:lnSpc>
              <a:spcPct val="90000"/>
            </a:lnSpc>
            <a:spcBef>
              <a:spcPct val="0"/>
            </a:spcBef>
            <a:spcAft>
              <a:spcPct val="35000"/>
            </a:spcAft>
          </a:pPr>
          <a:r>
            <a:rPr lang="es-EC" sz="2000" b="1" kern="1200" dirty="0" smtClean="0">
              <a:solidFill>
                <a:srgbClr val="C00000"/>
              </a:solidFill>
            </a:rPr>
            <a:t>DE CAMPO</a:t>
          </a:r>
          <a:endParaRPr lang="es-EC" sz="2000" b="1" kern="1200" dirty="0">
            <a:solidFill>
              <a:srgbClr val="C00000"/>
            </a:solidFill>
          </a:endParaRPr>
        </a:p>
      </dsp:txBody>
      <dsp:txXfrm>
        <a:off x="2545524" y="1224141"/>
        <a:ext cx="2541798" cy="3960436"/>
      </dsp:txXfrm>
    </dsp:sp>
    <dsp:sp modelId="{E743FE96-6C8C-4503-AB9D-FAEB6E2AC399}">
      <dsp:nvSpPr>
        <dsp:cNvPr id="0" name=""/>
        <dsp:cNvSpPr/>
      </dsp:nvSpPr>
      <dsp:spPr>
        <a:xfrm>
          <a:off x="5087323" y="1224141"/>
          <a:ext cx="2541798" cy="3960436"/>
        </a:xfrm>
        <a:prstGeom prst="rect">
          <a:avLst/>
        </a:prstGeom>
        <a:solidFill>
          <a:srgbClr val="666699"/>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PARADIGMA DE LA INVESTIGACIÓN</a:t>
          </a:r>
        </a:p>
        <a:p>
          <a:pPr lvl="0" algn="ctr" defTabSz="889000">
            <a:lnSpc>
              <a:spcPct val="90000"/>
            </a:lnSpc>
            <a:spcBef>
              <a:spcPct val="0"/>
            </a:spcBef>
            <a:spcAft>
              <a:spcPct val="35000"/>
            </a:spcAft>
          </a:pPr>
          <a:endParaRPr lang="es-EC" sz="2000" b="1" kern="1200" dirty="0" smtClean="0">
            <a:solidFill>
              <a:schemeClr val="bg1"/>
            </a:solidFill>
          </a:endParaRPr>
        </a:p>
        <a:p>
          <a:pPr lvl="0" algn="ctr" defTabSz="889000">
            <a:lnSpc>
              <a:spcPct val="90000"/>
            </a:lnSpc>
            <a:spcBef>
              <a:spcPct val="0"/>
            </a:spcBef>
            <a:spcAft>
              <a:spcPct val="35000"/>
            </a:spcAft>
          </a:pPr>
          <a:endParaRPr lang="es-EC" sz="2000" b="1" kern="1200" dirty="0" smtClean="0">
            <a:solidFill>
              <a:srgbClr val="C00000"/>
            </a:solidFill>
          </a:endParaRPr>
        </a:p>
        <a:p>
          <a:pPr lvl="0" algn="ctr" defTabSz="889000">
            <a:lnSpc>
              <a:spcPct val="90000"/>
            </a:lnSpc>
            <a:spcBef>
              <a:spcPct val="0"/>
            </a:spcBef>
            <a:spcAft>
              <a:spcPct val="35000"/>
            </a:spcAft>
          </a:pPr>
          <a:r>
            <a:rPr lang="es-EC" sz="2000" b="1" kern="1200" dirty="0" smtClean="0">
              <a:solidFill>
                <a:srgbClr val="C00000"/>
              </a:solidFill>
            </a:rPr>
            <a:t>CUALITATIVA</a:t>
          </a:r>
          <a:endParaRPr lang="es-EC" sz="2000" b="1" kern="1200" dirty="0">
            <a:solidFill>
              <a:srgbClr val="C00000"/>
            </a:solidFill>
          </a:endParaRPr>
        </a:p>
      </dsp:txBody>
      <dsp:txXfrm>
        <a:off x="5087323" y="1224141"/>
        <a:ext cx="2541798" cy="3960436"/>
      </dsp:txXfrm>
    </dsp:sp>
    <dsp:sp modelId="{87ADFE04-6FCC-483F-A751-B0904EDD1DC3}">
      <dsp:nvSpPr>
        <dsp:cNvPr id="0" name=""/>
        <dsp:cNvSpPr/>
      </dsp:nvSpPr>
      <dsp:spPr>
        <a:xfrm>
          <a:off x="0" y="4905548"/>
          <a:ext cx="7632848" cy="378042"/>
        </a:xfrm>
        <a:prstGeom prst="rect">
          <a:avLst/>
        </a:prstGeom>
        <a:blipFill rotWithShape="0">
          <a:blip xmlns:r="http://schemas.openxmlformats.org/officeDocument/2006/relationships" r:embed="rId1">
            <a:duotone>
              <a:schemeClr val="accent1">
                <a:shade val="80000"/>
                <a:hueOff val="0"/>
                <a:satOff val="0"/>
                <a:lumOff val="0"/>
                <a:alphaOff val="0"/>
                <a:tint val="30000"/>
                <a:satMod val="300000"/>
              </a:schemeClr>
              <a:schemeClr val="accent1">
                <a:shade val="80000"/>
                <a:hueOff val="0"/>
                <a:satOff val="0"/>
                <a:lumOff val="0"/>
                <a:alphaOff val="0"/>
                <a:tint val="40000"/>
                <a:satMod val="200000"/>
              </a:schemeClr>
            </a:duotone>
          </a:blip>
          <a:tile tx="0" ty="0" sx="70000" sy="70000" flip="none" algn="ctr"/>
        </a:blip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C3B17-0900-4B6A-8492-9757DFA133E9}">
      <dsp:nvSpPr>
        <dsp:cNvPr id="0" name=""/>
        <dsp:cNvSpPr/>
      </dsp:nvSpPr>
      <dsp:spPr>
        <a:xfrm>
          <a:off x="2406" y="-381178"/>
          <a:ext cx="5692352" cy="1692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17AD0-271D-429F-A636-7EA4ECBE7024}">
      <dsp:nvSpPr>
        <dsp:cNvPr id="0" name=""/>
        <dsp:cNvSpPr/>
      </dsp:nvSpPr>
      <dsp:spPr>
        <a:xfrm>
          <a:off x="403647" y="0"/>
          <a:ext cx="5692352" cy="16923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smtClean="0">
              <a:ln w="11430"/>
              <a:effectLst>
                <a:outerShdw blurRad="50800" dist="39000" dir="5460000" algn="tl">
                  <a:srgbClr val="000000">
                    <a:alpha val="38000"/>
                  </a:srgbClr>
                </a:outerShdw>
              </a:effectLst>
            </a:rPr>
            <a:t>POBLACIÓN </a:t>
          </a:r>
          <a:endParaRPr lang="es-ES" sz="3200" kern="1200" dirty="0"/>
        </a:p>
      </dsp:txBody>
      <dsp:txXfrm>
        <a:off x="453213" y="49566"/>
        <a:ext cx="5593220" cy="15931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DFCDA-C9A6-4332-A59C-C77B64327F84}">
      <dsp:nvSpPr>
        <dsp:cNvPr id="0" name=""/>
        <dsp:cNvSpPr/>
      </dsp:nvSpPr>
      <dsp:spPr>
        <a:xfrm>
          <a:off x="0" y="0"/>
          <a:ext cx="8429652" cy="1364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accent4">
                  <a:lumMod val="75000"/>
                </a:schemeClr>
              </a:solidFill>
            </a:rPr>
            <a:t>Cuentos y Narraciones</a:t>
          </a:r>
          <a:endParaRPr lang="es-ES" sz="2000" kern="1200" dirty="0" smtClean="0">
            <a:solidFill>
              <a:schemeClr val="accent4">
                <a:lumMod val="75000"/>
              </a:schemeClr>
            </a:solidFill>
          </a:endParaRPr>
        </a:p>
        <a:p>
          <a:pPr lvl="0" algn="just" defTabSz="889000">
            <a:lnSpc>
              <a:spcPct val="90000"/>
            </a:lnSpc>
            <a:spcBef>
              <a:spcPct val="0"/>
            </a:spcBef>
            <a:spcAft>
              <a:spcPct val="35000"/>
            </a:spcAft>
          </a:pPr>
          <a:r>
            <a:rPr lang="es-ES" sz="1600" kern="1200" dirty="0" smtClean="0"/>
            <a:t>Les permiten a los niños utilizar la imaginación. Ésta funciona como cimiento del pensamiento y del lenguaje y reacciona estimulando la creatividad.</a:t>
          </a:r>
          <a:endParaRPr lang="es-ES" sz="1600" kern="1200" dirty="0"/>
        </a:p>
      </dsp:txBody>
      <dsp:txXfrm>
        <a:off x="1822398" y="0"/>
        <a:ext cx="6607253" cy="1364682"/>
      </dsp:txXfrm>
    </dsp:sp>
    <dsp:sp modelId="{270CA2D4-F5E9-4B3E-86E1-7EDF18BFC096}">
      <dsp:nvSpPr>
        <dsp:cNvPr id="0" name=""/>
        <dsp:cNvSpPr/>
      </dsp:nvSpPr>
      <dsp:spPr>
        <a:xfrm>
          <a:off x="145353" y="0"/>
          <a:ext cx="1668160" cy="1364682"/>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DC87FB-BC92-4482-AE29-19C1394B01C4}">
      <dsp:nvSpPr>
        <dsp:cNvPr id="0" name=""/>
        <dsp:cNvSpPr/>
      </dsp:nvSpPr>
      <dsp:spPr>
        <a:xfrm>
          <a:off x="0" y="1408351"/>
          <a:ext cx="8429652" cy="2197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accent4">
                  <a:lumMod val="75000"/>
                </a:schemeClr>
              </a:solidFill>
            </a:rPr>
            <a:t>Poesía</a:t>
          </a:r>
          <a:endParaRPr lang="es-ES" sz="2000" kern="1200" dirty="0" smtClean="0">
            <a:solidFill>
              <a:schemeClr val="accent4">
                <a:lumMod val="75000"/>
              </a:schemeClr>
            </a:solidFill>
          </a:endParaRPr>
        </a:p>
        <a:p>
          <a:pPr lvl="0" algn="l" defTabSz="889000">
            <a:lnSpc>
              <a:spcPct val="90000"/>
            </a:lnSpc>
            <a:spcBef>
              <a:spcPct val="0"/>
            </a:spcBef>
            <a:spcAft>
              <a:spcPct val="35000"/>
            </a:spcAft>
          </a:pPr>
          <a:r>
            <a:rPr lang="es-ES" sz="1600" kern="1200" dirty="0" smtClean="0"/>
            <a:t>La poesía infantil, generara en el niño, un nuevo camino, de expresiones y sensaciones, estará conociendo, un género literario, el cual se basa en utilizar la palabra, para decir o para expresar cosas, emociones que generalmente no son utilizadas</a:t>
          </a:r>
          <a:r>
            <a:rPr lang="es-ES" sz="2000" kern="1200" dirty="0" smtClean="0"/>
            <a:t>.</a:t>
          </a:r>
          <a:endParaRPr lang="es-ES" sz="2000" kern="1200" dirty="0"/>
        </a:p>
      </dsp:txBody>
      <dsp:txXfrm>
        <a:off x="1822398" y="1408351"/>
        <a:ext cx="6607253" cy="2197861"/>
      </dsp:txXfrm>
    </dsp:sp>
    <dsp:sp modelId="{5E6C6B85-AEBA-4BF9-A604-8D4AF00B9D3E}">
      <dsp:nvSpPr>
        <dsp:cNvPr id="0" name=""/>
        <dsp:cNvSpPr/>
      </dsp:nvSpPr>
      <dsp:spPr>
        <a:xfrm>
          <a:off x="127583" y="1417240"/>
          <a:ext cx="1685930" cy="1847561"/>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2E164B-64EE-4DE6-B1C1-BBA65E61873C}">
      <dsp:nvSpPr>
        <dsp:cNvPr id="0" name=""/>
        <dsp:cNvSpPr/>
      </dsp:nvSpPr>
      <dsp:spPr>
        <a:xfrm>
          <a:off x="2292781" y="3648900"/>
          <a:ext cx="6136870" cy="891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accent4">
                  <a:lumMod val="75000"/>
                </a:schemeClr>
              </a:solidFill>
            </a:rPr>
            <a:t>Coplas</a:t>
          </a:r>
          <a:endParaRPr lang="es-ES" sz="2000" kern="1200" dirty="0" smtClean="0">
            <a:solidFill>
              <a:schemeClr val="accent4">
                <a:lumMod val="75000"/>
              </a:schemeClr>
            </a:solidFill>
          </a:endParaRPr>
        </a:p>
        <a:p>
          <a:pPr lvl="0" algn="l" defTabSz="889000">
            <a:lnSpc>
              <a:spcPct val="90000"/>
            </a:lnSpc>
            <a:spcBef>
              <a:spcPct val="0"/>
            </a:spcBef>
            <a:spcAft>
              <a:spcPct val="35000"/>
            </a:spcAft>
          </a:pPr>
          <a:r>
            <a:rPr lang="es-ES" sz="1600" kern="1200" dirty="0" smtClean="0"/>
            <a:t>La </a:t>
          </a:r>
          <a:r>
            <a:rPr lang="es-ES" sz="1600" b="1" kern="1200" dirty="0" smtClean="0"/>
            <a:t>copla</a:t>
          </a:r>
          <a:r>
            <a:rPr lang="es-ES" sz="1600" kern="1200" dirty="0" smtClean="0"/>
            <a:t> es una forma poética de 4 versos que sirve de letra para canciones populares.</a:t>
          </a:r>
          <a:endParaRPr lang="es-ES" sz="1600" kern="1200" dirty="0"/>
        </a:p>
      </dsp:txBody>
      <dsp:txXfrm>
        <a:off x="3619505" y="3648900"/>
        <a:ext cx="4810146" cy="891383"/>
      </dsp:txXfrm>
    </dsp:sp>
    <dsp:sp modelId="{4E1F15D9-53DD-4F44-949E-F012C61C3B3E}">
      <dsp:nvSpPr>
        <dsp:cNvPr id="0" name=""/>
        <dsp:cNvSpPr/>
      </dsp:nvSpPr>
      <dsp:spPr>
        <a:xfrm>
          <a:off x="805605" y="3584891"/>
          <a:ext cx="1685930" cy="1091745"/>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AA9191-1791-4713-A3C9-AD79D1C6DBE8}" type="datetimeFigureOut">
              <a:rPr lang="es-EC" smtClean="0"/>
              <a:pPr/>
              <a:t>08/07/2013</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C42F9-712E-44B0-B110-52E4B03677D0}" type="slidenum">
              <a:rPr lang="es-EC" smtClean="0"/>
              <a:pPr/>
              <a:t>‹Nº›</a:t>
            </a:fld>
            <a:endParaRPr lang="es-EC" dirty="0"/>
          </a:p>
        </p:txBody>
      </p:sp>
    </p:spTree>
    <p:extLst>
      <p:ext uri="{BB962C8B-B14F-4D97-AF65-F5344CB8AC3E}">
        <p14:creationId xmlns:p14="http://schemas.microsoft.com/office/powerpoint/2010/main" val="402490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0CC42F9-712E-44B0-B110-52E4B03677D0}" type="slidenum">
              <a:rPr lang="es-EC" smtClean="0"/>
              <a:pPr/>
              <a:t>31</a:t>
            </a:fld>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0CC42F9-712E-44B0-B110-52E4B03677D0}" type="slidenum">
              <a:rPr lang="es-EC" smtClean="0"/>
              <a:pPr/>
              <a:t>50</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95DC340B-C14E-4832-A7B7-B85778CE63FD}" type="datetimeFigureOut">
              <a:rPr lang="es-EC" smtClean="0"/>
              <a:pPr/>
              <a:t>08/07/2013</a:t>
            </a:fld>
            <a:endParaRPr lang="es-EC"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56C681B4-62E2-4A79-9AA7-E573FF78E56D}" type="slidenum">
              <a:rPr lang="es-EC" smtClean="0"/>
              <a:pPr/>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5DC340B-C14E-4832-A7B7-B85778CE63FD}" type="datetimeFigureOut">
              <a:rPr lang="es-EC" smtClean="0"/>
              <a:pPr/>
              <a:t>08/07/2013</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56C681B4-62E2-4A79-9AA7-E573FF78E56D}"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5DC340B-C14E-4832-A7B7-B85778CE63FD}" type="datetimeFigureOut">
              <a:rPr lang="es-EC" smtClean="0"/>
              <a:pPr/>
              <a:t>08/07/2013</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56C681B4-62E2-4A79-9AA7-E573FF78E56D}"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5DC340B-C14E-4832-A7B7-B85778CE63FD}" type="datetimeFigureOut">
              <a:rPr lang="es-EC" smtClean="0"/>
              <a:pPr/>
              <a:t>08/07/2013</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56C681B4-62E2-4A79-9AA7-E573FF78E56D}" type="slidenum">
              <a:rPr lang="es-EC" smtClean="0"/>
              <a:pPr/>
              <a:t>‹Nº›</a:t>
            </a:fld>
            <a:endParaRPr lang="es-EC"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95DC340B-C14E-4832-A7B7-B85778CE63FD}" type="datetimeFigureOut">
              <a:rPr lang="es-EC" smtClean="0"/>
              <a:pPr/>
              <a:t>08/07/2013</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56C681B4-62E2-4A79-9AA7-E573FF78E56D}" type="slidenum">
              <a:rPr lang="es-EC" smtClean="0"/>
              <a:pPr/>
              <a:t>‹Nº›</a:t>
            </a:fld>
            <a:endParaRPr lang="es-EC"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5DC340B-C14E-4832-A7B7-B85778CE63FD}" type="datetimeFigureOut">
              <a:rPr lang="es-EC" smtClean="0"/>
              <a:pPr/>
              <a:t>08/07/2013</a:t>
            </a:fld>
            <a:endParaRPr lang="es-EC" dirty="0"/>
          </a:p>
        </p:txBody>
      </p:sp>
      <p:sp>
        <p:nvSpPr>
          <p:cNvPr id="6" name="5 Marcador de pie de página"/>
          <p:cNvSpPr>
            <a:spLocks noGrp="1"/>
          </p:cNvSpPr>
          <p:nvPr>
            <p:ph type="ftr" sz="quarter" idx="11"/>
          </p:nvPr>
        </p:nvSpPr>
        <p:spPr/>
        <p:txBody>
          <a:bodyPr/>
          <a:lstStyle>
            <a:extLst/>
          </a:lstStyle>
          <a:p>
            <a:endParaRPr lang="es-EC" dirty="0"/>
          </a:p>
        </p:txBody>
      </p:sp>
      <p:sp>
        <p:nvSpPr>
          <p:cNvPr id="7" name="6 Marcador de número de diapositiva"/>
          <p:cNvSpPr>
            <a:spLocks noGrp="1"/>
          </p:cNvSpPr>
          <p:nvPr>
            <p:ph type="sldNum" sz="quarter" idx="12"/>
          </p:nvPr>
        </p:nvSpPr>
        <p:spPr/>
        <p:txBody>
          <a:bodyPr/>
          <a:lstStyle>
            <a:extLst/>
          </a:lstStyle>
          <a:p>
            <a:fld id="{56C681B4-62E2-4A79-9AA7-E573FF78E56D}" type="slidenum">
              <a:rPr lang="es-EC" smtClean="0"/>
              <a:pPr/>
              <a:t>‹Nº›</a:t>
            </a:fld>
            <a:endParaRPr lang="es-EC"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5DC340B-C14E-4832-A7B7-B85778CE63FD}" type="datetimeFigureOut">
              <a:rPr lang="es-EC" smtClean="0"/>
              <a:pPr/>
              <a:t>08/07/2013</a:t>
            </a:fld>
            <a:endParaRPr lang="es-EC" dirty="0"/>
          </a:p>
        </p:txBody>
      </p:sp>
      <p:sp>
        <p:nvSpPr>
          <p:cNvPr id="8" name="7 Marcador de pie de página"/>
          <p:cNvSpPr>
            <a:spLocks noGrp="1"/>
          </p:cNvSpPr>
          <p:nvPr>
            <p:ph type="ftr" sz="quarter" idx="11"/>
          </p:nvPr>
        </p:nvSpPr>
        <p:spPr/>
        <p:txBody>
          <a:bodyPr/>
          <a:lstStyle>
            <a:extLst/>
          </a:lstStyle>
          <a:p>
            <a:endParaRPr lang="es-EC" dirty="0"/>
          </a:p>
        </p:txBody>
      </p:sp>
      <p:sp>
        <p:nvSpPr>
          <p:cNvPr id="9" name="8 Marcador de número de diapositiva"/>
          <p:cNvSpPr>
            <a:spLocks noGrp="1"/>
          </p:cNvSpPr>
          <p:nvPr>
            <p:ph type="sldNum" sz="quarter" idx="12"/>
          </p:nvPr>
        </p:nvSpPr>
        <p:spPr/>
        <p:txBody>
          <a:bodyPr/>
          <a:lstStyle>
            <a:extLst/>
          </a:lstStyle>
          <a:p>
            <a:fld id="{56C681B4-62E2-4A79-9AA7-E573FF78E56D}" type="slidenum">
              <a:rPr lang="es-EC" smtClean="0"/>
              <a:pPr/>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95DC340B-C14E-4832-A7B7-B85778CE63FD}" type="datetimeFigureOut">
              <a:rPr lang="es-EC" smtClean="0"/>
              <a:pPr/>
              <a:t>08/07/2013</a:t>
            </a:fld>
            <a:endParaRPr lang="es-EC" dirty="0"/>
          </a:p>
        </p:txBody>
      </p:sp>
      <p:sp>
        <p:nvSpPr>
          <p:cNvPr id="4" name="3 Marcador de pie de página"/>
          <p:cNvSpPr>
            <a:spLocks noGrp="1"/>
          </p:cNvSpPr>
          <p:nvPr>
            <p:ph type="ftr" sz="quarter" idx="11"/>
          </p:nvPr>
        </p:nvSpPr>
        <p:spPr/>
        <p:txBody>
          <a:bodyPr/>
          <a:lstStyle>
            <a:extLst/>
          </a:lstStyle>
          <a:p>
            <a:endParaRPr lang="es-EC" dirty="0"/>
          </a:p>
        </p:txBody>
      </p:sp>
      <p:sp>
        <p:nvSpPr>
          <p:cNvPr id="5" name="4 Marcador de número de diapositiva"/>
          <p:cNvSpPr>
            <a:spLocks noGrp="1"/>
          </p:cNvSpPr>
          <p:nvPr>
            <p:ph type="sldNum" sz="quarter" idx="12"/>
          </p:nvPr>
        </p:nvSpPr>
        <p:spPr/>
        <p:txBody>
          <a:bodyPr/>
          <a:lstStyle>
            <a:extLst/>
          </a:lstStyle>
          <a:p>
            <a:fld id="{56C681B4-62E2-4A79-9AA7-E573FF78E56D}" type="slidenum">
              <a:rPr lang="es-EC" smtClean="0"/>
              <a:pPr/>
              <a:t>‹Nº›</a:t>
            </a:fld>
            <a:endParaRPr lang="es-EC"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95DC340B-C14E-4832-A7B7-B85778CE63FD}" type="datetimeFigureOut">
              <a:rPr lang="es-EC" smtClean="0"/>
              <a:pPr/>
              <a:t>08/07/2013</a:t>
            </a:fld>
            <a:endParaRPr lang="es-EC" dirty="0"/>
          </a:p>
        </p:txBody>
      </p:sp>
      <p:sp>
        <p:nvSpPr>
          <p:cNvPr id="3" name="2 Marcador de pie de página"/>
          <p:cNvSpPr>
            <a:spLocks noGrp="1"/>
          </p:cNvSpPr>
          <p:nvPr>
            <p:ph type="ftr" sz="quarter" idx="11"/>
          </p:nvPr>
        </p:nvSpPr>
        <p:spPr/>
        <p:txBody>
          <a:bodyPr/>
          <a:lstStyle>
            <a:extLst/>
          </a:lstStyle>
          <a:p>
            <a:endParaRPr lang="es-EC" dirty="0"/>
          </a:p>
        </p:txBody>
      </p:sp>
      <p:sp>
        <p:nvSpPr>
          <p:cNvPr id="4" name="3 Marcador de número de diapositiva"/>
          <p:cNvSpPr>
            <a:spLocks noGrp="1"/>
          </p:cNvSpPr>
          <p:nvPr>
            <p:ph type="sldNum" sz="quarter" idx="12"/>
          </p:nvPr>
        </p:nvSpPr>
        <p:spPr/>
        <p:txBody>
          <a:bodyPr/>
          <a:lstStyle>
            <a:extLst/>
          </a:lstStyle>
          <a:p>
            <a:fld id="{56C681B4-62E2-4A79-9AA7-E573FF78E56D}"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95DC340B-C14E-4832-A7B7-B85778CE63FD}" type="datetimeFigureOut">
              <a:rPr lang="es-EC" smtClean="0"/>
              <a:pPr/>
              <a:t>08/07/2013</a:t>
            </a:fld>
            <a:endParaRPr lang="es-EC" dirty="0"/>
          </a:p>
        </p:txBody>
      </p:sp>
      <p:sp>
        <p:nvSpPr>
          <p:cNvPr id="6" name="5 Marcador de pie de página"/>
          <p:cNvSpPr>
            <a:spLocks noGrp="1"/>
          </p:cNvSpPr>
          <p:nvPr>
            <p:ph type="ftr" sz="quarter" idx="11"/>
          </p:nvPr>
        </p:nvSpPr>
        <p:spPr/>
        <p:txBody>
          <a:bodyPr/>
          <a:lstStyle>
            <a:extLst/>
          </a:lstStyle>
          <a:p>
            <a:endParaRPr lang="es-EC" dirty="0"/>
          </a:p>
        </p:txBody>
      </p:sp>
      <p:sp>
        <p:nvSpPr>
          <p:cNvPr id="7" name="6 Marcador de número de diapositiva"/>
          <p:cNvSpPr>
            <a:spLocks noGrp="1"/>
          </p:cNvSpPr>
          <p:nvPr>
            <p:ph type="sldNum" sz="quarter" idx="12"/>
          </p:nvPr>
        </p:nvSpPr>
        <p:spPr/>
        <p:txBody>
          <a:bodyPr/>
          <a:lstStyle>
            <a:extLst/>
          </a:lstStyle>
          <a:p>
            <a:fld id="{56C681B4-62E2-4A79-9AA7-E573FF78E56D}" type="slidenum">
              <a:rPr lang="es-EC" smtClean="0"/>
              <a:pPr/>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95DC340B-C14E-4832-A7B7-B85778CE63FD}" type="datetimeFigureOut">
              <a:rPr lang="es-EC" smtClean="0"/>
              <a:pPr/>
              <a:t>08/07/2013</a:t>
            </a:fld>
            <a:endParaRPr lang="es-EC"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56C681B4-62E2-4A79-9AA7-E573FF78E56D}" type="slidenum">
              <a:rPr lang="es-EC" smtClean="0"/>
              <a:pPr/>
              <a:t>‹Nº›</a:t>
            </a:fld>
            <a:endParaRPr lang="es-EC"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DC340B-C14E-4832-A7B7-B85778CE63FD}" type="datetimeFigureOut">
              <a:rPr lang="es-EC" smtClean="0"/>
              <a:pPr/>
              <a:t>08/07/2013</a:t>
            </a:fld>
            <a:endParaRPr lang="es-EC"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6C681B4-62E2-4A79-9AA7-E573FF78E56D}" type="slidenum">
              <a:rPr lang="es-EC" smtClean="0"/>
              <a:pPr/>
              <a:t>‹Nº›</a:t>
            </a:fld>
            <a:endParaRPr lang="es-EC"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4.xml"/><Relationship Id="rId7" Type="http://schemas.openxmlformats.org/officeDocument/2006/relationships/slide" Target="slide9.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jpeg"/><Relationship Id="rId7" Type="http://schemas.openxmlformats.org/officeDocument/2006/relationships/diagramColors" Target="../diagrams/colors7.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 Target="slide4.xml"/><Relationship Id="rId7" Type="http://schemas.openxmlformats.org/officeDocument/2006/relationships/diagramQuickStyle" Target="../diagrams/quickStyl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jpeg"/><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6.jpe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19.xml"/><Relationship Id="rId5" Type="http://schemas.openxmlformats.org/officeDocument/2006/relationships/image" Target="../media/image7.jpeg"/><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image" Target="../media/image7.jpeg"/><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jpeg"/><Relationship Id="rId7" Type="http://schemas.openxmlformats.org/officeDocument/2006/relationships/slide" Target="slide21.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7.jpeg"/><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6.jpeg"/><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image" Target="../media/image7.jpeg"/><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jpeg"/><Relationship Id="rId7" Type="http://schemas.openxmlformats.org/officeDocument/2006/relationships/slide" Target="slide24.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image" Target="../media/image7.jpeg"/><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image" Target="../media/image6.jpeg"/><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image" Target="../media/image7.jpeg"/><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image" Target="../media/image7.jpeg"/><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image" Target="../media/image7.jpeg"/><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image" Target="../media/image7.jpeg"/><Relationship Id="rId4" Type="http://schemas.openxmlformats.org/officeDocument/2006/relationships/slide" Target="slide27.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4.jpeg"/><Relationship Id="rId7"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4.xml"/><Relationship Id="rId5" Type="http://schemas.openxmlformats.org/officeDocument/2006/relationships/slide" Target="slide5.xml"/><Relationship Id="rId10" Type="http://schemas.openxmlformats.org/officeDocument/2006/relationships/slide" Target="slide13.xml"/><Relationship Id="rId4" Type="http://schemas.openxmlformats.org/officeDocument/2006/relationships/image" Target="../media/image6.jpeg"/><Relationship Id="rId9" Type="http://schemas.openxmlformats.org/officeDocument/2006/relationships/slide" Target="slide9.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47.xml"/><Relationship Id="rId5" Type="http://schemas.openxmlformats.org/officeDocument/2006/relationships/image" Target="../media/image7.jpeg"/><Relationship Id="rId4" Type="http://schemas.openxmlformats.org/officeDocument/2006/relationships/slide" Target="slide27.xml"/></Relationships>
</file>

<file path=ppt/slides/_rels/slide31.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54.xml"/><Relationship Id="rId18" Type="http://schemas.openxmlformats.org/officeDocument/2006/relationships/slide" Target="slide39.xml"/><Relationship Id="rId3" Type="http://schemas.openxmlformats.org/officeDocument/2006/relationships/slide" Target="slide4.xml"/><Relationship Id="rId21" Type="http://schemas.openxmlformats.org/officeDocument/2006/relationships/slide" Target="slide35.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56.xml"/><Relationship Id="rId2" Type="http://schemas.openxmlformats.org/officeDocument/2006/relationships/notesSlide" Target="../notesSlides/notesSlide1.xml"/><Relationship Id="rId16" Type="http://schemas.openxmlformats.org/officeDocument/2006/relationships/image" Target="../media/image11.jpeg"/><Relationship Id="rId20" Type="http://schemas.openxmlformats.org/officeDocument/2006/relationships/slide" Target="slide36.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slide" Target="slide53.xml"/><Relationship Id="rId5" Type="http://schemas.openxmlformats.org/officeDocument/2006/relationships/slide" Target="slide42.xml"/><Relationship Id="rId15" Type="http://schemas.openxmlformats.org/officeDocument/2006/relationships/slide" Target="slide31.xml"/><Relationship Id="rId23" Type="http://schemas.openxmlformats.org/officeDocument/2006/relationships/slide" Target="slide44.xml"/><Relationship Id="rId10" Type="http://schemas.openxmlformats.org/officeDocument/2006/relationships/slide" Target="slide34.xml"/><Relationship Id="rId19" Type="http://schemas.openxmlformats.org/officeDocument/2006/relationships/slide" Target="slide50.xml"/><Relationship Id="rId4" Type="http://schemas.openxmlformats.org/officeDocument/2006/relationships/image" Target="../media/image9.jpeg"/><Relationship Id="rId9" Type="http://schemas.openxmlformats.org/officeDocument/2006/relationships/slide" Target="slide45.xml"/><Relationship Id="rId14" Type="http://schemas.openxmlformats.org/officeDocument/2006/relationships/slide" Target="slide38.xml"/><Relationship Id="rId22" Type="http://schemas.openxmlformats.org/officeDocument/2006/relationships/slide" Target="slide40.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6.jpeg"/><Relationship Id="rId4" Type="http://schemas.openxmlformats.org/officeDocument/2006/relationships/slide" Target="slide3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4.jpeg"/><Relationship Id="rId7"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29.xml"/><Relationship Id="rId5" Type="http://schemas.openxmlformats.org/officeDocument/2006/relationships/slide" Target="slide16.xml"/><Relationship Id="rId10" Type="http://schemas.openxmlformats.org/officeDocument/2006/relationships/slide" Target="slide31.xml"/><Relationship Id="rId4" Type="http://schemas.openxmlformats.org/officeDocument/2006/relationships/image" Target="../media/image7.jpeg"/><Relationship Id="rId9" Type="http://schemas.openxmlformats.org/officeDocument/2006/relationships/slide" Target="slide26.xml"/></Relationships>
</file>

<file path=ppt/slides/_rels/slide4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2.jpeg"/><Relationship Id="rId7" Type="http://schemas.openxmlformats.org/officeDocument/2006/relationships/diagramColors" Target="../diagrams/colors9.xml"/><Relationship Id="rId2" Type="http://schemas.openxmlformats.org/officeDocument/2006/relationships/slide" Target="slide31.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6.jpeg"/><Relationship Id="rId4" Type="http://schemas.openxmlformats.org/officeDocument/2006/relationships/diagramData" Target="../diagrams/data9.xml"/><Relationship Id="rId9" Type="http://schemas.openxmlformats.org/officeDocument/2006/relationships/slide" Target="slide41.xml"/></Relationships>
</file>

<file path=ppt/slides/_rels/slide4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2.jpeg"/><Relationship Id="rId7" Type="http://schemas.openxmlformats.org/officeDocument/2006/relationships/diagramColors" Target="../diagrams/colors10.xml"/><Relationship Id="rId2" Type="http://schemas.openxmlformats.org/officeDocument/2006/relationships/slide" Target="slide31.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6.jpeg"/><Relationship Id="rId4" Type="http://schemas.openxmlformats.org/officeDocument/2006/relationships/diagramData" Target="../diagrams/data10.xml"/><Relationship Id="rId9" Type="http://schemas.openxmlformats.org/officeDocument/2006/relationships/slide" Target="slide42.xml"/></Relationships>
</file>

<file path=ppt/slides/_rels/slide4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2.jpeg"/><Relationship Id="rId7" Type="http://schemas.openxmlformats.org/officeDocument/2006/relationships/diagramColors" Target="../diagrams/colors11.xml"/><Relationship Id="rId2" Type="http://schemas.openxmlformats.org/officeDocument/2006/relationships/slide" Target="slide31.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image" Target="../media/image21.gif"/><Relationship Id="rId4" Type="http://schemas.openxmlformats.org/officeDocument/2006/relationships/diagramData" Target="../diagrams/data11.xml"/><Relationship Id="rId9" Type="http://schemas.openxmlformats.org/officeDocument/2006/relationships/image" Target="../media/image20.jpeg"/></Relationships>
</file>

<file path=ppt/slides/_rels/slide4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2.jpeg"/><Relationship Id="rId7" Type="http://schemas.openxmlformats.org/officeDocument/2006/relationships/diagramColors" Target="../diagrams/colors12.xml"/><Relationship Id="rId2" Type="http://schemas.openxmlformats.org/officeDocument/2006/relationships/slide" Target="slide31.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image" Target="../media/image21.gif"/><Relationship Id="rId4" Type="http://schemas.openxmlformats.org/officeDocument/2006/relationships/diagramData" Target="../diagrams/data12.xml"/><Relationship Id="rId9"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5.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6.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slide" Target="slide47.xml"/><Relationship Id="rId5" Type="http://schemas.openxmlformats.org/officeDocument/2006/relationships/image" Target="../media/image12.jpeg"/><Relationship Id="rId4" Type="http://schemas.openxmlformats.org/officeDocument/2006/relationships/slide" Target="slide31.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8.xml"/></Relationships>
</file>

<file path=ppt/slides/_rels/slide48.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12.jpeg"/><Relationship Id="rId7" Type="http://schemas.openxmlformats.org/officeDocument/2006/relationships/image" Target="../media/image25.png"/><Relationship Id="rId2"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jpeg"/><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50.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 Target="slide31.xml"/><Relationship Id="rId7" Type="http://schemas.openxmlformats.org/officeDocument/2006/relationships/hyperlink" Target="http://1.bp.blogspot.com/_cnnlgPkLyi8/STWPicEwgcI/AAAAAAAAABU/AXIjgg5r2GQ/s1600-h/1806417%5b1%5d.jpg" TargetMode="External"/><Relationship Id="rId12"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30.png"/><Relationship Id="rId5" Type="http://schemas.openxmlformats.org/officeDocument/2006/relationships/slide" Target="slide51.xml"/><Relationship Id="rId10" Type="http://schemas.openxmlformats.org/officeDocument/2006/relationships/image" Target="../media/image29.png"/><Relationship Id="rId4" Type="http://schemas.openxmlformats.org/officeDocument/2006/relationships/image" Target="../media/image12.jpeg"/><Relationship Id="rId9" Type="http://schemas.openxmlformats.org/officeDocument/2006/relationships/image" Target="../media/image28.jpeg"/></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5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53.xml"/></Relationships>
</file>

<file path=ppt/slides/_rels/slide5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2.jpeg"/><Relationship Id="rId7" Type="http://schemas.openxmlformats.org/officeDocument/2006/relationships/image" Target="../media/image33.png"/><Relationship Id="rId2"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6.jpeg"/><Relationship Id="rId4" Type="http://schemas.openxmlformats.org/officeDocument/2006/relationships/slide" Target="slide54.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55.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6.jpeg"/><Relationship Id="rId2"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6.jpeg"/><Relationship Id="rId4" Type="http://schemas.openxmlformats.org/officeDocument/2006/relationships/slide" Target="slide56.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57.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8.jpeg"/><Relationship Id="rId2"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6.jpeg"/><Relationship Id="rId4" Type="http://schemas.openxmlformats.org/officeDocument/2006/relationships/slide" Target="slide59.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6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40.jpeg"/><Relationship Id="rId2"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6.jpeg"/><Relationship Id="rId4" Type="http://schemas.openxmlformats.org/officeDocument/2006/relationships/slide" Target="slide61.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12.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32689"/>
          </a:xfrm>
          <a:prstGeom prst="rect">
            <a:avLst/>
          </a:prstGeom>
          <a:noFill/>
          <a:ln w="9525">
            <a:noFill/>
            <a:miter lim="800000"/>
            <a:headEnd/>
            <a:tailEnd/>
          </a:ln>
        </p:spPr>
      </p:pic>
      <p:sp>
        <p:nvSpPr>
          <p:cNvPr id="3" name="2 Marcador de contenido"/>
          <p:cNvSpPr>
            <a:spLocks noGrp="1"/>
          </p:cNvSpPr>
          <p:nvPr>
            <p:ph idx="1"/>
          </p:nvPr>
        </p:nvSpPr>
        <p:spPr>
          <a:xfrm>
            <a:off x="755576" y="836712"/>
            <a:ext cx="8229600" cy="5544616"/>
          </a:xfrm>
        </p:spPr>
        <p:txBody>
          <a:bodyPr>
            <a:normAutofit lnSpcReduction="10000"/>
          </a:bodyPr>
          <a:lstStyle/>
          <a:p>
            <a:pPr algn="ctr">
              <a:buNone/>
            </a:pPr>
            <a:endParaRPr lang="es-EC" sz="2400" b="1" dirty="0" smtClean="0">
              <a:latin typeface="18thCentury" pitchFamily="2" charset="0"/>
            </a:endParaRPr>
          </a:p>
          <a:p>
            <a:pPr algn="ctr">
              <a:buNone/>
            </a:pPr>
            <a:r>
              <a:rPr lang="es-EC" sz="2400" b="1" dirty="0" smtClean="0">
                <a:solidFill>
                  <a:schemeClr val="accent4">
                    <a:lumMod val="75000"/>
                  </a:schemeClr>
                </a:solidFill>
                <a:latin typeface="Adobe Arabic" pitchFamily="18" charset="-78"/>
                <a:cs typeface="Adobe Arabic" pitchFamily="18" charset="-78"/>
              </a:rPr>
              <a:t>ESCUELA POLITÉCNICA DEL EJÉRCITO</a:t>
            </a:r>
          </a:p>
          <a:p>
            <a:pPr algn="ctr">
              <a:buNone/>
            </a:pPr>
            <a:r>
              <a:rPr lang="es-EC" sz="2400" dirty="0" smtClean="0">
                <a:solidFill>
                  <a:schemeClr val="accent4">
                    <a:lumMod val="75000"/>
                  </a:schemeClr>
                </a:solidFill>
                <a:latin typeface="Adobe Arabic" pitchFamily="18" charset="-78"/>
                <a:cs typeface="Adobe Arabic" pitchFamily="18" charset="-78"/>
              </a:rPr>
              <a:t>DEPARTAMENTO DE CIENCIAS HUMANAS Y SOCIALES</a:t>
            </a:r>
          </a:p>
          <a:p>
            <a:pPr algn="ctr">
              <a:buNone/>
            </a:pPr>
            <a:r>
              <a:rPr lang="es-EC" sz="2400" dirty="0" smtClean="0">
                <a:solidFill>
                  <a:schemeClr val="accent4">
                    <a:lumMod val="75000"/>
                  </a:schemeClr>
                </a:solidFill>
                <a:latin typeface="Adobe Arabic" pitchFamily="18" charset="-78"/>
                <a:cs typeface="Adobe Arabic" pitchFamily="18" charset="-78"/>
              </a:rPr>
              <a:t>CARRERA DE EDUCACIÓN INFANTIL</a:t>
            </a:r>
          </a:p>
          <a:p>
            <a:pPr algn="ctr">
              <a:buNone/>
            </a:pPr>
            <a:r>
              <a:rPr lang="es-EC" sz="2400" b="1" dirty="0" smtClean="0">
                <a:solidFill>
                  <a:schemeClr val="accent4">
                    <a:lumMod val="75000"/>
                  </a:schemeClr>
                </a:solidFill>
                <a:latin typeface="Adobe Arabic" pitchFamily="18" charset="-78"/>
                <a:cs typeface="Adobe Arabic" pitchFamily="18" charset="-78"/>
              </a:rPr>
              <a:t>TEMA:</a:t>
            </a:r>
          </a:p>
          <a:p>
            <a:pPr algn="ctr">
              <a:buNone/>
            </a:pPr>
            <a:r>
              <a:rPr lang="es-EC" sz="2400" b="1" dirty="0" smtClean="0">
                <a:solidFill>
                  <a:schemeClr val="accent4">
                    <a:lumMod val="75000"/>
                  </a:schemeClr>
                </a:solidFill>
                <a:latin typeface="Adobe Arabic" pitchFamily="18" charset="-78"/>
                <a:cs typeface="Adobe Arabic" pitchFamily="18" charset="-78"/>
              </a:rPr>
              <a:t> </a:t>
            </a:r>
          </a:p>
          <a:p>
            <a:pPr algn="ctr">
              <a:buNone/>
            </a:pPr>
            <a:endParaRPr lang="es-EC" sz="2400" b="1" dirty="0">
              <a:latin typeface="Adobe Arabic" pitchFamily="18" charset="-78"/>
              <a:cs typeface="Adobe Arabic" pitchFamily="18" charset="-78"/>
            </a:endParaRPr>
          </a:p>
          <a:p>
            <a:pPr algn="ctr">
              <a:buNone/>
            </a:pPr>
            <a:endParaRPr lang="es-EC" sz="2400" b="1" dirty="0" smtClean="0">
              <a:latin typeface="Adobe Arabic" pitchFamily="18" charset="-78"/>
              <a:cs typeface="Adobe Arabic" pitchFamily="18" charset="-78"/>
            </a:endParaRPr>
          </a:p>
          <a:p>
            <a:pPr algn="ctr">
              <a:buNone/>
            </a:pPr>
            <a:endParaRPr lang="es-EC" sz="2400" b="1" dirty="0">
              <a:latin typeface="Adobe Arabic" pitchFamily="18" charset="-78"/>
              <a:cs typeface="Adobe Arabic" pitchFamily="18" charset="-78"/>
            </a:endParaRPr>
          </a:p>
          <a:p>
            <a:pPr algn="ctr">
              <a:buNone/>
            </a:pPr>
            <a:endParaRPr lang="es-EC" sz="2400" b="1" dirty="0" smtClean="0">
              <a:latin typeface="Adobe Arabic" pitchFamily="18" charset="-78"/>
              <a:cs typeface="Adobe Arabic" pitchFamily="18" charset="-78"/>
            </a:endParaRPr>
          </a:p>
          <a:p>
            <a:pPr algn="ctr">
              <a:buNone/>
            </a:pPr>
            <a:endParaRPr lang="es-EC" sz="2400" b="1" dirty="0">
              <a:latin typeface="Adobe Arabic" pitchFamily="18" charset="-78"/>
              <a:cs typeface="Adobe Arabic" pitchFamily="18" charset="-78"/>
            </a:endParaRPr>
          </a:p>
          <a:p>
            <a:pPr algn="ctr">
              <a:buNone/>
            </a:pPr>
            <a:endParaRPr lang="es-EC" b="1" dirty="0" smtClean="0">
              <a:latin typeface="Adobe Arabic" pitchFamily="18" charset="-78"/>
              <a:cs typeface="Adobe Arabic" pitchFamily="18" charset="-78"/>
            </a:endParaRPr>
          </a:p>
          <a:p>
            <a:pPr algn="ctr">
              <a:buNone/>
            </a:pPr>
            <a:r>
              <a:rPr lang="es-EC" b="1" dirty="0" smtClean="0">
                <a:solidFill>
                  <a:schemeClr val="accent4">
                    <a:lumMod val="75000"/>
                  </a:schemeClr>
                </a:solidFill>
                <a:latin typeface="Adobe Arabic" pitchFamily="18" charset="-78"/>
                <a:cs typeface="Adobe Arabic" pitchFamily="18" charset="-78"/>
              </a:rPr>
              <a:t>AUTORA:JOHANA TULCANAZA</a:t>
            </a:r>
          </a:p>
          <a:p>
            <a:pPr algn="ctr">
              <a:buNone/>
            </a:pPr>
            <a:endParaRPr lang="es-EC" sz="2400" b="1" dirty="0">
              <a:latin typeface="18thCentury" pitchFamily="2" charset="0"/>
            </a:endParaRPr>
          </a:p>
          <a:p>
            <a:pPr algn="ctr">
              <a:buNone/>
            </a:pPr>
            <a:endParaRPr lang="es-EC" sz="2400" b="1" dirty="0" smtClean="0">
              <a:latin typeface="18thCentury" pitchFamily="2" charset="0"/>
            </a:endParaRPr>
          </a:p>
          <a:p>
            <a:pPr algn="ctr">
              <a:buNone/>
            </a:pPr>
            <a:endParaRPr lang="es-EC" dirty="0"/>
          </a:p>
        </p:txBody>
      </p:sp>
      <p:sp>
        <p:nvSpPr>
          <p:cNvPr id="4" name="3 Flecha derecha"/>
          <p:cNvSpPr/>
          <p:nvPr/>
        </p:nvSpPr>
        <p:spPr>
          <a:xfrm>
            <a:off x="1071538" y="2928934"/>
            <a:ext cx="7715304" cy="2428892"/>
          </a:xfrm>
          <a:prstGeom prst="rightArrow">
            <a:avLst>
              <a:gd name="adj1" fmla="val 50000"/>
              <a:gd name="adj2" fmla="val 51711"/>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dirty="0" smtClean="0">
              <a:solidFill>
                <a:schemeClr val="tx1"/>
              </a:solidFill>
            </a:endParaRPr>
          </a:p>
          <a:p>
            <a:endParaRPr lang="es-ES_tradnl" dirty="0" smtClean="0">
              <a:solidFill>
                <a:schemeClr val="tx1"/>
              </a:solidFill>
            </a:endParaRPr>
          </a:p>
          <a:p>
            <a:pPr algn="ctr"/>
            <a:r>
              <a:rPr lang="es-ES_tradnl" dirty="0" smtClean="0">
                <a:solidFill>
                  <a:schemeClr val="accent4">
                    <a:lumMod val="75000"/>
                  </a:schemeClr>
                </a:solidFill>
              </a:rPr>
              <a:t>CREACION DE UN MANUAL DE ACTIVIDADES PARA POTENCIAR EL DESARROLLO DEL LENGUAJE EN LOS NIÑOS Y NIÑAS DE PRIMER AÑO DE EDUCACION BÀSICA  DE LA  ESCUELA “SAN IGNACIO DE LOYOLA”</a:t>
            </a:r>
            <a:endParaRPr lang="es-ES" dirty="0" smtClean="0">
              <a:solidFill>
                <a:schemeClr val="accent4">
                  <a:lumMod val="75000"/>
                </a:schemeClr>
              </a:solidFill>
            </a:endParaRPr>
          </a:p>
          <a:p>
            <a:r>
              <a:rPr lang="es-ES_tradnl" b="1" dirty="0" smtClean="0">
                <a:solidFill>
                  <a:schemeClr val="accent4">
                    <a:lumMod val="75000"/>
                  </a:schemeClr>
                </a:solidFill>
              </a:rPr>
              <a:t> </a:t>
            </a:r>
            <a:endParaRPr lang="es-ES" dirty="0" smtClean="0">
              <a:solidFill>
                <a:schemeClr val="accent4">
                  <a:lumMod val="75000"/>
                </a:schemeClr>
              </a:solidFill>
            </a:endParaRPr>
          </a:p>
          <a:p>
            <a:pPr algn="ctr"/>
            <a:endParaRPr lang="es-ES" dirty="0"/>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928670"/>
            <a:ext cx="7572428" cy="5309146"/>
          </a:xfrm>
          <a:prstGeom prst="rect">
            <a:avLst/>
          </a:prstGeom>
        </p:spPr>
        <p:txBody>
          <a:bodyPr wrap="square">
            <a:spAutoFit/>
          </a:bodyPr>
          <a:lstStyle/>
          <a:p>
            <a:pPr algn="just">
              <a:lnSpc>
                <a:spcPct val="150000"/>
              </a:lnSpc>
            </a:pPr>
            <a:endParaRPr lang="es-ES" sz="2000" dirty="0" smtClean="0"/>
          </a:p>
          <a:p>
            <a:pPr algn="ctr">
              <a:lnSpc>
                <a:spcPct val="150000"/>
              </a:lnSpc>
            </a:pPr>
            <a:r>
              <a:rPr lang="es-ES" sz="2800" b="1" dirty="0" smtClean="0">
                <a:solidFill>
                  <a:schemeClr val="accent4">
                    <a:lumMod val="75000"/>
                  </a:schemeClr>
                </a:solidFill>
              </a:rPr>
              <a:t>ANTECEDENTES INVESTIGATIVOS</a:t>
            </a:r>
          </a:p>
          <a:p>
            <a:pPr algn="just">
              <a:lnSpc>
                <a:spcPct val="150000"/>
              </a:lnSpc>
            </a:pPr>
            <a:endParaRPr lang="es-ES" sz="2000" dirty="0" smtClean="0"/>
          </a:p>
          <a:p>
            <a:pPr algn="just">
              <a:lnSpc>
                <a:spcPct val="150000"/>
              </a:lnSpc>
            </a:pPr>
            <a:r>
              <a:rPr lang="es-ES" sz="2000" dirty="0" smtClean="0"/>
              <a:t>En el desarrollo del lenguaje el niño atraviesa por diferentes etapas y hay pasos que son fundamentales para su evolución. Algunos comienzan a hablar en forma temprana; otros lo hacen tardíamente o mantienen su habla con dificultad, o no logran interiorizar normalmente el habla, dificultándose </a:t>
            </a:r>
            <a:r>
              <a:rPr lang="es-ES" sz="2000" b="1" dirty="0" smtClean="0"/>
              <a:t>sus primeros años en la escuela o centros infantiles.</a:t>
            </a:r>
            <a:endParaRPr lang="es-ES" sz="2000" dirty="0" smtClean="0"/>
          </a:p>
          <a:p>
            <a:pPr algn="just">
              <a:lnSpc>
                <a:spcPct val="150000"/>
              </a:lnSpc>
            </a:pPr>
            <a:endParaRPr lang="es-ES" dirty="0"/>
          </a:p>
        </p:txBody>
      </p:sp>
      <p:pic>
        <p:nvPicPr>
          <p:cNvPr id="3" name="2 Imagen" descr="menu.jpg">
            <a:hlinkClick r:id="rId2" action="ppaction://hlinksldjump"/>
          </p:cNvPr>
          <p:cNvPicPr>
            <a:picLocks noChangeAspect="1"/>
          </p:cNvPicPr>
          <p:nvPr/>
        </p:nvPicPr>
        <p:blipFill>
          <a:blip r:embed="rId3" cstate="print"/>
          <a:stretch>
            <a:fillRect/>
          </a:stretch>
        </p:blipFill>
        <p:spPr>
          <a:xfrm>
            <a:off x="179512" y="5949280"/>
            <a:ext cx="676545" cy="68237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857232"/>
            <a:ext cx="7286676" cy="4031873"/>
          </a:xfrm>
          <a:prstGeom prst="rect">
            <a:avLst/>
          </a:prstGeom>
        </p:spPr>
        <p:txBody>
          <a:bodyPr wrap="square">
            <a:spAutoFit/>
          </a:bodyPr>
          <a:lstStyle/>
          <a:p>
            <a:pPr lvl="0" algn="ctr"/>
            <a:r>
              <a:rPr lang="es-EC" sz="3200" dirty="0" smtClean="0">
                <a:solidFill>
                  <a:schemeClr val="accent4">
                    <a:lumMod val="75000"/>
                  </a:schemeClr>
                </a:solidFill>
                <a:latin typeface="Arial" pitchFamily="34" charset="0"/>
                <a:ea typeface="Calibri"/>
                <a:cs typeface="Arial" pitchFamily="34" charset="0"/>
                <a:hlinkClick r:id="rId2" action="ppaction://hlinksldjump"/>
              </a:rPr>
              <a:t>El</a:t>
            </a:r>
            <a:r>
              <a:rPr lang="es-EC" sz="3200" dirty="0" smtClean="0">
                <a:solidFill>
                  <a:schemeClr val="accent4">
                    <a:lumMod val="75000"/>
                  </a:schemeClr>
                </a:solidFill>
                <a:latin typeface="Arial" pitchFamily="34" charset="0"/>
                <a:ea typeface="Calibri"/>
                <a:cs typeface="Arial" pitchFamily="34" charset="0"/>
              </a:rPr>
              <a:t> lenguaje</a:t>
            </a:r>
          </a:p>
          <a:p>
            <a:pPr lvl="0"/>
            <a:endParaRPr lang="es-EC" sz="2400" dirty="0" smtClean="0">
              <a:latin typeface="Arial" pitchFamily="34" charset="0"/>
              <a:ea typeface="Calibri"/>
              <a:cs typeface="Arial" pitchFamily="34" charset="0"/>
            </a:endParaRPr>
          </a:p>
          <a:p>
            <a:pPr lvl="0" algn="just">
              <a:lnSpc>
                <a:spcPct val="200000"/>
              </a:lnSpc>
            </a:pPr>
            <a:r>
              <a:rPr lang="es-ES" sz="2000" dirty="0" smtClean="0"/>
              <a:t>El lenguaje es el que permite que el niño exprese sus emociones y pensamientos, a través de la información que recibe y transmite y logra que se socialice con sus iguales, es parte importante del proceso cognitivo y de la representación del mundo que nos rodea.</a:t>
            </a:r>
            <a:endParaRPr lang="es-EC" sz="2000" dirty="0" smtClean="0">
              <a:latin typeface="Arial" pitchFamily="34" charset="0"/>
              <a:ea typeface="Calibri"/>
              <a:cs typeface="Arial" pitchFamily="34" charset="0"/>
            </a:endParaRPr>
          </a:p>
        </p:txBody>
      </p:sp>
      <p:pic>
        <p:nvPicPr>
          <p:cNvPr id="3" name="2 Imagen" descr="menu.jpg">
            <a:hlinkClick r:id="rId2" action="ppaction://hlinksldjump"/>
          </p:cNvPr>
          <p:cNvPicPr>
            <a:picLocks noChangeAspect="1"/>
          </p:cNvPicPr>
          <p:nvPr/>
        </p:nvPicPr>
        <p:blipFill>
          <a:blip r:embed="rId3" cstate="print"/>
          <a:stretch>
            <a:fillRect/>
          </a:stretch>
        </p:blipFill>
        <p:spPr>
          <a:xfrm>
            <a:off x="179512" y="5949280"/>
            <a:ext cx="676545" cy="68237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214290"/>
            <a:ext cx="8358246" cy="2616101"/>
          </a:xfrm>
          <a:prstGeom prst="rect">
            <a:avLst/>
          </a:prstGeom>
        </p:spPr>
        <p:txBody>
          <a:bodyPr wrap="square">
            <a:spAutoFit/>
          </a:bodyPr>
          <a:lstStyle/>
          <a:p>
            <a:pPr lvl="0" algn="ctr"/>
            <a:r>
              <a:rPr lang="es-ES" sz="2800" dirty="0" smtClean="0">
                <a:solidFill>
                  <a:schemeClr val="accent4">
                    <a:lumMod val="75000"/>
                  </a:schemeClr>
                </a:solidFill>
              </a:rPr>
              <a:t>Adquisición del Lenguaje Oral</a:t>
            </a:r>
          </a:p>
          <a:p>
            <a:pPr lvl="0" algn="ctr"/>
            <a:endParaRPr lang="es-ES" sz="2800" dirty="0" smtClean="0"/>
          </a:p>
          <a:p>
            <a:pPr lvl="0" algn="just">
              <a:lnSpc>
                <a:spcPct val="200000"/>
              </a:lnSpc>
            </a:pPr>
            <a:r>
              <a:rPr lang="es-ES" dirty="0" smtClean="0"/>
              <a:t>La adquisición del lenguaje depende de un adecuado funcionamiento de los mecanismos neurofisiológicos, psíquicos y socioculturales interrelacionados.</a:t>
            </a:r>
          </a:p>
        </p:txBody>
      </p:sp>
      <p:graphicFrame>
        <p:nvGraphicFramePr>
          <p:cNvPr id="3" name="2 Diagrama"/>
          <p:cNvGraphicFramePr/>
          <p:nvPr/>
        </p:nvGraphicFramePr>
        <p:xfrm>
          <a:off x="500034" y="2794000"/>
          <a:ext cx="82868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menu.jpg">
            <a:hlinkClick r:id="rId7" action="ppaction://hlinksldjump"/>
          </p:cNvPr>
          <p:cNvPicPr>
            <a:picLocks noChangeAspect="1"/>
          </p:cNvPicPr>
          <p:nvPr/>
        </p:nvPicPr>
        <p:blipFill>
          <a:blip r:embed="rId8" cstate="print"/>
          <a:stretch>
            <a:fillRect/>
          </a:stretch>
        </p:blipFill>
        <p:spPr>
          <a:xfrm>
            <a:off x="179512" y="5949280"/>
            <a:ext cx="676545" cy="68237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0" y="0"/>
            <a:ext cx="676545" cy="682377"/>
          </a:xfrm>
          <a:prstGeom prst="rect">
            <a:avLst/>
          </a:prstGeom>
        </p:spPr>
      </p:pic>
      <p:sp>
        <p:nvSpPr>
          <p:cNvPr id="6" name="5 Rectángulo"/>
          <p:cNvSpPr/>
          <p:nvPr/>
        </p:nvSpPr>
        <p:spPr>
          <a:xfrm>
            <a:off x="2123728" y="188640"/>
            <a:ext cx="6552728" cy="461665"/>
          </a:xfrm>
          <a:prstGeom prst="rect">
            <a:avLst/>
          </a:prstGeom>
          <a:solidFill>
            <a:schemeClr val="accent1">
              <a:lumMod val="60000"/>
              <a:lumOff val="4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rPr>
              <a:t>HIPÓTESIS</a:t>
            </a:r>
            <a:endParaRPr lang="es-ES" sz="2400" b="1" cap="none" spc="0" dirty="0">
              <a:ln w="11430"/>
              <a:effectLst>
                <a:outerShdw blurRad="50800" dist="39000" dir="5460000" algn="tl">
                  <a:srgbClr val="000000">
                    <a:alpha val="38000"/>
                  </a:srgbClr>
                </a:outerShdw>
              </a:effectLst>
            </a:endParaRPr>
          </a:p>
        </p:txBody>
      </p:sp>
      <p:graphicFrame>
        <p:nvGraphicFramePr>
          <p:cNvPr id="7" name="6 Diagrama"/>
          <p:cNvGraphicFramePr/>
          <p:nvPr/>
        </p:nvGraphicFramePr>
        <p:xfrm>
          <a:off x="357158" y="1000108"/>
          <a:ext cx="8562112" cy="5688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79512" y="6021288"/>
            <a:ext cx="676545" cy="682377"/>
          </a:xfrm>
          <a:prstGeom prst="rect">
            <a:avLst/>
          </a:prstGeom>
        </p:spPr>
      </p:pic>
      <p:graphicFrame>
        <p:nvGraphicFramePr>
          <p:cNvPr id="6" name="5 Diagrama"/>
          <p:cNvGraphicFramePr/>
          <p:nvPr>
            <p:extLst>
              <p:ext uri="{D42A27DB-BD31-4B8C-83A1-F6EECF244321}">
                <p14:modId xmlns:p14="http://schemas.microsoft.com/office/powerpoint/2010/main" val="4117528766"/>
              </p:ext>
            </p:extLst>
          </p:nvPr>
        </p:nvGraphicFramePr>
        <p:xfrm>
          <a:off x="2123728" y="836712"/>
          <a:ext cx="6696744"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Rectángulo"/>
          <p:cNvSpPr/>
          <p:nvPr/>
        </p:nvSpPr>
        <p:spPr>
          <a:xfrm>
            <a:off x="2123728" y="188640"/>
            <a:ext cx="6552728" cy="461665"/>
          </a:xfrm>
          <a:prstGeom prst="rect">
            <a:avLst/>
          </a:prstGeom>
          <a:solidFill>
            <a:schemeClr val="accent1">
              <a:lumMod val="60000"/>
              <a:lumOff val="4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rPr>
              <a:t>VARIABLES DE LA INVESTIGACIÓN</a:t>
            </a:r>
            <a:endParaRPr lang="es-ES" sz="2400" b="1" cap="none" spc="0" dirty="0">
              <a:ln w="11430"/>
              <a:effectLst>
                <a:outerShdw blurRad="50800" dist="39000" dir="5460000" algn="tl">
                  <a:srgbClr val="000000">
                    <a:alpha val="38000"/>
                  </a:srgbClr>
                </a:outerShdw>
              </a:effectLst>
            </a:endParaRPr>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79512" y="5949280"/>
            <a:ext cx="676545" cy="682377"/>
          </a:xfrm>
          <a:prstGeom prst="rect">
            <a:avLst/>
          </a:prstGeom>
        </p:spPr>
      </p:pic>
      <p:graphicFrame>
        <p:nvGraphicFramePr>
          <p:cNvPr id="7" name="6 Diagrama"/>
          <p:cNvGraphicFramePr/>
          <p:nvPr>
            <p:extLst>
              <p:ext uri="{D42A27DB-BD31-4B8C-83A1-F6EECF244321}">
                <p14:modId xmlns:p14="http://schemas.microsoft.com/office/powerpoint/2010/main" val="3682861726"/>
              </p:ext>
            </p:extLst>
          </p:nvPr>
        </p:nvGraphicFramePr>
        <p:xfrm>
          <a:off x="1331640" y="260648"/>
          <a:ext cx="7632848"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67234" y="5733256"/>
            <a:ext cx="2676765" cy="1124744"/>
          </a:xfrm>
          <a:prstGeom prst="rect">
            <a:avLst/>
          </a:prstGeom>
          <a:noFill/>
          <a:ln w="9525">
            <a:noFill/>
            <a:miter lim="800000"/>
            <a:headEnd/>
            <a:tailEnd/>
          </a:ln>
        </p:spPr>
      </p:pic>
      <p:pic>
        <p:nvPicPr>
          <p:cNvPr id="3" name="2 Imagen" descr="menu.jpg">
            <a:hlinkClick r:id="rId3" action="ppaction://hlinksldjump"/>
          </p:cNvPr>
          <p:cNvPicPr>
            <a:picLocks noChangeAspect="1"/>
          </p:cNvPicPr>
          <p:nvPr/>
        </p:nvPicPr>
        <p:blipFill>
          <a:blip r:embed="rId4" cstate="print"/>
          <a:stretch>
            <a:fillRect/>
          </a:stretch>
        </p:blipFill>
        <p:spPr>
          <a:xfrm>
            <a:off x="179512" y="6021288"/>
            <a:ext cx="676545" cy="682377"/>
          </a:xfrm>
          <a:prstGeom prst="rect">
            <a:avLst/>
          </a:prstGeom>
        </p:spPr>
      </p:pic>
      <p:graphicFrame>
        <p:nvGraphicFramePr>
          <p:cNvPr id="9" name="8 Diagrama"/>
          <p:cNvGraphicFramePr/>
          <p:nvPr>
            <p:extLst>
              <p:ext uri="{D42A27DB-BD31-4B8C-83A1-F6EECF244321}">
                <p14:modId xmlns:p14="http://schemas.microsoft.com/office/powerpoint/2010/main" val="2802391062"/>
              </p:ext>
            </p:extLst>
          </p:nvPr>
        </p:nvGraphicFramePr>
        <p:xfrm>
          <a:off x="1547664" y="332656"/>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 name="1 Tabla"/>
          <p:cNvGraphicFramePr>
            <a:graphicFrameLocks noGrp="1"/>
          </p:cNvGraphicFramePr>
          <p:nvPr>
            <p:extLst>
              <p:ext uri="{D42A27DB-BD31-4B8C-83A1-F6EECF244321}">
                <p14:modId xmlns:p14="http://schemas.microsoft.com/office/powerpoint/2010/main" val="2833080091"/>
              </p:ext>
            </p:extLst>
          </p:nvPr>
        </p:nvGraphicFramePr>
        <p:xfrm>
          <a:off x="2195736" y="2420888"/>
          <a:ext cx="4869180" cy="3127375"/>
        </p:xfrm>
        <a:graphic>
          <a:graphicData uri="http://schemas.openxmlformats.org/drawingml/2006/table">
            <a:tbl>
              <a:tblPr firstRow="1" firstCol="1" bandRow="1">
                <a:tableStyleId>{5C22544A-7EE6-4342-B048-85BDC9FD1C3A}</a:tableStyleId>
              </a:tblPr>
              <a:tblGrid>
                <a:gridCol w="2434590"/>
                <a:gridCol w="2434590"/>
              </a:tblGrid>
              <a:tr h="615950">
                <a:tc>
                  <a:txBody>
                    <a:bodyPr/>
                    <a:lstStyle/>
                    <a:p>
                      <a:pPr algn="l">
                        <a:lnSpc>
                          <a:spcPct val="115000"/>
                        </a:lnSpc>
                        <a:spcAft>
                          <a:spcPts val="1000"/>
                        </a:spcAft>
                      </a:pPr>
                      <a:r>
                        <a:rPr lang="es-ES" sz="1600" dirty="0">
                          <a:effectLst/>
                        </a:rPr>
                        <a:t>Número </a:t>
                      </a:r>
                      <a:r>
                        <a:rPr lang="es-ES" sz="1600" dirty="0" smtClean="0">
                          <a:effectLst/>
                        </a:rPr>
                        <a:t> de  niñas</a:t>
                      </a:r>
                      <a:endParaRPr lang="es-EC" sz="1100" dirty="0">
                        <a:effectLst/>
                        <a:latin typeface="Calibri"/>
                        <a:ea typeface="Calibri"/>
                        <a:cs typeface="Times New Roman"/>
                      </a:endParaRPr>
                    </a:p>
                  </a:txBody>
                  <a:tcPr marL="68580" marR="68580" marT="0" marB="0"/>
                </a:tc>
                <a:tc>
                  <a:txBody>
                    <a:bodyPr/>
                    <a:lstStyle/>
                    <a:p>
                      <a:pPr algn="l">
                        <a:lnSpc>
                          <a:spcPct val="115000"/>
                        </a:lnSpc>
                        <a:spcAft>
                          <a:spcPts val="1000"/>
                        </a:spcAft>
                      </a:pPr>
                      <a:r>
                        <a:rPr lang="es-ES" sz="1600">
                          <a:effectLst/>
                        </a:rPr>
                        <a:t>12</a:t>
                      </a:r>
                      <a:endParaRPr lang="es-EC" sz="1100">
                        <a:effectLst/>
                        <a:latin typeface="Calibri"/>
                        <a:ea typeface="Calibri"/>
                        <a:cs typeface="Times New Roman"/>
                      </a:endParaRPr>
                    </a:p>
                  </a:txBody>
                  <a:tcPr marL="68580" marR="68580" marT="0" marB="0"/>
                </a:tc>
              </a:tr>
              <a:tr h="631825">
                <a:tc>
                  <a:txBody>
                    <a:bodyPr/>
                    <a:lstStyle/>
                    <a:p>
                      <a:pPr algn="l">
                        <a:lnSpc>
                          <a:spcPct val="115000"/>
                        </a:lnSpc>
                        <a:spcAft>
                          <a:spcPts val="1000"/>
                        </a:spcAft>
                      </a:pPr>
                      <a:r>
                        <a:rPr lang="es-ES" sz="1600">
                          <a:effectLst/>
                        </a:rPr>
                        <a:t>Número de niños</a:t>
                      </a:r>
                      <a:endParaRPr lang="es-EC" sz="1100">
                        <a:effectLst/>
                        <a:latin typeface="Calibri"/>
                        <a:ea typeface="Calibri"/>
                        <a:cs typeface="Times New Roman"/>
                      </a:endParaRPr>
                    </a:p>
                  </a:txBody>
                  <a:tcPr marL="68580" marR="68580" marT="0" marB="0"/>
                </a:tc>
                <a:tc>
                  <a:txBody>
                    <a:bodyPr/>
                    <a:lstStyle/>
                    <a:p>
                      <a:pPr algn="l">
                        <a:lnSpc>
                          <a:spcPct val="115000"/>
                        </a:lnSpc>
                        <a:spcAft>
                          <a:spcPts val="1000"/>
                        </a:spcAft>
                      </a:pPr>
                      <a:r>
                        <a:rPr lang="es-ES" sz="1600">
                          <a:effectLst/>
                        </a:rPr>
                        <a:t>13</a:t>
                      </a:r>
                      <a:endParaRPr lang="es-EC" sz="1100">
                        <a:effectLst/>
                        <a:latin typeface="Calibri"/>
                        <a:ea typeface="Calibri"/>
                        <a:cs typeface="Times New Roman"/>
                      </a:endParaRPr>
                    </a:p>
                  </a:txBody>
                  <a:tcPr marL="68580" marR="68580" marT="0" marB="0"/>
                </a:tc>
              </a:tr>
              <a:tr h="615950">
                <a:tc>
                  <a:txBody>
                    <a:bodyPr/>
                    <a:lstStyle/>
                    <a:p>
                      <a:pPr algn="l">
                        <a:lnSpc>
                          <a:spcPct val="115000"/>
                        </a:lnSpc>
                        <a:spcAft>
                          <a:spcPts val="1000"/>
                        </a:spcAft>
                      </a:pPr>
                      <a:r>
                        <a:rPr lang="es-ES" sz="1600">
                          <a:effectLst/>
                        </a:rPr>
                        <a:t>Docentes</a:t>
                      </a:r>
                      <a:endParaRPr lang="es-EC" sz="1100">
                        <a:effectLst/>
                        <a:latin typeface="Calibri"/>
                        <a:ea typeface="Calibri"/>
                        <a:cs typeface="Times New Roman"/>
                      </a:endParaRPr>
                    </a:p>
                  </a:txBody>
                  <a:tcPr marL="68580" marR="68580" marT="0" marB="0"/>
                </a:tc>
                <a:tc>
                  <a:txBody>
                    <a:bodyPr/>
                    <a:lstStyle/>
                    <a:p>
                      <a:pPr algn="l">
                        <a:lnSpc>
                          <a:spcPct val="115000"/>
                        </a:lnSpc>
                        <a:spcAft>
                          <a:spcPts val="1000"/>
                        </a:spcAft>
                      </a:pPr>
                      <a:r>
                        <a:rPr lang="es-ES" sz="1600">
                          <a:effectLst/>
                        </a:rPr>
                        <a:t>4</a:t>
                      </a:r>
                      <a:endParaRPr lang="es-EC" sz="1100">
                        <a:effectLst/>
                        <a:latin typeface="Calibri"/>
                        <a:ea typeface="Calibri"/>
                        <a:cs typeface="Times New Roman"/>
                      </a:endParaRPr>
                    </a:p>
                  </a:txBody>
                  <a:tcPr marL="68580" marR="68580" marT="0" marB="0"/>
                </a:tc>
              </a:tr>
              <a:tr h="615950">
                <a:tc>
                  <a:txBody>
                    <a:bodyPr/>
                    <a:lstStyle/>
                    <a:p>
                      <a:pPr algn="l">
                        <a:lnSpc>
                          <a:spcPct val="115000"/>
                        </a:lnSpc>
                        <a:spcAft>
                          <a:spcPts val="1000"/>
                        </a:spcAft>
                      </a:pPr>
                      <a:r>
                        <a:rPr lang="es-ES" sz="1600">
                          <a:effectLst/>
                        </a:rPr>
                        <a:t>Directivos</a:t>
                      </a:r>
                      <a:endParaRPr lang="es-EC" sz="1100">
                        <a:effectLst/>
                        <a:latin typeface="Calibri"/>
                        <a:ea typeface="Calibri"/>
                        <a:cs typeface="Times New Roman"/>
                      </a:endParaRPr>
                    </a:p>
                  </a:txBody>
                  <a:tcPr marL="68580" marR="68580" marT="0" marB="0"/>
                </a:tc>
                <a:tc>
                  <a:txBody>
                    <a:bodyPr/>
                    <a:lstStyle/>
                    <a:p>
                      <a:pPr algn="l">
                        <a:lnSpc>
                          <a:spcPct val="115000"/>
                        </a:lnSpc>
                        <a:spcAft>
                          <a:spcPts val="1000"/>
                        </a:spcAft>
                      </a:pPr>
                      <a:r>
                        <a:rPr lang="es-ES" sz="1600">
                          <a:effectLst/>
                        </a:rPr>
                        <a:t>1</a:t>
                      </a:r>
                      <a:endParaRPr lang="es-EC" sz="1100">
                        <a:effectLst/>
                        <a:latin typeface="Calibri"/>
                        <a:ea typeface="Calibri"/>
                        <a:cs typeface="Times New Roman"/>
                      </a:endParaRPr>
                    </a:p>
                  </a:txBody>
                  <a:tcPr marL="68580" marR="68580" marT="0" marB="0"/>
                </a:tc>
              </a:tr>
              <a:tr h="647700">
                <a:tc>
                  <a:txBody>
                    <a:bodyPr/>
                    <a:lstStyle/>
                    <a:p>
                      <a:pPr algn="l">
                        <a:lnSpc>
                          <a:spcPct val="115000"/>
                        </a:lnSpc>
                        <a:spcAft>
                          <a:spcPts val="1000"/>
                        </a:spcAft>
                      </a:pPr>
                      <a:r>
                        <a:rPr lang="es-ES" sz="1600">
                          <a:effectLst/>
                        </a:rPr>
                        <a:t>Total de la población</a:t>
                      </a:r>
                      <a:endParaRPr lang="es-EC" sz="1100">
                        <a:effectLst/>
                        <a:latin typeface="Calibri"/>
                        <a:ea typeface="Calibri"/>
                        <a:cs typeface="Times New Roman"/>
                      </a:endParaRPr>
                    </a:p>
                  </a:txBody>
                  <a:tcPr marL="68580" marR="68580" marT="0" marB="0"/>
                </a:tc>
                <a:tc>
                  <a:txBody>
                    <a:bodyPr/>
                    <a:lstStyle/>
                    <a:p>
                      <a:pPr algn="l">
                        <a:lnSpc>
                          <a:spcPct val="115000"/>
                        </a:lnSpc>
                        <a:spcAft>
                          <a:spcPts val="1000"/>
                        </a:spcAft>
                      </a:pPr>
                      <a:r>
                        <a:rPr lang="es-ES" sz="1600" dirty="0">
                          <a:effectLst/>
                        </a:rPr>
                        <a:t>30</a:t>
                      </a:r>
                      <a:endParaRPr lang="es-EC" sz="1100" dirty="0">
                        <a:effectLst/>
                        <a:latin typeface="Calibri"/>
                        <a:ea typeface="Calibri"/>
                        <a:cs typeface="Times New Roman"/>
                      </a:endParaRPr>
                    </a:p>
                  </a:txBody>
                  <a:tcPr marL="68580" marR="68580" marT="0" marB="0"/>
                </a:tc>
              </a:tr>
            </a:tbl>
          </a:graphicData>
        </a:graphic>
      </p:graphicFrame>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79512" y="5949280"/>
            <a:ext cx="676545" cy="682377"/>
          </a:xfrm>
          <a:prstGeom prst="rect">
            <a:avLst/>
          </a:prstGeom>
        </p:spPr>
      </p:pic>
      <p:pic>
        <p:nvPicPr>
          <p:cNvPr id="5" name="4 Imagen" descr="Siguiente.jpg">
            <a:hlinkClick r:id="rId4" action="ppaction://hlinksldjump"/>
          </p:cNvPr>
          <p:cNvPicPr>
            <a:picLocks noChangeAspect="1"/>
          </p:cNvPicPr>
          <p:nvPr/>
        </p:nvPicPr>
        <p:blipFill>
          <a:blip r:embed="rId5" cstate="print"/>
          <a:stretch>
            <a:fillRect/>
          </a:stretch>
        </p:blipFill>
        <p:spPr>
          <a:xfrm>
            <a:off x="1043608" y="5949280"/>
            <a:ext cx="754385" cy="751161"/>
          </a:xfrm>
          <a:prstGeom prst="rect">
            <a:avLst/>
          </a:prstGeom>
        </p:spPr>
      </p:pic>
      <p:sp>
        <p:nvSpPr>
          <p:cNvPr id="7" name="6 Rectángulo"/>
          <p:cNvSpPr/>
          <p:nvPr/>
        </p:nvSpPr>
        <p:spPr>
          <a:xfrm>
            <a:off x="857224" y="214290"/>
            <a:ext cx="6840760" cy="830997"/>
          </a:xfrm>
          <a:prstGeom prst="rect">
            <a:avLst/>
          </a:prstGeom>
          <a:solidFill>
            <a:srgbClr val="99CCFF"/>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err="1" smtClean="0"/>
              <a:t>Items</a:t>
            </a:r>
            <a:r>
              <a:rPr lang="es-ES" sz="2400" b="1" dirty="0" smtClean="0"/>
              <a:t> de la Prueba de Funciones Básicas</a:t>
            </a:r>
            <a:endParaRPr lang="es-ES" sz="2400" dirty="0" smtClean="0"/>
          </a:p>
          <a:p>
            <a:pPr algn="ctr"/>
            <a:endParaRPr lang="es-ES" sz="2400" b="1" dirty="0" smtClean="0">
              <a:ln w="11430"/>
              <a:effectLst>
                <a:outerShdw blurRad="50800" dist="39000" dir="5460000" algn="tl">
                  <a:srgbClr val="000000">
                    <a:alpha val="38000"/>
                  </a:srgbClr>
                </a:outerShdw>
              </a:effectLst>
            </a:endParaRPr>
          </a:p>
        </p:txBody>
      </p:sp>
      <p:sp>
        <p:nvSpPr>
          <p:cNvPr id="8" name="7 Rectángulo redondeado"/>
          <p:cNvSpPr/>
          <p:nvPr/>
        </p:nvSpPr>
        <p:spPr>
          <a:xfrm>
            <a:off x="1857356" y="785794"/>
            <a:ext cx="6768752" cy="11521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p>
          <a:p>
            <a:pPr algn="ctr"/>
            <a:r>
              <a:rPr lang="es-ES" b="1" dirty="0" smtClean="0"/>
              <a:t>1. RECEPTIVA - AUDITIVA:</a:t>
            </a:r>
            <a:r>
              <a:rPr lang="es-ES" dirty="0" smtClean="0"/>
              <a:t>¿Puede discriminar e interpretar frases al escuchar como: los gatos vuelan…;  los árboles bailan…  ?</a:t>
            </a:r>
          </a:p>
          <a:p>
            <a:pPr algn="ctr"/>
            <a:endParaRPr lang="es-EC" dirty="0"/>
          </a:p>
        </p:txBody>
      </p:sp>
      <p:graphicFrame>
        <p:nvGraphicFramePr>
          <p:cNvPr id="11" name="10 Tabla"/>
          <p:cNvGraphicFramePr>
            <a:graphicFrameLocks noGrp="1"/>
          </p:cNvGraphicFramePr>
          <p:nvPr/>
        </p:nvGraphicFramePr>
        <p:xfrm>
          <a:off x="214282" y="2857496"/>
          <a:ext cx="3857652" cy="841248"/>
        </p:xfrm>
        <a:graphic>
          <a:graphicData uri="http://schemas.openxmlformats.org/drawingml/2006/table">
            <a:tbl>
              <a:tblPr/>
              <a:tblGrid>
                <a:gridCol w="1543754"/>
                <a:gridCol w="1121065"/>
                <a:gridCol w="1192833"/>
              </a:tblGrid>
              <a:tr h="0">
                <a:tc>
                  <a:txBody>
                    <a:bodyPr/>
                    <a:lstStyle/>
                    <a:p>
                      <a:pPr algn="ctr">
                        <a:lnSpc>
                          <a:spcPct val="115000"/>
                        </a:lnSpc>
                        <a:spcAft>
                          <a:spcPts val="0"/>
                        </a:spcAft>
                      </a:pPr>
                      <a:r>
                        <a:rPr lang="es-ES" sz="1200" b="1">
                          <a:latin typeface="Arial"/>
                          <a:ea typeface="Calibri"/>
                          <a:cs typeface="Times New Roman"/>
                        </a:rPr>
                        <a:t>Receptiva Auditiva</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Frecuencia</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Porcentaje %</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Si</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11</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44,00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No</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14</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56,00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TOTAL</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25</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latin typeface="Arial"/>
                          <a:ea typeface="Calibri"/>
                          <a:cs typeface="Times New Roman"/>
                        </a:rPr>
                        <a:t>100,00</a:t>
                      </a:r>
                      <a:endParaRPr lang="es-ES"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12 Gráfico"/>
          <p:cNvGraphicFramePr/>
          <p:nvPr/>
        </p:nvGraphicFramePr>
        <p:xfrm>
          <a:off x="4286248" y="2357430"/>
          <a:ext cx="4577207" cy="414340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115616" y="5805264"/>
            <a:ext cx="676545" cy="682377"/>
          </a:xfrm>
          <a:prstGeom prst="rect">
            <a:avLst/>
          </a:prstGeom>
        </p:spPr>
      </p:pic>
      <p:pic>
        <p:nvPicPr>
          <p:cNvPr id="4" name="3 Imagen" descr="Regresar.jpg">
            <a:hlinkClick r:id="rId4" action="ppaction://hlinksldjump"/>
          </p:cNvPr>
          <p:cNvPicPr>
            <a:picLocks noChangeAspect="1"/>
          </p:cNvPicPr>
          <p:nvPr/>
        </p:nvPicPr>
        <p:blipFill>
          <a:blip r:embed="rId5" cstate="print"/>
          <a:stretch>
            <a:fillRect/>
          </a:stretch>
        </p:blipFill>
        <p:spPr>
          <a:xfrm>
            <a:off x="179512" y="5733256"/>
            <a:ext cx="752475" cy="766762"/>
          </a:xfrm>
          <a:prstGeom prst="rect">
            <a:avLst/>
          </a:prstGeom>
        </p:spPr>
      </p:pic>
      <p:pic>
        <p:nvPicPr>
          <p:cNvPr id="5" name="4 Imagen" descr="Siguiente.jpg">
            <a:hlinkClick r:id="rId6" action="ppaction://hlinksldjump"/>
          </p:cNvPr>
          <p:cNvPicPr>
            <a:picLocks noChangeAspect="1"/>
          </p:cNvPicPr>
          <p:nvPr/>
        </p:nvPicPr>
        <p:blipFill>
          <a:blip r:embed="rId7" cstate="print"/>
          <a:stretch>
            <a:fillRect/>
          </a:stretch>
        </p:blipFill>
        <p:spPr>
          <a:xfrm>
            <a:off x="1907704" y="5805264"/>
            <a:ext cx="754385" cy="751161"/>
          </a:xfrm>
          <a:prstGeom prst="rect">
            <a:avLst/>
          </a:prstGeom>
        </p:spPr>
      </p:pic>
      <p:sp>
        <p:nvSpPr>
          <p:cNvPr id="6" name="5 Rectángulo redondeado"/>
          <p:cNvSpPr/>
          <p:nvPr/>
        </p:nvSpPr>
        <p:spPr>
          <a:xfrm>
            <a:off x="1763688" y="260648"/>
            <a:ext cx="6768752" cy="11521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2. RECEPTIVA VISUAL:</a:t>
            </a:r>
            <a:r>
              <a:rPr lang="es-ES" dirty="0" smtClean="0"/>
              <a:t>¿ Tiene la capacidad de visualizar, discriminar y relacionar lo que mira ?</a:t>
            </a:r>
          </a:p>
          <a:p>
            <a:pPr algn="ctr"/>
            <a:endParaRPr lang="es-EC" dirty="0"/>
          </a:p>
        </p:txBody>
      </p:sp>
      <p:graphicFrame>
        <p:nvGraphicFramePr>
          <p:cNvPr id="10" name="9 Tabla"/>
          <p:cNvGraphicFramePr>
            <a:graphicFrameLocks noGrp="1"/>
          </p:cNvGraphicFramePr>
          <p:nvPr/>
        </p:nvGraphicFramePr>
        <p:xfrm>
          <a:off x="214282" y="2328028"/>
          <a:ext cx="3571900" cy="841248"/>
        </p:xfrm>
        <a:graphic>
          <a:graphicData uri="http://schemas.openxmlformats.org/drawingml/2006/table">
            <a:tbl>
              <a:tblPr/>
              <a:tblGrid>
                <a:gridCol w="1429402"/>
                <a:gridCol w="1038023"/>
                <a:gridCol w="1104475"/>
              </a:tblGrid>
              <a:tr h="0">
                <a:tc>
                  <a:txBody>
                    <a:bodyPr/>
                    <a:lstStyle/>
                    <a:p>
                      <a:pPr algn="ctr">
                        <a:lnSpc>
                          <a:spcPct val="115000"/>
                        </a:lnSpc>
                        <a:spcAft>
                          <a:spcPts val="0"/>
                        </a:spcAft>
                      </a:pPr>
                      <a:r>
                        <a:rPr lang="es-ES" sz="1200" b="1" dirty="0">
                          <a:latin typeface="Arial"/>
                          <a:ea typeface="Calibri"/>
                          <a:cs typeface="Times New Roman"/>
                        </a:rPr>
                        <a:t>Receptiva  Visual</a:t>
                      </a:r>
                      <a:endParaRPr lang="es-ES"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Frecuencia</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Porcentaje %</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Si</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22</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88,00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No</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3</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12,00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dirty="0">
                          <a:latin typeface="Arial"/>
                          <a:ea typeface="Calibri"/>
                          <a:cs typeface="Times New Roman"/>
                        </a:rPr>
                        <a:t>TOTAL</a:t>
                      </a:r>
                      <a:endParaRPr lang="es-ES"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25</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latin typeface="Arial"/>
                          <a:ea typeface="Calibri"/>
                          <a:cs typeface="Times New Roman"/>
                        </a:rPr>
                        <a:t>100,00</a:t>
                      </a:r>
                      <a:endParaRPr lang="es-ES"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Gráfico"/>
          <p:cNvGraphicFramePr/>
          <p:nvPr/>
        </p:nvGraphicFramePr>
        <p:xfrm>
          <a:off x="3929058" y="2214554"/>
          <a:ext cx="4991477" cy="4000528"/>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115616" y="5733256"/>
            <a:ext cx="676545" cy="682377"/>
          </a:xfrm>
          <a:prstGeom prst="rect">
            <a:avLst/>
          </a:prstGeom>
        </p:spPr>
      </p:pic>
      <p:pic>
        <p:nvPicPr>
          <p:cNvPr id="4" name="3 Imagen" descr="Regresar.jpg">
            <a:hlinkClick r:id="rId4" action="ppaction://hlinksldjump"/>
          </p:cNvPr>
          <p:cNvPicPr>
            <a:picLocks noChangeAspect="1"/>
          </p:cNvPicPr>
          <p:nvPr/>
        </p:nvPicPr>
        <p:blipFill>
          <a:blip r:embed="rId5" cstate="print"/>
          <a:stretch>
            <a:fillRect/>
          </a:stretch>
        </p:blipFill>
        <p:spPr>
          <a:xfrm>
            <a:off x="179512" y="5733256"/>
            <a:ext cx="752475" cy="766762"/>
          </a:xfrm>
          <a:prstGeom prst="rect">
            <a:avLst/>
          </a:prstGeom>
        </p:spPr>
      </p:pic>
      <p:pic>
        <p:nvPicPr>
          <p:cNvPr id="5" name="4 Imagen" descr="Siguiente.jpg">
            <a:hlinkClick r:id="rId6" action="ppaction://hlinksldjump"/>
          </p:cNvPr>
          <p:cNvPicPr>
            <a:picLocks noChangeAspect="1"/>
          </p:cNvPicPr>
          <p:nvPr/>
        </p:nvPicPr>
        <p:blipFill>
          <a:blip r:embed="rId7" cstate="print"/>
          <a:stretch>
            <a:fillRect/>
          </a:stretch>
        </p:blipFill>
        <p:spPr>
          <a:xfrm>
            <a:off x="1979712" y="5661248"/>
            <a:ext cx="754385" cy="751161"/>
          </a:xfrm>
          <a:prstGeom prst="rect">
            <a:avLst/>
          </a:prstGeom>
        </p:spPr>
      </p:pic>
      <p:sp>
        <p:nvSpPr>
          <p:cNvPr id="6" name="5 Rectángulo redondeado"/>
          <p:cNvSpPr/>
          <p:nvPr/>
        </p:nvSpPr>
        <p:spPr>
          <a:xfrm>
            <a:off x="1763688" y="260648"/>
            <a:ext cx="6768752" cy="11521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t>3. ASOCIATIVA AUDITIVA:</a:t>
            </a:r>
            <a:r>
              <a:rPr lang="es-ES" dirty="0" smtClean="0"/>
              <a:t>¿Completa frases que escucha y que se quiere decir, como: Un pájaro vuela en el aire, un pez nada en el … ?</a:t>
            </a:r>
          </a:p>
          <a:p>
            <a:endParaRPr lang="es-EC" dirty="0">
              <a:solidFill>
                <a:srgbClr val="0000CC"/>
              </a:solidFill>
            </a:endParaRPr>
          </a:p>
        </p:txBody>
      </p:sp>
      <p:graphicFrame>
        <p:nvGraphicFramePr>
          <p:cNvPr id="10" name="9 Tabla"/>
          <p:cNvGraphicFramePr>
            <a:graphicFrameLocks noGrp="1"/>
          </p:cNvGraphicFramePr>
          <p:nvPr/>
        </p:nvGraphicFramePr>
        <p:xfrm>
          <a:off x="357158" y="2714620"/>
          <a:ext cx="3643339" cy="1051560"/>
        </p:xfrm>
        <a:graphic>
          <a:graphicData uri="http://schemas.openxmlformats.org/drawingml/2006/table">
            <a:tbl>
              <a:tblPr/>
              <a:tblGrid>
                <a:gridCol w="1457990"/>
                <a:gridCol w="1058784"/>
                <a:gridCol w="1126565"/>
              </a:tblGrid>
              <a:tr h="0">
                <a:tc>
                  <a:txBody>
                    <a:bodyPr/>
                    <a:lstStyle/>
                    <a:p>
                      <a:pPr algn="ctr">
                        <a:lnSpc>
                          <a:spcPct val="115000"/>
                        </a:lnSpc>
                        <a:spcAft>
                          <a:spcPts val="0"/>
                        </a:spcAft>
                      </a:pPr>
                      <a:r>
                        <a:rPr lang="es-ES" sz="1200" b="1">
                          <a:latin typeface="Arial"/>
                          <a:ea typeface="Calibri"/>
                          <a:cs typeface="Times New Roman"/>
                        </a:rPr>
                        <a:t>Asociativa  Auditiva</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Frecuencia</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Porcentaje %</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Si</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3</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12,00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No</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22</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88,00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TOTAL</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25</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latin typeface="Arial"/>
                          <a:ea typeface="Calibri"/>
                          <a:cs typeface="Times New Roman"/>
                        </a:rPr>
                        <a:t>100,00</a:t>
                      </a:r>
                      <a:endParaRPr lang="es-ES"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Gráfico"/>
          <p:cNvGraphicFramePr/>
          <p:nvPr/>
        </p:nvGraphicFramePr>
        <p:xfrm>
          <a:off x="4199959" y="1785926"/>
          <a:ext cx="4586883" cy="4357718"/>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42844" y="5929330"/>
            <a:ext cx="676545" cy="682377"/>
          </a:xfrm>
          <a:prstGeom prst="rect">
            <a:avLst/>
          </a:prstGeom>
        </p:spPr>
      </p:pic>
      <p:pic>
        <p:nvPicPr>
          <p:cNvPr id="105474" name="Picture 2" descr="http://t3.gstatic.com/images?q=tbn:ANd9GcRX1NenqEUq0A842XxPCEWiy-Fgf8vjNlG6DlqSuLCyVkf_8O2_Lg"/>
          <p:cNvPicPr>
            <a:picLocks noChangeAspect="1" noChangeArrowheads="1"/>
          </p:cNvPicPr>
          <p:nvPr/>
        </p:nvPicPr>
        <p:blipFill>
          <a:blip r:embed="rId4"/>
          <a:srcRect/>
          <a:stretch>
            <a:fillRect/>
          </a:stretch>
        </p:blipFill>
        <p:spPr bwMode="auto">
          <a:xfrm>
            <a:off x="785786" y="1071546"/>
            <a:ext cx="7715304" cy="4143404"/>
          </a:xfrm>
          <a:prstGeom prst="rect">
            <a:avLst/>
          </a:prstGeom>
          <a:noFill/>
        </p:spPr>
      </p:pic>
      <p:sp>
        <p:nvSpPr>
          <p:cNvPr id="8" name="7 Rectángulo"/>
          <p:cNvSpPr/>
          <p:nvPr/>
        </p:nvSpPr>
        <p:spPr>
          <a:xfrm>
            <a:off x="285720" y="357166"/>
            <a:ext cx="8267007" cy="1384995"/>
          </a:xfrm>
          <a:prstGeom prst="rect">
            <a:avLst/>
          </a:prstGeom>
          <a:noFill/>
        </p:spPr>
        <p:txBody>
          <a:bodyPr wrap="none" lIns="91440" tIns="45720" rIns="91440" bIns="45720">
            <a:spAutoFit/>
          </a:bodyPr>
          <a:lstStyle/>
          <a:p>
            <a:pPr algn="ctr"/>
            <a:r>
              <a:rPr lang="es-ES" sz="2800" dirty="0" smtClean="0">
                <a:solidFill>
                  <a:schemeClr val="accent4">
                    <a:lumMod val="75000"/>
                  </a:schemeClr>
                </a:solidFill>
                <a:latin typeface="Baskerville Old Face" pitchFamily="18" charset="0"/>
              </a:rPr>
              <a:t>"Enseñar no debe parecerse a llenar una botella de agua, </a:t>
            </a:r>
          </a:p>
          <a:p>
            <a:pPr algn="ctr"/>
            <a:r>
              <a:rPr lang="es-ES" sz="2800" dirty="0" smtClean="0">
                <a:solidFill>
                  <a:schemeClr val="accent4">
                    <a:lumMod val="75000"/>
                  </a:schemeClr>
                </a:solidFill>
                <a:latin typeface="Baskerville Old Face" pitchFamily="18" charset="0"/>
              </a:rPr>
              <a:t>sino más bien a ayudar a crecer una flor a su manera".</a:t>
            </a:r>
          </a:p>
          <a:p>
            <a:pPr algn="ctr"/>
            <a:r>
              <a:rPr lang="es-ES" sz="2800" dirty="0" smtClean="0">
                <a:solidFill>
                  <a:schemeClr val="accent4">
                    <a:lumMod val="75000"/>
                  </a:schemeClr>
                </a:solidFill>
                <a:latin typeface="Baskerville Old Face" pitchFamily="18" charset="0"/>
              </a:rPr>
              <a:t> </a:t>
            </a:r>
            <a:r>
              <a:rPr lang="es-ES" sz="1400" dirty="0" smtClean="0">
                <a:solidFill>
                  <a:schemeClr val="accent4">
                    <a:lumMod val="75000"/>
                  </a:schemeClr>
                </a:solidFill>
                <a:latin typeface="Baskerville Old Face" pitchFamily="18" charset="0"/>
              </a:rPr>
              <a:t>Noam Chomsky</a:t>
            </a:r>
            <a:endParaRPr lang="es-ES" sz="1400" b="1" cap="none" spc="0" dirty="0">
              <a:ln w="10541" cmpd="sng">
                <a:solidFill>
                  <a:schemeClr val="accent1">
                    <a:shade val="88000"/>
                    <a:satMod val="110000"/>
                  </a:schemeClr>
                </a:solidFill>
                <a:prstDash val="solid"/>
              </a:ln>
              <a:solidFill>
                <a:schemeClr val="accent4">
                  <a:lumMod val="75000"/>
                </a:schemeClr>
              </a:solidFill>
              <a:effectLst/>
              <a:latin typeface="Baskerville Old Face" pitchFamily="18" charset="0"/>
            </a:endParaRPr>
          </a:p>
        </p:txBody>
      </p:sp>
    </p:spTree>
  </p:cSld>
  <p:clrMapOvr>
    <a:masterClrMapping/>
  </p:clrMapOvr>
  <p:transition>
    <p:pull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115616" y="5877272"/>
            <a:ext cx="676545" cy="682377"/>
          </a:xfrm>
          <a:prstGeom prst="rect">
            <a:avLst/>
          </a:prstGeom>
        </p:spPr>
      </p:pic>
      <p:pic>
        <p:nvPicPr>
          <p:cNvPr id="4" name="3 Imagen" descr="Regresar.jpg">
            <a:hlinkClick r:id="rId4" action="ppaction://hlinksldjump"/>
          </p:cNvPr>
          <p:cNvPicPr>
            <a:picLocks noChangeAspect="1"/>
          </p:cNvPicPr>
          <p:nvPr/>
        </p:nvPicPr>
        <p:blipFill>
          <a:blip r:embed="rId5" cstate="print"/>
          <a:stretch>
            <a:fillRect/>
          </a:stretch>
        </p:blipFill>
        <p:spPr>
          <a:xfrm>
            <a:off x="179512" y="5805264"/>
            <a:ext cx="752475" cy="766762"/>
          </a:xfrm>
          <a:prstGeom prst="rect">
            <a:avLst/>
          </a:prstGeom>
        </p:spPr>
      </p:pic>
      <p:sp>
        <p:nvSpPr>
          <p:cNvPr id="6" name="5 Rectángulo redondeado"/>
          <p:cNvSpPr/>
          <p:nvPr/>
        </p:nvSpPr>
        <p:spPr>
          <a:xfrm>
            <a:off x="683568" y="188640"/>
            <a:ext cx="8136904" cy="129614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smtClean="0"/>
              <a:t>4. CIERRE AUDITIVO VOCAL:</a:t>
            </a:r>
            <a:r>
              <a:rPr lang="es-ES" sz="1600" dirty="0" smtClean="0"/>
              <a:t>¿ Puede escuchar y completar la palabra que se quiere decir?</a:t>
            </a:r>
          </a:p>
          <a:p>
            <a:endParaRPr lang="es-EC" sz="1600" b="1" dirty="0">
              <a:solidFill>
                <a:srgbClr val="0000CC"/>
              </a:solidFill>
            </a:endParaRPr>
          </a:p>
        </p:txBody>
      </p:sp>
      <p:graphicFrame>
        <p:nvGraphicFramePr>
          <p:cNvPr id="9" name="8 Tabla"/>
          <p:cNvGraphicFramePr>
            <a:graphicFrameLocks noGrp="1"/>
          </p:cNvGraphicFramePr>
          <p:nvPr/>
        </p:nvGraphicFramePr>
        <p:xfrm>
          <a:off x="285720" y="2643182"/>
          <a:ext cx="3286147" cy="1051560"/>
        </p:xfrm>
        <a:graphic>
          <a:graphicData uri="http://schemas.openxmlformats.org/drawingml/2006/table">
            <a:tbl>
              <a:tblPr/>
              <a:tblGrid>
                <a:gridCol w="1315049"/>
                <a:gridCol w="954981"/>
                <a:gridCol w="1016117"/>
              </a:tblGrid>
              <a:tr h="0">
                <a:tc>
                  <a:txBody>
                    <a:bodyPr/>
                    <a:lstStyle/>
                    <a:p>
                      <a:pPr algn="ctr">
                        <a:lnSpc>
                          <a:spcPct val="115000"/>
                        </a:lnSpc>
                        <a:spcAft>
                          <a:spcPts val="0"/>
                        </a:spcAft>
                      </a:pPr>
                      <a:r>
                        <a:rPr lang="es-ES" sz="1200" b="1">
                          <a:latin typeface="Arial"/>
                          <a:ea typeface="Calibri"/>
                          <a:cs typeface="Times New Roman"/>
                        </a:rPr>
                        <a:t>Cierre Auditivo Vocal</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Frecuencia</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Porcentaje %</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Si</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6</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24,00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No</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19</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76,00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TOTAL</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25</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latin typeface="Arial"/>
                          <a:ea typeface="Calibri"/>
                          <a:cs typeface="Times New Roman"/>
                        </a:rPr>
                        <a:t>100,00</a:t>
                      </a:r>
                      <a:endParaRPr lang="es-ES"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9 Gráfico"/>
          <p:cNvGraphicFramePr/>
          <p:nvPr/>
        </p:nvGraphicFramePr>
        <p:xfrm>
          <a:off x="3714744" y="1785926"/>
          <a:ext cx="4928260" cy="3571900"/>
        </p:xfrm>
        <a:graphic>
          <a:graphicData uri="http://schemas.openxmlformats.org/drawingml/2006/chart">
            <c:chart xmlns:c="http://schemas.openxmlformats.org/drawingml/2006/chart" xmlns:r="http://schemas.openxmlformats.org/officeDocument/2006/relationships" r:id="rId6"/>
          </a:graphicData>
        </a:graphic>
      </p:graphicFrame>
      <p:pic>
        <p:nvPicPr>
          <p:cNvPr id="7" name="6 Imagen" descr="Siguiente.jpg">
            <a:hlinkClick r:id="rId7" action="ppaction://hlinksldjump"/>
          </p:cNvPr>
          <p:cNvPicPr>
            <a:picLocks noChangeAspect="1"/>
          </p:cNvPicPr>
          <p:nvPr/>
        </p:nvPicPr>
        <p:blipFill>
          <a:blip r:embed="rId8" cstate="print"/>
          <a:stretch>
            <a:fillRect/>
          </a:stretch>
        </p:blipFill>
        <p:spPr>
          <a:xfrm>
            <a:off x="1928794" y="5857892"/>
            <a:ext cx="754385" cy="751161"/>
          </a:xfrm>
          <a:prstGeom prst="rect">
            <a:avLst/>
          </a:prstGeom>
        </p:spPr>
      </p:pic>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251520" y="5949280"/>
            <a:ext cx="676545" cy="682377"/>
          </a:xfrm>
          <a:prstGeom prst="rect">
            <a:avLst/>
          </a:prstGeom>
        </p:spPr>
      </p:pic>
      <p:pic>
        <p:nvPicPr>
          <p:cNvPr id="5" name="4 Imagen" descr="Siguiente.jpg">
            <a:hlinkClick r:id="rId4" action="ppaction://hlinksldjump"/>
          </p:cNvPr>
          <p:cNvPicPr>
            <a:picLocks noChangeAspect="1"/>
          </p:cNvPicPr>
          <p:nvPr/>
        </p:nvPicPr>
        <p:blipFill>
          <a:blip r:embed="rId5" cstate="print"/>
          <a:stretch>
            <a:fillRect/>
          </a:stretch>
        </p:blipFill>
        <p:spPr>
          <a:xfrm>
            <a:off x="1259632" y="5877272"/>
            <a:ext cx="754385" cy="751161"/>
          </a:xfrm>
          <a:prstGeom prst="rect">
            <a:avLst/>
          </a:prstGeom>
        </p:spPr>
      </p:pic>
      <p:sp>
        <p:nvSpPr>
          <p:cNvPr id="7" name="6 Rectángulo redondeado"/>
          <p:cNvSpPr/>
          <p:nvPr/>
        </p:nvSpPr>
        <p:spPr>
          <a:xfrm>
            <a:off x="1331640" y="764704"/>
            <a:ext cx="7272808" cy="102122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smtClean="0"/>
              <a:t>5. PRONUNCIACIÓN:</a:t>
            </a:r>
            <a:r>
              <a:rPr lang="es-ES" sz="1600" dirty="0" smtClean="0"/>
              <a:t>¿Puede expresar palabras verbalmente en forma clara y sencilla sin confundir el sonido ni la pronunciación de las mismas ?</a:t>
            </a:r>
          </a:p>
          <a:p>
            <a:endParaRPr lang="es-EC" sz="1600" dirty="0">
              <a:solidFill>
                <a:srgbClr val="0000CC"/>
              </a:solidFill>
            </a:endParaRPr>
          </a:p>
        </p:txBody>
      </p:sp>
      <p:graphicFrame>
        <p:nvGraphicFramePr>
          <p:cNvPr id="14" name="13 Tabla"/>
          <p:cNvGraphicFramePr>
            <a:graphicFrameLocks noGrp="1"/>
          </p:cNvGraphicFramePr>
          <p:nvPr/>
        </p:nvGraphicFramePr>
        <p:xfrm>
          <a:off x="142844" y="2714620"/>
          <a:ext cx="3643339" cy="841248"/>
        </p:xfrm>
        <a:graphic>
          <a:graphicData uri="http://schemas.openxmlformats.org/drawingml/2006/table">
            <a:tbl>
              <a:tblPr/>
              <a:tblGrid>
                <a:gridCol w="1200890"/>
                <a:gridCol w="1183347"/>
                <a:gridCol w="1259102"/>
              </a:tblGrid>
              <a:tr h="0">
                <a:tc>
                  <a:txBody>
                    <a:bodyPr/>
                    <a:lstStyle/>
                    <a:p>
                      <a:pPr algn="ctr">
                        <a:lnSpc>
                          <a:spcPct val="115000"/>
                        </a:lnSpc>
                        <a:spcAft>
                          <a:spcPts val="0"/>
                        </a:spcAft>
                      </a:pPr>
                      <a:r>
                        <a:rPr lang="es-ES" sz="1200" b="1">
                          <a:latin typeface="Arial"/>
                          <a:ea typeface="Calibri"/>
                          <a:cs typeface="Times New Roman"/>
                        </a:rPr>
                        <a:t>Pronunciación</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Frecuencia</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Porcentaje %</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Si</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4</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16,00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No</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21</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84,00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TOTAL</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25</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latin typeface="Arial"/>
                          <a:ea typeface="Calibri"/>
                          <a:cs typeface="Times New Roman"/>
                        </a:rPr>
                        <a:t>100,00</a:t>
                      </a:r>
                      <a:endParaRPr lang="es-ES"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14 Gráfico"/>
          <p:cNvGraphicFramePr/>
          <p:nvPr/>
        </p:nvGraphicFramePr>
        <p:xfrm>
          <a:off x="3929058" y="2357430"/>
          <a:ext cx="4928259" cy="314327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115616" y="5733256"/>
            <a:ext cx="676545" cy="682377"/>
          </a:xfrm>
          <a:prstGeom prst="rect">
            <a:avLst/>
          </a:prstGeom>
        </p:spPr>
      </p:pic>
      <p:pic>
        <p:nvPicPr>
          <p:cNvPr id="4" name="3 Imagen" descr="Regresar.jpg">
            <a:hlinkClick r:id="rId4" action="ppaction://hlinksldjump"/>
          </p:cNvPr>
          <p:cNvPicPr>
            <a:picLocks noChangeAspect="1"/>
          </p:cNvPicPr>
          <p:nvPr/>
        </p:nvPicPr>
        <p:blipFill>
          <a:blip r:embed="rId5" cstate="print"/>
          <a:stretch>
            <a:fillRect/>
          </a:stretch>
        </p:blipFill>
        <p:spPr>
          <a:xfrm>
            <a:off x="179512" y="5733256"/>
            <a:ext cx="752475" cy="766762"/>
          </a:xfrm>
          <a:prstGeom prst="rect">
            <a:avLst/>
          </a:prstGeom>
        </p:spPr>
      </p:pic>
      <p:pic>
        <p:nvPicPr>
          <p:cNvPr id="5" name="4 Imagen" descr="Siguiente.jpg">
            <a:hlinkClick r:id="rId6" action="ppaction://hlinksldjump"/>
          </p:cNvPr>
          <p:cNvPicPr>
            <a:picLocks noChangeAspect="1"/>
          </p:cNvPicPr>
          <p:nvPr/>
        </p:nvPicPr>
        <p:blipFill>
          <a:blip r:embed="rId7" cstate="print"/>
          <a:stretch>
            <a:fillRect/>
          </a:stretch>
        </p:blipFill>
        <p:spPr>
          <a:xfrm>
            <a:off x="1979712" y="5733256"/>
            <a:ext cx="754385" cy="751161"/>
          </a:xfrm>
          <a:prstGeom prst="rect">
            <a:avLst/>
          </a:prstGeom>
        </p:spPr>
      </p:pic>
      <p:sp>
        <p:nvSpPr>
          <p:cNvPr id="6" name="5 Rectángulo redondeado"/>
          <p:cNvSpPr/>
          <p:nvPr/>
        </p:nvSpPr>
        <p:spPr>
          <a:xfrm>
            <a:off x="1835696" y="188640"/>
            <a:ext cx="6768752"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smtClean="0"/>
              <a:t>6. MEMORIA SECUENCIA AUDITIVA:</a:t>
            </a:r>
            <a:r>
              <a:rPr lang="es-ES" sz="1600" dirty="0" smtClean="0"/>
              <a:t>¿ Puede recordar en orden lo que escucha, desde algo simple hasta lo más complejo?</a:t>
            </a:r>
          </a:p>
          <a:p>
            <a:endParaRPr lang="es-EC" sz="1600" dirty="0">
              <a:solidFill>
                <a:srgbClr val="0000CC"/>
              </a:solidFill>
            </a:endParaRPr>
          </a:p>
        </p:txBody>
      </p:sp>
      <p:graphicFrame>
        <p:nvGraphicFramePr>
          <p:cNvPr id="12" name="11 Tabla"/>
          <p:cNvGraphicFramePr>
            <a:graphicFrameLocks noGrp="1"/>
          </p:cNvGraphicFramePr>
          <p:nvPr/>
        </p:nvGraphicFramePr>
        <p:xfrm>
          <a:off x="357158" y="2571744"/>
          <a:ext cx="3643339" cy="1051560"/>
        </p:xfrm>
        <a:graphic>
          <a:graphicData uri="http://schemas.openxmlformats.org/drawingml/2006/table">
            <a:tbl>
              <a:tblPr/>
              <a:tblGrid>
                <a:gridCol w="1722373"/>
                <a:gridCol w="993426"/>
                <a:gridCol w="927540"/>
              </a:tblGrid>
              <a:tr h="0">
                <a:tc>
                  <a:txBody>
                    <a:bodyPr/>
                    <a:lstStyle/>
                    <a:p>
                      <a:pPr algn="ctr">
                        <a:lnSpc>
                          <a:spcPct val="115000"/>
                        </a:lnSpc>
                        <a:spcAft>
                          <a:spcPts val="0"/>
                        </a:spcAft>
                      </a:pPr>
                      <a:r>
                        <a:rPr lang="es-ES" sz="1200" b="1">
                          <a:latin typeface="Arial"/>
                          <a:ea typeface="Calibri"/>
                          <a:cs typeface="Times New Roman"/>
                        </a:rPr>
                        <a:t>Memoria Secuencia Auditiva</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Frecuencia</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Porcentaje %</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Si</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7</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28,00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No</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18</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72,00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TOTAL</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25</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latin typeface="Arial"/>
                          <a:ea typeface="Calibri"/>
                          <a:cs typeface="Times New Roman"/>
                        </a:rPr>
                        <a:t>100,00</a:t>
                      </a:r>
                      <a:endParaRPr lang="es-ES"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12 Gráfico"/>
          <p:cNvGraphicFramePr/>
          <p:nvPr/>
        </p:nvGraphicFramePr>
        <p:xfrm>
          <a:off x="4000496" y="1785926"/>
          <a:ext cx="4904509" cy="4071966"/>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187624" y="5733256"/>
            <a:ext cx="676545" cy="682377"/>
          </a:xfrm>
          <a:prstGeom prst="rect">
            <a:avLst/>
          </a:prstGeom>
        </p:spPr>
      </p:pic>
      <p:pic>
        <p:nvPicPr>
          <p:cNvPr id="4" name="3 Imagen" descr="Regresar.jpg">
            <a:hlinkClick r:id="rId4" action="ppaction://hlinksldjump"/>
          </p:cNvPr>
          <p:cNvPicPr>
            <a:picLocks noChangeAspect="1"/>
          </p:cNvPicPr>
          <p:nvPr/>
        </p:nvPicPr>
        <p:blipFill>
          <a:blip r:embed="rId5" cstate="print"/>
          <a:stretch>
            <a:fillRect/>
          </a:stretch>
        </p:blipFill>
        <p:spPr>
          <a:xfrm>
            <a:off x="179512" y="5661248"/>
            <a:ext cx="752475" cy="766762"/>
          </a:xfrm>
          <a:prstGeom prst="rect">
            <a:avLst/>
          </a:prstGeom>
        </p:spPr>
      </p:pic>
      <p:sp>
        <p:nvSpPr>
          <p:cNvPr id="6" name="5 Rectángulo redondeado"/>
          <p:cNvSpPr/>
          <p:nvPr/>
        </p:nvSpPr>
        <p:spPr>
          <a:xfrm>
            <a:off x="1763688" y="188640"/>
            <a:ext cx="6768752" cy="116865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smtClean="0"/>
              <a:t>7. COORDINACIÓN VISUAL AUDITIVO MOTORA:</a:t>
            </a:r>
            <a:r>
              <a:rPr lang="es-ES" sz="1600" dirty="0" smtClean="0"/>
              <a:t>¿Puede coordinar simultáneamente las funciones de ver, escuchar y mover coordinadamente los órganos de su cuerpo ?</a:t>
            </a:r>
          </a:p>
          <a:p>
            <a:endParaRPr lang="es-EC" sz="1600" dirty="0">
              <a:solidFill>
                <a:srgbClr val="0000CC"/>
              </a:solidFill>
            </a:endParaRPr>
          </a:p>
        </p:txBody>
      </p:sp>
      <p:graphicFrame>
        <p:nvGraphicFramePr>
          <p:cNvPr id="10" name="9 Tabla"/>
          <p:cNvGraphicFramePr>
            <a:graphicFrameLocks noGrp="1"/>
          </p:cNvGraphicFramePr>
          <p:nvPr/>
        </p:nvGraphicFramePr>
        <p:xfrm>
          <a:off x="285721" y="2285992"/>
          <a:ext cx="2857520" cy="1261872"/>
        </p:xfrm>
        <a:graphic>
          <a:graphicData uri="http://schemas.openxmlformats.org/drawingml/2006/table">
            <a:tbl>
              <a:tblPr/>
              <a:tblGrid>
                <a:gridCol w="1662757"/>
                <a:gridCol w="572605"/>
                <a:gridCol w="622158"/>
              </a:tblGrid>
              <a:tr h="0">
                <a:tc>
                  <a:txBody>
                    <a:bodyPr/>
                    <a:lstStyle/>
                    <a:p>
                      <a:pPr algn="ctr">
                        <a:lnSpc>
                          <a:spcPct val="115000"/>
                        </a:lnSpc>
                        <a:spcAft>
                          <a:spcPts val="0"/>
                        </a:spcAft>
                      </a:pPr>
                      <a:r>
                        <a:rPr lang="es-ES" sz="1200" b="1">
                          <a:latin typeface="Arial"/>
                          <a:ea typeface="Calibri"/>
                          <a:cs typeface="Times New Roman"/>
                        </a:rPr>
                        <a:t>Coordinación Visual Auditiva Motora</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Frecuencia</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Porcentaje %</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Si</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8,00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No</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23</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92,00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TOTAL</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25</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latin typeface="Arial"/>
                          <a:ea typeface="Calibri"/>
                          <a:cs typeface="Times New Roman"/>
                        </a:rPr>
                        <a:t>100,00</a:t>
                      </a:r>
                      <a:endParaRPr lang="es-ES"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Gráfico"/>
          <p:cNvGraphicFramePr/>
          <p:nvPr/>
        </p:nvGraphicFramePr>
        <p:xfrm>
          <a:off x="3643306" y="2214554"/>
          <a:ext cx="4916385" cy="3786214"/>
        </p:xfrm>
        <a:graphic>
          <a:graphicData uri="http://schemas.openxmlformats.org/drawingml/2006/chart">
            <c:chart xmlns:c="http://schemas.openxmlformats.org/drawingml/2006/chart" xmlns:r="http://schemas.openxmlformats.org/officeDocument/2006/relationships" r:id="rId6"/>
          </a:graphicData>
        </a:graphic>
      </p:graphicFrame>
      <p:pic>
        <p:nvPicPr>
          <p:cNvPr id="8" name="7 Imagen" descr="Siguiente.jpg">
            <a:hlinkClick r:id="rId7" action="ppaction://hlinksldjump"/>
          </p:cNvPr>
          <p:cNvPicPr>
            <a:picLocks noChangeAspect="1"/>
          </p:cNvPicPr>
          <p:nvPr/>
        </p:nvPicPr>
        <p:blipFill>
          <a:blip r:embed="rId8" cstate="print"/>
          <a:stretch>
            <a:fillRect/>
          </a:stretch>
        </p:blipFill>
        <p:spPr>
          <a:xfrm>
            <a:off x="1979712" y="5661248"/>
            <a:ext cx="754385" cy="751161"/>
          </a:xfrm>
          <a:prstGeom prst="rect">
            <a:avLst/>
          </a:prstGeom>
        </p:spPr>
      </p:pic>
    </p:spTree>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79512" y="5877272"/>
            <a:ext cx="676545" cy="682377"/>
          </a:xfrm>
          <a:prstGeom prst="rect">
            <a:avLst/>
          </a:prstGeom>
        </p:spPr>
      </p:pic>
      <p:pic>
        <p:nvPicPr>
          <p:cNvPr id="5" name="4 Imagen" descr="Siguiente.jpg">
            <a:hlinkClick r:id="rId4" action="ppaction://hlinksldjump"/>
          </p:cNvPr>
          <p:cNvPicPr>
            <a:picLocks noChangeAspect="1"/>
          </p:cNvPicPr>
          <p:nvPr/>
        </p:nvPicPr>
        <p:blipFill>
          <a:blip r:embed="rId5" cstate="print"/>
          <a:stretch>
            <a:fillRect/>
          </a:stretch>
        </p:blipFill>
        <p:spPr>
          <a:xfrm>
            <a:off x="1043608" y="5805264"/>
            <a:ext cx="754385" cy="751161"/>
          </a:xfrm>
          <a:prstGeom prst="rect">
            <a:avLst/>
          </a:prstGeom>
        </p:spPr>
      </p:pic>
      <p:sp>
        <p:nvSpPr>
          <p:cNvPr id="8" name="7 Rectángulo redondeado"/>
          <p:cNvSpPr/>
          <p:nvPr/>
        </p:nvSpPr>
        <p:spPr>
          <a:xfrm>
            <a:off x="1763688" y="764704"/>
            <a:ext cx="7128792"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smtClean="0"/>
              <a:t>8. MEMORIA VISUAL:</a:t>
            </a:r>
            <a:r>
              <a:rPr lang="es-ES" sz="1600" dirty="0" smtClean="0"/>
              <a:t>¿Puede recordar en orden lo que se le presenta a la vista como tarjetas con dibujos?</a:t>
            </a:r>
          </a:p>
          <a:p>
            <a:endParaRPr lang="es-EC" sz="1600" dirty="0">
              <a:solidFill>
                <a:srgbClr val="0000CC"/>
              </a:solidFill>
            </a:endParaRPr>
          </a:p>
        </p:txBody>
      </p:sp>
      <p:graphicFrame>
        <p:nvGraphicFramePr>
          <p:cNvPr id="12" name="11 Tabla"/>
          <p:cNvGraphicFramePr>
            <a:graphicFrameLocks noGrp="1"/>
          </p:cNvGraphicFramePr>
          <p:nvPr/>
        </p:nvGraphicFramePr>
        <p:xfrm>
          <a:off x="285721" y="2500306"/>
          <a:ext cx="3643338" cy="1051560"/>
        </p:xfrm>
        <a:graphic>
          <a:graphicData uri="http://schemas.openxmlformats.org/drawingml/2006/table">
            <a:tbl>
              <a:tblPr/>
              <a:tblGrid>
                <a:gridCol w="1258837"/>
                <a:gridCol w="1192017"/>
                <a:gridCol w="1192484"/>
              </a:tblGrid>
              <a:tr h="0">
                <a:tc>
                  <a:txBody>
                    <a:bodyPr/>
                    <a:lstStyle/>
                    <a:p>
                      <a:pPr algn="ctr">
                        <a:lnSpc>
                          <a:spcPct val="115000"/>
                        </a:lnSpc>
                        <a:spcAft>
                          <a:spcPts val="0"/>
                        </a:spcAft>
                      </a:pPr>
                      <a:r>
                        <a:rPr lang="es-ES" sz="1200" b="1">
                          <a:latin typeface="Arial"/>
                          <a:ea typeface="Calibri"/>
                          <a:cs typeface="Times New Roman"/>
                        </a:rPr>
                        <a:t>Memoria  Visual </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Frecuencia</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Porcentaje %</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Si</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9</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36,00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No</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16</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64,00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TOTAL</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25</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latin typeface="Arial"/>
                          <a:ea typeface="Calibri"/>
                          <a:cs typeface="Times New Roman"/>
                        </a:rPr>
                        <a:t>100,00</a:t>
                      </a:r>
                      <a:endParaRPr lang="es-ES"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12 Gráfico"/>
          <p:cNvGraphicFramePr/>
          <p:nvPr/>
        </p:nvGraphicFramePr>
        <p:xfrm>
          <a:off x="4000496" y="2143116"/>
          <a:ext cx="4963886" cy="414340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115616" y="5733256"/>
            <a:ext cx="676545" cy="682377"/>
          </a:xfrm>
          <a:prstGeom prst="rect">
            <a:avLst/>
          </a:prstGeom>
        </p:spPr>
      </p:pic>
      <p:pic>
        <p:nvPicPr>
          <p:cNvPr id="4" name="3 Imagen" descr="Regresar.jpg">
            <a:hlinkClick r:id="rId4" action="ppaction://hlinksldjump"/>
          </p:cNvPr>
          <p:cNvPicPr>
            <a:picLocks noChangeAspect="1"/>
          </p:cNvPicPr>
          <p:nvPr/>
        </p:nvPicPr>
        <p:blipFill>
          <a:blip r:embed="rId5" cstate="print"/>
          <a:stretch>
            <a:fillRect/>
          </a:stretch>
        </p:blipFill>
        <p:spPr>
          <a:xfrm>
            <a:off x="179512" y="5733256"/>
            <a:ext cx="752475" cy="766762"/>
          </a:xfrm>
          <a:prstGeom prst="rect">
            <a:avLst/>
          </a:prstGeom>
        </p:spPr>
      </p:pic>
      <p:sp>
        <p:nvSpPr>
          <p:cNvPr id="6" name="5 Rectángulo redondeado"/>
          <p:cNvSpPr/>
          <p:nvPr/>
        </p:nvSpPr>
        <p:spPr>
          <a:xfrm>
            <a:off x="1763688" y="260648"/>
            <a:ext cx="6768752"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smtClean="0"/>
              <a:t>9. DISCRIMINACIÓN AUDITIVA</a:t>
            </a:r>
            <a:r>
              <a:rPr lang="es-ES" sz="1600" dirty="0" smtClean="0"/>
              <a:t>:¿Puede diferenciar cuando escucha palabras que tienen sonido similar?</a:t>
            </a:r>
          </a:p>
          <a:p>
            <a:endParaRPr lang="es-EC" sz="1600" dirty="0">
              <a:solidFill>
                <a:srgbClr val="0000CC"/>
              </a:solidFill>
            </a:endParaRPr>
          </a:p>
        </p:txBody>
      </p:sp>
      <p:graphicFrame>
        <p:nvGraphicFramePr>
          <p:cNvPr id="11" name="10 Tabla"/>
          <p:cNvGraphicFramePr>
            <a:graphicFrameLocks noGrp="1"/>
          </p:cNvGraphicFramePr>
          <p:nvPr/>
        </p:nvGraphicFramePr>
        <p:xfrm>
          <a:off x="357158" y="2643182"/>
          <a:ext cx="3286147" cy="1051560"/>
        </p:xfrm>
        <a:graphic>
          <a:graphicData uri="http://schemas.openxmlformats.org/drawingml/2006/table">
            <a:tbl>
              <a:tblPr/>
              <a:tblGrid>
                <a:gridCol w="1315049"/>
                <a:gridCol w="1016117"/>
                <a:gridCol w="954981"/>
              </a:tblGrid>
              <a:tr h="0">
                <a:tc>
                  <a:txBody>
                    <a:bodyPr/>
                    <a:lstStyle/>
                    <a:p>
                      <a:pPr algn="ctr">
                        <a:lnSpc>
                          <a:spcPct val="115000"/>
                        </a:lnSpc>
                        <a:spcAft>
                          <a:spcPts val="0"/>
                        </a:spcAft>
                      </a:pPr>
                      <a:r>
                        <a:rPr lang="es-ES" sz="1200" b="1">
                          <a:latin typeface="Arial"/>
                          <a:ea typeface="Calibri"/>
                          <a:cs typeface="Times New Roman"/>
                        </a:rPr>
                        <a:t>Discriminación Auditiva</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Frecuencia</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latin typeface="Arial"/>
                          <a:ea typeface="Calibri"/>
                          <a:cs typeface="Times New Roman"/>
                        </a:rPr>
                        <a:t>Porcentaje %</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Si</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5</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20,00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No</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80,00</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S" sz="1200">
                          <a:latin typeface="Arial"/>
                          <a:ea typeface="Calibri"/>
                          <a:cs typeface="Times New Roman"/>
                        </a:rPr>
                        <a:t>TOTAL</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Arial"/>
                          <a:ea typeface="Calibri"/>
                          <a:cs typeface="Times New Roman"/>
                        </a:rPr>
                        <a:t>25</a:t>
                      </a:r>
                      <a:endParaRPr lang="es-ES" sz="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latin typeface="Arial"/>
                          <a:ea typeface="Calibri"/>
                          <a:cs typeface="Times New Roman"/>
                        </a:rPr>
                        <a:t>100,00</a:t>
                      </a:r>
                      <a:endParaRPr lang="es-ES" sz="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Gráfico"/>
          <p:cNvGraphicFramePr/>
          <p:nvPr/>
        </p:nvGraphicFramePr>
        <p:xfrm>
          <a:off x="3857620" y="1785926"/>
          <a:ext cx="4892634" cy="428628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251520" y="5661248"/>
            <a:ext cx="676545" cy="682377"/>
          </a:xfrm>
          <a:prstGeom prst="rect">
            <a:avLst/>
          </a:prstGeom>
        </p:spPr>
      </p:pic>
      <p:pic>
        <p:nvPicPr>
          <p:cNvPr id="5" name="4 Imagen" descr="Siguiente.jpg">
            <a:hlinkClick r:id="rId4" action="ppaction://hlinksldjump"/>
          </p:cNvPr>
          <p:cNvPicPr>
            <a:picLocks noChangeAspect="1"/>
          </p:cNvPicPr>
          <p:nvPr/>
        </p:nvPicPr>
        <p:blipFill>
          <a:blip r:embed="rId5" cstate="print"/>
          <a:stretch>
            <a:fillRect/>
          </a:stretch>
        </p:blipFill>
        <p:spPr>
          <a:xfrm>
            <a:off x="1115616" y="5589240"/>
            <a:ext cx="754385" cy="751161"/>
          </a:xfrm>
          <a:prstGeom prst="rect">
            <a:avLst/>
          </a:prstGeom>
        </p:spPr>
      </p:pic>
      <p:sp>
        <p:nvSpPr>
          <p:cNvPr id="6" name="5 Rectángulo"/>
          <p:cNvSpPr/>
          <p:nvPr/>
        </p:nvSpPr>
        <p:spPr>
          <a:xfrm>
            <a:off x="2123728" y="188640"/>
            <a:ext cx="6552728" cy="461665"/>
          </a:xfrm>
          <a:prstGeom prst="rect">
            <a:avLst/>
          </a:prstGeom>
          <a:solidFill>
            <a:schemeClr val="accent1">
              <a:lumMod val="60000"/>
              <a:lumOff val="4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rPr>
              <a:t>CONCLUSIONES</a:t>
            </a:r>
          </a:p>
        </p:txBody>
      </p:sp>
      <p:sp>
        <p:nvSpPr>
          <p:cNvPr id="11" name="10 Rectángulo"/>
          <p:cNvSpPr/>
          <p:nvPr/>
        </p:nvSpPr>
        <p:spPr>
          <a:xfrm>
            <a:off x="214282" y="857232"/>
            <a:ext cx="8929718" cy="4500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dirty="0" smtClean="0"/>
              <a:t>- La mayoría de niños del  1º año de Educación Básica de la Escuela “San Ignacio de Loyola” no tienen desarrollada el área receptiva auditiva, que es la habilidad de comunicación y escucha que parte de la asociación de experiencias previas, como requisito para el aprendizaje.</a:t>
            </a:r>
          </a:p>
          <a:p>
            <a:pPr algn="just"/>
            <a:endParaRPr lang="es-ES" dirty="0" smtClean="0"/>
          </a:p>
          <a:p>
            <a:pPr lvl="0" algn="just">
              <a:buFontTx/>
              <a:buChar char="-"/>
            </a:pPr>
            <a:r>
              <a:rPr lang="es-ES" dirty="0" smtClean="0"/>
              <a:t>La gran mayoría  de los infantes no logran relacionar símbolos verbales con su significado ,es decir que no tienen habilidad en el área asociación auditiva ,que ayuda al razonamiento.</a:t>
            </a:r>
          </a:p>
          <a:p>
            <a:pPr lvl="0" algn="just">
              <a:buFontTx/>
              <a:buChar char="-"/>
            </a:pPr>
            <a:endParaRPr lang="es-ES" dirty="0" smtClean="0"/>
          </a:p>
          <a:p>
            <a:pPr algn="just">
              <a:buFontTx/>
              <a:buChar char="-"/>
            </a:pPr>
            <a:r>
              <a:rPr lang="es-ES" dirty="0" smtClean="0"/>
              <a:t>El lenguaje de los niños y niñas ,no es claro, ni fluido ,es poco entendible, es preocupante ya que no han desarrollado, el área  de cierre auditivo vocal, y esta área es el medio de aprendizaje inmediato.</a:t>
            </a:r>
          </a:p>
          <a:p>
            <a:pPr lvl="0" algn="just">
              <a:buFontTx/>
              <a:buChar char="-"/>
            </a:pPr>
            <a:endParaRPr lang="es-ES" dirty="0" smtClean="0"/>
          </a:p>
          <a:p>
            <a:pPr algn="ctr"/>
            <a:endParaRPr lang="es-ES" dirty="0"/>
          </a:p>
        </p:txBody>
      </p:sp>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187624" y="5661248"/>
            <a:ext cx="676545" cy="682377"/>
          </a:xfrm>
          <a:prstGeom prst="rect">
            <a:avLst/>
          </a:prstGeom>
        </p:spPr>
      </p:pic>
      <p:pic>
        <p:nvPicPr>
          <p:cNvPr id="8" name="7 Imagen" descr="Regresar.jpg">
            <a:hlinkClick r:id="rId4" action="ppaction://hlinksldjump"/>
          </p:cNvPr>
          <p:cNvPicPr>
            <a:picLocks noChangeAspect="1"/>
          </p:cNvPicPr>
          <p:nvPr/>
        </p:nvPicPr>
        <p:blipFill>
          <a:blip r:embed="rId5" cstate="print"/>
          <a:stretch>
            <a:fillRect/>
          </a:stretch>
        </p:blipFill>
        <p:spPr>
          <a:xfrm>
            <a:off x="179512" y="5661248"/>
            <a:ext cx="752475" cy="766762"/>
          </a:xfrm>
          <a:prstGeom prst="rect">
            <a:avLst/>
          </a:prstGeom>
        </p:spPr>
      </p:pic>
      <p:pic>
        <p:nvPicPr>
          <p:cNvPr id="9" name="8 Imagen" descr="Siguiente.jpg">
            <a:hlinkClick r:id="rId6" action="ppaction://hlinksldjump"/>
          </p:cNvPr>
          <p:cNvPicPr>
            <a:picLocks noChangeAspect="1"/>
          </p:cNvPicPr>
          <p:nvPr/>
        </p:nvPicPr>
        <p:blipFill>
          <a:blip r:embed="rId7" cstate="print"/>
          <a:stretch>
            <a:fillRect/>
          </a:stretch>
        </p:blipFill>
        <p:spPr>
          <a:xfrm>
            <a:off x="2051720" y="5589240"/>
            <a:ext cx="754385" cy="751161"/>
          </a:xfrm>
          <a:prstGeom prst="rect">
            <a:avLst/>
          </a:prstGeom>
        </p:spPr>
      </p:pic>
      <p:sp>
        <p:nvSpPr>
          <p:cNvPr id="10" name="9 Rectángulo"/>
          <p:cNvSpPr/>
          <p:nvPr/>
        </p:nvSpPr>
        <p:spPr>
          <a:xfrm>
            <a:off x="0" y="0"/>
            <a:ext cx="9144000" cy="5286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Tx/>
              <a:buChar char="-"/>
            </a:pPr>
            <a:r>
              <a:rPr lang="es-ES" dirty="0" smtClean="0"/>
              <a:t>Los niños y niñas ,tienen muy descuidada la estructura y la fluidez verbal lexical que engloba a la pronunciación.</a:t>
            </a:r>
          </a:p>
          <a:p>
            <a:pPr lvl="0" algn="ctr">
              <a:buFontTx/>
              <a:buChar char="-"/>
            </a:pPr>
            <a:endParaRPr lang="es-ES" dirty="0" smtClean="0"/>
          </a:p>
          <a:p>
            <a:pPr lvl="0">
              <a:buFontTx/>
              <a:buChar char="-"/>
            </a:pPr>
            <a:r>
              <a:rPr lang="es-ES" dirty="0" smtClean="0"/>
              <a:t>Los alumnos no tienen la capacidad para almacenar y evocar estímulos auditivos de diferente longitud o número en el orden exacto su área de memoria secuencial auditiva no se encuentra desarrollada.</a:t>
            </a:r>
          </a:p>
          <a:p>
            <a:pPr lvl="0">
              <a:buFontTx/>
              <a:buChar char="-"/>
            </a:pPr>
            <a:endParaRPr lang="es-ES" dirty="0" smtClean="0"/>
          </a:p>
          <a:p>
            <a:pPr>
              <a:buFontTx/>
              <a:buChar char="-"/>
            </a:pPr>
            <a:r>
              <a:rPr lang="es-ES" dirty="0" smtClean="0"/>
              <a:t>Los niños no tienen la facultad de utilizar de forma simultánea las tres áreas visuales, auditivas y motoras que abarcada en el área de coordinación viso auditiva motora.</a:t>
            </a:r>
          </a:p>
          <a:p>
            <a:pPr>
              <a:buFontTx/>
              <a:buChar char="-"/>
            </a:pPr>
            <a:endParaRPr lang="es-ES" dirty="0" smtClean="0"/>
          </a:p>
          <a:p>
            <a:pPr lvl="0">
              <a:buFontTx/>
              <a:buChar char="-"/>
            </a:pPr>
            <a:r>
              <a:rPr lang="es-ES" dirty="0" smtClean="0"/>
              <a:t>Los niños no tienen la facultad de utilizar de forma simultánea las tres áreas visuales, auditivas y motoras que abarcada en el área de coordinación viso auditiva motora.</a:t>
            </a:r>
          </a:p>
          <a:p>
            <a:pPr algn="ctr"/>
            <a:endParaRPr lang="es-ES" dirty="0"/>
          </a:p>
        </p:txBody>
      </p:sp>
    </p:spTree>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187624" y="5661248"/>
            <a:ext cx="676545" cy="682377"/>
          </a:xfrm>
          <a:prstGeom prst="rect">
            <a:avLst/>
          </a:prstGeom>
        </p:spPr>
      </p:pic>
      <p:pic>
        <p:nvPicPr>
          <p:cNvPr id="8" name="7 Imagen" descr="Regresar.jpg">
            <a:hlinkClick r:id="rId4" action="ppaction://hlinksldjump"/>
          </p:cNvPr>
          <p:cNvPicPr>
            <a:picLocks noChangeAspect="1"/>
          </p:cNvPicPr>
          <p:nvPr/>
        </p:nvPicPr>
        <p:blipFill>
          <a:blip r:embed="rId5" cstate="print"/>
          <a:stretch>
            <a:fillRect/>
          </a:stretch>
        </p:blipFill>
        <p:spPr>
          <a:xfrm>
            <a:off x="179512" y="5661248"/>
            <a:ext cx="752475" cy="766762"/>
          </a:xfrm>
          <a:prstGeom prst="rect">
            <a:avLst/>
          </a:prstGeom>
        </p:spPr>
      </p:pic>
      <p:pic>
        <p:nvPicPr>
          <p:cNvPr id="9" name="8 Imagen" descr="Siguiente.jpg">
            <a:hlinkClick r:id="rId6" action="ppaction://hlinksldjump"/>
          </p:cNvPr>
          <p:cNvPicPr>
            <a:picLocks noChangeAspect="1"/>
          </p:cNvPicPr>
          <p:nvPr/>
        </p:nvPicPr>
        <p:blipFill>
          <a:blip r:embed="rId7" cstate="print"/>
          <a:stretch>
            <a:fillRect/>
          </a:stretch>
        </p:blipFill>
        <p:spPr>
          <a:xfrm>
            <a:off x="2051720" y="5589240"/>
            <a:ext cx="754385" cy="751161"/>
          </a:xfrm>
          <a:prstGeom prst="rect">
            <a:avLst/>
          </a:prstGeom>
        </p:spPr>
      </p:pic>
      <p:sp>
        <p:nvSpPr>
          <p:cNvPr id="10" name="9 Rectángulo"/>
          <p:cNvSpPr/>
          <p:nvPr/>
        </p:nvSpPr>
        <p:spPr>
          <a:xfrm>
            <a:off x="0" y="0"/>
            <a:ext cx="9144000" cy="5286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dirty="0" smtClean="0"/>
              <a:t>- Los pequeños del  el 1º año de Educación Básica de la Escuela “San Ignacio de Loyola” ,se les dificulta utilizar un conjunto de habilidades especificas, que le permitan percibir estímulos visuales ,interpretarlos y evocarlos apropiadamente dentro de una situación o aprendizaje como mes el área de memoria visual.</a:t>
            </a:r>
          </a:p>
          <a:p>
            <a:pPr algn="just"/>
            <a:endParaRPr lang="es-ES" dirty="0" smtClean="0"/>
          </a:p>
          <a:p>
            <a:pPr lvl="0" algn="just">
              <a:buFontTx/>
              <a:buChar char="-"/>
            </a:pPr>
            <a:r>
              <a:rPr lang="es-ES" dirty="0" smtClean="0"/>
              <a:t>El área de discriminación auditiva que se desarrolla para identificar y discriminar diferentes fuentes y estímulos sonoros es nula en los niños del 1º año de Educación Básica de la Escuela “San Ignacio de Loyola”</a:t>
            </a:r>
          </a:p>
          <a:p>
            <a:pPr lvl="0" algn="just">
              <a:buFontTx/>
              <a:buChar char="-"/>
            </a:pPr>
            <a:endParaRPr lang="es-ES" dirty="0" smtClean="0"/>
          </a:p>
          <a:p>
            <a:pPr lvl="0" algn="ctr">
              <a:buFontTx/>
              <a:buChar char="-"/>
            </a:pPr>
            <a:endParaRPr lang="es-ES" dirty="0" smtClean="0"/>
          </a:p>
          <a:p>
            <a:pPr algn="ctr"/>
            <a:endParaRPr lang="es-ES" dirty="0" smtClean="0"/>
          </a:p>
          <a:p>
            <a:pPr algn="ctr"/>
            <a:endParaRPr lang="es-ES" dirty="0"/>
          </a:p>
        </p:txBody>
      </p:sp>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115616" y="5805264"/>
            <a:ext cx="676545" cy="682377"/>
          </a:xfrm>
          <a:prstGeom prst="rect">
            <a:avLst/>
          </a:prstGeom>
        </p:spPr>
      </p:pic>
      <p:pic>
        <p:nvPicPr>
          <p:cNvPr id="4" name="3 Imagen" descr="Regresar.jpg">
            <a:hlinkClick r:id="rId4" action="ppaction://hlinksldjump"/>
          </p:cNvPr>
          <p:cNvPicPr>
            <a:picLocks noChangeAspect="1"/>
          </p:cNvPicPr>
          <p:nvPr/>
        </p:nvPicPr>
        <p:blipFill>
          <a:blip r:embed="rId5" cstate="print"/>
          <a:stretch>
            <a:fillRect/>
          </a:stretch>
        </p:blipFill>
        <p:spPr>
          <a:xfrm>
            <a:off x="179512" y="5805264"/>
            <a:ext cx="752475" cy="766762"/>
          </a:xfrm>
          <a:prstGeom prst="rect">
            <a:avLst/>
          </a:prstGeom>
        </p:spPr>
      </p:pic>
      <p:sp>
        <p:nvSpPr>
          <p:cNvPr id="6" name="5 Rectángulo"/>
          <p:cNvSpPr/>
          <p:nvPr/>
        </p:nvSpPr>
        <p:spPr>
          <a:xfrm>
            <a:off x="2123728" y="188640"/>
            <a:ext cx="6552728" cy="461665"/>
          </a:xfrm>
          <a:prstGeom prst="rect">
            <a:avLst/>
          </a:prstGeom>
          <a:solidFill>
            <a:schemeClr val="accent1">
              <a:lumMod val="60000"/>
              <a:lumOff val="4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rPr>
              <a:t>RECOMENDACIONES</a:t>
            </a:r>
          </a:p>
        </p:txBody>
      </p:sp>
      <p:pic>
        <p:nvPicPr>
          <p:cNvPr id="8" name="7 Imagen" descr="Siguiente.jpg">
            <a:hlinkClick r:id="rId6" action="ppaction://hlinksldjump"/>
          </p:cNvPr>
          <p:cNvPicPr>
            <a:picLocks noChangeAspect="1"/>
          </p:cNvPicPr>
          <p:nvPr/>
        </p:nvPicPr>
        <p:blipFill>
          <a:blip r:embed="rId7" cstate="print"/>
          <a:stretch>
            <a:fillRect/>
          </a:stretch>
        </p:blipFill>
        <p:spPr>
          <a:xfrm>
            <a:off x="1907704" y="5805264"/>
            <a:ext cx="754385" cy="751161"/>
          </a:xfrm>
          <a:prstGeom prst="rect">
            <a:avLst/>
          </a:prstGeom>
        </p:spPr>
      </p:pic>
      <p:sp>
        <p:nvSpPr>
          <p:cNvPr id="10" name="9 Rectángulo"/>
          <p:cNvSpPr/>
          <p:nvPr/>
        </p:nvSpPr>
        <p:spPr>
          <a:xfrm>
            <a:off x="0" y="714356"/>
            <a:ext cx="9144000" cy="4500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t>- </a:t>
            </a:r>
          </a:p>
          <a:p>
            <a:pPr lvl="0" algn="just"/>
            <a:r>
              <a:rPr lang="es-ES" dirty="0" smtClean="0"/>
              <a:t>- Para el buen desarrollo del lenguaje de los niños y niñas de primer año de educación básica, es indispensable la colaboración conjunta  de padres de familia y maestros,  ofreciendo estímulos de distinta índole dentro de su ambiente escolar y familiar.</a:t>
            </a:r>
          </a:p>
          <a:p>
            <a:pPr algn="just"/>
            <a:endParaRPr lang="es-ES" dirty="0" smtClean="0"/>
          </a:p>
          <a:p>
            <a:pPr lvl="0" algn="just">
              <a:buFontTx/>
              <a:buChar char="-"/>
            </a:pPr>
            <a:r>
              <a:rPr lang="es-ES" dirty="0" smtClean="0"/>
              <a:t>Los padres de familia deben organizar sus actividades diarias tanto en el trabajo como en la casa,  de tal forma que tengan tiempo de invitar a sus pequeños/as a usar su lenguaje para expresar sus sentimientos, ideas, sueños, deseos y temores, con lo cual estarían estimulando la comunicación oral de sus hijos/as.</a:t>
            </a:r>
          </a:p>
          <a:p>
            <a:pPr lvl="0" algn="just">
              <a:buFontTx/>
              <a:buChar char="-"/>
            </a:pPr>
            <a:endParaRPr lang="es-ES" dirty="0" smtClean="0"/>
          </a:p>
          <a:p>
            <a:pPr algn="just">
              <a:buFontTx/>
              <a:buChar char="-"/>
            </a:pPr>
            <a:r>
              <a:rPr lang="es-ES_tradnl" dirty="0" smtClean="0"/>
              <a:t>Es necesario que los profesores/as </a:t>
            </a:r>
            <a:r>
              <a:rPr lang="es-ES" dirty="0" smtClean="0"/>
              <a:t>incluyan  en su planificación curricular diaria dentro del aula, un conjunto de actividades para potenciar el desarrollo del lenguaje de los niños/as de primer año de educación básica a través de la recreación. </a:t>
            </a:r>
          </a:p>
          <a:p>
            <a:pPr lvl="0" algn="ctr">
              <a:buFontTx/>
              <a:buChar char="-"/>
            </a:pPr>
            <a:endParaRPr lang="es-ES" dirty="0" smtClean="0"/>
          </a:p>
          <a:p>
            <a:pPr algn="ctr"/>
            <a:endParaRPr lang="es-ES" dirty="0"/>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211960" y="188640"/>
            <a:ext cx="2092945" cy="461665"/>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solidFill>
                  <a:schemeClr val="tx2">
                    <a:lumMod val="10000"/>
                  </a:schemeClr>
                </a:solidFill>
                <a:effectLst>
                  <a:outerShdw blurRad="50800" dist="39000" dir="5460000" algn="tl">
                    <a:srgbClr val="000000">
                      <a:alpha val="38000"/>
                    </a:srgbClr>
                  </a:outerShdw>
                </a:effectLst>
              </a:rPr>
              <a:t>CONTENIDO</a:t>
            </a:r>
            <a:endParaRPr lang="es-ES" sz="2400" b="1" cap="none" spc="0" dirty="0">
              <a:ln w="11430"/>
              <a:solidFill>
                <a:schemeClr val="tx2">
                  <a:lumMod val="10000"/>
                </a:schemeClr>
              </a:solidFill>
              <a:effectLst>
                <a:outerShdw blurRad="50800" dist="39000" dir="5460000" algn="tl">
                  <a:srgbClr val="000000">
                    <a:alpha val="38000"/>
                  </a:srgbClr>
                </a:outerShdw>
              </a:effectLst>
            </a:endParaRPr>
          </a:p>
        </p:txBody>
      </p:sp>
      <p:sp>
        <p:nvSpPr>
          <p:cNvPr id="12" name="11 Rectángulo"/>
          <p:cNvSpPr/>
          <p:nvPr/>
        </p:nvSpPr>
        <p:spPr>
          <a:xfrm>
            <a:off x="1907704" y="908720"/>
            <a:ext cx="2210862" cy="461665"/>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solidFill>
                  <a:schemeClr val="accent3"/>
                </a:solidFill>
                <a:effectLst>
                  <a:outerShdw blurRad="50800" dist="39000" dir="5460000" algn="tl">
                    <a:srgbClr val="000000">
                      <a:alpha val="38000"/>
                    </a:srgbClr>
                  </a:outerShdw>
                </a:effectLst>
              </a:rPr>
              <a:t>CAPÍTULO I</a:t>
            </a:r>
            <a:endParaRPr lang="es-ES" sz="2400" b="1" cap="none" spc="0" dirty="0">
              <a:ln w="11430"/>
              <a:solidFill>
                <a:schemeClr val="accent3"/>
              </a:solidFill>
              <a:effectLst>
                <a:outerShdw blurRad="50800" dist="39000" dir="5460000" algn="tl">
                  <a:srgbClr val="000000">
                    <a:alpha val="38000"/>
                  </a:srgbClr>
                </a:outerShdw>
              </a:effectLst>
            </a:endParaRPr>
          </a:p>
        </p:txBody>
      </p:sp>
      <p:pic>
        <p:nvPicPr>
          <p:cNvPr id="22" name="21 Imagen" descr="menu.jpg">
            <a:hlinkClick r:id="rId2" action="ppaction://hlinksldjump"/>
          </p:cNvPr>
          <p:cNvPicPr>
            <a:picLocks noChangeAspect="1"/>
          </p:cNvPicPr>
          <p:nvPr/>
        </p:nvPicPr>
        <p:blipFill>
          <a:blip r:embed="rId3" cstate="print"/>
          <a:stretch>
            <a:fillRect/>
          </a:stretch>
        </p:blipFill>
        <p:spPr>
          <a:xfrm>
            <a:off x="179512" y="5949280"/>
            <a:ext cx="676545" cy="682377"/>
          </a:xfrm>
          <a:prstGeom prst="rect">
            <a:avLst/>
          </a:prstGeom>
        </p:spPr>
      </p:pic>
      <p:pic>
        <p:nvPicPr>
          <p:cNvPr id="24" name="23 Imagen" descr="Siguiente.jpg">
            <a:hlinkClick r:id="rId2" action="ppaction://hlinksldjump"/>
          </p:cNvPr>
          <p:cNvPicPr>
            <a:picLocks noChangeAspect="1"/>
          </p:cNvPicPr>
          <p:nvPr/>
        </p:nvPicPr>
        <p:blipFill>
          <a:blip r:embed="rId4" cstate="print"/>
          <a:stretch>
            <a:fillRect/>
          </a:stretch>
        </p:blipFill>
        <p:spPr>
          <a:xfrm>
            <a:off x="1115616" y="5877272"/>
            <a:ext cx="754385" cy="751161"/>
          </a:xfrm>
          <a:prstGeom prst="rect">
            <a:avLst/>
          </a:prstGeom>
        </p:spPr>
      </p:pic>
      <p:sp>
        <p:nvSpPr>
          <p:cNvPr id="25" name="24 Rectángulo">
            <a:hlinkClick r:id="rId5" action="ppaction://hlinksldjump"/>
          </p:cNvPr>
          <p:cNvSpPr/>
          <p:nvPr/>
        </p:nvSpPr>
        <p:spPr>
          <a:xfrm>
            <a:off x="1907704" y="1484784"/>
            <a:ext cx="4472699"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rPr>
              <a:t>1.1.PLANTEAMIENTO DEL PROBLEMA</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26" name="25 Rectángulo">
            <a:hlinkClick r:id="rId6" action="ppaction://hlinksldjump"/>
          </p:cNvPr>
          <p:cNvSpPr/>
          <p:nvPr/>
        </p:nvSpPr>
        <p:spPr>
          <a:xfrm>
            <a:off x="1907704" y="1844824"/>
            <a:ext cx="4201791"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rPr>
              <a:t>1.2.FORMULACIÓN DEL PROBLEMA</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27" name="26 Rectángulo">
            <a:hlinkClick r:id="rId7" action="ppaction://hlinksldjump"/>
          </p:cNvPr>
          <p:cNvSpPr/>
          <p:nvPr/>
        </p:nvSpPr>
        <p:spPr>
          <a:xfrm>
            <a:off x="1907704" y="2204864"/>
            <a:ext cx="1859805"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rPr>
              <a:t>1.3.OBJETIVOS</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28" name="27 Rectángulo">
            <a:hlinkClick r:id="rId8" action="ppaction://hlinksldjump"/>
          </p:cNvPr>
          <p:cNvSpPr/>
          <p:nvPr/>
        </p:nvSpPr>
        <p:spPr>
          <a:xfrm>
            <a:off x="1907704" y="3284984"/>
            <a:ext cx="6216766"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rPr>
              <a:t>1.4.JUSTIFICACIÓN E IMPORTANCIA DEL PROBLEMA</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29" name="28 Rectángulo">
            <a:hlinkClick r:id="rId7" action="ppaction://hlinksldjump"/>
          </p:cNvPr>
          <p:cNvSpPr/>
          <p:nvPr/>
        </p:nvSpPr>
        <p:spPr>
          <a:xfrm>
            <a:off x="2411760" y="2564904"/>
            <a:ext cx="3082896"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rPr>
              <a:t>1.3.1.OBJETIVO GENERAL</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30" name="29 Rectángulo">
            <a:hlinkClick r:id="rId7" action="ppaction://hlinksldjump"/>
          </p:cNvPr>
          <p:cNvSpPr/>
          <p:nvPr/>
        </p:nvSpPr>
        <p:spPr>
          <a:xfrm>
            <a:off x="2411760" y="2924944"/>
            <a:ext cx="3656770"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rPr>
              <a:t>1.3.2.OBJETIVOS ESPECÍFICOS</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31" name="30 Rectángulo"/>
          <p:cNvSpPr/>
          <p:nvPr/>
        </p:nvSpPr>
        <p:spPr>
          <a:xfrm>
            <a:off x="2555776" y="3789040"/>
            <a:ext cx="2347117" cy="461665"/>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solidFill>
                  <a:schemeClr val="accent3"/>
                </a:solidFill>
                <a:effectLst>
                  <a:outerShdw blurRad="50800" dist="39000" dir="5460000" algn="tl">
                    <a:srgbClr val="000000">
                      <a:alpha val="38000"/>
                    </a:srgbClr>
                  </a:outerShdw>
                </a:effectLst>
              </a:rPr>
              <a:t>CAPÍTULO II</a:t>
            </a:r>
            <a:endParaRPr lang="es-ES" sz="2400" b="1" cap="none" spc="0" dirty="0">
              <a:ln w="11430"/>
              <a:solidFill>
                <a:schemeClr val="accent3"/>
              </a:solidFill>
              <a:effectLst>
                <a:outerShdw blurRad="50800" dist="39000" dir="5460000" algn="tl">
                  <a:srgbClr val="000000">
                    <a:alpha val="38000"/>
                  </a:srgbClr>
                </a:outerShdw>
              </a:effectLst>
            </a:endParaRPr>
          </a:p>
        </p:txBody>
      </p:sp>
      <p:sp>
        <p:nvSpPr>
          <p:cNvPr id="32" name="31 Rectángulo">
            <a:hlinkClick r:id="rId9" action="ppaction://hlinksldjump"/>
          </p:cNvPr>
          <p:cNvSpPr/>
          <p:nvPr/>
        </p:nvSpPr>
        <p:spPr>
          <a:xfrm>
            <a:off x="2627784" y="4221088"/>
            <a:ext cx="2517036"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rPr>
              <a:t>2.1.MARCO TEÓRICO</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33" name="32 Rectángulo"/>
          <p:cNvSpPr/>
          <p:nvPr/>
        </p:nvSpPr>
        <p:spPr>
          <a:xfrm>
            <a:off x="2555776" y="4653136"/>
            <a:ext cx="2483373" cy="461665"/>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solidFill>
                  <a:schemeClr val="accent3"/>
                </a:solidFill>
                <a:effectLst>
                  <a:outerShdw blurRad="50800" dist="39000" dir="5460000" algn="tl">
                    <a:srgbClr val="000000">
                      <a:alpha val="38000"/>
                    </a:srgbClr>
                  </a:outerShdw>
                </a:effectLst>
              </a:rPr>
              <a:t>CAPÍTULO III</a:t>
            </a:r>
            <a:endParaRPr lang="es-ES" sz="2400" b="1" cap="none" spc="0" dirty="0">
              <a:ln w="11430"/>
              <a:solidFill>
                <a:schemeClr val="accent3"/>
              </a:solidFill>
              <a:effectLst>
                <a:outerShdw blurRad="50800" dist="39000" dir="5460000" algn="tl">
                  <a:srgbClr val="000000">
                    <a:alpha val="38000"/>
                  </a:srgbClr>
                </a:outerShdw>
              </a:effectLst>
            </a:endParaRPr>
          </a:p>
        </p:txBody>
      </p:sp>
      <p:sp>
        <p:nvSpPr>
          <p:cNvPr id="34" name="33 Rectángulo">
            <a:hlinkClick r:id="rId10" action="ppaction://hlinksldjump"/>
          </p:cNvPr>
          <p:cNvSpPr/>
          <p:nvPr/>
        </p:nvSpPr>
        <p:spPr>
          <a:xfrm>
            <a:off x="2627784" y="5085184"/>
            <a:ext cx="1580881"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hlinkClick r:id="rId10" action="ppaction://hlinksldjump"/>
              </a:rPr>
              <a:t>3.1.HIPÓTESIS</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35" name="34 Rectángulo">
            <a:hlinkClick r:id="rId11" action="ppaction://hlinksldjump"/>
          </p:cNvPr>
          <p:cNvSpPr/>
          <p:nvPr/>
        </p:nvSpPr>
        <p:spPr>
          <a:xfrm>
            <a:off x="2627784" y="5373216"/>
            <a:ext cx="4131259"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hlinkClick r:id="rId11" action="ppaction://hlinksldjump"/>
              </a:rPr>
              <a:t>3.2.DETERMINACIÓN</a:t>
            </a:r>
            <a:r>
              <a:rPr lang="es-ES" sz="1600" b="1" dirty="0" smtClean="0">
                <a:ln w="11430"/>
                <a:solidFill>
                  <a:srgbClr val="0000FF"/>
                </a:solidFill>
                <a:effectLst>
                  <a:outerShdw blurRad="50800" dist="39000" dir="5460000" algn="tl">
                    <a:srgbClr val="000000">
                      <a:alpha val="38000"/>
                    </a:srgbClr>
                  </a:outerShdw>
                </a:effectLst>
              </a:rPr>
              <a:t> DE LAS VARIABLES</a:t>
            </a:r>
            <a:endParaRPr lang="es-ES" sz="1600" b="1" cap="none" spc="0" dirty="0">
              <a:ln w="11430"/>
              <a:solidFill>
                <a:srgbClr val="0000FF"/>
              </a:solidFill>
              <a:effectLst>
                <a:outerShdw blurRad="50800" dist="39000" dir="5460000" algn="tl">
                  <a:srgbClr val="000000">
                    <a:alpha val="38000"/>
                  </a:srgbClr>
                </a:outerShdw>
              </a:effectLst>
            </a:endParaRPr>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115616" y="5805264"/>
            <a:ext cx="676545" cy="682377"/>
          </a:xfrm>
          <a:prstGeom prst="rect">
            <a:avLst/>
          </a:prstGeom>
        </p:spPr>
      </p:pic>
      <p:pic>
        <p:nvPicPr>
          <p:cNvPr id="4" name="3 Imagen" descr="Regresar.jpg">
            <a:hlinkClick r:id="rId4" action="ppaction://hlinksldjump"/>
          </p:cNvPr>
          <p:cNvPicPr>
            <a:picLocks noChangeAspect="1"/>
          </p:cNvPicPr>
          <p:nvPr/>
        </p:nvPicPr>
        <p:blipFill>
          <a:blip r:embed="rId5" cstate="print"/>
          <a:stretch>
            <a:fillRect/>
          </a:stretch>
        </p:blipFill>
        <p:spPr>
          <a:xfrm>
            <a:off x="179512" y="5805264"/>
            <a:ext cx="752475" cy="766762"/>
          </a:xfrm>
          <a:prstGeom prst="rect">
            <a:avLst/>
          </a:prstGeom>
        </p:spPr>
      </p:pic>
      <p:pic>
        <p:nvPicPr>
          <p:cNvPr id="8" name="7 Imagen" descr="Siguiente.jpg">
            <a:hlinkClick r:id="rId6" action="ppaction://hlinksldjump"/>
          </p:cNvPr>
          <p:cNvPicPr>
            <a:picLocks noChangeAspect="1"/>
          </p:cNvPicPr>
          <p:nvPr/>
        </p:nvPicPr>
        <p:blipFill>
          <a:blip r:embed="rId7" cstate="print"/>
          <a:stretch>
            <a:fillRect/>
          </a:stretch>
        </p:blipFill>
        <p:spPr>
          <a:xfrm>
            <a:off x="1907704" y="5805264"/>
            <a:ext cx="754385" cy="751161"/>
          </a:xfrm>
          <a:prstGeom prst="rect">
            <a:avLst/>
          </a:prstGeom>
        </p:spPr>
      </p:pic>
      <p:sp>
        <p:nvSpPr>
          <p:cNvPr id="10" name="9 Rectángulo"/>
          <p:cNvSpPr/>
          <p:nvPr/>
        </p:nvSpPr>
        <p:spPr>
          <a:xfrm>
            <a:off x="0" y="0"/>
            <a:ext cx="9144000" cy="5214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Char char="-"/>
            </a:pPr>
            <a:r>
              <a:rPr lang="es-ES" dirty="0" smtClean="0"/>
              <a:t>Se recomienda a los educadores/</a:t>
            </a:r>
            <a:r>
              <a:rPr lang="es-ES" dirty="0" err="1" smtClean="0"/>
              <a:t>asseleccionar</a:t>
            </a:r>
            <a:r>
              <a:rPr lang="es-ES" dirty="0" smtClean="0"/>
              <a:t> un nuevo método de enseñanza que tenga un carácter formativo en relación al lenguaje, ya que la metodología que se esta utilizando es tradicional, por ello no permite el desarrollo del mismo . </a:t>
            </a:r>
          </a:p>
          <a:p>
            <a:pPr algn="just">
              <a:buFontTx/>
              <a:buChar char="-"/>
            </a:pPr>
            <a:endParaRPr lang="es-ES" dirty="0" smtClean="0"/>
          </a:p>
          <a:p>
            <a:pPr algn="just">
              <a:buFontTx/>
              <a:buChar char="-"/>
            </a:pPr>
            <a:endParaRPr lang="es-ES" dirty="0" smtClean="0"/>
          </a:p>
          <a:p>
            <a:pPr lvl="0" algn="just">
              <a:buFontTx/>
              <a:buChar char="-"/>
            </a:pPr>
            <a:r>
              <a:rPr lang="es-ES" dirty="0" smtClean="0"/>
              <a:t>Por lo expuesto es necesario la creación de un Manual de Actividades para Potenciar el Desarrollo del Lenguaje, que sirva como guía a los docentes y padres de familia para superar las deficiencias existentes en la comunicación de estos niños y niñas de primer año de educación básica, que sea un instrumento de reflexión, intervención y </a:t>
            </a:r>
            <a:r>
              <a:rPr lang="es-ES" dirty="0" err="1" smtClean="0"/>
              <a:t>ejecución,con</a:t>
            </a:r>
            <a:r>
              <a:rPr lang="es-ES" dirty="0" smtClean="0"/>
              <a:t> lo cual se estaría aportando positivamente para una formación  integral de estos niños tanto en su comunicación como en sus valores </a:t>
            </a:r>
            <a:r>
              <a:rPr lang="es-ES" dirty="0" err="1" smtClean="0"/>
              <a:t>dentrodel</a:t>
            </a:r>
            <a:r>
              <a:rPr lang="es-ES" dirty="0" smtClean="0"/>
              <a:t> contexto escolar como familiar y en consecuencia de la sociedad ecuatoriana.</a:t>
            </a:r>
          </a:p>
          <a:p>
            <a:pPr algn="just">
              <a:buFontTx/>
              <a:buChar char="-"/>
            </a:pPr>
            <a:endParaRPr lang="es-ES" dirty="0" smtClean="0"/>
          </a:p>
          <a:p>
            <a:pPr lvl="0" algn="just"/>
            <a:endParaRPr lang="es-ES" dirty="0" smtClean="0"/>
          </a:p>
          <a:p>
            <a:pPr algn="just"/>
            <a:endParaRPr lang="es-ES" dirty="0"/>
          </a:p>
        </p:txBody>
      </p:sp>
    </p:spTree>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3" action="ppaction://hlinksldjump"/>
          </p:cNvPr>
          <p:cNvPicPr>
            <a:picLocks noChangeAspect="1"/>
          </p:cNvPicPr>
          <p:nvPr/>
        </p:nvPicPr>
        <p:blipFill>
          <a:blip r:embed="rId4" cstate="print"/>
          <a:stretch>
            <a:fillRect/>
          </a:stretch>
        </p:blipFill>
        <p:spPr>
          <a:xfrm>
            <a:off x="899592" y="6093296"/>
            <a:ext cx="532529" cy="537120"/>
          </a:xfrm>
          <a:prstGeom prst="rect">
            <a:avLst/>
          </a:prstGeom>
        </p:spPr>
      </p:pic>
      <p:pic>
        <p:nvPicPr>
          <p:cNvPr id="4" name="3 Imagen" descr="Regresar.jpg">
            <a:hlinkClick r:id="rId5" action="ppaction://hlinksldjump"/>
          </p:cNvPr>
          <p:cNvPicPr>
            <a:picLocks noChangeAspect="1"/>
          </p:cNvPicPr>
          <p:nvPr/>
        </p:nvPicPr>
        <p:blipFill>
          <a:blip r:embed="rId6" cstate="print"/>
          <a:stretch>
            <a:fillRect/>
          </a:stretch>
        </p:blipFill>
        <p:spPr>
          <a:xfrm>
            <a:off x="141333" y="6021288"/>
            <a:ext cx="611142" cy="622746"/>
          </a:xfrm>
          <a:prstGeom prst="rect">
            <a:avLst/>
          </a:prstGeom>
        </p:spPr>
      </p:pic>
      <p:sp>
        <p:nvSpPr>
          <p:cNvPr id="6" name="5 Rectángulo"/>
          <p:cNvSpPr/>
          <p:nvPr/>
        </p:nvSpPr>
        <p:spPr>
          <a:xfrm>
            <a:off x="2542436" y="188640"/>
            <a:ext cx="5638083" cy="461665"/>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solidFill>
                  <a:schemeClr val="accent1">
                    <a:lumMod val="75000"/>
                  </a:schemeClr>
                </a:solidFill>
                <a:effectLst>
                  <a:outerShdw blurRad="50800" dist="39000" dir="5460000" algn="tl">
                    <a:srgbClr val="000000">
                      <a:alpha val="38000"/>
                    </a:srgbClr>
                  </a:outerShdw>
                </a:effectLst>
              </a:rPr>
              <a:t>CONTENIDO DE LA PROPUESTA</a:t>
            </a:r>
            <a:endParaRPr lang="es-ES" sz="2400" b="1" cap="none" spc="0" dirty="0">
              <a:ln w="11430"/>
              <a:solidFill>
                <a:schemeClr val="accent1">
                  <a:lumMod val="75000"/>
                </a:schemeClr>
              </a:solidFill>
              <a:effectLst>
                <a:outerShdw blurRad="50800" dist="39000" dir="5460000" algn="tl">
                  <a:srgbClr val="000000">
                    <a:alpha val="38000"/>
                  </a:srgbClr>
                </a:outerShdw>
              </a:effectLst>
            </a:endParaRPr>
          </a:p>
        </p:txBody>
      </p:sp>
      <p:sp>
        <p:nvSpPr>
          <p:cNvPr id="7" name="6 Rectángulo">
            <a:hlinkClick r:id="rId7" action="ppaction://hlinksldjump"/>
          </p:cNvPr>
          <p:cNvSpPr/>
          <p:nvPr/>
        </p:nvSpPr>
        <p:spPr>
          <a:xfrm>
            <a:off x="1763688" y="764704"/>
            <a:ext cx="5702203"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cap="none" spc="0" dirty="0" smtClean="0">
                <a:ln w="11430"/>
                <a:solidFill>
                  <a:srgbClr val="0000FF"/>
                </a:solidFill>
                <a:effectLst>
                  <a:outerShdw blurRad="50800" dist="39000" dir="5460000" algn="tl">
                    <a:srgbClr val="000000">
                      <a:alpha val="38000"/>
                    </a:srgbClr>
                  </a:outerShdw>
                </a:effectLst>
              </a:rPr>
              <a:t>DESCRIPCION DE LA ESCUELA SAN IGNACIO DE LOYOLA</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9" name="8 Rectángulo">
            <a:hlinkClick r:id="rId8" action="ppaction://hlinksldjump"/>
          </p:cNvPr>
          <p:cNvSpPr/>
          <p:nvPr/>
        </p:nvSpPr>
        <p:spPr>
          <a:xfrm>
            <a:off x="1785918" y="1142984"/>
            <a:ext cx="1659430"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cap="none" spc="0" dirty="0" smtClean="0">
                <a:ln w="11430"/>
                <a:solidFill>
                  <a:srgbClr val="0000FF"/>
                </a:solidFill>
                <a:effectLst>
                  <a:outerShdw blurRad="50800" dist="39000" dir="5460000" algn="tl">
                    <a:srgbClr val="000000">
                      <a:alpha val="38000"/>
                    </a:srgbClr>
                  </a:outerShdw>
                </a:effectLst>
              </a:rPr>
              <a:t>JUSTIFICACIÒN</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11" name="10 Rectángulo">
            <a:hlinkClick r:id="rId9" action="ppaction://hlinksldjump"/>
          </p:cNvPr>
          <p:cNvSpPr/>
          <p:nvPr/>
        </p:nvSpPr>
        <p:spPr>
          <a:xfrm>
            <a:off x="1785918" y="1500174"/>
            <a:ext cx="4131259"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hlinkClick r:id="rId10" action="ppaction://hlinksldjump"/>
              </a:rPr>
              <a:t>OBJETIVOS</a:t>
            </a:r>
            <a:r>
              <a:rPr lang="es-ES" sz="1600" b="1" dirty="0" smtClean="0">
                <a:ln w="11430"/>
                <a:solidFill>
                  <a:srgbClr val="0000FF"/>
                </a:solidFill>
                <a:effectLst>
                  <a:outerShdw blurRad="50800" dist="39000" dir="5460000" algn="tl">
                    <a:srgbClr val="000000">
                      <a:alpha val="38000"/>
                    </a:srgbClr>
                  </a:outerShdw>
                </a:effectLst>
              </a:rPr>
              <a:t>  GENERAL DE LA PROPUESTA</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22" name="21 Rectángulo">
            <a:hlinkClick r:id="rId11" action="ppaction://hlinksldjump"/>
          </p:cNvPr>
          <p:cNvSpPr/>
          <p:nvPr/>
        </p:nvSpPr>
        <p:spPr>
          <a:xfrm>
            <a:off x="2214546" y="2928934"/>
            <a:ext cx="1124026"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85750" indent="-285750" algn="ctr"/>
            <a:r>
              <a:rPr lang="es-ES" sz="1600" b="1" cap="none" spc="0" dirty="0" smtClean="0">
                <a:ln w="11430"/>
                <a:solidFill>
                  <a:srgbClr val="0000FF"/>
                </a:solidFill>
                <a:effectLst>
                  <a:outerShdw blurRad="50800" dist="39000" dir="5460000" algn="tl">
                    <a:srgbClr val="000000">
                      <a:alpha val="38000"/>
                    </a:srgbClr>
                  </a:outerShdw>
                </a:effectLst>
              </a:rPr>
              <a:t>¿</a:t>
            </a:r>
            <a:r>
              <a:rPr lang="es-ES" sz="1600" b="1" cap="none" spc="0" dirty="0" smtClean="0">
                <a:ln w="11430"/>
                <a:solidFill>
                  <a:srgbClr val="0000FF"/>
                </a:solidFill>
                <a:effectLst>
                  <a:outerShdw blurRad="50800" dist="39000" dir="5460000" algn="tl">
                    <a:srgbClr val="000000">
                      <a:alpha val="38000"/>
                    </a:srgbClr>
                  </a:outerShdw>
                </a:effectLst>
                <a:hlinkClick r:id="rId12" action="ppaction://hlinksldjump"/>
              </a:rPr>
              <a:t>QUÈ</a:t>
            </a:r>
            <a:r>
              <a:rPr lang="es-ES" sz="1600" b="1" cap="none" spc="0" dirty="0" smtClean="0">
                <a:ln w="11430"/>
                <a:solidFill>
                  <a:srgbClr val="0000FF"/>
                </a:solidFill>
                <a:effectLst>
                  <a:outerShdw blurRad="50800" dist="39000" dir="5460000" algn="tl">
                    <a:srgbClr val="000000">
                      <a:alpha val="38000"/>
                    </a:srgbClr>
                  </a:outerShdw>
                </a:effectLst>
              </a:rPr>
              <a:t> ES ?</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23" name="22 Rectángulo">
            <a:hlinkClick r:id="rId13" action="ppaction://hlinksldjump"/>
          </p:cNvPr>
          <p:cNvSpPr/>
          <p:nvPr/>
        </p:nvSpPr>
        <p:spPr>
          <a:xfrm>
            <a:off x="2143108" y="3286124"/>
            <a:ext cx="2738249"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ctr"/>
            <a:r>
              <a:rPr lang="es-ES" sz="1600" b="1" cap="none" spc="0" dirty="0" smtClean="0">
                <a:ln w="11430"/>
                <a:solidFill>
                  <a:srgbClr val="0000FF"/>
                </a:solidFill>
                <a:effectLst>
                  <a:outerShdw blurRad="50800" dist="39000" dir="5460000" algn="tl">
                    <a:srgbClr val="000000">
                      <a:alpha val="38000"/>
                    </a:srgbClr>
                  </a:outerShdw>
                </a:effectLst>
              </a:rPr>
              <a:t>¿A </a:t>
            </a:r>
            <a:r>
              <a:rPr lang="es-ES" sz="1600" b="1" cap="none" spc="0" dirty="0" smtClean="0">
                <a:ln w="11430"/>
                <a:solidFill>
                  <a:srgbClr val="0000FF"/>
                </a:solidFill>
                <a:effectLst>
                  <a:outerShdw blurRad="50800" dist="39000" dir="5460000" algn="tl">
                    <a:srgbClr val="000000">
                      <a:alpha val="38000"/>
                    </a:srgbClr>
                  </a:outerShdw>
                </a:effectLst>
                <a:hlinkClick r:id="rId14" action="ppaction://hlinksldjump"/>
              </a:rPr>
              <a:t>QUIEN</a:t>
            </a:r>
            <a:r>
              <a:rPr lang="es-ES" sz="1600" b="1" cap="none" spc="0" dirty="0" smtClean="0">
                <a:ln w="11430"/>
                <a:solidFill>
                  <a:srgbClr val="0000FF"/>
                </a:solidFill>
                <a:effectLst>
                  <a:outerShdw blurRad="50800" dist="39000" dir="5460000" algn="tl">
                    <a:srgbClr val="000000">
                      <a:alpha val="38000"/>
                    </a:srgbClr>
                  </a:outerShdw>
                </a:effectLst>
              </a:rPr>
              <a:t> ESTA DIRIGIDO?</a:t>
            </a:r>
            <a:endParaRPr lang="es-ES" sz="1600" b="1" cap="none" spc="0" dirty="0">
              <a:ln w="11430"/>
              <a:solidFill>
                <a:srgbClr val="0000FF"/>
              </a:solidFill>
              <a:effectLst>
                <a:outerShdw blurRad="50800" dist="39000" dir="5460000" algn="tl">
                  <a:srgbClr val="000000">
                    <a:alpha val="38000"/>
                  </a:srgbClr>
                </a:outerShdw>
              </a:effectLst>
            </a:endParaRPr>
          </a:p>
        </p:txBody>
      </p:sp>
      <p:pic>
        <p:nvPicPr>
          <p:cNvPr id="26" name="25 Imagen" descr="MENU principal.jpg">
            <a:hlinkClick r:id="rId15" action="ppaction://hlinksldjump"/>
          </p:cNvPr>
          <p:cNvPicPr>
            <a:picLocks noChangeAspect="1"/>
          </p:cNvPicPr>
          <p:nvPr/>
        </p:nvPicPr>
        <p:blipFill>
          <a:blip r:embed="rId16" cstate="print"/>
          <a:stretch>
            <a:fillRect/>
          </a:stretch>
        </p:blipFill>
        <p:spPr>
          <a:xfrm>
            <a:off x="1547664" y="6093296"/>
            <a:ext cx="605607" cy="616004"/>
          </a:xfrm>
          <a:prstGeom prst="rect">
            <a:avLst/>
          </a:prstGeom>
        </p:spPr>
      </p:pic>
      <p:sp>
        <p:nvSpPr>
          <p:cNvPr id="27" name="26 Rectángulo">
            <a:hlinkClick r:id="rId17" action="ppaction://hlinksldjump"/>
          </p:cNvPr>
          <p:cNvSpPr/>
          <p:nvPr/>
        </p:nvSpPr>
        <p:spPr>
          <a:xfrm>
            <a:off x="2214546" y="3786190"/>
            <a:ext cx="1973618"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85750" indent="-285750" algn="ctr"/>
            <a:r>
              <a:rPr lang="es-ES" sz="1600" b="1" dirty="0" smtClean="0">
                <a:ln w="11430"/>
                <a:solidFill>
                  <a:srgbClr val="0000FF"/>
                </a:solidFill>
                <a:effectLst>
                  <a:outerShdw blurRad="50800" dist="39000" dir="5460000" algn="tl">
                    <a:srgbClr val="000000">
                      <a:alpha val="38000"/>
                    </a:srgbClr>
                  </a:outerShdw>
                </a:effectLst>
              </a:rPr>
              <a:t>¿PARA </a:t>
            </a:r>
            <a:r>
              <a:rPr lang="es-ES" sz="1600" b="1" dirty="0" smtClean="0">
                <a:ln w="11430"/>
                <a:solidFill>
                  <a:srgbClr val="0000FF"/>
                </a:solidFill>
                <a:effectLst>
                  <a:outerShdw blurRad="50800" dist="39000" dir="5460000" algn="tl">
                    <a:srgbClr val="000000">
                      <a:alpha val="38000"/>
                    </a:srgbClr>
                  </a:outerShdw>
                </a:effectLst>
                <a:hlinkClick r:id="rId18" action="ppaction://hlinksldjump"/>
              </a:rPr>
              <a:t>QUE</a:t>
            </a:r>
            <a:r>
              <a:rPr lang="es-ES" sz="1600" b="1" dirty="0" smtClean="0">
                <a:ln w="11430"/>
                <a:solidFill>
                  <a:srgbClr val="0000FF"/>
                </a:solidFill>
                <a:effectLst>
                  <a:outerShdw blurRad="50800" dist="39000" dir="5460000" algn="tl">
                    <a:srgbClr val="000000">
                      <a:alpha val="38000"/>
                    </a:srgbClr>
                  </a:outerShdw>
                </a:effectLst>
              </a:rPr>
              <a:t> SIRVE?</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24" name="23 Rectángulo">
            <a:hlinkClick r:id="rId19" action="ppaction://hlinksldjump"/>
          </p:cNvPr>
          <p:cNvSpPr/>
          <p:nvPr/>
        </p:nvSpPr>
        <p:spPr>
          <a:xfrm>
            <a:off x="2071670" y="2428868"/>
            <a:ext cx="2779928"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85750" indent="-285750" algn="ctr"/>
            <a:r>
              <a:rPr lang="es-ES" sz="1600" b="1" cap="none" spc="0" dirty="0" smtClean="0">
                <a:ln w="11430"/>
                <a:solidFill>
                  <a:srgbClr val="0000FF"/>
                </a:solidFill>
                <a:effectLst>
                  <a:outerShdw blurRad="50800" dist="39000" dir="5460000" algn="tl">
                    <a:srgbClr val="000000">
                      <a:alpha val="38000"/>
                    </a:srgbClr>
                  </a:outerShdw>
                </a:effectLst>
                <a:hlinkClick r:id="rId20" action="ppaction://hlinksldjump"/>
              </a:rPr>
              <a:t>TÌTULO</a:t>
            </a:r>
            <a:r>
              <a:rPr lang="es-ES" sz="1600" b="1" cap="none" spc="0" dirty="0" smtClean="0">
                <a:ln w="11430"/>
                <a:solidFill>
                  <a:srgbClr val="0000FF"/>
                </a:solidFill>
                <a:effectLst>
                  <a:outerShdw blurRad="50800" dist="39000" dir="5460000" algn="tl">
                    <a:srgbClr val="000000">
                      <a:alpha val="38000"/>
                    </a:srgbClr>
                  </a:outerShdw>
                </a:effectLst>
              </a:rPr>
              <a:t> DE LA PROPUESTA</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19" name="18 Rectángulo">
            <a:hlinkClick r:id="rId9" action="ppaction://hlinksldjump"/>
          </p:cNvPr>
          <p:cNvSpPr/>
          <p:nvPr/>
        </p:nvSpPr>
        <p:spPr>
          <a:xfrm>
            <a:off x="1785918" y="1928802"/>
            <a:ext cx="4459875"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hlinkClick r:id="rId21" action="ppaction://hlinksldjump"/>
              </a:rPr>
              <a:t>OBJETIVOS</a:t>
            </a:r>
            <a:r>
              <a:rPr lang="es-ES" sz="1600" b="1" dirty="0" smtClean="0">
                <a:ln w="11430"/>
                <a:solidFill>
                  <a:srgbClr val="0000FF"/>
                </a:solidFill>
                <a:effectLst>
                  <a:outerShdw blurRad="50800" dist="39000" dir="5460000" algn="tl">
                    <a:srgbClr val="000000">
                      <a:alpha val="38000"/>
                    </a:srgbClr>
                  </a:outerShdw>
                </a:effectLst>
              </a:rPr>
              <a:t>  ESPECÌFICOS DE LA PROPUESTA</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25" name="24 Rectángulo">
            <a:hlinkClick r:id="rId17" action="ppaction://hlinksldjump"/>
          </p:cNvPr>
          <p:cNvSpPr/>
          <p:nvPr/>
        </p:nvSpPr>
        <p:spPr>
          <a:xfrm>
            <a:off x="2428860" y="4286256"/>
            <a:ext cx="6380273"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85750" indent="-285750" algn="ctr"/>
            <a:r>
              <a:rPr lang="es-ES" sz="1600" b="1" cap="none" spc="0" dirty="0" smtClean="0">
                <a:ln w="11430"/>
                <a:solidFill>
                  <a:srgbClr val="0000FF"/>
                </a:solidFill>
                <a:effectLst>
                  <a:outerShdw blurRad="50800" dist="39000" dir="5460000" algn="tl">
                    <a:srgbClr val="000000">
                      <a:alpha val="38000"/>
                    </a:srgbClr>
                  </a:outerShdw>
                </a:effectLst>
                <a:hlinkClick r:id="rId22" action="ppaction://hlinksldjump"/>
              </a:rPr>
              <a:t>DESCRIPCIÒN</a:t>
            </a:r>
            <a:r>
              <a:rPr lang="es-ES" sz="1600" b="1" cap="none" spc="0" dirty="0" smtClean="0">
                <a:ln w="11430"/>
                <a:solidFill>
                  <a:srgbClr val="0000FF"/>
                </a:solidFill>
                <a:effectLst>
                  <a:outerShdw blurRad="50800" dist="39000" dir="5460000" algn="tl">
                    <a:srgbClr val="000000">
                      <a:alpha val="38000"/>
                    </a:srgbClr>
                  </a:outerShdw>
                </a:effectLst>
              </a:rPr>
              <a:t> DE ACTIVIDADES PARA POTENCIAR EL LENGUAJE</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15" name="14 Rectángulo">
            <a:hlinkClick r:id="rId17" action="ppaction://hlinksldjump"/>
          </p:cNvPr>
          <p:cNvSpPr/>
          <p:nvPr/>
        </p:nvSpPr>
        <p:spPr>
          <a:xfrm>
            <a:off x="2000232" y="4714884"/>
            <a:ext cx="6995826"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85750" indent="-285750" algn="ctr"/>
            <a:r>
              <a:rPr lang="es-ES" sz="1600" b="1" cap="none" spc="0" dirty="0" smtClean="0">
                <a:ln w="11430"/>
                <a:solidFill>
                  <a:srgbClr val="0000FF"/>
                </a:solidFill>
                <a:effectLst>
                  <a:outerShdw blurRad="50800" dist="39000" dir="5460000" algn="tl">
                    <a:srgbClr val="000000">
                      <a:alpha val="38000"/>
                    </a:srgbClr>
                  </a:outerShdw>
                </a:effectLst>
              </a:rPr>
              <a:t>TALLERES </a:t>
            </a:r>
            <a:r>
              <a:rPr lang="es-ES" sz="1600" b="1" cap="none" spc="0" dirty="0" smtClean="0">
                <a:ln w="11430"/>
                <a:solidFill>
                  <a:srgbClr val="0000FF"/>
                </a:solidFill>
                <a:effectLst>
                  <a:outerShdw blurRad="50800" dist="39000" dir="5460000" algn="tl">
                    <a:srgbClr val="000000">
                      <a:alpha val="38000"/>
                    </a:srgbClr>
                  </a:outerShdw>
                </a:effectLst>
                <a:hlinkClick r:id="rId23" action="ppaction://hlinksldjump"/>
              </a:rPr>
              <a:t>PARA</a:t>
            </a:r>
            <a:r>
              <a:rPr lang="es-ES" sz="1600" b="1" cap="none" spc="0" dirty="0" smtClean="0">
                <a:ln w="11430"/>
                <a:solidFill>
                  <a:srgbClr val="0000FF"/>
                </a:solidFill>
                <a:effectLst>
                  <a:outerShdw blurRad="50800" dist="39000" dir="5460000" algn="tl">
                    <a:srgbClr val="000000">
                      <a:alpha val="38000"/>
                    </a:srgbClr>
                  </a:outerShdw>
                </a:effectLst>
              </a:rPr>
              <a:t> POTENCIAR LA HABILIDADES BASICAS DEL LENGUAJE</a:t>
            </a:r>
            <a:endParaRPr lang="es-ES" sz="1600" b="1" cap="none" spc="0" dirty="0">
              <a:ln w="11430"/>
              <a:solidFill>
                <a:srgbClr val="0000FF"/>
              </a:solidFill>
              <a:effectLst>
                <a:outerShdw blurRad="50800" dist="39000" dir="5460000" algn="tl">
                  <a:srgbClr val="000000">
                    <a:alpha val="38000"/>
                  </a:srgbClr>
                </a:outerShdw>
              </a:effectLst>
            </a:endParaRP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123728" y="188640"/>
            <a:ext cx="6552728" cy="830997"/>
          </a:xfrm>
          <a:prstGeom prst="rect">
            <a:avLst/>
          </a:prstGeom>
          <a:solidFill>
            <a:schemeClr val="accent1">
              <a:lumMod val="60000"/>
              <a:lumOff val="4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rPr>
              <a:t>DESCRIPCIÒN DE LA ESCUELA “SAN IGNACIO DE LOYOLA”</a:t>
            </a:r>
          </a:p>
        </p:txBody>
      </p:sp>
      <p:sp>
        <p:nvSpPr>
          <p:cNvPr id="7" name="2 Subtítulo"/>
          <p:cNvSpPr>
            <a:spLocks noGrp="1"/>
          </p:cNvSpPr>
          <p:nvPr>
            <p:ph type="subTitle" idx="1"/>
          </p:nvPr>
        </p:nvSpPr>
        <p:spPr>
          <a:xfrm>
            <a:off x="714348" y="1142984"/>
            <a:ext cx="8213566" cy="3226680"/>
          </a:xfrm>
        </p:spPr>
        <p:txBody>
          <a:bodyPr>
            <a:noAutofit/>
          </a:bodyPr>
          <a:lstStyle/>
          <a:p>
            <a:pPr algn="just">
              <a:lnSpc>
                <a:spcPct val="150000"/>
              </a:lnSpc>
            </a:pPr>
            <a:r>
              <a:rPr lang="es-EC" sz="2800" dirty="0" smtClean="0">
                <a:latin typeface="Baskerville Old Face" pitchFamily="18" charset="0"/>
              </a:rPr>
              <a:t>La Escuela “San Ignacio de Loyola” de Fe y Alegría, siendo parte de un movimiento de formación integral y promoción social, busca desarrollar una educación popular de calidad ,para conseguir niños y niñas con capacidad de aprender ,desaprender y </a:t>
            </a:r>
            <a:r>
              <a:rPr lang="es-EC" sz="2800" dirty="0" err="1" smtClean="0">
                <a:latin typeface="Baskerville Old Face" pitchFamily="18" charset="0"/>
              </a:rPr>
              <a:t>reaprender</a:t>
            </a:r>
            <a:r>
              <a:rPr lang="es-EC" sz="2800" dirty="0" smtClean="0">
                <a:latin typeface="Baskerville Old Face" pitchFamily="18" charset="0"/>
              </a:rPr>
              <a:t> habilidades y conocimientos.</a:t>
            </a:r>
            <a:endParaRPr lang="es-ES" sz="2800" dirty="0" smtClean="0">
              <a:latin typeface="Baskerville Old Face" pitchFamily="18" charset="0"/>
            </a:endParaRPr>
          </a:p>
          <a:p>
            <a:r>
              <a:rPr lang="es-EC" sz="2800" dirty="0" smtClean="0"/>
              <a:t> </a:t>
            </a:r>
            <a:endParaRPr lang="es-ES" sz="2800" dirty="0" smtClean="0"/>
          </a:p>
          <a:p>
            <a:pPr algn="just"/>
            <a:endParaRPr lang="es-EC" sz="2800" dirty="0">
              <a:solidFill>
                <a:schemeClr val="tx1"/>
              </a:solidFill>
            </a:endParaRPr>
          </a:p>
        </p:txBody>
      </p:sp>
      <p:pic>
        <p:nvPicPr>
          <p:cNvPr id="8" name="7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spTree>
  </p:cSld>
  <p:clrMapOvr>
    <a:masterClrMapping/>
  </p:clrMapOvr>
  <p:transition>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123728" y="188640"/>
            <a:ext cx="6552728" cy="461665"/>
          </a:xfrm>
          <a:prstGeom prst="rect">
            <a:avLst/>
          </a:prstGeom>
          <a:solidFill>
            <a:schemeClr val="accent1">
              <a:lumMod val="60000"/>
              <a:lumOff val="4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rPr>
              <a:t>JUSTIFICACIÒN</a:t>
            </a:r>
          </a:p>
        </p:txBody>
      </p:sp>
      <p:sp>
        <p:nvSpPr>
          <p:cNvPr id="7" name="2 Subtítulo"/>
          <p:cNvSpPr>
            <a:spLocks noGrp="1"/>
          </p:cNvSpPr>
          <p:nvPr>
            <p:ph type="subTitle" idx="1"/>
          </p:nvPr>
        </p:nvSpPr>
        <p:spPr>
          <a:xfrm>
            <a:off x="285720" y="1357298"/>
            <a:ext cx="8642194" cy="4071966"/>
          </a:xfrm>
        </p:spPr>
        <p:txBody>
          <a:bodyPr>
            <a:noAutofit/>
          </a:bodyPr>
          <a:lstStyle/>
          <a:p>
            <a:pPr algn="just">
              <a:lnSpc>
                <a:spcPct val="150000"/>
              </a:lnSpc>
            </a:pPr>
            <a:r>
              <a:rPr lang="es-ES" sz="2000" dirty="0" smtClean="0"/>
              <a:t>Este trabajo es un aporte importante, para los niños y niñas, que evidencian un retraso en el desarrollo del lenguaje y por ende repercute negativamente en su comunicación, el cual debe constituirse en un instrumento fundamental que proporcione las herramientas necesarias para que los profesores/as,  madres y padres de familia puedan tener la capacidad de estimular adecuadamente el desarrollo del lenguaje de sus niños y niñas ayudando así a superar este retraso.</a:t>
            </a:r>
          </a:p>
          <a:p>
            <a:pPr algn="just"/>
            <a:endParaRPr lang="es-EC" sz="1400" dirty="0">
              <a:solidFill>
                <a:schemeClr val="tx1"/>
              </a:solidFill>
            </a:endParaRPr>
          </a:p>
        </p:txBody>
      </p:sp>
      <p:pic>
        <p:nvPicPr>
          <p:cNvPr id="8" name="7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spTree>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123728" y="188640"/>
            <a:ext cx="6552728" cy="461665"/>
          </a:xfrm>
          <a:prstGeom prst="rect">
            <a:avLst/>
          </a:prstGeom>
          <a:solidFill>
            <a:schemeClr val="accent1">
              <a:lumMod val="60000"/>
              <a:lumOff val="4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rPr>
              <a:t>OBJETIVOS DE LA PROPUESTA</a:t>
            </a:r>
          </a:p>
        </p:txBody>
      </p:sp>
      <p:pic>
        <p:nvPicPr>
          <p:cNvPr id="8" name="7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sp>
        <p:nvSpPr>
          <p:cNvPr id="9" name="8 Rectángulo"/>
          <p:cNvSpPr/>
          <p:nvPr/>
        </p:nvSpPr>
        <p:spPr>
          <a:xfrm>
            <a:off x="714348" y="1214422"/>
            <a:ext cx="8143932" cy="350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smtClean="0"/>
              <a:t>Objetivo General:</a:t>
            </a:r>
            <a:endParaRPr lang="es-ES" dirty="0" smtClean="0"/>
          </a:p>
          <a:p>
            <a:pPr algn="just">
              <a:lnSpc>
                <a:spcPct val="150000"/>
              </a:lnSpc>
            </a:pPr>
            <a:r>
              <a:rPr lang="es-ES" dirty="0" smtClean="0"/>
              <a:t> Capacitar a los profesores/as y miembros/as de las familias de los niños y niñas del primer año de educación básica de la escuela “San Ignacio de Loyola”  de la comunidad de </a:t>
            </a:r>
            <a:r>
              <a:rPr lang="es-ES" dirty="0" err="1" smtClean="0"/>
              <a:t>Aglla</a:t>
            </a:r>
            <a:r>
              <a:rPr lang="es-ES" dirty="0" smtClean="0"/>
              <a:t> de Checa,  a través de la creación de un manual de actividades  para potenciar </a:t>
            </a:r>
          </a:p>
          <a:p>
            <a:pPr algn="just">
              <a:lnSpc>
                <a:spcPct val="150000"/>
              </a:lnSpc>
            </a:pPr>
            <a:r>
              <a:rPr lang="es-ES" dirty="0" smtClean="0"/>
              <a:t>el desarrollo del lenguaje</a:t>
            </a:r>
            <a:r>
              <a:rPr lang="es-ES" b="1" cap="all" dirty="0" smtClean="0"/>
              <a:t>, </a:t>
            </a:r>
            <a:r>
              <a:rPr lang="es-ES" dirty="0" smtClean="0"/>
              <a:t>poniéndolo en práctica como estrategia integral que ayude al restablecimiento y estabilización emocional de los niños/as mejorando su comunicación.</a:t>
            </a:r>
          </a:p>
          <a:p>
            <a:pPr algn="just"/>
            <a:endParaRPr lang="es-ES" dirty="0"/>
          </a:p>
        </p:txBody>
      </p:sp>
    </p:spTree>
  </p:cSld>
  <p:clrMapOvr>
    <a:masterClrMapping/>
  </p:clrMapOvr>
  <p:transition>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071670" y="214290"/>
            <a:ext cx="6552728" cy="461665"/>
          </a:xfrm>
          <a:prstGeom prst="rect">
            <a:avLst/>
          </a:prstGeom>
          <a:solidFill>
            <a:schemeClr val="accent1">
              <a:lumMod val="60000"/>
              <a:lumOff val="4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rPr>
              <a:t>OBJETIVOS DE LA PROPUESTA</a:t>
            </a:r>
          </a:p>
        </p:txBody>
      </p:sp>
      <p:pic>
        <p:nvPicPr>
          <p:cNvPr id="8" name="7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sp>
        <p:nvSpPr>
          <p:cNvPr id="14" name="13 Rectángulo"/>
          <p:cNvSpPr/>
          <p:nvPr/>
        </p:nvSpPr>
        <p:spPr>
          <a:xfrm>
            <a:off x="785786" y="928670"/>
            <a:ext cx="7715304" cy="200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dirty="0" smtClean="0"/>
              <a:t>- Promover acciones de participación hacia cambios de comportamientos y la práctica de valores a través de una buena comunicación, empleando un lenguaje claro y comprensible entre  hijos/as y sus padres y </a:t>
            </a:r>
            <a:r>
              <a:rPr lang="es-ES" dirty="0" err="1" smtClean="0"/>
              <a:t>madres,que</a:t>
            </a:r>
            <a:r>
              <a:rPr lang="es-ES" dirty="0" smtClean="0"/>
              <a:t> sirva de estímulo para desarrollar el lenguaje de los pequeños de primero de básica de la escuela “San Ignacio de Loyola”.</a:t>
            </a:r>
          </a:p>
          <a:p>
            <a:pPr algn="ctr"/>
            <a:endParaRPr lang="es-ES" dirty="0"/>
          </a:p>
        </p:txBody>
      </p:sp>
      <p:sp>
        <p:nvSpPr>
          <p:cNvPr id="15" name="14 Rectángulo"/>
          <p:cNvSpPr/>
          <p:nvPr/>
        </p:nvSpPr>
        <p:spPr>
          <a:xfrm>
            <a:off x="857224" y="3143248"/>
            <a:ext cx="7715304" cy="200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 Orientar  a las familias de los niños/as de primero de básica,  al fortalecimiento de sus relaciones familiares, mediante la motivación a través de la práctica de actividades adecuadas sugeridas en este manual,  para el desarrollo del lenguaje</a:t>
            </a:r>
            <a:endParaRPr lang="es-ES" dirty="0"/>
          </a:p>
        </p:txBody>
      </p:sp>
    </p:spTree>
  </p:cSld>
  <p:clrMapOvr>
    <a:masterClrMapping/>
  </p:clrMapOvr>
  <p:transition>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79512" y="5733256"/>
            <a:ext cx="676545" cy="682377"/>
          </a:xfrm>
          <a:prstGeom prst="rect">
            <a:avLst/>
          </a:prstGeom>
        </p:spPr>
      </p:pic>
      <p:pic>
        <p:nvPicPr>
          <p:cNvPr id="5" name="4 Imagen" descr="Siguiente.jpg">
            <a:hlinkClick r:id="rId4" action="ppaction://hlinksldjump"/>
          </p:cNvPr>
          <p:cNvPicPr>
            <a:picLocks noChangeAspect="1"/>
          </p:cNvPicPr>
          <p:nvPr/>
        </p:nvPicPr>
        <p:blipFill>
          <a:blip r:embed="rId5" cstate="print"/>
          <a:stretch>
            <a:fillRect/>
          </a:stretch>
        </p:blipFill>
        <p:spPr>
          <a:xfrm>
            <a:off x="1043608" y="5733256"/>
            <a:ext cx="754385" cy="751161"/>
          </a:xfrm>
          <a:prstGeom prst="rect">
            <a:avLst/>
          </a:prstGeom>
        </p:spPr>
      </p:pic>
      <p:sp>
        <p:nvSpPr>
          <p:cNvPr id="10" name="9 Pergamino horizontal"/>
          <p:cNvSpPr/>
          <p:nvPr/>
        </p:nvSpPr>
        <p:spPr>
          <a:xfrm>
            <a:off x="0" y="-785842"/>
            <a:ext cx="9144000" cy="6143668"/>
          </a:xfrm>
          <a:prstGeom prst="horizont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cap="all" dirty="0" smtClean="0"/>
              <a:t>Creación de un manual de actividades  para potenciar el desarrollo del lenguaje en los niños Y NIÑAS  de primer</a:t>
            </a:r>
            <a:endParaRPr lang="es-ES" dirty="0" smtClean="0"/>
          </a:p>
          <a:p>
            <a:pPr algn="ctr"/>
            <a:r>
              <a:rPr lang="es-ES" b="1" cap="all" dirty="0" smtClean="0"/>
              <a:t>año de educación básica  de la escuela </a:t>
            </a:r>
            <a:endParaRPr lang="es-ES" dirty="0" smtClean="0"/>
          </a:p>
          <a:p>
            <a:pPr algn="ctr"/>
            <a:r>
              <a:rPr lang="es-ES" b="1" cap="all" dirty="0" smtClean="0"/>
              <a:t>“ san Ignacio de Loyola ”</a:t>
            </a:r>
            <a:endParaRPr lang="es-ES" dirty="0" smtClean="0"/>
          </a:p>
          <a:p>
            <a:r>
              <a:rPr lang="es-ES" b="1" dirty="0" smtClean="0"/>
              <a:t> </a:t>
            </a:r>
            <a:endParaRPr lang="es-ES" dirty="0" smtClean="0"/>
          </a:p>
          <a:p>
            <a:endParaRPr lang="es-ES" b="1" dirty="0" smtClean="0"/>
          </a:p>
          <a:p>
            <a:endParaRPr lang="es-ES" b="1" dirty="0" smtClean="0"/>
          </a:p>
          <a:p>
            <a:r>
              <a:rPr lang="es-ES" b="1" dirty="0" smtClean="0"/>
              <a:t>Manual  de  Capacitación</a:t>
            </a:r>
            <a:endParaRPr lang="es-ES" dirty="0" smtClean="0"/>
          </a:p>
          <a:p>
            <a:r>
              <a:rPr lang="es-ES" b="1" dirty="0" smtClean="0"/>
              <a:t> </a:t>
            </a:r>
            <a:endParaRPr lang="es-ES" dirty="0" smtClean="0"/>
          </a:p>
          <a:p>
            <a:pPr algn="ctr"/>
            <a:endParaRPr lang="es-ES" dirty="0"/>
          </a:p>
        </p:txBody>
      </p:sp>
      <p:pic>
        <p:nvPicPr>
          <p:cNvPr id="80901" name="Picture 5" descr="http://3.bp.blogspot.com/_D4ciuS5smmI/TNSn30OcIfI/AAAAAAAAAA4/gyhLgFnH1Yo/s1600/10543799_3.jpg"/>
          <p:cNvPicPr>
            <a:picLocks noChangeAspect="1" noChangeArrowheads="1"/>
          </p:cNvPicPr>
          <p:nvPr/>
        </p:nvPicPr>
        <p:blipFill>
          <a:blip r:embed="rId6"/>
          <a:srcRect/>
          <a:stretch>
            <a:fillRect/>
          </a:stretch>
        </p:blipFill>
        <p:spPr bwMode="auto">
          <a:xfrm>
            <a:off x="4262413" y="2285992"/>
            <a:ext cx="4881587" cy="4071942"/>
          </a:xfrm>
          <a:prstGeom prst="rect">
            <a:avLst/>
          </a:prstGeom>
          <a:noFill/>
        </p:spPr>
      </p:pic>
      <p:sp>
        <p:nvSpPr>
          <p:cNvPr id="13" name="12 Onda"/>
          <p:cNvSpPr/>
          <p:nvPr/>
        </p:nvSpPr>
        <p:spPr>
          <a:xfrm>
            <a:off x="785786" y="4071942"/>
            <a:ext cx="3571900" cy="1857388"/>
          </a:xfrm>
          <a:prstGeom prst="wave">
            <a:avLst>
              <a:gd name="adj1" fmla="val 12500"/>
              <a:gd name="adj2" fmla="val 8136"/>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AUTORA:</a:t>
            </a:r>
          </a:p>
          <a:p>
            <a:pPr algn="ctr"/>
            <a:r>
              <a:rPr lang="es-ES" dirty="0" err="1" smtClean="0"/>
              <a:t>Johana</a:t>
            </a:r>
            <a:r>
              <a:rPr lang="es-ES" dirty="0" smtClean="0"/>
              <a:t> Tulcanaza</a:t>
            </a:r>
            <a:endParaRPr lang="es-ES" dirty="0"/>
          </a:p>
        </p:txBody>
      </p:sp>
    </p:spTree>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123728" y="188640"/>
            <a:ext cx="6552728" cy="461665"/>
          </a:xfrm>
          <a:prstGeom prst="rect">
            <a:avLst/>
          </a:prstGeom>
          <a:solidFill>
            <a:schemeClr val="accent1">
              <a:lumMod val="60000"/>
              <a:lumOff val="4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rPr>
              <a:t>¿QUÈ ES?</a:t>
            </a:r>
          </a:p>
        </p:txBody>
      </p:sp>
      <p:pic>
        <p:nvPicPr>
          <p:cNvPr id="8" name="7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sp>
        <p:nvSpPr>
          <p:cNvPr id="10" name="9 Anillo"/>
          <p:cNvSpPr/>
          <p:nvPr/>
        </p:nvSpPr>
        <p:spPr>
          <a:xfrm>
            <a:off x="428596" y="857232"/>
            <a:ext cx="8501122" cy="5214974"/>
          </a:xfrm>
          <a:prstGeom prst="donut">
            <a:avLst>
              <a:gd name="adj" fmla="val 160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1" name="10 Rectángulo"/>
          <p:cNvSpPr/>
          <p:nvPr/>
        </p:nvSpPr>
        <p:spPr>
          <a:xfrm>
            <a:off x="1714480" y="2274838"/>
            <a:ext cx="5786478" cy="2246769"/>
          </a:xfrm>
          <a:prstGeom prst="rect">
            <a:avLst/>
          </a:prstGeom>
        </p:spPr>
        <p:txBody>
          <a:bodyPr wrap="square">
            <a:spAutoFit/>
          </a:bodyPr>
          <a:lstStyle/>
          <a:p>
            <a:pPr algn="just"/>
            <a:endParaRPr lang="es-ES" sz="2000" dirty="0" smtClean="0"/>
          </a:p>
          <a:p>
            <a:pPr algn="just"/>
            <a:r>
              <a:rPr lang="es-ES" sz="2000" dirty="0" smtClean="0"/>
              <a:t>Es un manual de capacitación que contiene un conjunto de actividades pedagógicas y didácticas,  que permitirán un mejoramiento progresivo en el desarrollo del lenguaje de los niños y niñas de primer año de educación básica de la escuela “San Ignacio de Loyola”, </a:t>
            </a:r>
            <a:endParaRPr lang="es-ES" sz="2000" dirty="0"/>
          </a:p>
        </p:txBody>
      </p:sp>
    </p:spTree>
  </p:cSld>
  <p:clrMapOvr>
    <a:masterClrMapping/>
  </p:clrMapOvr>
  <p:transition>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123728" y="188640"/>
            <a:ext cx="6552728" cy="461665"/>
          </a:xfrm>
          <a:prstGeom prst="rect">
            <a:avLst/>
          </a:prstGeom>
          <a:solidFill>
            <a:schemeClr val="accent1">
              <a:lumMod val="60000"/>
              <a:lumOff val="4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rPr>
              <a:t>¿A QUIÈN ESTÀ DIRIGIDO?</a:t>
            </a:r>
          </a:p>
        </p:txBody>
      </p:sp>
      <p:pic>
        <p:nvPicPr>
          <p:cNvPr id="8" name="7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sp>
        <p:nvSpPr>
          <p:cNvPr id="9" name="8 Proceso alternativo"/>
          <p:cNvSpPr/>
          <p:nvPr/>
        </p:nvSpPr>
        <p:spPr>
          <a:xfrm>
            <a:off x="0" y="642918"/>
            <a:ext cx="9144000" cy="507209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s-ES" sz="1600" dirty="0" smtClean="0"/>
              <a:t>Debido a que tiene un carácter abierto y flexible,  comprende talleres de actividades de capacitación para potenciar el desarrollo del lenguaje, dirigido a grupos diferentes, pero que tienen la misma finalidad,  entre los cuales se puede distinguir:</a:t>
            </a:r>
          </a:p>
          <a:p>
            <a:pPr>
              <a:lnSpc>
                <a:spcPct val="150000"/>
              </a:lnSpc>
            </a:pPr>
            <a:r>
              <a:rPr lang="es-ES" sz="1600" dirty="0" smtClean="0"/>
              <a:t> </a:t>
            </a:r>
          </a:p>
          <a:p>
            <a:pPr lvl="0">
              <a:lnSpc>
                <a:spcPct val="150000"/>
              </a:lnSpc>
            </a:pPr>
            <a:r>
              <a:rPr lang="es-ES" sz="1600" dirty="0" smtClean="0"/>
              <a:t>- Profesores/as del primer año de educación básica de la escuela “San Ignacio de Loyola”</a:t>
            </a:r>
          </a:p>
          <a:p>
            <a:pPr lvl="0">
              <a:lnSpc>
                <a:spcPct val="150000"/>
              </a:lnSpc>
            </a:pPr>
            <a:r>
              <a:rPr lang="es-ES" sz="1600" dirty="0" smtClean="0"/>
              <a:t>- Padres y madres de familia de los niños y niñas que se encuentran en primer año de educación básica de la escuela “San Ignacio de Loyola”.</a:t>
            </a:r>
          </a:p>
          <a:p>
            <a:pPr lvl="0">
              <a:lnSpc>
                <a:spcPct val="150000"/>
              </a:lnSpc>
            </a:pPr>
            <a:r>
              <a:rPr lang="es-ES" sz="1600" dirty="0" smtClean="0"/>
              <a:t>- Niños y niñas que asisten al primer año de educación básica de la escuela “San Ignacio de Loyola”.</a:t>
            </a:r>
          </a:p>
          <a:p>
            <a:pPr lvl="0">
              <a:lnSpc>
                <a:spcPct val="150000"/>
              </a:lnSpc>
            </a:pPr>
            <a:r>
              <a:rPr lang="es-ES" sz="1600" dirty="0" smtClean="0"/>
              <a:t>- Personas o grupos familiares interesados en los diferentes temas de los talleres planificados en este manual para desarrollar el lenguaje de los niños de 5 a 6 años de edad específicamente.</a:t>
            </a:r>
          </a:p>
          <a:p>
            <a:pPr algn="ctr"/>
            <a:endParaRPr lang="es-ES" dirty="0"/>
          </a:p>
        </p:txBody>
      </p:sp>
    </p:spTree>
  </p:cSld>
  <p:clrMapOvr>
    <a:masterClrMapping/>
  </p:clrMapOvr>
  <p:transition>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123728" y="188640"/>
            <a:ext cx="6552728" cy="461665"/>
          </a:xfrm>
          <a:prstGeom prst="rect">
            <a:avLst/>
          </a:prstGeom>
          <a:solidFill>
            <a:schemeClr val="accent1">
              <a:lumMod val="60000"/>
              <a:lumOff val="4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rPr>
              <a:t>¿PARA QUÈ SIRVE?</a:t>
            </a:r>
          </a:p>
        </p:txBody>
      </p:sp>
      <p:pic>
        <p:nvPicPr>
          <p:cNvPr id="8" name="7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sp>
        <p:nvSpPr>
          <p:cNvPr id="10" name="9 Lágrima"/>
          <p:cNvSpPr/>
          <p:nvPr/>
        </p:nvSpPr>
        <p:spPr>
          <a:xfrm>
            <a:off x="571472" y="928670"/>
            <a:ext cx="7143800" cy="5072098"/>
          </a:xfrm>
          <a:prstGeom prst="teardrop">
            <a:avLst>
              <a:gd name="adj" fmla="val 11580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2400" dirty="0" smtClean="0"/>
              <a:t>                   Para  sensibilizar a maestros/as, padres y madres sobre la necesidad de poner en práctica un conjunto de actividades sugeridas con la finalidad de ayudar y estimular el desarrollo del lenguaje de los niños/as de primero de básica que presentan retraso en su expresión oral.</a:t>
            </a:r>
          </a:p>
          <a:p>
            <a:pPr algn="just"/>
            <a:endParaRPr lang="es-ES" sz="2400" dirty="0"/>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259632" y="5949280"/>
            <a:ext cx="676545" cy="682377"/>
          </a:xfrm>
          <a:prstGeom prst="rect">
            <a:avLst/>
          </a:prstGeom>
        </p:spPr>
      </p:pic>
      <p:pic>
        <p:nvPicPr>
          <p:cNvPr id="4" name="3 Imagen" descr="Regresar.jpg">
            <a:hlinkClick r:id="rId2" action="ppaction://hlinksldjump"/>
          </p:cNvPr>
          <p:cNvPicPr>
            <a:picLocks noChangeAspect="1"/>
          </p:cNvPicPr>
          <p:nvPr/>
        </p:nvPicPr>
        <p:blipFill>
          <a:blip r:embed="rId4" cstate="print"/>
          <a:stretch>
            <a:fillRect/>
          </a:stretch>
        </p:blipFill>
        <p:spPr>
          <a:xfrm>
            <a:off x="251520" y="5877272"/>
            <a:ext cx="752475" cy="766762"/>
          </a:xfrm>
          <a:prstGeom prst="rect">
            <a:avLst/>
          </a:prstGeom>
        </p:spPr>
      </p:pic>
      <p:sp>
        <p:nvSpPr>
          <p:cNvPr id="10" name="9 Rectángulo">
            <a:hlinkClick r:id="rId5" action="ppaction://hlinksldjump"/>
          </p:cNvPr>
          <p:cNvSpPr/>
          <p:nvPr/>
        </p:nvSpPr>
        <p:spPr>
          <a:xfrm>
            <a:off x="2123728" y="1196752"/>
            <a:ext cx="3323347"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rPr>
              <a:t>4.2.POBLACIÓN Y MUESTRA</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11" name="10 Rectángulo"/>
          <p:cNvSpPr/>
          <p:nvPr/>
        </p:nvSpPr>
        <p:spPr>
          <a:xfrm>
            <a:off x="2123728" y="332656"/>
            <a:ext cx="2444900" cy="461665"/>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solidFill>
                  <a:schemeClr val="accent3"/>
                </a:solidFill>
                <a:effectLst>
                  <a:outerShdw blurRad="50800" dist="39000" dir="5460000" algn="tl">
                    <a:srgbClr val="000000">
                      <a:alpha val="38000"/>
                    </a:srgbClr>
                  </a:outerShdw>
                </a:effectLst>
              </a:rPr>
              <a:t>CAPÍTULO IV</a:t>
            </a:r>
            <a:endParaRPr lang="es-ES" sz="2400" b="1" cap="none" spc="0" dirty="0">
              <a:ln w="11430"/>
              <a:solidFill>
                <a:schemeClr val="accent3"/>
              </a:solidFill>
              <a:effectLst>
                <a:outerShdw blurRad="50800" dist="39000" dir="5460000" algn="tl">
                  <a:srgbClr val="000000">
                    <a:alpha val="38000"/>
                  </a:srgbClr>
                </a:outerShdw>
              </a:effectLst>
            </a:endParaRPr>
          </a:p>
        </p:txBody>
      </p:sp>
      <p:sp>
        <p:nvSpPr>
          <p:cNvPr id="12" name="11 Rectángulo">
            <a:hlinkClick r:id="rId6" action="ppaction://hlinksldjump"/>
          </p:cNvPr>
          <p:cNvSpPr/>
          <p:nvPr/>
        </p:nvSpPr>
        <p:spPr>
          <a:xfrm>
            <a:off x="2123728" y="836712"/>
            <a:ext cx="4972836"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rPr>
              <a:t>4.1.METODOLOGÍA DE LA INVESTIGACIÓN</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14" name="13 Rectángulo">
            <a:hlinkClick r:id="rId7" action="ppaction://hlinksldjump"/>
          </p:cNvPr>
          <p:cNvSpPr/>
          <p:nvPr/>
        </p:nvSpPr>
        <p:spPr>
          <a:xfrm>
            <a:off x="2071670" y="1714488"/>
            <a:ext cx="5062604"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rPr>
              <a:t>4.3.ANÁLISIS DE PRESENTACIÓN DE RESULTADOS</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16" name="15 Rectángulo">
            <a:hlinkClick r:id="rId7" action="ppaction://hlinksldjump"/>
          </p:cNvPr>
          <p:cNvSpPr/>
          <p:nvPr/>
        </p:nvSpPr>
        <p:spPr>
          <a:xfrm>
            <a:off x="2119847" y="2276872"/>
            <a:ext cx="184731"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17" name="16 Rectángulo">
            <a:hlinkClick r:id="rId8" action="ppaction://hlinksldjump"/>
          </p:cNvPr>
          <p:cNvSpPr/>
          <p:nvPr/>
        </p:nvSpPr>
        <p:spPr>
          <a:xfrm>
            <a:off x="2123728" y="2636912"/>
            <a:ext cx="184730"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20" name="19 Rectángulo"/>
          <p:cNvSpPr/>
          <p:nvPr/>
        </p:nvSpPr>
        <p:spPr>
          <a:xfrm>
            <a:off x="2500298" y="2500306"/>
            <a:ext cx="2308644" cy="461665"/>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solidFill>
                  <a:schemeClr val="accent3"/>
                </a:solidFill>
                <a:effectLst>
                  <a:outerShdw blurRad="50800" dist="39000" dir="5460000" algn="tl">
                    <a:srgbClr val="000000">
                      <a:alpha val="38000"/>
                    </a:srgbClr>
                  </a:outerShdw>
                </a:effectLst>
              </a:rPr>
              <a:t>CAPÍTULO V</a:t>
            </a:r>
            <a:endParaRPr lang="es-ES" sz="2400" b="1" cap="none" spc="0" dirty="0">
              <a:ln w="11430"/>
              <a:solidFill>
                <a:schemeClr val="accent3"/>
              </a:solidFill>
              <a:effectLst>
                <a:outerShdw blurRad="50800" dist="39000" dir="5460000" algn="tl">
                  <a:srgbClr val="000000">
                    <a:alpha val="38000"/>
                  </a:srgbClr>
                </a:outerShdw>
              </a:effectLst>
            </a:endParaRPr>
          </a:p>
        </p:txBody>
      </p:sp>
      <p:sp>
        <p:nvSpPr>
          <p:cNvPr id="21" name="20 Rectángulo"/>
          <p:cNvSpPr/>
          <p:nvPr/>
        </p:nvSpPr>
        <p:spPr>
          <a:xfrm>
            <a:off x="2857488" y="4214818"/>
            <a:ext cx="2444901" cy="461665"/>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solidFill>
                  <a:schemeClr val="accent3"/>
                </a:solidFill>
                <a:effectLst>
                  <a:outerShdw blurRad="50800" dist="39000" dir="5460000" algn="tl">
                    <a:srgbClr val="000000">
                      <a:alpha val="38000"/>
                    </a:srgbClr>
                  </a:outerShdw>
                </a:effectLst>
              </a:rPr>
              <a:t>CAPÍTULO VI</a:t>
            </a:r>
            <a:endParaRPr lang="es-ES" sz="2400" b="1" cap="none" spc="0" dirty="0">
              <a:ln w="11430"/>
              <a:solidFill>
                <a:schemeClr val="accent3"/>
              </a:solidFill>
              <a:effectLst>
                <a:outerShdw blurRad="50800" dist="39000" dir="5460000" algn="tl">
                  <a:srgbClr val="000000">
                    <a:alpha val="38000"/>
                  </a:srgbClr>
                </a:outerShdw>
              </a:effectLst>
            </a:endParaRPr>
          </a:p>
        </p:txBody>
      </p:sp>
      <p:sp>
        <p:nvSpPr>
          <p:cNvPr id="22" name="21 Rectángulo">
            <a:hlinkClick r:id="rId9" action="ppaction://hlinksldjump"/>
          </p:cNvPr>
          <p:cNvSpPr/>
          <p:nvPr/>
        </p:nvSpPr>
        <p:spPr>
          <a:xfrm>
            <a:off x="2571736" y="3000372"/>
            <a:ext cx="2194832"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rPr>
              <a:t>5.1.CONCLUSIONES </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23" name="22 Rectángulo">
            <a:hlinkClick r:id="rId10" action="ppaction://hlinksldjump"/>
          </p:cNvPr>
          <p:cNvSpPr/>
          <p:nvPr/>
        </p:nvSpPr>
        <p:spPr>
          <a:xfrm>
            <a:off x="2500298" y="4714884"/>
            <a:ext cx="3661580"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rPr>
              <a:t>6.1.PROPUESTA ALTERNATIVA</a:t>
            </a:r>
            <a:endParaRPr lang="es-ES" sz="1600" b="1" cap="none" spc="0" dirty="0">
              <a:ln w="11430"/>
              <a:solidFill>
                <a:srgbClr val="0000FF"/>
              </a:solidFill>
              <a:effectLst>
                <a:outerShdw blurRad="50800" dist="39000" dir="5460000" algn="tl">
                  <a:srgbClr val="000000">
                    <a:alpha val="38000"/>
                  </a:srgbClr>
                </a:outerShdw>
              </a:effectLst>
            </a:endParaRPr>
          </a:p>
        </p:txBody>
      </p:sp>
      <p:sp>
        <p:nvSpPr>
          <p:cNvPr id="25" name="24 Rectángulo">
            <a:hlinkClick r:id="rId9" action="ppaction://hlinksldjump"/>
          </p:cNvPr>
          <p:cNvSpPr/>
          <p:nvPr/>
        </p:nvSpPr>
        <p:spPr>
          <a:xfrm>
            <a:off x="2714612" y="3714752"/>
            <a:ext cx="2589171" cy="338554"/>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600" b="1" dirty="0" smtClean="0">
                <a:ln w="11430"/>
                <a:solidFill>
                  <a:srgbClr val="0000FF"/>
                </a:solidFill>
                <a:effectLst>
                  <a:outerShdw blurRad="50800" dist="39000" dir="5460000" algn="tl">
                    <a:srgbClr val="000000">
                      <a:alpha val="38000"/>
                    </a:srgbClr>
                  </a:outerShdw>
                </a:effectLst>
              </a:rPr>
              <a:t>5.2 </a:t>
            </a:r>
            <a:r>
              <a:rPr lang="es-ES" sz="1600" b="1" dirty="0" smtClean="0">
                <a:ln w="11430"/>
                <a:solidFill>
                  <a:srgbClr val="0000FF"/>
                </a:solidFill>
                <a:effectLst>
                  <a:outerShdw blurRad="50800" dist="39000" dir="5460000" algn="tl">
                    <a:srgbClr val="000000">
                      <a:alpha val="38000"/>
                    </a:srgbClr>
                  </a:outerShdw>
                </a:effectLst>
                <a:hlinkClick r:id="rId11" action="ppaction://hlinksldjump"/>
              </a:rPr>
              <a:t>RECOMENDACIONES</a:t>
            </a:r>
            <a:endParaRPr lang="es-ES" sz="1600" b="1" cap="none" spc="0" dirty="0">
              <a:ln w="11430"/>
              <a:solidFill>
                <a:srgbClr val="0000FF"/>
              </a:solidFill>
              <a:effectLst>
                <a:outerShdw blurRad="50800" dist="39000" dir="5460000" algn="tl">
                  <a:srgbClr val="000000">
                    <a:alpha val="38000"/>
                  </a:srgbClr>
                </a:outerShdw>
              </a:effectLst>
            </a:endParaRPr>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57158" y="0"/>
            <a:ext cx="8501122" cy="830997"/>
          </a:xfrm>
          <a:prstGeom prst="rect">
            <a:avLst/>
          </a:prstGeom>
          <a:solidFill>
            <a:schemeClr val="accent1">
              <a:lumMod val="60000"/>
              <a:lumOff val="4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rPr>
              <a:t>DESCRIPCIÒN DE LAS ACTIIVIDADES POTENCIADORAS DEL LENGUAJE</a:t>
            </a:r>
          </a:p>
        </p:txBody>
      </p:sp>
      <p:pic>
        <p:nvPicPr>
          <p:cNvPr id="8" name="7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graphicFrame>
        <p:nvGraphicFramePr>
          <p:cNvPr id="12" name="11 Diagrama"/>
          <p:cNvGraphicFramePr/>
          <p:nvPr/>
        </p:nvGraphicFramePr>
        <p:xfrm>
          <a:off x="214282" y="857232"/>
          <a:ext cx="8429652" cy="4929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4 Imagen" descr="Siguiente.jpg">
            <a:hlinkClick r:id="rId9" action="ppaction://hlinksldjump"/>
          </p:cNvPr>
          <p:cNvPicPr>
            <a:picLocks noChangeAspect="1"/>
          </p:cNvPicPr>
          <p:nvPr/>
        </p:nvPicPr>
        <p:blipFill>
          <a:blip r:embed="rId10" cstate="print"/>
          <a:stretch>
            <a:fillRect/>
          </a:stretch>
        </p:blipFill>
        <p:spPr>
          <a:xfrm>
            <a:off x="1907704" y="5805264"/>
            <a:ext cx="754385" cy="751161"/>
          </a:xfrm>
          <a:prstGeom prst="rect">
            <a:avLst/>
          </a:prstGeom>
        </p:spPr>
      </p:pic>
    </p:spTree>
  </p:cSld>
  <p:clrMapOvr>
    <a:masterClrMapping/>
  </p:clrMapOvr>
  <p:transition>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57158" y="0"/>
            <a:ext cx="8501122" cy="830997"/>
          </a:xfrm>
          <a:prstGeom prst="rect">
            <a:avLst/>
          </a:prstGeom>
          <a:solidFill>
            <a:schemeClr val="accent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solidFill>
                  <a:schemeClr val="accent4">
                    <a:lumMod val="75000"/>
                  </a:schemeClr>
                </a:solidFill>
                <a:effectLst>
                  <a:outerShdw blurRad="50800" dist="39000" dir="5460000" algn="tl">
                    <a:srgbClr val="000000">
                      <a:alpha val="38000"/>
                    </a:srgbClr>
                  </a:outerShdw>
                </a:effectLst>
              </a:rPr>
              <a:t>DESCRIPCIÒN DE LAS ACTIIVIDADES POTENCIADORAS DEL LENGUAJE</a:t>
            </a:r>
          </a:p>
        </p:txBody>
      </p:sp>
      <p:pic>
        <p:nvPicPr>
          <p:cNvPr id="8" name="7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graphicFrame>
        <p:nvGraphicFramePr>
          <p:cNvPr id="12" name="11 Diagrama"/>
          <p:cNvGraphicFramePr/>
          <p:nvPr/>
        </p:nvGraphicFramePr>
        <p:xfrm>
          <a:off x="142844" y="1397000"/>
          <a:ext cx="864399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4 Imagen" descr="Siguiente.jpg">
            <a:hlinkClick r:id="rId9" action="ppaction://hlinksldjump"/>
          </p:cNvPr>
          <p:cNvPicPr>
            <a:picLocks noChangeAspect="1"/>
          </p:cNvPicPr>
          <p:nvPr/>
        </p:nvPicPr>
        <p:blipFill>
          <a:blip r:embed="rId10" cstate="print"/>
          <a:stretch>
            <a:fillRect/>
          </a:stretch>
        </p:blipFill>
        <p:spPr>
          <a:xfrm>
            <a:off x="1907704" y="5805264"/>
            <a:ext cx="754385" cy="751161"/>
          </a:xfrm>
          <a:prstGeom prst="rect">
            <a:avLst/>
          </a:prstGeom>
        </p:spPr>
      </p:pic>
    </p:spTree>
  </p:cSld>
  <p:clrMapOvr>
    <a:masterClrMapping/>
  </p:clrMapOvr>
  <p:transition>
    <p:wipe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57158" y="0"/>
            <a:ext cx="8501122" cy="830997"/>
          </a:xfrm>
          <a:prstGeom prst="rect">
            <a:avLst/>
          </a:prstGeom>
          <a:solidFill>
            <a:schemeClr val="accent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solidFill>
                  <a:schemeClr val="accent4">
                    <a:lumMod val="75000"/>
                  </a:schemeClr>
                </a:solidFill>
                <a:effectLst>
                  <a:outerShdw blurRad="50800" dist="39000" dir="5460000" algn="tl">
                    <a:srgbClr val="000000">
                      <a:alpha val="38000"/>
                    </a:srgbClr>
                  </a:outerShdw>
                </a:effectLst>
              </a:rPr>
              <a:t>DESCRIPCIÒN DE LAS ACTIIVIDADES POTENCIADORAS DEL LENGUAJE</a:t>
            </a:r>
          </a:p>
        </p:txBody>
      </p:sp>
      <p:pic>
        <p:nvPicPr>
          <p:cNvPr id="8" name="7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graphicFrame>
        <p:nvGraphicFramePr>
          <p:cNvPr id="12" name="11 Diagrama"/>
          <p:cNvGraphicFramePr/>
          <p:nvPr/>
        </p:nvGraphicFramePr>
        <p:xfrm>
          <a:off x="142844" y="1000108"/>
          <a:ext cx="8643998" cy="4460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www.cuentos-infantiles.org/wp-content/uploads/2011/06/trabalenguas-infantiles.jpg"/>
          <p:cNvPicPr>
            <a:picLocks noChangeAspect="1" noChangeArrowheads="1"/>
          </p:cNvPicPr>
          <p:nvPr/>
        </p:nvPicPr>
        <p:blipFill>
          <a:blip r:embed="rId9"/>
          <a:srcRect/>
          <a:stretch>
            <a:fillRect/>
          </a:stretch>
        </p:blipFill>
        <p:spPr bwMode="auto">
          <a:xfrm>
            <a:off x="7429520" y="714356"/>
            <a:ext cx="1714480" cy="2500330"/>
          </a:xfrm>
          <a:prstGeom prst="rect">
            <a:avLst/>
          </a:prstGeom>
          <a:noFill/>
        </p:spPr>
      </p:pic>
      <p:pic>
        <p:nvPicPr>
          <p:cNvPr id="1028" name="Picture 4" descr="http://www.wikipekes.com/HLIC/0cb987b0596b098b7411dc74161b486d.gif"/>
          <p:cNvPicPr>
            <a:picLocks noChangeAspect="1" noChangeArrowheads="1"/>
          </p:cNvPicPr>
          <p:nvPr/>
        </p:nvPicPr>
        <p:blipFill>
          <a:blip r:embed="rId10"/>
          <a:srcRect/>
          <a:stretch>
            <a:fillRect/>
          </a:stretch>
        </p:blipFill>
        <p:spPr bwMode="auto">
          <a:xfrm>
            <a:off x="7500958" y="3429000"/>
            <a:ext cx="1643042" cy="2043114"/>
          </a:xfrm>
          <a:prstGeom prst="rect">
            <a:avLst/>
          </a:prstGeom>
          <a:noFill/>
        </p:spPr>
      </p:pic>
    </p:spTree>
  </p:cSld>
  <p:clrMapOvr>
    <a:masterClrMapping/>
  </p:clrMapOvr>
  <p:transition>
    <p:wipe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57158" y="0"/>
            <a:ext cx="8501122" cy="830997"/>
          </a:xfrm>
          <a:prstGeom prst="rect">
            <a:avLst/>
          </a:prstGeom>
          <a:solidFill>
            <a:schemeClr val="accent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solidFill>
                  <a:schemeClr val="accent4">
                    <a:lumMod val="75000"/>
                  </a:schemeClr>
                </a:solidFill>
                <a:effectLst>
                  <a:outerShdw blurRad="50800" dist="39000" dir="5460000" algn="tl">
                    <a:srgbClr val="000000">
                      <a:alpha val="38000"/>
                    </a:srgbClr>
                  </a:outerShdw>
                </a:effectLst>
              </a:rPr>
              <a:t>DESCRIPCIÒN DE LAS ACTIIVIDADES POTENCIADORAS DEL LENGUAJE</a:t>
            </a:r>
          </a:p>
        </p:txBody>
      </p:sp>
      <p:pic>
        <p:nvPicPr>
          <p:cNvPr id="8" name="7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graphicFrame>
        <p:nvGraphicFramePr>
          <p:cNvPr id="12" name="11 Diagrama"/>
          <p:cNvGraphicFramePr/>
          <p:nvPr/>
        </p:nvGraphicFramePr>
        <p:xfrm>
          <a:off x="142844" y="1000108"/>
          <a:ext cx="8643998" cy="4460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www.cuentos-infantiles.org/wp-content/uploads/2011/06/trabalenguas-infantiles.jpg"/>
          <p:cNvPicPr>
            <a:picLocks noChangeAspect="1" noChangeArrowheads="1"/>
          </p:cNvPicPr>
          <p:nvPr/>
        </p:nvPicPr>
        <p:blipFill>
          <a:blip r:embed="rId9"/>
          <a:srcRect/>
          <a:stretch>
            <a:fillRect/>
          </a:stretch>
        </p:blipFill>
        <p:spPr bwMode="auto">
          <a:xfrm>
            <a:off x="7429520" y="714356"/>
            <a:ext cx="1714480" cy="2500330"/>
          </a:xfrm>
          <a:prstGeom prst="rect">
            <a:avLst/>
          </a:prstGeom>
          <a:noFill/>
        </p:spPr>
      </p:pic>
      <p:pic>
        <p:nvPicPr>
          <p:cNvPr id="1028" name="Picture 4" descr="http://www.wikipekes.com/HLIC/0cb987b0596b098b7411dc74161b486d.gif"/>
          <p:cNvPicPr>
            <a:picLocks noChangeAspect="1" noChangeArrowheads="1"/>
          </p:cNvPicPr>
          <p:nvPr/>
        </p:nvPicPr>
        <p:blipFill>
          <a:blip r:embed="rId10"/>
          <a:srcRect/>
          <a:stretch>
            <a:fillRect/>
          </a:stretch>
        </p:blipFill>
        <p:spPr bwMode="auto">
          <a:xfrm>
            <a:off x="7500958" y="3429000"/>
            <a:ext cx="1643042" cy="2043114"/>
          </a:xfrm>
          <a:prstGeom prst="rect">
            <a:avLst/>
          </a:prstGeom>
          <a:noFill/>
        </p:spPr>
      </p:pic>
    </p:spTree>
  </p:cSld>
  <p:clrMapOvr>
    <a:masterClrMapping/>
  </p:clrMapOvr>
  <p:transition>
    <p:wipe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a:xfrm>
            <a:off x="500034" y="285728"/>
            <a:ext cx="8229600" cy="1143000"/>
          </a:xfrm>
        </p:spPr>
        <p:txBody>
          <a:bodyPr>
            <a:noAutofit/>
          </a:bodyPr>
          <a:lstStyle/>
          <a:p>
            <a:pPr algn="ctr"/>
            <a:r>
              <a:rPr lang="es-ES" sz="3200" dirty="0" smtClean="0"/>
              <a:t/>
            </a:r>
            <a:br>
              <a:rPr lang="es-ES" sz="3200" dirty="0" smtClean="0"/>
            </a:br>
            <a:r>
              <a:rPr lang="es-ES" sz="3200" dirty="0" smtClean="0">
                <a:solidFill>
                  <a:schemeClr val="accent2">
                    <a:lumMod val="75000"/>
                  </a:schemeClr>
                </a:solidFill>
              </a:rPr>
              <a:t>Actividades para potenciar </a:t>
            </a:r>
            <a:br>
              <a:rPr lang="es-ES" sz="3200" dirty="0" smtClean="0">
                <a:solidFill>
                  <a:schemeClr val="accent2">
                    <a:lumMod val="75000"/>
                  </a:schemeClr>
                </a:solidFill>
              </a:rPr>
            </a:br>
            <a:r>
              <a:rPr lang="es-ES" sz="3200" dirty="0" smtClean="0">
                <a:solidFill>
                  <a:schemeClr val="accent2">
                    <a:lumMod val="75000"/>
                  </a:schemeClr>
                </a:solidFill>
              </a:rPr>
              <a:t>La Organización Fonológica</a:t>
            </a:r>
            <a:br>
              <a:rPr lang="es-ES" sz="3200" dirty="0" smtClean="0">
                <a:solidFill>
                  <a:schemeClr val="accent2">
                    <a:lumMod val="75000"/>
                  </a:schemeClr>
                </a:solidFill>
              </a:rPr>
            </a:br>
            <a:endParaRPr lang="es-ES" sz="3200" dirty="0">
              <a:solidFill>
                <a:schemeClr val="accent2">
                  <a:lumMod val="75000"/>
                </a:schemeClr>
              </a:solidFill>
            </a:endParaRPr>
          </a:p>
        </p:txBody>
      </p:sp>
      <p:pic>
        <p:nvPicPr>
          <p:cNvPr id="19" name="18 Imagen" descr="MENU principal.jpg">
            <a:hlinkClick r:id="rId2" action="ppaction://hlinksldjump"/>
          </p:cNvPr>
          <p:cNvPicPr>
            <a:picLocks noChangeAspect="1"/>
          </p:cNvPicPr>
          <p:nvPr/>
        </p:nvPicPr>
        <p:blipFill>
          <a:blip r:embed="rId3" cstate="print"/>
          <a:stretch>
            <a:fillRect/>
          </a:stretch>
        </p:blipFill>
        <p:spPr>
          <a:xfrm>
            <a:off x="214282" y="0"/>
            <a:ext cx="864096" cy="878931"/>
          </a:xfrm>
          <a:prstGeom prst="rect">
            <a:avLst/>
          </a:prstGeom>
        </p:spPr>
      </p:pic>
      <p:pic>
        <p:nvPicPr>
          <p:cNvPr id="20" name="19 Imagen" descr="Siguiente.jpg">
            <a:hlinkClick r:id="rId4" action="ppaction://hlinksldjump"/>
          </p:cNvPr>
          <p:cNvPicPr>
            <a:picLocks noChangeAspect="1"/>
          </p:cNvPicPr>
          <p:nvPr/>
        </p:nvPicPr>
        <p:blipFill>
          <a:blip r:embed="rId5" cstate="print"/>
          <a:stretch>
            <a:fillRect/>
          </a:stretch>
        </p:blipFill>
        <p:spPr>
          <a:xfrm>
            <a:off x="8072462" y="285728"/>
            <a:ext cx="754385" cy="751161"/>
          </a:xfrm>
          <a:prstGeom prst="rect">
            <a:avLst/>
          </a:prstGeom>
        </p:spPr>
      </p:pic>
      <p:sp>
        <p:nvSpPr>
          <p:cNvPr id="12" name="11 Llamada rectangular redondeada"/>
          <p:cNvSpPr/>
          <p:nvPr/>
        </p:nvSpPr>
        <p:spPr>
          <a:xfrm>
            <a:off x="1571604" y="1500174"/>
            <a:ext cx="6929486" cy="4643470"/>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smtClean="0"/>
          </a:p>
          <a:p>
            <a:r>
              <a:rPr lang="es-ES" dirty="0" smtClean="0"/>
              <a:t>Se encuentra conformada por el fonema que es la unidad básica  de nuestro lenguaje, es un sonido propio de nuestra lengua y se desarrolla a nivel pre-lingüístico desde el momento del nacimiento hasta el primer año de vida, aproximadamente pasando por las siguientes etapas:</a:t>
            </a:r>
          </a:p>
          <a:p>
            <a:r>
              <a:rPr lang="es-ES" dirty="0" smtClean="0"/>
              <a:t>- llanto </a:t>
            </a:r>
            <a:br>
              <a:rPr lang="es-ES" dirty="0" smtClean="0"/>
            </a:br>
            <a:r>
              <a:rPr lang="es-ES" dirty="0" smtClean="0"/>
              <a:t>- vocalización-cantaleo-arrullo </a:t>
            </a:r>
            <a:br>
              <a:rPr lang="es-ES" dirty="0" smtClean="0"/>
            </a:br>
            <a:r>
              <a:rPr lang="es-ES" dirty="0" smtClean="0"/>
              <a:t>- balbuceo </a:t>
            </a:r>
            <a:br>
              <a:rPr lang="es-ES" dirty="0" smtClean="0"/>
            </a:br>
            <a:r>
              <a:rPr lang="es-ES" dirty="0" smtClean="0"/>
              <a:t>- Imitación del lenguaje </a:t>
            </a:r>
          </a:p>
          <a:p>
            <a:r>
              <a:rPr lang="es-ES" dirty="0" smtClean="0"/>
              <a:t>Posteriormente, el niño constituye sus primeras palabras, cuando ya analizó y clasificó los sonidos de su lengua. </a:t>
            </a:r>
            <a:br>
              <a:rPr lang="es-ES" dirty="0" smtClean="0"/>
            </a:br>
            <a:r>
              <a:rPr lang="es-ES" dirty="0" smtClean="0"/>
              <a:t/>
            </a:r>
            <a:br>
              <a:rPr lang="es-ES" dirty="0" smtClean="0"/>
            </a:br>
            <a:endParaRPr lang="es-ES" dirty="0" smtClean="0"/>
          </a:p>
          <a:p>
            <a:pPr algn="ctr"/>
            <a:endParaRPr lang="es-E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ES" sz="3200" dirty="0" smtClean="0"/>
              <a:t/>
            </a:r>
            <a:br>
              <a:rPr lang="es-ES" sz="3200" dirty="0" smtClean="0"/>
            </a:br>
            <a:r>
              <a:rPr lang="es-ES" sz="3200" dirty="0" smtClean="0">
                <a:solidFill>
                  <a:schemeClr val="accent2">
                    <a:lumMod val="75000"/>
                  </a:schemeClr>
                </a:solidFill>
              </a:rPr>
              <a:t>Actividades para potenciar </a:t>
            </a:r>
            <a:br>
              <a:rPr lang="es-ES" sz="3200" dirty="0" smtClean="0">
                <a:solidFill>
                  <a:schemeClr val="accent2">
                    <a:lumMod val="75000"/>
                  </a:schemeClr>
                </a:solidFill>
              </a:rPr>
            </a:br>
            <a:r>
              <a:rPr lang="es-ES" sz="3200" dirty="0" smtClean="0">
                <a:solidFill>
                  <a:schemeClr val="accent2">
                    <a:lumMod val="75000"/>
                  </a:schemeClr>
                </a:solidFill>
              </a:rPr>
              <a:t>La Organización Fonológica</a:t>
            </a:r>
            <a:br>
              <a:rPr lang="es-ES" sz="3200" dirty="0" smtClean="0">
                <a:solidFill>
                  <a:schemeClr val="accent2">
                    <a:lumMod val="75000"/>
                  </a:schemeClr>
                </a:solidFill>
              </a:rPr>
            </a:br>
            <a:endParaRPr lang="es-ES" sz="3200" dirty="0">
              <a:solidFill>
                <a:schemeClr val="accent2">
                  <a:lumMod val="75000"/>
                </a:schemeClr>
              </a:solidFill>
            </a:endParaRPr>
          </a:p>
        </p:txBody>
      </p:sp>
      <p:sp>
        <p:nvSpPr>
          <p:cNvPr id="4" name="3 Estrella de 5 puntas"/>
          <p:cNvSpPr/>
          <p:nvPr/>
        </p:nvSpPr>
        <p:spPr>
          <a:xfrm>
            <a:off x="0" y="1428736"/>
            <a:ext cx="3786214" cy="3429024"/>
          </a:xfrm>
          <a:prstGeom prst="star5">
            <a:avLst/>
          </a:prstGeom>
          <a:solidFill>
            <a:srgbClr val="E218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TALLER Nº1</a:t>
            </a:r>
            <a:endParaRPr lang="es-ES" dirty="0"/>
          </a:p>
        </p:txBody>
      </p:sp>
      <p:sp>
        <p:nvSpPr>
          <p:cNvPr id="5" name="4 Elipse"/>
          <p:cNvSpPr/>
          <p:nvPr/>
        </p:nvSpPr>
        <p:spPr>
          <a:xfrm>
            <a:off x="4572000" y="1357298"/>
            <a:ext cx="3357586" cy="178595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Objetivo</a:t>
            </a:r>
            <a:endParaRPr lang="es-ES" dirty="0" smtClean="0"/>
          </a:p>
          <a:p>
            <a:pPr algn="ctr"/>
            <a:r>
              <a:rPr lang="es-ES" dirty="0" smtClean="0"/>
              <a:t>Discriminar fonemas.</a:t>
            </a:r>
          </a:p>
          <a:p>
            <a:pPr algn="ctr"/>
            <a:endParaRPr lang="es-ES" dirty="0"/>
          </a:p>
        </p:txBody>
      </p:sp>
      <p:sp>
        <p:nvSpPr>
          <p:cNvPr id="6" name="5 Pentágono regular"/>
          <p:cNvSpPr/>
          <p:nvPr/>
        </p:nvSpPr>
        <p:spPr>
          <a:xfrm>
            <a:off x="3857588" y="3428976"/>
            <a:ext cx="5286412" cy="3429024"/>
          </a:xfrm>
          <a:prstGeom prst="pen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smtClean="0">
                <a:solidFill>
                  <a:schemeClr val="accent2">
                    <a:lumMod val="75000"/>
                  </a:schemeClr>
                </a:solidFill>
              </a:rPr>
              <a:t>Actividades</a:t>
            </a:r>
            <a:endParaRPr lang="es-ES" sz="1600" dirty="0" smtClean="0">
              <a:solidFill>
                <a:schemeClr val="accent2">
                  <a:lumMod val="75000"/>
                </a:schemeClr>
              </a:solidFill>
            </a:endParaRPr>
          </a:p>
          <a:p>
            <a:r>
              <a:rPr lang="es-ES" sz="1600" dirty="0" smtClean="0">
                <a:solidFill>
                  <a:schemeClr val="accent2">
                    <a:lumMod val="75000"/>
                  </a:schemeClr>
                </a:solidFill>
              </a:rPr>
              <a:t>1. Escuchar el trabalenguas.</a:t>
            </a:r>
          </a:p>
          <a:p>
            <a:r>
              <a:rPr lang="es-ES" sz="1600" dirty="0" smtClean="0">
                <a:solidFill>
                  <a:schemeClr val="accent2">
                    <a:lumMod val="75000"/>
                  </a:schemeClr>
                </a:solidFill>
              </a:rPr>
              <a:t> </a:t>
            </a:r>
          </a:p>
          <a:p>
            <a:r>
              <a:rPr lang="es-ES" sz="1600" dirty="0" smtClean="0">
                <a:solidFill>
                  <a:schemeClr val="accent2">
                    <a:lumMod val="75000"/>
                  </a:schemeClr>
                </a:solidFill>
              </a:rPr>
              <a:t>2. Repetir hasta aprender.</a:t>
            </a:r>
          </a:p>
          <a:p>
            <a:r>
              <a:rPr lang="es-ES" sz="1600" dirty="0" smtClean="0">
                <a:solidFill>
                  <a:schemeClr val="accent2">
                    <a:lumMod val="75000"/>
                  </a:schemeClr>
                </a:solidFill>
              </a:rPr>
              <a:t> </a:t>
            </a:r>
          </a:p>
          <a:p>
            <a:r>
              <a:rPr lang="es-ES" sz="1600" dirty="0" smtClean="0">
                <a:solidFill>
                  <a:schemeClr val="accent2">
                    <a:lumMod val="75000"/>
                  </a:schemeClr>
                </a:solidFill>
              </a:rPr>
              <a:t>3. Hacerlo cada vez más rápido.</a:t>
            </a:r>
          </a:p>
          <a:p>
            <a:r>
              <a:rPr lang="es-ES" sz="1600" dirty="0" smtClean="0">
                <a:solidFill>
                  <a:schemeClr val="accent2">
                    <a:lumMod val="75000"/>
                  </a:schemeClr>
                </a:solidFill>
              </a:rPr>
              <a:t> </a:t>
            </a:r>
          </a:p>
          <a:p>
            <a:r>
              <a:rPr lang="es-ES" sz="1600" dirty="0" smtClean="0">
                <a:solidFill>
                  <a:schemeClr val="accent2">
                    <a:lumMod val="75000"/>
                  </a:schemeClr>
                </a:solidFill>
              </a:rPr>
              <a:t>4. Pronunciar correctamente los fonemas.</a:t>
            </a:r>
          </a:p>
          <a:p>
            <a:pPr algn="ctr"/>
            <a:endParaRPr lang="es-ES" dirty="0">
              <a:solidFill>
                <a:schemeClr val="accent2">
                  <a:lumMod val="75000"/>
                </a:schemeClr>
              </a:solidFill>
            </a:endParaRPr>
          </a:p>
        </p:txBody>
      </p:sp>
      <p:sp>
        <p:nvSpPr>
          <p:cNvPr id="9" name="8 Rectángulo"/>
          <p:cNvSpPr/>
          <p:nvPr/>
        </p:nvSpPr>
        <p:spPr>
          <a:xfrm>
            <a:off x="0" y="5286388"/>
            <a:ext cx="4000496" cy="15716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Recursos:</a:t>
            </a:r>
            <a:endParaRPr lang="es-ES" dirty="0" smtClean="0"/>
          </a:p>
          <a:p>
            <a:pPr algn="ctr"/>
            <a:r>
              <a:rPr lang="es-ES" b="1" dirty="0" smtClean="0"/>
              <a:t>Trabalenguas</a:t>
            </a:r>
            <a:endParaRPr lang="es-ES" dirty="0" smtClean="0"/>
          </a:p>
          <a:p>
            <a:pPr algn="ctr"/>
            <a:endParaRPr lang="es-ES" dirty="0"/>
          </a:p>
        </p:txBody>
      </p:sp>
      <p:pic>
        <p:nvPicPr>
          <p:cNvPr id="19" name="18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pic>
        <p:nvPicPr>
          <p:cNvPr id="20" name="19 Imagen" descr="Siguiente.jpg">
            <a:hlinkClick r:id="rId4" action="ppaction://hlinksldjump"/>
          </p:cNvPr>
          <p:cNvPicPr>
            <a:picLocks noChangeAspect="1"/>
          </p:cNvPicPr>
          <p:nvPr/>
        </p:nvPicPr>
        <p:blipFill>
          <a:blip r:embed="rId5" cstate="print"/>
          <a:stretch>
            <a:fillRect/>
          </a:stretch>
        </p:blipFill>
        <p:spPr>
          <a:xfrm>
            <a:off x="3071802" y="6106839"/>
            <a:ext cx="754385" cy="751161"/>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
        <p:cNvGrpSpPr/>
        <p:nvPr/>
      </p:nvGrpSpPr>
      <p:grpSpPr>
        <a:xfrm>
          <a:off x="0" y="0"/>
          <a:ext cx="0" cy="0"/>
          <a:chOff x="0" y="0"/>
          <a:chExt cx="0" cy="0"/>
        </a:xfrm>
      </p:grpSpPr>
      <p:sp>
        <p:nvSpPr>
          <p:cNvPr id="2" name="1 Placa"/>
          <p:cNvSpPr/>
          <p:nvPr/>
        </p:nvSpPr>
        <p:spPr>
          <a:xfrm>
            <a:off x="3000364" y="0"/>
            <a:ext cx="3643338" cy="2428892"/>
          </a:xfrm>
          <a:prstGeom prst="plaqu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a:p>
            <a:pPr algn="ctr"/>
            <a:r>
              <a:rPr lang="es-ES" dirty="0" smtClean="0"/>
              <a:t>Buscaba el bosque Francisco,</a:t>
            </a:r>
            <a:br>
              <a:rPr lang="es-ES" dirty="0" smtClean="0"/>
            </a:br>
            <a:r>
              <a:rPr lang="es-ES" dirty="0" smtClean="0"/>
              <a:t>un vasco bizco, muy brusco,</a:t>
            </a:r>
            <a:br>
              <a:rPr lang="es-ES" dirty="0" smtClean="0"/>
            </a:br>
            <a:r>
              <a:rPr lang="es-ES" dirty="0" smtClean="0"/>
              <a:t>y al verlo le dijo un chusco,</a:t>
            </a:r>
            <a:br>
              <a:rPr lang="es-ES" dirty="0" smtClean="0"/>
            </a:br>
            <a:r>
              <a:rPr lang="es-ES" dirty="0" smtClean="0"/>
              <a:t>¿Busca el bosque, vasco bizco?</a:t>
            </a:r>
            <a:br>
              <a:rPr lang="es-ES" dirty="0" smtClean="0"/>
            </a:br>
            <a:endParaRPr lang="es-ES" dirty="0"/>
          </a:p>
        </p:txBody>
      </p:sp>
      <p:pic>
        <p:nvPicPr>
          <p:cNvPr id="3" name="2 Imagen" descr="http://t2.gstatic.com/images?q=tbn:ANd9GcTKcW1GqrqEpLXKrxkd42p31kdWx90Ot3UOUePBPFAUgV8nDbgqQg"/>
          <p:cNvPicPr/>
          <p:nvPr/>
        </p:nvPicPr>
        <p:blipFill>
          <a:blip r:embed="rId2" cstate="print"/>
          <a:srcRect/>
          <a:stretch>
            <a:fillRect/>
          </a:stretch>
        </p:blipFill>
        <p:spPr bwMode="auto">
          <a:xfrm rot="20158366">
            <a:off x="271604" y="421870"/>
            <a:ext cx="2467864" cy="1859280"/>
          </a:xfrm>
          <a:prstGeom prst="rect">
            <a:avLst/>
          </a:prstGeom>
          <a:noFill/>
          <a:ln w="9525">
            <a:noFill/>
            <a:miter lim="800000"/>
            <a:headEnd/>
            <a:tailEnd/>
          </a:ln>
        </p:spPr>
      </p:pic>
      <p:sp>
        <p:nvSpPr>
          <p:cNvPr id="4" name="3 Nube"/>
          <p:cNvSpPr/>
          <p:nvPr/>
        </p:nvSpPr>
        <p:spPr>
          <a:xfrm>
            <a:off x="0" y="2500306"/>
            <a:ext cx="2928926" cy="2571768"/>
          </a:xfrm>
          <a:prstGeom prst="cloud">
            <a:avLst/>
          </a:prstGeom>
          <a:solidFill>
            <a:srgbClr val="E218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a:p>
            <a:pPr algn="ctr"/>
            <a:endParaRPr lang="es-ES" dirty="0" smtClean="0"/>
          </a:p>
          <a:p>
            <a:pPr algn="ctr"/>
            <a:r>
              <a:rPr lang="es-ES" dirty="0" smtClean="0"/>
              <a:t>Había un perro</a:t>
            </a:r>
            <a:br>
              <a:rPr lang="es-ES" dirty="0" smtClean="0"/>
            </a:br>
            <a:r>
              <a:rPr lang="es-ES" dirty="0" smtClean="0"/>
              <a:t>debajo de un carro,</a:t>
            </a:r>
            <a:br>
              <a:rPr lang="es-ES" dirty="0" smtClean="0"/>
            </a:br>
            <a:r>
              <a:rPr lang="es-ES" dirty="0" smtClean="0"/>
              <a:t>vino otro perro</a:t>
            </a:r>
            <a:br>
              <a:rPr lang="es-ES" dirty="0" smtClean="0"/>
            </a:br>
            <a:r>
              <a:rPr lang="es-ES" dirty="0" smtClean="0"/>
              <a:t>y le mordió el rabo. </a:t>
            </a:r>
            <a:br>
              <a:rPr lang="es-ES" dirty="0" smtClean="0"/>
            </a:br>
            <a:endParaRPr lang="es-ES" dirty="0" smtClean="0"/>
          </a:p>
          <a:p>
            <a:pPr algn="ctr"/>
            <a:endParaRPr lang="es-ES" dirty="0"/>
          </a:p>
        </p:txBody>
      </p:sp>
      <p:pic>
        <p:nvPicPr>
          <p:cNvPr id="5" name="4 Imagen" descr="http://t2.gstatic.com/images?q=tbn:ANd9GcTFzontAn8vMv38QFRl4xXsknyzeCGY0DNssv2ooJ4cZlac6hxT9A"/>
          <p:cNvPicPr/>
          <p:nvPr/>
        </p:nvPicPr>
        <p:blipFill>
          <a:blip r:embed="rId3" cstate="print"/>
          <a:srcRect/>
          <a:stretch>
            <a:fillRect/>
          </a:stretch>
        </p:blipFill>
        <p:spPr bwMode="auto">
          <a:xfrm rot="19575218">
            <a:off x="280154" y="5114205"/>
            <a:ext cx="1920240" cy="1591056"/>
          </a:xfrm>
          <a:prstGeom prst="rect">
            <a:avLst/>
          </a:prstGeom>
          <a:noFill/>
          <a:ln w="9525">
            <a:noFill/>
            <a:miter lim="800000"/>
            <a:headEnd/>
            <a:tailEnd/>
          </a:ln>
        </p:spPr>
      </p:pic>
      <p:sp>
        <p:nvSpPr>
          <p:cNvPr id="6" name="5 Recortar rectángulo de esquina del mismo lado"/>
          <p:cNvSpPr/>
          <p:nvPr/>
        </p:nvSpPr>
        <p:spPr>
          <a:xfrm>
            <a:off x="3071802" y="3071810"/>
            <a:ext cx="6072198" cy="3786190"/>
          </a:xfrm>
          <a:prstGeom prst="snip2Same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7" name="6 Tabla"/>
          <p:cNvGraphicFramePr>
            <a:graphicFrameLocks noGrp="1"/>
          </p:cNvGraphicFramePr>
          <p:nvPr/>
        </p:nvGraphicFramePr>
        <p:xfrm>
          <a:off x="3214678" y="3929066"/>
          <a:ext cx="5595966" cy="2931160"/>
        </p:xfrm>
        <a:graphic>
          <a:graphicData uri="http://schemas.openxmlformats.org/drawingml/2006/table">
            <a:tbl>
              <a:tblPr firstRow="1" bandRow="1">
                <a:tableStyleId>{5C22544A-7EE6-4342-B048-85BDC9FD1C3A}</a:tableStyleId>
              </a:tblPr>
              <a:tblGrid>
                <a:gridCol w="4071966"/>
                <a:gridCol w="785818"/>
                <a:gridCol w="738182"/>
              </a:tblGrid>
              <a:tr h="370840">
                <a:tc>
                  <a:txBody>
                    <a:bodyPr/>
                    <a:lstStyle/>
                    <a:p>
                      <a:pPr algn="ctr"/>
                      <a:r>
                        <a:rPr kumimoji="0" lang="es-ES" sz="1800" b="1" kern="1200" dirty="0" smtClean="0">
                          <a:solidFill>
                            <a:schemeClr val="lt1"/>
                          </a:solidFill>
                          <a:latin typeface="+mn-lt"/>
                          <a:ea typeface="+mn-ea"/>
                          <a:cs typeface="+mn-cs"/>
                        </a:rPr>
                        <a:t>INDICADORES DE LOGRO</a:t>
                      </a:r>
                      <a:endParaRPr lang="es-ES" dirty="0"/>
                    </a:p>
                  </a:txBody>
                  <a:tcPr>
                    <a:solidFill>
                      <a:srgbClr val="0000CC"/>
                    </a:solidFill>
                  </a:tcPr>
                </a:tc>
                <a:tc>
                  <a:txBody>
                    <a:bodyPr/>
                    <a:lstStyle/>
                    <a:p>
                      <a:pPr algn="ctr"/>
                      <a:r>
                        <a:rPr lang="es-ES" dirty="0" smtClean="0"/>
                        <a:t>SI</a:t>
                      </a:r>
                      <a:endParaRPr lang="es-ES" dirty="0"/>
                    </a:p>
                  </a:txBody>
                  <a:tcPr>
                    <a:solidFill>
                      <a:srgbClr val="0000CC"/>
                    </a:solidFill>
                  </a:tcPr>
                </a:tc>
                <a:tc>
                  <a:txBody>
                    <a:bodyPr/>
                    <a:lstStyle/>
                    <a:p>
                      <a:pPr algn="ctr"/>
                      <a:r>
                        <a:rPr lang="es-ES" dirty="0" smtClean="0"/>
                        <a:t>NO</a:t>
                      </a:r>
                      <a:endParaRPr lang="es-ES" dirty="0"/>
                    </a:p>
                  </a:txBody>
                  <a:tcPr>
                    <a:solidFill>
                      <a:srgbClr val="0000CC"/>
                    </a:solidFill>
                  </a:tcPr>
                </a:tc>
              </a:tr>
              <a:tr h="370840">
                <a:tc>
                  <a:txBody>
                    <a:bodyPr/>
                    <a:lstStyle/>
                    <a:p>
                      <a:r>
                        <a:rPr kumimoji="0" lang="es-ES" sz="1800" kern="1200" dirty="0" smtClean="0">
                          <a:solidFill>
                            <a:schemeClr val="dk1"/>
                          </a:solidFill>
                          <a:latin typeface="+mn-lt"/>
                          <a:ea typeface="+mn-ea"/>
                          <a:cs typeface="+mn-cs"/>
                        </a:rPr>
                        <a:t>Pronuncia y articula  claramente las palabras.</a:t>
                      </a:r>
                      <a:endParaRPr lang="es-ES" dirty="0"/>
                    </a:p>
                  </a:txBody>
                  <a:tcPr/>
                </a:tc>
                <a:tc>
                  <a:txBody>
                    <a:bodyPr/>
                    <a:lstStyle/>
                    <a:p>
                      <a:endParaRPr lang="es-ES" dirty="0"/>
                    </a:p>
                  </a:txBody>
                  <a:tcPr/>
                </a:tc>
                <a:tc>
                  <a:txBody>
                    <a:bodyPr/>
                    <a:lstStyle/>
                    <a:p>
                      <a:endParaRPr lang="es-ES" dirty="0"/>
                    </a:p>
                  </a:txBody>
                  <a:tcPr/>
                </a:tc>
              </a:tr>
              <a:tr h="370840">
                <a:tc>
                  <a:txBody>
                    <a:bodyPr/>
                    <a:lstStyle/>
                    <a:p>
                      <a:r>
                        <a:rPr kumimoji="0" lang="es-ES" sz="1800" kern="1200" dirty="0" smtClean="0">
                          <a:solidFill>
                            <a:schemeClr val="dk1"/>
                          </a:solidFill>
                          <a:latin typeface="+mn-lt"/>
                          <a:ea typeface="+mn-ea"/>
                          <a:cs typeface="+mn-cs"/>
                        </a:rPr>
                        <a:t>Mantiene ritmo al repetir el trabalenguas.</a:t>
                      </a:r>
                      <a:endParaRPr lang="es-ES" dirty="0"/>
                    </a:p>
                  </a:txBody>
                  <a:tcPr/>
                </a:tc>
                <a:tc>
                  <a:txBody>
                    <a:bodyPr/>
                    <a:lstStyle/>
                    <a:p>
                      <a:endParaRPr lang="es-ES" dirty="0"/>
                    </a:p>
                  </a:txBody>
                  <a:tcPr/>
                </a:tc>
                <a:tc>
                  <a:txBody>
                    <a:bodyPr/>
                    <a:lstStyle/>
                    <a:p>
                      <a:endParaRPr lang="es-ES" dirty="0"/>
                    </a:p>
                  </a:txBody>
                  <a:tcPr/>
                </a:tc>
              </a:tr>
              <a:tr h="370840">
                <a:tc>
                  <a:txBody>
                    <a:bodyPr/>
                    <a:lstStyle/>
                    <a:p>
                      <a:r>
                        <a:rPr kumimoji="0" lang="es-ES" sz="1800" kern="1200" dirty="0" smtClean="0">
                          <a:solidFill>
                            <a:schemeClr val="dk1"/>
                          </a:solidFill>
                          <a:latin typeface="+mn-lt"/>
                          <a:ea typeface="+mn-ea"/>
                          <a:cs typeface="+mn-cs"/>
                        </a:rPr>
                        <a:t>Dice el trabalenguas con velocidad y soltura.</a:t>
                      </a:r>
                      <a:endParaRPr lang="es-ES" dirty="0"/>
                    </a:p>
                  </a:txBody>
                  <a:tcPr/>
                </a:tc>
                <a:tc>
                  <a:txBody>
                    <a:bodyPr/>
                    <a:lstStyle/>
                    <a:p>
                      <a:endParaRPr lang="es-ES" dirty="0"/>
                    </a:p>
                  </a:txBody>
                  <a:tcPr/>
                </a:tc>
                <a:tc>
                  <a:txBody>
                    <a:bodyPr/>
                    <a:lstStyle/>
                    <a:p>
                      <a:endParaRPr lang="es-ES" dirty="0"/>
                    </a:p>
                  </a:txBody>
                  <a:tcPr/>
                </a:tc>
              </a:tr>
              <a:tr h="370840">
                <a:tc>
                  <a:txBody>
                    <a:bodyPr/>
                    <a:lstStyle/>
                    <a:p>
                      <a:r>
                        <a:rPr kumimoji="0" lang="es-ES" sz="1800" kern="1200" dirty="0" smtClean="0">
                          <a:solidFill>
                            <a:schemeClr val="dk1"/>
                          </a:solidFill>
                          <a:latin typeface="+mn-lt"/>
                          <a:ea typeface="+mn-ea"/>
                          <a:cs typeface="+mn-cs"/>
                        </a:rPr>
                        <a:t>Presenta seguridad al repetir el trabalenguas</a:t>
                      </a:r>
                      <a:endParaRPr lang="es-ES" dirty="0"/>
                    </a:p>
                  </a:txBody>
                  <a:tcPr/>
                </a:tc>
                <a:tc>
                  <a:txBody>
                    <a:bodyPr/>
                    <a:lstStyle/>
                    <a:p>
                      <a:endParaRPr lang="es-ES" dirty="0"/>
                    </a:p>
                  </a:txBody>
                  <a:tcPr/>
                </a:tc>
                <a:tc>
                  <a:txBody>
                    <a:bodyPr/>
                    <a:lstStyle/>
                    <a:p>
                      <a:endParaRPr lang="es-ES" dirty="0"/>
                    </a:p>
                  </a:txBody>
                  <a:tcPr/>
                </a:tc>
              </a:tr>
            </a:tbl>
          </a:graphicData>
        </a:graphic>
      </p:graphicFrame>
      <p:sp>
        <p:nvSpPr>
          <p:cNvPr id="8" name="7 Flecha abajo"/>
          <p:cNvSpPr/>
          <p:nvPr/>
        </p:nvSpPr>
        <p:spPr>
          <a:xfrm>
            <a:off x="3929058" y="2928934"/>
            <a:ext cx="4643470" cy="857256"/>
          </a:xfrm>
          <a:prstGeom prst="downArrow">
            <a:avLst>
              <a:gd name="adj1" fmla="val 50000"/>
              <a:gd name="adj2" fmla="val 4492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EVALUACIÒN</a:t>
            </a:r>
            <a:endParaRPr lang="es-ES" dirty="0"/>
          </a:p>
        </p:txBody>
      </p:sp>
      <p:pic>
        <p:nvPicPr>
          <p:cNvPr id="10" name="9 Imagen" descr="MENU principal.jpg">
            <a:hlinkClick r:id="rId4" action="ppaction://hlinksldjump"/>
          </p:cNvPr>
          <p:cNvPicPr>
            <a:picLocks noChangeAspect="1"/>
          </p:cNvPicPr>
          <p:nvPr/>
        </p:nvPicPr>
        <p:blipFill>
          <a:blip r:embed="rId5" cstate="print"/>
          <a:stretch>
            <a:fillRect/>
          </a:stretch>
        </p:blipFill>
        <p:spPr>
          <a:xfrm>
            <a:off x="7286644" y="571480"/>
            <a:ext cx="864096" cy="878931"/>
          </a:xfrm>
          <a:prstGeom prst="rect">
            <a:avLst/>
          </a:prstGeom>
        </p:spPr>
      </p:pic>
      <p:pic>
        <p:nvPicPr>
          <p:cNvPr id="11" name="10 Imagen" descr="Siguiente.jpg">
            <a:hlinkClick r:id="rId6" action="ppaction://hlinksldjump"/>
          </p:cNvPr>
          <p:cNvPicPr>
            <a:picLocks noChangeAspect="1"/>
          </p:cNvPicPr>
          <p:nvPr/>
        </p:nvPicPr>
        <p:blipFill>
          <a:blip r:embed="rId7" cstate="print"/>
          <a:stretch>
            <a:fillRect/>
          </a:stretch>
        </p:blipFill>
        <p:spPr>
          <a:xfrm>
            <a:off x="8072462" y="1500174"/>
            <a:ext cx="754385" cy="75116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ES" sz="3200" dirty="0" smtClean="0"/>
              <a:t/>
            </a:r>
            <a:br>
              <a:rPr lang="es-ES" sz="3200" dirty="0" smtClean="0"/>
            </a:br>
            <a:r>
              <a:rPr lang="es-ES" sz="3200" dirty="0" smtClean="0">
                <a:solidFill>
                  <a:schemeClr val="accent2">
                    <a:lumMod val="75000"/>
                  </a:schemeClr>
                </a:solidFill>
              </a:rPr>
              <a:t>Actividades para potenciar </a:t>
            </a:r>
            <a:br>
              <a:rPr lang="es-ES" sz="3200" dirty="0" smtClean="0">
                <a:solidFill>
                  <a:schemeClr val="accent2">
                    <a:lumMod val="75000"/>
                  </a:schemeClr>
                </a:solidFill>
              </a:rPr>
            </a:br>
            <a:r>
              <a:rPr lang="es-ES" sz="3200" dirty="0" smtClean="0">
                <a:solidFill>
                  <a:schemeClr val="accent2">
                    <a:lumMod val="75000"/>
                  </a:schemeClr>
                </a:solidFill>
              </a:rPr>
              <a:t>La Organización Fonológica</a:t>
            </a:r>
            <a:br>
              <a:rPr lang="es-ES" sz="3200" dirty="0" smtClean="0">
                <a:solidFill>
                  <a:schemeClr val="accent2">
                    <a:lumMod val="75000"/>
                  </a:schemeClr>
                </a:solidFill>
              </a:rPr>
            </a:br>
            <a:endParaRPr lang="es-ES" sz="3200" dirty="0">
              <a:solidFill>
                <a:schemeClr val="accent2">
                  <a:lumMod val="75000"/>
                </a:schemeClr>
              </a:solidFill>
            </a:endParaRPr>
          </a:p>
        </p:txBody>
      </p:sp>
      <p:sp>
        <p:nvSpPr>
          <p:cNvPr id="4" name="3 Estrella de 5 puntas"/>
          <p:cNvSpPr/>
          <p:nvPr/>
        </p:nvSpPr>
        <p:spPr>
          <a:xfrm>
            <a:off x="0" y="1428736"/>
            <a:ext cx="3786214" cy="3429024"/>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TALLER Nº2</a:t>
            </a:r>
            <a:endParaRPr lang="es-ES" dirty="0"/>
          </a:p>
        </p:txBody>
      </p:sp>
      <p:sp>
        <p:nvSpPr>
          <p:cNvPr id="5" name="4 Elipse"/>
          <p:cNvSpPr/>
          <p:nvPr/>
        </p:nvSpPr>
        <p:spPr>
          <a:xfrm>
            <a:off x="4572000" y="1357298"/>
            <a:ext cx="3357586" cy="178595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Objetivo</a:t>
            </a:r>
            <a:endParaRPr lang="es-ES" dirty="0" smtClean="0"/>
          </a:p>
          <a:p>
            <a:pPr algn="ctr"/>
            <a:r>
              <a:rPr lang="es-ES" dirty="0" smtClean="0"/>
              <a:t>Escuchar un cuento.</a:t>
            </a:r>
          </a:p>
          <a:p>
            <a:pPr algn="ctr"/>
            <a:endParaRPr lang="es-ES" dirty="0"/>
          </a:p>
        </p:txBody>
      </p:sp>
      <p:sp>
        <p:nvSpPr>
          <p:cNvPr id="6" name="5 Pentágono regular"/>
          <p:cNvSpPr/>
          <p:nvPr/>
        </p:nvSpPr>
        <p:spPr>
          <a:xfrm>
            <a:off x="3571868" y="3286124"/>
            <a:ext cx="5572132" cy="3571876"/>
          </a:xfrm>
          <a:prstGeom prst="pentag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smtClean="0">
                <a:solidFill>
                  <a:schemeClr val="accent2">
                    <a:lumMod val="75000"/>
                  </a:schemeClr>
                </a:solidFill>
              </a:rPr>
              <a:t>Actividades</a:t>
            </a:r>
            <a:endParaRPr lang="es-ES" sz="1600" dirty="0" smtClean="0">
              <a:solidFill>
                <a:schemeClr val="accent2">
                  <a:lumMod val="75000"/>
                </a:schemeClr>
              </a:solidFill>
            </a:endParaRPr>
          </a:p>
          <a:p>
            <a:r>
              <a:rPr lang="es-ES" sz="1600" dirty="0" smtClean="0">
                <a:solidFill>
                  <a:schemeClr val="accent2">
                    <a:lumMod val="75000"/>
                  </a:schemeClr>
                </a:solidFill>
              </a:rPr>
              <a:t>1. Los niños deben sentarse en un semicírculo.</a:t>
            </a:r>
          </a:p>
          <a:p>
            <a:r>
              <a:rPr lang="es-ES" sz="1600" dirty="0" smtClean="0">
                <a:solidFill>
                  <a:schemeClr val="accent2">
                    <a:lumMod val="75000"/>
                  </a:schemeClr>
                </a:solidFill>
              </a:rPr>
              <a:t> </a:t>
            </a:r>
          </a:p>
          <a:p>
            <a:r>
              <a:rPr lang="es-ES" sz="1600" dirty="0" smtClean="0">
                <a:solidFill>
                  <a:schemeClr val="accent2">
                    <a:lumMod val="75000"/>
                  </a:schemeClr>
                </a:solidFill>
              </a:rPr>
              <a:t>2. La maestra o padre de familia  relata el cuento, mostrando los gráficos al niño-a.</a:t>
            </a:r>
          </a:p>
          <a:p>
            <a:r>
              <a:rPr lang="es-ES" sz="1600" dirty="0" smtClean="0">
                <a:solidFill>
                  <a:schemeClr val="accent2">
                    <a:lumMod val="75000"/>
                  </a:schemeClr>
                </a:solidFill>
              </a:rPr>
              <a:t> </a:t>
            </a:r>
          </a:p>
          <a:p>
            <a:r>
              <a:rPr lang="es-ES" sz="1600" dirty="0" smtClean="0">
                <a:solidFill>
                  <a:schemeClr val="accent2">
                    <a:lumMod val="75000"/>
                  </a:schemeClr>
                </a:solidFill>
              </a:rPr>
              <a:t>3. Los niños y niñas repiten los gestos y acciones de los personajes del cuento.</a:t>
            </a:r>
          </a:p>
          <a:p>
            <a:pPr algn="ctr"/>
            <a:endParaRPr lang="es-ES" dirty="0">
              <a:solidFill>
                <a:schemeClr val="accent2">
                  <a:lumMod val="75000"/>
                </a:schemeClr>
              </a:solidFill>
            </a:endParaRPr>
          </a:p>
        </p:txBody>
      </p:sp>
      <p:sp>
        <p:nvSpPr>
          <p:cNvPr id="9" name="8 Rectángulo"/>
          <p:cNvSpPr/>
          <p:nvPr/>
        </p:nvSpPr>
        <p:spPr>
          <a:xfrm>
            <a:off x="0" y="5286388"/>
            <a:ext cx="4000496" cy="1571612"/>
          </a:xfrm>
          <a:prstGeom prst="rect">
            <a:avLst/>
          </a:prstGeom>
          <a:solidFill>
            <a:srgbClr val="E218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Recursos:</a:t>
            </a:r>
          </a:p>
          <a:p>
            <a:pPr algn="ctr"/>
            <a:r>
              <a:rPr lang="es-ES" b="1" dirty="0" smtClean="0"/>
              <a:t>cuentos</a:t>
            </a:r>
            <a:endParaRPr lang="es-ES" dirty="0" smtClean="0"/>
          </a:p>
          <a:p>
            <a:pPr algn="ctr"/>
            <a:endParaRPr lang="es-ES" dirty="0"/>
          </a:p>
        </p:txBody>
      </p:sp>
      <p:pic>
        <p:nvPicPr>
          <p:cNvPr id="19" name="18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pic>
        <p:nvPicPr>
          <p:cNvPr id="20" name="19 Imagen" descr="Siguiente.jpg">
            <a:hlinkClick r:id="rId4" action="ppaction://hlinksldjump"/>
          </p:cNvPr>
          <p:cNvPicPr>
            <a:picLocks noChangeAspect="1"/>
          </p:cNvPicPr>
          <p:nvPr/>
        </p:nvPicPr>
        <p:blipFill>
          <a:blip r:embed="rId5" cstate="print"/>
          <a:stretch>
            <a:fillRect/>
          </a:stretch>
        </p:blipFill>
        <p:spPr>
          <a:xfrm>
            <a:off x="3071802" y="6106839"/>
            <a:ext cx="754385" cy="75116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6" name="5 Recortar rectángulo de esquina del mismo lado"/>
          <p:cNvSpPr/>
          <p:nvPr/>
        </p:nvSpPr>
        <p:spPr>
          <a:xfrm>
            <a:off x="3071802" y="3071810"/>
            <a:ext cx="6072198" cy="3786190"/>
          </a:xfrm>
          <a:prstGeom prst="snip2Same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7" name="6 Tabla"/>
          <p:cNvGraphicFramePr>
            <a:graphicFrameLocks noGrp="1"/>
          </p:cNvGraphicFramePr>
          <p:nvPr/>
        </p:nvGraphicFramePr>
        <p:xfrm>
          <a:off x="3214678" y="3929066"/>
          <a:ext cx="5595966" cy="2392680"/>
        </p:xfrm>
        <a:graphic>
          <a:graphicData uri="http://schemas.openxmlformats.org/drawingml/2006/table">
            <a:tbl>
              <a:tblPr firstRow="1" bandRow="1">
                <a:tableStyleId>{5C22544A-7EE6-4342-B048-85BDC9FD1C3A}</a:tableStyleId>
              </a:tblPr>
              <a:tblGrid>
                <a:gridCol w="4071966"/>
                <a:gridCol w="785818"/>
                <a:gridCol w="738182"/>
              </a:tblGrid>
              <a:tr h="370840">
                <a:tc>
                  <a:txBody>
                    <a:bodyPr/>
                    <a:lstStyle/>
                    <a:p>
                      <a:pPr algn="ctr"/>
                      <a:r>
                        <a:rPr kumimoji="0" lang="es-ES" sz="1800" b="1" kern="1200" dirty="0" smtClean="0">
                          <a:solidFill>
                            <a:schemeClr val="lt1"/>
                          </a:solidFill>
                          <a:latin typeface="+mn-lt"/>
                          <a:ea typeface="+mn-ea"/>
                          <a:cs typeface="+mn-cs"/>
                        </a:rPr>
                        <a:t>INDICADORES DE LOGRO</a:t>
                      </a:r>
                      <a:endParaRPr lang="es-ES" dirty="0"/>
                    </a:p>
                  </a:txBody>
                  <a:tcPr>
                    <a:solidFill>
                      <a:srgbClr val="0000CC"/>
                    </a:solidFill>
                  </a:tcPr>
                </a:tc>
                <a:tc>
                  <a:txBody>
                    <a:bodyPr/>
                    <a:lstStyle/>
                    <a:p>
                      <a:pPr algn="ctr"/>
                      <a:r>
                        <a:rPr lang="es-ES" dirty="0" smtClean="0"/>
                        <a:t>SI</a:t>
                      </a:r>
                      <a:endParaRPr lang="es-ES" dirty="0"/>
                    </a:p>
                  </a:txBody>
                  <a:tcPr>
                    <a:solidFill>
                      <a:srgbClr val="0000CC"/>
                    </a:solidFill>
                  </a:tcPr>
                </a:tc>
                <a:tc>
                  <a:txBody>
                    <a:bodyPr/>
                    <a:lstStyle/>
                    <a:p>
                      <a:pPr algn="ctr"/>
                      <a:r>
                        <a:rPr lang="es-ES" dirty="0" smtClean="0"/>
                        <a:t>NO</a:t>
                      </a:r>
                      <a:endParaRPr lang="es-ES" dirty="0"/>
                    </a:p>
                  </a:txBody>
                  <a:tcPr>
                    <a:solidFill>
                      <a:srgbClr val="0000CC"/>
                    </a:solidFill>
                  </a:tcPr>
                </a:tc>
              </a:tr>
              <a:tr h="370840">
                <a:tc>
                  <a:txBody>
                    <a:bodyPr/>
                    <a:lstStyle/>
                    <a:p>
                      <a:r>
                        <a:rPr kumimoji="0" lang="es-ES" sz="1800" kern="1200" dirty="0" smtClean="0">
                          <a:solidFill>
                            <a:schemeClr val="dk1"/>
                          </a:solidFill>
                          <a:latin typeface="+mn-lt"/>
                          <a:ea typeface="+mn-ea"/>
                          <a:cs typeface="+mn-cs"/>
                        </a:rPr>
                        <a:t>Relata el cuento basándose en los gráficos.</a:t>
                      </a:r>
                      <a:endParaRPr lang="es-ES" dirty="0"/>
                    </a:p>
                  </a:txBody>
                  <a:tcPr/>
                </a:tc>
                <a:tc>
                  <a:txBody>
                    <a:bodyPr/>
                    <a:lstStyle/>
                    <a:p>
                      <a:endParaRPr lang="es-ES" dirty="0"/>
                    </a:p>
                  </a:txBody>
                  <a:tcPr/>
                </a:tc>
                <a:tc>
                  <a:txBody>
                    <a:bodyPr/>
                    <a:lstStyle/>
                    <a:p>
                      <a:endParaRPr lang="es-ES" dirty="0"/>
                    </a:p>
                  </a:txBody>
                  <a:tcPr/>
                </a:tc>
              </a:tr>
              <a:tr h="370840">
                <a:tc>
                  <a:txBody>
                    <a:bodyPr/>
                    <a:lstStyle/>
                    <a:p>
                      <a:r>
                        <a:rPr kumimoji="0" lang="es-ES" sz="1800" kern="1200" dirty="0" smtClean="0">
                          <a:solidFill>
                            <a:schemeClr val="dk1"/>
                          </a:solidFill>
                          <a:latin typeface="+mn-lt"/>
                          <a:ea typeface="+mn-ea"/>
                          <a:cs typeface="+mn-cs"/>
                        </a:rPr>
                        <a:t>Responde a la pregunta ¿de qué, habla el cuento?</a:t>
                      </a:r>
                      <a:endParaRPr lang="es-ES" dirty="0"/>
                    </a:p>
                  </a:txBody>
                  <a:tcPr/>
                </a:tc>
                <a:tc>
                  <a:txBody>
                    <a:bodyPr/>
                    <a:lstStyle/>
                    <a:p>
                      <a:endParaRPr lang="es-ES" dirty="0"/>
                    </a:p>
                  </a:txBody>
                  <a:tcPr/>
                </a:tc>
                <a:tc>
                  <a:txBody>
                    <a:bodyPr/>
                    <a:lstStyle/>
                    <a:p>
                      <a:endParaRPr lang="es-ES" dirty="0"/>
                    </a:p>
                  </a:txBody>
                  <a:tcPr/>
                </a:tc>
              </a:tr>
              <a:tr h="370840">
                <a:tc>
                  <a:txBody>
                    <a:bodyPr/>
                    <a:lstStyle/>
                    <a:p>
                      <a:r>
                        <a:rPr kumimoji="0" lang="es-ES" sz="1800" kern="1200" dirty="0" smtClean="0">
                          <a:solidFill>
                            <a:schemeClr val="dk1"/>
                          </a:solidFill>
                          <a:latin typeface="+mn-lt"/>
                          <a:ea typeface="+mn-ea"/>
                          <a:cs typeface="+mn-cs"/>
                        </a:rPr>
                        <a:t>Enumera los personajes.</a:t>
                      </a:r>
                      <a:endParaRPr lang="es-ES" dirty="0"/>
                    </a:p>
                  </a:txBody>
                  <a:tcPr/>
                </a:tc>
                <a:tc>
                  <a:txBody>
                    <a:bodyPr/>
                    <a:lstStyle/>
                    <a:p>
                      <a:endParaRPr lang="es-ES" dirty="0"/>
                    </a:p>
                  </a:txBody>
                  <a:tcPr/>
                </a:tc>
                <a:tc>
                  <a:txBody>
                    <a:bodyPr/>
                    <a:lstStyle/>
                    <a:p>
                      <a:endParaRPr lang="es-ES" dirty="0"/>
                    </a:p>
                  </a:txBody>
                  <a:tcPr/>
                </a:tc>
              </a:tr>
              <a:tr h="370840">
                <a:tc>
                  <a:txBody>
                    <a:bodyPr/>
                    <a:lstStyle/>
                    <a:p>
                      <a:r>
                        <a:rPr kumimoji="0" lang="es-ES" sz="1800" kern="1200" dirty="0" smtClean="0">
                          <a:solidFill>
                            <a:schemeClr val="dk1"/>
                          </a:solidFill>
                          <a:latin typeface="+mn-lt"/>
                          <a:ea typeface="+mn-ea"/>
                          <a:cs typeface="+mn-cs"/>
                        </a:rPr>
                        <a:t>Describe a los personajes.</a:t>
                      </a:r>
                      <a:endParaRPr lang="es-ES" dirty="0"/>
                    </a:p>
                  </a:txBody>
                  <a:tcPr/>
                </a:tc>
                <a:tc>
                  <a:txBody>
                    <a:bodyPr/>
                    <a:lstStyle/>
                    <a:p>
                      <a:endParaRPr lang="es-ES" dirty="0"/>
                    </a:p>
                  </a:txBody>
                  <a:tcPr/>
                </a:tc>
                <a:tc>
                  <a:txBody>
                    <a:bodyPr/>
                    <a:lstStyle/>
                    <a:p>
                      <a:endParaRPr lang="es-ES" dirty="0"/>
                    </a:p>
                  </a:txBody>
                  <a:tcPr/>
                </a:tc>
              </a:tr>
            </a:tbl>
          </a:graphicData>
        </a:graphic>
      </p:graphicFrame>
      <p:sp>
        <p:nvSpPr>
          <p:cNvPr id="8" name="7 Flecha abajo"/>
          <p:cNvSpPr/>
          <p:nvPr/>
        </p:nvSpPr>
        <p:spPr>
          <a:xfrm>
            <a:off x="3929058" y="2928934"/>
            <a:ext cx="4643470" cy="857256"/>
          </a:xfrm>
          <a:prstGeom prst="downArrow">
            <a:avLst>
              <a:gd name="adj1" fmla="val 50000"/>
              <a:gd name="adj2" fmla="val 44921"/>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EVALUACIÒN</a:t>
            </a:r>
            <a:endParaRPr lang="es-ES" dirty="0"/>
          </a:p>
        </p:txBody>
      </p:sp>
      <p:pic>
        <p:nvPicPr>
          <p:cNvPr id="10" name="9 Imagen" descr="MENU principal.jpg">
            <a:hlinkClick r:id="rId2" action="ppaction://hlinksldjump"/>
          </p:cNvPr>
          <p:cNvPicPr>
            <a:picLocks noChangeAspect="1"/>
          </p:cNvPicPr>
          <p:nvPr/>
        </p:nvPicPr>
        <p:blipFill>
          <a:blip r:embed="rId3" cstate="print"/>
          <a:stretch>
            <a:fillRect/>
          </a:stretch>
        </p:blipFill>
        <p:spPr>
          <a:xfrm>
            <a:off x="0" y="5979069"/>
            <a:ext cx="864096" cy="878931"/>
          </a:xfrm>
          <a:prstGeom prst="rect">
            <a:avLst/>
          </a:prstGeom>
        </p:spPr>
      </p:pic>
      <p:pic>
        <p:nvPicPr>
          <p:cNvPr id="11" name="10 Imagen" descr="Siguiente.jpg">
            <a:hlinkClick r:id="rId4" action="ppaction://hlinksldjump"/>
          </p:cNvPr>
          <p:cNvPicPr>
            <a:picLocks noChangeAspect="1"/>
          </p:cNvPicPr>
          <p:nvPr/>
        </p:nvPicPr>
        <p:blipFill>
          <a:blip r:embed="rId5" cstate="print"/>
          <a:stretch>
            <a:fillRect/>
          </a:stretch>
        </p:blipFill>
        <p:spPr>
          <a:xfrm>
            <a:off x="928662" y="6106839"/>
            <a:ext cx="754385" cy="751161"/>
          </a:xfrm>
          <a:prstGeom prst="rect">
            <a:avLst/>
          </a:prstGeom>
        </p:spPr>
      </p:pic>
      <p:pic>
        <p:nvPicPr>
          <p:cNvPr id="12" name="11 Imagen"/>
          <p:cNvPicPr/>
          <p:nvPr/>
        </p:nvPicPr>
        <p:blipFill>
          <a:blip r:embed="rId6" cstate="print"/>
          <a:srcRect/>
          <a:stretch>
            <a:fillRect/>
          </a:stretch>
        </p:blipFill>
        <p:spPr bwMode="auto">
          <a:xfrm>
            <a:off x="0" y="2500306"/>
            <a:ext cx="2937510" cy="3419856"/>
          </a:xfrm>
          <a:prstGeom prst="rect">
            <a:avLst/>
          </a:prstGeom>
          <a:noFill/>
          <a:ln w="9525">
            <a:noFill/>
            <a:miter lim="800000"/>
            <a:headEnd/>
            <a:tailEnd/>
          </a:ln>
        </p:spPr>
      </p:pic>
      <p:pic>
        <p:nvPicPr>
          <p:cNvPr id="13" name="12 Imagen"/>
          <p:cNvPicPr/>
          <p:nvPr/>
        </p:nvPicPr>
        <p:blipFill>
          <a:blip r:embed="rId7" cstate="print"/>
          <a:srcRect/>
          <a:stretch>
            <a:fillRect/>
          </a:stretch>
        </p:blipFill>
        <p:spPr bwMode="auto">
          <a:xfrm>
            <a:off x="4357686" y="0"/>
            <a:ext cx="4786314" cy="2857496"/>
          </a:xfrm>
          <a:prstGeom prst="rect">
            <a:avLst/>
          </a:prstGeom>
          <a:noFill/>
          <a:ln w="9525">
            <a:noFill/>
            <a:miter lim="800000"/>
            <a:headEnd/>
            <a:tailEnd/>
          </a:ln>
        </p:spPr>
      </p:pic>
      <p:pic>
        <p:nvPicPr>
          <p:cNvPr id="79874" name="Picture 2" descr="http://1.bp.blogspot.com/-XpBpTGNCuec/UV2xbcspFJI/AAAAAAAAASA/FRhOp0FJP0A/s1600/castle26.gif"/>
          <p:cNvPicPr>
            <a:picLocks noChangeAspect="1" noChangeArrowheads="1"/>
          </p:cNvPicPr>
          <p:nvPr/>
        </p:nvPicPr>
        <p:blipFill>
          <a:blip r:embed="rId8"/>
          <a:srcRect/>
          <a:stretch>
            <a:fillRect/>
          </a:stretch>
        </p:blipFill>
        <p:spPr bwMode="auto">
          <a:xfrm>
            <a:off x="571472" y="0"/>
            <a:ext cx="3333750" cy="282413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ES" sz="3200" dirty="0" smtClean="0"/>
              <a:t/>
            </a:r>
            <a:br>
              <a:rPr lang="es-ES" sz="3200" dirty="0" smtClean="0"/>
            </a:br>
            <a:r>
              <a:rPr lang="es-ES" sz="3200" dirty="0" smtClean="0">
                <a:solidFill>
                  <a:schemeClr val="accent2">
                    <a:lumMod val="75000"/>
                  </a:schemeClr>
                </a:solidFill>
              </a:rPr>
              <a:t>Actividades para potenciar </a:t>
            </a:r>
            <a:br>
              <a:rPr lang="es-ES" sz="3200" dirty="0" smtClean="0">
                <a:solidFill>
                  <a:schemeClr val="accent2">
                    <a:lumMod val="75000"/>
                  </a:schemeClr>
                </a:solidFill>
              </a:rPr>
            </a:br>
            <a:r>
              <a:rPr lang="es-ES" sz="3200" dirty="0" smtClean="0">
                <a:solidFill>
                  <a:schemeClr val="accent2">
                    <a:lumMod val="75000"/>
                  </a:schemeClr>
                </a:solidFill>
              </a:rPr>
              <a:t>La Organización Fonológica</a:t>
            </a:r>
            <a:br>
              <a:rPr lang="es-ES" sz="3200" dirty="0" smtClean="0">
                <a:solidFill>
                  <a:schemeClr val="accent2">
                    <a:lumMod val="75000"/>
                  </a:schemeClr>
                </a:solidFill>
              </a:rPr>
            </a:br>
            <a:endParaRPr lang="es-ES" sz="3200" dirty="0">
              <a:solidFill>
                <a:schemeClr val="accent2">
                  <a:lumMod val="75000"/>
                </a:schemeClr>
              </a:solidFill>
            </a:endParaRPr>
          </a:p>
        </p:txBody>
      </p:sp>
      <p:sp>
        <p:nvSpPr>
          <p:cNvPr id="4" name="3 Estrella de 5 puntas"/>
          <p:cNvSpPr/>
          <p:nvPr/>
        </p:nvSpPr>
        <p:spPr>
          <a:xfrm>
            <a:off x="0" y="1428736"/>
            <a:ext cx="3786214" cy="3429024"/>
          </a:xfrm>
          <a:prstGeom prst="star5">
            <a:avLst/>
          </a:prstGeom>
          <a:solidFill>
            <a:srgbClr val="12EE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TALLER Nº3</a:t>
            </a:r>
            <a:endParaRPr lang="es-ES" dirty="0"/>
          </a:p>
        </p:txBody>
      </p:sp>
      <p:sp>
        <p:nvSpPr>
          <p:cNvPr id="5" name="4 Elipse"/>
          <p:cNvSpPr/>
          <p:nvPr/>
        </p:nvSpPr>
        <p:spPr>
          <a:xfrm>
            <a:off x="4572000" y="1357298"/>
            <a:ext cx="3357586" cy="178595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Objetivo</a:t>
            </a:r>
            <a:endParaRPr lang="es-ES" dirty="0" smtClean="0"/>
          </a:p>
          <a:p>
            <a:pPr algn="ctr"/>
            <a:r>
              <a:rPr lang="es-ES" dirty="0" smtClean="0"/>
              <a:t>Ejercitar la lengua.</a:t>
            </a:r>
          </a:p>
          <a:p>
            <a:pPr algn="ctr"/>
            <a:endParaRPr lang="es-ES" dirty="0"/>
          </a:p>
        </p:txBody>
      </p:sp>
      <p:sp>
        <p:nvSpPr>
          <p:cNvPr id="6" name="5 Pentágono regular"/>
          <p:cNvSpPr/>
          <p:nvPr/>
        </p:nvSpPr>
        <p:spPr>
          <a:xfrm>
            <a:off x="3571868" y="3286124"/>
            <a:ext cx="5572132" cy="3571876"/>
          </a:xfrm>
          <a:prstGeom prst="pentag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smtClean="0">
                <a:solidFill>
                  <a:schemeClr val="bg1"/>
                </a:solidFill>
              </a:rPr>
              <a:t>Actividades</a:t>
            </a:r>
          </a:p>
          <a:p>
            <a:r>
              <a:rPr lang="es-ES" sz="1600" dirty="0" smtClean="0"/>
              <a:t>1. Se relata un cuento.</a:t>
            </a:r>
          </a:p>
          <a:p>
            <a:r>
              <a:rPr lang="es-ES" sz="1600" dirty="0" smtClean="0"/>
              <a:t> </a:t>
            </a:r>
          </a:p>
          <a:p>
            <a:r>
              <a:rPr lang="es-ES" sz="1600" dirty="0" smtClean="0"/>
              <a:t>2. El cuento lleva por título “ La Señora Lengua ”.</a:t>
            </a:r>
          </a:p>
          <a:p>
            <a:r>
              <a:rPr lang="es-ES" sz="1600" dirty="0" smtClean="0"/>
              <a:t> </a:t>
            </a:r>
          </a:p>
          <a:p>
            <a:r>
              <a:rPr lang="es-ES" sz="1600" dirty="0" smtClean="0"/>
              <a:t>3. Los niños realizan los ejercicios que observan que su maestra realiza, a la vez que relata el cuento.</a:t>
            </a:r>
          </a:p>
          <a:p>
            <a:r>
              <a:rPr lang="es-ES" sz="1600" dirty="0" smtClean="0"/>
              <a:t> </a:t>
            </a:r>
          </a:p>
          <a:p>
            <a:endParaRPr lang="es-ES" sz="1600" dirty="0" smtClean="0">
              <a:solidFill>
                <a:schemeClr val="bg1"/>
              </a:solidFill>
            </a:endParaRPr>
          </a:p>
        </p:txBody>
      </p:sp>
      <p:sp>
        <p:nvSpPr>
          <p:cNvPr id="9" name="8 Rectángulo"/>
          <p:cNvSpPr/>
          <p:nvPr/>
        </p:nvSpPr>
        <p:spPr>
          <a:xfrm>
            <a:off x="0" y="5286388"/>
            <a:ext cx="4000496" cy="15716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Recursos:</a:t>
            </a:r>
          </a:p>
          <a:p>
            <a:pPr algn="ctr"/>
            <a:r>
              <a:rPr lang="es-ES" b="1" dirty="0" smtClean="0"/>
              <a:t>cuento</a:t>
            </a:r>
            <a:endParaRPr lang="es-ES" dirty="0" smtClean="0"/>
          </a:p>
          <a:p>
            <a:pPr algn="ctr"/>
            <a:endParaRPr lang="es-ES" dirty="0"/>
          </a:p>
        </p:txBody>
      </p:sp>
      <p:pic>
        <p:nvPicPr>
          <p:cNvPr id="19" name="18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pic>
        <p:nvPicPr>
          <p:cNvPr id="20" name="19 Imagen" descr="Siguiente.jpg">
            <a:hlinkClick r:id="rId4" action="ppaction://hlinksldjump"/>
          </p:cNvPr>
          <p:cNvPicPr>
            <a:picLocks noChangeAspect="1"/>
          </p:cNvPicPr>
          <p:nvPr/>
        </p:nvPicPr>
        <p:blipFill>
          <a:blip r:embed="rId5" cstate="print"/>
          <a:stretch>
            <a:fillRect/>
          </a:stretch>
        </p:blipFill>
        <p:spPr>
          <a:xfrm>
            <a:off x="3071802" y="6106839"/>
            <a:ext cx="754385" cy="75116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79512" y="5949280"/>
            <a:ext cx="676545" cy="682377"/>
          </a:xfrm>
          <a:prstGeom prst="rect">
            <a:avLst/>
          </a:prstGeom>
        </p:spPr>
      </p:pic>
      <p:sp>
        <p:nvSpPr>
          <p:cNvPr id="6" name="5 Rectángulo"/>
          <p:cNvSpPr/>
          <p:nvPr/>
        </p:nvSpPr>
        <p:spPr>
          <a:xfrm>
            <a:off x="2123728" y="188640"/>
            <a:ext cx="6552728" cy="461665"/>
          </a:xfrm>
          <a:prstGeom prst="rect">
            <a:avLst/>
          </a:prstGeom>
          <a:solidFill>
            <a:schemeClr val="accent3">
              <a:lumMod val="20000"/>
              <a:lumOff val="8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rPr>
              <a:t>PLANTEAMIENTO DEL PROBLEMA</a:t>
            </a:r>
            <a:endParaRPr lang="es-ES" sz="2400" b="1" cap="none" spc="0" dirty="0">
              <a:ln w="11430"/>
              <a:effectLst>
                <a:outerShdw blurRad="50800" dist="39000" dir="5460000" algn="tl">
                  <a:srgbClr val="000000">
                    <a:alpha val="38000"/>
                  </a:srgbClr>
                </a:outerShdw>
              </a:effectLst>
            </a:endParaRPr>
          </a:p>
        </p:txBody>
      </p:sp>
      <p:graphicFrame>
        <p:nvGraphicFramePr>
          <p:cNvPr id="7" name="6 Diagrama"/>
          <p:cNvGraphicFramePr/>
          <p:nvPr>
            <p:extLst>
              <p:ext uri="{D42A27DB-BD31-4B8C-83A1-F6EECF244321}">
                <p14:modId xmlns:p14="http://schemas.microsoft.com/office/powerpoint/2010/main" val="1551909722"/>
              </p:ext>
            </p:extLst>
          </p:nvPr>
        </p:nvGraphicFramePr>
        <p:xfrm>
          <a:off x="857224" y="836712"/>
          <a:ext cx="8286776" cy="6021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5 Recortar rectángulo de esquina del mismo lado"/>
          <p:cNvSpPr/>
          <p:nvPr/>
        </p:nvSpPr>
        <p:spPr>
          <a:xfrm>
            <a:off x="3071802" y="3071810"/>
            <a:ext cx="6072198" cy="3786190"/>
          </a:xfrm>
          <a:prstGeom prst="snip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Flecha abajo"/>
          <p:cNvSpPr/>
          <p:nvPr/>
        </p:nvSpPr>
        <p:spPr>
          <a:xfrm>
            <a:off x="4143372" y="3286124"/>
            <a:ext cx="4643470" cy="857256"/>
          </a:xfrm>
          <a:prstGeom prst="downArrow">
            <a:avLst>
              <a:gd name="adj1" fmla="val 50000"/>
              <a:gd name="adj2" fmla="val 44921"/>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EVALUACIÒN</a:t>
            </a:r>
            <a:endParaRPr lang="es-ES" dirty="0"/>
          </a:p>
        </p:txBody>
      </p:sp>
      <p:pic>
        <p:nvPicPr>
          <p:cNvPr id="10" name="9 Imagen" descr="MENU principal.jpg">
            <a:hlinkClick r:id="rId3" action="ppaction://hlinksldjump"/>
          </p:cNvPr>
          <p:cNvPicPr>
            <a:picLocks noChangeAspect="1"/>
          </p:cNvPicPr>
          <p:nvPr/>
        </p:nvPicPr>
        <p:blipFill>
          <a:blip r:embed="rId4" cstate="print"/>
          <a:stretch>
            <a:fillRect/>
          </a:stretch>
        </p:blipFill>
        <p:spPr>
          <a:xfrm>
            <a:off x="0" y="5979069"/>
            <a:ext cx="864096" cy="878931"/>
          </a:xfrm>
          <a:prstGeom prst="rect">
            <a:avLst/>
          </a:prstGeom>
        </p:spPr>
      </p:pic>
      <p:pic>
        <p:nvPicPr>
          <p:cNvPr id="11" name="10 Imagen" descr="Siguiente.jpg">
            <a:hlinkClick r:id="rId5" action="ppaction://hlinksldjump"/>
          </p:cNvPr>
          <p:cNvPicPr>
            <a:picLocks noChangeAspect="1"/>
          </p:cNvPicPr>
          <p:nvPr/>
        </p:nvPicPr>
        <p:blipFill>
          <a:blip r:embed="rId6" cstate="print"/>
          <a:stretch>
            <a:fillRect/>
          </a:stretch>
        </p:blipFill>
        <p:spPr>
          <a:xfrm>
            <a:off x="928662" y="6106839"/>
            <a:ext cx="754385" cy="751161"/>
          </a:xfrm>
          <a:prstGeom prst="rect">
            <a:avLst/>
          </a:prstGeom>
        </p:spPr>
      </p:pic>
      <p:sp>
        <p:nvSpPr>
          <p:cNvPr id="14" name="13 Redondear rectángulo de esquina sencilla"/>
          <p:cNvSpPr/>
          <p:nvPr/>
        </p:nvSpPr>
        <p:spPr>
          <a:xfrm>
            <a:off x="0" y="0"/>
            <a:ext cx="9144000" cy="3000372"/>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C" dirty="0" smtClean="0">
                <a:solidFill>
                  <a:schemeClr val="accent6">
                    <a:lumMod val="50000"/>
                  </a:schemeClr>
                </a:solidFill>
              </a:rPr>
              <a:t>Llamamos a la casa de la señora Lengua (golpear con el puño uno de los cachetes inflados) La señora Lengua sale de su casa para saber quién llama, pero es un poco tímida así que se asoma sólo un poquito (sacar la lengua despacio y meterla rápido en la boca). La señora lengua no nos quiere enseñar su casa porque dice que la tiene sucia (la boca) y debe limpiarla. Podemos ayudarla:</a:t>
            </a:r>
            <a:endParaRPr lang="es-ES" dirty="0" smtClean="0">
              <a:solidFill>
                <a:schemeClr val="accent6">
                  <a:lumMod val="50000"/>
                </a:schemeClr>
              </a:solidFill>
            </a:endParaRPr>
          </a:p>
          <a:p>
            <a:pPr algn="ctr"/>
            <a:endParaRPr lang="es-ES" dirty="0"/>
          </a:p>
        </p:txBody>
      </p:sp>
      <p:pic>
        <p:nvPicPr>
          <p:cNvPr id="18" name="17 Imagen" descr="http://1.bp.blogspot.com/_cnnlgPkLyi8/STWPicEwgcI/AAAAAAAAABU/AXIjgg5r2GQ/s200/1806417%5B1%5D.jpg">
            <a:hlinkClick r:id="rId7"/>
          </p:cNvPr>
          <p:cNvPicPr/>
          <p:nvPr/>
        </p:nvPicPr>
        <p:blipFill>
          <a:blip r:embed="rId8" cstate="print"/>
          <a:srcRect/>
          <a:stretch>
            <a:fillRect/>
          </a:stretch>
        </p:blipFill>
        <p:spPr bwMode="auto">
          <a:xfrm>
            <a:off x="0" y="3000372"/>
            <a:ext cx="1571636" cy="1682496"/>
          </a:xfrm>
          <a:prstGeom prst="rect">
            <a:avLst/>
          </a:prstGeom>
          <a:noFill/>
          <a:ln w="9525">
            <a:noFill/>
            <a:miter lim="800000"/>
            <a:headEnd/>
            <a:tailEnd/>
          </a:ln>
        </p:spPr>
      </p:pic>
      <p:pic>
        <p:nvPicPr>
          <p:cNvPr id="19" name="18 Imagen" descr="http://2.bp.blogspot.com/_cnnlgPkLyi8/STWPXViF9uI/AAAAAAAAABM/wybs0XQupOs/s200/IE208-059%5B1%5D.jpg"/>
          <p:cNvPicPr/>
          <p:nvPr/>
        </p:nvPicPr>
        <p:blipFill>
          <a:blip r:embed="rId9" cstate="print"/>
          <a:srcRect/>
          <a:stretch>
            <a:fillRect/>
          </a:stretch>
        </p:blipFill>
        <p:spPr bwMode="auto">
          <a:xfrm>
            <a:off x="1643042" y="3000372"/>
            <a:ext cx="1693867" cy="1643074"/>
          </a:xfrm>
          <a:prstGeom prst="rect">
            <a:avLst/>
          </a:prstGeom>
          <a:noFill/>
          <a:ln w="9525">
            <a:noFill/>
            <a:miter lim="800000"/>
            <a:headEnd/>
            <a:tailEnd/>
          </a:ln>
        </p:spPr>
      </p:pic>
      <p:pic>
        <p:nvPicPr>
          <p:cNvPr id="80898" name="Picture 2"/>
          <p:cNvPicPr>
            <a:picLocks noChangeAspect="1" noChangeArrowheads="1"/>
          </p:cNvPicPr>
          <p:nvPr/>
        </p:nvPicPr>
        <p:blipFill>
          <a:blip r:embed="rId10"/>
          <a:srcRect/>
          <a:stretch>
            <a:fillRect/>
          </a:stretch>
        </p:blipFill>
        <p:spPr bwMode="auto">
          <a:xfrm>
            <a:off x="0" y="4643446"/>
            <a:ext cx="3028950" cy="1390650"/>
          </a:xfrm>
          <a:prstGeom prst="rect">
            <a:avLst/>
          </a:prstGeom>
          <a:noFill/>
          <a:ln w="9525">
            <a:noFill/>
            <a:miter lim="800000"/>
            <a:headEnd/>
            <a:tailEnd/>
          </a:ln>
          <a:effectLst/>
        </p:spPr>
      </p:pic>
      <p:pic>
        <p:nvPicPr>
          <p:cNvPr id="80899" name="Picture 3"/>
          <p:cNvPicPr>
            <a:picLocks noChangeAspect="1" noChangeArrowheads="1"/>
          </p:cNvPicPr>
          <p:nvPr/>
        </p:nvPicPr>
        <p:blipFill>
          <a:blip r:embed="rId11"/>
          <a:srcRect/>
          <a:stretch>
            <a:fillRect/>
          </a:stretch>
        </p:blipFill>
        <p:spPr bwMode="auto">
          <a:xfrm>
            <a:off x="1714480" y="5610225"/>
            <a:ext cx="1533525" cy="1247775"/>
          </a:xfrm>
          <a:prstGeom prst="rect">
            <a:avLst/>
          </a:prstGeom>
          <a:noFill/>
          <a:ln w="9525">
            <a:noFill/>
            <a:miter lim="800000"/>
            <a:headEnd/>
            <a:tailEnd/>
          </a:ln>
          <a:effectLst/>
        </p:spPr>
      </p:pic>
      <p:sp>
        <p:nvSpPr>
          <p:cNvPr id="21" name="20 Cinta hacia abajo"/>
          <p:cNvSpPr/>
          <p:nvPr/>
        </p:nvSpPr>
        <p:spPr>
          <a:xfrm>
            <a:off x="3428992" y="4071942"/>
            <a:ext cx="5715008" cy="2571744"/>
          </a:xfrm>
          <a:prstGeom prst="ribbon">
            <a:avLst>
              <a:gd name="adj1" fmla="val 1806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Los niños y niñas deben realizar los movimientos de la lengua correctamente.</a:t>
            </a:r>
            <a:endParaRPr lang="es-ES" dirty="0"/>
          </a:p>
        </p:txBody>
      </p:sp>
      <p:pic>
        <p:nvPicPr>
          <p:cNvPr id="80900" name="Picture 4"/>
          <p:cNvPicPr>
            <a:picLocks noChangeAspect="1" noChangeArrowheads="1"/>
          </p:cNvPicPr>
          <p:nvPr/>
        </p:nvPicPr>
        <p:blipFill>
          <a:blip r:embed="rId12"/>
          <a:srcRect/>
          <a:stretch>
            <a:fillRect/>
          </a:stretch>
        </p:blipFill>
        <p:spPr bwMode="auto">
          <a:xfrm>
            <a:off x="7658100" y="5638800"/>
            <a:ext cx="1485900"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a:xfrm>
            <a:off x="500034" y="285728"/>
            <a:ext cx="8229600" cy="1143000"/>
          </a:xfrm>
        </p:spPr>
        <p:txBody>
          <a:bodyPr>
            <a:noAutofit/>
          </a:bodyPr>
          <a:lstStyle/>
          <a:p>
            <a:pPr algn="ctr"/>
            <a:r>
              <a:rPr lang="es-ES" sz="3200" dirty="0" smtClean="0"/>
              <a:t/>
            </a:r>
            <a:br>
              <a:rPr lang="es-ES" sz="3200" dirty="0" smtClean="0"/>
            </a:br>
            <a:r>
              <a:rPr lang="es-ES" sz="3200" dirty="0" smtClean="0">
                <a:solidFill>
                  <a:schemeClr val="accent2">
                    <a:lumMod val="75000"/>
                  </a:schemeClr>
                </a:solidFill>
              </a:rPr>
              <a:t>Actividades para potenciar </a:t>
            </a:r>
            <a:br>
              <a:rPr lang="es-ES" sz="3200" dirty="0" smtClean="0">
                <a:solidFill>
                  <a:schemeClr val="accent2">
                    <a:lumMod val="75000"/>
                  </a:schemeClr>
                </a:solidFill>
              </a:rPr>
            </a:br>
            <a:r>
              <a:rPr lang="es-ES" sz="3200" dirty="0" smtClean="0">
                <a:solidFill>
                  <a:schemeClr val="accent2">
                    <a:lumMod val="75000"/>
                  </a:schemeClr>
                </a:solidFill>
              </a:rPr>
              <a:t>La Organización </a:t>
            </a:r>
            <a:r>
              <a:rPr lang="es-ES" sz="3200" dirty="0" err="1" smtClean="0">
                <a:solidFill>
                  <a:schemeClr val="accent2">
                    <a:lumMod val="75000"/>
                  </a:schemeClr>
                </a:solidFill>
              </a:rPr>
              <a:t>Semàntica</a:t>
            </a:r>
            <a:r>
              <a:rPr lang="es-ES" sz="3200" dirty="0" smtClean="0">
                <a:solidFill>
                  <a:schemeClr val="accent2">
                    <a:lumMod val="75000"/>
                  </a:schemeClr>
                </a:solidFill>
              </a:rPr>
              <a:t/>
            </a:r>
            <a:br>
              <a:rPr lang="es-ES" sz="3200" dirty="0" smtClean="0">
                <a:solidFill>
                  <a:schemeClr val="accent2">
                    <a:lumMod val="75000"/>
                  </a:schemeClr>
                </a:solidFill>
              </a:rPr>
            </a:br>
            <a:endParaRPr lang="es-ES" sz="3200" dirty="0">
              <a:solidFill>
                <a:schemeClr val="accent2">
                  <a:lumMod val="75000"/>
                </a:schemeClr>
              </a:solidFill>
            </a:endParaRPr>
          </a:p>
        </p:txBody>
      </p:sp>
      <p:pic>
        <p:nvPicPr>
          <p:cNvPr id="19" name="18 Imagen" descr="MENU principal.jpg">
            <a:hlinkClick r:id="rId2" action="ppaction://hlinksldjump"/>
          </p:cNvPr>
          <p:cNvPicPr>
            <a:picLocks noChangeAspect="1"/>
          </p:cNvPicPr>
          <p:nvPr/>
        </p:nvPicPr>
        <p:blipFill>
          <a:blip r:embed="rId3" cstate="print"/>
          <a:stretch>
            <a:fillRect/>
          </a:stretch>
        </p:blipFill>
        <p:spPr>
          <a:xfrm>
            <a:off x="214282" y="0"/>
            <a:ext cx="864096" cy="878931"/>
          </a:xfrm>
          <a:prstGeom prst="rect">
            <a:avLst/>
          </a:prstGeom>
        </p:spPr>
      </p:pic>
      <p:pic>
        <p:nvPicPr>
          <p:cNvPr id="20" name="19 Imagen" descr="Siguiente.jpg">
            <a:hlinkClick r:id="rId4" action="ppaction://hlinksldjump"/>
          </p:cNvPr>
          <p:cNvPicPr>
            <a:picLocks noChangeAspect="1"/>
          </p:cNvPicPr>
          <p:nvPr/>
        </p:nvPicPr>
        <p:blipFill>
          <a:blip r:embed="rId5" cstate="print"/>
          <a:stretch>
            <a:fillRect/>
          </a:stretch>
        </p:blipFill>
        <p:spPr>
          <a:xfrm>
            <a:off x="8072462" y="285728"/>
            <a:ext cx="754385" cy="751161"/>
          </a:xfrm>
          <a:prstGeom prst="rect">
            <a:avLst/>
          </a:prstGeom>
        </p:spPr>
      </p:pic>
      <p:sp>
        <p:nvSpPr>
          <p:cNvPr id="7" name="6 Decisión"/>
          <p:cNvSpPr/>
          <p:nvPr/>
        </p:nvSpPr>
        <p:spPr>
          <a:xfrm>
            <a:off x="2214546" y="1857364"/>
            <a:ext cx="5429288" cy="350043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a:p>
            <a:pPr algn="ctr"/>
            <a:endParaRPr lang="es-ES" dirty="0" smtClean="0"/>
          </a:p>
          <a:p>
            <a:pPr algn="ctr"/>
            <a:r>
              <a:rPr lang="es-ES" dirty="0" smtClean="0"/>
              <a:t>Corresponde a la evolución del significado de la  palabra, entre el niño y el mundo que le rodea</a:t>
            </a:r>
            <a:br>
              <a:rPr lang="es-ES" dirty="0" smtClean="0"/>
            </a:br>
            <a:endParaRPr lang="es-ES" dirty="0" smtClean="0"/>
          </a:p>
          <a:p>
            <a:pPr algn="ctr"/>
            <a:endParaRPr lang="es-E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ES" sz="3200" dirty="0" smtClean="0"/>
              <a:t/>
            </a:r>
            <a:br>
              <a:rPr lang="es-ES" sz="3200" dirty="0" smtClean="0"/>
            </a:br>
            <a:r>
              <a:rPr lang="es-ES" sz="3200" dirty="0" smtClean="0">
                <a:solidFill>
                  <a:schemeClr val="accent2">
                    <a:lumMod val="75000"/>
                  </a:schemeClr>
                </a:solidFill>
              </a:rPr>
              <a:t>Actividades para potenciar </a:t>
            </a:r>
            <a:br>
              <a:rPr lang="es-ES" sz="3200" dirty="0" smtClean="0">
                <a:solidFill>
                  <a:schemeClr val="accent2">
                    <a:lumMod val="75000"/>
                  </a:schemeClr>
                </a:solidFill>
              </a:rPr>
            </a:br>
            <a:r>
              <a:rPr lang="es-ES" sz="3200" dirty="0" smtClean="0">
                <a:solidFill>
                  <a:schemeClr val="accent2">
                    <a:lumMod val="75000"/>
                  </a:schemeClr>
                </a:solidFill>
              </a:rPr>
              <a:t>La Organización </a:t>
            </a:r>
            <a:r>
              <a:rPr lang="es-ES" sz="3200" dirty="0" err="1" smtClean="0">
                <a:solidFill>
                  <a:schemeClr val="accent2">
                    <a:lumMod val="75000"/>
                  </a:schemeClr>
                </a:solidFill>
              </a:rPr>
              <a:t>semàntica</a:t>
            </a:r>
            <a:r>
              <a:rPr lang="es-ES" sz="3200" dirty="0" smtClean="0">
                <a:solidFill>
                  <a:schemeClr val="accent2">
                    <a:lumMod val="75000"/>
                  </a:schemeClr>
                </a:solidFill>
              </a:rPr>
              <a:t/>
            </a:r>
            <a:br>
              <a:rPr lang="es-ES" sz="3200" dirty="0" smtClean="0">
                <a:solidFill>
                  <a:schemeClr val="accent2">
                    <a:lumMod val="75000"/>
                  </a:schemeClr>
                </a:solidFill>
              </a:rPr>
            </a:br>
            <a:endParaRPr lang="es-ES" sz="3200" dirty="0">
              <a:solidFill>
                <a:schemeClr val="accent2">
                  <a:lumMod val="75000"/>
                </a:schemeClr>
              </a:solidFill>
            </a:endParaRPr>
          </a:p>
        </p:txBody>
      </p:sp>
      <p:sp>
        <p:nvSpPr>
          <p:cNvPr id="4" name="3 Estrella de 5 puntas"/>
          <p:cNvSpPr/>
          <p:nvPr/>
        </p:nvSpPr>
        <p:spPr>
          <a:xfrm>
            <a:off x="0" y="1428736"/>
            <a:ext cx="3786214" cy="3429024"/>
          </a:xfrm>
          <a:prstGeom prst="star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TALLER Nº1</a:t>
            </a:r>
            <a:endParaRPr lang="es-ES" dirty="0"/>
          </a:p>
        </p:txBody>
      </p:sp>
      <p:sp>
        <p:nvSpPr>
          <p:cNvPr id="5" name="4 Elipse"/>
          <p:cNvSpPr/>
          <p:nvPr/>
        </p:nvSpPr>
        <p:spPr>
          <a:xfrm>
            <a:off x="4572000" y="1357298"/>
            <a:ext cx="4071966" cy="17859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p>
          <a:p>
            <a:pPr algn="ctr"/>
            <a:endParaRPr lang="es-ES" b="1" dirty="0" smtClean="0"/>
          </a:p>
          <a:p>
            <a:pPr algn="ctr"/>
            <a:r>
              <a:rPr lang="es-ES" b="1" dirty="0" smtClean="0"/>
              <a:t>Objetivo</a:t>
            </a:r>
          </a:p>
          <a:p>
            <a:pPr algn="ctr"/>
            <a:r>
              <a:rPr lang="es-ES" dirty="0" smtClean="0"/>
              <a:t>Identificar el  nombre y  las características de los gráficos observados.</a:t>
            </a:r>
          </a:p>
          <a:p>
            <a:pPr algn="ctr"/>
            <a:endParaRPr lang="es-ES" b="1" dirty="0" smtClean="0"/>
          </a:p>
          <a:p>
            <a:pPr algn="ctr"/>
            <a:endParaRPr lang="es-ES" dirty="0" smtClean="0"/>
          </a:p>
          <a:p>
            <a:pPr algn="ctr"/>
            <a:endParaRPr lang="es-ES" dirty="0"/>
          </a:p>
        </p:txBody>
      </p:sp>
      <p:sp>
        <p:nvSpPr>
          <p:cNvPr id="6" name="5 Pentágono regular"/>
          <p:cNvSpPr/>
          <p:nvPr/>
        </p:nvSpPr>
        <p:spPr>
          <a:xfrm>
            <a:off x="3571868" y="3286124"/>
            <a:ext cx="5572132" cy="3571876"/>
          </a:xfrm>
          <a:prstGeom prst="pent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b="1" dirty="0" smtClean="0">
              <a:solidFill>
                <a:schemeClr val="bg1"/>
              </a:solidFill>
            </a:endParaRPr>
          </a:p>
          <a:p>
            <a:endParaRPr lang="es-ES" sz="1600" b="1" dirty="0" smtClean="0">
              <a:solidFill>
                <a:schemeClr val="bg1"/>
              </a:solidFill>
            </a:endParaRPr>
          </a:p>
          <a:p>
            <a:r>
              <a:rPr lang="es-ES" sz="1600" b="1" dirty="0" smtClean="0">
                <a:solidFill>
                  <a:schemeClr val="bg1"/>
                </a:solidFill>
              </a:rPr>
              <a:t>Actividades</a:t>
            </a:r>
          </a:p>
          <a:p>
            <a:endParaRPr lang="es-ES" sz="1600" b="1" dirty="0" smtClean="0">
              <a:solidFill>
                <a:schemeClr val="bg1"/>
              </a:solidFill>
            </a:endParaRPr>
          </a:p>
          <a:p>
            <a:r>
              <a:rPr lang="es-ES" sz="1600" dirty="0" smtClean="0"/>
              <a:t>1.Presentar a los niños una serie de gráficos.</a:t>
            </a:r>
          </a:p>
          <a:p>
            <a:r>
              <a:rPr lang="es-ES" sz="1600" dirty="0" smtClean="0"/>
              <a:t> </a:t>
            </a:r>
          </a:p>
          <a:p>
            <a:r>
              <a:rPr lang="es-ES" sz="1600" dirty="0" smtClean="0"/>
              <a:t>2. Seleccionarán un gráfico y lo observará detenidamente.</a:t>
            </a:r>
          </a:p>
          <a:p>
            <a:r>
              <a:rPr lang="es-ES" sz="1600" dirty="0" smtClean="0"/>
              <a:t> </a:t>
            </a:r>
          </a:p>
          <a:p>
            <a:r>
              <a:rPr lang="es-ES" sz="1600" dirty="0" smtClean="0"/>
              <a:t>3. Expresarán sus características.</a:t>
            </a:r>
          </a:p>
          <a:p>
            <a:r>
              <a:rPr lang="es-ES" sz="1600" dirty="0" smtClean="0"/>
              <a:t> </a:t>
            </a:r>
          </a:p>
          <a:p>
            <a:endParaRPr lang="es-ES" sz="1600" dirty="0" smtClean="0">
              <a:solidFill>
                <a:schemeClr val="bg1"/>
              </a:solidFill>
            </a:endParaRPr>
          </a:p>
          <a:p>
            <a:pPr algn="ctr"/>
            <a:endParaRPr lang="es-ES" dirty="0">
              <a:solidFill>
                <a:schemeClr val="accent2">
                  <a:lumMod val="75000"/>
                </a:schemeClr>
              </a:solidFill>
            </a:endParaRPr>
          </a:p>
        </p:txBody>
      </p:sp>
      <p:sp>
        <p:nvSpPr>
          <p:cNvPr id="9" name="8 Rectángulo"/>
          <p:cNvSpPr/>
          <p:nvPr/>
        </p:nvSpPr>
        <p:spPr>
          <a:xfrm>
            <a:off x="0" y="5286388"/>
            <a:ext cx="4000496" cy="1571612"/>
          </a:xfrm>
          <a:prstGeom prst="rect">
            <a:avLst/>
          </a:prstGeom>
          <a:solidFill>
            <a:srgbClr val="E218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Recursos:</a:t>
            </a:r>
          </a:p>
          <a:p>
            <a:pPr algn="ctr"/>
            <a:r>
              <a:rPr lang="es-ES" b="1" dirty="0" err="1" smtClean="0"/>
              <a:t>Pictogrmas</a:t>
            </a:r>
            <a:endParaRPr lang="es-ES" dirty="0" smtClean="0"/>
          </a:p>
          <a:p>
            <a:pPr algn="ctr"/>
            <a:endParaRPr lang="es-ES" dirty="0"/>
          </a:p>
        </p:txBody>
      </p:sp>
      <p:pic>
        <p:nvPicPr>
          <p:cNvPr id="19" name="18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pic>
        <p:nvPicPr>
          <p:cNvPr id="20" name="19 Imagen" descr="Siguiente.jpg">
            <a:hlinkClick r:id="rId4" action="ppaction://hlinksldjump"/>
          </p:cNvPr>
          <p:cNvPicPr>
            <a:picLocks noChangeAspect="1"/>
          </p:cNvPicPr>
          <p:nvPr/>
        </p:nvPicPr>
        <p:blipFill>
          <a:blip r:embed="rId5" cstate="print"/>
          <a:stretch>
            <a:fillRect/>
          </a:stretch>
        </p:blipFill>
        <p:spPr>
          <a:xfrm>
            <a:off x="3071802" y="6106839"/>
            <a:ext cx="754385" cy="751161"/>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5 Recortar rectángulo de esquina del mismo lado"/>
          <p:cNvSpPr/>
          <p:nvPr/>
        </p:nvSpPr>
        <p:spPr>
          <a:xfrm>
            <a:off x="3071802" y="3714752"/>
            <a:ext cx="6072198" cy="3143248"/>
          </a:xfrm>
          <a:prstGeom prst="snip2Same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Flecha abajo"/>
          <p:cNvSpPr/>
          <p:nvPr/>
        </p:nvSpPr>
        <p:spPr>
          <a:xfrm>
            <a:off x="4143372" y="4214818"/>
            <a:ext cx="4643470" cy="857256"/>
          </a:xfrm>
          <a:prstGeom prst="downArrow">
            <a:avLst>
              <a:gd name="adj1" fmla="val 50000"/>
              <a:gd name="adj2" fmla="val 44921"/>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EVALUACIÒN</a:t>
            </a:r>
            <a:endParaRPr lang="es-ES" dirty="0"/>
          </a:p>
        </p:txBody>
      </p:sp>
      <p:pic>
        <p:nvPicPr>
          <p:cNvPr id="10" name="9 Imagen" descr="MENU principal.jpg">
            <a:hlinkClick r:id="rId2" action="ppaction://hlinksldjump"/>
          </p:cNvPr>
          <p:cNvPicPr>
            <a:picLocks noChangeAspect="1"/>
          </p:cNvPicPr>
          <p:nvPr/>
        </p:nvPicPr>
        <p:blipFill>
          <a:blip r:embed="rId3" cstate="print"/>
          <a:stretch>
            <a:fillRect/>
          </a:stretch>
        </p:blipFill>
        <p:spPr>
          <a:xfrm>
            <a:off x="0" y="5979069"/>
            <a:ext cx="864096" cy="878931"/>
          </a:xfrm>
          <a:prstGeom prst="rect">
            <a:avLst/>
          </a:prstGeom>
        </p:spPr>
      </p:pic>
      <p:pic>
        <p:nvPicPr>
          <p:cNvPr id="11" name="10 Imagen" descr="Siguiente.jpg">
            <a:hlinkClick r:id="rId4" action="ppaction://hlinksldjump"/>
          </p:cNvPr>
          <p:cNvPicPr>
            <a:picLocks noChangeAspect="1"/>
          </p:cNvPicPr>
          <p:nvPr/>
        </p:nvPicPr>
        <p:blipFill>
          <a:blip r:embed="rId5" cstate="print"/>
          <a:stretch>
            <a:fillRect/>
          </a:stretch>
        </p:blipFill>
        <p:spPr>
          <a:xfrm>
            <a:off x="928662" y="6106839"/>
            <a:ext cx="754385" cy="751161"/>
          </a:xfrm>
          <a:prstGeom prst="rect">
            <a:avLst/>
          </a:prstGeom>
        </p:spPr>
      </p:pic>
      <p:pic>
        <p:nvPicPr>
          <p:cNvPr id="14" name="13 Imagen"/>
          <p:cNvPicPr/>
          <p:nvPr/>
        </p:nvPicPr>
        <p:blipFill>
          <a:blip r:embed="rId6" cstate="print"/>
          <a:srcRect/>
          <a:stretch>
            <a:fillRect/>
          </a:stretch>
        </p:blipFill>
        <p:spPr bwMode="auto">
          <a:xfrm>
            <a:off x="857224" y="214290"/>
            <a:ext cx="2214546" cy="2285992"/>
          </a:xfrm>
          <a:prstGeom prst="rect">
            <a:avLst/>
          </a:prstGeom>
          <a:noFill/>
          <a:ln w="9525">
            <a:noFill/>
            <a:miter lim="800000"/>
            <a:headEnd/>
            <a:tailEnd/>
          </a:ln>
        </p:spPr>
      </p:pic>
      <p:pic>
        <p:nvPicPr>
          <p:cNvPr id="15" name="14 Imagen"/>
          <p:cNvPicPr/>
          <p:nvPr/>
        </p:nvPicPr>
        <p:blipFill>
          <a:blip r:embed="rId7" cstate="print"/>
          <a:srcRect/>
          <a:stretch>
            <a:fillRect/>
          </a:stretch>
        </p:blipFill>
        <p:spPr bwMode="auto">
          <a:xfrm>
            <a:off x="0" y="2571744"/>
            <a:ext cx="3071802" cy="3357586"/>
          </a:xfrm>
          <a:prstGeom prst="rect">
            <a:avLst/>
          </a:prstGeom>
          <a:noFill/>
          <a:ln w="9525">
            <a:noFill/>
            <a:miter lim="800000"/>
            <a:headEnd/>
            <a:tailEnd/>
          </a:ln>
        </p:spPr>
      </p:pic>
      <p:sp>
        <p:nvSpPr>
          <p:cNvPr id="16" name="15 Elipse"/>
          <p:cNvSpPr/>
          <p:nvPr/>
        </p:nvSpPr>
        <p:spPr>
          <a:xfrm>
            <a:off x="4071934" y="5357802"/>
            <a:ext cx="4357718"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Recordar el nombre y describir características .</a:t>
            </a:r>
            <a:endParaRPr lang="es-ES" dirty="0"/>
          </a:p>
        </p:txBody>
      </p:sp>
      <p:pic>
        <p:nvPicPr>
          <p:cNvPr id="82946" name="Picture 2" descr="http://t3.gstatic.com/images?q=tbn:ANd9GcSWlvNQZcE9v9tJraWwumFlF12exZxnMtd4Cp3GjciPjF4WxX_m"/>
          <p:cNvPicPr>
            <a:picLocks noChangeAspect="1" noChangeArrowheads="1"/>
          </p:cNvPicPr>
          <p:nvPr/>
        </p:nvPicPr>
        <p:blipFill>
          <a:blip r:embed="rId8"/>
          <a:srcRect/>
          <a:stretch>
            <a:fillRect/>
          </a:stretch>
        </p:blipFill>
        <p:spPr bwMode="auto">
          <a:xfrm>
            <a:off x="3500430" y="0"/>
            <a:ext cx="5286412" cy="3567102"/>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ES" sz="3200" dirty="0" smtClean="0"/>
              <a:t/>
            </a:r>
            <a:br>
              <a:rPr lang="es-ES" sz="3200" dirty="0" smtClean="0"/>
            </a:br>
            <a:r>
              <a:rPr lang="es-ES" sz="3200" dirty="0" smtClean="0">
                <a:solidFill>
                  <a:schemeClr val="accent2">
                    <a:lumMod val="75000"/>
                  </a:schemeClr>
                </a:solidFill>
              </a:rPr>
              <a:t>Actividades para potenciar </a:t>
            </a:r>
            <a:br>
              <a:rPr lang="es-ES" sz="3200" dirty="0" smtClean="0">
                <a:solidFill>
                  <a:schemeClr val="accent2">
                    <a:lumMod val="75000"/>
                  </a:schemeClr>
                </a:solidFill>
              </a:rPr>
            </a:br>
            <a:r>
              <a:rPr lang="es-ES" sz="3200" dirty="0" smtClean="0">
                <a:solidFill>
                  <a:schemeClr val="accent2">
                    <a:lumMod val="75000"/>
                  </a:schemeClr>
                </a:solidFill>
              </a:rPr>
              <a:t>La Organización </a:t>
            </a:r>
            <a:r>
              <a:rPr lang="es-ES" sz="3200" dirty="0" err="1" smtClean="0">
                <a:solidFill>
                  <a:schemeClr val="accent2">
                    <a:lumMod val="75000"/>
                  </a:schemeClr>
                </a:solidFill>
              </a:rPr>
              <a:t>semàntica</a:t>
            </a:r>
            <a:r>
              <a:rPr lang="es-ES" sz="3200" dirty="0" smtClean="0">
                <a:solidFill>
                  <a:schemeClr val="accent2">
                    <a:lumMod val="75000"/>
                  </a:schemeClr>
                </a:solidFill>
              </a:rPr>
              <a:t/>
            </a:r>
            <a:br>
              <a:rPr lang="es-ES" sz="3200" dirty="0" smtClean="0">
                <a:solidFill>
                  <a:schemeClr val="accent2">
                    <a:lumMod val="75000"/>
                  </a:schemeClr>
                </a:solidFill>
              </a:rPr>
            </a:br>
            <a:endParaRPr lang="es-ES" sz="3200" dirty="0">
              <a:solidFill>
                <a:schemeClr val="accent2">
                  <a:lumMod val="75000"/>
                </a:schemeClr>
              </a:solidFill>
            </a:endParaRPr>
          </a:p>
        </p:txBody>
      </p:sp>
      <p:sp>
        <p:nvSpPr>
          <p:cNvPr id="4" name="3 Estrella de 5 puntas"/>
          <p:cNvSpPr/>
          <p:nvPr/>
        </p:nvSpPr>
        <p:spPr>
          <a:xfrm>
            <a:off x="0" y="1428736"/>
            <a:ext cx="3786214" cy="3429024"/>
          </a:xfrm>
          <a:prstGeom prst="star5">
            <a:avLst/>
          </a:prstGeom>
          <a:solidFill>
            <a:srgbClr val="E218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TALLER Nº2</a:t>
            </a:r>
            <a:endParaRPr lang="es-ES" dirty="0"/>
          </a:p>
        </p:txBody>
      </p:sp>
      <p:sp>
        <p:nvSpPr>
          <p:cNvPr id="5" name="4 Elipse"/>
          <p:cNvSpPr/>
          <p:nvPr/>
        </p:nvSpPr>
        <p:spPr>
          <a:xfrm>
            <a:off x="4572000" y="1357298"/>
            <a:ext cx="3357586" cy="178595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p>
          <a:p>
            <a:pPr algn="ctr"/>
            <a:r>
              <a:rPr lang="es-ES" b="1" dirty="0" smtClean="0"/>
              <a:t>Objetivo</a:t>
            </a:r>
          </a:p>
          <a:p>
            <a:r>
              <a:rPr lang="es-ES" dirty="0" smtClean="0"/>
              <a:t>Reconocer objetos en base a descripciones.</a:t>
            </a:r>
          </a:p>
          <a:p>
            <a:r>
              <a:rPr lang="es-ES" dirty="0" smtClean="0"/>
              <a:t> </a:t>
            </a:r>
          </a:p>
          <a:p>
            <a:pPr algn="ctr"/>
            <a:endParaRPr lang="es-ES" dirty="0" smtClean="0"/>
          </a:p>
          <a:p>
            <a:pPr algn="ctr"/>
            <a:endParaRPr lang="es-ES" dirty="0"/>
          </a:p>
        </p:txBody>
      </p:sp>
      <p:sp>
        <p:nvSpPr>
          <p:cNvPr id="6" name="5 Pentágono regular"/>
          <p:cNvSpPr/>
          <p:nvPr/>
        </p:nvSpPr>
        <p:spPr>
          <a:xfrm>
            <a:off x="3857588" y="3428976"/>
            <a:ext cx="5286412" cy="3429024"/>
          </a:xfrm>
          <a:prstGeom prst="pen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smtClean="0">
                <a:solidFill>
                  <a:schemeClr val="accent2">
                    <a:lumMod val="75000"/>
                  </a:schemeClr>
                </a:solidFill>
              </a:rPr>
              <a:t>Actividades</a:t>
            </a:r>
          </a:p>
          <a:p>
            <a:r>
              <a:rPr lang="es-ES" sz="1600" dirty="0" smtClean="0"/>
              <a:t>1. La maestra expresará una adivinanza.</a:t>
            </a:r>
          </a:p>
          <a:p>
            <a:r>
              <a:rPr lang="es-ES" sz="1600" dirty="0" smtClean="0"/>
              <a:t> </a:t>
            </a:r>
          </a:p>
          <a:p>
            <a:r>
              <a:rPr lang="es-ES" sz="1600" dirty="0" smtClean="0"/>
              <a:t>2. El niño pensará y adivinará.</a:t>
            </a:r>
          </a:p>
          <a:p>
            <a:r>
              <a:rPr lang="es-ES" sz="1600" dirty="0" smtClean="0"/>
              <a:t> </a:t>
            </a:r>
          </a:p>
          <a:p>
            <a:r>
              <a:rPr lang="es-ES" sz="1600" dirty="0" smtClean="0"/>
              <a:t>3. Expresará la respuesta..</a:t>
            </a:r>
          </a:p>
          <a:p>
            <a:r>
              <a:rPr lang="es-ES" sz="1600" dirty="0" smtClean="0"/>
              <a:t> </a:t>
            </a:r>
          </a:p>
          <a:p>
            <a:endParaRPr lang="es-ES" sz="1600" dirty="0" smtClean="0">
              <a:solidFill>
                <a:schemeClr val="accent2">
                  <a:lumMod val="75000"/>
                </a:schemeClr>
              </a:solidFill>
            </a:endParaRPr>
          </a:p>
        </p:txBody>
      </p:sp>
      <p:sp>
        <p:nvSpPr>
          <p:cNvPr id="9" name="8 Rectángulo"/>
          <p:cNvSpPr/>
          <p:nvPr/>
        </p:nvSpPr>
        <p:spPr>
          <a:xfrm>
            <a:off x="0" y="5286388"/>
            <a:ext cx="4000496" cy="15716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Recursos:</a:t>
            </a:r>
            <a:endParaRPr lang="es-ES" dirty="0" smtClean="0"/>
          </a:p>
          <a:p>
            <a:pPr algn="ctr"/>
            <a:r>
              <a:rPr lang="es-ES" b="1" dirty="0" smtClean="0"/>
              <a:t>adivinanzas</a:t>
            </a:r>
            <a:endParaRPr lang="es-ES" dirty="0" smtClean="0"/>
          </a:p>
          <a:p>
            <a:pPr algn="ctr"/>
            <a:endParaRPr lang="es-ES" dirty="0"/>
          </a:p>
        </p:txBody>
      </p:sp>
      <p:pic>
        <p:nvPicPr>
          <p:cNvPr id="19" name="18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pic>
        <p:nvPicPr>
          <p:cNvPr id="20" name="19 Imagen" descr="Siguiente.jpg">
            <a:hlinkClick r:id="rId4" action="ppaction://hlinksldjump"/>
          </p:cNvPr>
          <p:cNvPicPr>
            <a:picLocks noChangeAspect="1"/>
          </p:cNvPicPr>
          <p:nvPr/>
        </p:nvPicPr>
        <p:blipFill>
          <a:blip r:embed="rId5" cstate="print"/>
          <a:stretch>
            <a:fillRect/>
          </a:stretch>
        </p:blipFill>
        <p:spPr>
          <a:xfrm>
            <a:off x="3071802" y="6106839"/>
            <a:ext cx="754385" cy="751161"/>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Placa"/>
          <p:cNvSpPr/>
          <p:nvPr/>
        </p:nvSpPr>
        <p:spPr>
          <a:xfrm>
            <a:off x="3000364" y="0"/>
            <a:ext cx="3643338" cy="2428892"/>
          </a:xfrm>
          <a:prstGeom prst="plaqu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Campanita, campanera,</a:t>
            </a:r>
            <a:br>
              <a:rPr lang="es-ES" dirty="0" smtClean="0"/>
            </a:br>
            <a:r>
              <a:rPr lang="es-ES" dirty="0" smtClean="0"/>
              <a:t>blanca por dentro,</a:t>
            </a:r>
            <a:br>
              <a:rPr lang="es-ES" dirty="0" smtClean="0"/>
            </a:br>
            <a:r>
              <a:rPr lang="es-ES" dirty="0" smtClean="0"/>
              <a:t>verde por fuera,</a:t>
            </a:r>
            <a:br>
              <a:rPr lang="es-ES" dirty="0" smtClean="0"/>
            </a:br>
            <a:r>
              <a:rPr lang="es-ES" dirty="0" smtClean="0"/>
              <a:t>si no lo adivinas,</a:t>
            </a:r>
            <a:br>
              <a:rPr lang="es-ES" dirty="0" smtClean="0"/>
            </a:br>
            <a:r>
              <a:rPr lang="es-ES" dirty="0" smtClean="0"/>
              <a:t>piensa y espera.</a:t>
            </a:r>
            <a:br>
              <a:rPr lang="es-ES" dirty="0" smtClean="0"/>
            </a:br>
            <a:endParaRPr lang="es-ES" dirty="0"/>
          </a:p>
        </p:txBody>
      </p:sp>
      <p:sp>
        <p:nvSpPr>
          <p:cNvPr id="4" name="3 Nube"/>
          <p:cNvSpPr/>
          <p:nvPr/>
        </p:nvSpPr>
        <p:spPr>
          <a:xfrm>
            <a:off x="0" y="2143116"/>
            <a:ext cx="3214678" cy="4714884"/>
          </a:xfrm>
          <a:prstGeom prst="cloud">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smtClean="0"/>
          </a:p>
          <a:p>
            <a:endParaRPr lang="es-ES" dirty="0" smtClean="0"/>
          </a:p>
          <a:p>
            <a:r>
              <a:rPr lang="es-ES" dirty="0" smtClean="0"/>
              <a:t>Somos verdes y amarillas,</a:t>
            </a:r>
            <a:br>
              <a:rPr lang="es-ES" dirty="0" smtClean="0"/>
            </a:br>
            <a:r>
              <a:rPr lang="es-ES" dirty="0" smtClean="0"/>
              <a:t>también somos coloradas,</a:t>
            </a:r>
            <a:br>
              <a:rPr lang="es-ES" dirty="0" smtClean="0"/>
            </a:br>
            <a:r>
              <a:rPr lang="es-ES" dirty="0" smtClean="0"/>
              <a:t>es famosa nuestra tarta</a:t>
            </a:r>
            <a:br>
              <a:rPr lang="es-ES" dirty="0" smtClean="0"/>
            </a:br>
            <a:r>
              <a:rPr lang="es-ES" dirty="0" smtClean="0"/>
              <a:t>y también puedes comernos</a:t>
            </a:r>
            <a:br>
              <a:rPr lang="es-ES" dirty="0" smtClean="0"/>
            </a:br>
            <a:r>
              <a:rPr lang="es-ES" dirty="0" smtClean="0"/>
              <a:t>sin que estemos cocinadas.</a:t>
            </a:r>
            <a:br>
              <a:rPr lang="es-ES" dirty="0" smtClean="0"/>
            </a:br>
            <a:endParaRPr lang="es-ES" dirty="0" smtClean="0"/>
          </a:p>
          <a:p>
            <a:pPr algn="ctr"/>
            <a:endParaRPr lang="es-ES" dirty="0"/>
          </a:p>
        </p:txBody>
      </p:sp>
      <p:sp>
        <p:nvSpPr>
          <p:cNvPr id="6" name="5 Recortar rectángulo de esquina del mismo lado"/>
          <p:cNvSpPr/>
          <p:nvPr/>
        </p:nvSpPr>
        <p:spPr>
          <a:xfrm>
            <a:off x="3071802" y="3071810"/>
            <a:ext cx="6072198" cy="3786190"/>
          </a:xfrm>
          <a:prstGeom prst="snip2Same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7" name="6 Tabla"/>
          <p:cNvGraphicFramePr>
            <a:graphicFrameLocks noGrp="1"/>
          </p:cNvGraphicFramePr>
          <p:nvPr/>
        </p:nvGraphicFramePr>
        <p:xfrm>
          <a:off x="3214678" y="3929066"/>
          <a:ext cx="5595966" cy="2661920"/>
        </p:xfrm>
        <a:graphic>
          <a:graphicData uri="http://schemas.openxmlformats.org/drawingml/2006/table">
            <a:tbl>
              <a:tblPr firstRow="1" bandRow="1">
                <a:tableStyleId>{5C22544A-7EE6-4342-B048-85BDC9FD1C3A}</a:tableStyleId>
              </a:tblPr>
              <a:tblGrid>
                <a:gridCol w="4071966"/>
                <a:gridCol w="785818"/>
                <a:gridCol w="738182"/>
              </a:tblGrid>
              <a:tr h="370840">
                <a:tc>
                  <a:txBody>
                    <a:bodyPr/>
                    <a:lstStyle/>
                    <a:p>
                      <a:pPr algn="ctr"/>
                      <a:r>
                        <a:rPr kumimoji="0" lang="es-ES" sz="1800" b="1" kern="1200" dirty="0" smtClean="0">
                          <a:solidFill>
                            <a:schemeClr val="lt1"/>
                          </a:solidFill>
                          <a:latin typeface="+mn-lt"/>
                          <a:ea typeface="+mn-ea"/>
                          <a:cs typeface="+mn-cs"/>
                        </a:rPr>
                        <a:t>INDICADORES DE LOGRO</a:t>
                      </a:r>
                      <a:endParaRPr lang="es-ES" dirty="0"/>
                    </a:p>
                  </a:txBody>
                  <a:tcPr>
                    <a:solidFill>
                      <a:srgbClr val="0000CC"/>
                    </a:solidFill>
                  </a:tcPr>
                </a:tc>
                <a:tc>
                  <a:txBody>
                    <a:bodyPr/>
                    <a:lstStyle/>
                    <a:p>
                      <a:pPr algn="ctr"/>
                      <a:r>
                        <a:rPr lang="es-ES" dirty="0" smtClean="0"/>
                        <a:t>SI</a:t>
                      </a:r>
                      <a:endParaRPr lang="es-ES" dirty="0"/>
                    </a:p>
                  </a:txBody>
                  <a:tcPr>
                    <a:solidFill>
                      <a:srgbClr val="0000CC"/>
                    </a:solidFill>
                  </a:tcPr>
                </a:tc>
                <a:tc>
                  <a:txBody>
                    <a:bodyPr/>
                    <a:lstStyle/>
                    <a:p>
                      <a:pPr algn="ctr"/>
                      <a:r>
                        <a:rPr lang="es-ES" dirty="0" smtClean="0"/>
                        <a:t>NO</a:t>
                      </a:r>
                      <a:endParaRPr lang="es-ES" dirty="0"/>
                    </a:p>
                  </a:txBody>
                  <a:tcPr>
                    <a:solidFill>
                      <a:srgbClr val="0000CC"/>
                    </a:solidFill>
                  </a:tcPr>
                </a:tc>
              </a:tr>
              <a:tr h="370840">
                <a:tc>
                  <a:txBody>
                    <a:bodyPr/>
                    <a:lstStyle/>
                    <a:p>
                      <a:r>
                        <a:rPr kumimoji="0" lang="es-ES" sz="1800" kern="1200" dirty="0" smtClean="0">
                          <a:solidFill>
                            <a:schemeClr val="dk1"/>
                          </a:solidFill>
                          <a:latin typeface="+mn-lt"/>
                          <a:ea typeface="+mn-ea"/>
                          <a:cs typeface="+mn-cs"/>
                        </a:rPr>
                        <a:t>Reconoce características generales de los objetos.</a:t>
                      </a:r>
                      <a:endParaRPr lang="es-ES" dirty="0"/>
                    </a:p>
                  </a:txBody>
                  <a:tcPr/>
                </a:tc>
                <a:tc>
                  <a:txBody>
                    <a:bodyPr/>
                    <a:lstStyle/>
                    <a:p>
                      <a:endParaRPr lang="es-ES" dirty="0"/>
                    </a:p>
                  </a:txBody>
                  <a:tcPr/>
                </a:tc>
                <a:tc>
                  <a:txBody>
                    <a:bodyPr/>
                    <a:lstStyle/>
                    <a:p>
                      <a:endParaRPr lang="es-ES" dirty="0"/>
                    </a:p>
                  </a:txBody>
                  <a:tcPr/>
                </a:tc>
              </a:tr>
              <a:tr h="370840">
                <a:tc>
                  <a:txBody>
                    <a:bodyPr/>
                    <a:lstStyle/>
                    <a:p>
                      <a:r>
                        <a:rPr kumimoji="0" lang="es-ES" sz="1800" kern="1200" dirty="0" smtClean="0">
                          <a:solidFill>
                            <a:schemeClr val="dk1"/>
                          </a:solidFill>
                          <a:latin typeface="+mn-lt"/>
                          <a:ea typeface="+mn-ea"/>
                          <a:cs typeface="+mn-cs"/>
                        </a:rPr>
                        <a:t>Reconoce características de tamaño de los objetos.</a:t>
                      </a:r>
                      <a:endParaRPr lang="es-ES" dirty="0"/>
                    </a:p>
                  </a:txBody>
                  <a:tcPr/>
                </a:tc>
                <a:tc>
                  <a:txBody>
                    <a:bodyPr/>
                    <a:lstStyle/>
                    <a:p>
                      <a:endParaRPr lang="es-ES" dirty="0"/>
                    </a:p>
                  </a:txBody>
                  <a:tcPr/>
                </a:tc>
                <a:tc>
                  <a:txBody>
                    <a:bodyPr/>
                    <a:lstStyle/>
                    <a:p>
                      <a:endParaRPr lang="es-ES" dirty="0"/>
                    </a:p>
                  </a:txBody>
                  <a:tcPr/>
                </a:tc>
              </a:tr>
              <a:tr h="370840">
                <a:tc>
                  <a:txBody>
                    <a:bodyPr/>
                    <a:lstStyle/>
                    <a:p>
                      <a:r>
                        <a:rPr kumimoji="0" lang="es-ES" sz="1800" kern="1200" dirty="0" smtClean="0">
                          <a:solidFill>
                            <a:schemeClr val="dk1"/>
                          </a:solidFill>
                          <a:latin typeface="+mn-lt"/>
                          <a:ea typeface="+mn-ea"/>
                          <a:cs typeface="+mn-cs"/>
                        </a:rPr>
                        <a:t>Reconoce características de cantidad.</a:t>
                      </a:r>
                      <a:endParaRPr lang="es-ES" dirty="0"/>
                    </a:p>
                  </a:txBody>
                  <a:tcPr/>
                </a:tc>
                <a:tc>
                  <a:txBody>
                    <a:bodyPr/>
                    <a:lstStyle/>
                    <a:p>
                      <a:endParaRPr lang="es-ES" dirty="0"/>
                    </a:p>
                  </a:txBody>
                  <a:tcPr/>
                </a:tc>
                <a:tc>
                  <a:txBody>
                    <a:bodyPr/>
                    <a:lstStyle/>
                    <a:p>
                      <a:endParaRPr lang="es-ES" dirty="0"/>
                    </a:p>
                  </a:txBody>
                  <a:tcPr/>
                </a:tc>
              </a:tr>
              <a:tr h="370840">
                <a:tc>
                  <a:txBody>
                    <a:bodyPr/>
                    <a:lstStyle/>
                    <a:p>
                      <a:r>
                        <a:rPr kumimoji="0" lang="es-ES" sz="1800" kern="1200" dirty="0" smtClean="0">
                          <a:solidFill>
                            <a:schemeClr val="dk1"/>
                          </a:solidFill>
                          <a:latin typeface="+mn-lt"/>
                          <a:ea typeface="+mn-ea"/>
                          <a:cs typeface="+mn-cs"/>
                        </a:rPr>
                        <a:t>Reconoce  el color de los objetos.</a:t>
                      </a:r>
                      <a:endParaRPr lang="es-ES" dirty="0"/>
                    </a:p>
                  </a:txBody>
                  <a:tcPr/>
                </a:tc>
                <a:tc>
                  <a:txBody>
                    <a:bodyPr/>
                    <a:lstStyle/>
                    <a:p>
                      <a:endParaRPr lang="es-ES" dirty="0"/>
                    </a:p>
                  </a:txBody>
                  <a:tcPr/>
                </a:tc>
                <a:tc>
                  <a:txBody>
                    <a:bodyPr/>
                    <a:lstStyle/>
                    <a:p>
                      <a:endParaRPr lang="es-ES" dirty="0"/>
                    </a:p>
                  </a:txBody>
                  <a:tcPr/>
                </a:tc>
              </a:tr>
            </a:tbl>
          </a:graphicData>
        </a:graphic>
      </p:graphicFrame>
      <p:sp>
        <p:nvSpPr>
          <p:cNvPr id="8" name="7 Flecha abajo"/>
          <p:cNvSpPr/>
          <p:nvPr/>
        </p:nvSpPr>
        <p:spPr>
          <a:xfrm>
            <a:off x="3929058" y="2928934"/>
            <a:ext cx="4643470" cy="857256"/>
          </a:xfrm>
          <a:prstGeom prst="downArrow">
            <a:avLst>
              <a:gd name="adj1" fmla="val 50000"/>
              <a:gd name="adj2" fmla="val 4492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EVALUACIÒN</a:t>
            </a:r>
            <a:endParaRPr lang="es-ES" dirty="0"/>
          </a:p>
        </p:txBody>
      </p:sp>
      <p:pic>
        <p:nvPicPr>
          <p:cNvPr id="10" name="9 Imagen" descr="MENU principal.jpg">
            <a:hlinkClick r:id="rId2" action="ppaction://hlinksldjump"/>
          </p:cNvPr>
          <p:cNvPicPr>
            <a:picLocks noChangeAspect="1"/>
          </p:cNvPicPr>
          <p:nvPr/>
        </p:nvPicPr>
        <p:blipFill>
          <a:blip r:embed="rId3" cstate="print"/>
          <a:stretch>
            <a:fillRect/>
          </a:stretch>
        </p:blipFill>
        <p:spPr>
          <a:xfrm>
            <a:off x="7286644" y="571480"/>
            <a:ext cx="864096" cy="878931"/>
          </a:xfrm>
          <a:prstGeom prst="rect">
            <a:avLst/>
          </a:prstGeom>
        </p:spPr>
      </p:pic>
      <p:pic>
        <p:nvPicPr>
          <p:cNvPr id="11" name="10 Imagen" descr="Siguiente.jpg">
            <a:hlinkClick r:id="rId4" action="ppaction://hlinksldjump"/>
          </p:cNvPr>
          <p:cNvPicPr>
            <a:picLocks noChangeAspect="1"/>
          </p:cNvPicPr>
          <p:nvPr/>
        </p:nvPicPr>
        <p:blipFill>
          <a:blip r:embed="rId5" cstate="print"/>
          <a:stretch>
            <a:fillRect/>
          </a:stretch>
        </p:blipFill>
        <p:spPr>
          <a:xfrm>
            <a:off x="8072462" y="1500174"/>
            <a:ext cx="754385" cy="751161"/>
          </a:xfrm>
          <a:prstGeom prst="rect">
            <a:avLst/>
          </a:prstGeom>
        </p:spPr>
      </p:pic>
      <p:pic>
        <p:nvPicPr>
          <p:cNvPr id="89090" name="Picture 2" descr="http://www.regalospersonalizados.org/images/productos-jk/SCO-0074.jpg"/>
          <p:cNvPicPr>
            <a:picLocks noChangeAspect="1" noChangeArrowheads="1"/>
          </p:cNvPicPr>
          <p:nvPr/>
        </p:nvPicPr>
        <p:blipFill>
          <a:blip r:embed="rId6"/>
          <a:srcRect/>
          <a:stretch>
            <a:fillRect/>
          </a:stretch>
        </p:blipFill>
        <p:spPr bwMode="auto">
          <a:xfrm>
            <a:off x="285720" y="0"/>
            <a:ext cx="2357454" cy="2071682"/>
          </a:xfrm>
          <a:prstGeom prst="rect">
            <a:avLst/>
          </a:prstGeom>
          <a:noFill/>
        </p:spPr>
      </p:pic>
      <p:pic>
        <p:nvPicPr>
          <p:cNvPr id="89092" name="Picture 4" descr="http://dibujalia.net/clip-arts/img/clip-art-manzana-roja.jpg"/>
          <p:cNvPicPr>
            <a:picLocks noChangeAspect="1" noChangeArrowheads="1"/>
          </p:cNvPicPr>
          <p:nvPr/>
        </p:nvPicPr>
        <p:blipFill>
          <a:blip r:embed="rId7"/>
          <a:srcRect/>
          <a:stretch>
            <a:fillRect/>
          </a:stretch>
        </p:blipFill>
        <p:spPr bwMode="auto">
          <a:xfrm>
            <a:off x="3000364" y="2285992"/>
            <a:ext cx="1928826" cy="147636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a:xfrm>
            <a:off x="500034" y="285728"/>
            <a:ext cx="8229600" cy="1143000"/>
          </a:xfrm>
        </p:spPr>
        <p:txBody>
          <a:bodyPr>
            <a:noAutofit/>
          </a:bodyPr>
          <a:lstStyle/>
          <a:p>
            <a:pPr algn="ctr"/>
            <a:r>
              <a:rPr lang="es-ES" sz="3200" dirty="0" smtClean="0"/>
              <a:t/>
            </a:r>
            <a:br>
              <a:rPr lang="es-ES" sz="3200" dirty="0" smtClean="0"/>
            </a:br>
            <a:r>
              <a:rPr lang="es-ES" sz="3200" dirty="0" smtClean="0">
                <a:solidFill>
                  <a:schemeClr val="accent2">
                    <a:lumMod val="75000"/>
                  </a:schemeClr>
                </a:solidFill>
              </a:rPr>
              <a:t>Actividades para potenciar </a:t>
            </a:r>
            <a:br>
              <a:rPr lang="es-ES" sz="3200" dirty="0" smtClean="0">
                <a:solidFill>
                  <a:schemeClr val="accent2">
                    <a:lumMod val="75000"/>
                  </a:schemeClr>
                </a:solidFill>
              </a:rPr>
            </a:br>
            <a:r>
              <a:rPr lang="es-ES" sz="3200" dirty="0" smtClean="0">
                <a:solidFill>
                  <a:schemeClr val="accent2">
                    <a:lumMod val="75000"/>
                  </a:schemeClr>
                </a:solidFill>
              </a:rPr>
              <a:t>La Organización </a:t>
            </a:r>
            <a:r>
              <a:rPr lang="es-ES" sz="3200" dirty="0" err="1" smtClean="0">
                <a:solidFill>
                  <a:schemeClr val="accent2">
                    <a:lumMod val="75000"/>
                  </a:schemeClr>
                </a:solidFill>
              </a:rPr>
              <a:t>Morfosintàctica</a:t>
            </a:r>
            <a:r>
              <a:rPr lang="es-ES" sz="3200" dirty="0" smtClean="0">
                <a:solidFill>
                  <a:schemeClr val="accent2">
                    <a:lumMod val="75000"/>
                  </a:schemeClr>
                </a:solidFill>
              </a:rPr>
              <a:t/>
            </a:r>
            <a:br>
              <a:rPr lang="es-ES" sz="3200" dirty="0" smtClean="0">
                <a:solidFill>
                  <a:schemeClr val="accent2">
                    <a:lumMod val="75000"/>
                  </a:schemeClr>
                </a:solidFill>
              </a:rPr>
            </a:br>
            <a:endParaRPr lang="es-ES" sz="3200" dirty="0">
              <a:solidFill>
                <a:schemeClr val="accent2">
                  <a:lumMod val="75000"/>
                </a:schemeClr>
              </a:solidFill>
            </a:endParaRPr>
          </a:p>
        </p:txBody>
      </p:sp>
      <p:pic>
        <p:nvPicPr>
          <p:cNvPr id="19" name="18 Imagen" descr="MENU principal.jpg">
            <a:hlinkClick r:id="rId2" action="ppaction://hlinksldjump"/>
          </p:cNvPr>
          <p:cNvPicPr>
            <a:picLocks noChangeAspect="1"/>
          </p:cNvPicPr>
          <p:nvPr/>
        </p:nvPicPr>
        <p:blipFill>
          <a:blip r:embed="rId3" cstate="print"/>
          <a:stretch>
            <a:fillRect/>
          </a:stretch>
        </p:blipFill>
        <p:spPr>
          <a:xfrm>
            <a:off x="214282" y="0"/>
            <a:ext cx="864096" cy="878931"/>
          </a:xfrm>
          <a:prstGeom prst="rect">
            <a:avLst/>
          </a:prstGeom>
        </p:spPr>
      </p:pic>
      <p:pic>
        <p:nvPicPr>
          <p:cNvPr id="20" name="19 Imagen" descr="Siguiente.jpg">
            <a:hlinkClick r:id="rId4" action="ppaction://hlinksldjump"/>
          </p:cNvPr>
          <p:cNvPicPr>
            <a:picLocks noChangeAspect="1"/>
          </p:cNvPicPr>
          <p:nvPr/>
        </p:nvPicPr>
        <p:blipFill>
          <a:blip r:embed="rId5" cstate="print"/>
          <a:stretch>
            <a:fillRect/>
          </a:stretch>
        </p:blipFill>
        <p:spPr>
          <a:xfrm>
            <a:off x="8072462" y="285728"/>
            <a:ext cx="754385" cy="751161"/>
          </a:xfrm>
          <a:prstGeom prst="rect">
            <a:avLst/>
          </a:prstGeom>
        </p:spPr>
      </p:pic>
      <p:sp>
        <p:nvSpPr>
          <p:cNvPr id="12" name="11 Llamada rectangular redondeada"/>
          <p:cNvSpPr/>
          <p:nvPr/>
        </p:nvSpPr>
        <p:spPr>
          <a:xfrm>
            <a:off x="2000232" y="2000240"/>
            <a:ext cx="6357982" cy="2143140"/>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accent1">
                    <a:lumMod val="40000"/>
                    <a:lumOff val="60000"/>
                  </a:schemeClr>
                </a:solidFill>
              </a:rPr>
              <a:t>Comprende la organización de las palabras en una frase.</a:t>
            </a:r>
            <a:endParaRPr lang="es-ES"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ES" sz="3200" dirty="0" smtClean="0"/>
              <a:t/>
            </a:r>
            <a:br>
              <a:rPr lang="es-ES" sz="3200" dirty="0" smtClean="0"/>
            </a:br>
            <a:r>
              <a:rPr lang="es-ES" sz="3200" dirty="0" smtClean="0">
                <a:solidFill>
                  <a:schemeClr val="accent2">
                    <a:lumMod val="75000"/>
                  </a:schemeClr>
                </a:solidFill>
              </a:rPr>
              <a:t>Actividades para potenciar </a:t>
            </a:r>
            <a:br>
              <a:rPr lang="es-ES" sz="3200" dirty="0" smtClean="0">
                <a:solidFill>
                  <a:schemeClr val="accent2">
                    <a:lumMod val="75000"/>
                  </a:schemeClr>
                </a:solidFill>
              </a:rPr>
            </a:br>
            <a:r>
              <a:rPr lang="es-ES" sz="3200" dirty="0" smtClean="0">
                <a:solidFill>
                  <a:schemeClr val="accent2">
                    <a:lumMod val="75000"/>
                  </a:schemeClr>
                </a:solidFill>
              </a:rPr>
              <a:t>La Organización </a:t>
            </a:r>
            <a:r>
              <a:rPr lang="es-ES" sz="3200" dirty="0" err="1" smtClean="0">
                <a:solidFill>
                  <a:schemeClr val="accent2">
                    <a:lumMod val="75000"/>
                  </a:schemeClr>
                </a:solidFill>
              </a:rPr>
              <a:t>morfosintàctica</a:t>
            </a:r>
            <a:r>
              <a:rPr lang="es-ES" sz="3200" dirty="0" smtClean="0">
                <a:solidFill>
                  <a:schemeClr val="accent2">
                    <a:lumMod val="75000"/>
                  </a:schemeClr>
                </a:solidFill>
              </a:rPr>
              <a:t/>
            </a:r>
            <a:br>
              <a:rPr lang="es-ES" sz="3200" dirty="0" smtClean="0">
                <a:solidFill>
                  <a:schemeClr val="accent2">
                    <a:lumMod val="75000"/>
                  </a:schemeClr>
                </a:solidFill>
              </a:rPr>
            </a:br>
            <a:endParaRPr lang="es-ES" sz="3200" dirty="0">
              <a:solidFill>
                <a:schemeClr val="accent2">
                  <a:lumMod val="75000"/>
                </a:schemeClr>
              </a:solidFill>
            </a:endParaRPr>
          </a:p>
        </p:txBody>
      </p:sp>
      <p:sp>
        <p:nvSpPr>
          <p:cNvPr id="4" name="3 Estrella de 5 puntas"/>
          <p:cNvSpPr/>
          <p:nvPr/>
        </p:nvSpPr>
        <p:spPr>
          <a:xfrm>
            <a:off x="0" y="1428736"/>
            <a:ext cx="3786214" cy="3429024"/>
          </a:xfrm>
          <a:prstGeom prst="star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TALLER Nº1</a:t>
            </a:r>
            <a:endParaRPr lang="es-ES" dirty="0"/>
          </a:p>
        </p:txBody>
      </p:sp>
      <p:sp>
        <p:nvSpPr>
          <p:cNvPr id="5" name="4 Elipse"/>
          <p:cNvSpPr/>
          <p:nvPr/>
        </p:nvSpPr>
        <p:spPr>
          <a:xfrm>
            <a:off x="4572000" y="1357298"/>
            <a:ext cx="3357586" cy="178595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p>
          <a:p>
            <a:pPr algn="ctr"/>
            <a:r>
              <a:rPr lang="es-ES" b="1" dirty="0" smtClean="0"/>
              <a:t>Objetivo</a:t>
            </a:r>
          </a:p>
          <a:p>
            <a:pPr algn="ctr"/>
            <a:r>
              <a:rPr lang="es-ES" dirty="0" smtClean="0"/>
              <a:t>Aprender poemas.</a:t>
            </a:r>
          </a:p>
          <a:p>
            <a:pPr algn="ctr"/>
            <a:endParaRPr lang="es-ES" dirty="0" smtClean="0"/>
          </a:p>
          <a:p>
            <a:pPr algn="ctr"/>
            <a:endParaRPr lang="es-ES" dirty="0"/>
          </a:p>
        </p:txBody>
      </p:sp>
      <p:sp>
        <p:nvSpPr>
          <p:cNvPr id="6" name="5 Pentágono regular"/>
          <p:cNvSpPr/>
          <p:nvPr/>
        </p:nvSpPr>
        <p:spPr>
          <a:xfrm>
            <a:off x="3857588" y="3428976"/>
            <a:ext cx="5286412" cy="3429024"/>
          </a:xfrm>
          <a:prstGeom prst="pentag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smtClean="0">
                <a:solidFill>
                  <a:schemeClr val="accent2">
                    <a:lumMod val="75000"/>
                  </a:schemeClr>
                </a:solidFill>
              </a:rPr>
              <a:t>Actividades</a:t>
            </a:r>
          </a:p>
          <a:p>
            <a:r>
              <a:rPr lang="es-ES" sz="1600" dirty="0" smtClean="0"/>
              <a:t>1. El niño debe memorizar poemas.</a:t>
            </a:r>
          </a:p>
          <a:p>
            <a:r>
              <a:rPr lang="es-ES" sz="1600" dirty="0" smtClean="0"/>
              <a:t> </a:t>
            </a:r>
          </a:p>
          <a:p>
            <a:r>
              <a:rPr lang="es-ES" sz="1600" dirty="0" smtClean="0"/>
              <a:t>2. La maestra ayudará a que lo comprenda.</a:t>
            </a:r>
          </a:p>
          <a:p>
            <a:r>
              <a:rPr lang="es-ES" sz="1600" dirty="0" smtClean="0"/>
              <a:t> </a:t>
            </a:r>
          </a:p>
          <a:p>
            <a:r>
              <a:rPr lang="es-ES" sz="1600" dirty="0" smtClean="0"/>
              <a:t>3. El niño repetirá las frases del poema hasta saberlo bien.</a:t>
            </a:r>
          </a:p>
          <a:p>
            <a:endParaRPr lang="es-ES" sz="1600" b="1" dirty="0" smtClean="0">
              <a:solidFill>
                <a:schemeClr val="accent2">
                  <a:lumMod val="75000"/>
                </a:schemeClr>
              </a:solidFill>
            </a:endParaRPr>
          </a:p>
          <a:p>
            <a:endParaRPr lang="es-ES" sz="1600" dirty="0" smtClean="0">
              <a:solidFill>
                <a:schemeClr val="accent2">
                  <a:lumMod val="75000"/>
                </a:schemeClr>
              </a:solidFill>
            </a:endParaRPr>
          </a:p>
        </p:txBody>
      </p:sp>
      <p:sp>
        <p:nvSpPr>
          <p:cNvPr id="9" name="8 Rectángulo"/>
          <p:cNvSpPr/>
          <p:nvPr/>
        </p:nvSpPr>
        <p:spPr>
          <a:xfrm>
            <a:off x="0" y="5286388"/>
            <a:ext cx="4000496" cy="15716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Recursos:</a:t>
            </a:r>
            <a:endParaRPr lang="es-ES" dirty="0" smtClean="0"/>
          </a:p>
          <a:p>
            <a:pPr algn="ctr"/>
            <a:r>
              <a:rPr lang="es-ES" b="1" dirty="0" smtClean="0"/>
              <a:t>poesías</a:t>
            </a:r>
            <a:endParaRPr lang="es-ES" dirty="0" smtClean="0"/>
          </a:p>
          <a:p>
            <a:pPr algn="ctr"/>
            <a:endParaRPr lang="es-ES" dirty="0"/>
          </a:p>
        </p:txBody>
      </p:sp>
      <p:pic>
        <p:nvPicPr>
          <p:cNvPr id="19" name="18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pic>
        <p:nvPicPr>
          <p:cNvPr id="20" name="19 Imagen" descr="Siguiente.jpg">
            <a:hlinkClick r:id="rId4" action="ppaction://hlinksldjump"/>
          </p:cNvPr>
          <p:cNvPicPr>
            <a:picLocks noChangeAspect="1"/>
          </p:cNvPicPr>
          <p:nvPr/>
        </p:nvPicPr>
        <p:blipFill>
          <a:blip r:embed="rId5" cstate="print"/>
          <a:stretch>
            <a:fillRect/>
          </a:stretch>
        </p:blipFill>
        <p:spPr>
          <a:xfrm>
            <a:off x="3071802" y="6106839"/>
            <a:ext cx="754385" cy="751161"/>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1 Placa"/>
          <p:cNvSpPr/>
          <p:nvPr/>
        </p:nvSpPr>
        <p:spPr>
          <a:xfrm>
            <a:off x="3643306" y="0"/>
            <a:ext cx="3643338" cy="4071942"/>
          </a:xfrm>
          <a:prstGeom prst="plaqu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La Mariposa</a:t>
            </a:r>
            <a:br>
              <a:rPr lang="es-ES" dirty="0" smtClean="0"/>
            </a:br>
            <a:r>
              <a:rPr lang="es-ES" dirty="0" smtClean="0"/>
              <a:t/>
            </a:r>
            <a:br>
              <a:rPr lang="es-ES" dirty="0" smtClean="0"/>
            </a:br>
            <a:r>
              <a:rPr lang="es-ES" dirty="0" smtClean="0"/>
              <a:t/>
            </a:r>
            <a:br>
              <a:rPr lang="es-ES" dirty="0" smtClean="0"/>
            </a:br>
            <a:r>
              <a:rPr lang="es-ES" dirty="0" smtClean="0"/>
              <a:t>De bellos colores,</a:t>
            </a:r>
            <a:br>
              <a:rPr lang="es-ES" dirty="0" smtClean="0"/>
            </a:br>
            <a:r>
              <a:rPr lang="es-ES" dirty="0" smtClean="0"/>
              <a:t>sus alas pintadas,</a:t>
            </a:r>
            <a:br>
              <a:rPr lang="es-ES" dirty="0" smtClean="0"/>
            </a:br>
            <a:r>
              <a:rPr lang="es-ES" dirty="0" smtClean="0"/>
              <a:t>se posa en las flores</a:t>
            </a:r>
            <a:br>
              <a:rPr lang="es-ES" dirty="0" smtClean="0"/>
            </a:br>
            <a:r>
              <a:rPr lang="es-ES" dirty="0" smtClean="0"/>
              <a:t>con leve pisada.</a:t>
            </a:r>
            <a:br>
              <a:rPr lang="es-ES" dirty="0" smtClean="0"/>
            </a:br>
            <a:r>
              <a:rPr lang="es-ES" dirty="0" smtClean="0"/>
              <a:t/>
            </a:r>
            <a:br>
              <a:rPr lang="es-ES" dirty="0" smtClean="0"/>
            </a:br>
            <a:r>
              <a:rPr lang="es-ES" dirty="0" smtClean="0"/>
              <a:t>Perfuma su aliento</a:t>
            </a:r>
            <a:br>
              <a:rPr lang="es-ES" dirty="0" smtClean="0"/>
            </a:br>
            <a:r>
              <a:rPr lang="es-ES" dirty="0" smtClean="0"/>
              <a:t>besando una rosa,</a:t>
            </a:r>
            <a:br>
              <a:rPr lang="es-ES" dirty="0" smtClean="0"/>
            </a:br>
            <a:r>
              <a:rPr lang="es-ES" dirty="0" smtClean="0"/>
              <a:t>se mece en el viento,</a:t>
            </a:r>
            <a:br>
              <a:rPr lang="es-ES" dirty="0" smtClean="0"/>
            </a:br>
            <a:r>
              <a:rPr lang="es-ES" dirty="0" smtClean="0"/>
              <a:t>¡frágil mariposa!</a:t>
            </a:r>
          </a:p>
          <a:p>
            <a:endParaRPr lang="es-ES" dirty="0"/>
          </a:p>
        </p:txBody>
      </p:sp>
      <p:sp>
        <p:nvSpPr>
          <p:cNvPr id="4" name="3 Nube"/>
          <p:cNvSpPr/>
          <p:nvPr/>
        </p:nvSpPr>
        <p:spPr>
          <a:xfrm>
            <a:off x="0" y="1428736"/>
            <a:ext cx="3643306" cy="5429264"/>
          </a:xfrm>
          <a:prstGeom prst="cloud">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smtClean="0"/>
          </a:p>
          <a:p>
            <a:endParaRPr lang="es-ES" dirty="0" smtClean="0"/>
          </a:p>
          <a:p>
            <a:r>
              <a:rPr lang="es-ES" dirty="0" smtClean="0"/>
              <a:t>M</a:t>
            </a:r>
          </a:p>
          <a:p>
            <a:endParaRPr lang="es-ES" dirty="0" smtClean="0"/>
          </a:p>
          <a:p>
            <a:endParaRPr lang="es-ES" dirty="0" smtClean="0"/>
          </a:p>
          <a:p>
            <a:endParaRPr lang="es-ES" dirty="0" smtClean="0"/>
          </a:p>
          <a:p>
            <a:r>
              <a:rPr lang="es-ES" dirty="0" smtClean="0"/>
              <a:t> Perrito</a:t>
            </a:r>
          </a:p>
          <a:p>
            <a:r>
              <a:rPr lang="es-ES" dirty="0" smtClean="0"/>
              <a:t/>
            </a:r>
            <a:br>
              <a:rPr lang="es-ES" dirty="0" smtClean="0"/>
            </a:br>
            <a:r>
              <a:rPr lang="es-ES" dirty="0" smtClean="0"/>
              <a:t>Yo tengo un perrito                                              </a:t>
            </a:r>
            <a:br>
              <a:rPr lang="es-ES" dirty="0" smtClean="0"/>
            </a:br>
            <a:r>
              <a:rPr lang="es-ES" dirty="0" smtClean="0"/>
              <a:t>que le gusta el mar,</a:t>
            </a:r>
            <a:br>
              <a:rPr lang="es-ES" dirty="0" smtClean="0"/>
            </a:br>
            <a:r>
              <a:rPr lang="es-ES" dirty="0" smtClean="0"/>
              <a:t>y aunque pequeñito</a:t>
            </a:r>
            <a:br>
              <a:rPr lang="es-ES" dirty="0" smtClean="0"/>
            </a:br>
            <a:r>
              <a:rPr lang="es-ES" dirty="0" smtClean="0"/>
              <a:t>le gusta nadar.</a:t>
            </a:r>
            <a:br>
              <a:rPr lang="es-ES" dirty="0" smtClean="0"/>
            </a:br>
            <a:r>
              <a:rPr lang="es-ES" dirty="0" smtClean="0"/>
              <a:t/>
            </a:r>
            <a:br>
              <a:rPr lang="es-ES" dirty="0" smtClean="0"/>
            </a:br>
            <a:r>
              <a:rPr lang="es-ES" dirty="0" smtClean="0"/>
              <a:t>Se zambulle a veces.</a:t>
            </a:r>
            <a:br>
              <a:rPr lang="es-ES" dirty="0" smtClean="0"/>
            </a:br>
            <a:r>
              <a:rPr lang="es-ES" dirty="0" smtClean="0"/>
              <a:t>Juega a la pelota.</a:t>
            </a:r>
            <a:br>
              <a:rPr lang="es-ES" dirty="0" smtClean="0"/>
            </a:br>
            <a:r>
              <a:rPr lang="es-ES" dirty="0" smtClean="0"/>
              <a:t>Y como los peces</a:t>
            </a:r>
            <a:br>
              <a:rPr lang="es-ES" dirty="0" smtClean="0"/>
            </a:br>
            <a:r>
              <a:rPr lang="es-ES" dirty="0" smtClean="0"/>
              <a:t>de barriga flota.</a:t>
            </a:r>
            <a:br>
              <a:rPr lang="es-ES" dirty="0" smtClean="0"/>
            </a:br>
            <a:r>
              <a:rPr lang="es-ES" dirty="0" smtClean="0"/>
              <a:t/>
            </a:r>
            <a:br>
              <a:rPr lang="es-ES" dirty="0" smtClean="0"/>
            </a:br>
            <a:r>
              <a:rPr lang="es-ES" dirty="0" smtClean="0"/>
              <a:t/>
            </a:r>
            <a:br>
              <a:rPr lang="es-ES" dirty="0" smtClean="0"/>
            </a:br>
            <a:endParaRPr lang="es-ES" dirty="0" smtClean="0"/>
          </a:p>
          <a:p>
            <a:pPr algn="ctr"/>
            <a:endParaRPr lang="es-ES" dirty="0"/>
          </a:p>
        </p:txBody>
      </p:sp>
      <p:sp>
        <p:nvSpPr>
          <p:cNvPr id="6" name="5 Recortar rectángulo de esquina del mismo lado"/>
          <p:cNvSpPr/>
          <p:nvPr/>
        </p:nvSpPr>
        <p:spPr>
          <a:xfrm>
            <a:off x="3071802" y="4857760"/>
            <a:ext cx="6072198" cy="2000240"/>
          </a:xfrm>
          <a:prstGeom prst="snip2Same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Flecha abajo"/>
          <p:cNvSpPr/>
          <p:nvPr/>
        </p:nvSpPr>
        <p:spPr>
          <a:xfrm>
            <a:off x="4214810" y="4143380"/>
            <a:ext cx="4643470" cy="857256"/>
          </a:xfrm>
          <a:prstGeom prst="downArrow">
            <a:avLst>
              <a:gd name="adj1" fmla="val 50000"/>
              <a:gd name="adj2" fmla="val 4492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EVALUACIÒN</a:t>
            </a:r>
            <a:endParaRPr lang="es-ES" dirty="0"/>
          </a:p>
        </p:txBody>
      </p:sp>
      <p:pic>
        <p:nvPicPr>
          <p:cNvPr id="10" name="9 Imagen" descr="MENU principal.jpg">
            <a:hlinkClick r:id="rId2" action="ppaction://hlinksldjump"/>
          </p:cNvPr>
          <p:cNvPicPr>
            <a:picLocks noChangeAspect="1"/>
          </p:cNvPicPr>
          <p:nvPr/>
        </p:nvPicPr>
        <p:blipFill>
          <a:blip r:embed="rId3" cstate="print"/>
          <a:stretch>
            <a:fillRect/>
          </a:stretch>
        </p:blipFill>
        <p:spPr>
          <a:xfrm>
            <a:off x="7286644" y="571480"/>
            <a:ext cx="864096" cy="878931"/>
          </a:xfrm>
          <a:prstGeom prst="rect">
            <a:avLst/>
          </a:prstGeom>
        </p:spPr>
      </p:pic>
      <p:pic>
        <p:nvPicPr>
          <p:cNvPr id="11" name="10 Imagen" descr="Siguiente.jpg">
            <a:hlinkClick r:id="rId4" action="ppaction://hlinksldjump"/>
          </p:cNvPr>
          <p:cNvPicPr>
            <a:picLocks noChangeAspect="1"/>
          </p:cNvPicPr>
          <p:nvPr/>
        </p:nvPicPr>
        <p:blipFill>
          <a:blip r:embed="rId5" cstate="print"/>
          <a:stretch>
            <a:fillRect/>
          </a:stretch>
        </p:blipFill>
        <p:spPr>
          <a:xfrm>
            <a:off x="8072462" y="1500174"/>
            <a:ext cx="754385" cy="751161"/>
          </a:xfrm>
          <a:prstGeom prst="rect">
            <a:avLst/>
          </a:prstGeom>
        </p:spPr>
      </p:pic>
      <p:pic>
        <p:nvPicPr>
          <p:cNvPr id="91138" name="Picture 2" descr="http://t2.gstatic.com/images?q=tbn:ANd9GcTvvpGvdPCij-w9vbga7YKsSRpT9z7ZKBY4VLO_VJ1Hlhx8GJg-"/>
          <p:cNvPicPr>
            <a:picLocks noChangeAspect="1" noChangeArrowheads="1"/>
          </p:cNvPicPr>
          <p:nvPr/>
        </p:nvPicPr>
        <p:blipFill>
          <a:blip r:embed="rId6"/>
          <a:srcRect/>
          <a:stretch>
            <a:fillRect/>
          </a:stretch>
        </p:blipFill>
        <p:spPr bwMode="auto">
          <a:xfrm>
            <a:off x="785786" y="214290"/>
            <a:ext cx="2357454" cy="1285860"/>
          </a:xfrm>
          <a:prstGeom prst="rect">
            <a:avLst/>
          </a:prstGeom>
          <a:noFill/>
        </p:spPr>
      </p:pic>
      <p:pic>
        <p:nvPicPr>
          <p:cNvPr id="91140" name="Picture 4" descr="http://t3.gstatic.com/images?q=tbn:ANd9GcRDk6TtdkyFHcJOEltuDsya_xcFmGnQnr4MRXL2bFVP3Teh3FWY"/>
          <p:cNvPicPr>
            <a:picLocks noChangeAspect="1" noChangeArrowheads="1"/>
          </p:cNvPicPr>
          <p:nvPr/>
        </p:nvPicPr>
        <p:blipFill>
          <a:blip r:embed="rId7"/>
          <a:srcRect/>
          <a:stretch>
            <a:fillRect/>
          </a:stretch>
        </p:blipFill>
        <p:spPr bwMode="auto">
          <a:xfrm>
            <a:off x="3428992" y="3714752"/>
            <a:ext cx="1128707" cy="1285884"/>
          </a:xfrm>
          <a:prstGeom prst="rect">
            <a:avLst/>
          </a:prstGeom>
          <a:noFill/>
        </p:spPr>
      </p:pic>
      <p:sp>
        <p:nvSpPr>
          <p:cNvPr id="13" name="12 Rectángulo"/>
          <p:cNvSpPr/>
          <p:nvPr/>
        </p:nvSpPr>
        <p:spPr>
          <a:xfrm>
            <a:off x="3786182" y="5286388"/>
            <a:ext cx="3929090"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a:p>
            <a:pPr algn="ctr"/>
            <a:r>
              <a:rPr lang="es-ES" dirty="0" smtClean="0"/>
              <a:t>El niño recitará poemas, sabiendo su significado y pronunciando claramente cada una de las palabras .</a:t>
            </a:r>
          </a:p>
          <a:p>
            <a:pPr algn="ctr"/>
            <a:endParaRPr lang="es-E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ES" sz="3200" dirty="0" smtClean="0"/>
              <a:t/>
            </a:r>
            <a:br>
              <a:rPr lang="es-ES" sz="3200" dirty="0" smtClean="0"/>
            </a:br>
            <a:r>
              <a:rPr lang="es-ES" sz="3200" dirty="0" smtClean="0">
                <a:solidFill>
                  <a:schemeClr val="accent2">
                    <a:lumMod val="75000"/>
                  </a:schemeClr>
                </a:solidFill>
              </a:rPr>
              <a:t>Actividades para potenciar </a:t>
            </a:r>
            <a:br>
              <a:rPr lang="es-ES" sz="3200" dirty="0" smtClean="0">
                <a:solidFill>
                  <a:schemeClr val="accent2">
                    <a:lumMod val="75000"/>
                  </a:schemeClr>
                </a:solidFill>
              </a:rPr>
            </a:br>
            <a:r>
              <a:rPr lang="es-ES" sz="3200" dirty="0" smtClean="0">
                <a:solidFill>
                  <a:schemeClr val="accent2">
                    <a:lumMod val="75000"/>
                  </a:schemeClr>
                </a:solidFill>
              </a:rPr>
              <a:t>La Organización </a:t>
            </a:r>
            <a:r>
              <a:rPr lang="es-ES" sz="3200" dirty="0" err="1" smtClean="0">
                <a:solidFill>
                  <a:schemeClr val="accent2">
                    <a:lumMod val="75000"/>
                  </a:schemeClr>
                </a:solidFill>
              </a:rPr>
              <a:t>Morfosintàctica</a:t>
            </a:r>
            <a:endParaRPr lang="es-ES" sz="3200" dirty="0">
              <a:solidFill>
                <a:schemeClr val="accent2">
                  <a:lumMod val="75000"/>
                </a:schemeClr>
              </a:solidFill>
            </a:endParaRPr>
          </a:p>
        </p:txBody>
      </p:sp>
      <p:sp>
        <p:nvSpPr>
          <p:cNvPr id="4" name="3 Estrella de 5 puntas"/>
          <p:cNvSpPr/>
          <p:nvPr/>
        </p:nvSpPr>
        <p:spPr>
          <a:xfrm>
            <a:off x="0" y="1428736"/>
            <a:ext cx="3786214" cy="3429024"/>
          </a:xfrm>
          <a:prstGeom prst="star5">
            <a:avLst/>
          </a:prstGeom>
          <a:solidFill>
            <a:srgbClr val="E218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TALLER Nº2</a:t>
            </a:r>
            <a:endParaRPr lang="es-ES" dirty="0"/>
          </a:p>
        </p:txBody>
      </p:sp>
      <p:sp>
        <p:nvSpPr>
          <p:cNvPr id="5" name="4 Elipse"/>
          <p:cNvSpPr/>
          <p:nvPr/>
        </p:nvSpPr>
        <p:spPr>
          <a:xfrm>
            <a:off x="4572000" y="1357298"/>
            <a:ext cx="3357586" cy="178595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p>
          <a:p>
            <a:pPr algn="ctr"/>
            <a:r>
              <a:rPr lang="es-ES" b="1" dirty="0" smtClean="0"/>
              <a:t>Objetivo</a:t>
            </a:r>
          </a:p>
          <a:p>
            <a:pPr algn="ctr"/>
            <a:r>
              <a:rPr lang="es-ES" dirty="0" smtClean="0"/>
              <a:t>Repetir retahílas.</a:t>
            </a:r>
          </a:p>
          <a:p>
            <a:pPr algn="ctr"/>
            <a:endParaRPr lang="es-ES" b="1" dirty="0" smtClean="0"/>
          </a:p>
          <a:p>
            <a:pPr algn="ctr"/>
            <a:endParaRPr lang="es-ES" dirty="0" smtClean="0"/>
          </a:p>
          <a:p>
            <a:pPr algn="ctr"/>
            <a:endParaRPr lang="es-ES" dirty="0"/>
          </a:p>
        </p:txBody>
      </p:sp>
      <p:sp>
        <p:nvSpPr>
          <p:cNvPr id="6" name="5 Pentágono regular"/>
          <p:cNvSpPr/>
          <p:nvPr/>
        </p:nvSpPr>
        <p:spPr>
          <a:xfrm>
            <a:off x="3857588" y="3428976"/>
            <a:ext cx="5286412" cy="3429024"/>
          </a:xfrm>
          <a:prstGeom prst="pen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smtClean="0">
                <a:solidFill>
                  <a:schemeClr val="accent2">
                    <a:lumMod val="75000"/>
                  </a:schemeClr>
                </a:solidFill>
              </a:rPr>
              <a:t>Actividades</a:t>
            </a:r>
          </a:p>
          <a:p>
            <a:r>
              <a:rPr lang="es-ES" sz="1600" dirty="0" smtClean="0"/>
              <a:t>1. La maestra dará el inicio de una retahíla.</a:t>
            </a:r>
          </a:p>
          <a:p>
            <a:r>
              <a:rPr lang="es-ES" sz="1600" dirty="0" smtClean="0"/>
              <a:t> </a:t>
            </a:r>
          </a:p>
          <a:p>
            <a:r>
              <a:rPr lang="es-ES" sz="1600" dirty="0" smtClean="0"/>
              <a:t>2. El niño la completará.</a:t>
            </a:r>
          </a:p>
          <a:p>
            <a:endParaRPr lang="es-ES" sz="1600" b="1" dirty="0" smtClean="0">
              <a:solidFill>
                <a:schemeClr val="accent2">
                  <a:lumMod val="75000"/>
                </a:schemeClr>
              </a:solidFill>
            </a:endParaRPr>
          </a:p>
          <a:p>
            <a:endParaRPr lang="es-ES" sz="1600" b="1" dirty="0" smtClean="0">
              <a:solidFill>
                <a:schemeClr val="accent2">
                  <a:lumMod val="75000"/>
                </a:schemeClr>
              </a:solidFill>
            </a:endParaRPr>
          </a:p>
          <a:p>
            <a:endParaRPr lang="es-ES" sz="1600" dirty="0" smtClean="0">
              <a:solidFill>
                <a:schemeClr val="accent2">
                  <a:lumMod val="75000"/>
                </a:schemeClr>
              </a:solidFill>
            </a:endParaRPr>
          </a:p>
        </p:txBody>
      </p:sp>
      <p:sp>
        <p:nvSpPr>
          <p:cNvPr id="9" name="8 Rectángulo"/>
          <p:cNvSpPr/>
          <p:nvPr/>
        </p:nvSpPr>
        <p:spPr>
          <a:xfrm>
            <a:off x="0" y="5286388"/>
            <a:ext cx="4000496" cy="15716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Recursos:</a:t>
            </a:r>
            <a:endParaRPr lang="es-ES" dirty="0" smtClean="0"/>
          </a:p>
          <a:p>
            <a:pPr algn="ctr"/>
            <a:r>
              <a:rPr lang="es-ES" dirty="0" smtClean="0"/>
              <a:t>Retahílas</a:t>
            </a:r>
            <a:endParaRPr lang="es-ES" dirty="0"/>
          </a:p>
        </p:txBody>
      </p:sp>
      <p:pic>
        <p:nvPicPr>
          <p:cNvPr id="19" name="18 Imagen" descr="MENU principal.jpg">
            <a:hlinkClick r:id="rId2" action="ppaction://hlinksldjump"/>
          </p:cNvPr>
          <p:cNvPicPr>
            <a:picLocks noChangeAspect="1"/>
          </p:cNvPicPr>
          <p:nvPr/>
        </p:nvPicPr>
        <p:blipFill>
          <a:blip r:embed="rId3" cstate="print"/>
          <a:stretch>
            <a:fillRect/>
          </a:stretch>
        </p:blipFill>
        <p:spPr>
          <a:xfrm>
            <a:off x="179512" y="5733255"/>
            <a:ext cx="864096" cy="878931"/>
          </a:xfrm>
          <a:prstGeom prst="rect">
            <a:avLst/>
          </a:prstGeom>
        </p:spPr>
      </p:pic>
      <p:pic>
        <p:nvPicPr>
          <p:cNvPr id="20" name="19 Imagen" descr="Siguiente.jpg">
            <a:hlinkClick r:id="rId4" action="ppaction://hlinksldjump"/>
          </p:cNvPr>
          <p:cNvPicPr>
            <a:picLocks noChangeAspect="1"/>
          </p:cNvPicPr>
          <p:nvPr/>
        </p:nvPicPr>
        <p:blipFill>
          <a:blip r:embed="rId5" cstate="print"/>
          <a:stretch>
            <a:fillRect/>
          </a:stretch>
        </p:blipFill>
        <p:spPr>
          <a:xfrm>
            <a:off x="3071802" y="6106839"/>
            <a:ext cx="754385" cy="75116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79512" y="6021288"/>
            <a:ext cx="676545" cy="682377"/>
          </a:xfrm>
          <a:prstGeom prst="rect">
            <a:avLst/>
          </a:prstGeom>
        </p:spPr>
      </p:pic>
      <p:sp>
        <p:nvSpPr>
          <p:cNvPr id="6" name="5 Rectángulo"/>
          <p:cNvSpPr/>
          <p:nvPr/>
        </p:nvSpPr>
        <p:spPr>
          <a:xfrm>
            <a:off x="2123728" y="188640"/>
            <a:ext cx="6552728" cy="461665"/>
          </a:xfrm>
          <a:prstGeom prst="rect">
            <a:avLst/>
          </a:prstGeom>
          <a:solidFill>
            <a:schemeClr val="accent1">
              <a:lumMod val="60000"/>
              <a:lumOff val="4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rPr>
              <a:t>FORMULACIÓN DEL PROBLEMA</a:t>
            </a:r>
            <a:endParaRPr lang="es-ES" sz="2400" b="1" cap="none" spc="0" dirty="0">
              <a:ln w="11430"/>
              <a:effectLst>
                <a:outerShdw blurRad="50800" dist="39000" dir="5460000" algn="tl">
                  <a:srgbClr val="000000">
                    <a:alpha val="38000"/>
                  </a:srgbClr>
                </a:outerShdw>
              </a:effectLst>
            </a:endParaRPr>
          </a:p>
        </p:txBody>
      </p:sp>
      <p:sp>
        <p:nvSpPr>
          <p:cNvPr id="7" name="6 Nube"/>
          <p:cNvSpPr/>
          <p:nvPr/>
        </p:nvSpPr>
        <p:spPr>
          <a:xfrm>
            <a:off x="2051720" y="1124744"/>
            <a:ext cx="6768752" cy="3744416"/>
          </a:xfrm>
          <a:prstGeom prst="cloud">
            <a:avLst/>
          </a:prstGeom>
          <a:ln>
            <a:noFill/>
          </a:ln>
          <a:effectLst>
            <a:glow rad="139700">
              <a:schemeClr val="accent4">
                <a:satMod val="175000"/>
                <a:alpha val="40000"/>
              </a:schemeClr>
            </a:glow>
            <a:outerShdw blurRad="190500" dist="228600" dir="2700000" algn="ctr">
              <a:srgbClr val="000000">
                <a:alpha val="30000"/>
              </a:srgbClr>
            </a:outerShdw>
            <a:reflection blurRad="6350" stA="50000" endA="300" endPos="55500" dist="101600" dir="5400000" sy="-100000" algn="bl" rotWithShape="0"/>
          </a:effectLst>
          <a:scene3d>
            <a:camera prst="orthographicFront">
              <a:rot lat="0" lon="0" rev="0"/>
            </a:camera>
            <a:lightRig rig="glow" dir="t">
              <a:rot lat="0" lon="0" rev="4800000"/>
            </a:lightRig>
          </a:scene3d>
          <a:sp3d prstMaterial="matte">
            <a:bevelT w="1270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¿Cómo incidirá a creación de un manual de actividades para potenciar el desarrollo del lenguaje en los niños y niñas de la “Escuela San Ignacio de Loyola en los cuales se </a:t>
            </a:r>
            <a:r>
              <a:rPr lang="es-EC" smtClean="0"/>
              <a:t>evidencia deficiencia </a:t>
            </a:r>
            <a:r>
              <a:rPr lang="es-EC" dirty="0" smtClean="0"/>
              <a:t>del lenguaje?</a:t>
            </a:r>
            <a:endParaRPr lang="es-EC" dirty="0"/>
          </a:p>
        </p:txBody>
      </p:sp>
    </p:spTree>
  </p:cSld>
  <p:clrMapOvr>
    <a:masterClrMapping/>
  </p:clrMapOvr>
  <p:transition>
    <p:wipe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1 Placa"/>
          <p:cNvSpPr/>
          <p:nvPr/>
        </p:nvSpPr>
        <p:spPr>
          <a:xfrm>
            <a:off x="3000364" y="0"/>
            <a:ext cx="3643338" cy="2428892"/>
          </a:xfrm>
          <a:prstGeom prst="plaqu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Una vieja mata un gato</a:t>
            </a:r>
            <a:br>
              <a:rPr lang="es-ES" dirty="0" smtClean="0"/>
            </a:br>
            <a:r>
              <a:rPr lang="es-ES" dirty="0" smtClean="0"/>
              <a:t>con la punta del zapato</a:t>
            </a:r>
            <a:br>
              <a:rPr lang="es-ES" dirty="0" smtClean="0"/>
            </a:br>
            <a:r>
              <a:rPr lang="es-ES" dirty="0" smtClean="0"/>
              <a:t>el zapato se rompió</a:t>
            </a:r>
            <a:br>
              <a:rPr lang="es-ES" dirty="0" smtClean="0"/>
            </a:br>
            <a:r>
              <a:rPr lang="es-ES" dirty="0" smtClean="0"/>
              <a:t>y la vieja se asustó</a:t>
            </a:r>
            <a:br>
              <a:rPr lang="es-ES" dirty="0" smtClean="0"/>
            </a:br>
            <a:r>
              <a:rPr lang="es-ES" dirty="0" smtClean="0"/>
              <a:t>Entero saliste tú,</a:t>
            </a:r>
            <a:br>
              <a:rPr lang="es-ES" dirty="0" smtClean="0"/>
            </a:br>
            <a:r>
              <a:rPr lang="es-ES" dirty="0" smtClean="0"/>
              <a:t>por la puerta del Perú.</a:t>
            </a:r>
            <a:br>
              <a:rPr lang="es-ES" dirty="0" smtClean="0"/>
            </a:br>
            <a:r>
              <a:rPr lang="es-ES" dirty="0" smtClean="0"/>
              <a:t>¿Cuantos años tienes tú?</a:t>
            </a:r>
            <a:br>
              <a:rPr lang="es-ES" dirty="0" smtClean="0"/>
            </a:br>
            <a:endParaRPr lang="es-ES" dirty="0"/>
          </a:p>
        </p:txBody>
      </p:sp>
      <p:sp>
        <p:nvSpPr>
          <p:cNvPr id="4" name="3 Nube"/>
          <p:cNvSpPr/>
          <p:nvPr/>
        </p:nvSpPr>
        <p:spPr>
          <a:xfrm>
            <a:off x="0" y="1071546"/>
            <a:ext cx="3214678" cy="5786454"/>
          </a:xfrm>
          <a:prstGeom prst="cloud">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A la vuelta de mi casa, </a:t>
            </a:r>
            <a:br>
              <a:rPr lang="es-ES" dirty="0" smtClean="0"/>
            </a:br>
            <a:r>
              <a:rPr lang="es-ES" dirty="0" smtClean="0"/>
              <a:t>Me encontré con Pinocho,</a:t>
            </a:r>
            <a:br>
              <a:rPr lang="es-ES" dirty="0" smtClean="0"/>
            </a:br>
            <a:r>
              <a:rPr lang="es-ES" dirty="0" smtClean="0"/>
              <a:t>Y me dijo que contara</a:t>
            </a:r>
            <a:br>
              <a:rPr lang="es-ES" dirty="0" smtClean="0"/>
            </a:br>
            <a:r>
              <a:rPr lang="es-ES" dirty="0" smtClean="0"/>
              <a:t>hasta ocho.</a:t>
            </a:r>
            <a:br>
              <a:rPr lang="es-ES" dirty="0" smtClean="0"/>
            </a:br>
            <a:r>
              <a:rPr lang="es-ES" dirty="0" smtClean="0"/>
              <a:t>Pin, uno, pin, dos,</a:t>
            </a:r>
            <a:br>
              <a:rPr lang="es-ES" dirty="0" smtClean="0"/>
            </a:br>
            <a:r>
              <a:rPr lang="es-ES" dirty="0" smtClean="0"/>
              <a:t>pin, tres, pin, cuatro,</a:t>
            </a:r>
            <a:br>
              <a:rPr lang="es-ES" dirty="0" smtClean="0"/>
            </a:br>
            <a:r>
              <a:rPr lang="es-ES" dirty="0" smtClean="0"/>
              <a:t>pin, cinco, pin, seis,</a:t>
            </a:r>
            <a:br>
              <a:rPr lang="es-ES" dirty="0" smtClean="0"/>
            </a:br>
            <a:r>
              <a:rPr lang="es-ES" dirty="0" smtClean="0"/>
              <a:t>pin, siete, pin, ocho...</a:t>
            </a:r>
            <a:endParaRPr lang="es-ES" dirty="0"/>
          </a:p>
        </p:txBody>
      </p:sp>
      <p:sp>
        <p:nvSpPr>
          <p:cNvPr id="6" name="5 Recortar rectángulo de esquina del mismo lado"/>
          <p:cNvSpPr/>
          <p:nvPr/>
        </p:nvSpPr>
        <p:spPr>
          <a:xfrm>
            <a:off x="3071802" y="3071810"/>
            <a:ext cx="6072198" cy="3786190"/>
          </a:xfrm>
          <a:prstGeom prst="snip2Same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7" name="6 Tabla"/>
          <p:cNvGraphicFramePr>
            <a:graphicFrameLocks noGrp="1"/>
          </p:cNvGraphicFramePr>
          <p:nvPr/>
        </p:nvGraphicFramePr>
        <p:xfrm>
          <a:off x="3214678" y="4714884"/>
          <a:ext cx="5595966" cy="1854200"/>
        </p:xfrm>
        <a:graphic>
          <a:graphicData uri="http://schemas.openxmlformats.org/drawingml/2006/table">
            <a:tbl>
              <a:tblPr firstRow="1" bandRow="1">
                <a:tableStyleId>{5C22544A-7EE6-4342-B048-85BDC9FD1C3A}</a:tableStyleId>
              </a:tblPr>
              <a:tblGrid>
                <a:gridCol w="4071966"/>
                <a:gridCol w="785818"/>
                <a:gridCol w="738182"/>
              </a:tblGrid>
              <a:tr h="370840">
                <a:tc>
                  <a:txBody>
                    <a:bodyPr/>
                    <a:lstStyle/>
                    <a:p>
                      <a:pPr algn="ctr"/>
                      <a:r>
                        <a:rPr kumimoji="0" lang="es-ES" sz="1800" b="1" kern="1200" dirty="0" smtClean="0">
                          <a:solidFill>
                            <a:schemeClr val="lt1"/>
                          </a:solidFill>
                          <a:latin typeface="+mn-lt"/>
                          <a:ea typeface="+mn-ea"/>
                          <a:cs typeface="+mn-cs"/>
                        </a:rPr>
                        <a:t>INDICADORES DE LOGRO</a:t>
                      </a:r>
                      <a:endParaRPr lang="es-ES" dirty="0"/>
                    </a:p>
                  </a:txBody>
                  <a:tcPr>
                    <a:solidFill>
                      <a:srgbClr val="0000CC"/>
                    </a:solidFill>
                  </a:tcPr>
                </a:tc>
                <a:tc>
                  <a:txBody>
                    <a:bodyPr/>
                    <a:lstStyle/>
                    <a:p>
                      <a:pPr algn="ctr"/>
                      <a:r>
                        <a:rPr lang="es-ES" dirty="0" smtClean="0"/>
                        <a:t>SI</a:t>
                      </a:r>
                      <a:endParaRPr lang="es-ES" dirty="0"/>
                    </a:p>
                  </a:txBody>
                  <a:tcPr>
                    <a:solidFill>
                      <a:srgbClr val="0000CC"/>
                    </a:solidFill>
                  </a:tcPr>
                </a:tc>
                <a:tc>
                  <a:txBody>
                    <a:bodyPr/>
                    <a:lstStyle/>
                    <a:p>
                      <a:pPr algn="ctr"/>
                      <a:r>
                        <a:rPr lang="es-ES" dirty="0" smtClean="0"/>
                        <a:t>NO</a:t>
                      </a:r>
                      <a:endParaRPr lang="es-ES" dirty="0"/>
                    </a:p>
                  </a:txBody>
                  <a:tcPr>
                    <a:solidFill>
                      <a:srgbClr val="0000CC"/>
                    </a:solidFill>
                  </a:tcPr>
                </a:tc>
              </a:tr>
              <a:tr h="370840">
                <a:tc>
                  <a:txBody>
                    <a:bodyPr/>
                    <a:lstStyle/>
                    <a:p>
                      <a:r>
                        <a:rPr kumimoji="0" lang="es-ES" sz="1800" kern="1200" dirty="0" smtClean="0">
                          <a:solidFill>
                            <a:schemeClr val="dk1"/>
                          </a:solidFill>
                          <a:latin typeface="+mn-lt"/>
                          <a:ea typeface="+mn-ea"/>
                          <a:cs typeface="+mn-cs"/>
                        </a:rPr>
                        <a:t>El niño tiene fluidez verbal</a:t>
                      </a:r>
                      <a:endParaRPr lang="es-ES" dirty="0"/>
                    </a:p>
                  </a:txBody>
                  <a:tcPr/>
                </a:tc>
                <a:tc>
                  <a:txBody>
                    <a:bodyPr/>
                    <a:lstStyle/>
                    <a:p>
                      <a:endParaRPr lang="es-ES" dirty="0"/>
                    </a:p>
                  </a:txBody>
                  <a:tcPr/>
                </a:tc>
                <a:tc>
                  <a:txBody>
                    <a:bodyPr/>
                    <a:lstStyle/>
                    <a:p>
                      <a:endParaRPr lang="es-ES" dirty="0"/>
                    </a:p>
                  </a:txBody>
                  <a:tcPr/>
                </a:tc>
              </a:tr>
              <a:tr h="370840">
                <a:tc>
                  <a:txBody>
                    <a:bodyPr/>
                    <a:lstStyle/>
                    <a:p>
                      <a:r>
                        <a:rPr kumimoji="0" lang="es-ES" sz="1800" kern="1200" dirty="0" smtClean="0">
                          <a:solidFill>
                            <a:schemeClr val="dk1"/>
                          </a:solidFill>
                          <a:latin typeface="+mn-lt"/>
                          <a:ea typeface="+mn-ea"/>
                          <a:cs typeface="+mn-cs"/>
                        </a:rPr>
                        <a:t>El niño escucha con atención</a:t>
                      </a:r>
                      <a:endParaRPr lang="es-ES" dirty="0"/>
                    </a:p>
                  </a:txBody>
                  <a:tcPr/>
                </a:tc>
                <a:tc>
                  <a:txBody>
                    <a:bodyPr/>
                    <a:lstStyle/>
                    <a:p>
                      <a:endParaRPr lang="es-ES" dirty="0"/>
                    </a:p>
                  </a:txBody>
                  <a:tcPr/>
                </a:tc>
                <a:tc>
                  <a:txBody>
                    <a:bodyPr/>
                    <a:lstStyle/>
                    <a:p>
                      <a:endParaRPr lang="es-ES" dirty="0"/>
                    </a:p>
                  </a:txBody>
                  <a:tcPr/>
                </a:tc>
              </a:tr>
              <a:tr h="370840">
                <a:tc>
                  <a:txBody>
                    <a:bodyPr/>
                    <a:lstStyle/>
                    <a:p>
                      <a:r>
                        <a:rPr kumimoji="0" lang="es-ES" sz="1800" kern="1200" dirty="0" smtClean="0">
                          <a:solidFill>
                            <a:schemeClr val="dk1"/>
                          </a:solidFill>
                          <a:latin typeface="+mn-lt"/>
                          <a:ea typeface="+mn-ea"/>
                          <a:cs typeface="+mn-cs"/>
                        </a:rPr>
                        <a:t>El niño ejercita la memoria</a:t>
                      </a:r>
                      <a:endParaRPr lang="es-ES" dirty="0"/>
                    </a:p>
                  </a:txBody>
                  <a:tcPr/>
                </a:tc>
                <a:tc>
                  <a:txBody>
                    <a:bodyPr/>
                    <a:lstStyle/>
                    <a:p>
                      <a:endParaRPr lang="es-ES" dirty="0"/>
                    </a:p>
                  </a:txBody>
                  <a:tcPr/>
                </a:tc>
                <a:tc>
                  <a:txBody>
                    <a:bodyPr/>
                    <a:lstStyle/>
                    <a:p>
                      <a:endParaRPr lang="es-ES" dirty="0"/>
                    </a:p>
                  </a:txBody>
                  <a:tcPr/>
                </a:tc>
              </a:tr>
              <a:tr h="370840">
                <a:tc>
                  <a:txBody>
                    <a:bodyPr/>
                    <a:lstStyle/>
                    <a:p>
                      <a:r>
                        <a:rPr kumimoji="0" lang="es-ES" sz="1800" kern="1200" dirty="0" smtClean="0">
                          <a:solidFill>
                            <a:schemeClr val="dk1"/>
                          </a:solidFill>
                          <a:latin typeface="+mn-lt"/>
                          <a:ea typeface="+mn-ea"/>
                          <a:cs typeface="+mn-cs"/>
                        </a:rPr>
                        <a:t>Presenta rima y armonía</a:t>
                      </a:r>
                      <a:endParaRPr lang="es-ES" dirty="0"/>
                    </a:p>
                  </a:txBody>
                  <a:tcPr/>
                </a:tc>
                <a:tc>
                  <a:txBody>
                    <a:bodyPr/>
                    <a:lstStyle/>
                    <a:p>
                      <a:endParaRPr lang="es-ES" dirty="0"/>
                    </a:p>
                  </a:txBody>
                  <a:tcPr/>
                </a:tc>
                <a:tc>
                  <a:txBody>
                    <a:bodyPr/>
                    <a:lstStyle/>
                    <a:p>
                      <a:endParaRPr lang="es-ES" dirty="0"/>
                    </a:p>
                  </a:txBody>
                  <a:tcPr/>
                </a:tc>
              </a:tr>
            </a:tbl>
          </a:graphicData>
        </a:graphic>
      </p:graphicFrame>
      <p:sp>
        <p:nvSpPr>
          <p:cNvPr id="8" name="7 Flecha abajo"/>
          <p:cNvSpPr/>
          <p:nvPr/>
        </p:nvSpPr>
        <p:spPr>
          <a:xfrm>
            <a:off x="3929058" y="3714752"/>
            <a:ext cx="4643470" cy="857256"/>
          </a:xfrm>
          <a:prstGeom prst="downArrow">
            <a:avLst>
              <a:gd name="adj1" fmla="val 50000"/>
              <a:gd name="adj2" fmla="val 4492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EVALUACIÒN</a:t>
            </a:r>
            <a:endParaRPr lang="es-ES" dirty="0"/>
          </a:p>
        </p:txBody>
      </p:sp>
      <p:pic>
        <p:nvPicPr>
          <p:cNvPr id="10" name="9 Imagen" descr="MENU principal.jpg">
            <a:hlinkClick r:id="rId2" action="ppaction://hlinksldjump"/>
          </p:cNvPr>
          <p:cNvPicPr>
            <a:picLocks noChangeAspect="1"/>
          </p:cNvPicPr>
          <p:nvPr/>
        </p:nvPicPr>
        <p:blipFill>
          <a:blip r:embed="rId3" cstate="print"/>
          <a:stretch>
            <a:fillRect/>
          </a:stretch>
        </p:blipFill>
        <p:spPr>
          <a:xfrm>
            <a:off x="7286644" y="571480"/>
            <a:ext cx="864096" cy="878931"/>
          </a:xfrm>
          <a:prstGeom prst="rect">
            <a:avLst/>
          </a:prstGeom>
        </p:spPr>
      </p:pic>
      <p:pic>
        <p:nvPicPr>
          <p:cNvPr id="11" name="10 Imagen" descr="Siguiente.jpg">
            <a:hlinkClick r:id="rId4" action="ppaction://hlinksldjump"/>
          </p:cNvPr>
          <p:cNvPicPr>
            <a:picLocks noChangeAspect="1"/>
          </p:cNvPicPr>
          <p:nvPr/>
        </p:nvPicPr>
        <p:blipFill>
          <a:blip r:embed="rId5" cstate="print"/>
          <a:stretch>
            <a:fillRect/>
          </a:stretch>
        </p:blipFill>
        <p:spPr>
          <a:xfrm>
            <a:off x="8072462" y="1500174"/>
            <a:ext cx="754385" cy="751161"/>
          </a:xfrm>
          <a:prstGeom prst="rect">
            <a:avLst/>
          </a:prstGeom>
        </p:spPr>
      </p:pic>
      <p:pic>
        <p:nvPicPr>
          <p:cNvPr id="2050" name="Picture 2" descr="http://literinfantil.webcindario.com/pinocho.jpg"/>
          <p:cNvPicPr>
            <a:picLocks noChangeAspect="1" noChangeArrowheads="1"/>
          </p:cNvPicPr>
          <p:nvPr/>
        </p:nvPicPr>
        <p:blipFill>
          <a:blip r:embed="rId6" cstate="print"/>
          <a:srcRect/>
          <a:stretch>
            <a:fillRect/>
          </a:stretch>
        </p:blipFill>
        <p:spPr bwMode="auto">
          <a:xfrm>
            <a:off x="155575" y="214291"/>
            <a:ext cx="2630475" cy="1285884"/>
          </a:xfrm>
          <a:prstGeom prst="rect">
            <a:avLst/>
          </a:prstGeom>
          <a:noFill/>
        </p:spPr>
      </p:pic>
      <p:pic>
        <p:nvPicPr>
          <p:cNvPr id="2052" name="Picture 4" descr="http://3.bp.blogspot.com/-7qCfb15PwsU/TY_yV-gfXZI/AAAAAAAAAZ4/24EGRCIhApw/s1600/anciana_y_gatos.jpg"/>
          <p:cNvPicPr>
            <a:picLocks noChangeAspect="1" noChangeArrowheads="1"/>
          </p:cNvPicPr>
          <p:nvPr/>
        </p:nvPicPr>
        <p:blipFill>
          <a:blip r:embed="rId7"/>
          <a:srcRect/>
          <a:stretch>
            <a:fillRect/>
          </a:stretch>
        </p:blipFill>
        <p:spPr bwMode="auto">
          <a:xfrm>
            <a:off x="3143240" y="2143116"/>
            <a:ext cx="1895475" cy="2419351"/>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D:\Documents\Documents\documentos escuela\FOTOS EMILY Y MAS\Nuevafotos tesis carpeta (4)\DSC010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0" y="0"/>
            <a:ext cx="4286248" cy="3785652"/>
          </a:xfrm>
          <a:prstGeom prst="rect">
            <a:avLst/>
          </a:prstGeom>
        </p:spPr>
        <p:txBody>
          <a:bodyPr wrap="square">
            <a:spAutoFit/>
          </a:bodyPr>
          <a:lstStyle/>
          <a:p>
            <a:r>
              <a:rPr lang="es-EC" b="1" dirty="0" smtClean="0"/>
              <a:t>¡</a:t>
            </a:r>
            <a:r>
              <a:rPr lang="es-EC" sz="6000" b="1" dirty="0" smtClean="0">
                <a:solidFill>
                  <a:schemeClr val="bg1">
                    <a:lumMod val="95000"/>
                  </a:schemeClr>
                </a:solidFill>
              </a:rPr>
              <a:t>GRACIAS POR SU </a:t>
            </a:r>
            <a:br>
              <a:rPr lang="es-EC" sz="6000" b="1" dirty="0" smtClean="0">
                <a:solidFill>
                  <a:schemeClr val="bg1">
                    <a:lumMod val="95000"/>
                  </a:schemeClr>
                </a:solidFill>
              </a:rPr>
            </a:br>
            <a:r>
              <a:rPr lang="es-EC" sz="6000" b="1" dirty="0" smtClean="0">
                <a:solidFill>
                  <a:srgbClr val="002060"/>
                </a:solidFill>
              </a:rPr>
              <a:t>ATENCIÓN</a:t>
            </a:r>
            <a:r>
              <a:rPr lang="es-EC" sz="6000" b="1" dirty="0" smtClean="0">
                <a:solidFill>
                  <a:schemeClr val="bg1">
                    <a:lumMod val="95000"/>
                  </a:schemeClr>
                </a:solidFill>
              </a:rPr>
              <a:t>!</a:t>
            </a:r>
            <a:endParaRPr lang="es-ES" sz="6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79512" y="5949280"/>
            <a:ext cx="676545" cy="682377"/>
          </a:xfrm>
          <a:prstGeom prst="rect">
            <a:avLst/>
          </a:prstGeom>
        </p:spPr>
      </p:pic>
      <p:graphicFrame>
        <p:nvGraphicFramePr>
          <p:cNvPr id="4" name="3 Diagrama"/>
          <p:cNvGraphicFramePr/>
          <p:nvPr/>
        </p:nvGraphicFramePr>
        <p:xfrm>
          <a:off x="1259632" y="188640"/>
          <a:ext cx="691276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4 Diagrama"/>
          <p:cNvGraphicFramePr/>
          <p:nvPr/>
        </p:nvGraphicFramePr>
        <p:xfrm>
          <a:off x="971600" y="2571744"/>
          <a:ext cx="7848872" cy="40702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179512" y="6021288"/>
            <a:ext cx="676545" cy="682377"/>
          </a:xfrm>
          <a:prstGeom prst="rect">
            <a:avLst/>
          </a:prstGeom>
        </p:spPr>
      </p:pic>
      <p:sp>
        <p:nvSpPr>
          <p:cNvPr id="7" name="6 Rectángulo"/>
          <p:cNvSpPr/>
          <p:nvPr/>
        </p:nvSpPr>
        <p:spPr>
          <a:xfrm>
            <a:off x="2123728" y="188640"/>
            <a:ext cx="6552728" cy="830997"/>
          </a:xfrm>
          <a:prstGeom prst="rect">
            <a:avLst/>
          </a:prstGeom>
          <a:solidFill>
            <a:schemeClr val="accent1">
              <a:lumMod val="60000"/>
              <a:lumOff val="4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400" b="1" dirty="0" smtClean="0">
                <a:ln w="11430"/>
                <a:effectLst>
                  <a:outerShdw blurRad="50800" dist="39000" dir="5460000" algn="tl">
                    <a:srgbClr val="000000">
                      <a:alpha val="38000"/>
                    </a:srgbClr>
                  </a:outerShdw>
                </a:effectLst>
              </a:rPr>
              <a:t>JUSTIFICACIÓN E IMPORTANCIA DEL PROBLEMA</a:t>
            </a:r>
            <a:endParaRPr lang="es-ES" sz="2400" b="1" cap="none" spc="0" dirty="0">
              <a:ln w="11430"/>
              <a:effectLst>
                <a:outerShdw blurRad="50800" dist="39000" dir="5460000" algn="tl">
                  <a:srgbClr val="000000">
                    <a:alpha val="38000"/>
                  </a:srgbClr>
                </a:outerShdw>
              </a:effectLst>
            </a:endParaRPr>
          </a:p>
        </p:txBody>
      </p:sp>
      <p:sp>
        <p:nvSpPr>
          <p:cNvPr id="8" name="7 Rectángulo redondeado"/>
          <p:cNvSpPr/>
          <p:nvPr/>
        </p:nvSpPr>
        <p:spPr>
          <a:xfrm>
            <a:off x="714348" y="1285860"/>
            <a:ext cx="7771164" cy="41434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2400" dirty="0" smtClean="0">
                <a:latin typeface="Baskerville Old Face" pitchFamily="18" charset="0"/>
              </a:rPr>
              <a:t>La importancia del presente trabajo de investigación es proveer las herramientas necesarias a los maestros/ras, padres y madres de familia de los niños/as del 1º año de educación básica de la escuela “San Ignacio de Loyola” de </a:t>
            </a:r>
            <a:r>
              <a:rPr lang="es-ES" sz="2400" dirty="0" err="1" smtClean="0">
                <a:latin typeface="Baskerville Old Face" pitchFamily="18" charset="0"/>
              </a:rPr>
              <a:t>Aglla</a:t>
            </a:r>
            <a:r>
              <a:rPr lang="es-ES" sz="2400" dirty="0" smtClean="0">
                <a:latin typeface="Baskerville Old Face" pitchFamily="18" charset="0"/>
              </a:rPr>
              <a:t> de la parroquia de Checa, para que sean capaces  de intervenir para remediar cualquier deficiencia del lenguaje mediante la estimulación adecuada </a:t>
            </a:r>
            <a:endParaRPr lang="es-ES" sz="2400" dirty="0">
              <a:latin typeface="Baskerville Old Face" pitchFamily="18" charset="0"/>
            </a:endParaRP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enu.jpg">
            <a:hlinkClick r:id="rId2" action="ppaction://hlinksldjump"/>
          </p:cNvPr>
          <p:cNvPicPr>
            <a:picLocks noChangeAspect="1"/>
          </p:cNvPicPr>
          <p:nvPr/>
        </p:nvPicPr>
        <p:blipFill>
          <a:blip r:embed="rId3" cstate="print"/>
          <a:stretch>
            <a:fillRect/>
          </a:stretch>
        </p:blipFill>
        <p:spPr>
          <a:xfrm>
            <a:off x="214282" y="6000768"/>
            <a:ext cx="676545" cy="682377"/>
          </a:xfrm>
          <a:prstGeom prst="rect">
            <a:avLst/>
          </a:prstGeom>
        </p:spPr>
      </p:pic>
      <p:grpSp>
        <p:nvGrpSpPr>
          <p:cNvPr id="16" name="15 Grupo"/>
          <p:cNvGrpSpPr>
            <a:grpSpLocks/>
          </p:cNvGrpSpPr>
          <p:nvPr/>
        </p:nvGrpSpPr>
        <p:grpSpPr bwMode="auto">
          <a:xfrm>
            <a:off x="857224" y="214289"/>
            <a:ext cx="7123622" cy="4572492"/>
            <a:chOff x="2845" y="12630"/>
            <a:chExt cx="8015" cy="3184"/>
          </a:xfrm>
        </p:grpSpPr>
        <p:sp>
          <p:nvSpPr>
            <p:cNvPr id="17" name="AutoShape 3"/>
            <p:cNvSpPr>
              <a:spLocks noChangeArrowheads="1"/>
            </p:cNvSpPr>
            <p:nvPr/>
          </p:nvSpPr>
          <p:spPr bwMode="auto">
            <a:xfrm>
              <a:off x="2845" y="12630"/>
              <a:ext cx="8015" cy="57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es-EC" sz="2800" b="1" dirty="0" smtClean="0">
                  <a:solidFill>
                    <a:schemeClr val="tx2">
                      <a:lumMod val="75000"/>
                    </a:schemeClr>
                  </a:solidFill>
                  <a:latin typeface="Arial" pitchFamily="34" charset="0"/>
                  <a:ea typeface="Calibri"/>
                  <a:cs typeface="Arial" pitchFamily="34" charset="0"/>
                </a:rPr>
                <a:t>MARCO TEÓRICO</a:t>
              </a:r>
              <a:endParaRPr lang="es-EC" sz="2800" b="1" dirty="0">
                <a:solidFill>
                  <a:schemeClr val="tx2">
                    <a:lumMod val="75000"/>
                  </a:schemeClr>
                </a:solidFill>
                <a:effectLst/>
                <a:latin typeface="Arial" pitchFamily="34" charset="0"/>
                <a:ea typeface="Calibri"/>
                <a:cs typeface="Arial" pitchFamily="34" charset="0"/>
              </a:endParaRPr>
            </a:p>
          </p:txBody>
        </p:sp>
        <p:sp>
          <p:nvSpPr>
            <p:cNvPr id="18" name="AutoShape 5"/>
            <p:cNvSpPr>
              <a:spLocks noChangeArrowheads="1"/>
            </p:cNvSpPr>
            <p:nvPr/>
          </p:nvSpPr>
          <p:spPr bwMode="auto">
            <a:xfrm>
              <a:off x="6786" y="13833"/>
              <a:ext cx="3727" cy="1981"/>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es-EC" sz="2000" b="1" dirty="0" smtClean="0">
                  <a:solidFill>
                    <a:schemeClr val="accent4">
                      <a:lumMod val="75000"/>
                    </a:schemeClr>
                  </a:solidFill>
                  <a:latin typeface="Arial" pitchFamily="34" charset="0"/>
                  <a:ea typeface="Calibri"/>
                  <a:cs typeface="Arial" pitchFamily="34" charset="0"/>
                </a:rPr>
                <a:t>Definición conceptual del marco teórico</a:t>
              </a:r>
            </a:p>
            <a:p>
              <a:pPr algn="just">
                <a:lnSpc>
                  <a:spcPct val="115000"/>
                </a:lnSpc>
                <a:spcAft>
                  <a:spcPts val="1000"/>
                </a:spcAft>
                <a:buFont typeface="Arial" charset="0"/>
                <a:buChar char="•"/>
              </a:pPr>
              <a:r>
                <a:rPr lang="es-ES" sz="1600" dirty="0" smtClean="0"/>
                <a:t> </a:t>
              </a:r>
              <a:r>
                <a:rPr lang="es-ES" sz="1600" dirty="0" smtClean="0">
                  <a:hlinkClick r:id="rId4" action="ppaction://hlinksldjump"/>
                </a:rPr>
                <a:t>El</a:t>
              </a:r>
              <a:r>
                <a:rPr lang="es-ES" sz="1600" dirty="0" smtClean="0"/>
                <a:t> lenguaje</a:t>
              </a:r>
            </a:p>
            <a:p>
              <a:pPr algn="just">
                <a:lnSpc>
                  <a:spcPct val="115000"/>
                </a:lnSpc>
                <a:spcAft>
                  <a:spcPts val="1000"/>
                </a:spcAft>
                <a:buFont typeface="Arial" charset="0"/>
                <a:buChar char="•"/>
              </a:pPr>
              <a:r>
                <a:rPr lang="es-ES" sz="1600" dirty="0" smtClean="0">
                  <a:hlinkClick r:id="rId5" action="ppaction://hlinksldjump"/>
                </a:rPr>
                <a:t>Adquisición </a:t>
              </a:r>
              <a:r>
                <a:rPr lang="es-ES" sz="1600" dirty="0" smtClean="0"/>
                <a:t>del Lenguaje Oral</a:t>
              </a:r>
            </a:p>
            <a:p>
              <a:pPr algn="just">
                <a:lnSpc>
                  <a:spcPct val="115000"/>
                </a:lnSpc>
                <a:spcAft>
                  <a:spcPts val="1000"/>
                </a:spcAft>
              </a:pPr>
              <a:endParaRPr lang="es-ES_tradnl" sz="1600" dirty="0" smtClean="0"/>
            </a:p>
            <a:p>
              <a:pPr algn="ctr">
                <a:lnSpc>
                  <a:spcPct val="115000"/>
                </a:lnSpc>
                <a:spcAft>
                  <a:spcPts val="1000"/>
                </a:spcAft>
              </a:pPr>
              <a:endParaRPr lang="es-EC" sz="2000" dirty="0">
                <a:effectLst/>
                <a:latin typeface="Arial" pitchFamily="34" charset="0"/>
                <a:ea typeface="Calibri"/>
                <a:cs typeface="Arial" pitchFamily="34" charset="0"/>
              </a:endParaRPr>
            </a:p>
          </p:txBody>
        </p:sp>
        <p:sp>
          <p:nvSpPr>
            <p:cNvPr id="19" name="AutoShape 6"/>
            <p:cNvSpPr>
              <a:spLocks noChangeArrowheads="1"/>
            </p:cNvSpPr>
            <p:nvPr/>
          </p:nvSpPr>
          <p:spPr bwMode="auto">
            <a:xfrm>
              <a:off x="3140" y="13833"/>
              <a:ext cx="2755" cy="1636"/>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pPr algn="just">
                <a:lnSpc>
                  <a:spcPct val="200000"/>
                </a:lnSpc>
                <a:spcAft>
                  <a:spcPts val="1000"/>
                </a:spcAft>
              </a:pPr>
              <a:r>
                <a:rPr lang="es-EC" sz="2000" dirty="0" smtClean="0">
                  <a:latin typeface="Arial" pitchFamily="34" charset="0"/>
                  <a:ea typeface="Calibri"/>
                  <a:cs typeface="Arial" pitchFamily="34" charset="0"/>
                  <a:hlinkClick r:id="rId6" action="ppaction://hlinksldjump"/>
                </a:rPr>
                <a:t>A</a:t>
              </a:r>
              <a:r>
                <a:rPr lang="es-EC" sz="2000" dirty="0" smtClean="0">
                  <a:effectLst/>
                  <a:latin typeface="Arial" pitchFamily="34" charset="0"/>
                  <a:ea typeface="Calibri"/>
                  <a:cs typeface="Arial" pitchFamily="34" charset="0"/>
                  <a:hlinkClick r:id="rId6" action="ppaction://hlinksldjump"/>
                </a:rPr>
                <a:t>ntecedentes</a:t>
              </a:r>
              <a:endParaRPr lang="es-EC" sz="2000" dirty="0" smtClean="0">
                <a:effectLst/>
                <a:latin typeface="Arial" pitchFamily="34" charset="0"/>
                <a:ea typeface="Calibri"/>
                <a:cs typeface="Arial" pitchFamily="34" charset="0"/>
              </a:endParaRPr>
            </a:p>
            <a:p>
              <a:pPr algn="just">
                <a:lnSpc>
                  <a:spcPct val="200000"/>
                </a:lnSpc>
                <a:spcAft>
                  <a:spcPts val="1000"/>
                </a:spcAft>
              </a:pPr>
              <a:r>
                <a:rPr lang="es-EC" sz="2000" dirty="0" smtClean="0">
                  <a:effectLst/>
                  <a:latin typeface="Arial" pitchFamily="34" charset="0"/>
                  <a:ea typeface="Calibri"/>
                  <a:cs typeface="Arial" pitchFamily="34" charset="0"/>
                </a:rPr>
                <a:t> Investigativos</a:t>
              </a:r>
              <a:endParaRPr lang="es-EC" sz="2000" dirty="0">
                <a:effectLst/>
                <a:latin typeface="Arial" pitchFamily="34" charset="0"/>
                <a:ea typeface="Calibri"/>
                <a:cs typeface="Arial" pitchFamily="34" charset="0"/>
              </a:endParaRPr>
            </a:p>
          </p:txBody>
        </p:sp>
        <p:sp>
          <p:nvSpPr>
            <p:cNvPr id="20" name="AutoShape 7"/>
            <p:cNvSpPr>
              <a:spLocks noChangeArrowheads="1"/>
            </p:cNvSpPr>
            <p:nvPr/>
          </p:nvSpPr>
          <p:spPr bwMode="auto">
            <a:xfrm>
              <a:off x="3869" y="13232"/>
              <a:ext cx="765" cy="572"/>
            </a:xfrm>
            <a:prstGeom prst="downArrow">
              <a:avLst>
                <a:gd name="adj1" fmla="val 50000"/>
                <a:gd name="adj2" fmla="val 25000"/>
              </a:avLst>
            </a:prstGeom>
            <a:ln>
              <a:headEnd/>
              <a:tailEnd/>
            </a:ln>
          </p:spPr>
          <p:style>
            <a:lnRef idx="2">
              <a:schemeClr val="accent1"/>
            </a:lnRef>
            <a:fillRef idx="1">
              <a:schemeClr val="lt1"/>
            </a:fillRef>
            <a:effectRef idx="0">
              <a:schemeClr val="accent1"/>
            </a:effectRef>
            <a:fontRef idx="minor">
              <a:schemeClr val="dk1"/>
            </a:fontRef>
          </p:style>
          <p:txBody>
            <a:bodyPr rot="0" vert="eaVert" wrap="square" lIns="91440" tIns="45720" rIns="91440" bIns="45720" anchor="t" anchorCtr="0" upright="1">
              <a:noAutofit/>
            </a:bodyPr>
            <a:lstStyle/>
            <a:p>
              <a:pPr algn="just"/>
              <a:endParaRPr lang="es-EC" dirty="0"/>
            </a:p>
          </p:txBody>
        </p:sp>
        <p:sp>
          <p:nvSpPr>
            <p:cNvPr id="21" name="AutoShape 8"/>
            <p:cNvSpPr>
              <a:spLocks noChangeArrowheads="1"/>
            </p:cNvSpPr>
            <p:nvPr/>
          </p:nvSpPr>
          <p:spPr bwMode="auto">
            <a:xfrm>
              <a:off x="8325" y="13232"/>
              <a:ext cx="765" cy="572"/>
            </a:xfrm>
            <a:prstGeom prst="downArrow">
              <a:avLst>
                <a:gd name="adj1" fmla="val 50000"/>
                <a:gd name="adj2" fmla="val 25000"/>
              </a:avLst>
            </a:prstGeom>
            <a:ln>
              <a:headEnd/>
              <a:tailEnd/>
            </a:ln>
          </p:spPr>
          <p:style>
            <a:lnRef idx="2">
              <a:schemeClr val="accent1"/>
            </a:lnRef>
            <a:fillRef idx="1">
              <a:schemeClr val="lt1"/>
            </a:fillRef>
            <a:effectRef idx="0">
              <a:schemeClr val="accent1"/>
            </a:effectRef>
            <a:fontRef idx="minor">
              <a:schemeClr val="dk1"/>
            </a:fontRef>
          </p:style>
          <p:txBody>
            <a:bodyPr rot="0" vert="eaVert" wrap="square" lIns="91440" tIns="45720" rIns="91440" bIns="45720" anchor="t" anchorCtr="0" upright="1">
              <a:noAutofit/>
            </a:bodyPr>
            <a:lstStyle/>
            <a:p>
              <a:pPr algn="just"/>
              <a:endParaRPr lang="es-EC" dirty="0"/>
            </a:p>
          </p:txBody>
        </p:sp>
      </p:gr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2">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2383</TotalTime>
  <Words>3250</Words>
  <Application>Microsoft Office PowerPoint</Application>
  <PresentationFormat>Presentación en pantalla (4:3)</PresentationFormat>
  <Paragraphs>525</Paragraphs>
  <Slides>61</Slides>
  <Notes>2</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Concurrencia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Actividades para potenciar  La Organización Fonológica </vt:lpstr>
      <vt:lpstr> Actividades para potenciar  La Organización Fonológica </vt:lpstr>
      <vt:lpstr>Presentación de PowerPoint</vt:lpstr>
      <vt:lpstr> Actividades para potenciar  La Organización Fonológica </vt:lpstr>
      <vt:lpstr>Presentación de PowerPoint</vt:lpstr>
      <vt:lpstr> Actividades para potenciar  La Organización Fonológica </vt:lpstr>
      <vt:lpstr>Presentación de PowerPoint</vt:lpstr>
      <vt:lpstr> Actividades para potenciar  La Organización Semàntica </vt:lpstr>
      <vt:lpstr> Actividades para potenciar  La Organización semàntica </vt:lpstr>
      <vt:lpstr>Presentación de PowerPoint</vt:lpstr>
      <vt:lpstr> Actividades para potenciar  La Organización semàntica </vt:lpstr>
      <vt:lpstr>Presentación de PowerPoint</vt:lpstr>
      <vt:lpstr> Actividades para potenciar  La Organización Morfosintàctica </vt:lpstr>
      <vt:lpstr> Actividades para potenciar  La Organización morfosintàctica </vt:lpstr>
      <vt:lpstr>Presentación de PowerPoint</vt:lpstr>
      <vt:lpstr> Actividades para potenciar  La Organización Morfosintàctica</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dc:creator>
  <cp:lastModifiedBy>Eli</cp:lastModifiedBy>
  <cp:revision>286</cp:revision>
  <dcterms:created xsi:type="dcterms:W3CDTF">2012-09-16T16:33:56Z</dcterms:created>
  <dcterms:modified xsi:type="dcterms:W3CDTF">2013-07-08T17:05:19Z</dcterms:modified>
</cp:coreProperties>
</file>