
<file path=[Content_Types].xml><?xml version="1.0" encoding="utf-8"?>
<Types xmlns="http://schemas.openxmlformats.org/package/2006/content-types">
  <Default Extension="rels" ContentType="application/vnd.openxmlformats-package.relationships+xml"/>
  <Default Extension="jpg" ContentType="image/jpeg"/>
  <Default Extension="xml" ContentType="application/xml"/>
  <Default Extension="jpeg" ContentType="image/jpeg"/>
  <Default Extension="emf" ContentType="image/x-emf"/>
  <Default Extension="png" ContentType="image/png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sldIdLst>
    <p:sldId id="313" r:id="rId2"/>
    <p:sldId id="256" r:id="rId3"/>
    <p:sldId id="257" r:id="rId4"/>
    <p:sldId id="258" r:id="rId5"/>
    <p:sldId id="298" r:id="rId6"/>
    <p:sldId id="262" r:id="rId7"/>
    <p:sldId id="263" r:id="rId8"/>
    <p:sldId id="264" r:id="rId9"/>
    <p:sldId id="314" r:id="rId10"/>
    <p:sldId id="266" r:id="rId11"/>
    <p:sldId id="265" r:id="rId12"/>
    <p:sldId id="267" r:id="rId13"/>
    <p:sldId id="270" r:id="rId14"/>
    <p:sldId id="271" r:id="rId15"/>
    <p:sldId id="272" r:id="rId16"/>
    <p:sldId id="303" r:id="rId17"/>
    <p:sldId id="318" r:id="rId18"/>
    <p:sldId id="305" r:id="rId19"/>
    <p:sldId id="274" r:id="rId20"/>
    <p:sldId id="275" r:id="rId21"/>
    <p:sldId id="316" r:id="rId22"/>
    <p:sldId id="277" r:id="rId23"/>
    <p:sldId id="278" r:id="rId24"/>
    <p:sldId id="279" r:id="rId25"/>
    <p:sldId id="280" r:id="rId26"/>
    <p:sldId id="296" r:id="rId27"/>
    <p:sldId id="297" r:id="rId28"/>
    <p:sldId id="281" r:id="rId29"/>
    <p:sldId id="282" r:id="rId30"/>
    <p:sldId id="283" r:id="rId31"/>
    <p:sldId id="284" r:id="rId32"/>
    <p:sldId id="295" r:id="rId33"/>
    <p:sldId id="285" r:id="rId34"/>
    <p:sldId id="286" r:id="rId35"/>
    <p:sldId id="31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287" r:id="rId44"/>
    <p:sldId id="288" r:id="rId45"/>
    <p:sldId id="289" r:id="rId46"/>
    <p:sldId id="290" r:id="rId47"/>
    <p:sldId id="30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F913"/>
    <a:srgbClr val="940000"/>
    <a:srgbClr val="C10000"/>
    <a:srgbClr val="E58CF7"/>
    <a:srgbClr val="EBCFEA"/>
    <a:srgbClr val="1D6EC8"/>
    <a:srgbClr val="BA9EFF"/>
    <a:srgbClr val="FF9DA0"/>
    <a:srgbClr val="E1FEE6"/>
    <a:srgbClr val="E694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Estilo claro 1 - Énfasis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2C8C85-51F0-491E-9774-3900AFEF0FD7}" styleName="Estilo claro 2 - Énfasis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Estilo claro 2 - Énfasis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Estilo claro 3 - Énfasi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Énfasi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Énfasi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Énfasis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Énfasis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presProps" Target="presProp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printerSettings" Target="printerSettings/printerSettings1.bin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viewProps" Target="viewProp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theme" Target="theme/theme1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tableStyles" Target="tableStyle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2E639E-CD70-074B-94A7-688935117C26}" type="doc">
      <dgm:prSet loTypeId="urn:microsoft.com/office/officeart/2005/8/layout/arrow6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69AF178-4C88-B64B-9CA5-165E06A2CA23}">
      <dgm:prSet phldrT="[Texto]"/>
      <dgm:spPr>
        <a:solidFill>
          <a:srgbClr val="B670FB"/>
        </a:solidFill>
      </dgm:spPr>
      <dgm:t>
        <a:bodyPr/>
        <a:lstStyle/>
        <a:p>
          <a:pPr algn="just"/>
          <a:r>
            <a:rPr lang="es-ES_tradnl" b="1" dirty="0" smtClean="0">
              <a:solidFill>
                <a:schemeClr val="bg1"/>
              </a:solidFill>
            </a:rPr>
            <a:t>H1: </a:t>
          </a:r>
          <a:r>
            <a:rPr lang="es-ES_tradnl" dirty="0" smtClean="0">
              <a:solidFill>
                <a:schemeClr val="bg1"/>
              </a:solidFill>
            </a:rPr>
            <a:t>La estimulación visual y auditiva incide de manera favorable en el desarrollo del lenguaje oral de las niñas y niños de 4 años del Centro Educativo Primicias de la Cultura de Quito</a:t>
          </a:r>
          <a:r>
            <a:rPr lang="es-ES_tradnl" dirty="0" smtClean="0"/>
            <a:t>.</a:t>
          </a:r>
          <a:endParaRPr lang="es-ES" dirty="0"/>
        </a:p>
      </dgm:t>
    </dgm:pt>
    <dgm:pt modelId="{D75254CB-A335-A14C-AA53-0D3ED9CC2424}" type="parTrans" cxnId="{E8589652-1DE8-A747-8109-7E2DF04FCA7B}">
      <dgm:prSet/>
      <dgm:spPr/>
      <dgm:t>
        <a:bodyPr/>
        <a:lstStyle/>
        <a:p>
          <a:endParaRPr lang="es-ES"/>
        </a:p>
      </dgm:t>
    </dgm:pt>
    <dgm:pt modelId="{4B4ED31C-CB2F-8648-8F8F-601E18D00C94}" type="sibTrans" cxnId="{E8589652-1DE8-A747-8109-7E2DF04FCA7B}">
      <dgm:prSet/>
      <dgm:spPr/>
      <dgm:t>
        <a:bodyPr/>
        <a:lstStyle/>
        <a:p>
          <a:endParaRPr lang="es-ES"/>
        </a:p>
      </dgm:t>
    </dgm:pt>
    <dgm:pt modelId="{1E1EC09B-ED12-6A4B-AD6E-28F1ABF0B1A3}">
      <dgm:prSet phldrT="[Texto]"/>
      <dgm:spPr/>
      <dgm:t>
        <a:bodyPr/>
        <a:lstStyle/>
        <a:p>
          <a:pPr algn="just"/>
          <a:r>
            <a:rPr lang="es-ES_tradnl" b="1" dirty="0" smtClean="0">
              <a:solidFill>
                <a:srgbClr val="FFFFFF"/>
              </a:solidFill>
            </a:rPr>
            <a:t>Ho:</a:t>
          </a:r>
          <a:r>
            <a:rPr lang="es-ES_tradnl" dirty="0" smtClean="0">
              <a:solidFill>
                <a:srgbClr val="FFFFFF"/>
              </a:solidFill>
            </a:rPr>
            <a:t> La estimulación visual y auditiva </a:t>
          </a:r>
          <a:r>
            <a:rPr lang="es-ES_tradnl" b="1" dirty="0" smtClean="0">
              <a:solidFill>
                <a:srgbClr val="FFFFFF"/>
              </a:solidFill>
            </a:rPr>
            <a:t>NO</a:t>
          </a:r>
          <a:r>
            <a:rPr lang="es-ES_tradnl" dirty="0" smtClean="0">
              <a:solidFill>
                <a:srgbClr val="FFFFFF"/>
              </a:solidFill>
            </a:rPr>
            <a:t> incide en el desarrollo del lenguaje oral de las niñas y niños de 4 años del Centro Educativo Primicias de la Cultura de Quito.</a:t>
          </a:r>
          <a:endParaRPr lang="es-ES" dirty="0">
            <a:solidFill>
              <a:srgbClr val="FFFFFF"/>
            </a:solidFill>
          </a:endParaRPr>
        </a:p>
      </dgm:t>
    </dgm:pt>
    <dgm:pt modelId="{8BDDFCBA-3638-DC44-89F3-A50ECF540F5C}" type="parTrans" cxnId="{D8B6A061-65DA-3F47-8DE4-411C570D09EF}">
      <dgm:prSet/>
      <dgm:spPr/>
      <dgm:t>
        <a:bodyPr/>
        <a:lstStyle/>
        <a:p>
          <a:endParaRPr lang="es-ES"/>
        </a:p>
      </dgm:t>
    </dgm:pt>
    <dgm:pt modelId="{75619B0F-E509-DC46-B682-95319E028FE3}" type="sibTrans" cxnId="{D8B6A061-65DA-3F47-8DE4-411C570D09EF}">
      <dgm:prSet/>
      <dgm:spPr/>
      <dgm:t>
        <a:bodyPr/>
        <a:lstStyle/>
        <a:p>
          <a:endParaRPr lang="es-ES"/>
        </a:p>
      </dgm:t>
    </dgm:pt>
    <dgm:pt modelId="{B0F21FAB-03E5-D844-AE9F-DCC87596AF85}" type="pres">
      <dgm:prSet presAssocID="{C22E639E-CD70-074B-94A7-688935117C2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3E15E12-2C71-7F40-9882-B11D147585A2}" type="pres">
      <dgm:prSet presAssocID="{C22E639E-CD70-074B-94A7-688935117C26}" presName="ribbon" presStyleLbl="node1" presStyleIdx="0" presStyleCnt="1" custScaleY="89338"/>
      <dgm:spPr>
        <a:solidFill>
          <a:srgbClr val="3492E7"/>
        </a:solidFill>
      </dgm:spPr>
    </dgm:pt>
    <dgm:pt modelId="{301B2431-A570-FD48-95FE-F3A532702F73}" type="pres">
      <dgm:prSet presAssocID="{C22E639E-CD70-074B-94A7-688935117C26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D25BAF-D93B-D24D-87B8-CBA346A1B8D2}" type="pres">
      <dgm:prSet presAssocID="{C22E639E-CD70-074B-94A7-688935117C26}" presName="rightArrowText" presStyleLbl="node1" presStyleIdx="0" presStyleCnt="1" custScaleY="12785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8B6A061-65DA-3F47-8DE4-411C570D09EF}" srcId="{C22E639E-CD70-074B-94A7-688935117C26}" destId="{1E1EC09B-ED12-6A4B-AD6E-28F1ABF0B1A3}" srcOrd="1" destOrd="0" parTransId="{8BDDFCBA-3638-DC44-89F3-A50ECF540F5C}" sibTransId="{75619B0F-E509-DC46-B682-95319E028FE3}"/>
    <dgm:cxn modelId="{3C572378-4A3D-B04E-B333-D3EDCBFD3D2A}" type="presOf" srcId="{C22E639E-CD70-074B-94A7-688935117C26}" destId="{B0F21FAB-03E5-D844-AE9F-DCC87596AF85}" srcOrd="0" destOrd="0" presId="urn:microsoft.com/office/officeart/2005/8/layout/arrow6"/>
    <dgm:cxn modelId="{E8589652-1DE8-A747-8109-7E2DF04FCA7B}" srcId="{C22E639E-CD70-074B-94A7-688935117C26}" destId="{469AF178-4C88-B64B-9CA5-165E06A2CA23}" srcOrd="0" destOrd="0" parTransId="{D75254CB-A335-A14C-AA53-0D3ED9CC2424}" sibTransId="{4B4ED31C-CB2F-8648-8F8F-601E18D00C94}"/>
    <dgm:cxn modelId="{CDF353CF-9A6A-694B-AAE7-874A24FDBAED}" type="presOf" srcId="{1E1EC09B-ED12-6A4B-AD6E-28F1ABF0B1A3}" destId="{90D25BAF-D93B-D24D-87B8-CBA346A1B8D2}" srcOrd="0" destOrd="0" presId="urn:microsoft.com/office/officeart/2005/8/layout/arrow6"/>
    <dgm:cxn modelId="{BDFBAD17-CD60-A447-84FD-364F788999C0}" type="presOf" srcId="{469AF178-4C88-B64B-9CA5-165E06A2CA23}" destId="{301B2431-A570-FD48-95FE-F3A532702F73}" srcOrd="0" destOrd="0" presId="urn:microsoft.com/office/officeart/2005/8/layout/arrow6"/>
    <dgm:cxn modelId="{BE043007-575F-8241-98FB-C1997DED01F0}" type="presParOf" srcId="{B0F21FAB-03E5-D844-AE9F-DCC87596AF85}" destId="{03E15E12-2C71-7F40-9882-B11D147585A2}" srcOrd="0" destOrd="0" presId="urn:microsoft.com/office/officeart/2005/8/layout/arrow6"/>
    <dgm:cxn modelId="{624D7EFC-1384-6D48-9112-283DA1FED6E9}" type="presParOf" srcId="{B0F21FAB-03E5-D844-AE9F-DCC87596AF85}" destId="{301B2431-A570-FD48-95FE-F3A532702F73}" srcOrd="1" destOrd="0" presId="urn:microsoft.com/office/officeart/2005/8/layout/arrow6"/>
    <dgm:cxn modelId="{DAE4B57C-8442-564E-A3BD-8FD503013BD9}" type="presParOf" srcId="{B0F21FAB-03E5-D844-AE9F-DCC87596AF85}" destId="{90D25BAF-D93B-D24D-87B8-CBA346A1B8D2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ABF7D4-1D94-2441-B72A-599FDC95D5CA}" type="doc">
      <dgm:prSet loTypeId="urn:microsoft.com/office/officeart/2005/8/layout/radial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1AE521C-63FC-944F-AACE-2C3CC96350CB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FB9FF7"/>
          </a:solidFill>
        </a:ln>
      </dgm:spPr>
      <dgm:t>
        <a:bodyPr/>
        <a:lstStyle/>
        <a:p>
          <a:r>
            <a:rPr lang="es-ES" sz="1400" dirty="0" smtClean="0"/>
            <a:t>PROGRAMA</a:t>
          </a:r>
          <a:endParaRPr lang="es-ES" sz="1400" dirty="0"/>
        </a:p>
      </dgm:t>
    </dgm:pt>
    <dgm:pt modelId="{01F6625F-D40E-554E-93E2-9D7218ADC476}" type="parTrans" cxnId="{CFD1B659-7AD4-ED45-B3A7-DD39FC169295}">
      <dgm:prSet/>
      <dgm:spPr/>
      <dgm:t>
        <a:bodyPr/>
        <a:lstStyle/>
        <a:p>
          <a:endParaRPr lang="es-ES"/>
        </a:p>
      </dgm:t>
    </dgm:pt>
    <dgm:pt modelId="{707C3C25-6A05-9C4A-9DF0-26C9251EE6C4}" type="sibTrans" cxnId="{CFD1B659-7AD4-ED45-B3A7-DD39FC169295}">
      <dgm:prSet/>
      <dgm:spPr/>
      <dgm:t>
        <a:bodyPr/>
        <a:lstStyle/>
        <a:p>
          <a:endParaRPr lang="es-ES"/>
        </a:p>
      </dgm:t>
    </dgm:pt>
    <dgm:pt modelId="{83FC0E41-9F06-114F-A511-BEBE40456440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FB9FF7"/>
          </a:solidFill>
        </a:ln>
      </dgm:spPr>
      <dgm:t>
        <a:bodyPr/>
        <a:lstStyle/>
        <a:p>
          <a:r>
            <a:rPr lang="es-ES" sz="1400" dirty="0" smtClean="0"/>
            <a:t>PARTE TEÓRICA</a:t>
          </a:r>
          <a:endParaRPr lang="es-ES" sz="1400" dirty="0"/>
        </a:p>
      </dgm:t>
    </dgm:pt>
    <dgm:pt modelId="{CC501D5D-F6A6-AB4B-98EC-1E5B171BD675}" type="parTrans" cxnId="{47ECBD65-849D-5944-BD66-A3671F279667}">
      <dgm:prSet/>
      <dgm:spPr/>
      <dgm:t>
        <a:bodyPr/>
        <a:lstStyle/>
        <a:p>
          <a:endParaRPr lang="es-ES"/>
        </a:p>
      </dgm:t>
    </dgm:pt>
    <dgm:pt modelId="{F1022641-A359-844D-949D-E73D574BC557}" type="sibTrans" cxnId="{47ECBD65-849D-5944-BD66-A3671F279667}">
      <dgm:prSet/>
      <dgm:spPr/>
      <dgm:t>
        <a:bodyPr/>
        <a:lstStyle/>
        <a:p>
          <a:endParaRPr lang="es-ES"/>
        </a:p>
      </dgm:t>
    </dgm:pt>
    <dgm:pt modelId="{04723A1C-B246-6142-B097-3EE1E80E5CBE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FB9FF7"/>
          </a:solidFill>
        </a:ln>
      </dgm:spPr>
      <dgm:t>
        <a:bodyPr/>
        <a:lstStyle/>
        <a:p>
          <a:r>
            <a:rPr lang="es-ES" sz="1400" dirty="0" smtClean="0"/>
            <a:t>ACTIVIDADES</a:t>
          </a:r>
          <a:endParaRPr lang="es-ES" sz="1400" dirty="0"/>
        </a:p>
      </dgm:t>
    </dgm:pt>
    <dgm:pt modelId="{C033915C-778B-5241-ADCC-227D812C29A4}" type="parTrans" cxnId="{C9B58BEF-2121-7B48-999B-6CB1D6AE7A11}">
      <dgm:prSet/>
      <dgm:spPr/>
      <dgm:t>
        <a:bodyPr/>
        <a:lstStyle/>
        <a:p>
          <a:endParaRPr lang="es-ES"/>
        </a:p>
      </dgm:t>
    </dgm:pt>
    <dgm:pt modelId="{7D0C6DD8-E646-1E42-AA18-C0D527C12FD0}" type="sibTrans" cxnId="{C9B58BEF-2121-7B48-999B-6CB1D6AE7A11}">
      <dgm:prSet/>
      <dgm:spPr/>
      <dgm:t>
        <a:bodyPr/>
        <a:lstStyle/>
        <a:p>
          <a:endParaRPr lang="es-ES"/>
        </a:p>
      </dgm:t>
    </dgm:pt>
    <dgm:pt modelId="{E6CD4F62-C6E6-7C42-90B0-F70955969CE4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FB9FF7"/>
          </a:solidFill>
        </a:ln>
      </dgm:spPr>
      <dgm:t>
        <a:bodyPr/>
        <a:lstStyle/>
        <a:p>
          <a:r>
            <a:rPr lang="es-ES" sz="1400" dirty="0" smtClean="0"/>
            <a:t>ANEXOS</a:t>
          </a:r>
          <a:endParaRPr lang="es-ES" sz="1400" dirty="0"/>
        </a:p>
      </dgm:t>
    </dgm:pt>
    <dgm:pt modelId="{B2871D16-CC2A-7848-AD77-9B942C467D55}" type="parTrans" cxnId="{3030396C-AF49-7B4E-8582-87538C87A731}">
      <dgm:prSet/>
      <dgm:spPr/>
      <dgm:t>
        <a:bodyPr/>
        <a:lstStyle/>
        <a:p>
          <a:endParaRPr lang="es-ES"/>
        </a:p>
      </dgm:t>
    </dgm:pt>
    <dgm:pt modelId="{2DC2A1F8-DFA9-2E45-A933-5D65B719A5D6}" type="sibTrans" cxnId="{3030396C-AF49-7B4E-8582-87538C87A731}">
      <dgm:prSet/>
      <dgm:spPr/>
      <dgm:t>
        <a:bodyPr/>
        <a:lstStyle/>
        <a:p>
          <a:endParaRPr lang="es-ES"/>
        </a:p>
      </dgm:t>
    </dgm:pt>
    <dgm:pt modelId="{F3EA7DFD-CECF-8045-B7B0-BF3CFD3ACB26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FB9FF7"/>
          </a:solidFill>
        </a:ln>
      </dgm:spPr>
      <dgm:t>
        <a:bodyPr/>
        <a:lstStyle/>
        <a:p>
          <a:r>
            <a:rPr lang="es-ES" sz="1400" dirty="0" smtClean="0"/>
            <a:t>CD</a:t>
          </a:r>
          <a:endParaRPr lang="es-ES" sz="1400" dirty="0"/>
        </a:p>
      </dgm:t>
    </dgm:pt>
    <dgm:pt modelId="{F76F5FAA-677E-7D4F-8539-FA94E7EDBDEB}" type="parTrans" cxnId="{1A35E816-BC06-4B49-8E82-850869BC5578}">
      <dgm:prSet/>
      <dgm:spPr/>
      <dgm:t>
        <a:bodyPr/>
        <a:lstStyle/>
        <a:p>
          <a:endParaRPr lang="es-ES"/>
        </a:p>
      </dgm:t>
    </dgm:pt>
    <dgm:pt modelId="{3BD0D9CF-A8EF-6643-AB56-E4D6DA350FD6}" type="sibTrans" cxnId="{1A35E816-BC06-4B49-8E82-850869BC5578}">
      <dgm:prSet/>
      <dgm:spPr/>
      <dgm:t>
        <a:bodyPr/>
        <a:lstStyle/>
        <a:p>
          <a:endParaRPr lang="es-ES"/>
        </a:p>
      </dgm:t>
    </dgm:pt>
    <dgm:pt modelId="{776B6301-D27F-FF49-889D-C680258D4C75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FB9FF7"/>
          </a:solidFill>
        </a:ln>
      </dgm:spPr>
      <dgm:t>
        <a:bodyPr/>
        <a:lstStyle/>
        <a:p>
          <a:r>
            <a:rPr lang="es-ES" sz="1400" dirty="0" smtClean="0"/>
            <a:t>TARJETAS </a:t>
          </a:r>
          <a:endParaRPr lang="es-ES" sz="1400" dirty="0"/>
        </a:p>
      </dgm:t>
    </dgm:pt>
    <dgm:pt modelId="{B0CE5179-EEEA-264E-AD19-825A77A01C77}" type="parTrans" cxnId="{F5B8B7EB-8823-B642-86B1-E973230F94F2}">
      <dgm:prSet/>
      <dgm:spPr/>
      <dgm:t>
        <a:bodyPr/>
        <a:lstStyle/>
        <a:p>
          <a:endParaRPr lang="es-ES"/>
        </a:p>
      </dgm:t>
    </dgm:pt>
    <dgm:pt modelId="{C552FE7A-DF62-B247-8218-DC28864D53D8}" type="sibTrans" cxnId="{F5B8B7EB-8823-B642-86B1-E973230F94F2}">
      <dgm:prSet/>
      <dgm:spPr/>
      <dgm:t>
        <a:bodyPr/>
        <a:lstStyle/>
        <a:p>
          <a:endParaRPr lang="es-ES"/>
        </a:p>
      </dgm:t>
    </dgm:pt>
    <dgm:pt modelId="{501A9DB4-FE09-6249-81C8-A21877D1087F}" type="pres">
      <dgm:prSet presAssocID="{BAABF7D4-1D94-2441-B72A-599FDC95D5C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18DD7B1-8D99-974D-8E62-A1FCE13D3170}" type="pres">
      <dgm:prSet presAssocID="{11AE521C-63FC-944F-AACE-2C3CC96350CB}" presName="centerShape" presStyleLbl="node0" presStyleIdx="0" presStyleCnt="1" custScaleX="124618" custScaleY="41937"/>
      <dgm:spPr/>
      <dgm:t>
        <a:bodyPr/>
        <a:lstStyle/>
        <a:p>
          <a:endParaRPr lang="es-ES"/>
        </a:p>
      </dgm:t>
    </dgm:pt>
    <dgm:pt modelId="{614B7657-30C5-7A47-B3F6-5F74A66BF674}" type="pres">
      <dgm:prSet presAssocID="{CC501D5D-F6A6-AB4B-98EC-1E5B171BD675}" presName="parTrans" presStyleLbl="sibTrans2D1" presStyleIdx="0" presStyleCnt="5"/>
      <dgm:spPr/>
      <dgm:t>
        <a:bodyPr/>
        <a:lstStyle/>
        <a:p>
          <a:endParaRPr lang="es-ES"/>
        </a:p>
      </dgm:t>
    </dgm:pt>
    <dgm:pt modelId="{9E1C8B95-7722-4E46-89A6-4EA3030FEF0F}" type="pres">
      <dgm:prSet presAssocID="{CC501D5D-F6A6-AB4B-98EC-1E5B171BD675}" presName="connectorText" presStyleLbl="sibTrans2D1" presStyleIdx="0" presStyleCnt="5"/>
      <dgm:spPr/>
      <dgm:t>
        <a:bodyPr/>
        <a:lstStyle/>
        <a:p>
          <a:endParaRPr lang="es-ES"/>
        </a:p>
      </dgm:t>
    </dgm:pt>
    <dgm:pt modelId="{A7136362-95D7-0247-A140-127082854B78}" type="pres">
      <dgm:prSet presAssocID="{83FC0E41-9F06-114F-A511-BEBE40456440}" presName="node" presStyleLbl="node1" presStyleIdx="0" presStyleCnt="5" custScaleX="110410" custScaleY="41115" custRadScaleRad="100710" custRadScaleInc="705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D70034-A78D-1942-A853-F25BE8406D27}" type="pres">
      <dgm:prSet presAssocID="{C033915C-778B-5241-ADCC-227D812C29A4}" presName="parTrans" presStyleLbl="sibTrans2D1" presStyleIdx="1" presStyleCnt="5"/>
      <dgm:spPr/>
      <dgm:t>
        <a:bodyPr/>
        <a:lstStyle/>
        <a:p>
          <a:endParaRPr lang="es-ES"/>
        </a:p>
      </dgm:t>
    </dgm:pt>
    <dgm:pt modelId="{D6608156-5D49-9A46-B0DC-B26A365AE9F8}" type="pres">
      <dgm:prSet presAssocID="{C033915C-778B-5241-ADCC-227D812C29A4}" presName="connectorText" presStyleLbl="sibTrans2D1" presStyleIdx="1" presStyleCnt="5"/>
      <dgm:spPr/>
      <dgm:t>
        <a:bodyPr/>
        <a:lstStyle/>
        <a:p>
          <a:endParaRPr lang="es-ES"/>
        </a:p>
      </dgm:t>
    </dgm:pt>
    <dgm:pt modelId="{D82700C4-B384-194A-84D1-F1E6888FE7DB}" type="pres">
      <dgm:prSet presAssocID="{04723A1C-B246-6142-B097-3EE1E80E5CBE}" presName="node" presStyleLbl="node1" presStyleIdx="1" presStyleCnt="5" custScaleX="127116" custScaleY="30992" custRadScaleRad="92934" custRadScaleInc="478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70B4AB-F9CE-6F4B-8432-FF8E055FDA64}" type="pres">
      <dgm:prSet presAssocID="{B2871D16-CC2A-7848-AD77-9B942C467D55}" presName="parTrans" presStyleLbl="sibTrans2D1" presStyleIdx="2" presStyleCnt="5"/>
      <dgm:spPr/>
      <dgm:t>
        <a:bodyPr/>
        <a:lstStyle/>
        <a:p>
          <a:endParaRPr lang="es-ES"/>
        </a:p>
      </dgm:t>
    </dgm:pt>
    <dgm:pt modelId="{0AE43EFE-7B93-8643-BA25-7AD35FE758A0}" type="pres">
      <dgm:prSet presAssocID="{B2871D16-CC2A-7848-AD77-9B942C467D55}" presName="connectorText" presStyleLbl="sibTrans2D1" presStyleIdx="2" presStyleCnt="5"/>
      <dgm:spPr/>
      <dgm:t>
        <a:bodyPr/>
        <a:lstStyle/>
        <a:p>
          <a:endParaRPr lang="es-ES"/>
        </a:p>
      </dgm:t>
    </dgm:pt>
    <dgm:pt modelId="{FE3ED034-FFE6-E349-A4F3-6E2C805148A5}" type="pres">
      <dgm:prSet presAssocID="{E6CD4F62-C6E6-7C42-90B0-F70955969CE4}" presName="node" presStyleLbl="node1" presStyleIdx="2" presStyleCnt="5" custScaleX="110410" custScaleY="50994" custRadScaleRad="92386" custRadScaleInc="-178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9E9024-DD9E-1646-A67A-41977F7034AC}" type="pres">
      <dgm:prSet presAssocID="{F76F5FAA-677E-7D4F-8539-FA94E7EDBDEB}" presName="parTrans" presStyleLbl="sibTrans2D1" presStyleIdx="3" presStyleCnt="5"/>
      <dgm:spPr/>
      <dgm:t>
        <a:bodyPr/>
        <a:lstStyle/>
        <a:p>
          <a:endParaRPr lang="es-ES"/>
        </a:p>
      </dgm:t>
    </dgm:pt>
    <dgm:pt modelId="{BCDFAC67-3AF6-3A4E-8066-74392566CB16}" type="pres">
      <dgm:prSet presAssocID="{F76F5FAA-677E-7D4F-8539-FA94E7EDBDEB}" presName="connectorText" presStyleLbl="sibTrans2D1" presStyleIdx="3" presStyleCnt="5"/>
      <dgm:spPr/>
      <dgm:t>
        <a:bodyPr/>
        <a:lstStyle/>
        <a:p>
          <a:endParaRPr lang="es-ES"/>
        </a:p>
      </dgm:t>
    </dgm:pt>
    <dgm:pt modelId="{493D2869-C903-0346-9182-B992D27D538B}" type="pres">
      <dgm:prSet presAssocID="{F3EA7DFD-CECF-8045-B7B0-BF3CFD3ACB26}" presName="node" presStyleLbl="node1" presStyleIdx="3" presStyleCnt="5" custScaleX="110410" custScaleY="50994" custRadScaleRad="90823" custRadScaleInc="-72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DE4762-0008-F240-93B4-0D8B741185EA}" type="pres">
      <dgm:prSet presAssocID="{B0CE5179-EEEA-264E-AD19-825A77A01C77}" presName="parTrans" presStyleLbl="sibTrans2D1" presStyleIdx="4" presStyleCnt="5"/>
      <dgm:spPr/>
      <dgm:t>
        <a:bodyPr/>
        <a:lstStyle/>
        <a:p>
          <a:endParaRPr lang="es-ES"/>
        </a:p>
      </dgm:t>
    </dgm:pt>
    <dgm:pt modelId="{ABF0A886-0D85-4B4C-88B0-42A24C9974B3}" type="pres">
      <dgm:prSet presAssocID="{B0CE5179-EEEA-264E-AD19-825A77A01C77}" presName="connectorText" presStyleLbl="sibTrans2D1" presStyleIdx="4" presStyleCnt="5"/>
      <dgm:spPr/>
      <dgm:t>
        <a:bodyPr/>
        <a:lstStyle/>
        <a:p>
          <a:endParaRPr lang="es-ES"/>
        </a:p>
      </dgm:t>
    </dgm:pt>
    <dgm:pt modelId="{73891611-212C-8543-87AB-DF20FB297288}" type="pres">
      <dgm:prSet presAssocID="{776B6301-D27F-FF49-889D-C680258D4C75}" presName="node" presStyleLbl="node1" presStyleIdx="4" presStyleCnt="5" custScaleX="110410" custScaleY="50994" custRadScaleRad="96407" custRadScaleInc="-265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66FA83D-F9F1-944B-B115-0F3A21953D9F}" type="presOf" srcId="{11AE521C-63FC-944F-AACE-2C3CC96350CB}" destId="{D18DD7B1-8D99-974D-8E62-A1FCE13D3170}" srcOrd="0" destOrd="0" presId="urn:microsoft.com/office/officeart/2005/8/layout/radial5"/>
    <dgm:cxn modelId="{B0D65551-617C-6545-97B7-95F2CEDDE9A5}" type="presOf" srcId="{F76F5FAA-677E-7D4F-8539-FA94E7EDBDEB}" destId="{BCDFAC67-3AF6-3A4E-8066-74392566CB16}" srcOrd="1" destOrd="0" presId="urn:microsoft.com/office/officeart/2005/8/layout/radial5"/>
    <dgm:cxn modelId="{4DFD4EED-3F37-8346-AF3B-9D70CE019D14}" type="presOf" srcId="{C033915C-778B-5241-ADCC-227D812C29A4}" destId="{F6D70034-A78D-1942-A853-F25BE8406D27}" srcOrd="0" destOrd="0" presId="urn:microsoft.com/office/officeart/2005/8/layout/radial5"/>
    <dgm:cxn modelId="{FB619926-E80D-E641-A9CB-4FFF87AB53BD}" type="presOf" srcId="{B2871D16-CC2A-7848-AD77-9B942C467D55}" destId="{0AE43EFE-7B93-8643-BA25-7AD35FE758A0}" srcOrd="1" destOrd="0" presId="urn:microsoft.com/office/officeart/2005/8/layout/radial5"/>
    <dgm:cxn modelId="{8C8242B3-8FB1-E547-B032-B18B18806DAC}" type="presOf" srcId="{B0CE5179-EEEA-264E-AD19-825A77A01C77}" destId="{EDDE4762-0008-F240-93B4-0D8B741185EA}" srcOrd="0" destOrd="0" presId="urn:microsoft.com/office/officeart/2005/8/layout/radial5"/>
    <dgm:cxn modelId="{41C398E2-40B6-124B-A1E8-7012E77435C9}" type="presOf" srcId="{B0CE5179-EEEA-264E-AD19-825A77A01C77}" destId="{ABF0A886-0D85-4B4C-88B0-42A24C9974B3}" srcOrd="1" destOrd="0" presId="urn:microsoft.com/office/officeart/2005/8/layout/radial5"/>
    <dgm:cxn modelId="{47ECBD65-849D-5944-BD66-A3671F279667}" srcId="{11AE521C-63FC-944F-AACE-2C3CC96350CB}" destId="{83FC0E41-9F06-114F-A511-BEBE40456440}" srcOrd="0" destOrd="0" parTransId="{CC501D5D-F6A6-AB4B-98EC-1E5B171BD675}" sibTransId="{F1022641-A359-844D-949D-E73D574BC557}"/>
    <dgm:cxn modelId="{3CF8CAA6-A55E-BA4C-A963-A23E0E187805}" type="presOf" srcId="{83FC0E41-9F06-114F-A511-BEBE40456440}" destId="{A7136362-95D7-0247-A140-127082854B78}" srcOrd="0" destOrd="0" presId="urn:microsoft.com/office/officeart/2005/8/layout/radial5"/>
    <dgm:cxn modelId="{3030396C-AF49-7B4E-8582-87538C87A731}" srcId="{11AE521C-63FC-944F-AACE-2C3CC96350CB}" destId="{E6CD4F62-C6E6-7C42-90B0-F70955969CE4}" srcOrd="2" destOrd="0" parTransId="{B2871D16-CC2A-7848-AD77-9B942C467D55}" sibTransId="{2DC2A1F8-DFA9-2E45-A933-5D65B719A5D6}"/>
    <dgm:cxn modelId="{FB90C883-176B-654E-A9A4-192DD3C7C4F9}" type="presOf" srcId="{776B6301-D27F-FF49-889D-C680258D4C75}" destId="{73891611-212C-8543-87AB-DF20FB297288}" srcOrd="0" destOrd="0" presId="urn:microsoft.com/office/officeart/2005/8/layout/radial5"/>
    <dgm:cxn modelId="{071D1807-C8E1-0445-BC5B-534FB4D24197}" type="presOf" srcId="{E6CD4F62-C6E6-7C42-90B0-F70955969CE4}" destId="{FE3ED034-FFE6-E349-A4F3-6E2C805148A5}" srcOrd="0" destOrd="0" presId="urn:microsoft.com/office/officeart/2005/8/layout/radial5"/>
    <dgm:cxn modelId="{F5B8B7EB-8823-B642-86B1-E973230F94F2}" srcId="{11AE521C-63FC-944F-AACE-2C3CC96350CB}" destId="{776B6301-D27F-FF49-889D-C680258D4C75}" srcOrd="4" destOrd="0" parTransId="{B0CE5179-EEEA-264E-AD19-825A77A01C77}" sibTransId="{C552FE7A-DF62-B247-8218-DC28864D53D8}"/>
    <dgm:cxn modelId="{20D97D84-1F7A-434A-A3B8-87EEB6C1EBDE}" type="presOf" srcId="{F3EA7DFD-CECF-8045-B7B0-BF3CFD3ACB26}" destId="{493D2869-C903-0346-9182-B992D27D538B}" srcOrd="0" destOrd="0" presId="urn:microsoft.com/office/officeart/2005/8/layout/radial5"/>
    <dgm:cxn modelId="{6A674D0B-5D32-2F4A-8738-2D6D27ED007F}" type="presOf" srcId="{CC501D5D-F6A6-AB4B-98EC-1E5B171BD675}" destId="{614B7657-30C5-7A47-B3F6-5F74A66BF674}" srcOrd="0" destOrd="0" presId="urn:microsoft.com/office/officeart/2005/8/layout/radial5"/>
    <dgm:cxn modelId="{CFD1B659-7AD4-ED45-B3A7-DD39FC169295}" srcId="{BAABF7D4-1D94-2441-B72A-599FDC95D5CA}" destId="{11AE521C-63FC-944F-AACE-2C3CC96350CB}" srcOrd="0" destOrd="0" parTransId="{01F6625F-D40E-554E-93E2-9D7218ADC476}" sibTransId="{707C3C25-6A05-9C4A-9DF0-26C9251EE6C4}"/>
    <dgm:cxn modelId="{C9B58BEF-2121-7B48-999B-6CB1D6AE7A11}" srcId="{11AE521C-63FC-944F-AACE-2C3CC96350CB}" destId="{04723A1C-B246-6142-B097-3EE1E80E5CBE}" srcOrd="1" destOrd="0" parTransId="{C033915C-778B-5241-ADCC-227D812C29A4}" sibTransId="{7D0C6DD8-E646-1E42-AA18-C0D527C12FD0}"/>
    <dgm:cxn modelId="{5C786F9F-D3B9-4B4F-9555-C3C501199880}" type="presOf" srcId="{F76F5FAA-677E-7D4F-8539-FA94E7EDBDEB}" destId="{209E9024-DD9E-1646-A67A-41977F7034AC}" srcOrd="0" destOrd="0" presId="urn:microsoft.com/office/officeart/2005/8/layout/radial5"/>
    <dgm:cxn modelId="{B53D5AA4-A78E-9946-8F66-23FB5BC49471}" type="presOf" srcId="{04723A1C-B246-6142-B097-3EE1E80E5CBE}" destId="{D82700C4-B384-194A-84D1-F1E6888FE7DB}" srcOrd="0" destOrd="0" presId="urn:microsoft.com/office/officeart/2005/8/layout/radial5"/>
    <dgm:cxn modelId="{C993324A-9601-914C-A7A3-5D12E12F8101}" type="presOf" srcId="{C033915C-778B-5241-ADCC-227D812C29A4}" destId="{D6608156-5D49-9A46-B0DC-B26A365AE9F8}" srcOrd="1" destOrd="0" presId="urn:microsoft.com/office/officeart/2005/8/layout/radial5"/>
    <dgm:cxn modelId="{BAC8DCFE-6D2B-BD42-B70E-916040E5054C}" type="presOf" srcId="{BAABF7D4-1D94-2441-B72A-599FDC95D5CA}" destId="{501A9DB4-FE09-6249-81C8-A21877D1087F}" srcOrd="0" destOrd="0" presId="urn:microsoft.com/office/officeart/2005/8/layout/radial5"/>
    <dgm:cxn modelId="{052BE768-9993-0A46-9FA8-5D7547619B51}" type="presOf" srcId="{CC501D5D-F6A6-AB4B-98EC-1E5B171BD675}" destId="{9E1C8B95-7722-4E46-89A6-4EA3030FEF0F}" srcOrd="1" destOrd="0" presId="urn:microsoft.com/office/officeart/2005/8/layout/radial5"/>
    <dgm:cxn modelId="{593D74D9-74B2-BF4F-9816-89A5C1FFCFF2}" type="presOf" srcId="{B2871D16-CC2A-7848-AD77-9B942C467D55}" destId="{FF70B4AB-F9CE-6F4B-8432-FF8E055FDA64}" srcOrd="0" destOrd="0" presId="urn:microsoft.com/office/officeart/2005/8/layout/radial5"/>
    <dgm:cxn modelId="{1A35E816-BC06-4B49-8E82-850869BC5578}" srcId="{11AE521C-63FC-944F-AACE-2C3CC96350CB}" destId="{F3EA7DFD-CECF-8045-B7B0-BF3CFD3ACB26}" srcOrd="3" destOrd="0" parTransId="{F76F5FAA-677E-7D4F-8539-FA94E7EDBDEB}" sibTransId="{3BD0D9CF-A8EF-6643-AB56-E4D6DA350FD6}"/>
    <dgm:cxn modelId="{EE18BA6E-A416-E54E-9D9F-7D37D95A5AA8}" type="presParOf" srcId="{501A9DB4-FE09-6249-81C8-A21877D1087F}" destId="{D18DD7B1-8D99-974D-8E62-A1FCE13D3170}" srcOrd="0" destOrd="0" presId="urn:microsoft.com/office/officeart/2005/8/layout/radial5"/>
    <dgm:cxn modelId="{D3D5754C-C789-D44C-9AC6-CAB80F1E83AA}" type="presParOf" srcId="{501A9DB4-FE09-6249-81C8-A21877D1087F}" destId="{614B7657-30C5-7A47-B3F6-5F74A66BF674}" srcOrd="1" destOrd="0" presId="urn:microsoft.com/office/officeart/2005/8/layout/radial5"/>
    <dgm:cxn modelId="{CC14F7E4-CD91-C142-B2F7-F71BA1B21555}" type="presParOf" srcId="{614B7657-30C5-7A47-B3F6-5F74A66BF674}" destId="{9E1C8B95-7722-4E46-89A6-4EA3030FEF0F}" srcOrd="0" destOrd="0" presId="urn:microsoft.com/office/officeart/2005/8/layout/radial5"/>
    <dgm:cxn modelId="{34F35038-3306-264C-A75D-7893BC45938C}" type="presParOf" srcId="{501A9DB4-FE09-6249-81C8-A21877D1087F}" destId="{A7136362-95D7-0247-A140-127082854B78}" srcOrd="2" destOrd="0" presId="urn:microsoft.com/office/officeart/2005/8/layout/radial5"/>
    <dgm:cxn modelId="{E9C2C1C8-AF58-AC4F-95A4-B8ED27A38448}" type="presParOf" srcId="{501A9DB4-FE09-6249-81C8-A21877D1087F}" destId="{F6D70034-A78D-1942-A853-F25BE8406D27}" srcOrd="3" destOrd="0" presId="urn:microsoft.com/office/officeart/2005/8/layout/radial5"/>
    <dgm:cxn modelId="{25939CE5-A5A7-2946-8D2D-BE77D33A28CA}" type="presParOf" srcId="{F6D70034-A78D-1942-A853-F25BE8406D27}" destId="{D6608156-5D49-9A46-B0DC-B26A365AE9F8}" srcOrd="0" destOrd="0" presId="urn:microsoft.com/office/officeart/2005/8/layout/radial5"/>
    <dgm:cxn modelId="{2CA7A3F1-AAB1-EB48-9521-B36266295351}" type="presParOf" srcId="{501A9DB4-FE09-6249-81C8-A21877D1087F}" destId="{D82700C4-B384-194A-84D1-F1E6888FE7DB}" srcOrd="4" destOrd="0" presId="urn:microsoft.com/office/officeart/2005/8/layout/radial5"/>
    <dgm:cxn modelId="{6ED71E91-4910-F442-A4A9-4C449F9EED0A}" type="presParOf" srcId="{501A9DB4-FE09-6249-81C8-A21877D1087F}" destId="{FF70B4AB-F9CE-6F4B-8432-FF8E055FDA64}" srcOrd="5" destOrd="0" presId="urn:microsoft.com/office/officeart/2005/8/layout/radial5"/>
    <dgm:cxn modelId="{2177A891-10C6-8C49-9DC3-E398366C44C7}" type="presParOf" srcId="{FF70B4AB-F9CE-6F4B-8432-FF8E055FDA64}" destId="{0AE43EFE-7B93-8643-BA25-7AD35FE758A0}" srcOrd="0" destOrd="0" presId="urn:microsoft.com/office/officeart/2005/8/layout/radial5"/>
    <dgm:cxn modelId="{244FE757-27BA-6F4F-969C-C5874ACB087B}" type="presParOf" srcId="{501A9DB4-FE09-6249-81C8-A21877D1087F}" destId="{FE3ED034-FFE6-E349-A4F3-6E2C805148A5}" srcOrd="6" destOrd="0" presId="urn:microsoft.com/office/officeart/2005/8/layout/radial5"/>
    <dgm:cxn modelId="{2407DF4F-5D9D-2841-886B-0085A1D7558F}" type="presParOf" srcId="{501A9DB4-FE09-6249-81C8-A21877D1087F}" destId="{209E9024-DD9E-1646-A67A-41977F7034AC}" srcOrd="7" destOrd="0" presId="urn:microsoft.com/office/officeart/2005/8/layout/radial5"/>
    <dgm:cxn modelId="{01D522B8-9DBF-5C44-A992-7CD28F9A5D6F}" type="presParOf" srcId="{209E9024-DD9E-1646-A67A-41977F7034AC}" destId="{BCDFAC67-3AF6-3A4E-8066-74392566CB16}" srcOrd="0" destOrd="0" presId="urn:microsoft.com/office/officeart/2005/8/layout/radial5"/>
    <dgm:cxn modelId="{E81D6D62-1631-9B4F-BE19-5E5C9504E271}" type="presParOf" srcId="{501A9DB4-FE09-6249-81C8-A21877D1087F}" destId="{493D2869-C903-0346-9182-B992D27D538B}" srcOrd="8" destOrd="0" presId="urn:microsoft.com/office/officeart/2005/8/layout/radial5"/>
    <dgm:cxn modelId="{408A0C51-C2A2-0243-9AD2-AC1571A0A1D5}" type="presParOf" srcId="{501A9DB4-FE09-6249-81C8-A21877D1087F}" destId="{EDDE4762-0008-F240-93B4-0D8B741185EA}" srcOrd="9" destOrd="0" presId="urn:microsoft.com/office/officeart/2005/8/layout/radial5"/>
    <dgm:cxn modelId="{F046E0F9-EF44-D14B-A85D-DE409E2D15FD}" type="presParOf" srcId="{EDDE4762-0008-F240-93B4-0D8B741185EA}" destId="{ABF0A886-0D85-4B4C-88B0-42A24C9974B3}" srcOrd="0" destOrd="0" presId="urn:microsoft.com/office/officeart/2005/8/layout/radial5"/>
    <dgm:cxn modelId="{91379CA0-4C6C-EE40-8430-EA5863C1A0F8}" type="presParOf" srcId="{501A9DB4-FE09-6249-81C8-A21877D1087F}" destId="{73891611-212C-8543-87AB-DF20FB297288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15E12-2C71-7F40-9882-B11D147585A2}">
      <dsp:nvSpPr>
        <dsp:cNvPr id="0" name=""/>
        <dsp:cNvSpPr/>
      </dsp:nvSpPr>
      <dsp:spPr>
        <a:xfrm>
          <a:off x="0" y="276090"/>
          <a:ext cx="7509565" cy="2683558"/>
        </a:xfrm>
        <a:prstGeom prst="leftRightRibbon">
          <a:avLst/>
        </a:prstGeom>
        <a:solidFill>
          <a:srgbClr val="3492E7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01B2431-A570-FD48-95FE-F3A532702F73}">
      <dsp:nvSpPr>
        <dsp:cNvPr id="0" name=""/>
        <dsp:cNvSpPr/>
      </dsp:nvSpPr>
      <dsp:spPr>
        <a:xfrm>
          <a:off x="901147" y="641626"/>
          <a:ext cx="2478156" cy="1471874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solidFill>
                <a:schemeClr val="bg1"/>
              </a:solidFill>
            </a:rPr>
            <a:t>H1: </a:t>
          </a:r>
          <a:r>
            <a:rPr lang="es-ES_tradnl" sz="1400" kern="1200" dirty="0" smtClean="0">
              <a:solidFill>
                <a:schemeClr val="bg1"/>
              </a:solidFill>
            </a:rPr>
            <a:t>La estimulación visual y auditiva incide de manera favorable en el desarrollo del lenguaje oral de las niñas y niños de 4 años del Centro Educativo Primicias de la Cultura de Quito</a:t>
          </a:r>
          <a:r>
            <a:rPr lang="es-ES_tradnl" sz="1400" kern="1200" dirty="0" smtClean="0"/>
            <a:t>.</a:t>
          </a:r>
          <a:endParaRPr lang="es-ES" sz="1400" kern="1200" dirty="0"/>
        </a:p>
      </dsp:txBody>
      <dsp:txXfrm>
        <a:off x="901147" y="641626"/>
        <a:ext cx="2478156" cy="1471874"/>
      </dsp:txXfrm>
    </dsp:sp>
    <dsp:sp modelId="{90D25BAF-D93B-D24D-87B8-CBA346A1B8D2}">
      <dsp:nvSpPr>
        <dsp:cNvPr id="0" name=""/>
        <dsp:cNvSpPr/>
      </dsp:nvSpPr>
      <dsp:spPr>
        <a:xfrm>
          <a:off x="3754782" y="917250"/>
          <a:ext cx="2928730" cy="188185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49784" rIns="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solidFill>
                <a:srgbClr val="FFFFFF"/>
              </a:solidFill>
            </a:rPr>
            <a:t>Ho:</a:t>
          </a:r>
          <a:r>
            <a:rPr lang="es-ES_tradnl" sz="1400" kern="1200" dirty="0" smtClean="0">
              <a:solidFill>
                <a:srgbClr val="FFFFFF"/>
              </a:solidFill>
            </a:rPr>
            <a:t> La estimulación visual y auditiva </a:t>
          </a:r>
          <a:r>
            <a:rPr lang="es-ES_tradnl" sz="1400" b="1" kern="1200" dirty="0" smtClean="0">
              <a:solidFill>
                <a:srgbClr val="FFFFFF"/>
              </a:solidFill>
            </a:rPr>
            <a:t>NO</a:t>
          </a:r>
          <a:r>
            <a:rPr lang="es-ES_tradnl" sz="1400" kern="1200" dirty="0" smtClean="0">
              <a:solidFill>
                <a:srgbClr val="FFFFFF"/>
              </a:solidFill>
            </a:rPr>
            <a:t> incide en el desarrollo del lenguaje oral de las niñas y niños de 4 años del Centro Educativo Primicias de la Cultura de Quito.</a:t>
          </a:r>
          <a:endParaRPr lang="es-ES" sz="1400" kern="1200" dirty="0">
            <a:solidFill>
              <a:srgbClr val="FFFFFF"/>
            </a:solidFill>
          </a:endParaRPr>
        </a:p>
      </dsp:txBody>
      <dsp:txXfrm>
        <a:off x="3754782" y="917250"/>
        <a:ext cx="2928730" cy="18818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DD7B1-8D99-974D-8E62-A1FCE13D3170}">
      <dsp:nvSpPr>
        <dsp:cNvPr id="0" name=""/>
        <dsp:cNvSpPr/>
      </dsp:nvSpPr>
      <dsp:spPr>
        <a:xfrm>
          <a:off x="2876810" y="2462154"/>
          <a:ext cx="1601297" cy="538875"/>
        </a:xfrm>
        <a:prstGeom prst="ellipse">
          <a:avLst/>
        </a:prstGeom>
        <a:solidFill>
          <a:schemeClr val="lt1"/>
        </a:solidFill>
        <a:ln w="31750" cap="flat" cmpd="sng" algn="ctr">
          <a:solidFill>
            <a:srgbClr val="FB9FF7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PROGRAMA</a:t>
          </a:r>
          <a:endParaRPr lang="es-ES" sz="1400" kern="1200" dirty="0"/>
        </a:p>
      </dsp:txBody>
      <dsp:txXfrm>
        <a:off x="3111315" y="2541070"/>
        <a:ext cx="1132287" cy="381043"/>
      </dsp:txXfrm>
    </dsp:sp>
    <dsp:sp modelId="{614B7657-30C5-7A47-B3F6-5F74A66BF674}">
      <dsp:nvSpPr>
        <dsp:cNvPr id="0" name=""/>
        <dsp:cNvSpPr/>
      </dsp:nvSpPr>
      <dsp:spPr>
        <a:xfrm rot="17724636">
          <a:off x="3722532" y="1591964"/>
          <a:ext cx="757664" cy="494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/>
        </a:p>
      </dsp:txBody>
      <dsp:txXfrm>
        <a:off x="3764889" y="1757903"/>
        <a:ext cx="609278" cy="296772"/>
      </dsp:txXfrm>
    </dsp:sp>
    <dsp:sp modelId="{A7136362-95D7-0247-A140-127082854B78}">
      <dsp:nvSpPr>
        <dsp:cNvPr id="0" name=""/>
        <dsp:cNvSpPr/>
      </dsp:nvSpPr>
      <dsp:spPr>
        <a:xfrm>
          <a:off x="3754077" y="580724"/>
          <a:ext cx="1606206" cy="598126"/>
        </a:xfrm>
        <a:prstGeom prst="ellipse">
          <a:avLst/>
        </a:prstGeom>
        <a:solidFill>
          <a:schemeClr val="lt1"/>
        </a:solidFill>
        <a:ln w="31750" cap="flat" cmpd="sng" algn="ctr">
          <a:solidFill>
            <a:srgbClr val="FB9FF7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PARTE TEÓRICA</a:t>
          </a:r>
          <a:endParaRPr lang="es-ES" sz="1400" kern="1200" dirty="0"/>
        </a:p>
      </dsp:txBody>
      <dsp:txXfrm>
        <a:off x="3989300" y="668318"/>
        <a:ext cx="1135760" cy="422938"/>
      </dsp:txXfrm>
    </dsp:sp>
    <dsp:sp modelId="{F6D70034-A78D-1942-A853-F25BE8406D27}">
      <dsp:nvSpPr>
        <dsp:cNvPr id="0" name=""/>
        <dsp:cNvSpPr/>
      </dsp:nvSpPr>
      <dsp:spPr>
        <a:xfrm rot="20623378">
          <a:off x="4411462" y="2220096"/>
          <a:ext cx="341573" cy="494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/>
        </a:p>
      </dsp:txBody>
      <dsp:txXfrm>
        <a:off x="4413516" y="2333381"/>
        <a:ext cx="239101" cy="296772"/>
      </dsp:txXfrm>
    </dsp:sp>
    <dsp:sp modelId="{D82700C4-B384-194A-84D1-F1E6888FE7DB}">
      <dsp:nvSpPr>
        <dsp:cNvPr id="0" name=""/>
        <dsp:cNvSpPr/>
      </dsp:nvSpPr>
      <dsp:spPr>
        <a:xfrm>
          <a:off x="4568858" y="1975910"/>
          <a:ext cx="1849239" cy="450860"/>
        </a:xfrm>
        <a:prstGeom prst="ellipse">
          <a:avLst/>
        </a:prstGeom>
        <a:solidFill>
          <a:schemeClr val="lt1"/>
        </a:solidFill>
        <a:ln w="31750" cap="flat" cmpd="sng" algn="ctr">
          <a:solidFill>
            <a:srgbClr val="FB9FF7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ACTIVIDADES</a:t>
          </a:r>
          <a:endParaRPr lang="es-ES" sz="1400" kern="1200" dirty="0"/>
        </a:p>
      </dsp:txBody>
      <dsp:txXfrm>
        <a:off x="4839673" y="2041937"/>
        <a:ext cx="1307609" cy="318806"/>
      </dsp:txXfrm>
    </dsp:sp>
    <dsp:sp modelId="{FF70B4AB-F9CE-6F4B-8432-FF8E055FDA64}">
      <dsp:nvSpPr>
        <dsp:cNvPr id="0" name=""/>
        <dsp:cNvSpPr/>
      </dsp:nvSpPr>
      <dsp:spPr>
        <a:xfrm rot="3201379">
          <a:off x="3899227" y="3180617"/>
          <a:ext cx="592399" cy="494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/>
        </a:p>
      </dsp:txBody>
      <dsp:txXfrm>
        <a:off x="3929139" y="3220011"/>
        <a:ext cx="444013" cy="296772"/>
      </dsp:txXfrm>
    </dsp:sp>
    <dsp:sp modelId="{FE3ED034-FFE6-E349-A4F3-6E2C805148A5}">
      <dsp:nvSpPr>
        <dsp:cNvPr id="0" name=""/>
        <dsp:cNvSpPr/>
      </dsp:nvSpPr>
      <dsp:spPr>
        <a:xfrm>
          <a:off x="3996822" y="3869669"/>
          <a:ext cx="1606206" cy="741843"/>
        </a:xfrm>
        <a:prstGeom prst="ellipse">
          <a:avLst/>
        </a:prstGeom>
        <a:solidFill>
          <a:schemeClr val="lt1"/>
        </a:solidFill>
        <a:ln w="31750" cap="flat" cmpd="sng" algn="ctr">
          <a:solidFill>
            <a:srgbClr val="FB9FF7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ANEXOS</a:t>
          </a:r>
          <a:endParaRPr lang="es-ES" sz="1400" kern="1200" dirty="0"/>
        </a:p>
      </dsp:txBody>
      <dsp:txXfrm>
        <a:off x="4232045" y="3978309"/>
        <a:ext cx="1135760" cy="524563"/>
      </dsp:txXfrm>
    </dsp:sp>
    <dsp:sp modelId="{209E9024-DD9E-1646-A67A-41977F7034AC}">
      <dsp:nvSpPr>
        <dsp:cNvPr id="0" name=""/>
        <dsp:cNvSpPr/>
      </dsp:nvSpPr>
      <dsp:spPr>
        <a:xfrm rot="7404134">
          <a:off x="2914143" y="3196247"/>
          <a:ext cx="587642" cy="494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/>
        </a:p>
      </dsp:txBody>
      <dsp:txXfrm rot="10800000">
        <a:off x="3029180" y="3233233"/>
        <a:ext cx="439256" cy="296772"/>
      </dsp:txXfrm>
    </dsp:sp>
    <dsp:sp modelId="{493D2869-C903-0346-9182-B992D27D538B}">
      <dsp:nvSpPr>
        <dsp:cNvPr id="0" name=""/>
        <dsp:cNvSpPr/>
      </dsp:nvSpPr>
      <dsp:spPr>
        <a:xfrm>
          <a:off x="1856525" y="3904160"/>
          <a:ext cx="1606206" cy="741843"/>
        </a:xfrm>
        <a:prstGeom prst="ellipse">
          <a:avLst/>
        </a:prstGeom>
        <a:solidFill>
          <a:schemeClr val="lt1"/>
        </a:solidFill>
        <a:ln w="31750" cap="flat" cmpd="sng" algn="ctr">
          <a:solidFill>
            <a:srgbClr val="FB9FF7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CD</a:t>
          </a:r>
          <a:endParaRPr lang="es-ES" sz="1400" kern="1200" dirty="0"/>
        </a:p>
      </dsp:txBody>
      <dsp:txXfrm>
        <a:off x="2091748" y="4012800"/>
        <a:ext cx="1135760" cy="524563"/>
      </dsp:txXfrm>
    </dsp:sp>
    <dsp:sp modelId="{EDDE4762-0008-F240-93B4-0D8B741185EA}">
      <dsp:nvSpPr>
        <dsp:cNvPr id="0" name=""/>
        <dsp:cNvSpPr/>
      </dsp:nvSpPr>
      <dsp:spPr>
        <a:xfrm rot="11307514">
          <a:off x="2610520" y="2343322"/>
          <a:ext cx="238131" cy="494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/>
        </a:p>
      </dsp:txBody>
      <dsp:txXfrm rot="10800000">
        <a:off x="2681570" y="2447500"/>
        <a:ext cx="166692" cy="296772"/>
      </dsp:txXfrm>
    </dsp:sp>
    <dsp:sp modelId="{73891611-212C-8543-87AB-DF20FB297288}">
      <dsp:nvSpPr>
        <dsp:cNvPr id="0" name=""/>
        <dsp:cNvSpPr/>
      </dsp:nvSpPr>
      <dsp:spPr>
        <a:xfrm>
          <a:off x="933155" y="2071991"/>
          <a:ext cx="1606206" cy="741843"/>
        </a:xfrm>
        <a:prstGeom prst="ellipse">
          <a:avLst/>
        </a:prstGeom>
        <a:solidFill>
          <a:schemeClr val="lt1"/>
        </a:solidFill>
        <a:ln w="31750" cap="flat" cmpd="sng" algn="ctr">
          <a:solidFill>
            <a:srgbClr val="FB9FF7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TARJETAS </a:t>
          </a:r>
          <a:endParaRPr lang="es-ES" sz="1400" kern="1200" dirty="0"/>
        </a:p>
      </dsp:txBody>
      <dsp:txXfrm>
        <a:off x="1168378" y="2180631"/>
        <a:ext cx="1135760" cy="524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23/07/13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tos, imagen y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23/07/13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23/07/13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s-ES_tradnl" smtClean="0"/>
              <a:t>Clic para editar título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23/07/13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23/07/13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23/07/13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23/07/13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23/07/13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23/07/13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23/07/13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23/07/13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23/07/13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23/07/13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23/07/13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en-US" smtClean="0"/>
              <a:t>23/07/13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en-US" smtClean="0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4" Type="http://schemas.openxmlformats.org/officeDocument/2006/relationships/image" Target="../media/image6.jpg"/><Relationship Id="rId10" Type="http://schemas.openxmlformats.org/officeDocument/2006/relationships/image" Target="../media/image12.jpg"/><Relationship Id="rId5" Type="http://schemas.openxmlformats.org/officeDocument/2006/relationships/image" Target="../media/image7.jpg"/><Relationship Id="rId7" Type="http://schemas.openxmlformats.org/officeDocument/2006/relationships/image" Target="../media/image9.jpg"/><Relationship Id="rId11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g"/><Relationship Id="rId9" Type="http://schemas.openxmlformats.org/officeDocument/2006/relationships/image" Target="../media/image11.jpg"/><Relationship Id="rId3" Type="http://schemas.openxmlformats.org/officeDocument/2006/relationships/image" Target="../media/image5.jpg"/><Relationship Id="rId6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Relationship Id="rId5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5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3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4" Type="http://schemas.openxmlformats.org/officeDocument/2006/relationships/image" Target="../media/image52.jpg"/><Relationship Id="rId10" Type="http://schemas.openxmlformats.org/officeDocument/2006/relationships/image" Target="../media/image58.jpeg"/><Relationship Id="rId5" Type="http://schemas.openxmlformats.org/officeDocument/2006/relationships/image" Target="../media/image53.png"/><Relationship Id="rId7" Type="http://schemas.openxmlformats.org/officeDocument/2006/relationships/image" Target="../media/image55.png"/><Relationship Id="rId11" Type="http://schemas.openxmlformats.org/officeDocument/2006/relationships/image" Target="../media/image59.png"/><Relationship Id="rId1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Relationship Id="rId9" Type="http://schemas.openxmlformats.org/officeDocument/2006/relationships/image" Target="../media/image57.jpeg"/><Relationship Id="rId3" Type="http://schemas.openxmlformats.org/officeDocument/2006/relationships/image" Target="../media/image51.jpeg"/><Relationship Id="rId6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1.xml"/><Relationship Id="rId9" Type="http://schemas.openxmlformats.org/officeDocument/2006/relationships/image" Target="../media/image64.jpeg"/><Relationship Id="rId3" Type="http://schemas.openxmlformats.org/officeDocument/2006/relationships/diagramLayout" Target="../diagrams/layout1.xml"/><Relationship Id="rId6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jpeg"/><Relationship Id="rId3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6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4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2.jpg"/><Relationship Id="rId3" Type="http://schemas.openxmlformats.org/officeDocument/2006/relationships/image" Target="../media/image73.jpg"/><Relationship Id="rId5" Type="http://schemas.openxmlformats.org/officeDocument/2006/relationships/image" Target="../media/image7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3" Type="http://schemas.openxmlformats.org/officeDocument/2006/relationships/image" Target="../media/image81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3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4" Type="http://schemas.openxmlformats.org/officeDocument/2006/relationships/diagramQuickStyle" Target="../diagrams/quickStyle2.xml"/><Relationship Id="rId10" Type="http://schemas.openxmlformats.org/officeDocument/2006/relationships/image" Target="../media/image91.jpg"/><Relationship Id="rId5" Type="http://schemas.openxmlformats.org/officeDocument/2006/relationships/diagramColors" Target="../diagrams/colors2.xml"/><Relationship Id="rId7" Type="http://schemas.openxmlformats.org/officeDocument/2006/relationships/image" Target="../media/image88.emf"/><Relationship Id="rId11" Type="http://schemas.openxmlformats.org/officeDocument/2006/relationships/image" Target="../media/image92.jpg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2.xml"/><Relationship Id="rId9" Type="http://schemas.openxmlformats.org/officeDocument/2006/relationships/image" Target="../media/image90.png"/><Relationship Id="rId3" Type="http://schemas.openxmlformats.org/officeDocument/2006/relationships/diagramLayout" Target="../diagrams/layout2.xml"/><Relationship Id="rId6" Type="http://schemas.microsoft.com/office/2007/relationships/diagramDrawing" Target="../diagrams/drawing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3" Type="http://schemas.openxmlformats.org/officeDocument/2006/relationships/image" Target="../media/image93.em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20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3" Type="http://schemas.openxmlformats.org/officeDocument/2006/relationships/image" Target="../media/image96.emf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4.png"/><Relationship Id="rId3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25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5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image" Target="../media/image3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to-036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3" t="26441" r="12707" b="20290"/>
          <a:stretch/>
        </p:blipFill>
        <p:spPr>
          <a:xfrm rot="16200000">
            <a:off x="-677046" y="842697"/>
            <a:ext cx="3544952" cy="203624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 descr="Foto-037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4" r="26368" b="32850"/>
          <a:stretch/>
        </p:blipFill>
        <p:spPr>
          <a:xfrm>
            <a:off x="77308" y="3089482"/>
            <a:ext cx="1892551" cy="3701579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 descr="Foto-048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26457" b="24101"/>
          <a:stretch/>
        </p:blipFill>
        <p:spPr>
          <a:xfrm rot="16200000">
            <a:off x="6498866" y="4166430"/>
            <a:ext cx="3578086" cy="167117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n 11" descr="Foto-049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24307" r="7735" b="16660"/>
          <a:stretch/>
        </p:blipFill>
        <p:spPr>
          <a:xfrm rot="16200000">
            <a:off x="774453" y="1093478"/>
            <a:ext cx="4011206" cy="2000939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 descr="Foto-0519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t="32079" r="30305" b="9880"/>
          <a:stretch/>
        </p:blipFill>
        <p:spPr>
          <a:xfrm rot="16200000">
            <a:off x="6588981" y="745392"/>
            <a:ext cx="3191569" cy="187746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Foto-0524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15378" r="21625" b="12239"/>
          <a:stretch/>
        </p:blipFill>
        <p:spPr>
          <a:xfrm rot="16200000">
            <a:off x="3048483" y="717789"/>
            <a:ext cx="2993851" cy="1734962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Imagen 16" descr="Foto-0484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1" t="7390" b="27128"/>
          <a:stretch/>
        </p:blipFill>
        <p:spPr>
          <a:xfrm rot="16200000">
            <a:off x="4740520" y="760715"/>
            <a:ext cx="3384171" cy="203943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Imagen 17" descr="Foto-0523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4" t="22489" r="24105" b="22778"/>
          <a:stretch/>
        </p:blipFill>
        <p:spPr>
          <a:xfrm rot="16200000">
            <a:off x="2788265" y="3891934"/>
            <a:ext cx="3701579" cy="209667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Imagen 18" descr="Foto-0260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3" t="25997" r="15579" b="30964"/>
          <a:stretch/>
        </p:blipFill>
        <p:spPr>
          <a:xfrm rot="16200000">
            <a:off x="883695" y="4084040"/>
            <a:ext cx="3454660" cy="195938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Imagen 19" descr="Foto-0385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1" t="59420"/>
          <a:stretch/>
        </p:blipFill>
        <p:spPr>
          <a:xfrm rot="16200000">
            <a:off x="4698326" y="3959761"/>
            <a:ext cx="3820367" cy="184223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54330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340" y="2716017"/>
            <a:ext cx="1265745" cy="1686520"/>
          </a:xfrm>
          <a:prstGeom prst="rect">
            <a:avLst/>
          </a:prstGeom>
        </p:spPr>
      </p:pic>
      <p:sp>
        <p:nvSpPr>
          <p:cNvPr id="30" name="Flecha circular 29"/>
          <p:cNvSpPr/>
          <p:nvPr/>
        </p:nvSpPr>
        <p:spPr>
          <a:xfrm>
            <a:off x="533600" y="1049204"/>
            <a:ext cx="4866662" cy="4848014"/>
          </a:xfrm>
          <a:prstGeom prst="circularArrow">
            <a:avLst>
              <a:gd name="adj1" fmla="val 5544"/>
              <a:gd name="adj2" fmla="val 330680"/>
              <a:gd name="adj3" fmla="val 14246973"/>
              <a:gd name="adj4" fmla="val 17105463"/>
              <a:gd name="adj5" fmla="val 5757"/>
            </a:avLst>
          </a:prstGeom>
          <a:solidFill>
            <a:srgbClr val="3366FF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1" name="Agrupar 30"/>
          <p:cNvGrpSpPr/>
          <p:nvPr/>
        </p:nvGrpSpPr>
        <p:grpSpPr>
          <a:xfrm>
            <a:off x="2249788" y="1106371"/>
            <a:ext cx="1939010" cy="736802"/>
            <a:chOff x="1804204" y="132869"/>
            <a:chExt cx="1766958" cy="729581"/>
          </a:xfrm>
          <a:solidFill>
            <a:srgbClr val="E58CF7"/>
          </a:solidFill>
        </p:grpSpPr>
        <p:sp>
          <p:nvSpPr>
            <p:cNvPr id="50" name="Rectángulo redondeado 49"/>
            <p:cNvSpPr/>
            <p:nvPr/>
          </p:nvSpPr>
          <p:spPr>
            <a:xfrm>
              <a:off x="1804204" y="132869"/>
              <a:ext cx="1766958" cy="7295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Rectángulo 50"/>
            <p:cNvSpPr/>
            <p:nvPr/>
          </p:nvSpPr>
          <p:spPr>
            <a:xfrm>
              <a:off x="1839819" y="168484"/>
              <a:ext cx="1695728" cy="65835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kern="1200" dirty="0" smtClean="0"/>
                <a:t>ESTIMULACIÓN TEMPRANA</a:t>
              </a:r>
              <a:endParaRPr lang="es-ES" sz="1400" kern="12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045942" y="2170308"/>
            <a:ext cx="1562160" cy="672829"/>
            <a:chOff x="3550571" y="899762"/>
            <a:chExt cx="1459162" cy="729581"/>
          </a:xfrm>
          <a:solidFill>
            <a:srgbClr val="E58CF7"/>
          </a:solidFill>
        </p:grpSpPr>
        <p:sp>
          <p:nvSpPr>
            <p:cNvPr id="48" name="Rectángulo redondeado 47"/>
            <p:cNvSpPr/>
            <p:nvPr/>
          </p:nvSpPr>
          <p:spPr>
            <a:xfrm>
              <a:off x="3550571" y="899762"/>
              <a:ext cx="1459162" cy="7295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Rectángulo 48"/>
            <p:cNvSpPr/>
            <p:nvPr/>
          </p:nvSpPr>
          <p:spPr>
            <a:xfrm>
              <a:off x="3586186" y="935377"/>
              <a:ext cx="1387932" cy="65835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400" kern="1200" dirty="0" smtClean="0"/>
                <a:t>Serie de útiles actividades lúdicas </a:t>
              </a:r>
              <a:endParaRPr lang="es-ES" sz="1400" kern="1200" dirty="0"/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4264062" y="3494013"/>
            <a:ext cx="1676049" cy="577926"/>
            <a:chOff x="3567023" y="2284437"/>
            <a:chExt cx="1771145" cy="885047"/>
          </a:xfrm>
          <a:solidFill>
            <a:srgbClr val="E58CF7"/>
          </a:solidFill>
        </p:grpSpPr>
        <p:sp>
          <p:nvSpPr>
            <p:cNvPr id="46" name="Rectángulo redondeado 45"/>
            <p:cNvSpPr/>
            <p:nvPr/>
          </p:nvSpPr>
          <p:spPr>
            <a:xfrm>
              <a:off x="3567023" y="2284437"/>
              <a:ext cx="1771145" cy="8850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Rectángulo 46"/>
            <p:cNvSpPr/>
            <p:nvPr/>
          </p:nvSpPr>
          <p:spPr>
            <a:xfrm>
              <a:off x="3610227" y="2327641"/>
              <a:ext cx="1684737" cy="79863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400" kern="1200" dirty="0" smtClean="0"/>
                <a:t>Capacidades físicas, intelectuales y  afectivas</a:t>
              </a:r>
              <a:endParaRPr lang="es-ES" sz="1400" kern="1200" dirty="0"/>
            </a:p>
          </p:txBody>
        </p:sp>
      </p:grpSp>
      <p:grpSp>
        <p:nvGrpSpPr>
          <p:cNvPr id="34" name="Agrupar 33"/>
          <p:cNvGrpSpPr/>
          <p:nvPr/>
        </p:nvGrpSpPr>
        <p:grpSpPr>
          <a:xfrm>
            <a:off x="3726617" y="4714675"/>
            <a:ext cx="2003943" cy="775309"/>
            <a:chOff x="3052204" y="3907961"/>
            <a:chExt cx="1749608" cy="823675"/>
          </a:xfrm>
          <a:solidFill>
            <a:srgbClr val="E58CF7"/>
          </a:solidFill>
        </p:grpSpPr>
        <p:sp>
          <p:nvSpPr>
            <p:cNvPr id="44" name="Rectángulo redondeado 43"/>
            <p:cNvSpPr/>
            <p:nvPr/>
          </p:nvSpPr>
          <p:spPr>
            <a:xfrm>
              <a:off x="3052204" y="3907961"/>
              <a:ext cx="1749608" cy="82367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ectángulo 44"/>
            <p:cNvSpPr/>
            <p:nvPr/>
          </p:nvSpPr>
          <p:spPr>
            <a:xfrm>
              <a:off x="3092412" y="3948169"/>
              <a:ext cx="1669192" cy="7432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400" kern="1200" dirty="0" smtClean="0"/>
                <a:t>Objetivo formar  seres independientes y  adaptados al medio. </a:t>
              </a:r>
              <a:endParaRPr lang="es-ES" sz="1400" kern="1200" dirty="0"/>
            </a:p>
          </p:txBody>
        </p:sp>
      </p:grpSp>
      <p:grpSp>
        <p:nvGrpSpPr>
          <p:cNvPr id="35" name="Agrupar 34"/>
          <p:cNvGrpSpPr/>
          <p:nvPr/>
        </p:nvGrpSpPr>
        <p:grpSpPr>
          <a:xfrm>
            <a:off x="997418" y="4897837"/>
            <a:ext cx="1386386" cy="580857"/>
            <a:chOff x="663092" y="3907961"/>
            <a:chExt cx="1734695" cy="729581"/>
          </a:xfrm>
          <a:solidFill>
            <a:srgbClr val="E58CF7"/>
          </a:solidFill>
        </p:grpSpPr>
        <p:sp>
          <p:nvSpPr>
            <p:cNvPr id="42" name="Rectángulo redondeado 41"/>
            <p:cNvSpPr/>
            <p:nvPr/>
          </p:nvSpPr>
          <p:spPr>
            <a:xfrm>
              <a:off x="663092" y="3907961"/>
              <a:ext cx="1734695" cy="7295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ectángulo 42"/>
            <p:cNvSpPr/>
            <p:nvPr/>
          </p:nvSpPr>
          <p:spPr>
            <a:xfrm>
              <a:off x="698707" y="3960069"/>
              <a:ext cx="1663465" cy="65835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400" kern="1200" dirty="0" smtClean="0"/>
                <a:t>Es temprana</a:t>
              </a:r>
              <a:endParaRPr lang="es-ES" sz="1400" kern="1200" dirty="0"/>
            </a:p>
          </p:txBody>
        </p:sp>
      </p:grpSp>
      <p:grpSp>
        <p:nvGrpSpPr>
          <p:cNvPr id="36" name="Agrupar 35"/>
          <p:cNvGrpSpPr/>
          <p:nvPr/>
        </p:nvGrpSpPr>
        <p:grpSpPr>
          <a:xfrm>
            <a:off x="312384" y="3522224"/>
            <a:ext cx="1415593" cy="759036"/>
            <a:chOff x="-89043" y="2428864"/>
            <a:chExt cx="1655098" cy="729581"/>
          </a:xfrm>
          <a:solidFill>
            <a:srgbClr val="E58CF7"/>
          </a:solidFill>
        </p:grpSpPr>
        <p:sp>
          <p:nvSpPr>
            <p:cNvPr id="40" name="Rectángulo redondeado 39"/>
            <p:cNvSpPr/>
            <p:nvPr/>
          </p:nvSpPr>
          <p:spPr>
            <a:xfrm>
              <a:off x="-89043" y="2428864"/>
              <a:ext cx="1655098" cy="72958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Rectángulo 40"/>
            <p:cNvSpPr/>
            <p:nvPr/>
          </p:nvSpPr>
          <p:spPr>
            <a:xfrm>
              <a:off x="-53428" y="2464479"/>
              <a:ext cx="1583868" cy="65835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400" kern="1200" dirty="0" smtClean="0"/>
                <a:t>Favorecer la maduración del sistema nervioso</a:t>
              </a:r>
              <a:endParaRPr lang="es-ES" sz="1400" kern="1200" dirty="0"/>
            </a:p>
          </p:txBody>
        </p:sp>
      </p:grpSp>
      <p:grpSp>
        <p:nvGrpSpPr>
          <p:cNvPr id="37" name="Agrupar 36"/>
          <p:cNvGrpSpPr/>
          <p:nvPr/>
        </p:nvGrpSpPr>
        <p:grpSpPr>
          <a:xfrm>
            <a:off x="383594" y="2197623"/>
            <a:ext cx="1344383" cy="725632"/>
            <a:chOff x="163539" y="921579"/>
            <a:chExt cx="1532047" cy="872287"/>
          </a:xfrm>
          <a:solidFill>
            <a:srgbClr val="E58CF7"/>
          </a:solidFill>
        </p:grpSpPr>
        <p:sp>
          <p:nvSpPr>
            <p:cNvPr id="38" name="Rectángulo redondeado 37"/>
            <p:cNvSpPr/>
            <p:nvPr/>
          </p:nvSpPr>
          <p:spPr>
            <a:xfrm>
              <a:off x="163539" y="921579"/>
              <a:ext cx="1532047" cy="87228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ectángulo 38"/>
            <p:cNvSpPr/>
            <p:nvPr/>
          </p:nvSpPr>
          <p:spPr>
            <a:xfrm>
              <a:off x="206121" y="964161"/>
              <a:ext cx="1446883" cy="78712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400" kern="1200" dirty="0" smtClean="0"/>
                <a:t>Adaptabilidad y plasticidad cerebral.                   </a:t>
              </a:r>
              <a:endParaRPr lang="es-ES" sz="1400" kern="1200" dirty="0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913" y="3876261"/>
            <a:ext cx="1645478" cy="15430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598" y="836719"/>
            <a:ext cx="1771793" cy="139632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256696" y="1106371"/>
            <a:ext cx="642529" cy="494934"/>
          </a:xfrm>
          <a:prstGeom prst="rightArrow">
            <a:avLst>
              <a:gd name="adj1" fmla="val 50000"/>
              <a:gd name="adj2" fmla="val 48495"/>
            </a:avLst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7288696" y="2810293"/>
            <a:ext cx="505239" cy="679088"/>
          </a:xfrm>
          <a:prstGeom prst="downArrow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0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92" y="1514759"/>
            <a:ext cx="2366617" cy="20906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694" y="3898510"/>
            <a:ext cx="2136913" cy="1630294"/>
          </a:xfrm>
          <a:prstGeom prst="rect">
            <a:avLst/>
          </a:prstGeom>
        </p:spPr>
      </p:pic>
      <p:grpSp>
        <p:nvGrpSpPr>
          <p:cNvPr id="31" name="Agrupar 30"/>
          <p:cNvGrpSpPr/>
          <p:nvPr/>
        </p:nvGrpSpPr>
        <p:grpSpPr>
          <a:xfrm>
            <a:off x="3997739" y="1722421"/>
            <a:ext cx="1975104" cy="674580"/>
            <a:chOff x="0" y="163834"/>
            <a:chExt cx="1975104" cy="674580"/>
          </a:xfrm>
          <a:solidFill>
            <a:srgbClr val="18579B"/>
          </a:solidFill>
        </p:grpSpPr>
        <p:sp>
          <p:nvSpPr>
            <p:cNvPr id="44" name="Rectángulo redondeado 43"/>
            <p:cNvSpPr/>
            <p:nvPr/>
          </p:nvSpPr>
          <p:spPr>
            <a:xfrm>
              <a:off x="0" y="163834"/>
              <a:ext cx="1975104" cy="67458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ectángulo 44"/>
            <p:cNvSpPr/>
            <p:nvPr/>
          </p:nvSpPr>
          <p:spPr>
            <a:xfrm>
              <a:off x="32930" y="196764"/>
              <a:ext cx="1909244" cy="6087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kern="1200" dirty="0"/>
                <a:t>PREVENTIVA</a:t>
              </a:r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6239565" y="2813570"/>
            <a:ext cx="1975104" cy="668614"/>
            <a:chOff x="0" y="1216281"/>
            <a:chExt cx="1975104" cy="668614"/>
          </a:xfrm>
          <a:solidFill>
            <a:srgbClr val="18579B"/>
          </a:solidFill>
        </p:grpSpPr>
        <p:sp>
          <p:nvSpPr>
            <p:cNvPr id="40" name="Rectángulo redondeado 39"/>
            <p:cNvSpPr/>
            <p:nvPr/>
          </p:nvSpPr>
          <p:spPr>
            <a:xfrm>
              <a:off x="0" y="1216281"/>
              <a:ext cx="1975104" cy="668614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Rectángulo 40"/>
            <p:cNvSpPr/>
            <p:nvPr/>
          </p:nvSpPr>
          <p:spPr>
            <a:xfrm>
              <a:off x="32639" y="1248920"/>
              <a:ext cx="1909826" cy="6033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kern="1200" dirty="0"/>
                <a:t>CORRECTIVA</a:t>
              </a:r>
            </a:p>
          </p:txBody>
        </p:sp>
      </p:grpSp>
      <p:grpSp>
        <p:nvGrpSpPr>
          <p:cNvPr id="35" name="Agrupar 34"/>
          <p:cNvGrpSpPr/>
          <p:nvPr/>
        </p:nvGrpSpPr>
        <p:grpSpPr>
          <a:xfrm>
            <a:off x="4253416" y="4173297"/>
            <a:ext cx="2262235" cy="568092"/>
            <a:chOff x="0" y="2554048"/>
            <a:chExt cx="1975104" cy="568092"/>
          </a:xfrm>
          <a:solidFill>
            <a:srgbClr val="18579B"/>
          </a:solidFill>
        </p:grpSpPr>
        <p:sp>
          <p:nvSpPr>
            <p:cNvPr id="36" name="Rectángulo redondeado 35"/>
            <p:cNvSpPr/>
            <p:nvPr/>
          </p:nvSpPr>
          <p:spPr>
            <a:xfrm>
              <a:off x="0" y="2554048"/>
              <a:ext cx="1975104" cy="568092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ectángulo 36"/>
            <p:cNvSpPr/>
            <p:nvPr/>
          </p:nvSpPr>
          <p:spPr>
            <a:xfrm>
              <a:off x="27732" y="2581780"/>
              <a:ext cx="1919640" cy="5126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kern="1200" dirty="0"/>
                <a:t>POTENCIADORA</a:t>
              </a:r>
            </a:p>
          </p:txBody>
        </p:sp>
      </p:grpSp>
      <p:sp>
        <p:nvSpPr>
          <p:cNvPr id="48" name="CuadroTexto 47"/>
          <p:cNvSpPr txBox="1"/>
          <p:nvPr/>
        </p:nvSpPr>
        <p:spPr>
          <a:xfrm>
            <a:off x="2208696" y="762000"/>
            <a:ext cx="5698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00FF"/>
                </a:solidFill>
              </a:rPr>
              <a:t>F</a:t>
            </a:r>
            <a:r>
              <a:rPr lang="es-ES" sz="1600" dirty="0" smtClean="0">
                <a:solidFill>
                  <a:srgbClr val="0000FF"/>
                </a:solidFill>
              </a:rPr>
              <a:t>UNCIONES DE LA ESTIMULACIÓN TEMPRANA</a:t>
            </a:r>
            <a:endParaRPr lang="es-E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3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846311" y="689592"/>
            <a:ext cx="3473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solidFill>
                  <a:srgbClr val="0000FF"/>
                </a:solidFill>
              </a:rPr>
              <a:t>ESTIMULACIÓN SENSORIAL</a:t>
            </a:r>
          </a:p>
        </p:txBody>
      </p:sp>
      <p:pic>
        <p:nvPicPr>
          <p:cNvPr id="9" name="Imagen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5" r="21020" b="965"/>
          <a:stretch/>
        </p:blipFill>
        <p:spPr bwMode="auto">
          <a:xfrm>
            <a:off x="3622090" y="2931542"/>
            <a:ext cx="2165985" cy="14840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Flecha circular 5"/>
          <p:cNvSpPr/>
          <p:nvPr/>
        </p:nvSpPr>
        <p:spPr>
          <a:xfrm>
            <a:off x="2604588" y="1699222"/>
            <a:ext cx="4116498" cy="3966081"/>
          </a:xfrm>
          <a:prstGeom prst="circularArrow">
            <a:avLst>
              <a:gd name="adj1" fmla="val 5544"/>
              <a:gd name="adj2" fmla="val 330680"/>
              <a:gd name="adj3" fmla="val 14530182"/>
              <a:gd name="adj4" fmla="val 16941998"/>
              <a:gd name="adj5" fmla="val 5757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Agrupar 6"/>
          <p:cNvGrpSpPr/>
          <p:nvPr/>
        </p:nvGrpSpPr>
        <p:grpSpPr>
          <a:xfrm>
            <a:off x="4022870" y="1700809"/>
            <a:ext cx="1148566" cy="507888"/>
            <a:chOff x="2567334" y="103064"/>
            <a:chExt cx="1066039" cy="533019"/>
          </a:xfrm>
          <a:solidFill>
            <a:srgbClr val="1D6EC8"/>
          </a:solidFill>
        </p:grpSpPr>
        <p:sp>
          <p:nvSpPr>
            <p:cNvPr id="28" name="Rectángulo redondeado 27"/>
            <p:cNvSpPr/>
            <p:nvPr/>
          </p:nvSpPr>
          <p:spPr>
            <a:xfrm>
              <a:off x="2567334" y="103064"/>
              <a:ext cx="1066039" cy="533019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ctángulo 28"/>
            <p:cNvSpPr/>
            <p:nvPr/>
          </p:nvSpPr>
          <p:spPr>
            <a:xfrm>
              <a:off x="2593354" y="129084"/>
              <a:ext cx="1013999" cy="48097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dirty="0">
                  <a:latin typeface="Century Schoolbook"/>
                  <a:cs typeface="Century Schoolbook"/>
                </a:rPr>
                <a:t>P</a:t>
              </a:r>
              <a:r>
                <a:rPr lang="es-ES" sz="1400" kern="1200" dirty="0" smtClean="0">
                  <a:latin typeface="Century Schoolbook"/>
                  <a:cs typeface="Century Schoolbook"/>
                </a:rPr>
                <a:t>otenciar</a:t>
              </a:r>
              <a:endParaRPr lang="es-ES" sz="1400" kern="1200" dirty="0">
                <a:latin typeface="Century Schoolbook"/>
                <a:cs typeface="Century Schoolbook"/>
              </a:endParaRPr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5466968" y="2405437"/>
            <a:ext cx="1440452" cy="704629"/>
            <a:chOff x="3630048" y="871342"/>
            <a:chExt cx="1642808" cy="533019"/>
          </a:xfrm>
          <a:solidFill>
            <a:srgbClr val="1D6EC8"/>
          </a:solidFill>
        </p:grpSpPr>
        <p:sp>
          <p:nvSpPr>
            <p:cNvPr id="26" name="Rectángulo redondeado 25"/>
            <p:cNvSpPr/>
            <p:nvPr/>
          </p:nvSpPr>
          <p:spPr>
            <a:xfrm>
              <a:off x="3630048" y="871342"/>
              <a:ext cx="1642808" cy="533019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ángulo 26"/>
            <p:cNvSpPr/>
            <p:nvPr/>
          </p:nvSpPr>
          <p:spPr>
            <a:xfrm>
              <a:off x="3656068" y="897362"/>
              <a:ext cx="1590768" cy="48097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kern="1200" dirty="0" smtClean="0">
                  <a:latin typeface="Century Schoolbook"/>
                  <a:cs typeface="Century Schoolbook"/>
                </a:rPr>
                <a:t>con diversos estímulos</a:t>
              </a:r>
              <a:endParaRPr lang="es-ES" sz="1400" kern="1200" dirty="0">
                <a:latin typeface="Century Schoolbook"/>
                <a:cs typeface="Century Schoolbook"/>
              </a:endParaRPr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5873379" y="3639193"/>
            <a:ext cx="1489491" cy="704629"/>
            <a:chOff x="4105897" y="1766563"/>
            <a:chExt cx="1091442" cy="533019"/>
          </a:xfrm>
          <a:solidFill>
            <a:srgbClr val="1D6EC8"/>
          </a:solidFill>
        </p:grpSpPr>
        <p:sp>
          <p:nvSpPr>
            <p:cNvPr id="24" name="Rectángulo redondeado 23"/>
            <p:cNvSpPr/>
            <p:nvPr/>
          </p:nvSpPr>
          <p:spPr>
            <a:xfrm>
              <a:off x="4105897" y="1766563"/>
              <a:ext cx="1091442" cy="533019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ángulo 24"/>
            <p:cNvSpPr/>
            <p:nvPr/>
          </p:nvSpPr>
          <p:spPr>
            <a:xfrm>
              <a:off x="4131917" y="1792583"/>
              <a:ext cx="1039402" cy="48097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kern="1200" dirty="0" smtClean="0">
                  <a:latin typeface="Century Schoolbook"/>
                  <a:cs typeface="Century Schoolbook"/>
                </a:rPr>
                <a:t>entrada de información</a:t>
              </a:r>
              <a:endParaRPr lang="es-ES" sz="1400" kern="1200" dirty="0">
                <a:latin typeface="Century Schoolbook"/>
                <a:cs typeface="Century Schoolbook"/>
              </a:endParaRPr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5149373" y="4806592"/>
            <a:ext cx="1192856" cy="704629"/>
            <a:chOff x="3379542" y="2568326"/>
            <a:chExt cx="1428886" cy="533019"/>
          </a:xfrm>
          <a:solidFill>
            <a:srgbClr val="1D6EC8"/>
          </a:solidFill>
        </p:grpSpPr>
        <p:sp>
          <p:nvSpPr>
            <p:cNvPr id="22" name="Rectángulo redondeado 21"/>
            <p:cNvSpPr/>
            <p:nvPr/>
          </p:nvSpPr>
          <p:spPr>
            <a:xfrm>
              <a:off x="3379542" y="2568326"/>
              <a:ext cx="1428886" cy="533019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ángulo 22"/>
            <p:cNvSpPr/>
            <p:nvPr/>
          </p:nvSpPr>
          <p:spPr>
            <a:xfrm>
              <a:off x="3405562" y="2594346"/>
              <a:ext cx="1376846" cy="48097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kern="1200" dirty="0" smtClean="0">
                  <a:latin typeface="Century Schoolbook"/>
                  <a:cs typeface="Century Schoolbook"/>
                </a:rPr>
                <a:t>al sistema nervioso</a:t>
              </a:r>
              <a:endParaRPr lang="es-ES" sz="1400" kern="1200" dirty="0">
                <a:latin typeface="Century Schoolbook"/>
                <a:cs typeface="Century Schoolbook"/>
              </a:endParaRPr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2653183" y="4806592"/>
            <a:ext cx="1489283" cy="704629"/>
            <a:chOff x="1576255" y="2568327"/>
            <a:chExt cx="1220369" cy="533019"/>
          </a:xfrm>
          <a:solidFill>
            <a:srgbClr val="1D6EC8"/>
          </a:solidFill>
        </p:grpSpPr>
        <p:sp>
          <p:nvSpPr>
            <p:cNvPr id="20" name="Rectángulo redondeado 19"/>
            <p:cNvSpPr/>
            <p:nvPr/>
          </p:nvSpPr>
          <p:spPr>
            <a:xfrm>
              <a:off x="1576255" y="2568327"/>
              <a:ext cx="1220369" cy="533019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ángulo 20"/>
            <p:cNvSpPr/>
            <p:nvPr/>
          </p:nvSpPr>
          <p:spPr>
            <a:xfrm>
              <a:off x="1602275" y="2594347"/>
              <a:ext cx="1168329" cy="48097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kern="1200" dirty="0" smtClean="0">
                  <a:latin typeface="Century Schoolbook"/>
                  <a:cs typeface="Century Schoolbook"/>
                </a:rPr>
                <a:t>por medio de los sentidos</a:t>
              </a:r>
              <a:endParaRPr lang="es-ES" sz="1400" kern="1200" dirty="0">
                <a:latin typeface="Century Schoolbook"/>
                <a:cs typeface="Century Schoolbook"/>
              </a:endParaRPr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2119347" y="3521831"/>
            <a:ext cx="1131179" cy="831429"/>
            <a:chOff x="974683" y="1766544"/>
            <a:chExt cx="1295941" cy="533019"/>
          </a:xfrm>
          <a:solidFill>
            <a:srgbClr val="1D6EC8"/>
          </a:solidFill>
        </p:grpSpPr>
        <p:sp>
          <p:nvSpPr>
            <p:cNvPr id="18" name="Rectángulo redondeado 17"/>
            <p:cNvSpPr/>
            <p:nvPr/>
          </p:nvSpPr>
          <p:spPr>
            <a:xfrm>
              <a:off x="974683" y="1766544"/>
              <a:ext cx="1295941" cy="533019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ángulo 18"/>
            <p:cNvSpPr/>
            <p:nvPr/>
          </p:nvSpPr>
          <p:spPr>
            <a:xfrm>
              <a:off x="1000703" y="1792564"/>
              <a:ext cx="1243901" cy="48097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kern="1200" dirty="0" smtClean="0">
                  <a:latin typeface="Century Schoolbook"/>
                  <a:cs typeface="Century Schoolbook"/>
                </a:rPr>
                <a:t>sensación y percepción</a:t>
              </a:r>
              <a:endParaRPr lang="es-ES" sz="1200" kern="1200" dirty="0">
                <a:latin typeface="Century Schoolbook"/>
                <a:cs typeface="Century Schoolbook"/>
              </a:endParaRPr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1882078" y="2452180"/>
            <a:ext cx="1605717" cy="704629"/>
            <a:chOff x="1041372" y="768317"/>
            <a:chExt cx="1574656" cy="533019"/>
          </a:xfrm>
          <a:solidFill>
            <a:srgbClr val="1D6EC8"/>
          </a:solidFill>
        </p:grpSpPr>
        <p:sp>
          <p:nvSpPr>
            <p:cNvPr id="16" name="Rectángulo redondeado 15"/>
            <p:cNvSpPr/>
            <p:nvPr/>
          </p:nvSpPr>
          <p:spPr>
            <a:xfrm>
              <a:off x="1041372" y="768317"/>
              <a:ext cx="1574656" cy="533019"/>
            </a:xfrm>
            <a:prstGeom prst="roundRect">
              <a:avLst/>
            </a:prstGeom>
            <a:grpFill/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ángulo 16"/>
            <p:cNvSpPr/>
            <p:nvPr/>
          </p:nvSpPr>
          <p:spPr>
            <a:xfrm>
              <a:off x="1067392" y="794337"/>
              <a:ext cx="1522616" cy="48097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kern="1200" dirty="0" smtClean="0">
                  <a:latin typeface="Century Schoolbook"/>
                  <a:cs typeface="Century Schoolbook"/>
                </a:rPr>
                <a:t> mejorar el mundo intelectual del niño</a:t>
              </a:r>
              <a:endParaRPr lang="es-ES" sz="1200" kern="1200" dirty="0">
                <a:latin typeface="Century Schoolbook"/>
                <a:cs typeface="Century School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32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enguaje 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85" y="1868032"/>
            <a:ext cx="1905197" cy="1296916"/>
          </a:xfrm>
          <a:prstGeom prst="rect">
            <a:avLst/>
          </a:prstGeom>
        </p:spPr>
      </p:pic>
      <p:pic>
        <p:nvPicPr>
          <p:cNvPr id="4" name="Imagen 3" descr="lenguaj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54" y="4127285"/>
            <a:ext cx="2291906" cy="17353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76" y="1869258"/>
            <a:ext cx="1524613" cy="1209949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3791363" y="432118"/>
            <a:ext cx="1702247" cy="819092"/>
            <a:chOff x="3527912" y="2137004"/>
            <a:chExt cx="1293045" cy="1293045"/>
          </a:xfrm>
        </p:grpSpPr>
        <p:sp>
          <p:nvSpPr>
            <p:cNvPr id="38" name="Elipse 37"/>
            <p:cNvSpPr/>
            <p:nvPr/>
          </p:nvSpPr>
          <p:spPr>
            <a:xfrm>
              <a:off x="3527912" y="2137004"/>
              <a:ext cx="1293045" cy="1293045"/>
            </a:xfrm>
            <a:prstGeom prst="round2DiagRect">
              <a:avLst/>
            </a:prstGeom>
            <a:solidFill>
              <a:srgbClr val="940000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39" name="Elipse 4"/>
            <p:cNvSpPr/>
            <p:nvPr/>
          </p:nvSpPr>
          <p:spPr>
            <a:xfrm>
              <a:off x="3717274" y="2326366"/>
              <a:ext cx="914321" cy="914321"/>
            </a:xfrm>
            <a:prstGeom prst="round2Diag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 smtClean="0"/>
                <a:t>EL LENGUAJE</a:t>
              </a:r>
              <a:endParaRPr lang="es-ES" sz="1200" b="1" kern="1200" dirty="0"/>
            </a:p>
          </p:txBody>
        </p:sp>
      </p:grpSp>
      <p:grpSp>
        <p:nvGrpSpPr>
          <p:cNvPr id="8" name="Agrupar 7"/>
          <p:cNvGrpSpPr/>
          <p:nvPr/>
        </p:nvGrpSpPr>
        <p:grpSpPr>
          <a:xfrm rot="14529136">
            <a:off x="2457439" y="684753"/>
            <a:ext cx="525495" cy="1132914"/>
            <a:chOff x="3954616" y="1749010"/>
            <a:chExt cx="439635" cy="274182"/>
          </a:xfrm>
        </p:grpSpPr>
        <p:sp>
          <p:nvSpPr>
            <p:cNvPr id="36" name="Flecha derecha 35"/>
            <p:cNvSpPr/>
            <p:nvPr/>
          </p:nvSpPr>
          <p:spPr>
            <a:xfrm rot="16200000">
              <a:off x="4037343" y="1666283"/>
              <a:ext cx="274182" cy="43963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Flecha derecha 6"/>
            <p:cNvSpPr/>
            <p:nvPr/>
          </p:nvSpPr>
          <p:spPr>
            <a:xfrm rot="16200000">
              <a:off x="4078471" y="1795338"/>
              <a:ext cx="191927" cy="263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900" kern="1200"/>
            </a:p>
          </p:txBody>
        </p:sp>
      </p:grpSp>
      <p:sp>
        <p:nvSpPr>
          <p:cNvPr id="35" name="Elipse 8"/>
          <p:cNvSpPr/>
          <p:nvPr/>
        </p:nvSpPr>
        <p:spPr>
          <a:xfrm>
            <a:off x="357263" y="3079207"/>
            <a:ext cx="2145535" cy="4530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1100" kern="1200" dirty="0" smtClean="0"/>
              <a:t>Conjunto sistemático de signos</a:t>
            </a:r>
            <a:endParaRPr lang="es-ES" sz="1100" kern="1200" dirty="0"/>
          </a:p>
        </p:txBody>
      </p:sp>
      <p:sp>
        <p:nvSpPr>
          <p:cNvPr id="31" name="Elipse 12"/>
          <p:cNvSpPr/>
          <p:nvPr/>
        </p:nvSpPr>
        <p:spPr>
          <a:xfrm>
            <a:off x="216278" y="3415342"/>
            <a:ext cx="2286520" cy="46161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1100" kern="1200" dirty="0" smtClean="0"/>
              <a:t>Serie de reglas combinan ordenadamente los sonidos y símbolos</a:t>
            </a:r>
            <a:endParaRPr lang="es-ES" sz="1100" kern="1200" dirty="0"/>
          </a:p>
        </p:txBody>
      </p:sp>
      <p:grpSp>
        <p:nvGrpSpPr>
          <p:cNvPr id="12" name="Agrupar 11"/>
          <p:cNvGrpSpPr/>
          <p:nvPr/>
        </p:nvGrpSpPr>
        <p:grpSpPr>
          <a:xfrm rot="18371177">
            <a:off x="2267207" y="2293911"/>
            <a:ext cx="381085" cy="443972"/>
            <a:chOff x="4482110" y="3372468"/>
            <a:chExt cx="439635" cy="274182"/>
          </a:xfrm>
        </p:grpSpPr>
        <p:sp>
          <p:nvSpPr>
            <p:cNvPr id="28" name="Flecha derecha 27"/>
            <p:cNvSpPr/>
            <p:nvPr/>
          </p:nvSpPr>
          <p:spPr>
            <a:xfrm rot="3240000">
              <a:off x="4564837" y="3289741"/>
              <a:ext cx="274182" cy="43963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Flecha derecha 14"/>
            <p:cNvSpPr/>
            <p:nvPr/>
          </p:nvSpPr>
          <p:spPr>
            <a:xfrm rot="3240000">
              <a:off x="4581790" y="3344395"/>
              <a:ext cx="191927" cy="263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900" kern="1200"/>
            </a:p>
          </p:txBody>
        </p:sp>
      </p:grpSp>
      <p:sp>
        <p:nvSpPr>
          <p:cNvPr id="27" name="Elipse 16"/>
          <p:cNvSpPr/>
          <p:nvPr/>
        </p:nvSpPr>
        <p:spPr>
          <a:xfrm>
            <a:off x="2749413" y="3198980"/>
            <a:ext cx="1999769" cy="4471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1100" dirty="0"/>
              <a:t>M</a:t>
            </a:r>
            <a:r>
              <a:rPr lang="es-ES_tradnl" sz="1100" kern="1200" dirty="0" smtClean="0"/>
              <a:t>ensaje emitido sea entendido</a:t>
            </a:r>
            <a:endParaRPr lang="es-ES" sz="1100" kern="1200" dirty="0"/>
          </a:p>
        </p:txBody>
      </p:sp>
      <p:sp>
        <p:nvSpPr>
          <p:cNvPr id="23" name="Elipse 20"/>
          <p:cNvSpPr/>
          <p:nvPr/>
        </p:nvSpPr>
        <p:spPr>
          <a:xfrm>
            <a:off x="1704574" y="5477327"/>
            <a:ext cx="1921013" cy="90784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1100" kern="1200" dirty="0"/>
          </a:p>
        </p:txBody>
      </p:sp>
      <p:grpSp>
        <p:nvGrpSpPr>
          <p:cNvPr id="16" name="Agrupar 15"/>
          <p:cNvGrpSpPr/>
          <p:nvPr/>
        </p:nvGrpSpPr>
        <p:grpSpPr>
          <a:xfrm rot="8418470" flipH="1">
            <a:off x="3697318" y="3753796"/>
            <a:ext cx="483496" cy="405610"/>
            <a:chOff x="3183841" y="2286389"/>
            <a:chExt cx="274182" cy="439635"/>
          </a:xfrm>
        </p:grpSpPr>
        <p:sp>
          <p:nvSpPr>
            <p:cNvPr id="20" name="Flecha derecha 19"/>
            <p:cNvSpPr/>
            <p:nvPr/>
          </p:nvSpPr>
          <p:spPr>
            <a:xfrm rot="11880000">
              <a:off x="3183841" y="2286389"/>
              <a:ext cx="274182" cy="43963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lecha derecha 22"/>
            <p:cNvSpPr/>
            <p:nvPr/>
          </p:nvSpPr>
          <p:spPr>
            <a:xfrm rot="22680000">
              <a:off x="3264083" y="2387025"/>
              <a:ext cx="191927" cy="263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900" kern="1200"/>
            </a:p>
          </p:txBody>
        </p:sp>
      </p:grpSp>
      <p:sp>
        <p:nvSpPr>
          <p:cNvPr id="19" name="Elipse 24"/>
          <p:cNvSpPr/>
          <p:nvPr/>
        </p:nvSpPr>
        <p:spPr>
          <a:xfrm>
            <a:off x="1797344" y="5701503"/>
            <a:ext cx="2093281" cy="68366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1100" kern="1200" dirty="0" smtClean="0"/>
              <a:t>Comunicarse con sus iguales y vivir en comunidad.</a:t>
            </a:r>
            <a:endParaRPr lang="es-ES" sz="1100" kern="1200" dirty="0"/>
          </a:p>
        </p:txBody>
      </p:sp>
      <p:grpSp>
        <p:nvGrpSpPr>
          <p:cNvPr id="24" name="Agrupar 23"/>
          <p:cNvGrpSpPr/>
          <p:nvPr/>
        </p:nvGrpSpPr>
        <p:grpSpPr>
          <a:xfrm rot="8268924">
            <a:off x="6053121" y="985940"/>
            <a:ext cx="478753" cy="1021085"/>
            <a:chOff x="3954616" y="1749010"/>
            <a:chExt cx="439635" cy="274182"/>
          </a:xfrm>
        </p:grpSpPr>
        <p:sp>
          <p:nvSpPr>
            <p:cNvPr id="25" name="Flecha derecha 24"/>
            <p:cNvSpPr/>
            <p:nvPr/>
          </p:nvSpPr>
          <p:spPr>
            <a:xfrm rot="16200000">
              <a:off x="4037343" y="1666283"/>
              <a:ext cx="274182" cy="43963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Flecha derecha 6"/>
            <p:cNvSpPr/>
            <p:nvPr/>
          </p:nvSpPr>
          <p:spPr>
            <a:xfrm rot="16200000">
              <a:off x="4078471" y="1795338"/>
              <a:ext cx="191927" cy="2637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900" kern="1200"/>
            </a:p>
          </p:txBody>
        </p:sp>
      </p:grpSp>
      <p:pic>
        <p:nvPicPr>
          <p:cNvPr id="34" name="Imagen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610" y="2035536"/>
            <a:ext cx="3078066" cy="210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1" grpId="0"/>
      <p:bldP spid="2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581702" y="452782"/>
            <a:ext cx="2059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solidFill>
                  <a:srgbClr val="0000FF"/>
                </a:solidFill>
              </a:rPr>
              <a:t>Factores </a:t>
            </a:r>
            <a:r>
              <a:rPr lang="es-ES_tradnl" dirty="0" smtClean="0">
                <a:solidFill>
                  <a:srgbClr val="0000FF"/>
                </a:solidFill>
              </a:rPr>
              <a:t>biológicos 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984723" y="2217291"/>
            <a:ext cx="1888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solidFill>
                  <a:srgbClr val="0000FF"/>
                </a:solidFill>
              </a:rPr>
              <a:t>Factores </a:t>
            </a:r>
            <a:r>
              <a:rPr lang="es-ES_tradnl" dirty="0" smtClean="0">
                <a:solidFill>
                  <a:srgbClr val="0000FF"/>
                </a:solidFill>
              </a:rPr>
              <a:t>Motores 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465021" y="5892317"/>
            <a:ext cx="2640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solidFill>
                  <a:srgbClr val="0000FF"/>
                </a:solidFill>
              </a:rPr>
              <a:t>Factor de </a:t>
            </a:r>
            <a:r>
              <a:rPr lang="es-ES_tradnl" dirty="0" smtClean="0">
                <a:solidFill>
                  <a:srgbClr val="0000FF"/>
                </a:solidFill>
              </a:rPr>
              <a:t>Temperamento 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060960" y="2217291"/>
            <a:ext cx="2297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solidFill>
                  <a:srgbClr val="0000FF"/>
                </a:solidFill>
              </a:rPr>
              <a:t>Factores </a:t>
            </a:r>
            <a:r>
              <a:rPr lang="es-ES_tradnl" dirty="0" smtClean="0">
                <a:solidFill>
                  <a:srgbClr val="0000FF"/>
                </a:solidFill>
              </a:rPr>
              <a:t>Ambientales </a:t>
            </a:r>
            <a:endParaRPr lang="es-ES" dirty="0">
              <a:solidFill>
                <a:srgbClr val="0000FF"/>
              </a:solidFill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3735999" y="2761683"/>
            <a:ext cx="1921569" cy="1335376"/>
            <a:chOff x="2904433" y="1695615"/>
            <a:chExt cx="1921569" cy="1335376"/>
          </a:xfrm>
        </p:grpSpPr>
        <p:sp>
          <p:nvSpPr>
            <p:cNvPr id="34" name="Elipse 33"/>
            <p:cNvSpPr/>
            <p:nvPr/>
          </p:nvSpPr>
          <p:spPr>
            <a:xfrm>
              <a:off x="2904433" y="1695615"/>
              <a:ext cx="1921569" cy="1335376"/>
            </a:xfrm>
            <a:prstGeom prst="ellipse">
              <a:avLst/>
            </a:prstGeom>
            <a:ln>
              <a:solidFill>
                <a:srgbClr val="B670FB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35" name="Elipse 4"/>
            <p:cNvSpPr/>
            <p:nvPr/>
          </p:nvSpPr>
          <p:spPr>
            <a:xfrm>
              <a:off x="3185840" y="1891176"/>
              <a:ext cx="1358755" cy="9442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b="1" kern="1200" dirty="0" smtClean="0"/>
                <a:t>FACTORES QUE INFLUYEN EN EL DESARROLLO DEL LENGUAJE</a:t>
              </a:r>
              <a:endParaRPr lang="es-ES" sz="1200" b="1" kern="1200" dirty="0"/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4681631" y="2401445"/>
            <a:ext cx="30303" cy="360238"/>
            <a:chOff x="3850065" y="1335377"/>
            <a:chExt cx="30303" cy="360238"/>
          </a:xfrm>
        </p:grpSpPr>
        <p:sp>
          <p:nvSpPr>
            <p:cNvPr id="32" name="Conector recto 5"/>
            <p:cNvSpPr/>
            <p:nvPr/>
          </p:nvSpPr>
          <p:spPr>
            <a:xfrm rot="16200000">
              <a:off x="3685098" y="1500344"/>
              <a:ext cx="360238" cy="3030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5151"/>
                  </a:moveTo>
                  <a:lnTo>
                    <a:pt x="360238" y="15151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Conector recto 6"/>
            <p:cNvSpPr/>
            <p:nvPr/>
          </p:nvSpPr>
          <p:spPr>
            <a:xfrm rot="16200000">
              <a:off x="3856212" y="1506489"/>
              <a:ext cx="18011" cy="180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500" kern="1200"/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3990560" y="1066068"/>
            <a:ext cx="1412447" cy="1335376"/>
            <a:chOff x="3158994" y="0"/>
            <a:chExt cx="1412447" cy="1335376"/>
          </a:xfrm>
        </p:grpSpPr>
        <p:sp>
          <p:nvSpPr>
            <p:cNvPr id="30" name="Elipse 29"/>
            <p:cNvSpPr/>
            <p:nvPr/>
          </p:nvSpPr>
          <p:spPr>
            <a:xfrm>
              <a:off x="3158994" y="0"/>
              <a:ext cx="1412447" cy="1335376"/>
            </a:xfrm>
            <a:prstGeom prst="ellipse">
              <a:avLst/>
            </a:prstGeom>
            <a:blipFill rotWithShape="0">
              <a:blip r:embed="rId2"/>
              <a:stretch>
                <a:fillRect/>
              </a:stretch>
            </a:blipFill>
            <a:ln>
              <a:solidFill>
                <a:srgbClr val="B670FB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31" name="Elipse 8"/>
            <p:cNvSpPr/>
            <p:nvPr/>
          </p:nvSpPr>
          <p:spPr>
            <a:xfrm>
              <a:off x="3365842" y="195561"/>
              <a:ext cx="998751" cy="9442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8735" tIns="38735" rIns="38735" bIns="38735" numCol="1" spcCol="1270" anchor="ctr" anchorCtr="0">
              <a:noAutofit/>
            </a:bodyPr>
            <a:lstStyle/>
            <a:p>
              <a:pPr lvl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6100" kern="1200" dirty="0"/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5657536" y="3408004"/>
            <a:ext cx="352601" cy="30303"/>
            <a:chOff x="4825970" y="2341936"/>
            <a:chExt cx="352601" cy="30303"/>
          </a:xfrm>
        </p:grpSpPr>
        <p:sp>
          <p:nvSpPr>
            <p:cNvPr id="28" name="Conector recto 9"/>
            <p:cNvSpPr/>
            <p:nvPr/>
          </p:nvSpPr>
          <p:spPr>
            <a:xfrm rot="21581208">
              <a:off x="4825970" y="2341936"/>
              <a:ext cx="352601" cy="3030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5151"/>
                  </a:moveTo>
                  <a:lnTo>
                    <a:pt x="352601" y="15151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Conector recto 10"/>
            <p:cNvSpPr/>
            <p:nvPr/>
          </p:nvSpPr>
          <p:spPr>
            <a:xfrm rot="21581208">
              <a:off x="4993456" y="2348272"/>
              <a:ext cx="17630" cy="176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500" kern="1200"/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6010123" y="2750643"/>
            <a:ext cx="1412447" cy="1335376"/>
            <a:chOff x="5178557" y="1684575"/>
            <a:chExt cx="1412447" cy="1335376"/>
          </a:xfrm>
        </p:grpSpPr>
        <p:sp>
          <p:nvSpPr>
            <p:cNvPr id="26" name="Elipse 25"/>
            <p:cNvSpPr/>
            <p:nvPr/>
          </p:nvSpPr>
          <p:spPr>
            <a:xfrm>
              <a:off x="5178557" y="1684575"/>
              <a:ext cx="1412447" cy="1335376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  <a:ln>
              <a:solidFill>
                <a:srgbClr val="B670FB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27" name="Elipse 12"/>
            <p:cNvSpPr/>
            <p:nvPr/>
          </p:nvSpPr>
          <p:spPr>
            <a:xfrm>
              <a:off x="5385405" y="1880136"/>
              <a:ext cx="998751" cy="9442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8735" tIns="38735" rIns="38735" bIns="38735" numCol="1" spcCol="1270" anchor="ctr" anchorCtr="0">
              <a:noAutofit/>
            </a:bodyPr>
            <a:lstStyle/>
            <a:p>
              <a:pPr lvl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6100" kern="1200" dirty="0"/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4681631" y="4097060"/>
            <a:ext cx="30303" cy="359496"/>
            <a:chOff x="3850065" y="3030992"/>
            <a:chExt cx="30303" cy="359496"/>
          </a:xfrm>
        </p:grpSpPr>
        <p:sp>
          <p:nvSpPr>
            <p:cNvPr id="24" name="Conector recto 13"/>
            <p:cNvSpPr/>
            <p:nvPr/>
          </p:nvSpPr>
          <p:spPr>
            <a:xfrm rot="5400000">
              <a:off x="3685469" y="3195588"/>
              <a:ext cx="359496" cy="3030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5151"/>
                  </a:moveTo>
                  <a:lnTo>
                    <a:pt x="359496" y="15151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Conector recto 14"/>
            <p:cNvSpPr/>
            <p:nvPr/>
          </p:nvSpPr>
          <p:spPr>
            <a:xfrm rot="5400000">
              <a:off x="3856230" y="3201752"/>
              <a:ext cx="17974" cy="179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500" kern="1200"/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3990560" y="4456555"/>
            <a:ext cx="1412447" cy="1335376"/>
            <a:chOff x="3158994" y="3390487"/>
            <a:chExt cx="1412447" cy="1335376"/>
          </a:xfrm>
        </p:grpSpPr>
        <p:sp>
          <p:nvSpPr>
            <p:cNvPr id="22" name="Elipse 21"/>
            <p:cNvSpPr/>
            <p:nvPr/>
          </p:nvSpPr>
          <p:spPr>
            <a:xfrm>
              <a:off x="3158994" y="3390487"/>
              <a:ext cx="1412447" cy="1335376"/>
            </a:xfrm>
            <a:prstGeom prst="ellipse">
              <a:avLst/>
            </a:prstGeom>
            <a:blipFill rotWithShape="0">
              <a:blip r:embed="rId4"/>
              <a:stretch>
                <a:fillRect/>
              </a:stretch>
            </a:blipFill>
            <a:ln>
              <a:solidFill>
                <a:srgbClr val="B670FB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23" name="Elipse 16"/>
            <p:cNvSpPr/>
            <p:nvPr/>
          </p:nvSpPr>
          <p:spPr>
            <a:xfrm>
              <a:off x="3365842" y="3586048"/>
              <a:ext cx="998751" cy="9442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8735" tIns="38735" rIns="38735" bIns="38735" numCol="1" spcCol="1270" anchor="ctr" anchorCtr="0">
              <a:noAutofit/>
            </a:bodyPr>
            <a:lstStyle/>
            <a:p>
              <a:pPr lvl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6100" kern="1200" dirty="0"/>
            </a:p>
          </p:txBody>
        </p:sp>
      </p:grpSp>
      <p:grpSp>
        <p:nvGrpSpPr>
          <p:cNvPr id="16" name="Agrupar 15"/>
          <p:cNvGrpSpPr/>
          <p:nvPr/>
        </p:nvGrpSpPr>
        <p:grpSpPr>
          <a:xfrm>
            <a:off x="3133878" y="3414219"/>
            <a:ext cx="602121" cy="30303"/>
            <a:chOff x="2302312" y="2348151"/>
            <a:chExt cx="602121" cy="30303"/>
          </a:xfrm>
        </p:grpSpPr>
        <p:sp>
          <p:nvSpPr>
            <p:cNvPr id="20" name="Conector recto 17"/>
            <p:cNvSpPr/>
            <p:nvPr/>
          </p:nvSpPr>
          <p:spPr>
            <a:xfrm rot="10800000">
              <a:off x="2302312" y="2348151"/>
              <a:ext cx="602121" cy="3030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5151"/>
                  </a:moveTo>
                  <a:lnTo>
                    <a:pt x="602121" y="15151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Conector recto 18"/>
            <p:cNvSpPr/>
            <p:nvPr/>
          </p:nvSpPr>
          <p:spPr>
            <a:xfrm rot="21600000">
              <a:off x="2588319" y="2348250"/>
              <a:ext cx="30106" cy="301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500" kern="1200"/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1721430" y="2761683"/>
            <a:ext cx="1412447" cy="1335376"/>
            <a:chOff x="889864" y="1695615"/>
            <a:chExt cx="1412447" cy="1335376"/>
          </a:xfrm>
        </p:grpSpPr>
        <p:sp>
          <p:nvSpPr>
            <p:cNvPr id="18" name="Elipse 17"/>
            <p:cNvSpPr/>
            <p:nvPr/>
          </p:nvSpPr>
          <p:spPr>
            <a:xfrm>
              <a:off x="889864" y="1695615"/>
              <a:ext cx="1412447" cy="1335376"/>
            </a:xfrm>
            <a:prstGeom prst="ellipse">
              <a:avLst/>
            </a:prstGeom>
            <a:blipFill rotWithShape="0">
              <a:blip r:embed="rId5"/>
              <a:stretch>
                <a:fillRect/>
              </a:stretch>
            </a:blipFill>
            <a:ln>
              <a:solidFill>
                <a:srgbClr val="B670FB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9" name="Elipse 20"/>
            <p:cNvSpPr/>
            <p:nvPr/>
          </p:nvSpPr>
          <p:spPr>
            <a:xfrm>
              <a:off x="1096712" y="1891176"/>
              <a:ext cx="998751" cy="9442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8735" tIns="38735" rIns="38735" bIns="38735" numCol="1" spcCol="1270" anchor="ctr" anchorCtr="0">
              <a:noAutofit/>
            </a:bodyPr>
            <a:lstStyle/>
            <a:p>
              <a:pPr lvl="0" algn="ctr" defTabSz="2711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61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7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117726" y="580406"/>
            <a:ext cx="30574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600" dirty="0">
                <a:solidFill>
                  <a:srgbClr val="0000FF"/>
                </a:solidFill>
              </a:rPr>
              <a:t>RETRASO EN EL LENGUAJE </a:t>
            </a:r>
            <a:endParaRPr lang="es-ES" sz="1600" dirty="0">
              <a:solidFill>
                <a:srgbClr val="0000FF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355462" y="5935147"/>
            <a:ext cx="33592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600" dirty="0">
                <a:solidFill>
                  <a:srgbClr val="0000FF"/>
                </a:solidFill>
              </a:rPr>
              <a:t>TRANSTORNO DEL LENGUAJE </a:t>
            </a:r>
            <a:endParaRPr lang="es-ES" sz="1600" dirty="0">
              <a:solidFill>
                <a:srgbClr val="0000FF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53954" y="5935148"/>
            <a:ext cx="3215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600" dirty="0">
                <a:solidFill>
                  <a:srgbClr val="0000FF"/>
                </a:solidFill>
              </a:rPr>
              <a:t>DIFERENCIAS LINGÜISTICAS </a:t>
            </a:r>
            <a:endParaRPr lang="es-ES" sz="1600" dirty="0">
              <a:solidFill>
                <a:srgbClr val="0000FF"/>
              </a:solidFill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3203959" y="3101970"/>
            <a:ext cx="2752926" cy="829393"/>
            <a:chOff x="2016359" y="2219450"/>
            <a:chExt cx="2752926" cy="829393"/>
          </a:xfrm>
        </p:grpSpPr>
        <p:sp>
          <p:nvSpPr>
            <p:cNvPr id="25" name="Elipse 24"/>
            <p:cNvSpPr/>
            <p:nvPr/>
          </p:nvSpPr>
          <p:spPr>
            <a:xfrm>
              <a:off x="2016359" y="2219450"/>
              <a:ext cx="2752926" cy="829393"/>
            </a:xfrm>
            <a:prstGeom prst="ellips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26" name="Elipse 4"/>
            <p:cNvSpPr/>
            <p:nvPr/>
          </p:nvSpPr>
          <p:spPr>
            <a:xfrm>
              <a:off x="2419516" y="2340912"/>
              <a:ext cx="1946612" cy="5864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600" kern="1200" dirty="0" smtClean="0"/>
                <a:t>ALTERACIONES DEL LENGUAJE</a:t>
              </a:r>
              <a:endParaRPr lang="es-ES" sz="1600" kern="1200" dirty="0"/>
            </a:p>
          </p:txBody>
        </p:sp>
      </p:grpSp>
      <p:grpSp>
        <p:nvGrpSpPr>
          <p:cNvPr id="7" name="Agrupar 6"/>
          <p:cNvGrpSpPr/>
          <p:nvPr/>
        </p:nvGrpSpPr>
        <p:grpSpPr>
          <a:xfrm>
            <a:off x="4534584" y="2409280"/>
            <a:ext cx="46043" cy="692861"/>
            <a:chOff x="3346984" y="1526760"/>
            <a:chExt cx="46043" cy="692861"/>
          </a:xfrm>
        </p:grpSpPr>
        <p:sp>
          <p:nvSpPr>
            <p:cNvPr id="23" name="Conector recto 5"/>
            <p:cNvSpPr/>
            <p:nvPr/>
          </p:nvSpPr>
          <p:spPr>
            <a:xfrm rot="16096953">
              <a:off x="3023575" y="1850169"/>
              <a:ext cx="692861" cy="460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3021"/>
                  </a:moveTo>
                  <a:lnTo>
                    <a:pt x="692861" y="23021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Conector recto 6"/>
            <p:cNvSpPr/>
            <p:nvPr/>
          </p:nvSpPr>
          <p:spPr>
            <a:xfrm rot="26896953">
              <a:off x="3352684" y="1855870"/>
              <a:ext cx="34643" cy="34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500" kern="1200"/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3245398" y="1054010"/>
            <a:ext cx="2563012" cy="1355511"/>
            <a:chOff x="2057798" y="171490"/>
            <a:chExt cx="2563012" cy="1355511"/>
          </a:xfrm>
        </p:grpSpPr>
        <p:sp>
          <p:nvSpPr>
            <p:cNvPr id="21" name="Elipse 20"/>
            <p:cNvSpPr/>
            <p:nvPr/>
          </p:nvSpPr>
          <p:spPr>
            <a:xfrm>
              <a:off x="2057798" y="171490"/>
              <a:ext cx="2563012" cy="1355511"/>
            </a:xfrm>
            <a:prstGeom prst="ellipse">
              <a:avLst/>
            </a:prstGeom>
            <a:blipFill rotWithShape="0">
              <a:blip r:embed="rId2"/>
              <a:stretch>
                <a:fillRect/>
              </a:stretch>
            </a:blipFill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22" name="Elipse 8"/>
            <p:cNvSpPr/>
            <p:nvPr/>
          </p:nvSpPr>
          <p:spPr>
            <a:xfrm>
              <a:off x="2433142" y="370000"/>
              <a:ext cx="1812324" cy="9584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ctr" defTabSz="2755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6200" kern="1200" dirty="0"/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5030404" y="4068155"/>
            <a:ext cx="632500" cy="46043"/>
            <a:chOff x="3842804" y="3185635"/>
            <a:chExt cx="632500" cy="46043"/>
          </a:xfrm>
        </p:grpSpPr>
        <p:sp>
          <p:nvSpPr>
            <p:cNvPr id="19" name="Conector recto 9"/>
            <p:cNvSpPr/>
            <p:nvPr/>
          </p:nvSpPr>
          <p:spPr>
            <a:xfrm rot="2211725">
              <a:off x="3842804" y="3185635"/>
              <a:ext cx="632500" cy="460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3021"/>
                  </a:moveTo>
                  <a:lnTo>
                    <a:pt x="632500" y="23021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Conector recto 10"/>
            <p:cNvSpPr/>
            <p:nvPr/>
          </p:nvSpPr>
          <p:spPr>
            <a:xfrm rot="2211725">
              <a:off x="4143241" y="3192844"/>
              <a:ext cx="31625" cy="316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500" kern="1200"/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5239926" y="4027449"/>
            <a:ext cx="2403367" cy="1769424"/>
            <a:chOff x="4052326" y="3144929"/>
            <a:chExt cx="2403367" cy="1769424"/>
          </a:xfrm>
        </p:grpSpPr>
        <p:sp>
          <p:nvSpPr>
            <p:cNvPr id="17" name="Elipse 16"/>
            <p:cNvSpPr/>
            <p:nvPr/>
          </p:nvSpPr>
          <p:spPr>
            <a:xfrm>
              <a:off x="4052326" y="3144929"/>
              <a:ext cx="2403367" cy="1769424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8" name="Elipse 12"/>
            <p:cNvSpPr/>
            <p:nvPr/>
          </p:nvSpPr>
          <p:spPr>
            <a:xfrm>
              <a:off x="4404291" y="3404055"/>
              <a:ext cx="1699437" cy="12511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6500" kern="1200" dirty="0"/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3445923" y="4092331"/>
            <a:ext cx="701485" cy="46043"/>
            <a:chOff x="2258323" y="3209811"/>
            <a:chExt cx="701485" cy="46043"/>
          </a:xfrm>
        </p:grpSpPr>
        <p:sp>
          <p:nvSpPr>
            <p:cNvPr id="15" name="Conector recto 13"/>
            <p:cNvSpPr/>
            <p:nvPr/>
          </p:nvSpPr>
          <p:spPr>
            <a:xfrm rot="8557498">
              <a:off x="2258323" y="3209811"/>
              <a:ext cx="701485" cy="460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3021"/>
                  </a:moveTo>
                  <a:lnTo>
                    <a:pt x="701485" y="23021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Conector recto 14"/>
            <p:cNvSpPr/>
            <p:nvPr/>
          </p:nvSpPr>
          <p:spPr>
            <a:xfrm rot="19357498">
              <a:off x="2591528" y="3215296"/>
              <a:ext cx="35074" cy="350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500" kern="1200"/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1500706" y="4100573"/>
            <a:ext cx="2400625" cy="1703416"/>
            <a:chOff x="313106" y="3218053"/>
            <a:chExt cx="2400625" cy="1703416"/>
          </a:xfrm>
        </p:grpSpPr>
        <p:sp>
          <p:nvSpPr>
            <p:cNvPr id="13" name="Elipse 12"/>
            <p:cNvSpPr/>
            <p:nvPr/>
          </p:nvSpPr>
          <p:spPr>
            <a:xfrm>
              <a:off x="313106" y="3218053"/>
              <a:ext cx="2400625" cy="1703416"/>
            </a:xfrm>
            <a:prstGeom prst="ellipse">
              <a:avLst/>
            </a:prstGeom>
            <a:blipFill rotWithShape="0">
              <a:blip r:embed="rId4"/>
              <a:stretch>
                <a:fillRect/>
              </a:stretch>
            </a:blipFill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4" name="Elipse 16"/>
            <p:cNvSpPr/>
            <p:nvPr/>
          </p:nvSpPr>
          <p:spPr>
            <a:xfrm>
              <a:off x="664669" y="3467512"/>
              <a:ext cx="1697499" cy="12044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6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316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38087" y="641714"/>
            <a:ext cx="7211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 smtClean="0">
                <a:solidFill>
                  <a:srgbClr val="0000FF"/>
                </a:solidFill>
              </a:rPr>
              <a:t>LA ESTIMULACIÓN SENSORIAL Y EL LENGUAJE </a:t>
            </a:r>
            <a:endParaRPr lang="es-ES_tradnl" dirty="0">
              <a:solidFill>
                <a:srgbClr val="0000FF"/>
              </a:solidFill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5" r="21020" b="965"/>
          <a:stretch/>
        </p:blipFill>
        <p:spPr bwMode="auto">
          <a:xfrm>
            <a:off x="3223759" y="2197652"/>
            <a:ext cx="3030675" cy="16414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/>
          <p:cNvSpPr txBox="1"/>
          <p:nvPr/>
        </p:nvSpPr>
        <p:spPr>
          <a:xfrm rot="2182229">
            <a:off x="1512282" y="1541816"/>
            <a:ext cx="2064960" cy="1039356"/>
          </a:xfrm>
          <a:prstGeom prst="rightArrow">
            <a:avLst/>
          </a:prstGeom>
          <a:noFill/>
          <a:ln w="28575" cmpd="sng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rgbClr val="0000FF"/>
                </a:solidFill>
              </a:rPr>
              <a:t>DESARROLLO DEL LENGUAJE</a:t>
            </a:r>
            <a:endParaRPr lang="es-ES" sz="1400" dirty="0">
              <a:solidFill>
                <a:srgbClr val="0000FF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81" b="80523"/>
          <a:stretch/>
        </p:blipFill>
        <p:spPr bwMode="auto">
          <a:xfrm>
            <a:off x="5908261" y="4527768"/>
            <a:ext cx="2451652" cy="1347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/>
          <p:cNvSpPr txBox="1"/>
          <p:nvPr/>
        </p:nvSpPr>
        <p:spPr>
          <a:xfrm rot="2183506">
            <a:off x="4022799" y="4222075"/>
            <a:ext cx="1632907" cy="611386"/>
          </a:xfrm>
          <a:prstGeom prst="rightArrow">
            <a:avLst/>
          </a:prstGeom>
          <a:noFill/>
          <a:ln w="28575" cmpd="sng">
            <a:solidFill>
              <a:srgbClr val="A6A6A6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INFLUENCIA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50593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168961"/>
              </p:ext>
            </p:extLst>
          </p:nvPr>
        </p:nvGraphicFramePr>
        <p:xfrm>
          <a:off x="618434" y="657087"/>
          <a:ext cx="7774608" cy="548639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656523"/>
                <a:gridCol w="1866347"/>
                <a:gridCol w="1700696"/>
                <a:gridCol w="2551042"/>
              </a:tblGrid>
              <a:tr h="2490304">
                <a:tc>
                  <a:txBody>
                    <a:bodyPr/>
                    <a:lstStyle/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endParaRPr lang="es-ES" sz="1200" b="0" dirty="0" smtClean="0">
                        <a:latin typeface="Century Schoolbook"/>
                        <a:cs typeface="Century Schoolbook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s-ES" sz="1200" b="0" dirty="0" smtClean="0">
                        <a:latin typeface="Century Schoolbook"/>
                        <a:cs typeface="Century Schoolbook"/>
                      </a:endParaRPr>
                    </a:p>
                    <a:p>
                      <a:endParaRPr lang="es-ES" sz="1200" dirty="0" smtClean="0"/>
                    </a:p>
                    <a:p>
                      <a:pPr marL="0" indent="0">
                        <a:buFont typeface="Arial"/>
                        <a:buNone/>
                      </a:pPr>
                      <a:endParaRPr lang="es-ES" sz="1200" b="0" dirty="0" smtClean="0">
                        <a:solidFill>
                          <a:srgbClr val="000000"/>
                        </a:solidFill>
                        <a:latin typeface="Century Schoolbook"/>
                        <a:cs typeface="Century Schoolbook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s-ES" sz="1200" b="0" dirty="0" smtClean="0">
                          <a:solidFill>
                            <a:srgbClr val="000000"/>
                          </a:solidFill>
                          <a:latin typeface="Century Schoolbook"/>
                          <a:cs typeface="Century Schoolbook"/>
                        </a:rPr>
                        <a:t>Permanente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s-ES" sz="1200" b="0" dirty="0" smtClean="0">
                          <a:solidFill>
                            <a:srgbClr val="000000"/>
                          </a:solidFill>
                          <a:latin typeface="Century Schoolbook"/>
                          <a:cs typeface="Century Schoolbook"/>
                        </a:rPr>
                        <a:t>Forma consciente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s-ES" sz="1200" b="0" dirty="0" smtClean="0">
                          <a:solidFill>
                            <a:srgbClr val="000000"/>
                          </a:solidFill>
                          <a:latin typeface="Century Schoolbook"/>
                          <a:cs typeface="Century Schoolbook"/>
                        </a:rPr>
                        <a:t>Adquisición del lenguaje y la comunicación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s-ES" sz="1200" b="0" dirty="0" smtClean="0">
                          <a:solidFill>
                            <a:srgbClr val="000000"/>
                          </a:solidFill>
                          <a:latin typeface="Century Schoolbook"/>
                          <a:cs typeface="Century Schoolbook"/>
                        </a:rPr>
                        <a:t>Reconocer sonidos del ambiente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s-ES" sz="1200" b="0" dirty="0" smtClean="0">
                          <a:solidFill>
                            <a:srgbClr val="000000"/>
                          </a:solidFill>
                          <a:latin typeface="Century Schoolbook"/>
                          <a:cs typeface="Century Schoolbook"/>
                        </a:rPr>
                        <a:t>Responder a ellos</a:t>
                      </a:r>
                    </a:p>
                    <a:p>
                      <a:endParaRPr lang="es-ES" sz="1200" dirty="0" smtClean="0"/>
                    </a:p>
                    <a:p>
                      <a:endParaRPr lang="es-E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endParaRPr lang="es-ES_tradnl" sz="1200" b="0" dirty="0" smtClean="0">
                        <a:latin typeface="Century Schoolbook"/>
                        <a:cs typeface="Century Schoolbook"/>
                      </a:endParaRPr>
                    </a:p>
                    <a:p>
                      <a:pPr marL="0" lvl="0" indent="0">
                        <a:buFont typeface="Arial"/>
                        <a:buNone/>
                      </a:pPr>
                      <a:endParaRPr lang="es-ES_tradnl" sz="1200" b="0" dirty="0" smtClean="0">
                        <a:latin typeface="Century Schoolbook"/>
                        <a:cs typeface="Century School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s-ES_tradnl" sz="1400" b="0" dirty="0" smtClean="0">
                          <a:latin typeface="Century Schoolbook"/>
                          <a:cs typeface="Century Schoolbook"/>
                        </a:rPr>
                        <a:t>MATERIALES</a:t>
                      </a:r>
                    </a:p>
                    <a:p>
                      <a:pPr marL="0" indent="0" algn="ctr">
                        <a:buFont typeface="Arial"/>
                        <a:buNone/>
                      </a:pPr>
                      <a:endParaRPr lang="es-ES_tradnl" sz="1400" b="0" dirty="0" smtClean="0">
                        <a:latin typeface="Century Schoolbook"/>
                        <a:cs typeface="Century School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" sz="1200" dirty="0" smtClean="0">
                        <a:latin typeface="Century Schoolbook"/>
                        <a:cs typeface="Century Schoolbook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s-ES" sz="1200" dirty="0" smtClean="0">
                        <a:latin typeface="Century Schoolbook"/>
                        <a:cs typeface="Century Schoolbook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s-ES" sz="1200" dirty="0" smtClean="0">
                        <a:latin typeface="Century Schoolbook"/>
                        <a:cs typeface="Century Schoolbook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s-ES" sz="1200" dirty="0" smtClean="0">
                        <a:latin typeface="Century Schoolbook"/>
                        <a:cs typeface="Century Schoolbook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s-ES" sz="1200" dirty="0" smtClean="0">
                        <a:latin typeface="Century Schoolbook"/>
                        <a:cs typeface="Century Schoolbook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s-ES" sz="1200" dirty="0" smtClean="0">
                        <a:latin typeface="Century Schoolbook"/>
                        <a:cs typeface="Century Schoolbook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s-ES" sz="1200" dirty="0" smtClean="0">
                        <a:latin typeface="Century Schoolbook"/>
                        <a:cs typeface="Century Schoolbook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s-ES" sz="1200" dirty="0" smtClean="0">
                        <a:latin typeface="Century Schoolbook"/>
                        <a:cs typeface="Century Schoolbook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s-ES" sz="1200" dirty="0" smtClean="0">
                        <a:latin typeface="Century Schoolbook"/>
                        <a:cs typeface="Century Schoolbook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s-ES" sz="1200" dirty="0" smtClean="0">
                        <a:latin typeface="Century Schoolbook"/>
                        <a:cs typeface="Century Schoolbook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s-ES" sz="1200" dirty="0" smtClean="0">
                        <a:latin typeface="Century Schoolbook"/>
                        <a:cs typeface="Century Schoolbook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s-ES" sz="1200" dirty="0" smtClean="0">
                        <a:latin typeface="Century Schoolbook"/>
                        <a:cs typeface="Century Schoolbook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s-ES" sz="1200" dirty="0" smtClean="0">
                        <a:latin typeface="Century Schoolbook"/>
                        <a:cs typeface="Century Schoolbook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s-ES" sz="1200" dirty="0" smtClean="0">
                        <a:latin typeface="Century Schoolbook"/>
                        <a:cs typeface="Century Schoolbook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es-ES" sz="1200" dirty="0" smtClean="0">
                        <a:latin typeface="Century Schoolbook"/>
                        <a:cs typeface="Century Schoolbook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endParaRPr lang="es-ES_tradnl" sz="1200" dirty="0" smtClean="0"/>
                    </a:p>
                    <a:p>
                      <a:pPr marL="0" lvl="0" indent="0">
                        <a:buFont typeface="Arial"/>
                        <a:buNone/>
                      </a:pPr>
                      <a:endParaRPr lang="es-ES_tradnl" sz="1200" dirty="0" smtClean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0" dirty="0" smtClean="0">
                          <a:latin typeface="Century Schoolbook"/>
                          <a:cs typeface="Century Schoolbook"/>
                        </a:rPr>
                        <a:t>MATERIALES</a:t>
                      </a:r>
                    </a:p>
                    <a:p>
                      <a:endParaRPr lang="es-ES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Rectángulo redondeado 2"/>
          <p:cNvSpPr/>
          <p:nvPr/>
        </p:nvSpPr>
        <p:spPr>
          <a:xfrm>
            <a:off x="762000" y="905565"/>
            <a:ext cx="982870" cy="1790344"/>
          </a:xfrm>
          <a:prstGeom prst="roundRect">
            <a:avLst>
              <a:gd name="adj" fmla="val 10000"/>
            </a:avLst>
          </a:prstGeom>
        </p:spPr>
        <p:style>
          <a:ln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Rectángulo redondeado 3"/>
          <p:cNvSpPr/>
          <p:nvPr/>
        </p:nvSpPr>
        <p:spPr>
          <a:xfrm>
            <a:off x="984005" y="1145959"/>
            <a:ext cx="1130722" cy="1305693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50000"/>
              <a:hueOff val="-995321"/>
              <a:satOff val="5652"/>
              <a:lumOff val="44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Imagen 4" descr="Sin título 1:Users:wilsonvalencia:Documents:TRABAJO TESIS NIÑOS:Foto-032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611" y="1257397"/>
            <a:ext cx="1317181" cy="79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Foto-057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3" b="20133"/>
          <a:stretch/>
        </p:blipFill>
        <p:spPr>
          <a:xfrm>
            <a:off x="5939381" y="2276256"/>
            <a:ext cx="1290934" cy="839305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607" y="1257397"/>
            <a:ext cx="972779" cy="88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Sin título 1:Users:wilsonvalencia:Documents:Foto-0576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3" t="9235" r="11708" b="10294"/>
          <a:stretch/>
        </p:blipFill>
        <p:spPr bwMode="auto">
          <a:xfrm>
            <a:off x="7299607" y="2299241"/>
            <a:ext cx="943212" cy="816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redondeado 8"/>
          <p:cNvSpPr/>
          <p:nvPr/>
        </p:nvSpPr>
        <p:spPr>
          <a:xfrm>
            <a:off x="762000" y="3739374"/>
            <a:ext cx="982870" cy="1790344"/>
          </a:xfrm>
          <a:prstGeom prst="roundRect">
            <a:avLst>
              <a:gd name="adj" fmla="val 10000"/>
            </a:avLst>
          </a:prstGeom>
        </p:spPr>
        <p:style>
          <a:ln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ectángulo redondeado 9"/>
          <p:cNvSpPr/>
          <p:nvPr/>
        </p:nvSpPr>
        <p:spPr>
          <a:xfrm>
            <a:off x="1061310" y="3997688"/>
            <a:ext cx="1053418" cy="1273715"/>
          </a:xfrm>
          <a:prstGeom prst="roundRect">
            <a:avLst>
              <a:gd name="adj" fmla="val 10000"/>
            </a:avLst>
          </a:prstGeom>
          <a:blipFill rotWithShape="1">
            <a:blip r:embed="rId7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Imagen 1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913" y="4300648"/>
            <a:ext cx="920477" cy="6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Sin título 1:Users:wilsonvalencia:Documents:Foto-0505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8" t="14742" r="17177" b="-679"/>
          <a:stretch/>
        </p:blipFill>
        <p:spPr bwMode="auto">
          <a:xfrm rot="16200000">
            <a:off x="6008459" y="5069478"/>
            <a:ext cx="977387" cy="9204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Sin título 1:Users:wilsonvalencia:Documents:Foto-0578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r="3495" b="6448"/>
          <a:stretch/>
        </p:blipFill>
        <p:spPr bwMode="auto">
          <a:xfrm>
            <a:off x="6250609" y="3622209"/>
            <a:ext cx="1623391" cy="649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0"/>
          <a:stretch/>
        </p:blipFill>
        <p:spPr bwMode="auto">
          <a:xfrm>
            <a:off x="7299607" y="4441517"/>
            <a:ext cx="784219" cy="4719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 descr="Sin título 1:Users:wilsonvalencia:Documents:Foto-0510.jpg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2" r="3221" b="10592"/>
          <a:stretch/>
        </p:blipFill>
        <p:spPr bwMode="auto">
          <a:xfrm rot="16200000">
            <a:off x="7205909" y="5007277"/>
            <a:ext cx="1028941" cy="1044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ángulo redondeado 15"/>
          <p:cNvSpPr/>
          <p:nvPr/>
        </p:nvSpPr>
        <p:spPr>
          <a:xfrm>
            <a:off x="4097130" y="1168046"/>
            <a:ext cx="1769481" cy="204304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/>
              <a:buChar char="•"/>
            </a:pPr>
            <a:r>
              <a:rPr lang="es-ES_tradnl" sz="1300" dirty="0">
                <a:solidFill>
                  <a:srgbClr val="000000"/>
                </a:solidFill>
                <a:latin typeface="Century Schoolbook"/>
                <a:cs typeface="Century Schoolbook"/>
              </a:rPr>
              <a:t>Atención auditiva</a:t>
            </a:r>
          </a:p>
          <a:p>
            <a:pPr marL="171450" lvl="0" indent="-171450">
              <a:buFont typeface="Arial"/>
              <a:buChar char="•"/>
            </a:pPr>
            <a:r>
              <a:rPr lang="es-ES_tradnl" sz="1300" dirty="0">
                <a:solidFill>
                  <a:srgbClr val="000000"/>
                </a:solidFill>
                <a:latin typeface="Century Schoolbook"/>
                <a:cs typeface="Century Schoolbook"/>
              </a:rPr>
              <a:t>Imitación ruidos y sonidos</a:t>
            </a:r>
          </a:p>
          <a:p>
            <a:pPr marL="171450" lvl="0" indent="-171450">
              <a:buFont typeface="Arial"/>
              <a:buChar char="•"/>
            </a:pPr>
            <a:r>
              <a:rPr lang="es-ES_tradnl" sz="1300" dirty="0">
                <a:solidFill>
                  <a:srgbClr val="000000"/>
                </a:solidFill>
                <a:latin typeface="Century Schoolbook"/>
                <a:cs typeface="Century Schoolbook"/>
              </a:rPr>
              <a:t>Discriminación auditiva</a:t>
            </a:r>
          </a:p>
          <a:p>
            <a:pPr marL="171450" indent="-171450">
              <a:buFont typeface="Arial"/>
              <a:buChar char="•"/>
            </a:pPr>
            <a:r>
              <a:rPr lang="es-ES_tradnl" sz="1300" dirty="0">
                <a:solidFill>
                  <a:srgbClr val="000000"/>
                </a:solidFill>
                <a:latin typeface="Century Schoolbook"/>
                <a:cs typeface="Century Schoolbook"/>
              </a:rPr>
              <a:t>Memoria auditiva</a:t>
            </a:r>
            <a:endParaRPr lang="es-ES" sz="1300" dirty="0">
              <a:solidFill>
                <a:srgbClr val="000000"/>
              </a:solidFill>
              <a:latin typeface="Century Schoolbook"/>
              <a:cs typeface="Century Schoolbook"/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2320583" y="3597984"/>
            <a:ext cx="1776547" cy="242042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  <a:defRPr/>
            </a:pPr>
            <a:r>
              <a:rPr lang="es-ES" sz="1200" dirty="0">
                <a:solidFill>
                  <a:srgbClr val="000000"/>
                </a:solidFill>
                <a:latin typeface="Century Schoolbook"/>
                <a:cs typeface="Century Schoolbook"/>
              </a:rPr>
              <a:t>Experiencia visuales</a:t>
            </a:r>
          </a:p>
          <a:p>
            <a:pPr marL="285750" indent="-285750">
              <a:buFont typeface="Arial"/>
              <a:buChar char="•"/>
            </a:pPr>
            <a:r>
              <a:rPr lang="es-ES" sz="1200" dirty="0">
                <a:solidFill>
                  <a:srgbClr val="000000"/>
                </a:solidFill>
                <a:latin typeface="Century Schoolbook"/>
                <a:cs typeface="Century Schoolbook"/>
              </a:rPr>
              <a:t>Distinguir la realidad</a:t>
            </a:r>
          </a:p>
          <a:p>
            <a:pPr marL="285750" indent="-285750">
              <a:buFont typeface="Arial"/>
              <a:buChar char="•"/>
            </a:pPr>
            <a:r>
              <a:rPr lang="es-ES" sz="1200" dirty="0">
                <a:solidFill>
                  <a:srgbClr val="000000"/>
                </a:solidFill>
                <a:latin typeface="Century Schoolbook"/>
                <a:cs typeface="Century Schoolbook"/>
              </a:rPr>
              <a:t>Designar, describir, identificar</a:t>
            </a:r>
          </a:p>
          <a:p>
            <a:pPr marL="285750" indent="-285750">
              <a:buFont typeface="Arial"/>
              <a:buChar char="•"/>
            </a:pPr>
            <a:r>
              <a:rPr lang="es-ES" sz="1200" dirty="0">
                <a:solidFill>
                  <a:srgbClr val="000000"/>
                </a:solidFill>
                <a:latin typeface="Century Schoolbook"/>
                <a:cs typeface="Century Schoolbook"/>
              </a:rPr>
              <a:t>Etapa preoperacional</a:t>
            </a:r>
          </a:p>
          <a:p>
            <a:pPr marL="285750" indent="-285750">
              <a:buFont typeface="Arial"/>
              <a:buChar char="•"/>
            </a:pPr>
            <a:r>
              <a:rPr lang="es-ES" sz="1200" dirty="0">
                <a:solidFill>
                  <a:srgbClr val="000000"/>
                </a:solidFill>
                <a:latin typeface="Century Schoolbook"/>
                <a:cs typeface="Century Schoolbook"/>
              </a:rPr>
              <a:t>Representar el mundo con imágenes y palabras</a:t>
            </a:r>
          </a:p>
        </p:txBody>
      </p:sp>
      <p:sp>
        <p:nvSpPr>
          <p:cNvPr id="19" name="Rectángulo redondeado 18"/>
          <p:cNvSpPr/>
          <p:nvPr/>
        </p:nvSpPr>
        <p:spPr>
          <a:xfrm>
            <a:off x="4260773" y="3737113"/>
            <a:ext cx="1678608" cy="216211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Arial"/>
              <a:buChar char="•"/>
            </a:pPr>
            <a:r>
              <a:rPr lang="es-ES_tradnl" sz="1300" dirty="0">
                <a:solidFill>
                  <a:srgbClr val="000000"/>
                </a:solidFill>
              </a:rPr>
              <a:t>Movilidad ocular</a:t>
            </a:r>
          </a:p>
          <a:p>
            <a:pPr marL="171450" lvl="0" indent="-171450">
              <a:buFont typeface="Arial"/>
              <a:buChar char="•"/>
            </a:pPr>
            <a:r>
              <a:rPr lang="es-ES_tradnl" sz="1300" dirty="0">
                <a:solidFill>
                  <a:srgbClr val="000000"/>
                </a:solidFill>
              </a:rPr>
              <a:t>Fijación ocular</a:t>
            </a:r>
          </a:p>
          <a:p>
            <a:pPr marL="171450" lvl="0" indent="-171450">
              <a:buFont typeface="Arial"/>
              <a:buChar char="•"/>
            </a:pPr>
            <a:r>
              <a:rPr lang="es-ES_tradnl" sz="1300" dirty="0">
                <a:solidFill>
                  <a:srgbClr val="000000"/>
                </a:solidFill>
              </a:rPr>
              <a:t>Discriminación visual </a:t>
            </a:r>
          </a:p>
          <a:p>
            <a:pPr marL="171450" lvl="0" indent="-171450">
              <a:buFont typeface="Arial"/>
              <a:buChar char="•"/>
            </a:pPr>
            <a:r>
              <a:rPr lang="es-ES_tradnl" sz="1300" dirty="0">
                <a:solidFill>
                  <a:srgbClr val="000000"/>
                </a:solidFill>
              </a:rPr>
              <a:t>Capacidad de observación </a:t>
            </a:r>
          </a:p>
          <a:p>
            <a:pPr marL="171450" lvl="0" indent="-171450">
              <a:buFont typeface="Arial"/>
              <a:buChar char="•"/>
            </a:pPr>
            <a:r>
              <a:rPr lang="es-ES_tradnl" sz="1300" dirty="0">
                <a:solidFill>
                  <a:srgbClr val="000000"/>
                </a:solidFill>
              </a:rPr>
              <a:t>Coordinación óculo-manual </a:t>
            </a:r>
          </a:p>
          <a:p>
            <a:pPr marL="171450" lvl="0" indent="-171450">
              <a:buFont typeface="Arial"/>
              <a:buChar char="•"/>
            </a:pPr>
            <a:r>
              <a:rPr lang="es-ES_tradnl" sz="1300" dirty="0">
                <a:solidFill>
                  <a:srgbClr val="000000"/>
                </a:solidFill>
              </a:rPr>
              <a:t>Memoria visual </a:t>
            </a:r>
          </a:p>
        </p:txBody>
      </p:sp>
    </p:spTree>
    <p:extLst>
      <p:ext uri="{BB962C8B-B14F-4D97-AF65-F5344CB8AC3E}">
        <p14:creationId xmlns:p14="http://schemas.microsoft.com/office/powerpoint/2010/main" val="6173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855109" y="2819903"/>
            <a:ext cx="309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u="sng" dirty="0" smtClean="0">
                <a:solidFill>
                  <a:srgbClr val="0000FF"/>
                </a:solidFill>
              </a:rPr>
              <a:t>MARCO METODOLÓGICO</a:t>
            </a:r>
            <a:endParaRPr lang="es-ES" u="sng" dirty="0">
              <a:solidFill>
                <a:srgbClr val="0000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522" y="1303130"/>
            <a:ext cx="3511827" cy="351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8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61479" y="916609"/>
            <a:ext cx="42075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HIPÓTESIS</a:t>
            </a:r>
            <a:endParaRPr lang="es-ES" sz="3200" b="1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895424551"/>
              </p:ext>
            </p:extLst>
          </p:nvPr>
        </p:nvGraphicFramePr>
        <p:xfrm>
          <a:off x="894522" y="1634433"/>
          <a:ext cx="7509565" cy="3235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87" y="4700007"/>
            <a:ext cx="2286000" cy="14776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649">
            <a:off x="3250551" y="4714270"/>
            <a:ext cx="2250440" cy="1250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http://www.hanseduca.com/fotos/producto/13/05_est%20visual%20audi%202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10345" r="4076" b="24765"/>
          <a:stretch/>
        </p:blipFill>
        <p:spPr bwMode="auto">
          <a:xfrm rot="20956147">
            <a:off x="634587" y="4518205"/>
            <a:ext cx="1894840" cy="1596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38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95217" y="2320762"/>
            <a:ext cx="4384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ESCUELA POLITÉCNICA DEL EJÉRCITO</a:t>
            </a:r>
            <a:endParaRPr lang="es-ES" sz="1400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225826" y="2838654"/>
            <a:ext cx="7012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 smtClean="0">
                <a:latin typeface="Times New Roman"/>
                <a:cs typeface="Times New Roman"/>
              </a:rPr>
              <a:t>DEPARTAMENTO DE CIENCIAS HUMANAS Y  SOCIALES</a:t>
            </a:r>
          </a:p>
          <a:p>
            <a:pPr algn="ctr"/>
            <a:endParaRPr lang="es-ES" sz="1400" b="1" i="1" dirty="0">
              <a:latin typeface="Times New Roman"/>
              <a:cs typeface="Times New Roman"/>
            </a:endParaRPr>
          </a:p>
          <a:p>
            <a:pPr algn="ctr"/>
            <a:r>
              <a:rPr lang="es-ES" sz="1400" b="1" i="1" dirty="0" smtClean="0">
                <a:latin typeface="Times New Roman"/>
                <a:cs typeface="Times New Roman"/>
              </a:rPr>
              <a:t>LICENCIATURA EN CIENCIAS DE LA EDUCACIÓN , MENCIÓN EDUCACIÓN INFANTIL</a:t>
            </a:r>
            <a:endParaRPr lang="es-ES" sz="1400" b="1" i="1" dirty="0">
              <a:latin typeface="Times New Roman"/>
              <a:cs typeface="Times New Roman"/>
            </a:endParaRPr>
          </a:p>
        </p:txBody>
      </p:sp>
      <p:pic>
        <p:nvPicPr>
          <p:cNvPr id="6" name="Imagen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25" y="663686"/>
            <a:ext cx="1596432" cy="14124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6570870" y="5830957"/>
            <a:ext cx="1976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 smtClean="0"/>
              <a:t>CAROL RAMOS</a:t>
            </a:r>
            <a:endParaRPr lang="es-ES" sz="1400" dirty="0"/>
          </a:p>
        </p:txBody>
      </p:sp>
      <p:sp>
        <p:nvSpPr>
          <p:cNvPr id="8" name="Rectángulo 7"/>
          <p:cNvSpPr/>
          <p:nvPr/>
        </p:nvSpPr>
        <p:spPr>
          <a:xfrm>
            <a:off x="2087217" y="4001100"/>
            <a:ext cx="57536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latin typeface="Times New Roman"/>
                <a:cs typeface="Times New Roman"/>
              </a:rPr>
              <a:t>PROYECTO DE GRADO PREVIO A LA OBTENCIÓN DEL TITULO DE LICENCIADA EN CIENCIAS DE LA EDUCACIÓN, MENCIÓN “EDUCACIÓN INFANTIL</a:t>
            </a:r>
            <a:endParaRPr lang="es-ES" sz="1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259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61479" y="916609"/>
            <a:ext cx="42075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0000FF"/>
                </a:solidFill>
              </a:rPr>
              <a:t>VARIABLES</a:t>
            </a:r>
            <a:endParaRPr lang="es-ES" sz="3200" b="1" dirty="0">
              <a:solidFill>
                <a:srgbClr val="0000FF"/>
              </a:solidFill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4049933" y="2159000"/>
            <a:ext cx="3283990" cy="760860"/>
            <a:chOff x="2410972" y="1"/>
            <a:chExt cx="3283990" cy="760860"/>
          </a:xfrm>
        </p:grpSpPr>
        <p:sp>
          <p:nvSpPr>
            <p:cNvPr id="25" name="Redondear rectángulo de esquina del mismo lado 24"/>
            <p:cNvSpPr/>
            <p:nvPr/>
          </p:nvSpPr>
          <p:spPr>
            <a:xfrm rot="5400000">
              <a:off x="3672537" y="-1261564"/>
              <a:ext cx="760860" cy="3283990"/>
            </a:xfrm>
            <a:prstGeom prst="round2SameRect">
              <a:avLst/>
            </a:prstGeom>
            <a:ln>
              <a:solidFill>
                <a:srgbClr val="B670FB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Redondear rectángulo de esquina del mismo lado 4"/>
            <p:cNvSpPr/>
            <p:nvPr/>
          </p:nvSpPr>
          <p:spPr>
            <a:xfrm>
              <a:off x="2410972" y="37143"/>
              <a:ext cx="3246848" cy="6865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_tradnl" sz="1600" kern="1200" dirty="0" smtClean="0"/>
                <a:t>Estimulación Visual.</a:t>
              </a:r>
              <a:endParaRPr lang="es-ES" sz="1600" kern="1200" dirty="0"/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1786476" y="2253346"/>
            <a:ext cx="2262316" cy="573685"/>
            <a:chOff x="147515" y="94347"/>
            <a:chExt cx="2262316" cy="573685"/>
          </a:xfrm>
        </p:grpSpPr>
        <p:sp>
          <p:nvSpPr>
            <p:cNvPr id="23" name="Rectángulo redondeado 22"/>
            <p:cNvSpPr/>
            <p:nvPr/>
          </p:nvSpPr>
          <p:spPr>
            <a:xfrm>
              <a:off x="147515" y="94347"/>
              <a:ext cx="2262316" cy="573685"/>
            </a:xfrm>
            <a:prstGeom prst="roundRect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24" name="Rectángulo 23"/>
            <p:cNvSpPr/>
            <p:nvPr/>
          </p:nvSpPr>
          <p:spPr>
            <a:xfrm>
              <a:off x="175520" y="122352"/>
              <a:ext cx="2206306" cy="5176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 smtClean="0"/>
                <a:t>VI 1</a:t>
              </a:r>
              <a:endParaRPr lang="es-ES" sz="2000" b="1" kern="1200" dirty="0"/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4048793" y="3007684"/>
            <a:ext cx="3308730" cy="842631"/>
            <a:chOff x="2409832" y="848685"/>
            <a:chExt cx="3308730" cy="842631"/>
          </a:xfrm>
        </p:grpSpPr>
        <p:sp>
          <p:nvSpPr>
            <p:cNvPr id="21" name="Redondear rectángulo de esquina del mismo lado 20"/>
            <p:cNvSpPr/>
            <p:nvPr/>
          </p:nvSpPr>
          <p:spPr>
            <a:xfrm rot="5400000">
              <a:off x="3642881" y="-384364"/>
              <a:ext cx="842631" cy="3308730"/>
            </a:xfrm>
            <a:prstGeom prst="round2SameRect">
              <a:avLst/>
            </a:prstGeom>
            <a:ln>
              <a:solidFill>
                <a:srgbClr val="B670FB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dondear rectángulo de esquina del mismo lado 8"/>
            <p:cNvSpPr/>
            <p:nvPr/>
          </p:nvSpPr>
          <p:spPr>
            <a:xfrm>
              <a:off x="2409832" y="889819"/>
              <a:ext cx="3267596" cy="7603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_tradnl" sz="1600" b="1" kern="1200" dirty="0" smtClean="0"/>
                <a:t> </a:t>
              </a:r>
              <a:r>
                <a:rPr lang="es-ES_tradnl" sz="1600" kern="1200" dirty="0" smtClean="0"/>
                <a:t>Estimulación Auditiva</a:t>
              </a:r>
              <a:endParaRPr lang="es-ES" sz="1600" kern="1200" dirty="0"/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1786476" y="3142156"/>
            <a:ext cx="2262316" cy="573685"/>
            <a:chOff x="147515" y="983157"/>
            <a:chExt cx="2262316" cy="573685"/>
          </a:xfrm>
        </p:grpSpPr>
        <p:sp>
          <p:nvSpPr>
            <p:cNvPr id="19" name="Rectángulo redondeado 18"/>
            <p:cNvSpPr/>
            <p:nvPr/>
          </p:nvSpPr>
          <p:spPr>
            <a:xfrm>
              <a:off x="147515" y="983157"/>
              <a:ext cx="2262316" cy="573685"/>
            </a:xfrm>
            <a:prstGeom prst="roundRect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20" name="Rectángulo 19"/>
            <p:cNvSpPr/>
            <p:nvPr/>
          </p:nvSpPr>
          <p:spPr>
            <a:xfrm>
              <a:off x="175520" y="1011162"/>
              <a:ext cx="2206306" cy="5176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 smtClean="0"/>
                <a:t>VI 2</a:t>
              </a:r>
              <a:endParaRPr lang="es-ES" sz="2000" b="1" kern="1200" dirty="0"/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4049933" y="3938139"/>
            <a:ext cx="3251252" cy="760860"/>
            <a:chOff x="2410972" y="1779140"/>
            <a:chExt cx="3251252" cy="760860"/>
          </a:xfrm>
        </p:grpSpPr>
        <p:sp>
          <p:nvSpPr>
            <p:cNvPr id="17" name="Redondear rectángulo de esquina del mismo lado 16"/>
            <p:cNvSpPr/>
            <p:nvPr/>
          </p:nvSpPr>
          <p:spPr>
            <a:xfrm rot="5400000">
              <a:off x="3656168" y="533944"/>
              <a:ext cx="760860" cy="3251252"/>
            </a:xfrm>
            <a:prstGeom prst="round2SameRect">
              <a:avLst/>
            </a:prstGeom>
            <a:ln>
              <a:solidFill>
                <a:srgbClr val="B670FB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dondear rectángulo de esquina del mismo lado 12"/>
            <p:cNvSpPr/>
            <p:nvPr/>
          </p:nvSpPr>
          <p:spPr>
            <a:xfrm>
              <a:off x="2410972" y="1816282"/>
              <a:ext cx="3214110" cy="6865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_tradnl" sz="1600" kern="1200" dirty="0" smtClean="0"/>
                <a:t>Lenguaje Oral</a:t>
              </a:r>
              <a:endParaRPr lang="es-ES" sz="1600" kern="1200" dirty="0"/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1786476" y="4030966"/>
            <a:ext cx="2262316" cy="573685"/>
            <a:chOff x="147515" y="1871967"/>
            <a:chExt cx="2262316" cy="573685"/>
          </a:xfrm>
        </p:grpSpPr>
        <p:sp>
          <p:nvSpPr>
            <p:cNvPr id="15" name="Rectángulo redondeado 14"/>
            <p:cNvSpPr/>
            <p:nvPr/>
          </p:nvSpPr>
          <p:spPr>
            <a:xfrm>
              <a:off x="147515" y="1871967"/>
              <a:ext cx="2262316" cy="573685"/>
            </a:xfrm>
            <a:prstGeom prst="roundRect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6" name="Rectángulo 15"/>
            <p:cNvSpPr/>
            <p:nvPr/>
          </p:nvSpPr>
          <p:spPr>
            <a:xfrm>
              <a:off x="175520" y="1899972"/>
              <a:ext cx="2206306" cy="5176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 smtClean="0"/>
                <a:t>VD</a:t>
              </a:r>
              <a:endParaRPr lang="es-ES" sz="2000" b="1" kern="1200" dirty="0"/>
            </a:p>
          </p:txBody>
        </p:sp>
      </p:grpSp>
      <p:pic>
        <p:nvPicPr>
          <p:cNvPr id="27" name="Imagen 26" descr="http://www.hanseduca.com/fotos/producto/13/05_est%20visual%20audi%20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5" t="10345" r="4076" b="45729"/>
          <a:stretch/>
        </p:blipFill>
        <p:spPr bwMode="auto">
          <a:xfrm rot="20956147">
            <a:off x="6493225" y="2250760"/>
            <a:ext cx="752088" cy="670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Imagen 2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188" r="-1445"/>
          <a:stretch/>
        </p:blipFill>
        <p:spPr bwMode="auto">
          <a:xfrm rot="400649">
            <a:off x="6481132" y="3055483"/>
            <a:ext cx="869022" cy="8037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Imagen 2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9"/>
          <a:stretch/>
        </p:blipFill>
        <p:spPr bwMode="auto">
          <a:xfrm>
            <a:off x="6029739" y="3988206"/>
            <a:ext cx="995032" cy="6736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140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1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034231"/>
              </p:ext>
            </p:extLst>
          </p:nvPr>
        </p:nvGraphicFramePr>
        <p:xfrm>
          <a:off x="474802" y="1580567"/>
          <a:ext cx="8094937" cy="457219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325285"/>
                <a:gridCol w="1468783"/>
                <a:gridCol w="2407478"/>
                <a:gridCol w="1270000"/>
                <a:gridCol w="1623391"/>
              </a:tblGrid>
              <a:tr h="2615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VARIABLE</a:t>
                      </a: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33" marR="91433" marT="45717" marB="45717" horzOverflow="overflow">
                    <a:solidFill>
                      <a:srgbClr val="F9E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DEFINICIÓN</a:t>
                      </a: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33" marR="91433" marT="45717" marB="45717" horzOverflow="overflow">
                    <a:solidFill>
                      <a:srgbClr val="F9E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DIMENSIONES</a:t>
                      </a: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33" marR="91433" marT="45717" marB="45717" horzOverflow="overflow">
                    <a:solidFill>
                      <a:srgbClr val="F9E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MEDIDAS</a:t>
                      </a: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33" marR="91433" marT="45717" marB="45717" horzOverflow="overflow">
                    <a:solidFill>
                      <a:srgbClr val="F9E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INSTRUMENTOS</a:t>
                      </a: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33" marR="91433" marT="45717" marB="45717" horzOverflow="overflow">
                    <a:solidFill>
                      <a:srgbClr val="F9E3D2"/>
                    </a:solidFill>
                  </a:tcPr>
                </a:tc>
              </a:tr>
              <a:tr h="13366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VI 1</a:t>
                      </a:r>
                      <a:endParaRPr kumimoji="0" lang="es-ES" sz="12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Estimulación </a:t>
                      </a:r>
                      <a:r>
                        <a:rPr kumimoji="0" lang="es-E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Visual</a:t>
                      </a:r>
                      <a:endParaRPr kumimoji="0" lang="es-E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33" marR="91433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3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kern="1200" dirty="0" smtClean="0"/>
                        <a:t>Potenciar y fortalecer el desarrollo adecuado del sistema visual      </a:t>
                      </a:r>
                      <a:endParaRPr lang="es-ES" sz="1200" kern="1200" dirty="0" smtClean="0"/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33" marR="91433"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ES_tradnl" sz="1200" kern="1200" dirty="0" smtClean="0"/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lang="es-ES_tradnl" sz="1200" kern="1200" dirty="0" smtClean="0"/>
                        <a:t>Movilidad ocular,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lang="es-ES_tradnl" sz="1200" kern="1200" dirty="0" smtClean="0"/>
                        <a:t>Fijación ocular, 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lang="es-ES_tradnl" sz="1200" kern="1200" dirty="0" smtClean="0"/>
                        <a:t>Discriminación visual,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lang="es-ES_tradnl" sz="1200" kern="1200" dirty="0" smtClean="0"/>
                        <a:t>Capacidad de observación,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lang="es-ES_tradnl" sz="1200" kern="1200" dirty="0" smtClean="0"/>
                        <a:t>Coordinación óculo-manual,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lang="es-ES_tradnl" sz="1200" kern="1200" dirty="0" smtClean="0"/>
                        <a:t>Memoria visual</a:t>
                      </a: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33" marR="91433"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100" kern="1200" dirty="0" smtClean="0"/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100" kern="1200" dirty="0" smtClean="0"/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100" b="1" kern="1200" dirty="0" smtClean="0"/>
                        <a:t>L</a:t>
                      </a:r>
                      <a:r>
                        <a:rPr lang="es-ES_tradnl" sz="1100" kern="1200" dirty="0" smtClean="0"/>
                        <a:t>=Logrado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100" b="1" kern="1200" dirty="0" smtClean="0"/>
                        <a:t>PL</a:t>
                      </a:r>
                      <a:r>
                        <a:rPr lang="es-ES_tradnl" sz="1100" kern="1200" dirty="0" smtClean="0"/>
                        <a:t>=Por lograr </a:t>
                      </a:r>
                      <a:r>
                        <a:rPr lang="es-ES_tradnl" sz="1100" b="1" kern="1200" dirty="0" smtClean="0"/>
                        <a:t>NL</a:t>
                      </a:r>
                      <a:r>
                        <a:rPr lang="es-ES_tradnl" sz="1100" kern="1200" dirty="0" smtClean="0"/>
                        <a:t>=No logrado</a:t>
                      </a:r>
                      <a:endParaRPr lang="es-ES" sz="1100" kern="1200" dirty="0" smtClean="0"/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33" marR="91433"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kern="1200" dirty="0" smtClean="0"/>
                        <a:t>Ficha de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kern="1200" dirty="0" smtClean="0"/>
                        <a:t>Observación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200" kern="1200" dirty="0" smtClean="0"/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Encuesta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33" marR="91433" marT="45717" marB="45717" horzOverflow="overflow"/>
                </a:tc>
              </a:tr>
              <a:tr h="1326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VI 2</a:t>
                      </a:r>
                      <a:endParaRPr kumimoji="0" lang="es-ES" sz="12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Estimulación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auditiva</a:t>
                      </a:r>
                      <a:endParaRPr kumimoji="0" lang="es-ES" sz="12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33" marR="91433"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kern="1200" dirty="0" smtClean="0"/>
                        <a:t>Potenciar y fortalecer el desarrollo adecuado del sistema auditivo </a:t>
                      </a:r>
                      <a:endParaRPr lang="es-ES" sz="1200" b="0" kern="1200" dirty="0" smtClean="0">
                        <a:solidFill>
                          <a:srgbClr val="292934"/>
                        </a:solidFill>
                      </a:endParaRPr>
                    </a:p>
                  </a:txBody>
                  <a:tcPr marL="91433" marR="91433"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3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s-ES_tradnl" sz="1200" kern="1200" dirty="0" smtClean="0"/>
                        <a:t>Atención auditiva 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s-ES_tradnl" sz="1200" kern="1200" dirty="0" smtClean="0"/>
                        <a:t>Imitación ruidos y sonidos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s-ES_tradnl" sz="1200" kern="1200" dirty="0" smtClean="0"/>
                        <a:t>Discriminación auditiva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s-ES_tradnl" sz="1200" kern="1200" dirty="0" smtClean="0"/>
                        <a:t>Memoria auditiva </a:t>
                      </a:r>
                      <a:endParaRPr lang="es-ES" sz="1200" kern="1200" dirty="0" smtClean="0"/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33" marR="91433"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100" kern="1200" dirty="0" smtClean="0"/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100" kern="1200" dirty="0" smtClean="0"/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100" b="1" kern="1200" dirty="0" smtClean="0"/>
                        <a:t>L</a:t>
                      </a:r>
                      <a:r>
                        <a:rPr lang="es-ES_tradnl" sz="1100" b="0" kern="1200" dirty="0" smtClean="0"/>
                        <a:t>= Logrado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100" b="1" kern="1200" dirty="0" smtClean="0"/>
                        <a:t>PL</a:t>
                      </a:r>
                      <a:r>
                        <a:rPr lang="es-ES_tradnl" sz="1100" kern="1200" dirty="0" smtClean="0"/>
                        <a:t>=Por lograr </a:t>
                      </a:r>
                      <a:r>
                        <a:rPr lang="es-ES_tradnl" sz="1100" b="1" kern="1200" dirty="0" smtClean="0"/>
                        <a:t>NL</a:t>
                      </a:r>
                      <a:r>
                        <a:rPr lang="es-ES_tradnl" sz="1100" kern="1200" dirty="0" smtClean="0"/>
                        <a:t>=No logrado</a:t>
                      </a:r>
                      <a:endParaRPr lang="es-ES" sz="1100" kern="1200" dirty="0" smtClean="0"/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33" marR="91433"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kern="1200" dirty="0" smtClean="0"/>
                        <a:t>Ficha de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kern="1200" dirty="0" smtClean="0"/>
                        <a:t>Observación</a:t>
                      </a:r>
                      <a:endParaRPr kumimoji="0" lang="es-ES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Encuesta</a:t>
                      </a:r>
                      <a:endParaRPr kumimoji="0" lang="es-E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33" marR="91433" marT="45717" marB="45717" horzOverflow="overflow"/>
                </a:tc>
              </a:tr>
              <a:tr h="14040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Lenguaje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Oral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33" marR="91433" marT="45717" marB="45717" horzOverflow="overflow">
                    <a:solidFill>
                      <a:srgbClr val="F9E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200" kern="1200" dirty="0" smtClean="0"/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kern="1200" dirty="0" smtClean="0"/>
                        <a:t>Capacidad del niño para expresar ideas, pensamientos, sentimientos y necesidades por medio de la palabra</a:t>
                      </a:r>
                      <a:endParaRPr lang="es-ES" sz="1200" kern="1200" dirty="0" smtClean="0"/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33" marR="91433" marT="45717" marB="45717" horzOverflow="overflow">
                    <a:solidFill>
                      <a:srgbClr val="F9E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200" kern="1200" dirty="0" smtClean="0"/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200" kern="1200" dirty="0" smtClean="0"/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kern="1200" dirty="0" smtClean="0"/>
                        <a:t>FORMA Fonología CONTENIDO Semántica         USO  Pragmática</a:t>
                      </a:r>
                      <a:endParaRPr lang="es-ES" sz="1200" kern="1200" dirty="0" smtClean="0"/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33" marR="91433" marT="45717" marB="45717" horzOverflow="overflow">
                    <a:solidFill>
                      <a:srgbClr val="F9E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100" kern="1200" dirty="0" smtClean="0"/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100" kern="1200" dirty="0" smtClean="0"/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100" kern="1200" dirty="0" smtClean="0"/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100" b="1" kern="1200" dirty="0" smtClean="0"/>
                        <a:t>L</a:t>
                      </a:r>
                      <a:r>
                        <a:rPr lang="es-ES_tradnl" sz="1100" kern="1200" dirty="0" smtClean="0"/>
                        <a:t>=Logrado </a:t>
                      </a:r>
                      <a:r>
                        <a:rPr lang="es-ES_tradnl" sz="1100" b="1" kern="1200" dirty="0" smtClean="0"/>
                        <a:t>PL</a:t>
                      </a:r>
                      <a:r>
                        <a:rPr lang="es-ES_tradnl" sz="1100" kern="1200" dirty="0" smtClean="0"/>
                        <a:t>=Por lograr </a:t>
                      </a:r>
                      <a:r>
                        <a:rPr lang="es-ES_tradnl" sz="1100" b="1" kern="1200" dirty="0" smtClean="0"/>
                        <a:t>NL</a:t>
                      </a:r>
                      <a:r>
                        <a:rPr lang="es-ES_tradnl" sz="1100" kern="1200" dirty="0" smtClean="0"/>
                        <a:t>=No logrado</a:t>
                      </a:r>
                      <a:endParaRPr lang="es-ES" sz="1100" kern="1200" dirty="0" smtClean="0"/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33" marR="91433" marT="45717" marB="45717" horzOverflow="overflow">
                    <a:solidFill>
                      <a:srgbClr val="F9E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200" kern="1200" dirty="0" smtClean="0"/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200" kern="1200" dirty="0" smtClean="0"/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1200" kern="1200" dirty="0" smtClean="0"/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kern="1200" dirty="0" smtClean="0"/>
                        <a:t>Matriz para evaluar el desarrollo del lenguaje oral </a:t>
                      </a:r>
                      <a:endParaRPr lang="es-ES" sz="1200" kern="1200" dirty="0" smtClean="0"/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1433" marR="91433" marT="45717" marB="45717" horzOverflow="overflow">
                    <a:solidFill>
                      <a:srgbClr val="F9E3D2"/>
                    </a:solidFill>
                  </a:tcPr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2617305" y="883478"/>
            <a:ext cx="4174434" cy="474870"/>
          </a:xfrm>
          <a:prstGeom prst="rect">
            <a:avLst/>
          </a:prstGeom>
          <a:solidFill>
            <a:srgbClr val="F9E3D2"/>
          </a:solidFill>
          <a:ln w="19050" cmpd="sng"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1200" b="1" kern="1200" dirty="0" smtClean="0"/>
              <a:t>MATRIZ </a:t>
            </a:r>
            <a:r>
              <a:rPr lang="es-ES_tradnl" sz="1200" b="1" kern="1200" dirty="0" smtClean="0"/>
              <a:t>DE </a:t>
            </a:r>
            <a:r>
              <a:rPr lang="es-ES_tradnl" sz="1200" b="1" kern="1200" dirty="0" smtClean="0"/>
              <a:t>OPERACIONALIZACIÒN 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1200" b="1" kern="1200" dirty="0" smtClean="0"/>
              <a:t>DE </a:t>
            </a:r>
            <a:r>
              <a:rPr lang="es-ES_tradnl" sz="1200" b="1" kern="1200" dirty="0" smtClean="0"/>
              <a:t>VARIABLES</a:t>
            </a:r>
            <a:endParaRPr lang="es-ES" sz="1200" b="1" kern="1200" dirty="0"/>
          </a:p>
        </p:txBody>
      </p:sp>
      <p:sp>
        <p:nvSpPr>
          <p:cNvPr id="5" name="CuadroTexto 4"/>
          <p:cNvSpPr txBox="1"/>
          <p:nvPr/>
        </p:nvSpPr>
        <p:spPr>
          <a:xfrm rot="5400000">
            <a:off x="7198171" y="635788"/>
            <a:ext cx="538347" cy="1351212"/>
          </a:xfrm>
          <a:prstGeom prst="bentArrow">
            <a:avLst>
              <a:gd name="adj1" fmla="val 7384"/>
              <a:gd name="adj2" fmla="val 25000"/>
              <a:gd name="adj3" fmla="val 25000"/>
              <a:gd name="adj4" fmla="val 43750"/>
            </a:avLst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 rot="16200000" flipH="1">
            <a:off x="1715362" y="678626"/>
            <a:ext cx="538349" cy="1265539"/>
          </a:xfrm>
          <a:prstGeom prst="bentArrow">
            <a:avLst>
              <a:gd name="adj1" fmla="val 7384"/>
              <a:gd name="adj2" fmla="val 25000"/>
              <a:gd name="adj3" fmla="val 25000"/>
              <a:gd name="adj4" fmla="val 43750"/>
            </a:avLst>
          </a:prstGeom>
          <a:solidFill>
            <a:srgbClr val="FFFFFF"/>
          </a:solidFill>
          <a:ln>
            <a:solidFill>
              <a:srgbClr val="E2751D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0240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19503" y="1723065"/>
            <a:ext cx="18389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200" dirty="0" smtClean="0">
                <a:latin typeface="Arial"/>
                <a:cs typeface="Arial"/>
              </a:rPr>
              <a:t>INVESTIGACIÓN:  </a:t>
            </a:r>
          </a:p>
          <a:p>
            <a:pPr algn="just"/>
            <a:endParaRPr lang="es-ES_tradnl" sz="1200" dirty="0" smtClean="0">
              <a:latin typeface="Arial"/>
              <a:cs typeface="Arial"/>
            </a:endParaRPr>
          </a:p>
          <a:p>
            <a:pPr algn="just"/>
            <a:r>
              <a:rPr lang="es-ES_tradnl" sz="1200" b="1" dirty="0" smtClean="0">
                <a:latin typeface="Arial"/>
                <a:cs typeface="Arial"/>
              </a:rPr>
              <a:t>TIPO:</a:t>
            </a:r>
            <a:r>
              <a:rPr lang="es-ES_tradnl" sz="1200" dirty="0" smtClean="0">
                <a:latin typeface="Arial"/>
                <a:cs typeface="Arial"/>
              </a:rPr>
              <a:t> Descriptiva</a:t>
            </a:r>
          </a:p>
          <a:p>
            <a:pPr algn="just"/>
            <a:r>
              <a:rPr lang="es-ES_tradnl" sz="1200" b="1" dirty="0" smtClean="0">
                <a:solidFill>
                  <a:srgbClr val="000000"/>
                </a:solidFill>
                <a:latin typeface="Arial"/>
                <a:cs typeface="Arial"/>
              </a:rPr>
              <a:t>DISEÑO:</a:t>
            </a:r>
            <a:r>
              <a:rPr lang="es-ES_tradnl" sz="1200" dirty="0" smtClean="0">
                <a:latin typeface="Arial"/>
                <a:cs typeface="Arial"/>
              </a:rPr>
              <a:t> Correlacional </a:t>
            </a:r>
            <a:r>
              <a:rPr lang="es-ES_tradnl" sz="1200" b="1" dirty="0" smtClean="0">
                <a:solidFill>
                  <a:srgbClr val="000000"/>
                </a:solidFill>
                <a:latin typeface="Arial"/>
                <a:cs typeface="Arial"/>
              </a:rPr>
              <a:t>MODELO:</a:t>
            </a:r>
            <a:r>
              <a:rPr lang="es-ES_tradnl" sz="1200" dirty="0">
                <a:latin typeface="Arial"/>
                <a:cs typeface="Arial"/>
              </a:rPr>
              <a:t> </a:t>
            </a:r>
            <a:r>
              <a:rPr lang="es-ES_tradnl" sz="1200" dirty="0" smtClean="0">
                <a:latin typeface="Arial"/>
                <a:cs typeface="Arial"/>
              </a:rPr>
              <a:t>Experimental</a:t>
            </a:r>
          </a:p>
          <a:p>
            <a:r>
              <a:rPr lang="es-ES_tradnl" sz="1200" dirty="0" smtClean="0">
                <a:latin typeface="Arial"/>
                <a:cs typeface="Arial"/>
              </a:rPr>
              <a:t>grupo control </a:t>
            </a:r>
            <a:r>
              <a:rPr lang="es-ES_tradnl" sz="1200" dirty="0">
                <a:latin typeface="Arial"/>
                <a:cs typeface="Arial"/>
              </a:rPr>
              <a:t>y </a:t>
            </a:r>
            <a:r>
              <a:rPr lang="es-ES_tradnl" sz="1200" dirty="0" smtClean="0">
                <a:latin typeface="Arial"/>
                <a:cs typeface="Arial"/>
              </a:rPr>
              <a:t>experimental.</a:t>
            </a:r>
          </a:p>
          <a:p>
            <a:pPr algn="just"/>
            <a:r>
              <a:rPr lang="es-ES_tradnl" sz="1200" b="1" dirty="0" smtClean="0">
                <a:latin typeface="Arial"/>
                <a:cs typeface="Arial"/>
              </a:rPr>
              <a:t>TIEMPO PRUEBA: </a:t>
            </a:r>
          </a:p>
          <a:p>
            <a:r>
              <a:rPr lang="es-ES_tradnl" sz="1200" dirty="0" smtClean="0">
                <a:latin typeface="Arial"/>
                <a:cs typeface="Arial"/>
              </a:rPr>
              <a:t>2 MESES </a:t>
            </a:r>
          </a:p>
          <a:p>
            <a:r>
              <a:rPr lang="es-ES_tradnl" sz="1200" dirty="0" smtClean="0">
                <a:latin typeface="Arial"/>
                <a:cs typeface="Arial"/>
              </a:rPr>
              <a:t>(13 SESIONES)</a:t>
            </a:r>
            <a:endParaRPr lang="es-ES_tradnl" sz="1200" dirty="0">
              <a:latin typeface="Arial"/>
              <a:cs typeface="Arial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19502" y="1107931"/>
            <a:ext cx="1838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600" dirty="0" smtClean="0">
                <a:solidFill>
                  <a:srgbClr val="0000FF"/>
                </a:solidFill>
              </a:rPr>
              <a:t>METODOLOGÍA</a:t>
            </a:r>
            <a:endParaRPr lang="es-ES" sz="1600" dirty="0">
              <a:solidFill>
                <a:srgbClr val="0000FF"/>
              </a:solidFill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582688"/>
              </p:ext>
            </p:extLst>
          </p:nvPr>
        </p:nvGraphicFramePr>
        <p:xfrm>
          <a:off x="486179" y="3865216"/>
          <a:ext cx="2418522" cy="8043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7392"/>
                <a:gridCol w="541130"/>
              </a:tblGrid>
              <a:tr h="278468">
                <a:tc>
                  <a:txBody>
                    <a:bodyPr/>
                    <a:lstStyle/>
                    <a:p>
                      <a:r>
                        <a:rPr lang="es-ES" sz="1100" dirty="0" smtClean="0">
                          <a:latin typeface="Arial"/>
                          <a:cs typeface="Arial"/>
                        </a:rPr>
                        <a:t>GRUPO EXPERIMENTAL</a:t>
                      </a:r>
                      <a:endParaRPr lang="es-E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>
                          <a:latin typeface="Arial"/>
                          <a:cs typeface="Arial"/>
                        </a:rPr>
                        <a:t>19</a:t>
                      </a:r>
                      <a:endParaRPr lang="es-E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254000">
                <a:tc>
                  <a:txBody>
                    <a:bodyPr/>
                    <a:lstStyle/>
                    <a:p>
                      <a:r>
                        <a:rPr lang="es-ES" sz="1100" dirty="0" smtClean="0">
                          <a:latin typeface="Arial"/>
                          <a:cs typeface="Arial"/>
                        </a:rPr>
                        <a:t>GRUPO CONTROL</a:t>
                      </a:r>
                      <a:endParaRPr lang="es-E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>
                          <a:latin typeface="Arial"/>
                          <a:cs typeface="Arial"/>
                        </a:rPr>
                        <a:t>20</a:t>
                      </a:r>
                      <a:endParaRPr lang="es-E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266810">
                <a:tc>
                  <a:txBody>
                    <a:bodyPr/>
                    <a:lstStyle/>
                    <a:p>
                      <a:r>
                        <a:rPr lang="es-ES" sz="1100" b="1" dirty="0" smtClean="0">
                          <a:latin typeface="Arial"/>
                          <a:cs typeface="Arial"/>
                        </a:rPr>
                        <a:t>TOTAL POBLACIÓN</a:t>
                      </a:r>
                      <a:endParaRPr lang="es-E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>
                          <a:latin typeface="Arial"/>
                          <a:cs typeface="Arial"/>
                        </a:rPr>
                        <a:t>39</a:t>
                      </a:r>
                      <a:endParaRPr lang="es-E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Flecha circular 14"/>
          <p:cNvSpPr/>
          <p:nvPr/>
        </p:nvSpPr>
        <p:spPr>
          <a:xfrm>
            <a:off x="3564833" y="1028749"/>
            <a:ext cx="4555293" cy="4497475"/>
          </a:xfrm>
          <a:prstGeom prst="circularArrow">
            <a:avLst>
              <a:gd name="adj1" fmla="val 5274"/>
              <a:gd name="adj2" fmla="val 312630"/>
              <a:gd name="adj3" fmla="val 13766654"/>
              <a:gd name="adj4" fmla="val 17402614"/>
              <a:gd name="adj5" fmla="val 5477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6" name="Agrupar 15"/>
          <p:cNvGrpSpPr/>
          <p:nvPr/>
        </p:nvGrpSpPr>
        <p:grpSpPr>
          <a:xfrm>
            <a:off x="5006714" y="1107931"/>
            <a:ext cx="1845421" cy="847732"/>
            <a:chOff x="2020375" y="-32173"/>
            <a:chExt cx="1845421" cy="847732"/>
          </a:xfrm>
        </p:grpSpPr>
        <p:sp>
          <p:nvSpPr>
            <p:cNvPr id="32" name="Rectángulo redondeado 31"/>
            <p:cNvSpPr/>
            <p:nvPr/>
          </p:nvSpPr>
          <p:spPr>
            <a:xfrm>
              <a:off x="2020375" y="-32173"/>
              <a:ext cx="1845421" cy="847732"/>
            </a:xfrm>
            <a:prstGeom prst="roundRect">
              <a:avLst/>
            </a:prstGeom>
            <a:blipFill rotWithShape="0">
              <a:blip r:embed="rId2"/>
              <a:stretch>
                <a:fillRect/>
              </a:stretch>
            </a:blipFill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33" name="Rectángulo 32"/>
            <p:cNvSpPr/>
            <p:nvPr/>
          </p:nvSpPr>
          <p:spPr>
            <a:xfrm>
              <a:off x="2061758" y="9210"/>
              <a:ext cx="1762655" cy="7649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_tradnl" sz="1000" kern="1200" dirty="0" smtClean="0"/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_tradnl" sz="1000" kern="1200" dirty="0" smtClean="0"/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000" kern="1200" dirty="0" smtClean="0"/>
                <a:t>.</a:t>
              </a:r>
              <a:endParaRPr lang="es-ES" sz="1000" kern="1200" dirty="0"/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7207138" y="2373195"/>
            <a:ext cx="1408860" cy="867902"/>
            <a:chOff x="4040750" y="740358"/>
            <a:chExt cx="1845421" cy="718526"/>
          </a:xfrm>
        </p:grpSpPr>
        <p:sp>
          <p:nvSpPr>
            <p:cNvPr id="30" name="Rectángulo redondeado 29"/>
            <p:cNvSpPr/>
            <p:nvPr/>
          </p:nvSpPr>
          <p:spPr>
            <a:xfrm>
              <a:off x="4040750" y="740358"/>
              <a:ext cx="1845421" cy="718526"/>
            </a:xfrm>
            <a:prstGeom prst="roundRect">
              <a:avLst/>
            </a:prstGeom>
            <a:blipFill rotWithShape="0">
              <a:blip r:embed="rId3"/>
              <a:stretch>
                <a:fillRect/>
              </a:stretch>
            </a:blipFill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31" name="Rectángulo 30"/>
            <p:cNvSpPr/>
            <p:nvPr/>
          </p:nvSpPr>
          <p:spPr>
            <a:xfrm>
              <a:off x="4075826" y="775434"/>
              <a:ext cx="1775269" cy="6483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000" kern="1200" dirty="0"/>
            </a:p>
          </p:txBody>
        </p:sp>
      </p:grpSp>
      <p:grpSp>
        <p:nvGrpSpPr>
          <p:cNvPr id="18" name="Agrupar 17"/>
          <p:cNvGrpSpPr/>
          <p:nvPr/>
        </p:nvGrpSpPr>
        <p:grpSpPr>
          <a:xfrm>
            <a:off x="7178261" y="3663079"/>
            <a:ext cx="1519295" cy="718526"/>
            <a:chOff x="3865038" y="2248757"/>
            <a:chExt cx="1845421" cy="718526"/>
          </a:xfrm>
        </p:grpSpPr>
        <p:sp>
          <p:nvSpPr>
            <p:cNvPr id="28" name="Rectángulo redondeado 27"/>
            <p:cNvSpPr/>
            <p:nvPr/>
          </p:nvSpPr>
          <p:spPr>
            <a:xfrm>
              <a:off x="3865038" y="2248757"/>
              <a:ext cx="1845421" cy="718526"/>
            </a:xfrm>
            <a:prstGeom prst="roundRect">
              <a:avLst/>
            </a:prstGeom>
            <a:blipFill rotWithShape="0">
              <a:blip r:embed="rId4"/>
              <a:stretch>
                <a:fillRect/>
              </a:stretch>
            </a:blipFill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29" name="Rectángulo 28"/>
            <p:cNvSpPr/>
            <p:nvPr/>
          </p:nvSpPr>
          <p:spPr>
            <a:xfrm>
              <a:off x="3900114" y="2283833"/>
              <a:ext cx="1775269" cy="6483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000" kern="1200" dirty="0"/>
            </a:p>
          </p:txBody>
        </p:sp>
      </p:grpSp>
      <p:grpSp>
        <p:nvGrpSpPr>
          <p:cNvPr id="19" name="Agrupar 18"/>
          <p:cNvGrpSpPr/>
          <p:nvPr/>
        </p:nvGrpSpPr>
        <p:grpSpPr>
          <a:xfrm>
            <a:off x="5611675" y="4705905"/>
            <a:ext cx="1199077" cy="1051627"/>
            <a:chOff x="2370551" y="3173342"/>
            <a:chExt cx="1199077" cy="718526"/>
          </a:xfrm>
        </p:grpSpPr>
        <p:sp>
          <p:nvSpPr>
            <p:cNvPr id="26" name="Rectángulo redondeado 25"/>
            <p:cNvSpPr/>
            <p:nvPr/>
          </p:nvSpPr>
          <p:spPr>
            <a:xfrm>
              <a:off x="2370551" y="3173342"/>
              <a:ext cx="1199077" cy="718526"/>
            </a:xfrm>
            <a:prstGeom prst="roundRect">
              <a:avLst/>
            </a:prstGeom>
            <a:blipFill rotWithShape="0">
              <a:blip r:embed="rId5"/>
              <a:stretch>
                <a:fillRect/>
              </a:stretch>
            </a:blipFill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27" name="Rectángulo 26"/>
            <p:cNvSpPr/>
            <p:nvPr/>
          </p:nvSpPr>
          <p:spPr>
            <a:xfrm>
              <a:off x="2405627" y="3208418"/>
              <a:ext cx="1128925" cy="6483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000" kern="1200" dirty="0"/>
            </a:p>
          </p:txBody>
        </p:sp>
      </p:grpSp>
      <p:grpSp>
        <p:nvGrpSpPr>
          <p:cNvPr id="20" name="Agrupar 19"/>
          <p:cNvGrpSpPr/>
          <p:nvPr/>
        </p:nvGrpSpPr>
        <p:grpSpPr>
          <a:xfrm>
            <a:off x="3597589" y="3865216"/>
            <a:ext cx="1373864" cy="1181653"/>
            <a:chOff x="0" y="2435408"/>
            <a:chExt cx="1845421" cy="718526"/>
          </a:xfrm>
        </p:grpSpPr>
        <p:sp>
          <p:nvSpPr>
            <p:cNvPr id="24" name="Rectángulo redondeado 23"/>
            <p:cNvSpPr/>
            <p:nvPr/>
          </p:nvSpPr>
          <p:spPr>
            <a:xfrm>
              <a:off x="0" y="2435408"/>
              <a:ext cx="1845421" cy="718526"/>
            </a:xfrm>
            <a:prstGeom prst="roundRect">
              <a:avLst/>
            </a:prstGeom>
            <a:blipFill rotWithShape="0">
              <a:blip r:embed="rId6"/>
              <a:stretch>
                <a:fillRect/>
              </a:stretch>
            </a:blipFill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Rectángulo 24"/>
            <p:cNvSpPr/>
            <p:nvPr/>
          </p:nvSpPr>
          <p:spPr>
            <a:xfrm>
              <a:off x="35076" y="2470484"/>
              <a:ext cx="1775269" cy="6483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000" kern="1200" dirty="0"/>
            </a:p>
          </p:txBody>
        </p:sp>
      </p:grpSp>
      <p:grpSp>
        <p:nvGrpSpPr>
          <p:cNvPr id="21" name="Agrupar 20"/>
          <p:cNvGrpSpPr/>
          <p:nvPr/>
        </p:nvGrpSpPr>
        <p:grpSpPr>
          <a:xfrm>
            <a:off x="3170188" y="2322525"/>
            <a:ext cx="1582980" cy="1037990"/>
            <a:chOff x="0" y="735327"/>
            <a:chExt cx="1845421" cy="906960"/>
          </a:xfrm>
        </p:grpSpPr>
        <p:sp>
          <p:nvSpPr>
            <p:cNvPr id="22" name="Rectángulo redondeado 21"/>
            <p:cNvSpPr/>
            <p:nvPr/>
          </p:nvSpPr>
          <p:spPr>
            <a:xfrm>
              <a:off x="0" y="735327"/>
              <a:ext cx="1845421" cy="906960"/>
            </a:xfrm>
            <a:prstGeom prst="roundRect">
              <a:avLst/>
            </a:prstGeom>
            <a:blipFill rotWithShape="0">
              <a:blip r:embed="rId7"/>
              <a:stretch>
                <a:fillRect/>
              </a:stretch>
            </a:blipFill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23" name="Rectángulo 22"/>
            <p:cNvSpPr/>
            <p:nvPr/>
          </p:nvSpPr>
          <p:spPr>
            <a:xfrm>
              <a:off x="44274" y="779601"/>
              <a:ext cx="1756873" cy="8184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3198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833021" y="2910987"/>
            <a:ext cx="3095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u="sng" dirty="0" smtClean="0">
                <a:solidFill>
                  <a:srgbClr val="0000FF"/>
                </a:solidFill>
              </a:rPr>
              <a:t>ANÁLISIS E INTERPRETACIÓN DE DATOS</a:t>
            </a:r>
            <a:endParaRPr lang="es-ES" u="sng" dirty="0">
              <a:solidFill>
                <a:srgbClr val="0000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94" y="1567621"/>
            <a:ext cx="3624627" cy="326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9369" y="2960465"/>
            <a:ext cx="4090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u="sng" dirty="0" smtClean="0">
                <a:solidFill>
                  <a:srgbClr val="0000FF"/>
                </a:solidFill>
              </a:rPr>
              <a:t>GRUPO </a:t>
            </a:r>
          </a:p>
          <a:p>
            <a:pPr algn="ctr"/>
            <a:r>
              <a:rPr lang="es-ES" sz="2400" u="sng" dirty="0" smtClean="0">
                <a:solidFill>
                  <a:srgbClr val="0000FF"/>
                </a:solidFill>
              </a:rPr>
              <a:t>EXPERIMENTAL</a:t>
            </a:r>
            <a:endParaRPr lang="es-ES" sz="2400" u="sng" dirty="0">
              <a:solidFill>
                <a:srgbClr val="0000FF"/>
              </a:solidFill>
            </a:endParaRPr>
          </a:p>
        </p:txBody>
      </p:sp>
      <p:pic>
        <p:nvPicPr>
          <p:cNvPr id="5" name="Imagen 4" descr="Foto-05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4284870"/>
            <a:ext cx="2166297" cy="1822119"/>
          </a:xfrm>
          <a:prstGeom prst="rect">
            <a:avLst/>
          </a:prstGeom>
        </p:spPr>
      </p:pic>
      <p:pic>
        <p:nvPicPr>
          <p:cNvPr id="6" name="Imagen 5" descr="Foto-05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96" y="640779"/>
            <a:ext cx="1954791" cy="1643963"/>
          </a:xfrm>
          <a:prstGeom prst="rect">
            <a:avLst/>
          </a:prstGeom>
        </p:spPr>
      </p:pic>
      <p:pic>
        <p:nvPicPr>
          <p:cNvPr id="8" name="Imagen 7" descr="Foto-058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813" y="1558964"/>
            <a:ext cx="2125448" cy="1724498"/>
          </a:xfrm>
          <a:prstGeom prst="rect">
            <a:avLst/>
          </a:prstGeom>
        </p:spPr>
      </p:pic>
      <p:pic>
        <p:nvPicPr>
          <p:cNvPr id="9" name="Imagen 8" descr="Foto-058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96" y="3103217"/>
            <a:ext cx="1981510" cy="148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08609" y="805262"/>
            <a:ext cx="83488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/>
              <a:t>RESULTADOS INICIALES </a:t>
            </a:r>
            <a:endParaRPr lang="es-ES_tradnl" b="1" dirty="0" smtClean="0"/>
          </a:p>
          <a:p>
            <a:pPr algn="ctr"/>
            <a:r>
              <a:rPr lang="es-ES_tradnl" b="1" dirty="0" smtClean="0"/>
              <a:t>DE MATRIZ </a:t>
            </a:r>
            <a:r>
              <a:rPr lang="es-ES_tradnl" b="1" dirty="0"/>
              <a:t>PARA </a:t>
            </a:r>
            <a:r>
              <a:rPr lang="es-ES_tradnl" b="1" dirty="0" smtClean="0"/>
              <a:t>EVALUAR </a:t>
            </a:r>
            <a:r>
              <a:rPr lang="es-ES_tradnl" b="1" dirty="0"/>
              <a:t>EL DESARROLLO DEL LENGUAJE ORAL  (PRE-TEST)</a:t>
            </a:r>
            <a:r>
              <a:rPr lang="es-ES_tradnl" dirty="0"/>
              <a:t> </a:t>
            </a:r>
            <a:endParaRPr lang="es-ES" dirty="0"/>
          </a:p>
        </p:txBody>
      </p:sp>
      <p:pic>
        <p:nvPicPr>
          <p:cNvPr id="4097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127" y="2186607"/>
            <a:ext cx="5955264" cy="318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48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85392" y="799283"/>
            <a:ext cx="3964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/>
              <a:t>RESULTADOS </a:t>
            </a:r>
            <a:endParaRPr lang="es-ES_tradnl" b="1" dirty="0" smtClean="0"/>
          </a:p>
          <a:p>
            <a:pPr algn="ctr"/>
            <a:r>
              <a:rPr lang="es-ES_tradnl" b="1" dirty="0" smtClean="0"/>
              <a:t>FICHAS DE OBSERVACIÓN DE</a:t>
            </a:r>
          </a:p>
          <a:p>
            <a:pPr algn="ctr"/>
            <a:r>
              <a:rPr lang="es-ES_tradnl" b="1" dirty="0" smtClean="0"/>
              <a:t>ESTIMULACIÓN </a:t>
            </a:r>
            <a:r>
              <a:rPr lang="es-ES_tradnl" b="1" dirty="0"/>
              <a:t>AUDITIVA</a:t>
            </a:r>
            <a:r>
              <a:rPr lang="es-ES_tradnl" dirty="0"/>
              <a:t> </a:t>
            </a:r>
            <a:endParaRPr lang="es-ES" dirty="0"/>
          </a:p>
        </p:txBody>
      </p:sp>
      <p:pic>
        <p:nvPicPr>
          <p:cNvPr id="3" name="Gráfico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26" y="2168594"/>
            <a:ext cx="6902174" cy="317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6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96435" y="930556"/>
            <a:ext cx="44505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/>
              <a:t>RESULTADOS </a:t>
            </a:r>
            <a:endParaRPr lang="es-ES_tradnl" b="1" dirty="0" smtClean="0"/>
          </a:p>
          <a:p>
            <a:pPr algn="ctr"/>
            <a:r>
              <a:rPr lang="es-ES_tradnl" b="1" dirty="0" smtClean="0"/>
              <a:t>FICHAS DE OBSERVACIÓN DE </a:t>
            </a:r>
            <a:r>
              <a:rPr lang="es-ES_tradnl" b="1" dirty="0"/>
              <a:t>ESTIMULACION </a:t>
            </a:r>
            <a:r>
              <a:rPr lang="es-ES_tradnl" b="1" dirty="0" smtClean="0"/>
              <a:t>VISUAL</a:t>
            </a:r>
            <a:endParaRPr lang="es-ES_tradnl" dirty="0"/>
          </a:p>
        </p:txBody>
      </p:sp>
      <p:pic>
        <p:nvPicPr>
          <p:cNvPr id="3" name="Gráfico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23" y="2440609"/>
            <a:ext cx="6107042" cy="30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48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51565" y="764161"/>
            <a:ext cx="79513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/>
              <a:t>RESULTADOS  FINALES </a:t>
            </a:r>
            <a:endParaRPr lang="es-ES_tradnl" b="1" dirty="0" smtClean="0"/>
          </a:p>
          <a:p>
            <a:pPr algn="ctr"/>
            <a:r>
              <a:rPr lang="es-ES_tradnl" b="1" dirty="0" smtClean="0"/>
              <a:t>MATRIZ </a:t>
            </a:r>
            <a:r>
              <a:rPr lang="es-ES_tradnl" b="1" dirty="0"/>
              <a:t>PARA </a:t>
            </a:r>
            <a:r>
              <a:rPr lang="es-ES_tradnl" b="1" dirty="0" smtClean="0"/>
              <a:t>EVALUAR </a:t>
            </a:r>
            <a:r>
              <a:rPr lang="es-ES_tradnl" b="1" dirty="0"/>
              <a:t>EL DESARROLLO DEL LENGUAJE ORAL (POST-TEST)</a:t>
            </a:r>
            <a:endParaRPr lang="es-ES_tradnl" dirty="0"/>
          </a:p>
        </p:txBody>
      </p:sp>
      <p:pic>
        <p:nvPicPr>
          <p:cNvPr id="5121" name="Gráfico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29" y="2192130"/>
            <a:ext cx="5840413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2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69107" y="691248"/>
            <a:ext cx="4664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COMPROBACIÓN DE LA HIPÓTESIS</a:t>
            </a:r>
            <a:endParaRPr lang="es-ES" sz="2000" dirty="0"/>
          </a:p>
        </p:txBody>
      </p:sp>
      <p:pic>
        <p:nvPicPr>
          <p:cNvPr id="6145" name="Imagen 6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52"/>
          <a:stretch>
            <a:fillRect/>
          </a:stretch>
        </p:blipFill>
        <p:spPr bwMode="auto">
          <a:xfrm>
            <a:off x="386522" y="1424609"/>
            <a:ext cx="4218608" cy="487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Imagen 6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651" y="2174461"/>
            <a:ext cx="3768243" cy="289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90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13" y="474937"/>
            <a:ext cx="6515651" cy="589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6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46500" y="2850030"/>
            <a:ext cx="4090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u="sng" dirty="0" smtClean="0">
                <a:solidFill>
                  <a:srgbClr val="0000FF"/>
                </a:solidFill>
              </a:rPr>
              <a:t>GRUPO </a:t>
            </a:r>
          </a:p>
          <a:p>
            <a:pPr algn="ctr"/>
            <a:r>
              <a:rPr lang="es-ES" sz="2400" u="sng" dirty="0" smtClean="0">
                <a:solidFill>
                  <a:srgbClr val="0000FF"/>
                </a:solidFill>
              </a:rPr>
              <a:t>CONTROL</a:t>
            </a:r>
            <a:endParaRPr lang="es-ES" sz="2400" u="sng" dirty="0">
              <a:solidFill>
                <a:srgbClr val="0000FF"/>
              </a:solidFill>
            </a:endParaRPr>
          </a:p>
        </p:txBody>
      </p:sp>
      <p:pic>
        <p:nvPicPr>
          <p:cNvPr id="3" name="Imagen 2" descr="Foto-05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13" y="1921566"/>
            <a:ext cx="3504464" cy="262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7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39913" y="858030"/>
            <a:ext cx="7785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/>
              <a:t>RESULTADOS INICIALES  </a:t>
            </a:r>
            <a:endParaRPr lang="es-ES_tradnl" b="1" dirty="0" smtClean="0"/>
          </a:p>
          <a:p>
            <a:pPr algn="ctr"/>
            <a:r>
              <a:rPr lang="es-ES_tradnl" b="1" dirty="0" smtClean="0"/>
              <a:t>MATRIZ </a:t>
            </a:r>
            <a:r>
              <a:rPr lang="es-ES_tradnl" b="1" dirty="0"/>
              <a:t>PARA EVALUAR EL DESARROLLO DEL LENGUAJE ORAL (PRE-TEST)</a:t>
            </a:r>
            <a:endParaRPr lang="es-ES_tradnl" dirty="0"/>
          </a:p>
        </p:txBody>
      </p:sp>
      <p:pic>
        <p:nvPicPr>
          <p:cNvPr id="7169" name="Gráfico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697" y="2317451"/>
            <a:ext cx="4859130" cy="287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79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28870" y="919392"/>
            <a:ext cx="79071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/>
              <a:t>RESULTADOS  FINALES </a:t>
            </a:r>
            <a:endParaRPr lang="es-ES_tradnl" b="1" dirty="0" smtClean="0"/>
          </a:p>
          <a:p>
            <a:pPr algn="ctr"/>
            <a:r>
              <a:rPr lang="es-ES_tradnl" b="1" dirty="0" smtClean="0"/>
              <a:t>MATRIZ </a:t>
            </a:r>
            <a:r>
              <a:rPr lang="es-ES_tradnl" b="1" dirty="0"/>
              <a:t>PARA </a:t>
            </a:r>
            <a:r>
              <a:rPr lang="es-ES_tradnl" b="1" dirty="0" smtClean="0"/>
              <a:t>EVALUAR </a:t>
            </a:r>
            <a:r>
              <a:rPr lang="es-ES_tradnl" b="1" dirty="0"/>
              <a:t>EL DESARROLLO DEL LENGUAJE ORAL (POST-TEST)</a:t>
            </a:r>
            <a:endParaRPr lang="es-ES_tradnl" dirty="0"/>
          </a:p>
        </p:txBody>
      </p:sp>
      <p:pic>
        <p:nvPicPr>
          <p:cNvPr id="3" name="Gráfico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306" y="2287679"/>
            <a:ext cx="4892260" cy="291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35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93912" y="446972"/>
            <a:ext cx="7266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/>
              <a:t>COMPARACIÓN DE RESULTADOS </a:t>
            </a:r>
            <a:endParaRPr lang="es-ES_tradnl" b="1" dirty="0" smtClean="0"/>
          </a:p>
          <a:p>
            <a:pPr algn="ctr"/>
            <a:r>
              <a:rPr lang="es-ES_tradnl" b="1" dirty="0" smtClean="0"/>
              <a:t>(</a:t>
            </a:r>
            <a:r>
              <a:rPr lang="es-ES_tradnl" b="1" dirty="0"/>
              <a:t>GRUPO EXPERIMENTAL Y GRUPO CONTROL)</a:t>
            </a:r>
            <a:r>
              <a:rPr lang="es-ES_tradnl" dirty="0"/>
              <a:t> </a:t>
            </a:r>
            <a:endParaRPr lang="es-ES" dirty="0"/>
          </a:p>
        </p:txBody>
      </p:sp>
      <p:pic>
        <p:nvPicPr>
          <p:cNvPr id="6" name="Imagen 5" descr="Imagen 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91" y="1214781"/>
            <a:ext cx="8139044" cy="503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0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10522" y="596349"/>
            <a:ext cx="5499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/>
              <a:t>GRÁFICO </a:t>
            </a:r>
            <a:r>
              <a:rPr lang="es-ES_tradnl" b="1" dirty="0" smtClean="0"/>
              <a:t>COMPARACIÓN </a:t>
            </a:r>
          </a:p>
          <a:p>
            <a:pPr algn="ctr"/>
            <a:r>
              <a:rPr lang="es-ES_tradnl" b="1" dirty="0" smtClean="0"/>
              <a:t>GRUPO </a:t>
            </a:r>
            <a:r>
              <a:rPr lang="es-ES_tradnl" b="1" dirty="0"/>
              <a:t>EXPERIMENTAL Y GRUPO CONTROL</a:t>
            </a:r>
            <a:endParaRPr lang="es-ES_tradnl" dirty="0"/>
          </a:p>
        </p:txBody>
      </p:sp>
      <p:pic>
        <p:nvPicPr>
          <p:cNvPr id="9217" name="Imagen 6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495" y="2353918"/>
            <a:ext cx="46863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r="51747" b="9627"/>
          <a:stretch/>
        </p:blipFill>
        <p:spPr>
          <a:xfrm>
            <a:off x="700156" y="3036956"/>
            <a:ext cx="2745409" cy="144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4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76039" y="403249"/>
            <a:ext cx="7840870" cy="5740904"/>
          </a:xfrm>
          <a:prstGeom prst="rect">
            <a:avLst/>
          </a:prstGeom>
          <a:noFill/>
          <a:ln w="76200" cmpd="tri">
            <a:solidFill>
              <a:srgbClr val="F52CC7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7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607" y="403249"/>
            <a:ext cx="3810000" cy="2463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2485">
            <a:off x="4169280" y="2737926"/>
            <a:ext cx="3469077" cy="190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http://www.hanseduca.com/fotos/producto/13/05_est%20visual%20audi%20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10345" r="4076" b="24765"/>
          <a:stretch/>
        </p:blipFill>
        <p:spPr bwMode="auto">
          <a:xfrm rot="20956147">
            <a:off x="1637252" y="2317490"/>
            <a:ext cx="2789555" cy="2350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318113" y="4507150"/>
            <a:ext cx="69463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0000FF"/>
                </a:solidFill>
                <a:latin typeface="Comic Sans MS"/>
                <a:cs typeface="Comic Sans MS"/>
              </a:rPr>
              <a:t>PROGRAMA</a:t>
            </a:r>
            <a:r>
              <a:rPr lang="es-ES_tradnl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ctr"/>
            <a:r>
              <a:rPr lang="es-ES_tradnl" dirty="0">
                <a:solidFill>
                  <a:srgbClr val="0000FF"/>
                </a:solidFill>
                <a:latin typeface="Comic Sans MS"/>
                <a:cs typeface="Comic Sans MS"/>
              </a:rPr>
              <a:t> </a:t>
            </a:r>
          </a:p>
          <a:p>
            <a:pPr algn="ctr"/>
            <a:r>
              <a:rPr lang="es-ES_tradnl" dirty="0">
                <a:solidFill>
                  <a:srgbClr val="0000FF"/>
                </a:solidFill>
                <a:latin typeface="Comic Sans MS"/>
                <a:cs typeface="Comic Sans MS"/>
              </a:rPr>
              <a:t> TÉCNICAS DE </a:t>
            </a:r>
            <a:r>
              <a:rPr lang="es-ES_tradnl" dirty="0" smtClean="0">
                <a:solidFill>
                  <a:srgbClr val="0000FF"/>
                </a:solidFill>
                <a:latin typeface="Comic Sans MS"/>
                <a:cs typeface="Comic Sans MS"/>
              </a:rPr>
              <a:t>ESTIMULACIÓN </a:t>
            </a:r>
            <a:r>
              <a:rPr lang="es-ES_tradnl" dirty="0">
                <a:solidFill>
                  <a:srgbClr val="0000FF"/>
                </a:solidFill>
                <a:latin typeface="Comic Sans MS"/>
                <a:cs typeface="Comic Sans MS"/>
              </a:rPr>
              <a:t>VISUAL  Y AUDITIVA </a:t>
            </a:r>
            <a:endParaRPr lang="es-ES_tradnl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/>
            <a:r>
              <a:rPr lang="es-ES_tradnl" dirty="0" smtClean="0">
                <a:solidFill>
                  <a:srgbClr val="0000FF"/>
                </a:solidFill>
                <a:latin typeface="Comic Sans MS"/>
                <a:cs typeface="Comic Sans MS"/>
              </a:rPr>
              <a:t>PARA</a:t>
            </a:r>
            <a:r>
              <a:rPr lang="es-ES_tradnl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s-ES_tradnl" dirty="0" smtClean="0">
                <a:solidFill>
                  <a:srgbClr val="0000FF"/>
                </a:solidFill>
                <a:latin typeface="Comic Sans MS"/>
                <a:cs typeface="Comic Sans MS"/>
              </a:rPr>
              <a:t> DESARROLLAR EL </a:t>
            </a:r>
            <a:r>
              <a:rPr lang="es-ES_tradnl" dirty="0">
                <a:solidFill>
                  <a:srgbClr val="0000FF"/>
                </a:solidFill>
                <a:latin typeface="Comic Sans MS"/>
                <a:cs typeface="Comic Sans MS"/>
              </a:rPr>
              <a:t>LENGUAJE </a:t>
            </a:r>
            <a:r>
              <a:rPr lang="es-ES_tradnl" dirty="0" smtClean="0">
                <a:solidFill>
                  <a:srgbClr val="0000FF"/>
                </a:solidFill>
                <a:latin typeface="Comic Sans MS"/>
                <a:cs typeface="Comic Sans MS"/>
              </a:rPr>
              <a:t>ORAL</a:t>
            </a:r>
            <a:endParaRPr lang="es-ES_tradnl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s-ES_tradn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1606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enguaje 2.jpeg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87" y="707750"/>
            <a:ext cx="7438186" cy="525420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23391" y="2197534"/>
            <a:ext cx="63058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rgbClr val="BB4CFB"/>
                </a:solidFill>
              </a:rPr>
              <a:t>OBJETIVO</a:t>
            </a:r>
          </a:p>
          <a:p>
            <a:pPr algn="ctr"/>
            <a:endParaRPr lang="es-ES_tradnl" dirty="0"/>
          </a:p>
          <a:p>
            <a:pPr algn="ctr"/>
            <a:r>
              <a:rPr lang="es-ES_tradnl" dirty="0"/>
              <a:t> </a:t>
            </a:r>
            <a:r>
              <a:rPr lang="es-ES_tradnl" dirty="0" smtClean="0"/>
              <a:t>Incentivar </a:t>
            </a:r>
            <a:r>
              <a:rPr lang="es-ES_tradnl" dirty="0"/>
              <a:t>a las educadoras a utilizar técnicas de estimulación visual y auditiva para mejorar el desarrollo del lenguaje oral de las niñas y niños de 4 años.</a:t>
            </a:r>
          </a:p>
        </p:txBody>
      </p:sp>
    </p:spTree>
    <p:extLst>
      <p:ext uri="{BB962C8B-B14F-4D97-AF65-F5344CB8AC3E}">
        <p14:creationId xmlns:p14="http://schemas.microsoft.com/office/powerpoint/2010/main" val="1138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968736613"/>
              </p:ext>
            </p:extLst>
          </p:nvPr>
        </p:nvGraphicFramePr>
        <p:xfrm>
          <a:off x="739912" y="817217"/>
          <a:ext cx="7476435" cy="5146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89" name="Imagen 5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11" y="817217"/>
            <a:ext cx="1382095" cy="22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 descr="Imagen 12.png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63" y="3699564"/>
            <a:ext cx="1567328" cy="2440609"/>
          </a:xfrm>
          <a:prstGeom prst="rect">
            <a:avLst/>
          </a:prstGeom>
        </p:spPr>
      </p:pic>
      <p:pic>
        <p:nvPicPr>
          <p:cNvPr id="4" name="Imagen 3" descr="Imagen 10.png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58" y="314033"/>
            <a:ext cx="1658274" cy="2259097"/>
          </a:xfrm>
          <a:prstGeom prst="rect">
            <a:avLst/>
          </a:prstGeom>
        </p:spPr>
      </p:pic>
      <p:pic>
        <p:nvPicPr>
          <p:cNvPr id="5" name="Imagen 4" descr="Foto-0761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0" t="19485" b="13044"/>
          <a:stretch/>
        </p:blipFill>
        <p:spPr>
          <a:xfrm>
            <a:off x="459425" y="1617236"/>
            <a:ext cx="1799429" cy="1182920"/>
          </a:xfrm>
          <a:prstGeom prst="rect">
            <a:avLst/>
          </a:prstGeom>
        </p:spPr>
      </p:pic>
      <p:pic>
        <p:nvPicPr>
          <p:cNvPr id="6" name="Imagen 5" descr="Foto-0762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3" t="10468" r="16184"/>
          <a:stretch/>
        </p:blipFill>
        <p:spPr>
          <a:xfrm>
            <a:off x="927652" y="4317999"/>
            <a:ext cx="1634436" cy="151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11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enguaje 2.jpeg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87" y="707750"/>
            <a:ext cx="7438186" cy="5254208"/>
          </a:xfrm>
          <a:prstGeom prst="rect">
            <a:avLst/>
          </a:prstGeom>
        </p:spPr>
      </p:pic>
      <p:pic>
        <p:nvPicPr>
          <p:cNvPr id="4" name="Imagen 5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326" y="452783"/>
            <a:ext cx="5411304" cy="566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779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150" y="858521"/>
            <a:ext cx="3202284" cy="5069417"/>
          </a:xfrm>
          <a:prstGeom prst="rect">
            <a:avLst/>
          </a:prstGeom>
        </p:spPr>
      </p:pic>
      <p:pic>
        <p:nvPicPr>
          <p:cNvPr id="6" name="Imagen 5" descr="Imagen 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06" y="673730"/>
            <a:ext cx="3826241" cy="524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6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4107" y="320260"/>
            <a:ext cx="1998762" cy="1888435"/>
          </a:xfrm>
          <a:prstGeom prst="rect">
            <a:avLst/>
          </a:prstGeom>
        </p:spPr>
      </p:pic>
      <p:pic>
        <p:nvPicPr>
          <p:cNvPr id="14" name="Imagen 13" descr="Imagen 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4" y="2746344"/>
            <a:ext cx="2054086" cy="1928526"/>
          </a:xfrm>
          <a:prstGeom prst="rect">
            <a:avLst/>
          </a:prstGeom>
        </p:spPr>
      </p:pic>
      <p:pic>
        <p:nvPicPr>
          <p:cNvPr id="18" name="Imagen 17" descr="Imagen 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35" y="2746344"/>
            <a:ext cx="2087217" cy="2032408"/>
          </a:xfrm>
          <a:prstGeom prst="rect">
            <a:avLst/>
          </a:prstGeom>
        </p:spPr>
      </p:pic>
      <p:pic>
        <p:nvPicPr>
          <p:cNvPr id="19" name="Imagen 18" descr="Imagen 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5"/>
          <a:stretch/>
        </p:blipFill>
        <p:spPr>
          <a:xfrm>
            <a:off x="4725628" y="4174434"/>
            <a:ext cx="2138293" cy="2042503"/>
          </a:xfrm>
          <a:prstGeom prst="rect">
            <a:avLst/>
          </a:prstGeom>
        </p:spPr>
      </p:pic>
      <p:pic>
        <p:nvPicPr>
          <p:cNvPr id="24" name="Imagen 23" descr="Imagen 1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3304" y="4262575"/>
            <a:ext cx="2070520" cy="201128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18597703">
            <a:off x="2439051" y="2701978"/>
            <a:ext cx="1773920" cy="294695"/>
          </a:xfrm>
          <a:prstGeom prst="leftArrow">
            <a:avLst>
              <a:gd name="adj1" fmla="val 20686"/>
              <a:gd name="adj2" fmla="val 41117"/>
            </a:avLst>
          </a:prstGeom>
          <a:solidFill>
            <a:srgbClr val="FB9FF7"/>
          </a:solidFill>
          <a:ln>
            <a:solidFill>
              <a:srgbClr val="E694F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 rot="17357227">
            <a:off x="3274061" y="3049606"/>
            <a:ext cx="1773920" cy="294695"/>
          </a:xfrm>
          <a:prstGeom prst="leftArrow">
            <a:avLst>
              <a:gd name="adj1" fmla="val 20686"/>
              <a:gd name="adj2" fmla="val 41117"/>
            </a:avLst>
          </a:prstGeom>
          <a:solidFill>
            <a:srgbClr val="FB9FF7"/>
          </a:solidFill>
          <a:ln>
            <a:solidFill>
              <a:srgbClr val="E694F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 rot="14526090">
            <a:off x="4473518" y="2914168"/>
            <a:ext cx="1773920" cy="294695"/>
          </a:xfrm>
          <a:prstGeom prst="leftArrow">
            <a:avLst>
              <a:gd name="adj1" fmla="val 20686"/>
              <a:gd name="adj2" fmla="val 41117"/>
            </a:avLst>
          </a:prstGeom>
          <a:solidFill>
            <a:srgbClr val="FB9FF7"/>
          </a:solidFill>
          <a:ln>
            <a:solidFill>
              <a:srgbClr val="E694F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 rot="13182730">
            <a:off x="5354923" y="2192209"/>
            <a:ext cx="1464187" cy="294695"/>
          </a:xfrm>
          <a:prstGeom prst="leftArrow">
            <a:avLst>
              <a:gd name="adj1" fmla="val 20686"/>
              <a:gd name="adj2" fmla="val 41117"/>
            </a:avLst>
          </a:prstGeom>
          <a:solidFill>
            <a:srgbClr val="FB9FF7"/>
          </a:solidFill>
          <a:ln>
            <a:solidFill>
              <a:srgbClr val="E694F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27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lenguaje 2.jpeg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87" y="866513"/>
            <a:ext cx="7438186" cy="5254208"/>
          </a:xfrm>
          <a:prstGeom prst="rect">
            <a:avLst/>
          </a:prstGeom>
        </p:spPr>
      </p:pic>
      <p:pic>
        <p:nvPicPr>
          <p:cNvPr id="1035" name="Imagen 5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51" y="416311"/>
            <a:ext cx="4531505" cy="585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56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1" y="2551043"/>
            <a:ext cx="3052378" cy="3710609"/>
          </a:xfrm>
          <a:prstGeom prst="rect">
            <a:avLst/>
          </a:prstGeom>
        </p:spPr>
      </p:pic>
      <p:pic>
        <p:nvPicPr>
          <p:cNvPr id="3" name="Imagen 2" descr="Imagen 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1" y="717309"/>
            <a:ext cx="2606639" cy="3832604"/>
          </a:xfrm>
          <a:prstGeom prst="rect">
            <a:avLst/>
          </a:prstGeom>
        </p:spPr>
      </p:pic>
      <p:pic>
        <p:nvPicPr>
          <p:cNvPr id="6" name="Imagen 5" descr="Sin título 1:Users:wilsonvalencia:Desktop:Imagen 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956" y="606875"/>
            <a:ext cx="3188034" cy="3843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843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67696" y="2754388"/>
            <a:ext cx="2551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600" b="1" dirty="0" smtClean="0">
                <a:solidFill>
                  <a:srgbClr val="0000FF"/>
                </a:solidFill>
              </a:rPr>
              <a:t>VIDEO</a:t>
            </a:r>
            <a:endParaRPr lang="es-ES" sz="3600" b="1" dirty="0">
              <a:solidFill>
                <a:srgbClr val="0000FF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74" y="1792356"/>
            <a:ext cx="3484769" cy="323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66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ortar rectángulo de esquina diagonal 2"/>
          <p:cNvSpPr/>
          <p:nvPr/>
        </p:nvSpPr>
        <p:spPr>
          <a:xfrm>
            <a:off x="905565" y="1159475"/>
            <a:ext cx="7443305" cy="1395770"/>
          </a:xfrm>
          <a:prstGeom prst="snip2DiagRect">
            <a:avLst/>
          </a:prstGeom>
          <a:ln>
            <a:solidFill>
              <a:srgbClr val="6600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_tradnl" sz="1400" i="1" dirty="0" smtClean="0"/>
              <a:t>La </a:t>
            </a:r>
            <a:r>
              <a:rPr lang="es-ES_tradnl" sz="1400" i="1" dirty="0"/>
              <a:t>estimulación visual y auditiva </a:t>
            </a:r>
            <a:r>
              <a:rPr lang="es-ES_tradnl" sz="1400" i="1" dirty="0" smtClean="0"/>
              <a:t>incide en </a:t>
            </a:r>
            <a:r>
              <a:rPr lang="es-ES_tradnl" sz="1400" i="1" dirty="0"/>
              <a:t>el desarrollo del lenguaje oral de las niñas y niños de 4 años.</a:t>
            </a:r>
          </a:p>
          <a:p>
            <a:pPr lvl="0" algn="just"/>
            <a:endParaRPr lang="es-ES_tradnl" sz="1400" dirty="0" smtClean="0"/>
          </a:p>
          <a:p>
            <a:pPr lvl="0" algn="just"/>
            <a:r>
              <a:rPr lang="es-ES_tradnl" sz="1400" dirty="0" smtClean="0"/>
              <a:t>Los </a:t>
            </a:r>
            <a:r>
              <a:rPr lang="es-ES_tradnl" sz="1400" dirty="0"/>
              <a:t>resultados </a:t>
            </a:r>
            <a:r>
              <a:rPr lang="es-ES_tradnl" sz="1400" dirty="0" smtClean="0"/>
              <a:t>obtenidos en </a:t>
            </a:r>
            <a:r>
              <a:rPr lang="es-ES_tradnl" sz="1400" dirty="0"/>
              <a:t>la matriz </a:t>
            </a:r>
            <a:r>
              <a:rPr lang="es-ES_tradnl" sz="1400" dirty="0" smtClean="0"/>
              <a:t>final </a:t>
            </a:r>
            <a:r>
              <a:rPr lang="es-ES_tradnl" sz="1400" dirty="0"/>
              <a:t>de evaluación del desarrollo del lenguaje oral, </a:t>
            </a:r>
            <a:r>
              <a:rPr lang="es-ES_tradnl" sz="1400" dirty="0" smtClean="0"/>
              <a:t>aumentaron en comparación con la matriz </a:t>
            </a:r>
            <a:r>
              <a:rPr lang="es-ES_tradnl" sz="1400" dirty="0"/>
              <a:t>inicial (grupo experimental </a:t>
            </a:r>
            <a:r>
              <a:rPr lang="es-ES_tradnl" sz="1400" dirty="0" smtClean="0"/>
              <a:t>)</a:t>
            </a:r>
            <a:endParaRPr lang="es-ES_tradnl" sz="1400" dirty="0"/>
          </a:p>
        </p:txBody>
      </p:sp>
      <p:sp>
        <p:nvSpPr>
          <p:cNvPr id="4" name="Recortar rectángulo de esquina diagonal 3"/>
          <p:cNvSpPr/>
          <p:nvPr/>
        </p:nvSpPr>
        <p:spPr>
          <a:xfrm>
            <a:off x="905565" y="4298147"/>
            <a:ext cx="7443305" cy="1542693"/>
          </a:xfrm>
          <a:prstGeom prst="snip2DiagRect">
            <a:avLst/>
          </a:prstGeom>
          <a:ln>
            <a:solidFill>
              <a:srgbClr val="6600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s-ES_tradnl" sz="1400" i="1" dirty="0"/>
              <a:t>La aplicación de técnicas de estimulación visual y auditiva eleva en mayor  porcentaje </a:t>
            </a:r>
            <a:r>
              <a:rPr lang="es-ES_tradnl" sz="1400" i="1" dirty="0" smtClean="0"/>
              <a:t>el nivel de  </a:t>
            </a:r>
            <a:r>
              <a:rPr lang="es-ES_tradnl" sz="1400" i="1" dirty="0"/>
              <a:t>desarrollo del lenguaje </a:t>
            </a:r>
            <a:r>
              <a:rPr lang="es-ES_tradnl" sz="1400" i="1" dirty="0" smtClean="0"/>
              <a:t>oral</a:t>
            </a:r>
            <a:r>
              <a:rPr lang="es-ES_tradnl" i="1" dirty="0" smtClean="0"/>
              <a:t>. </a:t>
            </a:r>
          </a:p>
          <a:p>
            <a:pPr lvl="0"/>
            <a:endParaRPr lang="es-ES_tradnl" i="1" dirty="0" smtClean="0"/>
          </a:p>
          <a:p>
            <a:r>
              <a:rPr lang="es-ES_tradnl" sz="1400" dirty="0" smtClean="0"/>
              <a:t>El </a:t>
            </a:r>
            <a:r>
              <a:rPr lang="es-ES_tradnl" sz="1400" dirty="0"/>
              <a:t>porcentaje en que se eleva el desarrollo del lenguaje oral en cada grupo es diferente</a:t>
            </a:r>
            <a:r>
              <a:rPr lang="es-ES_tradnl" sz="1400" dirty="0" smtClean="0"/>
              <a:t>, </a:t>
            </a:r>
            <a:r>
              <a:rPr lang="es-ES_tradnl" sz="1400" dirty="0"/>
              <a:t>12% en el grupo experimental y un 5% en el grupo control</a:t>
            </a:r>
            <a:r>
              <a:rPr lang="es-ES_tradnl" sz="1400" dirty="0" smtClean="0"/>
              <a:t>.</a:t>
            </a:r>
            <a:endParaRPr lang="es-ES_tradnl" sz="1400" dirty="0"/>
          </a:p>
        </p:txBody>
      </p:sp>
      <p:sp>
        <p:nvSpPr>
          <p:cNvPr id="5" name="Recortar rectángulo de esquina diagonal 4"/>
          <p:cNvSpPr/>
          <p:nvPr/>
        </p:nvSpPr>
        <p:spPr>
          <a:xfrm>
            <a:off x="905565" y="2661581"/>
            <a:ext cx="7443305" cy="1395770"/>
          </a:xfrm>
          <a:prstGeom prst="snip2DiagRect">
            <a:avLst/>
          </a:prstGeom>
          <a:ln>
            <a:solidFill>
              <a:srgbClr val="6600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s-ES_tradnl" sz="1400" i="1" dirty="0" smtClean="0"/>
              <a:t>La aplicación de técnicas de estimulación visual y auditiva elevo el desarrollo del lenguaje al igual que  la no aplicación de este. </a:t>
            </a:r>
          </a:p>
          <a:p>
            <a:pPr lvl="0"/>
            <a:endParaRPr lang="es-ES_tradnl" sz="1400" i="1" dirty="0" smtClean="0"/>
          </a:p>
          <a:p>
            <a:pPr lvl="0"/>
            <a:r>
              <a:rPr lang="es-ES_tradnl" sz="1400" dirty="0" smtClean="0"/>
              <a:t>Los </a:t>
            </a:r>
            <a:r>
              <a:rPr lang="es-ES_tradnl" sz="1400" dirty="0"/>
              <a:t>resultados </a:t>
            </a:r>
            <a:r>
              <a:rPr lang="es-ES_tradnl" sz="1400" dirty="0" smtClean="0"/>
              <a:t>finales de evaluación del </a:t>
            </a:r>
            <a:r>
              <a:rPr lang="es-ES_tradnl" sz="1400" dirty="0"/>
              <a:t>desarrollo del lenguaje oral del grupo experimental  aumentaron al igual que los resultados del grupo control.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52174" y="521661"/>
            <a:ext cx="2760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rgbClr val="0000FF"/>
                </a:solidFill>
              </a:rPr>
              <a:t>CONCLUSIONES</a:t>
            </a:r>
            <a:endParaRPr lang="es-ES_tradnl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ortar rectángulo de esquina diagonal 1"/>
          <p:cNvSpPr/>
          <p:nvPr/>
        </p:nvSpPr>
        <p:spPr>
          <a:xfrm>
            <a:off x="1369392" y="1304836"/>
            <a:ext cx="6283738" cy="624423"/>
          </a:xfrm>
          <a:prstGeom prst="snip2DiagRect">
            <a:avLst/>
          </a:prstGeom>
          <a:ln>
            <a:solidFill>
              <a:srgbClr val="6600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s-ES_tradnl" sz="1400" dirty="0"/>
              <a:t>N</a:t>
            </a:r>
            <a:r>
              <a:rPr lang="es-ES_tradnl" sz="1400" dirty="0" smtClean="0"/>
              <a:t>o </a:t>
            </a:r>
            <a:r>
              <a:rPr lang="es-ES_tradnl" sz="1400" dirty="0"/>
              <a:t>hay un interés por evaluar el desarrollo del lenguaje oral e ir trabajando conforme a objetivos que permitan el desarrollo óptimo de este.</a:t>
            </a:r>
          </a:p>
        </p:txBody>
      </p:sp>
      <p:sp>
        <p:nvSpPr>
          <p:cNvPr id="3" name="Recortar rectángulo de esquina diagonal 2"/>
          <p:cNvSpPr/>
          <p:nvPr/>
        </p:nvSpPr>
        <p:spPr>
          <a:xfrm>
            <a:off x="1369393" y="2556926"/>
            <a:ext cx="6283738" cy="624423"/>
          </a:xfrm>
          <a:prstGeom prst="snip2DiagRect">
            <a:avLst/>
          </a:prstGeom>
          <a:ln>
            <a:solidFill>
              <a:srgbClr val="6600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buFont typeface="Arial"/>
              <a:buChar char="•"/>
            </a:pPr>
            <a:r>
              <a:rPr lang="es-ES_tradnl" sz="1400" dirty="0"/>
              <a:t>N</a:t>
            </a:r>
            <a:r>
              <a:rPr lang="es-ES_tradnl" sz="1400" dirty="0" smtClean="0"/>
              <a:t>o </a:t>
            </a:r>
            <a:r>
              <a:rPr lang="es-ES_tradnl" sz="1400" dirty="0"/>
              <a:t>poseen el material adecuado para estimular el lenguaje oral y esto les impide contribuir en el desarrollo de este.</a:t>
            </a:r>
          </a:p>
        </p:txBody>
      </p:sp>
      <p:sp>
        <p:nvSpPr>
          <p:cNvPr id="4" name="Recortar rectángulo de esquina diagonal 3"/>
          <p:cNvSpPr/>
          <p:nvPr/>
        </p:nvSpPr>
        <p:spPr>
          <a:xfrm>
            <a:off x="1369393" y="3650038"/>
            <a:ext cx="6283737" cy="881539"/>
          </a:xfrm>
          <a:prstGeom prst="snip2DiagRect">
            <a:avLst/>
          </a:prstGeom>
          <a:ln>
            <a:solidFill>
              <a:srgbClr val="6600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buFont typeface="Arial"/>
              <a:buChar char="•"/>
            </a:pPr>
            <a:r>
              <a:rPr lang="es-ES_tradnl" sz="1400" dirty="0"/>
              <a:t>Las educadoras utilizan técnicas visuales y auditivas </a:t>
            </a:r>
            <a:r>
              <a:rPr lang="es-ES_tradnl" sz="1400" dirty="0" smtClean="0"/>
              <a:t>comunes: </a:t>
            </a:r>
            <a:r>
              <a:rPr lang="es-ES_tradnl" sz="1400" dirty="0"/>
              <a:t>dibujos, cuentos y canciones, sin embargo al ejecutar dicho proyecto puedo mencionar que hay otros materiales que pueden ser </a:t>
            </a:r>
            <a:r>
              <a:rPr lang="es-ES_tradnl" sz="1400" dirty="0" smtClean="0"/>
              <a:t>utilizados.</a:t>
            </a:r>
            <a:endParaRPr lang="es-ES_tradnl" sz="1400" dirty="0"/>
          </a:p>
        </p:txBody>
      </p:sp>
      <p:sp>
        <p:nvSpPr>
          <p:cNvPr id="6" name="Rectángulo 5"/>
          <p:cNvSpPr/>
          <p:nvPr/>
        </p:nvSpPr>
        <p:spPr>
          <a:xfrm>
            <a:off x="552174" y="521661"/>
            <a:ext cx="2760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rgbClr val="0000FF"/>
                </a:solidFill>
              </a:rPr>
              <a:t>CONCLUSIONES</a:t>
            </a:r>
            <a:endParaRPr lang="es-ES_tradnl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50956" y="477487"/>
            <a:ext cx="2926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>
                <a:solidFill>
                  <a:srgbClr val="0000FF"/>
                </a:solidFill>
              </a:rPr>
              <a:t>RECOMENDACIONES </a:t>
            </a:r>
            <a:endParaRPr lang="es-ES_tradnl" dirty="0">
              <a:solidFill>
                <a:srgbClr val="0000FF"/>
              </a:solidFill>
            </a:endParaRPr>
          </a:p>
        </p:txBody>
      </p:sp>
      <p:sp>
        <p:nvSpPr>
          <p:cNvPr id="3" name="Esquina doblada 2"/>
          <p:cNvSpPr/>
          <p:nvPr/>
        </p:nvSpPr>
        <p:spPr>
          <a:xfrm>
            <a:off x="1082259" y="2780458"/>
            <a:ext cx="7100957" cy="881539"/>
          </a:xfrm>
          <a:prstGeom prst="foldedCorner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buFont typeface="Arial"/>
              <a:buChar char="•"/>
            </a:pPr>
            <a:r>
              <a:rPr lang="es-ES_tradnl" sz="1400" dirty="0" smtClean="0"/>
              <a:t>COMBINAR </a:t>
            </a:r>
            <a:r>
              <a:rPr lang="es-ES_tradnl" sz="1400" dirty="0"/>
              <a:t>las </a:t>
            </a:r>
            <a:r>
              <a:rPr lang="es-ES_tradnl" sz="1400" dirty="0" smtClean="0"/>
              <a:t>EXPERIENCIAS </a:t>
            </a:r>
            <a:r>
              <a:rPr lang="es-ES_tradnl" sz="1400" dirty="0"/>
              <a:t>que recoge el niño del </a:t>
            </a:r>
            <a:r>
              <a:rPr lang="es-ES_tradnl" sz="1400" dirty="0" smtClean="0"/>
              <a:t>AMBIENTE </a:t>
            </a:r>
            <a:r>
              <a:rPr lang="es-ES_tradnl" sz="1400" dirty="0"/>
              <a:t>con una adecuada </a:t>
            </a:r>
            <a:r>
              <a:rPr lang="es-ES_tradnl" sz="1400" dirty="0" smtClean="0"/>
              <a:t>ESTIMULACIÓN </a:t>
            </a:r>
            <a:r>
              <a:rPr lang="es-ES_tradnl" sz="1400" dirty="0"/>
              <a:t>visual y auditiva con el fin de </a:t>
            </a:r>
            <a:r>
              <a:rPr lang="es-ES_tradnl" sz="1400" dirty="0" smtClean="0"/>
              <a:t>potencializar </a:t>
            </a:r>
            <a:r>
              <a:rPr lang="es-ES_tradnl" sz="1400" dirty="0"/>
              <a:t>de mejor manera el desarrollo del lenguaje oral en las niñas y niños. </a:t>
            </a:r>
          </a:p>
        </p:txBody>
      </p:sp>
      <p:sp>
        <p:nvSpPr>
          <p:cNvPr id="7" name="Esquina doblada 6"/>
          <p:cNvSpPr/>
          <p:nvPr/>
        </p:nvSpPr>
        <p:spPr>
          <a:xfrm>
            <a:off x="1082259" y="1450945"/>
            <a:ext cx="7078870" cy="624423"/>
          </a:xfrm>
          <a:prstGeom prst="foldedCorner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s-ES_tradnl" sz="1400" dirty="0"/>
              <a:t>Aplicar técnicas de estimulación visual y auditiva para mejorar así el desarrollo del lenguaje oral de las niñas y niños. </a:t>
            </a:r>
          </a:p>
        </p:txBody>
      </p:sp>
      <p:sp>
        <p:nvSpPr>
          <p:cNvPr id="10" name="Esquina doblada 9"/>
          <p:cNvSpPr/>
          <p:nvPr/>
        </p:nvSpPr>
        <p:spPr>
          <a:xfrm>
            <a:off x="1137477" y="4521000"/>
            <a:ext cx="7023652" cy="881539"/>
          </a:xfrm>
          <a:prstGeom prst="foldedCorner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s-ES_tradnl" sz="1400" dirty="0" smtClean="0"/>
              <a:t>Concientizar </a:t>
            </a:r>
            <a:r>
              <a:rPr lang="es-ES_tradnl" sz="1400" dirty="0"/>
              <a:t>a las educadoras </a:t>
            </a:r>
            <a:r>
              <a:rPr lang="es-ES_tradnl" sz="1400" dirty="0" smtClean="0"/>
              <a:t>de la IMPORTANCIA DE POSEER UNA MATRIZ DE EVALUACIÓN del </a:t>
            </a:r>
            <a:r>
              <a:rPr lang="es-ES_tradnl" sz="1400" dirty="0"/>
              <a:t>desarrollo del lenguaje oral con el fin de </a:t>
            </a:r>
            <a:r>
              <a:rPr lang="es-ES_tradnl" sz="1400" dirty="0" smtClean="0"/>
              <a:t>PROGRAMAR ACTIVIDADES que </a:t>
            </a:r>
            <a:r>
              <a:rPr lang="es-ES_tradnl" sz="1400" dirty="0"/>
              <a:t>les permitan </a:t>
            </a:r>
            <a:r>
              <a:rPr lang="es-ES_tradnl" sz="1400" dirty="0" smtClean="0"/>
              <a:t>CONTRIBUIR </a:t>
            </a:r>
            <a:r>
              <a:rPr lang="es-ES_tradnl" sz="1400" dirty="0"/>
              <a:t>en dicho desarrollo</a:t>
            </a:r>
            <a:r>
              <a:rPr lang="es-ES_tradnl" sz="1400" dirty="0" smtClean="0"/>
              <a:t>.       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2997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quina doblada 4"/>
          <p:cNvSpPr/>
          <p:nvPr/>
        </p:nvSpPr>
        <p:spPr>
          <a:xfrm>
            <a:off x="971830" y="1709428"/>
            <a:ext cx="7023651" cy="1138654"/>
          </a:xfrm>
          <a:prstGeom prst="foldedCorner">
            <a:avLst/>
          </a:prstGeom>
          <a:ln>
            <a:solidFill>
              <a:srgbClr val="3F8DE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buFont typeface="Arial"/>
              <a:buChar char="•"/>
            </a:pPr>
            <a:r>
              <a:rPr lang="es-ES_tradnl" sz="1400" dirty="0" smtClean="0"/>
              <a:t>ENTREGAR el programa ejecutado en dicha investigación con el fin de que las educadoras puedan APLICARLO </a:t>
            </a:r>
            <a:r>
              <a:rPr lang="es-ES_tradnl" sz="1400" dirty="0"/>
              <a:t>y </a:t>
            </a:r>
            <a:r>
              <a:rPr lang="es-ES_tradnl" sz="1400" dirty="0" smtClean="0"/>
              <a:t>ACTUALICEN </a:t>
            </a:r>
            <a:r>
              <a:rPr lang="es-ES_tradnl" sz="1400" dirty="0"/>
              <a:t>sus técnicas de </a:t>
            </a:r>
            <a:r>
              <a:rPr lang="es-ES_tradnl" sz="1400" dirty="0" smtClean="0"/>
              <a:t>estimulación visual y auditiva para un APRENDIZAJE LÚDICO Y DIFERENTE, que ayude </a:t>
            </a:r>
            <a:r>
              <a:rPr lang="es-ES_tradnl" sz="1400" dirty="0"/>
              <a:t>realmente en el desarrollo del lenguaje oral.</a:t>
            </a:r>
          </a:p>
        </p:txBody>
      </p:sp>
      <p:sp>
        <p:nvSpPr>
          <p:cNvPr id="6" name="Esquina doblada 5"/>
          <p:cNvSpPr/>
          <p:nvPr/>
        </p:nvSpPr>
        <p:spPr>
          <a:xfrm>
            <a:off x="971830" y="3235239"/>
            <a:ext cx="7100957" cy="1395770"/>
          </a:xfrm>
          <a:prstGeom prst="foldedCorner">
            <a:avLst/>
          </a:prstGeom>
          <a:ln>
            <a:solidFill>
              <a:srgbClr val="3F8DE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sz="1400" dirty="0" smtClean="0"/>
              <a:t>Las </a:t>
            </a:r>
            <a:r>
              <a:rPr lang="es-ES_tradnl" sz="1400" dirty="0"/>
              <a:t>educadoras deben darse cuenta de la importancia de su trabajo dentro del aula para el adecuado desarrollo del niño, ya que el ambiente si le permite desarrollarse pero no ayuda a aprovechar toda la capacidad que posee el niño, es por ello que debe investigar y actualizar sus conocimientos para así crear espacios que le permitan al niño un pleno desarrollo.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50956" y="477487"/>
            <a:ext cx="2926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 smtClean="0">
                <a:solidFill>
                  <a:srgbClr val="0000FF"/>
                </a:solidFill>
              </a:rPr>
              <a:t>RECOMENDACIONES </a:t>
            </a:r>
            <a:endParaRPr lang="es-ES_tradnl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3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635" y="2289314"/>
            <a:ext cx="46609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89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rco de bloque 20"/>
          <p:cNvSpPr/>
          <p:nvPr/>
        </p:nvSpPr>
        <p:spPr>
          <a:xfrm>
            <a:off x="2317644" y="1093646"/>
            <a:ext cx="4980674" cy="4980674"/>
          </a:xfrm>
          <a:prstGeom prst="blockArc">
            <a:avLst>
              <a:gd name="adj1" fmla="val 11880000"/>
              <a:gd name="adj2" fmla="val 16200000"/>
              <a:gd name="adj3" fmla="val 4641"/>
            </a:avLst>
          </a:prstGeom>
          <a:solidFill>
            <a:srgbClr val="60E3E5"/>
          </a:solidFill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Arco de bloque 21"/>
          <p:cNvSpPr/>
          <p:nvPr/>
        </p:nvSpPr>
        <p:spPr>
          <a:xfrm>
            <a:off x="2317644" y="1093646"/>
            <a:ext cx="4980674" cy="4980674"/>
          </a:xfrm>
          <a:prstGeom prst="blockArc">
            <a:avLst>
              <a:gd name="adj1" fmla="val 7560000"/>
              <a:gd name="adj2" fmla="val 11880000"/>
              <a:gd name="adj3" fmla="val 4641"/>
            </a:avLst>
          </a:prstGeom>
          <a:solidFill>
            <a:srgbClr val="60E3E5"/>
          </a:solidFill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Arco de bloque 22"/>
          <p:cNvSpPr/>
          <p:nvPr/>
        </p:nvSpPr>
        <p:spPr>
          <a:xfrm>
            <a:off x="2317644" y="1093646"/>
            <a:ext cx="4980674" cy="4980674"/>
          </a:xfrm>
          <a:prstGeom prst="blockArc">
            <a:avLst>
              <a:gd name="adj1" fmla="val 3240000"/>
              <a:gd name="adj2" fmla="val 7560000"/>
              <a:gd name="adj3" fmla="val 4641"/>
            </a:avLst>
          </a:prstGeom>
          <a:solidFill>
            <a:srgbClr val="60E3E5"/>
          </a:solidFill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Arco de bloque 23"/>
          <p:cNvSpPr/>
          <p:nvPr/>
        </p:nvSpPr>
        <p:spPr>
          <a:xfrm>
            <a:off x="2317644" y="1093646"/>
            <a:ext cx="4980674" cy="4980674"/>
          </a:xfrm>
          <a:prstGeom prst="blockArc">
            <a:avLst>
              <a:gd name="adj1" fmla="val 20520000"/>
              <a:gd name="adj2" fmla="val 3240000"/>
              <a:gd name="adj3" fmla="val 4641"/>
            </a:avLst>
          </a:prstGeom>
          <a:solidFill>
            <a:srgbClr val="60E3E5"/>
          </a:solidFill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Arco de bloque 24"/>
          <p:cNvSpPr/>
          <p:nvPr/>
        </p:nvSpPr>
        <p:spPr>
          <a:xfrm>
            <a:off x="2317644" y="1093646"/>
            <a:ext cx="4980674" cy="4980674"/>
          </a:xfrm>
          <a:prstGeom prst="blockArc">
            <a:avLst>
              <a:gd name="adj1" fmla="val 16200000"/>
              <a:gd name="adj2" fmla="val 20520000"/>
              <a:gd name="adj3" fmla="val 4641"/>
            </a:avLst>
          </a:prstGeom>
          <a:solidFill>
            <a:srgbClr val="60E3E5"/>
          </a:solidFill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Agrupar 25"/>
          <p:cNvGrpSpPr/>
          <p:nvPr/>
        </p:nvGrpSpPr>
        <p:grpSpPr>
          <a:xfrm>
            <a:off x="3382625" y="2319868"/>
            <a:ext cx="2850712" cy="2528231"/>
            <a:chOff x="2738035" y="1972949"/>
            <a:chExt cx="2850712" cy="2528231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42" name="Elipse 41"/>
            <p:cNvSpPr/>
            <p:nvPr/>
          </p:nvSpPr>
          <p:spPr>
            <a:xfrm>
              <a:off x="2738035" y="1972949"/>
              <a:ext cx="2850712" cy="2528231"/>
            </a:xfrm>
            <a:prstGeom prst="ellipse">
              <a:avLst/>
            </a:prstGeom>
            <a:grpFill/>
            <a:ln w="28575" cmpd="sng">
              <a:solidFill>
                <a:srgbClr val="3366FF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Elipse 9"/>
            <p:cNvSpPr/>
            <p:nvPr/>
          </p:nvSpPr>
          <p:spPr>
            <a:xfrm>
              <a:off x="2900367" y="2343200"/>
              <a:ext cx="2551043" cy="1787729"/>
            </a:xfrm>
            <a:prstGeom prst="rect">
              <a:avLst/>
            </a:prstGeom>
            <a:noFill/>
            <a:ln w="28575" cmpd="sng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200" b="1" kern="1200" dirty="0" smtClean="0">
                  <a:solidFill>
                    <a:srgbClr val="A3402E"/>
                  </a:solidFill>
                </a:rPr>
                <a:t>PROBLEMA DE INVESTIGACIÓN.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400" kern="1200" dirty="0" smtClean="0">
                  <a:latin typeface="Century Schoolbook"/>
                  <a:cs typeface="Century Schoolbook"/>
                </a:rPr>
                <a:t>¿</a:t>
              </a:r>
              <a:r>
                <a:rPr lang="es-ES_tradnl" sz="1400" kern="1200" dirty="0" smtClean="0">
                  <a:latin typeface="Century Schoolbook"/>
                  <a:cs typeface="Century Schoolbook"/>
                </a:rPr>
                <a:t>La estimulación visual y auditiva, incide en el desarrollo del lenguaje oral de las niñas y niños de 4 años del Centro Educativo Primicias de la Cultura de Quito?</a:t>
              </a:r>
              <a:endParaRPr lang="es-ES" sz="1400" kern="1200" dirty="0">
                <a:latin typeface="Century Schoolbook"/>
                <a:cs typeface="Century Schoolbook"/>
              </a:endParaRPr>
            </a:p>
          </p:txBody>
        </p:sp>
      </p:grpSp>
      <p:grpSp>
        <p:nvGrpSpPr>
          <p:cNvPr id="27" name="Agrupar 26"/>
          <p:cNvGrpSpPr/>
          <p:nvPr/>
        </p:nvGrpSpPr>
        <p:grpSpPr>
          <a:xfrm>
            <a:off x="3563888" y="260648"/>
            <a:ext cx="2313493" cy="1370109"/>
            <a:chOff x="3360800" y="1923"/>
            <a:chExt cx="1605182" cy="1605182"/>
          </a:xfrm>
        </p:grpSpPr>
        <p:sp>
          <p:nvSpPr>
            <p:cNvPr id="40" name="Elipse 39"/>
            <p:cNvSpPr/>
            <p:nvPr/>
          </p:nvSpPr>
          <p:spPr>
            <a:xfrm>
              <a:off x="3360800" y="1923"/>
              <a:ext cx="1605182" cy="1605182"/>
            </a:xfrm>
            <a:prstGeom prst="ellipse">
              <a:avLst/>
            </a:prstGeom>
            <a:ln w="28575" cmpd="sng">
              <a:solidFill>
                <a:srgbClr val="2EA2FF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Elipse 11"/>
            <p:cNvSpPr/>
            <p:nvPr/>
          </p:nvSpPr>
          <p:spPr>
            <a:xfrm>
              <a:off x="3595873" y="236996"/>
              <a:ext cx="1135036" cy="1135036"/>
            </a:xfrm>
            <a:prstGeom prst="rect">
              <a:avLst/>
            </a:prstGeom>
            <a:ln w="28575" cmpd="sng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b="1" kern="1200" dirty="0" smtClean="0">
                  <a:solidFill>
                    <a:srgbClr val="A3402E"/>
                  </a:solidFill>
                </a:rPr>
                <a:t>SUBPROBLEMAS DE INVESTIGACIÓN</a:t>
              </a:r>
              <a:endParaRPr lang="es-ES" sz="1400" b="1" kern="1200" dirty="0">
                <a:solidFill>
                  <a:srgbClr val="A3402E"/>
                </a:solidFill>
              </a:endParaRP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6384379" y="1881749"/>
            <a:ext cx="1616691" cy="1370109"/>
            <a:chOff x="5815117" y="1704603"/>
            <a:chExt cx="1605182" cy="1605182"/>
          </a:xfrm>
        </p:grpSpPr>
        <p:sp>
          <p:nvSpPr>
            <p:cNvPr id="38" name="Elipse 37"/>
            <p:cNvSpPr/>
            <p:nvPr/>
          </p:nvSpPr>
          <p:spPr>
            <a:xfrm>
              <a:off x="5815117" y="1704603"/>
              <a:ext cx="1605182" cy="1605182"/>
            </a:xfrm>
            <a:prstGeom prst="ellipse">
              <a:avLst/>
            </a:prstGeom>
            <a:ln w="28575" cmpd="sng">
              <a:solidFill>
                <a:srgbClr val="2EA2FF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Elipse 13"/>
            <p:cNvSpPr/>
            <p:nvPr/>
          </p:nvSpPr>
          <p:spPr>
            <a:xfrm>
              <a:off x="5909366" y="1917847"/>
              <a:ext cx="1389323" cy="1135036"/>
            </a:xfrm>
            <a:prstGeom prst="rect">
              <a:avLst/>
            </a:prstGeom>
            <a:ln w="28575" cmpd="sng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400" kern="1200" dirty="0" smtClean="0"/>
                <a:t>Escaso desarrollo del lenguaje oral</a:t>
              </a:r>
              <a:endParaRPr lang="es-ES" sz="1400" kern="1200" dirty="0"/>
            </a:p>
          </p:txBody>
        </p:sp>
      </p:grpSp>
      <p:grpSp>
        <p:nvGrpSpPr>
          <p:cNvPr id="29" name="Agrupar 28"/>
          <p:cNvGrpSpPr/>
          <p:nvPr/>
        </p:nvGrpSpPr>
        <p:grpSpPr>
          <a:xfrm>
            <a:off x="5281575" y="4646580"/>
            <a:ext cx="2015758" cy="1324953"/>
            <a:chOff x="4790617" y="4402448"/>
            <a:chExt cx="1605182" cy="1605182"/>
          </a:xfrm>
        </p:grpSpPr>
        <p:sp>
          <p:nvSpPr>
            <p:cNvPr id="36" name="Elipse 35"/>
            <p:cNvSpPr/>
            <p:nvPr/>
          </p:nvSpPr>
          <p:spPr>
            <a:xfrm>
              <a:off x="4790617" y="4402448"/>
              <a:ext cx="1605182" cy="1605182"/>
            </a:xfrm>
            <a:prstGeom prst="ellipse">
              <a:avLst/>
            </a:prstGeom>
            <a:ln w="28575" cmpd="sng">
              <a:solidFill>
                <a:srgbClr val="2EA2FF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Elipse 15"/>
            <p:cNvSpPr/>
            <p:nvPr/>
          </p:nvSpPr>
          <p:spPr>
            <a:xfrm>
              <a:off x="5025690" y="4637521"/>
              <a:ext cx="1135036" cy="1135036"/>
            </a:xfrm>
            <a:prstGeom prst="rect">
              <a:avLst/>
            </a:prstGeom>
            <a:ln w="28575" cmpd="sng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400" kern="1200" dirty="0" smtClean="0"/>
                <a:t>Insuficiente estimulación visual y auditiva</a:t>
              </a:r>
              <a:endParaRPr lang="es-ES" sz="1400" kern="1200" dirty="0"/>
            </a:p>
          </p:txBody>
        </p:sp>
      </p:grpSp>
      <p:grpSp>
        <p:nvGrpSpPr>
          <p:cNvPr id="30" name="Agrupar 29"/>
          <p:cNvGrpSpPr/>
          <p:nvPr/>
        </p:nvGrpSpPr>
        <p:grpSpPr>
          <a:xfrm>
            <a:off x="2109843" y="4700156"/>
            <a:ext cx="2015758" cy="1370109"/>
            <a:chOff x="1930982" y="4402448"/>
            <a:chExt cx="1605182" cy="1605182"/>
          </a:xfrm>
        </p:grpSpPr>
        <p:sp>
          <p:nvSpPr>
            <p:cNvPr id="34" name="Elipse 33"/>
            <p:cNvSpPr/>
            <p:nvPr/>
          </p:nvSpPr>
          <p:spPr>
            <a:xfrm>
              <a:off x="1930982" y="4402448"/>
              <a:ext cx="1605182" cy="1605182"/>
            </a:xfrm>
            <a:prstGeom prst="ellipse">
              <a:avLst/>
            </a:prstGeom>
            <a:ln w="28575" cmpd="sng">
              <a:solidFill>
                <a:srgbClr val="2EA2FF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Elipse 17"/>
            <p:cNvSpPr/>
            <p:nvPr/>
          </p:nvSpPr>
          <p:spPr>
            <a:xfrm>
              <a:off x="2166055" y="4637521"/>
              <a:ext cx="1135036" cy="1135036"/>
            </a:xfrm>
            <a:prstGeom prst="rect">
              <a:avLst/>
            </a:prstGeom>
            <a:ln w="28575" cmpd="sng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400" kern="1200" dirty="0" smtClean="0"/>
                <a:t>Deficiente comunicación verbal con su entorno.</a:t>
              </a:r>
              <a:endParaRPr lang="es-ES" sz="1400" kern="1200" dirty="0"/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1158881" y="1941343"/>
            <a:ext cx="2109305" cy="1780307"/>
            <a:chOff x="1047306" y="1682774"/>
            <a:chExt cx="1605182" cy="1605182"/>
          </a:xfrm>
        </p:grpSpPr>
        <p:sp>
          <p:nvSpPr>
            <p:cNvPr id="32" name="Elipse 31"/>
            <p:cNvSpPr/>
            <p:nvPr/>
          </p:nvSpPr>
          <p:spPr>
            <a:xfrm>
              <a:off x="1047306" y="1682774"/>
              <a:ext cx="1605182" cy="1605182"/>
            </a:xfrm>
            <a:prstGeom prst="ellipse">
              <a:avLst/>
            </a:prstGeom>
            <a:ln w="28575" cmpd="sng">
              <a:solidFill>
                <a:srgbClr val="2EA2FF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Elipse 19"/>
            <p:cNvSpPr/>
            <p:nvPr/>
          </p:nvSpPr>
          <p:spPr>
            <a:xfrm>
              <a:off x="1239297" y="1939214"/>
              <a:ext cx="1245382" cy="1135036"/>
            </a:xfrm>
            <a:prstGeom prst="rect">
              <a:avLst/>
            </a:prstGeom>
            <a:ln w="28575" cmpd="sng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200" kern="1200" dirty="0" smtClean="0">
                  <a:latin typeface="Century Schoolbook"/>
                  <a:cs typeface="Century Schoolbook"/>
                </a:rPr>
                <a:t>Desconocimiento por parte de las educadoras, sobre la aplicación de técnicas visuales y auditivas para desarrollar el lenguaje oral</a:t>
              </a:r>
              <a:endParaRPr lang="es-ES" sz="1200" kern="1200" dirty="0">
                <a:latin typeface="Century Schoolbook"/>
                <a:cs typeface="Century School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251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229774" y="2987884"/>
            <a:ext cx="202095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JUSTIFICACIÓN</a:t>
            </a:r>
            <a:endParaRPr lang="es-ES" dirty="0"/>
          </a:p>
        </p:txBody>
      </p:sp>
      <p:sp>
        <p:nvSpPr>
          <p:cNvPr id="8" name="Rectángulo redondeado 7"/>
          <p:cNvSpPr/>
          <p:nvPr/>
        </p:nvSpPr>
        <p:spPr>
          <a:xfrm>
            <a:off x="3470394" y="644671"/>
            <a:ext cx="1550582" cy="1089155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ectángulo redondeado 9"/>
          <p:cNvSpPr/>
          <p:nvPr/>
        </p:nvSpPr>
        <p:spPr>
          <a:xfrm>
            <a:off x="5778369" y="2268418"/>
            <a:ext cx="1974154" cy="1808264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ángulo redondeado 19"/>
          <p:cNvSpPr/>
          <p:nvPr/>
        </p:nvSpPr>
        <p:spPr>
          <a:xfrm>
            <a:off x="3346174" y="4139871"/>
            <a:ext cx="1896736" cy="1418069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Rectángulo redondeado 23"/>
          <p:cNvSpPr/>
          <p:nvPr/>
        </p:nvSpPr>
        <p:spPr>
          <a:xfrm>
            <a:off x="1257090" y="2211562"/>
            <a:ext cx="1316040" cy="1024177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00" r="-4000"/>
            </a:stretch>
          </a:blipFill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Rectángulo redondeado 27"/>
          <p:cNvSpPr/>
          <p:nvPr/>
        </p:nvSpPr>
        <p:spPr>
          <a:xfrm>
            <a:off x="1257089" y="3370751"/>
            <a:ext cx="1426475" cy="997962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CuadroTexto 1"/>
          <p:cNvSpPr txBox="1"/>
          <p:nvPr/>
        </p:nvSpPr>
        <p:spPr>
          <a:xfrm>
            <a:off x="3346174" y="1823775"/>
            <a:ext cx="20209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Carecen de  vocabulario</a:t>
            </a:r>
          </a:p>
          <a:p>
            <a:r>
              <a:rPr lang="es-ES" sz="1400" dirty="0" smtClean="0"/>
              <a:t>No expresión correcta</a:t>
            </a:r>
          </a:p>
          <a:p>
            <a:r>
              <a:rPr lang="es-ES" sz="1400" dirty="0" smtClean="0"/>
              <a:t>Escasa pronunciación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5731567" y="4262175"/>
            <a:ext cx="2020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Entorno influye en el desarrollo de esta área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3229774" y="5665304"/>
            <a:ext cx="2020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Poco aplicación de la estimulación sensorial.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695739" y="4493007"/>
            <a:ext cx="23279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Técnicas de estimulación visual y auditiva.</a:t>
            </a:r>
          </a:p>
          <a:p>
            <a:pPr algn="ctr"/>
            <a:r>
              <a:rPr lang="es-ES" sz="1400" dirty="0" smtClean="0"/>
              <a:t>Contribuir con las educadoras </a:t>
            </a:r>
          </a:p>
        </p:txBody>
      </p:sp>
      <p:sp>
        <p:nvSpPr>
          <p:cNvPr id="18" name="Flecha abajo 17"/>
          <p:cNvSpPr/>
          <p:nvPr/>
        </p:nvSpPr>
        <p:spPr>
          <a:xfrm>
            <a:off x="4030425" y="3529636"/>
            <a:ext cx="419653" cy="3177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 derecha 18"/>
          <p:cNvSpPr/>
          <p:nvPr/>
        </p:nvSpPr>
        <p:spPr>
          <a:xfrm>
            <a:off x="5367130" y="2987884"/>
            <a:ext cx="287131" cy="369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Flecha izquierda 20"/>
          <p:cNvSpPr/>
          <p:nvPr/>
        </p:nvSpPr>
        <p:spPr>
          <a:xfrm>
            <a:off x="2771912" y="2986097"/>
            <a:ext cx="340142" cy="38465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Flecha arriba 21"/>
          <p:cNvSpPr/>
          <p:nvPr/>
        </p:nvSpPr>
        <p:spPr>
          <a:xfrm>
            <a:off x="4030425" y="2562439"/>
            <a:ext cx="419653" cy="27573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62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092173" y="561585"/>
            <a:ext cx="2887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/>
              <a:t>OBJETIVOS ESPECÍFICOS</a:t>
            </a:r>
            <a:endParaRPr lang="es-ES" sz="1400" b="1" dirty="0"/>
          </a:p>
        </p:txBody>
      </p:sp>
      <p:sp>
        <p:nvSpPr>
          <p:cNvPr id="5" name="Flecha izquierda 4"/>
          <p:cNvSpPr/>
          <p:nvPr/>
        </p:nvSpPr>
        <p:spPr>
          <a:xfrm>
            <a:off x="2246279" y="4551306"/>
            <a:ext cx="548007" cy="571022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grpSp>
        <p:nvGrpSpPr>
          <p:cNvPr id="6" name="Agrupar 5"/>
          <p:cNvGrpSpPr/>
          <p:nvPr/>
        </p:nvGrpSpPr>
        <p:grpSpPr>
          <a:xfrm>
            <a:off x="562543" y="4244334"/>
            <a:ext cx="1683736" cy="1167571"/>
            <a:chOff x="110432" y="3246787"/>
            <a:chExt cx="1683736" cy="1523534"/>
          </a:xfrm>
          <a:solidFill>
            <a:srgbClr val="C9F6FF"/>
          </a:solidFill>
        </p:grpSpPr>
        <p:sp>
          <p:nvSpPr>
            <p:cNvPr id="25" name="Rectángulo redondeado 24"/>
            <p:cNvSpPr/>
            <p:nvPr/>
          </p:nvSpPr>
          <p:spPr>
            <a:xfrm>
              <a:off x="110432" y="3246787"/>
              <a:ext cx="1683736" cy="1523534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sp>
        <p:sp>
          <p:nvSpPr>
            <p:cNvPr id="26" name="Rectángulo 25"/>
            <p:cNvSpPr/>
            <p:nvPr/>
          </p:nvSpPr>
          <p:spPr>
            <a:xfrm>
              <a:off x="155055" y="3291410"/>
              <a:ext cx="1594490" cy="143428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4765" tIns="24765" rIns="24765" bIns="2476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400" kern="1200" dirty="0" smtClean="0">
                  <a:latin typeface="Century Schoolbook"/>
                  <a:cs typeface="Century Schoolbook"/>
                </a:rPr>
                <a:t>Determinar los niveles actuales de desarrollo del</a:t>
              </a:r>
              <a:r>
                <a:rPr lang="es-ES_tradnl" sz="1400" kern="1200" dirty="0" smtClean="0"/>
                <a:t> </a:t>
              </a:r>
              <a:r>
                <a:rPr lang="es-ES_tradnl" sz="1400" kern="1200" dirty="0" smtClean="0">
                  <a:latin typeface="Century Schoolbook"/>
                  <a:cs typeface="Century Schoolbook"/>
                </a:rPr>
                <a:t>lenguaje oral.</a:t>
              </a:r>
              <a:endParaRPr lang="es-ES" sz="1400" kern="1200" dirty="0">
                <a:latin typeface="Century Schoolbook"/>
                <a:cs typeface="Century Schoolbook"/>
              </a:endParaRPr>
            </a:p>
          </p:txBody>
        </p:sp>
      </p:grpSp>
      <p:sp>
        <p:nvSpPr>
          <p:cNvPr id="9" name="Flecha izquierda 8"/>
          <p:cNvSpPr/>
          <p:nvPr/>
        </p:nvSpPr>
        <p:spPr>
          <a:xfrm rot="2893958">
            <a:off x="3022944" y="3556896"/>
            <a:ext cx="529920" cy="571022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" name="Agrupar 9"/>
          <p:cNvGrpSpPr/>
          <p:nvPr/>
        </p:nvGrpSpPr>
        <p:grpSpPr>
          <a:xfrm>
            <a:off x="1188764" y="2548963"/>
            <a:ext cx="1903409" cy="1043032"/>
            <a:chOff x="861855" y="1167925"/>
            <a:chExt cx="1903409" cy="152272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3" name="Rectángulo redondeado 22"/>
            <p:cNvSpPr/>
            <p:nvPr/>
          </p:nvSpPr>
          <p:spPr>
            <a:xfrm>
              <a:off x="861855" y="1167925"/>
              <a:ext cx="1903409" cy="152272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sp>
        <p:sp>
          <p:nvSpPr>
            <p:cNvPr id="24" name="Rectángulo 23"/>
            <p:cNvSpPr/>
            <p:nvPr/>
          </p:nvSpPr>
          <p:spPr>
            <a:xfrm>
              <a:off x="906454" y="1212524"/>
              <a:ext cx="1814211" cy="143352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4765" tIns="24765" rIns="24765" bIns="2476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400" kern="1200" dirty="0" smtClean="0">
                  <a:latin typeface="Century Schoolbook"/>
                  <a:cs typeface="Century Schoolbook"/>
                </a:rPr>
                <a:t>Aplicar las técnicas de estimulación visual y auditiva.</a:t>
              </a:r>
              <a:endParaRPr lang="es-ES" sz="1400" kern="1200" dirty="0">
                <a:latin typeface="Century Schoolbook"/>
                <a:cs typeface="Century Schoolbook"/>
              </a:endParaRPr>
            </a:p>
          </p:txBody>
        </p:sp>
      </p:grpSp>
      <p:sp>
        <p:nvSpPr>
          <p:cNvPr id="11" name="Flecha izquierda 10"/>
          <p:cNvSpPr/>
          <p:nvPr/>
        </p:nvSpPr>
        <p:spPr>
          <a:xfrm rot="5400000">
            <a:off x="4072530" y="3062045"/>
            <a:ext cx="991150" cy="571022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2" name="Agrupar 11"/>
          <p:cNvGrpSpPr/>
          <p:nvPr/>
        </p:nvGrpSpPr>
        <p:grpSpPr>
          <a:xfrm>
            <a:off x="3533461" y="1334131"/>
            <a:ext cx="2111269" cy="1398660"/>
            <a:chOff x="2941121" y="306665"/>
            <a:chExt cx="1903409" cy="152272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Rectángulo redondeado 20"/>
            <p:cNvSpPr/>
            <p:nvPr/>
          </p:nvSpPr>
          <p:spPr>
            <a:xfrm>
              <a:off x="2941121" y="306665"/>
              <a:ext cx="1903409" cy="152272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sp>
        <p:sp>
          <p:nvSpPr>
            <p:cNvPr id="22" name="Rectángulo 21"/>
            <p:cNvSpPr/>
            <p:nvPr/>
          </p:nvSpPr>
          <p:spPr>
            <a:xfrm>
              <a:off x="2985720" y="351264"/>
              <a:ext cx="1814211" cy="143352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4765" tIns="24765" rIns="24765" bIns="2476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400" kern="1200" dirty="0" smtClean="0">
                  <a:latin typeface="Century Schoolbook"/>
                  <a:cs typeface="Century Schoolbook"/>
                </a:rPr>
                <a:t>Determinar los cambios en el desarrollo de lenguaje mediante la aplicación de técnicas de estimulación visual y auditiva. </a:t>
              </a:r>
              <a:endParaRPr lang="es-ES" sz="1400" kern="1200" dirty="0">
                <a:latin typeface="Century Schoolbook"/>
                <a:cs typeface="Century Schoolbook"/>
              </a:endParaRPr>
            </a:p>
          </p:txBody>
        </p:sp>
      </p:grpSp>
      <p:sp>
        <p:nvSpPr>
          <p:cNvPr id="13" name="Flecha izquierda 12"/>
          <p:cNvSpPr/>
          <p:nvPr/>
        </p:nvSpPr>
        <p:spPr>
          <a:xfrm rot="8032040">
            <a:off x="5592192" y="3582393"/>
            <a:ext cx="597666" cy="571022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4" name="Agrupar 13"/>
          <p:cNvGrpSpPr/>
          <p:nvPr/>
        </p:nvGrpSpPr>
        <p:grpSpPr>
          <a:xfrm>
            <a:off x="6303949" y="2361300"/>
            <a:ext cx="2222347" cy="1277734"/>
            <a:chOff x="5020386" y="1167925"/>
            <a:chExt cx="1903409" cy="1522727"/>
          </a:xfrm>
          <a:solidFill>
            <a:schemeClr val="bg2">
              <a:lumMod val="90000"/>
            </a:schemeClr>
          </a:solidFill>
        </p:grpSpPr>
        <p:sp>
          <p:nvSpPr>
            <p:cNvPr id="19" name="Rectángulo redondeado 18"/>
            <p:cNvSpPr/>
            <p:nvPr/>
          </p:nvSpPr>
          <p:spPr>
            <a:xfrm>
              <a:off x="5020386" y="1167925"/>
              <a:ext cx="1903409" cy="152272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sp>
        <p:sp>
          <p:nvSpPr>
            <p:cNvPr id="20" name="Rectángulo 19"/>
            <p:cNvSpPr/>
            <p:nvPr/>
          </p:nvSpPr>
          <p:spPr>
            <a:xfrm>
              <a:off x="5064985" y="1212523"/>
              <a:ext cx="1820590" cy="143352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4765" tIns="24765" rIns="24765" bIns="2476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400" kern="1200" dirty="0" smtClean="0">
                  <a:latin typeface="Century Schoolbook"/>
                  <a:cs typeface="Century Schoolbook"/>
                </a:rPr>
                <a:t>Mejorar el conocimiento sobre la valía de la estimulación visual y auditiva en el desarrollo del lenguaje oral.  </a:t>
              </a:r>
              <a:endParaRPr lang="es-ES" sz="1400" kern="1200" dirty="0">
                <a:latin typeface="Century Schoolbook"/>
                <a:cs typeface="Century Schoolbook"/>
              </a:endParaRPr>
            </a:p>
          </p:txBody>
        </p:sp>
      </p:grpSp>
      <p:sp>
        <p:nvSpPr>
          <p:cNvPr id="15" name="Flecha izquierda 14"/>
          <p:cNvSpPr/>
          <p:nvPr/>
        </p:nvSpPr>
        <p:spPr>
          <a:xfrm rot="10800000">
            <a:off x="6303951" y="4551305"/>
            <a:ext cx="458767" cy="571022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6" name="Agrupar 15"/>
          <p:cNvGrpSpPr/>
          <p:nvPr/>
        </p:nvGrpSpPr>
        <p:grpSpPr>
          <a:xfrm>
            <a:off x="6842558" y="4330432"/>
            <a:ext cx="1837615" cy="1235481"/>
            <a:chOff x="6101915" y="3235740"/>
            <a:chExt cx="1683736" cy="1523534"/>
          </a:xfrm>
          <a:solidFill>
            <a:srgbClr val="E694F5"/>
          </a:solidFill>
        </p:grpSpPr>
        <p:sp>
          <p:nvSpPr>
            <p:cNvPr id="17" name="Rectángulo redondeado 16"/>
            <p:cNvSpPr/>
            <p:nvPr/>
          </p:nvSpPr>
          <p:spPr>
            <a:xfrm>
              <a:off x="6101915" y="3235740"/>
              <a:ext cx="1683736" cy="1523534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FFFFFF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sp>
        <p:sp>
          <p:nvSpPr>
            <p:cNvPr id="18" name="Rectángulo 17"/>
            <p:cNvSpPr/>
            <p:nvPr/>
          </p:nvSpPr>
          <p:spPr>
            <a:xfrm>
              <a:off x="6146538" y="3280363"/>
              <a:ext cx="1594490" cy="143428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4765" tIns="24765" rIns="24765" bIns="2476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400" kern="1200" dirty="0" smtClean="0">
                  <a:latin typeface="Century Schoolbook"/>
                  <a:cs typeface="Century Schoolbook"/>
                </a:rPr>
                <a:t>Establecer conclusiones y recomendaciones de la investigación</a:t>
              </a:r>
              <a:r>
                <a:rPr lang="es-ES_tradnl" sz="1400" kern="1200" dirty="0" smtClean="0"/>
                <a:t>. </a:t>
              </a:r>
              <a:endParaRPr lang="es-ES" sz="1400" kern="1200" dirty="0"/>
            </a:p>
          </p:txBody>
        </p:sp>
      </p:grpSp>
      <p:grpSp>
        <p:nvGrpSpPr>
          <p:cNvPr id="29" name="Agrupar 28"/>
          <p:cNvGrpSpPr/>
          <p:nvPr/>
        </p:nvGrpSpPr>
        <p:grpSpPr>
          <a:xfrm>
            <a:off x="2876826" y="4125264"/>
            <a:ext cx="3356451" cy="1661519"/>
            <a:chOff x="2252868" y="3122297"/>
            <a:chExt cx="3279915" cy="1772514"/>
          </a:xfrm>
        </p:grpSpPr>
        <p:sp>
          <p:nvSpPr>
            <p:cNvPr id="30" name="Elipse 29"/>
            <p:cNvSpPr/>
            <p:nvPr/>
          </p:nvSpPr>
          <p:spPr>
            <a:xfrm>
              <a:off x="2252868" y="3122297"/>
              <a:ext cx="3279915" cy="177251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175" cmpd="sng">
              <a:solidFill>
                <a:srgbClr val="E2751D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31" name="Elipse 4"/>
            <p:cNvSpPr/>
            <p:nvPr/>
          </p:nvSpPr>
          <p:spPr>
            <a:xfrm>
              <a:off x="2463305" y="3381876"/>
              <a:ext cx="2935332" cy="1253356"/>
            </a:xfrm>
            <a:prstGeom prst="rect">
              <a:avLst/>
            </a:prstGeom>
            <a:noFill/>
            <a:ln w="3175" cmpd="sng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400" b="1" kern="1200" dirty="0" smtClean="0">
                  <a:solidFill>
                    <a:schemeClr val="tx1"/>
                  </a:solidFill>
                </a:rPr>
                <a:t>OBJETIVO GENERAL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400" b="1" kern="1200" dirty="0" smtClean="0">
                  <a:solidFill>
                    <a:schemeClr val="tx1"/>
                  </a:solidFill>
                </a:rPr>
                <a:t> </a:t>
              </a:r>
              <a:r>
                <a:rPr lang="es-ES_tradnl" sz="1200" kern="1200" dirty="0" smtClean="0">
                  <a:solidFill>
                    <a:schemeClr val="tx1"/>
                  </a:solidFill>
                  <a:latin typeface="Century Schoolbook"/>
                  <a:cs typeface="Century Schoolbook"/>
                </a:rPr>
                <a:t>Aplicar técnicas de estimulación visual y auditiva para determinar su incidencia en el desarrollo del lenguaje oral de las niñas y niños de 4 años del Centro Educativo  “Primicias de la Cultura de Quito”</a:t>
              </a:r>
              <a:endParaRPr lang="es-ES" sz="1200" kern="1200" dirty="0">
                <a:solidFill>
                  <a:schemeClr val="tx1"/>
                </a:solidFill>
                <a:latin typeface="Century Schoolbook"/>
                <a:cs typeface="Century School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09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042848" y="3189235"/>
            <a:ext cx="309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u="sng" dirty="0" smtClean="0">
                <a:solidFill>
                  <a:srgbClr val="0000FF"/>
                </a:solidFill>
              </a:rPr>
              <a:t>MARCO TEÓRICO</a:t>
            </a:r>
            <a:endParaRPr lang="es-ES" u="sng" dirty="0">
              <a:solidFill>
                <a:srgbClr val="0000FF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830" y="1143000"/>
            <a:ext cx="31496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38695" y="505670"/>
            <a:ext cx="309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</a:rPr>
              <a:t>FUNDAMENTACIÓN</a:t>
            </a:r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98173" y="6336849"/>
            <a:ext cx="24737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O</a:t>
            </a:r>
            <a:r>
              <a:rPr lang="es-ES" sz="1100" dirty="0" smtClean="0"/>
              <a:t>btenido de : </a:t>
            </a:r>
            <a:r>
              <a:rPr lang="es-ES" sz="1100" dirty="0" err="1" smtClean="0"/>
              <a:t>lawebdelestudiante.es</a:t>
            </a:r>
            <a:endParaRPr lang="es-ES" sz="11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590785"/>
              </p:ext>
            </p:extLst>
          </p:nvPr>
        </p:nvGraphicFramePr>
        <p:xfrm>
          <a:off x="938695" y="993914"/>
          <a:ext cx="7574942" cy="51206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666435"/>
                <a:gridCol w="3908507"/>
              </a:tblGrid>
              <a:tr h="1281044">
                <a:tc>
                  <a:txBody>
                    <a:bodyPr/>
                    <a:lstStyle/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1281044">
                <a:tc>
                  <a:txBody>
                    <a:bodyPr/>
                    <a:lstStyle/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 smtClean="0"/>
                    </a:p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453" y="1177200"/>
            <a:ext cx="3280918" cy="215793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912" y="1177200"/>
            <a:ext cx="3572713" cy="2157930"/>
          </a:xfrm>
          <a:prstGeom prst="rect">
            <a:avLst/>
          </a:prstGeom>
        </p:spPr>
      </p:pic>
      <p:grpSp>
        <p:nvGrpSpPr>
          <p:cNvPr id="19" name="Agrupar 18"/>
          <p:cNvGrpSpPr/>
          <p:nvPr/>
        </p:nvGrpSpPr>
        <p:grpSpPr>
          <a:xfrm>
            <a:off x="5190435" y="3655392"/>
            <a:ext cx="2705652" cy="2319130"/>
            <a:chOff x="5466521" y="3802671"/>
            <a:chExt cx="2451653" cy="2433790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1749" y="3802671"/>
              <a:ext cx="1815121" cy="2156791"/>
            </a:xfrm>
            <a:prstGeom prst="rect">
              <a:avLst/>
            </a:prstGeom>
          </p:spPr>
        </p:pic>
        <p:sp>
          <p:nvSpPr>
            <p:cNvPr id="21" name="CuadroTexto 20"/>
            <p:cNvSpPr txBox="1"/>
            <p:nvPr/>
          </p:nvSpPr>
          <p:spPr>
            <a:xfrm>
              <a:off x="5466521" y="5959462"/>
              <a:ext cx="24516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smtClean="0">
                  <a:solidFill>
                    <a:srgbClr val="008000"/>
                  </a:solidFill>
                </a:rPr>
                <a:t>CELESTÍN FREINET</a:t>
              </a:r>
              <a:endParaRPr lang="es-ES" sz="12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1016000" y="3732697"/>
            <a:ext cx="3316990" cy="2241825"/>
            <a:chOff x="2394985" y="3902102"/>
            <a:chExt cx="4476307" cy="2282246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7915" y="4179956"/>
              <a:ext cx="1637998" cy="2004392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5913" y="3902102"/>
              <a:ext cx="2575379" cy="2282246"/>
            </a:xfrm>
            <a:prstGeom prst="rect">
              <a:avLst/>
            </a:prstGeom>
          </p:spPr>
        </p:pic>
        <p:sp>
          <p:nvSpPr>
            <p:cNvPr id="25" name="CuadroTexto 24"/>
            <p:cNvSpPr txBox="1"/>
            <p:nvPr/>
          </p:nvSpPr>
          <p:spPr>
            <a:xfrm>
              <a:off x="2394985" y="3902102"/>
              <a:ext cx="1900929" cy="28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 smtClean="0">
                  <a:solidFill>
                    <a:srgbClr val="008000"/>
                  </a:solidFill>
                </a:rPr>
                <a:t>JEAN PIAGET</a:t>
              </a:r>
              <a:endParaRPr lang="es-ES" sz="1200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915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">
  <a:themeElements>
    <a:clrScheme name="Brisa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1166</TotalTime>
  <Words>1274</Words>
  <Application>Microsoft Macintosh PowerPoint</Application>
  <PresentationFormat>Presentación en pantalla (4:3)</PresentationFormat>
  <Paragraphs>292</Paragraphs>
  <Slides>47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48" baseType="lpstr">
      <vt:lpstr>Capital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WILSON  VALENCIA</dc:creator>
  <cp:lastModifiedBy>WILSON  VALENCIA</cp:lastModifiedBy>
  <cp:revision>125</cp:revision>
  <dcterms:created xsi:type="dcterms:W3CDTF">2013-07-09T22:21:44Z</dcterms:created>
  <dcterms:modified xsi:type="dcterms:W3CDTF">2013-07-23T19:32:17Z</dcterms:modified>
</cp:coreProperties>
</file>