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8" r:id="rId2"/>
    <p:sldId id="261" r:id="rId3"/>
    <p:sldId id="262" r:id="rId4"/>
    <p:sldId id="464" r:id="rId5"/>
    <p:sldId id="465" r:id="rId6"/>
    <p:sldId id="468" r:id="rId7"/>
    <p:sldId id="267" r:id="rId8"/>
    <p:sldId id="405" r:id="rId9"/>
    <p:sldId id="400" r:id="rId10"/>
    <p:sldId id="403" r:id="rId11"/>
    <p:sldId id="404" r:id="rId12"/>
    <p:sldId id="402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5" r:id="rId22"/>
    <p:sldId id="417" r:id="rId23"/>
    <p:sldId id="466" r:id="rId24"/>
    <p:sldId id="467" r:id="rId25"/>
    <p:sldId id="447" r:id="rId26"/>
    <p:sldId id="416" r:id="rId27"/>
    <p:sldId id="449" r:id="rId28"/>
    <p:sldId id="450" r:id="rId29"/>
    <p:sldId id="451" r:id="rId30"/>
    <p:sldId id="452" r:id="rId31"/>
    <p:sldId id="456" r:id="rId32"/>
    <p:sldId id="457" r:id="rId33"/>
    <p:sldId id="458" r:id="rId34"/>
    <p:sldId id="459" r:id="rId35"/>
    <p:sldId id="460" r:id="rId36"/>
    <p:sldId id="461" r:id="rId37"/>
    <p:sldId id="462" r:id="rId38"/>
    <p:sldId id="463" r:id="rId39"/>
    <p:sldId id="414" r:id="rId40"/>
    <p:sldId id="448" r:id="rId41"/>
    <p:sldId id="420" r:id="rId42"/>
    <p:sldId id="421" r:id="rId43"/>
    <p:sldId id="423" r:id="rId44"/>
    <p:sldId id="424" r:id="rId45"/>
    <p:sldId id="470" r:id="rId46"/>
    <p:sldId id="425" r:id="rId47"/>
    <p:sldId id="426" r:id="rId48"/>
    <p:sldId id="427" r:id="rId49"/>
    <p:sldId id="428" r:id="rId50"/>
    <p:sldId id="429" r:id="rId51"/>
    <p:sldId id="430" r:id="rId52"/>
    <p:sldId id="431" r:id="rId53"/>
    <p:sldId id="432" r:id="rId54"/>
    <p:sldId id="433" r:id="rId55"/>
    <p:sldId id="434" r:id="rId56"/>
    <p:sldId id="435" r:id="rId57"/>
    <p:sldId id="418" r:id="rId58"/>
    <p:sldId id="419" r:id="rId59"/>
    <p:sldId id="436" r:id="rId60"/>
    <p:sldId id="471" r:id="rId61"/>
    <p:sldId id="437" r:id="rId62"/>
    <p:sldId id="439" r:id="rId63"/>
    <p:sldId id="401" r:id="rId64"/>
    <p:sldId id="440" r:id="rId65"/>
    <p:sldId id="441" r:id="rId66"/>
    <p:sldId id="442" r:id="rId67"/>
    <p:sldId id="443" r:id="rId68"/>
    <p:sldId id="444" r:id="rId69"/>
    <p:sldId id="445" r:id="rId70"/>
    <p:sldId id="446" r:id="rId71"/>
  </p:sldIdLst>
  <p:sldSz cx="9906000" cy="6858000" type="A4"/>
  <p:notesSz cx="10234613" cy="709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A3EB"/>
  </p:clrMru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848" autoAdjust="0"/>
    <p:restoredTop sz="96229" autoAdjust="0"/>
  </p:normalViewPr>
  <p:slideViewPr>
    <p:cSldViewPr>
      <p:cViewPr>
        <p:scale>
          <a:sx n="75" d="100"/>
          <a:sy n="75" d="100"/>
        </p:scale>
        <p:origin x="-318" y="-210"/>
      </p:cViewPr>
      <p:guideLst>
        <p:guide orient="horz" pos="2160"/>
        <p:guide pos="3121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696" y="-90"/>
      </p:cViewPr>
      <p:guideLst>
        <p:guide orient="horz" pos="2236"/>
        <p:guide pos="322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%20Desarrollo\Gabo\-%20MBA\14%20-%20TESIS\3%20-%20TESIS%20II\PROYECTO\ANEXOS\Anexo%20No.%203%20-%20Base%20de%20Datos%20Tintas%20-%20SPSS\Vaciado%20datos%20SPS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GEL\Documents\Misdocumentos\angel\MBA\Proyecto%20Grado%202\Capitulo%202\CLIENTES%20VTAS%20POR%20A&#209;OS%202005-2009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GEL\Music\Desktop\PROYECTO\ANEXOS\Capitulo%20IV\Estados%20Financieros%20proyectados%20(Separando%20Empaque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16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3.4365928617897196E-2"/>
          <c:y val="4.8611111111111133E-2"/>
          <c:w val="0.58938780088386367"/>
          <c:h val="0.91203703703703709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lang="es-EC"/>
                </a:pPr>
                <a:endParaRPr lang="es-ES"/>
              </a:p>
            </c:txPr>
            <c:showVal val="1"/>
            <c:showLeaderLines val="1"/>
          </c:dLbls>
          <c:cat>
            <c:strRef>
              <c:f>Análisis!$B$86:$B$88</c:f>
              <c:strCache>
                <c:ptCount val="3"/>
                <c:pt idx="0">
                  <c:v>LAMINACION</c:v>
                </c:pt>
                <c:pt idx="1">
                  <c:v>S. TERMORESISTENTE</c:v>
                </c:pt>
                <c:pt idx="2">
                  <c:v>S. NO TERMORESISTENTE</c:v>
                </c:pt>
              </c:strCache>
            </c:strRef>
          </c:cat>
          <c:val>
            <c:numRef>
              <c:f>Análisis!$D$86:$D$88</c:f>
              <c:numCache>
                <c:formatCode>#.000%</c:formatCode>
                <c:ptCount val="3"/>
                <c:pt idx="0">
                  <c:v>0.15116279069767441</c:v>
                </c:pt>
                <c:pt idx="1">
                  <c:v>0.40697674418605401</c:v>
                </c:pt>
                <c:pt idx="2">
                  <c:v>0.44186046511628857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278327388563605"/>
          <c:y val="0.37905365995917917"/>
          <c:w val="0.34188034188035543"/>
          <c:h val="0.25115157480314959"/>
        </c:manualLayout>
      </c:layout>
      <c:txPr>
        <a:bodyPr/>
        <a:lstStyle/>
        <a:p>
          <a:pPr>
            <a:defRPr lang="es-EC"/>
          </a:pPr>
          <a:endParaRPr lang="es-E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0.10604717888524803"/>
          <c:y val="1.7765696906235303E-2"/>
          <c:w val="0.67080195761561434"/>
          <c:h val="0.90339927002080522"/>
        </c:manualLayout>
      </c:layout>
      <c:lineChart>
        <c:grouping val="standard"/>
        <c:ser>
          <c:idx val="0"/>
          <c:order val="0"/>
          <c:tx>
            <c:strRef>
              <c:f>Grafico!$A$7</c:f>
              <c:strCache>
                <c:ptCount val="1"/>
                <c:pt idx="0">
                  <c:v>Sigmaplast</c:v>
                </c:pt>
              </c:strCache>
            </c:strRef>
          </c:tx>
          <c:cat>
            <c:strRef>
              <c:f>Grafico!$B$6:$F$6</c:f>
              <c:strCache>
                <c:ptCount val="5"/>
                <c:pt idx="0">
                  <c:v>AÑO 2005</c:v>
                </c:pt>
                <c:pt idx="1">
                  <c:v>AÑO 2006</c:v>
                </c:pt>
                <c:pt idx="2">
                  <c:v>AÑO 2007</c:v>
                </c:pt>
                <c:pt idx="3">
                  <c:v>AÑO 2008</c:v>
                </c:pt>
                <c:pt idx="4">
                  <c:v>AÑO 2009</c:v>
                </c:pt>
              </c:strCache>
            </c:strRef>
          </c:cat>
          <c:val>
            <c:numRef>
              <c:f>Grafico!$B$7:$F$7</c:f>
              <c:numCache>
                <c:formatCode>#,##0</c:formatCode>
                <c:ptCount val="5"/>
                <c:pt idx="0">
                  <c:v>468998</c:v>
                </c:pt>
                <c:pt idx="1">
                  <c:v>487458.5</c:v>
                </c:pt>
                <c:pt idx="2">
                  <c:v>339193</c:v>
                </c:pt>
                <c:pt idx="3">
                  <c:v>415919</c:v>
                </c:pt>
                <c:pt idx="4">
                  <c:v>428256</c:v>
                </c:pt>
              </c:numCache>
            </c:numRef>
          </c:val>
        </c:ser>
        <c:ser>
          <c:idx val="1"/>
          <c:order val="1"/>
          <c:tx>
            <c:strRef>
              <c:f>Grafico!$A$8</c:f>
              <c:strCache>
                <c:ptCount val="1"/>
                <c:pt idx="0">
                  <c:v>Neyplex</c:v>
                </c:pt>
              </c:strCache>
            </c:strRef>
          </c:tx>
          <c:cat>
            <c:strRef>
              <c:f>Grafico!$B$6:$F$6</c:f>
              <c:strCache>
                <c:ptCount val="5"/>
                <c:pt idx="0">
                  <c:v>AÑO 2005</c:v>
                </c:pt>
                <c:pt idx="1">
                  <c:v>AÑO 2006</c:v>
                </c:pt>
                <c:pt idx="2">
                  <c:v>AÑO 2007</c:v>
                </c:pt>
                <c:pt idx="3">
                  <c:v>AÑO 2008</c:v>
                </c:pt>
                <c:pt idx="4">
                  <c:v>AÑO 2009</c:v>
                </c:pt>
              </c:strCache>
            </c:strRef>
          </c:cat>
          <c:val>
            <c:numRef>
              <c:f>Grafico!$B$8:$F$8</c:f>
              <c:numCache>
                <c:formatCode>#,##0</c:formatCode>
                <c:ptCount val="5"/>
                <c:pt idx="0">
                  <c:v>100693</c:v>
                </c:pt>
                <c:pt idx="1">
                  <c:v>123326</c:v>
                </c:pt>
                <c:pt idx="2">
                  <c:v>155535</c:v>
                </c:pt>
                <c:pt idx="3">
                  <c:v>170113</c:v>
                </c:pt>
                <c:pt idx="4">
                  <c:v>167580.6</c:v>
                </c:pt>
              </c:numCache>
            </c:numRef>
          </c:val>
        </c:ser>
        <c:ser>
          <c:idx val="2"/>
          <c:order val="2"/>
          <c:tx>
            <c:strRef>
              <c:f>Grafico!$A$9</c:f>
              <c:strCache>
                <c:ptCount val="1"/>
                <c:pt idx="0">
                  <c:v>Flexiplast</c:v>
                </c:pt>
              </c:strCache>
            </c:strRef>
          </c:tx>
          <c:cat>
            <c:strRef>
              <c:f>Grafico!$B$6:$F$6</c:f>
              <c:strCache>
                <c:ptCount val="5"/>
                <c:pt idx="0">
                  <c:v>AÑO 2005</c:v>
                </c:pt>
                <c:pt idx="1">
                  <c:v>AÑO 2006</c:v>
                </c:pt>
                <c:pt idx="2">
                  <c:v>AÑO 2007</c:v>
                </c:pt>
                <c:pt idx="3">
                  <c:v>AÑO 2008</c:v>
                </c:pt>
                <c:pt idx="4">
                  <c:v>AÑO 2009</c:v>
                </c:pt>
              </c:strCache>
            </c:strRef>
          </c:cat>
          <c:val>
            <c:numRef>
              <c:f>Grafico!$B$9:$F$9</c:f>
              <c:numCache>
                <c:formatCode>#,##0</c:formatCode>
                <c:ptCount val="5"/>
                <c:pt idx="0">
                  <c:v>50766.44</c:v>
                </c:pt>
                <c:pt idx="1">
                  <c:v>44295.9</c:v>
                </c:pt>
                <c:pt idx="2">
                  <c:v>53572</c:v>
                </c:pt>
                <c:pt idx="3">
                  <c:v>91864</c:v>
                </c:pt>
                <c:pt idx="4">
                  <c:v>126347.4</c:v>
                </c:pt>
              </c:numCache>
            </c:numRef>
          </c:val>
        </c:ser>
        <c:ser>
          <c:idx val="3"/>
          <c:order val="3"/>
          <c:tx>
            <c:strRef>
              <c:f>Grafico!$A$10</c:f>
              <c:strCache>
                <c:ptCount val="1"/>
                <c:pt idx="0">
                  <c:v>Fupel</c:v>
                </c:pt>
              </c:strCache>
            </c:strRef>
          </c:tx>
          <c:cat>
            <c:strRef>
              <c:f>Grafico!$B$6:$F$6</c:f>
              <c:strCache>
                <c:ptCount val="5"/>
                <c:pt idx="0">
                  <c:v>AÑO 2005</c:v>
                </c:pt>
                <c:pt idx="1">
                  <c:v>AÑO 2006</c:v>
                </c:pt>
                <c:pt idx="2">
                  <c:v>AÑO 2007</c:v>
                </c:pt>
                <c:pt idx="3">
                  <c:v>AÑO 2008</c:v>
                </c:pt>
                <c:pt idx="4">
                  <c:v>AÑO 2009</c:v>
                </c:pt>
              </c:strCache>
            </c:strRef>
          </c:cat>
          <c:val>
            <c:numRef>
              <c:f>Grafico!$B$10:$F$10</c:f>
              <c:numCache>
                <c:formatCode>#,##0</c:formatCode>
                <c:ptCount val="5"/>
                <c:pt idx="0">
                  <c:v>90157.4</c:v>
                </c:pt>
                <c:pt idx="1">
                  <c:v>78661.25</c:v>
                </c:pt>
                <c:pt idx="2">
                  <c:v>108601.93999999999</c:v>
                </c:pt>
                <c:pt idx="3">
                  <c:v>110262</c:v>
                </c:pt>
                <c:pt idx="4">
                  <c:v>95129.7</c:v>
                </c:pt>
              </c:numCache>
            </c:numRef>
          </c:val>
        </c:ser>
        <c:ser>
          <c:idx val="4"/>
          <c:order val="4"/>
          <c:tx>
            <c:strRef>
              <c:f>Grafico!$A$11</c:f>
              <c:strCache>
                <c:ptCount val="1"/>
                <c:pt idx="0">
                  <c:v>Reybanpac</c:v>
                </c:pt>
              </c:strCache>
            </c:strRef>
          </c:tx>
          <c:cat>
            <c:strRef>
              <c:f>Grafico!$B$6:$F$6</c:f>
              <c:strCache>
                <c:ptCount val="5"/>
                <c:pt idx="0">
                  <c:v>AÑO 2005</c:v>
                </c:pt>
                <c:pt idx="1">
                  <c:v>AÑO 2006</c:v>
                </c:pt>
                <c:pt idx="2">
                  <c:v>AÑO 2007</c:v>
                </c:pt>
                <c:pt idx="3">
                  <c:v>AÑO 2008</c:v>
                </c:pt>
                <c:pt idx="4">
                  <c:v>AÑO 2009</c:v>
                </c:pt>
              </c:strCache>
            </c:strRef>
          </c:cat>
          <c:val>
            <c:numRef>
              <c:f>Grafico!$B$11:$F$11</c:f>
              <c:numCache>
                <c:formatCode>#,##0</c:formatCode>
                <c:ptCount val="5"/>
                <c:pt idx="0">
                  <c:v>47828</c:v>
                </c:pt>
                <c:pt idx="1">
                  <c:v>58133.2</c:v>
                </c:pt>
                <c:pt idx="2">
                  <c:v>56657</c:v>
                </c:pt>
                <c:pt idx="3">
                  <c:v>52496</c:v>
                </c:pt>
                <c:pt idx="4">
                  <c:v>67061.399999999994</c:v>
                </c:pt>
              </c:numCache>
            </c:numRef>
          </c:val>
        </c:ser>
        <c:ser>
          <c:idx val="5"/>
          <c:order val="5"/>
          <c:tx>
            <c:strRef>
              <c:f>Grafico!$A$12</c:f>
              <c:strCache>
                <c:ptCount val="1"/>
                <c:pt idx="0">
                  <c:v>Plastiempaques</c:v>
                </c:pt>
              </c:strCache>
            </c:strRef>
          </c:tx>
          <c:cat>
            <c:strRef>
              <c:f>Grafico!$B$6:$F$6</c:f>
              <c:strCache>
                <c:ptCount val="5"/>
                <c:pt idx="0">
                  <c:v>AÑO 2005</c:v>
                </c:pt>
                <c:pt idx="1">
                  <c:v>AÑO 2006</c:v>
                </c:pt>
                <c:pt idx="2">
                  <c:v>AÑO 2007</c:v>
                </c:pt>
                <c:pt idx="3">
                  <c:v>AÑO 2008</c:v>
                </c:pt>
                <c:pt idx="4">
                  <c:v>AÑO 2009</c:v>
                </c:pt>
              </c:strCache>
            </c:strRef>
          </c:cat>
          <c:val>
            <c:numRef>
              <c:f>Grafico!$B$12:$F$12</c:f>
              <c:numCache>
                <c:formatCode>#,##0</c:formatCode>
                <c:ptCount val="5"/>
                <c:pt idx="0">
                  <c:v>10158</c:v>
                </c:pt>
                <c:pt idx="1">
                  <c:v>55059</c:v>
                </c:pt>
                <c:pt idx="2">
                  <c:v>94573</c:v>
                </c:pt>
                <c:pt idx="3">
                  <c:v>92025</c:v>
                </c:pt>
                <c:pt idx="4">
                  <c:v>45813.7</c:v>
                </c:pt>
              </c:numCache>
            </c:numRef>
          </c:val>
        </c:ser>
        <c:ser>
          <c:idx val="6"/>
          <c:order val="6"/>
          <c:tx>
            <c:strRef>
              <c:f>Grafico!$A$13</c:f>
              <c:strCache>
                <c:ptCount val="1"/>
                <c:pt idx="0">
                  <c:v>Celoplast</c:v>
                </c:pt>
              </c:strCache>
            </c:strRef>
          </c:tx>
          <c:cat>
            <c:strRef>
              <c:f>Grafico!$B$6:$F$6</c:f>
              <c:strCache>
                <c:ptCount val="5"/>
                <c:pt idx="0">
                  <c:v>AÑO 2005</c:v>
                </c:pt>
                <c:pt idx="1">
                  <c:v>AÑO 2006</c:v>
                </c:pt>
                <c:pt idx="2">
                  <c:v>AÑO 2007</c:v>
                </c:pt>
                <c:pt idx="3">
                  <c:v>AÑO 2008</c:v>
                </c:pt>
                <c:pt idx="4">
                  <c:v>AÑO 2009</c:v>
                </c:pt>
              </c:strCache>
            </c:strRef>
          </c:cat>
          <c:val>
            <c:numRef>
              <c:f>Grafico!$B$13:$F$13</c:f>
              <c:numCache>
                <c:formatCode>#,##0</c:formatCode>
                <c:ptCount val="5"/>
                <c:pt idx="0">
                  <c:v>15457</c:v>
                </c:pt>
                <c:pt idx="1">
                  <c:v>10207</c:v>
                </c:pt>
                <c:pt idx="2">
                  <c:v>15884</c:v>
                </c:pt>
                <c:pt idx="3">
                  <c:v>23793</c:v>
                </c:pt>
                <c:pt idx="4">
                  <c:v>36228.18</c:v>
                </c:pt>
              </c:numCache>
            </c:numRef>
          </c:val>
        </c:ser>
        <c:ser>
          <c:idx val="7"/>
          <c:order val="7"/>
          <c:tx>
            <c:strRef>
              <c:f>Grafico!$A$14</c:f>
              <c:strCache>
                <c:ptCount val="1"/>
                <c:pt idx="0">
                  <c:v>Prepacking</c:v>
                </c:pt>
              </c:strCache>
            </c:strRef>
          </c:tx>
          <c:cat>
            <c:strRef>
              <c:f>Grafico!$B$6:$F$6</c:f>
              <c:strCache>
                <c:ptCount val="5"/>
                <c:pt idx="0">
                  <c:v>AÑO 2005</c:v>
                </c:pt>
                <c:pt idx="1">
                  <c:v>AÑO 2006</c:v>
                </c:pt>
                <c:pt idx="2">
                  <c:v>AÑO 2007</c:v>
                </c:pt>
                <c:pt idx="3">
                  <c:v>AÑO 2008</c:v>
                </c:pt>
                <c:pt idx="4">
                  <c:v>AÑO 2009</c:v>
                </c:pt>
              </c:strCache>
            </c:strRef>
          </c:cat>
          <c:val>
            <c:numRef>
              <c:f>Grafico!$B$14:$F$14</c:f>
              <c:numCache>
                <c:formatCode>#,##0</c:formatCode>
                <c:ptCount val="5"/>
                <c:pt idx="0">
                  <c:v>21148.1</c:v>
                </c:pt>
                <c:pt idx="1">
                  <c:v>16663</c:v>
                </c:pt>
                <c:pt idx="2">
                  <c:v>10830</c:v>
                </c:pt>
                <c:pt idx="3">
                  <c:v>11671</c:v>
                </c:pt>
                <c:pt idx="4">
                  <c:v>22671</c:v>
                </c:pt>
              </c:numCache>
            </c:numRef>
          </c:val>
        </c:ser>
        <c:ser>
          <c:idx val="8"/>
          <c:order val="8"/>
          <c:tx>
            <c:strRef>
              <c:f>Grafico!$A$15</c:f>
              <c:strCache>
                <c:ptCount val="1"/>
                <c:pt idx="0">
                  <c:v>Paraiso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cat>
            <c:strRef>
              <c:f>Grafico!$B$6:$F$6</c:f>
              <c:strCache>
                <c:ptCount val="5"/>
                <c:pt idx="0">
                  <c:v>AÑO 2005</c:v>
                </c:pt>
                <c:pt idx="1">
                  <c:v>AÑO 2006</c:v>
                </c:pt>
                <c:pt idx="2">
                  <c:v>AÑO 2007</c:v>
                </c:pt>
                <c:pt idx="3">
                  <c:v>AÑO 2008</c:v>
                </c:pt>
                <c:pt idx="4">
                  <c:v>AÑO 2009</c:v>
                </c:pt>
              </c:strCache>
            </c:strRef>
          </c:cat>
          <c:val>
            <c:numRef>
              <c:f>Grafico!$B$15:$F$15</c:f>
              <c:numCache>
                <c:formatCode>General</c:formatCode>
                <c:ptCount val="5"/>
                <c:pt idx="0" formatCode="#,##0">
                  <c:v>486</c:v>
                </c:pt>
                <c:pt idx="4" formatCode="#,##0">
                  <c:v>29566</c:v>
                </c:pt>
              </c:numCache>
            </c:numRef>
          </c:val>
        </c:ser>
        <c:ser>
          <c:idx val="9"/>
          <c:order val="9"/>
          <c:tx>
            <c:strRef>
              <c:f>Grafico!$A$16</c:f>
              <c:strCache>
                <c:ptCount val="1"/>
                <c:pt idx="0">
                  <c:v>Floralpack</c:v>
                </c:pt>
              </c:strCache>
            </c:strRef>
          </c:tx>
          <c:cat>
            <c:strRef>
              <c:f>Grafico!$B$6:$F$6</c:f>
              <c:strCache>
                <c:ptCount val="5"/>
                <c:pt idx="0">
                  <c:v>AÑO 2005</c:v>
                </c:pt>
                <c:pt idx="1">
                  <c:v>AÑO 2006</c:v>
                </c:pt>
                <c:pt idx="2">
                  <c:v>AÑO 2007</c:v>
                </c:pt>
                <c:pt idx="3">
                  <c:v>AÑO 2008</c:v>
                </c:pt>
                <c:pt idx="4">
                  <c:v>AÑO 2009</c:v>
                </c:pt>
              </c:strCache>
            </c:strRef>
          </c:cat>
          <c:val>
            <c:numRef>
              <c:f>Grafico!$B$16:$F$16</c:f>
              <c:numCache>
                <c:formatCode>#,##0</c:formatCode>
                <c:ptCount val="5"/>
                <c:pt idx="0">
                  <c:v>17474</c:v>
                </c:pt>
                <c:pt idx="1">
                  <c:v>28245</c:v>
                </c:pt>
                <c:pt idx="2">
                  <c:v>23136</c:v>
                </c:pt>
                <c:pt idx="3">
                  <c:v>18924.3</c:v>
                </c:pt>
                <c:pt idx="4">
                  <c:v>21651.3</c:v>
                </c:pt>
              </c:numCache>
            </c:numRef>
          </c:val>
        </c:ser>
        <c:marker val="1"/>
        <c:axId val="59188352"/>
        <c:axId val="59189888"/>
      </c:lineChart>
      <c:catAx>
        <c:axId val="5918835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59189888"/>
        <c:crosses val="autoZero"/>
        <c:auto val="1"/>
        <c:lblAlgn val="ctr"/>
        <c:lblOffset val="100"/>
      </c:catAx>
      <c:valAx>
        <c:axId val="59189888"/>
        <c:scaling>
          <c:orientation val="minMax"/>
          <c:max val="500000"/>
          <c:min val="15000"/>
        </c:scaling>
        <c:axPos val="l"/>
        <c:majorGridlines>
          <c:spPr>
            <a:effectLst>
              <a:outerShdw blurRad="50800" dist="50800" dir="5400000" algn="ctr" rotWithShape="0">
                <a:schemeClr val="accent1">
                  <a:lumMod val="20000"/>
                  <a:lumOff val="80000"/>
                </a:schemeClr>
              </a:outerShdw>
            </a:effectLst>
          </c:spPr>
        </c:majorGridlines>
        <c:numFmt formatCode="#,##0" sourceLinked="1"/>
        <c:tickLblPos val="nextTo"/>
        <c:txPr>
          <a:bodyPr/>
          <a:lstStyle/>
          <a:p>
            <a:pPr>
              <a:defRPr lang="es-ES"/>
            </a:pPr>
            <a:endParaRPr lang="es-ES"/>
          </a:p>
        </c:txPr>
        <c:crossAx val="59188352"/>
        <c:crosses val="autoZero"/>
        <c:crossBetween val="between"/>
        <c:majorUnit val="20000"/>
        <c:minorUnit val="10000"/>
      </c:valAx>
    </c:plotArea>
    <c:legend>
      <c:legendPos val="r"/>
      <c:layout/>
      <c:txPr>
        <a:bodyPr/>
        <a:lstStyle/>
        <a:p>
          <a:pPr>
            <a:defRPr lang="es-ES"/>
          </a:pPr>
          <a:endParaRPr lang="es-ES"/>
        </a:p>
      </c:txPr>
    </c:legend>
    <c:plotVisOnly val="1"/>
  </c:chart>
  <c:spPr>
    <a:scene3d>
      <a:camera prst="orthographicFront"/>
      <a:lightRig rig="threePt" dir="t"/>
    </a:scene3d>
    <a:sp3d>
      <a:bevelT w="6350" h="82550"/>
      <a:bevelB w="25400"/>
    </a:sp3d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0.19285312170624339"/>
          <c:y val="8.1081311536565434E-2"/>
          <c:w val="0.75744983802597898"/>
          <c:h val="0.72900899221917437"/>
        </c:manualLayout>
      </c:layout>
      <c:lineChart>
        <c:grouping val="standard"/>
        <c:ser>
          <c:idx val="0"/>
          <c:order val="0"/>
          <c:tx>
            <c:strRef>
              <c:f>'Punto Equilibrio Con Equip Disp'!$E$9</c:f>
              <c:strCache>
                <c:ptCount val="1"/>
                <c:pt idx="0">
                  <c:v>$ Ventas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2"/>
              <c:layout>
                <c:manualLayout>
                  <c:x val="-5.0393866121065584E-2"/>
                  <c:y val="-6.7681895093062605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lang="es-EC" sz="800"/>
                </a:pPr>
                <a:endParaRPr lang="es-ES"/>
              </a:p>
            </c:txPr>
            <c:showVal val="1"/>
          </c:dLbls>
          <c:cat>
            <c:numRef>
              <c:f>'Punto Equilibrio Con Equip Disp'!$F$8:$I$8</c:f>
              <c:numCache>
                <c:formatCode>#.##0</c:formatCode>
                <c:ptCount val="4"/>
                <c:pt idx="0">
                  <c:v>0</c:v>
                </c:pt>
                <c:pt idx="1">
                  <c:v>339986.41884472687</c:v>
                </c:pt>
                <c:pt idx="2">
                  <c:v>679972.83768945374</c:v>
                </c:pt>
                <c:pt idx="3">
                  <c:v>1019959.2565341806</c:v>
                </c:pt>
              </c:numCache>
            </c:numRef>
          </c:cat>
          <c:val>
            <c:numRef>
              <c:f>'Punto Equilibrio Con Equip Disp'!$F$9:$I$9</c:f>
              <c:numCache>
                <c:formatCode>#.##0</c:formatCode>
                <c:ptCount val="4"/>
                <c:pt idx="0">
                  <c:v>0</c:v>
                </c:pt>
                <c:pt idx="1">
                  <c:v>1500941.1844128682</c:v>
                </c:pt>
                <c:pt idx="2">
                  <c:v>3001882.3688257257</c:v>
                </c:pt>
                <c:pt idx="3">
                  <c:v>4502823.5532385875</c:v>
                </c:pt>
              </c:numCache>
            </c:numRef>
          </c:val>
        </c:ser>
        <c:ser>
          <c:idx val="1"/>
          <c:order val="1"/>
          <c:tx>
            <c:strRef>
              <c:f>'Punto Equilibrio Con Equip Disp'!$E$10</c:f>
              <c:strCache>
                <c:ptCount val="1"/>
                <c:pt idx="0">
                  <c:v>Costo Variable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'Punto Equilibrio Con Equip Disp'!$F$8:$I$8</c:f>
              <c:numCache>
                <c:formatCode>#.##0</c:formatCode>
                <c:ptCount val="4"/>
                <c:pt idx="0">
                  <c:v>0</c:v>
                </c:pt>
                <c:pt idx="1">
                  <c:v>339986.41884472687</c:v>
                </c:pt>
                <c:pt idx="2">
                  <c:v>679972.83768945374</c:v>
                </c:pt>
                <c:pt idx="3">
                  <c:v>1019959.2565341806</c:v>
                </c:pt>
              </c:numCache>
            </c:numRef>
          </c:cat>
          <c:val>
            <c:numRef>
              <c:f>'Punto Equilibrio Con Equip Disp'!$F$10:$I$10</c:f>
              <c:numCache>
                <c:formatCode>#.##0</c:formatCode>
                <c:ptCount val="4"/>
                <c:pt idx="0">
                  <c:v>0</c:v>
                </c:pt>
                <c:pt idx="1">
                  <c:v>1138692.5680333006</c:v>
                </c:pt>
                <c:pt idx="2">
                  <c:v>2277385.1360666007</c:v>
                </c:pt>
                <c:pt idx="3">
                  <c:v>3416077.7040999122</c:v>
                </c:pt>
              </c:numCache>
            </c:numRef>
          </c:val>
        </c:ser>
        <c:ser>
          <c:idx val="2"/>
          <c:order val="2"/>
          <c:tx>
            <c:strRef>
              <c:f>'Punto Equilibrio Con Equip Disp'!$E$11</c:f>
              <c:strCache>
                <c:ptCount val="1"/>
                <c:pt idx="0">
                  <c:v>Costo Fijo</c:v>
                </c:pt>
              </c:strCache>
            </c:strRef>
          </c:tx>
          <c:spPr>
            <a:ln w="25400">
              <a:solidFill>
                <a:srgbClr val="FFFF00"/>
              </a:solidFill>
              <a:prstDash val="solid"/>
            </a:ln>
          </c:spPr>
          <c:marker>
            <c:symbol val="triangle"/>
            <c:size val="4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dLbls>
            <c:dLbl>
              <c:idx val="2"/>
              <c:layout>
                <c:manualLayout>
                  <c:x val="2.0995721991443981E-3"/>
                  <c:y val="-3.0456852791878191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lang="es-EC" sz="800"/>
                </a:pPr>
                <a:endParaRPr lang="es-ES"/>
              </a:p>
            </c:txPr>
            <c:showVal val="1"/>
          </c:dLbls>
          <c:cat>
            <c:numRef>
              <c:f>'Punto Equilibrio Con Equip Disp'!$F$8:$I$8</c:f>
              <c:numCache>
                <c:formatCode>#.##0</c:formatCode>
                <c:ptCount val="4"/>
                <c:pt idx="0">
                  <c:v>0</c:v>
                </c:pt>
                <c:pt idx="1">
                  <c:v>339986.41884472687</c:v>
                </c:pt>
                <c:pt idx="2">
                  <c:v>679972.83768945374</c:v>
                </c:pt>
                <c:pt idx="3">
                  <c:v>1019959.2565341806</c:v>
                </c:pt>
              </c:numCache>
            </c:numRef>
          </c:cat>
          <c:val>
            <c:numRef>
              <c:f>'Punto Equilibrio Con Equip Disp'!$F$11:$I$11</c:f>
              <c:numCache>
                <c:formatCode>#.##0</c:formatCode>
                <c:ptCount val="4"/>
                <c:pt idx="0">
                  <c:v>724497.23275912437</c:v>
                </c:pt>
                <c:pt idx="1">
                  <c:v>724497.23275912437</c:v>
                </c:pt>
                <c:pt idx="2">
                  <c:v>724497.23275912437</c:v>
                </c:pt>
                <c:pt idx="3">
                  <c:v>724497.23275912437</c:v>
                </c:pt>
              </c:numCache>
            </c:numRef>
          </c:val>
        </c:ser>
        <c:ser>
          <c:idx val="3"/>
          <c:order val="3"/>
          <c:tx>
            <c:strRef>
              <c:f>'Punto Equilibrio Con Equip Disp'!$E$12</c:f>
              <c:strCache>
                <c:ptCount val="1"/>
                <c:pt idx="0">
                  <c:v>Costo Total</c:v>
                </c:pt>
              </c:strCache>
            </c:strRef>
          </c:tx>
          <c:spPr>
            <a:ln w="25400">
              <a:solidFill>
                <a:srgbClr val="00FFFF"/>
              </a:solidFill>
              <a:prstDash val="solid"/>
            </a:ln>
          </c:spPr>
          <c:marker>
            <c:symbol val="x"/>
            <c:size val="4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dLbls>
            <c:dLbl>
              <c:idx val="3"/>
              <c:layout>
                <c:manualLayout>
                  <c:x val="0"/>
                  <c:y val="3.0456852791878191E-2"/>
                </c:manualLayout>
              </c:layout>
              <c:spPr/>
              <c:txPr>
                <a:bodyPr/>
                <a:lstStyle/>
                <a:p>
                  <a:pPr>
                    <a:defRPr lang="es-EC" sz="800"/>
                  </a:pPr>
                  <a:endParaRPr lang="es-ES"/>
                </a:p>
              </c:txPr>
              <c:dLblPos val="r"/>
              <c:showVal val="1"/>
            </c:dLbl>
            <c:delete val="1"/>
          </c:dLbls>
          <c:cat>
            <c:numRef>
              <c:f>'Punto Equilibrio Con Equip Disp'!$F$8:$I$8</c:f>
              <c:numCache>
                <c:formatCode>#.##0</c:formatCode>
                <c:ptCount val="4"/>
                <c:pt idx="0">
                  <c:v>0</c:v>
                </c:pt>
                <c:pt idx="1">
                  <c:v>339986.41884472687</c:v>
                </c:pt>
                <c:pt idx="2">
                  <c:v>679972.83768945374</c:v>
                </c:pt>
                <c:pt idx="3">
                  <c:v>1019959.2565341806</c:v>
                </c:pt>
              </c:numCache>
            </c:numRef>
          </c:cat>
          <c:val>
            <c:numRef>
              <c:f>'Punto Equilibrio Con Equip Disp'!$F$12:$I$12</c:f>
              <c:numCache>
                <c:formatCode>#.##0</c:formatCode>
                <c:ptCount val="4"/>
                <c:pt idx="0">
                  <c:v>724497.23275912437</c:v>
                </c:pt>
                <c:pt idx="1">
                  <c:v>1863189.8007924254</c:v>
                </c:pt>
                <c:pt idx="2">
                  <c:v>3001882.3688257257</c:v>
                </c:pt>
                <c:pt idx="3">
                  <c:v>4140574.9368590247</c:v>
                </c:pt>
              </c:numCache>
            </c:numRef>
          </c:val>
        </c:ser>
        <c:ser>
          <c:idx val="4"/>
          <c:order val="4"/>
          <c:tx>
            <c:strRef>
              <c:f>'Punto Equilibrio Con Equip Disp'!$E$13</c:f>
              <c:strCache>
                <c:ptCount val="1"/>
                <c:pt idx="0">
                  <c:v>Beneficio</c:v>
                </c:pt>
              </c:strCache>
            </c:strRef>
          </c:tx>
          <c:spPr>
            <a:ln w="25400">
              <a:solidFill>
                <a:srgbClr val="800080"/>
              </a:solidFill>
              <a:prstDash val="solid"/>
            </a:ln>
          </c:spPr>
          <c:marker>
            <c:symbol val="star"/>
            <c:size val="4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cat>
            <c:numRef>
              <c:f>'Punto Equilibrio Con Equip Disp'!$F$8:$I$8</c:f>
              <c:numCache>
                <c:formatCode>#.##0</c:formatCode>
                <c:ptCount val="4"/>
                <c:pt idx="0">
                  <c:v>0</c:v>
                </c:pt>
                <c:pt idx="1">
                  <c:v>339986.41884472687</c:v>
                </c:pt>
                <c:pt idx="2">
                  <c:v>679972.83768945374</c:v>
                </c:pt>
                <c:pt idx="3">
                  <c:v>1019959.2565341806</c:v>
                </c:pt>
              </c:numCache>
            </c:numRef>
          </c:cat>
          <c:val>
            <c:numRef>
              <c:f>'Punto Equilibrio Con Equip Disp'!$F$13:$I$13</c:f>
              <c:numCache>
                <c:formatCode>#.##0</c:formatCode>
                <c:ptCount val="4"/>
                <c:pt idx="0">
                  <c:v>-724497.23275912437</c:v>
                </c:pt>
                <c:pt idx="1">
                  <c:v>-362248.6163795623</c:v>
                </c:pt>
                <c:pt idx="2">
                  <c:v>0</c:v>
                </c:pt>
                <c:pt idx="3">
                  <c:v>362248.61637956277</c:v>
                </c:pt>
              </c:numCache>
            </c:numRef>
          </c:val>
          <c:smooth val="1"/>
        </c:ser>
        <c:marker val="1"/>
        <c:axId val="59399552"/>
        <c:axId val="59414400"/>
      </c:lineChart>
      <c:catAx>
        <c:axId val="593995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s-EC"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C"/>
                  <a:t>Cantidad (KG)</a:t>
                </a:r>
              </a:p>
            </c:rich>
          </c:tx>
          <c:layout>
            <c:manualLayout>
              <c:xMode val="edge"/>
              <c:yMode val="edge"/>
              <c:x val="0.47636143156524247"/>
              <c:y val="0.83007687490840365"/>
            </c:manualLayout>
          </c:layout>
          <c:spPr>
            <a:noFill/>
            <a:ln w="25400">
              <a:noFill/>
            </a:ln>
          </c:spPr>
        </c:title>
        <c:numFmt formatCode="#.##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s-EC"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59414400"/>
        <c:crosses val="autoZero"/>
        <c:auto val="1"/>
        <c:lblAlgn val="ctr"/>
        <c:lblOffset val="100"/>
        <c:tickLblSkip val="1"/>
        <c:tickMarkSkip val="1"/>
      </c:catAx>
      <c:valAx>
        <c:axId val="5941440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es-EC"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C"/>
                  <a:t>Ventas ($)</a:t>
                </a:r>
              </a:p>
            </c:rich>
          </c:tx>
          <c:layout>
            <c:manualLayout>
              <c:xMode val="edge"/>
              <c:yMode val="edge"/>
              <c:x val="1.6812224053388683E-2"/>
              <c:y val="0.33046164914665144"/>
            </c:manualLayout>
          </c:layout>
          <c:spPr>
            <a:noFill/>
            <a:ln w="25400">
              <a:noFill/>
            </a:ln>
          </c:spPr>
        </c:title>
        <c:numFmt formatCode="#.##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s-EC"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59399552"/>
        <c:crosses val="autoZero"/>
        <c:crossBetween val="between"/>
      </c:valAx>
      <c:spPr>
        <a:solidFill>
          <a:srgbClr val="EEECE1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lang="es-EC"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ES"/>
        </a:p>
      </c:txPr>
    </c:legend>
    <c:plotVisOnly val="1"/>
    <c:dispBlanksAs val="gap"/>
  </c:chart>
  <c:spPr>
    <a:solidFill>
      <a:schemeClr val="bg1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D1346-98E5-4189-B1B3-99C8BA1991F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3275BFE-4E4F-4D97-B571-5FDCC498C7E7}">
      <dgm:prSet phldrT="[Texto]" custT="1"/>
      <dgm:spPr/>
      <dgm:t>
        <a:bodyPr/>
        <a:lstStyle/>
        <a:p>
          <a:r>
            <a:rPr lang="es-EC" sz="1100" b="1"/>
            <a:t>KEMIRA</a:t>
          </a:r>
        </a:p>
        <a:p>
          <a:r>
            <a:rPr lang="es-EC" sz="1100"/>
            <a:t>Fabricación-Venta de Pigmento</a:t>
          </a:r>
        </a:p>
      </dgm:t>
    </dgm:pt>
    <dgm:pt modelId="{D7609DFF-2235-4C8B-AC10-BD867DAC0718}" type="parTrans" cxnId="{56688A89-CDA1-4140-B8A1-275F8511393B}">
      <dgm:prSet/>
      <dgm:spPr/>
      <dgm:t>
        <a:bodyPr/>
        <a:lstStyle/>
        <a:p>
          <a:endParaRPr lang="es-EC"/>
        </a:p>
      </dgm:t>
    </dgm:pt>
    <dgm:pt modelId="{70AA7297-427B-47C4-89F0-5DFF68E3C19D}" type="sibTrans" cxnId="{56688A89-CDA1-4140-B8A1-275F8511393B}">
      <dgm:prSet/>
      <dgm:spPr/>
      <dgm:t>
        <a:bodyPr/>
        <a:lstStyle/>
        <a:p>
          <a:endParaRPr lang="es-EC"/>
        </a:p>
      </dgm:t>
    </dgm:pt>
    <dgm:pt modelId="{43D79D63-00CC-4BF5-B03E-1EC58A9D61A7}">
      <dgm:prSet phldrT="[Texto]" custT="1"/>
      <dgm:spPr/>
      <dgm:t>
        <a:bodyPr/>
        <a:lstStyle/>
        <a:p>
          <a:r>
            <a:rPr lang="es-EC" sz="1000" b="1"/>
            <a:t>SINCLAIR</a:t>
          </a:r>
          <a:r>
            <a:rPr lang="es-EC" sz="1000"/>
            <a:t> </a:t>
          </a:r>
          <a:r>
            <a:rPr lang="es-EC" sz="1000" b="1"/>
            <a:t>SUNCHEMICAL</a:t>
          </a:r>
          <a:r>
            <a:rPr lang="es-EC" sz="1000"/>
            <a:t> </a:t>
          </a:r>
          <a:r>
            <a:rPr lang="es-EC" sz="1100"/>
            <a:t>Tintas para empaques flexibles</a:t>
          </a:r>
        </a:p>
      </dgm:t>
    </dgm:pt>
    <dgm:pt modelId="{1DD7F8C9-3269-472A-91A3-CA041DE8E27D}" type="parTrans" cxnId="{21716A1D-3834-49FD-B920-F6BD3111007B}">
      <dgm:prSet/>
      <dgm:spPr/>
      <dgm:t>
        <a:bodyPr/>
        <a:lstStyle/>
        <a:p>
          <a:endParaRPr lang="es-EC"/>
        </a:p>
      </dgm:t>
    </dgm:pt>
    <dgm:pt modelId="{9C02D132-4B13-4A2E-B709-490A83EDEC2D}" type="sibTrans" cxnId="{21716A1D-3834-49FD-B920-F6BD3111007B}">
      <dgm:prSet/>
      <dgm:spPr/>
      <dgm:t>
        <a:bodyPr/>
        <a:lstStyle/>
        <a:p>
          <a:endParaRPr lang="es-EC"/>
        </a:p>
      </dgm:t>
    </dgm:pt>
    <dgm:pt modelId="{F4C527F1-8DEE-4DB0-A581-75D56431A1F4}">
      <dgm:prSet phldrT="[Texto]" custT="1"/>
      <dgm:spPr/>
      <dgm:t>
        <a:bodyPr/>
        <a:lstStyle/>
        <a:p>
          <a:r>
            <a:rPr lang="es-EC" sz="1000" b="1"/>
            <a:t>SIGMAPLAST</a:t>
          </a:r>
        </a:p>
        <a:p>
          <a:r>
            <a:rPr lang="es-EC" sz="1100" b="0"/>
            <a:t>Conversión e impresión de empaques flexibles</a:t>
          </a:r>
        </a:p>
      </dgm:t>
    </dgm:pt>
    <dgm:pt modelId="{1B33F41E-E23D-4BFD-9F3F-F267B3A61B06}" type="parTrans" cxnId="{B43D4425-008E-49BA-B545-337CA2D4B804}">
      <dgm:prSet/>
      <dgm:spPr/>
      <dgm:t>
        <a:bodyPr/>
        <a:lstStyle/>
        <a:p>
          <a:endParaRPr lang="es-EC"/>
        </a:p>
      </dgm:t>
    </dgm:pt>
    <dgm:pt modelId="{0063A9BB-2C60-448E-AC3E-16E9D02781CD}" type="sibTrans" cxnId="{B43D4425-008E-49BA-B545-337CA2D4B804}">
      <dgm:prSet/>
      <dgm:spPr/>
      <dgm:t>
        <a:bodyPr/>
        <a:lstStyle/>
        <a:p>
          <a:endParaRPr lang="es-EC"/>
        </a:p>
      </dgm:t>
    </dgm:pt>
    <dgm:pt modelId="{62859027-ED92-4A75-A841-E98F57685DA3}">
      <dgm:prSet phldrT="[Texto]" custT="1"/>
      <dgm:spPr/>
      <dgm:t>
        <a:bodyPr/>
        <a:lstStyle/>
        <a:p>
          <a:r>
            <a:rPr lang="es-EC" sz="1100" b="1"/>
            <a:t>FRITO LAY</a:t>
          </a:r>
        </a:p>
        <a:p>
          <a:r>
            <a:rPr lang="es-EC" sz="1100" b="0"/>
            <a:t>Fabricación de snacks</a:t>
          </a:r>
        </a:p>
      </dgm:t>
    </dgm:pt>
    <dgm:pt modelId="{F05FE074-AAA7-4B7D-8AF3-5A4701A790D0}" type="parTrans" cxnId="{11B5544D-029A-4298-9AE4-0EC5FB5C226C}">
      <dgm:prSet/>
      <dgm:spPr/>
      <dgm:t>
        <a:bodyPr/>
        <a:lstStyle/>
        <a:p>
          <a:endParaRPr lang="es-EC"/>
        </a:p>
      </dgm:t>
    </dgm:pt>
    <dgm:pt modelId="{50A4610F-A57D-44AB-ACC7-BE1AA360D599}" type="sibTrans" cxnId="{11B5544D-029A-4298-9AE4-0EC5FB5C226C}">
      <dgm:prSet/>
      <dgm:spPr/>
      <dgm:t>
        <a:bodyPr/>
        <a:lstStyle/>
        <a:p>
          <a:endParaRPr lang="es-EC"/>
        </a:p>
      </dgm:t>
    </dgm:pt>
    <dgm:pt modelId="{831B270D-FB98-4BDD-A2E7-543022E4FF1C}">
      <dgm:prSet phldrT="[Texto]" custT="1"/>
      <dgm:spPr/>
      <dgm:t>
        <a:bodyPr/>
        <a:lstStyle/>
        <a:p>
          <a:r>
            <a:rPr lang="es-EC" sz="1000" b="1"/>
            <a:t>SUPERMAXI</a:t>
          </a:r>
        </a:p>
        <a:p>
          <a:r>
            <a:rPr lang="es-EC" sz="1100" b="0"/>
            <a:t>Distribuidor detallista de snacks</a:t>
          </a:r>
        </a:p>
      </dgm:t>
    </dgm:pt>
    <dgm:pt modelId="{969C5246-28C3-4B7A-8D69-88854B3E5C32}" type="parTrans" cxnId="{C31AB564-F64B-4F2C-BA38-1A85D50F8983}">
      <dgm:prSet/>
      <dgm:spPr/>
      <dgm:t>
        <a:bodyPr/>
        <a:lstStyle/>
        <a:p>
          <a:endParaRPr lang="es-EC"/>
        </a:p>
      </dgm:t>
    </dgm:pt>
    <dgm:pt modelId="{FC887A0A-12FE-464B-BB72-A68361622213}" type="sibTrans" cxnId="{C31AB564-F64B-4F2C-BA38-1A85D50F8983}">
      <dgm:prSet/>
      <dgm:spPr/>
      <dgm:t>
        <a:bodyPr/>
        <a:lstStyle/>
        <a:p>
          <a:endParaRPr lang="es-EC"/>
        </a:p>
      </dgm:t>
    </dgm:pt>
    <dgm:pt modelId="{FB9BFC87-E87C-41A3-A0CE-0E825AC7C9F9}">
      <dgm:prSet phldrT="[Texto]" custT="1"/>
      <dgm:spPr/>
      <dgm:t>
        <a:bodyPr/>
        <a:lstStyle/>
        <a:p>
          <a:r>
            <a:rPr lang="es-EC" sz="1000" b="1"/>
            <a:t>CONS FINAL</a:t>
          </a:r>
        </a:p>
      </dgm:t>
    </dgm:pt>
    <dgm:pt modelId="{3809AFB1-F230-4992-B45A-FFC2B82FF4C8}" type="parTrans" cxnId="{A3F5473A-A5C3-41A2-98F0-F959465364C0}">
      <dgm:prSet/>
      <dgm:spPr/>
      <dgm:t>
        <a:bodyPr/>
        <a:lstStyle/>
        <a:p>
          <a:endParaRPr lang="es-EC"/>
        </a:p>
      </dgm:t>
    </dgm:pt>
    <dgm:pt modelId="{C99158F8-4104-4BD7-A174-41C0CA919482}" type="sibTrans" cxnId="{A3F5473A-A5C3-41A2-98F0-F959465364C0}">
      <dgm:prSet/>
      <dgm:spPr/>
      <dgm:t>
        <a:bodyPr/>
        <a:lstStyle/>
        <a:p>
          <a:endParaRPr lang="es-EC"/>
        </a:p>
      </dgm:t>
    </dgm:pt>
    <dgm:pt modelId="{48969FE7-AB6C-4B9A-8771-80EFB0F8F593}" type="pres">
      <dgm:prSet presAssocID="{184D1346-98E5-4189-B1B3-99C8BA1991F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63B26DE-6B05-4C3A-863B-D915C9243582}" type="pres">
      <dgm:prSet presAssocID="{184D1346-98E5-4189-B1B3-99C8BA1991F3}" presName="arrow" presStyleLbl="bgShp" presStyleIdx="0" presStyleCnt="1" custScaleX="117647"/>
      <dgm:spPr/>
    </dgm:pt>
    <dgm:pt modelId="{A69EBCF6-5CF9-4223-A0AF-2B28002DFB8B}" type="pres">
      <dgm:prSet presAssocID="{184D1346-98E5-4189-B1B3-99C8BA1991F3}" presName="linearProcess" presStyleCnt="0"/>
      <dgm:spPr/>
    </dgm:pt>
    <dgm:pt modelId="{60C7E5E4-A95C-4349-9548-7645F70E02F5}" type="pres">
      <dgm:prSet presAssocID="{E3275BFE-4E4F-4D97-B571-5FDCC498C7E7}" presName="textNode" presStyleLbl="node1" presStyleIdx="0" presStyleCnt="6" custScaleX="194795" custScaleY="10584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879387-B07E-4B34-A8BE-39346068DD1F}" type="pres">
      <dgm:prSet presAssocID="{70AA7297-427B-47C4-89F0-5DFF68E3C19D}" presName="sibTrans" presStyleCnt="0"/>
      <dgm:spPr/>
    </dgm:pt>
    <dgm:pt modelId="{8BA6E005-F9AE-4C66-B1C3-9D3F5785221C}" type="pres">
      <dgm:prSet presAssocID="{43D79D63-00CC-4BF5-B03E-1EC58A9D61A7}" presName="textNode" presStyleLbl="node1" presStyleIdx="1" presStyleCnt="6" custScaleX="228625" custScaleY="1113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57D40C-F2D9-46CE-A43A-08835BE94120}" type="pres">
      <dgm:prSet presAssocID="{9C02D132-4B13-4A2E-B709-490A83EDEC2D}" presName="sibTrans" presStyleCnt="0"/>
      <dgm:spPr/>
    </dgm:pt>
    <dgm:pt modelId="{7C26C011-2E1B-47D4-B023-2E0FEAC55EC6}" type="pres">
      <dgm:prSet presAssocID="{F4C527F1-8DEE-4DB0-A581-75D56431A1F4}" presName="textNode" presStyleLbl="node1" presStyleIdx="2" presStyleCnt="6" custScaleX="209475" custScaleY="109489" custLinFactNeighborX="-1344" custLinFactNeighborY="9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0574AE-3778-4FD6-95D8-2449704D269F}" type="pres">
      <dgm:prSet presAssocID="{0063A9BB-2C60-448E-AC3E-16E9D02781CD}" presName="sibTrans" presStyleCnt="0"/>
      <dgm:spPr/>
    </dgm:pt>
    <dgm:pt modelId="{206D4416-0CE1-498F-B3D7-B21CE64EBCA1}" type="pres">
      <dgm:prSet presAssocID="{62859027-ED92-4A75-A841-E98F57685DA3}" presName="textNode" presStyleLbl="node1" presStyleIdx="3" presStyleCnt="6" custScaleX="204728" custScaleY="1094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C8639C-03E0-4332-B4E2-8CCCB32E1EDB}" type="pres">
      <dgm:prSet presAssocID="{50A4610F-A57D-44AB-ACC7-BE1AA360D599}" presName="sibTrans" presStyleCnt="0"/>
      <dgm:spPr/>
    </dgm:pt>
    <dgm:pt modelId="{D3BC43A5-48D0-4B29-8C5B-08A061ADEC49}" type="pres">
      <dgm:prSet presAssocID="{831B270D-FB98-4BDD-A2E7-543022E4FF1C}" presName="textNode" presStyleLbl="node1" presStyleIdx="4" presStyleCnt="6" custScaleX="205690" custScaleY="109489" custLinFactNeighborX="50874" custLinFactNeighborY="9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6CFE4C-C5B8-499A-9390-E2C2B4D519E7}" type="pres">
      <dgm:prSet presAssocID="{FC887A0A-12FE-464B-BB72-A68361622213}" presName="sibTrans" presStyleCnt="0"/>
      <dgm:spPr/>
    </dgm:pt>
    <dgm:pt modelId="{46354B23-5DF1-4A84-B9B7-0C6856CF3CF7}" type="pres">
      <dgm:prSet presAssocID="{FB9BFC87-E87C-41A3-A0CE-0E825AC7C9F9}" presName="textNode" presStyleLbl="node1" presStyleIdx="5" presStyleCnt="6" custScaleX="106586" custScaleY="1003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3F5473A-A5C3-41A2-98F0-F959465364C0}" srcId="{184D1346-98E5-4189-B1B3-99C8BA1991F3}" destId="{FB9BFC87-E87C-41A3-A0CE-0E825AC7C9F9}" srcOrd="5" destOrd="0" parTransId="{3809AFB1-F230-4992-B45A-FFC2B82FF4C8}" sibTransId="{C99158F8-4104-4BD7-A174-41C0CA919482}"/>
    <dgm:cxn modelId="{C31AB564-F64B-4F2C-BA38-1A85D50F8983}" srcId="{184D1346-98E5-4189-B1B3-99C8BA1991F3}" destId="{831B270D-FB98-4BDD-A2E7-543022E4FF1C}" srcOrd="4" destOrd="0" parTransId="{969C5246-28C3-4B7A-8D69-88854B3E5C32}" sibTransId="{FC887A0A-12FE-464B-BB72-A68361622213}"/>
    <dgm:cxn modelId="{21716A1D-3834-49FD-B920-F6BD3111007B}" srcId="{184D1346-98E5-4189-B1B3-99C8BA1991F3}" destId="{43D79D63-00CC-4BF5-B03E-1EC58A9D61A7}" srcOrd="1" destOrd="0" parTransId="{1DD7F8C9-3269-472A-91A3-CA041DE8E27D}" sibTransId="{9C02D132-4B13-4A2E-B709-490A83EDEC2D}"/>
    <dgm:cxn modelId="{11B5544D-029A-4298-9AE4-0EC5FB5C226C}" srcId="{184D1346-98E5-4189-B1B3-99C8BA1991F3}" destId="{62859027-ED92-4A75-A841-E98F57685DA3}" srcOrd="3" destOrd="0" parTransId="{F05FE074-AAA7-4B7D-8AF3-5A4701A790D0}" sibTransId="{50A4610F-A57D-44AB-ACC7-BE1AA360D599}"/>
    <dgm:cxn modelId="{AA01F1E6-908D-4CCA-A305-F2A6B9A2F074}" type="presOf" srcId="{E3275BFE-4E4F-4D97-B571-5FDCC498C7E7}" destId="{60C7E5E4-A95C-4349-9548-7645F70E02F5}" srcOrd="0" destOrd="0" presId="urn:microsoft.com/office/officeart/2005/8/layout/hProcess9"/>
    <dgm:cxn modelId="{FC1683E4-DDF2-4CE9-92F5-486B4837C61E}" type="presOf" srcId="{43D79D63-00CC-4BF5-B03E-1EC58A9D61A7}" destId="{8BA6E005-F9AE-4C66-B1C3-9D3F5785221C}" srcOrd="0" destOrd="0" presId="urn:microsoft.com/office/officeart/2005/8/layout/hProcess9"/>
    <dgm:cxn modelId="{6D6DDE87-E74B-4CD3-A630-10AC0905875D}" type="presOf" srcId="{184D1346-98E5-4189-B1B3-99C8BA1991F3}" destId="{48969FE7-AB6C-4B9A-8771-80EFB0F8F593}" srcOrd="0" destOrd="0" presId="urn:microsoft.com/office/officeart/2005/8/layout/hProcess9"/>
    <dgm:cxn modelId="{60C9F534-28DB-4A27-8835-87E53FF3C890}" type="presOf" srcId="{F4C527F1-8DEE-4DB0-A581-75D56431A1F4}" destId="{7C26C011-2E1B-47D4-B023-2E0FEAC55EC6}" srcOrd="0" destOrd="0" presId="urn:microsoft.com/office/officeart/2005/8/layout/hProcess9"/>
    <dgm:cxn modelId="{56688A89-CDA1-4140-B8A1-275F8511393B}" srcId="{184D1346-98E5-4189-B1B3-99C8BA1991F3}" destId="{E3275BFE-4E4F-4D97-B571-5FDCC498C7E7}" srcOrd="0" destOrd="0" parTransId="{D7609DFF-2235-4C8B-AC10-BD867DAC0718}" sibTransId="{70AA7297-427B-47C4-89F0-5DFF68E3C19D}"/>
    <dgm:cxn modelId="{B43D4425-008E-49BA-B545-337CA2D4B804}" srcId="{184D1346-98E5-4189-B1B3-99C8BA1991F3}" destId="{F4C527F1-8DEE-4DB0-A581-75D56431A1F4}" srcOrd="2" destOrd="0" parTransId="{1B33F41E-E23D-4BFD-9F3F-F267B3A61B06}" sibTransId="{0063A9BB-2C60-448E-AC3E-16E9D02781CD}"/>
    <dgm:cxn modelId="{D0A5431F-8BD2-40D9-8563-7D140683F17E}" type="presOf" srcId="{62859027-ED92-4A75-A841-E98F57685DA3}" destId="{206D4416-0CE1-498F-B3D7-B21CE64EBCA1}" srcOrd="0" destOrd="0" presId="urn:microsoft.com/office/officeart/2005/8/layout/hProcess9"/>
    <dgm:cxn modelId="{65F1C1F8-3BF4-4901-AE66-4A75BF3996E4}" type="presOf" srcId="{831B270D-FB98-4BDD-A2E7-543022E4FF1C}" destId="{D3BC43A5-48D0-4B29-8C5B-08A061ADEC49}" srcOrd="0" destOrd="0" presId="urn:microsoft.com/office/officeart/2005/8/layout/hProcess9"/>
    <dgm:cxn modelId="{A23E6775-08B4-4A84-8D79-CB60C4A8F092}" type="presOf" srcId="{FB9BFC87-E87C-41A3-A0CE-0E825AC7C9F9}" destId="{46354B23-5DF1-4A84-B9B7-0C6856CF3CF7}" srcOrd="0" destOrd="0" presId="urn:microsoft.com/office/officeart/2005/8/layout/hProcess9"/>
    <dgm:cxn modelId="{D2C14930-898E-42FE-A206-5C3B959FEF05}" type="presParOf" srcId="{48969FE7-AB6C-4B9A-8771-80EFB0F8F593}" destId="{B63B26DE-6B05-4C3A-863B-D915C9243582}" srcOrd="0" destOrd="0" presId="urn:microsoft.com/office/officeart/2005/8/layout/hProcess9"/>
    <dgm:cxn modelId="{1828408E-F198-4A59-8CF6-CB1232FF0412}" type="presParOf" srcId="{48969FE7-AB6C-4B9A-8771-80EFB0F8F593}" destId="{A69EBCF6-5CF9-4223-A0AF-2B28002DFB8B}" srcOrd="1" destOrd="0" presId="urn:microsoft.com/office/officeart/2005/8/layout/hProcess9"/>
    <dgm:cxn modelId="{7735AFE6-1E30-4A86-9B60-BCE9C94E857B}" type="presParOf" srcId="{A69EBCF6-5CF9-4223-A0AF-2B28002DFB8B}" destId="{60C7E5E4-A95C-4349-9548-7645F70E02F5}" srcOrd="0" destOrd="0" presId="urn:microsoft.com/office/officeart/2005/8/layout/hProcess9"/>
    <dgm:cxn modelId="{77166401-A0F2-4F07-AF55-CDAFEC04BDE2}" type="presParOf" srcId="{A69EBCF6-5CF9-4223-A0AF-2B28002DFB8B}" destId="{A1879387-B07E-4B34-A8BE-39346068DD1F}" srcOrd="1" destOrd="0" presId="urn:microsoft.com/office/officeart/2005/8/layout/hProcess9"/>
    <dgm:cxn modelId="{6A3C96F7-2650-4F6D-8971-E805AEB230C5}" type="presParOf" srcId="{A69EBCF6-5CF9-4223-A0AF-2B28002DFB8B}" destId="{8BA6E005-F9AE-4C66-B1C3-9D3F5785221C}" srcOrd="2" destOrd="0" presId="urn:microsoft.com/office/officeart/2005/8/layout/hProcess9"/>
    <dgm:cxn modelId="{964BE19C-6E63-4747-920B-9F8FEA47BCFD}" type="presParOf" srcId="{A69EBCF6-5CF9-4223-A0AF-2B28002DFB8B}" destId="{8C57D40C-F2D9-46CE-A43A-08835BE94120}" srcOrd="3" destOrd="0" presId="urn:microsoft.com/office/officeart/2005/8/layout/hProcess9"/>
    <dgm:cxn modelId="{0FC2FF7B-2C14-4E39-8AE1-AC6BCD31FDE5}" type="presParOf" srcId="{A69EBCF6-5CF9-4223-A0AF-2B28002DFB8B}" destId="{7C26C011-2E1B-47D4-B023-2E0FEAC55EC6}" srcOrd="4" destOrd="0" presId="urn:microsoft.com/office/officeart/2005/8/layout/hProcess9"/>
    <dgm:cxn modelId="{1BA0557F-8978-4EC8-A337-BC85793AB88F}" type="presParOf" srcId="{A69EBCF6-5CF9-4223-A0AF-2B28002DFB8B}" destId="{DB0574AE-3778-4FD6-95D8-2449704D269F}" srcOrd="5" destOrd="0" presId="urn:microsoft.com/office/officeart/2005/8/layout/hProcess9"/>
    <dgm:cxn modelId="{EBA39684-D9D3-4F5A-BD9E-04140C9E397A}" type="presParOf" srcId="{A69EBCF6-5CF9-4223-A0AF-2B28002DFB8B}" destId="{206D4416-0CE1-498F-B3D7-B21CE64EBCA1}" srcOrd="6" destOrd="0" presId="urn:microsoft.com/office/officeart/2005/8/layout/hProcess9"/>
    <dgm:cxn modelId="{02C055F2-7C18-47AF-B430-9E2B941FC88D}" type="presParOf" srcId="{A69EBCF6-5CF9-4223-A0AF-2B28002DFB8B}" destId="{7AC8639C-03E0-4332-B4E2-8CCCB32E1EDB}" srcOrd="7" destOrd="0" presId="urn:microsoft.com/office/officeart/2005/8/layout/hProcess9"/>
    <dgm:cxn modelId="{698FCF59-6F29-461B-BF99-61E004BDAD37}" type="presParOf" srcId="{A69EBCF6-5CF9-4223-A0AF-2B28002DFB8B}" destId="{D3BC43A5-48D0-4B29-8C5B-08A061ADEC49}" srcOrd="8" destOrd="0" presId="urn:microsoft.com/office/officeart/2005/8/layout/hProcess9"/>
    <dgm:cxn modelId="{0AEEBBF2-598B-4901-8DE8-70FA808A7A13}" type="presParOf" srcId="{A69EBCF6-5CF9-4223-A0AF-2B28002DFB8B}" destId="{AF6CFE4C-C5B8-499A-9390-E2C2B4D519E7}" srcOrd="9" destOrd="0" presId="urn:microsoft.com/office/officeart/2005/8/layout/hProcess9"/>
    <dgm:cxn modelId="{0296D07D-83D4-436B-BC97-88B8C70602B4}" type="presParOf" srcId="{A69EBCF6-5CF9-4223-A0AF-2B28002DFB8B}" destId="{46354B23-5DF1-4A84-B9B7-0C6856CF3CF7}" srcOrd="10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27A841-B543-402D-B451-7E6DBC934D4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471A8CD-6356-4E78-8896-924AB850C5B6}">
      <dgm:prSet phldrT="[Texto]" custT="1"/>
      <dgm:spPr/>
      <dgm:t>
        <a:bodyPr/>
        <a:lstStyle/>
        <a:p>
          <a:r>
            <a:rPr lang="es-EC" sz="1800" b="1" dirty="0"/>
            <a:t>Identificar</a:t>
          </a:r>
        </a:p>
      </dgm:t>
    </dgm:pt>
    <dgm:pt modelId="{AB3A1E14-CE26-4B01-81F6-044DDD2C2F64}" type="parTrans" cxnId="{0D2D7CDD-B229-476E-A1DA-E9318D44BEFF}">
      <dgm:prSet/>
      <dgm:spPr/>
      <dgm:t>
        <a:bodyPr/>
        <a:lstStyle/>
        <a:p>
          <a:endParaRPr lang="es-EC"/>
        </a:p>
      </dgm:t>
    </dgm:pt>
    <dgm:pt modelId="{DEA14695-211C-4D7F-B1BE-929BC8EB6F76}" type="sibTrans" cxnId="{0D2D7CDD-B229-476E-A1DA-E9318D44BEFF}">
      <dgm:prSet/>
      <dgm:spPr/>
      <dgm:t>
        <a:bodyPr/>
        <a:lstStyle/>
        <a:p>
          <a:endParaRPr lang="es-EC"/>
        </a:p>
      </dgm:t>
    </dgm:pt>
    <dgm:pt modelId="{0636036D-2F2B-4A09-9978-35E98B687DFC}">
      <dgm:prSet phldrT="[Texto]" custT="1"/>
      <dgm:spPr/>
      <dgm:t>
        <a:bodyPr/>
        <a:lstStyle/>
        <a:p>
          <a:r>
            <a:rPr lang="es-EC" sz="1100"/>
            <a:t>Tintas para impresión de empaques flexibles para alimentos.</a:t>
          </a:r>
        </a:p>
      </dgm:t>
    </dgm:pt>
    <dgm:pt modelId="{D890F37E-E0CE-4440-A648-39FA1D17D4DD}" type="parTrans" cxnId="{4EFF7830-D7C1-4DA0-8482-9A8A7FDD393D}">
      <dgm:prSet/>
      <dgm:spPr/>
      <dgm:t>
        <a:bodyPr/>
        <a:lstStyle/>
        <a:p>
          <a:endParaRPr lang="es-EC"/>
        </a:p>
      </dgm:t>
    </dgm:pt>
    <dgm:pt modelId="{E20F4255-148D-4A8C-A8ED-D6FBC3454C9A}" type="sibTrans" cxnId="{4EFF7830-D7C1-4DA0-8482-9A8A7FDD393D}">
      <dgm:prSet/>
      <dgm:spPr/>
      <dgm:t>
        <a:bodyPr/>
        <a:lstStyle/>
        <a:p>
          <a:endParaRPr lang="es-EC"/>
        </a:p>
      </dgm:t>
    </dgm:pt>
    <dgm:pt modelId="{76DEE862-84F5-40F8-A9D2-D30A2836285A}">
      <dgm:prSet phldrT="[Texto]" custT="1"/>
      <dgm:spPr/>
      <dgm:t>
        <a:bodyPr/>
        <a:lstStyle/>
        <a:p>
          <a:r>
            <a:rPr lang="es-EC" sz="1800" b="1"/>
            <a:t>Desarrollar</a:t>
          </a:r>
        </a:p>
      </dgm:t>
    </dgm:pt>
    <dgm:pt modelId="{BD90852B-9D46-4D07-8C4F-F17C2090CCEF}" type="parTrans" cxnId="{976EBE2C-37F8-40E1-A06B-D7AA583035DF}">
      <dgm:prSet/>
      <dgm:spPr/>
      <dgm:t>
        <a:bodyPr/>
        <a:lstStyle/>
        <a:p>
          <a:endParaRPr lang="es-EC"/>
        </a:p>
      </dgm:t>
    </dgm:pt>
    <dgm:pt modelId="{CB6BD104-21AD-4E35-9E7A-4DF7651CAC5C}" type="sibTrans" cxnId="{976EBE2C-37F8-40E1-A06B-D7AA583035DF}">
      <dgm:prSet/>
      <dgm:spPr/>
      <dgm:t>
        <a:bodyPr/>
        <a:lstStyle/>
        <a:p>
          <a:endParaRPr lang="es-EC"/>
        </a:p>
      </dgm:t>
    </dgm:pt>
    <dgm:pt modelId="{2CD8FF96-06C2-4EA5-BA54-5320771A5C6D}">
      <dgm:prSet phldrT="[Texto]" custT="1"/>
      <dgm:spPr/>
      <dgm:t>
        <a:bodyPr/>
        <a:lstStyle/>
        <a:p>
          <a:r>
            <a:rPr lang="es-EC" sz="1100"/>
            <a:t>Tintas con brillo, resistentes a la refrigeración, al peróxido, a la temperatura, al cloro, a las grasas y/o laminables con adherencia sobre poliolefinas; Retortables (PE, Bopp, OPP, Pet.)</a:t>
          </a:r>
        </a:p>
      </dgm:t>
    </dgm:pt>
    <dgm:pt modelId="{2F0AE55C-5CE0-4A7A-ACC8-ED57380A0775}" type="parTrans" cxnId="{8A4FCB90-AEA3-4084-9F54-B66008039B83}">
      <dgm:prSet/>
      <dgm:spPr/>
      <dgm:t>
        <a:bodyPr/>
        <a:lstStyle/>
        <a:p>
          <a:endParaRPr lang="es-EC"/>
        </a:p>
      </dgm:t>
    </dgm:pt>
    <dgm:pt modelId="{7DA466A1-A434-4851-8588-A41DA4A49A1C}" type="sibTrans" cxnId="{8A4FCB90-AEA3-4084-9F54-B66008039B83}">
      <dgm:prSet/>
      <dgm:spPr/>
      <dgm:t>
        <a:bodyPr/>
        <a:lstStyle/>
        <a:p>
          <a:endParaRPr lang="es-EC"/>
        </a:p>
      </dgm:t>
    </dgm:pt>
    <dgm:pt modelId="{8932B145-BF41-4779-85B1-0D2164DFC236}">
      <dgm:prSet phldrT="[Texto]" custT="1"/>
      <dgm:spPr/>
      <dgm:t>
        <a:bodyPr/>
        <a:lstStyle/>
        <a:p>
          <a:r>
            <a:rPr lang="es-EC" sz="1800" b="1"/>
            <a:t>Coordinar</a:t>
          </a:r>
        </a:p>
      </dgm:t>
    </dgm:pt>
    <dgm:pt modelId="{92CBD361-E0B1-442A-9358-50AC8213834E}" type="parTrans" cxnId="{53EFD9E8-E42A-4ACD-8322-03EFAA1558EE}">
      <dgm:prSet/>
      <dgm:spPr/>
      <dgm:t>
        <a:bodyPr/>
        <a:lstStyle/>
        <a:p>
          <a:endParaRPr lang="es-EC"/>
        </a:p>
      </dgm:t>
    </dgm:pt>
    <dgm:pt modelId="{FE4AF22F-C51F-458B-83AA-AE1C152104F9}" type="sibTrans" cxnId="{53EFD9E8-E42A-4ACD-8322-03EFAA1558EE}">
      <dgm:prSet/>
      <dgm:spPr/>
      <dgm:t>
        <a:bodyPr/>
        <a:lstStyle/>
        <a:p>
          <a:endParaRPr lang="es-EC"/>
        </a:p>
      </dgm:t>
    </dgm:pt>
    <dgm:pt modelId="{B6498297-61CA-4E3D-AD16-FEDD094707C3}">
      <dgm:prSet phldrT="[Texto]" custT="1"/>
      <dgm:spPr/>
      <dgm:t>
        <a:bodyPr/>
        <a:lstStyle/>
        <a:p>
          <a:r>
            <a:rPr lang="es-EC" sz="1100"/>
            <a:t>Personal técnico y de producción  capacitado en las series de tintas y control de calidad.</a:t>
          </a:r>
        </a:p>
      </dgm:t>
    </dgm:pt>
    <dgm:pt modelId="{F41CADF6-CCAD-44A8-891D-1072B9367B01}" type="parTrans" cxnId="{08A37A7E-F41A-4958-93D6-ABACF02CD0BB}">
      <dgm:prSet/>
      <dgm:spPr/>
      <dgm:t>
        <a:bodyPr/>
        <a:lstStyle/>
        <a:p>
          <a:endParaRPr lang="es-EC"/>
        </a:p>
      </dgm:t>
    </dgm:pt>
    <dgm:pt modelId="{5837F3BA-18D9-4BFA-A219-4BB29A90043E}" type="sibTrans" cxnId="{08A37A7E-F41A-4958-93D6-ABACF02CD0BB}">
      <dgm:prSet/>
      <dgm:spPr/>
      <dgm:t>
        <a:bodyPr/>
        <a:lstStyle/>
        <a:p>
          <a:endParaRPr lang="es-EC"/>
        </a:p>
      </dgm:t>
    </dgm:pt>
    <dgm:pt modelId="{B95FEDBB-BC3C-42D6-82D3-0574B9D91089}">
      <dgm:prSet phldrT="[Texto]" custT="1"/>
      <dgm:spPr/>
      <dgm:t>
        <a:bodyPr/>
        <a:lstStyle/>
        <a:p>
          <a:r>
            <a:rPr lang="es-EC" sz="1100"/>
            <a:t>Entrega oportuna, capacitación en el uso de tintas, garantizar propiedades reológicas (viscosidad, % de sólidos, adherencia, secado, tono e intensidad)</a:t>
          </a:r>
        </a:p>
      </dgm:t>
    </dgm:pt>
    <dgm:pt modelId="{FAB41BB3-6852-4A18-903B-14D90ABBF493}">
      <dgm:prSet phldrT="[Texto]" custT="1"/>
      <dgm:spPr/>
      <dgm:t>
        <a:bodyPr/>
        <a:lstStyle/>
        <a:p>
          <a:r>
            <a:rPr lang="es-EC" sz="1800" b="1"/>
            <a:t>Suministrar</a:t>
          </a:r>
        </a:p>
      </dgm:t>
    </dgm:pt>
    <dgm:pt modelId="{B9A4D5A5-7EB3-47B8-B4AC-5315936C7EAD}" type="sibTrans" cxnId="{E4A2573B-1FA3-4C5D-9572-FC5F4DCA3A96}">
      <dgm:prSet/>
      <dgm:spPr/>
      <dgm:t>
        <a:bodyPr/>
        <a:lstStyle/>
        <a:p>
          <a:endParaRPr lang="es-EC"/>
        </a:p>
      </dgm:t>
    </dgm:pt>
    <dgm:pt modelId="{A381DC4F-356D-4234-94A4-EE2358AF9359}" type="parTrans" cxnId="{E4A2573B-1FA3-4C5D-9572-FC5F4DCA3A96}">
      <dgm:prSet/>
      <dgm:spPr/>
      <dgm:t>
        <a:bodyPr/>
        <a:lstStyle/>
        <a:p>
          <a:endParaRPr lang="es-EC"/>
        </a:p>
      </dgm:t>
    </dgm:pt>
    <dgm:pt modelId="{A9CF4B12-BD72-48C7-A896-74D0799FF711}" type="sibTrans" cxnId="{EE123DB4-3EED-4132-8516-089435C86B62}">
      <dgm:prSet/>
      <dgm:spPr/>
      <dgm:t>
        <a:bodyPr/>
        <a:lstStyle/>
        <a:p>
          <a:endParaRPr lang="es-EC"/>
        </a:p>
      </dgm:t>
    </dgm:pt>
    <dgm:pt modelId="{EED58F1B-3156-4D74-A706-CABFA53D860C}" type="parTrans" cxnId="{EE123DB4-3EED-4132-8516-089435C86B62}">
      <dgm:prSet/>
      <dgm:spPr/>
      <dgm:t>
        <a:bodyPr/>
        <a:lstStyle/>
        <a:p>
          <a:endParaRPr lang="es-EC"/>
        </a:p>
      </dgm:t>
    </dgm:pt>
    <dgm:pt modelId="{0D57F6E3-2249-4603-9941-A8274EC227EC}">
      <dgm:prSet phldrT="[Texto]" custT="1"/>
      <dgm:spPr/>
      <dgm:t>
        <a:bodyPr/>
        <a:lstStyle/>
        <a:p>
          <a:r>
            <a:rPr lang="es-EC" sz="1800" b="1"/>
            <a:t>Alcanzar</a:t>
          </a:r>
        </a:p>
      </dgm:t>
    </dgm:pt>
    <dgm:pt modelId="{C6818D2D-A8BC-45C3-BEBD-BF3424E4DDF4}" type="parTrans" cxnId="{AEA9DD44-0577-4298-8AC6-F11EC6510A60}">
      <dgm:prSet/>
      <dgm:spPr/>
      <dgm:t>
        <a:bodyPr/>
        <a:lstStyle/>
        <a:p>
          <a:endParaRPr lang="es-EC"/>
        </a:p>
      </dgm:t>
    </dgm:pt>
    <dgm:pt modelId="{44BFFAD1-31C1-443D-A522-104F3269FEA7}" type="sibTrans" cxnId="{AEA9DD44-0577-4298-8AC6-F11EC6510A60}">
      <dgm:prSet/>
      <dgm:spPr/>
      <dgm:t>
        <a:bodyPr/>
        <a:lstStyle/>
        <a:p>
          <a:endParaRPr lang="es-EC"/>
        </a:p>
      </dgm:t>
    </dgm:pt>
    <dgm:pt modelId="{D6506440-4C4B-422C-BD0D-C5EBB9EDEBC0}">
      <dgm:prSet phldrT="[Texto]" custT="1"/>
      <dgm:spPr/>
      <dgm:t>
        <a:bodyPr/>
        <a:lstStyle/>
        <a:p>
          <a:r>
            <a:rPr lang="es-EC" sz="1100"/>
            <a:t>Presupuesto de ventas, rentabilidad y participación del mercado.</a:t>
          </a:r>
        </a:p>
      </dgm:t>
    </dgm:pt>
    <dgm:pt modelId="{887042FC-F652-40EE-AF52-56106542236A}" type="parTrans" cxnId="{4D421997-19CE-414D-B29D-3FCFFC533F98}">
      <dgm:prSet/>
      <dgm:spPr/>
      <dgm:t>
        <a:bodyPr/>
        <a:lstStyle/>
        <a:p>
          <a:endParaRPr lang="es-EC"/>
        </a:p>
      </dgm:t>
    </dgm:pt>
    <dgm:pt modelId="{3160D7A6-21BF-4932-8493-DA258B4E3303}" type="sibTrans" cxnId="{4D421997-19CE-414D-B29D-3FCFFC533F98}">
      <dgm:prSet/>
      <dgm:spPr/>
      <dgm:t>
        <a:bodyPr/>
        <a:lstStyle/>
        <a:p>
          <a:endParaRPr lang="es-EC"/>
        </a:p>
      </dgm:t>
    </dgm:pt>
    <dgm:pt modelId="{967083BA-9979-40B4-A7FA-7C0CC9844209}" type="pres">
      <dgm:prSet presAssocID="{9727A841-B543-402D-B451-7E6DBC934D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863B8D1-6301-4F6C-A4ED-99BFA91D691E}" type="pres">
      <dgm:prSet presAssocID="{1471A8CD-6356-4E78-8896-924AB850C5B6}" presName="linNode" presStyleCnt="0"/>
      <dgm:spPr/>
    </dgm:pt>
    <dgm:pt modelId="{34AFC252-564B-4702-B357-DC4F60FC217A}" type="pres">
      <dgm:prSet presAssocID="{1471A8CD-6356-4E78-8896-924AB850C5B6}" presName="parentText" presStyleLbl="node1" presStyleIdx="0" presStyleCnt="5" custScaleX="81482" custScaleY="3115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408E13-6488-474A-87FC-58DB1B25BCB0}" type="pres">
      <dgm:prSet presAssocID="{1471A8CD-6356-4E78-8896-924AB850C5B6}" presName="descendantText" presStyleLbl="alignAccFollowNode1" presStyleIdx="0" presStyleCnt="5" custScaleX="105208" custScaleY="359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C663D5-FC7A-4BE6-B049-F7B3E3387462}" type="pres">
      <dgm:prSet presAssocID="{DEA14695-211C-4D7F-B1BE-929BC8EB6F76}" presName="sp" presStyleCnt="0"/>
      <dgm:spPr/>
    </dgm:pt>
    <dgm:pt modelId="{EFC69B7C-A1AD-4112-B51B-7D0FE5DA449C}" type="pres">
      <dgm:prSet presAssocID="{76DEE862-84F5-40F8-A9D2-D30A2836285A}" presName="linNode" presStyleCnt="0"/>
      <dgm:spPr/>
    </dgm:pt>
    <dgm:pt modelId="{B83B9689-B299-489E-9474-414B5AE37FC1}" type="pres">
      <dgm:prSet presAssocID="{76DEE862-84F5-40F8-A9D2-D30A2836285A}" presName="parentText" presStyleLbl="node1" presStyleIdx="1" presStyleCnt="5" custScaleX="82510" custScaleY="60662" custLinFactNeighborY="-187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33A096-E9A0-4A39-803E-92E0890D43A3}" type="pres">
      <dgm:prSet presAssocID="{76DEE862-84F5-40F8-A9D2-D30A2836285A}" presName="descendantText" presStyleLbl="alignAccFollowNode1" presStyleIdx="1" presStyleCnt="5" custScaleX="104051" custScaleY="68206" custLinFactNeighborY="-23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319544-04F8-4A33-83E0-A2C9A350C777}" type="pres">
      <dgm:prSet presAssocID="{CB6BD104-21AD-4E35-9E7A-4DF7651CAC5C}" presName="sp" presStyleCnt="0"/>
      <dgm:spPr/>
    </dgm:pt>
    <dgm:pt modelId="{1CDE19F8-E982-4B93-8A91-18A87225A90C}" type="pres">
      <dgm:prSet presAssocID="{8932B145-BF41-4779-85B1-0D2164DFC236}" presName="linNode" presStyleCnt="0"/>
      <dgm:spPr/>
    </dgm:pt>
    <dgm:pt modelId="{1414456B-0DEC-4F4B-BFF3-F5E0AE33F291}" type="pres">
      <dgm:prSet presAssocID="{8932B145-BF41-4779-85B1-0D2164DFC236}" presName="parentText" presStyleLbl="node1" presStyleIdx="2" presStyleCnt="5" custScaleX="82510" custScaleY="32475" custLinFactNeighborY="-451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080F8C-977C-441A-8FC9-C1998D719BD7}" type="pres">
      <dgm:prSet presAssocID="{8932B145-BF41-4779-85B1-0D2164DFC236}" presName="descendantText" presStyleLbl="alignAccFollowNode1" presStyleIdx="2" presStyleCnt="5" custScaleX="104051" custScaleY="38210" custLinFactNeighborY="-62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46A426-7B6B-42E9-AB09-D6845C0E8CF0}" type="pres">
      <dgm:prSet presAssocID="{FE4AF22F-C51F-458B-83AA-AE1C152104F9}" presName="sp" presStyleCnt="0"/>
      <dgm:spPr/>
    </dgm:pt>
    <dgm:pt modelId="{58B07202-5E1E-41AE-8BAE-A79187864097}" type="pres">
      <dgm:prSet presAssocID="{FAB41BB3-6852-4A18-903B-14D90ABBF493}" presName="linNode" presStyleCnt="0"/>
      <dgm:spPr/>
    </dgm:pt>
    <dgm:pt modelId="{713083E5-AE06-4B6A-BE81-A60AFA8722A7}" type="pres">
      <dgm:prSet presAssocID="{FAB41BB3-6852-4A18-903B-14D90ABBF493}" presName="parentText" presStyleLbl="node1" presStyleIdx="3" presStyleCnt="5" custScaleX="82099" custScaleY="58128" custLinFactNeighborX="0" custLinFactNeighborY="-637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46591A-8795-4520-94B0-FC4CC12B316B}" type="pres">
      <dgm:prSet presAssocID="{FAB41BB3-6852-4A18-903B-14D90ABBF493}" presName="descendantText" presStyleLbl="alignAccFollowNode1" presStyleIdx="3" presStyleCnt="5" custScaleX="103704" custScaleY="67955" custLinFactNeighborX="0" custLinFactNeighborY="-70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BADF70-F06B-451C-8DCB-37BCA8694BC4}" type="pres">
      <dgm:prSet presAssocID="{B9A4D5A5-7EB3-47B8-B4AC-5315936C7EAD}" presName="sp" presStyleCnt="0"/>
      <dgm:spPr/>
    </dgm:pt>
    <dgm:pt modelId="{4A3E6F69-6A80-442D-8487-3480048BE016}" type="pres">
      <dgm:prSet presAssocID="{0D57F6E3-2249-4603-9941-A8274EC227EC}" presName="linNode" presStyleCnt="0"/>
      <dgm:spPr/>
    </dgm:pt>
    <dgm:pt modelId="{887A8459-23CC-45E9-93E0-406F8DC5DADD}" type="pres">
      <dgm:prSet presAssocID="{0D57F6E3-2249-4603-9941-A8274EC227EC}" presName="parentText" presStyleLbl="node1" presStyleIdx="4" presStyleCnt="5" custScaleX="80041" custScaleY="34772" custLinFactNeighborX="0" custLinFactNeighborY="-866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4664A8-A1E4-43AF-BA04-E4D054F00467}" type="pres">
      <dgm:prSet presAssocID="{0D57F6E3-2249-4603-9941-A8274EC227EC}" presName="descendantText" presStyleLbl="alignAccFollowNode1" presStyleIdx="4" presStyleCnt="5" custScaleX="105093" custScaleY="37045" custLinFactNeighborX="0" custLinFactNeighborY="-97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E123DB4-3EED-4132-8516-089435C86B62}" srcId="{FAB41BB3-6852-4A18-903B-14D90ABBF493}" destId="{B95FEDBB-BC3C-42D6-82D3-0574B9D91089}" srcOrd="0" destOrd="0" parTransId="{EED58F1B-3156-4D74-A706-CABFA53D860C}" sibTransId="{A9CF4B12-BD72-48C7-A896-74D0799FF711}"/>
    <dgm:cxn modelId="{5B27293E-08A8-4CB3-AD03-75B67B919072}" type="presOf" srcId="{FAB41BB3-6852-4A18-903B-14D90ABBF493}" destId="{713083E5-AE06-4B6A-BE81-A60AFA8722A7}" srcOrd="0" destOrd="0" presId="urn:microsoft.com/office/officeart/2005/8/layout/vList5"/>
    <dgm:cxn modelId="{38E0476C-EC23-4D45-9B10-7439A7CC56BB}" type="presOf" srcId="{8932B145-BF41-4779-85B1-0D2164DFC236}" destId="{1414456B-0DEC-4F4B-BFF3-F5E0AE33F291}" srcOrd="0" destOrd="0" presId="urn:microsoft.com/office/officeart/2005/8/layout/vList5"/>
    <dgm:cxn modelId="{244B1395-AE0A-4A6F-99B6-A3F17FAD4265}" type="presOf" srcId="{B95FEDBB-BC3C-42D6-82D3-0574B9D91089}" destId="{8346591A-8795-4520-94B0-FC4CC12B316B}" srcOrd="0" destOrd="0" presId="urn:microsoft.com/office/officeart/2005/8/layout/vList5"/>
    <dgm:cxn modelId="{365BC012-689F-4C55-B16C-8E41DAEB30D5}" type="presOf" srcId="{0636036D-2F2B-4A09-9978-35E98B687DFC}" destId="{8F408E13-6488-474A-87FC-58DB1B25BCB0}" srcOrd="0" destOrd="0" presId="urn:microsoft.com/office/officeart/2005/8/layout/vList5"/>
    <dgm:cxn modelId="{3281A38C-14E9-4C98-8337-AC81BD524C37}" type="presOf" srcId="{D6506440-4C4B-422C-BD0D-C5EBB9EDEBC0}" destId="{A54664A8-A1E4-43AF-BA04-E4D054F00467}" srcOrd="0" destOrd="0" presId="urn:microsoft.com/office/officeart/2005/8/layout/vList5"/>
    <dgm:cxn modelId="{A5B38DA6-CB34-4844-8C82-BDF7AA3A1987}" type="presOf" srcId="{1471A8CD-6356-4E78-8896-924AB850C5B6}" destId="{34AFC252-564B-4702-B357-DC4F60FC217A}" srcOrd="0" destOrd="0" presId="urn:microsoft.com/office/officeart/2005/8/layout/vList5"/>
    <dgm:cxn modelId="{0D2D7CDD-B229-476E-A1DA-E9318D44BEFF}" srcId="{9727A841-B543-402D-B451-7E6DBC934D4E}" destId="{1471A8CD-6356-4E78-8896-924AB850C5B6}" srcOrd="0" destOrd="0" parTransId="{AB3A1E14-CE26-4B01-81F6-044DDD2C2F64}" sibTransId="{DEA14695-211C-4D7F-B1BE-929BC8EB6F76}"/>
    <dgm:cxn modelId="{55D56EF5-4B6D-41A1-829B-957D6D76286D}" type="presOf" srcId="{76DEE862-84F5-40F8-A9D2-D30A2836285A}" destId="{B83B9689-B299-489E-9474-414B5AE37FC1}" srcOrd="0" destOrd="0" presId="urn:microsoft.com/office/officeart/2005/8/layout/vList5"/>
    <dgm:cxn modelId="{08A37A7E-F41A-4958-93D6-ABACF02CD0BB}" srcId="{8932B145-BF41-4779-85B1-0D2164DFC236}" destId="{B6498297-61CA-4E3D-AD16-FEDD094707C3}" srcOrd="0" destOrd="0" parTransId="{F41CADF6-CCAD-44A8-891D-1072B9367B01}" sibTransId="{5837F3BA-18D9-4BFA-A219-4BB29A90043E}"/>
    <dgm:cxn modelId="{8A4FCB90-AEA3-4084-9F54-B66008039B83}" srcId="{76DEE862-84F5-40F8-A9D2-D30A2836285A}" destId="{2CD8FF96-06C2-4EA5-BA54-5320771A5C6D}" srcOrd="0" destOrd="0" parTransId="{2F0AE55C-5CE0-4A7A-ACC8-ED57380A0775}" sibTransId="{7DA466A1-A434-4851-8588-A41DA4A49A1C}"/>
    <dgm:cxn modelId="{976EBE2C-37F8-40E1-A06B-D7AA583035DF}" srcId="{9727A841-B543-402D-B451-7E6DBC934D4E}" destId="{76DEE862-84F5-40F8-A9D2-D30A2836285A}" srcOrd="1" destOrd="0" parTransId="{BD90852B-9D46-4D07-8C4F-F17C2090CCEF}" sibTransId="{CB6BD104-21AD-4E35-9E7A-4DF7651CAC5C}"/>
    <dgm:cxn modelId="{AEA9DD44-0577-4298-8AC6-F11EC6510A60}" srcId="{9727A841-B543-402D-B451-7E6DBC934D4E}" destId="{0D57F6E3-2249-4603-9941-A8274EC227EC}" srcOrd="4" destOrd="0" parTransId="{C6818D2D-A8BC-45C3-BEBD-BF3424E4DDF4}" sibTransId="{44BFFAD1-31C1-443D-A522-104F3269FEA7}"/>
    <dgm:cxn modelId="{30B25D2F-CE23-4468-8741-AC3CE7EC413A}" type="presOf" srcId="{0D57F6E3-2249-4603-9941-A8274EC227EC}" destId="{887A8459-23CC-45E9-93E0-406F8DC5DADD}" srcOrd="0" destOrd="0" presId="urn:microsoft.com/office/officeart/2005/8/layout/vList5"/>
    <dgm:cxn modelId="{E4A2573B-1FA3-4C5D-9572-FC5F4DCA3A96}" srcId="{9727A841-B543-402D-B451-7E6DBC934D4E}" destId="{FAB41BB3-6852-4A18-903B-14D90ABBF493}" srcOrd="3" destOrd="0" parTransId="{A381DC4F-356D-4234-94A4-EE2358AF9359}" sibTransId="{B9A4D5A5-7EB3-47B8-B4AC-5315936C7EAD}"/>
    <dgm:cxn modelId="{1FF5A38A-E899-4A20-8E81-149E62CFB601}" type="presOf" srcId="{9727A841-B543-402D-B451-7E6DBC934D4E}" destId="{967083BA-9979-40B4-A7FA-7C0CC9844209}" srcOrd="0" destOrd="0" presId="urn:microsoft.com/office/officeart/2005/8/layout/vList5"/>
    <dgm:cxn modelId="{4D421997-19CE-414D-B29D-3FCFFC533F98}" srcId="{0D57F6E3-2249-4603-9941-A8274EC227EC}" destId="{D6506440-4C4B-422C-BD0D-C5EBB9EDEBC0}" srcOrd="0" destOrd="0" parTransId="{887042FC-F652-40EE-AF52-56106542236A}" sibTransId="{3160D7A6-21BF-4932-8493-DA258B4E3303}"/>
    <dgm:cxn modelId="{4EFF7830-D7C1-4DA0-8482-9A8A7FDD393D}" srcId="{1471A8CD-6356-4E78-8896-924AB850C5B6}" destId="{0636036D-2F2B-4A09-9978-35E98B687DFC}" srcOrd="0" destOrd="0" parTransId="{D890F37E-E0CE-4440-A648-39FA1D17D4DD}" sibTransId="{E20F4255-148D-4A8C-A8ED-D6FBC3454C9A}"/>
    <dgm:cxn modelId="{695A5141-2F1F-4E5A-89E1-76F1F0484565}" type="presOf" srcId="{2CD8FF96-06C2-4EA5-BA54-5320771A5C6D}" destId="{4033A096-E9A0-4A39-803E-92E0890D43A3}" srcOrd="0" destOrd="0" presId="urn:microsoft.com/office/officeart/2005/8/layout/vList5"/>
    <dgm:cxn modelId="{6756BEE3-73B8-42FF-8442-6A533326CD50}" type="presOf" srcId="{B6498297-61CA-4E3D-AD16-FEDD094707C3}" destId="{10080F8C-977C-441A-8FC9-C1998D719BD7}" srcOrd="0" destOrd="0" presId="urn:microsoft.com/office/officeart/2005/8/layout/vList5"/>
    <dgm:cxn modelId="{53EFD9E8-E42A-4ACD-8322-03EFAA1558EE}" srcId="{9727A841-B543-402D-B451-7E6DBC934D4E}" destId="{8932B145-BF41-4779-85B1-0D2164DFC236}" srcOrd="2" destOrd="0" parTransId="{92CBD361-E0B1-442A-9358-50AC8213834E}" sibTransId="{FE4AF22F-C51F-458B-83AA-AE1C152104F9}"/>
    <dgm:cxn modelId="{2F3391B4-64D4-4665-8058-88A14E119CA4}" type="presParOf" srcId="{967083BA-9979-40B4-A7FA-7C0CC9844209}" destId="{4863B8D1-6301-4F6C-A4ED-99BFA91D691E}" srcOrd="0" destOrd="0" presId="urn:microsoft.com/office/officeart/2005/8/layout/vList5"/>
    <dgm:cxn modelId="{BB7F9AD0-3944-443A-BD80-1FC6C4D05517}" type="presParOf" srcId="{4863B8D1-6301-4F6C-A4ED-99BFA91D691E}" destId="{34AFC252-564B-4702-B357-DC4F60FC217A}" srcOrd="0" destOrd="0" presId="urn:microsoft.com/office/officeart/2005/8/layout/vList5"/>
    <dgm:cxn modelId="{A4E03F00-887A-4BDC-831F-6CC77768AA73}" type="presParOf" srcId="{4863B8D1-6301-4F6C-A4ED-99BFA91D691E}" destId="{8F408E13-6488-474A-87FC-58DB1B25BCB0}" srcOrd="1" destOrd="0" presId="urn:microsoft.com/office/officeart/2005/8/layout/vList5"/>
    <dgm:cxn modelId="{0B21DD9A-F63B-4B01-AD61-904BA19ABB6C}" type="presParOf" srcId="{967083BA-9979-40B4-A7FA-7C0CC9844209}" destId="{35C663D5-FC7A-4BE6-B049-F7B3E3387462}" srcOrd="1" destOrd="0" presId="urn:microsoft.com/office/officeart/2005/8/layout/vList5"/>
    <dgm:cxn modelId="{0F7DFA5F-CEEA-41A6-9244-954227D31C1E}" type="presParOf" srcId="{967083BA-9979-40B4-A7FA-7C0CC9844209}" destId="{EFC69B7C-A1AD-4112-B51B-7D0FE5DA449C}" srcOrd="2" destOrd="0" presId="urn:microsoft.com/office/officeart/2005/8/layout/vList5"/>
    <dgm:cxn modelId="{E392FC1B-2F08-4CFE-B684-77D13AC79267}" type="presParOf" srcId="{EFC69B7C-A1AD-4112-B51B-7D0FE5DA449C}" destId="{B83B9689-B299-489E-9474-414B5AE37FC1}" srcOrd="0" destOrd="0" presId="urn:microsoft.com/office/officeart/2005/8/layout/vList5"/>
    <dgm:cxn modelId="{3624A6D5-FC2A-475D-B0E8-368DBCD4C0FF}" type="presParOf" srcId="{EFC69B7C-A1AD-4112-B51B-7D0FE5DA449C}" destId="{4033A096-E9A0-4A39-803E-92E0890D43A3}" srcOrd="1" destOrd="0" presId="urn:microsoft.com/office/officeart/2005/8/layout/vList5"/>
    <dgm:cxn modelId="{3B1AD22D-404D-4CC1-ADCE-3E092A9447C4}" type="presParOf" srcId="{967083BA-9979-40B4-A7FA-7C0CC9844209}" destId="{43319544-04F8-4A33-83E0-A2C9A350C777}" srcOrd="3" destOrd="0" presId="urn:microsoft.com/office/officeart/2005/8/layout/vList5"/>
    <dgm:cxn modelId="{CE79C423-0F7D-4430-8634-F90A76C57AB7}" type="presParOf" srcId="{967083BA-9979-40B4-A7FA-7C0CC9844209}" destId="{1CDE19F8-E982-4B93-8A91-18A87225A90C}" srcOrd="4" destOrd="0" presId="urn:microsoft.com/office/officeart/2005/8/layout/vList5"/>
    <dgm:cxn modelId="{3EE63F8D-DB93-494D-9AEF-63C41B83FA13}" type="presParOf" srcId="{1CDE19F8-E982-4B93-8A91-18A87225A90C}" destId="{1414456B-0DEC-4F4B-BFF3-F5E0AE33F291}" srcOrd="0" destOrd="0" presId="urn:microsoft.com/office/officeart/2005/8/layout/vList5"/>
    <dgm:cxn modelId="{DB9E540F-F8EE-40B2-9758-91CE73D0485D}" type="presParOf" srcId="{1CDE19F8-E982-4B93-8A91-18A87225A90C}" destId="{10080F8C-977C-441A-8FC9-C1998D719BD7}" srcOrd="1" destOrd="0" presId="urn:microsoft.com/office/officeart/2005/8/layout/vList5"/>
    <dgm:cxn modelId="{394C7B2E-2772-41AA-9A8F-4DA8CFD3E990}" type="presParOf" srcId="{967083BA-9979-40B4-A7FA-7C0CC9844209}" destId="{9146A426-7B6B-42E9-AB09-D6845C0E8CF0}" srcOrd="5" destOrd="0" presId="urn:microsoft.com/office/officeart/2005/8/layout/vList5"/>
    <dgm:cxn modelId="{43CFC31D-DD59-465C-A012-69E0C576CD32}" type="presParOf" srcId="{967083BA-9979-40B4-A7FA-7C0CC9844209}" destId="{58B07202-5E1E-41AE-8BAE-A79187864097}" srcOrd="6" destOrd="0" presId="urn:microsoft.com/office/officeart/2005/8/layout/vList5"/>
    <dgm:cxn modelId="{6DCBBB67-E3CD-48AC-BF41-2BD3AD9856C6}" type="presParOf" srcId="{58B07202-5E1E-41AE-8BAE-A79187864097}" destId="{713083E5-AE06-4B6A-BE81-A60AFA8722A7}" srcOrd="0" destOrd="0" presId="urn:microsoft.com/office/officeart/2005/8/layout/vList5"/>
    <dgm:cxn modelId="{E5C1EB2B-4644-42E5-B954-A6D1A821B2AB}" type="presParOf" srcId="{58B07202-5E1E-41AE-8BAE-A79187864097}" destId="{8346591A-8795-4520-94B0-FC4CC12B316B}" srcOrd="1" destOrd="0" presId="urn:microsoft.com/office/officeart/2005/8/layout/vList5"/>
    <dgm:cxn modelId="{D7054312-C8FE-432C-9407-24D7C6E305D6}" type="presParOf" srcId="{967083BA-9979-40B4-A7FA-7C0CC9844209}" destId="{D7BADF70-F06B-451C-8DCB-37BCA8694BC4}" srcOrd="7" destOrd="0" presId="urn:microsoft.com/office/officeart/2005/8/layout/vList5"/>
    <dgm:cxn modelId="{067FD57F-4A91-4327-B33E-E27A8B3A2726}" type="presParOf" srcId="{967083BA-9979-40B4-A7FA-7C0CC9844209}" destId="{4A3E6F69-6A80-442D-8487-3480048BE016}" srcOrd="8" destOrd="0" presId="urn:microsoft.com/office/officeart/2005/8/layout/vList5"/>
    <dgm:cxn modelId="{75BAB18F-29E9-4EC9-8DA9-EBE2B0E6833F}" type="presParOf" srcId="{4A3E6F69-6A80-442D-8487-3480048BE016}" destId="{887A8459-23CC-45E9-93E0-406F8DC5DADD}" srcOrd="0" destOrd="0" presId="urn:microsoft.com/office/officeart/2005/8/layout/vList5"/>
    <dgm:cxn modelId="{8081B6A7-DC92-4AFA-AC07-71EA8D5A1D24}" type="presParOf" srcId="{4A3E6F69-6A80-442D-8487-3480048BE016}" destId="{A54664A8-A1E4-43AF-BA04-E4D054F00467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3194050" y="531813"/>
            <a:ext cx="3846513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lIns="94768" tIns="47384" rIns="94768" bIns="47384" anchor="ctr"/>
          <a:lstStyle/>
          <a:p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1023462" y="3372167"/>
            <a:ext cx="8187690" cy="3194685"/>
          </a:xfrm>
          <a:prstGeom prst="rect">
            <a:avLst/>
          </a:prstGeom>
        </p:spPr>
        <p:txBody>
          <a:bodyPr lIns="94768" tIns="47384" rIns="94768" bIns="47384"/>
          <a:lstStyle/>
          <a:p>
            <a:pPr lvl="0"/>
            <a:r>
              <a:rPr lang="es-ES"/>
              <a:t>Haga clic para modificar los estilos de título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194050" y="531813"/>
            <a:ext cx="3846513" cy="26638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194050" y="531813"/>
            <a:ext cx="3846513" cy="2663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194050" y="531813"/>
            <a:ext cx="3846513" cy="2663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194050" y="531813"/>
            <a:ext cx="3846513" cy="2663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194050" y="531813"/>
            <a:ext cx="3846513" cy="2663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194050" y="531813"/>
            <a:ext cx="3846513" cy="2663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194050" y="531813"/>
            <a:ext cx="3846513" cy="2663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194050" y="531813"/>
            <a:ext cx="3846513" cy="2663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620" y="429"/>
            <a:ext cx="9904763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620" y="429"/>
            <a:ext cx="9904763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0" y="429"/>
            <a:ext cx="9904763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700462" y="5094580"/>
            <a:ext cx="6710238" cy="925223"/>
          </a:xfrm>
        </p:spPr>
        <p:txBody>
          <a:bodyPr/>
          <a:lstStyle>
            <a:lvl1pPr marL="0" indent="0" algn="r" latinLnBrk="0">
              <a:buNone/>
              <a:defRPr lang="es-ES"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201402" y="3606803"/>
            <a:ext cx="8209299" cy="1470025"/>
          </a:xfrm>
        </p:spPr>
        <p:txBody>
          <a:bodyPr anchor="b" anchorCtr="0"/>
          <a:lstStyle>
            <a:lvl1pPr algn="r" latinLnBrk="0">
              <a:defRPr lang="es-ES" sz="4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es-E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Realizado por Angel Córdova / Gabriel Bedón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título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5301" y="359465"/>
            <a:ext cx="89154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/>
              <a:t>Haga clic para modificar el estilo de título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es-E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Realizado por Angel Córdova / Gabriel Bedón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5301" y="359465"/>
            <a:ext cx="89154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/>
              <a:t>Haga clic para modificar el estilo de título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Realizado por Angel Córdova / Gabriel Bedón</a:t>
            </a: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Realizado por Angel Córdova / Gabriel Bedón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a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título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título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5301" y="359465"/>
            <a:ext cx="89154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/>
              <a:t>Haga clic para modificar el estilo de título del patrón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es-E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Realizado por Angel Córdova / Gabriel Bedón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título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5301" y="359465"/>
            <a:ext cx="89154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/>
              <a:t>Haga clic para modificar el estilo de título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Realizado por Angel Córdova / Gabriel Bedón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título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título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5301" y="359465"/>
            <a:ext cx="89154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/>
              <a:t>Haga clic para modificar el estilo de título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es-E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Realizado por Angel Córdova / Gabriel Bedón</a:t>
            </a:r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1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620" y="429"/>
            <a:ext cx="9904763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0" y="429"/>
            <a:ext cx="9904763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95301" y="359465"/>
            <a:ext cx="89154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/>
              <a:t>Haga clic para modificar el estilo de título del patrón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95301" y="1600203"/>
            <a:ext cx="89154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título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95301" y="6245225"/>
            <a:ext cx="2311400" cy="476250"/>
          </a:xfrm>
          <a:prstGeom prst="rect">
            <a:avLst/>
          </a:prstGeom>
        </p:spPr>
        <p:txBody>
          <a:bodyPr/>
          <a:lstStyle>
            <a:lvl1pPr latinLnBrk="0">
              <a:defRPr lang="es-ES" sz="1000">
                <a:latin typeface="+mn-lt"/>
              </a:defRPr>
            </a:lvl1pPr>
          </a:lstStyle>
          <a:p>
            <a:endParaRPr lang="es-ES" sz="100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384551" y="6245225"/>
            <a:ext cx="3136900" cy="476250"/>
          </a:xfrm>
          <a:prstGeom prst="rect">
            <a:avLst/>
          </a:prstGeom>
        </p:spPr>
        <p:txBody>
          <a:bodyPr/>
          <a:lstStyle>
            <a:lvl1pPr algn="ctr" latinLnBrk="0">
              <a:defRPr lang="es-ES" sz="1000">
                <a:latin typeface="+mn-lt"/>
              </a:defRPr>
            </a:lvl1pPr>
          </a:lstStyle>
          <a:p>
            <a:pPr algn="ctr"/>
            <a:r>
              <a:rPr lang="es-ES" sz="1000" smtClean="0"/>
              <a:t>Realizado por Angel Córdova / Gabriel Bedón</a:t>
            </a:r>
            <a:endParaRPr lang="es-ES" sz="100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/>
          <a:lstStyle>
            <a:lvl1pPr latinLnBrk="0">
              <a:defRPr lang="es-ES" sz="1000">
                <a:latin typeface="+mn-lt"/>
              </a:defRPr>
            </a:lvl1pPr>
          </a:lstStyle>
          <a:p>
            <a:pPr algn="r"/>
            <a:fld id="{D4C49B74-5DB2-4B03-B1D2-7F6A3C51C318}" type="slidenum">
              <a:rPr/>
              <a:pPr algn="r"/>
              <a:t>‹Nº›</a:t>
            </a:fld>
            <a:endParaRPr lang="es-E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dt="0"/>
  <p:txStyles>
    <p:titleStyle>
      <a:defPPr>
        <a:defRPr lang="es-ES" sz="4400">
          <a:solidFill>
            <a:schemeClr val="tx1"/>
          </a:solidFill>
          <a:latin typeface="+mj-lt"/>
          <a:ea typeface="+mj-ea"/>
          <a:cs typeface="+mj-cs"/>
        </a:defRPr>
      </a:defPPr>
      <a:lvl1pPr algn="l" latinLnBrk="0">
        <a:buNone/>
        <a:defRPr lang="es-ES"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 lang="es-ES"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latinLnBrk="0">
        <a:buChar char="•"/>
        <a:defRPr lang="es-ES" sz="2800">
          <a:latin typeface="+mn-lt"/>
        </a:defRPr>
      </a:lvl1pPr>
      <a:lvl2pPr marL="742950" indent="-285750">
        <a:buChar char="–"/>
        <a:defRPr lang="es-ES" sz="2400">
          <a:latin typeface="+mn-lt"/>
        </a:defRPr>
      </a:lvl2pPr>
      <a:lvl3pPr marL="1143000" indent="-228600">
        <a:buChar char="•"/>
        <a:defRPr lang="es-ES" sz="2400">
          <a:latin typeface="+mn-lt"/>
        </a:defRPr>
      </a:lvl3pPr>
      <a:lvl4pPr marL="1600200" indent="-228600">
        <a:buChar char="–"/>
        <a:defRPr lang="es-ES" sz="2000">
          <a:latin typeface="+mn-lt"/>
        </a:defRPr>
      </a:lvl4pPr>
      <a:lvl5pPr marL="2057400" indent="-228600">
        <a:buChar char="»"/>
        <a:defRPr lang="es-ES" sz="2000">
          <a:latin typeface="+mn-lt"/>
        </a:defRPr>
      </a:lvl5pPr>
      <a:lvl6pPr marL="2514600" indent="-228600">
        <a:buChar char="•"/>
        <a:defRPr lang="es-ES" sz="2000"/>
      </a:lvl6pPr>
      <a:lvl7pPr marL="2971800" indent="-228600">
        <a:buChar char="•"/>
        <a:defRPr lang="es-ES" sz="2000"/>
      </a:lvl7pPr>
      <a:lvl8pPr marL="3429000" indent="-228600">
        <a:buChar char="•"/>
        <a:defRPr lang="es-ES" sz="2000"/>
      </a:lvl8pPr>
      <a:lvl9pPr marL="3886200" indent="-228600">
        <a:buChar char="•"/>
        <a:defRPr lang="es-ES" sz="2000"/>
      </a:lvl9pPr>
    </p:bodyStyle>
    <p:otherStyle>
      <a:defPPr>
        <a:defRPr lang="es-ES">
          <a:solidFill>
            <a:schemeClr val="tx1"/>
          </a:solidFill>
          <a:latin typeface="+mn-lt"/>
          <a:ea typeface="+mn-ea"/>
          <a:cs typeface="+mn-cs"/>
        </a:defRPr>
      </a:defPPr>
      <a:lvl1pPr marL="0" latinLnBrk="0"/>
      <a:lvl2pPr marL="457200"/>
      <a:lvl3pPr marL="914400"/>
      <a:lvl4pPr marL="1371600"/>
      <a:lvl5pPr marL="1828800"/>
      <a:lvl6pPr marL="2286000"/>
      <a:lvl7pPr marL="2743200"/>
      <a:lvl8pPr marL="3200400"/>
      <a:lvl9pPr marL="3657600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3" Type="http://schemas.openxmlformats.org/officeDocument/2006/relationships/slide" Target="slide7.xml"/><Relationship Id="rId7" Type="http://schemas.openxmlformats.org/officeDocument/2006/relationships/slide" Target="slide3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5.xml"/><Relationship Id="rId5" Type="http://schemas.openxmlformats.org/officeDocument/2006/relationships/slide" Target="slide20.xml"/><Relationship Id="rId10" Type="http://schemas.openxmlformats.org/officeDocument/2006/relationships/slide" Target="slide3.xml"/><Relationship Id="rId4" Type="http://schemas.openxmlformats.org/officeDocument/2006/relationships/slide" Target="slide11.xml"/><Relationship Id="rId9" Type="http://schemas.openxmlformats.org/officeDocument/2006/relationships/slide" Target="slide6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emf"/><Relationship Id="rId7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 bwMode="auto">
          <a:xfrm>
            <a:off x="226981" y="228600"/>
            <a:ext cx="959647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 fontScale="97500" lnSpcReduction="10000"/>
          </a:bodyPr>
          <a:lstStyle/>
          <a:p>
            <a:pPr lvl="0" algn="ctr">
              <a:lnSpc>
                <a:spcPct val="95000"/>
              </a:lnSpc>
              <a:spcBef>
                <a:spcPct val="0"/>
              </a:spcBef>
              <a:defRPr/>
            </a:pPr>
            <a:r>
              <a:rPr kumimoji="0" lang="es-EC" sz="3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Escuela Politécnica del Ejército</a:t>
            </a:r>
            <a:r>
              <a:rPr kumimoji="0" lang="es-ES" sz="3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3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3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3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3000" b="1" i="0" u="none" strike="noStrike" kern="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MBA</a:t>
            </a:r>
            <a:r>
              <a:rPr kumimoji="0" lang="es-EC" sz="3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#XXVI</a:t>
            </a:r>
            <a:br>
              <a:rPr kumimoji="0" lang="es-EC" sz="3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3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3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28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MAESTRÍA EN ADMINISTRACIÓN DE EMPRESAS</a:t>
            </a:r>
            <a:br>
              <a:rPr kumimoji="0" lang="es-ES" sz="28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3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3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28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Tema: “</a:t>
            </a:r>
            <a:r>
              <a:rPr lang="es-ES" sz="2800" b="1" dirty="0" smtClean="0"/>
              <a:t>Estudio para implementar un equipo </a:t>
            </a:r>
            <a:r>
              <a:rPr lang="es-ES" sz="2800" b="1" dirty="0" err="1" smtClean="0"/>
              <a:t>Dispensing</a:t>
            </a:r>
            <a:r>
              <a:rPr lang="es-ES" sz="2800" b="1" dirty="0" smtClean="0"/>
              <a:t> en la Empresa </a:t>
            </a:r>
            <a:r>
              <a:rPr lang="es-ES" sz="2800" b="1" dirty="0" err="1" smtClean="0"/>
              <a:t>SunChemical</a:t>
            </a:r>
            <a:r>
              <a:rPr lang="es-ES" sz="2800" b="1" dirty="0" smtClean="0"/>
              <a:t> Ecuador </a:t>
            </a:r>
            <a:r>
              <a:rPr lang="es-ES" sz="2800" b="1" dirty="0" err="1" smtClean="0"/>
              <a:t>S.A</a:t>
            </a:r>
            <a:r>
              <a:rPr kumimoji="0" lang="es-ES" sz="28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br>
              <a:rPr kumimoji="0" lang="es-ES" sz="28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3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3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3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3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3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3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C" sz="3000" b="1" i="0" u="none" strike="noStrike" kern="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5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Elaborado por:</a:t>
            </a:r>
            <a:r>
              <a:rPr kumimoji="0" lang="es-ES" sz="25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25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25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Ángel Córdova J. / Gabriel Bedón T.</a:t>
            </a:r>
            <a:r>
              <a:rPr kumimoji="0" lang="es-ES" sz="25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25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3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es-ES" sz="3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3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3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es-EC" sz="2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Quito, ABRIL DE </a:t>
            </a:r>
            <a:r>
              <a:rPr kumimoji="0" lang="es-EC" sz="2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2011</a:t>
            </a:r>
            <a:r>
              <a:rPr kumimoji="0" lang="es-ES" sz="3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3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3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3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3000" b="1" i="0" u="none" strike="noStrike" kern="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26" name="Object 2" descr="Mármol blanco"/>
          <p:cNvGraphicFramePr>
            <a:graphicFrameLocks noChangeAspect="1"/>
          </p:cNvGraphicFramePr>
          <p:nvPr/>
        </p:nvGraphicFramePr>
        <p:xfrm>
          <a:off x="3467101" y="3514725"/>
          <a:ext cx="732631" cy="752475"/>
        </p:xfrm>
        <a:graphic>
          <a:graphicData uri="http://schemas.openxmlformats.org/presentationml/2006/ole">
            <p:oleObj spid="_x0000_s1026" name="Imagen de mapa de bits" r:id="rId4" imgW="676369" imgH="752381" progId="PBrush">
              <p:embed/>
            </p:oleObj>
          </a:graphicData>
        </a:graphic>
      </p:graphicFrame>
      <p:pic>
        <p:nvPicPr>
          <p:cNvPr id="9" name="8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676650"/>
            <a:ext cx="2674621" cy="438150"/>
          </a:xfrm>
          <a:prstGeom prst="rect">
            <a:avLst/>
          </a:prstGeom>
          <a:noFill/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1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Realizado por Angel Córdova / Gabriel Bedón</a:t>
            </a: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LA EMPRESA 3/3</a:t>
            </a:r>
            <a:endParaRPr lang="es-ES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8 Marcador de contenido" descr="D:\Documentos Desarrollo\Gabo\- MBA\14 - TESIS\2 - TESIS I\_RECURSOS\Sinclair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4081" y="1752600"/>
            <a:ext cx="5837838" cy="437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384219" y="1352490"/>
            <a:ext cx="3537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Char char="•"/>
            </a:pPr>
            <a:r>
              <a:rPr lang="es-EC" sz="2000" dirty="0" smtClean="0"/>
              <a:t>Evolución de Sun Chemical: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696517" y="609600"/>
            <a:ext cx="859035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/>
            <a:r>
              <a:rPr lang="es-EC" sz="4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ACTUALIZACIÓN DEL VOLUMEN DEL MERCADO</a:t>
            </a:r>
          </a:p>
          <a:p>
            <a:pPr>
              <a:defRPr/>
            </a:pPr>
            <a:endParaRPr lang="es-ES" sz="4000" b="1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lvl="1">
              <a:defRPr/>
            </a:pPr>
            <a:r>
              <a:rPr lang="es-ES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 </a:t>
            </a:r>
            <a:r>
              <a:rPr lang="es-EC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Definición de Objetivos Específicos</a:t>
            </a:r>
          </a:p>
          <a:p>
            <a:pPr marL="0" lvl="1">
              <a:defRPr/>
            </a:pPr>
            <a:r>
              <a:rPr lang="es-ES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 Definición de Hipótesis</a:t>
            </a:r>
          </a:p>
          <a:p>
            <a:pPr marL="0" lvl="1">
              <a:buFontTx/>
              <a:buChar char="-"/>
              <a:defRPr/>
            </a:pPr>
            <a:r>
              <a:rPr lang="es-EC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Diseño del Cuestionario, Formatos de Preguntas y Escalas</a:t>
            </a:r>
          </a:p>
          <a:p>
            <a:pPr marL="0" lvl="1">
              <a:buFontTx/>
              <a:buChar char="-"/>
              <a:defRPr/>
            </a:pPr>
            <a:r>
              <a:rPr lang="es-EC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Metodología Estadística</a:t>
            </a:r>
          </a:p>
          <a:p>
            <a:pPr marL="0" lvl="1">
              <a:buFontTx/>
              <a:buChar char="-"/>
              <a:defRPr/>
            </a:pPr>
            <a:r>
              <a:rPr lang="es-EC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Diseño y cálculo estadístico de la muestra</a:t>
            </a:r>
          </a:p>
          <a:p>
            <a:pPr marL="0" lvl="1">
              <a:buFontTx/>
              <a:buChar char="-"/>
              <a:defRPr/>
            </a:pPr>
            <a:r>
              <a:rPr lang="es-EC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Análisis de Datos</a:t>
            </a:r>
            <a:endParaRPr lang="es-ES" sz="2500" b="1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 dirty="0">
                <a:hlinkClick r:id="rId2" action="ppaction://hlinksldjump"/>
              </a:rPr>
              <a:t>Regresar al menú</a:t>
            </a:r>
            <a:endParaRPr lang="es-ES" sz="15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11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Realizado por Angel Córdova / Gabriel Bedón</a:t>
            </a: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500188"/>
            <a:ext cx="9441656" cy="47482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C" sz="2000" b="1" dirty="0" smtClean="0"/>
              <a:t>DEFINICIÓN DE OBJETIVOS ESPECÍFICOS:</a:t>
            </a:r>
          </a:p>
          <a:p>
            <a:pPr marL="0" indent="0">
              <a:buNone/>
            </a:pPr>
            <a:endParaRPr lang="es-EC" sz="500" dirty="0" smtClean="0"/>
          </a:p>
          <a:p>
            <a:pPr marL="0" indent="0">
              <a:buNone/>
            </a:pPr>
            <a:r>
              <a:rPr lang="es-EC" sz="2000" dirty="0" smtClean="0"/>
              <a:t>En reunión con Gerencia y la Dirección de Ventas, se definió los siguientes objetivos específicos para la investigación:</a:t>
            </a:r>
          </a:p>
          <a:p>
            <a:pPr>
              <a:buNone/>
            </a:pPr>
            <a:endParaRPr lang="es-EC" sz="500" dirty="0" smtClean="0"/>
          </a:p>
          <a:p>
            <a:pPr marL="723900" lvl="0"/>
            <a:r>
              <a:rPr lang="es-EC" sz="2000" b="1" dirty="0" smtClean="0"/>
              <a:t>Identificar la frecuencia </a:t>
            </a:r>
            <a:r>
              <a:rPr lang="es-EC" sz="2000" dirty="0" smtClean="0"/>
              <a:t>con que los clientes realizan sus compras.</a:t>
            </a:r>
          </a:p>
          <a:p>
            <a:pPr marL="723900" lvl="0"/>
            <a:r>
              <a:rPr lang="es-EC" sz="2000" b="1" dirty="0" smtClean="0"/>
              <a:t>Validar los tipos de impresión </a:t>
            </a:r>
            <a:r>
              <a:rPr lang="es-EC" sz="2000" dirty="0" smtClean="0"/>
              <a:t>que utilizan los clientes donde intervienen las tintas.</a:t>
            </a:r>
          </a:p>
          <a:p>
            <a:pPr marL="723900" lvl="0"/>
            <a:r>
              <a:rPr lang="es-EC" sz="2000" b="1" dirty="0" smtClean="0"/>
              <a:t>Determinar las cantidades promedio</a:t>
            </a:r>
            <a:r>
              <a:rPr lang="es-EC" sz="2000" dirty="0" smtClean="0"/>
              <a:t> de compra mensual de tintas por parte de los clientes.</a:t>
            </a:r>
          </a:p>
          <a:p>
            <a:pPr marL="723900" lvl="0"/>
            <a:r>
              <a:rPr lang="es-EC" sz="2000" b="1" dirty="0" smtClean="0"/>
              <a:t>Actualizar la participación de mercado </a:t>
            </a:r>
            <a:r>
              <a:rPr lang="es-EC" sz="2000" dirty="0" smtClean="0"/>
              <a:t>de la empresa y de los demás competidores.</a:t>
            </a:r>
          </a:p>
          <a:p>
            <a:pPr>
              <a:buNone/>
            </a:pPr>
            <a:endParaRPr lang="es-EC" sz="2000" dirty="0" smtClean="0"/>
          </a:p>
          <a:p>
            <a:pPr marL="0" lvl="1" indent="0">
              <a:buNone/>
            </a:pPr>
            <a:r>
              <a:rPr lang="es-EC" sz="2000" b="1" dirty="0" smtClean="0"/>
              <a:t>DEFINICIÓN DE HIPÓTESIS		</a:t>
            </a:r>
            <a:endParaRPr lang="es-EC" sz="2000" dirty="0" smtClean="0"/>
          </a:p>
          <a:p>
            <a:pPr>
              <a:buNone/>
            </a:pPr>
            <a:endParaRPr lang="es-EC" sz="500" dirty="0" smtClean="0"/>
          </a:p>
          <a:p>
            <a:pPr marL="723900" indent="-368300"/>
            <a:r>
              <a:rPr lang="es-EC" sz="2000" dirty="0" smtClean="0"/>
              <a:t>El </a:t>
            </a:r>
            <a:r>
              <a:rPr lang="es-EC" sz="2000" b="1" dirty="0" smtClean="0"/>
              <a:t>volumen y demanda del mercado justifica </a:t>
            </a:r>
            <a:r>
              <a:rPr lang="es-EC" sz="2000" dirty="0" smtClean="0"/>
              <a:t>la implementación de un equipo </a:t>
            </a:r>
            <a:r>
              <a:rPr lang="es-EC" sz="2000" dirty="0" err="1" smtClean="0"/>
              <a:t>dispensing</a:t>
            </a:r>
            <a:r>
              <a:rPr lang="es-EC" sz="2000" dirty="0" smtClean="0"/>
              <a:t> en la planta de producción de </a:t>
            </a:r>
            <a:r>
              <a:rPr lang="es-EC" sz="2000" dirty="0" err="1" smtClean="0"/>
              <a:t>SunChemical</a:t>
            </a:r>
            <a:r>
              <a:rPr lang="es-EC" sz="2000" dirty="0" smtClean="0"/>
              <a:t> Ecuador S.A.</a:t>
            </a:r>
          </a:p>
          <a:p>
            <a:pPr algn="just"/>
            <a:endParaRPr lang="es-EC" sz="2000" dirty="0" smtClean="0"/>
          </a:p>
          <a:p>
            <a:pPr algn="just"/>
            <a:endParaRPr lang="es-EC" sz="2000" dirty="0" smtClean="0"/>
          </a:p>
          <a:p>
            <a:pPr algn="just">
              <a:buNone/>
            </a:pPr>
            <a:endParaRPr sz="2000" dirty="0" smtClean="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DEFINICIÓN DE OBJETIVOS ESPECÍFICOS e HIPÓTESIS</a:t>
            </a:r>
            <a:endParaRPr lang="es-ES" sz="2000" b="1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DISEÑO DEL CUESTIONARIO, FORMATOS DE PREGUNTAS Y ESCALAS</a:t>
            </a:r>
          </a:p>
        </p:txBody>
      </p:sp>
      <p:pic>
        <p:nvPicPr>
          <p:cNvPr id="179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3759" y="1066800"/>
            <a:ext cx="6021041" cy="507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DISEÑO DEL CUESTIONARIO, FORMATOS DE PREGUNTAS Y ESCALAS</a:t>
            </a:r>
          </a:p>
        </p:txBody>
      </p:sp>
      <p:pic>
        <p:nvPicPr>
          <p:cNvPr id="180226" name="Picture 2" descr="F:\Documents and Settings\Desarrollo\Escritorio\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066800"/>
            <a:ext cx="5924550" cy="49890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500188"/>
            <a:ext cx="9441656" cy="4748212"/>
          </a:xfrm>
        </p:spPr>
        <p:txBody>
          <a:bodyPr>
            <a:noAutofit/>
          </a:bodyPr>
          <a:lstStyle/>
          <a:p>
            <a:pPr marL="342900" lvl="1" indent="-342900" algn="just">
              <a:buNone/>
            </a:pPr>
            <a:r>
              <a:rPr lang="es-EC" sz="2000" b="1" dirty="0" smtClean="0"/>
              <a:t>METODOLOGÍA ESTADÍSTICA:</a:t>
            </a:r>
          </a:p>
          <a:p>
            <a:pPr marL="0" indent="0">
              <a:buNone/>
            </a:pPr>
            <a:endParaRPr lang="es-EC" sz="500" dirty="0" smtClean="0"/>
          </a:p>
          <a:p>
            <a:pPr marL="0" indent="0">
              <a:buNone/>
            </a:pPr>
            <a:r>
              <a:rPr lang="es-EC" sz="2000" dirty="0" smtClean="0"/>
              <a:t>Para este estudio se optó por el método de </a:t>
            </a:r>
            <a:r>
              <a:rPr lang="es-EC" sz="2000" b="1" dirty="0" smtClean="0"/>
              <a:t>Investigación cuantitativa </a:t>
            </a:r>
            <a:r>
              <a:rPr lang="es-EC" sz="2000" dirty="0" smtClean="0"/>
              <a:t>para determinar aspectos como cantidades de consumo, aplicaciones principales del producto, frecuencia de abastecimiento y la participación de mercado que tienen </a:t>
            </a:r>
            <a:r>
              <a:rPr lang="es-EC" sz="2000" dirty="0" err="1" smtClean="0"/>
              <a:t>SunChemical</a:t>
            </a:r>
            <a:r>
              <a:rPr lang="es-EC" sz="2000" dirty="0" smtClean="0"/>
              <a:t> y sus competidores en el Negocio de Empaque.</a:t>
            </a:r>
          </a:p>
          <a:p>
            <a:pPr>
              <a:buNone/>
            </a:pPr>
            <a:endParaRPr lang="es-EC" sz="2000" dirty="0" smtClean="0"/>
          </a:p>
          <a:p>
            <a:pPr marL="0" lvl="1" indent="0">
              <a:buNone/>
            </a:pPr>
            <a:r>
              <a:rPr lang="es-EC" sz="2000" b="1" dirty="0" smtClean="0"/>
              <a:t>DISEÑO Y CÁLCULO ESTADÍSTICO DE LA MUESTRA</a:t>
            </a:r>
          </a:p>
          <a:p>
            <a:pPr marL="0" lvl="1" indent="0">
              <a:buNone/>
            </a:pPr>
            <a:r>
              <a:rPr lang="es-EC" sz="500" b="1" dirty="0" smtClean="0"/>
              <a:t>		</a:t>
            </a:r>
            <a:endParaRPr lang="es-EC" sz="500" dirty="0" smtClean="0"/>
          </a:p>
          <a:p>
            <a:pPr marL="368300" indent="-368300"/>
            <a:r>
              <a:rPr lang="es-EC" sz="2000" dirty="0" smtClean="0"/>
              <a:t>De acuerdo a la base de datos que posee la empresa, y luego de investigar otras fuentes de información que existen en esta industria, se encontró que </a:t>
            </a:r>
            <a:r>
              <a:rPr lang="es-EC" sz="2000" b="1" dirty="0" smtClean="0"/>
              <a:t>el mercado lo conforman pocos clientes</a:t>
            </a:r>
            <a:r>
              <a:rPr lang="es-EC" sz="2000" dirty="0" smtClean="0"/>
              <a:t>,</a:t>
            </a:r>
            <a:r>
              <a:rPr lang="es-EC" sz="2000" b="1" dirty="0" smtClean="0"/>
              <a:t> </a:t>
            </a:r>
            <a:r>
              <a:rPr lang="es-EC" sz="2000" dirty="0" smtClean="0"/>
              <a:t>por lo que no se determinó una muestra y las encuestas se enfocaron a toda la población, es decir, </a:t>
            </a:r>
            <a:r>
              <a:rPr lang="es-EC" sz="2000" b="1" dirty="0" smtClean="0">
                <a:latin typeface="Calibri" pitchFamily="34" charset="0"/>
              </a:rPr>
              <a:t>48</a:t>
            </a:r>
            <a:r>
              <a:rPr lang="es-EC" sz="2000" b="1" dirty="0" smtClean="0"/>
              <a:t> empresas </a:t>
            </a:r>
            <a:r>
              <a:rPr lang="es-EC" sz="2000" dirty="0" smtClean="0"/>
              <a:t>que imprimen por medio de Flexografía.</a:t>
            </a:r>
          </a:p>
          <a:p>
            <a:pPr marL="368300" indent="-368300"/>
            <a:endParaRPr lang="es-EC" sz="500" dirty="0" smtClean="0"/>
          </a:p>
          <a:p>
            <a:pPr marL="368300" indent="-368300"/>
            <a:r>
              <a:rPr lang="es-EC" sz="2000" dirty="0" smtClean="0"/>
              <a:t>Otro argumento para aplicar este método es que </a:t>
            </a:r>
            <a:r>
              <a:rPr lang="es-EC" sz="2000" b="1" dirty="0" smtClean="0"/>
              <a:t>existe una considerable variación en el consumo de tintas de cada cliente</a:t>
            </a:r>
            <a:r>
              <a:rPr lang="es-EC" sz="2000" dirty="0" smtClean="0"/>
              <a:t>, lo cual influye en la determinación del volumen del mercado.</a:t>
            </a:r>
          </a:p>
          <a:p>
            <a:pPr algn="just">
              <a:buNone/>
            </a:pPr>
            <a:endParaRPr sz="2000" dirty="0" smtClean="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METODOLOGÍA ESTADÍSTICA y DISEÑO Y CÁLCULO DE LA MUESTRA</a:t>
            </a: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500188"/>
            <a:ext cx="9441656" cy="4748212"/>
          </a:xfrm>
        </p:spPr>
        <p:txBody>
          <a:bodyPr>
            <a:noAutofit/>
          </a:bodyPr>
          <a:lstStyle/>
          <a:p>
            <a:r>
              <a:rPr lang="es-EC" sz="2000" b="1" dirty="0" smtClean="0"/>
              <a:t>Pregunta 1:</a:t>
            </a:r>
            <a:r>
              <a:rPr lang="es-EC" sz="2000" dirty="0" smtClean="0"/>
              <a:t> Cuál es su frecuencia de Abastecimiento?</a:t>
            </a:r>
          </a:p>
          <a:p>
            <a:pPr algn="just">
              <a:buNone/>
            </a:pPr>
            <a:endParaRPr sz="2000" dirty="0" smtClean="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3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ANÁLISIS DE DATOS 1/4</a:t>
            </a: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81249" name="Object 1"/>
          <p:cNvGraphicFramePr>
            <a:graphicFrameLocks noChangeAspect="1"/>
          </p:cNvGraphicFramePr>
          <p:nvPr/>
        </p:nvGraphicFramePr>
        <p:xfrm>
          <a:off x="746760" y="2133600"/>
          <a:ext cx="4434840" cy="4038600"/>
        </p:xfrm>
        <a:graphic>
          <a:graphicData uri="http://schemas.openxmlformats.org/presentationml/2006/ole">
            <p:oleObj spid="_x0000_s181249" name="Imagen" r:id="rId4" imgW="3456000" imgH="3525120" progId="StaticEnhancedMetafile">
              <p:embed/>
            </p:oleObj>
          </a:graphicData>
        </a:graphic>
      </p:graphicFrame>
      <p:sp>
        <p:nvSpPr>
          <p:cNvPr id="9" name="8 Rectángulo"/>
          <p:cNvSpPr/>
          <p:nvPr/>
        </p:nvSpPr>
        <p:spPr>
          <a:xfrm>
            <a:off x="5334000" y="3048000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El </a:t>
            </a:r>
            <a:r>
              <a:rPr lang="es-ES" b="1" dirty="0" smtClean="0">
                <a:latin typeface="Calibri" pitchFamily="34" charset="0"/>
              </a:rPr>
              <a:t>52.1</a:t>
            </a:r>
            <a:r>
              <a:rPr lang="es-ES" b="1" dirty="0" smtClean="0"/>
              <a:t>% </a:t>
            </a:r>
            <a:r>
              <a:rPr lang="es-ES" dirty="0" smtClean="0"/>
              <a:t>de las Empresas encuestadas  se abastece </a:t>
            </a:r>
            <a:r>
              <a:rPr lang="es-ES" b="1" dirty="0" smtClean="0"/>
              <a:t>quincenalmente</a:t>
            </a:r>
            <a:r>
              <a:rPr lang="es-ES" dirty="0" smtClean="0"/>
              <a:t>, el </a:t>
            </a:r>
            <a:r>
              <a:rPr lang="es-ES" b="1" dirty="0" smtClean="0">
                <a:latin typeface="Calibri" pitchFamily="34" charset="0"/>
              </a:rPr>
              <a:t>31.3% </a:t>
            </a:r>
            <a:r>
              <a:rPr lang="es-ES" dirty="0" smtClean="0"/>
              <a:t>compra tintas semanalmente y el </a:t>
            </a:r>
            <a:r>
              <a:rPr lang="es-ES" b="1" dirty="0" smtClean="0">
                <a:latin typeface="Calibri" pitchFamily="34" charset="0"/>
              </a:rPr>
              <a:t>16,7% </a:t>
            </a:r>
            <a:r>
              <a:rPr lang="es-ES" dirty="0" smtClean="0"/>
              <a:t>compra mensualmente.</a:t>
            </a:r>
            <a:endParaRPr lang="es-EC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500188"/>
            <a:ext cx="9441656" cy="4748212"/>
          </a:xfrm>
        </p:spPr>
        <p:txBody>
          <a:bodyPr>
            <a:noAutofit/>
          </a:bodyPr>
          <a:lstStyle/>
          <a:p>
            <a:r>
              <a:rPr lang="es-EC" sz="2000" b="1" dirty="0" smtClean="0"/>
              <a:t>Pregunta 2: </a:t>
            </a:r>
            <a:r>
              <a:rPr lang="es-EC" sz="2000" dirty="0" smtClean="0"/>
              <a:t>Qué tipo de impresiones realiza (Sustrato-Tipo de Impresión)?</a:t>
            </a:r>
          </a:p>
          <a:p>
            <a:pPr algn="just">
              <a:buNone/>
            </a:pPr>
            <a:endParaRPr sz="2000" dirty="0" smtClean="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ANÁLISIS DE DATOS 2/4</a:t>
            </a: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6629400" y="2514600"/>
            <a:ext cx="259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El </a:t>
            </a:r>
            <a:r>
              <a:rPr lang="es-ES" b="1" dirty="0" smtClean="0">
                <a:latin typeface="Calibri" pitchFamily="34" charset="0"/>
              </a:rPr>
              <a:t>44.19% </a:t>
            </a:r>
            <a:r>
              <a:rPr lang="es-ES" dirty="0" smtClean="0"/>
              <a:t>de las Empresas encuestadas  realiza impresiones en </a:t>
            </a:r>
            <a:r>
              <a:rPr lang="es-ES" b="1" dirty="0" smtClean="0"/>
              <a:t>superficie No </a:t>
            </a:r>
            <a:r>
              <a:rPr lang="es-ES" b="1" dirty="0" err="1" smtClean="0"/>
              <a:t>Termoresistente</a:t>
            </a:r>
            <a:r>
              <a:rPr lang="es-ES" dirty="0" smtClean="0"/>
              <a:t>, el </a:t>
            </a:r>
            <a:r>
              <a:rPr lang="es-ES" b="1" dirty="0" smtClean="0">
                <a:latin typeface="Calibri" pitchFamily="34" charset="0"/>
              </a:rPr>
              <a:t>40.70% </a:t>
            </a:r>
            <a:r>
              <a:rPr lang="es-ES" dirty="0" smtClean="0"/>
              <a:t>imprime en superficies </a:t>
            </a:r>
            <a:r>
              <a:rPr lang="es-ES" dirty="0" err="1" smtClean="0"/>
              <a:t>Termoresistentes</a:t>
            </a:r>
            <a:r>
              <a:rPr lang="es-ES" dirty="0" smtClean="0"/>
              <a:t> y el </a:t>
            </a:r>
            <a:r>
              <a:rPr lang="es-ES" b="1" dirty="0" smtClean="0">
                <a:latin typeface="Calibri" pitchFamily="34" charset="0"/>
              </a:rPr>
              <a:t>15,12%  </a:t>
            </a:r>
            <a:r>
              <a:rPr lang="es-ES" dirty="0" smtClean="0"/>
              <a:t>imprime en Laminación. </a:t>
            </a:r>
            <a:endParaRPr lang="es-EC" dirty="0"/>
          </a:p>
        </p:txBody>
      </p:sp>
      <p:graphicFrame>
        <p:nvGraphicFramePr>
          <p:cNvPr id="10" name="9 Gráfico"/>
          <p:cNvGraphicFramePr/>
          <p:nvPr/>
        </p:nvGraphicFramePr>
        <p:xfrm>
          <a:off x="635000" y="2070100"/>
          <a:ext cx="5943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500188"/>
            <a:ext cx="9441656" cy="4748212"/>
          </a:xfrm>
        </p:spPr>
        <p:txBody>
          <a:bodyPr>
            <a:noAutofit/>
          </a:bodyPr>
          <a:lstStyle/>
          <a:p>
            <a:r>
              <a:rPr lang="es-EC" sz="2000" b="1" dirty="0" smtClean="0"/>
              <a:t>Pregunta 3: </a:t>
            </a:r>
            <a:r>
              <a:rPr lang="es-EC" sz="2000" dirty="0" smtClean="0"/>
              <a:t>Por favor confírmenos su consumo promedio/mes de Tintas?</a:t>
            </a:r>
          </a:p>
          <a:p>
            <a:pPr algn="just">
              <a:buNone/>
            </a:pPr>
            <a:endParaRPr sz="2000" dirty="0" smtClean="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ANÁLISIS DE DATOS 3/4</a:t>
            </a: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6629400" y="2438400"/>
            <a:ext cx="259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El consumo del mercado en su mayoría está dado por las empresas grandes, el caso específico y principal es, </a:t>
            </a:r>
            <a:r>
              <a:rPr lang="es-ES" b="1" dirty="0" err="1" smtClean="0"/>
              <a:t>Sigmaplast</a:t>
            </a:r>
            <a:r>
              <a:rPr lang="es-ES" dirty="0" smtClean="0"/>
              <a:t>, que representa el </a:t>
            </a:r>
            <a:r>
              <a:rPr lang="es-ES" b="1" dirty="0" smtClean="0">
                <a:latin typeface="Calibri" pitchFamily="34" charset="0"/>
              </a:rPr>
              <a:t>37% </a:t>
            </a:r>
            <a:r>
              <a:rPr lang="es-ES" dirty="0" smtClean="0"/>
              <a:t>del consumo de tintas, traducido a aproximadamente 60 toneladas/mes</a:t>
            </a:r>
            <a:endParaRPr lang="es-EC" dirty="0"/>
          </a:p>
        </p:txBody>
      </p:sp>
      <p:pic>
        <p:nvPicPr>
          <p:cNvPr id="11" name="10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133600"/>
            <a:ext cx="56388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500188"/>
            <a:ext cx="9441656" cy="4748212"/>
          </a:xfrm>
        </p:spPr>
        <p:txBody>
          <a:bodyPr>
            <a:noAutofit/>
          </a:bodyPr>
          <a:lstStyle/>
          <a:p>
            <a:r>
              <a:rPr lang="es-EC" sz="2000" b="1" dirty="0" smtClean="0"/>
              <a:t>Pregunta 4: </a:t>
            </a:r>
            <a:r>
              <a:rPr lang="es-EC" sz="2000" dirty="0" smtClean="0"/>
              <a:t>Nos puede ayudar con su estimado de consumo por proveedor?</a:t>
            </a:r>
          </a:p>
          <a:p>
            <a:pPr algn="just">
              <a:buNone/>
            </a:pPr>
            <a:endParaRPr sz="2000" dirty="0" smtClean="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ANÁLISIS DE DATOS 4/4</a:t>
            </a: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762000" y="3581400"/>
            <a:ext cx="8686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Al cierre del año 2010, el negocio de empaques flexibles en Ecuador, se aproxima a las </a:t>
            </a:r>
            <a:r>
              <a:rPr lang="es-ES" b="1" dirty="0" smtClean="0">
                <a:latin typeface="Calibri" pitchFamily="34" charset="0"/>
              </a:rPr>
              <a:t>2.000</a:t>
            </a:r>
            <a:r>
              <a:rPr lang="es-ES" dirty="0" smtClean="0"/>
              <a:t> toneladas de consumo en tintas, barnices y bases para impresión por sistema flexográfico. Como puede observarse en el gráfico de Mercado de empaque, </a:t>
            </a:r>
            <a:r>
              <a:rPr lang="es-ES" b="1" dirty="0" err="1" smtClean="0"/>
              <a:t>SunChemical</a:t>
            </a:r>
            <a:r>
              <a:rPr lang="es-ES" b="1" dirty="0" smtClean="0"/>
              <a:t> </a:t>
            </a:r>
            <a:r>
              <a:rPr lang="es-ES" dirty="0" smtClean="0"/>
              <a:t>es el líder del mercado con el </a:t>
            </a:r>
            <a:r>
              <a:rPr lang="es-ES" b="1" dirty="0" smtClean="0">
                <a:latin typeface="Calibri" pitchFamily="34" charset="0"/>
              </a:rPr>
              <a:t>61,36%. </a:t>
            </a:r>
            <a:r>
              <a:rPr lang="es-ES" dirty="0" err="1" smtClean="0"/>
              <a:t>Indubras</a:t>
            </a:r>
            <a:r>
              <a:rPr lang="es-ES" dirty="0" smtClean="0"/>
              <a:t> se ubica en el segundo lugar con </a:t>
            </a:r>
            <a:r>
              <a:rPr lang="es-ES" b="1" dirty="0" smtClean="0">
                <a:latin typeface="Calibri" pitchFamily="34" charset="0"/>
              </a:rPr>
              <a:t>17,97%; </a:t>
            </a:r>
            <a:r>
              <a:rPr lang="es-ES" dirty="0" smtClean="0"/>
              <a:t>la mayor cantidad de sus ventas </a:t>
            </a:r>
            <a:r>
              <a:rPr lang="es-ES" b="1" dirty="0" smtClean="0">
                <a:latin typeface="Calibri" pitchFamily="34" charset="0"/>
              </a:rPr>
              <a:t>(77%) </a:t>
            </a:r>
            <a:r>
              <a:rPr lang="es-ES" dirty="0" smtClean="0"/>
              <a:t>corresponden a un solo cliente (</a:t>
            </a:r>
            <a:r>
              <a:rPr lang="es-ES" dirty="0" err="1" smtClean="0"/>
              <a:t>Sigmaplast</a:t>
            </a:r>
            <a:r>
              <a:rPr lang="es-ES" dirty="0" smtClean="0"/>
              <a:t>) con importaciones directas desde su planta en Perú. Flint, aparece como el tercer proveedor del mercado con el </a:t>
            </a:r>
            <a:r>
              <a:rPr lang="es-ES" b="1" dirty="0" smtClean="0">
                <a:latin typeface="Calibri" pitchFamily="34" charset="0"/>
              </a:rPr>
              <a:t>12,00% </a:t>
            </a:r>
            <a:r>
              <a:rPr lang="es-ES" dirty="0" smtClean="0"/>
              <a:t>de participación con presencia en 10 clientes. </a:t>
            </a:r>
            <a:r>
              <a:rPr lang="es-ES" dirty="0" err="1" smtClean="0"/>
              <a:t>Lembert</a:t>
            </a:r>
            <a:r>
              <a:rPr lang="es-ES" dirty="0" smtClean="0"/>
              <a:t> de Colombia es cuarto en la lista de proveedores que posee un </a:t>
            </a:r>
            <a:r>
              <a:rPr lang="es-ES" b="1" dirty="0" smtClean="0">
                <a:latin typeface="Calibri" pitchFamily="34" charset="0"/>
              </a:rPr>
              <a:t>4,30%, </a:t>
            </a:r>
            <a:r>
              <a:rPr lang="es-ES" dirty="0" smtClean="0"/>
              <a:t>tiene su participación en un solo cliente (</a:t>
            </a:r>
            <a:r>
              <a:rPr lang="es-ES" dirty="0" err="1" smtClean="0"/>
              <a:t>Plasticsacks</a:t>
            </a:r>
            <a:r>
              <a:rPr lang="es-ES" dirty="0" smtClean="0"/>
              <a:t>).</a:t>
            </a:r>
            <a:endParaRPr lang="es-EC" dirty="0"/>
          </a:p>
        </p:txBody>
      </p:sp>
      <p:pic>
        <p:nvPicPr>
          <p:cNvPr id="11" name="10 Imagen" descr="F:\Documents and Settings\Desarrollo\Escritorio\g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81200"/>
            <a:ext cx="861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Marcador de contenido"/>
          <p:cNvSpPr>
            <a:spLocks noGrp="1"/>
          </p:cNvSpPr>
          <p:nvPr>
            <p:ph idx="1"/>
          </p:nvPr>
        </p:nvSpPr>
        <p:spPr>
          <a:xfrm>
            <a:off x="1083469" y="1562100"/>
            <a:ext cx="8590360" cy="5143500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es-EC" sz="2000" u="sng" dirty="0" smtClean="0">
                <a:solidFill>
                  <a:schemeClr val="tx1"/>
                </a:solidFill>
                <a:hlinkClick r:id="rId3" action="ppaction://hlinksldjump"/>
              </a:rPr>
              <a:t>LA EMPRESA SUNCHEMICAL ECUADOR S.A.</a:t>
            </a:r>
          </a:p>
          <a:p>
            <a:pPr lvl="0">
              <a:buFontTx/>
              <a:buChar char="-"/>
            </a:pPr>
            <a:endParaRPr lang="es-EC" sz="2000" u="sng" dirty="0" smtClean="0">
              <a:solidFill>
                <a:schemeClr val="tx1"/>
              </a:solidFill>
              <a:hlinkClick r:id="rId3" action="ppaction://hlinksldjump"/>
            </a:endParaRPr>
          </a:p>
          <a:p>
            <a:pPr>
              <a:buFontTx/>
              <a:buChar char="-"/>
            </a:pPr>
            <a:r>
              <a:rPr lang="es-EC" sz="2000" u="sng" dirty="0" smtClean="0">
                <a:solidFill>
                  <a:schemeClr val="tx1"/>
                </a:solidFill>
                <a:hlinkClick r:id="rId4" action="ppaction://hlinksldjump"/>
              </a:rPr>
              <a:t>ACTUALIZACIÓN DEL VOLUMEN DEL MERCADO</a:t>
            </a:r>
            <a:endParaRPr lang="es-EC" sz="2000" u="sng" dirty="0" smtClean="0">
              <a:solidFill>
                <a:schemeClr val="tx1"/>
              </a:solidFill>
              <a:hlinkClick r:id="rId3" action="ppaction://hlinksldjump"/>
            </a:endParaRPr>
          </a:p>
          <a:p>
            <a:pPr>
              <a:buFontTx/>
              <a:buChar char="-"/>
            </a:pPr>
            <a:endParaRPr lang="es-EC" sz="2000" u="sng" dirty="0" smtClean="0">
              <a:solidFill>
                <a:schemeClr val="tx1"/>
              </a:solidFill>
              <a:hlinkClick r:id="rId3" action="ppaction://hlinksldjump"/>
            </a:endParaRPr>
          </a:p>
          <a:p>
            <a:pPr>
              <a:buFontTx/>
              <a:buChar char="-"/>
            </a:pPr>
            <a:r>
              <a:rPr lang="es-EC" sz="2000" u="sng" dirty="0" smtClean="0">
                <a:solidFill>
                  <a:schemeClr val="tx1"/>
                </a:solidFill>
                <a:hlinkClick r:id="rId5" action="ppaction://hlinksldjump"/>
              </a:rPr>
              <a:t>ANÁLISIS DEL NEGOCIO EN SUNCHEMICAL ECUADOR</a:t>
            </a:r>
            <a:endParaRPr lang="es-EC" sz="2000" u="sng" dirty="0" smtClean="0">
              <a:solidFill>
                <a:schemeClr val="tx1"/>
              </a:solidFill>
              <a:hlinkClick r:id="rId3" action="ppaction://hlinksldjump"/>
            </a:endParaRPr>
          </a:p>
          <a:p>
            <a:pPr>
              <a:buFontTx/>
              <a:buChar char="-"/>
            </a:pPr>
            <a:endParaRPr lang="es-EC" sz="2000" u="sng" dirty="0" smtClean="0">
              <a:solidFill>
                <a:schemeClr val="tx1"/>
              </a:solidFill>
              <a:hlinkClick r:id="rId3" action="ppaction://hlinksldjump"/>
            </a:endParaRPr>
          </a:p>
          <a:p>
            <a:pPr>
              <a:buFontTx/>
              <a:buChar char="-"/>
            </a:pPr>
            <a:r>
              <a:rPr lang="es-EC" sz="2000" u="sng" dirty="0" smtClean="0">
                <a:solidFill>
                  <a:schemeClr val="tx1"/>
                </a:solidFill>
                <a:hlinkClick r:id="rId6" action="ppaction://hlinksldjump"/>
              </a:rPr>
              <a:t>ESTUDIO TÉCNICO</a:t>
            </a:r>
            <a:endParaRPr lang="es-EC" sz="2000" u="sng" dirty="0" smtClean="0">
              <a:solidFill>
                <a:schemeClr val="tx1"/>
              </a:solidFill>
              <a:hlinkClick r:id="rId3" action="ppaction://hlinksldjump"/>
            </a:endParaRPr>
          </a:p>
          <a:p>
            <a:pPr>
              <a:buFontTx/>
              <a:buChar char="-"/>
            </a:pPr>
            <a:endParaRPr lang="es-EC" sz="2000" u="sng" dirty="0" smtClean="0">
              <a:solidFill>
                <a:schemeClr val="tx1"/>
              </a:solidFill>
              <a:hlinkClick r:id="rId3" action="ppaction://hlinksldjump"/>
            </a:endParaRPr>
          </a:p>
          <a:p>
            <a:pPr>
              <a:buFontTx/>
              <a:buChar char="-"/>
            </a:pPr>
            <a:r>
              <a:rPr lang="es-EC" sz="2000" u="sng" dirty="0" smtClean="0">
                <a:solidFill>
                  <a:schemeClr val="tx1"/>
                </a:solidFill>
                <a:hlinkClick r:id="rId7" action="ppaction://hlinksldjump"/>
              </a:rPr>
              <a:t>ANÁLISIS Y EVALUACIÓN FINANCIERA</a:t>
            </a:r>
            <a:endParaRPr lang="es-EC" sz="2000" u="sng" dirty="0" smtClean="0">
              <a:solidFill>
                <a:schemeClr val="tx1"/>
              </a:solidFill>
              <a:hlinkClick r:id="rId3" action="ppaction://hlinksldjump"/>
            </a:endParaRPr>
          </a:p>
          <a:p>
            <a:pPr>
              <a:buFontTx/>
              <a:buChar char="-"/>
            </a:pPr>
            <a:endParaRPr lang="es-EC" sz="2000" u="sng" dirty="0" smtClean="0">
              <a:solidFill>
                <a:schemeClr val="tx1"/>
              </a:solidFill>
              <a:hlinkClick r:id="rId3" action="ppaction://hlinksldjump"/>
            </a:endParaRPr>
          </a:p>
          <a:p>
            <a:pPr>
              <a:buFontTx/>
              <a:buChar char="-"/>
            </a:pPr>
            <a:r>
              <a:rPr lang="es-EC" sz="2000" u="sng" dirty="0" smtClean="0">
                <a:solidFill>
                  <a:schemeClr val="tx1"/>
                </a:solidFill>
                <a:hlinkClick r:id="rId8" action="ppaction://hlinksldjump"/>
              </a:rPr>
              <a:t>EVALUACIÓN DEL PROYECTO</a:t>
            </a:r>
            <a:endParaRPr lang="es-EC" sz="2000" u="sng" dirty="0" smtClean="0">
              <a:solidFill>
                <a:schemeClr val="tx1"/>
              </a:solidFill>
              <a:hlinkClick r:id="rId3" action="ppaction://hlinksldjump"/>
            </a:endParaRPr>
          </a:p>
          <a:p>
            <a:pPr>
              <a:buFontTx/>
              <a:buChar char="-"/>
            </a:pPr>
            <a:endParaRPr lang="es-EC" sz="2000" u="sng" dirty="0" smtClean="0">
              <a:solidFill>
                <a:schemeClr val="tx1"/>
              </a:solidFill>
              <a:hlinkClick r:id="rId3" action="ppaction://hlinksldjump"/>
            </a:endParaRPr>
          </a:p>
          <a:p>
            <a:pPr>
              <a:buFontTx/>
              <a:buChar char="-"/>
            </a:pPr>
            <a:r>
              <a:rPr lang="es-EC" sz="2000" u="sng" dirty="0" smtClean="0">
                <a:solidFill>
                  <a:schemeClr val="tx1"/>
                </a:solidFill>
                <a:hlinkClick r:id="rId9" action="ppaction://hlinksldjump"/>
              </a:rPr>
              <a:t>CONCLUSIONES Y RECOMENDACIONES</a:t>
            </a:r>
            <a:endParaRPr lang="es-EC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es-EC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>
              <a:buFontTx/>
              <a:buChar char="-"/>
            </a:pPr>
            <a:endParaRPr lang="es-EC" sz="2000" u="sng" dirty="0" smtClean="0">
              <a:solidFill>
                <a:schemeClr val="tx1"/>
              </a:solidFill>
              <a:hlinkClick r:id="rId10" action="ppaction://hlinksldjump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696517" y="428625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s-ES" sz="2000" b="1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2000" b="1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s-ES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TABLA DE CONTENIDO</a:t>
            </a:r>
            <a:r>
              <a:rPr lang="es-ES" sz="2000" b="1" kern="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s-ES" sz="2000" b="1" kern="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s-ES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s-ES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s-ES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696517" y="609600"/>
            <a:ext cx="859035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C" sz="4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ANÁLISIS DEL NEGOCIO EN SUNCHEMICAL ECUADOR</a:t>
            </a:r>
          </a:p>
          <a:p>
            <a:pPr lvl="0"/>
            <a:endParaRPr lang="es-EC" sz="4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lvl="1">
              <a:buFontTx/>
              <a:buChar char="-"/>
              <a:defRPr/>
            </a:pPr>
            <a:r>
              <a:rPr lang="es-EC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Análisis y Estadística de venta por Cliente</a:t>
            </a:r>
          </a:p>
          <a:p>
            <a:pPr marL="0" lvl="1">
              <a:buFontTx/>
              <a:buChar char="-"/>
              <a:defRPr/>
            </a:pPr>
            <a:r>
              <a:rPr lang="es-ES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C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Análisis y Estadística de venta por Mes </a:t>
            </a:r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 dirty="0">
                <a:hlinkClick r:id="rId2" action="ppaction://hlinksldjump"/>
              </a:rPr>
              <a:t>Regresar al menú</a:t>
            </a:r>
            <a:endParaRPr lang="es-ES" sz="15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20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Realizado por Angel Córdova / Gabriel Bedón</a:t>
            </a: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ANÁLISIS Y ESTADÍSTICA DE VENTA POR CLIENTE</a:t>
            </a: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8 Gráfico"/>
          <p:cNvGraphicFramePr/>
          <p:nvPr/>
        </p:nvGraphicFramePr>
        <p:xfrm>
          <a:off x="304800" y="1066800"/>
          <a:ext cx="6477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9 Rectángulo"/>
          <p:cNvSpPr/>
          <p:nvPr/>
        </p:nvSpPr>
        <p:spPr>
          <a:xfrm>
            <a:off x="6934200" y="2362200"/>
            <a:ext cx="259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err="1" smtClean="0">
                <a:latin typeface="Calibri" pitchFamily="34" charset="0"/>
              </a:rPr>
              <a:t>Sigmaplast</a:t>
            </a:r>
            <a:r>
              <a:rPr lang="es-EC" dirty="0" smtClean="0">
                <a:latin typeface="Calibri" pitchFamily="34" charset="0"/>
              </a:rPr>
              <a:t> realiza el 37% de compras a </a:t>
            </a:r>
            <a:r>
              <a:rPr lang="es-EC" dirty="0" err="1" smtClean="0">
                <a:latin typeface="Calibri" pitchFamily="34" charset="0"/>
              </a:rPr>
              <a:t>SunChemical</a:t>
            </a:r>
            <a:endParaRPr lang="es-EC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ANÁLISIS Y ESTADÍSTICA DE VENTA POR MES</a:t>
            </a: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781800" y="1676400"/>
            <a:ext cx="259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En el año 2010 las ventas del Negocio de Empaque representaron el </a:t>
            </a:r>
            <a:r>
              <a:rPr lang="es-EC" b="1" dirty="0" smtClean="0">
                <a:latin typeface="Calibri" pitchFamily="34" charset="0"/>
              </a:rPr>
              <a:t>66% </a:t>
            </a:r>
            <a:r>
              <a:rPr lang="es-EC" dirty="0" smtClean="0"/>
              <a:t>del total de unidades vendidas y el </a:t>
            </a:r>
            <a:r>
              <a:rPr lang="es-EC" b="1" dirty="0" smtClean="0">
                <a:latin typeface="Calibri" pitchFamily="34" charset="0"/>
              </a:rPr>
              <a:t>67% </a:t>
            </a:r>
            <a:r>
              <a:rPr lang="es-EC" dirty="0" smtClean="0"/>
              <a:t>del total en dólares que facturó la empresa. </a:t>
            </a:r>
          </a:p>
          <a:p>
            <a:r>
              <a:rPr lang="es-EC" dirty="0" smtClean="0"/>
              <a:t> 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457199" y="1066800"/>
          <a:ext cx="6019801" cy="5562596"/>
        </p:xfrm>
        <a:graphic>
          <a:graphicData uri="http://schemas.openxmlformats.org/drawingml/2006/table">
            <a:tbl>
              <a:tblPr/>
              <a:tblGrid>
                <a:gridCol w="923440"/>
                <a:gridCol w="537741"/>
                <a:gridCol w="537741"/>
                <a:gridCol w="526552"/>
                <a:gridCol w="557487"/>
                <a:gridCol w="569992"/>
                <a:gridCol w="569992"/>
                <a:gridCol w="591712"/>
                <a:gridCol w="613432"/>
                <a:gridCol w="591712"/>
              </a:tblGrid>
              <a:tr h="161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</a:rPr>
                        <a:t>MES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</a:rPr>
                        <a:t>2002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</a:rPr>
                        <a:t>2003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</a:rPr>
                        <a:t>2004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</a:rPr>
                        <a:t>2005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</a:rPr>
                        <a:t>2006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</a:rPr>
                        <a:t>2007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</a:rPr>
                        <a:t>2008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</a:rPr>
                        <a:t>2009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</a:rPr>
                        <a:t>2010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485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ENERO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55.546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50.901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78.974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86.263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 95.557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102.237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102.960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  99.887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125.573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FEBRERO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55.770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41.700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77.718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85.697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 90.563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 72.038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  95.372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  91.621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123.513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MARZO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46.979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55.219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64.347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106.085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 88.444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 72.730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  83.097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101.692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</a:rPr>
                        <a:t>    156.692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23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ABRIL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43.013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61.439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68.637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87.738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 90.930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 58.448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108.338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  73.752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138.741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MAYO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56.130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50.763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70.052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73.058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 95.459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106.361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  97.179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103.851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129.793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JUNIO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41.867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44.759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75.396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71.709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 82.054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 77.340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  89.184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106.328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104.571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JULIO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52.130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56.635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71.617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64.219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 76.635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 89.341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  96.230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  85.907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108.252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AGOSTO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51.996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49.406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74.342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92.724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 86.101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100.503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  89.949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  86.396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131.013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SEPTIEMBRE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50.359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72.055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78.015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104.345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 89.921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 77.687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102.191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  99.580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137.569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OCTUBRE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50.790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56.933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78.135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86.093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 88.795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 97.240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109.181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105.347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145.250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NOVIEMBRE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48.657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63.087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93.527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91.650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107.670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 77.051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  94.357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119.581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128.483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DICIEMBRE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41.773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52.574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66.797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90.530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111.037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100.604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126.756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127.003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    100.242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Times New Roman"/>
                        </a:rPr>
                        <a:t>TOTAL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Times New Roman"/>
                        </a:rPr>
                        <a:t>      595.008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Times New Roman"/>
                        </a:rPr>
                        <a:t>      655.471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Times New Roman"/>
                        </a:rPr>
                        <a:t>     897.557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Times New Roman"/>
                        </a:rPr>
                        <a:t>   1.040.111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Times New Roman"/>
                        </a:rPr>
                        <a:t>    1.103.167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Times New Roman"/>
                        </a:rPr>
                        <a:t>    1.031.581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Times New Roman"/>
                        </a:rPr>
                        <a:t>     1.194.794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Arial"/>
                          <a:ea typeface="Times New Roman"/>
                        </a:rPr>
                        <a:t>      1.200.943 </a:t>
                      </a:r>
                      <a:endParaRPr lang="es-EC" sz="100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 dirty="0">
                          <a:latin typeface="Arial"/>
                          <a:ea typeface="Times New Roman"/>
                        </a:rPr>
                        <a:t>     1.529.691 </a:t>
                      </a:r>
                      <a:endParaRPr lang="es-EC" sz="1000" dirty="0">
                        <a:latin typeface="Times New Roman"/>
                        <a:ea typeface="Times New Roman"/>
                      </a:endParaRPr>
                    </a:p>
                  </a:txBody>
                  <a:tcPr marL="43677" marR="436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500188"/>
            <a:ext cx="9441656" cy="4748212"/>
          </a:xfrm>
        </p:spPr>
        <p:txBody>
          <a:bodyPr>
            <a:noAutofit/>
          </a:bodyPr>
          <a:lstStyle/>
          <a:p>
            <a:r>
              <a:rPr lang="es-EC" sz="2000" dirty="0" smtClean="0"/>
              <a:t>Aunque los clientes realizan pedidos en promedio cada semana, según seguimiento realizado al ingreso de pedidos en </a:t>
            </a:r>
            <a:r>
              <a:rPr lang="es-EC" sz="2000" dirty="0" err="1" smtClean="0"/>
              <a:t>SunChemical</a:t>
            </a:r>
            <a:r>
              <a:rPr lang="es-EC" sz="2000" dirty="0" smtClean="0"/>
              <a:t>, </a:t>
            </a:r>
            <a:r>
              <a:rPr lang="es-EC" sz="2000" b="1" dirty="0" smtClean="0"/>
              <a:t>los requerimientos de sus pedidos es que sean entregados entre 2 y 3 días máximo y muchos de ellos en dentro de 24 horas.</a:t>
            </a:r>
            <a:endParaRPr lang="es-EC" sz="2000" dirty="0" smtClean="0"/>
          </a:p>
          <a:p>
            <a:endParaRPr lang="es-EC" sz="2000" dirty="0" smtClean="0"/>
          </a:p>
          <a:p>
            <a:r>
              <a:rPr lang="es-EC" sz="2000" dirty="0" smtClean="0"/>
              <a:t>Estos tiempos no siempre pueden ser los cumplidos y es ahí donde la implementación del equipo </a:t>
            </a:r>
            <a:r>
              <a:rPr lang="es-EC" sz="2000" dirty="0" err="1" smtClean="0"/>
              <a:t>dispensing</a:t>
            </a:r>
            <a:r>
              <a:rPr lang="es-EC" sz="2000" dirty="0" smtClean="0"/>
              <a:t> que se estudia en este proyecto adquiere otro objetivo importante, especialmente en aquellos </a:t>
            </a:r>
            <a:r>
              <a:rPr lang="es-EC" sz="2000" b="1" dirty="0" smtClean="0"/>
              <a:t>clientes donde la empresa tiene menor participación y en clientes que tienen consumos de productos especiales y/o de bajo consumo.</a:t>
            </a:r>
          </a:p>
          <a:p>
            <a:pPr algn="just">
              <a:buNone/>
            </a:pPr>
            <a:endParaRPr sz="2000" dirty="0" smtClean="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ENTREGA A TIEMPO</a:t>
            </a: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ESTRATEGIAS DE MARKETING</a:t>
            </a: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0" name="9 Diagrama"/>
          <p:cNvGraphicFramePr/>
          <p:nvPr/>
        </p:nvGraphicFramePr>
        <p:xfrm>
          <a:off x="1295400" y="1447800"/>
          <a:ext cx="7315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609600" y="7620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C" sz="4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ESTUDIO TÉCNICO</a:t>
            </a:r>
          </a:p>
          <a:p>
            <a:pPr lvl="0"/>
            <a:endParaRPr lang="es-EC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lvl="1">
              <a:buFontTx/>
              <a:buChar char="-"/>
              <a:defRPr/>
            </a:pPr>
            <a:r>
              <a:rPr lang="es-EC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Planificación de la Producción</a:t>
            </a:r>
          </a:p>
          <a:p>
            <a:pPr marL="457200" lvl="2">
              <a:buFontTx/>
              <a:buChar char="-"/>
              <a:defRPr/>
            </a:pPr>
            <a:r>
              <a:rPr lang="es-EC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Pesaje</a:t>
            </a:r>
          </a:p>
          <a:p>
            <a:pPr marL="457200" lvl="2">
              <a:buFontTx/>
              <a:buChar char="-"/>
              <a:defRPr/>
            </a:pPr>
            <a:r>
              <a:rPr lang="es-EC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Mezcla</a:t>
            </a:r>
          </a:p>
          <a:p>
            <a:pPr marL="457200" lvl="2">
              <a:buFontTx/>
              <a:buChar char="-"/>
              <a:defRPr/>
            </a:pPr>
            <a:r>
              <a:rPr lang="es-EC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Control de la Calidad</a:t>
            </a:r>
          </a:p>
          <a:p>
            <a:pPr marL="457200" lvl="2">
              <a:buFontTx/>
              <a:buChar char="-"/>
              <a:defRPr/>
            </a:pPr>
            <a:r>
              <a:rPr lang="es-EC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Envasado</a:t>
            </a:r>
          </a:p>
          <a:p>
            <a:pPr marL="0" lvl="1">
              <a:buFontTx/>
              <a:buChar char="-"/>
              <a:defRPr/>
            </a:pPr>
            <a:r>
              <a:rPr lang="es-EC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El equipo a adquirir</a:t>
            </a:r>
          </a:p>
          <a:p>
            <a:pPr marL="0" lvl="1">
              <a:buFontTx/>
              <a:buChar char="-"/>
              <a:defRPr/>
            </a:pPr>
            <a:r>
              <a:rPr lang="es-EC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Niveles de producción</a:t>
            </a:r>
          </a:p>
          <a:p>
            <a:pPr marL="0" lvl="1">
              <a:buFontTx/>
              <a:buChar char="-"/>
              <a:defRPr/>
            </a:pPr>
            <a:r>
              <a:rPr lang="es-EC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Inventarios</a:t>
            </a:r>
            <a:endParaRPr lang="es-ES" sz="2500" b="1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 dirty="0">
                <a:hlinkClick r:id="rId2" action="ppaction://hlinksldjump"/>
              </a:rPr>
              <a:t>Regresar al menú</a:t>
            </a:r>
            <a:endParaRPr lang="es-ES" sz="15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25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Realizado por Angel Córdova / Gabriel Bedón</a:t>
            </a: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371600"/>
            <a:ext cx="9441656" cy="4748212"/>
          </a:xfrm>
        </p:spPr>
        <p:txBody>
          <a:bodyPr>
            <a:noAutofit/>
          </a:bodyPr>
          <a:lstStyle/>
          <a:p>
            <a:r>
              <a:rPr lang="es-EC" sz="2000" dirty="0" smtClean="0"/>
              <a:t>Uno de los </a:t>
            </a:r>
            <a:r>
              <a:rPr lang="es-EC" sz="2000" b="1" u="sng" dirty="0" smtClean="0"/>
              <a:t>métodos</a:t>
            </a:r>
            <a:r>
              <a:rPr lang="es-EC" sz="2000" dirty="0" smtClean="0"/>
              <a:t> que se utiliza para la planificación de la producción se basa en un </a:t>
            </a:r>
            <a:r>
              <a:rPr lang="es-EC" sz="2000" b="1" dirty="0" smtClean="0"/>
              <a:t>análisis histórico de los productos </a:t>
            </a:r>
            <a:r>
              <a:rPr lang="es-EC" sz="2000" dirty="0" smtClean="0"/>
              <a:t>y de acuerdo a su </a:t>
            </a:r>
            <a:r>
              <a:rPr lang="es-EC" sz="2000" b="1" u="sng" dirty="0" smtClean="0"/>
              <a:t>rotación</a:t>
            </a:r>
            <a:r>
              <a:rPr lang="es-EC" sz="2000" dirty="0" smtClean="0"/>
              <a:t> se determina la </a:t>
            </a:r>
            <a:r>
              <a:rPr lang="es-EC" sz="2000" b="1" u="sng" dirty="0" smtClean="0"/>
              <a:t>cantidad a producirse</a:t>
            </a:r>
            <a:r>
              <a:rPr lang="es-EC" sz="2000" dirty="0" smtClean="0"/>
              <a:t>.</a:t>
            </a:r>
          </a:p>
          <a:p>
            <a:pPr>
              <a:buNone/>
            </a:pPr>
            <a:endParaRPr lang="es-EC" sz="1000" dirty="0" smtClean="0"/>
          </a:p>
          <a:p>
            <a:r>
              <a:rPr lang="es-EC" sz="2000" dirty="0" smtClean="0"/>
              <a:t>Otra forma de planificación es que, </a:t>
            </a:r>
            <a:r>
              <a:rPr lang="es-EC" sz="2000" b="1" dirty="0" smtClean="0"/>
              <a:t>con ciertos clientes considerados como “</a:t>
            </a:r>
            <a:r>
              <a:rPr lang="es-EC" sz="2000" b="1" dirty="0" err="1" smtClean="0"/>
              <a:t>pareto</a:t>
            </a:r>
            <a:r>
              <a:rPr lang="es-EC" sz="2000" b="1" dirty="0" smtClean="0"/>
              <a:t>” </a:t>
            </a:r>
            <a:r>
              <a:rPr lang="es-EC" sz="2000" dirty="0" smtClean="0"/>
              <a:t>(clientes con alto volumen y frecuencia de compras) de igual forma, se realiza un </a:t>
            </a:r>
            <a:r>
              <a:rPr lang="es-EC" sz="2000" b="1" dirty="0" smtClean="0"/>
              <a:t>análisis histórico de ventas y se mantiene un stock de los productos con mayor  rotación</a:t>
            </a:r>
            <a:r>
              <a:rPr lang="es-EC" sz="2000" dirty="0" smtClean="0"/>
              <a:t>, de esta manera la empresa logra disminuir el tiempo de entrega de estas tintas.</a:t>
            </a:r>
          </a:p>
          <a:p>
            <a:endParaRPr lang="es-EC" sz="1000" dirty="0" smtClean="0"/>
          </a:p>
          <a:p>
            <a:r>
              <a:rPr lang="es-EC" sz="2000" dirty="0" smtClean="0"/>
              <a:t>Sin embargo, para las </a:t>
            </a:r>
            <a:r>
              <a:rPr lang="es-EC" sz="2000" b="1" dirty="0" smtClean="0"/>
              <a:t>tintas que son consideradas especiales y/o de menor rotación el tiempo de entrega se incrementa </a:t>
            </a:r>
            <a:r>
              <a:rPr lang="es-EC" sz="2000" dirty="0" smtClean="0"/>
              <a:t>y genera en algunos casos insatisfacción del cliente y en otros deriva en pérdida de ventas puesto que el cliente opta por solicitar estas tintas a la competencia.</a:t>
            </a:r>
            <a:endParaRPr sz="2000" dirty="0" smtClean="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PLANIFICACIÓN DE LA PRODUCCIÓN 1/2</a:t>
            </a: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371600"/>
            <a:ext cx="9441656" cy="4748212"/>
          </a:xfrm>
        </p:spPr>
        <p:txBody>
          <a:bodyPr>
            <a:noAutofit/>
          </a:bodyPr>
          <a:lstStyle/>
          <a:p>
            <a:r>
              <a:rPr lang="es-EC" sz="2000" dirty="0" smtClean="0"/>
              <a:t>Otra vía que se emplea para la planificación de la producción, es mediante los </a:t>
            </a:r>
            <a:r>
              <a:rPr lang="es-EC" sz="2000" b="1" dirty="0" smtClean="0"/>
              <a:t>pedidos diarios que realizan los clientes con frecuencia y volumen de compra bajos</a:t>
            </a:r>
            <a:r>
              <a:rPr lang="es-EC" sz="2000" dirty="0" smtClean="0"/>
              <a:t>, que generalmente requieren tintas de menor rotación y/o especiales la cuales solo son fabricadas, bajo pedido y para clientes específicos.</a:t>
            </a:r>
          </a:p>
          <a:p>
            <a:endParaRPr lang="es-EC" sz="2000" dirty="0" smtClean="0"/>
          </a:p>
          <a:p>
            <a:r>
              <a:rPr lang="es-EC" sz="2000" dirty="0" smtClean="0"/>
              <a:t>A partir de la elaboración del  </a:t>
            </a:r>
            <a:r>
              <a:rPr lang="es-EC" sz="2000" b="1" dirty="0" smtClean="0"/>
              <a:t>plan de producción semanal y diario, se emite una orden de producción</a:t>
            </a:r>
            <a:r>
              <a:rPr lang="es-EC" sz="2000" dirty="0" smtClean="0"/>
              <a:t> en la que se encuentra la </a:t>
            </a:r>
            <a:r>
              <a:rPr lang="es-EC" sz="2000" b="1" dirty="0" smtClean="0"/>
              <a:t>receta o fórmula del producto </a:t>
            </a:r>
            <a:r>
              <a:rPr lang="es-EC" sz="2000" dirty="0" smtClean="0"/>
              <a:t>donde se describen las </a:t>
            </a:r>
            <a:r>
              <a:rPr lang="es-EC" sz="2000" b="1" dirty="0" smtClean="0"/>
              <a:t>cantidades de materia prima </a:t>
            </a:r>
            <a:r>
              <a:rPr lang="es-EC" sz="2000" dirty="0" smtClean="0"/>
              <a:t>que corresponden a cada producto para su respectiva fabricación, los </a:t>
            </a:r>
            <a:r>
              <a:rPr lang="es-EC" sz="2000" b="1" dirty="0" smtClean="0"/>
              <a:t>tiempos para cada subproceso</a:t>
            </a:r>
            <a:r>
              <a:rPr lang="es-EC" sz="2000" dirty="0" smtClean="0"/>
              <a:t>, así como </a:t>
            </a:r>
            <a:r>
              <a:rPr lang="es-EC" sz="2000" b="1" dirty="0" smtClean="0"/>
              <a:t>instrucciones específicas de operación</a:t>
            </a:r>
            <a:r>
              <a:rPr lang="es-EC" sz="2000" dirty="0" smtClean="0"/>
              <a:t>, lo cual servirá como </a:t>
            </a:r>
            <a:r>
              <a:rPr lang="es-EC" sz="2000" b="1" u="sng" dirty="0" smtClean="0"/>
              <a:t>control</a:t>
            </a:r>
            <a:r>
              <a:rPr lang="es-EC" sz="2000" b="1" dirty="0" smtClean="0"/>
              <a:t> </a:t>
            </a:r>
            <a:r>
              <a:rPr lang="es-EC" sz="2000" dirty="0" smtClean="0"/>
              <a:t>durante todo el proceso hasta su entrega a bodega.</a:t>
            </a:r>
          </a:p>
          <a:p>
            <a:endParaRPr lang="es-EC" sz="2000" dirty="0" smtClean="0"/>
          </a:p>
          <a:p>
            <a:r>
              <a:rPr lang="es-EC" sz="2000" dirty="0" smtClean="0"/>
              <a:t>La fabricación de tintas para la impresión de empaques flexibles comprende los subprocesos de </a:t>
            </a:r>
            <a:r>
              <a:rPr lang="es-EC" sz="2000" b="1" dirty="0" smtClean="0"/>
              <a:t>Pesaje, Mezcla, Control de Calidad y Envasado</a:t>
            </a:r>
            <a:r>
              <a:rPr lang="es-EC" sz="2000" dirty="0" smtClean="0"/>
              <a:t>. </a:t>
            </a:r>
          </a:p>
          <a:p>
            <a:pPr>
              <a:buNone/>
            </a:pPr>
            <a:endParaRPr sz="2000" dirty="0" smtClean="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PLANIFICACIÓN DE LA PRODUCCIÓN 2/2</a:t>
            </a: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371600"/>
            <a:ext cx="5631656" cy="4748212"/>
          </a:xfrm>
        </p:spPr>
        <p:txBody>
          <a:bodyPr>
            <a:noAutofit/>
          </a:bodyPr>
          <a:lstStyle/>
          <a:p>
            <a:r>
              <a:rPr lang="es-EC" sz="1900" dirty="0" smtClean="0"/>
              <a:t>El objetivo de este subproceso </a:t>
            </a:r>
            <a:r>
              <a:rPr lang="es-EC" sz="1900" b="1" dirty="0" smtClean="0"/>
              <a:t>es </a:t>
            </a:r>
            <a:r>
              <a:rPr lang="es-EC" sz="1900" b="1" u="sng" dirty="0" smtClean="0"/>
              <a:t>agregar</a:t>
            </a:r>
            <a:r>
              <a:rPr lang="es-EC" sz="1900" b="1" dirty="0" smtClean="0"/>
              <a:t> todos los componentes que constan en la fórmula de cada producto </a:t>
            </a:r>
            <a:r>
              <a:rPr lang="es-EC" sz="1900" dirty="0" smtClean="0"/>
              <a:t>y actualmente todas las actividades relacionadas se realizan de manera manual.</a:t>
            </a:r>
          </a:p>
          <a:p>
            <a:endParaRPr lang="es-EC" sz="1900" dirty="0" smtClean="0"/>
          </a:p>
          <a:p>
            <a:r>
              <a:rPr lang="es-EC" sz="1900" dirty="0" smtClean="0"/>
              <a:t>Como observación de este proceso se puede indicar que al tratarse de actividades netamente manuales </a:t>
            </a:r>
            <a:r>
              <a:rPr lang="es-EC" sz="1900" b="1" dirty="0" smtClean="0"/>
              <a:t>se genera un margen de error que puede afectar no solo la calidad del producto sino también el costo de producción del mismo</a:t>
            </a:r>
            <a:r>
              <a:rPr lang="es-EC" sz="1900" dirty="0" smtClean="0"/>
              <a:t>, además en ciertas ocasiones por los errores se ha tenido que duplicar o triplicar la cantidad de la orden de producción y si se trata de tintas especiales de baja rotación entonces </a:t>
            </a:r>
            <a:r>
              <a:rPr lang="es-EC" sz="1900" b="1" dirty="0" smtClean="0"/>
              <a:t>se generan inventarios de lento movimiento.</a:t>
            </a:r>
            <a:endParaRPr sz="1900" b="1" smtClean="0"/>
          </a:p>
          <a:p>
            <a:endParaRPr lang="es-EC" sz="1900" dirty="0" smtClean="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a) PESAJE</a:t>
            </a: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524000"/>
            <a:ext cx="373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371600"/>
            <a:ext cx="5631656" cy="4748212"/>
          </a:xfrm>
        </p:spPr>
        <p:txBody>
          <a:bodyPr>
            <a:noAutofit/>
          </a:bodyPr>
          <a:lstStyle/>
          <a:p>
            <a:r>
              <a:rPr lang="es-EC" sz="2000" dirty="0" smtClean="0"/>
              <a:t>Este subproceso comprende actividades con </a:t>
            </a:r>
            <a:r>
              <a:rPr lang="es-EC" sz="2000" b="1" dirty="0" smtClean="0"/>
              <a:t>equipos electro-mecánicos</a:t>
            </a:r>
            <a:r>
              <a:rPr lang="es-EC" sz="2000" dirty="0" smtClean="0"/>
              <a:t>; se inicia verificando que los datos de la orden de producción sean correctos y se encuentren completos, a continuación </a:t>
            </a:r>
            <a:r>
              <a:rPr lang="es-EC" sz="2000" b="1" dirty="0" smtClean="0"/>
              <a:t>se asigna el equipo mezclador de acuerdo a la cantidad establecida en la orden de producción.</a:t>
            </a:r>
            <a:endParaRPr sz="2000" b="1" smtClean="0"/>
          </a:p>
          <a:p>
            <a:endParaRPr lang="es-EC" sz="1900" dirty="0" smtClean="0"/>
          </a:p>
          <a:p>
            <a:r>
              <a:rPr lang="es-EC" sz="2000" dirty="0" smtClean="0"/>
              <a:t>También esta parte del proceso es realizada y controlada </a:t>
            </a:r>
            <a:r>
              <a:rPr lang="es-EC" sz="2000" b="1" dirty="0" smtClean="0"/>
              <a:t>manualmente</a:t>
            </a:r>
            <a:r>
              <a:rPr lang="es-EC" sz="2000" dirty="0" smtClean="0"/>
              <a:t>, lo cual permite la posibilidad de </a:t>
            </a:r>
            <a:r>
              <a:rPr lang="es-EC" sz="2000" b="1" dirty="0" smtClean="0"/>
              <a:t>error en cuanto a tiempo y nivel de revoluciones del equipo mezclador </a:t>
            </a:r>
            <a:r>
              <a:rPr lang="es-EC" sz="2000" dirty="0" smtClean="0"/>
              <a:t>pudiendo producirse una excesiva </a:t>
            </a:r>
            <a:r>
              <a:rPr lang="es-EC" sz="2000" b="1" u="sng" dirty="0" smtClean="0"/>
              <a:t>evaporación</a:t>
            </a:r>
            <a:r>
              <a:rPr lang="es-EC" sz="2000" b="1" dirty="0" smtClean="0"/>
              <a:t> de solventes</a:t>
            </a:r>
            <a:r>
              <a:rPr lang="es-EC" sz="2000" dirty="0" smtClean="0"/>
              <a:t> y como tal un </a:t>
            </a:r>
            <a:r>
              <a:rPr lang="es-EC" sz="2000" b="1" u="sng" dirty="0" smtClean="0"/>
              <a:t>desbalance de la fórmula.</a:t>
            </a:r>
            <a:endParaRPr lang="es-EC" sz="1900" b="1" u="sng" dirty="0" smtClean="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Realizado por </a:t>
            </a:r>
            <a:r>
              <a:rPr lang="es-ES" dirty="0" err="1" smtClean="0"/>
              <a:t>Angel</a:t>
            </a:r>
            <a:r>
              <a:rPr lang="es-ES" dirty="0" smtClean="0"/>
              <a:t> Córdova / Gabriel </a:t>
            </a:r>
            <a:r>
              <a:rPr lang="es-ES" dirty="0" err="1" smtClean="0"/>
              <a:t>Bedón</a:t>
            </a:r>
            <a:endParaRPr lang="es-ES" dirty="0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b) MEZCLA</a:t>
            </a: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8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447800"/>
            <a:ext cx="3810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500188"/>
            <a:ext cx="9441656" cy="4525962"/>
          </a:xfrm>
        </p:spPr>
        <p:txBody>
          <a:bodyPr>
            <a:normAutofit/>
          </a:bodyPr>
          <a:lstStyle/>
          <a:p>
            <a:pPr algn="just"/>
            <a:r>
              <a:rPr sz="2000" smtClean="0"/>
              <a:t>En la actualidad, para los sectores de la producción y comercio, </a:t>
            </a:r>
            <a:r>
              <a:rPr sz="2000" b="1" smtClean="0"/>
              <a:t>la flexografía </a:t>
            </a:r>
            <a:r>
              <a:rPr sz="2000" smtClean="0"/>
              <a:t>se ha convertido en el sistema de impresión más </a:t>
            </a:r>
            <a:r>
              <a:rPr sz="2000" b="1" smtClean="0"/>
              <a:t>rápido y económico a nivel mundial.</a:t>
            </a:r>
          </a:p>
          <a:p>
            <a:pPr algn="just">
              <a:buNone/>
            </a:pPr>
            <a:endParaRPr sz="1000" smtClean="0"/>
          </a:p>
          <a:p>
            <a:pPr algn="just"/>
            <a:r>
              <a:rPr sz="2000" smtClean="0"/>
              <a:t>Es un sistema utilizado para la </a:t>
            </a:r>
            <a:r>
              <a:rPr sz="2000" b="1" smtClean="0"/>
              <a:t>elaboración de una infinidad de productos</a:t>
            </a:r>
            <a:r>
              <a:rPr sz="2000" smtClean="0"/>
              <a:t> que hoy en día existen, tales como: los diversos tipos de cajas corrugadas, periódicos, empaques flexibles para alimentos, etiquetas y empaques en general.</a:t>
            </a:r>
          </a:p>
          <a:p>
            <a:pPr algn="just"/>
            <a:endParaRPr sz="1000" smtClean="0"/>
          </a:p>
          <a:p>
            <a:pPr algn="just"/>
            <a:r>
              <a:rPr sz="2000" smtClean="0"/>
              <a:t>La Flexografía en un </a:t>
            </a:r>
            <a:r>
              <a:rPr sz="2000" b="1" smtClean="0"/>
              <a:t>aliado para la presentación, venta y posicionamiento </a:t>
            </a:r>
            <a:r>
              <a:rPr sz="2000" smtClean="0"/>
              <a:t>de un producto o marca mejorando su imagen, lograda por los avances tecnológicos que han permitido una alta calidad de impresión, buscando así la lealtad de los consumidores.</a:t>
            </a:r>
          </a:p>
          <a:p>
            <a:pPr algn="just"/>
            <a:endParaRPr sz="1000" smtClean="0"/>
          </a:p>
          <a:p>
            <a:pPr algn="just" eaLnBrk="1" hangingPunct="1">
              <a:buFontTx/>
              <a:buNone/>
            </a:pPr>
            <a:endParaRPr lang="es-ES" sz="1600" dirty="0" smtClean="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INTRODUCCIÓN 1/4</a:t>
            </a:r>
            <a:endParaRPr lang="es-ES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0" y="121920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371600"/>
            <a:ext cx="9289256" cy="4748212"/>
          </a:xfrm>
        </p:spPr>
        <p:txBody>
          <a:bodyPr>
            <a:noAutofit/>
          </a:bodyPr>
          <a:lstStyle/>
          <a:p>
            <a:pPr algn="just"/>
            <a:r>
              <a:rPr lang="es-EC" sz="2000" dirty="0" smtClean="0"/>
              <a:t>Este subproceso tiene como objetivo la </a:t>
            </a:r>
            <a:r>
              <a:rPr lang="es-EC" sz="2000" b="1" dirty="0" smtClean="0"/>
              <a:t>validación del cumplimiento de las propiedades de las tintas</a:t>
            </a:r>
            <a:r>
              <a:rPr lang="es-EC" sz="2000" dirty="0" smtClean="0"/>
              <a:t>; comienza con la recepción de la muestra entregada por el operario y se lleva a verificación en el laboratorio según instructivos de inspección para controlar que el producto se </a:t>
            </a:r>
            <a:r>
              <a:rPr lang="es-EC" sz="2000" b="1" dirty="0" smtClean="0"/>
              <a:t>encuentre dentro de los parámetros establecidos</a:t>
            </a:r>
            <a:r>
              <a:rPr lang="es-EC" sz="2000" dirty="0" smtClean="0"/>
              <a:t>.</a:t>
            </a:r>
          </a:p>
          <a:p>
            <a:endParaRPr lang="es-EC" sz="2000" dirty="0" smtClean="0"/>
          </a:p>
          <a:p>
            <a:pPr marL="990600"/>
            <a:r>
              <a:rPr lang="es-EC" sz="2000" i="1" u="sng" dirty="0" smtClean="0"/>
              <a:t>c.1) Determinación de la Viscosidad</a:t>
            </a:r>
          </a:p>
          <a:p>
            <a:pPr marL="990600"/>
            <a:r>
              <a:rPr lang="es-EC" sz="2000" i="1" u="sng" dirty="0" smtClean="0"/>
              <a:t>c.2) Medición de color</a:t>
            </a:r>
          </a:p>
          <a:p>
            <a:pPr marL="990600"/>
            <a:r>
              <a:rPr lang="es-EC" sz="2000" i="1" u="sng" dirty="0" smtClean="0"/>
              <a:t>c.3) Resistencia al roce</a:t>
            </a:r>
          </a:p>
          <a:p>
            <a:pPr marL="990600"/>
            <a:r>
              <a:rPr lang="es-EC" sz="2000" i="1" u="sng" dirty="0" smtClean="0"/>
              <a:t>c.4) Adherencia </a:t>
            </a:r>
          </a:p>
          <a:p>
            <a:pPr marL="990600"/>
            <a:r>
              <a:rPr lang="es-EC" sz="2000" i="1" u="sng" dirty="0" smtClean="0"/>
              <a:t>c.5) Brillo</a:t>
            </a:r>
          </a:p>
          <a:p>
            <a:pPr marL="990600"/>
            <a:r>
              <a:rPr lang="es-EC" sz="2000" i="1" u="sng" dirty="0" smtClean="0"/>
              <a:t>c.6) Sólidos</a:t>
            </a:r>
            <a:endParaRPr lang="es-EC" sz="2000" dirty="0" smtClean="0"/>
          </a:p>
          <a:p>
            <a:pPr>
              <a:buNone/>
            </a:pPr>
            <a:endParaRPr lang="es-EC" sz="1900" dirty="0" smtClean="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Realizado por </a:t>
            </a:r>
            <a:r>
              <a:rPr lang="es-ES" dirty="0" err="1" smtClean="0"/>
              <a:t>Angel</a:t>
            </a:r>
            <a:r>
              <a:rPr lang="es-ES" dirty="0" smtClean="0"/>
              <a:t> Córdova / Gabriel </a:t>
            </a:r>
            <a:r>
              <a:rPr lang="es-ES" dirty="0" err="1" smtClean="0"/>
              <a:t>Bedón</a:t>
            </a:r>
            <a:endParaRPr lang="es-ES" dirty="0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c) CONTROL DE CALIDAD 1/4</a:t>
            </a: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371600"/>
            <a:ext cx="6241256" cy="4748212"/>
          </a:xfrm>
        </p:spPr>
        <p:txBody>
          <a:bodyPr>
            <a:noAutofit/>
          </a:bodyPr>
          <a:lstStyle/>
          <a:p>
            <a:pPr algn="l"/>
            <a:r>
              <a:rPr lang="es-EC" sz="2000" dirty="0" smtClean="0"/>
              <a:t>Se procede a </a:t>
            </a:r>
            <a:r>
              <a:rPr lang="es-EC" sz="2000" b="1" dirty="0" smtClean="0"/>
              <a:t>envasar el producto en diferentes pesos </a:t>
            </a:r>
            <a:r>
              <a:rPr lang="es-EC" sz="2000" dirty="0" smtClean="0"/>
              <a:t>de acuerdo en algunos casos al requerimiento de los clientes.</a:t>
            </a:r>
          </a:p>
          <a:p>
            <a:pPr algn="l"/>
            <a:endParaRPr lang="es-EC" sz="2000" dirty="0" smtClean="0"/>
          </a:p>
          <a:p>
            <a:pPr algn="l"/>
            <a:r>
              <a:rPr lang="es-EC" sz="2000" dirty="0" smtClean="0"/>
              <a:t>El operario </a:t>
            </a:r>
            <a:r>
              <a:rPr lang="es-EC" sz="2000" b="1" dirty="0" smtClean="0"/>
              <a:t>registra la cantidad de envases y su peso que resultaron del envasado en la orden de producción</a:t>
            </a:r>
            <a:r>
              <a:rPr lang="es-EC" sz="2000" dirty="0" smtClean="0"/>
              <a:t>, solicita la impresión de etiquetas, coloca en cada uno de los envases y finalmente traslada el producto a bodega, para su temporal almacenamiento.</a:t>
            </a:r>
          </a:p>
          <a:p>
            <a:pPr algn="l"/>
            <a:endParaRPr lang="es-EC" sz="2000" dirty="0" smtClean="0"/>
          </a:p>
          <a:p>
            <a:pPr algn="l"/>
            <a:r>
              <a:rPr lang="es-EC" sz="2000" dirty="0" smtClean="0"/>
              <a:t>El peso de cada uno de sus envases puede ser de: canecas de </a:t>
            </a:r>
            <a:r>
              <a:rPr lang="es-EC" sz="18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18Kg</a:t>
            </a:r>
            <a:r>
              <a:rPr lang="es-EC" sz="2000" dirty="0" smtClean="0"/>
              <a:t>, canecas de </a:t>
            </a:r>
            <a:r>
              <a:rPr lang="es-EC" sz="18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20Kg</a:t>
            </a:r>
            <a:r>
              <a:rPr lang="es-EC" sz="2000" dirty="0" smtClean="0"/>
              <a:t>, canecas de </a:t>
            </a:r>
            <a:r>
              <a:rPr lang="es-EC" sz="18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22Kg</a:t>
            </a:r>
            <a:r>
              <a:rPr lang="es-EC" sz="2000" dirty="0" smtClean="0"/>
              <a:t>, o según el requerimiento del cliente en tambores abiertos de </a:t>
            </a:r>
            <a:r>
              <a:rPr lang="es-EC" sz="18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180Kg</a:t>
            </a:r>
            <a:r>
              <a:rPr lang="es-EC" sz="2000" dirty="0" smtClean="0"/>
              <a:t> y </a:t>
            </a:r>
            <a:r>
              <a:rPr lang="es-EC" sz="18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200Kg</a:t>
            </a:r>
            <a:r>
              <a:rPr lang="es-EC" sz="2000" dirty="0" smtClean="0"/>
              <a:t> o en bidones de </a:t>
            </a:r>
            <a:r>
              <a:rPr lang="es-EC" sz="18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900Kg</a:t>
            </a:r>
            <a:r>
              <a:rPr lang="es-EC" sz="2000" dirty="0" smtClean="0"/>
              <a:t> hasta </a:t>
            </a:r>
            <a:r>
              <a:rPr lang="es-EC" sz="18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1100kg</a:t>
            </a:r>
            <a:r>
              <a:rPr lang="es-EC" sz="2000" dirty="0" smtClean="0"/>
              <a:t>.  </a:t>
            </a:r>
            <a:endParaRPr sz="2000" smtClean="0"/>
          </a:p>
          <a:p>
            <a:pPr algn="l"/>
            <a:endParaRPr lang="es-EC" sz="1900" dirty="0" smtClean="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Realizado por </a:t>
            </a:r>
            <a:r>
              <a:rPr lang="es-ES" dirty="0" err="1" smtClean="0"/>
              <a:t>Angel</a:t>
            </a:r>
            <a:r>
              <a:rPr lang="es-ES" dirty="0" smtClean="0"/>
              <a:t> Córdova / Gabriel </a:t>
            </a:r>
            <a:r>
              <a:rPr lang="es-ES" dirty="0" err="1" smtClean="0"/>
              <a:t>Bedón</a:t>
            </a:r>
            <a:endParaRPr lang="es-ES" dirty="0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d) ENVASADO</a:t>
            </a: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8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447800"/>
            <a:ext cx="312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371600"/>
            <a:ext cx="9365456" cy="1143000"/>
          </a:xfrm>
        </p:spPr>
        <p:txBody>
          <a:bodyPr>
            <a:noAutofit/>
          </a:bodyPr>
          <a:lstStyle/>
          <a:p>
            <a:pPr algn="l"/>
            <a:r>
              <a:rPr lang="es-EC" sz="2000" dirty="0" smtClean="0"/>
              <a:t>Considerando un </a:t>
            </a:r>
            <a:r>
              <a:rPr lang="es-EC" sz="2000" b="1" dirty="0" smtClean="0"/>
              <a:t>Convenio</a:t>
            </a:r>
            <a:r>
              <a:rPr lang="es-EC" sz="2000" dirty="0" smtClean="0"/>
              <a:t> corporativo entre </a:t>
            </a:r>
            <a:r>
              <a:rPr lang="es-EC" sz="2000" dirty="0" err="1" smtClean="0"/>
              <a:t>SunChemical</a:t>
            </a:r>
            <a:r>
              <a:rPr lang="es-EC" sz="2000" dirty="0" smtClean="0"/>
              <a:t> y la empresa </a:t>
            </a:r>
            <a:r>
              <a:rPr lang="es-EC" sz="2000" b="1" dirty="0" err="1" smtClean="0"/>
              <a:t>Ink</a:t>
            </a:r>
            <a:r>
              <a:rPr lang="es-EC" sz="2000" b="1" dirty="0" smtClean="0"/>
              <a:t> </a:t>
            </a:r>
            <a:r>
              <a:rPr lang="es-EC" sz="2000" b="1" dirty="0" err="1" smtClean="0"/>
              <a:t>Maker</a:t>
            </a:r>
            <a:r>
              <a:rPr lang="es-EC" sz="2000" dirty="0" smtClean="0"/>
              <a:t>, fabricante de equipos para dosificación en la elaboración de tintas y pinturas, se realizó </a:t>
            </a:r>
            <a:r>
              <a:rPr lang="es-EC" sz="2000" b="1" dirty="0" smtClean="0"/>
              <a:t>evaluaciones previas de cuatro equipos.</a:t>
            </a:r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Realizado por </a:t>
            </a:r>
            <a:r>
              <a:rPr lang="es-ES" dirty="0" err="1" smtClean="0"/>
              <a:t>Angel</a:t>
            </a:r>
            <a:r>
              <a:rPr lang="es-ES" dirty="0" smtClean="0"/>
              <a:t> Córdova / Gabriel </a:t>
            </a:r>
            <a:r>
              <a:rPr lang="es-ES" dirty="0" err="1" smtClean="0"/>
              <a:t>Bedón</a:t>
            </a:r>
            <a:endParaRPr lang="es-ES" dirty="0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EL EQUIPO A ADQUIRIR</a:t>
            </a: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9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438400"/>
            <a:ext cx="47148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609600" y="2590800"/>
            <a:ext cx="419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Tras una serie de evaluaciones técnicas y administrativas, se decidió que el equipo: </a:t>
            </a:r>
            <a:r>
              <a:rPr lang="es-ES" sz="2000" b="1" dirty="0" smtClean="0"/>
              <a:t>“GT 18 para Tintas Base Solvente 18 Componentes” </a:t>
            </a:r>
            <a:r>
              <a:rPr lang="es-ES" sz="2000" dirty="0" smtClean="0"/>
              <a:t>es el más idóneo y el que se necesita en la planta </a:t>
            </a:r>
            <a:r>
              <a:rPr lang="es-ES" sz="2000" b="1" dirty="0" smtClean="0"/>
              <a:t>debido a su costo, </a:t>
            </a:r>
          </a:p>
          <a:p>
            <a:r>
              <a:rPr lang="es-ES" sz="2000" b="1" dirty="0" smtClean="0"/>
              <a:t>peso, tamaño y cantidad de producción.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371600"/>
            <a:ext cx="9365456" cy="838200"/>
          </a:xfrm>
        </p:spPr>
        <p:txBody>
          <a:bodyPr>
            <a:noAutofit/>
          </a:bodyPr>
          <a:lstStyle/>
          <a:p>
            <a:pPr algn="l"/>
            <a:r>
              <a:rPr lang="es-EC" sz="2000" dirty="0" smtClean="0"/>
              <a:t>Con el fin de determinar los niveles de producción de cada sistema </a:t>
            </a:r>
            <a:r>
              <a:rPr lang="es-EC" sz="2000" b="1" dirty="0" smtClean="0"/>
              <a:t>se tomaron datos de un estudio de tiempos de producción </a:t>
            </a:r>
            <a:r>
              <a:rPr lang="es-EC" sz="2000" dirty="0" smtClean="0"/>
              <a:t>realizado por la empresa.</a:t>
            </a:r>
            <a:endParaRPr sz="2000" smtClean="0"/>
          </a:p>
          <a:p>
            <a:pPr algn="l"/>
            <a:endParaRPr lang="es-EC" sz="2000" b="1" dirty="0" smtClean="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Realizado por </a:t>
            </a:r>
            <a:r>
              <a:rPr lang="es-ES" dirty="0" err="1" smtClean="0"/>
              <a:t>Angel</a:t>
            </a:r>
            <a:r>
              <a:rPr lang="es-ES" dirty="0" smtClean="0"/>
              <a:t> Córdova / Gabriel </a:t>
            </a:r>
            <a:r>
              <a:rPr lang="es-ES" dirty="0" err="1" smtClean="0"/>
              <a:t>Bedón</a:t>
            </a:r>
            <a:endParaRPr lang="es-ES" dirty="0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NIVELES DE PRODUCCIÓN 1/3</a:t>
            </a: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33400" y="2232660"/>
            <a:ext cx="510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AutoNum type="alphaLcParenR"/>
            </a:pPr>
            <a:r>
              <a:rPr lang="es-ES" sz="2000" i="1" u="sng" dirty="0" smtClean="0"/>
              <a:t>Cumplimiento del Programa de Producción</a:t>
            </a:r>
            <a:r>
              <a:rPr lang="es-ES" sz="2000" b="1" i="1" dirty="0" smtClean="0"/>
              <a:t>:  </a:t>
            </a:r>
          </a:p>
          <a:p>
            <a:pPr marL="266700" indent="-266700">
              <a:buAutoNum type="alphaLcParenR"/>
            </a:pPr>
            <a:endParaRPr lang="es-ES" sz="2000" b="1" i="1" dirty="0" smtClean="0"/>
          </a:p>
          <a:p>
            <a:pPr marL="266700" indent="-266700"/>
            <a:r>
              <a:rPr lang="es-ES" sz="2000" b="1" i="1" dirty="0" smtClean="0"/>
              <a:t>	</a:t>
            </a:r>
            <a:endParaRPr lang="es-ES" sz="2000" dirty="0" smtClean="0"/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5715000" y="2209802"/>
          <a:ext cx="3886200" cy="3962396"/>
        </p:xfrm>
        <a:graphic>
          <a:graphicData uri="http://schemas.openxmlformats.org/drawingml/2006/table">
            <a:tbl>
              <a:tblPr/>
              <a:tblGrid>
                <a:gridCol w="682684"/>
                <a:gridCol w="1227639"/>
                <a:gridCol w="445632"/>
                <a:gridCol w="1530245"/>
              </a:tblGrid>
              <a:tr h="770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FECHA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NUMERO TOTAL DE ORDENES PARA CUMPLIR  EN EL DIA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ORD APROB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CUMPLIMIENTO AL PROGRAMA DE PRODUCCION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10-09-2009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55.2%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11-09-2009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29.6%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14-09-2009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60.71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15-09-2009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58.3%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16-09-2009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43.8%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17-09-2009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Arial"/>
                          <a:ea typeface="Times New Roman"/>
                          <a:cs typeface="Times New Roman"/>
                        </a:rPr>
                        <a:t>61.5%</a:t>
                      </a:r>
                      <a:endParaRPr lang="es-ES" sz="1000" b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18-09-2009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58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27.6%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21-09-2009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62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Arial"/>
                          <a:ea typeface="Times New Roman"/>
                          <a:cs typeface="Times New Roman"/>
                        </a:rPr>
                        <a:t>16.1%</a:t>
                      </a:r>
                      <a:endParaRPr lang="es-ES" sz="1000" b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22-09-2009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42.5%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23-09-2009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78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35.9%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24-09-2009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36.0%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25-09-2009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>
                          <a:latin typeface="Arial"/>
                          <a:ea typeface="Times New Roman"/>
                          <a:cs typeface="Times New Roman"/>
                        </a:rPr>
                        <a:t>44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700" dirty="0">
                          <a:latin typeface="Arial"/>
                          <a:ea typeface="Times New Roman"/>
                          <a:cs typeface="Times New Roman"/>
                        </a:rPr>
                        <a:t>47.7%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Realizado por </a:t>
            </a:r>
            <a:r>
              <a:rPr lang="es-ES" dirty="0" err="1" smtClean="0"/>
              <a:t>Angel</a:t>
            </a:r>
            <a:r>
              <a:rPr lang="es-ES" dirty="0" smtClean="0"/>
              <a:t> Córdova / Gabriel </a:t>
            </a:r>
            <a:r>
              <a:rPr lang="es-ES" dirty="0" err="1" smtClean="0"/>
              <a:t>Bedón</a:t>
            </a:r>
            <a:endParaRPr lang="es-ES" dirty="0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NIVELES DE PRODUCCIÓN 2/3</a:t>
            </a: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81000" y="1371600"/>
            <a:ext cx="495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lphaLcParenR" startAt="2"/>
            </a:pPr>
            <a:r>
              <a:rPr lang="es-EC" sz="2000" i="1" u="sng" dirty="0" smtClean="0"/>
              <a:t>Demoras por cada Subproceso: </a:t>
            </a:r>
            <a:r>
              <a:rPr lang="es-ES" sz="2000" i="1" u="sng" dirty="0" smtClean="0"/>
              <a:t> </a:t>
            </a:r>
          </a:p>
          <a:p>
            <a:pPr marL="457200" lvl="0" indent="-457200"/>
            <a:endParaRPr lang="es-ES" sz="2000" b="1" i="1" u="sng" dirty="0" smtClean="0"/>
          </a:p>
          <a:p>
            <a:pPr marL="457200" lvl="0" indent="-457200"/>
            <a:r>
              <a:rPr lang="es-ES" sz="2000" dirty="0" smtClean="0"/>
              <a:t>	L</a:t>
            </a:r>
            <a:r>
              <a:rPr lang="es-EC" sz="2000" dirty="0" smtClean="0"/>
              <a:t>a mayor cantidad del tiempo en el que se </a:t>
            </a:r>
            <a:r>
              <a:rPr lang="es-EC" sz="2000" b="1" dirty="0" smtClean="0"/>
              <a:t>retrasa</a:t>
            </a:r>
            <a:r>
              <a:rPr lang="es-EC" sz="2000" dirty="0" smtClean="0"/>
              <a:t> para la fabricación de una tinta es en los </a:t>
            </a:r>
            <a:r>
              <a:rPr lang="es-EC" sz="2000" b="1" dirty="0" smtClean="0"/>
              <a:t>subprocesos de pesaje y mezcla.</a:t>
            </a:r>
          </a:p>
          <a:p>
            <a:pPr marL="457200" lvl="0" indent="-457200"/>
            <a:endParaRPr lang="es-EC" sz="2000" b="1" dirty="0" smtClean="0"/>
          </a:p>
          <a:p>
            <a:pPr marL="457200" lvl="0" indent="-457200"/>
            <a:r>
              <a:rPr lang="es-EC" sz="2000" dirty="0" smtClean="0"/>
              <a:t>	Sin embargo, en el </a:t>
            </a:r>
            <a:r>
              <a:rPr lang="es-EC" sz="2000" b="1" dirty="0" smtClean="0"/>
              <a:t>Envasado es en el que tenemos otro cuello de botella</a:t>
            </a:r>
            <a:r>
              <a:rPr lang="es-EC" sz="2000" dirty="0" smtClean="0"/>
              <a:t>, ya que, fuera del proceso de mezcla, el </a:t>
            </a:r>
            <a:r>
              <a:rPr lang="es-EC" sz="2000" b="1" dirty="0" smtClean="0"/>
              <a:t>producto tiene que </a:t>
            </a:r>
            <a:r>
              <a:rPr lang="es-EC" sz="2000" b="1" u="sng" dirty="0" smtClean="0"/>
              <a:t>permanecer en cola </a:t>
            </a:r>
            <a:r>
              <a:rPr lang="es-EC" sz="2000" dirty="0" smtClean="0"/>
              <a:t>para poder ser </a:t>
            </a:r>
            <a:r>
              <a:rPr lang="es-EC" sz="2000" b="1" u="sng" dirty="0" smtClean="0"/>
              <a:t>almacenado.</a:t>
            </a:r>
            <a:endParaRPr lang="es-ES" sz="2000" b="1" u="sng" dirty="0" smtClean="0"/>
          </a:p>
        </p:txBody>
      </p:sp>
      <p:pic>
        <p:nvPicPr>
          <p:cNvPr id="11" name="10 Imagen"/>
          <p:cNvPicPr/>
          <p:nvPr/>
        </p:nvPicPr>
        <p:blipFill>
          <a:blip r:embed="rId3" cstate="print">
            <a:lum contrast="20000"/>
            <a:grayscl/>
          </a:blip>
          <a:srcRect/>
          <a:stretch>
            <a:fillRect/>
          </a:stretch>
        </p:blipFill>
        <p:spPr bwMode="auto">
          <a:xfrm>
            <a:off x="5562600" y="1524000"/>
            <a:ext cx="4191000" cy="3581400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Realizado por </a:t>
            </a:r>
            <a:r>
              <a:rPr lang="es-ES" dirty="0" err="1" smtClean="0"/>
              <a:t>Angel</a:t>
            </a:r>
            <a:r>
              <a:rPr lang="es-ES" dirty="0" smtClean="0"/>
              <a:t> Córdova / Gabriel </a:t>
            </a:r>
            <a:r>
              <a:rPr lang="es-ES" dirty="0" err="1" smtClean="0"/>
              <a:t>Bedón</a:t>
            </a:r>
            <a:endParaRPr lang="es-ES" dirty="0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NIVELES DE PRODUCCIÓN 3/3</a:t>
            </a: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81000" y="1371600"/>
            <a:ext cx="4953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lphaLcParenR" startAt="3"/>
            </a:pPr>
            <a:r>
              <a:rPr lang="es-EC" sz="1900" i="1" u="sng" dirty="0" smtClean="0"/>
              <a:t>Causas de demoras en la fabricación de Tintas: </a:t>
            </a:r>
            <a:endParaRPr lang="es-ES" sz="1900" i="1" u="sng" dirty="0" smtClean="0"/>
          </a:p>
          <a:p>
            <a:pPr marL="457200" lvl="0" indent="-457200"/>
            <a:endParaRPr lang="es-ES" sz="1900" b="1" i="1" u="sng" dirty="0" smtClean="0"/>
          </a:p>
          <a:p>
            <a:pPr marL="457200" lvl="0" indent="-457200"/>
            <a:r>
              <a:rPr lang="es-ES" sz="1900" dirty="0" smtClean="0"/>
              <a:t>	L</a:t>
            </a:r>
            <a:r>
              <a:rPr lang="es-EC" sz="1900" dirty="0" smtClean="0"/>
              <a:t>as 2 principales causas para el retraso en la fabricación de tintas en la empresa </a:t>
            </a:r>
            <a:r>
              <a:rPr lang="es-EC" sz="1900" dirty="0" err="1" smtClean="0"/>
              <a:t>SunChemical</a:t>
            </a:r>
            <a:r>
              <a:rPr lang="es-EC" sz="1900" dirty="0" smtClean="0"/>
              <a:t> se determina que son por </a:t>
            </a:r>
            <a:r>
              <a:rPr lang="es-EC" sz="1900" b="1" dirty="0" smtClean="0"/>
              <a:t>falta de mezcladores y disponibilidad de tiempo del operario de envasado.</a:t>
            </a:r>
          </a:p>
          <a:p>
            <a:pPr marL="457200" lvl="0" indent="-457200"/>
            <a:endParaRPr lang="es-EC" sz="1900" b="1" dirty="0" smtClean="0"/>
          </a:p>
          <a:p>
            <a:pPr marL="457200" lvl="0" indent="-457200"/>
            <a:r>
              <a:rPr lang="es-EC" sz="1900" dirty="0" smtClean="0"/>
              <a:t>	El Equipo </a:t>
            </a:r>
            <a:r>
              <a:rPr lang="es-EC" sz="1900" dirty="0" err="1" smtClean="0"/>
              <a:t>Dispensing</a:t>
            </a:r>
            <a:r>
              <a:rPr lang="es-EC" sz="1900" dirty="0" smtClean="0"/>
              <a:t> que la empresa aspira implementar </a:t>
            </a:r>
            <a:r>
              <a:rPr lang="es-EC" sz="1900" b="1" dirty="0" smtClean="0"/>
              <a:t>ayudará a disminuir las demoras del proceso en su conjunto al menos para las tintas de menor volumen y especiales</a:t>
            </a:r>
            <a:r>
              <a:rPr lang="es-EC" sz="1900" dirty="0" smtClean="0"/>
              <a:t>, lo que también libera tiempo para la fabricación más oportuna de lotes de productos de mayor volumen.</a:t>
            </a:r>
            <a:endParaRPr lang="es-ES" sz="1900" b="1" dirty="0" smtClean="0"/>
          </a:p>
        </p:txBody>
      </p:sp>
      <p:pic>
        <p:nvPicPr>
          <p:cNvPr id="10" name="9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447800"/>
            <a:ext cx="411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371600"/>
            <a:ext cx="9365456" cy="4800600"/>
          </a:xfrm>
        </p:spPr>
        <p:txBody>
          <a:bodyPr>
            <a:noAutofit/>
          </a:bodyPr>
          <a:lstStyle/>
          <a:p>
            <a:pPr marL="355600" lvl="2" indent="-355600">
              <a:buNone/>
            </a:pPr>
            <a:r>
              <a:rPr lang="es-ES" sz="2000" b="1" dirty="0" smtClean="0"/>
              <a:t>TIEMPOS DE ENTREGA DE PRODUCTO TERMINADO</a:t>
            </a:r>
            <a:endParaRPr lang="es-ES" sz="2000" dirty="0" smtClean="0"/>
          </a:p>
          <a:p>
            <a:endParaRPr sz="2000" dirty="0" smtClean="0"/>
          </a:p>
          <a:p>
            <a:r>
              <a:rPr lang="es-EC" sz="2000" dirty="0" smtClean="0"/>
              <a:t>Actualmente </a:t>
            </a:r>
            <a:r>
              <a:rPr lang="es-EC" sz="2000" b="1" dirty="0" smtClean="0"/>
              <a:t>los tiempos de entrega del producto terminado a bodega</a:t>
            </a:r>
            <a:r>
              <a:rPr lang="es-EC" sz="2000" dirty="0" smtClean="0"/>
              <a:t>, desde que ingresa el pedido es aproximadamente de </a:t>
            </a:r>
            <a:r>
              <a:rPr lang="es-EC" sz="20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4,5 días</a:t>
            </a:r>
            <a:r>
              <a:rPr lang="es-EC" sz="2000" dirty="0" smtClean="0"/>
              <a:t>, esto debido a la cantidad de pedidos y órdenes de producción que se tiene constantemente en cola.</a:t>
            </a:r>
            <a:endParaRPr sz="2000" dirty="0" smtClean="0"/>
          </a:p>
          <a:p>
            <a:endParaRPr sz="2000" dirty="0" smtClean="0"/>
          </a:p>
          <a:p>
            <a:r>
              <a:rPr lang="es-EC" sz="2000" dirty="0" smtClean="0"/>
              <a:t>Para profundizar el proceso de entrega del producto terminado, todo inicia en el </a:t>
            </a:r>
            <a:r>
              <a:rPr lang="es-EC" sz="2000" b="1" dirty="0" smtClean="0"/>
              <a:t>departamento de Ventas</a:t>
            </a:r>
            <a:r>
              <a:rPr lang="es-EC" sz="2000" dirty="0" smtClean="0"/>
              <a:t>, en donde se recepta el pedido del cliente que es ingresado con una o varias notas de pedido (de cada cliente), las cuales se consolidan en </a:t>
            </a:r>
            <a:r>
              <a:rPr lang="es-EC" sz="2000" b="1" dirty="0" smtClean="0"/>
              <a:t>un  registro ó control diario de “pedidos pendientes”, </a:t>
            </a:r>
            <a:r>
              <a:rPr lang="es-EC" sz="2000" dirty="0" smtClean="0"/>
              <a:t>que es trasmitido y revisado diariamente por el </a:t>
            </a:r>
            <a:r>
              <a:rPr lang="es-EC" sz="2000" b="1" dirty="0" smtClean="0"/>
              <a:t>departamento de producción</a:t>
            </a:r>
            <a:r>
              <a:rPr lang="es-EC" sz="2000" dirty="0" smtClean="0"/>
              <a:t>, y, a partir del cual se </a:t>
            </a:r>
            <a:r>
              <a:rPr lang="es-EC" sz="2000" b="1" dirty="0" smtClean="0"/>
              <a:t>determina el producto y la cantidad </a:t>
            </a:r>
            <a:r>
              <a:rPr lang="es-EC" sz="2000" dirty="0" smtClean="0"/>
              <a:t>(precisamente con la finalidad de no producir cantidades en exceso de los colores especiales que son solicitados eventualmente y su rotación anual es mínima).</a:t>
            </a:r>
            <a:endParaRPr sz="2000" dirty="0" smtClean="0"/>
          </a:p>
          <a:p>
            <a:pPr algn="l"/>
            <a:endParaRPr lang="es-EC" sz="2000" b="1" dirty="0" smtClean="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Realizado por </a:t>
            </a:r>
            <a:r>
              <a:rPr lang="es-ES" dirty="0" err="1" smtClean="0"/>
              <a:t>Angel</a:t>
            </a:r>
            <a:r>
              <a:rPr lang="es-ES" dirty="0" smtClean="0"/>
              <a:t> Córdova / Gabriel </a:t>
            </a:r>
            <a:r>
              <a:rPr lang="es-ES" dirty="0" err="1" smtClean="0"/>
              <a:t>Bedón</a:t>
            </a:r>
            <a:endParaRPr lang="es-ES" dirty="0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INVENTARIOS 1/3</a:t>
            </a: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371600"/>
            <a:ext cx="9365456" cy="4800600"/>
          </a:xfrm>
        </p:spPr>
        <p:txBody>
          <a:bodyPr>
            <a:noAutofit/>
          </a:bodyPr>
          <a:lstStyle/>
          <a:p>
            <a:r>
              <a:rPr lang="es-EC" sz="2000" dirty="0" smtClean="0"/>
              <a:t>De acuerdo al análisis de los </a:t>
            </a:r>
            <a:r>
              <a:rPr lang="es-EC" sz="2000" b="1" dirty="0" smtClean="0"/>
              <a:t>tiempos que toma la fabricación de una tinta</a:t>
            </a:r>
            <a:r>
              <a:rPr lang="es-EC" sz="2000" dirty="0" smtClean="0"/>
              <a:t>, se ha determinado que el tiempo de producción promedio es de aproximadamente </a:t>
            </a:r>
            <a:r>
              <a:rPr lang="es-EC" sz="2000" b="1" dirty="0" smtClean="0"/>
              <a:t>cuatro horas.</a:t>
            </a:r>
          </a:p>
          <a:p>
            <a:endParaRPr lang="es-EC" sz="2000" b="1" dirty="0" smtClean="0"/>
          </a:p>
          <a:p>
            <a:endParaRPr lang="es-EC" sz="2000" b="1" dirty="0" smtClean="0"/>
          </a:p>
          <a:p>
            <a:endParaRPr lang="es-EC" sz="2000" b="1" dirty="0" smtClean="0"/>
          </a:p>
          <a:p>
            <a:endParaRPr lang="es-EC" sz="2000" b="1" dirty="0" smtClean="0"/>
          </a:p>
          <a:p>
            <a:endParaRPr lang="es-EC" sz="2000" b="1" dirty="0" smtClean="0"/>
          </a:p>
          <a:p>
            <a:endParaRPr lang="es-EC" sz="2000" b="1" dirty="0" smtClean="0"/>
          </a:p>
          <a:p>
            <a:r>
              <a:rPr lang="es-EC" sz="2000" dirty="0" smtClean="0"/>
              <a:t>De acuerdo a la experiencia de uno de los mejores clientes como </a:t>
            </a:r>
            <a:r>
              <a:rPr lang="es-EC" sz="2000" dirty="0" err="1" smtClean="0"/>
              <a:t>Neyplex</a:t>
            </a:r>
            <a:r>
              <a:rPr lang="es-EC" sz="2000" dirty="0" smtClean="0"/>
              <a:t>, </a:t>
            </a:r>
            <a:r>
              <a:rPr lang="es-EC" sz="2000" b="1" dirty="0" smtClean="0"/>
              <a:t>quienes poseen un equipo </a:t>
            </a:r>
            <a:r>
              <a:rPr lang="es-EC" sz="2000" b="1" dirty="0" err="1" smtClean="0"/>
              <a:t>dispensing</a:t>
            </a:r>
            <a:r>
              <a:rPr lang="es-EC" sz="2000" dirty="0" smtClean="0"/>
              <a:t>, nos comentan que el tiempo de entrega de una caneca de tinta de </a:t>
            </a:r>
            <a:r>
              <a:rPr lang="es-EC" sz="20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18 kg </a:t>
            </a:r>
            <a:r>
              <a:rPr lang="es-EC" sz="2000" b="1" dirty="0" smtClean="0"/>
              <a:t>(producto terminado)</a:t>
            </a:r>
            <a:r>
              <a:rPr lang="es-EC" sz="2000" dirty="0" smtClean="0"/>
              <a:t> procesada en el </a:t>
            </a:r>
            <a:r>
              <a:rPr lang="es-EC" sz="2000" dirty="0" err="1" smtClean="0"/>
              <a:t>dispensing</a:t>
            </a:r>
            <a:r>
              <a:rPr lang="es-EC" sz="2000" dirty="0" smtClean="0"/>
              <a:t> es de </a:t>
            </a:r>
            <a:r>
              <a:rPr lang="es-EC" sz="2000" b="1" dirty="0" smtClean="0"/>
              <a:t>5 a 6 minutos.</a:t>
            </a:r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Realizado por </a:t>
            </a:r>
            <a:r>
              <a:rPr lang="es-ES" dirty="0" err="1" smtClean="0"/>
              <a:t>Angel</a:t>
            </a:r>
            <a:r>
              <a:rPr lang="es-ES" dirty="0" smtClean="0"/>
              <a:t> Córdova / Gabriel </a:t>
            </a:r>
            <a:r>
              <a:rPr lang="es-ES" dirty="0" err="1" smtClean="0"/>
              <a:t>Bedón</a:t>
            </a:r>
            <a:endParaRPr lang="es-ES" dirty="0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INVENTARIOS 2/3</a:t>
            </a: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338388"/>
            <a:ext cx="2709863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371600"/>
            <a:ext cx="9365456" cy="1676400"/>
          </a:xfrm>
        </p:spPr>
        <p:txBody>
          <a:bodyPr>
            <a:noAutofit/>
          </a:bodyPr>
          <a:lstStyle/>
          <a:p>
            <a:pPr marL="355600" lvl="2" indent="-355600">
              <a:buNone/>
            </a:pPr>
            <a:r>
              <a:rPr lang="es-ES" sz="2000" b="1" dirty="0" smtClean="0"/>
              <a:t>CLASIFICACIÓN DE INVENTARIOS</a:t>
            </a:r>
            <a:endParaRPr lang="es-ES" sz="2000" dirty="0" smtClean="0"/>
          </a:p>
          <a:p>
            <a:endParaRPr sz="2000" smtClean="0"/>
          </a:p>
          <a:p>
            <a:r>
              <a:rPr lang="es-EC" sz="2000" dirty="0" err="1" smtClean="0"/>
              <a:t>SunChemical</a:t>
            </a:r>
            <a:r>
              <a:rPr lang="es-EC" sz="2000" dirty="0" smtClean="0"/>
              <a:t> Ecuador tiene como </a:t>
            </a:r>
            <a:r>
              <a:rPr lang="es-EC" sz="2000" b="1" dirty="0" smtClean="0"/>
              <a:t>política clasificar sus inventarios según la rotación </a:t>
            </a:r>
            <a:r>
              <a:rPr lang="es-EC" sz="2000" dirty="0" smtClean="0"/>
              <a:t>que tienen los mismos, en donde se encuentran definidas las siguientes categorías:</a:t>
            </a:r>
            <a:endParaRPr sz="2000" smtClean="0"/>
          </a:p>
          <a:p>
            <a:pPr algn="l"/>
            <a:endParaRPr lang="es-EC" sz="2000" b="1" dirty="0" smtClean="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Realizado por </a:t>
            </a:r>
            <a:r>
              <a:rPr lang="es-ES" dirty="0" err="1" smtClean="0"/>
              <a:t>Angel</a:t>
            </a:r>
            <a:r>
              <a:rPr lang="es-ES" dirty="0" smtClean="0"/>
              <a:t> Córdova / Gabriel </a:t>
            </a:r>
            <a:r>
              <a:rPr lang="es-ES" dirty="0" err="1" smtClean="0"/>
              <a:t>Bedón</a:t>
            </a:r>
            <a:endParaRPr lang="es-ES" dirty="0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INVENTARIOS 3/3</a:t>
            </a: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895600"/>
            <a:ext cx="297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28600" y="3048000"/>
            <a:ext cx="5943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har char="•"/>
            </a:pPr>
            <a:r>
              <a:rPr lang="es-EC" sz="2000" dirty="0" smtClean="0"/>
              <a:t>El objetivo de </a:t>
            </a:r>
            <a:r>
              <a:rPr lang="es-EC" sz="2000" dirty="0" err="1" smtClean="0"/>
              <a:t>SunChemical</a:t>
            </a:r>
            <a:r>
              <a:rPr lang="es-EC" sz="2000" dirty="0" smtClean="0"/>
              <a:t> es mantener </a:t>
            </a:r>
            <a:r>
              <a:rPr lang="es-EC" sz="2000" b="1" dirty="0" smtClean="0"/>
              <a:t>inventarios que no sobrepasen de la letra “A” </a:t>
            </a:r>
            <a:r>
              <a:rPr lang="es-EC" sz="2000" dirty="0" smtClean="0"/>
              <a:t>(clasificación determinada por rangos de tiempo) para lo cual se realiza </a:t>
            </a:r>
            <a:r>
              <a:rPr lang="es-EC" sz="2000" b="1" dirty="0" smtClean="0"/>
              <a:t>un comité mensual </a:t>
            </a:r>
            <a:r>
              <a:rPr lang="es-EC" sz="2000" dirty="0" smtClean="0"/>
              <a:t>en donde se analiza las causas y se deciden las acciones correctivas para gestionar la venta (producto terminado) o consumo (materia prima), con el fin de no afectar el índice de rotación de inventarios y tenga un impacto directo con el capital de trabajo.</a:t>
            </a:r>
            <a:endParaRPr lang="es-ES" sz="2000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381001" y="7620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C" sz="4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ANÁLISIS Y EVALUACIÓN FINANCIERA</a:t>
            </a:r>
          </a:p>
          <a:p>
            <a:pPr lvl="0"/>
            <a:endParaRPr lang="es-EC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lvl="1">
              <a:buFontTx/>
              <a:buChar char="-"/>
              <a:defRPr/>
            </a:pPr>
            <a:r>
              <a:rPr lang="es-EC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Inversión del Proyecto</a:t>
            </a:r>
          </a:p>
          <a:p>
            <a:pPr marL="0" lvl="1">
              <a:buFontTx/>
              <a:buChar char="-"/>
              <a:defRPr/>
            </a:pPr>
            <a:r>
              <a:rPr lang="es-EC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Financiamiento</a:t>
            </a:r>
          </a:p>
          <a:p>
            <a:pPr marL="0" lvl="1">
              <a:buFontTx/>
              <a:buChar char="-"/>
              <a:defRPr/>
            </a:pPr>
            <a:r>
              <a:rPr lang="es-EC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Depreciación</a:t>
            </a:r>
          </a:p>
          <a:p>
            <a:pPr marL="0" lvl="1">
              <a:buFontTx/>
              <a:buChar char="-"/>
              <a:defRPr/>
            </a:pPr>
            <a:r>
              <a:rPr lang="es-EC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Costos de Producción</a:t>
            </a:r>
          </a:p>
          <a:p>
            <a:pPr marL="0" lvl="1">
              <a:buFontTx/>
              <a:buChar char="-"/>
              <a:defRPr/>
            </a:pPr>
            <a:r>
              <a:rPr lang="es-EC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Gastos de Administración</a:t>
            </a:r>
          </a:p>
          <a:p>
            <a:pPr marL="0" lvl="1">
              <a:buFontTx/>
              <a:buChar char="-"/>
              <a:defRPr/>
            </a:pPr>
            <a:r>
              <a:rPr lang="es-EC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Gastos Financieros</a:t>
            </a:r>
          </a:p>
          <a:p>
            <a:pPr marL="0" lvl="1">
              <a:buFontTx/>
              <a:buChar char="-"/>
              <a:defRPr/>
            </a:pPr>
            <a:r>
              <a:rPr lang="es-EC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Proyección de los Gastos</a:t>
            </a:r>
          </a:p>
          <a:p>
            <a:pPr marL="0" lvl="1">
              <a:buFontTx/>
              <a:buChar char="-"/>
              <a:defRPr/>
            </a:pPr>
            <a:r>
              <a:rPr lang="es-EC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Flujo de Caja Proyectado</a:t>
            </a:r>
          </a:p>
          <a:p>
            <a:pPr marL="0" lvl="1">
              <a:buFontTx/>
              <a:buChar char="-"/>
              <a:defRPr/>
            </a:pPr>
            <a:r>
              <a:rPr lang="es-EC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Estado de Resultados Proyectado</a:t>
            </a:r>
          </a:p>
          <a:p>
            <a:pPr marL="0" lvl="1">
              <a:buFontTx/>
              <a:buChar char="-"/>
              <a:defRPr/>
            </a:pPr>
            <a:r>
              <a:rPr lang="es-EC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Balance General Proyectado</a:t>
            </a:r>
          </a:p>
          <a:p>
            <a:pPr marL="0" lvl="1">
              <a:buFontTx/>
              <a:buChar char="-"/>
              <a:defRPr/>
            </a:pPr>
            <a:r>
              <a:rPr lang="es-EC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Punto de Equilibrio</a:t>
            </a:r>
          </a:p>
          <a:p>
            <a:pPr marL="0" lvl="1">
              <a:buFontTx/>
              <a:buChar char="-"/>
              <a:defRPr/>
            </a:pPr>
            <a:r>
              <a:rPr lang="es-EC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Estructura del Capital de Trabajo</a:t>
            </a:r>
          </a:p>
          <a:p>
            <a:pPr marL="0" lvl="1">
              <a:buFontTx/>
              <a:buChar char="-"/>
              <a:defRPr/>
            </a:pPr>
            <a:r>
              <a:rPr lang="es-EC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Ciclo de Efectivo</a:t>
            </a:r>
          </a:p>
          <a:p>
            <a:pPr marL="0" lvl="1">
              <a:buFontTx/>
              <a:buChar char="-"/>
              <a:defRPr/>
            </a:pPr>
            <a:endParaRPr lang="es-ES" sz="2500" b="1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 dirty="0">
                <a:hlinkClick r:id="rId2" action="ppaction://hlinksldjump"/>
              </a:rPr>
              <a:t>Regresar al menú</a:t>
            </a:r>
            <a:endParaRPr lang="es-ES" sz="15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39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Realizado por Angel Córdova / Gabriel Bedón</a:t>
            </a: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INTRODUCCIÓN 2/4</a:t>
            </a:r>
            <a:endParaRPr lang="es-ES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0" y="121920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0" name="20 Grupo"/>
          <p:cNvGrpSpPr/>
          <p:nvPr/>
        </p:nvGrpSpPr>
        <p:grpSpPr>
          <a:xfrm>
            <a:off x="3342292" y="381000"/>
            <a:ext cx="4887308" cy="5638801"/>
            <a:chOff x="292961" y="342900"/>
            <a:chExt cx="6603139" cy="9220200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966788" y="644525"/>
              <a:ext cx="2154237" cy="2894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RESINAS</a:t>
              </a:r>
            </a:p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10-35</a:t>
              </a:r>
            </a:p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SOLIDOS</a:t>
              </a:r>
            </a:p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endParaRPr kumimoji="1" lang="es-ES_tradnl" sz="1200" b="1">
                <a:solidFill>
                  <a:srgbClr val="000000"/>
                </a:solidFill>
                <a:latin typeface="Arial" charset="0"/>
              </a:endParaRPr>
            </a:p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SOLVENTES</a:t>
              </a:r>
            </a:p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0-35 ACEITES</a:t>
              </a:r>
            </a:p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40-45 LIQUIDAS</a:t>
              </a:r>
            </a:p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LIQUIDOS</a:t>
              </a:r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966788" y="4316413"/>
              <a:ext cx="2054225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PIGMENTOS</a:t>
              </a:r>
            </a:p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7-50</a:t>
              </a:r>
            </a:p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SOLIDOS</a:t>
              </a:r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966788" y="7658100"/>
              <a:ext cx="2881312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ADITIVOS</a:t>
              </a:r>
            </a:p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MODIFICADORES</a:t>
              </a:r>
            </a:p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8-10</a:t>
              </a:r>
            </a:p>
            <a:p>
              <a:pPr marL="342900" indent="-3429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SOLIDOS</a:t>
              </a: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292961" y="2210987"/>
              <a:ext cx="314189" cy="5171288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2075" tIns="46038" rIns="92075" bIns="46038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s-ES_tradnl" sz="1200" b="1">
                  <a:solidFill>
                    <a:srgbClr val="FF0000"/>
                  </a:solidFill>
                  <a:latin typeface="Arial" charset="0"/>
                </a:rPr>
                <a:t>C</a:t>
              </a:r>
            </a:p>
            <a:p>
              <a:pPr algn="ctr">
                <a:lnSpc>
                  <a:spcPct val="110000"/>
                </a:lnSpc>
              </a:pPr>
              <a:r>
                <a:rPr lang="es-ES_tradnl" sz="1200" b="1">
                  <a:solidFill>
                    <a:srgbClr val="FF0000"/>
                  </a:solidFill>
                  <a:latin typeface="Arial" charset="0"/>
                </a:rPr>
                <a:t>O</a:t>
              </a:r>
            </a:p>
            <a:p>
              <a:pPr algn="ctr">
                <a:lnSpc>
                  <a:spcPct val="110000"/>
                </a:lnSpc>
              </a:pPr>
              <a:r>
                <a:rPr lang="es-ES_tradnl" sz="1200" b="1">
                  <a:solidFill>
                    <a:srgbClr val="FF0000"/>
                  </a:solidFill>
                  <a:latin typeface="Arial" charset="0"/>
                </a:rPr>
                <a:t>M</a:t>
              </a:r>
            </a:p>
            <a:p>
              <a:pPr algn="ctr">
                <a:lnSpc>
                  <a:spcPct val="110000"/>
                </a:lnSpc>
              </a:pPr>
              <a:r>
                <a:rPr lang="es-ES_tradnl" sz="1200" b="1">
                  <a:solidFill>
                    <a:srgbClr val="FF0000"/>
                  </a:solidFill>
                  <a:latin typeface="Arial" charset="0"/>
                </a:rPr>
                <a:t>P</a:t>
              </a:r>
            </a:p>
            <a:p>
              <a:pPr algn="ctr">
                <a:lnSpc>
                  <a:spcPct val="110000"/>
                </a:lnSpc>
              </a:pPr>
              <a:r>
                <a:rPr lang="es-ES_tradnl" sz="1200" b="1">
                  <a:solidFill>
                    <a:srgbClr val="FF0000"/>
                  </a:solidFill>
                  <a:latin typeface="Arial" charset="0"/>
                </a:rPr>
                <a:t>O</a:t>
              </a:r>
            </a:p>
            <a:p>
              <a:pPr algn="ctr">
                <a:lnSpc>
                  <a:spcPct val="110000"/>
                </a:lnSpc>
              </a:pPr>
              <a:r>
                <a:rPr lang="es-ES_tradnl" sz="1200" b="1">
                  <a:solidFill>
                    <a:srgbClr val="FF0000"/>
                  </a:solidFill>
                  <a:latin typeface="Arial" charset="0"/>
                </a:rPr>
                <a:t>N</a:t>
              </a:r>
            </a:p>
            <a:p>
              <a:pPr algn="ctr">
                <a:lnSpc>
                  <a:spcPct val="110000"/>
                </a:lnSpc>
              </a:pPr>
              <a:r>
                <a:rPr lang="es-ES_tradnl" sz="1200" b="1">
                  <a:solidFill>
                    <a:srgbClr val="FF0000"/>
                  </a:solidFill>
                  <a:latin typeface="Arial" charset="0"/>
                </a:rPr>
                <a:t>E</a:t>
              </a:r>
            </a:p>
            <a:p>
              <a:pPr algn="ctr">
                <a:lnSpc>
                  <a:spcPct val="110000"/>
                </a:lnSpc>
              </a:pPr>
              <a:r>
                <a:rPr lang="es-ES_tradnl" sz="1200" b="1">
                  <a:solidFill>
                    <a:srgbClr val="FF0000"/>
                  </a:solidFill>
                  <a:latin typeface="Arial" charset="0"/>
                </a:rPr>
                <a:t>N</a:t>
              </a:r>
            </a:p>
            <a:p>
              <a:pPr algn="ctr">
                <a:lnSpc>
                  <a:spcPct val="110000"/>
                </a:lnSpc>
              </a:pPr>
              <a:r>
                <a:rPr lang="es-ES_tradnl" sz="1200" b="1">
                  <a:solidFill>
                    <a:srgbClr val="FF0000"/>
                  </a:solidFill>
                  <a:latin typeface="Arial" charset="0"/>
                </a:rPr>
                <a:t>T</a:t>
              </a:r>
            </a:p>
            <a:p>
              <a:pPr algn="ctr">
                <a:lnSpc>
                  <a:spcPct val="110000"/>
                </a:lnSpc>
              </a:pPr>
              <a:r>
                <a:rPr lang="es-ES_tradnl" sz="1200" b="1">
                  <a:solidFill>
                    <a:srgbClr val="FF0000"/>
                  </a:solidFill>
                  <a:latin typeface="Arial" charset="0"/>
                </a:rPr>
                <a:t>E</a:t>
              </a:r>
            </a:p>
            <a:p>
              <a:pPr algn="ctr">
                <a:lnSpc>
                  <a:spcPct val="110000"/>
                </a:lnSpc>
              </a:pPr>
              <a:r>
                <a:rPr lang="es-ES_tradnl" sz="1200" b="1">
                  <a:solidFill>
                    <a:srgbClr val="FF0000"/>
                  </a:solidFill>
                  <a:latin typeface="Arial" charset="0"/>
                </a:rPr>
                <a:t>S</a:t>
              </a:r>
            </a:p>
            <a:p>
              <a:pPr algn="ctr">
                <a:lnSpc>
                  <a:spcPct val="110000"/>
                </a:lnSpc>
              </a:pPr>
              <a:endParaRPr lang="es-ES_tradnl" sz="1200" b="1">
                <a:solidFill>
                  <a:srgbClr val="FF0000"/>
                </a:solidFill>
                <a:latin typeface="Arial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s-ES_tradnl" sz="1200" b="1">
                  <a:solidFill>
                    <a:srgbClr val="FF0000"/>
                  </a:solidFill>
                  <a:latin typeface="Arial" charset="0"/>
                </a:rPr>
                <a:t>D</a:t>
              </a:r>
            </a:p>
            <a:p>
              <a:pPr algn="ctr">
                <a:lnSpc>
                  <a:spcPct val="110000"/>
                </a:lnSpc>
              </a:pPr>
              <a:r>
                <a:rPr lang="es-ES_tradnl" sz="1200" b="1">
                  <a:solidFill>
                    <a:srgbClr val="FF0000"/>
                  </a:solidFill>
                  <a:latin typeface="Arial" charset="0"/>
                </a:rPr>
                <a:t>E</a:t>
              </a:r>
            </a:p>
            <a:p>
              <a:pPr algn="ctr">
                <a:lnSpc>
                  <a:spcPct val="110000"/>
                </a:lnSpc>
              </a:pPr>
              <a:endParaRPr lang="es-ES_tradnl" sz="1200" b="1">
                <a:solidFill>
                  <a:srgbClr val="FF0000"/>
                </a:solidFill>
                <a:latin typeface="Arial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s-ES_tradnl" sz="1200" b="1">
                  <a:solidFill>
                    <a:srgbClr val="FF0000"/>
                  </a:solidFill>
                  <a:latin typeface="Arial" charset="0"/>
                </a:rPr>
                <a:t>L</a:t>
              </a:r>
            </a:p>
            <a:p>
              <a:pPr algn="ctr">
                <a:lnSpc>
                  <a:spcPct val="110000"/>
                </a:lnSpc>
              </a:pPr>
              <a:r>
                <a:rPr lang="es-ES_tradnl" sz="1200" b="1">
                  <a:solidFill>
                    <a:srgbClr val="FF0000"/>
                  </a:solidFill>
                  <a:latin typeface="Arial" charset="0"/>
                </a:rPr>
                <a:t>A</a:t>
              </a:r>
            </a:p>
            <a:p>
              <a:pPr algn="ctr">
                <a:lnSpc>
                  <a:spcPct val="110000"/>
                </a:lnSpc>
              </a:pPr>
              <a:r>
                <a:rPr lang="es-ES_tradnl" sz="1200" b="1">
                  <a:solidFill>
                    <a:srgbClr val="FF0000"/>
                  </a:solidFill>
                  <a:latin typeface="Arial" charset="0"/>
                </a:rPr>
                <a:t>S</a:t>
              </a:r>
            </a:p>
            <a:p>
              <a:pPr algn="ctr">
                <a:lnSpc>
                  <a:spcPct val="110000"/>
                </a:lnSpc>
              </a:pPr>
              <a:endParaRPr lang="es-ES_tradnl" sz="1200" b="1">
                <a:solidFill>
                  <a:srgbClr val="FF0000"/>
                </a:solidFill>
                <a:latin typeface="Arial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s-ES_tradnl" sz="1200" b="1">
                  <a:solidFill>
                    <a:srgbClr val="FF0000"/>
                  </a:solidFill>
                  <a:latin typeface="Arial" charset="0"/>
                </a:rPr>
                <a:t>T</a:t>
              </a:r>
            </a:p>
            <a:p>
              <a:pPr algn="ctr">
                <a:lnSpc>
                  <a:spcPct val="110000"/>
                </a:lnSpc>
              </a:pPr>
              <a:r>
                <a:rPr lang="es-ES_tradnl" sz="1200" b="1">
                  <a:solidFill>
                    <a:srgbClr val="FF0000"/>
                  </a:solidFill>
                  <a:latin typeface="Arial" charset="0"/>
                </a:rPr>
                <a:t>I</a:t>
              </a:r>
            </a:p>
            <a:p>
              <a:pPr algn="ctr">
                <a:lnSpc>
                  <a:spcPct val="110000"/>
                </a:lnSpc>
              </a:pPr>
              <a:r>
                <a:rPr lang="es-ES_tradnl" sz="1200" b="1">
                  <a:solidFill>
                    <a:srgbClr val="FF0000"/>
                  </a:solidFill>
                  <a:latin typeface="Arial" charset="0"/>
                </a:rPr>
                <a:t>N</a:t>
              </a:r>
            </a:p>
            <a:p>
              <a:pPr algn="ctr">
                <a:lnSpc>
                  <a:spcPct val="110000"/>
                </a:lnSpc>
              </a:pPr>
              <a:r>
                <a:rPr lang="es-ES_tradnl" sz="1200" b="1">
                  <a:solidFill>
                    <a:srgbClr val="FF0000"/>
                  </a:solidFill>
                  <a:latin typeface="Arial" charset="0"/>
                </a:rPr>
                <a:t>T</a:t>
              </a:r>
            </a:p>
            <a:p>
              <a:pPr algn="ctr">
                <a:lnSpc>
                  <a:spcPct val="110000"/>
                </a:lnSpc>
              </a:pPr>
              <a:r>
                <a:rPr lang="es-ES_tradnl" sz="1200" b="1">
                  <a:solidFill>
                    <a:srgbClr val="FF0000"/>
                  </a:solidFill>
                  <a:latin typeface="Arial" charset="0"/>
                </a:rPr>
                <a:t>A</a:t>
              </a:r>
            </a:p>
            <a:p>
              <a:pPr algn="ctr">
                <a:lnSpc>
                  <a:spcPct val="110000"/>
                </a:lnSpc>
              </a:pPr>
              <a:r>
                <a:rPr lang="es-ES_tradnl" sz="1200" b="1">
                  <a:solidFill>
                    <a:srgbClr val="FF0000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15" name="AutoShape 6"/>
            <p:cNvSpPr>
              <a:spLocks/>
            </p:cNvSpPr>
            <p:nvPr/>
          </p:nvSpPr>
          <p:spPr bwMode="auto">
            <a:xfrm>
              <a:off x="647700" y="342900"/>
              <a:ext cx="609600" cy="9144000"/>
            </a:xfrm>
            <a:prstGeom prst="leftBrace">
              <a:avLst>
                <a:gd name="adj1" fmla="val 125000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s-EC" sz="1200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3428313" y="1068547"/>
              <a:ext cx="306173" cy="1588769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2075" tIns="46038" rIns="92075" bIns="46038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s-ES_tradnl" sz="1200" b="1">
                  <a:solidFill>
                    <a:srgbClr val="FF0000"/>
                  </a:solidFill>
                  <a:latin typeface="Arial" charset="0"/>
                </a:rPr>
                <a:t>V</a:t>
              </a:r>
            </a:p>
            <a:p>
              <a:pPr algn="ctr">
                <a:lnSpc>
                  <a:spcPct val="90000"/>
                </a:lnSpc>
              </a:pPr>
              <a:r>
                <a:rPr lang="es-ES_tradnl" sz="1200" b="1">
                  <a:solidFill>
                    <a:srgbClr val="FF0000"/>
                  </a:solidFill>
                  <a:latin typeface="Arial" charset="0"/>
                </a:rPr>
                <a:t>E</a:t>
              </a:r>
            </a:p>
            <a:p>
              <a:pPr algn="ctr">
                <a:lnSpc>
                  <a:spcPct val="90000"/>
                </a:lnSpc>
              </a:pPr>
              <a:r>
                <a:rPr lang="es-ES_tradnl" sz="1200" b="1">
                  <a:solidFill>
                    <a:srgbClr val="FF0000"/>
                  </a:solidFill>
                  <a:latin typeface="Arial" charset="0"/>
                </a:rPr>
                <a:t>H</a:t>
              </a:r>
            </a:p>
            <a:p>
              <a:pPr algn="ctr">
                <a:lnSpc>
                  <a:spcPct val="90000"/>
                </a:lnSpc>
              </a:pPr>
              <a:r>
                <a:rPr lang="es-ES_tradnl" sz="1200" b="1">
                  <a:solidFill>
                    <a:srgbClr val="FF0000"/>
                  </a:solidFill>
                  <a:latin typeface="Arial" charset="0"/>
                </a:rPr>
                <a:t>I</a:t>
              </a:r>
            </a:p>
            <a:p>
              <a:pPr algn="ctr">
                <a:lnSpc>
                  <a:spcPct val="90000"/>
                </a:lnSpc>
              </a:pPr>
              <a:r>
                <a:rPr lang="es-ES_tradnl" sz="1200" b="1">
                  <a:solidFill>
                    <a:srgbClr val="FF0000"/>
                  </a:solidFill>
                  <a:latin typeface="Arial" charset="0"/>
                </a:rPr>
                <a:t>C</a:t>
              </a:r>
            </a:p>
            <a:p>
              <a:pPr algn="ctr">
                <a:lnSpc>
                  <a:spcPct val="90000"/>
                </a:lnSpc>
              </a:pPr>
              <a:r>
                <a:rPr lang="es-ES_tradnl" sz="1200" b="1">
                  <a:solidFill>
                    <a:srgbClr val="FF0000"/>
                  </a:solidFill>
                  <a:latin typeface="Arial" charset="0"/>
                </a:rPr>
                <a:t>U</a:t>
              </a:r>
            </a:p>
            <a:p>
              <a:pPr algn="ctr">
                <a:lnSpc>
                  <a:spcPct val="90000"/>
                </a:lnSpc>
              </a:pPr>
              <a:r>
                <a:rPr lang="es-ES_tradnl" sz="1200" b="1">
                  <a:solidFill>
                    <a:srgbClr val="FF0000"/>
                  </a:solidFill>
                  <a:latin typeface="Arial" charset="0"/>
                </a:rPr>
                <a:t>L</a:t>
              </a:r>
            </a:p>
            <a:p>
              <a:pPr algn="ctr">
                <a:lnSpc>
                  <a:spcPct val="90000"/>
                </a:lnSpc>
              </a:pPr>
              <a:r>
                <a:rPr lang="es-ES_tradnl" sz="1200" b="1">
                  <a:solidFill>
                    <a:srgbClr val="FF0000"/>
                  </a:solidFill>
                  <a:latin typeface="Arial" charset="0"/>
                </a:rPr>
                <a:t>O</a:t>
              </a:r>
            </a:p>
            <a:p>
              <a:pPr algn="ctr">
                <a:lnSpc>
                  <a:spcPct val="90000"/>
                </a:lnSpc>
              </a:pPr>
              <a:r>
                <a:rPr lang="es-ES_tradnl" sz="1200" b="1">
                  <a:solidFill>
                    <a:srgbClr val="FF0000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17" name="AutoShape 8"/>
            <p:cNvSpPr>
              <a:spLocks/>
            </p:cNvSpPr>
            <p:nvPr/>
          </p:nvSpPr>
          <p:spPr bwMode="auto">
            <a:xfrm>
              <a:off x="3208338" y="522288"/>
              <a:ext cx="265112" cy="2633662"/>
            </a:xfrm>
            <a:prstGeom prst="leftBrace">
              <a:avLst>
                <a:gd name="adj1" fmla="val 82785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s-EC" sz="1200"/>
            </a:p>
          </p:txBody>
        </p:sp>
        <p:sp>
          <p:nvSpPr>
            <p:cNvPr id="18" name="AutoShape 9"/>
            <p:cNvSpPr>
              <a:spLocks/>
            </p:cNvSpPr>
            <p:nvPr/>
          </p:nvSpPr>
          <p:spPr bwMode="auto">
            <a:xfrm>
              <a:off x="3208338" y="3695700"/>
              <a:ext cx="304800" cy="2476500"/>
            </a:xfrm>
            <a:prstGeom prst="leftBrace">
              <a:avLst>
                <a:gd name="adj1" fmla="val 67708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s-EC" sz="1200"/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3390900" y="3771900"/>
              <a:ext cx="2133600" cy="227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FF0000"/>
                  </a:solidFill>
                  <a:latin typeface="Arial" charset="0"/>
                </a:rPr>
                <a:t>COLOR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FF0000"/>
                  </a:solidFill>
                  <a:latin typeface="Arial" charset="0"/>
                </a:rPr>
                <a:t>BRILLO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FF0000"/>
                  </a:solidFill>
                  <a:latin typeface="Arial" charset="0"/>
                </a:rPr>
                <a:t>VISCOSIDAD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endParaRPr kumimoji="1" lang="es-ES_tradnl" sz="1200" b="1">
                <a:solidFill>
                  <a:srgbClr val="FF0000"/>
                </a:solidFill>
                <a:latin typeface="Arial" charset="0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FF0000"/>
                  </a:solidFill>
                  <a:latin typeface="Arial" charset="0"/>
                </a:rPr>
                <a:t>RESISTENCIA</a:t>
              </a:r>
            </a:p>
            <a:p>
              <a:pPr marL="342900" indent="-342900" algn="ctr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FF0000"/>
                  </a:solidFill>
                  <a:latin typeface="Arial" charset="0"/>
                </a:rPr>
                <a:t>O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FF0000"/>
                  </a:solidFill>
                  <a:latin typeface="Arial" charset="0"/>
                </a:rPr>
                <a:t>PROPIEDADES</a:t>
              </a: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3390900" y="6554788"/>
              <a:ext cx="2209800" cy="30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Plastificante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Tensoactivos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Dispersantes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Ceras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Promotores de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Adherencia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Antisedimentales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Antiespumantes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Antibloqueo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Secantes</a:t>
              </a:r>
            </a:p>
          </p:txBody>
        </p:sp>
        <p:sp>
          <p:nvSpPr>
            <p:cNvPr id="21" name="AutoShape 12"/>
            <p:cNvSpPr>
              <a:spLocks/>
            </p:cNvSpPr>
            <p:nvPr/>
          </p:nvSpPr>
          <p:spPr bwMode="auto">
            <a:xfrm>
              <a:off x="3208338" y="6515100"/>
              <a:ext cx="258762" cy="3048000"/>
            </a:xfrm>
            <a:prstGeom prst="leftBrace">
              <a:avLst>
                <a:gd name="adj1" fmla="val 98160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s-EC" sz="1200"/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3924300" y="495300"/>
              <a:ext cx="19050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Viscosidad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Adherencia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Brillo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Secado</a:t>
              </a:r>
            </a:p>
          </p:txBody>
        </p:sp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3848100" y="2095500"/>
              <a:ext cx="18288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342900" indent="-342900" algn="ctr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Resistencia</a:t>
              </a:r>
            </a:p>
            <a:p>
              <a:pPr marL="342900" indent="-342900" algn="ctr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o</a:t>
              </a:r>
            </a:p>
            <a:p>
              <a:pPr marL="342900" indent="-342900" algn="ctr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Propiedades</a:t>
              </a:r>
            </a:p>
          </p:txBody>
        </p: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5753100" y="1943100"/>
              <a:ext cx="11430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Calor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Alcalis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Grasa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Agua</a:t>
              </a:r>
            </a:p>
          </p:txBody>
        </p:sp>
        <p:sp>
          <p:nvSpPr>
            <p:cNvPr id="25" name="AutoShape 16"/>
            <p:cNvSpPr>
              <a:spLocks/>
            </p:cNvSpPr>
            <p:nvPr/>
          </p:nvSpPr>
          <p:spPr bwMode="auto">
            <a:xfrm>
              <a:off x="5600700" y="2019300"/>
              <a:ext cx="228600" cy="1295400"/>
            </a:xfrm>
            <a:prstGeom prst="leftBrace">
              <a:avLst>
                <a:gd name="adj1" fmla="val 47222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s-EC" sz="1200"/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5753100" y="5067300"/>
              <a:ext cx="11430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Luz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Alcalis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pitchFamily="2" charset="2"/>
                <a:buNone/>
              </a:pPr>
              <a:r>
                <a:rPr kumimoji="1" lang="es-ES_tradnl" sz="1200" b="1">
                  <a:solidFill>
                    <a:srgbClr val="000000"/>
                  </a:solidFill>
                  <a:latin typeface="Arial" charset="0"/>
                </a:rPr>
                <a:t>Grasas</a:t>
              </a:r>
            </a:p>
          </p:txBody>
        </p:sp>
        <p:sp>
          <p:nvSpPr>
            <p:cNvPr id="27" name="AutoShape 18"/>
            <p:cNvSpPr>
              <a:spLocks/>
            </p:cNvSpPr>
            <p:nvPr/>
          </p:nvSpPr>
          <p:spPr bwMode="auto">
            <a:xfrm>
              <a:off x="5600700" y="5067300"/>
              <a:ext cx="228600" cy="1066800"/>
            </a:xfrm>
            <a:prstGeom prst="leftBrace">
              <a:avLst>
                <a:gd name="adj1" fmla="val 38889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92075" tIns="46038" rIns="92075" bIns="46038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s-EC" sz="1200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371600"/>
            <a:ext cx="9441656" cy="4748212"/>
          </a:xfrm>
        </p:spPr>
        <p:txBody>
          <a:bodyPr>
            <a:noAutofit/>
          </a:bodyPr>
          <a:lstStyle/>
          <a:p>
            <a:r>
              <a:rPr lang="es-EC" sz="2000" dirty="0" smtClean="0"/>
              <a:t>Al ser un equipo </a:t>
            </a:r>
            <a:r>
              <a:rPr lang="es-EC" sz="2000" dirty="0" err="1" smtClean="0"/>
              <a:t>dispensing</a:t>
            </a:r>
            <a:r>
              <a:rPr lang="es-EC" sz="2000" dirty="0" smtClean="0"/>
              <a:t> el que se va a implementar, </a:t>
            </a:r>
            <a:r>
              <a:rPr lang="es-EC" sz="2000" b="1" dirty="0" smtClean="0"/>
              <a:t>no es necesario adquirir equipos adicionales (compresor), </a:t>
            </a:r>
            <a:r>
              <a:rPr lang="es-EC" sz="2000" dirty="0" smtClean="0"/>
              <a:t>puesto que la empresa ya posee los equipos complementarios adicionales para su funcionamiento.</a:t>
            </a:r>
          </a:p>
          <a:p>
            <a:pPr>
              <a:buNone/>
            </a:pPr>
            <a:endParaRPr lang="es-EC" sz="2000" dirty="0" smtClean="0"/>
          </a:p>
          <a:p>
            <a:r>
              <a:rPr lang="es-EC" sz="2000" dirty="0" smtClean="0"/>
              <a:t>Condiciones de pago y </a:t>
            </a:r>
            <a:r>
              <a:rPr lang="es-EC" sz="2000" b="1" dirty="0" smtClean="0"/>
              <a:t>costo total </a:t>
            </a:r>
            <a:r>
              <a:rPr lang="es-EC" sz="2000" dirty="0" smtClean="0"/>
              <a:t>del equipo:</a:t>
            </a:r>
          </a:p>
          <a:p>
            <a:pPr algn="just">
              <a:buNone/>
            </a:pPr>
            <a:endParaRPr sz="2000" dirty="0" smtClean="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INVERSIÓN DEL PROYECTO</a:t>
            </a: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276600"/>
            <a:ext cx="5715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371600"/>
            <a:ext cx="9441656" cy="4748212"/>
          </a:xfrm>
        </p:spPr>
        <p:txBody>
          <a:bodyPr>
            <a:noAutofit/>
          </a:bodyPr>
          <a:lstStyle/>
          <a:p>
            <a:pPr marL="19050" lvl="1" indent="-19050">
              <a:buNone/>
            </a:pPr>
            <a:r>
              <a:rPr lang="es-EC" sz="2000" b="1" dirty="0" smtClean="0"/>
              <a:t>FINANCIAMIENTO</a:t>
            </a:r>
            <a:endParaRPr lang="es-EC" sz="2000" dirty="0" smtClean="0"/>
          </a:p>
          <a:p>
            <a:endParaRPr lang="es-EC" sz="2000" dirty="0" smtClean="0"/>
          </a:p>
          <a:p>
            <a:r>
              <a:rPr lang="es-EC" sz="2000" dirty="0" smtClean="0"/>
              <a:t>Por política de la empresa, </a:t>
            </a:r>
            <a:r>
              <a:rPr lang="es-EC" sz="2000" b="1" dirty="0" smtClean="0"/>
              <a:t>no se suele recurrir a ninguna entidad financiera </a:t>
            </a:r>
            <a:r>
              <a:rPr lang="es-EC" sz="2000" dirty="0" smtClean="0"/>
              <a:t>para afrontar deuda o inversiones que se vaya a realizar, ya que se prefiere </a:t>
            </a:r>
            <a:r>
              <a:rPr lang="es-EC" sz="2000" b="1" dirty="0" smtClean="0"/>
              <a:t>evitar gastos financieros.</a:t>
            </a:r>
          </a:p>
          <a:p>
            <a:pPr>
              <a:buNone/>
            </a:pPr>
            <a:endParaRPr lang="es-EC" sz="2000" dirty="0" smtClean="0"/>
          </a:p>
          <a:p>
            <a:pPr marL="19050" lvl="1" indent="-19050">
              <a:buNone/>
            </a:pPr>
            <a:r>
              <a:rPr lang="es-EC" sz="2000" b="1" dirty="0" smtClean="0"/>
              <a:t>DEPRECIACIÓN</a:t>
            </a:r>
          </a:p>
          <a:p>
            <a:pPr marL="19050" lvl="1" indent="-19050">
              <a:buNone/>
            </a:pPr>
            <a:endParaRPr lang="es-EC" sz="2000" dirty="0" smtClean="0"/>
          </a:p>
          <a:p>
            <a:r>
              <a:rPr lang="es-EC" sz="2000" dirty="0" smtClean="0"/>
              <a:t>Este equipo se </a:t>
            </a:r>
            <a:r>
              <a:rPr lang="es-EC" sz="2000" b="1" dirty="0" smtClean="0"/>
              <a:t>depreciará en 8 años </a:t>
            </a:r>
            <a:r>
              <a:rPr lang="es-EC" sz="2000" dirty="0" smtClean="0"/>
              <a:t>(tiempo de vida útil que da el fabricante) de manera lineal correspondiente a </a:t>
            </a:r>
            <a:r>
              <a:rPr lang="es-EC" sz="2000" b="1" dirty="0" smtClean="0"/>
              <a:t>$ </a:t>
            </a:r>
            <a:r>
              <a:rPr lang="es-EC" sz="2000" b="1" dirty="0" smtClean="0">
                <a:latin typeface="Calibri" pitchFamily="34" charset="0"/>
              </a:rPr>
              <a:t>15.056</a:t>
            </a:r>
            <a:r>
              <a:rPr lang="es-EC" sz="2000" b="1" dirty="0" smtClean="0"/>
              <a:t> </a:t>
            </a:r>
            <a:r>
              <a:rPr lang="es-EC" sz="2000" b="1" dirty="0" err="1" smtClean="0"/>
              <a:t>usd</a:t>
            </a:r>
            <a:r>
              <a:rPr lang="es-EC" sz="2000" b="1" dirty="0" smtClean="0"/>
              <a:t> </a:t>
            </a:r>
            <a:r>
              <a:rPr lang="es-EC" sz="2000" dirty="0" smtClean="0"/>
              <a:t>anuales y este gasto está incluido en la proyección del balance general. </a:t>
            </a:r>
          </a:p>
          <a:p>
            <a:pPr>
              <a:buNone/>
            </a:pPr>
            <a:endParaRPr lang="es-EC" sz="1000" dirty="0" smtClean="0"/>
          </a:p>
          <a:p>
            <a:r>
              <a:rPr lang="es-EC" sz="2000" dirty="0" smtClean="0"/>
              <a:t>Al final de este período se estima que el equipo aun tendrá validez en cuanto a su funcionamiento pero </a:t>
            </a:r>
            <a:r>
              <a:rPr lang="es-EC" sz="2000" b="1" dirty="0" smtClean="0"/>
              <a:t>no se considera venderlo</a:t>
            </a:r>
            <a:r>
              <a:rPr lang="es-EC" sz="2000" dirty="0" smtClean="0"/>
              <a:t>, sino seguirlo utilizando en las operaciones de la empresa, en el negocio de empaque.</a:t>
            </a:r>
          </a:p>
          <a:p>
            <a:pPr algn="just">
              <a:buNone/>
            </a:pPr>
            <a:endParaRPr sz="2000" dirty="0" smtClean="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FINANCIAMIENTO  y  DEPRECIACIÓN</a:t>
            </a: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371600"/>
            <a:ext cx="9441656" cy="4748212"/>
          </a:xfrm>
        </p:spPr>
        <p:txBody>
          <a:bodyPr>
            <a:noAutofit/>
          </a:bodyPr>
          <a:lstStyle/>
          <a:p>
            <a:r>
              <a:rPr lang="es-EC" sz="2000" dirty="0" err="1" smtClean="0"/>
              <a:t>SunChemical</a:t>
            </a:r>
            <a:r>
              <a:rPr lang="es-EC" sz="2000" dirty="0" smtClean="0"/>
              <a:t>  debido a la </a:t>
            </a:r>
            <a:r>
              <a:rPr lang="es-EC" sz="2000" b="1" dirty="0" smtClean="0"/>
              <a:t>variedad de tintas </a:t>
            </a:r>
            <a:r>
              <a:rPr lang="es-EC" sz="2000" dirty="0" smtClean="0"/>
              <a:t>que se ofrece al mercado se ha </a:t>
            </a:r>
            <a:r>
              <a:rPr lang="es-EC" sz="2000" b="1" dirty="0" smtClean="0"/>
              <a:t>promediado el costo de producción </a:t>
            </a:r>
            <a:r>
              <a:rPr lang="es-EC" sz="2000" dirty="0" smtClean="0"/>
              <a:t>para facilitar y entender su estudio. </a:t>
            </a:r>
          </a:p>
          <a:p>
            <a:endParaRPr lang="es-EC" sz="1000" dirty="0" smtClean="0"/>
          </a:p>
          <a:p>
            <a:r>
              <a:rPr lang="es-EC" sz="2000" dirty="0" smtClean="0"/>
              <a:t>Para la </a:t>
            </a:r>
            <a:r>
              <a:rPr lang="es-EC" sz="2000" b="1" u="sng" dirty="0" smtClean="0"/>
              <a:t>Proyección del Costo de Ventas </a:t>
            </a:r>
            <a:r>
              <a:rPr lang="es-EC" sz="2000" dirty="0" smtClean="0"/>
              <a:t>se calculó considerando el </a:t>
            </a:r>
            <a:r>
              <a:rPr lang="es-EC" sz="2000" b="1" dirty="0" smtClean="0"/>
              <a:t>costo de las materia prima </a:t>
            </a:r>
            <a:r>
              <a:rPr lang="es-EC" sz="2000" dirty="0" smtClean="0"/>
              <a:t>ó producto terminado importado según los 4 Negocios de la Empresa:</a:t>
            </a:r>
          </a:p>
          <a:p>
            <a:pPr lvl="1"/>
            <a:endParaRPr lang="es-EC" sz="1900" b="1" dirty="0" smtClean="0">
              <a:latin typeface="Calibri" pitchFamily="34" charset="0"/>
            </a:endParaRPr>
          </a:p>
          <a:p>
            <a:pPr lvl="1"/>
            <a:r>
              <a:rPr lang="es-EC" sz="1900" b="1" dirty="0" smtClean="0">
                <a:latin typeface="Calibri" pitchFamily="34" charset="0"/>
              </a:rPr>
              <a:t>75</a:t>
            </a:r>
            <a:r>
              <a:rPr lang="es-EC" sz="1900" b="1" dirty="0" smtClean="0"/>
              <a:t>% </a:t>
            </a:r>
            <a:r>
              <a:rPr lang="es-EC" sz="1900" dirty="0" smtClean="0"/>
              <a:t>en Empaque, </a:t>
            </a:r>
          </a:p>
          <a:p>
            <a:pPr lvl="1"/>
            <a:r>
              <a:rPr lang="es-EC" sz="1900" b="1" dirty="0" smtClean="0">
                <a:latin typeface="Calibri" pitchFamily="34" charset="0"/>
              </a:rPr>
              <a:t>74</a:t>
            </a:r>
            <a:r>
              <a:rPr lang="es-EC" sz="1900" b="1" dirty="0" smtClean="0"/>
              <a:t>% </a:t>
            </a:r>
            <a:r>
              <a:rPr lang="es-EC" sz="1900" dirty="0" smtClean="0"/>
              <a:t>en Corrugado y </a:t>
            </a:r>
          </a:p>
          <a:p>
            <a:pPr lvl="1"/>
            <a:r>
              <a:rPr lang="es-EC" sz="1900" b="1" dirty="0" smtClean="0">
                <a:latin typeface="Calibri" pitchFamily="34" charset="0"/>
              </a:rPr>
              <a:t>80</a:t>
            </a:r>
            <a:r>
              <a:rPr lang="es-EC" sz="1900" b="1" dirty="0" smtClean="0"/>
              <a:t>% </a:t>
            </a:r>
            <a:r>
              <a:rPr lang="es-EC" sz="1900" dirty="0" smtClean="0"/>
              <a:t>en los negocios de </a:t>
            </a:r>
          </a:p>
          <a:p>
            <a:pPr lvl="1">
              <a:buNone/>
            </a:pPr>
            <a:r>
              <a:rPr lang="es-EC" sz="1900" dirty="0" smtClean="0"/>
              <a:t>      Publicaciones  e Industrial, </a:t>
            </a:r>
          </a:p>
          <a:p>
            <a:pPr lvl="1">
              <a:buNone/>
            </a:pPr>
            <a:r>
              <a:rPr lang="es-EC" sz="1900" dirty="0" smtClean="0"/>
              <a:t>       en función de las ventas </a:t>
            </a:r>
          </a:p>
          <a:p>
            <a:pPr lvl="1">
              <a:buNone/>
            </a:pPr>
            <a:r>
              <a:rPr lang="es-EC" sz="1900" dirty="0" smtClean="0"/>
              <a:t>       proyectadas en cada año.</a:t>
            </a:r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COSTOS DE PRODUCCIÓN</a:t>
            </a:r>
          </a:p>
          <a:p>
            <a:pPr marL="0" lvl="1">
              <a:defRPr/>
            </a:pP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200400"/>
            <a:ext cx="5257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347788"/>
            <a:ext cx="9441656" cy="47482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C" sz="2000" b="1" dirty="0" smtClean="0"/>
              <a:t>GASTOS DE ADMINISTRACIÓN</a:t>
            </a:r>
          </a:p>
          <a:p>
            <a:pPr>
              <a:buNone/>
            </a:pPr>
            <a:endParaRPr lang="es-EC" sz="1000" b="1" dirty="0" smtClean="0"/>
          </a:p>
          <a:p>
            <a:r>
              <a:rPr lang="es-EC" sz="2000" dirty="0" smtClean="0"/>
              <a:t>Estos Gastos </a:t>
            </a:r>
            <a:r>
              <a:rPr lang="es-EC" sz="2000" b="1" dirty="0" smtClean="0"/>
              <a:t>no se verán afectados con la implementación del equipo </a:t>
            </a:r>
            <a:r>
              <a:rPr lang="es-EC" sz="2000" b="1" dirty="0" err="1" smtClean="0"/>
              <a:t>dispensing</a:t>
            </a:r>
            <a:r>
              <a:rPr lang="es-EC" sz="2000" b="1" dirty="0" smtClean="0"/>
              <a:t> </a:t>
            </a:r>
            <a:r>
              <a:rPr lang="es-EC" sz="2000" dirty="0" smtClean="0"/>
              <a:t>ya que el Supervisor, quien se encuentran actualmente en el Laboratorio de la compañía, se le </a:t>
            </a:r>
            <a:r>
              <a:rPr lang="es-EC" sz="2000" b="1" dirty="0" smtClean="0"/>
              <a:t>podrá realizar un reconocimiento a sus haberes</a:t>
            </a:r>
            <a:r>
              <a:rPr lang="es-EC" sz="2000" dirty="0" smtClean="0"/>
              <a:t> para justificar el incremento de sus responsabilidades.</a:t>
            </a:r>
          </a:p>
          <a:p>
            <a:endParaRPr lang="es-EC" sz="2000" dirty="0" smtClean="0"/>
          </a:p>
          <a:p>
            <a:pPr>
              <a:buNone/>
            </a:pPr>
            <a:r>
              <a:rPr lang="es-EC" sz="2000" b="1" dirty="0" smtClean="0"/>
              <a:t>GASTOS FINANCIEROS</a:t>
            </a:r>
          </a:p>
          <a:p>
            <a:pPr>
              <a:buNone/>
            </a:pPr>
            <a:endParaRPr lang="es-EC" sz="1000" b="1" dirty="0" smtClean="0"/>
          </a:p>
          <a:p>
            <a:r>
              <a:rPr lang="es-EC" sz="2000" dirty="0" smtClean="0"/>
              <a:t>Se mantiene la </a:t>
            </a:r>
            <a:r>
              <a:rPr lang="es-EC" sz="2000" b="1" dirty="0" smtClean="0"/>
              <a:t>decisión de realizar el pago con fondos propios </a:t>
            </a:r>
            <a:r>
              <a:rPr lang="es-EC" sz="2000" dirty="0" smtClean="0"/>
              <a:t>y evitar gastos adicionales de intereses.</a:t>
            </a:r>
          </a:p>
          <a:p>
            <a:endParaRPr lang="es-EC" sz="2000" b="1" dirty="0" smtClean="0"/>
          </a:p>
          <a:p>
            <a:r>
              <a:rPr lang="es-EC" sz="2000" b="1" dirty="0" smtClean="0"/>
              <a:t>La compañía suele utilizar financiamiento solo de manera puntual </a:t>
            </a:r>
            <a:r>
              <a:rPr lang="es-EC" sz="2000" dirty="0" smtClean="0"/>
              <a:t>y para cubrir </a:t>
            </a:r>
            <a:r>
              <a:rPr lang="es-EC" sz="2000" u="sng" dirty="0" smtClean="0"/>
              <a:t>necesidades de capital de trabajo </a:t>
            </a:r>
            <a:r>
              <a:rPr lang="es-EC" sz="2000" dirty="0" smtClean="0"/>
              <a:t>y en tal caso el plazo suele ser solo de 6 meses a 1 año.</a:t>
            </a:r>
          </a:p>
          <a:p>
            <a:pPr>
              <a:buNone/>
            </a:pPr>
            <a:endParaRPr lang="es-EC" sz="2000" dirty="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GASTOS DE ADMINISTRACIÓN y GASTOS FINANCIEROS</a:t>
            </a:r>
          </a:p>
          <a:p>
            <a:pPr marL="0" lvl="1">
              <a:defRPr/>
            </a:pP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152400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PROYECCIÓN DE GASTOS </a:t>
            </a: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1/2</a:t>
            </a:r>
            <a:endParaRPr lang="es-EC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lvl="1">
              <a:defRPr/>
            </a:pP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3473" name="Rectangle 1"/>
          <p:cNvSpPr>
            <a:spLocks noChangeArrowheads="1"/>
          </p:cNvSpPr>
          <p:nvPr/>
        </p:nvSpPr>
        <p:spPr bwMode="auto">
          <a:xfrm>
            <a:off x="304800" y="1542871"/>
            <a:ext cx="3581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b="1" dirty="0" smtClean="0"/>
              <a:t>Incrementar un 10% de participación </a:t>
            </a:r>
            <a:r>
              <a:rPr lang="es-ES" dirty="0" smtClean="0"/>
              <a:t>en aquellos clientes donde actualmente tiene una </a:t>
            </a:r>
            <a:r>
              <a:rPr lang="es-ES" b="1" dirty="0" smtClean="0"/>
              <a:t>participación menor al 50%</a:t>
            </a:r>
            <a:endParaRPr lang="es-ES" dirty="0" smtClean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3733800" y="0"/>
          <a:ext cx="5791200" cy="6781814"/>
        </p:xfrm>
        <a:graphic>
          <a:graphicData uri="http://schemas.openxmlformats.org/drawingml/2006/table">
            <a:tbl>
              <a:tblPr/>
              <a:tblGrid>
                <a:gridCol w="821246"/>
                <a:gridCol w="821246"/>
                <a:gridCol w="821246"/>
                <a:gridCol w="722130"/>
                <a:gridCol w="934520"/>
                <a:gridCol w="821246"/>
                <a:gridCol w="849566"/>
              </a:tblGrid>
              <a:tr h="3255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 dirty="0">
                          <a:latin typeface="Arial"/>
                        </a:rPr>
                        <a:t>FRECUENC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LAMINACI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TERMORES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NOTERMO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BASES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CONSUMO 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SUNPORC1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36,00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18,00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40,00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1.800,00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8.000,00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70,00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166,00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625,00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365,00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520,00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125,00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70,00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761,00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500,00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202,00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46,00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300,00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 dirty="0">
                          <a:latin typeface="Arial"/>
                        </a:rPr>
                        <a:t>70,00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40,00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14.100,00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99,00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990,00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88,00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900,00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82,00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7.000,00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79,00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13.600,00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77,00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600,00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76,00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2.500,00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75,00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1.600,00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71,00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844,00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70,00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868,00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64,00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6.000,00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64,00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58.200,00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61,00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5.420,00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56,00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354,00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51,00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800,00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45,00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1.300,00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36,00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620,00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33,00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10.000,00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25,00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1.500,00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21,00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3.200,00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500,00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800,00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300,00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7.500,00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258,00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31761"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latin typeface="Arial"/>
                        </a:rPr>
                        <a:t>1.400,00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28600" y="5257800"/>
          <a:ext cx="3073400" cy="1333500"/>
        </p:xfrm>
        <a:graphic>
          <a:graphicData uri="http://schemas.openxmlformats.org/drawingml/2006/table">
            <a:tbl>
              <a:tblPr/>
              <a:tblGrid>
                <a:gridCol w="838200"/>
                <a:gridCol w="736600"/>
                <a:gridCol w="762000"/>
                <a:gridCol w="736600"/>
              </a:tblGrid>
              <a:tr h="97155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latin typeface="Arial"/>
                        </a:rPr>
                        <a:t>clientes que le compran menos del 50% a SunChemical: Kg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1" i="0" u="none" strike="noStrike">
                          <a:latin typeface="Arial"/>
                        </a:rPr>
                        <a:t>28.178,00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latin typeface="Arial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b="0" i="0" u="none" strike="noStrike">
                          <a:latin typeface="Arial"/>
                        </a:rPr>
                        <a:t>2.817,80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kg/mes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latin typeface="Arial"/>
                        </a:rPr>
                        <a:t>33.813,60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>
                          <a:latin typeface="Arial"/>
                        </a:rPr>
                        <a:t>kg/año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PROYECCIÓN DE GASTOS </a:t>
            </a: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2/2</a:t>
            </a:r>
            <a:endParaRPr lang="es-EC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lvl="1">
              <a:defRPr/>
            </a:pP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57200" y="990601"/>
          <a:ext cx="9067798" cy="5029208"/>
        </p:xfrm>
        <a:graphic>
          <a:graphicData uri="http://schemas.openxmlformats.org/drawingml/2006/table">
            <a:tbl>
              <a:tblPr/>
              <a:tblGrid>
                <a:gridCol w="2778842"/>
                <a:gridCol w="926281"/>
                <a:gridCol w="1072535"/>
                <a:gridCol w="1072535"/>
                <a:gridCol w="1072535"/>
                <a:gridCol w="1072535"/>
                <a:gridCol w="1072535"/>
              </a:tblGrid>
              <a:tr h="18954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latin typeface="Verdana"/>
                        </a:rPr>
                        <a:t>ENTRADAS DE EFECTIVO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9542">
                <a:tc>
                  <a:txBody>
                    <a:bodyPr/>
                    <a:lstStyle/>
                    <a:p>
                      <a:pPr algn="ctr" fontAlgn="b"/>
                      <a:endParaRPr lang="es-E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latin typeface="Verdana"/>
                        </a:rPr>
                        <a:t>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4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latin typeface="Verdana"/>
                        </a:rPr>
                        <a:t>CONCEPTO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latin typeface="Verdana"/>
                        </a:rPr>
                        <a:t>REF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latin typeface="Verdana"/>
                        </a:rPr>
                        <a:t>Año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latin typeface="Verdana"/>
                        </a:rPr>
                        <a:t>Año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latin typeface="Verdana"/>
                        </a:rPr>
                        <a:t>Año 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latin typeface="Verdana"/>
                        </a:rPr>
                        <a:t>Año 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latin typeface="Verdana"/>
                        </a:rPr>
                        <a:t>Año 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7">
                <a:tc>
                  <a:txBody>
                    <a:bodyPr/>
                    <a:lstStyle/>
                    <a:p>
                      <a:pPr algn="l" fontAlgn="b"/>
                      <a:endParaRPr lang="es-E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700" b="1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69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Ventas Add KG Negocio de Empaque Con Eq Disp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latin typeface="Verdana"/>
                        </a:rPr>
                        <a:t>          33.600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latin typeface="Verdana"/>
                        </a:rPr>
                        <a:t>          35.280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latin typeface="Verdana"/>
                        </a:rPr>
                        <a:t>          37.044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latin typeface="Verdana"/>
                        </a:rPr>
                        <a:t>          38.896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latin typeface="Verdana"/>
                        </a:rPr>
                        <a:t>          40.841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769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Ventas KG Negocio de Empaque Sin Eq Disp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latin typeface="Verdana"/>
                        </a:rPr>
                        <a:t>     1.291.503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latin typeface="Verdana"/>
                        </a:rPr>
                        <a:t>     1.367.148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latin typeface="Verdana"/>
                        </a:rPr>
                        <a:t>     1.442.792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latin typeface="Verdana"/>
                        </a:rPr>
                        <a:t>     1.518.437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latin typeface="Verdana"/>
                        </a:rPr>
                        <a:t>     1.594.081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Ventas KG Negocio de Empaque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     1.325.103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     1.402.428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     1.479.836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     1.557.333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     1.634.922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precio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             4,41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             4,48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             4,54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             4,61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             4,68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costo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             3,35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             3,40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             3,45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             3,50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             3,55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latin typeface="Verdana"/>
                        </a:rPr>
                        <a:t>Total Ventas Empaque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latin typeface="Verdana"/>
                        </a:rPr>
                        <a:t>5.849.946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latin typeface="Verdana"/>
                        </a:rPr>
                        <a:t>6.278.573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latin typeface="Verdana"/>
                        </a:rPr>
                        <a:t>6.721.829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latin typeface="Verdana"/>
                        </a:rPr>
                        <a:t>7.180.870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latin typeface="Verdana"/>
                        </a:rPr>
                        <a:t>7.656.970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Ventas Sin Equip Dispensing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5.701.612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6.120.626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6.553.565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7.001.520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7.465.696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Ventas KG Negocio de Corrugado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276.640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287.706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299.214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311.182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323.630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precio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2,96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2,99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3,02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3,05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3,08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costo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2,38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2,46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2,54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2,63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2,72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latin typeface="Verdana"/>
                        </a:rPr>
                        <a:t>Total Ventas Corrugado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latin typeface="Verdana"/>
                        </a:rPr>
                        <a:t>819.848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latin typeface="Verdana"/>
                        </a:rPr>
                        <a:t>861.168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latin typeface="Verdana"/>
                        </a:rPr>
                        <a:t>904.571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latin typeface="Verdana"/>
                        </a:rPr>
                        <a:t>950.161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latin typeface="Verdana"/>
                        </a:rPr>
                        <a:t>998.050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</a:tr>
              <a:tr h="176907"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Ventas KG Negocio de Publicaciones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180.960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188.198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195.726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203.555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211.698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precio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5,10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5,28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5,46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5,65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5,84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costo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4,16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4,30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4,45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4,60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4,76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latin typeface="Verdana"/>
                        </a:rPr>
                        <a:t>Total Ventas Publicaciones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latin typeface="Verdana"/>
                        </a:rPr>
                        <a:t>923.023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latin typeface="Verdana"/>
                        </a:rPr>
                        <a:t>993.158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latin typeface="Verdana"/>
                        </a:rPr>
                        <a:t>1.068.622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latin typeface="Verdana"/>
                        </a:rPr>
                        <a:t>1.149.821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latin typeface="Verdana"/>
                        </a:rPr>
                        <a:t>1.237.189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</a:tr>
              <a:tr h="176907"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Ventas KG Negocio Industrial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337.840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351.354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365.408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380.024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395.225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precio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4,50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4,73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4,96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5,21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5,47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costo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3,10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3,26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3,42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3,59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3,77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latin typeface="Verdana"/>
                        </a:rPr>
                        <a:t>Total Ventas Industrial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latin typeface="Verdana"/>
                        </a:rPr>
                        <a:t>1.520.280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latin typeface="Verdana"/>
                        </a:rPr>
                        <a:t>1.660.146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latin typeface="Verdana"/>
                        </a:rPr>
                        <a:t>1.812.879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latin typeface="Verdana"/>
                        </a:rPr>
                        <a:t>1.979.664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latin typeface="Verdana"/>
                        </a:rPr>
                        <a:t>2.161.793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</a:tr>
              <a:tr h="176907"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latin typeface="Verdan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7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Total Ventas Kg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2.120.543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2.229.685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2.340.184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2.452.095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latin typeface="Verdana"/>
                        </a:rPr>
                        <a:t>2.565.474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14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latin typeface="Verdana"/>
                        </a:rPr>
                        <a:t>Total Ventas US$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latin typeface="Verdana"/>
                        </a:rPr>
                        <a:t>9.113.097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latin typeface="Verdana"/>
                        </a:rPr>
                        <a:t>9.793.045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latin typeface="Verdana"/>
                        </a:rPr>
                        <a:t>10.507.901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latin typeface="Verdana"/>
                        </a:rPr>
                        <a:t>11.260.516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 dirty="0">
                          <a:latin typeface="Verdana"/>
                        </a:rPr>
                        <a:t>12.054.001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371600"/>
            <a:ext cx="9441656" cy="4748212"/>
          </a:xfrm>
        </p:spPr>
        <p:txBody>
          <a:bodyPr>
            <a:noAutofit/>
          </a:bodyPr>
          <a:lstStyle/>
          <a:p>
            <a:r>
              <a:rPr lang="es-EC" sz="2000" dirty="0" smtClean="0"/>
              <a:t>Para iniciar el análisis de la proyección de los Estados Financieros, en primer lugar se tiene la </a:t>
            </a:r>
            <a:r>
              <a:rPr lang="es-EC" sz="2000" b="1" dirty="0" smtClean="0"/>
              <a:t>proyección de ingresos y egresos</a:t>
            </a:r>
            <a:r>
              <a:rPr lang="es-EC" sz="2000" dirty="0" smtClean="0"/>
              <a:t>, donde </a:t>
            </a:r>
            <a:r>
              <a:rPr lang="es-EC" sz="2000" i="1" dirty="0" smtClean="0"/>
              <a:t>el ingreso está dado por un crecimiento promedio anual de la demanda entre </a:t>
            </a:r>
            <a:r>
              <a:rPr lang="es-EC" sz="2000" b="1" i="1" dirty="0" smtClean="0">
                <a:latin typeface="Calibri" pitchFamily="34" charset="0"/>
              </a:rPr>
              <a:t>6,5</a:t>
            </a:r>
            <a:r>
              <a:rPr lang="es-EC" sz="2000" b="1" i="1" dirty="0" smtClean="0"/>
              <a:t> al </a:t>
            </a:r>
            <a:r>
              <a:rPr lang="es-EC" sz="2000" b="1" i="1" dirty="0" smtClean="0">
                <a:latin typeface="Calibri" pitchFamily="34" charset="0"/>
              </a:rPr>
              <a:t>7,6% </a:t>
            </a:r>
            <a:r>
              <a:rPr lang="es-EC" sz="2000" b="1" i="1" dirty="0" smtClean="0"/>
              <a:t>anual.</a:t>
            </a:r>
            <a:r>
              <a:rPr lang="es-EC" sz="2000" dirty="0" smtClean="0"/>
              <a:t> </a:t>
            </a:r>
          </a:p>
          <a:p>
            <a:endParaRPr lang="es-EC" sz="2000" dirty="0" smtClean="0"/>
          </a:p>
          <a:p>
            <a:endParaRPr lang="es-EC" sz="2000" dirty="0" smtClean="0"/>
          </a:p>
          <a:p>
            <a:r>
              <a:rPr lang="es-EC" sz="2000" dirty="0" smtClean="0"/>
              <a:t>Los  gastos administrativos y los gastos de ventas están con relación al </a:t>
            </a:r>
            <a:r>
              <a:rPr lang="es-EC" sz="2000" b="1" dirty="0" smtClean="0"/>
              <a:t>porcentaje histórico de la empresa para el primer año y luego basan su incremento en una inflación anual del </a:t>
            </a:r>
            <a:r>
              <a:rPr lang="es-EC" sz="2000" b="1" i="1" dirty="0" smtClean="0">
                <a:latin typeface="Calibri" pitchFamily="34" charset="0"/>
              </a:rPr>
              <a:t>3,86%, </a:t>
            </a:r>
            <a:r>
              <a:rPr lang="es-EC" sz="2000" dirty="0" smtClean="0"/>
              <a:t>ya que los sueldos del personal (mayor porcentaje de concentración de estos gastos) del personal de administración se aumentan en función de la misma y de igual forma afecta con un incremento mínimo a los suministros y materiales de oficina.</a:t>
            </a:r>
          </a:p>
          <a:p>
            <a:pPr>
              <a:buNone/>
            </a:pPr>
            <a:endParaRPr lang="es-EC" sz="2000" dirty="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 dirty="0">
                <a:hlinkClick r:id="rId2" action="ppaction://hlinksldjump"/>
              </a:rPr>
              <a:t>Regresar al menú</a:t>
            </a:r>
            <a:endParaRPr lang="es-ES" sz="1500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FLUJO DE CAJA PROYECTADO 1/3</a:t>
            </a:r>
          </a:p>
          <a:p>
            <a:pPr marL="0" lvl="1">
              <a:defRPr/>
            </a:pP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371600"/>
            <a:ext cx="9441656" cy="4748212"/>
          </a:xfrm>
        </p:spPr>
        <p:txBody>
          <a:bodyPr>
            <a:noAutofit/>
          </a:bodyPr>
          <a:lstStyle/>
          <a:p>
            <a:r>
              <a:rPr lang="es-EC" sz="2000" dirty="0" smtClean="0"/>
              <a:t>Flujo de Caja Sin Equipo </a:t>
            </a:r>
            <a:r>
              <a:rPr lang="es-EC" sz="2000" dirty="0" err="1" smtClean="0"/>
              <a:t>Dispensing</a:t>
            </a:r>
            <a:r>
              <a:rPr lang="es-EC" sz="2000" dirty="0" smtClean="0"/>
              <a:t>:</a:t>
            </a:r>
          </a:p>
          <a:p>
            <a:pPr>
              <a:buNone/>
            </a:pPr>
            <a:endParaRPr lang="es-EC" sz="2000" dirty="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FLUJO DE CAJA PROYECTADO 2/3</a:t>
            </a:r>
          </a:p>
          <a:p>
            <a:pPr marL="0" lvl="1">
              <a:defRPr/>
            </a:pP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838199" y="1981203"/>
          <a:ext cx="8382001" cy="3733797"/>
        </p:xfrm>
        <a:graphic>
          <a:graphicData uri="http://schemas.openxmlformats.org/drawingml/2006/table">
            <a:tbl>
              <a:tblPr/>
              <a:tblGrid>
                <a:gridCol w="2817261"/>
                <a:gridCol w="1112948"/>
                <a:gridCol w="1112948"/>
                <a:gridCol w="1112948"/>
                <a:gridCol w="1112948"/>
                <a:gridCol w="1112948"/>
              </a:tblGrid>
              <a:tr h="486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Verdana"/>
                          <a:ea typeface="Times New Roman"/>
                          <a:cs typeface="Arial"/>
                        </a:rPr>
                        <a:t>CONCEPTO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Verdana"/>
                          <a:ea typeface="Times New Roman"/>
                          <a:cs typeface="Arial"/>
                        </a:rPr>
                        <a:t>Año 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Verdana"/>
                          <a:ea typeface="Times New Roman"/>
                          <a:cs typeface="Arial"/>
                        </a:rPr>
                        <a:t>Año 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Verdana"/>
                          <a:ea typeface="Times New Roman"/>
                          <a:cs typeface="Arial"/>
                        </a:rPr>
                        <a:t>Año 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Verdana"/>
                          <a:ea typeface="Times New Roman"/>
                          <a:cs typeface="Arial"/>
                        </a:rPr>
                        <a:t>Año 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Verdana"/>
                          <a:ea typeface="Times New Roman"/>
                          <a:cs typeface="Arial"/>
                        </a:rPr>
                        <a:t>Año 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4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Verdana"/>
                          <a:ea typeface="Times New Roman"/>
                          <a:cs typeface="Arial"/>
                        </a:rPr>
                        <a:t>Total entradas de caja (Ventas)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Verdana"/>
                          <a:ea typeface="Times New Roman"/>
                          <a:cs typeface="Arial"/>
                        </a:rPr>
                        <a:t>5.701.612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6.120.626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6.553.565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7.001.520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7.465.696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4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Total salidas de caja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Verdana"/>
                          <a:ea typeface="Times New Roman"/>
                          <a:cs typeface="Arial"/>
                        </a:rPr>
                        <a:t>5.291.093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5.771.677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6.083.103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6.545.727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6.929.166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4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i="1">
                          <a:latin typeface="Verdana"/>
                          <a:ea typeface="Times New Roman"/>
                          <a:cs typeface="Arial"/>
                        </a:rPr>
                        <a:t>Flujo neto de efectivo período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 i="1" dirty="0">
                          <a:latin typeface="Verdana"/>
                          <a:ea typeface="Times New Roman"/>
                          <a:cs typeface="Arial"/>
                        </a:rPr>
                        <a:t>410.519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 i="1">
                          <a:latin typeface="Verdana"/>
                          <a:ea typeface="Times New Roman"/>
                          <a:cs typeface="Arial"/>
                        </a:rPr>
                        <a:t>348.950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 i="1">
                          <a:latin typeface="Verdana"/>
                          <a:ea typeface="Times New Roman"/>
                          <a:cs typeface="Arial"/>
                        </a:rPr>
                        <a:t>470.461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 i="1">
                          <a:latin typeface="Verdana"/>
                          <a:ea typeface="Times New Roman"/>
                          <a:cs typeface="Arial"/>
                        </a:rPr>
                        <a:t>455.792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 i="1">
                          <a:latin typeface="Verdana"/>
                          <a:ea typeface="Times New Roman"/>
                          <a:cs typeface="Arial"/>
                        </a:rPr>
                        <a:t>536.530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4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Saldo inicial de caja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238.107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Verdana"/>
                          <a:ea typeface="Times New Roman"/>
                          <a:cs typeface="Arial"/>
                        </a:rPr>
                        <a:t>648.626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997.576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1.468.037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1.923.829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6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376091"/>
                          </a:solidFill>
                          <a:latin typeface="Verdana"/>
                          <a:ea typeface="Times New Roman"/>
                          <a:cs typeface="Arial"/>
                        </a:rPr>
                        <a:t>Flujo Neto de Caja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376091"/>
                          </a:solidFill>
                          <a:latin typeface="Verdana"/>
                          <a:ea typeface="Times New Roman"/>
                          <a:cs typeface="Arial"/>
                        </a:rPr>
                        <a:t>648.626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376091"/>
                          </a:solidFill>
                          <a:latin typeface="Verdana"/>
                          <a:ea typeface="Times New Roman"/>
                          <a:cs typeface="Arial"/>
                        </a:rPr>
                        <a:t>997.576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376091"/>
                          </a:solidFill>
                          <a:latin typeface="Verdana"/>
                          <a:ea typeface="Times New Roman"/>
                          <a:cs typeface="Arial"/>
                        </a:rPr>
                        <a:t>1.468.037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76091"/>
                          </a:solidFill>
                          <a:latin typeface="Verdana"/>
                          <a:ea typeface="Times New Roman"/>
                          <a:cs typeface="Arial"/>
                        </a:rPr>
                        <a:t>1.923.829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76091"/>
                          </a:solidFill>
                          <a:latin typeface="Verdana"/>
                          <a:ea typeface="Times New Roman"/>
                          <a:cs typeface="Arial"/>
                        </a:rPr>
                        <a:t>2.460.359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371600"/>
            <a:ext cx="9441656" cy="4748212"/>
          </a:xfrm>
        </p:spPr>
        <p:txBody>
          <a:bodyPr>
            <a:noAutofit/>
          </a:bodyPr>
          <a:lstStyle/>
          <a:p>
            <a:r>
              <a:rPr lang="es-EC" sz="2000" dirty="0" smtClean="0"/>
              <a:t>Flujo de Caja Con Equipo </a:t>
            </a:r>
            <a:r>
              <a:rPr lang="es-EC" sz="2000" dirty="0" err="1" smtClean="0"/>
              <a:t>Dispensing</a:t>
            </a:r>
            <a:r>
              <a:rPr lang="es-EC" sz="2000" dirty="0" smtClean="0"/>
              <a:t>:</a:t>
            </a:r>
          </a:p>
          <a:p>
            <a:pPr>
              <a:buNone/>
            </a:pPr>
            <a:endParaRPr lang="es-EC" sz="2000" dirty="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FLUJO DE CAJA PROYECTADO 3/3</a:t>
            </a:r>
          </a:p>
          <a:p>
            <a:pPr marL="0" lvl="1">
              <a:defRPr/>
            </a:pP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838200" y="1981200"/>
          <a:ext cx="8458198" cy="3657598"/>
        </p:xfrm>
        <a:graphic>
          <a:graphicData uri="http://schemas.openxmlformats.org/drawingml/2006/table">
            <a:tbl>
              <a:tblPr/>
              <a:tblGrid>
                <a:gridCol w="3101068"/>
                <a:gridCol w="1071426"/>
                <a:gridCol w="1071426"/>
                <a:gridCol w="1071426"/>
                <a:gridCol w="1071426"/>
                <a:gridCol w="1071426"/>
              </a:tblGrid>
              <a:tr h="476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Verdana"/>
                          <a:ea typeface="Times New Roman"/>
                          <a:cs typeface="Arial"/>
                        </a:rPr>
                        <a:t>CONCEPTO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Verdana"/>
                          <a:ea typeface="Times New Roman"/>
                          <a:cs typeface="Arial"/>
                        </a:rPr>
                        <a:t>Año 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Verdana"/>
                          <a:ea typeface="Times New Roman"/>
                          <a:cs typeface="Arial"/>
                        </a:rPr>
                        <a:t>Año 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Verdana"/>
                          <a:ea typeface="Times New Roman"/>
                          <a:cs typeface="Arial"/>
                        </a:rPr>
                        <a:t>Año 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Verdana"/>
                          <a:ea typeface="Times New Roman"/>
                          <a:cs typeface="Arial"/>
                        </a:rPr>
                        <a:t>Año 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Verdana"/>
                          <a:ea typeface="Times New Roman"/>
                          <a:cs typeface="Arial"/>
                        </a:rPr>
                        <a:t>Año 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5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Total entradas de caja (Ventas)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Verdana"/>
                          <a:ea typeface="Times New Roman"/>
                          <a:cs typeface="Arial"/>
                        </a:rPr>
                        <a:t>5.849.946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6.278.573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6.721.829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7.180.870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7.656.970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5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Total salidas de caja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Verdana"/>
                          <a:ea typeface="Times New Roman"/>
                          <a:cs typeface="Arial"/>
                        </a:rPr>
                        <a:t>5.422.552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5.912.091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6.233.134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6.706.095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7.100.622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5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i="1">
                          <a:latin typeface="Verdana"/>
                          <a:ea typeface="Times New Roman"/>
                          <a:cs typeface="Arial"/>
                        </a:rPr>
                        <a:t>Flujo neto de efectivo período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 i="1" dirty="0">
                          <a:latin typeface="Verdana"/>
                          <a:ea typeface="Times New Roman"/>
                          <a:cs typeface="Arial"/>
                        </a:rPr>
                        <a:t>427.394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 i="1" dirty="0">
                          <a:latin typeface="Verdana"/>
                          <a:ea typeface="Times New Roman"/>
                          <a:cs typeface="Arial"/>
                        </a:rPr>
                        <a:t>366.482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 i="1">
                          <a:latin typeface="Verdana"/>
                          <a:ea typeface="Times New Roman"/>
                          <a:cs typeface="Arial"/>
                        </a:rPr>
                        <a:t>488.695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 i="1">
                          <a:latin typeface="Verdana"/>
                          <a:ea typeface="Times New Roman"/>
                          <a:cs typeface="Arial"/>
                        </a:rPr>
                        <a:t>474.775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 i="1">
                          <a:latin typeface="Verdana"/>
                          <a:ea typeface="Times New Roman"/>
                          <a:cs typeface="Arial"/>
                        </a:rPr>
                        <a:t>556.348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5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Saldo inicial de caja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238.107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Verdana"/>
                          <a:ea typeface="Times New Roman"/>
                          <a:cs typeface="Arial"/>
                        </a:rPr>
                        <a:t>665.500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Verdana"/>
                          <a:ea typeface="Times New Roman"/>
                          <a:cs typeface="Arial"/>
                        </a:rPr>
                        <a:t>1.031.982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1.520.677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1.995.451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6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376091"/>
                          </a:solidFill>
                          <a:latin typeface="Verdana"/>
                          <a:ea typeface="Times New Roman"/>
                          <a:cs typeface="Arial"/>
                        </a:rPr>
                        <a:t>Flujo Neto de Caja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376091"/>
                          </a:solidFill>
                          <a:latin typeface="Verdana"/>
                          <a:ea typeface="Times New Roman"/>
                          <a:cs typeface="Arial"/>
                        </a:rPr>
                        <a:t>665.500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376091"/>
                          </a:solidFill>
                          <a:latin typeface="Verdana"/>
                          <a:ea typeface="Times New Roman"/>
                          <a:cs typeface="Arial"/>
                        </a:rPr>
                        <a:t>1.031.982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376091"/>
                          </a:solidFill>
                          <a:latin typeface="Verdana"/>
                          <a:ea typeface="Times New Roman"/>
                          <a:cs typeface="Arial"/>
                        </a:rPr>
                        <a:t>1.520.677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76091"/>
                          </a:solidFill>
                          <a:latin typeface="Verdana"/>
                          <a:ea typeface="Times New Roman"/>
                          <a:cs typeface="Arial"/>
                        </a:rPr>
                        <a:t>1.995.451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376091"/>
                          </a:solidFill>
                          <a:latin typeface="Verdana"/>
                          <a:ea typeface="Times New Roman"/>
                          <a:cs typeface="Arial"/>
                        </a:rPr>
                        <a:t>2.551.799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371600"/>
            <a:ext cx="9441656" cy="4748212"/>
          </a:xfrm>
        </p:spPr>
        <p:txBody>
          <a:bodyPr>
            <a:noAutofit/>
          </a:bodyPr>
          <a:lstStyle/>
          <a:p>
            <a:r>
              <a:rPr lang="es-EC" sz="2000" dirty="0" smtClean="0"/>
              <a:t>Continuando con la proyección de estados financieros; en el informe del Estado de Resultados proyectado, en la siguiente diapositiva se  observará que la </a:t>
            </a:r>
            <a:r>
              <a:rPr lang="es-EC" sz="2000" b="1" dirty="0" smtClean="0"/>
              <a:t>utilidad tendría un incremento promedio entre el </a:t>
            </a:r>
            <a:r>
              <a:rPr lang="es-EC" sz="2000" b="1" dirty="0" smtClean="0">
                <a:latin typeface="Calibri" pitchFamily="34" charset="0"/>
              </a:rPr>
              <a:t>10% y 8% </a:t>
            </a:r>
            <a:r>
              <a:rPr lang="es-EC" sz="2000" b="1" dirty="0" smtClean="0"/>
              <a:t>de año a  año</a:t>
            </a:r>
            <a:r>
              <a:rPr lang="es-EC" sz="2000" dirty="0" smtClean="0"/>
              <a:t>, en los 5 períodos proyectados. </a:t>
            </a:r>
          </a:p>
          <a:p>
            <a:endParaRPr lang="es-EC" sz="2000" dirty="0" smtClean="0"/>
          </a:p>
          <a:p>
            <a:r>
              <a:rPr lang="es-EC" sz="2000" dirty="0" smtClean="0"/>
              <a:t>Según lo mencionado anteriormente este proyecto tiene como objetivo, ser parte de la </a:t>
            </a:r>
            <a:r>
              <a:rPr lang="es-EC" sz="2000" b="1" dirty="0" smtClean="0"/>
              <a:t>estrategia </a:t>
            </a:r>
            <a:r>
              <a:rPr lang="es-EC" sz="2000" dirty="0" smtClean="0"/>
              <a:t>comercial de la empresa para poder cumplir con los </a:t>
            </a:r>
            <a:r>
              <a:rPr lang="es-EC" sz="2000" b="1" dirty="0" smtClean="0"/>
              <a:t>pronósticos de venta y rentabilidad proyectados.</a:t>
            </a:r>
            <a:endParaRPr lang="es-EC" sz="2000" b="1" dirty="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ESTADO DE RESULTADOS PROYECTADO 1/3</a:t>
            </a:r>
          </a:p>
          <a:p>
            <a:pPr marL="0" lvl="1">
              <a:defRPr/>
            </a:pP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INTRODUCCIÓN 3/4</a:t>
            </a:r>
            <a:endParaRPr lang="es-ES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94579" name="Rectangle 19"/>
          <p:cNvSpPr>
            <a:spLocks noChangeArrowheads="1"/>
          </p:cNvSpPr>
          <p:nvPr/>
        </p:nvSpPr>
        <p:spPr bwMode="auto">
          <a:xfrm>
            <a:off x="990600" y="4572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80" name="Rectangle 20"/>
          <p:cNvSpPr>
            <a:spLocks noChangeArrowheads="1"/>
          </p:cNvSpPr>
          <p:nvPr/>
        </p:nvSpPr>
        <p:spPr bwMode="auto">
          <a:xfrm>
            <a:off x="990600" y="4572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381000" y="1600200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EC" sz="2000" dirty="0" smtClean="0"/>
              <a:t>En el siguiente gráfico presentamos un ejemplo de la </a:t>
            </a:r>
            <a:r>
              <a:rPr lang="es-EC" sz="2000" b="1" dirty="0" smtClean="0"/>
              <a:t>ubicación de la línea de tintas</a:t>
            </a:r>
            <a:r>
              <a:rPr lang="es-EC" sz="2000" dirty="0" smtClean="0"/>
              <a:t> para empaques flexibles, correspondientes al Negocio de Empaque:</a:t>
            </a:r>
          </a:p>
        </p:txBody>
      </p:sp>
      <p:graphicFrame>
        <p:nvGraphicFramePr>
          <p:cNvPr id="37" name="36 Diagrama"/>
          <p:cNvGraphicFramePr/>
          <p:nvPr/>
        </p:nvGraphicFramePr>
        <p:xfrm>
          <a:off x="2057400" y="2428875"/>
          <a:ext cx="6095048" cy="343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371600"/>
            <a:ext cx="9441656" cy="4748212"/>
          </a:xfrm>
        </p:spPr>
        <p:txBody>
          <a:bodyPr>
            <a:noAutofit/>
          </a:bodyPr>
          <a:lstStyle/>
          <a:p>
            <a:r>
              <a:rPr lang="es-EC" sz="2000" dirty="0" smtClean="0"/>
              <a:t>Sin Equipo </a:t>
            </a:r>
            <a:r>
              <a:rPr lang="es-EC" sz="2000" dirty="0" err="1" smtClean="0"/>
              <a:t>Dispensing</a:t>
            </a:r>
            <a:r>
              <a:rPr lang="es-EC" sz="2000" dirty="0" smtClean="0"/>
              <a:t>:</a:t>
            </a:r>
            <a:endParaRPr lang="es-EC" sz="2000" b="1" dirty="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ESTADO DE RESULTADOS PROYECTADO 2/3</a:t>
            </a:r>
          </a:p>
          <a:p>
            <a:pPr marL="0" lvl="1">
              <a:defRPr/>
            </a:pP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85800" y="1905000"/>
          <a:ext cx="8763000" cy="4343393"/>
        </p:xfrm>
        <a:graphic>
          <a:graphicData uri="http://schemas.openxmlformats.org/drawingml/2006/table">
            <a:tbl>
              <a:tblPr/>
              <a:tblGrid>
                <a:gridCol w="2944600"/>
                <a:gridCol w="1163680"/>
                <a:gridCol w="1163680"/>
                <a:gridCol w="1163680"/>
                <a:gridCol w="1163680"/>
                <a:gridCol w="1163680"/>
              </a:tblGrid>
              <a:tr h="198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900" b="1">
                          <a:latin typeface="Verdana"/>
                          <a:ea typeface="Times New Roman"/>
                          <a:cs typeface="Arial"/>
                        </a:rPr>
                        <a:t>ESTADO DE RESULTADOS Proy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b="1">
                          <a:latin typeface="Verdana"/>
                          <a:ea typeface="Times New Roman"/>
                          <a:cs typeface="Arial"/>
                        </a:rPr>
                        <a:t>Año 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b="1">
                          <a:latin typeface="Verdana"/>
                          <a:ea typeface="Times New Roman"/>
                          <a:cs typeface="Arial"/>
                        </a:rPr>
                        <a:t>Año 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b="1">
                          <a:latin typeface="Verdana"/>
                          <a:ea typeface="Times New Roman"/>
                          <a:cs typeface="Arial"/>
                        </a:rPr>
                        <a:t>Año 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b="1">
                          <a:latin typeface="Verdana"/>
                          <a:ea typeface="Times New Roman"/>
                          <a:cs typeface="Arial"/>
                        </a:rPr>
                        <a:t>Año 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b="1">
                          <a:latin typeface="Verdana"/>
                          <a:ea typeface="Times New Roman"/>
                          <a:cs typeface="Arial"/>
                        </a:rPr>
                        <a:t>Año 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82528"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0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Ventas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5.701.612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6.120.626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6.553.565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7.001.520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7.465.696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Costo de Ventas (Materia Prima)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4.219.193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4.529.264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4.849.638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5.181.124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5.524.615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Gastos fijos de Fabricación Standar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228.064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244.825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262.143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280.061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298.628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UTILIDAD BRUTA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1.254.355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1.346.538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1.441.784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1.540.334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1.642.453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Gastos Administrativos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342.097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367.238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393.214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420.091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447.942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Gastos Fijos de Ventas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256.573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275.428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294.910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315.068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335.956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Gastos Variables de Ventas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28.508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30.603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32.768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35.008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37.328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Gasto Depreciación Sin Eq. Disp.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62.374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62.370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66.224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70.950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73.805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Gasto Prov Cuentas Malas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17.105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15.302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13.107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10.502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11.199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Gasto Prov Obs. Inventarios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17.105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15.302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13.107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10.502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7.466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Gasto Prov Jubilación Patronal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20.625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22.858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25.341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28.093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31.143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Gasto Mantenimiento Sin Equip Disp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8.174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8.419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8.672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8.932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9.200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Gastos Financieros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1.973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2.118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2.268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2.423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2.583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UTILIDAD ANTES PARTICIPACIÓN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499.822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546.900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592.174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638.765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685.831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Participación de Trabajadores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74.973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82.035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88.826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95.815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102.875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UTILIDAD ANTES DE IMPUESTOS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424.849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464.865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503.348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542.950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582.956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Impuesto a la Renta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106.212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116.216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125.837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135.738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145.739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528"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UTILIDAD NETA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318.636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348.649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377.511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407.213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 dirty="0">
                          <a:latin typeface="Verdana"/>
                          <a:ea typeface="Times New Roman"/>
                          <a:cs typeface="Arial"/>
                        </a:rPr>
                        <a:t>437.217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371600"/>
            <a:ext cx="9441656" cy="4748212"/>
          </a:xfrm>
        </p:spPr>
        <p:txBody>
          <a:bodyPr>
            <a:noAutofit/>
          </a:bodyPr>
          <a:lstStyle/>
          <a:p>
            <a:r>
              <a:rPr lang="es-EC" sz="2000" dirty="0" smtClean="0"/>
              <a:t>Con Equipo </a:t>
            </a:r>
            <a:r>
              <a:rPr lang="es-EC" sz="2000" dirty="0" err="1" smtClean="0"/>
              <a:t>Dispensing</a:t>
            </a:r>
            <a:r>
              <a:rPr lang="es-EC" sz="2000" dirty="0" smtClean="0"/>
              <a:t>:</a:t>
            </a:r>
            <a:endParaRPr lang="es-EC" sz="2000" b="1" dirty="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ESTADO DE RESULTADOS PROYECTADO 3/3</a:t>
            </a:r>
          </a:p>
          <a:p>
            <a:pPr marL="0" lvl="1">
              <a:defRPr/>
            </a:pP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685801" y="1828800"/>
          <a:ext cx="8763001" cy="4343400"/>
        </p:xfrm>
        <a:graphic>
          <a:graphicData uri="http://schemas.openxmlformats.org/drawingml/2006/table">
            <a:tbl>
              <a:tblPr/>
              <a:tblGrid>
                <a:gridCol w="3213161"/>
                <a:gridCol w="1109968"/>
                <a:gridCol w="1109968"/>
                <a:gridCol w="1109968"/>
                <a:gridCol w="1109968"/>
                <a:gridCol w="1109968"/>
              </a:tblGrid>
              <a:tr h="177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ESTADO DE RESULTADOS Proy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Año 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Año 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Año 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Año 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Año 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82400"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8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Ventas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5.849.946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6.278.573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6.721.829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7.180.870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7.656.970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Costo de Ventas (Materia Prima)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4.328.960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4.646.144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4.974.153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5.313.844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5.666.158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Gastos fijos de Fabricación Standar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233.998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251.143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268.873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287.235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306.279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UTILIDAD BRUTA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1.286.988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1.381.286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1.478.802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1.579.791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1.684.533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Gastos Administrativos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350.997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376.714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403.310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430.852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459.418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Gastos Fijos de Ventas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263.248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282.536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302.482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323.139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344.564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Gastos Variables de Ventas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29.250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31.393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33.609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35.904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38.285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Gasto Depreciación Sin Eq. Dispensing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62.374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62.370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66.224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70.950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73.805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i="1">
                          <a:latin typeface="Verdana"/>
                          <a:ea typeface="Times New Roman"/>
                          <a:cs typeface="Arial"/>
                        </a:rPr>
                        <a:t>Gasto Depreciación de Eq. Dispensing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i="1">
                          <a:latin typeface="Verdana"/>
                          <a:ea typeface="Times New Roman"/>
                          <a:cs typeface="Arial"/>
                        </a:rPr>
                        <a:t>15.056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i="1">
                          <a:latin typeface="Verdana"/>
                          <a:ea typeface="Times New Roman"/>
                          <a:cs typeface="Arial"/>
                        </a:rPr>
                        <a:t>15.056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i="1">
                          <a:latin typeface="Verdana"/>
                          <a:ea typeface="Times New Roman"/>
                          <a:cs typeface="Arial"/>
                        </a:rPr>
                        <a:t>15.056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i="1">
                          <a:latin typeface="Verdana"/>
                          <a:ea typeface="Times New Roman"/>
                          <a:cs typeface="Arial"/>
                        </a:rPr>
                        <a:t>15.056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i="1">
                          <a:latin typeface="Verdana"/>
                          <a:ea typeface="Times New Roman"/>
                          <a:cs typeface="Arial"/>
                        </a:rPr>
                        <a:t>15.056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Tot Gasto Depreciación 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77.430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77.426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81.279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86.006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88.860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Gasto Prov Cuentas Malas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17.550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15.696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13.444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10.771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11.485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Gasto Prov Obs. Inventarios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17.550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15.696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13.444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10.771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7.657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Gasto Prov Jubilación Patronal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20.625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22.858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25.341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28.093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31.143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i="1">
                          <a:latin typeface="Verdana"/>
                          <a:ea typeface="Times New Roman"/>
                          <a:cs typeface="Arial"/>
                        </a:rPr>
                        <a:t>Gasto Mantenimiento Con  Equip Disp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10.174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i="1">
                          <a:latin typeface="Verdana"/>
                          <a:ea typeface="Times New Roman"/>
                          <a:cs typeface="Arial"/>
                        </a:rPr>
                        <a:t>10.479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i="1">
                          <a:latin typeface="Verdana"/>
                          <a:ea typeface="Times New Roman"/>
                          <a:cs typeface="Arial"/>
                        </a:rPr>
                        <a:t>10.794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i="1">
                          <a:latin typeface="Verdana"/>
                          <a:ea typeface="Times New Roman"/>
                          <a:cs typeface="Arial"/>
                        </a:rPr>
                        <a:t>11.117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i="1">
                          <a:latin typeface="Verdana"/>
                          <a:ea typeface="Times New Roman"/>
                          <a:cs typeface="Arial"/>
                        </a:rPr>
                        <a:t>11.451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Gastos Financieros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2.024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2.172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2.326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2.485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2.649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UTILIDAD ANTES PARTICIPACIÓN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498.142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546.314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592.774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640.652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689.020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Participación de Trabajadores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74.721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81.947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88.916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96.098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103.353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UTILIDAD ANTES DE IMPUESTOS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423.420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464.367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503.858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544.554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585.667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Impuesto a la Renta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105.855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116.092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125.965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136.139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146.417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00"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UTILIDAD NETA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317.565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348.275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377.894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408.416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 dirty="0">
                          <a:latin typeface="Verdana"/>
                          <a:ea typeface="Times New Roman"/>
                          <a:cs typeface="Arial"/>
                        </a:rPr>
                        <a:t>439.250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BALANCE GENERAL PROYECTADO 1/2</a:t>
            </a:r>
          </a:p>
          <a:p>
            <a:pPr marL="0" lvl="1">
              <a:defRPr/>
            </a:pP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304800" y="914400"/>
          <a:ext cx="9296399" cy="5334002"/>
        </p:xfrm>
        <a:graphic>
          <a:graphicData uri="http://schemas.openxmlformats.org/drawingml/2006/table">
            <a:tbl>
              <a:tblPr/>
              <a:tblGrid>
                <a:gridCol w="3408619"/>
                <a:gridCol w="1177556"/>
                <a:gridCol w="1177556"/>
                <a:gridCol w="1177556"/>
                <a:gridCol w="1177556"/>
                <a:gridCol w="1177556"/>
              </a:tblGrid>
              <a:tr h="1965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900" b="1">
                          <a:latin typeface="Verdana"/>
                          <a:ea typeface="Times New Roman"/>
                          <a:cs typeface="Arial"/>
                        </a:rPr>
                        <a:t>BALANCE GENERAL (Empaque)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b="1">
                          <a:latin typeface="Verdana"/>
                          <a:ea typeface="Times New Roman"/>
                          <a:cs typeface="Arial"/>
                        </a:rPr>
                        <a:t>Año 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b="1">
                          <a:latin typeface="Verdana"/>
                          <a:ea typeface="Times New Roman"/>
                          <a:cs typeface="Arial"/>
                        </a:rPr>
                        <a:t>Año 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b="1">
                          <a:latin typeface="Verdana"/>
                          <a:ea typeface="Times New Roman"/>
                          <a:cs typeface="Arial"/>
                        </a:rPr>
                        <a:t>Año 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b="1">
                          <a:latin typeface="Verdana"/>
                          <a:ea typeface="Times New Roman"/>
                          <a:cs typeface="Arial"/>
                        </a:rPr>
                        <a:t>Año 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b="1">
                          <a:latin typeface="Verdana"/>
                          <a:ea typeface="Times New Roman"/>
                          <a:cs typeface="Arial"/>
                        </a:rPr>
                        <a:t>Año 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84478"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95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17375D"/>
                          </a:solidFill>
                          <a:latin typeface="Verdana"/>
                          <a:ea typeface="Times New Roman"/>
                          <a:cs typeface="Arial"/>
                        </a:rPr>
                        <a:t>ACTIVOS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Activo Corriente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Caja - Bancos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254061"/>
                          </a:solidFill>
                          <a:latin typeface="Verdana"/>
                          <a:ea typeface="Times New Roman"/>
                          <a:cs typeface="Arial"/>
                        </a:rPr>
                        <a:t>404.474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254061"/>
                          </a:solidFill>
                          <a:latin typeface="Verdana"/>
                          <a:ea typeface="Times New Roman"/>
                          <a:cs typeface="Arial"/>
                        </a:rPr>
                        <a:t>1.031.982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254061"/>
                          </a:solidFill>
                          <a:latin typeface="Verdana"/>
                          <a:ea typeface="Times New Roman"/>
                          <a:cs typeface="Arial"/>
                        </a:rPr>
                        <a:t>1.520.677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254061"/>
                          </a:solidFill>
                          <a:latin typeface="Verdana"/>
                          <a:ea typeface="Times New Roman"/>
                          <a:cs typeface="Arial"/>
                        </a:rPr>
                        <a:t>1.995.451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rgbClr val="254061"/>
                          </a:solidFill>
                          <a:latin typeface="Verdana"/>
                          <a:ea typeface="Times New Roman"/>
                          <a:cs typeface="Arial"/>
                        </a:rPr>
                        <a:t>2.551.799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Documentos y Cuentas por Cobrar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2.456.977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2.448.643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2.446.746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2.477.400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2.493.109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(-) Provision Cuentas Malas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-17.550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-15.696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-13.444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-10.771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-11.485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Documentos y Cuentas por Cobrar 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2.439.428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2.432.947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2.433.302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2.466.629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2.481.624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Inventarios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1.306.446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1.397.898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1.495.750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1.600.453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1.712.485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(-) Provisión Obs. Inventarios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-17.550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-15.696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-13.444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-10.771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-7.657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Inventarios Netos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1.288.897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1.382.201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1.482.307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1.589.682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1.704.828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Total Activo Corriente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4.132.798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4.847.130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5.436.286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6.051.762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6.738.251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478"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Activo Fijo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Terreno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197.221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197.221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197.221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197.221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197.221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Construcciones y Edificaciones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531.595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531.595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531.595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531.595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531.595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Maquinaria y Equipo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357.011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357.011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357.011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403.911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403.911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Equipo de Computo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67.361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90.811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90.811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90.811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90.811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Muebles y Enseres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65.870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65.870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65.870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65.870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65.870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Vehiculos y Equipos de transporte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2.173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2.173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2.173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2.173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2.173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(-) Depreciacion Acumulada Sin Eq Disp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-682.547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-761.057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-843.420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-930.510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-1.020.455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800" i="1">
                          <a:latin typeface="Verdana"/>
                          <a:ea typeface="Times New Roman"/>
                          <a:cs typeface="Arial"/>
                        </a:rPr>
                        <a:t>(-) Depreciacion Equipo Dispensing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i="1">
                          <a:latin typeface="Verdana"/>
                          <a:ea typeface="Times New Roman"/>
                          <a:cs typeface="Arial"/>
                        </a:rPr>
                        <a:t>-15.056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i="1">
                          <a:latin typeface="Verdana"/>
                          <a:ea typeface="Times New Roman"/>
                          <a:cs typeface="Arial"/>
                        </a:rPr>
                        <a:t>-15.056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i="1">
                          <a:latin typeface="Verdana"/>
                          <a:ea typeface="Times New Roman"/>
                          <a:cs typeface="Arial"/>
                        </a:rPr>
                        <a:t>-15.056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i="1">
                          <a:latin typeface="Verdana"/>
                          <a:ea typeface="Times New Roman"/>
                          <a:cs typeface="Arial"/>
                        </a:rPr>
                        <a:t>-15.056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i="1">
                          <a:latin typeface="Verdana"/>
                          <a:ea typeface="Times New Roman"/>
                          <a:cs typeface="Arial"/>
                        </a:rPr>
                        <a:t>-15.056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(-) Tot Depreciacion Acumulada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-697.603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-776.113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-858.476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-945.566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-1.035.510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Total Activo Fijo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523.629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468.569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386.205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346.015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256.071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478"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000">
                        <a:latin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TOTAL ACTIVOS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4.656.426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5.315.699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5.822.491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6.397.777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 dirty="0">
                          <a:latin typeface="Verdana"/>
                          <a:ea typeface="Times New Roman"/>
                          <a:cs typeface="Arial"/>
                        </a:rPr>
                        <a:t>6.994.322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3895" marR="4389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BALANCE GENERAL PROYECTADO 2/2</a:t>
            </a:r>
          </a:p>
          <a:p>
            <a:pPr marL="0" lvl="1">
              <a:defRPr/>
            </a:pP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04800" y="762000"/>
          <a:ext cx="9220200" cy="5410208"/>
        </p:xfrm>
        <a:graphic>
          <a:graphicData uri="http://schemas.openxmlformats.org/drawingml/2006/table">
            <a:tbl>
              <a:tblPr/>
              <a:tblGrid>
                <a:gridCol w="3380150"/>
                <a:gridCol w="1168010"/>
                <a:gridCol w="1168010"/>
                <a:gridCol w="1168010"/>
                <a:gridCol w="1168010"/>
                <a:gridCol w="1168010"/>
              </a:tblGrid>
              <a:tr h="238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17375D"/>
                          </a:solidFill>
                          <a:latin typeface="Verdana"/>
                          <a:ea typeface="Times New Roman"/>
                          <a:cs typeface="Arial"/>
                        </a:rPr>
                        <a:t>PASIVOS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Pasivo Corriente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Documentos y Cuentas por Pagar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1.696.581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1.937.911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2.016.801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2.132.629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2.241.155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Impuestos por Pagar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105.855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116.092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125.965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136.139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146.417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Part. Trabajadores por Pagar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74.721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81.947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88.916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96.098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103.353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Pasivos Acumulados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134.427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163.774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171.600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177.193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177.284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Total Pasivo Corriente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2.011.584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2.299.723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2.403.281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2.542.059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2.668.210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200"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Pasivo No Corriente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Provisión Jubilación Patronal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210.481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233.339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258.680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286.772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317.916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Total Pasivo No Corriente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210.481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233.339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258.680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286.772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317.916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200"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17375D"/>
                          </a:solidFill>
                          <a:latin typeface="Verdana"/>
                          <a:ea typeface="Times New Roman"/>
                          <a:cs typeface="Arial"/>
                        </a:rPr>
                        <a:t>TOTAL PASIVOS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17375D"/>
                          </a:solidFill>
                          <a:latin typeface="Verdana"/>
                          <a:ea typeface="Times New Roman"/>
                          <a:cs typeface="Arial"/>
                        </a:rPr>
                        <a:t>2.222.065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17375D"/>
                          </a:solidFill>
                          <a:latin typeface="Verdana"/>
                          <a:ea typeface="Times New Roman"/>
                          <a:cs typeface="Arial"/>
                        </a:rPr>
                        <a:t>2.533.062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17375D"/>
                          </a:solidFill>
                          <a:latin typeface="Verdana"/>
                          <a:ea typeface="Times New Roman"/>
                          <a:cs typeface="Arial"/>
                        </a:rPr>
                        <a:t>2.661.961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17375D"/>
                          </a:solidFill>
                          <a:latin typeface="Verdana"/>
                          <a:ea typeface="Times New Roman"/>
                          <a:cs typeface="Arial"/>
                        </a:rPr>
                        <a:t>2.828.831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17375D"/>
                          </a:solidFill>
                          <a:latin typeface="Verdana"/>
                          <a:ea typeface="Times New Roman"/>
                          <a:cs typeface="Arial"/>
                        </a:rPr>
                        <a:t>2.986.125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816"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17375D"/>
                          </a:solidFill>
                          <a:latin typeface="Verdana"/>
                          <a:ea typeface="Times New Roman"/>
                          <a:cs typeface="Arial"/>
                        </a:rPr>
                        <a:t>PATRIMONIO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Capital Social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666.599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666.599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666.599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666.599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666.599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Reservas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679.257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679.257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679.257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679.257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679.257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Utilidad Años Anteriores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770.940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1.088.505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1.436.780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1.814.674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2.223.089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Utilidad del Ejercicio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317.565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348.275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377.894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408.416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latin typeface="Verdana"/>
                          <a:ea typeface="Times New Roman"/>
                          <a:cs typeface="Arial"/>
                        </a:rPr>
                        <a:t>439.250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200"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17375D"/>
                          </a:solidFill>
                          <a:latin typeface="Verdana"/>
                          <a:ea typeface="Times New Roman"/>
                          <a:cs typeface="Arial"/>
                        </a:rPr>
                        <a:t>TOTAL PATRIMONIO (Neg Empaque)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17375D"/>
                          </a:solidFill>
                          <a:latin typeface="Verdana"/>
                          <a:ea typeface="Times New Roman"/>
                          <a:cs typeface="Arial"/>
                        </a:rPr>
                        <a:t>2.434.361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17375D"/>
                          </a:solidFill>
                          <a:latin typeface="Verdana"/>
                          <a:ea typeface="Times New Roman"/>
                          <a:cs typeface="Arial"/>
                        </a:rPr>
                        <a:t>2.782.636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17375D"/>
                          </a:solidFill>
                          <a:latin typeface="Verdana"/>
                          <a:ea typeface="Times New Roman"/>
                          <a:cs typeface="Arial"/>
                        </a:rPr>
                        <a:t>3.160.530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17375D"/>
                          </a:solidFill>
                          <a:latin typeface="Verdana"/>
                          <a:ea typeface="Times New Roman"/>
                          <a:cs typeface="Arial"/>
                        </a:rPr>
                        <a:t>3.568.946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rgbClr val="17375D"/>
                          </a:solidFill>
                          <a:latin typeface="Verdana"/>
                          <a:ea typeface="Times New Roman"/>
                          <a:cs typeface="Arial"/>
                        </a:rPr>
                        <a:t>4.008.196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200"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TOTAL PASIVO + PATRIM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4.656.426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5.315.699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5.822.491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latin typeface="Verdana"/>
                          <a:ea typeface="Times New Roman"/>
                          <a:cs typeface="Arial"/>
                        </a:rPr>
                        <a:t>6.397.777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 dirty="0">
                          <a:latin typeface="Verdana"/>
                          <a:ea typeface="Times New Roman"/>
                          <a:cs typeface="Arial"/>
                        </a:rPr>
                        <a:t>6.994.322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4365" marR="4436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295400"/>
            <a:ext cx="9441656" cy="4748212"/>
          </a:xfrm>
        </p:spPr>
        <p:txBody>
          <a:bodyPr>
            <a:noAutofit/>
          </a:bodyPr>
          <a:lstStyle/>
          <a:p>
            <a:r>
              <a:rPr lang="es-EC" sz="2000" dirty="0" smtClean="0"/>
              <a:t>Entonces, de acuerdo al análisis realizado, </a:t>
            </a:r>
            <a:r>
              <a:rPr lang="es-EC" sz="2000" b="1" dirty="0" smtClean="0"/>
              <a:t>el punto de equilibrio de la empresa para el primer año es de 679.973 kg </a:t>
            </a:r>
            <a:r>
              <a:rPr lang="es-EC" sz="2000" dirty="0" smtClean="0"/>
              <a:t>y tres millones un mil dólares, en donde los </a:t>
            </a:r>
            <a:r>
              <a:rPr lang="es-EC" sz="2000" b="1" u="sng" dirty="0" smtClean="0"/>
              <a:t>ingresos se igualan a los costos totales</a:t>
            </a:r>
            <a:r>
              <a:rPr lang="es-EC" sz="2000" dirty="0" smtClean="0"/>
              <a:t> y a partir de este punto el Negocio de Empaque obtendrá beneficio económico; esto significa que </a:t>
            </a:r>
            <a:r>
              <a:rPr lang="es-EC" sz="2000" b="1" dirty="0" smtClean="0"/>
              <a:t>para el primer año por ejemplo, el punto de equilibrio representa el 51,3% de las ventas totales del Negocio de Empaque. </a:t>
            </a:r>
            <a:endParaRPr sz="2000" b="1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PUNTO DE EQUILIBRIO</a:t>
            </a:r>
          </a:p>
          <a:p>
            <a:pPr marL="0" lvl="1">
              <a:defRPr/>
            </a:pP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85800" y="3886200"/>
          <a:ext cx="2006600" cy="1143000"/>
        </p:xfrm>
        <a:graphic>
          <a:graphicData uri="http://schemas.openxmlformats.org/drawingml/2006/table">
            <a:tbl>
              <a:tblPr/>
              <a:tblGrid>
                <a:gridCol w="1303655"/>
                <a:gridCol w="702945"/>
              </a:tblGrid>
              <a:tr h="1905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Calibri"/>
                          <a:ea typeface="Times New Roman"/>
                          <a:cs typeface="Calibri"/>
                        </a:rPr>
                        <a:t>Datos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Calibri"/>
                          <a:ea typeface="Times New Roman"/>
                          <a:cs typeface="Calibri"/>
                        </a:rPr>
                        <a:t>Precio Venta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Calibri"/>
                        </a:rPr>
                        <a:t>4,41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Calibri"/>
                        </a:rPr>
                        <a:t>Costo Unitario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Calibri"/>
                        </a:rPr>
                        <a:t>3,35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Calibri"/>
                        </a:rPr>
                        <a:t>Gastos Fijos Año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Calibri"/>
                        </a:rPr>
                        <a:t>724.497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Calibri"/>
                        </a:rPr>
                        <a:t>Kg Pto. Equilibrio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Calibri"/>
                        </a:rPr>
                        <a:t>679.973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Calibri"/>
                        </a:rPr>
                        <a:t>$ Ventas Equilibrio</a:t>
                      </a:r>
                      <a:endParaRPr lang="es-ES" sz="10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Calibri"/>
                          <a:ea typeface="Times New Roman"/>
                          <a:cs typeface="Calibri"/>
                        </a:rPr>
                        <a:t>3.001.882</a:t>
                      </a:r>
                      <a:endParaRPr lang="es-ES" sz="10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1 Gráfico"/>
          <p:cNvGraphicFramePr/>
          <p:nvPr/>
        </p:nvGraphicFramePr>
        <p:xfrm>
          <a:off x="2895600" y="2971800"/>
          <a:ext cx="5124450" cy="376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295400"/>
            <a:ext cx="9441656" cy="4748212"/>
          </a:xfrm>
        </p:spPr>
        <p:txBody>
          <a:bodyPr>
            <a:noAutofit/>
          </a:bodyPr>
          <a:lstStyle/>
          <a:p>
            <a:r>
              <a:rPr lang="es-EC" sz="2000" b="1" dirty="0" smtClean="0"/>
              <a:t>Activo </a:t>
            </a:r>
            <a:r>
              <a:rPr lang="es-EC" sz="2000" b="1" dirty="0" smtClean="0"/>
              <a:t>Corriente </a:t>
            </a:r>
            <a:r>
              <a:rPr lang="es-EC" sz="2000" dirty="0" smtClean="0"/>
              <a:t>con </a:t>
            </a:r>
            <a:r>
              <a:rPr lang="es-EC" sz="2000" b="1" dirty="0" smtClean="0"/>
              <a:t>cuatro millones ciento treinta y dos mil dólares </a:t>
            </a:r>
            <a:r>
              <a:rPr lang="es-EC" sz="2000" b="1" i="1" dirty="0" smtClean="0"/>
              <a:t>proyectado para el primer </a:t>
            </a:r>
            <a:r>
              <a:rPr lang="es-EC" sz="2000" b="1" i="1" dirty="0" smtClean="0"/>
              <a:t>año</a:t>
            </a:r>
            <a:r>
              <a:rPr lang="es-EC" sz="2000" b="1" i="1" dirty="0" smtClean="0"/>
              <a:t>.</a:t>
            </a:r>
            <a:endParaRPr lang="es-EC" sz="2000" dirty="0" smtClean="0"/>
          </a:p>
          <a:p>
            <a:r>
              <a:rPr lang="es-EC" sz="2000" dirty="0" smtClean="0"/>
              <a:t>Las </a:t>
            </a:r>
            <a:r>
              <a:rPr lang="es-EC" sz="2000" b="1" dirty="0" smtClean="0"/>
              <a:t>cuentas por cobrar representan</a:t>
            </a:r>
            <a:r>
              <a:rPr lang="es-EC" sz="2000" dirty="0" smtClean="0"/>
              <a:t> </a:t>
            </a:r>
            <a:r>
              <a:rPr lang="es-EC" sz="2000" b="1" dirty="0" smtClean="0"/>
              <a:t>el 42% y los inventarios el 22%.</a:t>
            </a:r>
            <a:endParaRPr sz="2000" b="1" smtClean="0"/>
          </a:p>
          <a:p>
            <a:pPr>
              <a:buNone/>
            </a:pPr>
            <a:endParaRPr lang="es-EC" sz="1000" dirty="0" smtClean="0"/>
          </a:p>
          <a:p>
            <a:r>
              <a:rPr lang="es-EC" sz="2000" dirty="0" smtClean="0"/>
              <a:t>El capital de trabajo neto incrementará cada año, dado por el incremento de las ventas proyectado.</a:t>
            </a:r>
            <a:endParaRPr lang="es-EC" sz="2000" dirty="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ESTRUCTURA DEL CAPITAL DE TRABAJO</a:t>
            </a:r>
          </a:p>
          <a:p>
            <a:pPr marL="0" lvl="1">
              <a:defRPr/>
            </a:pP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124200" y="3429000"/>
          <a:ext cx="3581400" cy="2460690"/>
        </p:xfrm>
        <a:graphic>
          <a:graphicData uri="http://schemas.openxmlformats.org/drawingml/2006/table">
            <a:tbl>
              <a:tblPr/>
              <a:tblGrid>
                <a:gridCol w="560716"/>
                <a:gridCol w="3020684"/>
              </a:tblGrid>
              <a:tr h="800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Años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Capital de Trabajo Neto Proyectado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Activo Corriente- Pasivo Corriente (en miles)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5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4.132 - 2.011= 2.121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5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4.847 - 2.299= 2.548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5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5.436 - 2.403= 3.033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5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6.051 - 2.542=  3.509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5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6.738 - 2.668= 4.070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295400"/>
            <a:ext cx="9441656" cy="4748212"/>
          </a:xfrm>
        </p:spPr>
        <p:txBody>
          <a:bodyPr>
            <a:noAutofit/>
          </a:bodyPr>
          <a:lstStyle/>
          <a:p>
            <a:r>
              <a:rPr lang="es-EC" sz="1900" b="1" dirty="0" smtClean="0"/>
              <a:t>Los clientes </a:t>
            </a:r>
            <a:r>
              <a:rPr lang="es-EC" sz="1900" dirty="0" smtClean="0"/>
              <a:t>en el caso de los medianos-pequeños y para todos los casos cuando requieren colores especiales o de bajo volumen </a:t>
            </a:r>
            <a:r>
              <a:rPr lang="es-EC" sz="1900" b="1" dirty="0" smtClean="0"/>
              <a:t>NO tendrán que abastecerse para mucho tiempo sino únicamente </a:t>
            </a:r>
            <a:r>
              <a:rPr lang="es-EC" sz="1900" b="1" u="sng" dirty="0" smtClean="0"/>
              <a:t>para cada trabajo en específico</a:t>
            </a:r>
            <a:r>
              <a:rPr lang="es-EC" sz="1900" dirty="0" smtClean="0"/>
              <a:t>, pudiendo prorratear sus compras y así tener un mejor comportamiento en sus pagos. </a:t>
            </a:r>
          </a:p>
          <a:p>
            <a:endParaRPr lang="es-EC" sz="1900" dirty="0" smtClean="0"/>
          </a:p>
          <a:p>
            <a:r>
              <a:rPr lang="es-EC" sz="1900" dirty="0" smtClean="0"/>
              <a:t>Con la </a:t>
            </a:r>
            <a:r>
              <a:rPr lang="es-EC" sz="1900" b="1" dirty="0" smtClean="0"/>
              <a:t>disminución del ciclo de cobranza</a:t>
            </a:r>
            <a:r>
              <a:rPr lang="es-EC" sz="1900" dirty="0" smtClean="0"/>
              <a:t>, se lograría </a:t>
            </a:r>
            <a:r>
              <a:rPr lang="es-EC" sz="1900" b="1" dirty="0" smtClean="0"/>
              <a:t>un equilibrio financiero </a:t>
            </a:r>
            <a:r>
              <a:rPr lang="es-EC" sz="1900" dirty="0" smtClean="0"/>
              <a:t>con la </a:t>
            </a:r>
            <a:r>
              <a:rPr lang="es-EC" sz="1900" b="1" dirty="0" smtClean="0"/>
              <a:t>reducción del tiempo transcurrido entre las compras, cobros, e incremento en días de pago al proveedor</a:t>
            </a:r>
            <a:r>
              <a:rPr lang="es-EC" sz="1900" dirty="0" smtClean="0"/>
              <a:t>, con el fin de </a:t>
            </a:r>
            <a:r>
              <a:rPr lang="es-EC" sz="1900" b="1" u="sng" dirty="0" smtClean="0"/>
              <a:t>lograr financiar el giro normal de operaciones </a:t>
            </a:r>
            <a:r>
              <a:rPr lang="es-EC" sz="1900" dirty="0" smtClean="0"/>
              <a:t>de la empresa.</a:t>
            </a:r>
          </a:p>
          <a:p>
            <a:pPr>
              <a:buNone/>
            </a:pPr>
            <a:endParaRPr lang="es-EC" sz="1900" dirty="0" smtClean="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CICLO DE EFECTIVO</a:t>
            </a:r>
          </a:p>
          <a:p>
            <a:pPr marL="0" lvl="1">
              <a:defRPr/>
            </a:pP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3124200" y="4038600"/>
          <a:ext cx="3581400" cy="1997123"/>
        </p:xfrm>
        <a:graphic>
          <a:graphicData uri="http://schemas.openxmlformats.org/drawingml/2006/table">
            <a:tbl>
              <a:tblPr/>
              <a:tblGrid>
                <a:gridCol w="560716"/>
                <a:gridCol w="3020684"/>
              </a:tblGrid>
              <a:tr h="6255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Años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Ciclo de Efectivo Proyectado (en días)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C x C + </a:t>
                      </a:r>
                      <a:r>
                        <a:rPr lang="es-EC" sz="1200" dirty="0" err="1">
                          <a:latin typeface="Arial"/>
                          <a:ea typeface="Calibri"/>
                          <a:cs typeface="Times New Roman"/>
                        </a:rPr>
                        <a:t>Inv</a:t>
                      </a: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 – C x P 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150 + 109 – 141 = 118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140 + 108 – 150 = 98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130 + 108 – 146 = 92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124 + 108 – 144 = 88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Calibri"/>
                          <a:cs typeface="Times New Roman"/>
                        </a:rPr>
                        <a:t>117 + 109 -142 = 84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381001" y="7620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C" sz="4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EVALUACIÓN DEL PROYECTO</a:t>
            </a:r>
          </a:p>
          <a:p>
            <a:pPr lvl="0"/>
            <a:endParaRPr lang="es-EC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lvl="1">
              <a:buFontTx/>
              <a:buChar char="-"/>
              <a:defRPr/>
            </a:pPr>
            <a:r>
              <a:rPr lang="es-EC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Valor Actual Neto (VAN)</a:t>
            </a:r>
          </a:p>
          <a:p>
            <a:pPr marL="0" lvl="1">
              <a:buFontTx/>
              <a:buChar char="-"/>
              <a:defRPr/>
            </a:pPr>
            <a:r>
              <a:rPr lang="es-EC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Tasa Interna de Retomo (</a:t>
            </a:r>
            <a:r>
              <a:rPr lang="es-EC" sz="2500" b="1" kern="0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TIR</a:t>
            </a:r>
            <a:r>
              <a:rPr lang="es-EC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0" lvl="1">
              <a:buFontTx/>
              <a:buChar char="-"/>
              <a:defRPr/>
            </a:pPr>
            <a:r>
              <a:rPr lang="es-EC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Relación Costo / Beneficio</a:t>
            </a:r>
          </a:p>
          <a:p>
            <a:pPr marL="0" lvl="1">
              <a:buFontTx/>
              <a:buChar char="-"/>
              <a:defRPr/>
            </a:pPr>
            <a:endParaRPr lang="es-EC" sz="25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lvl="1">
              <a:buFontTx/>
              <a:buChar char="-"/>
              <a:defRPr/>
            </a:pPr>
            <a:endParaRPr lang="es-ES" sz="2500" b="1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 dirty="0">
                <a:hlinkClick r:id="rId2" action="ppaction://hlinksldjump"/>
              </a:rPr>
              <a:t>Regresar al menú</a:t>
            </a:r>
            <a:endParaRPr lang="es-ES" sz="15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57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Realizado por Angel Córdova / Gabriel Bedón</a:t>
            </a: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500188"/>
            <a:ext cx="9441656" cy="4748212"/>
          </a:xfrm>
        </p:spPr>
        <p:txBody>
          <a:bodyPr>
            <a:noAutofit/>
          </a:bodyPr>
          <a:lstStyle/>
          <a:p>
            <a:r>
              <a:rPr lang="es-EC" sz="2000" dirty="0" smtClean="0"/>
              <a:t>Para este proyecto se escogió la </a:t>
            </a:r>
            <a:r>
              <a:rPr lang="es-EC" sz="2000" b="1" dirty="0" smtClean="0"/>
              <a:t>tasa de descuento del </a:t>
            </a:r>
            <a:r>
              <a:rPr lang="es-EC" sz="2000" b="1" dirty="0" smtClean="0">
                <a:latin typeface="Calibri" pitchFamily="34" charset="0"/>
              </a:rPr>
              <a:t>19,76%, </a:t>
            </a:r>
            <a:r>
              <a:rPr lang="es-EC" sz="2000" dirty="0" smtClean="0"/>
              <a:t>compuesta por: </a:t>
            </a:r>
          </a:p>
          <a:p>
            <a:pPr>
              <a:buNone/>
            </a:pPr>
            <a:endParaRPr lang="es-EC" sz="1000" dirty="0" smtClean="0"/>
          </a:p>
          <a:p>
            <a:pPr lvl="1"/>
            <a:r>
              <a:rPr lang="es-EC" sz="2000" b="1" dirty="0" smtClean="0">
                <a:latin typeface="Calibri" pitchFamily="34" charset="0"/>
              </a:rPr>
              <a:t>9,76%: </a:t>
            </a:r>
            <a:r>
              <a:rPr lang="es-EC" sz="1900" dirty="0" smtClean="0"/>
              <a:t>Tasa Activa Corporativa que los bancos han ofertado a la empresa a Diciembre 2010</a:t>
            </a:r>
          </a:p>
          <a:p>
            <a:pPr lvl="1"/>
            <a:r>
              <a:rPr lang="es-EC" sz="2000" b="1" dirty="0" smtClean="0">
                <a:latin typeface="Calibri" pitchFamily="34" charset="0"/>
              </a:rPr>
              <a:t>10,0%: </a:t>
            </a:r>
            <a:r>
              <a:rPr lang="es-EC" sz="1900" dirty="0" smtClean="0"/>
              <a:t>Utilidad mínima requerida por los accionistas de la compañía.</a:t>
            </a:r>
          </a:p>
          <a:p>
            <a:pPr>
              <a:buNone/>
            </a:pPr>
            <a:endParaRPr lang="es-EC" sz="2000" dirty="0" smtClean="0"/>
          </a:p>
          <a:p>
            <a:pPr lvl="0">
              <a:buNone/>
            </a:pPr>
            <a:r>
              <a:rPr lang="es-EC" sz="2000" i="1" u="sng" dirty="0" smtClean="0"/>
              <a:t>VAN sin incluir la inversión en el equipo </a:t>
            </a:r>
            <a:r>
              <a:rPr lang="es-EC" sz="2000" i="1" u="sng" dirty="0" err="1" smtClean="0"/>
              <a:t>Dispensign</a:t>
            </a:r>
            <a:r>
              <a:rPr lang="es-EC" sz="2000" i="1" u="sng" dirty="0" smtClean="0"/>
              <a:t> para el Negocio de Empaque:</a:t>
            </a:r>
            <a:endParaRPr lang="es-EC" sz="2000" dirty="0" smtClean="0"/>
          </a:p>
          <a:p>
            <a:pPr>
              <a:buNone/>
            </a:pPr>
            <a:r>
              <a:rPr lang="es-EC" sz="2000" dirty="0" smtClean="0"/>
              <a:t> </a:t>
            </a:r>
          </a:p>
          <a:p>
            <a:pPr>
              <a:buNone/>
            </a:pPr>
            <a:r>
              <a:rPr lang="es-EC" sz="2000" dirty="0" smtClean="0"/>
              <a:t>	VAN = 2.435.432 + 648.626 +    997.576 +   1.468.037  + 1.923.829 +  2.460.359</a:t>
            </a:r>
            <a:endParaRPr sz="2000" smtClean="0"/>
          </a:p>
          <a:p>
            <a:pPr>
              <a:buNone/>
            </a:pPr>
            <a:r>
              <a:rPr lang="es-EC" sz="2000" dirty="0" smtClean="0"/>
              <a:t>			          (1,1976)</a:t>
            </a:r>
            <a:r>
              <a:rPr lang="es-EC" sz="2000" baseline="30000" dirty="0" smtClean="0"/>
              <a:t>1</a:t>
            </a:r>
            <a:r>
              <a:rPr lang="es-EC" sz="2000" dirty="0" smtClean="0"/>
              <a:t>      (1,1976)</a:t>
            </a:r>
            <a:r>
              <a:rPr lang="es-EC" sz="2000" baseline="30000" dirty="0" smtClean="0"/>
              <a:t>2</a:t>
            </a:r>
            <a:r>
              <a:rPr lang="es-EC" sz="2000" dirty="0" smtClean="0"/>
              <a:t>     (1,1976)</a:t>
            </a:r>
            <a:r>
              <a:rPr lang="es-EC" sz="2000" baseline="30000" dirty="0" smtClean="0"/>
              <a:t>3  </a:t>
            </a:r>
            <a:r>
              <a:rPr lang="es-EC" sz="2000" dirty="0" smtClean="0"/>
              <a:t>      (1,1976)</a:t>
            </a:r>
            <a:r>
              <a:rPr lang="es-EC" sz="2000" baseline="30000" dirty="0" smtClean="0"/>
              <a:t>4</a:t>
            </a:r>
            <a:r>
              <a:rPr lang="es-EC" sz="2000" dirty="0" smtClean="0"/>
              <a:t>        (1,1976)</a:t>
            </a:r>
            <a:r>
              <a:rPr lang="es-EC" sz="2000" baseline="30000" dirty="0" smtClean="0"/>
              <a:t>5</a:t>
            </a:r>
            <a:endParaRPr sz="2000" smtClean="0"/>
          </a:p>
          <a:p>
            <a:pPr>
              <a:buNone/>
            </a:pPr>
            <a:r>
              <a:rPr lang="es-EC" sz="2000" dirty="0" smtClean="0"/>
              <a:t> </a:t>
            </a:r>
            <a:endParaRPr sz="2000" smtClean="0"/>
          </a:p>
          <a:p>
            <a:r>
              <a:rPr lang="es-EC" sz="2000" dirty="0" smtClean="0"/>
              <a:t>VAN =   $</a:t>
            </a:r>
            <a:r>
              <a:rPr lang="es-EC" sz="2000" b="1" dirty="0" smtClean="0"/>
              <a:t>1.590.331.</a:t>
            </a:r>
            <a:endParaRPr sz="2000" smtClean="0"/>
          </a:p>
          <a:p>
            <a:pPr>
              <a:buNone/>
            </a:pPr>
            <a:r>
              <a:rPr lang="es-EC" sz="2000" b="1" dirty="0" smtClean="0"/>
              <a:t> </a:t>
            </a:r>
            <a:endParaRPr lang="es-EC" sz="2000" dirty="0" smtClean="0"/>
          </a:p>
          <a:p>
            <a:pPr lvl="1"/>
            <a:r>
              <a:rPr lang="es-EC" sz="2000" b="1" dirty="0" smtClean="0"/>
              <a:t>El VAN de las operaciones de la empresa </a:t>
            </a:r>
            <a:r>
              <a:rPr lang="es-EC" sz="2000" dirty="0" smtClean="0"/>
              <a:t>sin incluir la inversión en el Equipo </a:t>
            </a:r>
            <a:r>
              <a:rPr lang="es-EC" sz="2000" dirty="0" err="1" smtClean="0"/>
              <a:t>dispensign</a:t>
            </a:r>
            <a:r>
              <a:rPr lang="es-EC" sz="2000" dirty="0" smtClean="0"/>
              <a:t> para el negocio de empaque, </a:t>
            </a:r>
            <a:r>
              <a:rPr lang="es-EC" sz="2000" b="1" u="sng" dirty="0" smtClean="0"/>
              <a:t>es positivo</a:t>
            </a:r>
            <a:r>
              <a:rPr lang="es-EC" sz="2000" dirty="0" smtClean="0"/>
              <a:t>.</a:t>
            </a:r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VALOR ACTUAL NETO (VAN) 1/3</a:t>
            </a: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500188"/>
            <a:ext cx="9441656" cy="4748212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s-EC" sz="2000" i="1" u="sng" dirty="0" smtClean="0"/>
              <a:t>VAN incluyendo la inversión en el equipo </a:t>
            </a:r>
            <a:r>
              <a:rPr lang="es-EC" sz="2000" i="1" u="sng" dirty="0" err="1" smtClean="0"/>
              <a:t>Dispensign</a:t>
            </a:r>
            <a:r>
              <a:rPr lang="es-EC" sz="2000" i="1" u="sng" dirty="0" smtClean="0"/>
              <a:t> para el Negocio de Empaque:</a:t>
            </a:r>
            <a:endParaRPr lang="es-EC" sz="2000" dirty="0" smtClean="0"/>
          </a:p>
          <a:p>
            <a:pPr>
              <a:buNone/>
            </a:pPr>
            <a:r>
              <a:rPr lang="es-EC" sz="2000" dirty="0" smtClean="0"/>
              <a:t> </a:t>
            </a:r>
          </a:p>
          <a:p>
            <a:pPr>
              <a:buNone/>
            </a:pPr>
            <a:r>
              <a:rPr lang="es-EC" sz="2000" dirty="0" smtClean="0"/>
              <a:t>	VAN = 2.554.807 + 665.500  +  1.031.982 + 1.520.677 + 1.995.451  + 2.551.799</a:t>
            </a:r>
            <a:endParaRPr sz="2000" smtClean="0"/>
          </a:p>
          <a:p>
            <a:pPr>
              <a:buNone/>
            </a:pPr>
            <a:r>
              <a:rPr lang="es-EC" sz="2000" dirty="0" smtClean="0"/>
              <a:t>  			         (1,1976)</a:t>
            </a:r>
            <a:r>
              <a:rPr lang="es-EC" sz="2000" baseline="30000" dirty="0" smtClean="0"/>
              <a:t>1</a:t>
            </a:r>
            <a:r>
              <a:rPr lang="es-EC" sz="2000" dirty="0" smtClean="0"/>
              <a:t>     (1,1976)</a:t>
            </a:r>
            <a:r>
              <a:rPr lang="es-EC" sz="2000" baseline="30000" dirty="0" smtClean="0"/>
              <a:t>2</a:t>
            </a:r>
            <a:r>
              <a:rPr lang="es-EC" sz="2000" dirty="0" smtClean="0"/>
              <a:t>        (1,1976)</a:t>
            </a:r>
            <a:r>
              <a:rPr lang="es-EC" sz="2000" baseline="30000" dirty="0" smtClean="0"/>
              <a:t>3  </a:t>
            </a:r>
            <a:r>
              <a:rPr lang="es-EC" sz="2000" dirty="0" smtClean="0"/>
              <a:t>      (1,1976)</a:t>
            </a:r>
            <a:r>
              <a:rPr lang="es-EC" sz="2000" baseline="30000" dirty="0" smtClean="0"/>
              <a:t>4</a:t>
            </a:r>
            <a:r>
              <a:rPr lang="es-EC" sz="2000" dirty="0" smtClean="0"/>
              <a:t>     (1,1976)</a:t>
            </a:r>
            <a:r>
              <a:rPr lang="es-EC" sz="2000" baseline="30000" dirty="0" smtClean="0"/>
              <a:t>5</a:t>
            </a:r>
            <a:endParaRPr sz="2000" smtClean="0"/>
          </a:p>
          <a:p>
            <a:pPr>
              <a:buNone/>
            </a:pPr>
            <a:r>
              <a:rPr lang="es-EC" sz="2000" dirty="0" smtClean="0"/>
              <a:t> </a:t>
            </a:r>
            <a:endParaRPr sz="2000" smtClean="0"/>
          </a:p>
          <a:p>
            <a:pPr>
              <a:buNone/>
            </a:pPr>
            <a:r>
              <a:rPr lang="es-EC" sz="2000" dirty="0" smtClean="0"/>
              <a:t>	VAN =   $</a:t>
            </a:r>
            <a:r>
              <a:rPr lang="es-EC" sz="2000" b="1" dirty="0" smtClean="0"/>
              <a:t>1.611.617</a:t>
            </a:r>
            <a:endParaRPr sz="2000" smtClean="0"/>
          </a:p>
          <a:p>
            <a:pPr>
              <a:buNone/>
            </a:pPr>
            <a:r>
              <a:rPr lang="es-EC" sz="2000" dirty="0" smtClean="0"/>
              <a:t> </a:t>
            </a:r>
          </a:p>
          <a:p>
            <a:r>
              <a:rPr lang="es-EC" sz="2000" dirty="0" smtClean="0"/>
              <a:t>Utilizando la tasa de descuento de </a:t>
            </a:r>
            <a:r>
              <a:rPr lang="es-EC" sz="2000" b="1" dirty="0" smtClean="0">
                <a:latin typeface="Calibri" pitchFamily="34" charset="0"/>
              </a:rPr>
              <a:t>19,76% </a:t>
            </a:r>
            <a:r>
              <a:rPr lang="es-EC" sz="2000" dirty="0" smtClean="0"/>
              <a:t>descrita anteriormente, obtenemos el Valor Actual Neto ($</a:t>
            </a:r>
            <a:r>
              <a:rPr lang="es-EC" sz="2000" b="1" dirty="0" smtClean="0"/>
              <a:t> 1.611.617</a:t>
            </a:r>
            <a:r>
              <a:rPr lang="es-EC" sz="2000" b="1" dirty="0" smtClean="0">
                <a:latin typeface="Calibri" pitchFamily="34" charset="0"/>
              </a:rPr>
              <a:t> </a:t>
            </a:r>
            <a:r>
              <a:rPr lang="es-EC" sz="2000" dirty="0" smtClean="0"/>
              <a:t>dólares), sumando los valores de los flujos de caja proyectados llevados a valor presente menos el valor de la inversión (que incluye el valor total del Patrimonio  que corresponde a Empaque + el costo del equipo </a:t>
            </a:r>
            <a:r>
              <a:rPr lang="es-EC" sz="2000" dirty="0" err="1" smtClean="0"/>
              <a:t>Dispensing</a:t>
            </a:r>
            <a:r>
              <a:rPr lang="es-EC" sz="2000" dirty="0" smtClean="0"/>
              <a:t>), con lo que se puede decir que </a:t>
            </a:r>
            <a:r>
              <a:rPr lang="es-EC" sz="2000" b="1" dirty="0" smtClean="0"/>
              <a:t>la inversión en el equipo </a:t>
            </a:r>
            <a:r>
              <a:rPr lang="es-EC" sz="2000" b="1" dirty="0" err="1" smtClean="0"/>
              <a:t>dispensing</a:t>
            </a:r>
            <a:r>
              <a:rPr lang="es-EC" sz="2000" b="1" dirty="0" smtClean="0"/>
              <a:t> para el negocio de Empaque, si es viable</a:t>
            </a:r>
            <a:r>
              <a:rPr lang="es-EC" sz="2000" dirty="0" smtClean="0"/>
              <a:t> puesto que el resultado obtenido </a:t>
            </a:r>
            <a:r>
              <a:rPr lang="es-EC" sz="2000" b="1" u="sng" dirty="0" smtClean="0"/>
              <a:t>es positivo</a:t>
            </a:r>
            <a:r>
              <a:rPr lang="es-EC" sz="2000" dirty="0" smtClean="0"/>
              <a:t>. </a:t>
            </a:r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VALOR ACTUAL NETO (VAN) 2/3</a:t>
            </a: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INTRODUCCIÓN 4/4</a:t>
            </a:r>
            <a:endParaRPr lang="es-ES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94578" name="Rectangle 1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es-EC" sz="8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rafico No.</a:t>
            </a:r>
            <a:r>
              <a:rPr kumimoji="0" lang="es-EC" sz="800" b="0" i="0" u="none" strike="noStrike" cap="none" normalizeH="0" baseline="0" smtClean="0" bmk="_Toc30906454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 – Empaques flexibles</a:t>
            </a:r>
            <a:endParaRPr kumimoji="0" lang="es-E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79" name="Rectangle 19"/>
          <p:cNvSpPr>
            <a:spLocks noChangeArrowheads="1"/>
          </p:cNvSpPr>
          <p:nvPr/>
        </p:nvSpPr>
        <p:spPr bwMode="auto">
          <a:xfrm>
            <a:off x="990600" y="4572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80" name="Rectangle 20"/>
          <p:cNvSpPr>
            <a:spLocks noChangeArrowheads="1"/>
          </p:cNvSpPr>
          <p:nvPr/>
        </p:nvSpPr>
        <p:spPr bwMode="auto">
          <a:xfrm>
            <a:off x="990600" y="4572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9" name="28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3675" y="2362200"/>
            <a:ext cx="47339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29 Imagen" descr="C:\Users\ANGEL\Documents\Misdocumentos\Mis imágenes\Sinclair\Impresos\Imagen0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1504950"/>
            <a:ext cx="16573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30 Imagen" descr="C:\Users\ANGEL\Documents\Misdocumentos\Mis imágenes\Sinclair\Impresos\Imagen0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3028950"/>
            <a:ext cx="17049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31 Imagen" descr="C:\Users\ANGEL\Documents\Misdocumentos\Mis imágenes\Sinclair\Impresos\Imagen00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447800"/>
            <a:ext cx="15144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32 Imagen" descr="C:\Users\ANGEL\Documents\Misdocumentos\Mis imágenes\Sinclair\Impresos\Imagen01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3067050"/>
            <a:ext cx="15621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33 Imagen" descr="C:\Users\ANGEL\Documents\Misdocumentos\Mis imágenes\Sinclair\Impresos\Imagen00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4648200"/>
            <a:ext cx="15049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34 Imagen" descr="C:\Users\ANGEL\Documents\Misdocumentos\Mis imágenes\Sinclair\Impresos\Imagen00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72400" y="4629150"/>
            <a:ext cx="17049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35 Rectángulo"/>
          <p:cNvSpPr/>
          <p:nvPr/>
        </p:nvSpPr>
        <p:spPr>
          <a:xfrm>
            <a:off x="4038600" y="1676400"/>
            <a:ext cx="212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Empaques Flexibles:</a:t>
            </a:r>
            <a:endParaRPr lang="es-EC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500188"/>
            <a:ext cx="9441656" cy="4748212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s-EC" sz="2000" i="1" u="sng" dirty="0" smtClean="0"/>
              <a:t>VAN solo con flujos incrementales para el Negocio de Empaque:</a:t>
            </a:r>
            <a:endParaRPr lang="es-EC" sz="2000" dirty="0" smtClean="0"/>
          </a:p>
          <a:p>
            <a:pPr>
              <a:buNone/>
            </a:pPr>
            <a:r>
              <a:rPr lang="es-EC" sz="2000" dirty="0" smtClean="0"/>
              <a:t> </a:t>
            </a:r>
          </a:p>
          <a:p>
            <a:pPr>
              <a:buNone/>
            </a:pPr>
            <a:r>
              <a:rPr lang="es-EC" sz="2000" dirty="0" smtClean="0"/>
              <a:t>	VAN = 119.375 +     16.875      +  34.406      +  52.640   +    71.622    +    91.440</a:t>
            </a:r>
            <a:endParaRPr sz="2000" smtClean="0"/>
          </a:p>
          <a:p>
            <a:pPr>
              <a:buNone/>
            </a:pPr>
            <a:r>
              <a:rPr lang="es-EC" sz="2000" dirty="0" smtClean="0"/>
              <a:t>		                	       (1,1976)</a:t>
            </a:r>
            <a:r>
              <a:rPr lang="es-EC" sz="2000" baseline="30000" dirty="0" smtClean="0"/>
              <a:t>1</a:t>
            </a:r>
            <a:r>
              <a:rPr lang="es-EC" sz="2000" dirty="0" smtClean="0"/>
              <a:t>     (1,1976)</a:t>
            </a:r>
            <a:r>
              <a:rPr lang="es-EC" sz="2000" baseline="30000" dirty="0" smtClean="0"/>
              <a:t>2</a:t>
            </a:r>
            <a:r>
              <a:rPr lang="es-EC" sz="2000" dirty="0" smtClean="0"/>
              <a:t>         (1,1976)</a:t>
            </a:r>
            <a:r>
              <a:rPr lang="es-EC" sz="2000" baseline="30000" dirty="0" smtClean="0"/>
              <a:t>3  </a:t>
            </a:r>
            <a:r>
              <a:rPr lang="es-EC" sz="2000" dirty="0" smtClean="0"/>
              <a:t>      (1,1976)</a:t>
            </a:r>
            <a:r>
              <a:rPr lang="es-EC" sz="2000" baseline="30000" dirty="0" smtClean="0"/>
              <a:t>4</a:t>
            </a:r>
            <a:r>
              <a:rPr lang="es-EC" sz="2000" dirty="0" smtClean="0"/>
              <a:t>     (1,1976)</a:t>
            </a:r>
            <a:r>
              <a:rPr lang="es-EC" sz="2000" baseline="30000" dirty="0" smtClean="0"/>
              <a:t>5</a:t>
            </a:r>
            <a:endParaRPr sz="2000" smtClean="0"/>
          </a:p>
          <a:p>
            <a:pPr>
              <a:buNone/>
            </a:pPr>
            <a:r>
              <a:rPr lang="es-EC" sz="2000" dirty="0" smtClean="0"/>
              <a:t> </a:t>
            </a:r>
            <a:endParaRPr sz="2000" smtClean="0"/>
          </a:p>
          <a:p>
            <a:pPr>
              <a:buNone/>
            </a:pPr>
            <a:r>
              <a:rPr lang="es-EC" sz="2000" dirty="0" smtClean="0"/>
              <a:t>	VAN =   </a:t>
            </a:r>
            <a:r>
              <a:rPr lang="es-EC" sz="2000" b="1" dirty="0" smtClean="0"/>
              <a:t>21.286</a:t>
            </a:r>
            <a:endParaRPr sz="2000" smtClean="0"/>
          </a:p>
          <a:p>
            <a:pPr>
              <a:buNone/>
            </a:pPr>
            <a:r>
              <a:rPr lang="es-EC" sz="2000" dirty="0" smtClean="0"/>
              <a:t> </a:t>
            </a:r>
            <a:endParaRPr sz="2000" smtClean="0"/>
          </a:p>
          <a:p>
            <a:r>
              <a:rPr lang="es-EC" sz="2000" dirty="0" smtClean="0"/>
              <a:t>Se observa que el VAN considerando únicamente los flujos incrementales, es positivo por tanto se concluye que el proyecto es viable.</a:t>
            </a:r>
            <a:endParaRPr sz="200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VALOR ACTUAL NETO (VAN) 3/3</a:t>
            </a: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28600" y="1500188"/>
            <a:ext cx="9441656" cy="4748212"/>
          </a:xfrm>
        </p:spPr>
        <p:txBody>
          <a:bodyPr>
            <a:noAutofit/>
          </a:bodyPr>
          <a:lstStyle/>
          <a:p>
            <a:r>
              <a:rPr lang="es-EC" sz="2000" i="1" u="sng" dirty="0" smtClean="0"/>
              <a:t>TIR solo con Flujos Incrementales del Proyecto para el Negocio de Empaque:</a:t>
            </a:r>
            <a:endParaRPr sz="2000" smtClean="0"/>
          </a:p>
          <a:p>
            <a:endParaRPr sz="2000" smtClean="0"/>
          </a:p>
          <a:p>
            <a:pPr>
              <a:buNone/>
            </a:pPr>
            <a:r>
              <a:rPr lang="es-EC" sz="2000" dirty="0" smtClean="0"/>
              <a:t>	Tomando en cuenta solo los flujos incrementales que se generan con el proyecto tenemos: </a:t>
            </a:r>
            <a:endParaRPr sz="2000" smtClean="0"/>
          </a:p>
          <a:p>
            <a:endParaRPr lang="es-EC" sz="2000" dirty="0" smtClean="0"/>
          </a:p>
          <a:p>
            <a:pPr>
              <a:buNone/>
            </a:pPr>
            <a:r>
              <a:rPr lang="es-EC" sz="2000" dirty="0" smtClean="0"/>
              <a:t>		TIR = 25,7  %</a:t>
            </a:r>
            <a:endParaRPr sz="2000" smtClean="0"/>
          </a:p>
          <a:p>
            <a:endParaRPr sz="2000" smtClean="0"/>
          </a:p>
          <a:p>
            <a:pPr>
              <a:buNone/>
            </a:pPr>
            <a:r>
              <a:rPr lang="es-EC" sz="2000" dirty="0" smtClean="0"/>
              <a:t>	Considerando la inclusión del equipo </a:t>
            </a:r>
            <a:r>
              <a:rPr lang="es-EC" sz="2000" dirty="0" err="1" smtClean="0"/>
              <a:t>dispensing</a:t>
            </a:r>
            <a:r>
              <a:rPr lang="es-EC" sz="2000" dirty="0" smtClean="0"/>
              <a:t> se sugiere que el proyecto si es viable pues la TIR es mayor que la tasa de descuento requerida equivalente a 19,76%.</a:t>
            </a:r>
            <a:endParaRPr sz="200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TASA INTERNA DE RETORNO (TIR) </a:t>
            </a: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28600" y="1500188"/>
            <a:ext cx="9441656" cy="4748212"/>
          </a:xfrm>
        </p:spPr>
        <p:txBody>
          <a:bodyPr>
            <a:noAutofit/>
          </a:bodyPr>
          <a:lstStyle/>
          <a:p>
            <a:r>
              <a:rPr lang="es-EC" sz="2000" dirty="0" smtClean="0"/>
              <a:t>Para su cálculo en este proyecto se tomó en cuenta los </a:t>
            </a:r>
            <a:r>
              <a:rPr lang="es-EC" sz="2000" b="1" dirty="0" smtClean="0"/>
              <a:t>flujos incrementales </a:t>
            </a:r>
            <a:r>
              <a:rPr lang="es-EC" sz="2000" dirty="0" smtClean="0"/>
              <a:t>de los ingresos versus los costos, considerando siempre que el proyecto es parte de todo el Negocio de Empaque:</a:t>
            </a:r>
            <a:endParaRPr sz="2000" smtClean="0"/>
          </a:p>
          <a:p>
            <a:endParaRPr sz="2000" smtClean="0"/>
          </a:p>
          <a:p>
            <a:pPr>
              <a:buNone/>
            </a:pPr>
            <a:r>
              <a:rPr lang="es-EC" sz="2000" dirty="0" smtClean="0"/>
              <a:t>	 	B / C= Ingresos  Actualizados / Costos Actualizados </a:t>
            </a:r>
            <a:endParaRPr sz="2000" smtClean="0"/>
          </a:p>
          <a:p>
            <a:endParaRPr sz="2000" smtClean="0"/>
          </a:p>
          <a:p>
            <a:pPr>
              <a:buNone/>
            </a:pPr>
            <a:r>
              <a:rPr lang="es-EC" sz="2000" dirty="0" smtClean="0"/>
              <a:t>		B/C= por cada Dólar invertido en las operaciones del Negocio de Empaque de la 	Empresa incluyendo el equipo </a:t>
            </a:r>
            <a:r>
              <a:rPr lang="es-EC" sz="2000" dirty="0" err="1" smtClean="0"/>
              <a:t>dispensing</a:t>
            </a:r>
            <a:r>
              <a:rPr lang="es-EC" sz="2000" dirty="0" smtClean="0"/>
              <a:t> y los flujos incrementales, se 	recuperan </a:t>
            </a:r>
            <a:r>
              <a:rPr lang="es-EC" sz="2000" b="1" dirty="0" smtClean="0"/>
              <a:t>US$ 1,18</a:t>
            </a:r>
            <a:endParaRPr sz="2000" b="1" smtClean="0"/>
          </a:p>
          <a:p>
            <a:endParaRPr sz="2000" smtClean="0"/>
          </a:p>
          <a:p>
            <a:endParaRPr sz="2000" smtClean="0"/>
          </a:p>
          <a:p>
            <a:endParaRPr sz="2000" i="1" smtClean="0"/>
          </a:p>
          <a:p>
            <a:endParaRPr sz="2000" smtClean="0"/>
          </a:p>
          <a:p>
            <a:pPr>
              <a:buNone/>
            </a:pPr>
            <a:r>
              <a:rPr lang="es-EC" sz="2000" dirty="0" smtClean="0"/>
              <a:t>  </a:t>
            </a:r>
          </a:p>
          <a:p>
            <a:pPr>
              <a:buNone/>
            </a:pPr>
            <a:r>
              <a:rPr lang="es-EC" sz="2000" dirty="0" smtClean="0"/>
              <a:t> </a:t>
            </a:r>
          </a:p>
          <a:p>
            <a:pPr>
              <a:buNone/>
            </a:pPr>
            <a:endParaRPr lang="es-EC" sz="2000" dirty="0" smtClean="0"/>
          </a:p>
          <a:p>
            <a:pPr>
              <a:buNone/>
            </a:pPr>
            <a:endParaRPr lang="es-EC" sz="2000" dirty="0" smtClean="0"/>
          </a:p>
          <a:p>
            <a:pPr>
              <a:buNone/>
            </a:pPr>
            <a:endParaRPr lang="es-EC" sz="2000" dirty="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>
              <a:defRPr/>
            </a:pP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RELACIÓN </a:t>
            </a: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</a:rPr>
              <a:t>BENEFICIO </a:t>
            </a: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/ </a:t>
            </a:r>
            <a:r>
              <a:rPr lang="es-EC" sz="2000" b="1" kern="0" dirty="0" smtClean="0">
                <a:solidFill>
                  <a:schemeClr val="accent2">
                    <a:lumMod val="50000"/>
                  </a:schemeClr>
                </a:solidFill>
              </a:rPr>
              <a:t>COSTO</a:t>
            </a:r>
            <a:endParaRPr lang="es-ES" sz="2000" b="1" kern="0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696517" y="533400"/>
            <a:ext cx="859035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/>
            <a:r>
              <a:rPr lang="es-EC" sz="4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CONCLUSIONES Y RECOMENDACIONES</a:t>
            </a:r>
          </a:p>
          <a:p>
            <a:pPr>
              <a:defRPr/>
            </a:pPr>
            <a:endParaRPr lang="es-ES" sz="4000" b="1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 dirty="0">
                <a:hlinkClick r:id="rId2" action="ppaction://hlinksldjump"/>
              </a:rPr>
              <a:t>Regresar al menú</a:t>
            </a:r>
            <a:endParaRPr lang="es-ES" sz="15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63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Realizado por Angel Córdova / Gabriel Bedón</a:t>
            </a: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6 Rectángulo"/>
          <p:cNvSpPr>
            <a:spLocks noChangeArrowheads="1"/>
          </p:cNvSpPr>
          <p:nvPr/>
        </p:nvSpPr>
        <p:spPr bwMode="auto">
          <a:xfrm>
            <a:off x="228600" y="1337876"/>
            <a:ext cx="9372600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lvl="0" indent="-266700">
              <a:buFont typeface="Arial" pitchFamily="34" charset="0"/>
              <a:buChar char="•"/>
            </a:pPr>
            <a:r>
              <a:rPr lang="es-ES" sz="1900" dirty="0" smtClean="0"/>
              <a:t>El </a:t>
            </a:r>
            <a:r>
              <a:rPr lang="es-ES" sz="1900" b="1" dirty="0" smtClean="0"/>
              <a:t>mercado flexográfico </a:t>
            </a:r>
            <a:r>
              <a:rPr lang="es-ES" sz="1900" dirty="0" smtClean="0"/>
              <a:t>en Ecuador como en el mundo se ha convertido en una de las </a:t>
            </a:r>
            <a:r>
              <a:rPr lang="es-ES" sz="1900" b="1" dirty="0" smtClean="0"/>
              <a:t>mejores opciones para la elaboración de empaques</a:t>
            </a:r>
            <a:r>
              <a:rPr lang="es-ES" sz="1900" dirty="0" smtClean="0"/>
              <a:t>, ya que este proceso de impresión le agrega calidad e imagen al producto, lo cual le permite al consumidor tener una mejor visualización y percepción del contenido del producto.</a:t>
            </a:r>
          </a:p>
          <a:p>
            <a:pPr marL="457200" lvl="0" indent="-457200"/>
            <a:endParaRPr lang="es-ES" sz="1500" dirty="0" smtClean="0"/>
          </a:p>
          <a:p>
            <a:pPr marL="266700" lvl="0" indent="-266700">
              <a:buFont typeface="Arial" pitchFamily="34" charset="0"/>
              <a:buChar char="•"/>
            </a:pPr>
            <a:r>
              <a:rPr lang="es-ES" sz="1900" dirty="0" smtClean="0"/>
              <a:t>En </a:t>
            </a:r>
            <a:r>
              <a:rPr lang="es-ES" sz="1900" dirty="0" err="1" smtClean="0"/>
              <a:t>SunChemical</a:t>
            </a:r>
            <a:r>
              <a:rPr lang="es-ES" sz="1900" dirty="0" smtClean="0"/>
              <a:t>, </a:t>
            </a:r>
            <a:r>
              <a:rPr lang="es-ES" sz="1900" b="1" dirty="0" smtClean="0"/>
              <a:t>el negocio de empaque es el que maneja la línea de productos (tintas) </a:t>
            </a:r>
            <a:r>
              <a:rPr lang="es-ES" sz="1900" dirty="0" smtClean="0"/>
              <a:t>que se destinan a la impresión </a:t>
            </a:r>
            <a:r>
              <a:rPr lang="es-ES" sz="1900" dirty="0" err="1" smtClean="0"/>
              <a:t>flexográfica</a:t>
            </a:r>
            <a:r>
              <a:rPr lang="es-ES" sz="1900" dirty="0" smtClean="0"/>
              <a:t>, el mercado flexográfico es netamente industrial, y de las </a:t>
            </a:r>
            <a:r>
              <a:rPr lang="es-ES" sz="2000" b="1" dirty="0" smtClean="0">
                <a:latin typeface="Calibri" pitchFamily="34" charset="0"/>
              </a:rPr>
              <a:t>48</a:t>
            </a:r>
            <a:r>
              <a:rPr lang="es-ES" sz="1900" dirty="0" smtClean="0"/>
              <a:t> empresas de este sector están ubicadas en Quito el </a:t>
            </a:r>
            <a:r>
              <a:rPr lang="es-ES" sz="2000" b="1" dirty="0" smtClean="0">
                <a:latin typeface="Calibri" pitchFamily="34" charset="0"/>
              </a:rPr>
              <a:t>65% </a:t>
            </a:r>
            <a:r>
              <a:rPr lang="es-ES" sz="1900" dirty="0" smtClean="0"/>
              <a:t>y Guayaquil el </a:t>
            </a:r>
            <a:r>
              <a:rPr lang="es-ES" sz="2000" b="1" dirty="0" smtClean="0">
                <a:latin typeface="Calibri" pitchFamily="34" charset="0"/>
              </a:rPr>
              <a:t>31%.</a:t>
            </a:r>
          </a:p>
          <a:p>
            <a:pPr marL="457200" lvl="0" indent="-457200"/>
            <a:endParaRPr lang="es-EC" sz="1500" b="1" dirty="0" smtClean="0"/>
          </a:p>
          <a:p>
            <a:pPr marL="266700" lvl="0" indent="-266700">
              <a:buFont typeface="Arial" pitchFamily="34" charset="0"/>
              <a:buChar char="•"/>
            </a:pPr>
            <a:r>
              <a:rPr lang="es-ES" sz="1900" dirty="0" smtClean="0"/>
              <a:t>Según la investigación de actualización de consumos</a:t>
            </a:r>
            <a:r>
              <a:rPr lang="es-ES" sz="1900" b="1" dirty="0" smtClean="0"/>
              <a:t>, SunChemical es el líder del mercado de tintas para flexografía con el </a:t>
            </a:r>
            <a:r>
              <a:rPr lang="es-ES" sz="2000" b="1" dirty="0" smtClean="0">
                <a:latin typeface="Calibri" pitchFamily="34" charset="0"/>
              </a:rPr>
              <a:t>62% </a:t>
            </a:r>
            <a:r>
              <a:rPr lang="es-ES" sz="1900" b="1" u="sng" dirty="0" smtClean="0"/>
              <a:t>de participación</a:t>
            </a:r>
            <a:r>
              <a:rPr lang="es-ES" sz="1900" dirty="0" smtClean="0"/>
              <a:t>, la misma que puede incrementarse o al menos mantenerse con la mejora y eficiencia en las entregas de producto terminado.   Sigmaplast es el principal cliente cuyas ventas anuales representan el </a:t>
            </a:r>
            <a:r>
              <a:rPr lang="es-ES" sz="2000" b="1" dirty="0" smtClean="0">
                <a:latin typeface="Calibri" pitchFamily="34" charset="0"/>
              </a:rPr>
              <a:t>46% del Negocio de Empaque</a:t>
            </a:r>
            <a:r>
              <a:rPr lang="es-ES" sz="1900" dirty="0" smtClean="0"/>
              <a:t>. Un objetivo anexo a este proyecto es poder cubrir de mejor manera los requerimientos de clientes medianos y pequeños.</a:t>
            </a:r>
            <a:endParaRPr lang="es-EC" sz="19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CONCLUSIONES 1/4</a:t>
            </a:r>
            <a:endParaRPr lang="es-ES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6 Rectángulo"/>
          <p:cNvSpPr>
            <a:spLocks noChangeArrowheads="1"/>
          </p:cNvSpPr>
          <p:nvPr/>
        </p:nvSpPr>
        <p:spPr bwMode="auto">
          <a:xfrm>
            <a:off x="228600" y="1337876"/>
            <a:ext cx="9372600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s-ES" sz="1900" dirty="0" smtClean="0"/>
              <a:t>De acuerdo a los pronósticos de ventas, anualmente</a:t>
            </a:r>
            <a:r>
              <a:rPr lang="es-ES" sz="1900" b="1" dirty="0" smtClean="0"/>
              <a:t>, las ventas se incrementarían en promedio </a:t>
            </a:r>
            <a:r>
              <a:rPr lang="es-ES" sz="2000" b="1" dirty="0" smtClean="0">
                <a:latin typeface="Calibri" pitchFamily="34" charset="0"/>
              </a:rPr>
              <a:t>77 </a:t>
            </a:r>
            <a:r>
              <a:rPr lang="es-ES" sz="1900" b="1" u="sng" dirty="0" smtClean="0"/>
              <a:t>toneladas</a:t>
            </a:r>
            <a:r>
              <a:rPr lang="es-ES" sz="1900" u="sng" dirty="0" smtClean="0"/>
              <a:t> </a:t>
            </a:r>
            <a:r>
              <a:rPr lang="es-ES" sz="1900" dirty="0" smtClean="0"/>
              <a:t>respecto del año inmediatamente anterior, esta cifra llevada a dólares representa alrededor de </a:t>
            </a:r>
            <a:r>
              <a:rPr lang="es-ES" sz="2000" b="1" dirty="0" smtClean="0">
                <a:latin typeface="Calibri" pitchFamily="34" charset="0"/>
              </a:rPr>
              <a:t>400.000</a:t>
            </a:r>
            <a:r>
              <a:rPr lang="es-ES" sz="1900" b="1" dirty="0" smtClean="0"/>
              <a:t> dólares por año.</a:t>
            </a:r>
          </a:p>
          <a:p>
            <a:pPr marL="266700" indent="-266700"/>
            <a:endParaRPr lang="es-ES" sz="1900" b="1" dirty="0" smtClean="0"/>
          </a:p>
          <a:p>
            <a:pPr marL="266700" lvl="0" indent="-266700">
              <a:buFont typeface="Arial" pitchFamily="34" charset="0"/>
              <a:buChar char="•"/>
            </a:pPr>
            <a:r>
              <a:rPr lang="es-ES" sz="1900" dirty="0" smtClean="0"/>
              <a:t>Considerando los resultados de la encuesta de actualización de mercado y tomando como objetivo que la empresa incremente un </a:t>
            </a:r>
            <a:r>
              <a:rPr lang="es-ES" sz="2000" b="1" dirty="0" smtClean="0">
                <a:latin typeface="Calibri" pitchFamily="34" charset="0"/>
              </a:rPr>
              <a:t>10% </a:t>
            </a:r>
            <a:r>
              <a:rPr lang="es-ES" sz="1900" dirty="0" smtClean="0"/>
              <a:t>de participación en aquellos clientes donde actualmente tiene una participación menor al </a:t>
            </a:r>
            <a:r>
              <a:rPr lang="es-ES" sz="2000" b="1" dirty="0" smtClean="0">
                <a:latin typeface="Calibri" pitchFamily="34" charset="0"/>
              </a:rPr>
              <a:t>50%, </a:t>
            </a:r>
            <a:r>
              <a:rPr lang="es-ES" sz="1900" b="1" dirty="0" err="1" smtClean="0"/>
              <a:t>SunChemical</a:t>
            </a:r>
            <a:r>
              <a:rPr lang="es-ES" sz="1900" b="1" dirty="0" smtClean="0"/>
              <a:t>  podría incrementar unas </a:t>
            </a:r>
            <a:r>
              <a:rPr lang="es-ES" sz="2000" b="1" dirty="0" smtClean="0">
                <a:latin typeface="Calibri" pitchFamily="34" charset="0"/>
              </a:rPr>
              <a:t>2,8</a:t>
            </a:r>
            <a:r>
              <a:rPr lang="es-ES" sz="1900" b="1" dirty="0" smtClean="0"/>
              <a:t> toneladas/mes que corresponden a unos </a:t>
            </a:r>
            <a:r>
              <a:rPr lang="es-ES" sz="2000" b="1" dirty="0" smtClean="0">
                <a:latin typeface="Calibri" pitchFamily="34" charset="0"/>
              </a:rPr>
              <a:t>US$ 148.000 dólares </a:t>
            </a:r>
            <a:r>
              <a:rPr lang="es-ES" sz="1900" b="1" dirty="0" smtClean="0"/>
              <a:t>en el Negocio de Empaque para el primer año de análisis.</a:t>
            </a:r>
            <a:endParaRPr lang="es-EC" sz="1900" b="1" dirty="0" smtClean="0"/>
          </a:p>
          <a:p>
            <a:pPr marL="266700" indent="-266700"/>
            <a:r>
              <a:rPr lang="es-ES" sz="1900" dirty="0" smtClean="0"/>
              <a:t> </a:t>
            </a:r>
            <a:endParaRPr lang="es-EC" sz="1900" dirty="0" smtClean="0"/>
          </a:p>
          <a:p>
            <a:pPr marL="266700" lvl="0" indent="-266700">
              <a:buFont typeface="Arial" pitchFamily="34" charset="0"/>
              <a:buChar char="•"/>
            </a:pPr>
            <a:r>
              <a:rPr lang="es-ES" sz="1900" dirty="0" smtClean="0"/>
              <a:t>Un objetivo adicional de la implementación del equipo </a:t>
            </a:r>
            <a:r>
              <a:rPr lang="es-ES" sz="1900" dirty="0" err="1" smtClean="0"/>
              <a:t>dispensing</a:t>
            </a:r>
            <a:r>
              <a:rPr lang="es-ES" sz="1900" dirty="0" smtClean="0"/>
              <a:t> es </a:t>
            </a:r>
            <a:r>
              <a:rPr lang="es-ES" sz="1900" b="1" dirty="0" smtClean="0"/>
              <a:t>mejorar la satisfacción de los clientes en general por la optimización en las entregas.</a:t>
            </a:r>
            <a:endParaRPr lang="es-EC" sz="1900" b="1" dirty="0" smtClean="0"/>
          </a:p>
          <a:p>
            <a:pPr marL="266700" indent="-266700"/>
            <a:endParaRPr lang="es-EC" sz="19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s-ES" sz="1900" dirty="0" smtClean="0"/>
              <a:t>Acorde con el análisis al proceso productivo, </a:t>
            </a:r>
            <a:r>
              <a:rPr lang="es-ES" sz="1900" b="1" dirty="0" smtClean="0"/>
              <a:t>la automatización de los procesos es una alternativa para cubrir las expectativas de </a:t>
            </a:r>
            <a:r>
              <a:rPr lang="es-ES" sz="1900" b="1" u="sng" dirty="0" smtClean="0"/>
              <a:t>entrega oportuna y calidad </a:t>
            </a:r>
            <a:r>
              <a:rPr lang="es-ES" sz="1900" b="1" dirty="0" smtClean="0"/>
              <a:t>de una tinta</a:t>
            </a:r>
            <a:r>
              <a:rPr lang="es-ES" sz="1900" dirty="0" smtClean="0"/>
              <a:t>, este proyecto ayudará a este objetivo.</a:t>
            </a:r>
          </a:p>
          <a:p>
            <a:pPr marL="266700" indent="-266700"/>
            <a:endParaRPr lang="es-ES" sz="1900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CONCLUSIONES 2/4</a:t>
            </a:r>
            <a:endParaRPr lang="es-ES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6 Rectángulo"/>
          <p:cNvSpPr>
            <a:spLocks noChangeArrowheads="1"/>
          </p:cNvSpPr>
          <p:nvPr/>
        </p:nvSpPr>
        <p:spPr bwMode="auto">
          <a:xfrm>
            <a:off x="228600" y="990600"/>
            <a:ext cx="9372600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endParaRPr lang="es-EC" sz="19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s-ES" sz="1900" dirty="0" smtClean="0"/>
              <a:t>Con la implementación del equipo </a:t>
            </a:r>
            <a:r>
              <a:rPr lang="es-ES" sz="1900" dirty="0" err="1" smtClean="0"/>
              <a:t>dispensing</a:t>
            </a:r>
            <a:r>
              <a:rPr lang="es-ES" sz="1900" dirty="0" smtClean="0"/>
              <a:t> en la planta para la fabricación de los productos del negocio de empaque, </a:t>
            </a:r>
            <a:r>
              <a:rPr lang="es-ES" sz="1900" b="1" dirty="0" smtClean="0"/>
              <a:t>los días de entrega del producto terminado a bodega se reducen de </a:t>
            </a:r>
            <a:r>
              <a:rPr lang="es-ES" sz="1900" b="1" u="sng" dirty="0" smtClean="0"/>
              <a:t>uno hasta </a:t>
            </a:r>
            <a:r>
              <a:rPr lang="es-ES" sz="2000" b="1" u="sng" dirty="0" smtClean="0">
                <a:latin typeface="Calibri" pitchFamily="34" charset="0"/>
              </a:rPr>
              <a:t>2</a:t>
            </a:r>
            <a:r>
              <a:rPr lang="es-ES" sz="1900" b="1" u="sng" dirty="0" smtClean="0"/>
              <a:t> días</a:t>
            </a:r>
            <a:r>
              <a:rPr lang="es-ES" sz="1900" u="sng" dirty="0" smtClean="0"/>
              <a:t> </a:t>
            </a:r>
            <a:r>
              <a:rPr lang="es-ES" sz="1900" dirty="0" smtClean="0"/>
              <a:t>luego de la fecha solicitada por el cliente, facilitando la organización al departamento de logística, despachos, ventas y sobre todo mejorar la satisfacción del cliente.</a:t>
            </a:r>
            <a:endParaRPr lang="es-EC" sz="1900" dirty="0" smtClean="0"/>
          </a:p>
          <a:p>
            <a:pPr marL="266700" indent="-266700">
              <a:buFont typeface="Arial" pitchFamily="34" charset="0"/>
              <a:buChar char="•"/>
            </a:pPr>
            <a:endParaRPr lang="es-ES" sz="19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s-ES" sz="1900" dirty="0" smtClean="0"/>
              <a:t>La política de la compañía ha sido </a:t>
            </a:r>
            <a:r>
              <a:rPr lang="es-ES" sz="1900" b="1" dirty="0" smtClean="0"/>
              <a:t>no recurrir a fondos de terceros para financiar los proyectos de implementación</a:t>
            </a:r>
            <a:r>
              <a:rPr lang="es-ES" sz="1900" dirty="0" smtClean="0"/>
              <a:t> de maquinaria o de cualquier adquisición que requiera de circulante, esto podría revisarse, ya que desde el punto de vista financiero, el utilizar fuentes externas de financiamiento, permitirá agregar valor a la inversión en capital de trabajo de la empresa. </a:t>
            </a:r>
            <a:endParaRPr lang="es-EC" sz="1900" dirty="0" smtClean="0"/>
          </a:p>
          <a:p>
            <a:pPr marL="266700" indent="-266700">
              <a:buFont typeface="Arial" pitchFamily="34" charset="0"/>
              <a:buChar char="•"/>
            </a:pPr>
            <a:endParaRPr lang="es-EC" sz="19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s-ES" sz="1900" b="1" dirty="0" smtClean="0"/>
              <a:t>El mejoramiento en el capital de trabajo destinado a inventarios se mejoraría paulatinamente por la eficiencia en su rotación</a:t>
            </a:r>
            <a:r>
              <a:rPr lang="es-ES" sz="1900" dirty="0" smtClean="0"/>
              <a:t>, evitando producir más de lo solicitado por el cliente eliminando stocks innecesarios que se convierten en capital de trabajo inactivo (Esto suele darse por errores humanos en la operación).</a:t>
            </a:r>
            <a:endParaRPr lang="es-EC" sz="1900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CONCLUSIONES 3/4</a:t>
            </a:r>
            <a:endParaRPr lang="es-ES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6 Rectángulo"/>
          <p:cNvSpPr>
            <a:spLocks noChangeArrowheads="1"/>
          </p:cNvSpPr>
          <p:nvPr/>
        </p:nvSpPr>
        <p:spPr bwMode="auto">
          <a:xfrm>
            <a:off x="228600" y="1262420"/>
            <a:ext cx="93726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s-ES" sz="1900" dirty="0" smtClean="0"/>
              <a:t>La </a:t>
            </a:r>
            <a:r>
              <a:rPr lang="es-ES" sz="1900" b="1" dirty="0" smtClean="0"/>
              <a:t>inversión</a:t>
            </a:r>
            <a:r>
              <a:rPr lang="es-ES" sz="1900" dirty="0" smtClean="0"/>
              <a:t> del equipo </a:t>
            </a:r>
            <a:r>
              <a:rPr lang="es-ES" sz="1900" dirty="0" err="1" smtClean="0"/>
              <a:t>dispensing</a:t>
            </a:r>
            <a:r>
              <a:rPr lang="es-ES" sz="1900" dirty="0" smtClean="0"/>
              <a:t> asciende a ciento veinte mil dólares, la cual es </a:t>
            </a:r>
            <a:r>
              <a:rPr lang="es-ES" sz="1900" b="1" dirty="0" smtClean="0"/>
              <a:t>recuperable dentro de las demás operaciones de la empresa.</a:t>
            </a:r>
            <a:endParaRPr lang="es-EC" sz="1900" b="1" dirty="0" smtClean="0"/>
          </a:p>
          <a:p>
            <a:pPr marL="266700" indent="-266700"/>
            <a:endParaRPr lang="es-ES" sz="19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s-ES" sz="1900" dirty="0" smtClean="0"/>
              <a:t>Nota sobre inventarios de Lento Movimiento en El Negocio de Empaque:</a:t>
            </a:r>
          </a:p>
          <a:p>
            <a:pPr marL="266700" indent="-266700">
              <a:buFont typeface="Arial" pitchFamily="34" charset="0"/>
              <a:buChar char="•"/>
            </a:pPr>
            <a:endParaRPr lang="es-EC" sz="1000" dirty="0" smtClean="0"/>
          </a:p>
          <a:p>
            <a:pPr marL="723900" lvl="1" indent="-266700"/>
            <a:r>
              <a:rPr lang="es-ES" sz="1900" dirty="0" smtClean="0"/>
              <a:t>-     A </a:t>
            </a:r>
            <a:r>
              <a:rPr lang="es-ES" sz="1900" b="1" dirty="0" smtClean="0"/>
              <a:t>diciembre </a:t>
            </a:r>
            <a:r>
              <a:rPr lang="es-ES" sz="2000" b="1" dirty="0" smtClean="0">
                <a:latin typeface="Calibri" pitchFamily="34" charset="0"/>
              </a:rPr>
              <a:t>2009</a:t>
            </a:r>
            <a:r>
              <a:rPr lang="es-ES" sz="1900" dirty="0" smtClean="0"/>
              <a:t>, en inventario de Lento Movimiento quedaron </a:t>
            </a:r>
            <a:r>
              <a:rPr lang="es-ES" sz="2000" b="1" dirty="0" smtClean="0">
                <a:latin typeface="Calibri" pitchFamily="34" charset="0"/>
              </a:rPr>
              <a:t>US$ 117.433 </a:t>
            </a:r>
            <a:r>
              <a:rPr lang="es-ES" sz="1900" dirty="0" smtClean="0"/>
              <a:t>, de los cuales </a:t>
            </a:r>
            <a:r>
              <a:rPr lang="es-ES" sz="2000" b="1" dirty="0" smtClean="0">
                <a:latin typeface="Calibri" pitchFamily="34" charset="0"/>
              </a:rPr>
              <a:t>US$ 11.208 </a:t>
            </a:r>
            <a:r>
              <a:rPr lang="es-ES" sz="1900" dirty="0" smtClean="0"/>
              <a:t>(Categoría J) </a:t>
            </a:r>
            <a:r>
              <a:rPr lang="es-ES" sz="1900" b="1" dirty="0" smtClean="0"/>
              <a:t>significaron perdida para provisión en el estado de Resultados.</a:t>
            </a:r>
            <a:endParaRPr lang="es-EC" sz="1900" b="1" dirty="0" smtClean="0"/>
          </a:p>
          <a:p>
            <a:pPr marL="266700" indent="-266700"/>
            <a:r>
              <a:rPr lang="es-ES" sz="1000" b="1" dirty="0" smtClean="0"/>
              <a:t> </a:t>
            </a:r>
            <a:endParaRPr lang="es-EC" sz="1000" b="1" dirty="0" smtClean="0"/>
          </a:p>
          <a:p>
            <a:pPr marL="723900" lvl="1" indent="-266700"/>
            <a:r>
              <a:rPr lang="es-ES" sz="1900" dirty="0" smtClean="0"/>
              <a:t>-     A </a:t>
            </a:r>
            <a:r>
              <a:rPr lang="es-ES" sz="1900" b="1" dirty="0" smtClean="0"/>
              <a:t>diciembre </a:t>
            </a:r>
            <a:r>
              <a:rPr lang="es-ES" sz="2000" b="1" dirty="0" smtClean="0">
                <a:latin typeface="Calibri" pitchFamily="34" charset="0"/>
              </a:rPr>
              <a:t>2010</a:t>
            </a:r>
            <a:r>
              <a:rPr lang="es-ES" sz="1900" dirty="0" smtClean="0"/>
              <a:t>, en inventario de Lento Movimiento quedaron </a:t>
            </a:r>
            <a:r>
              <a:rPr lang="es-ES" sz="2000" b="1" dirty="0" smtClean="0">
                <a:latin typeface="Calibri" pitchFamily="34" charset="0"/>
              </a:rPr>
              <a:t>US$ 157.406</a:t>
            </a:r>
            <a:r>
              <a:rPr lang="es-ES" sz="1900" dirty="0" smtClean="0"/>
              <a:t>, de los cuales </a:t>
            </a:r>
            <a:r>
              <a:rPr lang="es-ES" sz="2000" b="1" dirty="0" smtClean="0">
                <a:latin typeface="Calibri" pitchFamily="34" charset="0"/>
              </a:rPr>
              <a:t>US$ 18.697</a:t>
            </a:r>
            <a:r>
              <a:rPr lang="es-ES" sz="1900" dirty="0" smtClean="0"/>
              <a:t>; </a:t>
            </a:r>
            <a:r>
              <a:rPr lang="es-ES" sz="1900" b="1" dirty="0" smtClean="0"/>
              <a:t>significaron perdida para provisión en el estado de Resultados.</a:t>
            </a:r>
          </a:p>
          <a:p>
            <a:pPr marL="723900" lvl="1" indent="-266700">
              <a:buFont typeface="Arial" pitchFamily="34" charset="0"/>
              <a:buChar char="•"/>
            </a:pPr>
            <a:endParaRPr lang="es-EC" sz="1000" dirty="0" smtClean="0"/>
          </a:p>
          <a:p>
            <a:pPr marL="266700" indent="-266700"/>
            <a:r>
              <a:rPr lang="es-ES" sz="1900" dirty="0" smtClean="0"/>
              <a:t>	La implementación del equipo </a:t>
            </a:r>
            <a:r>
              <a:rPr lang="es-ES" sz="1900" dirty="0" err="1" smtClean="0"/>
              <a:t>dispensing</a:t>
            </a:r>
            <a:r>
              <a:rPr lang="es-ES" sz="1900" dirty="0" smtClean="0"/>
              <a:t>, </a:t>
            </a:r>
            <a:r>
              <a:rPr lang="es-ES" sz="1900" b="1" dirty="0" smtClean="0"/>
              <a:t>ayudará a reducir considerablemente estas cifras de pérdidas financieras.</a:t>
            </a:r>
          </a:p>
          <a:p>
            <a:pPr marL="266700" indent="-266700">
              <a:buFont typeface="Arial" pitchFamily="34" charset="0"/>
              <a:buChar char="•"/>
            </a:pPr>
            <a:endParaRPr lang="es-EC" sz="19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s-ES" sz="1900" b="1" dirty="0" smtClean="0"/>
              <a:t>El proyecto aporta a que el Valor Actual Neto se incremente </a:t>
            </a:r>
            <a:r>
              <a:rPr lang="es-ES" sz="1900" dirty="0" smtClean="0"/>
              <a:t>y la empresa  genere ganancias por encima de la rentabilidad mínima que exigen los accionistas.</a:t>
            </a:r>
            <a:endParaRPr lang="es-EC" sz="1900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CONCLUSIONES 4/4</a:t>
            </a:r>
            <a:endParaRPr lang="es-ES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6 Rectángulo"/>
          <p:cNvSpPr>
            <a:spLocks noChangeArrowheads="1"/>
          </p:cNvSpPr>
          <p:nvPr/>
        </p:nvSpPr>
        <p:spPr bwMode="auto">
          <a:xfrm>
            <a:off x="228600" y="1337876"/>
            <a:ext cx="9372600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lvl="0" indent="-266700">
              <a:buFont typeface="Arial" pitchFamily="34" charset="0"/>
              <a:buChar char="•"/>
            </a:pPr>
            <a:r>
              <a:rPr lang="es-ES" sz="1900" dirty="0" smtClean="0"/>
              <a:t>De acuerdo a los resultados obtenidos en el VAN, TIR y Beneficio Costo, </a:t>
            </a:r>
            <a:r>
              <a:rPr lang="es-ES" sz="1900" b="1" dirty="0" smtClean="0"/>
              <a:t>se recomienda la implementación del equipo </a:t>
            </a:r>
            <a:r>
              <a:rPr lang="es-ES" sz="1900" b="1" dirty="0" err="1" smtClean="0"/>
              <a:t>dispensing</a:t>
            </a:r>
            <a:r>
              <a:rPr lang="es-ES" sz="1900" b="1" dirty="0" smtClean="0"/>
              <a:t>.</a:t>
            </a:r>
          </a:p>
          <a:p>
            <a:pPr marL="266700" indent="-266700">
              <a:buFont typeface="Arial" pitchFamily="34" charset="0"/>
              <a:buChar char="•"/>
            </a:pPr>
            <a:endParaRPr lang="es-ES" sz="1500" b="1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s-ES" sz="1900" b="1" dirty="0" smtClean="0"/>
              <a:t>Concientizar a los clientes </a:t>
            </a:r>
            <a:r>
              <a:rPr lang="es-ES" sz="1900" dirty="0" smtClean="0"/>
              <a:t>para </a:t>
            </a:r>
            <a:r>
              <a:rPr lang="es-ES" sz="1900" b="1" dirty="0" smtClean="0"/>
              <a:t>mantener un stock de productos (tintas) de mayor rotación</a:t>
            </a:r>
            <a:r>
              <a:rPr lang="es-ES" sz="1900" dirty="0" smtClean="0"/>
              <a:t>, esto con el fin de ayudarles en su organización y evitar inconvenientes para su cadena de producción.</a:t>
            </a:r>
            <a:endParaRPr lang="es-EC" sz="1900" dirty="0" smtClean="0"/>
          </a:p>
          <a:p>
            <a:pPr marL="266700" indent="-266700">
              <a:buFont typeface="Arial" pitchFamily="34" charset="0"/>
              <a:buChar char="•"/>
            </a:pPr>
            <a:endParaRPr lang="es-EC" sz="15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s-ES" sz="1900" dirty="0" smtClean="0"/>
              <a:t>Gracias al mejoramiento por oportunidad de entrega se recomienda</a:t>
            </a:r>
            <a:r>
              <a:rPr lang="es-ES" sz="1900" b="1" dirty="0" smtClean="0"/>
              <a:t> informar a los clientes sobre la disminución en los tiempos de entrega de tintas de menor consumo que se lograría con el equipo </a:t>
            </a:r>
            <a:r>
              <a:rPr lang="es-ES" sz="1900" b="1" dirty="0" err="1" smtClean="0"/>
              <a:t>dispensing</a:t>
            </a:r>
            <a:r>
              <a:rPr lang="es-ES" sz="1900" b="1" dirty="0" smtClean="0"/>
              <a:t> </a:t>
            </a:r>
            <a:r>
              <a:rPr lang="es-ES" sz="1900" dirty="0" smtClean="0"/>
              <a:t>para de esta manera incrementar y recuperar la preferencia de compra a </a:t>
            </a:r>
            <a:r>
              <a:rPr lang="es-ES" sz="1900" dirty="0" err="1" smtClean="0"/>
              <a:t>SunChemical</a:t>
            </a:r>
            <a:r>
              <a:rPr lang="es-ES" sz="1900" dirty="0" smtClean="0"/>
              <a:t> especialmente en casos de clientes medianos y pequeños.</a:t>
            </a:r>
            <a:endParaRPr lang="es-EC" sz="1900" dirty="0" smtClean="0"/>
          </a:p>
          <a:p>
            <a:pPr marL="266700" indent="-266700">
              <a:buFont typeface="Arial" pitchFamily="34" charset="0"/>
              <a:buChar char="•"/>
            </a:pPr>
            <a:endParaRPr lang="es-EC" sz="15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s-ES" sz="1900" dirty="0" smtClean="0"/>
              <a:t> La automatización de la planta también requiere una buena administración, en este caso por parte del Coordinador de Operaciones, a quien se le recomienda </a:t>
            </a:r>
            <a:r>
              <a:rPr lang="es-ES" sz="1900" b="1" dirty="0" smtClean="0"/>
              <a:t>evitar sobrecargar de trabajo al equipo </a:t>
            </a:r>
            <a:r>
              <a:rPr lang="es-ES" sz="1900" b="1" dirty="0" err="1" smtClean="0"/>
              <a:t>dispensing</a:t>
            </a:r>
            <a:r>
              <a:rPr lang="es-ES" sz="1900" dirty="0" smtClean="0"/>
              <a:t>, ya que puede generar cuellos de botella innecesarios. El equipo estará destinado únicamente para </a:t>
            </a:r>
            <a:r>
              <a:rPr lang="es-ES" sz="1900" b="1" dirty="0" smtClean="0"/>
              <a:t>fabricación de productos de bajo volumen.</a:t>
            </a:r>
            <a:endParaRPr lang="es-EC" sz="1900" b="1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RECOMENDACIONES 1/2</a:t>
            </a:r>
            <a:endParaRPr lang="es-ES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6 Rectángulo"/>
          <p:cNvSpPr>
            <a:spLocks noChangeArrowheads="1"/>
          </p:cNvSpPr>
          <p:nvPr/>
        </p:nvSpPr>
        <p:spPr bwMode="auto">
          <a:xfrm>
            <a:off x="228600" y="1337876"/>
            <a:ext cx="9372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s-ES" sz="2000" dirty="0" smtClean="0"/>
              <a:t>Se debe considerar el </a:t>
            </a:r>
            <a:r>
              <a:rPr lang="es-ES" sz="2000" b="1" dirty="0" smtClean="0"/>
              <a:t>monitoreo de la implementación de la maquinaria después de su puesta en marcha</a:t>
            </a:r>
            <a:r>
              <a:rPr lang="es-ES" sz="2000" dirty="0" smtClean="0"/>
              <a:t> tanto en la parte productiva como financiera para su constante mejoramiento.</a:t>
            </a:r>
            <a:endParaRPr lang="es-EC" sz="2000" dirty="0" smtClean="0"/>
          </a:p>
          <a:p>
            <a:pPr marL="266700" indent="-266700"/>
            <a:endParaRPr lang="es-EC" sz="20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s-ES" sz="2000" dirty="0" smtClean="0"/>
              <a:t>En vista de que la empresa no tiene por costumbre el análisis financiero previo a la inversión en proyectos de equipos o ampliaciones, </a:t>
            </a:r>
            <a:r>
              <a:rPr lang="es-ES" sz="2000" b="1" dirty="0" smtClean="0"/>
              <a:t>se recomienda implementar evaluaciones a todos los proyectos futuros </a:t>
            </a:r>
            <a:r>
              <a:rPr lang="es-ES" sz="2000" dirty="0" smtClean="0"/>
              <a:t>con el fin de contribuir para la toma de decisiones de los inversionistas, en especial desde el punto de vista financiero.</a:t>
            </a:r>
            <a:endParaRPr lang="es-EC" sz="2000" dirty="0" smtClean="0"/>
          </a:p>
          <a:p>
            <a:pPr marL="266700" indent="-266700"/>
            <a:endParaRPr lang="es-EC" sz="2000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s-ES" sz="2000" b="1" dirty="0" smtClean="0"/>
              <a:t>Una de las cuentas más importantes, y a la que se le debe prestar especial atención es a la de los clientes o cartera</a:t>
            </a:r>
            <a:r>
              <a:rPr lang="es-ES" sz="2000" dirty="0" smtClean="0"/>
              <a:t>, ya que representa las ventas realizadas a crédito, y esto implica dificultades en capital de trabajo que  podría ser financiado con endeudamiento interno o externo, lo que naturalmente </a:t>
            </a:r>
            <a:r>
              <a:rPr lang="es-ES" sz="2000" b="1" dirty="0" smtClean="0"/>
              <a:t>representa un costo financiero que bien podría ser evitado </a:t>
            </a:r>
            <a:r>
              <a:rPr lang="es-ES" sz="2000" dirty="0" smtClean="0"/>
              <a:t>si se sigue una </a:t>
            </a:r>
            <a:r>
              <a:rPr lang="es-ES" sz="2000" b="1" u="sng" dirty="0" smtClean="0"/>
              <a:t>política de cartera adecuada.</a:t>
            </a:r>
            <a:endParaRPr lang="es-EC" sz="2000" b="1" u="sng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RECOMENDACIONES 2/2</a:t>
            </a:r>
            <a:endParaRPr lang="es-ES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696517" y="533400"/>
            <a:ext cx="859035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/>
            <a:r>
              <a:rPr lang="es-EC" sz="4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LA EMPRESA SUNCHEMICAL ECUADOR S.A.</a:t>
            </a:r>
          </a:p>
          <a:p>
            <a:pPr>
              <a:defRPr/>
            </a:pPr>
            <a:endParaRPr lang="es-ES" sz="4000" b="1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s-ES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	- Historia</a:t>
            </a:r>
            <a:endParaRPr lang="es-ES" sz="2500" b="1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s-ES" sz="2500" b="1" kern="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s-ES" sz="25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	- Tipos de Negocio</a:t>
            </a:r>
            <a:endParaRPr lang="es-ES" sz="25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 dirty="0">
                <a:hlinkClick r:id="rId2" action="ppaction://hlinksldjump"/>
              </a:rPr>
              <a:t>Regresar al menú</a:t>
            </a:r>
            <a:endParaRPr lang="es-ES" sz="15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7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Realizado por Angel Córdova / Gabriel Bedón</a:t>
            </a: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2133600" y="2438400"/>
            <a:ext cx="556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MUCHAS GRACIAS POR LA ATENCIÓN PRESTADA !!</a:t>
            </a:r>
            <a:endParaRPr lang="es-ES" sz="3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500188"/>
            <a:ext cx="9441656" cy="4748212"/>
          </a:xfrm>
        </p:spPr>
        <p:txBody>
          <a:bodyPr>
            <a:normAutofit fontScale="92500"/>
          </a:bodyPr>
          <a:lstStyle/>
          <a:p>
            <a:pPr algn="just"/>
            <a:r>
              <a:rPr sz="2000" smtClean="0"/>
              <a:t>Sun Chemical Ecuador S.A., es una sociedad  anónima domiciliada en la ciudad de  Quito,  </a:t>
            </a:r>
            <a:r>
              <a:rPr sz="2000" b="1" smtClean="0"/>
              <a:t>fundada en Abril de </a:t>
            </a:r>
            <a:r>
              <a:rPr sz="2000" b="1" smtClean="0">
                <a:latin typeface="Calibri" pitchFamily="34" charset="0"/>
              </a:rPr>
              <a:t>1972</a:t>
            </a:r>
            <a:r>
              <a:rPr sz="2000" b="1" smtClean="0"/>
              <a:t>.</a:t>
            </a:r>
          </a:p>
          <a:p>
            <a:pPr algn="just"/>
            <a:endParaRPr sz="1000" b="1" smtClean="0"/>
          </a:p>
          <a:p>
            <a:pPr algn="just"/>
            <a:r>
              <a:rPr sz="2000" smtClean="0"/>
              <a:t>Su objeto social es la </a:t>
            </a:r>
            <a:r>
              <a:rPr sz="2000" b="1" smtClean="0"/>
              <a:t>fabricación y comercialización de tintas, recubrimientos y productos afines</a:t>
            </a:r>
            <a:r>
              <a:rPr sz="2000" smtClean="0"/>
              <a:t> para procesos industriales de impresión, para el mercado local y el de exportación.</a:t>
            </a:r>
          </a:p>
          <a:p>
            <a:pPr algn="just"/>
            <a:endParaRPr sz="1000" smtClean="0"/>
          </a:p>
          <a:p>
            <a:pPr algn="just"/>
            <a:r>
              <a:rPr sz="2000" smtClean="0"/>
              <a:t>Es parte de la </a:t>
            </a:r>
            <a:r>
              <a:rPr sz="2000" b="1" smtClean="0"/>
              <a:t>Corporación Multinacional  SunChemical </a:t>
            </a:r>
            <a:r>
              <a:rPr sz="2000" smtClean="0"/>
              <a:t>con presencia en más de </a:t>
            </a:r>
            <a:r>
              <a:rPr sz="2000" smtClean="0">
                <a:latin typeface="Calibri" pitchFamily="34" charset="0"/>
              </a:rPr>
              <a:t>60</a:t>
            </a:r>
            <a:r>
              <a:rPr sz="2000" smtClean="0"/>
              <a:t> países a nivel mundial.</a:t>
            </a:r>
          </a:p>
          <a:p>
            <a:pPr algn="just"/>
            <a:endParaRPr sz="1000" smtClean="0"/>
          </a:p>
          <a:p>
            <a:pPr algn="just"/>
            <a:r>
              <a:rPr sz="2000" smtClean="0"/>
              <a:t>La empresa tiene establecida su comercialización por tipos de Negocio y los clientes de la organización son todos los impresores, por sistema industrial, que imprimen:</a:t>
            </a:r>
          </a:p>
          <a:p>
            <a:pPr algn="just"/>
            <a:endParaRPr sz="1000" smtClean="0"/>
          </a:p>
          <a:p>
            <a:pPr lvl="1" algn="just"/>
            <a:r>
              <a:rPr sz="1600" smtClean="0"/>
              <a:t> </a:t>
            </a:r>
            <a:r>
              <a:rPr sz="2000" smtClean="0"/>
              <a:t>Empaques flexibles para alimentos </a:t>
            </a:r>
            <a:r>
              <a:rPr sz="2000" b="1" smtClean="0"/>
              <a:t>(Negocio de Empaque)</a:t>
            </a:r>
            <a:r>
              <a:rPr sz="2000" smtClean="0"/>
              <a:t>; </a:t>
            </a:r>
          </a:p>
          <a:p>
            <a:pPr lvl="1" algn="just"/>
            <a:r>
              <a:rPr sz="2000" smtClean="0"/>
              <a:t>Cajas de cartón corrugado </a:t>
            </a:r>
            <a:r>
              <a:rPr sz="2000" b="1" smtClean="0"/>
              <a:t>(Negocio de Corrugado)</a:t>
            </a:r>
            <a:r>
              <a:rPr sz="2000" smtClean="0"/>
              <a:t>; </a:t>
            </a:r>
          </a:p>
          <a:p>
            <a:pPr lvl="1" algn="just"/>
            <a:r>
              <a:rPr sz="2000" smtClean="0"/>
              <a:t>Impresos comerciales, periódicos, revistas </a:t>
            </a:r>
            <a:r>
              <a:rPr sz="2000" b="1" smtClean="0"/>
              <a:t>(Negocio de Publicaciones)</a:t>
            </a:r>
            <a:r>
              <a:rPr sz="2000" smtClean="0"/>
              <a:t>; </a:t>
            </a:r>
          </a:p>
          <a:p>
            <a:pPr lvl="1" algn="just"/>
            <a:r>
              <a:rPr sz="2000" smtClean="0"/>
              <a:t>Solventes, Tintas UV, Tintas Base Agua para Etiquetas, Barnices UV y Acuosos, Tintas para Serigrafía </a:t>
            </a:r>
            <a:r>
              <a:rPr sz="2000" b="1" smtClean="0"/>
              <a:t>(Negocio Industrial, antes Negocio No Tradicional)</a:t>
            </a:r>
            <a:r>
              <a:rPr sz="2000" smtClean="0"/>
              <a:t>. </a:t>
            </a:r>
            <a:endParaRPr lang="es-EC" sz="2000" dirty="0" smtClean="0"/>
          </a:p>
          <a:p>
            <a:pPr algn="just"/>
            <a:endParaRPr lang="es-EC" sz="2000" dirty="0" smtClean="0"/>
          </a:p>
          <a:p>
            <a:pPr algn="just">
              <a:buNone/>
            </a:pPr>
            <a:endParaRPr sz="2000" dirty="0" smtClean="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LA EMPRESA 1/3</a:t>
            </a:r>
            <a:endParaRPr lang="es-ES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1"/>
          </p:nvPr>
        </p:nvSpPr>
        <p:spPr>
          <a:xfrm>
            <a:off x="235744" y="1500188"/>
            <a:ext cx="9441656" cy="4525962"/>
          </a:xfrm>
        </p:spPr>
        <p:txBody>
          <a:bodyPr>
            <a:normAutofit/>
          </a:bodyPr>
          <a:lstStyle/>
          <a:p>
            <a:pPr algn="just"/>
            <a:r>
              <a:rPr lang="es-EC" sz="2000" b="1" dirty="0" smtClean="0"/>
              <a:t>SUNCHEMICAL ECUADOR S.A. </a:t>
            </a:r>
            <a:r>
              <a:rPr lang="es-EC" sz="2000" dirty="0" smtClean="0"/>
              <a:t>“fábrica de tintas y productos afines para sistemas industriales de impresión” recepta mediante órdenes de compra de las empresas industriales (clientes), pedidos de tintas.</a:t>
            </a:r>
          </a:p>
          <a:p>
            <a:pPr>
              <a:buNone/>
            </a:pPr>
            <a:endParaRPr lang="es-EC" sz="1000" dirty="0" smtClean="0"/>
          </a:p>
          <a:p>
            <a:r>
              <a:rPr lang="es-EC" sz="2000" dirty="0" smtClean="0"/>
              <a:t>Dado el notable crecimiento del mercado, </a:t>
            </a:r>
            <a:r>
              <a:rPr lang="es-EC" sz="2000" b="1" dirty="0" smtClean="0"/>
              <a:t>el tiempo de entrega se ha visto afectado </a:t>
            </a:r>
            <a:r>
              <a:rPr lang="es-EC" sz="2000" dirty="0" smtClean="0"/>
              <a:t>debido a que la capacidad instalada de la planta no abastece oportunamente con todos los pedidos y las órdenes de producción que se generan hoy en día, observándose cierta insatisfacción en los clientes.</a:t>
            </a:r>
          </a:p>
          <a:p>
            <a:endParaRPr lang="es-EC" sz="1000" dirty="0" smtClean="0"/>
          </a:p>
          <a:p>
            <a:r>
              <a:rPr lang="es-EC" sz="2000" dirty="0" smtClean="0"/>
              <a:t>Mediante el presente proyecto se realizó un </a:t>
            </a:r>
            <a:r>
              <a:rPr lang="es-EC" sz="2000" b="1" dirty="0" smtClean="0"/>
              <a:t>análisis de factibilidad </a:t>
            </a:r>
            <a:r>
              <a:rPr lang="es-EC" sz="2000" dirty="0" smtClean="0"/>
              <a:t>que nos permita validar el estudio de </a:t>
            </a:r>
            <a:r>
              <a:rPr lang="es-EC" sz="2000" b="1" dirty="0" smtClean="0"/>
              <a:t>implementación de un equipo dispensing</a:t>
            </a:r>
            <a:r>
              <a:rPr lang="es-EC" sz="2000" dirty="0" smtClean="0"/>
              <a:t>, para la planta de producción de la empresa SUNCHEMICAL ECUADOR S.A. con base en las perspectivas dadas por el mercado, con la finalidad de llegar a </a:t>
            </a:r>
            <a:r>
              <a:rPr lang="es-EC" sz="2000" u="sng" dirty="0" smtClean="0"/>
              <a:t>optimizar el proceso productivo, así como el capital de trabajo y la eficiencia en las entregas del producto terminado en bodega y finalmente al cliente</a:t>
            </a:r>
            <a:r>
              <a:rPr lang="es-EC" sz="2000" dirty="0" smtClean="0"/>
              <a:t>.</a:t>
            </a:r>
          </a:p>
          <a:p>
            <a:endParaRPr lang="es-EC" sz="2000" dirty="0" smtClean="0"/>
          </a:p>
          <a:p>
            <a:pPr algn="just" eaLnBrk="1" hangingPunct="1">
              <a:buFontTx/>
              <a:buNone/>
            </a:pPr>
            <a:endParaRPr lang="es-ES" sz="1600" dirty="0" smtClean="0"/>
          </a:p>
          <a:p>
            <a:pPr algn="just" eaLnBrk="1" hangingPunct="1">
              <a:buFontTx/>
              <a:buNone/>
            </a:pPr>
            <a:endParaRPr lang="es-ES" sz="1600" dirty="0" smtClean="0"/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8045185" y="6429378"/>
            <a:ext cx="161041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500">
                <a:hlinkClick r:id="rId2" action="ppaction://hlinksldjump"/>
              </a:rPr>
              <a:t>Regresar al menú</a:t>
            </a:r>
            <a:endParaRPr lang="es-ES" sz="150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Realizado por Angel Córdova / Gabriel Bedón</a:t>
            </a:r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96517" y="500063"/>
            <a:ext cx="8590359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000" b="1" kern="0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LA EMPRESA 2/3</a:t>
            </a:r>
            <a:endParaRPr lang="es-ES" sz="2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</TotalTime>
  <Words>7108</Words>
  <Application>Microsoft Office PowerPoint</Application>
  <PresentationFormat>A4 (210 x 297 mm)</PresentationFormat>
  <Paragraphs>1921</Paragraphs>
  <Slides>70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70</vt:i4>
      </vt:variant>
    </vt:vector>
  </HeadingPairs>
  <TitlesOfParts>
    <vt:vector size="73" baseType="lpstr">
      <vt:lpstr>Custom Theme</vt:lpstr>
      <vt:lpstr>Imagen de mapa de bits</vt:lpstr>
      <vt:lpstr>Imagen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Microsoft User</dc:creator>
  <cp:lastModifiedBy>Gabriel Bedón</cp:lastModifiedBy>
  <cp:revision>351</cp:revision>
  <dcterms:created xsi:type="dcterms:W3CDTF">2005-11-17T21:23:56Z</dcterms:created>
  <dcterms:modified xsi:type="dcterms:W3CDTF">2012-02-26T21:00:45Z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TC100738463082</vt:lpwstr>
  </property>
</Properties>
</file>