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</p:sldMasterIdLst>
  <p:notesMasterIdLst>
    <p:notesMasterId r:id="rId54"/>
  </p:notesMasterIdLst>
  <p:sldIdLst>
    <p:sldId id="257" r:id="rId4"/>
    <p:sldId id="290" r:id="rId5"/>
    <p:sldId id="291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01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25" r:id="rId43"/>
    <p:sldId id="302" r:id="rId44"/>
    <p:sldId id="318" r:id="rId45"/>
    <p:sldId id="304" r:id="rId46"/>
    <p:sldId id="319" r:id="rId47"/>
    <p:sldId id="303" r:id="rId48"/>
    <p:sldId id="320" r:id="rId49"/>
    <p:sldId id="321" r:id="rId50"/>
    <p:sldId id="322" r:id="rId51"/>
    <p:sldId id="324" r:id="rId52"/>
    <p:sldId id="267" r:id="rId5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81BD"/>
    <a:srgbClr val="77B9F5"/>
    <a:srgbClr val="FFFF99"/>
    <a:srgbClr val="00FF00"/>
    <a:srgbClr val="FFFF00"/>
    <a:srgbClr val="FF0000"/>
    <a:srgbClr val="CCFFFF"/>
    <a:srgbClr val="66FFFF"/>
    <a:srgbClr val="FFFF66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4737" autoAdjust="0"/>
  </p:normalViewPr>
  <p:slideViewPr>
    <p:cSldViewPr>
      <p:cViewPr>
        <p:scale>
          <a:sx n="70" d="100"/>
          <a:sy n="70" d="100"/>
        </p:scale>
        <p:origin x="-10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2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1323E-B623-49C0-879E-F82F204ADEC3}" type="datetimeFigureOut">
              <a:rPr lang="es-EC" smtClean="0"/>
              <a:pPr/>
              <a:t>29/05/2013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845E1-F666-48FA-AA84-F34D12B7200A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132245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C" smtClean="0"/>
              <a:t>MFCM = Medidas de fomento de la confianza mutua</a:t>
            </a:r>
          </a:p>
        </p:txBody>
      </p:sp>
      <p:sp>
        <p:nvSpPr>
          <p:cNvPr id="747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F86396-1DD0-4777-922F-326F07EE8A7C}" type="slidenum">
              <a:rPr lang="es-EC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EC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9249794-3457-4E01-BF62-02412D6BC418}" type="slidenum">
              <a:rPr lang="es-EC" smtClean="0"/>
              <a:pPr eaLnBrk="1" hangingPunct="1"/>
              <a:t>18</a:t>
            </a:fld>
            <a:endParaRPr lang="es-EC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1D4A-89C7-4F61-91B5-5B732B50EEA1}" type="datetimeFigureOut">
              <a:rPr lang="es-ES" smtClean="0"/>
              <a:pPr/>
              <a:t>29/05/2013</a:t>
            </a:fld>
            <a:endParaRPr lang="es-EC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FF2B-9B9D-41F7-964B-0FD989C8F55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1D4A-89C7-4F61-91B5-5B732B50EEA1}" type="datetimeFigureOut">
              <a:rPr lang="es-ES" smtClean="0"/>
              <a:pPr/>
              <a:t>29/05/2013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FF2B-9B9D-41F7-964B-0FD989C8F55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1D4A-89C7-4F61-91B5-5B732B50EEA1}" type="datetimeFigureOut">
              <a:rPr lang="es-ES" smtClean="0"/>
              <a:pPr/>
              <a:t>29/05/2013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FF2B-9B9D-41F7-964B-0FD989C8F55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74-0340-45C0-918C-5EB25B957254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3746-BAFB-46FD-AEA4-204BE1DC735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908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74-0340-45C0-918C-5EB25B957254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3746-BAFB-46FD-AEA4-204BE1DC735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062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74-0340-45C0-918C-5EB25B957254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3746-BAFB-46FD-AEA4-204BE1DC735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919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74-0340-45C0-918C-5EB25B957254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3746-BAFB-46FD-AEA4-204BE1DC735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985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74-0340-45C0-918C-5EB25B957254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3746-BAFB-46FD-AEA4-204BE1DC735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126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74-0340-45C0-918C-5EB25B957254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3746-BAFB-46FD-AEA4-204BE1DC735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042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74-0340-45C0-918C-5EB25B957254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3746-BAFB-46FD-AEA4-204BE1DC735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430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74-0340-45C0-918C-5EB25B957254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3746-BAFB-46FD-AEA4-204BE1DC735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77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1D4A-89C7-4F61-91B5-5B732B50EEA1}" type="datetimeFigureOut">
              <a:rPr lang="es-ES" smtClean="0"/>
              <a:pPr/>
              <a:t>29/05/2013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FF2B-9B9D-41F7-964B-0FD989C8F55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74-0340-45C0-918C-5EB25B957254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3746-BAFB-46FD-AEA4-204BE1DC735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033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74-0340-45C0-918C-5EB25B957254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3746-BAFB-46FD-AEA4-204BE1DC735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461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74-0340-45C0-918C-5EB25B957254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3746-BAFB-46FD-AEA4-204BE1DC735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3432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74-0340-45C0-918C-5EB25B957254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3746-BAFB-46FD-AEA4-204BE1DC735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908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74-0340-45C0-918C-5EB25B957254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3746-BAFB-46FD-AEA4-204BE1DC735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062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74-0340-45C0-918C-5EB25B957254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3746-BAFB-46FD-AEA4-204BE1DC735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919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74-0340-45C0-918C-5EB25B957254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3746-BAFB-46FD-AEA4-204BE1DC735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985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74-0340-45C0-918C-5EB25B957254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3746-BAFB-46FD-AEA4-204BE1DC735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126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74-0340-45C0-918C-5EB25B957254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3746-BAFB-46FD-AEA4-204BE1DC735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042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74-0340-45C0-918C-5EB25B957254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3746-BAFB-46FD-AEA4-204BE1DC735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43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1D4A-89C7-4F61-91B5-5B732B50EEA1}" type="datetimeFigureOut">
              <a:rPr lang="es-ES" smtClean="0"/>
              <a:pPr/>
              <a:t>29/05/2013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FF2B-9B9D-41F7-964B-0FD989C8F55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74-0340-45C0-918C-5EB25B957254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3746-BAFB-46FD-AEA4-204BE1DC735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7731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74-0340-45C0-918C-5EB25B957254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3746-BAFB-46FD-AEA4-204BE1DC735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033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74-0340-45C0-918C-5EB25B957254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3746-BAFB-46FD-AEA4-204BE1DC735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461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74-0340-45C0-918C-5EB25B957254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3746-BAFB-46FD-AEA4-204BE1DC735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343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1D4A-89C7-4F61-91B5-5B732B50EEA1}" type="datetimeFigureOut">
              <a:rPr lang="es-ES" smtClean="0"/>
              <a:pPr/>
              <a:t>29/05/2013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FF2B-9B9D-41F7-964B-0FD989C8F55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1D4A-89C7-4F61-91B5-5B732B50EEA1}" type="datetimeFigureOut">
              <a:rPr lang="es-ES" smtClean="0"/>
              <a:pPr/>
              <a:t>29/05/2013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FF2B-9B9D-41F7-964B-0FD989C8F55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1D4A-89C7-4F61-91B5-5B732B50EEA1}" type="datetimeFigureOut">
              <a:rPr lang="es-ES" smtClean="0"/>
              <a:pPr/>
              <a:t>29/05/2013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FF2B-9B9D-41F7-964B-0FD989C8F55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1D4A-89C7-4F61-91B5-5B732B50EEA1}" type="datetimeFigureOut">
              <a:rPr lang="es-ES" smtClean="0"/>
              <a:pPr/>
              <a:t>29/05/2013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FF2B-9B9D-41F7-964B-0FD989C8F55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1D4A-89C7-4F61-91B5-5B732B50EEA1}" type="datetimeFigureOut">
              <a:rPr lang="es-ES" smtClean="0"/>
              <a:pPr/>
              <a:t>29/05/2013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FF2B-9B9D-41F7-964B-0FD989C8F55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1D4A-89C7-4F61-91B5-5B732B50EEA1}" type="datetimeFigureOut">
              <a:rPr lang="es-ES" smtClean="0"/>
              <a:pPr/>
              <a:t>29/05/2013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D6FF2B-9B9D-41F7-964B-0FD989C8F551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251D4A-89C7-4F61-91B5-5B732B50EEA1}" type="datetimeFigureOut">
              <a:rPr lang="es-ES" smtClean="0"/>
              <a:pPr/>
              <a:t>29/05/2013</a:t>
            </a:fld>
            <a:endParaRPr lang="es-EC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D6FF2B-9B9D-41F7-964B-0FD989C8F551}" type="slidenum">
              <a:rPr lang="es-EC" smtClean="0"/>
              <a:pPr/>
              <a:t>‹Nº›</a:t>
            </a:fld>
            <a:endParaRPr lang="es-EC" dirty="0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89374-0340-45C0-918C-5EB25B957254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3746-BAFB-46FD-AEA4-204BE1DC735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47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89374-0340-45C0-918C-5EB25B957254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3746-BAFB-46FD-AEA4-204BE1DC735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47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2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2" Type="http://schemas.openxmlformats.org/officeDocument/2006/relationships/image" Target="../media/image11.emf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5" Type="http://schemas.openxmlformats.org/officeDocument/2006/relationships/image" Target="../media/image2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Relationship Id="rId1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3.docx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7554" y="116632"/>
            <a:ext cx="1857388" cy="1597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10 Rectángulo"/>
          <p:cNvSpPr/>
          <p:nvPr/>
        </p:nvSpPr>
        <p:spPr>
          <a:xfrm>
            <a:off x="0" y="2280344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MAESTRÍA EN GESTIÓN DE LA CALIDAD Y </a:t>
            </a:r>
            <a:r>
              <a:rPr lang="es-EC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PRODUCTIVIDAD</a:t>
            </a:r>
          </a:p>
          <a:p>
            <a:pPr algn="ctr"/>
            <a:endParaRPr lang="es-EC" sz="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00034" y="3571876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latin typeface="Arial" pitchFamily="34" charset="0"/>
                <a:cs typeface="Arial" pitchFamily="34" charset="0"/>
              </a:rPr>
              <a:t>DISEÑO </a:t>
            </a:r>
            <a:r>
              <a:rPr lang="es-EC" b="1" dirty="0">
                <a:latin typeface="Arial" pitchFamily="34" charset="0"/>
                <a:cs typeface="Arial" pitchFamily="34" charset="0"/>
              </a:rPr>
              <a:t>DE UN MODELO DE GESTIÓN PARA EL CENTRO DE METROLOGÍA DEL EJÉRCITO BASADO EN PROCESOS</a:t>
            </a:r>
            <a:r>
              <a:rPr lang="es-EC" b="1" dirty="0" smtClean="0">
                <a:latin typeface="Arial" pitchFamily="34" charset="0"/>
                <a:cs typeface="Arial" pitchFamily="34" charset="0"/>
              </a:rPr>
              <a:t>.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357454" y="568960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AUTORES</a:t>
            </a:r>
            <a:r>
              <a:rPr lang="es-EC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s-EC" b="1" dirty="0" smtClean="0">
                <a:latin typeface="Arial" pitchFamily="34" charset="0"/>
                <a:cs typeface="Arial" pitchFamily="34" charset="0"/>
              </a:rPr>
              <a:t>CRNL. HUGO ALFONSO GÓMEZ POZO.</a:t>
            </a:r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r>
              <a:rPr lang="es-EC" b="1" dirty="0" smtClean="0">
                <a:latin typeface="Arial" pitchFamily="34" charset="0"/>
                <a:cs typeface="Arial" pitchFamily="34" charset="0"/>
              </a:rPr>
              <a:t>TCRN. XAVIER RAMÓN CEPEDA CUEVA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214414" y="4609280"/>
            <a:ext cx="32147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DIRECTOR</a:t>
            </a:r>
            <a:r>
              <a:rPr lang="es-EC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s-EC" b="1" dirty="0" smtClean="0">
                <a:latin typeface="Arial" pitchFamily="34" charset="0"/>
                <a:cs typeface="Arial" pitchFamily="34" charset="0"/>
              </a:rPr>
              <a:t>ING. RENÉ BUENO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572132" y="4609280"/>
            <a:ext cx="26432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OPONENTE:</a:t>
            </a:r>
            <a:endParaRPr lang="es-EC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C" b="1" dirty="0" smtClean="0">
                <a:latin typeface="Arial" pitchFamily="34" charset="0"/>
                <a:cs typeface="Arial" pitchFamily="34" charset="0"/>
              </a:rPr>
              <a:t>ING. JAIME CADENA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544 CuadroTexto"/>
          <p:cNvSpPr txBox="1"/>
          <p:nvPr/>
        </p:nvSpPr>
        <p:spPr>
          <a:xfrm>
            <a:off x="857224" y="71414"/>
            <a:ext cx="721523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MODELO FUERZAS ARMADAS</a:t>
            </a:r>
            <a:endParaRPr lang="es-EC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723924"/>
            <a:ext cx="9144032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3071810"/>
            <a:ext cx="7851648" cy="114300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s-EC" dirty="0" smtClean="0"/>
              <a:t>DESARROLLO DEL MODELO</a:t>
            </a:r>
            <a:endParaRPr lang="es-AR" dirty="0"/>
          </a:p>
        </p:txBody>
      </p:sp>
      <p:sp>
        <p:nvSpPr>
          <p:cNvPr id="5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983208" y="2030620"/>
            <a:ext cx="969752" cy="969752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outerShdw blurRad="152400" dist="1143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>
              <a:defRPr/>
            </a:pPr>
            <a:r>
              <a:rPr lang="es-EC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4" descr="SELL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792163" cy="715962"/>
          </a:xfrm>
          <a:prstGeom prst="rect">
            <a:avLst/>
          </a:prstGeom>
          <a:noFill/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00113" y="763588"/>
            <a:ext cx="7632700" cy="73025"/>
            <a:chOff x="567" y="391"/>
            <a:chExt cx="4490" cy="91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67" y="436"/>
              <a:ext cx="4490" cy="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67" y="391"/>
              <a:ext cx="4490" cy="4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979613" y="-26988"/>
            <a:ext cx="5688012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E     S     P     E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500166" y="836613"/>
            <a:ext cx="6572296" cy="30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dirty="0">
                <a:solidFill>
                  <a:srgbClr val="00FF00"/>
                </a:solidFill>
                <a:latin typeface="Copperplate Gothic Bold" pitchFamily="34" charset="0"/>
              </a:rPr>
              <a:t>ESCUELA    </a:t>
            </a:r>
            <a:r>
              <a:rPr lang="es-ES" sz="1400" dirty="0" smtClean="0">
                <a:solidFill>
                  <a:srgbClr val="00FF00"/>
                </a:solidFill>
                <a:latin typeface="Copperplate Gothic Bold" pitchFamily="34" charset="0"/>
              </a:rPr>
              <a:t>SUPERIOR POLITÉCNICA    </a:t>
            </a:r>
            <a:r>
              <a:rPr lang="es-ES" sz="1400" dirty="0">
                <a:solidFill>
                  <a:srgbClr val="00FF00"/>
                </a:solidFill>
                <a:latin typeface="Copperplate Gothic Bold" pitchFamily="34" charset="0"/>
              </a:rPr>
              <a:t>DEL    EJÉRCITO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484438" y="1125538"/>
            <a:ext cx="4824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 dirty="0">
                <a:solidFill>
                  <a:srgbClr val="00FF00"/>
                </a:solidFill>
                <a:latin typeface="Lucida Console" pitchFamily="49" charset="0"/>
              </a:rPr>
              <a:t>C A M I N O   A   LA   E X C E L E N C I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547 CuadroTexto"/>
          <p:cNvSpPr txBox="1"/>
          <p:nvPr/>
        </p:nvSpPr>
        <p:spPr>
          <a:xfrm>
            <a:off x="1214414" y="-24"/>
            <a:ext cx="685804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MATRIZ DE COMPETENCIAS</a:t>
            </a:r>
            <a:endParaRPr lang="es-EC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1196752"/>
          <a:ext cx="9143999" cy="5420314"/>
        </p:xfrm>
        <a:graphic>
          <a:graphicData uri="http://schemas.openxmlformats.org/drawingml/2006/table">
            <a:tbl>
              <a:tblPr/>
              <a:tblGrid>
                <a:gridCol w="683568"/>
                <a:gridCol w="1080120"/>
                <a:gridCol w="3960440"/>
                <a:gridCol w="1008112"/>
                <a:gridCol w="936104"/>
                <a:gridCol w="1475655"/>
              </a:tblGrid>
              <a:tr h="2278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COMPETENCIA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NORMA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ATRIBUCIÓN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FACULTAD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RESPONSABLE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PRODUCTOS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56787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PLANIFICACIÓN Y ORGANIZACIÓN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LEY ORGANICA DE LA DEFENSA NACIONAL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696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Art. 10.- Lit. g)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Expedir normas, acuerdos, reglamentos internos de gestión de aplicación general en las tres ramas de las fuerzas armadas, </a:t>
                      </a:r>
                      <a:r>
                        <a:rPr lang="es-EC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asi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como los reglamentos internos de gestión de cada fuerza.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RECTORÍA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MIDENA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Políticas 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 directrices de control de Calidad del sector defensa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835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Art. 13.-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Crear órganos de asesoramiento y planificación; Control; administración; y, de desarrollo.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RECTORÍA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MIDENA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Acuerdo de creación del unidad de Control de Calidad del sector Defensa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567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POLÍTICAS ADMINISTRATIVAS DE LA DEFENSA NACIONAL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696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Lineamientos para la organización de los Institutos y Centros de Investigación</a:t>
                      </a:r>
                      <a:b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Oficio No. MDN-2010-1252-OF 25 de octubre de 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Dictar políticas y normativas para el direccionamiento político y estratégico de los Institutos de acuerdo a las especificidades de aplicación a cada una de las fuerzas.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RECTORÍA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MIDENA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Políticas y normativas de gestión administrativa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7200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Administrar y controlar la gestión y funcionamiento de los Institutos por delegación del Ministerio de Defensa Nacional, su planificación y resultados informarán al </a:t>
                      </a:r>
                      <a:r>
                        <a:rPr lang="es-EC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MIDENA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GESTIÓN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FUERZAS</a:t>
                      </a:r>
                    </a:p>
                    <a:p>
                      <a:pPr algn="ctr" fontAlgn="ctr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es-EC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DEDE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Informes de gestión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78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ESTATUTO DEL REGIMEN JURIDICO ADMINISTRATIVO DE LA FUNCIÓN EJECUTIVA (Reforma Decreto Ejecutivo No. 109)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696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Art. 17.1.-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"…ejercer la rectoria del sector, diseño, definiciòn, e implementaciòn de polìticas, formulaciòn e implementaciòn de planes programas y proyectos y y de su ejecuciòn de manera desconcentrada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RECTORÍA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MIDENA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Políticas  y Directrices.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835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Art. 10.2.- Lit. b)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Garantizar el cumplimiento de las normas técnicas, así como los estándares de calidad y eficiencia en el ejercicio de las competencias y en la prestación de los servicios públicos, atendiendo el interés general y el ordenamiento jurídico.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RECTORÍA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MIDENA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Políticas  y Directrices.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567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ESTATUTO ORGANICO POR PROCESOS DEL MDN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696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Art. 16.- num. 2 Lit. 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Realizar el seguimiento y evaluación del cumplimiento fiel de las misiones y responsabilidades asignadas a los organismos y dependencias del Ministerio de Defensa Nacional.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RECTORÍA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MIDENA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Políticas  y Directrices.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1763688" y="2204864"/>
            <a:ext cx="3960440" cy="64807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Rectángulo"/>
          <p:cNvSpPr/>
          <p:nvPr/>
        </p:nvSpPr>
        <p:spPr>
          <a:xfrm>
            <a:off x="1728062" y="3068960"/>
            <a:ext cx="4044323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1727305" y="5217325"/>
            <a:ext cx="4032448" cy="65994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547 CuadroTexto"/>
          <p:cNvSpPr txBox="1"/>
          <p:nvPr/>
        </p:nvSpPr>
        <p:spPr>
          <a:xfrm>
            <a:off x="1214414" y="-24"/>
            <a:ext cx="685804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MATRIZ DE COMPETENCIAS</a:t>
            </a:r>
            <a:endParaRPr lang="es-EC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0" y="764704"/>
          <a:ext cx="9144000" cy="6065690"/>
        </p:xfrm>
        <a:graphic>
          <a:graphicData uri="http://schemas.openxmlformats.org/drawingml/2006/table">
            <a:tbl>
              <a:tblPr/>
              <a:tblGrid>
                <a:gridCol w="728388"/>
                <a:gridCol w="747268"/>
                <a:gridCol w="4680520"/>
                <a:gridCol w="712459"/>
                <a:gridCol w="943725"/>
                <a:gridCol w="1331640"/>
              </a:tblGrid>
              <a:tr h="32897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COMPETENCIA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NORMA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ATRIBUCIÓN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FACULTAD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RESPONSABLE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PRODUCTOS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5441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PLANIFICACIÓN Y ORGANIZACIÓN</a:t>
                      </a:r>
                    </a:p>
                  </a:txBody>
                  <a:tcPr marL="4869" marR="4869" marT="486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LEY DEL SISTEMA ECUATORIANO DE LA CALIDAD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919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Art. 44.- 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Formar parte del Sistema Nacional de Calidad como laboratorio de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calibración 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acreditado (</a:t>
                      </a:r>
                      <a:r>
                        <a:rPr lang="es-EC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OAE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GESTIÓN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MIDENA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/ </a:t>
                      </a:r>
                      <a:r>
                        <a:rPr lang="es-EC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UND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 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CALIBRACIÓN 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 ENSAYOS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Organización de </a:t>
                      </a:r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unidad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 calibración y ensayos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04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DECRETO EJECUTIVO 195 DEL 29-DIC-2009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7671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Art. 6.-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Los institutos Nacionales, que a partir de la presente fecha serán creados por </a:t>
                      </a:r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Decretos</a:t>
                      </a:r>
                      <a:r>
                        <a:rPr lang="es-EC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Ejecutivos les </a:t>
                      </a:r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corresponde 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 investigación promoción, normalización, ciencia y tecnología, y la ejecución de políticas sectoriales de acuerdo a la temática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GESTIÓN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MIDENA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Organización de la unidad de calibración y ensayos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213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DECRETO EJECUTIVO 109 DEL 23-</a:t>
                      </a:r>
                      <a:r>
                        <a:rPr lang="es-EC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OCT</a:t>
                      </a: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-2009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1652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Art. 10.1 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Formas de las entidades que integran la función ejecutiva: </a:t>
                      </a:r>
                      <a:b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f) Instituto.- Organismo público, adscrito a un Ministerio Sectorial o Secretaría Nacional, creado para el ejercicio y la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ejecución 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 actividades especializadas,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preferentemente 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en las áreas de investigación, promoción, normalización, ciencia y tecnología.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GESTIÓN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MIDENA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Organización de la unidad de calibración y ensayos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88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DECRETO EJECUTIVO 784 DEL 13-</a:t>
                      </a:r>
                      <a:r>
                        <a:rPr lang="es-EC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JUL</a:t>
                      </a: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-2011 "NORMA TÉCNICA DE GESTIÓN POR PROCESOS"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7934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Art. 3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Ámbito de aplicación.- La presente norma y su guía metodológica serán de uso y cumplimiento obligatorio por las instituciones de la Administración Pública Central, Institucional y dependiente de la Función Ejecutiva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GESTIÓN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MIDENA / UND. DE CALIBRACIÓN Y ENSAYOS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Manual y estatuto por procesos.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88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RESOLUCIÓN SENRES 251 DEL 17-ABR-2006 "NORMA TÉCNICA PARA EL DISEÑO DE ESTATUTOS ORGÁNICOS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919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Art. 1 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ámbito.-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"La presente norma es de aplicación obligatoria en los procesos de diseño y reformas de estructuras organizacionales, que se ejecuten en las </a:t>
                      </a:r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instituciones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del Estado…"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GESTIÓN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MIDENA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/ </a:t>
                      </a:r>
                      <a:r>
                        <a:rPr lang="es-EC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UND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 DE CALIBRACIÓN Y ENSAYOS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Estatuto Orgánico de Gestión </a:t>
                      </a:r>
                      <a:r>
                        <a:rPr lang="es-EC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Org</a:t>
                      </a:r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por procesos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1451148" y="1340768"/>
            <a:ext cx="4680520" cy="7200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1427398" y="3429000"/>
            <a:ext cx="4752528" cy="129614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Rectángulo"/>
          <p:cNvSpPr/>
          <p:nvPr/>
        </p:nvSpPr>
        <p:spPr>
          <a:xfrm>
            <a:off x="1439273" y="5013176"/>
            <a:ext cx="4752528" cy="8640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1439273" y="6189812"/>
            <a:ext cx="4740653" cy="62068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14414" y="-24"/>
            <a:ext cx="685804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MATRIZ DE COMPETENCIAS</a:t>
            </a:r>
            <a:endParaRPr lang="es-EC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79511" y="1268761"/>
          <a:ext cx="8784978" cy="5373587"/>
        </p:xfrm>
        <a:graphic>
          <a:graphicData uri="http://schemas.openxmlformats.org/drawingml/2006/table">
            <a:tbl>
              <a:tblPr/>
              <a:tblGrid>
                <a:gridCol w="699790"/>
                <a:gridCol w="683338"/>
                <a:gridCol w="4358386"/>
                <a:gridCol w="739207"/>
                <a:gridCol w="921131"/>
                <a:gridCol w="1383126"/>
              </a:tblGrid>
              <a:tr h="3699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COMPETENCIA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NORMA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ATRIBUCIÓN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FACULTAD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RESPONSABLE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PRODUCTOS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699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VERIFICACIÓN</a:t>
                      </a:r>
                    </a:p>
                  </a:txBody>
                  <a:tcPr marL="4869" marR="4869" marT="486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ESTATUTO DEL </a:t>
                      </a:r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RÉGIMEN JURÍDICO </a:t>
                      </a: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ADMINISTRATIVO DE LA FUNCIÓN EJECUTIVA (Reforma Decreto Ejecutivo No. 109)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539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Art. 10.2. b)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Garantizar el cumplimiento de las normas técnicas, así como los estándares de calidad y eficiencia en el ejercicio de las competencias y en la prestación de los servicios públicos, atendiendo el interés general y el ordenamiento jurídico.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CONTROL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MIDENA</a:t>
                      </a:r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/UNIDAD DE CAL. Y </a:t>
                      </a:r>
                      <a:r>
                        <a:rPr lang="es-EC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ENSA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Informes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técnicos.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376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LEY DEL SISTEMA ECUATORIANO DE LA CALIDAD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34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Art. 31.- 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Expedir certificados de cumplimiento de la calidad en la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adquisición 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 bienes y servicios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de acuerdo 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 los reglamentos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técnicos 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pertinentes.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CONTROL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UNIDAD DE CALIBRACIÓN Y ENSAYOS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Certificado de conformidad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0991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Art. 33  Lit. a) 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Certificar que los productos cumplan los </a:t>
                      </a:r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requisitos 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reglamentarios </a:t>
                      </a:r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exigidos 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CONTROL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UNIDAD DE CALIBRACIÓN Y ENSAYOS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Informes de evaluación</a:t>
                      </a:r>
                      <a:b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Certificado de conformidad de bienes e insumos </a:t>
                      </a:r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de la Defensa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734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Art. 44.- 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Mantener la trazabilidad de equipos y patrones nacionales a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través 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 comparaciones o calibraciones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periódicas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GESTIÓN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UNIDAD DE CALIBRACIÓN Y ENSAYOS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Certificado de </a:t>
                      </a:r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calibración                                          (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 patrones internacionales)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376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LEY ORGÁNICA DE DEFENSA DEL CONSUMIDOR (Ley No. 2000-21)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34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Art. 66 .-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Realizar el control de calidad  de los bienes y servicios a adquirirse de conformidad con las normas técnicas establecidas.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CONTROL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UNIDAD DE CALIBRACIÓN Y ENSAYOS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Informes técnicos </a:t>
                      </a:r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(calibración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ensayos)</a:t>
                      </a:r>
                    </a:p>
                  </a:txBody>
                  <a:tcPr marL="4869" marR="4869" marT="4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1547664" y="1988840"/>
            <a:ext cx="4392488" cy="8640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1547664" y="3092710"/>
            <a:ext cx="4392488" cy="7200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1547664" y="4941168"/>
            <a:ext cx="4392488" cy="7200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Rectángulo"/>
          <p:cNvSpPr/>
          <p:nvPr/>
        </p:nvSpPr>
        <p:spPr>
          <a:xfrm>
            <a:off x="1547664" y="5901022"/>
            <a:ext cx="4392488" cy="7200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49779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CuadroTexto"/>
          <p:cNvSpPr txBox="1"/>
          <p:nvPr/>
        </p:nvSpPr>
        <p:spPr>
          <a:xfrm>
            <a:off x="642910" y="201019"/>
            <a:ext cx="778674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FLUJO DE RELACIONAMIENTO</a:t>
            </a:r>
            <a:endParaRPr lang="es-EC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142844" y="1000108"/>
            <a:ext cx="8786874" cy="5357850"/>
            <a:chOff x="142844" y="1000108"/>
            <a:chExt cx="8786874" cy="5357850"/>
          </a:xfrm>
        </p:grpSpPr>
        <p:sp>
          <p:nvSpPr>
            <p:cNvPr id="24" name="23 Elipse"/>
            <p:cNvSpPr/>
            <p:nvPr/>
          </p:nvSpPr>
          <p:spPr bwMode="auto">
            <a:xfrm>
              <a:off x="1669990" y="1000108"/>
              <a:ext cx="2095648" cy="773848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ESTADO</a:t>
              </a:r>
            </a:p>
          </p:txBody>
        </p:sp>
        <p:cxnSp>
          <p:nvCxnSpPr>
            <p:cNvPr id="25" name="24 Conector recto de flecha"/>
            <p:cNvCxnSpPr>
              <a:stCxn id="24" idx="4"/>
              <a:endCxn id="32" idx="0"/>
            </p:cNvCxnSpPr>
            <p:nvPr/>
          </p:nvCxnSpPr>
          <p:spPr bwMode="auto">
            <a:xfrm>
              <a:off x="2717814" y="1773956"/>
              <a:ext cx="1428" cy="1639099"/>
            </a:xfrm>
            <a:prstGeom prst="straightConnector1">
              <a:avLst/>
            </a:prstGeom>
            <a:noFill/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6" name="25 Conector recto de flecha"/>
            <p:cNvCxnSpPr>
              <a:stCxn id="36" idx="6"/>
              <a:endCxn id="31" idx="2"/>
            </p:cNvCxnSpPr>
            <p:nvPr/>
          </p:nvCxnSpPr>
          <p:spPr bwMode="auto">
            <a:xfrm>
              <a:off x="6300192" y="3865235"/>
              <a:ext cx="446480" cy="70893"/>
            </a:xfrm>
            <a:prstGeom prst="straightConnector1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27" name="56 CuadroTexto"/>
            <p:cNvSpPr txBox="1">
              <a:spLocks noChangeArrowheads="1"/>
            </p:cNvSpPr>
            <p:nvPr/>
          </p:nvSpPr>
          <p:spPr bwMode="auto">
            <a:xfrm>
              <a:off x="142844" y="1714488"/>
              <a:ext cx="2500330" cy="1384995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85725" marR="0" lvl="0" indent="-85725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ES_trad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Atribuciones de la función Ejecutiva</a:t>
              </a:r>
              <a:r>
                <a:rPr kumimoji="0" lang="es-E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 (Gobierno Central)</a:t>
              </a:r>
              <a:endParaRPr kumimoji="0" lang="es-EC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  <a:p>
              <a:pPr marL="85725" marR="0" lvl="0" indent="-85725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ES_trad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Políticas y procedimientos (MIPRO)</a:t>
              </a:r>
              <a:endParaRPr kumimoji="0" lang="es-EC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  <a:p>
              <a:pPr marL="85725" marR="0" lvl="0" indent="-85725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ES_trad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Normas técnicas de control de calidad (MIPRO)</a:t>
              </a:r>
              <a:endParaRPr kumimoji="0" lang="es-EC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  <a:p>
              <a:pPr marL="85725" marR="0" lvl="0" indent="-85725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ES_trad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Acreditaciones (OAE)</a:t>
              </a:r>
              <a:endParaRPr kumimoji="0" lang="es-EC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  <a:p>
              <a:pPr marL="85725" marR="0" lvl="0" indent="-85725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E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Asesoramiento Técnico (INEN)</a:t>
              </a: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28" name="69 CuadroTexto"/>
            <p:cNvSpPr txBox="1">
              <a:spLocks noChangeArrowheads="1"/>
            </p:cNvSpPr>
            <p:nvPr/>
          </p:nvSpPr>
          <p:spPr bwMode="auto">
            <a:xfrm>
              <a:off x="6660232" y="2000240"/>
              <a:ext cx="2269486" cy="1384995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FF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85725" marR="0" lvl="0" indent="-85725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E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Planes de mantenimiento de equipos y patrones.</a:t>
              </a:r>
            </a:p>
            <a:p>
              <a:pPr marL="85725" marR="0" lvl="0" indent="-85725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E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Planes de </a:t>
              </a:r>
              <a:r>
                <a:rPr kumimoji="0" lang="es-E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intercomparación</a:t>
              </a:r>
              <a:endPara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  <a:p>
              <a:pPr marL="85725" marR="0" lvl="0" indent="-85725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E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Planes de calibración de los patrones.</a:t>
              </a:r>
            </a:p>
          </p:txBody>
        </p:sp>
        <p:sp>
          <p:nvSpPr>
            <p:cNvPr id="29" name="77 CuadroTexto"/>
            <p:cNvSpPr txBox="1">
              <a:spLocks noChangeArrowheads="1"/>
            </p:cNvSpPr>
            <p:nvPr/>
          </p:nvSpPr>
          <p:spPr bwMode="auto">
            <a:xfrm>
              <a:off x="6643702" y="4228936"/>
              <a:ext cx="2254484" cy="738664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FF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85725" marR="0" lvl="0" indent="-85725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E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Informe técnico de las calibraciones y ensayos.</a:t>
              </a:r>
            </a:p>
            <a:p>
              <a:pPr marL="85725" marR="0" lvl="0" indent="-85725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E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Certificaciones</a:t>
              </a:r>
            </a:p>
          </p:txBody>
        </p:sp>
        <p:sp>
          <p:nvSpPr>
            <p:cNvPr id="30" name="29 Elipse"/>
            <p:cNvSpPr/>
            <p:nvPr/>
          </p:nvSpPr>
          <p:spPr bwMode="auto">
            <a:xfrm>
              <a:off x="6804248" y="1328638"/>
              <a:ext cx="2000264" cy="557819"/>
            </a:xfrm>
            <a:prstGeom prst="ellipse">
              <a:avLst/>
            </a:prstGeom>
            <a:solidFill>
              <a:srgbClr val="FF7C8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GESTIÓN DE EQUIPOS Y PATRONES</a:t>
              </a: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30 Elipse"/>
            <p:cNvSpPr/>
            <p:nvPr/>
          </p:nvSpPr>
          <p:spPr bwMode="auto">
            <a:xfrm>
              <a:off x="6746672" y="3686097"/>
              <a:ext cx="2000264" cy="500061"/>
            </a:xfrm>
            <a:prstGeom prst="ellipse">
              <a:avLst/>
            </a:prstGeom>
            <a:solidFill>
              <a:srgbClr val="FF7C8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VERIFICACIÓN</a:t>
              </a: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31 Elipse"/>
            <p:cNvSpPr/>
            <p:nvPr/>
          </p:nvSpPr>
          <p:spPr bwMode="auto">
            <a:xfrm>
              <a:off x="1603118" y="3413055"/>
              <a:ext cx="2232248" cy="904549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MIDENA</a:t>
              </a:r>
              <a:endPara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3" name="32 Conector recto de flecha"/>
            <p:cNvCxnSpPr>
              <a:stCxn id="32" idx="4"/>
              <a:endCxn id="35" idx="0"/>
            </p:cNvCxnSpPr>
            <p:nvPr/>
          </p:nvCxnSpPr>
          <p:spPr>
            <a:xfrm>
              <a:off x="2719242" y="4317604"/>
              <a:ext cx="8847" cy="1193928"/>
            </a:xfrm>
            <a:prstGeom prst="straightConnector1">
              <a:avLst/>
            </a:prstGeom>
            <a:noFill/>
            <a:ln w="38100" cap="flat" cmpd="sng" algn="ctr">
              <a:solidFill>
                <a:srgbClr val="F79646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34" name="157 CuadroTexto"/>
            <p:cNvSpPr txBox="1">
              <a:spLocks noChangeArrowheads="1"/>
            </p:cNvSpPr>
            <p:nvPr/>
          </p:nvSpPr>
          <p:spPr bwMode="auto">
            <a:xfrm>
              <a:off x="1187624" y="4551511"/>
              <a:ext cx="1429900" cy="461665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85725" marR="0" lvl="0" indent="-85725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EC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Políticas  administrativas</a:t>
              </a:r>
            </a:p>
          </p:txBody>
        </p:sp>
        <p:sp>
          <p:nvSpPr>
            <p:cNvPr id="35" name="34 Elipse"/>
            <p:cNvSpPr/>
            <p:nvPr/>
          </p:nvSpPr>
          <p:spPr bwMode="auto">
            <a:xfrm>
              <a:off x="1547664" y="5511532"/>
              <a:ext cx="2360850" cy="84642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FUERZA</a:t>
              </a:r>
              <a:r>
                <a:rPr kumimoji="0" lang="es-ES" sz="2000" b="1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s-E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TERRESTRE</a:t>
              </a:r>
              <a:endPara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35 Elipse"/>
            <p:cNvSpPr/>
            <p:nvPr/>
          </p:nvSpPr>
          <p:spPr bwMode="auto">
            <a:xfrm>
              <a:off x="4572000" y="3500438"/>
              <a:ext cx="1728192" cy="729593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INSTITUTO DE CALIBRACIONES Y ENSAYOS</a:t>
              </a:r>
              <a:endPara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7" name="36 Conector recto de flecha"/>
            <p:cNvCxnSpPr>
              <a:stCxn id="36" idx="7"/>
              <a:endCxn id="30" idx="2"/>
            </p:cNvCxnSpPr>
            <p:nvPr/>
          </p:nvCxnSpPr>
          <p:spPr bwMode="auto">
            <a:xfrm rot="5400000" flipH="1" flipV="1">
              <a:off x="5425808" y="2228844"/>
              <a:ext cx="1999736" cy="757144"/>
            </a:xfrm>
            <a:prstGeom prst="straightConnector1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38" name="157 CuadroTexto"/>
            <p:cNvSpPr txBox="1">
              <a:spLocks noChangeArrowheads="1"/>
            </p:cNvSpPr>
            <p:nvPr/>
          </p:nvSpPr>
          <p:spPr bwMode="auto">
            <a:xfrm>
              <a:off x="3923928" y="4869160"/>
              <a:ext cx="1721890" cy="42121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85725" marR="0" lvl="0" indent="-8572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endParaRPr kumimoji="0" lang="es-EC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  <a:p>
              <a:pPr marL="85725" marR="0" lvl="0" indent="-8572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s-EC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Directrices administrativas.</a:t>
              </a:r>
            </a:p>
            <a:p>
              <a:pPr marL="85725" marR="0" lvl="0" indent="-8572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cxnSp>
          <p:nvCxnSpPr>
            <p:cNvPr id="39" name="38 Conector recto de flecha"/>
            <p:cNvCxnSpPr>
              <a:stCxn id="35" idx="0"/>
              <a:endCxn id="36" idx="3"/>
            </p:cNvCxnSpPr>
            <p:nvPr/>
          </p:nvCxnSpPr>
          <p:spPr bwMode="auto">
            <a:xfrm flipV="1">
              <a:off x="2728089" y="4123185"/>
              <a:ext cx="2096999" cy="1388347"/>
            </a:xfrm>
            <a:prstGeom prst="straightConnector1">
              <a:avLst/>
            </a:prstGeom>
            <a:noFill/>
            <a:ln w="38100" cap="flat" cmpd="sng" algn="ctr">
              <a:solidFill>
                <a:srgbClr val="66FFFF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40" name="69 CuadroTexto"/>
            <p:cNvSpPr txBox="1">
              <a:spLocks noChangeArrowheads="1"/>
            </p:cNvSpPr>
            <p:nvPr/>
          </p:nvSpPr>
          <p:spPr bwMode="auto">
            <a:xfrm>
              <a:off x="6643702" y="5686356"/>
              <a:ext cx="2286016" cy="523220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FF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85725" marR="0" lvl="0" indent="-85725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E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Informes de seguimiento</a:t>
              </a:r>
            </a:p>
            <a:p>
              <a:pPr marL="85725" marR="0" lvl="0" indent="-85725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E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Informes de auditoria.</a:t>
              </a:r>
            </a:p>
          </p:txBody>
        </p:sp>
        <p:sp>
          <p:nvSpPr>
            <p:cNvPr id="41" name="40 Elipse"/>
            <p:cNvSpPr/>
            <p:nvPr/>
          </p:nvSpPr>
          <p:spPr bwMode="auto">
            <a:xfrm>
              <a:off x="6786578" y="5043414"/>
              <a:ext cx="2000264" cy="557819"/>
            </a:xfrm>
            <a:prstGeom prst="ellipse">
              <a:avLst/>
            </a:prstGeom>
            <a:solidFill>
              <a:srgbClr val="FF7C8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GESTIÓN DE LA CALIDAD</a:t>
              </a: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2" name="41 Conector recto de flecha"/>
            <p:cNvCxnSpPr>
              <a:stCxn id="36" idx="5"/>
              <a:endCxn id="41" idx="2"/>
            </p:cNvCxnSpPr>
            <p:nvPr/>
          </p:nvCxnSpPr>
          <p:spPr bwMode="auto">
            <a:xfrm rot="16200000" flipH="1">
              <a:off x="5817272" y="4353017"/>
              <a:ext cx="1199139" cy="739474"/>
            </a:xfrm>
            <a:prstGeom prst="straightConnector1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44" name="157 CuadroTexto"/>
            <p:cNvSpPr txBox="1">
              <a:spLocks noChangeArrowheads="1"/>
            </p:cNvSpPr>
            <p:nvPr/>
          </p:nvSpPr>
          <p:spPr bwMode="auto">
            <a:xfrm>
              <a:off x="3419872" y="2996952"/>
              <a:ext cx="1586052" cy="461665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buFont typeface="Arial" pitchFamily="34" charset="0"/>
                <a:buChar char="•"/>
                <a:defRPr/>
              </a:pPr>
              <a:r>
                <a:rPr lang="es-EC" sz="1200" kern="0" dirty="0" smtClean="0">
                  <a:solidFill>
                    <a:sysClr val="windowText" lastClr="000000"/>
                  </a:solidFill>
                  <a:latin typeface="Calibri"/>
                </a:rPr>
                <a:t>Políticas  de control de Calidad.</a:t>
              </a:r>
            </a:p>
          </p:txBody>
        </p:sp>
        <p:cxnSp>
          <p:nvCxnSpPr>
            <p:cNvPr id="23" name="22 Conector recto de flecha"/>
            <p:cNvCxnSpPr>
              <a:stCxn id="32" idx="6"/>
              <a:endCxn id="36" idx="2"/>
            </p:cNvCxnSpPr>
            <p:nvPr/>
          </p:nvCxnSpPr>
          <p:spPr>
            <a:xfrm flipV="1">
              <a:off x="3835366" y="3865235"/>
              <a:ext cx="736634" cy="95"/>
            </a:xfrm>
            <a:prstGeom prst="straightConnector1">
              <a:avLst/>
            </a:prstGeom>
            <a:noFill/>
            <a:ln w="38100" cap="flat" cmpd="sng" algn="ctr">
              <a:solidFill>
                <a:srgbClr val="F79646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0" y="201019"/>
            <a:ext cx="900115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RELACIONAMIENTO INTERINSTITUCIONAL</a:t>
            </a:r>
            <a:endParaRPr lang="es-EC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6 Grupo"/>
          <p:cNvGrpSpPr/>
          <p:nvPr/>
        </p:nvGrpSpPr>
        <p:grpSpPr>
          <a:xfrm>
            <a:off x="3014358" y="2344144"/>
            <a:ext cx="3070514" cy="3070514"/>
            <a:chOff x="1800035" y="1236009"/>
            <a:chExt cx="3070514" cy="3070514"/>
          </a:xfrm>
          <a:scene3d>
            <a:camera prst="orthographicFront"/>
            <a:lightRig rig="threePt" dir="t"/>
          </a:scene3d>
        </p:grpSpPr>
        <p:sp>
          <p:nvSpPr>
            <p:cNvPr id="26" name="25 Elipse"/>
            <p:cNvSpPr/>
            <p:nvPr/>
          </p:nvSpPr>
          <p:spPr>
            <a:xfrm>
              <a:off x="1800035" y="1236009"/>
              <a:ext cx="3070514" cy="3070514"/>
            </a:xfrm>
            <a:prstGeom prst="ellipse">
              <a:avLst/>
            </a:prstGeom>
            <a:solidFill>
              <a:srgbClr val="FCD5B4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  <a:sp3d>
              <a:bevelT w="2159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27" name="Elipse 4"/>
            <p:cNvSpPr/>
            <p:nvPr/>
          </p:nvSpPr>
          <p:spPr>
            <a:xfrm>
              <a:off x="2249702" y="1685675"/>
              <a:ext cx="2171180" cy="21711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b="1" kern="1200" noProof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INSTITUTO</a:t>
              </a:r>
              <a:r>
                <a:rPr lang="en-US" sz="1200" b="1" kern="12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DE </a:t>
              </a:r>
              <a:r>
                <a:rPr lang="es-EC" sz="1200" b="1" kern="1200" noProof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CALIBRACIONES</a:t>
              </a:r>
              <a:r>
                <a:rPr lang="en-US" sz="1200" b="1" kern="12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Y ENSAYOS DE LA FF.AA</a:t>
              </a:r>
              <a:endParaRPr lang="en-US" sz="1200" b="1" kern="12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7 Grupo"/>
          <p:cNvGrpSpPr/>
          <p:nvPr/>
        </p:nvGrpSpPr>
        <p:grpSpPr>
          <a:xfrm>
            <a:off x="3853161" y="1108135"/>
            <a:ext cx="1535257" cy="1535257"/>
            <a:chOff x="2638838" y="0"/>
            <a:chExt cx="1535257" cy="1535257"/>
          </a:xfrm>
          <a:scene3d>
            <a:camera prst="orthographicFront"/>
            <a:lightRig rig="threePt" dir="t"/>
          </a:scene3d>
        </p:grpSpPr>
        <p:sp>
          <p:nvSpPr>
            <p:cNvPr id="24" name="23 Elipse"/>
            <p:cNvSpPr/>
            <p:nvPr/>
          </p:nvSpPr>
          <p:spPr>
            <a:xfrm>
              <a:off x="2638838" y="0"/>
              <a:ext cx="1535257" cy="1535257"/>
            </a:xfrm>
            <a:prstGeom prst="ellipse">
              <a:avLst/>
            </a:prstGeom>
            <a:solidFill>
              <a:srgbClr val="66FFFF">
                <a:alpha val="50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  <a:sp3d>
              <a:bevelT w="114300" h="1143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25" name="Elipse 6"/>
            <p:cNvSpPr/>
            <p:nvPr/>
          </p:nvSpPr>
          <p:spPr>
            <a:xfrm>
              <a:off x="2863671" y="224833"/>
              <a:ext cx="1085591" cy="10855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b="1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FUERZA TERRESTRE, NAVAL Y AÉREA</a:t>
              </a:r>
              <a:endParaRPr lang="es-EC" sz="1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" name="8 Grupo"/>
          <p:cNvGrpSpPr/>
          <p:nvPr/>
        </p:nvGrpSpPr>
        <p:grpSpPr>
          <a:xfrm>
            <a:off x="5597291" y="2325791"/>
            <a:ext cx="1711013" cy="1535257"/>
            <a:chOff x="4309801" y="1000353"/>
            <a:chExt cx="1711013" cy="1535257"/>
          </a:xfrm>
          <a:scene3d>
            <a:camera prst="orthographicFront"/>
            <a:lightRig rig="threePt" dir="t"/>
          </a:scene3d>
        </p:grpSpPr>
        <p:sp>
          <p:nvSpPr>
            <p:cNvPr id="22" name="21 Elipse"/>
            <p:cNvSpPr/>
            <p:nvPr/>
          </p:nvSpPr>
          <p:spPr>
            <a:xfrm>
              <a:off x="4309801" y="1000353"/>
              <a:ext cx="1711013" cy="1535257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Elipse 8"/>
            <p:cNvSpPr/>
            <p:nvPr/>
          </p:nvSpPr>
          <p:spPr>
            <a:xfrm>
              <a:off x="4560373" y="1225186"/>
              <a:ext cx="1209869" cy="10855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MINISTERIO DE DEFENSA NACIONAL</a:t>
              </a:r>
              <a:endParaRPr lang="en-US" sz="1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" name="9 Grupo"/>
          <p:cNvGrpSpPr/>
          <p:nvPr/>
        </p:nvGrpSpPr>
        <p:grpSpPr>
          <a:xfrm>
            <a:off x="5220072" y="4437112"/>
            <a:ext cx="1535257" cy="1535257"/>
            <a:chOff x="4397679" y="2999964"/>
            <a:chExt cx="1535257" cy="1535257"/>
          </a:xfrm>
          <a:scene3d>
            <a:camera prst="orthographicFront"/>
            <a:lightRig rig="threePt" dir="t"/>
          </a:scene3d>
        </p:grpSpPr>
        <p:sp>
          <p:nvSpPr>
            <p:cNvPr id="20" name="19 Elipse"/>
            <p:cNvSpPr/>
            <p:nvPr/>
          </p:nvSpPr>
          <p:spPr>
            <a:xfrm>
              <a:off x="4397679" y="2999964"/>
              <a:ext cx="1535257" cy="1535257"/>
            </a:xfrm>
            <a:prstGeom prst="ellipse">
              <a:avLst/>
            </a:prstGeom>
            <a:solidFill>
              <a:srgbClr val="00FF00">
                <a:alpha val="50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  <a:sp3d>
              <a:bevelT w="114300" h="1143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21" name="Elipse 10"/>
            <p:cNvSpPr/>
            <p:nvPr/>
          </p:nvSpPr>
          <p:spPr>
            <a:xfrm>
              <a:off x="4622512" y="3224797"/>
              <a:ext cx="1085591" cy="10855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rPr>
                <a:t>MIPRO</a:t>
              </a:r>
              <a:endParaRPr lang="en-US" sz="1600" b="1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10 Grupo"/>
          <p:cNvGrpSpPr/>
          <p:nvPr/>
        </p:nvGrpSpPr>
        <p:grpSpPr>
          <a:xfrm>
            <a:off x="2411760" y="4509120"/>
            <a:ext cx="1535257" cy="1535257"/>
            <a:chOff x="2626728" y="4000318"/>
            <a:chExt cx="1535257" cy="1535257"/>
          </a:xfrm>
          <a:scene3d>
            <a:camera prst="orthographicFront"/>
            <a:lightRig rig="threePt" dir="t"/>
          </a:scene3d>
        </p:grpSpPr>
        <p:sp>
          <p:nvSpPr>
            <p:cNvPr id="18" name="17 Elipse"/>
            <p:cNvSpPr/>
            <p:nvPr/>
          </p:nvSpPr>
          <p:spPr>
            <a:xfrm>
              <a:off x="2626728" y="4000318"/>
              <a:ext cx="1535257" cy="1535257"/>
            </a:xfrm>
            <a:prstGeom prst="ellipse">
              <a:avLst/>
            </a:prstGeom>
            <a:solidFill>
              <a:srgbClr val="FFFF00">
                <a:alpha val="49804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  <a:sp3d>
              <a:bevelT w="114300" h="1143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19" name="Elipse 12"/>
            <p:cNvSpPr/>
            <p:nvPr/>
          </p:nvSpPr>
          <p:spPr>
            <a:xfrm>
              <a:off x="2851561" y="4225151"/>
              <a:ext cx="1085591" cy="10855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kern="1200" dirty="0" smtClean="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rPr>
                <a:t>OAE</a:t>
              </a:r>
              <a:endParaRPr lang="en-US" b="1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11 Grupo"/>
          <p:cNvGrpSpPr/>
          <p:nvPr/>
        </p:nvGrpSpPr>
        <p:grpSpPr>
          <a:xfrm>
            <a:off x="1812607" y="2253783"/>
            <a:ext cx="1535257" cy="1535257"/>
            <a:chOff x="934251" y="2999964"/>
            <a:chExt cx="1535257" cy="1535257"/>
          </a:xfrm>
          <a:scene3d>
            <a:camera prst="orthographicFront"/>
            <a:lightRig rig="threePt" dir="t"/>
          </a:scene3d>
        </p:grpSpPr>
        <p:sp>
          <p:nvSpPr>
            <p:cNvPr id="16" name="15 Elipse"/>
            <p:cNvSpPr/>
            <p:nvPr/>
          </p:nvSpPr>
          <p:spPr>
            <a:xfrm>
              <a:off x="934251" y="2999964"/>
              <a:ext cx="1535257" cy="1535257"/>
            </a:xfrm>
            <a:prstGeom prst="ellipse">
              <a:avLst/>
            </a:prstGeom>
            <a:solidFill>
              <a:srgbClr val="FF0000">
                <a:alpha val="49804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  <a:sp3d>
              <a:bevelT w="114300" h="1143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17" name="Elipse 14"/>
            <p:cNvSpPr/>
            <p:nvPr/>
          </p:nvSpPr>
          <p:spPr>
            <a:xfrm>
              <a:off x="1159084" y="3224797"/>
              <a:ext cx="1085591" cy="10855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rPr>
                <a:t>INEN</a:t>
              </a:r>
              <a:endParaRPr lang="en-US" sz="1600" b="1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825" y="1143000"/>
            <a:ext cx="8642350" cy="949325"/>
          </a:xfrm>
          <a:prstGeom prst="roundRect">
            <a:avLst>
              <a:gd name="adj" fmla="val 17144"/>
            </a:avLst>
          </a:prstGeom>
          <a:solidFill>
            <a:srgbClr val="FFFFFF"/>
          </a:solidFill>
          <a:ln w="28575" cmpd="dbl" algn="ctr">
            <a:solidFill>
              <a:srgbClr val="000066">
                <a:lumMod val="40000"/>
                <a:lumOff val="60000"/>
              </a:srgb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898525" algn="just" eaLnBrk="0" hangingPunct="0">
              <a:buClr>
                <a:srgbClr val="E6AF00"/>
              </a:buClr>
              <a:buSzPct val="130000"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MISIÓN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: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lang="es-EC" sz="1400" kern="0" dirty="0" smtClean="0">
                <a:solidFill>
                  <a:srgbClr val="DADADA">
                    <a:lumMod val="10000"/>
                  </a:srgbClr>
                </a:solidFill>
                <a:latin typeface="Arial" charset="0"/>
                <a:cs typeface="Arial" charset="0"/>
              </a:rPr>
              <a:t>PROPORCIONAR SERVICIOS DE CALIBRACIÓN Y CARACTERIZACIÓN A EQUIPOS PATRONES EN LAS MAGNITUDES: ELÉCTRICAS, ELECTRÓNICAS, TIEMPO Y FRECUENCIA, TERMOMETRÍA Y PRESIÓN DE EQUIPOS DE USO MILITAR Y CIVIL, ASÍ COMO ENSAYOS EN EL ÁMBITO MILITAR</a:t>
            </a:r>
            <a:r>
              <a:rPr lang="es-ES" sz="1400" kern="0" dirty="0" smtClean="0">
                <a:solidFill>
                  <a:srgbClr val="DADADA">
                    <a:lumMod val="10000"/>
                  </a:srgbClr>
                </a:solidFill>
                <a:latin typeface="Arial" charset="0"/>
                <a:cs typeface="Arial" charset="0"/>
              </a:rPr>
              <a:t>.</a:t>
            </a:r>
            <a:endParaRPr lang="es-ES_tradnl" sz="1400" kern="0" dirty="0">
              <a:solidFill>
                <a:srgbClr val="DADADA">
                  <a:lumMod val="1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201019"/>
            <a:ext cx="900115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MAPA DE PROCESOS</a:t>
            </a:r>
            <a:endParaRPr lang="es-EC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4" name="Freeform 32"/>
          <p:cNvSpPr>
            <a:spLocks noEditPoints="1"/>
          </p:cNvSpPr>
          <p:nvPr/>
        </p:nvSpPr>
        <p:spPr bwMode="auto">
          <a:xfrm>
            <a:off x="6981740" y="2622502"/>
            <a:ext cx="1251328" cy="34001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9" y="0"/>
              </a:cxn>
              <a:cxn ang="0">
                <a:pos x="679" y="164"/>
              </a:cxn>
              <a:cxn ang="0">
                <a:pos x="0" y="164"/>
              </a:cxn>
              <a:cxn ang="0">
                <a:pos x="0" y="0"/>
              </a:cxn>
              <a:cxn ang="0">
                <a:pos x="4" y="162"/>
              </a:cxn>
              <a:cxn ang="0">
                <a:pos x="2" y="159"/>
              </a:cxn>
              <a:cxn ang="0">
                <a:pos x="677" y="159"/>
              </a:cxn>
              <a:cxn ang="0">
                <a:pos x="675" y="162"/>
              </a:cxn>
              <a:cxn ang="0">
                <a:pos x="675" y="2"/>
              </a:cxn>
              <a:cxn ang="0">
                <a:pos x="677" y="4"/>
              </a:cxn>
              <a:cxn ang="0">
                <a:pos x="2" y="4"/>
              </a:cxn>
              <a:cxn ang="0">
                <a:pos x="4" y="2"/>
              </a:cxn>
              <a:cxn ang="0">
                <a:pos x="4" y="162"/>
              </a:cxn>
            </a:cxnLst>
            <a:rect l="0" t="0" r="r" b="b"/>
            <a:pathLst>
              <a:path w="679" h="164">
                <a:moveTo>
                  <a:pt x="0" y="0"/>
                </a:moveTo>
                <a:lnTo>
                  <a:pt x="679" y="0"/>
                </a:lnTo>
                <a:lnTo>
                  <a:pt x="679" y="164"/>
                </a:lnTo>
                <a:lnTo>
                  <a:pt x="0" y="164"/>
                </a:lnTo>
                <a:lnTo>
                  <a:pt x="0" y="0"/>
                </a:lnTo>
                <a:close/>
                <a:moveTo>
                  <a:pt x="4" y="162"/>
                </a:moveTo>
                <a:lnTo>
                  <a:pt x="2" y="159"/>
                </a:lnTo>
                <a:lnTo>
                  <a:pt x="677" y="159"/>
                </a:lnTo>
                <a:lnTo>
                  <a:pt x="675" y="162"/>
                </a:lnTo>
                <a:lnTo>
                  <a:pt x="675" y="2"/>
                </a:lnTo>
                <a:lnTo>
                  <a:pt x="677" y="4"/>
                </a:lnTo>
                <a:lnTo>
                  <a:pt x="2" y="4"/>
                </a:lnTo>
                <a:lnTo>
                  <a:pt x="4" y="2"/>
                </a:lnTo>
                <a:lnTo>
                  <a:pt x="4" y="16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ENTREGABLES</a:t>
            </a:r>
            <a:endParaRPr kumimoji="0" lang="es-AR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Freeform 32"/>
          <p:cNvSpPr>
            <a:spLocks noEditPoints="1"/>
          </p:cNvSpPr>
          <p:nvPr/>
        </p:nvSpPr>
        <p:spPr bwMode="auto">
          <a:xfrm>
            <a:off x="755387" y="2622502"/>
            <a:ext cx="1251328" cy="34001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9" y="0"/>
              </a:cxn>
              <a:cxn ang="0">
                <a:pos x="679" y="164"/>
              </a:cxn>
              <a:cxn ang="0">
                <a:pos x="0" y="164"/>
              </a:cxn>
              <a:cxn ang="0">
                <a:pos x="0" y="0"/>
              </a:cxn>
              <a:cxn ang="0">
                <a:pos x="4" y="162"/>
              </a:cxn>
              <a:cxn ang="0">
                <a:pos x="2" y="159"/>
              </a:cxn>
              <a:cxn ang="0">
                <a:pos x="677" y="159"/>
              </a:cxn>
              <a:cxn ang="0">
                <a:pos x="675" y="162"/>
              </a:cxn>
              <a:cxn ang="0">
                <a:pos x="675" y="2"/>
              </a:cxn>
              <a:cxn ang="0">
                <a:pos x="677" y="4"/>
              </a:cxn>
              <a:cxn ang="0">
                <a:pos x="2" y="4"/>
              </a:cxn>
              <a:cxn ang="0">
                <a:pos x="4" y="2"/>
              </a:cxn>
              <a:cxn ang="0">
                <a:pos x="4" y="162"/>
              </a:cxn>
            </a:cxnLst>
            <a:rect l="0" t="0" r="r" b="b"/>
            <a:pathLst>
              <a:path w="679" h="164">
                <a:moveTo>
                  <a:pt x="0" y="0"/>
                </a:moveTo>
                <a:lnTo>
                  <a:pt x="679" y="0"/>
                </a:lnTo>
                <a:lnTo>
                  <a:pt x="679" y="164"/>
                </a:lnTo>
                <a:lnTo>
                  <a:pt x="0" y="164"/>
                </a:lnTo>
                <a:lnTo>
                  <a:pt x="0" y="0"/>
                </a:lnTo>
                <a:close/>
                <a:moveTo>
                  <a:pt x="4" y="162"/>
                </a:moveTo>
                <a:lnTo>
                  <a:pt x="2" y="159"/>
                </a:lnTo>
                <a:lnTo>
                  <a:pt x="677" y="159"/>
                </a:lnTo>
                <a:lnTo>
                  <a:pt x="675" y="162"/>
                </a:lnTo>
                <a:lnTo>
                  <a:pt x="675" y="2"/>
                </a:lnTo>
                <a:lnTo>
                  <a:pt x="677" y="4"/>
                </a:lnTo>
                <a:lnTo>
                  <a:pt x="2" y="4"/>
                </a:lnTo>
                <a:lnTo>
                  <a:pt x="4" y="2"/>
                </a:lnTo>
                <a:lnTo>
                  <a:pt x="4" y="16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INSUMOS</a:t>
            </a:r>
            <a:endParaRPr kumimoji="0" lang="es-AR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2337" y="4529551"/>
            <a:ext cx="4011048" cy="566365"/>
          </a:xfrm>
          <a:prstGeom prst="homePlate">
            <a:avLst/>
          </a:prstGeom>
          <a:solidFill>
            <a:srgbClr val="000099"/>
          </a:solidFill>
          <a:ln w="28575" cap="flat">
            <a:solidFill>
              <a:srgbClr val="000099"/>
            </a:solidFill>
            <a:prstDash val="solid"/>
            <a:round/>
            <a:headEnd/>
            <a:tailEnd/>
          </a:ln>
        </p:spPr>
      </p:pic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3625133" y="4714885"/>
            <a:ext cx="192751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GESTIÓN DE LA CALIDAD</a:t>
            </a:r>
            <a:endParaRPr kumimoji="0" lang="es-AR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pic>
        <p:nvPicPr>
          <p:cNvPr id="128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5995" y="2531690"/>
            <a:ext cx="3932272" cy="848144"/>
          </a:xfrm>
          <a:prstGeom prst="homePlate">
            <a:avLst/>
          </a:prstGeom>
          <a:solidFill>
            <a:srgbClr val="000099"/>
          </a:solidFill>
          <a:ln w="28575" cap="flat">
            <a:solidFill>
              <a:srgbClr val="FFFF00"/>
            </a:solidFill>
            <a:prstDash val="solid"/>
            <a:round/>
            <a:headEnd/>
            <a:tailEnd/>
          </a:ln>
        </p:spPr>
      </p:pic>
      <p:sp>
        <p:nvSpPr>
          <p:cNvPr id="129" name="Rectangle 36"/>
          <p:cNvSpPr>
            <a:spLocks noChangeArrowheads="1"/>
          </p:cNvSpPr>
          <p:nvPr/>
        </p:nvSpPr>
        <p:spPr bwMode="auto">
          <a:xfrm>
            <a:off x="2627973" y="2663052"/>
            <a:ext cx="3406638" cy="23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ADMINISTRACIÓN ESTRATÉGICA </a:t>
            </a:r>
            <a:endParaRPr kumimoji="0" lang="es-AR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pic>
        <p:nvPicPr>
          <p:cNvPr id="13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2857" y="3621433"/>
            <a:ext cx="2042823" cy="744298"/>
          </a:xfrm>
          <a:prstGeom prst="homePlate">
            <a:avLst/>
          </a:prstGeom>
          <a:solidFill>
            <a:srgbClr val="000099"/>
          </a:solidFill>
          <a:ln w="28575" cap="flat">
            <a:solidFill>
              <a:srgbClr val="000099"/>
            </a:solidFill>
            <a:prstDash val="solid"/>
            <a:round/>
            <a:headEnd/>
            <a:tailEnd/>
          </a:ln>
        </p:spPr>
      </p:pic>
      <p:sp>
        <p:nvSpPr>
          <p:cNvPr id="131" name="Rectangle 11"/>
          <p:cNvSpPr>
            <a:spLocks noChangeArrowheads="1"/>
          </p:cNvSpPr>
          <p:nvPr/>
        </p:nvSpPr>
        <p:spPr bwMode="auto">
          <a:xfrm>
            <a:off x="2627974" y="3803056"/>
            <a:ext cx="17023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GESTIÓN DE EQUIPOS     Y PATRONES</a:t>
            </a:r>
            <a:endParaRPr kumimoji="0" lang="es-AR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2" name="131 Grupo"/>
          <p:cNvGrpSpPr/>
          <p:nvPr/>
        </p:nvGrpSpPr>
        <p:grpSpPr>
          <a:xfrm>
            <a:off x="4415444" y="3621433"/>
            <a:ext cx="2042823" cy="744298"/>
            <a:chOff x="7429520" y="3214686"/>
            <a:chExt cx="1377278" cy="585509"/>
          </a:xfrm>
        </p:grpSpPr>
        <p:pic>
          <p:nvPicPr>
            <p:cNvPr id="13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29520" y="3214686"/>
              <a:ext cx="1377278" cy="585509"/>
            </a:xfrm>
            <a:prstGeom prst="chevron">
              <a:avLst/>
            </a:prstGeom>
            <a:solidFill>
              <a:srgbClr val="000099"/>
            </a:solidFill>
            <a:ln w="28575" cap="flat">
              <a:solidFill>
                <a:srgbClr val="000099"/>
              </a:solidFill>
              <a:prstDash val="solid"/>
              <a:round/>
              <a:headEnd/>
              <a:tailEnd/>
            </a:ln>
          </p:spPr>
        </p:pic>
        <p:sp>
          <p:nvSpPr>
            <p:cNvPr id="134" name="Rectangle 11"/>
            <p:cNvSpPr>
              <a:spLocks noChangeArrowheads="1"/>
            </p:cNvSpPr>
            <p:nvPr/>
          </p:nvSpPr>
          <p:spPr bwMode="auto">
            <a:xfrm>
              <a:off x="7643834" y="3433377"/>
              <a:ext cx="1143008" cy="145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VERIFICACIÓN</a:t>
              </a:r>
              <a:endParaRPr kumimoji="0" lang="es-AR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135" name="134 CuadroTexto"/>
          <p:cNvSpPr txBox="1"/>
          <p:nvPr/>
        </p:nvSpPr>
        <p:spPr>
          <a:xfrm>
            <a:off x="2571736" y="2928934"/>
            <a:ext cx="1729385" cy="340976"/>
          </a:xfrm>
          <a:prstGeom prst="rect">
            <a:avLst/>
          </a:prstGeom>
          <a:gradFill flip="none" rotWithShape="1">
            <a:gsLst>
              <a:gs pos="23000">
                <a:srgbClr val="DEA900"/>
              </a:gs>
              <a:gs pos="50000">
                <a:srgbClr val="EEEB79"/>
              </a:gs>
              <a:gs pos="74000">
                <a:srgbClr val="D3AE0F"/>
              </a:gs>
            </a:gsLst>
            <a:lin ang="135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C" sz="900" b="1" kern="0" dirty="0" smtClean="0">
                <a:solidFill>
                  <a:sysClr val="windowText" lastClr="000000"/>
                </a:solidFill>
                <a:latin typeface="Arial"/>
              </a:rPr>
              <a:t>GESTIÓN DE LA POLITICA ADMINISTRATIVA</a:t>
            </a:r>
            <a:endParaRPr lang="es-AR" sz="900" b="1" kern="0" dirty="0" smtClea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36" name="135 CuadroTexto"/>
          <p:cNvSpPr txBox="1"/>
          <p:nvPr/>
        </p:nvSpPr>
        <p:spPr>
          <a:xfrm>
            <a:off x="4357686" y="2928934"/>
            <a:ext cx="1714512" cy="340976"/>
          </a:xfrm>
          <a:prstGeom prst="rect">
            <a:avLst/>
          </a:prstGeom>
          <a:gradFill flip="none" rotWithShape="1">
            <a:gsLst>
              <a:gs pos="23000">
                <a:srgbClr val="DEA900"/>
              </a:gs>
              <a:gs pos="50000">
                <a:srgbClr val="EEEB79"/>
              </a:gs>
              <a:gs pos="74000">
                <a:srgbClr val="D3AE0F"/>
              </a:gs>
            </a:gsLst>
            <a:lin ang="135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C" sz="900" b="1" kern="0" dirty="0" smtClean="0">
                <a:solidFill>
                  <a:sysClr val="windowText" lastClr="000000"/>
                </a:solidFill>
                <a:latin typeface="Arial"/>
              </a:rPr>
              <a:t>GESTIÓN DE LA DIRECTRIZ ADMINISTRATIVA</a:t>
            </a:r>
            <a:endParaRPr lang="es-AR" sz="900" b="1" kern="0" dirty="0" smtClea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37" name="136 Pentágono"/>
          <p:cNvSpPr/>
          <p:nvPr/>
        </p:nvSpPr>
        <p:spPr>
          <a:xfrm>
            <a:off x="4585680" y="5256047"/>
            <a:ext cx="1957705" cy="363248"/>
          </a:xfrm>
          <a:prstGeom prst="homePlate">
            <a:avLst/>
          </a:prstGeom>
          <a:gradFill rotWithShape="1">
            <a:gsLst>
              <a:gs pos="0">
                <a:srgbClr val="FF9999"/>
              </a:gs>
              <a:gs pos="50000">
                <a:srgbClr val="FFFFFF"/>
              </a:gs>
              <a:gs pos="100000">
                <a:srgbClr val="FF9999"/>
              </a:gs>
            </a:gsLst>
            <a:lin ang="5400000" scaled="1"/>
          </a:gradFill>
          <a:ln w="28575" cmpd="sng" algn="ctr">
            <a:solidFill>
              <a:srgbClr val="FF7C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00000"/>
              <a:buFontTx/>
              <a:buNone/>
              <a:tabLst/>
              <a:defRPr/>
            </a:pPr>
            <a:r>
              <a:rPr kumimoji="0" lang="es-EC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GESTIÓN ADMINISTRATIVA  FINANCIERA</a:t>
            </a:r>
            <a:endParaRPr kumimoji="0" lang="es-AR" sz="900" b="1" i="0" u="none" strike="noStrike" kern="0" cap="none" spc="0" normalizeH="0" baseline="0" noProof="0" dirty="0">
              <a:ln>
                <a:noFill/>
              </a:ln>
              <a:solidFill>
                <a:srgbClr val="8064A2">
                  <a:lumMod val="10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8" name="137 Pentágono"/>
          <p:cNvSpPr/>
          <p:nvPr/>
        </p:nvSpPr>
        <p:spPr>
          <a:xfrm>
            <a:off x="2542857" y="5256047"/>
            <a:ext cx="1957705" cy="363248"/>
          </a:xfrm>
          <a:prstGeom prst="homePlate">
            <a:avLst/>
          </a:prstGeom>
          <a:gradFill rotWithShape="1">
            <a:gsLst>
              <a:gs pos="0">
                <a:srgbClr val="FF9999"/>
              </a:gs>
              <a:gs pos="50000">
                <a:srgbClr val="FFFFFF"/>
              </a:gs>
              <a:gs pos="100000">
                <a:srgbClr val="FF9999"/>
              </a:gs>
            </a:gsLst>
            <a:lin ang="5400000" scaled="1"/>
          </a:gradFill>
          <a:ln w="28575" cmpd="sng" algn="ctr">
            <a:solidFill>
              <a:srgbClr val="FF7C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00000"/>
              <a:buFontTx/>
              <a:buNone/>
              <a:tabLst/>
              <a:defRPr/>
            </a:pPr>
            <a:r>
              <a:rPr kumimoji="0" lang="es-EC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GESTIÓN DE DESARROLLO INSTITUCIONAL</a:t>
            </a:r>
            <a:endParaRPr kumimoji="0" lang="es-AR" sz="900" b="1" i="0" u="none" strike="noStrike" kern="0" cap="none" spc="0" normalizeH="0" baseline="0" noProof="0" dirty="0">
              <a:ln>
                <a:noFill/>
              </a:ln>
              <a:solidFill>
                <a:srgbClr val="8064A2">
                  <a:lumMod val="10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9" name="138 Pentágono"/>
          <p:cNvSpPr/>
          <p:nvPr/>
        </p:nvSpPr>
        <p:spPr>
          <a:xfrm>
            <a:off x="4585680" y="5769608"/>
            <a:ext cx="1957705" cy="363248"/>
          </a:xfrm>
          <a:prstGeom prst="homePlate">
            <a:avLst/>
          </a:prstGeom>
          <a:gradFill rotWithShape="1">
            <a:gsLst>
              <a:gs pos="0">
                <a:srgbClr val="FF9999"/>
              </a:gs>
              <a:gs pos="50000">
                <a:srgbClr val="FFFFFF"/>
              </a:gs>
              <a:gs pos="100000">
                <a:srgbClr val="FF9999"/>
              </a:gs>
            </a:gsLst>
            <a:lin ang="5400000" scaled="1"/>
          </a:gradFill>
          <a:ln w="28575" cmpd="sng" algn="ctr">
            <a:solidFill>
              <a:srgbClr val="FF7C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00000"/>
              <a:buFontTx/>
              <a:buNone/>
              <a:tabLst/>
              <a:defRPr/>
            </a:pPr>
            <a:r>
              <a:rPr kumimoji="0" lang="es-EC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GESTIÓN DE MARKETING Y SERVICIO AL CLIENTE</a:t>
            </a:r>
            <a:endParaRPr kumimoji="0" lang="es-AR" sz="900" b="1" i="0" u="none" strike="noStrike" kern="0" cap="none" spc="0" normalizeH="0" baseline="0" noProof="0" dirty="0">
              <a:ln>
                <a:noFill/>
              </a:ln>
              <a:solidFill>
                <a:srgbClr val="8064A2">
                  <a:lumMod val="10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0" name="139 Pentágono"/>
          <p:cNvSpPr/>
          <p:nvPr/>
        </p:nvSpPr>
        <p:spPr>
          <a:xfrm>
            <a:off x="2542857" y="5760368"/>
            <a:ext cx="1957705" cy="363248"/>
          </a:xfrm>
          <a:prstGeom prst="homePlate">
            <a:avLst/>
          </a:prstGeom>
          <a:gradFill rotWithShape="1">
            <a:gsLst>
              <a:gs pos="0">
                <a:srgbClr val="FF9999"/>
              </a:gs>
              <a:gs pos="50000">
                <a:srgbClr val="FFFFFF"/>
              </a:gs>
              <a:gs pos="100000">
                <a:srgbClr val="FF9999"/>
              </a:gs>
            </a:gsLst>
            <a:lin ang="5400000" scaled="1"/>
          </a:gradFill>
          <a:ln w="28575" cmpd="sng" algn="ctr">
            <a:solidFill>
              <a:srgbClr val="FF7C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00000"/>
              <a:buFontTx/>
              <a:buNone/>
              <a:tabLst/>
              <a:defRPr/>
            </a:pPr>
            <a:r>
              <a:rPr kumimoji="0" lang="es-EC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GESTÓN JURÍDICA</a:t>
            </a:r>
            <a:endParaRPr kumimoji="0" lang="es-AR" sz="900" b="1" i="0" u="none" strike="noStrike" kern="0" cap="none" spc="0" normalizeH="0" baseline="0" noProof="0" dirty="0">
              <a:ln>
                <a:noFill/>
              </a:ln>
              <a:solidFill>
                <a:srgbClr val="8064A2">
                  <a:lumMod val="10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1" name="6146 Forma" descr="Mármol blanco"/>
          <p:cNvSpPr>
            <a:spLocks noChangeArrowheads="1"/>
          </p:cNvSpPr>
          <p:nvPr/>
        </p:nvSpPr>
        <p:spPr bwMode="auto">
          <a:xfrm>
            <a:off x="500034" y="3143248"/>
            <a:ext cx="1714512" cy="3160827"/>
          </a:xfrm>
          <a:prstGeom prst="roundRect">
            <a:avLst>
              <a:gd name="adj" fmla="val 8142"/>
            </a:avLst>
          </a:prstGeom>
          <a:solidFill>
            <a:srgbClr val="FFFFFF">
              <a:alpha val="76863"/>
            </a:srgbClr>
          </a:solidFill>
          <a:ln w="762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>
            <a:spAutoFit/>
          </a:bodyPr>
          <a:lstStyle/>
          <a:p>
            <a:pPr marL="177800" indent="-177800">
              <a:spcBef>
                <a:spcPct val="50000"/>
              </a:spcBef>
              <a:buClr>
                <a:srgbClr val="49788D"/>
              </a:buClr>
              <a:buSzPct val="150000"/>
              <a:buFont typeface="Wingdings" pitchFamily="2" charset="2"/>
              <a:buChar char="ü"/>
              <a:defRPr/>
            </a:pPr>
            <a:endParaRPr lang="es-EC" sz="1100" b="1" dirty="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177800" indent="-177800">
              <a:spcBef>
                <a:spcPct val="50000"/>
              </a:spcBef>
              <a:buClr>
                <a:srgbClr val="49788D"/>
              </a:buClr>
              <a:buSzPct val="150000"/>
              <a:buFont typeface="Wingdings" pitchFamily="2" charset="2"/>
              <a:buChar char="ü"/>
              <a:defRPr/>
            </a:pPr>
            <a:endParaRPr lang="es-EC" sz="1100" b="1" dirty="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177800" indent="-177800">
              <a:spcBef>
                <a:spcPct val="50000"/>
              </a:spcBef>
              <a:buClr>
                <a:srgbClr val="49788D"/>
              </a:buClr>
              <a:buSzPct val="150000"/>
              <a:buFont typeface="Wingdings" pitchFamily="2" charset="2"/>
              <a:buChar char="ü"/>
              <a:defRPr/>
            </a:pPr>
            <a:endParaRPr lang="es-EC" sz="1100" b="1" dirty="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177800" indent="-177800">
              <a:spcBef>
                <a:spcPct val="50000"/>
              </a:spcBef>
              <a:buClr>
                <a:srgbClr val="49788D"/>
              </a:buClr>
              <a:buSzPct val="150000"/>
              <a:buFont typeface="Wingdings" pitchFamily="2" charset="2"/>
              <a:buChar char="ü"/>
              <a:defRPr/>
            </a:pPr>
            <a:endParaRPr lang="es-EC" sz="1100" b="1" dirty="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177800" indent="-177800">
              <a:spcBef>
                <a:spcPct val="50000"/>
              </a:spcBef>
              <a:buClr>
                <a:srgbClr val="49788D"/>
              </a:buClr>
              <a:buSzPct val="150000"/>
              <a:buFont typeface="Wingdings" pitchFamily="2" charset="2"/>
              <a:buChar char="ü"/>
              <a:defRPr/>
            </a:pPr>
            <a:endParaRPr lang="es-EC" sz="1100" b="1" dirty="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177800" indent="-177800">
              <a:spcBef>
                <a:spcPct val="50000"/>
              </a:spcBef>
              <a:buClr>
                <a:srgbClr val="49788D"/>
              </a:buClr>
              <a:buSzPct val="150000"/>
              <a:buFont typeface="Wingdings" pitchFamily="2" charset="2"/>
              <a:buChar char="ü"/>
              <a:defRPr/>
            </a:pPr>
            <a:r>
              <a:rPr lang="es-EC" sz="12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REQUERIMIENTOS DE CALIBRACIÓN Y ENSAYOS</a:t>
            </a:r>
          </a:p>
          <a:p>
            <a:pPr marL="177800" indent="-177800">
              <a:spcBef>
                <a:spcPct val="50000"/>
              </a:spcBef>
              <a:buClr>
                <a:srgbClr val="49788D"/>
              </a:buClr>
              <a:buSzPct val="150000"/>
              <a:buFont typeface="Wingdings" pitchFamily="2" charset="2"/>
              <a:buChar char="ü"/>
              <a:defRPr/>
            </a:pPr>
            <a:endParaRPr lang="es-EC" sz="1100" b="1" dirty="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177800" indent="-177800">
              <a:spcBef>
                <a:spcPct val="50000"/>
              </a:spcBef>
              <a:buClr>
                <a:srgbClr val="49788D"/>
              </a:buClr>
              <a:buSzPct val="150000"/>
              <a:buFont typeface="Wingdings" pitchFamily="2" charset="2"/>
              <a:buChar char="ü"/>
              <a:defRPr/>
            </a:pPr>
            <a:endParaRPr lang="es-EC" sz="1100" b="1" dirty="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177800" indent="-177800">
              <a:spcBef>
                <a:spcPct val="50000"/>
              </a:spcBef>
              <a:buClr>
                <a:srgbClr val="49788D"/>
              </a:buClr>
              <a:buSzPct val="150000"/>
              <a:buFont typeface="Wingdings" pitchFamily="2" charset="2"/>
              <a:buChar char="ü"/>
              <a:defRPr/>
            </a:pPr>
            <a:endParaRPr lang="es-EC" sz="1100" b="1" dirty="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177800" indent="-177800">
              <a:spcBef>
                <a:spcPct val="50000"/>
              </a:spcBef>
              <a:buClr>
                <a:srgbClr val="49788D"/>
              </a:buClr>
              <a:buSzPct val="150000"/>
              <a:buFont typeface="Wingdings" pitchFamily="2" charset="2"/>
              <a:buChar char="ü"/>
              <a:defRPr/>
            </a:pPr>
            <a:endParaRPr lang="es-EC" sz="1100" b="1" dirty="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177800" indent="-177800">
              <a:spcBef>
                <a:spcPct val="50000"/>
              </a:spcBef>
              <a:buClr>
                <a:srgbClr val="49788D"/>
              </a:buClr>
              <a:buSzPct val="150000"/>
              <a:buFont typeface="Wingdings" pitchFamily="2" charset="2"/>
              <a:buChar char="ü"/>
              <a:defRPr/>
            </a:pPr>
            <a:endParaRPr lang="es-EC" sz="1100" b="1" dirty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42" name="6146 Forma" descr="Mármol blanco"/>
          <p:cNvSpPr>
            <a:spLocks noChangeArrowheads="1"/>
          </p:cNvSpPr>
          <p:nvPr/>
        </p:nvSpPr>
        <p:spPr bwMode="auto">
          <a:xfrm>
            <a:off x="6786578" y="3143248"/>
            <a:ext cx="1714512" cy="3113767"/>
          </a:xfrm>
          <a:prstGeom prst="roundRect">
            <a:avLst>
              <a:gd name="adj" fmla="val 8142"/>
            </a:avLst>
          </a:prstGeom>
          <a:solidFill>
            <a:srgbClr val="FFFFFF">
              <a:alpha val="76863"/>
            </a:srgbClr>
          </a:solidFill>
          <a:ln w="762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>
            <a:spAutoFit/>
          </a:bodyPr>
          <a:lstStyle/>
          <a:p>
            <a:pPr marL="177800" indent="-177800">
              <a:spcBef>
                <a:spcPct val="50000"/>
              </a:spcBef>
              <a:buClr>
                <a:srgbClr val="49788D"/>
              </a:buClr>
              <a:buSzPct val="150000"/>
              <a:buFont typeface="Wingdings" pitchFamily="2" charset="2"/>
              <a:buChar char="ü"/>
              <a:defRPr/>
            </a:pPr>
            <a:endParaRPr lang="es-EC" sz="1100" b="1" dirty="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177800" indent="-177800">
              <a:spcBef>
                <a:spcPct val="50000"/>
              </a:spcBef>
              <a:buClr>
                <a:srgbClr val="49788D"/>
              </a:buClr>
              <a:buSzPct val="150000"/>
              <a:buFont typeface="Wingdings" pitchFamily="2" charset="2"/>
              <a:buChar char="ü"/>
              <a:defRPr/>
            </a:pPr>
            <a:endParaRPr lang="es-EC" sz="1100" b="1" dirty="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177800" indent="-177800">
              <a:spcBef>
                <a:spcPct val="50000"/>
              </a:spcBef>
              <a:buClr>
                <a:srgbClr val="49788D"/>
              </a:buClr>
              <a:buSzPct val="150000"/>
              <a:buFont typeface="Wingdings" pitchFamily="2" charset="2"/>
              <a:buChar char="ü"/>
              <a:defRPr/>
            </a:pPr>
            <a:endParaRPr lang="es-EC" sz="1100" b="1" dirty="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177800" indent="-177800">
              <a:spcBef>
                <a:spcPct val="50000"/>
              </a:spcBef>
              <a:buClr>
                <a:srgbClr val="49788D"/>
              </a:buClr>
              <a:buSzPct val="150000"/>
              <a:buFont typeface="Wingdings" pitchFamily="2" charset="2"/>
              <a:buChar char="ü"/>
              <a:defRPr/>
            </a:pPr>
            <a:endParaRPr lang="es-EC" sz="1100" b="1" dirty="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177800" indent="-177800">
              <a:spcBef>
                <a:spcPct val="50000"/>
              </a:spcBef>
              <a:buClr>
                <a:srgbClr val="49788D"/>
              </a:buClr>
              <a:buSzPct val="150000"/>
              <a:buFont typeface="Wingdings" pitchFamily="2" charset="2"/>
              <a:buChar char="ü"/>
              <a:defRPr/>
            </a:pPr>
            <a:r>
              <a:rPr lang="es-EC" sz="12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CERTIFICADOS DE CALIBRACIÓN Y ENSAYOS</a:t>
            </a:r>
          </a:p>
          <a:p>
            <a:pPr marL="177800" indent="-177800">
              <a:spcBef>
                <a:spcPct val="50000"/>
              </a:spcBef>
              <a:buClr>
                <a:srgbClr val="49788D"/>
              </a:buClr>
              <a:buSzPct val="150000"/>
              <a:buFont typeface="Wingdings" pitchFamily="2" charset="2"/>
              <a:buChar char="ü"/>
              <a:defRPr/>
            </a:pPr>
            <a:endParaRPr lang="es-EC" sz="1100" b="1" dirty="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177800" indent="-177800">
              <a:spcBef>
                <a:spcPct val="50000"/>
              </a:spcBef>
              <a:buClr>
                <a:srgbClr val="49788D"/>
              </a:buClr>
              <a:buSzPct val="150000"/>
              <a:buFont typeface="Wingdings" pitchFamily="2" charset="2"/>
              <a:buChar char="ü"/>
              <a:defRPr/>
            </a:pPr>
            <a:r>
              <a:rPr lang="es-EC" sz="12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INFORMES TÉCNICOS</a:t>
            </a:r>
          </a:p>
          <a:p>
            <a:pPr marL="177800" indent="-177800">
              <a:spcBef>
                <a:spcPct val="50000"/>
              </a:spcBef>
              <a:buClr>
                <a:srgbClr val="49788D"/>
              </a:buClr>
              <a:buSzPct val="150000"/>
              <a:buFont typeface="Wingdings" pitchFamily="2" charset="2"/>
              <a:buChar char="ü"/>
              <a:defRPr/>
            </a:pPr>
            <a:endParaRPr lang="es-EC" sz="1100" b="1" dirty="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177800" indent="-177800">
              <a:spcBef>
                <a:spcPct val="50000"/>
              </a:spcBef>
              <a:buClr>
                <a:srgbClr val="49788D"/>
              </a:buClr>
              <a:buSzPct val="150000"/>
              <a:buFont typeface="Wingdings" pitchFamily="2" charset="2"/>
              <a:buChar char="ü"/>
              <a:defRPr/>
            </a:pPr>
            <a:endParaRPr lang="es-EC" sz="1100" b="1" dirty="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177800" indent="-177800">
              <a:spcBef>
                <a:spcPct val="50000"/>
              </a:spcBef>
              <a:buClr>
                <a:srgbClr val="49788D"/>
              </a:buClr>
              <a:buSzPct val="150000"/>
              <a:buFont typeface="Wingdings" pitchFamily="2" charset="2"/>
              <a:buChar char="ü"/>
              <a:defRPr/>
            </a:pPr>
            <a:endParaRPr lang="es-EC" sz="1100" b="1" dirty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142862" y="1484313"/>
            <a:ext cx="2643188" cy="4060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788D"/>
              </a:buClr>
              <a:buSzPct val="200000"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3000364" y="1500174"/>
            <a:ext cx="2857520" cy="40592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788D"/>
              </a:buClr>
              <a:buSzPct val="200000"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3236589" y="1777993"/>
            <a:ext cx="2447925" cy="579437"/>
          </a:xfrm>
          <a:prstGeom prst="rect">
            <a:avLst/>
          </a:prstGeom>
          <a:gradFill flip="none" rotWithShape="1">
            <a:gsLst>
              <a:gs pos="23000">
                <a:srgbClr val="DEA900"/>
              </a:gs>
              <a:gs pos="50000">
                <a:srgbClr val="EEEB79"/>
              </a:gs>
              <a:gs pos="74000">
                <a:srgbClr val="D3AE0F"/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  <a:effectLst>
            <a:outerShdw blurRad="165100" dist="50800" dir="5400000" algn="ctr" rotWithShape="0">
              <a:sysClr val="windowText" lastClr="000000">
                <a:alpha val="90000"/>
              </a:sys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33350" h="63500" prst="artDeco"/>
          </a:sp3d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49788D"/>
              </a:buClr>
              <a:buSzPct val="200000"/>
              <a:defRPr/>
            </a:pPr>
            <a:r>
              <a:rPr lang="es-ES" sz="1400" b="1" kern="0" dirty="0">
                <a:solidFill>
                  <a:sysClr val="windowText" lastClr="000000"/>
                </a:solidFill>
                <a:latin typeface="Arial"/>
              </a:rPr>
              <a:t>FUERZA TERRESTRE</a:t>
            </a: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6048377" y="1511300"/>
            <a:ext cx="2952779" cy="4060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788D"/>
              </a:buClr>
              <a:buSzPct val="200000"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6267479" y="1775776"/>
            <a:ext cx="2447925" cy="598488"/>
          </a:xfrm>
          <a:prstGeom prst="rect">
            <a:avLst/>
          </a:prstGeom>
          <a:solidFill>
            <a:srgbClr val="005CE7">
              <a:lumMod val="60000"/>
              <a:lumOff val="40000"/>
            </a:srgbClr>
          </a:solidFill>
          <a:ln w="38100">
            <a:solidFill>
              <a:srgbClr val="B8E2FF">
                <a:lumMod val="75000"/>
              </a:srgbClr>
            </a:solidFill>
          </a:ln>
          <a:effectLst>
            <a:outerShdw blurRad="165100" dist="50800" dir="5400000" algn="ctr" rotWithShape="0">
              <a:sysClr val="windowText" lastClr="000000">
                <a:alpha val="90000"/>
              </a:sys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33350" h="63500" prst="artDeco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49788D"/>
              </a:buClr>
              <a:buSzPct val="200000"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UNIDAD  EJECUTORA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411149" y="2566985"/>
            <a:ext cx="2144712" cy="5238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es-EC"/>
            </a:defPPr>
            <a:lvl1pPr algn="ctr" eaLnBrk="0" fontAlgn="auto" hangingPunct="0">
              <a:spcBef>
                <a:spcPct val="50000"/>
              </a:spcBef>
              <a:spcAft>
                <a:spcPts val="0"/>
              </a:spcAft>
              <a:defRPr sz="1400" b="1" kern="0">
                <a:solidFill>
                  <a:sysClr val="windowText" lastClr="000000"/>
                </a:solidFill>
                <a:latin typeface="Arial"/>
              </a:defRPr>
            </a:lvl1pPr>
          </a:lstStyle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GESTIÓN DE LA POLÍTICA ADMINISTRATIVA</a:t>
            </a: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6458971" y="2718255"/>
            <a:ext cx="2232025" cy="624572"/>
          </a:xfrm>
          <a:prstGeom prst="rect">
            <a:avLst/>
          </a:prstGeom>
          <a:gradFill rotWithShape="1">
            <a:gsLst>
              <a:gs pos="0">
                <a:srgbClr val="66CCFF">
                  <a:shade val="51000"/>
                  <a:satMod val="130000"/>
                </a:srgbClr>
              </a:gs>
              <a:gs pos="80000">
                <a:srgbClr val="66CCFF">
                  <a:shade val="93000"/>
                  <a:satMod val="130000"/>
                </a:srgbClr>
              </a:gs>
              <a:gs pos="100000">
                <a:srgbClr val="66CC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defPPr>
              <a:defRPr lang="es-EC"/>
            </a:defPPr>
            <a:lvl1pPr algn="ctr" eaLnBrk="0" hangingPunct="0">
              <a:spcBef>
                <a:spcPct val="50000"/>
              </a:spcBef>
              <a:buClr>
                <a:srgbClr val="49788D"/>
              </a:buClr>
              <a:buSzPct val="200000"/>
              <a:defRPr sz="1500" b="1" kern="0">
                <a:solidFill>
                  <a:srgbClr val="FFFFFF"/>
                </a:solidFill>
                <a:latin typeface="Calibri"/>
              </a:defRPr>
            </a:lvl1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49788D"/>
              </a:buClr>
              <a:buSzPct val="200000"/>
              <a:buFontTx/>
              <a:buNone/>
              <a:tabLst/>
              <a:defRPr/>
            </a:pPr>
            <a:r>
              <a:rPr kumimoji="0" lang="es-E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GESTIÓN DE EQUIPOS Y PATRONES</a:t>
            </a:r>
            <a:endParaRPr kumimoji="0" lang="es-ES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6458971" y="3654359"/>
            <a:ext cx="2232025" cy="624487"/>
          </a:xfrm>
          <a:prstGeom prst="rect">
            <a:avLst/>
          </a:prstGeom>
          <a:gradFill rotWithShape="1">
            <a:gsLst>
              <a:gs pos="0">
                <a:srgbClr val="66CCFF">
                  <a:shade val="51000"/>
                  <a:satMod val="130000"/>
                </a:srgbClr>
              </a:gs>
              <a:gs pos="80000">
                <a:srgbClr val="66CCFF">
                  <a:shade val="93000"/>
                  <a:satMod val="130000"/>
                </a:srgbClr>
              </a:gs>
              <a:gs pos="100000">
                <a:srgbClr val="66CC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defPPr>
              <a:defRPr lang="es-EC"/>
            </a:defPPr>
            <a:lvl1pPr algn="ctr" eaLnBrk="0" hangingPunct="0">
              <a:spcBef>
                <a:spcPct val="50000"/>
              </a:spcBef>
              <a:buClr>
                <a:srgbClr val="49788D"/>
              </a:buClr>
              <a:buSzPct val="200000"/>
              <a:defRPr sz="1500" b="1" kern="0">
                <a:solidFill>
                  <a:srgbClr val="FFFFFF"/>
                </a:solidFill>
                <a:latin typeface="Calibri"/>
              </a:defRPr>
            </a:lvl1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49788D"/>
              </a:buClr>
              <a:buSzPct val="200000"/>
              <a:buFontTx/>
              <a:buNone/>
              <a:tabLst/>
              <a:defRPr/>
            </a:pPr>
            <a:r>
              <a:rPr kumimoji="0" lang="es-E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VERIFICACIÓN</a:t>
            </a:r>
            <a:endParaRPr kumimoji="0" lang="es-ES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06" y="1772071"/>
            <a:ext cx="2357454" cy="563130"/>
          </a:xfrm>
          <a:prstGeom prst="rect">
            <a:avLst/>
          </a:prstGeom>
          <a:gradFill flip="none" rotWithShape="1">
            <a:gsLst>
              <a:gs pos="23000">
                <a:srgbClr val="DEA900"/>
              </a:gs>
              <a:gs pos="50000">
                <a:srgbClr val="EEEB79"/>
              </a:gs>
              <a:gs pos="74000">
                <a:srgbClr val="D3AE0F"/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  <a:effectLst>
            <a:outerShdw blurRad="165100" dist="50800" dir="5400000" algn="ctr" rotWithShape="0">
              <a:sysClr val="windowText" lastClr="000000">
                <a:alpha val="90000"/>
              </a:sys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33350" h="63500" prst="artDeco"/>
          </a:sp3d>
          <a:ex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" sz="1400" b="1" kern="0" dirty="0">
                <a:solidFill>
                  <a:sysClr val="windowText" lastClr="000000"/>
                </a:solidFill>
                <a:latin typeface="Arial"/>
              </a:rPr>
              <a:t>MINISTERIO DE DEFENSA</a:t>
            </a: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3422326" y="2619373"/>
            <a:ext cx="2143125" cy="5238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es-EC"/>
            </a:defPPr>
            <a:lvl1pPr algn="ctr" eaLnBrk="0" fontAlgn="auto" hangingPunct="0">
              <a:spcBef>
                <a:spcPct val="50000"/>
              </a:spcBef>
              <a:spcAft>
                <a:spcPts val="0"/>
              </a:spcAft>
              <a:defRPr sz="1400" b="1" kern="0">
                <a:solidFill>
                  <a:sysClr val="windowText" lastClr="000000"/>
                </a:solidFill>
                <a:latin typeface="Arial"/>
              </a:defRPr>
            </a:lvl1pPr>
          </a:lstStyle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DIRECTRICES ADMINISTRATIVAS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6458971" y="4590463"/>
            <a:ext cx="2232025" cy="624487"/>
          </a:xfrm>
          <a:prstGeom prst="rect">
            <a:avLst/>
          </a:prstGeom>
          <a:gradFill rotWithShape="1">
            <a:gsLst>
              <a:gs pos="0">
                <a:srgbClr val="66CCFF">
                  <a:shade val="51000"/>
                  <a:satMod val="130000"/>
                </a:srgbClr>
              </a:gs>
              <a:gs pos="80000">
                <a:srgbClr val="66CCFF">
                  <a:shade val="93000"/>
                  <a:satMod val="130000"/>
                </a:srgbClr>
              </a:gs>
              <a:gs pos="100000">
                <a:srgbClr val="66CC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defPPr>
              <a:defRPr lang="es-EC"/>
            </a:defPPr>
            <a:lvl1pPr algn="ctr" eaLnBrk="0" hangingPunct="0">
              <a:spcBef>
                <a:spcPct val="50000"/>
              </a:spcBef>
              <a:buClr>
                <a:srgbClr val="49788D"/>
              </a:buClr>
              <a:buSzPct val="200000"/>
              <a:defRPr sz="1500" b="1" kern="0">
                <a:solidFill>
                  <a:srgbClr val="FFFFFF"/>
                </a:solidFill>
                <a:latin typeface="Calibri"/>
              </a:defRPr>
            </a:lvl1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49788D"/>
              </a:buClr>
              <a:buSzPct val="200000"/>
              <a:buFontTx/>
              <a:buNone/>
              <a:tabLst/>
              <a:defRPr/>
            </a:pPr>
            <a:r>
              <a:rPr kumimoji="0" lang="es-E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GESTIÓN DE CALIDAD</a:t>
            </a:r>
            <a:endParaRPr kumimoji="0" lang="es-ES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000100" y="214290"/>
            <a:ext cx="700092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ASIGNACIÓN DE  PROCESOS</a:t>
            </a:r>
          </a:p>
        </p:txBody>
      </p:sp>
    </p:spTree>
    <p:extLst>
      <p:ext uri="{BB962C8B-B14F-4D97-AF65-F5344CB8AC3E}">
        <p14:creationId xmlns:p14="http://schemas.microsoft.com/office/powerpoint/2010/main" xmlns="" val="2495991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01681"/>
            <a:ext cx="6858048" cy="545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" name="110 CuadroTexto"/>
          <p:cNvSpPr txBox="1"/>
          <p:nvPr/>
        </p:nvSpPr>
        <p:spPr>
          <a:xfrm>
            <a:off x="1000100" y="214290"/>
            <a:ext cx="700092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DESPLIEGUE DE  PROCESOS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11"/>
          <p:cNvSpPr>
            <a:spLocks/>
          </p:cNvSpPr>
          <p:nvPr/>
        </p:nvSpPr>
        <p:spPr bwMode="auto">
          <a:xfrm flipH="1">
            <a:off x="2285984" y="1528862"/>
            <a:ext cx="5615784" cy="5400600"/>
          </a:xfrm>
          <a:prstGeom prst="roundRect">
            <a:avLst>
              <a:gd name="adj" fmla="val 47453"/>
            </a:avLst>
          </a:prstGeom>
          <a:gradFill flip="none" rotWithShape="1">
            <a:gsLst>
              <a:gs pos="37000">
                <a:schemeClr val="tx1">
                  <a:alpha val="7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73000"/>
                </a:schemeClr>
              </a:gs>
            </a:gsLst>
            <a:lin ang="0" scaled="1"/>
            <a:tileRect/>
          </a:gradFill>
          <a:ln w="38100">
            <a:noFill/>
            <a:prstDash val="sysDot"/>
            <a:round/>
            <a:headEnd/>
            <a:tailEnd/>
          </a:ln>
          <a:effectLst>
            <a:softEdge rad="317500"/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s-AR" sz="1200" b="1" dirty="0">
              <a:latin typeface="Arial Narrow" pitchFamily="34" charset="0"/>
            </a:endParaRPr>
          </a:p>
        </p:txBody>
      </p:sp>
      <p:sp>
        <p:nvSpPr>
          <p:cNvPr id="5" name="Text Box 1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071802" y="2052758"/>
            <a:ext cx="447277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ES" b="1" kern="0" spc="300" dirty="0" smtClean="0">
                <a:ln w="11430">
                  <a:solidFill>
                    <a:sysClr val="windowText" lastClr="000000">
                      <a:lumMod val="95000"/>
                      <a:lumOff val="5000"/>
                    </a:sysClr>
                  </a:solidFill>
                </a:ln>
                <a:latin typeface="Arial Black" pitchFamily="34" charset="0"/>
                <a:cs typeface="Times New Roman" pitchFamily="18" charset="0"/>
              </a:rPr>
              <a:t>ANTECEDENTES</a:t>
            </a:r>
            <a:endParaRPr 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Arc 11"/>
          <p:cNvSpPr>
            <a:spLocks/>
          </p:cNvSpPr>
          <p:nvPr/>
        </p:nvSpPr>
        <p:spPr bwMode="auto">
          <a:xfrm flipH="1">
            <a:off x="1566846" y="2285992"/>
            <a:ext cx="2147898" cy="4286280"/>
          </a:xfrm>
          <a:custGeom>
            <a:avLst/>
            <a:gdLst>
              <a:gd name="T0" fmla="*/ 2147483647 w 21600"/>
              <a:gd name="T1" fmla="*/ 0 h 38721"/>
              <a:gd name="T2" fmla="*/ 2147483647 w 21600"/>
              <a:gd name="T3" fmla="*/ 2147483647 h 38721"/>
              <a:gd name="T4" fmla="*/ 0 w 21600"/>
              <a:gd name="T5" fmla="*/ 2147483647 h 38721"/>
              <a:gd name="T6" fmla="*/ 0 60000 65536"/>
              <a:gd name="T7" fmla="*/ 0 60000 65536"/>
              <a:gd name="T8" fmla="*/ 0 60000 65536"/>
              <a:gd name="T9" fmla="*/ 0 w 21600"/>
              <a:gd name="T10" fmla="*/ 0 h 38721"/>
              <a:gd name="T11" fmla="*/ 21600 w 21600"/>
              <a:gd name="T12" fmla="*/ 38721 h 387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721" fill="none" extrusionOk="0">
                <a:moveTo>
                  <a:pt x="9850" y="0"/>
                </a:moveTo>
                <a:cubicBezTo>
                  <a:pt x="17063" y="3696"/>
                  <a:pt x="21600" y="11118"/>
                  <a:pt x="21600" y="19223"/>
                </a:cubicBezTo>
                <a:cubicBezTo>
                  <a:pt x="21600" y="27551"/>
                  <a:pt x="16811" y="35137"/>
                  <a:pt x="9294" y="38721"/>
                </a:cubicBezTo>
              </a:path>
              <a:path w="21600" h="38721" stroke="0" extrusionOk="0">
                <a:moveTo>
                  <a:pt x="9850" y="0"/>
                </a:moveTo>
                <a:cubicBezTo>
                  <a:pt x="17063" y="3696"/>
                  <a:pt x="21600" y="11118"/>
                  <a:pt x="21600" y="19223"/>
                </a:cubicBezTo>
                <a:cubicBezTo>
                  <a:pt x="21600" y="27551"/>
                  <a:pt x="16811" y="35137"/>
                  <a:pt x="9294" y="38721"/>
                </a:cubicBezTo>
                <a:lnTo>
                  <a:pt x="0" y="19223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s-AR" sz="1200" b="1" kern="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7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flipH="1">
            <a:off x="2500298" y="2064900"/>
            <a:ext cx="432888" cy="435406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outerShdw blurRad="114300" dist="101600" dir="672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s-AR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Oval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 flipH="1">
            <a:off x="1857356" y="2643182"/>
            <a:ext cx="432049" cy="435406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outerShdw blurRad="114300" dist="101600" dir="672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s-AR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357422" y="2709256"/>
            <a:ext cx="50789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ctr" rotWithShape="0">
              <a:sysClr val="windowText" lastClr="000000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C" b="1" kern="0" spc="300" dirty="0" smtClean="0">
                <a:ln w="11430">
                  <a:solidFill>
                    <a:sysClr val="windowText" lastClr="000000">
                      <a:lumMod val="95000"/>
                      <a:lumOff val="5000"/>
                    </a:sysClr>
                  </a:solidFill>
                </a:ln>
                <a:latin typeface="Arial Black" pitchFamily="34" charset="0"/>
                <a:cs typeface="Times New Roman" pitchFamily="18" charset="0"/>
              </a:rPr>
              <a:t>METODOLOGÍA  EMPLEADA</a:t>
            </a:r>
            <a:endParaRPr lang="es-EC" b="1" kern="0" spc="300" dirty="0">
              <a:ln w="11430">
                <a:solidFill>
                  <a:sysClr val="windowText" lastClr="000000">
                    <a:lumMod val="95000"/>
                    <a:lumOff val="5000"/>
                  </a:sysClr>
                </a:solidFill>
              </a:ln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018209" y="3282735"/>
            <a:ext cx="519699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EC" b="1" kern="0" spc="300" dirty="0" smtClean="0">
                <a:ln w="11430">
                  <a:solidFill>
                    <a:sysClr val="windowText" lastClr="000000">
                      <a:lumMod val="95000"/>
                      <a:lumOff val="5000"/>
                    </a:sysClr>
                  </a:solidFill>
                </a:ln>
                <a:latin typeface="Arial Black" pitchFamily="34" charset="0"/>
                <a:cs typeface="Times New Roman" pitchFamily="18" charset="0"/>
              </a:rPr>
              <a:t>DESARROLLO DE MODELO </a:t>
            </a:r>
            <a:r>
              <a:rPr lang="es-EC" b="1" kern="0" spc="300" dirty="0">
                <a:ln w="11430">
                  <a:solidFill>
                    <a:sysClr val="windowText" lastClr="000000">
                      <a:lumMod val="95000"/>
                      <a:lumOff val="5000"/>
                    </a:sysClr>
                  </a:solidFill>
                </a:ln>
                <a:latin typeface="Arial Black" pitchFamily="34" charset="0"/>
                <a:cs typeface="Times New Roman" pitchFamily="18" charset="0"/>
              </a:rPr>
              <a:t>DE </a:t>
            </a:r>
            <a:r>
              <a:rPr lang="es-EC" b="1" kern="0" spc="300" dirty="0" smtClean="0">
                <a:ln w="11430">
                  <a:solidFill>
                    <a:sysClr val="windowText" lastClr="000000">
                      <a:lumMod val="95000"/>
                      <a:lumOff val="5000"/>
                    </a:sysClr>
                  </a:solidFill>
                </a:ln>
                <a:latin typeface="Arial Black" pitchFamily="34" charset="0"/>
                <a:cs typeface="Times New Roman" pitchFamily="18" charset="0"/>
              </a:rPr>
              <a:t>GESTIÓN</a:t>
            </a:r>
            <a:endParaRPr lang="es-ES" b="1" kern="0" spc="300" dirty="0">
              <a:ln w="11430">
                <a:solidFill>
                  <a:sysClr val="windowText" lastClr="000000">
                    <a:lumMod val="95000"/>
                    <a:lumOff val="5000"/>
                  </a:sysClr>
                </a:solidFill>
              </a:ln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1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flipH="1">
            <a:off x="1357290" y="4169730"/>
            <a:ext cx="432888" cy="435406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outerShdw blurRad="114300" dist="101600" dir="672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s-AR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3 CuadroTexto"/>
          <p:cNvSpPr txBox="1">
            <a:spLocks noChangeArrowheads="1"/>
          </p:cNvSpPr>
          <p:nvPr/>
        </p:nvSpPr>
        <p:spPr bwMode="auto">
          <a:xfrm>
            <a:off x="1785918" y="1519227"/>
            <a:ext cx="5715000" cy="338137"/>
          </a:xfrm>
          <a:prstGeom prst="rect">
            <a:avLst/>
          </a:prstGeom>
          <a:solidFill>
            <a:srgbClr val="3224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C" sz="1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43293" y="1428736"/>
            <a:ext cx="23495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sz="2800" kern="0" spc="300" dirty="0">
                <a:solidFill>
                  <a:srgbClr val="FFFF00"/>
                </a:solidFill>
                <a:latin typeface="Arial Black" pitchFamily="34" charset="0"/>
              </a:rPr>
              <a:t>SUMARIO</a:t>
            </a:r>
            <a:endParaRPr lang="es-ES" sz="2800" dirty="0">
              <a:solidFill>
                <a:srgbClr val="FFFF00"/>
              </a:solidFill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1857356" y="4950184"/>
            <a:ext cx="562787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ctr" rotWithShape="0">
              <a:sysClr val="windowText" lastClr="000000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C" b="1" kern="0" spc="300" dirty="0" smtClean="0">
                <a:ln w="11430">
                  <a:solidFill>
                    <a:sysClr val="windowText" lastClr="000000">
                      <a:lumMod val="95000"/>
                      <a:lumOff val="5000"/>
                    </a:sysClr>
                  </a:solidFill>
                </a:ln>
                <a:latin typeface="Arial Black" pitchFamily="34" charset="0"/>
                <a:cs typeface="Times New Roman" pitchFamily="18" charset="0"/>
              </a:rPr>
              <a:t>DESARROLLO DEL ESTATUTO.</a:t>
            </a:r>
            <a:endParaRPr lang="es-ES" b="1" kern="0" spc="300" dirty="0">
              <a:ln w="11430">
                <a:solidFill>
                  <a:sysClr val="windowText" lastClr="000000">
                    <a:lumMod val="95000"/>
                    <a:lumOff val="5000"/>
                  </a:sysClr>
                </a:solidFill>
              </a:ln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5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flipH="1">
            <a:off x="1428728" y="4922420"/>
            <a:ext cx="432888" cy="435406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outerShdw blurRad="114300" dist="101600" dir="672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s-AR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357422" y="5634825"/>
            <a:ext cx="533990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ctr" rotWithShape="0">
              <a:sysClr val="windowText" lastClr="000000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C" b="1" kern="0" spc="300" dirty="0" smtClean="0">
                <a:ln w="11430">
                  <a:solidFill>
                    <a:sysClr val="windowText" lastClr="000000">
                      <a:lumMod val="95000"/>
                      <a:lumOff val="5000"/>
                    </a:sysClr>
                  </a:solidFill>
                </a:ln>
                <a:latin typeface="Arial Black" pitchFamily="34" charset="0"/>
                <a:cs typeface="Times New Roman" pitchFamily="18" charset="0"/>
              </a:rPr>
              <a:t>IMPLEMENTACIÓN DE MODELO.</a:t>
            </a:r>
            <a:endParaRPr lang="es-ES" b="1" kern="0" spc="300" dirty="0">
              <a:ln w="11430">
                <a:solidFill>
                  <a:sysClr val="windowText" lastClr="000000">
                    <a:lumMod val="95000"/>
                    <a:lumOff val="5000"/>
                  </a:sysClr>
                </a:solidFill>
              </a:ln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flipH="1">
            <a:off x="1857356" y="5636800"/>
            <a:ext cx="432888" cy="435406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outerShdw blurRad="114300" dist="101600" dir="672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s-AR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857388" y="4068553"/>
            <a:ext cx="600076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EC" b="1" kern="0" spc="300" dirty="0" smtClean="0">
                <a:ln w="11430">
                  <a:solidFill>
                    <a:sysClr val="windowText" lastClr="000000">
                      <a:lumMod val="95000"/>
                      <a:lumOff val="5000"/>
                    </a:sysClr>
                  </a:solidFill>
                </a:ln>
                <a:latin typeface="Arial Black" pitchFamily="34" charset="0"/>
                <a:cs typeface="Times New Roman" pitchFamily="18" charset="0"/>
              </a:rPr>
              <a:t>DESARROLLO DEL MANUAL DE PROCESOS</a:t>
            </a:r>
            <a:endParaRPr lang="es-ES" b="1" kern="0" spc="300" dirty="0">
              <a:ln w="11430">
                <a:solidFill>
                  <a:sysClr val="windowText" lastClr="000000">
                    <a:lumMod val="95000"/>
                    <a:lumOff val="5000"/>
                  </a:sysClr>
                </a:solidFill>
              </a:ln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9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flipH="1">
            <a:off x="1500166" y="3383537"/>
            <a:ext cx="432888" cy="435406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outerShdw blurRad="114300" dist="101600" dir="672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s-AR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2 Marcador de número de diapositiva"/>
          <p:cNvSpPr txBox="1">
            <a:spLocks/>
          </p:cNvSpPr>
          <p:nvPr/>
        </p:nvSpPr>
        <p:spPr bwMode="auto">
          <a:xfrm>
            <a:off x="6499707" y="6564337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CCAB12-BE3C-421E-862B-4F3AC591410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928926" y="6140255"/>
            <a:ext cx="550072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EC" b="1" kern="0" spc="300" dirty="0" smtClean="0">
                <a:ln w="11430">
                  <a:solidFill>
                    <a:sysClr val="windowText" lastClr="000000">
                      <a:lumMod val="95000"/>
                      <a:lumOff val="5000"/>
                    </a:sysClr>
                  </a:solidFill>
                </a:ln>
                <a:latin typeface="Arial Black" pitchFamily="34" charset="0"/>
                <a:cs typeface="Times New Roman" pitchFamily="18" charset="0"/>
              </a:rPr>
              <a:t>CONCLUSIONES Y RECOMENDACIONES</a:t>
            </a:r>
            <a:endParaRPr lang="es-ES" b="1" kern="0" spc="300" dirty="0">
              <a:ln w="11430">
                <a:solidFill>
                  <a:sysClr val="windowText" lastClr="000000">
                    <a:lumMod val="95000"/>
                    <a:lumOff val="5000"/>
                  </a:sysClr>
                </a:solidFill>
              </a:ln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2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flipH="1">
            <a:off x="2500298" y="6211693"/>
            <a:ext cx="432888" cy="435406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outerShdw blurRad="114300" dist="101600" dir="672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s-AR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0" name="Picture 4" descr="SELL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15888"/>
            <a:ext cx="792163" cy="715962"/>
          </a:xfrm>
          <a:prstGeom prst="rect">
            <a:avLst/>
          </a:prstGeom>
          <a:noFill/>
        </p:spPr>
      </p:pic>
      <p:grpSp>
        <p:nvGrpSpPr>
          <p:cNvPr id="31" name="Group 8"/>
          <p:cNvGrpSpPr>
            <a:grpSpLocks/>
          </p:cNvGrpSpPr>
          <p:nvPr/>
        </p:nvGrpSpPr>
        <p:grpSpPr bwMode="auto">
          <a:xfrm>
            <a:off x="900113" y="763588"/>
            <a:ext cx="7632700" cy="73025"/>
            <a:chOff x="567" y="391"/>
            <a:chExt cx="4490" cy="91"/>
          </a:xfrm>
        </p:grpSpPr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567" y="436"/>
              <a:ext cx="4490" cy="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 dirty="0"/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567" y="391"/>
              <a:ext cx="4490" cy="4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 dirty="0"/>
            </a:p>
          </p:txBody>
        </p:sp>
      </p:grp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979613" y="-26988"/>
            <a:ext cx="5688012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E     S     P     E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1500166" y="836613"/>
            <a:ext cx="6572296" cy="30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dirty="0">
                <a:solidFill>
                  <a:srgbClr val="00FF00"/>
                </a:solidFill>
                <a:latin typeface="Copperplate Gothic Bold" pitchFamily="34" charset="0"/>
              </a:rPr>
              <a:t>ESCUELA    </a:t>
            </a:r>
            <a:r>
              <a:rPr lang="es-ES" sz="1400" dirty="0" smtClean="0">
                <a:solidFill>
                  <a:srgbClr val="00FF00"/>
                </a:solidFill>
                <a:latin typeface="Copperplate Gothic Bold" pitchFamily="34" charset="0"/>
              </a:rPr>
              <a:t>SUPERIOR POLITÉCNICA    </a:t>
            </a:r>
            <a:r>
              <a:rPr lang="es-ES" sz="1400" dirty="0">
                <a:solidFill>
                  <a:srgbClr val="00FF00"/>
                </a:solidFill>
                <a:latin typeface="Copperplate Gothic Bold" pitchFamily="34" charset="0"/>
              </a:rPr>
              <a:t>DEL    EJÉRCITO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2484438" y="1125538"/>
            <a:ext cx="4824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 dirty="0">
                <a:solidFill>
                  <a:srgbClr val="00FF00"/>
                </a:solidFill>
                <a:latin typeface="Lucida Console" pitchFamily="49" charset="0"/>
              </a:rPr>
              <a:t>C A M I N O   A   LA   E X C E L E N C I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214446"/>
            <a:ext cx="8468601" cy="5357826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514350" indent="-514350" algn="just">
              <a:buFont typeface="+mj-lt"/>
              <a:buAutoNum type="alphaLcPeriod"/>
              <a:defRPr/>
            </a:pPr>
            <a:r>
              <a:rPr lang="es-EC" sz="2100" dirty="0" smtClean="0"/>
              <a:t>Expedir normas, </a:t>
            </a:r>
            <a:r>
              <a:rPr lang="es-EC" sz="2100" dirty="0" smtClean="0">
                <a:solidFill>
                  <a:srgbClr val="FF0000"/>
                </a:solidFill>
              </a:rPr>
              <a:t>acuerdos,</a:t>
            </a:r>
            <a:r>
              <a:rPr lang="es-EC" sz="2100" dirty="0" smtClean="0"/>
              <a:t> reglamentos internos de gestión de aplicación general en las tres ramas de las Fuerzas Armadas, así como los reglamentos internos de gestión de cada fuerza. </a:t>
            </a:r>
          </a:p>
          <a:p>
            <a:pPr marL="514350" indent="-514350" algn="just">
              <a:buFont typeface="+mj-lt"/>
              <a:buAutoNum type="alphaLcPeriod"/>
              <a:defRPr/>
            </a:pPr>
            <a:endParaRPr lang="es-EC" sz="2100" dirty="0" smtClean="0"/>
          </a:p>
          <a:p>
            <a:pPr marL="514350" indent="-514350" algn="just">
              <a:buFont typeface="+mj-lt"/>
              <a:buAutoNum type="alphaLcPeriod"/>
              <a:defRPr/>
            </a:pPr>
            <a:r>
              <a:rPr lang="es-EC" sz="2100" dirty="0" smtClean="0">
                <a:solidFill>
                  <a:srgbClr val="FF0000"/>
                </a:solidFill>
              </a:rPr>
              <a:t>Crear órganos </a:t>
            </a:r>
            <a:r>
              <a:rPr lang="es-EC" sz="2100" dirty="0" smtClean="0"/>
              <a:t>de asesoramiento y planificación; </a:t>
            </a:r>
            <a:r>
              <a:rPr lang="es-EC" sz="2100" dirty="0" smtClean="0">
                <a:solidFill>
                  <a:srgbClr val="FF0000"/>
                </a:solidFill>
              </a:rPr>
              <a:t>Control</a:t>
            </a:r>
            <a:r>
              <a:rPr lang="es-EC" sz="2100" dirty="0" smtClean="0"/>
              <a:t>; administración; y, de desarrollo.</a:t>
            </a:r>
          </a:p>
          <a:p>
            <a:pPr marL="514350" indent="-514350" algn="just">
              <a:buFont typeface="+mj-lt"/>
              <a:buAutoNum type="alphaLcPeriod"/>
              <a:defRPr/>
            </a:pPr>
            <a:endParaRPr lang="es-EC" sz="2100" dirty="0" smtClean="0"/>
          </a:p>
          <a:p>
            <a:pPr marL="514350" indent="-514350" algn="just">
              <a:buFont typeface="+mj-lt"/>
              <a:buAutoNum type="alphaLcPeriod"/>
              <a:defRPr/>
            </a:pPr>
            <a:r>
              <a:rPr lang="es-EC" sz="2100" dirty="0" smtClean="0">
                <a:solidFill>
                  <a:srgbClr val="FF0000"/>
                </a:solidFill>
              </a:rPr>
              <a:t>Ejercer la rectoría del sector</a:t>
            </a:r>
            <a:r>
              <a:rPr lang="es-EC" sz="2100" dirty="0" smtClean="0"/>
              <a:t>, diseño, definición, e implementación de políticas, formulación e implementación de planes programas y proyectos y de su ejecución de manera desconcentrada.</a:t>
            </a:r>
          </a:p>
          <a:p>
            <a:pPr marL="514350" indent="-514350" algn="just">
              <a:buFont typeface="+mj-lt"/>
              <a:buAutoNum type="alphaLcPeriod"/>
              <a:defRPr/>
            </a:pPr>
            <a:endParaRPr lang="es-EC" sz="2100" dirty="0" smtClean="0"/>
          </a:p>
          <a:p>
            <a:pPr marL="514350" indent="-514350" algn="just">
              <a:buFont typeface="+mj-lt"/>
              <a:buAutoNum type="alphaLcPeriod"/>
              <a:defRPr/>
            </a:pPr>
            <a:r>
              <a:rPr lang="es-EC" sz="2100" dirty="0" smtClean="0">
                <a:solidFill>
                  <a:srgbClr val="FF0000"/>
                </a:solidFill>
              </a:rPr>
              <a:t>Garantizar el cumplimiento de las normas técnicas</a:t>
            </a:r>
            <a:r>
              <a:rPr lang="es-EC" sz="2100" dirty="0" smtClean="0"/>
              <a:t>, </a:t>
            </a:r>
            <a:r>
              <a:rPr lang="es-EC" sz="2100" dirty="0" smtClean="0">
                <a:solidFill>
                  <a:srgbClr val="FF0000"/>
                </a:solidFill>
              </a:rPr>
              <a:t>así como los estándares de calidad y eficiencia </a:t>
            </a:r>
            <a:r>
              <a:rPr lang="es-EC" sz="2100" dirty="0" smtClean="0"/>
              <a:t>en el ejercicio de las competencias y en la prestación de los servicios públicos, atendiendo el interés general y el ordenamiento jurídico.</a:t>
            </a:r>
            <a:endParaRPr lang="es-ES_tradnl" sz="2100" dirty="0" smtClean="0"/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48979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</a:rPr>
              <a:t>ATRIBUCIONES Y RESPONSABILIDADES DEL </a:t>
            </a:r>
            <a:r>
              <a:rPr lang="es-EC" sz="3200" b="1" dirty="0" err="1" smtClean="0">
                <a:solidFill>
                  <a:schemeClr val="bg1"/>
                </a:solidFill>
              </a:rPr>
              <a:t>MIDENA</a:t>
            </a:r>
            <a:endParaRPr lang="es-EC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48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857364"/>
            <a:ext cx="8286777" cy="3663288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514350" indent="-514350" algn="just">
              <a:buFont typeface="+mj-lt"/>
              <a:buAutoNum type="alphaLcPeriod"/>
              <a:defRPr/>
            </a:pPr>
            <a:r>
              <a:rPr lang="es-EC" sz="2100" dirty="0" smtClean="0">
                <a:solidFill>
                  <a:srgbClr val="FF0000"/>
                </a:solidFill>
              </a:rPr>
              <a:t>Administrar el Instituto </a:t>
            </a:r>
            <a:r>
              <a:rPr lang="es-EC" sz="2100" dirty="0" smtClean="0"/>
              <a:t>de Calibraciones y Ensayos de las Fuerzas Armadas. </a:t>
            </a:r>
          </a:p>
          <a:p>
            <a:pPr marL="514350" indent="-514350" algn="just">
              <a:buFont typeface="+mj-lt"/>
              <a:buAutoNum type="alphaLcPeriod"/>
              <a:defRPr/>
            </a:pPr>
            <a:endParaRPr lang="es-EC" sz="2100" dirty="0" smtClean="0"/>
          </a:p>
          <a:p>
            <a:pPr marL="514350" indent="-514350" algn="just">
              <a:buFont typeface="+mj-lt"/>
              <a:buAutoNum type="alphaLcPeriod"/>
              <a:defRPr/>
            </a:pPr>
            <a:r>
              <a:rPr lang="es-EC" sz="2100" dirty="0" smtClean="0">
                <a:solidFill>
                  <a:srgbClr val="FF0000"/>
                </a:solidFill>
              </a:rPr>
              <a:t>Canalizar las necesidades técnico – administrativas </a:t>
            </a:r>
            <a:r>
              <a:rPr lang="es-EC" sz="2100" dirty="0" smtClean="0"/>
              <a:t>del instituto de Calibraciones y Ensayos de  Fuerzas al Ministerio de Defensa Nacional.</a:t>
            </a:r>
          </a:p>
          <a:p>
            <a:pPr marL="514350" indent="-514350" algn="just">
              <a:buFont typeface="+mj-lt"/>
              <a:buAutoNum type="alphaLcPeriod"/>
              <a:defRPr/>
            </a:pPr>
            <a:endParaRPr lang="es-EC" sz="2100" dirty="0" smtClean="0"/>
          </a:p>
          <a:p>
            <a:pPr marL="514350" indent="-514350" algn="just">
              <a:buFont typeface="+mj-lt"/>
              <a:buAutoNum type="alphaLcPeriod"/>
              <a:defRPr/>
            </a:pPr>
            <a:r>
              <a:rPr lang="es-EC" sz="2100" dirty="0" smtClean="0">
                <a:solidFill>
                  <a:srgbClr val="FF0000"/>
                </a:solidFill>
              </a:rPr>
              <a:t>Realizar el seguimiento </a:t>
            </a:r>
            <a:r>
              <a:rPr lang="es-EC" sz="2100" dirty="0" smtClean="0"/>
              <a:t>de las políticas dadas por parte del Ministerio de Defensa Nacional.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14366" y="571480"/>
            <a:ext cx="8229600" cy="48979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</a:rPr>
              <a:t>ATRIBUCIONES Y RESPONSABILIDADES DE LA </a:t>
            </a:r>
            <a:r>
              <a:rPr lang="es-EC" sz="3200" b="1" dirty="0" err="1" smtClean="0">
                <a:solidFill>
                  <a:schemeClr val="bg1"/>
                </a:solidFill>
              </a:rPr>
              <a:t>F.T</a:t>
            </a:r>
            <a:endParaRPr lang="es-EC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9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143536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177800" indent="-177800" algn="just">
              <a:buFont typeface="+mj-lt"/>
              <a:buAutoNum type="alphaLcPeriod"/>
              <a:defRPr/>
            </a:pPr>
            <a:r>
              <a:rPr lang="es-EC" sz="2000" dirty="0" smtClean="0">
                <a:solidFill>
                  <a:srgbClr val="FF0000"/>
                </a:solidFill>
              </a:rPr>
              <a:t>Expedir certificados </a:t>
            </a:r>
            <a:r>
              <a:rPr lang="es-EC" sz="2000" dirty="0" smtClean="0"/>
              <a:t>de cumplimiento de estándares </a:t>
            </a:r>
            <a:r>
              <a:rPr lang="es-EC" sz="2000" dirty="0" smtClean="0">
                <a:solidFill>
                  <a:srgbClr val="FF0000"/>
                </a:solidFill>
              </a:rPr>
              <a:t>en magnitudes de tiempo, presión, temperatura, alta y baja frecuencia </a:t>
            </a:r>
            <a:r>
              <a:rPr lang="es-EC" sz="2000" dirty="0" smtClean="0"/>
              <a:t>de equipamiento militar, industria de la defensa y entidades publicas y privadas que la requieran de acuerdo a la capacidad. </a:t>
            </a:r>
          </a:p>
          <a:p>
            <a:pPr marL="177800" indent="-177800" algn="just">
              <a:buFont typeface="+mj-lt"/>
              <a:buAutoNum type="alphaLcPeriod"/>
              <a:defRPr/>
            </a:pPr>
            <a:endParaRPr lang="es-EC" sz="1600" dirty="0" smtClean="0"/>
          </a:p>
          <a:p>
            <a:pPr marL="177800" indent="-177800" algn="just">
              <a:buFont typeface="+mj-lt"/>
              <a:buAutoNum type="alphaLcPeriod"/>
              <a:defRPr/>
            </a:pPr>
            <a:r>
              <a:rPr lang="es-EC" sz="2000" dirty="0" smtClean="0">
                <a:solidFill>
                  <a:srgbClr val="FF0000"/>
                </a:solidFill>
              </a:rPr>
              <a:t>Mantener la trazabilidad de equipos </a:t>
            </a:r>
            <a:r>
              <a:rPr lang="es-EC" sz="2000" dirty="0" smtClean="0"/>
              <a:t>y patrones </a:t>
            </a:r>
            <a:r>
              <a:rPr lang="es-EC" sz="2000" dirty="0" smtClean="0">
                <a:solidFill>
                  <a:srgbClr val="FF0000"/>
                </a:solidFill>
              </a:rPr>
              <a:t>a través de comparaciones </a:t>
            </a:r>
            <a:r>
              <a:rPr lang="es-EC" sz="2000" dirty="0" smtClean="0"/>
              <a:t>o calibraciones periódicas.</a:t>
            </a:r>
          </a:p>
          <a:p>
            <a:pPr marL="177800" indent="-177800" algn="just">
              <a:buFont typeface="+mj-lt"/>
              <a:buAutoNum type="alphaLcPeriod"/>
              <a:defRPr/>
            </a:pPr>
            <a:endParaRPr lang="es-EC" sz="1400" dirty="0" smtClean="0"/>
          </a:p>
          <a:p>
            <a:pPr marL="177800" indent="-177800" algn="just">
              <a:buFont typeface="+mj-lt"/>
              <a:buAutoNum type="alphaLcPeriod"/>
              <a:defRPr/>
            </a:pPr>
            <a:r>
              <a:rPr lang="es-EC" sz="2000" dirty="0" smtClean="0"/>
              <a:t>Realizar el </a:t>
            </a:r>
            <a:r>
              <a:rPr lang="es-EC" sz="2000" dirty="0" smtClean="0">
                <a:solidFill>
                  <a:srgbClr val="FF0000"/>
                </a:solidFill>
              </a:rPr>
              <a:t>control de calidad en el área de metrología </a:t>
            </a:r>
            <a:r>
              <a:rPr lang="es-EC" sz="2000" dirty="0" smtClean="0"/>
              <a:t>de equipos de conformidad con las normas técnicas establecidas.</a:t>
            </a:r>
          </a:p>
          <a:p>
            <a:pPr marL="177800" indent="-177800" algn="just">
              <a:buFont typeface="+mj-lt"/>
              <a:buAutoNum type="alphaLcPeriod"/>
              <a:defRPr/>
            </a:pPr>
            <a:endParaRPr lang="es-EC" sz="1400" dirty="0" smtClean="0"/>
          </a:p>
          <a:p>
            <a:pPr marL="177800" indent="-177800" algn="just">
              <a:buFont typeface="+mj-lt"/>
              <a:buAutoNum type="alphaLcPeriod" startAt="4"/>
              <a:defRPr/>
            </a:pPr>
            <a:r>
              <a:rPr lang="es-EC" sz="2000" dirty="0" smtClean="0">
                <a:solidFill>
                  <a:srgbClr val="FF0000"/>
                </a:solidFill>
              </a:rPr>
              <a:t>Certificar las calibraciones y ensayos</a:t>
            </a:r>
            <a:r>
              <a:rPr lang="es-EC" sz="2000" dirty="0" smtClean="0"/>
              <a:t> de equipos de conformidad a procedimientos técnicos establecidos.</a:t>
            </a:r>
          </a:p>
          <a:p>
            <a:pPr marL="177800" indent="-177800" algn="just">
              <a:buFont typeface="+mj-lt"/>
              <a:buAutoNum type="alphaLcPeriod" startAt="4"/>
              <a:defRPr/>
            </a:pPr>
            <a:endParaRPr lang="es-EC" sz="1400" dirty="0" smtClean="0"/>
          </a:p>
          <a:p>
            <a:pPr marL="177800" indent="-177800" algn="just">
              <a:buFont typeface="+mj-lt"/>
              <a:buAutoNum type="alphaLcPeriod" startAt="4"/>
              <a:defRPr/>
            </a:pPr>
            <a:r>
              <a:rPr lang="es-EC" sz="2000" dirty="0" smtClean="0">
                <a:solidFill>
                  <a:srgbClr val="FF0000"/>
                </a:solidFill>
              </a:rPr>
              <a:t>Coordinar con otros organismos acreditados</a:t>
            </a:r>
            <a:r>
              <a:rPr lang="es-EC" sz="2000" dirty="0" smtClean="0"/>
              <a:t> para la ejecución de ensayos en caso de no disponer de la capacidad.</a:t>
            </a:r>
            <a:endParaRPr lang="es-ES_tradnl" sz="2000" dirty="0" smtClean="0"/>
          </a:p>
          <a:p>
            <a:pPr marL="514350" indent="-514350" algn="just">
              <a:buFont typeface="+mj-lt"/>
              <a:buAutoNum type="alphaLcPeriod"/>
              <a:defRPr/>
            </a:pPr>
            <a:endParaRPr lang="es-ES_tradnl" sz="2000" dirty="0" smtClean="0"/>
          </a:p>
        </p:txBody>
      </p:sp>
      <p:sp>
        <p:nvSpPr>
          <p:cNvPr id="4" name="3 Título"/>
          <p:cNvSpPr txBox="1">
            <a:spLocks/>
          </p:cNvSpPr>
          <p:nvPr/>
        </p:nvSpPr>
        <p:spPr>
          <a:xfrm>
            <a:off x="395536" y="404664"/>
            <a:ext cx="8229600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rIns="0" bIns="0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EC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ATRIBUCIONES Y RESPONSABILIDADES DEL INSTITUTO DE CALIBRACIÓN Y ENSAYOS DE </a:t>
            </a:r>
            <a:r>
              <a:rPr lang="es-EC" sz="2400" b="1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FF.AA.</a:t>
            </a:r>
            <a:endParaRPr kumimoji="0" lang="es-EC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7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42844" y="1201147"/>
          <a:ext cx="8786874" cy="5585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471"/>
                <a:gridCol w="3442445"/>
                <a:gridCol w="2928958"/>
              </a:tblGrid>
              <a:tr h="269609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latin typeface="Arial" pitchFamily="34" charset="0"/>
                          <a:cs typeface="Arial" pitchFamily="34" charset="0"/>
                        </a:rPr>
                        <a:t>PROCESO</a:t>
                      </a:r>
                      <a:endParaRPr lang="es-EC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latin typeface="Arial" pitchFamily="34" charset="0"/>
                          <a:cs typeface="Arial" pitchFamily="34" charset="0"/>
                        </a:rPr>
                        <a:t>SUB PROCESO</a:t>
                      </a:r>
                      <a:endParaRPr lang="es-EC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latin typeface="Arial" pitchFamily="34" charset="0"/>
                          <a:cs typeface="Arial" pitchFamily="34" charset="0"/>
                        </a:rPr>
                        <a:t>PRODUCTOS/SERVICIOS</a:t>
                      </a:r>
                      <a:endParaRPr lang="es-EC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57847">
                <a:tc rowSpan="2"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latin typeface="Arial" pitchFamily="34" charset="0"/>
                          <a:cs typeface="Arial" pitchFamily="34" charset="0"/>
                        </a:rPr>
                        <a:t>GESTIÓN</a:t>
                      </a:r>
                      <a:r>
                        <a:rPr lang="es-EC" sz="1600" baseline="0" dirty="0" smtClean="0">
                          <a:latin typeface="Arial" pitchFamily="34" charset="0"/>
                          <a:cs typeface="Arial" pitchFamily="34" charset="0"/>
                        </a:rPr>
                        <a:t> DE EQUIPOS Y PATRONES (</a:t>
                      </a:r>
                      <a:r>
                        <a:rPr lang="es-EC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GP</a:t>
                      </a:r>
                      <a:r>
                        <a:rPr lang="es-EC" sz="16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s-EC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PLANIFICACIÓN (GP.1)</a:t>
                      </a:r>
                    </a:p>
                    <a:p>
                      <a:endParaRPr lang="es-EC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  <a:r>
                        <a:rPr lang="es-EC" sz="1600" baseline="0" dirty="0" smtClean="0">
                          <a:latin typeface="Arial" pitchFamily="34" charset="0"/>
                          <a:cs typeface="Arial" pitchFamily="34" charset="0"/>
                        </a:rPr>
                        <a:t> de mantenimiento.</a:t>
                      </a:r>
                    </a:p>
                    <a:p>
                      <a:r>
                        <a:rPr lang="es-EC" sz="1600" baseline="0" dirty="0" smtClean="0">
                          <a:latin typeface="Arial" pitchFamily="34" charset="0"/>
                          <a:cs typeface="Arial" pitchFamily="34" charset="0"/>
                        </a:rPr>
                        <a:t>Plan de calibración</a:t>
                      </a:r>
                    </a:p>
                    <a:p>
                      <a:r>
                        <a:rPr lang="es-EC" sz="1600" baseline="0" dirty="0" smtClean="0">
                          <a:latin typeface="Arial" pitchFamily="34" charset="0"/>
                          <a:cs typeface="Arial" pitchFamily="34" charset="0"/>
                        </a:rPr>
                        <a:t>Plan de inter comparación </a:t>
                      </a:r>
                    </a:p>
                  </a:txBody>
                  <a:tcPr anchor="ctr"/>
                </a:tc>
              </a:tr>
              <a:tr h="661768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CALIBRACIÓN Y ENSAYOS DE  PATRONES DE TRABAJO (GP.2)</a:t>
                      </a:r>
                      <a:endParaRPr lang="es-EC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latin typeface="Arial" pitchFamily="34" charset="0"/>
                          <a:cs typeface="Arial" pitchFamily="34" charset="0"/>
                        </a:rPr>
                        <a:t>Diagrama</a:t>
                      </a:r>
                      <a:r>
                        <a:rPr lang="es-EC" sz="1600" baseline="0" dirty="0" smtClean="0">
                          <a:latin typeface="Arial" pitchFamily="34" charset="0"/>
                          <a:cs typeface="Arial" pitchFamily="34" charset="0"/>
                        </a:rPr>
                        <a:t> de trazabilidad.</a:t>
                      </a:r>
                    </a:p>
                    <a:p>
                      <a:r>
                        <a:rPr lang="es-EC" sz="1600" baseline="0" dirty="0" smtClean="0">
                          <a:latin typeface="Arial" pitchFamily="34" charset="0"/>
                          <a:cs typeface="Arial" pitchFamily="34" charset="0"/>
                        </a:rPr>
                        <a:t>Certificado de calibración del patrón de trabajo.</a:t>
                      </a:r>
                      <a:endParaRPr lang="es-EC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25638">
                <a:tc rowSpan="3">
                  <a:txBody>
                    <a:bodyPr/>
                    <a:lstStyle/>
                    <a:p>
                      <a:pPr algn="ctr"/>
                      <a:r>
                        <a:rPr lang="es-EC" sz="1600" smtClean="0">
                          <a:latin typeface="Arial" pitchFamily="34" charset="0"/>
                          <a:cs typeface="Arial" pitchFamily="34" charset="0"/>
                        </a:rPr>
                        <a:t>VERIFICAC IÓN (GV)</a:t>
                      </a:r>
                      <a:endParaRPr lang="es-EC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REGISTRO (GV.1)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latin typeface="Arial" pitchFamily="34" charset="0"/>
                          <a:cs typeface="Arial" pitchFamily="34" charset="0"/>
                        </a:rPr>
                        <a:t>Hoja de control.</a:t>
                      </a:r>
                      <a:endParaRPr lang="es-EC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25638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CALIBRACIÓN / ENSAYO (GV.2)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latin typeface="Arial" pitchFamily="34" charset="0"/>
                          <a:cs typeface="Arial" pitchFamily="34" charset="0"/>
                        </a:rPr>
                        <a:t>Hoja de datos.</a:t>
                      </a:r>
                    </a:p>
                    <a:p>
                      <a:r>
                        <a:rPr lang="es-EC" sz="1600" dirty="0" smtClean="0">
                          <a:latin typeface="Arial" pitchFamily="34" charset="0"/>
                          <a:cs typeface="Arial" pitchFamily="34" charset="0"/>
                        </a:rPr>
                        <a:t>Registros</a:t>
                      </a:r>
                      <a:r>
                        <a:rPr lang="es-EC" sz="1600" baseline="0" dirty="0" smtClean="0">
                          <a:latin typeface="Arial" pitchFamily="34" charset="0"/>
                          <a:cs typeface="Arial" pitchFamily="34" charset="0"/>
                        </a:rPr>
                        <a:t> de validación </a:t>
                      </a:r>
                      <a:endParaRPr lang="es-EC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25638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CERTIFICACIÓN (GV.3)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latin typeface="Arial" pitchFamily="34" charset="0"/>
                          <a:cs typeface="Arial" pitchFamily="34" charset="0"/>
                        </a:rPr>
                        <a:t>Informes técnicos</a:t>
                      </a:r>
                    </a:p>
                    <a:p>
                      <a:r>
                        <a:rPr lang="es-EC" sz="1600" dirty="0" smtClean="0">
                          <a:latin typeface="Arial" pitchFamily="34" charset="0"/>
                          <a:cs typeface="Arial" pitchFamily="34" charset="0"/>
                        </a:rPr>
                        <a:t>Certificado</a:t>
                      </a:r>
                      <a:r>
                        <a:rPr lang="es-EC" sz="1600" baseline="0" dirty="0" smtClean="0">
                          <a:latin typeface="Arial" pitchFamily="34" charset="0"/>
                          <a:cs typeface="Arial" pitchFamily="34" charset="0"/>
                        </a:rPr>
                        <a:t> de calibración</a:t>
                      </a:r>
                      <a:endParaRPr lang="es-EC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25638">
                <a:tc rowSpan="2">
                  <a:txBody>
                    <a:bodyPr/>
                    <a:lstStyle/>
                    <a:p>
                      <a:pPr algn="ctr"/>
                      <a:r>
                        <a:rPr lang="es-EC" sz="1600" u="none" dirty="0" smtClean="0">
                          <a:latin typeface="Arial" pitchFamily="34" charset="0"/>
                          <a:cs typeface="Arial" pitchFamily="34" charset="0"/>
                        </a:rPr>
                        <a:t>GESTIÓN</a:t>
                      </a:r>
                      <a:r>
                        <a:rPr lang="es-EC" sz="1600" baseline="0" dirty="0" smtClean="0">
                          <a:latin typeface="Arial" pitchFamily="34" charset="0"/>
                          <a:cs typeface="Arial" pitchFamily="34" charset="0"/>
                        </a:rPr>
                        <a:t> DE CALIDAD (</a:t>
                      </a:r>
                      <a:r>
                        <a:rPr lang="es-EC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GC</a:t>
                      </a:r>
                      <a:r>
                        <a:rPr lang="es-EC" sz="16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s-EC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SEGUIMIENTO Y MEDICIÓN (GC.1)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latin typeface="Arial" pitchFamily="34" charset="0"/>
                          <a:cs typeface="Arial" pitchFamily="34" charset="0"/>
                        </a:rPr>
                        <a:t>Programa de auditoria interna</a:t>
                      </a:r>
                    </a:p>
                    <a:p>
                      <a:r>
                        <a:rPr lang="es-EC" sz="1600" dirty="0" smtClean="0">
                          <a:latin typeface="Arial" pitchFamily="34" charset="0"/>
                          <a:cs typeface="Arial" pitchFamily="34" charset="0"/>
                        </a:rPr>
                        <a:t>Informes</a:t>
                      </a:r>
                      <a:r>
                        <a:rPr lang="es-EC" sz="1600" baseline="0" dirty="0" smtClean="0">
                          <a:latin typeface="Arial" pitchFamily="34" charset="0"/>
                          <a:cs typeface="Arial" pitchFamily="34" charset="0"/>
                        </a:rPr>
                        <a:t> de auditoria interna</a:t>
                      </a:r>
                    </a:p>
                    <a:p>
                      <a:r>
                        <a:rPr lang="es-EC" sz="1600" baseline="0" dirty="0" smtClean="0">
                          <a:latin typeface="Arial" pitchFamily="34" charset="0"/>
                          <a:cs typeface="Arial" pitchFamily="34" charset="0"/>
                        </a:rPr>
                        <a:t>Plan de seguimiento</a:t>
                      </a:r>
                    </a:p>
                    <a:p>
                      <a:r>
                        <a:rPr lang="es-EC" sz="1600" baseline="0" dirty="0" smtClean="0">
                          <a:latin typeface="Arial" pitchFamily="34" charset="0"/>
                          <a:cs typeface="Arial" pitchFamily="34" charset="0"/>
                        </a:rPr>
                        <a:t>Informes de seguimiento</a:t>
                      </a:r>
                      <a:endParaRPr lang="es-EC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25638">
                <a:tc vMerge="1"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EVALUACIÓN (GC.2)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latin typeface="Arial" pitchFamily="34" charset="0"/>
                          <a:cs typeface="Arial" pitchFamily="34" charset="0"/>
                        </a:rPr>
                        <a:t>Informes de evaluación</a:t>
                      </a:r>
                      <a:endParaRPr lang="es-EC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3 Título"/>
          <p:cNvSpPr txBox="1">
            <a:spLocks/>
          </p:cNvSpPr>
          <p:nvPr/>
        </p:nvSpPr>
        <p:spPr>
          <a:xfrm>
            <a:off x="414366" y="571480"/>
            <a:ext cx="8229600" cy="4897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EC" sz="28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PRODUCTOS SERVICIOS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8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874262"/>
            <a:ext cx="6858047" cy="44122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Título"/>
          <p:cNvSpPr txBox="1">
            <a:spLocks/>
          </p:cNvSpPr>
          <p:nvPr/>
        </p:nvSpPr>
        <p:spPr>
          <a:xfrm>
            <a:off x="467544" y="562946"/>
            <a:ext cx="8229600" cy="4897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lvl="2" algn="ctr"/>
            <a:r>
              <a:rPr lang="es-EC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DEPENDENCIA ACTUAL DEL C.M.E.E.</a:t>
            </a:r>
            <a:endParaRPr lang="es-EC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132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 txBox="1">
            <a:spLocks/>
          </p:cNvSpPr>
          <p:nvPr/>
        </p:nvSpPr>
        <p:spPr>
          <a:xfrm>
            <a:off x="467544" y="332656"/>
            <a:ext cx="8229600" cy="4897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lvl="2" algn="ctr"/>
            <a:r>
              <a:rPr lang="es-EC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DEPENDENCIA PROYECTADA.</a:t>
            </a:r>
            <a:endParaRPr lang="es-EC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428625" y="1436688"/>
            <a:ext cx="8369301" cy="4930776"/>
            <a:chOff x="270" y="905"/>
            <a:chExt cx="5272" cy="3106"/>
          </a:xfrm>
        </p:grpSpPr>
        <p:sp>
          <p:nvSpPr>
            <p:cNvPr id="10242" name="AutoShape 2"/>
            <p:cNvSpPr>
              <a:spLocks noChangeAspect="1" noChangeArrowheads="1" noTextEdit="1"/>
            </p:cNvSpPr>
            <p:nvPr/>
          </p:nvSpPr>
          <p:spPr bwMode="auto">
            <a:xfrm>
              <a:off x="270" y="908"/>
              <a:ext cx="5265" cy="3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2431" y="1885"/>
              <a:ext cx="1447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10245" name="Freeform 5"/>
            <p:cNvSpPr>
              <a:spLocks noEditPoints="1"/>
            </p:cNvSpPr>
            <p:nvPr/>
          </p:nvSpPr>
          <p:spPr bwMode="auto">
            <a:xfrm>
              <a:off x="2420" y="1877"/>
              <a:ext cx="1469" cy="44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4" y="0"/>
                </a:cxn>
                <a:cxn ang="0">
                  <a:pos x="3240" y="0"/>
                </a:cxn>
                <a:cxn ang="0">
                  <a:pos x="3264" y="24"/>
                </a:cxn>
                <a:cxn ang="0">
                  <a:pos x="3264" y="1240"/>
                </a:cxn>
                <a:cxn ang="0">
                  <a:pos x="3240" y="1264"/>
                </a:cxn>
                <a:cxn ang="0">
                  <a:pos x="24" y="1264"/>
                </a:cxn>
                <a:cxn ang="0">
                  <a:pos x="0" y="1240"/>
                </a:cxn>
                <a:cxn ang="0">
                  <a:pos x="0" y="24"/>
                </a:cxn>
                <a:cxn ang="0">
                  <a:pos x="48" y="1240"/>
                </a:cxn>
                <a:cxn ang="0">
                  <a:pos x="24" y="1216"/>
                </a:cxn>
                <a:cxn ang="0">
                  <a:pos x="3240" y="1216"/>
                </a:cxn>
                <a:cxn ang="0">
                  <a:pos x="3216" y="1240"/>
                </a:cxn>
                <a:cxn ang="0">
                  <a:pos x="3216" y="24"/>
                </a:cxn>
                <a:cxn ang="0">
                  <a:pos x="3240" y="48"/>
                </a:cxn>
                <a:cxn ang="0">
                  <a:pos x="24" y="48"/>
                </a:cxn>
                <a:cxn ang="0">
                  <a:pos x="48" y="24"/>
                </a:cxn>
                <a:cxn ang="0">
                  <a:pos x="48" y="1240"/>
                </a:cxn>
              </a:cxnLst>
              <a:rect l="0" t="0" r="r" b="b"/>
              <a:pathLst>
                <a:path w="3264" h="1264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3240" y="0"/>
                  </a:lnTo>
                  <a:cubicBezTo>
                    <a:pt x="3254" y="0"/>
                    <a:pt x="3264" y="11"/>
                    <a:pt x="3264" y="24"/>
                  </a:cubicBezTo>
                  <a:lnTo>
                    <a:pt x="3264" y="1240"/>
                  </a:lnTo>
                  <a:cubicBezTo>
                    <a:pt x="3264" y="1254"/>
                    <a:pt x="3254" y="1264"/>
                    <a:pt x="3240" y="1264"/>
                  </a:cubicBezTo>
                  <a:lnTo>
                    <a:pt x="24" y="1264"/>
                  </a:lnTo>
                  <a:cubicBezTo>
                    <a:pt x="11" y="1264"/>
                    <a:pt x="0" y="1254"/>
                    <a:pt x="0" y="1240"/>
                  </a:cubicBezTo>
                  <a:lnTo>
                    <a:pt x="0" y="24"/>
                  </a:lnTo>
                  <a:close/>
                  <a:moveTo>
                    <a:pt x="48" y="1240"/>
                  </a:moveTo>
                  <a:lnTo>
                    <a:pt x="24" y="1216"/>
                  </a:lnTo>
                  <a:lnTo>
                    <a:pt x="3240" y="1216"/>
                  </a:lnTo>
                  <a:lnTo>
                    <a:pt x="3216" y="1240"/>
                  </a:lnTo>
                  <a:lnTo>
                    <a:pt x="3216" y="24"/>
                  </a:lnTo>
                  <a:lnTo>
                    <a:pt x="3240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1240"/>
                  </a:lnTo>
                  <a:close/>
                </a:path>
              </a:pathLst>
            </a:custGeom>
            <a:solidFill>
              <a:srgbClr val="4F81BD"/>
            </a:solidFill>
            <a:ln w="0" cap="flat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2501" y="1969"/>
              <a:ext cx="1484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COMANDO CONJUNTO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2782" y="2081"/>
              <a:ext cx="865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 LAS FF.AA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48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1" y="1431"/>
              <a:ext cx="1289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" y="1431"/>
              <a:ext cx="1289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4" y="1419"/>
              <a:ext cx="130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4" y="1419"/>
              <a:ext cx="130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" y="1454"/>
              <a:ext cx="119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3" name="Freeform 13"/>
            <p:cNvSpPr>
              <a:spLocks noEditPoints="1"/>
            </p:cNvSpPr>
            <p:nvPr/>
          </p:nvSpPr>
          <p:spPr bwMode="auto">
            <a:xfrm>
              <a:off x="461" y="1451"/>
              <a:ext cx="1203" cy="40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664" y="0"/>
                </a:cxn>
                <a:cxn ang="0">
                  <a:pos x="2672" y="8"/>
                </a:cxn>
                <a:cxn ang="0">
                  <a:pos x="2672" y="1144"/>
                </a:cxn>
                <a:cxn ang="0">
                  <a:pos x="2664" y="1152"/>
                </a:cxn>
                <a:cxn ang="0">
                  <a:pos x="8" y="1152"/>
                </a:cxn>
                <a:cxn ang="0">
                  <a:pos x="0" y="1144"/>
                </a:cxn>
                <a:cxn ang="0">
                  <a:pos x="0" y="8"/>
                </a:cxn>
                <a:cxn ang="0">
                  <a:pos x="16" y="1144"/>
                </a:cxn>
                <a:cxn ang="0">
                  <a:pos x="8" y="1136"/>
                </a:cxn>
                <a:cxn ang="0">
                  <a:pos x="2664" y="1136"/>
                </a:cxn>
                <a:cxn ang="0">
                  <a:pos x="2656" y="1144"/>
                </a:cxn>
                <a:cxn ang="0">
                  <a:pos x="2656" y="8"/>
                </a:cxn>
                <a:cxn ang="0">
                  <a:pos x="2664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144"/>
                </a:cxn>
              </a:cxnLst>
              <a:rect l="0" t="0" r="r" b="b"/>
              <a:pathLst>
                <a:path w="2672" h="115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664" y="0"/>
                  </a:lnTo>
                  <a:cubicBezTo>
                    <a:pt x="2669" y="0"/>
                    <a:pt x="2672" y="4"/>
                    <a:pt x="2672" y="8"/>
                  </a:cubicBezTo>
                  <a:lnTo>
                    <a:pt x="2672" y="1144"/>
                  </a:lnTo>
                  <a:cubicBezTo>
                    <a:pt x="2672" y="1149"/>
                    <a:pt x="2669" y="1152"/>
                    <a:pt x="2664" y="1152"/>
                  </a:cubicBezTo>
                  <a:lnTo>
                    <a:pt x="8" y="1152"/>
                  </a:lnTo>
                  <a:cubicBezTo>
                    <a:pt x="4" y="1152"/>
                    <a:pt x="0" y="1149"/>
                    <a:pt x="0" y="1144"/>
                  </a:cubicBezTo>
                  <a:lnTo>
                    <a:pt x="0" y="8"/>
                  </a:lnTo>
                  <a:close/>
                  <a:moveTo>
                    <a:pt x="16" y="1144"/>
                  </a:moveTo>
                  <a:lnTo>
                    <a:pt x="8" y="1136"/>
                  </a:lnTo>
                  <a:lnTo>
                    <a:pt x="2664" y="1136"/>
                  </a:lnTo>
                  <a:lnTo>
                    <a:pt x="2656" y="1144"/>
                  </a:lnTo>
                  <a:lnTo>
                    <a:pt x="2656" y="8"/>
                  </a:lnTo>
                  <a:lnTo>
                    <a:pt x="266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144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742" y="1468"/>
              <a:ext cx="67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INSTITUTO DE 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555" y="1582"/>
              <a:ext cx="1174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CALIBRACIONES Y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6" name="Rectangle 16"/>
            <p:cNvSpPr>
              <a:spLocks noChangeArrowheads="1"/>
            </p:cNvSpPr>
            <p:nvPr/>
          </p:nvSpPr>
          <p:spPr bwMode="auto">
            <a:xfrm>
              <a:off x="533" y="1700"/>
              <a:ext cx="121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ENSAYOS DE </a:t>
              </a:r>
              <a:r>
                <a:rPr kumimoji="0" lang="es-EC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FF.AA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7" name="Rectangle 17"/>
            <p:cNvSpPr>
              <a:spLocks noChangeArrowheads="1"/>
            </p:cNvSpPr>
            <p:nvPr/>
          </p:nvSpPr>
          <p:spPr bwMode="auto">
            <a:xfrm>
              <a:off x="2373" y="914"/>
              <a:ext cx="1570" cy="36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10258" name="Freeform 18"/>
            <p:cNvSpPr>
              <a:spLocks noEditPoints="1"/>
            </p:cNvSpPr>
            <p:nvPr/>
          </p:nvSpPr>
          <p:spPr bwMode="auto">
            <a:xfrm>
              <a:off x="2362" y="905"/>
              <a:ext cx="1592" cy="38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4" y="0"/>
                </a:cxn>
                <a:cxn ang="0">
                  <a:pos x="3512" y="0"/>
                </a:cxn>
                <a:cxn ang="0">
                  <a:pos x="3536" y="24"/>
                </a:cxn>
                <a:cxn ang="0">
                  <a:pos x="3536" y="1064"/>
                </a:cxn>
                <a:cxn ang="0">
                  <a:pos x="3512" y="1088"/>
                </a:cxn>
                <a:cxn ang="0">
                  <a:pos x="24" y="1088"/>
                </a:cxn>
                <a:cxn ang="0">
                  <a:pos x="0" y="1064"/>
                </a:cxn>
                <a:cxn ang="0">
                  <a:pos x="0" y="24"/>
                </a:cxn>
                <a:cxn ang="0">
                  <a:pos x="48" y="1064"/>
                </a:cxn>
                <a:cxn ang="0">
                  <a:pos x="24" y="1040"/>
                </a:cxn>
                <a:cxn ang="0">
                  <a:pos x="3512" y="1040"/>
                </a:cxn>
                <a:cxn ang="0">
                  <a:pos x="3488" y="1064"/>
                </a:cxn>
                <a:cxn ang="0">
                  <a:pos x="3488" y="24"/>
                </a:cxn>
                <a:cxn ang="0">
                  <a:pos x="3512" y="48"/>
                </a:cxn>
                <a:cxn ang="0">
                  <a:pos x="24" y="48"/>
                </a:cxn>
                <a:cxn ang="0">
                  <a:pos x="48" y="24"/>
                </a:cxn>
                <a:cxn ang="0">
                  <a:pos x="48" y="1064"/>
                </a:cxn>
              </a:cxnLst>
              <a:rect l="0" t="0" r="r" b="b"/>
              <a:pathLst>
                <a:path w="3536" h="1088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3512" y="0"/>
                  </a:lnTo>
                  <a:cubicBezTo>
                    <a:pt x="3526" y="0"/>
                    <a:pt x="3536" y="11"/>
                    <a:pt x="3536" y="24"/>
                  </a:cubicBezTo>
                  <a:lnTo>
                    <a:pt x="3536" y="1064"/>
                  </a:lnTo>
                  <a:cubicBezTo>
                    <a:pt x="3536" y="1078"/>
                    <a:pt x="3526" y="1088"/>
                    <a:pt x="3512" y="1088"/>
                  </a:cubicBezTo>
                  <a:lnTo>
                    <a:pt x="24" y="1088"/>
                  </a:lnTo>
                  <a:cubicBezTo>
                    <a:pt x="11" y="1088"/>
                    <a:pt x="0" y="1078"/>
                    <a:pt x="0" y="1064"/>
                  </a:cubicBezTo>
                  <a:lnTo>
                    <a:pt x="0" y="24"/>
                  </a:lnTo>
                  <a:close/>
                  <a:moveTo>
                    <a:pt x="48" y="1064"/>
                  </a:moveTo>
                  <a:lnTo>
                    <a:pt x="24" y="1040"/>
                  </a:lnTo>
                  <a:lnTo>
                    <a:pt x="3512" y="1040"/>
                  </a:lnTo>
                  <a:lnTo>
                    <a:pt x="3488" y="1064"/>
                  </a:lnTo>
                  <a:lnTo>
                    <a:pt x="3488" y="24"/>
                  </a:lnTo>
                  <a:lnTo>
                    <a:pt x="3512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1064"/>
                  </a:lnTo>
                  <a:close/>
                </a:path>
              </a:pathLst>
            </a:custGeom>
            <a:solidFill>
              <a:srgbClr val="4F81BD"/>
            </a:solidFill>
            <a:ln w="0" cap="flat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>
              <a:off x="2450" y="1023"/>
              <a:ext cx="157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MINISTERIO DE DEFENSA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60" name="Picture 2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88" y="2596"/>
              <a:ext cx="1548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1" name="Picture 2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88" y="2596"/>
              <a:ext cx="1548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2" name="Rectangle 22"/>
            <p:cNvSpPr>
              <a:spLocks noChangeArrowheads="1"/>
            </p:cNvSpPr>
            <p:nvPr/>
          </p:nvSpPr>
          <p:spPr bwMode="auto">
            <a:xfrm>
              <a:off x="2614" y="2756"/>
              <a:ext cx="123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400" b="1" i="0" u="none" strike="noStrike" cap="none" normalizeH="0" baseline="0" smtClean="0">
                  <a:ln>
                    <a:noFill/>
                  </a:ln>
                  <a:solidFill>
                    <a:srgbClr val="EEECE1"/>
                  </a:solidFill>
                  <a:effectLst/>
                  <a:latin typeface="Calibri" pitchFamily="34" charset="0"/>
                  <a:cs typeface="Arial" pitchFamily="34" charset="0"/>
                </a:rPr>
                <a:t>FUERZA TERRESTRE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63" name="Picture 2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62" y="3511"/>
              <a:ext cx="1289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4" name="Picture 2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62" y="3511"/>
              <a:ext cx="1289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5" name="Picture 2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863" y="3494"/>
              <a:ext cx="1095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6" name="Picture 2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63" y="3494"/>
              <a:ext cx="1095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7" name="Picture 2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05" y="3533"/>
              <a:ext cx="11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8" name="Freeform 28"/>
            <p:cNvSpPr>
              <a:spLocks noEditPoints="1"/>
            </p:cNvSpPr>
            <p:nvPr/>
          </p:nvSpPr>
          <p:spPr bwMode="auto">
            <a:xfrm>
              <a:off x="2802" y="3530"/>
              <a:ext cx="1202" cy="41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664" y="0"/>
                </a:cxn>
                <a:cxn ang="0">
                  <a:pos x="2672" y="8"/>
                </a:cxn>
                <a:cxn ang="0">
                  <a:pos x="2672" y="1144"/>
                </a:cxn>
                <a:cxn ang="0">
                  <a:pos x="2664" y="1152"/>
                </a:cxn>
                <a:cxn ang="0">
                  <a:pos x="8" y="1152"/>
                </a:cxn>
                <a:cxn ang="0">
                  <a:pos x="0" y="1144"/>
                </a:cxn>
                <a:cxn ang="0">
                  <a:pos x="0" y="8"/>
                </a:cxn>
                <a:cxn ang="0">
                  <a:pos x="16" y="1144"/>
                </a:cxn>
                <a:cxn ang="0">
                  <a:pos x="8" y="1136"/>
                </a:cxn>
                <a:cxn ang="0">
                  <a:pos x="2664" y="1136"/>
                </a:cxn>
                <a:cxn ang="0">
                  <a:pos x="2656" y="1144"/>
                </a:cxn>
                <a:cxn ang="0">
                  <a:pos x="2656" y="8"/>
                </a:cxn>
                <a:cxn ang="0">
                  <a:pos x="2664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144"/>
                </a:cxn>
              </a:cxnLst>
              <a:rect l="0" t="0" r="r" b="b"/>
              <a:pathLst>
                <a:path w="2672" h="115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664" y="0"/>
                  </a:lnTo>
                  <a:cubicBezTo>
                    <a:pt x="2669" y="0"/>
                    <a:pt x="2672" y="4"/>
                    <a:pt x="2672" y="8"/>
                  </a:cubicBezTo>
                  <a:lnTo>
                    <a:pt x="2672" y="1144"/>
                  </a:lnTo>
                  <a:cubicBezTo>
                    <a:pt x="2672" y="1149"/>
                    <a:pt x="2669" y="1152"/>
                    <a:pt x="2664" y="1152"/>
                  </a:cubicBezTo>
                  <a:lnTo>
                    <a:pt x="8" y="1152"/>
                  </a:lnTo>
                  <a:cubicBezTo>
                    <a:pt x="4" y="1152"/>
                    <a:pt x="0" y="1149"/>
                    <a:pt x="0" y="1144"/>
                  </a:cubicBezTo>
                  <a:lnTo>
                    <a:pt x="0" y="8"/>
                  </a:lnTo>
                  <a:close/>
                  <a:moveTo>
                    <a:pt x="16" y="1144"/>
                  </a:moveTo>
                  <a:lnTo>
                    <a:pt x="8" y="1136"/>
                  </a:lnTo>
                  <a:lnTo>
                    <a:pt x="2664" y="1136"/>
                  </a:lnTo>
                  <a:lnTo>
                    <a:pt x="2656" y="1144"/>
                  </a:lnTo>
                  <a:lnTo>
                    <a:pt x="2656" y="8"/>
                  </a:lnTo>
                  <a:lnTo>
                    <a:pt x="266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144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10269" name="Rectangle 29"/>
            <p:cNvSpPr>
              <a:spLocks noChangeArrowheads="1"/>
            </p:cNvSpPr>
            <p:nvPr/>
          </p:nvSpPr>
          <p:spPr bwMode="auto">
            <a:xfrm>
              <a:off x="2995" y="3546"/>
              <a:ext cx="96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DIRECCIÓN DE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0" name="Rectangle 30"/>
            <p:cNvSpPr>
              <a:spLocks noChangeArrowheads="1"/>
            </p:cNvSpPr>
            <p:nvPr/>
          </p:nvSpPr>
          <p:spPr bwMode="auto">
            <a:xfrm>
              <a:off x="2988" y="3659"/>
              <a:ext cx="98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ENTIDADES DE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1" name="Rectangle 31"/>
            <p:cNvSpPr>
              <a:spLocks noChangeArrowheads="1"/>
            </p:cNvSpPr>
            <p:nvPr/>
          </p:nvSpPr>
          <p:spPr bwMode="auto">
            <a:xfrm>
              <a:off x="3024" y="3779"/>
              <a:ext cx="87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DESARROLLO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72" name="Picture 3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0" y="2596"/>
              <a:ext cx="1549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3" name="Picture 3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30" y="2596"/>
              <a:ext cx="1549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4" name="Rectangle 34"/>
            <p:cNvSpPr>
              <a:spLocks noChangeArrowheads="1"/>
            </p:cNvSpPr>
            <p:nvPr/>
          </p:nvSpPr>
          <p:spPr bwMode="auto">
            <a:xfrm>
              <a:off x="974" y="2756"/>
              <a:ext cx="57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400" b="1" i="0" u="none" strike="noStrike" cap="none" normalizeH="0" baseline="0" smtClean="0">
                  <a:ln>
                    <a:noFill/>
                  </a:ln>
                  <a:solidFill>
                    <a:srgbClr val="EEECE1"/>
                  </a:solidFill>
                  <a:effectLst/>
                  <a:latin typeface="Calibri" pitchFamily="34" charset="0"/>
                  <a:cs typeface="Arial" pitchFamily="34" charset="0"/>
                </a:rPr>
                <a:t>FUERZA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5" name="Rectangle 35"/>
            <p:cNvSpPr>
              <a:spLocks noChangeArrowheads="1"/>
            </p:cNvSpPr>
            <p:nvPr/>
          </p:nvSpPr>
          <p:spPr bwMode="auto">
            <a:xfrm>
              <a:off x="1442" y="2756"/>
              <a:ext cx="49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400" b="1" i="0" u="none" strike="noStrike" cap="none" normalizeH="0" baseline="0" smtClean="0">
                  <a:ln>
                    <a:noFill/>
                  </a:ln>
                  <a:solidFill>
                    <a:srgbClr val="EEECE1"/>
                  </a:solidFill>
                  <a:effectLst/>
                  <a:latin typeface="Calibri" pitchFamily="34" charset="0"/>
                  <a:cs typeface="Arial" pitchFamily="34" charset="0"/>
                </a:rPr>
                <a:t>NAVAL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76" name="Picture 3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994" y="2596"/>
              <a:ext cx="1548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7" name="Picture 3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994" y="2596"/>
              <a:ext cx="1548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8" name="Rectangle 38"/>
            <p:cNvSpPr>
              <a:spLocks noChangeArrowheads="1"/>
            </p:cNvSpPr>
            <p:nvPr/>
          </p:nvSpPr>
          <p:spPr bwMode="auto">
            <a:xfrm>
              <a:off x="4345" y="2756"/>
              <a:ext cx="57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400" b="1" i="0" u="none" strike="noStrike" cap="none" normalizeH="0" baseline="0" smtClean="0">
                  <a:ln>
                    <a:noFill/>
                  </a:ln>
                  <a:solidFill>
                    <a:srgbClr val="EEECE1"/>
                  </a:solidFill>
                  <a:effectLst/>
                  <a:latin typeface="Calibri" pitchFamily="34" charset="0"/>
                  <a:cs typeface="Arial" pitchFamily="34" charset="0"/>
                </a:rPr>
                <a:t>FUERZA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9" name="Rectangle 39"/>
            <p:cNvSpPr>
              <a:spLocks noChangeArrowheads="1"/>
            </p:cNvSpPr>
            <p:nvPr/>
          </p:nvSpPr>
          <p:spPr bwMode="auto">
            <a:xfrm>
              <a:off x="4813" y="2756"/>
              <a:ext cx="50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400" b="1" i="0" u="none" strike="noStrike" cap="none" normalizeH="0" baseline="0" smtClean="0">
                  <a:ln>
                    <a:noFill/>
                  </a:ln>
                  <a:solidFill>
                    <a:srgbClr val="EEECE1"/>
                  </a:solidFill>
                  <a:effectLst/>
                  <a:latin typeface="Calibri" pitchFamily="34" charset="0"/>
                  <a:cs typeface="Arial" pitchFamily="34" charset="0"/>
                </a:rPr>
                <a:t>AEREA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0" name="Freeform 40"/>
            <p:cNvSpPr>
              <a:spLocks/>
            </p:cNvSpPr>
            <p:nvPr/>
          </p:nvSpPr>
          <p:spPr bwMode="auto">
            <a:xfrm>
              <a:off x="3155" y="1283"/>
              <a:ext cx="7" cy="60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850"/>
                </a:cxn>
                <a:cxn ang="0">
                  <a:pos x="9" y="858"/>
                </a:cxn>
                <a:cxn ang="0">
                  <a:pos x="8" y="858"/>
                </a:cxn>
                <a:cxn ang="0">
                  <a:pos x="16" y="850"/>
                </a:cxn>
                <a:cxn ang="0">
                  <a:pos x="16" y="1699"/>
                </a:cxn>
                <a:cxn ang="0">
                  <a:pos x="0" y="1699"/>
                </a:cxn>
                <a:cxn ang="0">
                  <a:pos x="0" y="850"/>
                </a:cxn>
                <a:cxn ang="0">
                  <a:pos x="8" y="842"/>
                </a:cxn>
                <a:cxn ang="0">
                  <a:pos x="9" y="842"/>
                </a:cxn>
                <a:cxn ang="0">
                  <a:pos x="1" y="850"/>
                </a:cxn>
                <a:cxn ang="0">
                  <a:pos x="1" y="0"/>
                </a:cxn>
                <a:cxn ang="0">
                  <a:pos x="17" y="0"/>
                </a:cxn>
              </a:cxnLst>
              <a:rect l="0" t="0" r="r" b="b"/>
              <a:pathLst>
                <a:path w="17" h="1699">
                  <a:moveTo>
                    <a:pt x="17" y="0"/>
                  </a:moveTo>
                  <a:lnTo>
                    <a:pt x="17" y="850"/>
                  </a:lnTo>
                  <a:cubicBezTo>
                    <a:pt x="17" y="854"/>
                    <a:pt x="13" y="858"/>
                    <a:pt x="9" y="858"/>
                  </a:cubicBezTo>
                  <a:lnTo>
                    <a:pt x="8" y="858"/>
                  </a:lnTo>
                  <a:lnTo>
                    <a:pt x="16" y="850"/>
                  </a:lnTo>
                  <a:lnTo>
                    <a:pt x="16" y="1699"/>
                  </a:lnTo>
                  <a:lnTo>
                    <a:pt x="0" y="1699"/>
                  </a:lnTo>
                  <a:lnTo>
                    <a:pt x="0" y="850"/>
                  </a:lnTo>
                  <a:cubicBezTo>
                    <a:pt x="0" y="845"/>
                    <a:pt x="4" y="842"/>
                    <a:pt x="8" y="842"/>
                  </a:cubicBezTo>
                  <a:lnTo>
                    <a:pt x="9" y="842"/>
                  </a:lnTo>
                  <a:lnTo>
                    <a:pt x="1" y="850"/>
                  </a:lnTo>
                  <a:lnTo>
                    <a:pt x="1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10281" name="Freeform 41"/>
            <p:cNvSpPr>
              <a:spLocks/>
            </p:cNvSpPr>
            <p:nvPr/>
          </p:nvSpPr>
          <p:spPr bwMode="auto">
            <a:xfrm>
              <a:off x="3155" y="2317"/>
              <a:ext cx="12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4"/>
                </a:cxn>
                <a:cxn ang="0">
                  <a:pos x="8" y="432"/>
                </a:cxn>
                <a:cxn ang="0">
                  <a:pos x="20" y="432"/>
                </a:cxn>
                <a:cxn ang="0">
                  <a:pos x="12" y="424"/>
                </a:cxn>
                <a:cxn ang="0">
                  <a:pos x="12" y="847"/>
                </a:cxn>
                <a:cxn ang="0">
                  <a:pos x="28" y="847"/>
                </a:cxn>
                <a:cxn ang="0">
                  <a:pos x="28" y="424"/>
                </a:cxn>
                <a:cxn ang="0">
                  <a:pos x="20" y="416"/>
                </a:cxn>
                <a:cxn ang="0">
                  <a:pos x="8" y="416"/>
                </a:cxn>
                <a:cxn ang="0">
                  <a:pos x="16" y="424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28" h="847">
                  <a:moveTo>
                    <a:pt x="0" y="0"/>
                  </a:moveTo>
                  <a:lnTo>
                    <a:pt x="0" y="424"/>
                  </a:lnTo>
                  <a:cubicBezTo>
                    <a:pt x="0" y="428"/>
                    <a:pt x="4" y="432"/>
                    <a:pt x="8" y="432"/>
                  </a:cubicBezTo>
                  <a:lnTo>
                    <a:pt x="20" y="432"/>
                  </a:lnTo>
                  <a:lnTo>
                    <a:pt x="12" y="424"/>
                  </a:lnTo>
                  <a:lnTo>
                    <a:pt x="12" y="847"/>
                  </a:lnTo>
                  <a:lnTo>
                    <a:pt x="28" y="847"/>
                  </a:lnTo>
                  <a:lnTo>
                    <a:pt x="28" y="424"/>
                  </a:lnTo>
                  <a:cubicBezTo>
                    <a:pt x="28" y="419"/>
                    <a:pt x="24" y="416"/>
                    <a:pt x="20" y="416"/>
                  </a:cubicBezTo>
                  <a:lnTo>
                    <a:pt x="8" y="416"/>
                  </a:lnTo>
                  <a:lnTo>
                    <a:pt x="16" y="424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10282" name="Freeform 42"/>
            <p:cNvSpPr>
              <a:spLocks/>
            </p:cNvSpPr>
            <p:nvPr/>
          </p:nvSpPr>
          <p:spPr bwMode="auto">
            <a:xfrm>
              <a:off x="1404" y="2317"/>
              <a:ext cx="1758" cy="301"/>
            </a:xfrm>
            <a:custGeom>
              <a:avLst/>
              <a:gdLst/>
              <a:ahLst/>
              <a:cxnLst>
                <a:cxn ang="0">
                  <a:pos x="0" y="847"/>
                </a:cxn>
                <a:cxn ang="0">
                  <a:pos x="0" y="424"/>
                </a:cxn>
                <a:cxn ang="0">
                  <a:pos x="8" y="416"/>
                </a:cxn>
                <a:cxn ang="0">
                  <a:pos x="3897" y="416"/>
                </a:cxn>
                <a:cxn ang="0">
                  <a:pos x="3889" y="424"/>
                </a:cxn>
                <a:cxn ang="0">
                  <a:pos x="3889" y="0"/>
                </a:cxn>
                <a:cxn ang="0">
                  <a:pos x="3905" y="0"/>
                </a:cxn>
                <a:cxn ang="0">
                  <a:pos x="3905" y="424"/>
                </a:cxn>
                <a:cxn ang="0">
                  <a:pos x="3897" y="432"/>
                </a:cxn>
                <a:cxn ang="0">
                  <a:pos x="8" y="432"/>
                </a:cxn>
                <a:cxn ang="0">
                  <a:pos x="16" y="424"/>
                </a:cxn>
                <a:cxn ang="0">
                  <a:pos x="16" y="847"/>
                </a:cxn>
                <a:cxn ang="0">
                  <a:pos x="0" y="847"/>
                </a:cxn>
              </a:cxnLst>
              <a:rect l="0" t="0" r="r" b="b"/>
              <a:pathLst>
                <a:path w="3905" h="847">
                  <a:moveTo>
                    <a:pt x="0" y="847"/>
                  </a:moveTo>
                  <a:lnTo>
                    <a:pt x="0" y="424"/>
                  </a:lnTo>
                  <a:cubicBezTo>
                    <a:pt x="0" y="419"/>
                    <a:pt x="4" y="416"/>
                    <a:pt x="8" y="416"/>
                  </a:cubicBezTo>
                  <a:lnTo>
                    <a:pt x="3897" y="416"/>
                  </a:lnTo>
                  <a:lnTo>
                    <a:pt x="3889" y="424"/>
                  </a:lnTo>
                  <a:lnTo>
                    <a:pt x="3889" y="0"/>
                  </a:lnTo>
                  <a:lnTo>
                    <a:pt x="3905" y="0"/>
                  </a:lnTo>
                  <a:lnTo>
                    <a:pt x="3905" y="424"/>
                  </a:lnTo>
                  <a:cubicBezTo>
                    <a:pt x="3905" y="428"/>
                    <a:pt x="3901" y="432"/>
                    <a:pt x="3897" y="432"/>
                  </a:cubicBezTo>
                  <a:lnTo>
                    <a:pt x="8" y="432"/>
                  </a:lnTo>
                  <a:lnTo>
                    <a:pt x="16" y="424"/>
                  </a:lnTo>
                  <a:lnTo>
                    <a:pt x="16" y="847"/>
                  </a:lnTo>
                  <a:lnTo>
                    <a:pt x="0" y="847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10283" name="Freeform 43"/>
            <p:cNvSpPr>
              <a:spLocks/>
            </p:cNvSpPr>
            <p:nvPr/>
          </p:nvSpPr>
          <p:spPr bwMode="auto">
            <a:xfrm>
              <a:off x="3155" y="2317"/>
              <a:ext cx="1620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4"/>
                </a:cxn>
                <a:cxn ang="0">
                  <a:pos x="8" y="432"/>
                </a:cxn>
                <a:cxn ang="0">
                  <a:pos x="3592" y="432"/>
                </a:cxn>
                <a:cxn ang="0">
                  <a:pos x="3584" y="424"/>
                </a:cxn>
                <a:cxn ang="0">
                  <a:pos x="3584" y="847"/>
                </a:cxn>
                <a:cxn ang="0">
                  <a:pos x="3600" y="847"/>
                </a:cxn>
                <a:cxn ang="0">
                  <a:pos x="3600" y="424"/>
                </a:cxn>
                <a:cxn ang="0">
                  <a:pos x="3592" y="416"/>
                </a:cxn>
                <a:cxn ang="0">
                  <a:pos x="8" y="416"/>
                </a:cxn>
                <a:cxn ang="0">
                  <a:pos x="16" y="424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3600" h="847">
                  <a:moveTo>
                    <a:pt x="0" y="0"/>
                  </a:moveTo>
                  <a:lnTo>
                    <a:pt x="0" y="424"/>
                  </a:lnTo>
                  <a:cubicBezTo>
                    <a:pt x="0" y="428"/>
                    <a:pt x="4" y="432"/>
                    <a:pt x="8" y="432"/>
                  </a:cubicBezTo>
                  <a:lnTo>
                    <a:pt x="3592" y="432"/>
                  </a:lnTo>
                  <a:lnTo>
                    <a:pt x="3584" y="424"/>
                  </a:lnTo>
                  <a:lnTo>
                    <a:pt x="3584" y="847"/>
                  </a:lnTo>
                  <a:lnTo>
                    <a:pt x="3600" y="847"/>
                  </a:lnTo>
                  <a:lnTo>
                    <a:pt x="3600" y="424"/>
                  </a:lnTo>
                  <a:cubicBezTo>
                    <a:pt x="3600" y="419"/>
                    <a:pt x="3596" y="416"/>
                    <a:pt x="3592" y="416"/>
                  </a:cubicBezTo>
                  <a:lnTo>
                    <a:pt x="8" y="416"/>
                  </a:lnTo>
                  <a:lnTo>
                    <a:pt x="16" y="424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10284" name="Freeform 44"/>
            <p:cNvSpPr>
              <a:spLocks/>
            </p:cNvSpPr>
            <p:nvPr/>
          </p:nvSpPr>
          <p:spPr bwMode="auto">
            <a:xfrm>
              <a:off x="3155" y="3045"/>
              <a:ext cx="248" cy="4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88"/>
                </a:cxn>
                <a:cxn ang="0">
                  <a:pos x="8" y="696"/>
                </a:cxn>
                <a:cxn ang="0">
                  <a:pos x="544" y="696"/>
                </a:cxn>
                <a:cxn ang="0">
                  <a:pos x="536" y="688"/>
                </a:cxn>
                <a:cxn ang="0">
                  <a:pos x="536" y="1375"/>
                </a:cxn>
                <a:cxn ang="0">
                  <a:pos x="552" y="1375"/>
                </a:cxn>
                <a:cxn ang="0">
                  <a:pos x="552" y="688"/>
                </a:cxn>
                <a:cxn ang="0">
                  <a:pos x="544" y="680"/>
                </a:cxn>
                <a:cxn ang="0">
                  <a:pos x="8" y="680"/>
                </a:cxn>
                <a:cxn ang="0">
                  <a:pos x="16" y="68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552" h="1375">
                  <a:moveTo>
                    <a:pt x="0" y="0"/>
                  </a:moveTo>
                  <a:lnTo>
                    <a:pt x="0" y="688"/>
                  </a:lnTo>
                  <a:cubicBezTo>
                    <a:pt x="0" y="692"/>
                    <a:pt x="4" y="696"/>
                    <a:pt x="8" y="696"/>
                  </a:cubicBezTo>
                  <a:lnTo>
                    <a:pt x="544" y="696"/>
                  </a:lnTo>
                  <a:lnTo>
                    <a:pt x="536" y="688"/>
                  </a:lnTo>
                  <a:lnTo>
                    <a:pt x="536" y="1375"/>
                  </a:lnTo>
                  <a:lnTo>
                    <a:pt x="552" y="1375"/>
                  </a:lnTo>
                  <a:lnTo>
                    <a:pt x="552" y="688"/>
                  </a:lnTo>
                  <a:cubicBezTo>
                    <a:pt x="552" y="683"/>
                    <a:pt x="548" y="680"/>
                    <a:pt x="544" y="680"/>
                  </a:cubicBezTo>
                  <a:lnTo>
                    <a:pt x="8" y="680"/>
                  </a:lnTo>
                  <a:lnTo>
                    <a:pt x="16" y="68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10285" name="Freeform 45"/>
            <p:cNvSpPr>
              <a:spLocks/>
            </p:cNvSpPr>
            <p:nvPr/>
          </p:nvSpPr>
          <p:spPr bwMode="auto">
            <a:xfrm>
              <a:off x="1656" y="1280"/>
              <a:ext cx="1508" cy="387"/>
            </a:xfrm>
            <a:custGeom>
              <a:avLst/>
              <a:gdLst/>
              <a:ahLst/>
              <a:cxnLst>
                <a:cxn ang="0">
                  <a:pos x="3350" y="0"/>
                </a:cxn>
                <a:cxn ang="0">
                  <a:pos x="3350" y="1056"/>
                </a:cxn>
                <a:cxn ang="0">
                  <a:pos x="3318" y="1088"/>
                </a:cxn>
                <a:cxn ang="0">
                  <a:pos x="0" y="1088"/>
                </a:cxn>
                <a:cxn ang="0">
                  <a:pos x="0" y="1024"/>
                </a:cxn>
                <a:cxn ang="0">
                  <a:pos x="3318" y="1024"/>
                </a:cxn>
                <a:cxn ang="0">
                  <a:pos x="3286" y="1056"/>
                </a:cxn>
                <a:cxn ang="0">
                  <a:pos x="3286" y="0"/>
                </a:cxn>
                <a:cxn ang="0">
                  <a:pos x="3350" y="0"/>
                </a:cxn>
              </a:cxnLst>
              <a:rect l="0" t="0" r="r" b="b"/>
              <a:pathLst>
                <a:path w="3350" h="1088">
                  <a:moveTo>
                    <a:pt x="3350" y="0"/>
                  </a:moveTo>
                  <a:lnTo>
                    <a:pt x="3350" y="1056"/>
                  </a:lnTo>
                  <a:cubicBezTo>
                    <a:pt x="3350" y="1073"/>
                    <a:pt x="3335" y="1088"/>
                    <a:pt x="3318" y="1088"/>
                  </a:cubicBezTo>
                  <a:lnTo>
                    <a:pt x="0" y="1088"/>
                  </a:lnTo>
                  <a:lnTo>
                    <a:pt x="0" y="1024"/>
                  </a:lnTo>
                  <a:lnTo>
                    <a:pt x="3318" y="1024"/>
                  </a:lnTo>
                  <a:lnTo>
                    <a:pt x="3286" y="1056"/>
                  </a:lnTo>
                  <a:lnTo>
                    <a:pt x="3286" y="0"/>
                  </a:lnTo>
                  <a:lnTo>
                    <a:pt x="3350" y="0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10286" name="Freeform 46"/>
            <p:cNvSpPr>
              <a:spLocks noEditPoints="1"/>
            </p:cNvSpPr>
            <p:nvPr/>
          </p:nvSpPr>
          <p:spPr bwMode="auto">
            <a:xfrm>
              <a:off x="274" y="1644"/>
              <a:ext cx="2899" cy="1548"/>
            </a:xfrm>
            <a:custGeom>
              <a:avLst/>
              <a:gdLst/>
              <a:ahLst/>
              <a:cxnLst>
                <a:cxn ang="0">
                  <a:pos x="416" y="0"/>
                </a:cxn>
                <a:cxn ang="0">
                  <a:pos x="64" y="32"/>
                </a:cxn>
                <a:cxn ang="0">
                  <a:pos x="32" y="0"/>
                </a:cxn>
                <a:cxn ang="0">
                  <a:pos x="64" y="352"/>
                </a:cxn>
                <a:cxn ang="0">
                  <a:pos x="64" y="416"/>
                </a:cxn>
                <a:cxn ang="0">
                  <a:pos x="64" y="416"/>
                </a:cxn>
                <a:cxn ang="0">
                  <a:pos x="0" y="672"/>
                </a:cxn>
                <a:cxn ang="0">
                  <a:pos x="0" y="1120"/>
                </a:cxn>
                <a:cxn ang="0">
                  <a:pos x="64" y="1376"/>
                </a:cxn>
                <a:cxn ang="0">
                  <a:pos x="64" y="1440"/>
                </a:cxn>
                <a:cxn ang="0">
                  <a:pos x="64" y="1440"/>
                </a:cxn>
                <a:cxn ang="0">
                  <a:pos x="0" y="1696"/>
                </a:cxn>
                <a:cxn ang="0">
                  <a:pos x="0" y="2144"/>
                </a:cxn>
                <a:cxn ang="0">
                  <a:pos x="64" y="2400"/>
                </a:cxn>
                <a:cxn ang="0">
                  <a:pos x="64" y="2464"/>
                </a:cxn>
                <a:cxn ang="0">
                  <a:pos x="64" y="2464"/>
                </a:cxn>
                <a:cxn ang="0">
                  <a:pos x="0" y="2720"/>
                </a:cxn>
                <a:cxn ang="0">
                  <a:pos x="0" y="3168"/>
                </a:cxn>
                <a:cxn ang="0">
                  <a:pos x="64" y="3424"/>
                </a:cxn>
                <a:cxn ang="0">
                  <a:pos x="64" y="3488"/>
                </a:cxn>
                <a:cxn ang="0">
                  <a:pos x="64" y="3488"/>
                </a:cxn>
                <a:cxn ang="0">
                  <a:pos x="0" y="3744"/>
                </a:cxn>
                <a:cxn ang="0">
                  <a:pos x="0" y="4192"/>
                </a:cxn>
                <a:cxn ang="0">
                  <a:pos x="64" y="4326"/>
                </a:cxn>
                <a:cxn ang="0">
                  <a:pos x="32" y="4358"/>
                </a:cxn>
                <a:cxn ang="0">
                  <a:pos x="219" y="4294"/>
                </a:cxn>
                <a:cxn ang="0">
                  <a:pos x="219" y="4294"/>
                </a:cxn>
                <a:cxn ang="0">
                  <a:pos x="475" y="4358"/>
                </a:cxn>
                <a:cxn ang="0">
                  <a:pos x="923" y="4358"/>
                </a:cxn>
                <a:cxn ang="0">
                  <a:pos x="1179" y="4294"/>
                </a:cxn>
                <a:cxn ang="0">
                  <a:pos x="1243" y="4294"/>
                </a:cxn>
                <a:cxn ang="0">
                  <a:pos x="1243" y="4294"/>
                </a:cxn>
                <a:cxn ang="0">
                  <a:pos x="1499" y="4358"/>
                </a:cxn>
                <a:cxn ang="0">
                  <a:pos x="1947" y="4358"/>
                </a:cxn>
                <a:cxn ang="0">
                  <a:pos x="2203" y="4294"/>
                </a:cxn>
                <a:cxn ang="0">
                  <a:pos x="2267" y="4294"/>
                </a:cxn>
                <a:cxn ang="0">
                  <a:pos x="2267" y="4294"/>
                </a:cxn>
                <a:cxn ang="0">
                  <a:pos x="2523" y="4358"/>
                </a:cxn>
                <a:cxn ang="0">
                  <a:pos x="2971" y="4358"/>
                </a:cxn>
                <a:cxn ang="0">
                  <a:pos x="3227" y="4294"/>
                </a:cxn>
                <a:cxn ang="0">
                  <a:pos x="3291" y="4294"/>
                </a:cxn>
                <a:cxn ang="0">
                  <a:pos x="3291" y="4294"/>
                </a:cxn>
                <a:cxn ang="0">
                  <a:pos x="3547" y="4358"/>
                </a:cxn>
                <a:cxn ang="0">
                  <a:pos x="3995" y="4358"/>
                </a:cxn>
                <a:cxn ang="0">
                  <a:pos x="4251" y="4294"/>
                </a:cxn>
                <a:cxn ang="0">
                  <a:pos x="4315" y="4294"/>
                </a:cxn>
                <a:cxn ang="0">
                  <a:pos x="4315" y="4294"/>
                </a:cxn>
                <a:cxn ang="0">
                  <a:pos x="4571" y="4358"/>
                </a:cxn>
                <a:cxn ang="0">
                  <a:pos x="5019" y="4358"/>
                </a:cxn>
                <a:cxn ang="0">
                  <a:pos x="5275" y="4294"/>
                </a:cxn>
                <a:cxn ang="0">
                  <a:pos x="5339" y="4294"/>
                </a:cxn>
                <a:cxn ang="0">
                  <a:pos x="5339" y="4294"/>
                </a:cxn>
                <a:cxn ang="0">
                  <a:pos x="5595" y="4358"/>
                </a:cxn>
                <a:cxn ang="0">
                  <a:pos x="6043" y="4358"/>
                </a:cxn>
                <a:cxn ang="0">
                  <a:pos x="6299" y="4294"/>
                </a:cxn>
                <a:cxn ang="0">
                  <a:pos x="6363" y="4294"/>
                </a:cxn>
                <a:cxn ang="0">
                  <a:pos x="6442" y="4181"/>
                </a:cxn>
                <a:cxn ang="0">
                  <a:pos x="6363" y="4294"/>
                </a:cxn>
                <a:cxn ang="0">
                  <a:pos x="6442" y="4117"/>
                </a:cxn>
              </a:cxnLst>
              <a:rect l="0" t="0" r="r" b="b"/>
              <a:pathLst>
                <a:path w="6442" h="4358">
                  <a:moveTo>
                    <a:pt x="416" y="64"/>
                  </a:moveTo>
                  <a:lnTo>
                    <a:pt x="224" y="64"/>
                  </a:lnTo>
                  <a:lnTo>
                    <a:pt x="224" y="0"/>
                  </a:lnTo>
                  <a:lnTo>
                    <a:pt x="416" y="0"/>
                  </a:lnTo>
                  <a:lnTo>
                    <a:pt x="416" y="64"/>
                  </a:lnTo>
                  <a:close/>
                  <a:moveTo>
                    <a:pt x="160" y="64"/>
                  </a:moveTo>
                  <a:lnTo>
                    <a:pt x="32" y="64"/>
                  </a:lnTo>
                  <a:lnTo>
                    <a:pt x="64" y="32"/>
                  </a:lnTo>
                  <a:lnTo>
                    <a:pt x="64" y="96"/>
                  </a:lnTo>
                  <a:lnTo>
                    <a:pt x="0" y="96"/>
                  </a:lnTo>
                  <a:lnTo>
                    <a:pt x="0" y="32"/>
                  </a:lnTo>
                  <a:cubicBezTo>
                    <a:pt x="0" y="15"/>
                    <a:pt x="15" y="0"/>
                    <a:pt x="32" y="0"/>
                  </a:cubicBezTo>
                  <a:lnTo>
                    <a:pt x="160" y="0"/>
                  </a:lnTo>
                  <a:lnTo>
                    <a:pt x="160" y="64"/>
                  </a:lnTo>
                  <a:close/>
                  <a:moveTo>
                    <a:pt x="64" y="160"/>
                  </a:moveTo>
                  <a:lnTo>
                    <a:pt x="64" y="352"/>
                  </a:lnTo>
                  <a:lnTo>
                    <a:pt x="0" y="352"/>
                  </a:lnTo>
                  <a:lnTo>
                    <a:pt x="0" y="160"/>
                  </a:lnTo>
                  <a:lnTo>
                    <a:pt x="64" y="160"/>
                  </a:lnTo>
                  <a:close/>
                  <a:moveTo>
                    <a:pt x="64" y="416"/>
                  </a:moveTo>
                  <a:lnTo>
                    <a:pt x="64" y="608"/>
                  </a:lnTo>
                  <a:lnTo>
                    <a:pt x="0" y="608"/>
                  </a:lnTo>
                  <a:lnTo>
                    <a:pt x="0" y="416"/>
                  </a:lnTo>
                  <a:lnTo>
                    <a:pt x="64" y="416"/>
                  </a:lnTo>
                  <a:close/>
                  <a:moveTo>
                    <a:pt x="64" y="672"/>
                  </a:moveTo>
                  <a:lnTo>
                    <a:pt x="64" y="864"/>
                  </a:lnTo>
                  <a:lnTo>
                    <a:pt x="0" y="864"/>
                  </a:lnTo>
                  <a:lnTo>
                    <a:pt x="0" y="672"/>
                  </a:lnTo>
                  <a:lnTo>
                    <a:pt x="64" y="672"/>
                  </a:lnTo>
                  <a:close/>
                  <a:moveTo>
                    <a:pt x="64" y="928"/>
                  </a:moveTo>
                  <a:lnTo>
                    <a:pt x="64" y="1120"/>
                  </a:lnTo>
                  <a:lnTo>
                    <a:pt x="0" y="1120"/>
                  </a:lnTo>
                  <a:lnTo>
                    <a:pt x="0" y="928"/>
                  </a:lnTo>
                  <a:lnTo>
                    <a:pt x="64" y="928"/>
                  </a:lnTo>
                  <a:close/>
                  <a:moveTo>
                    <a:pt x="64" y="1184"/>
                  </a:moveTo>
                  <a:lnTo>
                    <a:pt x="64" y="1376"/>
                  </a:lnTo>
                  <a:lnTo>
                    <a:pt x="0" y="1376"/>
                  </a:lnTo>
                  <a:lnTo>
                    <a:pt x="0" y="1184"/>
                  </a:lnTo>
                  <a:lnTo>
                    <a:pt x="64" y="1184"/>
                  </a:lnTo>
                  <a:close/>
                  <a:moveTo>
                    <a:pt x="64" y="1440"/>
                  </a:moveTo>
                  <a:lnTo>
                    <a:pt x="64" y="1632"/>
                  </a:lnTo>
                  <a:lnTo>
                    <a:pt x="0" y="1632"/>
                  </a:lnTo>
                  <a:lnTo>
                    <a:pt x="0" y="1440"/>
                  </a:lnTo>
                  <a:lnTo>
                    <a:pt x="64" y="1440"/>
                  </a:lnTo>
                  <a:close/>
                  <a:moveTo>
                    <a:pt x="64" y="1696"/>
                  </a:moveTo>
                  <a:lnTo>
                    <a:pt x="64" y="1888"/>
                  </a:lnTo>
                  <a:lnTo>
                    <a:pt x="0" y="1888"/>
                  </a:lnTo>
                  <a:lnTo>
                    <a:pt x="0" y="1696"/>
                  </a:lnTo>
                  <a:lnTo>
                    <a:pt x="64" y="1696"/>
                  </a:lnTo>
                  <a:close/>
                  <a:moveTo>
                    <a:pt x="64" y="1952"/>
                  </a:moveTo>
                  <a:lnTo>
                    <a:pt x="64" y="2144"/>
                  </a:lnTo>
                  <a:lnTo>
                    <a:pt x="0" y="2144"/>
                  </a:lnTo>
                  <a:lnTo>
                    <a:pt x="0" y="1952"/>
                  </a:lnTo>
                  <a:lnTo>
                    <a:pt x="64" y="1952"/>
                  </a:lnTo>
                  <a:close/>
                  <a:moveTo>
                    <a:pt x="64" y="2208"/>
                  </a:moveTo>
                  <a:lnTo>
                    <a:pt x="64" y="2400"/>
                  </a:lnTo>
                  <a:lnTo>
                    <a:pt x="0" y="2400"/>
                  </a:lnTo>
                  <a:lnTo>
                    <a:pt x="0" y="2208"/>
                  </a:lnTo>
                  <a:lnTo>
                    <a:pt x="64" y="2208"/>
                  </a:lnTo>
                  <a:close/>
                  <a:moveTo>
                    <a:pt x="64" y="2464"/>
                  </a:moveTo>
                  <a:lnTo>
                    <a:pt x="64" y="2656"/>
                  </a:lnTo>
                  <a:lnTo>
                    <a:pt x="0" y="2656"/>
                  </a:lnTo>
                  <a:lnTo>
                    <a:pt x="0" y="2464"/>
                  </a:lnTo>
                  <a:lnTo>
                    <a:pt x="64" y="2464"/>
                  </a:lnTo>
                  <a:close/>
                  <a:moveTo>
                    <a:pt x="64" y="2720"/>
                  </a:moveTo>
                  <a:lnTo>
                    <a:pt x="64" y="2912"/>
                  </a:lnTo>
                  <a:lnTo>
                    <a:pt x="0" y="2912"/>
                  </a:lnTo>
                  <a:lnTo>
                    <a:pt x="0" y="2720"/>
                  </a:lnTo>
                  <a:lnTo>
                    <a:pt x="64" y="2720"/>
                  </a:lnTo>
                  <a:close/>
                  <a:moveTo>
                    <a:pt x="64" y="2976"/>
                  </a:moveTo>
                  <a:lnTo>
                    <a:pt x="64" y="3168"/>
                  </a:lnTo>
                  <a:lnTo>
                    <a:pt x="0" y="3168"/>
                  </a:lnTo>
                  <a:lnTo>
                    <a:pt x="0" y="2976"/>
                  </a:lnTo>
                  <a:lnTo>
                    <a:pt x="64" y="2976"/>
                  </a:lnTo>
                  <a:close/>
                  <a:moveTo>
                    <a:pt x="64" y="3232"/>
                  </a:moveTo>
                  <a:lnTo>
                    <a:pt x="64" y="3424"/>
                  </a:lnTo>
                  <a:lnTo>
                    <a:pt x="0" y="3424"/>
                  </a:lnTo>
                  <a:lnTo>
                    <a:pt x="0" y="3232"/>
                  </a:lnTo>
                  <a:lnTo>
                    <a:pt x="64" y="3232"/>
                  </a:lnTo>
                  <a:close/>
                  <a:moveTo>
                    <a:pt x="64" y="3488"/>
                  </a:moveTo>
                  <a:lnTo>
                    <a:pt x="64" y="3680"/>
                  </a:lnTo>
                  <a:lnTo>
                    <a:pt x="0" y="3680"/>
                  </a:lnTo>
                  <a:lnTo>
                    <a:pt x="0" y="3488"/>
                  </a:lnTo>
                  <a:lnTo>
                    <a:pt x="64" y="3488"/>
                  </a:lnTo>
                  <a:close/>
                  <a:moveTo>
                    <a:pt x="64" y="3744"/>
                  </a:moveTo>
                  <a:lnTo>
                    <a:pt x="64" y="3936"/>
                  </a:lnTo>
                  <a:lnTo>
                    <a:pt x="0" y="3936"/>
                  </a:lnTo>
                  <a:lnTo>
                    <a:pt x="0" y="3744"/>
                  </a:lnTo>
                  <a:lnTo>
                    <a:pt x="64" y="3744"/>
                  </a:lnTo>
                  <a:close/>
                  <a:moveTo>
                    <a:pt x="64" y="4000"/>
                  </a:moveTo>
                  <a:lnTo>
                    <a:pt x="64" y="4192"/>
                  </a:lnTo>
                  <a:lnTo>
                    <a:pt x="0" y="4192"/>
                  </a:lnTo>
                  <a:lnTo>
                    <a:pt x="0" y="4000"/>
                  </a:lnTo>
                  <a:lnTo>
                    <a:pt x="64" y="4000"/>
                  </a:lnTo>
                  <a:close/>
                  <a:moveTo>
                    <a:pt x="64" y="4256"/>
                  </a:moveTo>
                  <a:lnTo>
                    <a:pt x="64" y="4326"/>
                  </a:lnTo>
                  <a:lnTo>
                    <a:pt x="32" y="4294"/>
                  </a:lnTo>
                  <a:lnTo>
                    <a:pt x="155" y="4294"/>
                  </a:lnTo>
                  <a:lnTo>
                    <a:pt x="155" y="4358"/>
                  </a:lnTo>
                  <a:lnTo>
                    <a:pt x="32" y="4358"/>
                  </a:lnTo>
                  <a:cubicBezTo>
                    <a:pt x="15" y="4358"/>
                    <a:pt x="0" y="4343"/>
                    <a:pt x="0" y="4326"/>
                  </a:cubicBezTo>
                  <a:lnTo>
                    <a:pt x="0" y="4256"/>
                  </a:lnTo>
                  <a:lnTo>
                    <a:pt x="64" y="4256"/>
                  </a:lnTo>
                  <a:close/>
                  <a:moveTo>
                    <a:pt x="219" y="4294"/>
                  </a:moveTo>
                  <a:lnTo>
                    <a:pt x="411" y="4294"/>
                  </a:lnTo>
                  <a:lnTo>
                    <a:pt x="411" y="4358"/>
                  </a:lnTo>
                  <a:lnTo>
                    <a:pt x="219" y="4358"/>
                  </a:lnTo>
                  <a:lnTo>
                    <a:pt x="219" y="4294"/>
                  </a:lnTo>
                  <a:close/>
                  <a:moveTo>
                    <a:pt x="475" y="4294"/>
                  </a:moveTo>
                  <a:lnTo>
                    <a:pt x="667" y="4294"/>
                  </a:lnTo>
                  <a:lnTo>
                    <a:pt x="667" y="4358"/>
                  </a:lnTo>
                  <a:lnTo>
                    <a:pt x="475" y="4358"/>
                  </a:lnTo>
                  <a:lnTo>
                    <a:pt x="475" y="4294"/>
                  </a:lnTo>
                  <a:close/>
                  <a:moveTo>
                    <a:pt x="731" y="4294"/>
                  </a:moveTo>
                  <a:lnTo>
                    <a:pt x="923" y="4294"/>
                  </a:lnTo>
                  <a:lnTo>
                    <a:pt x="923" y="4358"/>
                  </a:lnTo>
                  <a:lnTo>
                    <a:pt x="731" y="4358"/>
                  </a:lnTo>
                  <a:lnTo>
                    <a:pt x="731" y="4294"/>
                  </a:lnTo>
                  <a:close/>
                  <a:moveTo>
                    <a:pt x="987" y="4294"/>
                  </a:moveTo>
                  <a:lnTo>
                    <a:pt x="1179" y="4294"/>
                  </a:lnTo>
                  <a:lnTo>
                    <a:pt x="1179" y="4358"/>
                  </a:lnTo>
                  <a:lnTo>
                    <a:pt x="987" y="4358"/>
                  </a:lnTo>
                  <a:lnTo>
                    <a:pt x="987" y="4294"/>
                  </a:lnTo>
                  <a:close/>
                  <a:moveTo>
                    <a:pt x="1243" y="4294"/>
                  </a:moveTo>
                  <a:lnTo>
                    <a:pt x="1435" y="4294"/>
                  </a:lnTo>
                  <a:lnTo>
                    <a:pt x="1435" y="4358"/>
                  </a:lnTo>
                  <a:lnTo>
                    <a:pt x="1243" y="4358"/>
                  </a:lnTo>
                  <a:lnTo>
                    <a:pt x="1243" y="4294"/>
                  </a:lnTo>
                  <a:close/>
                  <a:moveTo>
                    <a:pt x="1499" y="4294"/>
                  </a:moveTo>
                  <a:lnTo>
                    <a:pt x="1691" y="4294"/>
                  </a:lnTo>
                  <a:lnTo>
                    <a:pt x="1691" y="4358"/>
                  </a:lnTo>
                  <a:lnTo>
                    <a:pt x="1499" y="4358"/>
                  </a:lnTo>
                  <a:lnTo>
                    <a:pt x="1499" y="4294"/>
                  </a:lnTo>
                  <a:close/>
                  <a:moveTo>
                    <a:pt x="1755" y="4294"/>
                  </a:moveTo>
                  <a:lnTo>
                    <a:pt x="1947" y="4294"/>
                  </a:lnTo>
                  <a:lnTo>
                    <a:pt x="1947" y="4358"/>
                  </a:lnTo>
                  <a:lnTo>
                    <a:pt x="1755" y="4358"/>
                  </a:lnTo>
                  <a:lnTo>
                    <a:pt x="1755" y="4294"/>
                  </a:lnTo>
                  <a:close/>
                  <a:moveTo>
                    <a:pt x="2011" y="4294"/>
                  </a:moveTo>
                  <a:lnTo>
                    <a:pt x="2203" y="4294"/>
                  </a:lnTo>
                  <a:lnTo>
                    <a:pt x="2203" y="4358"/>
                  </a:lnTo>
                  <a:lnTo>
                    <a:pt x="2011" y="4358"/>
                  </a:lnTo>
                  <a:lnTo>
                    <a:pt x="2011" y="4294"/>
                  </a:lnTo>
                  <a:close/>
                  <a:moveTo>
                    <a:pt x="2267" y="4294"/>
                  </a:moveTo>
                  <a:lnTo>
                    <a:pt x="2459" y="4294"/>
                  </a:lnTo>
                  <a:lnTo>
                    <a:pt x="2459" y="4358"/>
                  </a:lnTo>
                  <a:lnTo>
                    <a:pt x="2267" y="4358"/>
                  </a:lnTo>
                  <a:lnTo>
                    <a:pt x="2267" y="4294"/>
                  </a:lnTo>
                  <a:close/>
                  <a:moveTo>
                    <a:pt x="2523" y="4294"/>
                  </a:moveTo>
                  <a:lnTo>
                    <a:pt x="2715" y="4294"/>
                  </a:lnTo>
                  <a:lnTo>
                    <a:pt x="2715" y="4358"/>
                  </a:lnTo>
                  <a:lnTo>
                    <a:pt x="2523" y="4358"/>
                  </a:lnTo>
                  <a:lnTo>
                    <a:pt x="2523" y="4294"/>
                  </a:lnTo>
                  <a:close/>
                  <a:moveTo>
                    <a:pt x="2779" y="4294"/>
                  </a:moveTo>
                  <a:lnTo>
                    <a:pt x="2971" y="4294"/>
                  </a:lnTo>
                  <a:lnTo>
                    <a:pt x="2971" y="4358"/>
                  </a:lnTo>
                  <a:lnTo>
                    <a:pt x="2779" y="4358"/>
                  </a:lnTo>
                  <a:lnTo>
                    <a:pt x="2779" y="4294"/>
                  </a:lnTo>
                  <a:close/>
                  <a:moveTo>
                    <a:pt x="3035" y="4294"/>
                  </a:moveTo>
                  <a:lnTo>
                    <a:pt x="3227" y="4294"/>
                  </a:lnTo>
                  <a:lnTo>
                    <a:pt x="3227" y="4358"/>
                  </a:lnTo>
                  <a:lnTo>
                    <a:pt x="3035" y="4358"/>
                  </a:lnTo>
                  <a:lnTo>
                    <a:pt x="3035" y="4294"/>
                  </a:lnTo>
                  <a:close/>
                  <a:moveTo>
                    <a:pt x="3291" y="4294"/>
                  </a:moveTo>
                  <a:lnTo>
                    <a:pt x="3483" y="4294"/>
                  </a:lnTo>
                  <a:lnTo>
                    <a:pt x="3483" y="4358"/>
                  </a:lnTo>
                  <a:lnTo>
                    <a:pt x="3291" y="4358"/>
                  </a:lnTo>
                  <a:lnTo>
                    <a:pt x="3291" y="4294"/>
                  </a:lnTo>
                  <a:close/>
                  <a:moveTo>
                    <a:pt x="3547" y="4294"/>
                  </a:moveTo>
                  <a:lnTo>
                    <a:pt x="3739" y="4294"/>
                  </a:lnTo>
                  <a:lnTo>
                    <a:pt x="3739" y="4358"/>
                  </a:lnTo>
                  <a:lnTo>
                    <a:pt x="3547" y="4358"/>
                  </a:lnTo>
                  <a:lnTo>
                    <a:pt x="3547" y="4294"/>
                  </a:lnTo>
                  <a:close/>
                  <a:moveTo>
                    <a:pt x="3803" y="4294"/>
                  </a:moveTo>
                  <a:lnTo>
                    <a:pt x="3995" y="4294"/>
                  </a:lnTo>
                  <a:lnTo>
                    <a:pt x="3995" y="4358"/>
                  </a:lnTo>
                  <a:lnTo>
                    <a:pt x="3803" y="4358"/>
                  </a:lnTo>
                  <a:lnTo>
                    <a:pt x="3803" y="4294"/>
                  </a:lnTo>
                  <a:close/>
                  <a:moveTo>
                    <a:pt x="4059" y="4294"/>
                  </a:moveTo>
                  <a:lnTo>
                    <a:pt x="4251" y="4294"/>
                  </a:lnTo>
                  <a:lnTo>
                    <a:pt x="4251" y="4358"/>
                  </a:lnTo>
                  <a:lnTo>
                    <a:pt x="4059" y="4358"/>
                  </a:lnTo>
                  <a:lnTo>
                    <a:pt x="4059" y="4294"/>
                  </a:lnTo>
                  <a:close/>
                  <a:moveTo>
                    <a:pt x="4315" y="4294"/>
                  </a:moveTo>
                  <a:lnTo>
                    <a:pt x="4507" y="4294"/>
                  </a:lnTo>
                  <a:lnTo>
                    <a:pt x="4507" y="4358"/>
                  </a:lnTo>
                  <a:lnTo>
                    <a:pt x="4315" y="4358"/>
                  </a:lnTo>
                  <a:lnTo>
                    <a:pt x="4315" y="4294"/>
                  </a:lnTo>
                  <a:close/>
                  <a:moveTo>
                    <a:pt x="4571" y="4294"/>
                  </a:moveTo>
                  <a:lnTo>
                    <a:pt x="4763" y="4294"/>
                  </a:lnTo>
                  <a:lnTo>
                    <a:pt x="4763" y="4358"/>
                  </a:lnTo>
                  <a:lnTo>
                    <a:pt x="4571" y="4358"/>
                  </a:lnTo>
                  <a:lnTo>
                    <a:pt x="4571" y="4294"/>
                  </a:lnTo>
                  <a:close/>
                  <a:moveTo>
                    <a:pt x="4827" y="4294"/>
                  </a:moveTo>
                  <a:lnTo>
                    <a:pt x="5019" y="4294"/>
                  </a:lnTo>
                  <a:lnTo>
                    <a:pt x="5019" y="4358"/>
                  </a:lnTo>
                  <a:lnTo>
                    <a:pt x="4827" y="4358"/>
                  </a:lnTo>
                  <a:lnTo>
                    <a:pt x="4827" y="4294"/>
                  </a:lnTo>
                  <a:close/>
                  <a:moveTo>
                    <a:pt x="5083" y="4294"/>
                  </a:moveTo>
                  <a:lnTo>
                    <a:pt x="5275" y="4294"/>
                  </a:lnTo>
                  <a:lnTo>
                    <a:pt x="5275" y="4358"/>
                  </a:lnTo>
                  <a:lnTo>
                    <a:pt x="5083" y="4358"/>
                  </a:lnTo>
                  <a:lnTo>
                    <a:pt x="5083" y="4294"/>
                  </a:lnTo>
                  <a:close/>
                  <a:moveTo>
                    <a:pt x="5339" y="4294"/>
                  </a:moveTo>
                  <a:lnTo>
                    <a:pt x="5531" y="4294"/>
                  </a:lnTo>
                  <a:lnTo>
                    <a:pt x="5531" y="4358"/>
                  </a:lnTo>
                  <a:lnTo>
                    <a:pt x="5339" y="4358"/>
                  </a:lnTo>
                  <a:lnTo>
                    <a:pt x="5339" y="4294"/>
                  </a:lnTo>
                  <a:close/>
                  <a:moveTo>
                    <a:pt x="5595" y="4294"/>
                  </a:moveTo>
                  <a:lnTo>
                    <a:pt x="5787" y="4294"/>
                  </a:lnTo>
                  <a:lnTo>
                    <a:pt x="5787" y="4358"/>
                  </a:lnTo>
                  <a:lnTo>
                    <a:pt x="5595" y="4358"/>
                  </a:lnTo>
                  <a:lnTo>
                    <a:pt x="5595" y="4294"/>
                  </a:lnTo>
                  <a:close/>
                  <a:moveTo>
                    <a:pt x="5851" y="4294"/>
                  </a:moveTo>
                  <a:lnTo>
                    <a:pt x="6043" y="4294"/>
                  </a:lnTo>
                  <a:lnTo>
                    <a:pt x="6043" y="4358"/>
                  </a:lnTo>
                  <a:lnTo>
                    <a:pt x="5851" y="4358"/>
                  </a:lnTo>
                  <a:lnTo>
                    <a:pt x="5851" y="4294"/>
                  </a:lnTo>
                  <a:close/>
                  <a:moveTo>
                    <a:pt x="6107" y="4294"/>
                  </a:moveTo>
                  <a:lnTo>
                    <a:pt x="6299" y="4294"/>
                  </a:lnTo>
                  <a:lnTo>
                    <a:pt x="6299" y="4358"/>
                  </a:lnTo>
                  <a:lnTo>
                    <a:pt x="6107" y="4358"/>
                  </a:lnTo>
                  <a:lnTo>
                    <a:pt x="6107" y="4294"/>
                  </a:lnTo>
                  <a:close/>
                  <a:moveTo>
                    <a:pt x="6363" y="4294"/>
                  </a:moveTo>
                  <a:lnTo>
                    <a:pt x="6410" y="4294"/>
                  </a:lnTo>
                  <a:lnTo>
                    <a:pt x="6378" y="4326"/>
                  </a:lnTo>
                  <a:lnTo>
                    <a:pt x="6378" y="4181"/>
                  </a:lnTo>
                  <a:lnTo>
                    <a:pt x="6442" y="4181"/>
                  </a:lnTo>
                  <a:lnTo>
                    <a:pt x="6442" y="4326"/>
                  </a:lnTo>
                  <a:cubicBezTo>
                    <a:pt x="6442" y="4343"/>
                    <a:pt x="6428" y="4358"/>
                    <a:pt x="6410" y="4358"/>
                  </a:cubicBezTo>
                  <a:lnTo>
                    <a:pt x="6363" y="4358"/>
                  </a:lnTo>
                  <a:lnTo>
                    <a:pt x="6363" y="4294"/>
                  </a:lnTo>
                  <a:close/>
                  <a:moveTo>
                    <a:pt x="6378" y="4117"/>
                  </a:moveTo>
                  <a:lnTo>
                    <a:pt x="6378" y="3942"/>
                  </a:lnTo>
                  <a:lnTo>
                    <a:pt x="6442" y="3942"/>
                  </a:lnTo>
                  <a:lnTo>
                    <a:pt x="6442" y="4117"/>
                  </a:lnTo>
                  <a:lnTo>
                    <a:pt x="6378" y="4117"/>
                  </a:lnTo>
                  <a:close/>
                </a:path>
              </a:pathLst>
            </a:custGeom>
            <a:solidFill>
              <a:srgbClr val="EE3C1E"/>
            </a:solidFill>
            <a:ln w="0" cap="flat">
              <a:solidFill>
                <a:srgbClr val="EE3C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10287" name="Freeform 47"/>
            <p:cNvSpPr>
              <a:spLocks noEditPoints="1"/>
            </p:cNvSpPr>
            <p:nvPr/>
          </p:nvSpPr>
          <p:spPr bwMode="auto">
            <a:xfrm>
              <a:off x="1765" y="1439"/>
              <a:ext cx="1210" cy="12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" y="35"/>
                </a:cxn>
                <a:cxn ang="0">
                  <a:pos x="10" y="14"/>
                </a:cxn>
                <a:cxn ang="0">
                  <a:pos x="14" y="10"/>
                </a:cxn>
                <a:cxn ang="0">
                  <a:pos x="35" y="1"/>
                </a:cxn>
                <a:cxn ang="0">
                  <a:pos x="38" y="0"/>
                </a:cxn>
                <a:cxn ang="0">
                  <a:pos x="2651" y="0"/>
                </a:cxn>
                <a:cxn ang="0">
                  <a:pos x="2655" y="1"/>
                </a:cxn>
                <a:cxn ang="0">
                  <a:pos x="2676" y="10"/>
                </a:cxn>
                <a:cxn ang="0">
                  <a:pos x="2680" y="15"/>
                </a:cxn>
                <a:cxn ang="0">
                  <a:pos x="2688" y="36"/>
                </a:cxn>
                <a:cxn ang="0">
                  <a:pos x="2688" y="38"/>
                </a:cxn>
                <a:cxn ang="0">
                  <a:pos x="2688" y="299"/>
                </a:cxn>
                <a:cxn ang="0">
                  <a:pos x="2688" y="302"/>
                </a:cxn>
                <a:cxn ang="0">
                  <a:pos x="2680" y="323"/>
                </a:cxn>
                <a:cxn ang="0">
                  <a:pos x="2675" y="328"/>
                </a:cxn>
                <a:cxn ang="0">
                  <a:pos x="2654" y="336"/>
                </a:cxn>
                <a:cxn ang="0">
                  <a:pos x="2651" y="336"/>
                </a:cxn>
                <a:cxn ang="0">
                  <a:pos x="38" y="336"/>
                </a:cxn>
                <a:cxn ang="0">
                  <a:pos x="36" y="336"/>
                </a:cxn>
                <a:cxn ang="0">
                  <a:pos x="15" y="328"/>
                </a:cxn>
                <a:cxn ang="0">
                  <a:pos x="10" y="324"/>
                </a:cxn>
                <a:cxn ang="0">
                  <a:pos x="1" y="303"/>
                </a:cxn>
                <a:cxn ang="0">
                  <a:pos x="0" y="299"/>
                </a:cxn>
                <a:cxn ang="0">
                  <a:pos x="0" y="38"/>
                </a:cxn>
                <a:cxn ang="0">
                  <a:pos x="16" y="299"/>
                </a:cxn>
                <a:cxn ang="0">
                  <a:pos x="16" y="296"/>
                </a:cxn>
                <a:cxn ang="0">
                  <a:pos x="25" y="317"/>
                </a:cxn>
                <a:cxn ang="0">
                  <a:pos x="20" y="313"/>
                </a:cxn>
                <a:cxn ang="0">
                  <a:pos x="41" y="321"/>
                </a:cxn>
                <a:cxn ang="0">
                  <a:pos x="38" y="320"/>
                </a:cxn>
                <a:cxn ang="0">
                  <a:pos x="2651" y="320"/>
                </a:cxn>
                <a:cxn ang="0">
                  <a:pos x="2649" y="321"/>
                </a:cxn>
                <a:cxn ang="0">
                  <a:pos x="2670" y="313"/>
                </a:cxn>
                <a:cxn ang="0">
                  <a:pos x="2665" y="318"/>
                </a:cxn>
                <a:cxn ang="0">
                  <a:pos x="2673" y="297"/>
                </a:cxn>
                <a:cxn ang="0">
                  <a:pos x="2672" y="299"/>
                </a:cxn>
                <a:cxn ang="0">
                  <a:pos x="2672" y="38"/>
                </a:cxn>
                <a:cxn ang="0">
                  <a:pos x="2673" y="41"/>
                </a:cxn>
                <a:cxn ang="0">
                  <a:pos x="2665" y="20"/>
                </a:cxn>
                <a:cxn ang="0">
                  <a:pos x="2669" y="25"/>
                </a:cxn>
                <a:cxn ang="0">
                  <a:pos x="2648" y="16"/>
                </a:cxn>
                <a:cxn ang="0">
                  <a:pos x="2651" y="16"/>
                </a:cxn>
                <a:cxn ang="0">
                  <a:pos x="38" y="16"/>
                </a:cxn>
                <a:cxn ang="0">
                  <a:pos x="42" y="16"/>
                </a:cxn>
                <a:cxn ang="0">
                  <a:pos x="21" y="25"/>
                </a:cxn>
                <a:cxn ang="0">
                  <a:pos x="25" y="21"/>
                </a:cxn>
                <a:cxn ang="0">
                  <a:pos x="16" y="42"/>
                </a:cxn>
                <a:cxn ang="0">
                  <a:pos x="16" y="38"/>
                </a:cxn>
                <a:cxn ang="0">
                  <a:pos x="16" y="299"/>
                </a:cxn>
              </a:cxnLst>
              <a:rect l="0" t="0" r="r" b="b"/>
              <a:pathLst>
                <a:path w="2688" h="336">
                  <a:moveTo>
                    <a:pt x="0" y="38"/>
                  </a:moveTo>
                  <a:cubicBezTo>
                    <a:pt x="0" y="37"/>
                    <a:pt x="1" y="36"/>
                    <a:pt x="1" y="35"/>
                  </a:cubicBezTo>
                  <a:lnTo>
                    <a:pt x="10" y="14"/>
                  </a:lnTo>
                  <a:cubicBezTo>
                    <a:pt x="11" y="12"/>
                    <a:pt x="12" y="11"/>
                    <a:pt x="14" y="10"/>
                  </a:cubicBezTo>
                  <a:lnTo>
                    <a:pt x="35" y="1"/>
                  </a:lnTo>
                  <a:cubicBezTo>
                    <a:pt x="36" y="1"/>
                    <a:pt x="37" y="0"/>
                    <a:pt x="38" y="0"/>
                  </a:cubicBezTo>
                  <a:lnTo>
                    <a:pt x="2651" y="0"/>
                  </a:lnTo>
                  <a:cubicBezTo>
                    <a:pt x="2653" y="0"/>
                    <a:pt x="2654" y="1"/>
                    <a:pt x="2655" y="1"/>
                  </a:cubicBezTo>
                  <a:lnTo>
                    <a:pt x="2676" y="10"/>
                  </a:lnTo>
                  <a:cubicBezTo>
                    <a:pt x="2678" y="11"/>
                    <a:pt x="2679" y="13"/>
                    <a:pt x="2680" y="15"/>
                  </a:cubicBezTo>
                  <a:lnTo>
                    <a:pt x="2688" y="36"/>
                  </a:lnTo>
                  <a:cubicBezTo>
                    <a:pt x="2688" y="37"/>
                    <a:pt x="2688" y="37"/>
                    <a:pt x="2688" y="38"/>
                  </a:cubicBezTo>
                  <a:lnTo>
                    <a:pt x="2688" y="299"/>
                  </a:lnTo>
                  <a:cubicBezTo>
                    <a:pt x="2688" y="300"/>
                    <a:pt x="2688" y="301"/>
                    <a:pt x="2688" y="302"/>
                  </a:cubicBezTo>
                  <a:lnTo>
                    <a:pt x="2680" y="323"/>
                  </a:lnTo>
                  <a:cubicBezTo>
                    <a:pt x="2679" y="325"/>
                    <a:pt x="2677" y="327"/>
                    <a:pt x="2675" y="328"/>
                  </a:cubicBezTo>
                  <a:lnTo>
                    <a:pt x="2654" y="336"/>
                  </a:lnTo>
                  <a:cubicBezTo>
                    <a:pt x="2653" y="336"/>
                    <a:pt x="2652" y="336"/>
                    <a:pt x="2651" y="336"/>
                  </a:cubicBezTo>
                  <a:lnTo>
                    <a:pt x="38" y="336"/>
                  </a:lnTo>
                  <a:cubicBezTo>
                    <a:pt x="37" y="336"/>
                    <a:pt x="37" y="336"/>
                    <a:pt x="36" y="336"/>
                  </a:cubicBezTo>
                  <a:lnTo>
                    <a:pt x="15" y="328"/>
                  </a:lnTo>
                  <a:cubicBezTo>
                    <a:pt x="13" y="327"/>
                    <a:pt x="11" y="326"/>
                    <a:pt x="10" y="324"/>
                  </a:cubicBezTo>
                  <a:lnTo>
                    <a:pt x="1" y="303"/>
                  </a:lnTo>
                  <a:cubicBezTo>
                    <a:pt x="1" y="302"/>
                    <a:pt x="0" y="301"/>
                    <a:pt x="0" y="299"/>
                  </a:cubicBezTo>
                  <a:lnTo>
                    <a:pt x="0" y="38"/>
                  </a:lnTo>
                  <a:close/>
                  <a:moveTo>
                    <a:pt x="16" y="299"/>
                  </a:moveTo>
                  <a:lnTo>
                    <a:pt x="16" y="296"/>
                  </a:lnTo>
                  <a:lnTo>
                    <a:pt x="25" y="317"/>
                  </a:lnTo>
                  <a:lnTo>
                    <a:pt x="20" y="313"/>
                  </a:lnTo>
                  <a:lnTo>
                    <a:pt x="41" y="321"/>
                  </a:lnTo>
                  <a:lnTo>
                    <a:pt x="38" y="320"/>
                  </a:lnTo>
                  <a:lnTo>
                    <a:pt x="2651" y="320"/>
                  </a:lnTo>
                  <a:lnTo>
                    <a:pt x="2649" y="321"/>
                  </a:lnTo>
                  <a:lnTo>
                    <a:pt x="2670" y="313"/>
                  </a:lnTo>
                  <a:lnTo>
                    <a:pt x="2665" y="318"/>
                  </a:lnTo>
                  <a:lnTo>
                    <a:pt x="2673" y="297"/>
                  </a:lnTo>
                  <a:lnTo>
                    <a:pt x="2672" y="299"/>
                  </a:lnTo>
                  <a:lnTo>
                    <a:pt x="2672" y="38"/>
                  </a:lnTo>
                  <a:lnTo>
                    <a:pt x="2673" y="41"/>
                  </a:lnTo>
                  <a:lnTo>
                    <a:pt x="2665" y="20"/>
                  </a:lnTo>
                  <a:lnTo>
                    <a:pt x="2669" y="25"/>
                  </a:lnTo>
                  <a:lnTo>
                    <a:pt x="2648" y="16"/>
                  </a:lnTo>
                  <a:lnTo>
                    <a:pt x="2651" y="16"/>
                  </a:lnTo>
                  <a:lnTo>
                    <a:pt x="38" y="16"/>
                  </a:lnTo>
                  <a:lnTo>
                    <a:pt x="42" y="16"/>
                  </a:lnTo>
                  <a:lnTo>
                    <a:pt x="21" y="25"/>
                  </a:lnTo>
                  <a:lnTo>
                    <a:pt x="25" y="21"/>
                  </a:lnTo>
                  <a:lnTo>
                    <a:pt x="16" y="42"/>
                  </a:lnTo>
                  <a:lnTo>
                    <a:pt x="16" y="38"/>
                  </a:lnTo>
                  <a:lnTo>
                    <a:pt x="16" y="299"/>
                  </a:lnTo>
                  <a:close/>
                </a:path>
              </a:pathLst>
            </a:custGeom>
            <a:solidFill>
              <a:srgbClr val="8EB4E3"/>
            </a:solidFill>
            <a:ln w="0" cap="flat">
              <a:solidFill>
                <a:srgbClr val="8EB4E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10288" name="Rectangle 48"/>
            <p:cNvSpPr>
              <a:spLocks noChangeArrowheads="1"/>
            </p:cNvSpPr>
            <p:nvPr/>
          </p:nvSpPr>
          <p:spPr bwMode="auto">
            <a:xfrm>
              <a:off x="2105" y="1468"/>
              <a:ext cx="72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ADSCRIPCIÓN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9" name="Freeform 49"/>
            <p:cNvSpPr>
              <a:spLocks noEditPoints="1"/>
            </p:cNvSpPr>
            <p:nvPr/>
          </p:nvSpPr>
          <p:spPr bwMode="auto">
            <a:xfrm>
              <a:off x="511" y="3286"/>
              <a:ext cx="1102" cy="119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" y="35"/>
                </a:cxn>
                <a:cxn ang="0">
                  <a:pos x="10" y="14"/>
                </a:cxn>
                <a:cxn ang="0">
                  <a:pos x="14" y="10"/>
                </a:cxn>
                <a:cxn ang="0">
                  <a:pos x="35" y="1"/>
                </a:cxn>
                <a:cxn ang="0">
                  <a:pos x="38" y="0"/>
                </a:cxn>
                <a:cxn ang="0">
                  <a:pos x="2411" y="0"/>
                </a:cxn>
                <a:cxn ang="0">
                  <a:pos x="2415" y="1"/>
                </a:cxn>
                <a:cxn ang="0">
                  <a:pos x="2436" y="10"/>
                </a:cxn>
                <a:cxn ang="0">
                  <a:pos x="2440" y="15"/>
                </a:cxn>
                <a:cxn ang="0">
                  <a:pos x="2448" y="36"/>
                </a:cxn>
                <a:cxn ang="0">
                  <a:pos x="2448" y="38"/>
                </a:cxn>
                <a:cxn ang="0">
                  <a:pos x="2448" y="299"/>
                </a:cxn>
                <a:cxn ang="0">
                  <a:pos x="2448" y="302"/>
                </a:cxn>
                <a:cxn ang="0">
                  <a:pos x="2440" y="323"/>
                </a:cxn>
                <a:cxn ang="0">
                  <a:pos x="2435" y="328"/>
                </a:cxn>
                <a:cxn ang="0">
                  <a:pos x="2414" y="336"/>
                </a:cxn>
                <a:cxn ang="0">
                  <a:pos x="2411" y="336"/>
                </a:cxn>
                <a:cxn ang="0">
                  <a:pos x="38" y="336"/>
                </a:cxn>
                <a:cxn ang="0">
                  <a:pos x="36" y="336"/>
                </a:cxn>
                <a:cxn ang="0">
                  <a:pos x="15" y="328"/>
                </a:cxn>
                <a:cxn ang="0">
                  <a:pos x="10" y="324"/>
                </a:cxn>
                <a:cxn ang="0">
                  <a:pos x="1" y="303"/>
                </a:cxn>
                <a:cxn ang="0">
                  <a:pos x="0" y="299"/>
                </a:cxn>
                <a:cxn ang="0">
                  <a:pos x="0" y="38"/>
                </a:cxn>
                <a:cxn ang="0">
                  <a:pos x="16" y="299"/>
                </a:cxn>
                <a:cxn ang="0">
                  <a:pos x="16" y="296"/>
                </a:cxn>
                <a:cxn ang="0">
                  <a:pos x="25" y="317"/>
                </a:cxn>
                <a:cxn ang="0">
                  <a:pos x="20" y="313"/>
                </a:cxn>
                <a:cxn ang="0">
                  <a:pos x="41" y="321"/>
                </a:cxn>
                <a:cxn ang="0">
                  <a:pos x="38" y="320"/>
                </a:cxn>
                <a:cxn ang="0">
                  <a:pos x="2411" y="320"/>
                </a:cxn>
                <a:cxn ang="0">
                  <a:pos x="2409" y="321"/>
                </a:cxn>
                <a:cxn ang="0">
                  <a:pos x="2430" y="313"/>
                </a:cxn>
                <a:cxn ang="0">
                  <a:pos x="2425" y="318"/>
                </a:cxn>
                <a:cxn ang="0">
                  <a:pos x="2433" y="297"/>
                </a:cxn>
                <a:cxn ang="0">
                  <a:pos x="2432" y="299"/>
                </a:cxn>
                <a:cxn ang="0">
                  <a:pos x="2432" y="38"/>
                </a:cxn>
                <a:cxn ang="0">
                  <a:pos x="2433" y="41"/>
                </a:cxn>
                <a:cxn ang="0">
                  <a:pos x="2425" y="20"/>
                </a:cxn>
                <a:cxn ang="0">
                  <a:pos x="2429" y="25"/>
                </a:cxn>
                <a:cxn ang="0">
                  <a:pos x="2408" y="16"/>
                </a:cxn>
                <a:cxn ang="0">
                  <a:pos x="2411" y="16"/>
                </a:cxn>
                <a:cxn ang="0">
                  <a:pos x="38" y="16"/>
                </a:cxn>
                <a:cxn ang="0">
                  <a:pos x="42" y="16"/>
                </a:cxn>
                <a:cxn ang="0">
                  <a:pos x="21" y="25"/>
                </a:cxn>
                <a:cxn ang="0">
                  <a:pos x="25" y="21"/>
                </a:cxn>
                <a:cxn ang="0">
                  <a:pos x="16" y="42"/>
                </a:cxn>
                <a:cxn ang="0">
                  <a:pos x="16" y="38"/>
                </a:cxn>
                <a:cxn ang="0">
                  <a:pos x="16" y="299"/>
                </a:cxn>
              </a:cxnLst>
              <a:rect l="0" t="0" r="r" b="b"/>
              <a:pathLst>
                <a:path w="2448" h="336">
                  <a:moveTo>
                    <a:pt x="0" y="38"/>
                  </a:moveTo>
                  <a:cubicBezTo>
                    <a:pt x="0" y="37"/>
                    <a:pt x="1" y="36"/>
                    <a:pt x="1" y="35"/>
                  </a:cubicBezTo>
                  <a:lnTo>
                    <a:pt x="10" y="14"/>
                  </a:lnTo>
                  <a:cubicBezTo>
                    <a:pt x="11" y="12"/>
                    <a:pt x="12" y="11"/>
                    <a:pt x="14" y="10"/>
                  </a:cubicBezTo>
                  <a:lnTo>
                    <a:pt x="35" y="1"/>
                  </a:lnTo>
                  <a:cubicBezTo>
                    <a:pt x="36" y="1"/>
                    <a:pt x="37" y="0"/>
                    <a:pt x="38" y="0"/>
                  </a:cubicBezTo>
                  <a:lnTo>
                    <a:pt x="2411" y="0"/>
                  </a:lnTo>
                  <a:cubicBezTo>
                    <a:pt x="2413" y="0"/>
                    <a:pt x="2414" y="1"/>
                    <a:pt x="2415" y="1"/>
                  </a:cubicBezTo>
                  <a:lnTo>
                    <a:pt x="2436" y="10"/>
                  </a:lnTo>
                  <a:cubicBezTo>
                    <a:pt x="2438" y="11"/>
                    <a:pt x="2439" y="13"/>
                    <a:pt x="2440" y="15"/>
                  </a:cubicBezTo>
                  <a:lnTo>
                    <a:pt x="2448" y="36"/>
                  </a:lnTo>
                  <a:cubicBezTo>
                    <a:pt x="2448" y="37"/>
                    <a:pt x="2448" y="37"/>
                    <a:pt x="2448" y="38"/>
                  </a:cubicBezTo>
                  <a:lnTo>
                    <a:pt x="2448" y="299"/>
                  </a:lnTo>
                  <a:cubicBezTo>
                    <a:pt x="2448" y="300"/>
                    <a:pt x="2448" y="301"/>
                    <a:pt x="2448" y="302"/>
                  </a:cubicBezTo>
                  <a:lnTo>
                    <a:pt x="2440" y="323"/>
                  </a:lnTo>
                  <a:cubicBezTo>
                    <a:pt x="2439" y="325"/>
                    <a:pt x="2437" y="327"/>
                    <a:pt x="2435" y="328"/>
                  </a:cubicBezTo>
                  <a:lnTo>
                    <a:pt x="2414" y="336"/>
                  </a:lnTo>
                  <a:cubicBezTo>
                    <a:pt x="2413" y="336"/>
                    <a:pt x="2412" y="336"/>
                    <a:pt x="2411" y="336"/>
                  </a:cubicBezTo>
                  <a:lnTo>
                    <a:pt x="38" y="336"/>
                  </a:lnTo>
                  <a:cubicBezTo>
                    <a:pt x="37" y="336"/>
                    <a:pt x="37" y="336"/>
                    <a:pt x="36" y="336"/>
                  </a:cubicBezTo>
                  <a:lnTo>
                    <a:pt x="15" y="328"/>
                  </a:lnTo>
                  <a:cubicBezTo>
                    <a:pt x="13" y="327"/>
                    <a:pt x="11" y="326"/>
                    <a:pt x="10" y="324"/>
                  </a:cubicBezTo>
                  <a:lnTo>
                    <a:pt x="1" y="303"/>
                  </a:lnTo>
                  <a:cubicBezTo>
                    <a:pt x="1" y="302"/>
                    <a:pt x="0" y="301"/>
                    <a:pt x="0" y="299"/>
                  </a:cubicBezTo>
                  <a:lnTo>
                    <a:pt x="0" y="38"/>
                  </a:lnTo>
                  <a:close/>
                  <a:moveTo>
                    <a:pt x="16" y="299"/>
                  </a:moveTo>
                  <a:lnTo>
                    <a:pt x="16" y="296"/>
                  </a:lnTo>
                  <a:lnTo>
                    <a:pt x="25" y="317"/>
                  </a:lnTo>
                  <a:lnTo>
                    <a:pt x="20" y="313"/>
                  </a:lnTo>
                  <a:lnTo>
                    <a:pt x="41" y="321"/>
                  </a:lnTo>
                  <a:lnTo>
                    <a:pt x="38" y="320"/>
                  </a:lnTo>
                  <a:lnTo>
                    <a:pt x="2411" y="320"/>
                  </a:lnTo>
                  <a:lnTo>
                    <a:pt x="2409" y="321"/>
                  </a:lnTo>
                  <a:lnTo>
                    <a:pt x="2430" y="313"/>
                  </a:lnTo>
                  <a:lnTo>
                    <a:pt x="2425" y="318"/>
                  </a:lnTo>
                  <a:lnTo>
                    <a:pt x="2433" y="297"/>
                  </a:lnTo>
                  <a:lnTo>
                    <a:pt x="2432" y="299"/>
                  </a:lnTo>
                  <a:lnTo>
                    <a:pt x="2432" y="38"/>
                  </a:lnTo>
                  <a:lnTo>
                    <a:pt x="2433" y="41"/>
                  </a:lnTo>
                  <a:lnTo>
                    <a:pt x="2425" y="20"/>
                  </a:lnTo>
                  <a:lnTo>
                    <a:pt x="2429" y="25"/>
                  </a:lnTo>
                  <a:lnTo>
                    <a:pt x="2408" y="16"/>
                  </a:lnTo>
                  <a:lnTo>
                    <a:pt x="2411" y="16"/>
                  </a:lnTo>
                  <a:lnTo>
                    <a:pt x="38" y="16"/>
                  </a:lnTo>
                  <a:lnTo>
                    <a:pt x="42" y="16"/>
                  </a:lnTo>
                  <a:lnTo>
                    <a:pt x="21" y="25"/>
                  </a:lnTo>
                  <a:lnTo>
                    <a:pt x="25" y="21"/>
                  </a:lnTo>
                  <a:lnTo>
                    <a:pt x="16" y="42"/>
                  </a:lnTo>
                  <a:lnTo>
                    <a:pt x="16" y="38"/>
                  </a:lnTo>
                  <a:lnTo>
                    <a:pt x="16" y="299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>
              <a:off x="674" y="3314"/>
              <a:ext cx="96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DESCONCENTRADA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4959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2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771530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539552" y="346922"/>
            <a:ext cx="8229600" cy="777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es-EC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ESTRUCTURA  PROPUESTA DEL INSTITUTO DE CALIBRACIONES Y ENSAYOS DE </a:t>
            </a:r>
            <a:r>
              <a:rPr lang="es-EC" sz="2400" b="1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FF.AA.</a:t>
            </a:r>
            <a:endParaRPr lang="es-EC" sz="24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366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3429000"/>
            <a:ext cx="7851648" cy="157163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s-EC" dirty="0" smtClean="0"/>
              <a:t>DESARROLLO DEL MANUAL DE PROCESOS</a:t>
            </a:r>
            <a:endParaRPr lang="es-AR" dirty="0"/>
          </a:p>
        </p:txBody>
      </p:sp>
      <p:sp>
        <p:nvSpPr>
          <p:cNvPr id="5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983208" y="2030620"/>
            <a:ext cx="969752" cy="969752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outerShdw blurRad="152400" dist="1143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>
              <a:defRPr/>
            </a:pPr>
            <a:r>
              <a:rPr lang="es-EC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4" descr="SELL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792163" cy="715962"/>
          </a:xfrm>
          <a:prstGeom prst="rect">
            <a:avLst/>
          </a:prstGeom>
          <a:noFill/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00113" y="763588"/>
            <a:ext cx="7632700" cy="73025"/>
            <a:chOff x="567" y="391"/>
            <a:chExt cx="4490" cy="91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67" y="436"/>
              <a:ext cx="4490" cy="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67" y="391"/>
              <a:ext cx="4490" cy="4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 dirty="0"/>
            </a:p>
          </p:txBody>
        </p:sp>
      </p:grp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979613" y="-26988"/>
            <a:ext cx="5688012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E     S     P     E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500166" y="836613"/>
            <a:ext cx="6572296" cy="30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dirty="0">
                <a:solidFill>
                  <a:srgbClr val="00FF00"/>
                </a:solidFill>
                <a:latin typeface="Copperplate Gothic Bold" pitchFamily="34" charset="0"/>
              </a:rPr>
              <a:t>ESCUELA    </a:t>
            </a:r>
            <a:r>
              <a:rPr lang="es-ES" sz="1400" dirty="0" smtClean="0">
                <a:solidFill>
                  <a:srgbClr val="00FF00"/>
                </a:solidFill>
                <a:latin typeface="Copperplate Gothic Bold" pitchFamily="34" charset="0"/>
              </a:rPr>
              <a:t>SUPERIOR POLITÉCNICA    </a:t>
            </a:r>
            <a:r>
              <a:rPr lang="es-ES" sz="1400" dirty="0">
                <a:solidFill>
                  <a:srgbClr val="00FF00"/>
                </a:solidFill>
                <a:latin typeface="Copperplate Gothic Bold" pitchFamily="34" charset="0"/>
              </a:rPr>
              <a:t>DEL    EJÉRCITO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484438" y="1125538"/>
            <a:ext cx="4824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 dirty="0">
                <a:solidFill>
                  <a:srgbClr val="00FF00"/>
                </a:solidFill>
                <a:latin typeface="Lucida Console" pitchFamily="49" charset="0"/>
              </a:rPr>
              <a:t>C A M I N O   A   LA   E X C E L E N C I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260648"/>
            <a:ext cx="6400800" cy="6229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s-EC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MANUAL DE PROCESOS</a:t>
            </a:r>
            <a:r>
              <a:rPr lang="es-EC" b="1" dirty="0" smtClean="0"/>
              <a:t>.</a:t>
            </a:r>
            <a:endParaRPr lang="es-EC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45629" y="1340768"/>
            <a:ext cx="8455124" cy="50405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pPr marL="0" lvl="3"/>
            <a:r>
              <a:rPr lang="es-EC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Diseño:</a:t>
            </a:r>
          </a:p>
          <a:p>
            <a:pPr marL="0" lvl="3"/>
            <a:endParaRPr lang="es-EC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es-EC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ormatos vigentes </a:t>
            </a: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(Institución militar)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Norma Técnica</a:t>
            </a:r>
            <a:r>
              <a:rPr lang="es-EC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(Diseño </a:t>
            </a:r>
            <a:r>
              <a:rPr lang="es-EC" dirty="0">
                <a:latin typeface="Verdana" pitchFamily="34" charset="0"/>
                <a:ea typeface="Verdana" pitchFamily="34" charset="0"/>
                <a:cs typeface="Verdana" pitchFamily="34" charset="0"/>
              </a:rPr>
              <a:t>de Reglamentos o Estatutos Orgánicos de </a:t>
            </a: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G.O. Procesos</a:t>
            </a:r>
            <a:r>
              <a:rPr lang="es-EC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SENRES vigente)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Metodología de Administración de Procesos </a:t>
            </a:r>
            <a:r>
              <a:rPr lang="es-EC" dirty="0">
                <a:latin typeface="Verdana" pitchFamily="34" charset="0"/>
                <a:ea typeface="Verdana" pitchFamily="34" charset="0"/>
                <a:cs typeface="Verdana" pitchFamily="34" charset="0"/>
              </a:rPr>
              <a:t>en las Instituciones Públicas </a:t>
            </a: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(Secretaría </a:t>
            </a:r>
            <a:r>
              <a:rPr lang="es-EC" dirty="0">
                <a:latin typeface="Verdana" pitchFamily="34" charset="0"/>
                <a:ea typeface="Verdana" pitchFamily="34" charset="0"/>
                <a:cs typeface="Verdana" pitchFamily="34" charset="0"/>
              </a:rPr>
              <a:t>Nacional de la </a:t>
            </a: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Administración)</a:t>
            </a:r>
          </a:p>
          <a:p>
            <a:pPr>
              <a:lnSpc>
                <a:spcPct val="150000"/>
              </a:lnSpc>
            </a:pPr>
            <a:endParaRPr lang="es-EC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C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Componentes: </a:t>
            </a:r>
            <a:endParaRPr lang="es-EC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C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Levantamiento</a:t>
            </a:r>
            <a:r>
              <a:rPr lang="es-EC" dirty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procesos</a:t>
            </a:r>
            <a:r>
              <a:rPr lang="es-EC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Modelamiento</a:t>
            </a:r>
            <a:r>
              <a:rPr lang="es-EC" dirty="0">
                <a:latin typeface="Verdana" pitchFamily="34" charset="0"/>
                <a:ea typeface="Verdana" pitchFamily="34" charset="0"/>
                <a:cs typeface="Verdana" pitchFamily="34" charset="0"/>
              </a:rPr>
              <a:t> (BPWIN)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Documentación</a:t>
            </a:r>
            <a:r>
              <a:rPr lang="es-EC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(Procesos) </a:t>
            </a:r>
            <a:endParaRPr lang="es-EC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AutoShape 4" descr="data:image/jpeg;base64,/9j/4AAQSkZJRgABAQAAAQABAAD/2wCEAAkGBhMSEQ8SERQVFBQSFA8WFBEQFBAPEBUQGRQYFxgRFRcXGyYfFyUmGhUSKzsgIycpLi8sGB8xNTAqNSYsOCkBCQoKDgwOGg8PGi0hHyQvLCkwKTUyMCktNSosKTAsKiwsKSw1MSkpLSwsKSksLCwsKSwqKSksLCwsLCosKSksLP/AABEIAGYAZgMBIgACEQEDEQH/xAAbAAABBQEBAAAAAAAAAAAAAAAAAQMEBQYCB//EAD8QAAIBAgMEBwMHDAMAAAAAAAECAwARBBIhBQYxgRMiQVFhcZFScqEjMjNCU7GyBxQWQ2JjgpKiwtHwc8HS/8QAGgEAAgMBAQAAAAAAAAAAAAAAAwQAAgUBBv/EACMRAAMAAgIBBAMBAAAAAAAAAAABAgMRBBIxBSFBURMUoUL/2gAMAwEAAhEDEQA/APcaQ0tIahCo2pj1TpXkk6OOJFLPmyKCbkknyy+tUmA3sw0zBY8ROM3zTIHiVx3qXSxHlUHfuAywRG14mxaySjj8mpyLcdo0B5Vebd6GWBUFivV66jRVA7P2joABrRvZIVb7PyS7OP10nPoj96UhnkH61uaRH7gK4jJCqG4hVB8wNa4Z6MoT+BR5qXyOnHzD66nzj/w4rk7XlHbGf4JB/cajO9R5JKt+Ofor+xa+Sw/SBxxVD5M6/wBpo/SYjjGOT/5UVTSSVFlkq34JfwT9rJ9mz2dtZZuFw3snX0I41OryDefGyLCiw5+keVWBizF1RFOY9XW3XUcq0f5NN4Z5jPFiCzZBGyNICri9wUN9TwBv40DLg6rsvA3h5PdqGvc3tFFFLDgVH2hPkikbtVWt71tB62qRVbtp+rEvtSLf3Uu5/CK7K2ytvrLZEEYChDqAoU31BsLG/O9Mph0WxVQLcOJA90E6cqVpKbaSnVJju2OM9Mu9cNJTDyURIA6OnkqNJJSPJUaSWiJFOwsktRZJKSSSosstXSOdiTsjaBjxZdTHeLDXKyuY+q8hLMpANrBU1PfWvnxzSQSM0QVjlWIh45lfMBZ0YDhc/CqPdLZRk/O5BIyfLGIWCMGWOJUGYMDcBixt31d4zBsRhMO0jE585eMLExWPrAADQC+UeVZ+d7tmxx01CLWLEgEIQVOW4BIa6iw4jzFFNbP67SS+0cie4pNzzbNyAopccTLCqDbE15gPs4/6pG/8xn1q/rHYjE5pJn9qRgPdSyD8LUXDO6FuVXWB5pKaaWmGlpppaeUmPVDzTUw8tMPiB3io74od9EUgXQ/JLUaSWmnxI76jvN41dI5s7kkpuI3dAeGZb+V7n4A008lMyy5UlYcVilItxzFcq25sKto6jSbr4jEJhogjMrTEzKWwxlgVZHc2Lobkm6HXhpWixMrdK2oLrFHECNB00h1YDwAJ8hVPuxs4BoY16O0axNIE/OoHDRggDI3VYZmN9de41cbFHSzzyfVR2t79go9FB/nrHt7ez0GNaSReQQhFVRwUADyFFO0UIYI+0MUIopZDwRHb0F687G0gqqo6xAAJ4Ata5PqTWr33xWTCle2V0T+G+Zvgprz4PWhxI3Lox/UcrVKUT32ix8PKmWmJ4knnTGalzU+pSMd035Oy1cFqTNXJNd0VTFZqbJpSa4NQIgvXMqXTL9pLh01zEfPzm+XW1k7Oylqx2FJlxOFay2Q4qVi7iMABBEpue3M1uZoWR6lsZwz2tI3Gy57R4jEZi0ZBZPleljKKty6Ai6XYsLG+iipm72DMeHjDfOYZ3/5H6x++3KmMU5fDRqyhDMYkKKwcAMwLAEaHqhquhWMz0UhRRRVS5hfyg4/KygKJGhiaRIWvlknkkWGJWt2AlyfAVH2duhiJIjJLi2dyXBiaOFcP1dCECqCmoNiDp41Xbx4rpcXiGGoV+jBGvzAB+LNzqdDvnKkIiWNQygBZGa4H7RXix7bd9O/hydZ6mX+zi7V3ZQC4uGFiCQR3EG1LQPEkm5JJ4kk3LHxJJpbVqSnr3PO5LW3rwFIa6tRarA+43aiuiK5NcDTRzV1ujhRJiZFMmQpBh1yjoyXzM0rqUYG4tl17KpSt9O/T10rT7ixs008gLZTLMNFhZCqBYgC986aqerwNqU5L1Bp8JbyGsmQGfDIBYIsklhoBYBFA/narSq3BdbEYhuxBFGPMAu3419KshWSz0EhRRRXDphd/fyfDEq0+FBTE6XyN0Yl97sBt28jWN2Vu/i4c4xqY/syPhkhxCKO3MLktyr2yktRpzXK0mL3xsdvbR5AsEZIC42MN7GOw82DfyJ0FShsPFWusUcy+1hcRHJ8Gsa9TkiDCzAEdzAEfGq6XdjCsb9BGD7UaiNvVbGizy8iFb9NwV8HmU+eP6WGeP34XI9VuKaTGxtwkQnuzBT6NY16kuxCv0U0yeBfp19JAx+NRcXsNn+kTDTj97F0beozD4Ueed9oTv0ef80zzwj/eNcGtRjt2sKlzJg5oP3mEdmQePUNxzUVBG7uGfWHHOvhiFVxfzIB+NGnlw/Iu/TMs+Gn/AAqMP89SeAOY+Sgt/wBVrdwMDljiZlswhDNIYwmZpmMjLnBs+UEDXUGouE3GlKuOnhs6lemiRmkCHQhAWyqSNL68dKvosGcLhcR8zNZiDEpQHTKhIJIv32sKV5Gab9pNHh8esW3ZO2CLxGT7V5ZOTMcv9IWrKmcFBkjjQfUVV9ABT1ImogoooqHQoooqECiiioQKKKKhBDUHF7Gic3y5W9pLK3PsbmDRRUIVq7sfKISVCrmJaHNBI2lgrZDY2ve/gNKmPsYnKDNIyBkYpJle+VgwGawPEDvooruyvVFoKWiiuFgoooqEP//Z"/>
          <p:cNvSpPr>
            <a:spLocks noChangeAspect="1" noChangeArrowheads="1"/>
          </p:cNvSpPr>
          <p:nvPr/>
        </p:nvSpPr>
        <p:spPr bwMode="auto">
          <a:xfrm>
            <a:off x="155575" y="-465138"/>
            <a:ext cx="9715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224595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116632"/>
            <a:ext cx="7596336" cy="9361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r>
              <a:rPr lang="es-EC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INVENTARIO GENERAL DE LOS PROCESOS Y SUBPROCESOS</a:t>
            </a:r>
          </a:p>
        </p:txBody>
      </p:sp>
      <p:sp>
        <p:nvSpPr>
          <p:cNvPr id="2" name="AutoShape 4" descr="data:image/jpeg;base64,/9j/4AAQSkZJRgABAQAAAQABAAD/2wCEAAkGBhMSEQ8SERQVFBQSFA8WFBEQFBAPEBUQGRQYFxgRFRcXGyYfFyUmGhUSKzsgIycpLi8sGB8xNTAqNSYsOCkBCQoKDgwOGg8PGi0hHyQvLCkwKTUyMCktNSosKTAsKiwsKSw1MSkpLSwsKSksLCwsKSwqKSksLCwsLCosKSksLP/AABEIAGYAZgMBIgACEQEDEQH/xAAbAAABBQEBAAAAAAAAAAAAAAAAAQMEBQYCB//EAD8QAAIBAgMEBwMHDAMAAAAAAAECAwARBBIhBQYxgRMiQVFhcZFScqEjMjNCU7GyBxQWQ2JjgpKiwtHwc8HS/8QAGgEAAgMBAQAAAAAAAAAAAAAAAwQAAgUBBv/EACMRAAMAAgIBBAMBAAAAAAAAAAABAgMRBBIxBSFBURMUoUL/2gAMAwEAAhEDEQA/APcaQ0tIahCo2pj1TpXkk6OOJFLPmyKCbkknyy+tUmA3sw0zBY8ROM3zTIHiVx3qXSxHlUHfuAywRG14mxaySjj8mpyLcdo0B5Vebd6GWBUFivV66jRVA7P2joABrRvZIVb7PyS7OP10nPoj96UhnkH61uaRH7gK4jJCqG4hVB8wNa4Z6MoT+BR5qXyOnHzD66nzj/w4rk7XlHbGf4JB/cajO9R5JKt+Ofor+xa+Sw/SBxxVD5M6/wBpo/SYjjGOT/5UVTSSVFlkq34JfwT9rJ9mz2dtZZuFw3snX0I41OryDefGyLCiw5+keVWBizF1RFOY9XW3XUcq0f5NN4Z5jPFiCzZBGyNICri9wUN9TwBv40DLg6rsvA3h5PdqGvc3tFFFLDgVH2hPkikbtVWt71tB62qRVbtp+rEvtSLf3Uu5/CK7K2ytvrLZEEYChDqAoU31BsLG/O9Mph0WxVQLcOJA90E6cqVpKbaSnVJju2OM9Mu9cNJTDyURIA6OnkqNJJSPJUaSWiJFOwsktRZJKSSSosstXSOdiTsjaBjxZdTHeLDXKyuY+q8hLMpANrBU1PfWvnxzSQSM0QVjlWIh45lfMBZ0YDhc/CqPdLZRk/O5BIyfLGIWCMGWOJUGYMDcBixt31d4zBsRhMO0jE585eMLExWPrAADQC+UeVZ+d7tmxx01CLWLEgEIQVOW4BIa6iw4jzFFNbP67SS+0cie4pNzzbNyAopccTLCqDbE15gPs4/6pG/8xn1q/rHYjE5pJn9qRgPdSyD8LUXDO6FuVXWB5pKaaWmGlpppaeUmPVDzTUw8tMPiB3io74od9EUgXQ/JLUaSWmnxI76jvN41dI5s7kkpuI3dAeGZb+V7n4A008lMyy5UlYcVilItxzFcq25sKto6jSbr4jEJhogjMrTEzKWwxlgVZHc2Lobkm6HXhpWixMrdK2oLrFHECNB00h1YDwAJ8hVPuxs4BoY16O0axNIE/OoHDRggDI3VYZmN9de41cbFHSzzyfVR2t79go9FB/nrHt7ez0GNaSReQQhFVRwUADyFFO0UIYI+0MUIopZDwRHb0F687G0gqqo6xAAJ4Ata5PqTWr33xWTCle2V0T+G+Zvgprz4PWhxI3Lox/UcrVKUT32ix8PKmWmJ4knnTGalzU+pSMd035Oy1cFqTNXJNd0VTFZqbJpSa4NQIgvXMqXTL9pLh01zEfPzm+XW1k7Oylqx2FJlxOFay2Q4qVi7iMABBEpue3M1uZoWR6lsZwz2tI3Gy57R4jEZi0ZBZPleljKKty6Ai6XYsLG+iipm72DMeHjDfOYZ3/5H6x++3KmMU5fDRqyhDMYkKKwcAMwLAEaHqhquhWMz0UhRRRVS5hfyg4/KygKJGhiaRIWvlknkkWGJWt2AlyfAVH2duhiJIjJLi2dyXBiaOFcP1dCECqCmoNiDp41Xbx4rpcXiGGoV+jBGvzAB+LNzqdDvnKkIiWNQygBZGa4H7RXix7bd9O/hydZ6mX+zi7V3ZQC4uGFiCQR3EG1LQPEkm5JJ4kk3LHxJJpbVqSnr3PO5LW3rwFIa6tRarA+43aiuiK5NcDTRzV1ujhRJiZFMmQpBh1yjoyXzM0rqUYG4tl17KpSt9O/T10rT7ixs008gLZTLMNFhZCqBYgC986aqerwNqU5L1Bp8JbyGsmQGfDIBYIsklhoBYBFA/narSq3BdbEYhuxBFGPMAu3419KshWSz0EhRRRXDphd/fyfDEq0+FBTE6XyN0Yl97sBt28jWN2Vu/i4c4xqY/syPhkhxCKO3MLktyr2yktRpzXK0mL3xsdvbR5AsEZIC42MN7GOw82DfyJ0FShsPFWusUcy+1hcRHJ8Gsa9TkiDCzAEdzAEfGq6XdjCsb9BGD7UaiNvVbGizy8iFb9NwV8HmU+eP6WGeP34XI9VuKaTGxtwkQnuzBT6NY16kuxCv0U0yeBfp19JAx+NRcXsNn+kTDTj97F0beozD4Ueed9oTv0ef80zzwj/eNcGtRjt2sKlzJg5oP3mEdmQePUNxzUVBG7uGfWHHOvhiFVxfzIB+NGnlw/Iu/TMs+Gn/AAqMP89SeAOY+Sgt/wBVrdwMDljiZlswhDNIYwmZpmMjLnBs+UEDXUGouE3GlKuOnhs6lemiRmkCHQhAWyqSNL68dKvosGcLhcR8zNZiDEpQHTKhIJIv32sKV5Gab9pNHh8esW3ZO2CLxGT7V5ZOTMcv9IWrKmcFBkjjQfUVV9ABT1ImogoooqHQoooqECiiioQKKKKhBDUHF7Gic3y5W9pLK3PsbmDRRUIVq7sfKISVCrmJaHNBI2lgrZDY2ve/gNKmPsYnKDNIyBkYpJle+VgwGawPEDvooruyvVFoKWiiuFgoooqEP//Z"/>
          <p:cNvSpPr>
            <a:spLocks noChangeAspect="1" noChangeArrowheads="1"/>
          </p:cNvSpPr>
          <p:nvPr/>
        </p:nvSpPr>
        <p:spPr bwMode="auto">
          <a:xfrm>
            <a:off x="155575" y="-465138"/>
            <a:ext cx="9715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61" r="5574" b="14023"/>
          <a:stretch/>
        </p:blipFill>
        <p:spPr bwMode="auto">
          <a:xfrm>
            <a:off x="1276511" y="1484784"/>
            <a:ext cx="6823881" cy="43993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50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3071810"/>
            <a:ext cx="7851648" cy="114300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s-EC" dirty="0" smtClean="0"/>
              <a:t>ANTECEDENTES</a:t>
            </a:r>
            <a:endParaRPr lang="es-AR" dirty="0"/>
          </a:p>
        </p:txBody>
      </p:sp>
      <p:sp>
        <p:nvSpPr>
          <p:cNvPr id="5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983208" y="2030620"/>
            <a:ext cx="969752" cy="969752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outerShdw blurRad="152400" dist="1143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>
              <a:defRPr/>
            </a:pPr>
            <a:r>
              <a:rPr lang="es-A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4" descr="SELL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792163" cy="715962"/>
          </a:xfrm>
          <a:prstGeom prst="rect">
            <a:avLst/>
          </a:prstGeom>
          <a:noFill/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900113" y="763588"/>
            <a:ext cx="7632700" cy="73025"/>
            <a:chOff x="567" y="391"/>
            <a:chExt cx="4490" cy="91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67" y="436"/>
              <a:ext cx="4490" cy="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67" y="391"/>
              <a:ext cx="4490" cy="4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 dirty="0"/>
            </a:p>
          </p:txBody>
        </p:sp>
      </p:grp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979613" y="-26988"/>
            <a:ext cx="5688012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E     S     P     E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500166" y="836613"/>
            <a:ext cx="6572296" cy="30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dirty="0">
                <a:solidFill>
                  <a:srgbClr val="00FF00"/>
                </a:solidFill>
                <a:latin typeface="Copperplate Gothic Bold" pitchFamily="34" charset="0"/>
              </a:rPr>
              <a:t>ESCUELA    </a:t>
            </a:r>
            <a:r>
              <a:rPr lang="es-ES" sz="1400" dirty="0" smtClean="0">
                <a:solidFill>
                  <a:srgbClr val="00FF00"/>
                </a:solidFill>
                <a:latin typeface="Copperplate Gothic Bold" pitchFamily="34" charset="0"/>
              </a:rPr>
              <a:t>SUPERIOR POLITÉCNICA    </a:t>
            </a:r>
            <a:r>
              <a:rPr lang="es-ES" sz="1400" dirty="0">
                <a:solidFill>
                  <a:srgbClr val="00FF00"/>
                </a:solidFill>
                <a:latin typeface="Copperplate Gothic Bold" pitchFamily="34" charset="0"/>
              </a:rPr>
              <a:t>DEL    EJÉRCITO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484438" y="1125538"/>
            <a:ext cx="4824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 dirty="0">
                <a:solidFill>
                  <a:srgbClr val="00FF00"/>
                </a:solidFill>
                <a:latin typeface="Lucida Console" pitchFamily="49" charset="0"/>
              </a:rPr>
              <a:t>C A M I N O   A   LA   E X C E L E N C I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03848" y="3150096"/>
            <a:ext cx="2592288" cy="15841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116632"/>
            <a:ext cx="7596336" cy="720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r>
              <a:rPr lang="es-EC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NIVEL CERO</a:t>
            </a:r>
            <a:endParaRPr lang="es-EC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AutoShape 4" descr="data:image/jpeg;base64,/9j/4AAQSkZJRgABAQAAAQABAAD/2wCEAAkGBhMSEQ8SERQVFBQSFA8WFBEQFBAPEBUQGRQYFxgRFRcXGyYfFyUmGhUSKzsgIycpLi8sGB8xNTAqNSYsOCkBCQoKDgwOGg8PGi0hHyQvLCkwKTUyMCktNSosKTAsKiwsKSw1MSkpLSwsKSksLCwsKSwqKSksLCwsLCosKSksLP/AABEIAGYAZgMBIgACEQEDEQH/xAAbAAABBQEBAAAAAAAAAAAAAAAAAQMEBQYCB//EAD8QAAIBAgMEBwMHDAMAAAAAAAECAwARBBIhBQYxgRMiQVFhcZFScqEjMjNCU7GyBxQWQ2JjgpKiwtHwc8HS/8QAGgEAAgMBAQAAAAAAAAAAAAAAAwQAAgUBBv/EACMRAAMAAgIBBAMBAAAAAAAAAAABAgMRBBIxBSFBURMUoUL/2gAMAwEAAhEDEQA/APcaQ0tIahCo2pj1TpXkk6OOJFLPmyKCbkknyy+tUmA3sw0zBY8ROM3zTIHiVx3qXSxHlUHfuAywRG14mxaySjj8mpyLcdo0B5Vebd6GWBUFivV66jRVA7P2joABrRvZIVb7PyS7OP10nPoj96UhnkH61uaRH7gK4jJCqG4hVB8wNa4Z6MoT+BR5qXyOnHzD66nzj/w4rk7XlHbGf4JB/cajO9R5JKt+Ofor+xa+Sw/SBxxVD5M6/wBpo/SYjjGOT/5UVTSSVFlkq34JfwT9rJ9mz2dtZZuFw3snX0I41OryDefGyLCiw5+keVWBizF1RFOY9XW3XUcq0f5NN4Z5jPFiCzZBGyNICri9wUN9TwBv40DLg6rsvA3h5PdqGvc3tFFFLDgVH2hPkikbtVWt71tB62qRVbtp+rEvtSLf3Uu5/CK7K2ytvrLZEEYChDqAoU31BsLG/O9Mph0WxVQLcOJA90E6cqVpKbaSnVJju2OM9Mu9cNJTDyURIA6OnkqNJJSPJUaSWiJFOwsktRZJKSSSosstXSOdiTsjaBjxZdTHeLDXKyuY+q8hLMpANrBU1PfWvnxzSQSM0QVjlWIh45lfMBZ0YDhc/CqPdLZRk/O5BIyfLGIWCMGWOJUGYMDcBixt31d4zBsRhMO0jE585eMLExWPrAADQC+UeVZ+d7tmxx01CLWLEgEIQVOW4BIa6iw4jzFFNbP67SS+0cie4pNzzbNyAopccTLCqDbE15gPs4/6pG/8xn1q/rHYjE5pJn9qRgPdSyD8LUXDO6FuVXWB5pKaaWmGlpppaeUmPVDzTUw8tMPiB3io74od9EUgXQ/JLUaSWmnxI76jvN41dI5s7kkpuI3dAeGZb+V7n4A008lMyy5UlYcVilItxzFcq25sKto6jSbr4jEJhogjMrTEzKWwxlgVZHc2Lobkm6HXhpWixMrdK2oLrFHECNB00h1YDwAJ8hVPuxs4BoY16O0axNIE/OoHDRggDI3VYZmN9de41cbFHSzzyfVR2t79go9FB/nrHt7ez0GNaSReQQhFVRwUADyFFO0UIYI+0MUIopZDwRHb0F687G0gqqo6xAAJ4Ata5PqTWr33xWTCle2V0T+G+Zvgprz4PWhxI3Lox/UcrVKUT32ix8PKmWmJ4knnTGalzU+pSMd035Oy1cFqTNXJNd0VTFZqbJpSa4NQIgvXMqXTL9pLh01zEfPzm+XW1k7Oylqx2FJlxOFay2Q4qVi7iMABBEpue3M1uZoWR6lsZwz2tI3Gy57R4jEZi0ZBZPleljKKty6Ai6XYsLG+iipm72DMeHjDfOYZ3/5H6x++3KmMU5fDRqyhDMYkKKwcAMwLAEaHqhquhWMz0UhRRRVS5hfyg4/KygKJGhiaRIWvlknkkWGJWt2AlyfAVH2duhiJIjJLi2dyXBiaOFcP1dCECqCmoNiDp41Xbx4rpcXiGGoV+jBGvzAB+LNzqdDvnKkIiWNQygBZGa4H7RXix7bd9O/hydZ6mX+zi7V3ZQC4uGFiCQR3EG1LQPEkm5JJ4kk3LHxJJpbVqSnr3PO5LW3rwFIa6tRarA+43aiuiK5NcDTRzV1ujhRJiZFMmQpBh1yjoyXzM0rqUYG4tl17KpSt9O/T10rT7ixs008gLZTLMNFhZCqBYgC986aqerwNqU5L1Bp8JbyGsmQGfDIBYIsklhoBYBFA/narSq3BdbEYhuxBFGPMAu3419KshWSz0EhRRRXDphd/fyfDEq0+FBTE6XyN0Yl97sBt28jWN2Vu/i4c4xqY/syPhkhxCKO3MLktyr2yktRpzXK0mL3xsdvbR5AsEZIC42MN7GOw82DfyJ0FShsPFWusUcy+1hcRHJ8Gsa9TkiDCzAEdzAEfGq6XdjCsb9BGD7UaiNvVbGizy8iFb9NwV8HmU+eP6WGeP34XI9VuKaTGxtwkQnuzBT6NY16kuxCv0U0yeBfp19JAx+NRcXsNn+kTDTj97F0beozD4Ueed9oTv0ef80zzwj/eNcGtRjt2sKlzJg5oP3mEdmQePUNxzUVBG7uGfWHHOvhiFVxfzIB+NGnlw/Iu/TMs+Gn/AAqMP89SeAOY+Sgt/wBVrdwMDljiZlswhDNIYwmZpmMjLnBs+UEDXUGouE3GlKuOnhs6lemiRmkCHQhAWyqSNL68dKvosGcLhcR8zNZiDEpQHTKhIJIv32sKV5Gab9pNHh8esW3ZO2CLxGT7V5ZOTMcv9IWrKmcFBkjjQfUVV9ABT1ImogoooqHQoooqECiiioQKKKKhBDUHF7Gic3y5W9pLK3PsbmDRRUIVq7sfKISVCrmJaHNBI2lgrZDY2ve/gNKmPsYnKDNIyBkYpJle+VgwGawPEDvooruyvVFoKWiiuFgoooqEP//Z"/>
          <p:cNvSpPr>
            <a:spLocks noChangeAspect="1" noChangeArrowheads="1"/>
          </p:cNvSpPr>
          <p:nvPr/>
        </p:nvSpPr>
        <p:spPr bwMode="auto">
          <a:xfrm>
            <a:off x="155575" y="-465138"/>
            <a:ext cx="9715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 t="1205" r="25629" b="5018"/>
          <a:stretch>
            <a:fillRect/>
          </a:stretch>
        </p:blipFill>
        <p:spPr bwMode="auto">
          <a:xfrm>
            <a:off x="461645" y="1052736"/>
            <a:ext cx="822071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434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jpeg;base64,/9j/4AAQSkZJRgABAQAAAQABAAD/2wCEAAkGBhMSEQ8SERQVFBQSFA8WFBEQFBAPEBUQGRQYFxgRFRcXGyYfFyUmGhUSKzsgIycpLi8sGB8xNTAqNSYsOCkBCQoKDgwOGg8PGi0hHyQvLCkwKTUyMCktNSosKTAsKiwsKSw1MSkpLSwsKSksLCwsKSwqKSksLCwsLCosKSksLP/AABEIAGYAZgMBIgACEQEDEQH/xAAbAAABBQEBAAAAAAAAAAAAAAAAAQMEBQYCB//EAD8QAAIBAgMEBwMHDAMAAAAAAAECAwARBBIhBQYxgRMiQVFhcZFScqEjMjNCU7GyBxQWQ2JjgpKiwtHwc8HS/8QAGgEAAgMBAQAAAAAAAAAAAAAAAwQAAgUBBv/EACMRAAMAAgIBBAMBAAAAAAAAAAABAgMRBBIxBSFBURMUoUL/2gAMAwEAAhEDEQA/APcaQ0tIahCo2pj1TpXkk6OOJFLPmyKCbkknyy+tUmA3sw0zBY8ROM3zTIHiVx3qXSxHlUHfuAywRG14mxaySjj8mpyLcdo0B5Vebd6GWBUFivV66jRVA7P2joABrRvZIVb7PyS7OP10nPoj96UhnkH61uaRH7gK4jJCqG4hVB8wNa4Z6MoT+BR5qXyOnHzD66nzj/w4rk7XlHbGf4JB/cajO9R5JKt+Ofor+xa+Sw/SBxxVD5M6/wBpo/SYjjGOT/5UVTSSVFlkq34JfwT9rJ9mz2dtZZuFw3snX0I41OryDefGyLCiw5+keVWBizF1RFOY9XW3XUcq0f5NN4Z5jPFiCzZBGyNICri9wUN9TwBv40DLg6rsvA3h5PdqGvc3tFFFLDgVH2hPkikbtVWt71tB62qRVbtp+rEvtSLf3Uu5/CK7K2ytvrLZEEYChDqAoU31BsLG/O9Mph0WxVQLcOJA90E6cqVpKbaSnVJju2OM9Mu9cNJTDyURIA6OnkqNJJSPJUaSWiJFOwsktRZJKSSSosstXSOdiTsjaBjxZdTHeLDXKyuY+q8hLMpANrBU1PfWvnxzSQSM0QVjlWIh45lfMBZ0YDhc/CqPdLZRk/O5BIyfLGIWCMGWOJUGYMDcBixt31d4zBsRhMO0jE585eMLExWPrAADQC+UeVZ+d7tmxx01CLWLEgEIQVOW4BIa6iw4jzFFNbP67SS+0cie4pNzzbNyAopccTLCqDbE15gPs4/6pG/8xn1q/rHYjE5pJn9qRgPdSyD8LUXDO6FuVXWB5pKaaWmGlpppaeUmPVDzTUw8tMPiB3io74od9EUgXQ/JLUaSWmnxI76jvN41dI5s7kkpuI3dAeGZb+V7n4A008lMyy5UlYcVilItxzFcq25sKto6jSbr4jEJhogjMrTEzKWwxlgVZHc2Lobkm6HXhpWixMrdK2oLrFHECNB00h1YDwAJ8hVPuxs4BoY16O0axNIE/OoHDRggDI3VYZmN9de41cbFHSzzyfVR2t79go9FB/nrHt7ez0GNaSReQQhFVRwUADyFFO0UIYI+0MUIopZDwRHb0F687G0gqqo6xAAJ4Ata5PqTWr33xWTCle2V0T+G+Zvgprz4PWhxI3Lox/UcrVKUT32ix8PKmWmJ4knnTGalzU+pSMd035Oy1cFqTNXJNd0VTFZqbJpSa4NQIgvXMqXTL9pLh01zEfPzm+XW1k7Oylqx2FJlxOFay2Q4qVi7iMABBEpue3M1uZoWR6lsZwz2tI3Gy57R4jEZi0ZBZPleljKKty6Ai6XYsLG+iipm72DMeHjDfOYZ3/5H6x++3KmMU5fDRqyhDMYkKKwcAMwLAEaHqhquhWMz0UhRRRVS5hfyg4/KygKJGhiaRIWvlknkkWGJWt2AlyfAVH2duhiJIjJLi2dyXBiaOFcP1dCECqCmoNiDp41Xbx4rpcXiGGoV+jBGvzAB+LNzqdDvnKkIiWNQygBZGa4H7RXix7bd9O/hydZ6mX+zi7V3ZQC4uGFiCQR3EG1LQPEkm5JJ4kk3LHxJJpbVqSnr3PO5LW3rwFIa6tRarA+43aiuiK5NcDTRzV1ujhRJiZFMmQpBh1yjoyXzM0rqUYG4tl17KpSt9O/T10rT7ixs008gLZTLMNFhZCqBYgC986aqerwNqU5L1Bp8JbyGsmQGfDIBYIsklhoBYBFA/narSq3BdbEYhuxBFGPMAu3419KshWSz0EhRRRXDphd/fyfDEq0+FBTE6XyN0Yl97sBt28jWN2Vu/i4c4xqY/syPhkhxCKO3MLktyr2yktRpzXK0mL3xsdvbR5AsEZIC42MN7GOw82DfyJ0FShsPFWusUcy+1hcRHJ8Gsa9TkiDCzAEdzAEfGq6XdjCsb9BGD7UaiNvVbGizy8iFb9NwV8HmU+eP6WGeP34XI9VuKaTGxtwkQnuzBT6NY16kuxCv0U0yeBfp19JAx+NRcXsNn+kTDTj97F0beozD4Ueed9oTv0ef80zzwj/eNcGtRjt2sKlzJg5oP3mEdmQePUNxzUVBG7uGfWHHOvhiFVxfzIB+NGnlw/Iu/TMs+Gn/AAqMP89SeAOY+Sgt/wBVrdwMDljiZlswhDNIYwmZpmMjLnBs+UEDXUGouE3GlKuOnhs6lemiRmkCHQhAWyqSNL68dKvosGcLhcR8zNZiDEpQHTKhIJIv32sKV5Gab9pNHh8esW3ZO2CLxGT7V5ZOTMcv9IWrKmcFBkjjQfUVV9ABT1ImogoooqHQoooqECiiioQKKKKhBDUHF7Gic3y5W9pLK3PsbmDRRUIVq7sfKISVCrmJaHNBI2lgrZDY2ve/gNKmPsYnKDNIyBkYpJle+VgwGawPEDvooruyvVFoKWiiuFgoooqEP//Z"/>
          <p:cNvSpPr>
            <a:spLocks noChangeAspect="1" noChangeArrowheads="1"/>
          </p:cNvSpPr>
          <p:nvPr/>
        </p:nvSpPr>
        <p:spPr bwMode="auto">
          <a:xfrm>
            <a:off x="155575" y="-465138"/>
            <a:ext cx="9715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637"/>
            <a:ext cx="9143999" cy="68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08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/>
          <a:srcRect t="4039" r="21380" b="1131"/>
          <a:stretch>
            <a:fillRect/>
          </a:stretch>
        </p:blipFill>
        <p:spPr bwMode="auto">
          <a:xfrm>
            <a:off x="155574" y="188640"/>
            <a:ext cx="8988425" cy="62646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050307" y="2492896"/>
            <a:ext cx="2880320" cy="1548172"/>
          </a:xfrm>
          <a:prstGeom prst="rect">
            <a:avLst/>
          </a:prstGeom>
          <a:solidFill>
            <a:schemeClr val="accent2">
              <a:alpha val="16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2" name="AutoShape 4" descr="data:image/jpeg;base64,/9j/4AAQSkZJRgABAQAAAQABAAD/2wCEAAkGBhMSEQ8SERQVFBQSFA8WFBEQFBAPEBUQGRQYFxgRFRcXGyYfFyUmGhUSKzsgIycpLi8sGB8xNTAqNSYsOCkBCQoKDgwOGg8PGi0hHyQvLCkwKTUyMCktNSosKTAsKiwsKSw1MSkpLSwsKSksLCwsKSwqKSksLCwsLCosKSksLP/AABEIAGYAZgMBIgACEQEDEQH/xAAbAAABBQEBAAAAAAAAAAAAAAAAAQMEBQYCB//EAD8QAAIBAgMEBwMHDAMAAAAAAAECAwARBBIhBQYxgRMiQVFhcZFScqEjMjNCU7GyBxQWQ2JjgpKiwtHwc8HS/8QAGgEAAgMBAQAAAAAAAAAAAAAAAwQAAgUBBv/EACMRAAMAAgIBBAMBAAAAAAAAAAABAgMRBBIxBSFBURMUoUL/2gAMAwEAAhEDEQA/APcaQ0tIahCo2pj1TpXkk6OOJFLPmyKCbkknyy+tUmA3sw0zBY8ROM3zTIHiVx3qXSxHlUHfuAywRG14mxaySjj8mpyLcdo0B5Vebd6GWBUFivV66jRVA7P2joABrRvZIVb7PyS7OP10nPoj96UhnkH61uaRH7gK4jJCqG4hVB8wNa4Z6MoT+BR5qXyOnHzD66nzj/w4rk7XlHbGf4JB/cajO9R5JKt+Ofor+xa+Sw/SBxxVD5M6/wBpo/SYjjGOT/5UVTSSVFlkq34JfwT9rJ9mz2dtZZuFw3snX0I41OryDefGyLCiw5+keVWBizF1RFOY9XW3XUcq0f5NN4Z5jPFiCzZBGyNICri9wUN9TwBv40DLg6rsvA3h5PdqGvc3tFFFLDgVH2hPkikbtVWt71tB62qRVbtp+rEvtSLf3Uu5/CK7K2ytvrLZEEYChDqAoU31BsLG/O9Mph0WxVQLcOJA90E6cqVpKbaSnVJju2OM9Mu9cNJTDyURIA6OnkqNJJSPJUaSWiJFOwsktRZJKSSSosstXSOdiTsjaBjxZdTHeLDXKyuY+q8hLMpANrBU1PfWvnxzSQSM0QVjlWIh45lfMBZ0YDhc/CqPdLZRk/O5BIyfLGIWCMGWOJUGYMDcBixt31d4zBsRhMO0jE585eMLExWPrAADQC+UeVZ+d7tmxx01CLWLEgEIQVOW4BIa6iw4jzFFNbP67SS+0cie4pNzzbNyAopccTLCqDbE15gPs4/6pG/8xn1q/rHYjE5pJn9qRgPdSyD8LUXDO6FuVXWB5pKaaWmGlpppaeUmPVDzTUw8tMPiB3io74od9EUgXQ/JLUaSWmnxI76jvN41dI5s7kkpuI3dAeGZb+V7n4A008lMyy5UlYcVilItxzFcq25sKto6jSbr4jEJhogjMrTEzKWwxlgVZHc2Lobkm6HXhpWixMrdK2oLrFHECNB00h1YDwAJ8hVPuxs4BoY16O0axNIE/OoHDRggDI3VYZmN9de41cbFHSzzyfVR2t79go9FB/nrHt7ez0GNaSReQQhFVRwUADyFFO0UIYI+0MUIopZDwRHb0F687G0gqqo6xAAJ4Ata5PqTWr33xWTCle2V0T+G+Zvgprz4PWhxI3Lox/UcrVKUT32ix8PKmWmJ4knnTGalzU+pSMd035Oy1cFqTNXJNd0VTFZqbJpSa4NQIgvXMqXTL9pLh01zEfPzm+XW1k7Oylqx2FJlxOFay2Q4qVi7iMABBEpue3M1uZoWR6lsZwz2tI3Gy57R4jEZi0ZBZPleljKKty6Ai6XYsLG+iipm72DMeHjDfOYZ3/5H6x++3KmMU5fDRqyhDMYkKKwcAMwLAEaHqhquhWMz0UhRRRVS5hfyg4/KygKJGhiaRIWvlknkkWGJWt2AlyfAVH2duhiJIjJLi2dyXBiaOFcP1dCECqCmoNiDp41Xbx4rpcXiGGoV+jBGvzAB+LNzqdDvnKkIiWNQygBZGa4H7RXix7bd9O/hydZ6mX+zi7V3ZQC4uGFiCQR3EG1LQPEkm5JJ4kk3LHxJJpbVqSnr3PO5LW3rwFIa6tRarA+43aiuiK5NcDTRzV1ujhRJiZFMmQpBh1yjoyXzM0rqUYG4tl17KpSt9O/T10rT7ixs008gLZTLMNFhZCqBYgC986aqerwNqU5L1Bp8JbyGsmQGfDIBYIsklhoBYBFA/narSq3BdbEYhuxBFGPMAu3419KshWSz0EhRRRXDphd/fyfDEq0+FBTE6XyN0Yl97sBt28jWN2Vu/i4c4xqY/syPhkhxCKO3MLktyr2yktRpzXK0mL3xsdvbR5AsEZIC42MN7GOw82DfyJ0FShsPFWusUcy+1hcRHJ8Gsa9TkiDCzAEdzAEfGq6XdjCsb9BGD7UaiNvVbGizy8iFb9NwV8HmU+eP6WGeP34XI9VuKaTGxtwkQnuzBT6NY16kuxCv0U0yeBfp19JAx+NRcXsNn+kTDTj97F0beozD4Ueed9oTv0ef80zzwj/eNcGtRjt2sKlzJg5oP3mEdmQePUNxzUVBG7uGfWHHOvhiFVxfzIB+NGnlw/Iu/TMs+Gn/AAqMP89SeAOY+Sgt/wBVrdwMDljiZlswhDNIYwmZpmMjLnBs+UEDXUGouE3GlKuOnhs6lemiRmkCHQhAWyqSNL68dKvosGcLhcR8zNZiDEpQHTKhIJIv32sKV5Gab9pNHh8esW3ZO2CLxGT7V5ZOTMcv9IWrKmcFBkjjQfUVV9ABT1ImogoooqHQoooqECiiioQKKKKhBDUHF7Gic3y5W9pLK3PsbmDRRUIVq7sfKISVCrmJaHNBI2lgrZDY2ve/gNKmPsYnKDNIyBkYpJle+VgwGawPEDvooruyvVFoKWiiuFgoooqEP//Z"/>
          <p:cNvSpPr>
            <a:spLocks noChangeAspect="1" noChangeArrowheads="1"/>
          </p:cNvSpPr>
          <p:nvPr/>
        </p:nvSpPr>
        <p:spPr bwMode="auto">
          <a:xfrm>
            <a:off x="155575" y="-465138"/>
            <a:ext cx="9715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15020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 cstate="print"/>
          <a:srcRect t="4842" r="19315"/>
          <a:stretch>
            <a:fillRect/>
          </a:stretch>
        </p:blipFill>
        <p:spPr bwMode="auto">
          <a:xfrm>
            <a:off x="539552" y="548680"/>
            <a:ext cx="817816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Elipse"/>
          <p:cNvSpPr/>
          <p:nvPr/>
        </p:nvSpPr>
        <p:spPr>
          <a:xfrm>
            <a:off x="7452320" y="1052736"/>
            <a:ext cx="288032" cy="216024"/>
          </a:xfrm>
          <a:prstGeom prst="ellipse">
            <a:avLst/>
          </a:prstGeom>
          <a:solidFill>
            <a:srgbClr val="FF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42723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jpeg;base64,/9j/4AAQSkZJRgABAQAAAQABAAD/2wCEAAkGBhMSEQ8SERQVFBQSFA8WFBEQFBAPEBUQGRQYFxgRFRcXGyYfFyUmGhUSKzsgIycpLi8sGB8xNTAqNSYsOCkBCQoKDgwOGg8PGi0hHyQvLCkwKTUyMCktNSosKTAsKiwsKSw1MSkpLSwsKSksLCwsKSwqKSksLCwsLCosKSksLP/AABEIAGYAZgMBIgACEQEDEQH/xAAbAAABBQEBAAAAAAAAAAAAAAAAAQMEBQYCB//EAD8QAAIBAgMEBwMHDAMAAAAAAAECAwARBBIhBQYxgRMiQVFhcZFScqEjMjNCU7GyBxQWQ2JjgpKiwtHwc8HS/8QAGgEAAgMBAQAAAAAAAAAAAAAAAwQAAgUBBv/EACMRAAMAAgIBBAMBAAAAAAAAAAABAgMRBBIxBSFBURMUoUL/2gAMAwEAAhEDEQA/APcaQ0tIahCo2pj1TpXkk6OOJFLPmyKCbkknyy+tUmA3sw0zBY8ROM3zTIHiVx3qXSxHlUHfuAywRG14mxaySjj8mpyLcdo0B5Vebd6GWBUFivV66jRVA7P2joABrRvZIVb7PyS7OP10nPoj96UhnkH61uaRH7gK4jJCqG4hVB8wNa4Z6MoT+BR5qXyOnHzD66nzj/w4rk7XlHbGf4JB/cajO9R5JKt+Ofor+xa+Sw/SBxxVD5M6/wBpo/SYjjGOT/5UVTSSVFlkq34JfwT9rJ9mz2dtZZuFw3snX0I41OryDefGyLCiw5+keVWBizF1RFOY9XW3XUcq0f5NN4Z5jPFiCzZBGyNICri9wUN9TwBv40DLg6rsvA3h5PdqGvc3tFFFLDgVH2hPkikbtVWt71tB62qRVbtp+rEvtSLf3Uu5/CK7K2ytvrLZEEYChDqAoU31BsLG/O9Mph0WxVQLcOJA90E6cqVpKbaSnVJju2OM9Mu9cNJTDyURIA6OnkqNJJSPJUaSWiJFOwsktRZJKSSSosstXSOdiTsjaBjxZdTHeLDXKyuY+q8hLMpANrBU1PfWvnxzSQSM0QVjlWIh45lfMBZ0YDhc/CqPdLZRk/O5BIyfLGIWCMGWOJUGYMDcBixt31d4zBsRhMO0jE585eMLExWPrAADQC+UeVZ+d7tmxx01CLWLEgEIQVOW4BIa6iw4jzFFNbP67SS+0cie4pNzzbNyAopccTLCqDbE15gPs4/6pG/8xn1q/rHYjE5pJn9qRgPdSyD8LUXDO6FuVXWB5pKaaWmGlpppaeUmPVDzTUw8tMPiB3io74od9EUgXQ/JLUaSWmnxI76jvN41dI5s7kkpuI3dAeGZb+V7n4A008lMyy5UlYcVilItxzFcq25sKto6jSbr4jEJhogjMrTEzKWwxlgVZHc2Lobkm6HXhpWixMrdK2oLrFHECNB00h1YDwAJ8hVPuxs4BoY16O0axNIE/OoHDRggDI3VYZmN9de41cbFHSzzyfVR2t79go9FB/nrHt7ez0GNaSReQQhFVRwUADyFFO0UIYI+0MUIopZDwRHb0F687G0gqqo6xAAJ4Ata5PqTWr33xWTCle2V0T+G+Zvgprz4PWhxI3Lox/UcrVKUT32ix8PKmWmJ4knnTGalzU+pSMd035Oy1cFqTNXJNd0VTFZqbJpSa4NQIgvXMqXTL9pLh01zEfPzm+XW1k7Oylqx2FJlxOFay2Q4qVi7iMABBEpue3M1uZoWR6lsZwz2tI3Gy57R4jEZi0ZBZPleljKKty6Ai6XYsLG+iipm72DMeHjDfOYZ3/5H6x++3KmMU5fDRqyhDMYkKKwcAMwLAEaHqhquhWMz0UhRRRVS5hfyg4/KygKJGhiaRIWvlknkkWGJWt2AlyfAVH2duhiJIjJLi2dyXBiaOFcP1dCECqCmoNiDp41Xbx4rpcXiGGoV+jBGvzAB+LNzqdDvnKkIiWNQygBZGa4H7RXix7bd9O/hydZ6mX+zi7V3ZQC4uGFiCQR3EG1LQPEkm5JJ4kk3LHxJJpbVqSnr3PO5LW3rwFIa6tRarA+43aiuiK5NcDTRzV1ujhRJiZFMmQpBh1yjoyXzM0rqUYG4tl17KpSt9O/T10rT7ixs008gLZTLMNFhZCqBYgC986aqerwNqU5L1Bp8JbyGsmQGfDIBYIsklhoBYBFA/narSq3BdbEYhuxBFGPMAu3419KshWSz0EhRRRXDphd/fyfDEq0+FBTE6XyN0Yl97sBt28jWN2Vu/i4c4xqY/syPhkhxCKO3MLktyr2yktRpzXK0mL3xsdvbR5AsEZIC42MN7GOw82DfyJ0FShsPFWusUcy+1hcRHJ8Gsa9TkiDCzAEdzAEfGq6XdjCsb9BGD7UaiNvVbGizy8iFb9NwV8HmU+eP6WGeP34XI9VuKaTGxtwkQnuzBT6NY16kuxCv0U0yeBfp19JAx+NRcXsNn+kTDTj97F0beozD4Ueed9oTv0ef80zzwj/eNcGtRjt2sKlzJg5oP3mEdmQePUNxzUVBG7uGfWHHOvhiFVxfzIB+NGnlw/Iu/TMs+Gn/AAqMP89SeAOY+Sgt/wBVrdwMDljiZlswhDNIYwmZpmMjLnBs+UEDXUGouE3GlKuOnhs6lemiRmkCHQhAWyqSNL68dKvosGcLhcR8zNZiDEpQHTKhIJIv32sKV5Gab9pNHh8esW3ZO2CLxGT7V5ZOTMcv9IWrKmcFBkjjQfUVV9ABT1ImogoooqHQoooqECiiioQKKKKhBDUHF7Gic3y5W9pLK3PsbmDRRUIVq7sfKISVCrmJaHNBI2lgrZDY2ve/gNKmPsYnKDNIyBkYpJle+VgwGawPEDvooruyvVFoKWiiuFgoooqEP//Z"/>
          <p:cNvSpPr>
            <a:spLocks noChangeAspect="1" noChangeArrowheads="1"/>
          </p:cNvSpPr>
          <p:nvPr/>
        </p:nvSpPr>
        <p:spPr bwMode="auto">
          <a:xfrm>
            <a:off x="155575" y="-465138"/>
            <a:ext cx="9715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58497477"/>
              </p:ext>
            </p:extLst>
          </p:nvPr>
        </p:nvGraphicFramePr>
        <p:xfrm>
          <a:off x="219075" y="219075"/>
          <a:ext cx="8724900" cy="6810325"/>
        </p:xfrm>
        <a:graphic>
          <a:graphicData uri="http://schemas.openxmlformats.org/presentationml/2006/ole">
            <p:oleObj spid="_x0000_s1039" name="Document" r:id="rId3" imgW="6623679" imgH="7889158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670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082305" y="2492896"/>
            <a:ext cx="2808312" cy="1440160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  <a:alpha val="26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3013" t="2394" r="15625" b="4972"/>
          <a:stretch>
            <a:fillRect/>
          </a:stretch>
        </p:blipFill>
        <p:spPr bwMode="auto">
          <a:xfrm>
            <a:off x="260667" y="332656"/>
            <a:ext cx="8622665" cy="598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877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960662" y="5949280"/>
            <a:ext cx="4608512" cy="460623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  <a:alpha val="26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 l="995" r="18167" b="6790"/>
          <a:stretch>
            <a:fillRect/>
          </a:stretch>
        </p:blipFill>
        <p:spPr bwMode="auto">
          <a:xfrm>
            <a:off x="363352" y="404664"/>
            <a:ext cx="8435340" cy="60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Elipse"/>
          <p:cNvSpPr/>
          <p:nvPr/>
        </p:nvSpPr>
        <p:spPr>
          <a:xfrm>
            <a:off x="7524328" y="980728"/>
            <a:ext cx="288032" cy="216024"/>
          </a:xfrm>
          <a:prstGeom prst="ellipse">
            <a:avLst/>
          </a:prstGeom>
          <a:solidFill>
            <a:srgbClr val="FF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30916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02206728"/>
              </p:ext>
            </p:extLst>
          </p:nvPr>
        </p:nvGraphicFramePr>
        <p:xfrm>
          <a:off x="437954" y="116632"/>
          <a:ext cx="8156575" cy="6908800"/>
        </p:xfrm>
        <a:graphic>
          <a:graphicData uri="http://schemas.openxmlformats.org/presentationml/2006/ole">
            <p:oleObj spid="_x0000_s2063" name="Document" r:id="rId3" imgW="6277379" imgH="7879092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265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31840" y="2492896"/>
            <a:ext cx="2736304" cy="18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 l="893" r="18304" b="6630"/>
          <a:stretch>
            <a:fillRect/>
          </a:stretch>
        </p:blipFill>
        <p:spPr bwMode="auto">
          <a:xfrm>
            <a:off x="312737" y="260648"/>
            <a:ext cx="8518525" cy="599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926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l="958" t="2171" r="18182" b="4879"/>
          <a:stretch>
            <a:fillRect/>
          </a:stretch>
        </p:blipFill>
        <p:spPr bwMode="auto">
          <a:xfrm>
            <a:off x="-139251" y="188640"/>
            <a:ext cx="877443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lipse"/>
          <p:cNvSpPr/>
          <p:nvPr/>
        </p:nvSpPr>
        <p:spPr>
          <a:xfrm>
            <a:off x="7342212" y="770347"/>
            <a:ext cx="288032" cy="216024"/>
          </a:xfrm>
          <a:prstGeom prst="ellipse">
            <a:avLst/>
          </a:prstGeom>
          <a:solidFill>
            <a:srgbClr val="FF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39839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066800" y="188640"/>
            <a:ext cx="7543800" cy="747935"/>
          </a:xfr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algn="ctr">
              <a:defRPr/>
            </a:pPr>
            <a:r>
              <a:rPr lang="es-EC" sz="4000" dirty="0" smtClean="0"/>
              <a:t>OBJETIVO GENERAL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251520" y="1008749"/>
            <a:ext cx="8424936" cy="12827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FF00"/>
              </a:buClr>
            </a:pPr>
            <a:r>
              <a:rPr lang="es-EC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Diseñar y documentar un modelo de gestión para el Centro de Metrología del Ejército, basado en procesos, para optimizar los recursos de las Fuerzas Armadas y del país.</a:t>
            </a:r>
          </a:p>
        </p:txBody>
      </p:sp>
      <p:sp>
        <p:nvSpPr>
          <p:cNvPr id="28" name="1 Título"/>
          <p:cNvSpPr txBox="1">
            <a:spLocks/>
          </p:cNvSpPr>
          <p:nvPr/>
        </p:nvSpPr>
        <p:spPr>
          <a:xfrm>
            <a:off x="1060648" y="2276872"/>
            <a:ext cx="7543800" cy="74793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OBJETIVOS ESPECÍFICOS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3059844"/>
            <a:ext cx="8640960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FF00"/>
              </a:buClr>
              <a:buSzTx/>
              <a:tabLst/>
            </a:pPr>
            <a:r>
              <a:rPr kumimoji="0" lang="es-EC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PRIMERA</a:t>
            </a:r>
            <a:r>
              <a:rPr kumimoji="0" lang="es-EC" sz="16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FASE</a:t>
            </a:r>
            <a:endParaRPr kumimoji="0" lang="es-EC" sz="1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5113" marR="0" lvl="0" indent="-26511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FF00"/>
              </a:buClr>
              <a:buSzTx/>
              <a:buFont typeface="Wingdings" pitchFamily="2" charset="2"/>
              <a:buChar char="ü"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Desarrollar el análisis situacional del centro que incluya marco legal y técnico. (DIAGNÓSTICO)</a:t>
            </a:r>
          </a:p>
          <a:p>
            <a:pPr marL="265113" marR="0" lvl="0" indent="-26511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FF00"/>
              </a:buClr>
              <a:buSzTx/>
              <a:buFont typeface="Wingdings" pitchFamily="2" charset="2"/>
              <a:buChar char="ü"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Definir la estrategia (DIRECCIONAMIENTO</a:t>
            </a:r>
            <a:r>
              <a:rPr kumimoji="0" lang="es-EC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ESTRATEGICO).</a:t>
            </a:r>
          </a:p>
          <a:p>
            <a:pPr marR="0" lvl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FF00"/>
              </a:buClr>
              <a:buSzTx/>
              <a:tabLst/>
            </a:pPr>
            <a:r>
              <a:rPr lang="es-EC" sz="1600" b="1" u="sng" baseline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SEGUNDA FASE</a:t>
            </a:r>
            <a:endParaRPr kumimoji="0" lang="es-EC" sz="1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5113" marR="0" lvl="0" indent="-26511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FF00"/>
              </a:buClr>
              <a:buSzTx/>
              <a:buFont typeface="Wingdings" pitchFamily="2" charset="2"/>
              <a:buChar char="ü"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Diseñar el modelo de gestión (PROCESOS, ESTRUCTURA Y CULTURA ORGANIZACIONAL).</a:t>
            </a:r>
          </a:p>
          <a:p>
            <a:pPr marL="265113" marR="0" lvl="0" indent="-26511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FF00"/>
              </a:buClr>
              <a:buSzTx/>
              <a:buFont typeface="Wingdings" pitchFamily="2" charset="2"/>
              <a:buChar char="ü"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Elaborar  el manual de procesos (MANUAL)</a:t>
            </a:r>
          </a:p>
          <a:p>
            <a:pPr marL="265113" marR="0" lvl="0" indent="-26511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FF00"/>
              </a:buClr>
              <a:buSzTx/>
              <a:buFont typeface="Wingdings" pitchFamily="2" charset="2"/>
              <a:buChar char="ü"/>
              <a:tabLst/>
            </a:pPr>
            <a:r>
              <a:rPr lang="es-EC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Elaborar el estatuto orgánico de gestión organizacional por procesos. (ESTATUTO)</a:t>
            </a:r>
          </a:p>
        </p:txBody>
      </p:sp>
    </p:spTree>
    <p:extLst>
      <p:ext uri="{BB962C8B-B14F-4D97-AF65-F5344CB8AC3E}">
        <p14:creationId xmlns="" xmlns:p14="http://schemas.microsoft.com/office/powerpoint/2010/main" val="21256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37145531"/>
              </p:ext>
            </p:extLst>
          </p:nvPr>
        </p:nvGraphicFramePr>
        <p:xfrm>
          <a:off x="536575" y="87084"/>
          <a:ext cx="8158163" cy="7173415"/>
        </p:xfrm>
        <a:graphic>
          <a:graphicData uri="http://schemas.openxmlformats.org/presentationml/2006/ole">
            <p:oleObj spid="_x0000_s4111" name="Document" r:id="rId3" imgW="6383683" imgH="843418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243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3857628"/>
            <a:ext cx="7851648" cy="150019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s-EC" dirty="0" smtClean="0"/>
              <a:t>DESARROLLO DEL ESTATUTO ORGÁNICO</a:t>
            </a:r>
            <a:endParaRPr lang="es-AR" dirty="0"/>
          </a:p>
        </p:txBody>
      </p:sp>
      <p:sp>
        <p:nvSpPr>
          <p:cNvPr id="5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983208" y="2316372"/>
            <a:ext cx="969752" cy="969752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outerShdw blurRad="152400" dist="1143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>
              <a:defRPr/>
            </a:pPr>
            <a:r>
              <a:rPr lang="es-EC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4" descr="SELL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792163" cy="715962"/>
          </a:xfrm>
          <a:prstGeom prst="rect">
            <a:avLst/>
          </a:prstGeom>
          <a:noFill/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00113" y="763588"/>
            <a:ext cx="7632700" cy="73025"/>
            <a:chOff x="567" y="391"/>
            <a:chExt cx="4490" cy="91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67" y="436"/>
              <a:ext cx="4490" cy="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67" y="391"/>
              <a:ext cx="4490" cy="4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 dirty="0"/>
            </a:p>
          </p:txBody>
        </p:sp>
      </p:grp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979613" y="-26988"/>
            <a:ext cx="5688012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E     S     P     E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500166" y="836613"/>
            <a:ext cx="6572296" cy="30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dirty="0">
                <a:solidFill>
                  <a:srgbClr val="00FF00"/>
                </a:solidFill>
                <a:latin typeface="Copperplate Gothic Bold" pitchFamily="34" charset="0"/>
              </a:rPr>
              <a:t>ESCUELA    </a:t>
            </a:r>
            <a:r>
              <a:rPr lang="es-ES" sz="1400" dirty="0" smtClean="0">
                <a:solidFill>
                  <a:srgbClr val="00FF00"/>
                </a:solidFill>
                <a:latin typeface="Copperplate Gothic Bold" pitchFamily="34" charset="0"/>
              </a:rPr>
              <a:t>SUPERIOR POLITÉCNICA    </a:t>
            </a:r>
            <a:r>
              <a:rPr lang="es-ES" sz="1400" dirty="0">
                <a:solidFill>
                  <a:srgbClr val="00FF00"/>
                </a:solidFill>
                <a:latin typeface="Copperplate Gothic Bold" pitchFamily="34" charset="0"/>
              </a:rPr>
              <a:t>DEL    EJÉRCITO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484438" y="1125538"/>
            <a:ext cx="4824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 dirty="0">
                <a:solidFill>
                  <a:srgbClr val="00FF00"/>
                </a:solidFill>
                <a:latin typeface="Lucida Console" pitchFamily="49" charset="0"/>
              </a:rPr>
              <a:t>C A M I N O   A   LA   E X C E L E N C I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194953"/>
            <a:ext cx="6400800" cy="6229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>
            <a:normAutofit fontScale="70000" lnSpcReduction="20000"/>
          </a:bodyPr>
          <a:lstStyle/>
          <a:p>
            <a:r>
              <a:rPr lang="es-EC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ESTATUTO </a:t>
            </a:r>
            <a:r>
              <a:rPr lang="es-EC" sz="29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ORGÁNICO DE GESTIÓN ORGANIZACIONAL POR PROCESOS</a:t>
            </a:r>
            <a:r>
              <a:rPr lang="es-EC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8" name="7 Forma libre"/>
          <p:cNvSpPr/>
          <p:nvPr/>
        </p:nvSpPr>
        <p:spPr>
          <a:xfrm>
            <a:off x="155574" y="1228242"/>
            <a:ext cx="2220230" cy="469701"/>
          </a:xfrm>
          <a:custGeom>
            <a:avLst/>
            <a:gdLst>
              <a:gd name="connsiteX0" fmla="*/ 0 w 2094216"/>
              <a:gd name="connsiteY0" fmla="*/ 0 h 435600"/>
              <a:gd name="connsiteX1" fmla="*/ 2094216 w 2094216"/>
              <a:gd name="connsiteY1" fmla="*/ 0 h 435600"/>
              <a:gd name="connsiteX2" fmla="*/ 2094216 w 2094216"/>
              <a:gd name="connsiteY2" fmla="*/ 435600 h 435600"/>
              <a:gd name="connsiteX3" fmla="*/ 0 w 2094216"/>
              <a:gd name="connsiteY3" fmla="*/ 435600 h 435600"/>
              <a:gd name="connsiteX4" fmla="*/ 0 w 2094216"/>
              <a:gd name="connsiteY4" fmla="*/ 0 h 43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216" h="435600">
                <a:moveTo>
                  <a:pt x="0" y="0"/>
                </a:moveTo>
                <a:lnTo>
                  <a:pt x="2094216" y="0"/>
                </a:lnTo>
                <a:lnTo>
                  <a:pt x="2094216" y="435600"/>
                </a:lnTo>
                <a:lnTo>
                  <a:pt x="0" y="43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55880" rIns="156464" bIns="55880" numCol="1" spcCol="1270" anchor="ctr" anchorCtr="0">
            <a:noAutofit/>
          </a:bodyPr>
          <a:lstStyle/>
          <a:p>
            <a:pPr lvl="0" algn="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000" b="1" kern="1200" dirty="0" smtClean="0">
                <a:latin typeface="Arial Black" pitchFamily="34" charset="0"/>
              </a:rPr>
              <a:t>PROPÓSITO</a:t>
            </a:r>
            <a:endParaRPr lang="es-EC" sz="2000" kern="1200" dirty="0">
              <a:latin typeface="Arial Black" pitchFamily="34" charset="0"/>
            </a:endParaRPr>
          </a:p>
        </p:txBody>
      </p:sp>
      <p:sp>
        <p:nvSpPr>
          <p:cNvPr id="9" name="8 Abrir llave"/>
          <p:cNvSpPr/>
          <p:nvPr/>
        </p:nvSpPr>
        <p:spPr>
          <a:xfrm>
            <a:off x="2375804" y="1206224"/>
            <a:ext cx="444046" cy="513735"/>
          </a:xfrm>
          <a:prstGeom prst="leftBrace">
            <a:avLst>
              <a:gd name="adj1" fmla="val 35000"/>
              <a:gd name="adj2" fmla="val 50000"/>
            </a:avLst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9 Forma libre"/>
          <p:cNvSpPr/>
          <p:nvPr/>
        </p:nvSpPr>
        <p:spPr>
          <a:xfrm>
            <a:off x="2997468" y="1206224"/>
            <a:ext cx="6039027" cy="513735"/>
          </a:xfrm>
          <a:custGeom>
            <a:avLst/>
            <a:gdLst>
              <a:gd name="connsiteX0" fmla="*/ 0 w 5696268"/>
              <a:gd name="connsiteY0" fmla="*/ 0 h 476437"/>
              <a:gd name="connsiteX1" fmla="*/ 5696268 w 5696268"/>
              <a:gd name="connsiteY1" fmla="*/ 0 h 476437"/>
              <a:gd name="connsiteX2" fmla="*/ 5696268 w 5696268"/>
              <a:gd name="connsiteY2" fmla="*/ 476437 h 476437"/>
              <a:gd name="connsiteX3" fmla="*/ 0 w 5696268"/>
              <a:gd name="connsiteY3" fmla="*/ 476437 h 476437"/>
              <a:gd name="connsiteX4" fmla="*/ 0 w 5696268"/>
              <a:gd name="connsiteY4" fmla="*/ 0 h 47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6268" h="476437">
                <a:moveTo>
                  <a:pt x="0" y="0"/>
                </a:moveTo>
                <a:lnTo>
                  <a:pt x="5696268" y="0"/>
                </a:lnTo>
                <a:lnTo>
                  <a:pt x="5696268" y="476437"/>
                </a:lnTo>
                <a:lnTo>
                  <a:pt x="0" y="4764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b="1" kern="1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Formalizar</a:t>
            </a:r>
            <a:r>
              <a:rPr lang="es-EC" b="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C" b="1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proyecto  </a:t>
            </a:r>
            <a:endParaRPr lang="es-EC" b="1" kern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155574" y="2321332"/>
            <a:ext cx="2218062" cy="469701"/>
          </a:xfrm>
          <a:custGeom>
            <a:avLst/>
            <a:gdLst>
              <a:gd name="connsiteX0" fmla="*/ 0 w 2092171"/>
              <a:gd name="connsiteY0" fmla="*/ 0 h 435600"/>
              <a:gd name="connsiteX1" fmla="*/ 2092171 w 2092171"/>
              <a:gd name="connsiteY1" fmla="*/ 0 h 435600"/>
              <a:gd name="connsiteX2" fmla="*/ 2092171 w 2092171"/>
              <a:gd name="connsiteY2" fmla="*/ 435600 h 435600"/>
              <a:gd name="connsiteX3" fmla="*/ 0 w 2092171"/>
              <a:gd name="connsiteY3" fmla="*/ 435600 h 435600"/>
              <a:gd name="connsiteX4" fmla="*/ 0 w 2092171"/>
              <a:gd name="connsiteY4" fmla="*/ 0 h 43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2171" h="435600">
                <a:moveTo>
                  <a:pt x="0" y="0"/>
                </a:moveTo>
                <a:lnTo>
                  <a:pt x="2092171" y="0"/>
                </a:lnTo>
                <a:lnTo>
                  <a:pt x="2092171" y="435600"/>
                </a:lnTo>
                <a:lnTo>
                  <a:pt x="0" y="43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55880" rIns="156464" bIns="55880" numCol="1" spcCol="1270" anchor="ctr" anchorCtr="0">
            <a:noAutofit/>
          </a:bodyPr>
          <a:lstStyle/>
          <a:p>
            <a:pPr lvl="0" algn="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000" b="1" kern="1200" dirty="0" smtClean="0">
                <a:latin typeface="Arial Black" pitchFamily="34" charset="0"/>
              </a:rPr>
              <a:t>DISEÑO</a:t>
            </a:r>
            <a:endParaRPr lang="es-EC" sz="2000" kern="1200" dirty="0">
              <a:latin typeface="Arial Black" pitchFamily="34" charset="0"/>
            </a:endParaRPr>
          </a:p>
        </p:txBody>
      </p:sp>
      <p:sp>
        <p:nvSpPr>
          <p:cNvPr id="12" name="11 Abrir llave"/>
          <p:cNvSpPr/>
          <p:nvPr/>
        </p:nvSpPr>
        <p:spPr>
          <a:xfrm>
            <a:off x="2373636" y="2130517"/>
            <a:ext cx="443612" cy="851334"/>
          </a:xfrm>
          <a:prstGeom prst="leftBrace">
            <a:avLst>
              <a:gd name="adj1" fmla="val 35000"/>
              <a:gd name="adj2" fmla="val 50000"/>
            </a:avLst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12 Forma libre"/>
          <p:cNvSpPr/>
          <p:nvPr/>
        </p:nvSpPr>
        <p:spPr>
          <a:xfrm>
            <a:off x="2994694" y="2130517"/>
            <a:ext cx="6033129" cy="851334"/>
          </a:xfrm>
          <a:custGeom>
            <a:avLst/>
            <a:gdLst>
              <a:gd name="connsiteX0" fmla="*/ 0 w 5690705"/>
              <a:gd name="connsiteY0" fmla="*/ 0 h 789525"/>
              <a:gd name="connsiteX1" fmla="*/ 5690705 w 5690705"/>
              <a:gd name="connsiteY1" fmla="*/ 0 h 789525"/>
              <a:gd name="connsiteX2" fmla="*/ 5690705 w 5690705"/>
              <a:gd name="connsiteY2" fmla="*/ 789525 h 789525"/>
              <a:gd name="connsiteX3" fmla="*/ 0 w 5690705"/>
              <a:gd name="connsiteY3" fmla="*/ 789525 h 789525"/>
              <a:gd name="connsiteX4" fmla="*/ 0 w 5690705"/>
              <a:gd name="connsiteY4" fmla="*/ 0 h 78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0705" h="789525">
                <a:moveTo>
                  <a:pt x="0" y="0"/>
                </a:moveTo>
                <a:lnTo>
                  <a:pt x="5690705" y="0"/>
                </a:lnTo>
                <a:lnTo>
                  <a:pt x="5690705" y="789525"/>
                </a:lnTo>
                <a:lnTo>
                  <a:pt x="0" y="7895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b="1" kern="1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Fundamentado</a:t>
            </a:r>
            <a:r>
              <a:rPr lang="es-EC" b="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C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norma técnica (Ex SENRES vigente aún).</a:t>
            </a:r>
            <a:endParaRPr lang="es-EC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Forma libre"/>
          <p:cNvSpPr/>
          <p:nvPr/>
        </p:nvSpPr>
        <p:spPr>
          <a:xfrm>
            <a:off x="155574" y="4399459"/>
            <a:ext cx="2218062" cy="469701"/>
          </a:xfrm>
          <a:custGeom>
            <a:avLst/>
            <a:gdLst>
              <a:gd name="connsiteX0" fmla="*/ 0 w 2092171"/>
              <a:gd name="connsiteY0" fmla="*/ 0 h 435600"/>
              <a:gd name="connsiteX1" fmla="*/ 2092171 w 2092171"/>
              <a:gd name="connsiteY1" fmla="*/ 0 h 435600"/>
              <a:gd name="connsiteX2" fmla="*/ 2092171 w 2092171"/>
              <a:gd name="connsiteY2" fmla="*/ 435600 h 435600"/>
              <a:gd name="connsiteX3" fmla="*/ 0 w 2092171"/>
              <a:gd name="connsiteY3" fmla="*/ 435600 h 435600"/>
              <a:gd name="connsiteX4" fmla="*/ 0 w 2092171"/>
              <a:gd name="connsiteY4" fmla="*/ 0 h 43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2171" h="435600">
                <a:moveTo>
                  <a:pt x="0" y="0"/>
                </a:moveTo>
                <a:lnTo>
                  <a:pt x="2092171" y="0"/>
                </a:lnTo>
                <a:lnTo>
                  <a:pt x="2092171" y="435600"/>
                </a:lnTo>
                <a:lnTo>
                  <a:pt x="0" y="43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55880" rIns="156464" bIns="55880" numCol="1" spcCol="1270" anchor="ctr" anchorCtr="0">
            <a:noAutofit/>
          </a:bodyPr>
          <a:lstStyle/>
          <a:p>
            <a:pPr lvl="0" algn="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000" b="1" kern="1200" dirty="0" smtClean="0">
                <a:latin typeface="Arial Black" pitchFamily="34" charset="0"/>
              </a:rPr>
              <a:t>COMPRENDE</a:t>
            </a:r>
            <a:endParaRPr lang="es-EC" sz="2000" kern="1200" dirty="0">
              <a:latin typeface="Arial Black" pitchFamily="34" charset="0"/>
            </a:endParaRPr>
          </a:p>
        </p:txBody>
      </p:sp>
      <p:sp>
        <p:nvSpPr>
          <p:cNvPr id="15" name="14 Abrir llave"/>
          <p:cNvSpPr/>
          <p:nvPr/>
        </p:nvSpPr>
        <p:spPr>
          <a:xfrm>
            <a:off x="2373636" y="3137141"/>
            <a:ext cx="443612" cy="3028163"/>
          </a:xfrm>
          <a:prstGeom prst="leftBrace">
            <a:avLst>
              <a:gd name="adj1" fmla="val 35000"/>
              <a:gd name="adj2" fmla="val 50000"/>
            </a:avLst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15 Forma libre"/>
          <p:cNvSpPr/>
          <p:nvPr/>
        </p:nvSpPr>
        <p:spPr>
          <a:xfrm>
            <a:off x="2994694" y="3137141"/>
            <a:ext cx="6033129" cy="3028163"/>
          </a:xfrm>
          <a:custGeom>
            <a:avLst/>
            <a:gdLst>
              <a:gd name="connsiteX0" fmla="*/ 0 w 5690705"/>
              <a:gd name="connsiteY0" fmla="*/ 0 h 4029299"/>
              <a:gd name="connsiteX1" fmla="*/ 5690705 w 5690705"/>
              <a:gd name="connsiteY1" fmla="*/ 0 h 4029299"/>
              <a:gd name="connsiteX2" fmla="*/ 5690705 w 5690705"/>
              <a:gd name="connsiteY2" fmla="*/ 4029299 h 4029299"/>
              <a:gd name="connsiteX3" fmla="*/ 0 w 5690705"/>
              <a:gd name="connsiteY3" fmla="*/ 4029299 h 4029299"/>
              <a:gd name="connsiteX4" fmla="*/ 0 w 5690705"/>
              <a:gd name="connsiteY4" fmla="*/ 0 h 40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0705" h="4029299">
                <a:moveTo>
                  <a:pt x="0" y="0"/>
                </a:moveTo>
                <a:lnTo>
                  <a:pt x="5690705" y="0"/>
                </a:lnTo>
                <a:lnTo>
                  <a:pt x="5690705" y="4029299"/>
                </a:lnTo>
                <a:lnTo>
                  <a:pt x="0" y="40292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b="1" kern="1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acuerdo </a:t>
            </a:r>
            <a:r>
              <a:rPr lang="es-EC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 parte del Ministro de Defensa, (Marco legal que lo faculta).</a:t>
            </a:r>
            <a:endParaRPr lang="es-EC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s-EC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direccionamiento</a:t>
            </a:r>
            <a:r>
              <a:rPr lang="es-EC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C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estratégico, (visión, misión objetivos y valores institucionales).</a:t>
            </a:r>
            <a:endParaRPr lang="es-EC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es-EC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estructura de los procesos </a:t>
            </a:r>
            <a:r>
              <a:rPr lang="es-EC" b="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s-EC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cadena de valor, mapa y estructura organizacional de la unidad administrativa)</a:t>
            </a:r>
            <a:endParaRPr lang="es-EC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es-EC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estructura descriptiva </a:t>
            </a:r>
            <a:r>
              <a:rPr lang="es-EC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los procesos (responsables, atribuciones y productos)</a:t>
            </a:r>
            <a:endParaRPr lang="es-EC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92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3643314"/>
            <a:ext cx="7851648" cy="157163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s-EC" dirty="0" smtClean="0"/>
              <a:t>IMPLEMENTACIÓN DEL MODELO DE GESTIÓN</a:t>
            </a:r>
            <a:endParaRPr lang="es-AR" dirty="0"/>
          </a:p>
        </p:txBody>
      </p:sp>
      <p:sp>
        <p:nvSpPr>
          <p:cNvPr id="5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983208" y="2316372"/>
            <a:ext cx="969752" cy="969752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outerShdw blurRad="152400" dist="1143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>
              <a:defRPr/>
            </a:pPr>
            <a:r>
              <a:rPr lang="es-EC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4" descr="SELL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792163" cy="715962"/>
          </a:xfrm>
          <a:prstGeom prst="rect">
            <a:avLst/>
          </a:prstGeom>
          <a:noFill/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00113" y="763588"/>
            <a:ext cx="7632700" cy="73025"/>
            <a:chOff x="567" y="391"/>
            <a:chExt cx="4490" cy="91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67" y="436"/>
              <a:ext cx="4490" cy="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67" y="391"/>
              <a:ext cx="4490" cy="4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 dirty="0"/>
            </a:p>
          </p:txBody>
        </p:sp>
      </p:grp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979613" y="-26988"/>
            <a:ext cx="5688012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E     S     P     E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500166" y="836613"/>
            <a:ext cx="6572296" cy="30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dirty="0">
                <a:solidFill>
                  <a:srgbClr val="00FF00"/>
                </a:solidFill>
                <a:latin typeface="Copperplate Gothic Bold" pitchFamily="34" charset="0"/>
              </a:rPr>
              <a:t>ESCUELA    </a:t>
            </a:r>
            <a:r>
              <a:rPr lang="es-ES" sz="1400" dirty="0" smtClean="0">
                <a:solidFill>
                  <a:srgbClr val="00FF00"/>
                </a:solidFill>
                <a:latin typeface="Copperplate Gothic Bold" pitchFamily="34" charset="0"/>
              </a:rPr>
              <a:t>SUPERIOR POLITÉCNICA    </a:t>
            </a:r>
            <a:r>
              <a:rPr lang="es-ES" sz="1400" dirty="0">
                <a:solidFill>
                  <a:srgbClr val="00FF00"/>
                </a:solidFill>
                <a:latin typeface="Copperplate Gothic Bold" pitchFamily="34" charset="0"/>
              </a:rPr>
              <a:t>DEL    EJÉRCITO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484438" y="1125538"/>
            <a:ext cx="4824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 dirty="0">
                <a:solidFill>
                  <a:srgbClr val="00FF00"/>
                </a:solidFill>
                <a:latin typeface="Lucida Console" pitchFamily="49" charset="0"/>
              </a:rPr>
              <a:t>C A M I N O   A   LA   E X C E L E N C I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159" y="0"/>
            <a:ext cx="92421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99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3786190"/>
            <a:ext cx="7851648" cy="150019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s-EC" dirty="0" smtClean="0"/>
              <a:t>CONCLUSIONES Y RECOMENDACIONES</a:t>
            </a:r>
            <a:endParaRPr lang="es-AR" dirty="0"/>
          </a:p>
        </p:txBody>
      </p:sp>
      <p:sp>
        <p:nvSpPr>
          <p:cNvPr id="5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983208" y="2285992"/>
            <a:ext cx="969752" cy="969752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outerShdw blurRad="152400" dist="1143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>
              <a:defRPr/>
            </a:pPr>
            <a:r>
              <a:rPr lang="es-EC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4" descr="SELL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792163" cy="715962"/>
          </a:xfrm>
          <a:prstGeom prst="rect">
            <a:avLst/>
          </a:prstGeom>
          <a:noFill/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00113" y="763588"/>
            <a:ext cx="7632700" cy="73025"/>
            <a:chOff x="567" y="391"/>
            <a:chExt cx="4490" cy="91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67" y="436"/>
              <a:ext cx="4490" cy="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67" y="391"/>
              <a:ext cx="4490" cy="4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 dirty="0"/>
            </a:p>
          </p:txBody>
        </p:sp>
      </p:grp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979613" y="-26988"/>
            <a:ext cx="5688012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E     S     P     E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500166" y="836613"/>
            <a:ext cx="6572296" cy="30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dirty="0">
                <a:solidFill>
                  <a:srgbClr val="00FF00"/>
                </a:solidFill>
                <a:latin typeface="Copperplate Gothic Bold" pitchFamily="34" charset="0"/>
              </a:rPr>
              <a:t>ESCUELA    </a:t>
            </a:r>
            <a:r>
              <a:rPr lang="es-ES" sz="1400" dirty="0" smtClean="0">
                <a:solidFill>
                  <a:srgbClr val="00FF00"/>
                </a:solidFill>
                <a:latin typeface="Copperplate Gothic Bold" pitchFamily="34" charset="0"/>
              </a:rPr>
              <a:t>SUPERIOR POLITÉCNICA    </a:t>
            </a:r>
            <a:r>
              <a:rPr lang="es-ES" sz="1400" dirty="0">
                <a:solidFill>
                  <a:srgbClr val="00FF00"/>
                </a:solidFill>
                <a:latin typeface="Copperplate Gothic Bold" pitchFamily="34" charset="0"/>
              </a:rPr>
              <a:t>DEL    EJÉRCITO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484438" y="1125538"/>
            <a:ext cx="4824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 dirty="0">
                <a:solidFill>
                  <a:srgbClr val="00FF00"/>
                </a:solidFill>
                <a:latin typeface="Lucida Console" pitchFamily="49" charset="0"/>
              </a:rPr>
              <a:t>C A M I N O   A   LA   E X C E L E N C I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Subtítulo"/>
          <p:cNvSpPr txBox="1">
            <a:spLocks/>
          </p:cNvSpPr>
          <p:nvPr/>
        </p:nvSpPr>
        <p:spPr>
          <a:xfrm>
            <a:off x="1339552" y="332656"/>
            <a:ext cx="6400800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CONCLUSIONES</a:t>
            </a:r>
            <a:endParaRPr lang="es-EC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61244" y="1700808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>
                <a:latin typeface="Arial" pitchFamily="34" charset="0"/>
                <a:cs typeface="Arial" pitchFamily="34" charset="0"/>
              </a:rPr>
              <a:t>Como resultado del </a:t>
            </a:r>
            <a:r>
              <a:rPr lang="es-EC" sz="2400" u="sng" dirty="0" smtClean="0">
                <a:latin typeface="Arial" pitchFamily="34" charset="0"/>
                <a:cs typeface="Arial" pitchFamily="34" charset="0"/>
              </a:rPr>
              <a:t>diagnóstico estratégico</a:t>
            </a:r>
            <a:r>
              <a:rPr lang="es-EC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C" sz="2400" dirty="0">
                <a:latin typeface="Arial" pitchFamily="34" charset="0"/>
                <a:cs typeface="Arial" pitchFamily="34" charset="0"/>
              </a:rPr>
              <a:t>se concluye y se confirma que existe la necesidad de </a:t>
            </a:r>
            <a:r>
              <a:rPr lang="es-EC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contar con un modelo de gestión</a:t>
            </a:r>
            <a:r>
              <a:rPr lang="es-EC" sz="2400" dirty="0">
                <a:latin typeface="Arial" pitchFamily="34" charset="0"/>
                <a:cs typeface="Arial" pitchFamily="34" charset="0"/>
              </a:rPr>
              <a:t> que </a:t>
            </a:r>
            <a:r>
              <a:rPr lang="es-EC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posicione</a:t>
            </a:r>
            <a:r>
              <a:rPr lang="es-EC" sz="2400" dirty="0">
                <a:latin typeface="Arial" pitchFamily="34" charset="0"/>
                <a:cs typeface="Arial" pitchFamily="34" charset="0"/>
              </a:rPr>
              <a:t> al Centro a nivel de todas las Fuerzas Armadas, con capacidad de </a:t>
            </a:r>
            <a:r>
              <a:rPr lang="es-EC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interrelacionarse</a:t>
            </a:r>
            <a:r>
              <a:rPr lang="es-EC" sz="2400" dirty="0">
                <a:latin typeface="Arial" pitchFamily="34" charset="0"/>
                <a:cs typeface="Arial" pitchFamily="34" charset="0"/>
              </a:rPr>
              <a:t> con otros sectores y organismos públicos y privados a nivel nacional e internacional.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7172" y="4149080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s-EC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xiste </a:t>
            </a:r>
            <a:r>
              <a:rPr lang="es-EC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 sustento normativo </a:t>
            </a:r>
            <a:r>
              <a:rPr lang="es-EC" sz="2400" dirty="0">
                <a:latin typeface="Arial" pitchFamily="34" charset="0"/>
                <a:cs typeface="Arial" pitchFamily="34" charset="0"/>
              </a:rPr>
              <a:t>necesario para la adecuar las estructuras de los organismos dependientes de la Función ejecutiva (Decretos ejecutivos 109-195 de octubre y diciembre de 2009), en el marco de la reforma democrática del Estado</a:t>
            </a:r>
          </a:p>
        </p:txBody>
      </p:sp>
    </p:spTree>
    <p:extLst>
      <p:ext uri="{BB962C8B-B14F-4D97-AF65-F5344CB8AC3E}">
        <p14:creationId xmlns:p14="http://schemas.microsoft.com/office/powerpoint/2010/main" xmlns="" val="14321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1244" y="1556792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2400" dirty="0" smtClean="0">
                <a:latin typeface="Arial" pitchFamily="34" charset="0"/>
                <a:cs typeface="Arial" pitchFamily="34" charset="0"/>
              </a:rPr>
              <a:t>Además</a:t>
            </a:r>
            <a:r>
              <a:rPr lang="es-EC" sz="2400" dirty="0">
                <a:latin typeface="Arial" pitchFamily="34" charset="0"/>
                <a:cs typeface="Arial" pitchFamily="34" charset="0"/>
              </a:rPr>
              <a:t>, en este estudio se determinó la existencia de un </a:t>
            </a:r>
            <a:r>
              <a:rPr lang="es-EC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nicho de mercado en el ámbito militar </a:t>
            </a:r>
            <a:r>
              <a:rPr lang="es-EC" sz="2400" dirty="0">
                <a:latin typeface="Arial" pitchFamily="34" charset="0"/>
                <a:cs typeface="Arial" pitchFamily="34" charset="0"/>
              </a:rPr>
              <a:t>que podría ser atendido mediante un modelo de gestión con un </a:t>
            </a:r>
            <a:r>
              <a:rPr lang="es-EC" sz="2400" b="1" i="1" u="sng" dirty="0">
                <a:latin typeface="Arial" pitchFamily="34" charset="0"/>
                <a:cs typeface="Arial" pitchFamily="34" charset="0"/>
              </a:rPr>
              <a:t>cambio de la dependencia actual (Ejército), </a:t>
            </a:r>
            <a:r>
              <a:rPr lang="es-EC" sz="2400" b="1" i="1" dirty="0">
                <a:latin typeface="Arial" pitchFamily="34" charset="0"/>
                <a:cs typeface="Arial" pitchFamily="34" charset="0"/>
              </a:rPr>
              <a:t>hacia una </a:t>
            </a:r>
            <a:r>
              <a:rPr lang="es-EC" sz="2400" b="1" i="1" u="sng" dirty="0">
                <a:latin typeface="Arial" pitchFamily="34" charset="0"/>
                <a:cs typeface="Arial" pitchFamily="34" charset="0"/>
              </a:rPr>
              <a:t>rectoría por parte del Ministerio de Defesa Nacion</a:t>
            </a:r>
            <a:r>
              <a:rPr lang="es-EC" sz="2400" u="sng" dirty="0">
                <a:latin typeface="Arial" pitchFamily="34" charset="0"/>
                <a:cs typeface="Arial" pitchFamily="34" charset="0"/>
              </a:rPr>
              <a:t>al</a:t>
            </a:r>
            <a:r>
              <a:rPr lang="es-EC" sz="2400" dirty="0">
                <a:latin typeface="Arial" pitchFamily="34" charset="0"/>
                <a:cs typeface="Arial" pitchFamily="34" charset="0"/>
              </a:rPr>
              <a:t>, logrando una optimización de recursos en apoyo a una economía de defensa.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7172" y="4509120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2400" dirty="0">
                <a:latin typeface="Arial" pitchFamily="34" charset="0"/>
                <a:cs typeface="Arial" pitchFamily="34" charset="0"/>
              </a:rPr>
              <a:t>El modelo propuesto, a través de los indicadores levantados, </a:t>
            </a:r>
            <a:r>
              <a:rPr lang="es-EC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facilitará el seguimiento, medición, control y mejora de los procesos</a:t>
            </a:r>
            <a:r>
              <a:rPr lang="es-EC" sz="2400" dirty="0">
                <a:latin typeface="Arial" pitchFamily="34" charset="0"/>
                <a:cs typeface="Arial" pitchFamily="34" charset="0"/>
              </a:rPr>
              <a:t>, aspecto que será de trascendencia en el mantenimiento de la acreditación que dispone la organización.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339552" y="332656"/>
            <a:ext cx="6400800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CONCLUSIONES</a:t>
            </a:r>
            <a:endParaRPr lang="es-EC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74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1244" y="141277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2400" dirty="0">
                <a:latin typeface="Arial" pitchFamily="34" charset="0"/>
                <a:cs typeface="Arial" pitchFamily="34" charset="0"/>
              </a:rPr>
              <a:t>El modelo propone una organización con </a:t>
            </a:r>
            <a:r>
              <a:rPr lang="es-EC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capacidad administrativa y financiera autónoma y sostenible</a:t>
            </a:r>
            <a:r>
              <a:rPr lang="es-EC" sz="2400" dirty="0">
                <a:latin typeface="Arial" pitchFamily="34" charset="0"/>
                <a:cs typeface="Arial" pitchFamily="34" charset="0"/>
              </a:rPr>
              <a:t>, facilitando una </a:t>
            </a:r>
            <a:r>
              <a:rPr lang="es-EC" sz="2400" u="sng" dirty="0">
                <a:latin typeface="Arial" pitchFamily="34" charset="0"/>
                <a:cs typeface="Arial" pitchFamily="34" charset="0"/>
              </a:rPr>
              <a:t>dinámica flexible en el relacionamiento </a:t>
            </a:r>
            <a:r>
              <a:rPr lang="es-EC" sz="2400" dirty="0">
                <a:latin typeface="Arial" pitchFamily="34" charset="0"/>
                <a:cs typeface="Arial" pitchFamily="34" charset="0"/>
              </a:rPr>
              <a:t>entre clientes, proveedores y la organización, contribuyendo con la gestión ante organismos </a:t>
            </a:r>
            <a:r>
              <a:rPr lang="es-EC" sz="2400" dirty="0" smtClean="0">
                <a:latin typeface="Arial" pitchFamily="34" charset="0"/>
                <a:cs typeface="Arial" pitchFamily="34" charset="0"/>
              </a:rPr>
              <a:t>públicos </a:t>
            </a:r>
            <a:r>
              <a:rPr lang="es-EC" sz="2400" dirty="0">
                <a:latin typeface="Arial" pitchFamily="34" charset="0"/>
                <a:cs typeface="Arial" pitchFamily="34" charset="0"/>
              </a:rPr>
              <a:t>y privados, referente a calibración y ensayos.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7172" y="3838396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2400" dirty="0">
                <a:latin typeface="Arial" pitchFamily="34" charset="0"/>
                <a:cs typeface="Arial" pitchFamily="34" charset="0"/>
              </a:rPr>
              <a:t>El modelo de gestión desarrollado, a través del </a:t>
            </a:r>
            <a:r>
              <a:rPr lang="es-EC" sz="2400" u="sng" dirty="0">
                <a:latin typeface="Arial" pitchFamily="34" charset="0"/>
                <a:cs typeface="Arial" pitchFamily="34" charset="0"/>
              </a:rPr>
              <a:t>estatuto orgánico</a:t>
            </a:r>
            <a:r>
              <a:rPr lang="es-EC" sz="2400" dirty="0">
                <a:latin typeface="Arial" pitchFamily="34" charset="0"/>
                <a:cs typeface="Arial" pitchFamily="34" charset="0"/>
              </a:rPr>
              <a:t> de gestión organizacional por procesos, establece las </a:t>
            </a:r>
            <a:r>
              <a:rPr lang="es-EC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atribuciones y responsabilidades </a:t>
            </a:r>
            <a:r>
              <a:rPr lang="es-EC" sz="2400" dirty="0">
                <a:latin typeface="Arial" pitchFamily="34" charset="0"/>
                <a:cs typeface="Arial" pitchFamily="34" charset="0"/>
              </a:rPr>
              <a:t>de cada uno de los miembros de la organización, sensibilizando de esta manera, el mantenimiento del sistema de gestión con </a:t>
            </a:r>
            <a:r>
              <a:rPr lang="es-EC" sz="2400" u="sng" dirty="0">
                <a:latin typeface="Arial" pitchFamily="34" charset="0"/>
                <a:cs typeface="Arial" pitchFamily="34" charset="0"/>
              </a:rPr>
              <a:t>propósitos de la calidad</a:t>
            </a:r>
            <a:r>
              <a:rPr lang="es-EC" sz="2400" dirty="0">
                <a:latin typeface="Arial" pitchFamily="34" charset="0"/>
                <a:cs typeface="Arial" pitchFamily="34" charset="0"/>
              </a:rPr>
              <a:t>; de igual forma facilitará la implantación de una </a:t>
            </a:r>
            <a:r>
              <a:rPr lang="es-EC" sz="2400" u="sng" dirty="0">
                <a:latin typeface="Arial" pitchFamily="34" charset="0"/>
                <a:cs typeface="Arial" pitchFamily="34" charset="0"/>
              </a:rPr>
              <a:t>cultura participativa</a:t>
            </a:r>
            <a:r>
              <a:rPr lang="es-EC" sz="2400" dirty="0">
                <a:latin typeface="Arial" pitchFamily="34" charset="0"/>
                <a:cs typeface="Arial" pitchFamily="34" charset="0"/>
              </a:rPr>
              <a:t> con una </a:t>
            </a:r>
            <a:r>
              <a:rPr lang="es-EC" sz="2400" u="sng" dirty="0">
                <a:latin typeface="Arial" pitchFamily="34" charset="0"/>
                <a:cs typeface="Arial" pitchFamily="34" charset="0"/>
              </a:rPr>
              <a:t>motivación hacia la mejora continua</a:t>
            </a:r>
            <a:r>
              <a:rPr lang="es-EC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339552" y="332656"/>
            <a:ext cx="6400800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CONCLUSIONES</a:t>
            </a:r>
            <a:endParaRPr lang="es-EC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2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39552" y="1988840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2800" dirty="0">
                <a:latin typeface="Arial" pitchFamily="34" charset="0"/>
                <a:cs typeface="Arial" pitchFamily="34" charset="0"/>
              </a:rPr>
              <a:t>Que se </a:t>
            </a:r>
            <a:r>
              <a:rPr lang="es-EC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implemente</a:t>
            </a:r>
            <a:r>
              <a:rPr lang="es-EC" sz="2800" dirty="0">
                <a:latin typeface="Arial" pitchFamily="34" charset="0"/>
                <a:cs typeface="Arial" pitchFamily="34" charset="0"/>
              </a:rPr>
              <a:t> el modelo de gestión desarrollado para el Centro de Metrología de la Fuerza Terrestre, con </a:t>
            </a:r>
            <a:r>
              <a:rPr lang="es-EC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dependencia</a:t>
            </a:r>
            <a:r>
              <a:rPr lang="es-EC" sz="2800" dirty="0">
                <a:latin typeface="Arial" pitchFamily="34" charset="0"/>
                <a:cs typeface="Arial" pitchFamily="34" charset="0"/>
              </a:rPr>
              <a:t> del Ministerio de Defensa Nacional y </a:t>
            </a:r>
            <a:r>
              <a:rPr lang="es-EC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desconcentrado</a:t>
            </a:r>
            <a:r>
              <a:rPr lang="es-EC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2800" dirty="0">
                <a:latin typeface="Arial" pitchFamily="34" charset="0"/>
                <a:cs typeface="Arial" pitchFamily="34" charset="0"/>
              </a:rPr>
              <a:t>en la Fuerza Terrestre; aspecto que permitirá cumplir con el objetivo  de </a:t>
            </a:r>
            <a:r>
              <a:rPr lang="es-EC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mejorar la gestión estratégica del Centro basado en procesos</a:t>
            </a:r>
            <a:r>
              <a:rPr lang="es-EC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331640" y="332656"/>
            <a:ext cx="6400800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RECOMENDACIÓN</a:t>
            </a:r>
            <a:endParaRPr lang="es-EC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2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1062991"/>
          <a:ext cx="9144000" cy="5829959"/>
        </p:xfrm>
        <a:graphic>
          <a:graphicData uri="http://schemas.openxmlformats.org/drawingml/2006/table">
            <a:tbl>
              <a:tblPr/>
              <a:tblGrid>
                <a:gridCol w="3310128"/>
                <a:gridCol w="3138220"/>
                <a:gridCol w="2695652"/>
              </a:tblGrid>
              <a:tr h="26494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AR" sz="10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                                      </a:t>
                      </a:r>
                      <a:r>
                        <a:rPr lang="es-EC" sz="18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FACTORES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                      EXTERNOS</a:t>
                      </a:r>
                      <a:endParaRPr lang="es-AR" sz="1800" dirty="0" smtClean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000" b="1" dirty="0" smtClean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000" b="1" dirty="0" smtClean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000" b="1" dirty="0" smtClean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000" b="1" dirty="0" smtClean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000" b="1" dirty="0" smtClean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     FACTORES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     INTERNOS</a:t>
                      </a:r>
                      <a:endParaRPr lang="es-AR" sz="18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O1. Facilitar la eliminación de barreras, incrementara la demanda.</a:t>
                      </a:r>
                      <a:endParaRPr lang="es-AR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O2. La normativa y planificación del gobierno permite el apoyo al desarrollo.</a:t>
                      </a:r>
                      <a:endParaRPr lang="es-AR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O3. Se ampliaría otros campos metrológicos en base a las necesidades de FF.AA</a:t>
                      </a:r>
                      <a:endParaRPr lang="es-AR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O4. Acceso a otros nichos de mercado, especialmente militares.</a:t>
                      </a:r>
                      <a:endParaRPr lang="es-AR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O5. El marco legal permite estructurar una organización bajo procesos.</a:t>
                      </a:r>
                      <a:endParaRPr lang="es-AR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O6. Ser parte de la red de laboratorios.</a:t>
                      </a:r>
                      <a:endParaRPr lang="es-AR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O7. Disponibilidad de cooperación metrológica internacional.</a:t>
                      </a:r>
                      <a:endParaRPr lang="es-AR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O8. Menor dependencia tecnológica.</a:t>
                      </a:r>
                      <a:endParaRPr lang="es-AR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O9. Explotar las capacidades del CMEE ampliando los servicios a las otras fuerzas.</a:t>
                      </a:r>
                      <a:endParaRPr lang="es-AR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010. Reconocimiento a nivel nacional por la industria.</a:t>
                      </a:r>
                      <a:endParaRPr lang="es-AR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A1. Sistema actual de rotación no permite la estabilidad de personal.</a:t>
                      </a:r>
                      <a:endParaRPr lang="es-AR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A2. Costos y tiempo elevados para la calibración de los patrones de referencia.</a:t>
                      </a:r>
                      <a:endParaRPr lang="es-AR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13671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F1. La gestión de los laboratorios se realiza bajo norma ISO 17025.</a:t>
                      </a:r>
                      <a:endParaRPr lang="es-AR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F2. Entrega de certificados basados en procedimientos técnicos ISO 17025.</a:t>
                      </a:r>
                      <a:endParaRPr lang="es-AR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F3. Dispone de personal con experiencia y competencia técnica.</a:t>
                      </a:r>
                      <a:endParaRPr lang="es-AR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F4. Sus certificados tienen valor a nivel nacional e internacional.</a:t>
                      </a:r>
                      <a:endParaRPr lang="es-AR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F5. Contar con laboratorios  Acreditados.</a:t>
                      </a:r>
                      <a:endParaRPr lang="es-AR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F6. Cadena de trazabilidad definida.</a:t>
                      </a:r>
                      <a:endParaRPr lang="es-AR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FO</a:t>
                      </a: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 (Maxi – Maxi) estrategia para maximizar las (F) como las (O).</a:t>
                      </a:r>
                      <a:endParaRPr lang="es-AR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 b="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Diseño e implementación de un modelo de gestión basado en procesos para el </a:t>
                      </a:r>
                      <a:r>
                        <a:rPr lang="es-ES" sz="1100" b="0" dirty="0" err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CMEE</a:t>
                      </a:r>
                      <a:r>
                        <a:rPr lang="es-ES" sz="1100" b="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.</a:t>
                      </a:r>
                      <a:endParaRPr lang="es-AR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(F1, F2, F3, F5 y F6 – O1, O2, O3, O4, O5, O7, O9).</a:t>
                      </a:r>
                      <a:endParaRPr lang="es-AR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FA (Maxi – Mini) estrategia para fortalecer el centro y minimizar las (A).</a:t>
                      </a:r>
                      <a:endParaRPr lang="es-AR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 b="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Desarrollo proyectos de impacto militar.</a:t>
                      </a:r>
                      <a:endParaRPr lang="es-AR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0066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(F2, F3 y F5 – A1)</a:t>
                      </a:r>
                      <a:endParaRPr lang="es-AR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7784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D1. La estructura funcional no permite mejorar el desempeño.</a:t>
                      </a:r>
                      <a:endParaRPr lang="es-AR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D2. Planificación estratégica no alineada.</a:t>
                      </a:r>
                      <a:endParaRPr lang="es-AR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D3. Su dependencia a la Dirección de Entidades de Desarrollo del Ejército limita la relación directa en la prestación de servicios a la fuerza Naval y Aérea; y a las instituciones públicas y privadas.</a:t>
                      </a:r>
                      <a:endParaRPr lang="es-AR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D4. No se dispone de personal capacitado que desarrolle la planificación de marketing.</a:t>
                      </a:r>
                      <a:endParaRPr lang="es-AR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D5. No existe un plan de marketing que ayude en la ampliación de mercados y la difusión de los servicios.</a:t>
                      </a:r>
                      <a:endParaRPr lang="es-AR" sz="1000" b="1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DO (Mini – Max). Estrategia para minimizar las (D) y maximizar las (O).</a:t>
                      </a:r>
                      <a:endParaRPr lang="es-AR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 b="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Diseño e implementación de  un manual de procesos, según la normativa vigente.</a:t>
                      </a:r>
                      <a:endParaRPr lang="es-AR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11176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(D1, D3, D4 y  D5 – O5 y O9).</a:t>
                      </a:r>
                      <a:endParaRPr lang="es-AR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DA (Mini  -  Mini). Estrategia para minimizar las (A) y las (D).</a:t>
                      </a:r>
                      <a:endParaRPr lang="es-AR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 b="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Desarrollar un modelo de gestión en base de procesos,</a:t>
                      </a:r>
                      <a:endParaRPr lang="es-AR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0066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(D1, D3, D4 y D5 – A1)  </a:t>
                      </a:r>
                      <a:endParaRPr lang="es-AR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sp>
        <p:nvSpPr>
          <p:cNvPr id="1027" name="2059 Conector recto"/>
          <p:cNvSpPr>
            <a:spLocks/>
          </p:cNvSpPr>
          <p:nvPr/>
        </p:nvSpPr>
        <p:spPr bwMode="auto">
          <a:xfrm>
            <a:off x="0" y="1071546"/>
            <a:ext cx="3286116" cy="264320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28" name="Cuadro de texto 2"/>
          <p:cNvSpPr txBox="1">
            <a:spLocks noChangeArrowheads="1"/>
          </p:cNvSpPr>
          <p:nvPr/>
        </p:nvSpPr>
        <p:spPr bwMode="auto">
          <a:xfrm>
            <a:off x="130175" y="2282825"/>
            <a:ext cx="1143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285720" y="404094"/>
            <a:ext cx="8572560" cy="4531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MATRIZ DE ACCIONES  ESTRATEGIAS INTEGRALES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87072" cy="1440160"/>
          </a:xfr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algn="ctr">
              <a:defRPr/>
            </a:pPr>
            <a:r>
              <a:rPr lang="es-EC" sz="4400" dirty="0" smtClean="0">
                <a:latin typeface="Algerian" pitchFamily="82" charset="0"/>
              </a:rPr>
              <a:t>“LO QUE SE MIDE ES FACTIBLE DE MEJORA”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107510" y="5436513"/>
            <a:ext cx="22728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GRACIAS…</a:t>
            </a:r>
            <a:endParaRPr lang="es-ES" sz="32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4" descr="SELL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792163" cy="715962"/>
          </a:xfrm>
          <a:prstGeom prst="rect">
            <a:avLst/>
          </a:prstGeom>
          <a:noFill/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900113" y="763588"/>
            <a:ext cx="7632700" cy="73025"/>
            <a:chOff x="567" y="391"/>
            <a:chExt cx="4490" cy="91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67" y="436"/>
              <a:ext cx="4490" cy="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67" y="391"/>
              <a:ext cx="4490" cy="4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 dirty="0"/>
            </a:p>
          </p:txBody>
        </p:sp>
      </p:grp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979613" y="-26988"/>
            <a:ext cx="5688012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E     S     P     E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500166" y="836613"/>
            <a:ext cx="6572296" cy="30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dirty="0">
                <a:solidFill>
                  <a:srgbClr val="00FF00"/>
                </a:solidFill>
                <a:latin typeface="Copperplate Gothic Bold" pitchFamily="34" charset="0"/>
              </a:rPr>
              <a:t>ESCUELA    </a:t>
            </a:r>
            <a:r>
              <a:rPr lang="es-ES" sz="1400" dirty="0" smtClean="0">
                <a:solidFill>
                  <a:srgbClr val="00FF00"/>
                </a:solidFill>
                <a:latin typeface="Copperplate Gothic Bold" pitchFamily="34" charset="0"/>
              </a:rPr>
              <a:t>SUPERIOR POLITÉCNICA    </a:t>
            </a:r>
            <a:r>
              <a:rPr lang="es-ES" sz="1400" dirty="0">
                <a:solidFill>
                  <a:srgbClr val="00FF00"/>
                </a:solidFill>
                <a:latin typeface="Copperplate Gothic Bold" pitchFamily="34" charset="0"/>
              </a:rPr>
              <a:t>DEL    EJÉRCITO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484438" y="1125538"/>
            <a:ext cx="4824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 dirty="0">
                <a:solidFill>
                  <a:srgbClr val="00FF00"/>
                </a:solidFill>
                <a:latin typeface="Lucida Console" pitchFamily="49" charset="0"/>
              </a:rPr>
              <a:t>C A M I N O   A   LA   E X C E L E N C I A</a:t>
            </a:r>
          </a:p>
        </p:txBody>
      </p:sp>
    </p:spTree>
    <p:extLst>
      <p:ext uri="{BB962C8B-B14F-4D97-AF65-F5344CB8AC3E}">
        <p14:creationId xmlns:p14="http://schemas.microsoft.com/office/powerpoint/2010/main" xmlns="" val="25299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Subtítulo"/>
          <p:cNvSpPr txBox="1">
            <a:spLocks/>
          </p:cNvSpPr>
          <p:nvPr/>
        </p:nvSpPr>
        <p:spPr>
          <a:xfrm>
            <a:off x="1547664" y="332656"/>
            <a:ext cx="6400800" cy="73889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 Y ESTRATEGIAS</a:t>
            </a:r>
            <a:endParaRPr lang="es-EC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8 Grupo"/>
          <p:cNvGrpSpPr/>
          <p:nvPr/>
        </p:nvGrpSpPr>
        <p:grpSpPr>
          <a:xfrm>
            <a:off x="285720" y="2928934"/>
            <a:ext cx="3069766" cy="2234654"/>
            <a:chOff x="5318653" y="1419540"/>
            <a:chExt cx="3069766" cy="2234654"/>
          </a:xfrm>
          <a:scene3d>
            <a:camera prst="orthographicFront"/>
            <a:lightRig rig="chilly" dir="t"/>
          </a:scene3d>
        </p:grpSpPr>
        <p:sp>
          <p:nvSpPr>
            <p:cNvPr id="10" name="9 Elipse"/>
            <p:cNvSpPr/>
            <p:nvPr/>
          </p:nvSpPr>
          <p:spPr>
            <a:xfrm>
              <a:off x="5318653" y="1419540"/>
              <a:ext cx="3069766" cy="2234654"/>
            </a:xfrm>
            <a:prstGeom prst="ellipse">
              <a:avLst/>
            </a:prstGeom>
            <a:solidFill>
              <a:srgbClr val="FF00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1837137"/>
                <a:satOff val="270"/>
                <a:lumOff val="-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ipse 10"/>
            <p:cNvSpPr/>
            <p:nvPr/>
          </p:nvSpPr>
          <p:spPr>
            <a:xfrm>
              <a:off x="5532967" y="1746797"/>
              <a:ext cx="2714644" cy="15801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b="1" i="1" kern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Objetivo</a:t>
              </a:r>
              <a:r>
                <a:rPr lang="es-EC" sz="1600" b="1" i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1</a:t>
              </a:r>
              <a:endParaRPr lang="es-EC" sz="16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b="1" kern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Mejorar la gestión estratégica del Centro de Metrología, mediante la implementación de un modelo de gestión basado en procesos.</a:t>
              </a:r>
              <a:endParaRPr lang="es-EC" sz="1400" b="1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3" name="17 Grupo"/>
          <p:cNvGrpSpPr/>
          <p:nvPr/>
        </p:nvGrpSpPr>
        <p:grpSpPr>
          <a:xfrm>
            <a:off x="3002432" y="1500174"/>
            <a:ext cx="3069766" cy="2234654"/>
            <a:chOff x="5318653" y="1419540"/>
            <a:chExt cx="3069766" cy="2234654"/>
          </a:xfrm>
          <a:scene3d>
            <a:camera prst="orthographicFront"/>
            <a:lightRig rig="chilly" dir="t"/>
          </a:scene3d>
        </p:grpSpPr>
        <p:sp>
          <p:nvSpPr>
            <p:cNvPr id="19" name="18 Elipse"/>
            <p:cNvSpPr/>
            <p:nvPr/>
          </p:nvSpPr>
          <p:spPr>
            <a:xfrm>
              <a:off x="5318653" y="1419540"/>
              <a:ext cx="3069766" cy="2234654"/>
            </a:xfrm>
            <a:prstGeom prst="ellipse">
              <a:avLst/>
            </a:prstGeom>
            <a:solidFill>
              <a:srgbClr val="FF00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1837137"/>
                <a:satOff val="270"/>
                <a:lumOff val="-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10"/>
            <p:cNvSpPr/>
            <p:nvPr/>
          </p:nvSpPr>
          <p:spPr>
            <a:xfrm>
              <a:off x="5459461" y="1746797"/>
              <a:ext cx="2786082" cy="15801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/>
              <a:r>
                <a:rPr lang="es-EC" sz="1600" b="1" i="1" dirty="0" smtClean="0">
                  <a:latin typeface="Verdana" pitchFamily="34" charset="0"/>
                </a:rPr>
                <a:t>Objetivo 2</a:t>
              </a:r>
              <a:r>
                <a:rPr lang="es-EC" sz="1600" dirty="0" smtClean="0">
                  <a:latin typeface="Verdana" pitchFamily="34" charset="0"/>
                </a:rPr>
                <a:t>. </a:t>
              </a:r>
            </a:p>
            <a:p>
              <a:pPr algn="ctr"/>
              <a:r>
                <a:rPr lang="es-EC" sz="1400" b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Mejorar la calidad del recurso humano, mediante la aplicación de un programa de capacitación en diferentes áreas.</a:t>
              </a:r>
              <a:endParaRPr lang="es-AR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4" name="20 Grupo"/>
          <p:cNvGrpSpPr/>
          <p:nvPr/>
        </p:nvGrpSpPr>
        <p:grpSpPr>
          <a:xfrm>
            <a:off x="5788514" y="2928934"/>
            <a:ext cx="3069766" cy="2234654"/>
            <a:chOff x="5318653" y="1419540"/>
            <a:chExt cx="3069766" cy="2234654"/>
          </a:xfrm>
          <a:scene3d>
            <a:camera prst="orthographicFront"/>
            <a:lightRig rig="chilly" dir="t"/>
          </a:scene3d>
        </p:grpSpPr>
        <p:sp>
          <p:nvSpPr>
            <p:cNvPr id="22" name="21 Elipse"/>
            <p:cNvSpPr/>
            <p:nvPr/>
          </p:nvSpPr>
          <p:spPr>
            <a:xfrm>
              <a:off x="5318653" y="1419540"/>
              <a:ext cx="3069766" cy="2234654"/>
            </a:xfrm>
            <a:prstGeom prst="ellipse">
              <a:avLst/>
            </a:prstGeom>
            <a:solidFill>
              <a:srgbClr val="FF00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1837137"/>
                <a:satOff val="270"/>
                <a:lumOff val="-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Elipse 10"/>
            <p:cNvSpPr/>
            <p:nvPr/>
          </p:nvSpPr>
          <p:spPr>
            <a:xfrm>
              <a:off x="5459461" y="1746797"/>
              <a:ext cx="2786082" cy="15801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b="1" i="1" kern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Objetivo 3</a:t>
              </a:r>
              <a:r>
                <a:rPr lang="es-EC" sz="1600" kern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b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Incrementar la prestación del servicio de calibración y ensayos, mediante el aprovechamiento de nichos existentes en la Fuerza Naval y Aérea.</a:t>
              </a:r>
              <a:endParaRPr lang="es-EC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2302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Subtítulo"/>
          <p:cNvSpPr txBox="1">
            <a:spLocks/>
          </p:cNvSpPr>
          <p:nvPr/>
        </p:nvSpPr>
        <p:spPr>
          <a:xfrm>
            <a:off x="1547664" y="332656"/>
            <a:ext cx="6400800" cy="73889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 Y ESTRATEGIAS</a:t>
            </a:r>
            <a:endParaRPr lang="es-EC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8 Grupo"/>
          <p:cNvGrpSpPr/>
          <p:nvPr/>
        </p:nvGrpSpPr>
        <p:grpSpPr>
          <a:xfrm>
            <a:off x="285720" y="2928934"/>
            <a:ext cx="3069766" cy="2234654"/>
            <a:chOff x="5318653" y="1419540"/>
            <a:chExt cx="3069766" cy="2234654"/>
          </a:xfrm>
          <a:scene3d>
            <a:camera prst="orthographicFront"/>
            <a:lightRig rig="chilly" dir="t"/>
          </a:scene3d>
        </p:grpSpPr>
        <p:sp>
          <p:nvSpPr>
            <p:cNvPr id="10" name="9 Elipse"/>
            <p:cNvSpPr/>
            <p:nvPr/>
          </p:nvSpPr>
          <p:spPr>
            <a:xfrm>
              <a:off x="5318653" y="1419540"/>
              <a:ext cx="3069766" cy="2234654"/>
            </a:xfrm>
            <a:prstGeom prst="ellipse">
              <a:avLst/>
            </a:prstGeom>
            <a:solidFill>
              <a:srgbClr val="FF00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1837137"/>
                <a:satOff val="270"/>
                <a:lumOff val="-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ipse 10"/>
            <p:cNvSpPr/>
            <p:nvPr/>
          </p:nvSpPr>
          <p:spPr>
            <a:xfrm>
              <a:off x="5532967" y="1746797"/>
              <a:ext cx="2714644" cy="15801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b="1" i="1" kern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Objetivo</a:t>
              </a:r>
              <a:r>
                <a:rPr lang="es-EC" sz="1600" b="1" i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1</a:t>
              </a:r>
              <a:endParaRPr lang="es-EC" sz="16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b="1" kern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Mejorar la gestión estratégica del Centro de Metrología, mediante la implementación de un modelo de gestión basado en procesos.</a:t>
              </a:r>
              <a:endParaRPr lang="es-EC" sz="1400" b="1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3" name="25 Grupo"/>
          <p:cNvGrpSpPr/>
          <p:nvPr/>
        </p:nvGrpSpPr>
        <p:grpSpPr>
          <a:xfrm>
            <a:off x="2928927" y="1418407"/>
            <a:ext cx="6062860" cy="1653402"/>
            <a:chOff x="2928927" y="1418407"/>
            <a:chExt cx="6062860" cy="1653402"/>
          </a:xfrm>
        </p:grpSpPr>
        <p:grpSp>
          <p:nvGrpSpPr>
            <p:cNvPr id="4" name="4 Grupo"/>
            <p:cNvGrpSpPr/>
            <p:nvPr/>
          </p:nvGrpSpPr>
          <p:grpSpPr>
            <a:xfrm>
              <a:off x="5000628" y="1418407"/>
              <a:ext cx="3991159" cy="1117327"/>
              <a:chOff x="706338" y="1093"/>
              <a:chExt cx="3991159" cy="1117327"/>
            </a:xfrm>
            <a:scene3d>
              <a:camera prst="orthographicFront"/>
              <a:lightRig rig="chilly" dir="t"/>
            </a:scene3d>
          </p:grpSpPr>
          <p:sp>
            <p:nvSpPr>
              <p:cNvPr id="16" name="15 Elipse"/>
              <p:cNvSpPr/>
              <p:nvPr/>
            </p:nvSpPr>
            <p:spPr>
              <a:xfrm>
                <a:off x="706338" y="1093"/>
                <a:ext cx="3991159" cy="1117327"/>
              </a:xfrm>
              <a:prstGeom prst="ellipse">
                <a:avLst/>
              </a:prstGeom>
              <a:solidFill>
                <a:srgbClr val="FFC000"/>
              </a:solidFill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Elipse 4"/>
              <p:cNvSpPr/>
              <p:nvPr/>
            </p:nvSpPr>
            <p:spPr>
              <a:xfrm>
                <a:off x="1290830" y="164722"/>
                <a:ext cx="2822175" cy="79006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400" b="1" kern="1200" dirty="0" smtClean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Diseño e Implementación de un modelo de gestión basado en procesos</a:t>
                </a:r>
                <a:r>
                  <a:rPr lang="es-EC" sz="1400" kern="1200" dirty="0" smtClean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.</a:t>
                </a:r>
                <a:endParaRPr lang="es-EC" sz="1400" kern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21" name=" 3"/>
            <p:cNvSpPr/>
            <p:nvPr/>
          </p:nvSpPr>
          <p:spPr>
            <a:xfrm rot="10800000" flipH="1" flipV="1">
              <a:off x="2928927" y="1897066"/>
              <a:ext cx="1719276" cy="1174743"/>
            </a:xfrm>
            <a:prstGeom prst="swooshArrow">
              <a:avLst>
                <a:gd name="adj1" fmla="val 17797"/>
                <a:gd name="adj2" fmla="val 19000"/>
              </a:avLst>
            </a:prstGeom>
            <a:solidFill>
              <a:srgbClr val="FFFF99">
                <a:alpha val="60000"/>
              </a:srgbClr>
            </a:solidFill>
            <a:ln w="9525">
              <a:noFill/>
              <a:round/>
              <a:headEnd/>
              <a:tailEnd/>
            </a:ln>
            <a:effectLst>
              <a:outerShdw blurRad="76200" dist="50800" dir="2700000" algn="tl" rotWithShape="0">
                <a:prstClr val="black">
                  <a:alpha val="68000"/>
                </a:prstClr>
              </a:outerShdw>
            </a:effectLst>
          </p:spPr>
        </p:sp>
      </p:grpSp>
      <p:grpSp>
        <p:nvGrpSpPr>
          <p:cNvPr id="5" name="26 Grupo"/>
          <p:cNvGrpSpPr/>
          <p:nvPr/>
        </p:nvGrpSpPr>
        <p:grpSpPr>
          <a:xfrm>
            <a:off x="3447567" y="3365238"/>
            <a:ext cx="5544220" cy="1206770"/>
            <a:chOff x="3447567" y="3365238"/>
            <a:chExt cx="5544220" cy="1206770"/>
          </a:xfrm>
        </p:grpSpPr>
        <p:grpSp>
          <p:nvGrpSpPr>
            <p:cNvPr id="6" name="5 Grupo"/>
            <p:cNvGrpSpPr/>
            <p:nvPr/>
          </p:nvGrpSpPr>
          <p:grpSpPr>
            <a:xfrm>
              <a:off x="5000628" y="3365238"/>
              <a:ext cx="3991159" cy="1206770"/>
              <a:chOff x="706338" y="1947924"/>
              <a:chExt cx="3991159" cy="1117327"/>
            </a:xfrm>
            <a:scene3d>
              <a:camera prst="orthographicFront"/>
              <a:lightRig rig="chilly" dir="t"/>
            </a:scene3d>
          </p:grpSpPr>
          <p:sp>
            <p:nvSpPr>
              <p:cNvPr id="14" name="13 Elipse"/>
              <p:cNvSpPr/>
              <p:nvPr/>
            </p:nvSpPr>
            <p:spPr>
              <a:xfrm>
                <a:off x="706338" y="1947924"/>
                <a:ext cx="3991159" cy="1117327"/>
              </a:xfrm>
              <a:prstGeom prst="ellipse">
                <a:avLst/>
              </a:prstGeom>
              <a:solidFill>
                <a:srgbClr val="FFFF00"/>
              </a:solidFill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-612379"/>
                  <a:satOff val="90"/>
                  <a:lumOff val="-215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Elipse 6"/>
              <p:cNvSpPr/>
              <p:nvPr/>
            </p:nvSpPr>
            <p:spPr>
              <a:xfrm>
                <a:off x="1290830" y="2111553"/>
                <a:ext cx="2822175" cy="79006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400" b="1" kern="1200" dirty="0" smtClean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Diseño e implementación de un manual de procesos.</a:t>
                </a:r>
                <a:endParaRPr lang="es-EC" sz="1400" b="1" kern="1200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24" name=" 3"/>
            <p:cNvSpPr/>
            <p:nvPr/>
          </p:nvSpPr>
          <p:spPr>
            <a:xfrm rot="11008915" flipH="1" flipV="1">
              <a:off x="3447567" y="3611437"/>
              <a:ext cx="1326048" cy="765456"/>
            </a:xfrm>
            <a:prstGeom prst="swooshArrow">
              <a:avLst>
                <a:gd name="adj1" fmla="val 20766"/>
                <a:gd name="adj2" fmla="val 19950"/>
              </a:avLst>
            </a:prstGeom>
            <a:solidFill>
              <a:srgbClr val="FFFF99">
                <a:alpha val="60000"/>
              </a:srgbClr>
            </a:solidFill>
            <a:ln w="9525">
              <a:noFill/>
              <a:round/>
              <a:headEnd/>
              <a:tailEnd/>
            </a:ln>
            <a:effectLst>
              <a:outerShdw blurRad="76200" dist="50800" dir="2700000" algn="tl" rotWithShape="0">
                <a:prstClr val="black">
                  <a:alpha val="68000"/>
                </a:prstClr>
              </a:outerShdw>
            </a:effectLst>
          </p:spPr>
        </p:sp>
      </p:grpSp>
      <p:grpSp>
        <p:nvGrpSpPr>
          <p:cNvPr id="7" name="27 Grupo"/>
          <p:cNvGrpSpPr/>
          <p:nvPr/>
        </p:nvGrpSpPr>
        <p:grpSpPr>
          <a:xfrm>
            <a:off x="2857488" y="4929198"/>
            <a:ext cx="6134299" cy="1500198"/>
            <a:chOff x="2857488" y="4929198"/>
            <a:chExt cx="6134299" cy="1500198"/>
          </a:xfrm>
        </p:grpSpPr>
        <p:grpSp>
          <p:nvGrpSpPr>
            <p:cNvPr id="9" name="6 Grupo"/>
            <p:cNvGrpSpPr/>
            <p:nvPr/>
          </p:nvGrpSpPr>
          <p:grpSpPr>
            <a:xfrm>
              <a:off x="5000628" y="5312069"/>
              <a:ext cx="3991159" cy="1117327"/>
              <a:chOff x="706338" y="3894755"/>
              <a:chExt cx="3991159" cy="1117327"/>
            </a:xfrm>
            <a:scene3d>
              <a:camera prst="orthographicFront"/>
              <a:lightRig rig="chilly" dir="t"/>
            </a:scene3d>
          </p:grpSpPr>
          <p:sp>
            <p:nvSpPr>
              <p:cNvPr id="12" name="11 Elipse"/>
              <p:cNvSpPr/>
              <p:nvPr/>
            </p:nvSpPr>
            <p:spPr>
              <a:xfrm>
                <a:off x="706338" y="3894755"/>
                <a:ext cx="3991159" cy="1117327"/>
              </a:xfrm>
              <a:prstGeom prst="ellipse">
                <a:avLst/>
              </a:prstGeom>
              <a:solidFill>
                <a:srgbClr val="00FF00"/>
              </a:solidFill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-1224758"/>
                  <a:satOff val="180"/>
                  <a:lumOff val="-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Elipse 8"/>
              <p:cNvSpPr/>
              <p:nvPr/>
            </p:nvSpPr>
            <p:spPr>
              <a:xfrm>
                <a:off x="1290830" y="4058384"/>
                <a:ext cx="2822175" cy="79006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400" b="1" kern="1200" dirty="0" smtClean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Elaboración del estatuto orgánico de gestión organizacional.</a:t>
                </a:r>
                <a:endParaRPr lang="es-EC" sz="1400" b="1" kern="1200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25" name=" 3"/>
            <p:cNvSpPr/>
            <p:nvPr/>
          </p:nvSpPr>
          <p:spPr>
            <a:xfrm rot="10800000" flipH="1">
              <a:off x="2857488" y="4929198"/>
              <a:ext cx="1828801" cy="954072"/>
            </a:xfrm>
            <a:prstGeom prst="swooshArrow">
              <a:avLst>
                <a:gd name="adj1" fmla="val 17797"/>
                <a:gd name="adj2" fmla="val 24625"/>
              </a:avLst>
            </a:prstGeom>
            <a:solidFill>
              <a:srgbClr val="FFFF99">
                <a:alpha val="60000"/>
              </a:srgbClr>
            </a:solidFill>
            <a:ln w="9525">
              <a:noFill/>
              <a:round/>
              <a:headEnd/>
              <a:tailEnd/>
            </a:ln>
            <a:effectLst>
              <a:outerShdw blurRad="76200" dist="50800" dir="2700000" algn="tl" rotWithShape="0">
                <a:prstClr val="black">
                  <a:alpha val="68000"/>
                </a:prstClr>
              </a:outerShdw>
            </a:effectLst>
          </p:spPr>
        </p:sp>
      </p:grpSp>
    </p:spTree>
    <p:extLst>
      <p:ext uri="{BB962C8B-B14F-4D97-AF65-F5344CB8AC3E}">
        <p14:creationId xmlns:p14="http://schemas.microsoft.com/office/powerpoint/2010/main" xmlns="" val="172302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3071810"/>
            <a:ext cx="7851648" cy="114300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s-EC" dirty="0" smtClean="0"/>
              <a:t>METODOLOGÍA</a:t>
            </a:r>
            <a:endParaRPr lang="es-AR" dirty="0"/>
          </a:p>
        </p:txBody>
      </p:sp>
      <p:sp>
        <p:nvSpPr>
          <p:cNvPr id="5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983208" y="2030620"/>
            <a:ext cx="969752" cy="969752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outerShdw blurRad="152400" dist="1143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>
              <a:defRPr/>
            </a:pPr>
            <a:r>
              <a:rPr lang="es-A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4" descr="SELL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792163" cy="715962"/>
          </a:xfrm>
          <a:prstGeom prst="rect">
            <a:avLst/>
          </a:prstGeom>
          <a:noFill/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00113" y="763588"/>
            <a:ext cx="7632700" cy="73025"/>
            <a:chOff x="567" y="391"/>
            <a:chExt cx="4490" cy="91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67" y="436"/>
              <a:ext cx="4490" cy="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67" y="391"/>
              <a:ext cx="4490" cy="4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979613" y="-26988"/>
            <a:ext cx="5688012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E     S     P     E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500166" y="836613"/>
            <a:ext cx="6572296" cy="30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dirty="0">
                <a:solidFill>
                  <a:srgbClr val="00FF00"/>
                </a:solidFill>
                <a:latin typeface="Copperplate Gothic Bold" pitchFamily="34" charset="0"/>
              </a:rPr>
              <a:t>ESCUELA    </a:t>
            </a:r>
            <a:r>
              <a:rPr lang="es-ES" sz="1400" dirty="0" smtClean="0">
                <a:solidFill>
                  <a:srgbClr val="00FF00"/>
                </a:solidFill>
                <a:latin typeface="Copperplate Gothic Bold" pitchFamily="34" charset="0"/>
              </a:rPr>
              <a:t>SUPERIOR POLITÉCNICA    </a:t>
            </a:r>
            <a:r>
              <a:rPr lang="es-ES" sz="1400" dirty="0">
                <a:solidFill>
                  <a:srgbClr val="00FF00"/>
                </a:solidFill>
                <a:latin typeface="Copperplate Gothic Bold" pitchFamily="34" charset="0"/>
              </a:rPr>
              <a:t>DEL    EJÉRCITO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484438" y="1125538"/>
            <a:ext cx="4824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 dirty="0">
                <a:solidFill>
                  <a:srgbClr val="00FF00"/>
                </a:solidFill>
                <a:latin typeface="Lucida Console" pitchFamily="49" charset="0"/>
              </a:rPr>
              <a:t>C A M I N O   A   LA   E X C E L E N C I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478" r="11183" b="5157"/>
          <a:stretch>
            <a:fillRect/>
          </a:stretch>
        </p:blipFill>
        <p:spPr bwMode="auto">
          <a:xfrm>
            <a:off x="71406" y="814392"/>
            <a:ext cx="9001188" cy="604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" name="80 CuadroTexto"/>
          <p:cNvSpPr txBox="1"/>
          <p:nvPr/>
        </p:nvSpPr>
        <p:spPr>
          <a:xfrm>
            <a:off x="1306560" y="142852"/>
            <a:ext cx="640871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MODELO </a:t>
            </a:r>
            <a:r>
              <a:rPr lang="es-EC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SENPLADES</a:t>
            </a:r>
            <a:endParaRPr lang="es-EC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3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4589</TotalTime>
  <Words>3169</Words>
  <Application>Microsoft Office PowerPoint</Application>
  <PresentationFormat>Presentación en pantalla (4:3)</PresentationFormat>
  <Paragraphs>442</Paragraphs>
  <Slides>50</Slides>
  <Notes>2</Notes>
  <HiddenSlides>1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4" baseType="lpstr">
      <vt:lpstr>Flujo</vt:lpstr>
      <vt:lpstr>Tema de Office</vt:lpstr>
      <vt:lpstr>1_Tema de Office</vt:lpstr>
      <vt:lpstr>Document</vt:lpstr>
      <vt:lpstr>Diapositiva 1</vt:lpstr>
      <vt:lpstr>Diapositiva 2</vt:lpstr>
      <vt:lpstr>ANTECEDENTES</vt:lpstr>
      <vt:lpstr>OBJETIVO GENERAL</vt:lpstr>
      <vt:lpstr>Diapositiva 5</vt:lpstr>
      <vt:lpstr>Diapositiva 6</vt:lpstr>
      <vt:lpstr>Diapositiva 7</vt:lpstr>
      <vt:lpstr>METODOLOGÍA</vt:lpstr>
      <vt:lpstr>Diapositiva 9</vt:lpstr>
      <vt:lpstr>Diapositiva 10</vt:lpstr>
      <vt:lpstr>DESARROLLO DEL MODELO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ATRIBUCIONES Y RESPONSABILIDADES DEL MIDENA</vt:lpstr>
      <vt:lpstr>ATRIBUCIONES Y RESPONSABILIDADES DE LA F.T</vt:lpstr>
      <vt:lpstr>Diapositiva 22</vt:lpstr>
      <vt:lpstr>Diapositiva 23</vt:lpstr>
      <vt:lpstr>Diapositiva 24</vt:lpstr>
      <vt:lpstr>Diapositiva 25</vt:lpstr>
      <vt:lpstr>Diapositiva 26</vt:lpstr>
      <vt:lpstr>DESARROLLO DEL MANUAL DE PROCESOS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DESARROLLO DEL ESTATUTO ORGÁNICO</vt:lpstr>
      <vt:lpstr>Diapositiva 42</vt:lpstr>
      <vt:lpstr>IMPLEMENTACIÓN DEL MODELO DE GESTIÓN</vt:lpstr>
      <vt:lpstr>Diapositiva 44</vt:lpstr>
      <vt:lpstr>CONCLUSIONES Y RECOMENDACIONES</vt:lpstr>
      <vt:lpstr>Diapositiva 46</vt:lpstr>
      <vt:lpstr>Diapositiva 47</vt:lpstr>
      <vt:lpstr>Diapositiva 48</vt:lpstr>
      <vt:lpstr>Diapositiva 49</vt:lpstr>
      <vt:lpstr>“LO QUE SE MIDE ES FACTIBLE DE MEJORA”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PERFIL DE TESIS</dc:title>
  <dc:creator>hgomez</dc:creator>
  <cp:lastModifiedBy>portatil</cp:lastModifiedBy>
  <cp:revision>102</cp:revision>
  <dcterms:created xsi:type="dcterms:W3CDTF">2012-03-15T20:41:00Z</dcterms:created>
  <dcterms:modified xsi:type="dcterms:W3CDTF">2013-05-30T02:03:36Z</dcterms:modified>
</cp:coreProperties>
</file>