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60" r:id="rId2"/>
    <p:sldId id="311" r:id="rId3"/>
    <p:sldId id="262" r:id="rId4"/>
    <p:sldId id="256" r:id="rId5"/>
    <p:sldId id="264" r:id="rId6"/>
    <p:sldId id="265" r:id="rId7"/>
    <p:sldId id="257" r:id="rId8"/>
    <p:sldId id="266"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70"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3" r:id="rId42"/>
    <p:sldId id="304" r:id="rId43"/>
    <p:sldId id="305" r:id="rId44"/>
    <p:sldId id="306" r:id="rId45"/>
    <p:sldId id="307" r:id="rId46"/>
    <p:sldId id="308" r:id="rId47"/>
    <p:sldId id="309" r:id="rId48"/>
    <p:sldId id="310"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5593" autoAdjust="0"/>
  </p:normalViewPr>
  <p:slideViewPr>
    <p:cSldViewPr>
      <p:cViewPr>
        <p:scale>
          <a:sx n="66" d="100"/>
          <a:sy n="66" d="100"/>
        </p:scale>
        <p:origin x="-1506"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BD784B-BC11-4B24-94AD-F2C562140755}" type="datetimeFigureOut">
              <a:rPr lang="en-US" smtClean="0"/>
              <a:t>5/29/2013</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34903E-77EA-46AF-8C74-FCCF5898B152}" type="slidenum">
              <a:rPr lang="en-US" smtClean="0"/>
              <a:t>‹Nº›</a:t>
            </a:fld>
            <a:endParaRPr lang="en-US"/>
          </a:p>
        </p:txBody>
      </p:sp>
    </p:spTree>
    <p:extLst>
      <p:ext uri="{BB962C8B-B14F-4D97-AF65-F5344CB8AC3E}">
        <p14:creationId xmlns:p14="http://schemas.microsoft.com/office/powerpoint/2010/main" val="952100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noProof="0" dirty="0"/>
          </a:p>
        </p:txBody>
      </p:sp>
      <p:sp>
        <p:nvSpPr>
          <p:cNvPr id="4" name="3 Marcador de número de diapositiva"/>
          <p:cNvSpPr>
            <a:spLocks noGrp="1"/>
          </p:cNvSpPr>
          <p:nvPr>
            <p:ph type="sldNum" sz="quarter" idx="10"/>
          </p:nvPr>
        </p:nvSpPr>
        <p:spPr/>
        <p:txBody>
          <a:bodyPr/>
          <a:lstStyle/>
          <a:p>
            <a:fld id="{6034903E-77EA-46AF-8C74-FCCF5898B152}" type="slidenum">
              <a:rPr lang="en-US" smtClean="0"/>
              <a:t>15</a:t>
            </a:fld>
            <a:endParaRPr lang="en-US" dirty="0"/>
          </a:p>
        </p:txBody>
      </p:sp>
    </p:spTree>
    <p:extLst>
      <p:ext uri="{BB962C8B-B14F-4D97-AF65-F5344CB8AC3E}">
        <p14:creationId xmlns:p14="http://schemas.microsoft.com/office/powerpoint/2010/main" val="166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5A8F2D-29EC-4B08-81BC-FEB87285A087}" type="datetimeFigureOut">
              <a:rPr lang="en-US" smtClean="0"/>
              <a:t>5/29/2013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AF557-3C63-443F-9A07-0630B9B93D06}" type="slidenum">
              <a:rPr lang="en-US" smtClean="0"/>
              <a:t>‹Nº›</a:t>
            </a:fld>
            <a:endParaRPr lang="en-US"/>
          </a:p>
        </p:txBody>
      </p:sp>
    </p:spTree>
  </p:cSld>
  <p:clrMapOvr>
    <a:masterClrMapping/>
  </p:clrMapOvr>
  <p:transition>
    <p:cut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5A8F2D-29EC-4B08-81BC-FEB87285A087}" type="datetimeFigureOut">
              <a:rPr lang="en-US" smtClean="0"/>
              <a:t>5/29/2013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AF557-3C63-443F-9A07-0630B9B93D06}" type="slidenum">
              <a:rPr lang="en-US" smtClean="0"/>
              <a:t>‹Nº›</a:t>
            </a:fld>
            <a:endParaRPr lang="en-US"/>
          </a:p>
        </p:txBody>
      </p:sp>
    </p:spTree>
  </p:cSld>
  <p:clrMapOvr>
    <a:masterClrMapping/>
  </p:clrMapOvr>
  <p:transition>
    <p:cut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5A8F2D-29EC-4B08-81BC-FEB87285A087}" type="datetimeFigureOut">
              <a:rPr lang="en-US" smtClean="0"/>
              <a:t>5/29/2013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AF557-3C63-443F-9A07-0630B9B93D06}" type="slidenum">
              <a:rPr lang="en-US" smtClean="0"/>
              <a:t>‹Nº›</a:t>
            </a:fld>
            <a:endParaRPr lang="en-US"/>
          </a:p>
        </p:txBody>
      </p:sp>
    </p:spTree>
  </p:cSld>
  <p:clrMapOvr>
    <a:masterClrMapping/>
  </p:clrMapOvr>
  <p:transition>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5A8F2D-29EC-4B08-81BC-FEB87285A087}" type="datetimeFigureOut">
              <a:rPr lang="en-US" smtClean="0"/>
              <a:t>5/29/2013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AF557-3C63-443F-9A07-0630B9B93D06}" type="slidenum">
              <a:rPr lang="en-US" smtClean="0"/>
              <a:t>‹Nº›</a:t>
            </a:fld>
            <a:endParaRPr lang="en-US"/>
          </a:p>
        </p:txBody>
      </p:sp>
    </p:spTree>
  </p:cSld>
  <p:clrMapOvr>
    <a:masterClrMapping/>
  </p:clrMapOvr>
  <p:transition>
    <p:cut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5A8F2D-29EC-4B08-81BC-FEB87285A087}" type="datetimeFigureOut">
              <a:rPr lang="en-US" smtClean="0"/>
              <a:t>5/29/2013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AF557-3C63-443F-9A07-0630B9B93D06}" type="slidenum">
              <a:rPr lang="en-US" smtClean="0"/>
              <a:t>‹Nº›</a:t>
            </a:fld>
            <a:endParaRPr lang="en-US"/>
          </a:p>
        </p:txBody>
      </p:sp>
    </p:spTree>
  </p:cSld>
  <p:clrMapOvr>
    <a:masterClrMapping/>
  </p:clrMapOvr>
  <p:transition>
    <p:cut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5A8F2D-29EC-4B08-81BC-FEB87285A087}" type="datetimeFigureOut">
              <a:rPr lang="en-US" smtClean="0"/>
              <a:t>5/29/2013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FAF557-3C63-443F-9A07-0630B9B93D06}" type="slidenum">
              <a:rPr lang="en-US" smtClean="0"/>
              <a:t>‹Nº›</a:t>
            </a:fld>
            <a:endParaRPr lang="en-US"/>
          </a:p>
        </p:txBody>
      </p:sp>
    </p:spTree>
  </p:cSld>
  <p:clrMapOvr>
    <a:masterClrMapping/>
  </p:clrMapOvr>
  <p:transition>
    <p:cut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5A8F2D-29EC-4B08-81BC-FEB87285A087}" type="datetimeFigureOut">
              <a:rPr lang="en-US" smtClean="0"/>
              <a:t>5/29/2013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FAF557-3C63-443F-9A07-0630B9B93D06}" type="slidenum">
              <a:rPr lang="en-US" smtClean="0"/>
              <a:t>‹Nº›</a:t>
            </a:fld>
            <a:endParaRPr lang="en-US"/>
          </a:p>
        </p:txBody>
      </p:sp>
    </p:spTree>
  </p:cSld>
  <p:clrMapOvr>
    <a:masterClrMapping/>
  </p:clrMapOvr>
  <p:transition>
    <p:cut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5A8F2D-29EC-4B08-81BC-FEB87285A087}" type="datetimeFigureOut">
              <a:rPr lang="en-US" smtClean="0"/>
              <a:t>5/29/2013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FAF557-3C63-443F-9A07-0630B9B93D06}" type="slidenum">
              <a:rPr lang="en-US" smtClean="0"/>
              <a:t>‹Nº›</a:t>
            </a:fld>
            <a:endParaRPr lang="en-US"/>
          </a:p>
        </p:txBody>
      </p:sp>
    </p:spTree>
  </p:cSld>
  <p:clrMapOvr>
    <a:masterClrMapping/>
  </p:clrMapOvr>
  <p:transition>
    <p:cut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5A8F2D-29EC-4B08-81BC-FEB87285A087}" type="datetimeFigureOut">
              <a:rPr lang="en-US" smtClean="0"/>
              <a:t>5/29/2013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FAF557-3C63-443F-9A07-0630B9B93D06}" type="slidenum">
              <a:rPr lang="en-US" smtClean="0"/>
              <a:t>‹Nº›</a:t>
            </a:fld>
            <a:endParaRPr lang="en-US"/>
          </a:p>
        </p:txBody>
      </p:sp>
    </p:spTree>
  </p:cSld>
  <p:clrMapOvr>
    <a:masterClrMapping/>
  </p:clrMapOvr>
  <p:transition>
    <p:cut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5A8F2D-29EC-4B08-81BC-FEB87285A087}" type="datetimeFigureOut">
              <a:rPr lang="en-US" smtClean="0"/>
              <a:t>5/29/2013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FAF557-3C63-443F-9A07-0630B9B93D06}" type="slidenum">
              <a:rPr lang="en-US" smtClean="0"/>
              <a:t>‹Nº›</a:t>
            </a:fld>
            <a:endParaRPr lang="en-US"/>
          </a:p>
        </p:txBody>
      </p:sp>
    </p:spTree>
  </p:cSld>
  <p:clrMapOvr>
    <a:masterClrMapping/>
  </p:clrMapOvr>
  <p:transition>
    <p:cut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5A8F2D-29EC-4B08-81BC-FEB87285A087}" type="datetimeFigureOut">
              <a:rPr lang="en-US" smtClean="0"/>
              <a:t>5/29/2013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FAF557-3C63-443F-9A07-0630B9B93D06}" type="slidenum">
              <a:rPr lang="en-US" smtClean="0"/>
              <a:t>‹Nº›</a:t>
            </a:fld>
            <a:endParaRPr lang="en-US"/>
          </a:p>
        </p:txBody>
      </p:sp>
    </p:spTree>
  </p:cSld>
  <p:clrMapOvr>
    <a:masterClrMapping/>
  </p:clrMapOvr>
  <p:transition>
    <p:cut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5A8F2D-29EC-4B08-81BC-FEB87285A087}" type="datetimeFigureOut">
              <a:rPr lang="en-US" smtClean="0"/>
              <a:t>5/29/2013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FAF557-3C63-443F-9A07-0630B9B93D06}"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ut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3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3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7.emf"/><Relationship Id="rId4" Type="http://schemas.openxmlformats.org/officeDocument/2006/relationships/image" Target="../media/image46.emf"/></Relationships>
</file>

<file path=ppt/slides/_rels/slide3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hyperlink" Target="http://www.jukihome.com/products/g110.html" TargetMode="External"/><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5.emf"/><Relationship Id="rId4" Type="http://schemas.openxmlformats.org/officeDocument/2006/relationships/image" Target="../media/image54.emf"/></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8.emf"/></Relationships>
</file>

<file path=ppt/slides/_rels/slide43.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package" Target="../embeddings/Documento_de_Microsoft_Word1.docx"/></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1" descr="logoMC"/>
          <p:cNvPicPr>
            <a:picLocks noChangeAspect="1" noChangeArrowheads="1"/>
          </p:cNvPicPr>
          <p:nvPr/>
        </p:nvPicPr>
        <p:blipFill>
          <a:blip r:embed="rId2" cstate="print"/>
          <a:srcRect/>
          <a:stretch>
            <a:fillRect/>
          </a:stretch>
        </p:blipFill>
        <p:spPr bwMode="auto">
          <a:xfrm>
            <a:off x="152400" y="228600"/>
            <a:ext cx="1524000" cy="1092506"/>
          </a:xfrm>
          <a:prstGeom prst="rect">
            <a:avLst/>
          </a:prstGeom>
          <a:noFill/>
        </p:spPr>
      </p:pic>
      <p:sp>
        <p:nvSpPr>
          <p:cNvPr id="11" name="Text Box 4"/>
          <p:cNvSpPr txBox="1">
            <a:spLocks noChangeArrowheads="1"/>
          </p:cNvSpPr>
          <p:nvPr/>
        </p:nvSpPr>
        <p:spPr bwMode="auto">
          <a:xfrm>
            <a:off x="838200" y="304800"/>
            <a:ext cx="2590800" cy="457200"/>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defRPr sz="1000"/>
            </a:pPr>
            <a:r>
              <a:rPr lang="es-EC" sz="1400" b="1" i="0" strike="noStrike" dirty="0">
                <a:solidFill>
                  <a:srgbClr val="12066E"/>
                </a:solidFill>
                <a:latin typeface="Calibri"/>
              </a:rPr>
              <a:t>Máquinas Industriales de Coser</a:t>
            </a:r>
          </a:p>
          <a:p>
            <a:pPr algn="l" rtl="1">
              <a:defRPr sz="1000"/>
            </a:pPr>
            <a:r>
              <a:rPr lang="es-EC" b="0" i="0" strike="noStrike" dirty="0">
                <a:solidFill>
                  <a:srgbClr val="12066E"/>
                </a:solidFill>
                <a:latin typeface="Calibri"/>
              </a:rPr>
              <a:t>Distribuidor Autorizado</a:t>
            </a:r>
          </a:p>
          <a:p>
            <a:pPr algn="l" rtl="1">
              <a:defRPr sz="1000"/>
            </a:pPr>
            <a:endParaRPr lang="es-EC" sz="1000" b="0" i="0" strike="noStrike" dirty="0">
              <a:solidFill>
                <a:srgbClr val="12066E"/>
              </a:solidFill>
              <a:latin typeface="Calibri"/>
            </a:endParaRPr>
          </a:p>
        </p:txBody>
      </p:sp>
      <p:pic>
        <p:nvPicPr>
          <p:cNvPr id="21509" name="Picture 5" descr="F:\anim_top.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752600"/>
            <a:ext cx="3352800" cy="3352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743" y="1064751"/>
            <a:ext cx="8229600" cy="1143000"/>
          </a:xfrm>
        </p:spPr>
        <p:txBody>
          <a:bodyPr>
            <a:normAutofit/>
          </a:bodyPr>
          <a:lstStyle/>
          <a:p>
            <a:r>
              <a:rPr lang="en-US" sz="3600" b="1" dirty="0" smtClean="0"/>
              <a:t>ESTUDIO DE MERCADO</a:t>
            </a:r>
            <a:endParaRPr lang="en-US" sz="3600" b="1" dirty="0"/>
          </a:p>
        </p:txBody>
      </p:sp>
      <p:pic>
        <p:nvPicPr>
          <p:cNvPr id="10" name="Imagen 1" descr="logoMC"/>
          <p:cNvPicPr>
            <a:picLocks noChangeAspect="1" noChangeArrowheads="1"/>
          </p:cNvPicPr>
          <p:nvPr/>
        </p:nvPicPr>
        <p:blipFill>
          <a:blip r:embed="rId2" cstate="print"/>
          <a:srcRect/>
          <a:stretch>
            <a:fillRect/>
          </a:stretch>
        </p:blipFill>
        <p:spPr bwMode="auto">
          <a:xfrm>
            <a:off x="152400" y="228600"/>
            <a:ext cx="1524000" cy="1092506"/>
          </a:xfrm>
          <a:prstGeom prst="rect">
            <a:avLst/>
          </a:prstGeom>
          <a:noFill/>
        </p:spPr>
      </p:pic>
      <p:sp>
        <p:nvSpPr>
          <p:cNvPr id="11" name="Text Box 4"/>
          <p:cNvSpPr txBox="1">
            <a:spLocks noChangeArrowheads="1"/>
          </p:cNvSpPr>
          <p:nvPr/>
        </p:nvSpPr>
        <p:spPr bwMode="auto">
          <a:xfrm>
            <a:off x="838200" y="304800"/>
            <a:ext cx="2590800" cy="457200"/>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defRPr sz="1000"/>
            </a:pPr>
            <a:r>
              <a:rPr lang="es-EC" sz="1400" b="1" i="0" strike="noStrike" dirty="0">
                <a:solidFill>
                  <a:srgbClr val="12066E"/>
                </a:solidFill>
                <a:latin typeface="Calibri"/>
              </a:rPr>
              <a:t>Máquinas Industriales de Coser</a:t>
            </a:r>
          </a:p>
          <a:p>
            <a:pPr algn="l" rtl="1">
              <a:defRPr sz="1000"/>
            </a:pPr>
            <a:r>
              <a:rPr lang="es-EC" b="0" i="0" strike="noStrike" dirty="0">
                <a:solidFill>
                  <a:srgbClr val="12066E"/>
                </a:solidFill>
                <a:latin typeface="Calibri"/>
              </a:rPr>
              <a:t>Distribuidor Autorizado</a:t>
            </a:r>
          </a:p>
          <a:p>
            <a:pPr algn="l" rtl="1">
              <a:defRPr sz="1000"/>
            </a:pPr>
            <a:endParaRPr lang="es-EC" sz="1000" b="0" i="0" strike="noStrike" dirty="0">
              <a:solidFill>
                <a:srgbClr val="12066E"/>
              </a:solidFill>
              <a:latin typeface="Calibri"/>
            </a:endParaRPr>
          </a:p>
        </p:txBody>
      </p:sp>
      <p:sp>
        <p:nvSpPr>
          <p:cNvPr id="7" name="TextBox 6"/>
          <p:cNvSpPr txBox="1"/>
          <p:nvPr/>
        </p:nvSpPr>
        <p:spPr>
          <a:xfrm>
            <a:off x="838200" y="1683656"/>
            <a:ext cx="8001000" cy="1077218"/>
          </a:xfrm>
          <a:prstGeom prst="rect">
            <a:avLst/>
          </a:prstGeom>
          <a:noFill/>
        </p:spPr>
        <p:txBody>
          <a:bodyPr wrap="square" rtlCol="0">
            <a:spAutoFit/>
          </a:bodyPr>
          <a:lstStyle/>
          <a:p>
            <a:endParaRPr lang="en-US" sz="2400" dirty="0"/>
          </a:p>
          <a:p>
            <a:r>
              <a:rPr lang="en-US" sz="2000" b="1" dirty="0" smtClean="0"/>
              <a:t>ANALISIS DE LA DEMANDA</a:t>
            </a:r>
          </a:p>
          <a:p>
            <a:endParaRPr lang="en-US" sz="2000"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546669"/>
            <a:ext cx="5181600" cy="1437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914400" y="4495800"/>
            <a:ext cx="8001000" cy="1631216"/>
          </a:xfrm>
          <a:prstGeom prst="rect">
            <a:avLst/>
          </a:prstGeom>
        </p:spPr>
        <p:txBody>
          <a:bodyPr wrap="square">
            <a:spAutoFit/>
          </a:bodyPr>
          <a:lstStyle/>
          <a:p>
            <a:r>
              <a:rPr lang="es-ES" sz="2000" b="1" u="sng" dirty="0"/>
              <a:t>Tasas de Crecimiento</a:t>
            </a:r>
            <a:r>
              <a:rPr lang="es-ES" sz="2000" b="1" u="sng" dirty="0" smtClean="0"/>
              <a:t>:</a:t>
            </a:r>
          </a:p>
          <a:p>
            <a:endParaRPr lang="en-US" sz="2000" dirty="0"/>
          </a:p>
          <a:p>
            <a:r>
              <a:rPr lang="es-EC" sz="2000" dirty="0"/>
              <a:t> Empresas Registradas en la Superintendencia de Compañías  	</a:t>
            </a:r>
            <a:r>
              <a:rPr lang="es-EC" sz="2000" b="1" dirty="0"/>
              <a:t>0.90</a:t>
            </a:r>
            <a:r>
              <a:rPr lang="es-EC" sz="2000" b="1" dirty="0" smtClean="0"/>
              <a:t>%</a:t>
            </a:r>
          </a:p>
          <a:p>
            <a:endParaRPr lang="en-US" sz="2000" dirty="0"/>
          </a:p>
          <a:p>
            <a:r>
              <a:rPr lang="es-EC" sz="2000" dirty="0"/>
              <a:t> Personas Naturales					</a:t>
            </a:r>
            <a:r>
              <a:rPr lang="es-EC" sz="2000" b="1" dirty="0" smtClean="0"/>
              <a:t>3.00</a:t>
            </a:r>
            <a:r>
              <a:rPr lang="es-EC" sz="2000" b="1" dirty="0"/>
              <a:t>%</a:t>
            </a:r>
            <a:endParaRPr lang="en-US" sz="2000" b="1" dirty="0"/>
          </a:p>
        </p:txBody>
      </p:sp>
    </p:spTree>
    <p:extLst>
      <p:ext uri="{BB962C8B-B14F-4D97-AF65-F5344CB8AC3E}">
        <p14:creationId xmlns:p14="http://schemas.microsoft.com/office/powerpoint/2010/main" val="2706387190"/>
      </p:ext>
    </p:extLst>
  </p:cSld>
  <p:clrMapOvr>
    <a:masterClrMapping/>
  </p:clrMapOvr>
  <p:transition>
    <p:cut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46738"/>
            <a:ext cx="8229600" cy="1143000"/>
          </a:xfrm>
        </p:spPr>
        <p:txBody>
          <a:bodyPr>
            <a:normAutofit/>
          </a:bodyPr>
          <a:lstStyle/>
          <a:p>
            <a:r>
              <a:rPr lang="en-US" sz="3600" b="1" dirty="0" smtClean="0"/>
              <a:t>ESTUDIO DE MERCADO</a:t>
            </a:r>
            <a:endParaRPr lang="en-US" sz="3600" b="1" dirty="0"/>
          </a:p>
        </p:txBody>
      </p:sp>
      <p:pic>
        <p:nvPicPr>
          <p:cNvPr id="10" name="Imagen 1" descr="logoMC"/>
          <p:cNvPicPr>
            <a:picLocks noChangeAspect="1" noChangeArrowheads="1"/>
          </p:cNvPicPr>
          <p:nvPr/>
        </p:nvPicPr>
        <p:blipFill>
          <a:blip r:embed="rId2" cstate="print"/>
          <a:srcRect/>
          <a:stretch>
            <a:fillRect/>
          </a:stretch>
        </p:blipFill>
        <p:spPr bwMode="auto">
          <a:xfrm>
            <a:off x="152400" y="228600"/>
            <a:ext cx="1524000" cy="1092506"/>
          </a:xfrm>
          <a:prstGeom prst="rect">
            <a:avLst/>
          </a:prstGeom>
          <a:noFill/>
        </p:spPr>
      </p:pic>
      <p:sp>
        <p:nvSpPr>
          <p:cNvPr id="11" name="Text Box 4"/>
          <p:cNvSpPr txBox="1">
            <a:spLocks noChangeArrowheads="1"/>
          </p:cNvSpPr>
          <p:nvPr/>
        </p:nvSpPr>
        <p:spPr bwMode="auto">
          <a:xfrm>
            <a:off x="838200" y="304800"/>
            <a:ext cx="2590800" cy="457200"/>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defRPr sz="1000"/>
            </a:pPr>
            <a:r>
              <a:rPr lang="es-EC" sz="1400" b="1" i="0" strike="noStrike" dirty="0">
                <a:solidFill>
                  <a:srgbClr val="12066E"/>
                </a:solidFill>
                <a:latin typeface="Calibri"/>
              </a:rPr>
              <a:t>Máquinas Industriales de Coser</a:t>
            </a:r>
          </a:p>
          <a:p>
            <a:pPr algn="l" rtl="1">
              <a:defRPr sz="1000"/>
            </a:pPr>
            <a:r>
              <a:rPr lang="es-EC" b="0" i="0" strike="noStrike" dirty="0">
                <a:solidFill>
                  <a:srgbClr val="12066E"/>
                </a:solidFill>
                <a:latin typeface="Calibri"/>
              </a:rPr>
              <a:t>Distribuidor Autorizado</a:t>
            </a:r>
          </a:p>
          <a:p>
            <a:pPr algn="l" rtl="1">
              <a:defRPr sz="1000"/>
            </a:pPr>
            <a:endParaRPr lang="es-EC" sz="1000" b="0" i="0" strike="noStrike" dirty="0">
              <a:solidFill>
                <a:srgbClr val="12066E"/>
              </a:solidFill>
              <a:latin typeface="Calibri"/>
            </a:endParaRPr>
          </a:p>
        </p:txBody>
      </p:sp>
      <p:sp>
        <p:nvSpPr>
          <p:cNvPr id="7" name="TextBox 6"/>
          <p:cNvSpPr txBox="1"/>
          <p:nvPr/>
        </p:nvSpPr>
        <p:spPr>
          <a:xfrm>
            <a:off x="838200" y="2236909"/>
            <a:ext cx="2247900" cy="1077218"/>
          </a:xfrm>
          <a:prstGeom prst="rect">
            <a:avLst/>
          </a:prstGeom>
          <a:noFill/>
        </p:spPr>
        <p:txBody>
          <a:bodyPr wrap="square" rtlCol="0">
            <a:spAutoFit/>
          </a:bodyPr>
          <a:lstStyle/>
          <a:p>
            <a:endParaRPr lang="en-US" sz="2400" dirty="0"/>
          </a:p>
          <a:p>
            <a:r>
              <a:rPr lang="en-US" sz="2000" b="1" dirty="0" smtClean="0"/>
              <a:t>DEMANDA ACTUAL</a:t>
            </a:r>
          </a:p>
          <a:p>
            <a:endParaRPr lang="en-US" sz="2000"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1" y="2130305"/>
            <a:ext cx="3352800" cy="2372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6"/>
          <p:cNvSpPr txBox="1"/>
          <p:nvPr/>
        </p:nvSpPr>
        <p:spPr>
          <a:xfrm>
            <a:off x="889000" y="3733800"/>
            <a:ext cx="2895600" cy="1077218"/>
          </a:xfrm>
          <a:prstGeom prst="rect">
            <a:avLst/>
          </a:prstGeom>
          <a:noFill/>
        </p:spPr>
        <p:txBody>
          <a:bodyPr wrap="square" rtlCol="0">
            <a:spAutoFit/>
          </a:bodyPr>
          <a:lstStyle/>
          <a:p>
            <a:endParaRPr lang="en-US" sz="2400" dirty="0"/>
          </a:p>
          <a:p>
            <a:r>
              <a:rPr lang="en-US" sz="2000" b="1" dirty="0" smtClean="0"/>
              <a:t>RESULTADOS ENCUESTA</a:t>
            </a:r>
          </a:p>
          <a:p>
            <a:endParaRPr lang="en-US" sz="2000" dirty="0"/>
          </a:p>
        </p:txBody>
      </p:sp>
      <p:sp>
        <p:nvSpPr>
          <p:cNvPr id="4" name="3 Rectángulo"/>
          <p:cNvSpPr/>
          <p:nvPr/>
        </p:nvSpPr>
        <p:spPr>
          <a:xfrm>
            <a:off x="889000" y="4593424"/>
            <a:ext cx="7784194" cy="2308324"/>
          </a:xfrm>
          <a:prstGeom prst="rect">
            <a:avLst/>
          </a:prstGeom>
        </p:spPr>
        <p:txBody>
          <a:bodyPr wrap="square">
            <a:spAutoFit/>
          </a:bodyPr>
          <a:lstStyle/>
          <a:p>
            <a:pPr marL="285750" indent="-285750">
              <a:buFont typeface="Arial" pitchFamily="34" charset="0"/>
              <a:buChar char="•"/>
            </a:pPr>
            <a:r>
              <a:rPr lang="es-EC" dirty="0"/>
              <a:t>24 y 19% </a:t>
            </a:r>
            <a:r>
              <a:rPr lang="es-EC" dirty="0" smtClean="0"/>
              <a:t> Confección </a:t>
            </a:r>
            <a:r>
              <a:rPr lang="es-EC" dirty="0"/>
              <a:t>de Ropa de Trabajo  y Uniformes de </a:t>
            </a:r>
            <a:r>
              <a:rPr lang="es-EC" dirty="0" smtClean="0"/>
              <a:t>Oficina</a:t>
            </a:r>
          </a:p>
          <a:p>
            <a:pPr marL="285750" indent="-285750">
              <a:buFont typeface="Arial" pitchFamily="34" charset="0"/>
              <a:buChar char="•"/>
            </a:pPr>
            <a:r>
              <a:rPr lang="es-EC" dirty="0" smtClean="0"/>
              <a:t>31%  Confección Ropa </a:t>
            </a:r>
            <a:r>
              <a:rPr lang="es-EC" dirty="0"/>
              <a:t>para Hombre </a:t>
            </a:r>
          </a:p>
          <a:p>
            <a:pPr marL="285750" indent="-285750">
              <a:buFont typeface="Arial" pitchFamily="34" charset="0"/>
              <a:buChar char="•"/>
            </a:pPr>
            <a:r>
              <a:rPr lang="es-EC" dirty="0" smtClean="0"/>
              <a:t>25</a:t>
            </a:r>
            <a:r>
              <a:rPr lang="es-EC" dirty="0"/>
              <a:t>% </a:t>
            </a:r>
            <a:r>
              <a:rPr lang="es-EC" dirty="0" smtClean="0"/>
              <a:t> Confección Ropa </a:t>
            </a:r>
            <a:r>
              <a:rPr lang="es-EC" dirty="0"/>
              <a:t>para el conjunto de Hombre/Mujer y </a:t>
            </a:r>
            <a:r>
              <a:rPr lang="es-EC" dirty="0" smtClean="0"/>
              <a:t>Bebés-Niños</a:t>
            </a:r>
          </a:p>
          <a:p>
            <a:pPr marL="285750" indent="-285750">
              <a:buFont typeface="Arial" pitchFamily="34" charset="0"/>
              <a:buChar char="•"/>
            </a:pPr>
            <a:r>
              <a:rPr lang="es-EC" dirty="0"/>
              <a:t>42% </a:t>
            </a:r>
            <a:r>
              <a:rPr lang="es-EC" dirty="0" smtClean="0"/>
              <a:t> Adquiere una </a:t>
            </a:r>
            <a:r>
              <a:rPr lang="es-EC" dirty="0"/>
              <a:t>Máquina Nueva </a:t>
            </a:r>
            <a:r>
              <a:rPr lang="es-EC" dirty="0" smtClean="0"/>
              <a:t>semestralmente</a:t>
            </a:r>
          </a:p>
          <a:p>
            <a:pPr marL="285750" indent="-285750">
              <a:buFont typeface="Arial" pitchFamily="34" charset="0"/>
              <a:buChar char="•"/>
            </a:pPr>
            <a:r>
              <a:rPr lang="es-EC" dirty="0" smtClean="0"/>
              <a:t>50%  Prefiere Marca Japonesa </a:t>
            </a:r>
          </a:p>
          <a:p>
            <a:pPr marL="285750" indent="-285750">
              <a:buFont typeface="Arial" pitchFamily="34" charset="0"/>
              <a:buChar char="•"/>
            </a:pPr>
            <a:r>
              <a:rPr lang="es-EC" dirty="0" smtClean="0"/>
              <a:t>92%  Familiarización con la Marca </a:t>
            </a:r>
            <a:r>
              <a:rPr lang="es-EC" dirty="0" err="1" smtClean="0"/>
              <a:t>Miguelcajas</a:t>
            </a:r>
            <a:endParaRPr lang="es-EC" dirty="0" smtClean="0"/>
          </a:p>
          <a:p>
            <a:pPr marL="285750" indent="-285750">
              <a:buFont typeface="Arial" pitchFamily="34" charset="0"/>
              <a:buChar char="•"/>
            </a:pPr>
            <a:r>
              <a:rPr lang="es-EC" dirty="0" smtClean="0"/>
              <a:t>100% Conveniencia localización Sucursal en Sector Jipijapa</a:t>
            </a:r>
          </a:p>
          <a:p>
            <a:pPr marL="285750" indent="-285750">
              <a:buFont typeface="Arial" pitchFamily="34" charset="0"/>
              <a:buChar char="•"/>
            </a:pPr>
            <a:endParaRPr lang="en-US" dirty="0"/>
          </a:p>
        </p:txBody>
      </p:sp>
    </p:spTree>
    <p:extLst>
      <p:ext uri="{BB962C8B-B14F-4D97-AF65-F5344CB8AC3E}">
        <p14:creationId xmlns:p14="http://schemas.microsoft.com/office/powerpoint/2010/main" val="3244166135"/>
      </p:ext>
    </p:extLst>
  </p:cSld>
  <p:clrMapOvr>
    <a:masterClrMapping/>
  </p:clrMapOvr>
  <p:transition>
    <p:cut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46738"/>
            <a:ext cx="8229600" cy="1143000"/>
          </a:xfrm>
        </p:spPr>
        <p:txBody>
          <a:bodyPr>
            <a:normAutofit/>
          </a:bodyPr>
          <a:lstStyle/>
          <a:p>
            <a:r>
              <a:rPr lang="en-US" sz="3600" b="1" dirty="0" smtClean="0"/>
              <a:t>ESTUDIO DE MERCADO</a:t>
            </a:r>
            <a:endParaRPr lang="en-US" sz="3600" b="1" dirty="0"/>
          </a:p>
        </p:txBody>
      </p:sp>
      <p:pic>
        <p:nvPicPr>
          <p:cNvPr id="10" name="Imagen 1" descr="logoMC"/>
          <p:cNvPicPr>
            <a:picLocks noChangeAspect="1" noChangeArrowheads="1"/>
          </p:cNvPicPr>
          <p:nvPr/>
        </p:nvPicPr>
        <p:blipFill>
          <a:blip r:embed="rId2" cstate="print"/>
          <a:srcRect/>
          <a:stretch>
            <a:fillRect/>
          </a:stretch>
        </p:blipFill>
        <p:spPr bwMode="auto">
          <a:xfrm>
            <a:off x="152400" y="228600"/>
            <a:ext cx="1524000" cy="1092506"/>
          </a:xfrm>
          <a:prstGeom prst="rect">
            <a:avLst/>
          </a:prstGeom>
          <a:noFill/>
        </p:spPr>
      </p:pic>
      <p:sp>
        <p:nvSpPr>
          <p:cNvPr id="11" name="Text Box 4"/>
          <p:cNvSpPr txBox="1">
            <a:spLocks noChangeArrowheads="1"/>
          </p:cNvSpPr>
          <p:nvPr/>
        </p:nvSpPr>
        <p:spPr bwMode="auto">
          <a:xfrm>
            <a:off x="838200" y="304800"/>
            <a:ext cx="2590800" cy="457200"/>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defRPr sz="1000"/>
            </a:pPr>
            <a:r>
              <a:rPr lang="es-EC" sz="1400" b="1" i="0" strike="noStrike" dirty="0">
                <a:solidFill>
                  <a:srgbClr val="12066E"/>
                </a:solidFill>
                <a:latin typeface="Calibri"/>
              </a:rPr>
              <a:t>Máquinas Industriales de Coser</a:t>
            </a:r>
          </a:p>
          <a:p>
            <a:pPr algn="l" rtl="1">
              <a:defRPr sz="1000"/>
            </a:pPr>
            <a:r>
              <a:rPr lang="es-EC" b="0" i="0" strike="noStrike" dirty="0">
                <a:solidFill>
                  <a:srgbClr val="12066E"/>
                </a:solidFill>
                <a:latin typeface="Calibri"/>
              </a:rPr>
              <a:t>Distribuidor Autorizado</a:t>
            </a:r>
          </a:p>
          <a:p>
            <a:pPr algn="l" rtl="1">
              <a:defRPr sz="1000"/>
            </a:pPr>
            <a:endParaRPr lang="es-EC" sz="1000" b="0" i="0" strike="noStrike" dirty="0">
              <a:solidFill>
                <a:srgbClr val="12066E"/>
              </a:solidFill>
              <a:latin typeface="Calibri"/>
            </a:endParaRPr>
          </a:p>
        </p:txBody>
      </p:sp>
      <p:sp>
        <p:nvSpPr>
          <p:cNvPr id="7" name="TextBox 6"/>
          <p:cNvSpPr txBox="1"/>
          <p:nvPr/>
        </p:nvSpPr>
        <p:spPr>
          <a:xfrm>
            <a:off x="838200" y="2133600"/>
            <a:ext cx="5486400" cy="769441"/>
          </a:xfrm>
          <a:prstGeom prst="rect">
            <a:avLst/>
          </a:prstGeom>
          <a:noFill/>
        </p:spPr>
        <p:txBody>
          <a:bodyPr wrap="square" rtlCol="0">
            <a:spAutoFit/>
          </a:bodyPr>
          <a:lstStyle/>
          <a:p>
            <a:r>
              <a:rPr lang="en-US" sz="2400" b="1" dirty="0" smtClean="0"/>
              <a:t>PROYECCION DEMANDA</a:t>
            </a:r>
            <a:endParaRPr lang="en-US" sz="2000" b="1" dirty="0" smtClean="0"/>
          </a:p>
          <a:p>
            <a:endParaRPr lang="en-US" sz="2000"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00" y="2667000"/>
            <a:ext cx="6832600" cy="13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901700" y="4191000"/>
            <a:ext cx="7772399" cy="646331"/>
          </a:xfrm>
          <a:prstGeom prst="rect">
            <a:avLst/>
          </a:prstGeom>
        </p:spPr>
        <p:txBody>
          <a:bodyPr wrap="square">
            <a:spAutoFit/>
          </a:bodyPr>
          <a:lstStyle/>
          <a:p>
            <a:r>
              <a:rPr lang="es-EC" dirty="0" smtClean="0"/>
              <a:t>La Superintendencia de Compañías y  la Cámara Artesanal de Pichincha indican que el </a:t>
            </a:r>
            <a:r>
              <a:rPr lang="es-EC" dirty="0"/>
              <a:t>55% de las empresas se encuentra en el Norte de la Ciudad de </a:t>
            </a:r>
            <a:r>
              <a:rPr lang="es-EC" dirty="0" smtClean="0"/>
              <a:t>Quito</a:t>
            </a:r>
            <a:r>
              <a:rPr lang="es-EC" dirty="0"/>
              <a:t>.</a:t>
            </a:r>
            <a:endParaRPr lang="en-US" dirty="0"/>
          </a:p>
        </p:txBody>
      </p:sp>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5029200"/>
            <a:ext cx="7060612"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7049152"/>
      </p:ext>
    </p:extLst>
  </p:cSld>
  <p:clrMapOvr>
    <a:masterClrMapping/>
  </p:clrMapOvr>
  <p:transition>
    <p:cut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46738"/>
            <a:ext cx="8229600" cy="1143000"/>
          </a:xfrm>
        </p:spPr>
        <p:txBody>
          <a:bodyPr>
            <a:normAutofit/>
          </a:bodyPr>
          <a:lstStyle/>
          <a:p>
            <a:r>
              <a:rPr lang="en-US" sz="3600" b="1" dirty="0" smtClean="0"/>
              <a:t>ESTUDIO DE MERCADO</a:t>
            </a:r>
            <a:endParaRPr lang="en-US" sz="3600" b="1" dirty="0"/>
          </a:p>
        </p:txBody>
      </p:sp>
      <p:pic>
        <p:nvPicPr>
          <p:cNvPr id="10" name="Imagen 1" descr="logoMC"/>
          <p:cNvPicPr>
            <a:picLocks noChangeAspect="1" noChangeArrowheads="1"/>
          </p:cNvPicPr>
          <p:nvPr/>
        </p:nvPicPr>
        <p:blipFill>
          <a:blip r:embed="rId2" cstate="print"/>
          <a:srcRect/>
          <a:stretch>
            <a:fillRect/>
          </a:stretch>
        </p:blipFill>
        <p:spPr bwMode="auto">
          <a:xfrm>
            <a:off x="152400" y="228600"/>
            <a:ext cx="1524000" cy="1092506"/>
          </a:xfrm>
          <a:prstGeom prst="rect">
            <a:avLst/>
          </a:prstGeom>
          <a:noFill/>
        </p:spPr>
      </p:pic>
      <p:sp>
        <p:nvSpPr>
          <p:cNvPr id="11" name="Text Box 4"/>
          <p:cNvSpPr txBox="1">
            <a:spLocks noChangeArrowheads="1"/>
          </p:cNvSpPr>
          <p:nvPr/>
        </p:nvSpPr>
        <p:spPr bwMode="auto">
          <a:xfrm>
            <a:off x="838200" y="304800"/>
            <a:ext cx="2590800" cy="457200"/>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defRPr sz="1000"/>
            </a:pPr>
            <a:r>
              <a:rPr lang="es-EC" sz="1400" b="1" i="0" strike="noStrike" dirty="0">
                <a:solidFill>
                  <a:srgbClr val="12066E"/>
                </a:solidFill>
                <a:latin typeface="Calibri"/>
              </a:rPr>
              <a:t>Máquinas Industriales de Coser</a:t>
            </a:r>
          </a:p>
          <a:p>
            <a:pPr algn="l" rtl="1">
              <a:defRPr sz="1000"/>
            </a:pPr>
            <a:r>
              <a:rPr lang="es-EC" b="0" i="0" strike="noStrike" dirty="0">
                <a:solidFill>
                  <a:srgbClr val="12066E"/>
                </a:solidFill>
                <a:latin typeface="Calibri"/>
              </a:rPr>
              <a:t>Distribuidor Autorizado</a:t>
            </a:r>
          </a:p>
          <a:p>
            <a:pPr algn="l" rtl="1">
              <a:defRPr sz="1000"/>
            </a:pPr>
            <a:endParaRPr lang="es-EC" sz="1000" b="0" i="0" strike="noStrike" dirty="0">
              <a:solidFill>
                <a:srgbClr val="12066E"/>
              </a:solidFill>
              <a:latin typeface="Calibri"/>
            </a:endParaRPr>
          </a:p>
        </p:txBody>
      </p:sp>
      <p:sp>
        <p:nvSpPr>
          <p:cNvPr id="7" name="TextBox 6"/>
          <p:cNvSpPr txBox="1"/>
          <p:nvPr/>
        </p:nvSpPr>
        <p:spPr>
          <a:xfrm>
            <a:off x="838200" y="2133600"/>
            <a:ext cx="5486400" cy="769441"/>
          </a:xfrm>
          <a:prstGeom prst="rect">
            <a:avLst/>
          </a:prstGeom>
          <a:noFill/>
        </p:spPr>
        <p:txBody>
          <a:bodyPr wrap="square" rtlCol="0">
            <a:spAutoFit/>
          </a:bodyPr>
          <a:lstStyle/>
          <a:p>
            <a:r>
              <a:rPr lang="en-US" sz="2400" b="1" dirty="0" smtClean="0"/>
              <a:t>PROYECCION DEMANDA</a:t>
            </a:r>
            <a:endParaRPr lang="en-US" sz="2000" b="1" dirty="0" smtClean="0"/>
          </a:p>
          <a:p>
            <a:endParaRPr lang="en-US" sz="2000"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02832"/>
            <a:ext cx="6934200" cy="1578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6"/>
          <p:cNvSpPr txBox="1"/>
          <p:nvPr/>
        </p:nvSpPr>
        <p:spPr>
          <a:xfrm>
            <a:off x="990600" y="4564743"/>
            <a:ext cx="6934200" cy="646331"/>
          </a:xfrm>
          <a:prstGeom prst="rect">
            <a:avLst/>
          </a:prstGeom>
          <a:noFill/>
        </p:spPr>
        <p:txBody>
          <a:bodyPr wrap="square" rtlCol="0">
            <a:spAutoFit/>
          </a:bodyPr>
          <a:lstStyle/>
          <a:p>
            <a:r>
              <a:rPr lang="en-US" b="1" dirty="0" smtClean="0"/>
              <a:t>Tasa de Crecimiento  Anual </a:t>
            </a:r>
            <a:r>
              <a:rPr lang="en-US" b="1" dirty="0"/>
              <a:t>en N</a:t>
            </a:r>
            <a:r>
              <a:rPr lang="es-ES" b="1" dirty="0"/>
              <a:t>ú</a:t>
            </a:r>
            <a:r>
              <a:rPr lang="en-US" b="1" dirty="0"/>
              <a:t>mero de M</a:t>
            </a:r>
            <a:r>
              <a:rPr lang="es-EC" b="1" dirty="0"/>
              <a:t>á</a:t>
            </a:r>
            <a:r>
              <a:rPr lang="en-US" b="1" dirty="0"/>
              <a:t>quinas: </a:t>
            </a:r>
            <a:r>
              <a:rPr lang="en-US" b="1" dirty="0" smtClean="0"/>
              <a:t>	          4.62%</a:t>
            </a:r>
            <a:endParaRPr lang="en-US" b="1" dirty="0"/>
          </a:p>
          <a:p>
            <a:endParaRPr lang="en-US" b="1" dirty="0"/>
          </a:p>
        </p:txBody>
      </p:sp>
    </p:spTree>
    <p:extLst>
      <p:ext uri="{BB962C8B-B14F-4D97-AF65-F5344CB8AC3E}">
        <p14:creationId xmlns:p14="http://schemas.microsoft.com/office/powerpoint/2010/main" val="109408583"/>
      </p:ext>
    </p:extLst>
  </p:cSld>
  <p:clrMapOvr>
    <a:masterClrMapping/>
  </p:clrMapOvr>
  <p:transition>
    <p:cut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954088"/>
            <a:ext cx="8229600" cy="1143000"/>
          </a:xfrm>
        </p:spPr>
        <p:txBody>
          <a:bodyPr>
            <a:normAutofit/>
          </a:bodyPr>
          <a:lstStyle/>
          <a:p>
            <a:r>
              <a:rPr lang="en-US" sz="3600" b="1" dirty="0" smtClean="0"/>
              <a:t>ESTUDIO DE MERCADO</a:t>
            </a:r>
            <a:endParaRPr lang="en-US" sz="3600" b="1" dirty="0"/>
          </a:p>
        </p:txBody>
      </p:sp>
      <p:pic>
        <p:nvPicPr>
          <p:cNvPr id="10" name="Imagen 1" descr="logoMC"/>
          <p:cNvPicPr>
            <a:picLocks noChangeAspect="1" noChangeArrowheads="1"/>
          </p:cNvPicPr>
          <p:nvPr/>
        </p:nvPicPr>
        <p:blipFill>
          <a:blip r:embed="rId2" cstate="print"/>
          <a:srcRect/>
          <a:stretch>
            <a:fillRect/>
          </a:stretch>
        </p:blipFill>
        <p:spPr bwMode="auto">
          <a:xfrm>
            <a:off x="152400" y="228600"/>
            <a:ext cx="1524000" cy="1092506"/>
          </a:xfrm>
          <a:prstGeom prst="rect">
            <a:avLst/>
          </a:prstGeom>
          <a:noFill/>
        </p:spPr>
      </p:pic>
      <p:sp>
        <p:nvSpPr>
          <p:cNvPr id="11" name="Text Box 4"/>
          <p:cNvSpPr txBox="1">
            <a:spLocks noChangeArrowheads="1"/>
          </p:cNvSpPr>
          <p:nvPr/>
        </p:nvSpPr>
        <p:spPr bwMode="auto">
          <a:xfrm>
            <a:off x="838200" y="304800"/>
            <a:ext cx="2590800" cy="457200"/>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defRPr sz="1000"/>
            </a:pPr>
            <a:r>
              <a:rPr lang="es-EC" sz="1400" b="1" i="0" strike="noStrike" dirty="0">
                <a:solidFill>
                  <a:srgbClr val="12066E"/>
                </a:solidFill>
                <a:latin typeface="Calibri"/>
              </a:rPr>
              <a:t>Máquinas Industriales de Coser</a:t>
            </a:r>
          </a:p>
          <a:p>
            <a:pPr algn="l" rtl="1">
              <a:defRPr sz="1000"/>
            </a:pPr>
            <a:r>
              <a:rPr lang="es-EC" b="0" i="0" strike="noStrike" dirty="0">
                <a:solidFill>
                  <a:srgbClr val="12066E"/>
                </a:solidFill>
                <a:latin typeface="Calibri"/>
              </a:rPr>
              <a:t>Distribuidor Autorizado</a:t>
            </a:r>
          </a:p>
          <a:p>
            <a:pPr algn="l" rtl="1">
              <a:defRPr sz="1000"/>
            </a:pPr>
            <a:endParaRPr lang="es-EC" sz="1000" b="0" i="0" strike="noStrike" dirty="0">
              <a:solidFill>
                <a:srgbClr val="12066E"/>
              </a:solidFill>
              <a:latin typeface="Calibri"/>
            </a:endParaRPr>
          </a:p>
        </p:txBody>
      </p:sp>
      <p:sp>
        <p:nvSpPr>
          <p:cNvPr id="7" name="TextBox 6"/>
          <p:cNvSpPr txBox="1"/>
          <p:nvPr/>
        </p:nvSpPr>
        <p:spPr>
          <a:xfrm>
            <a:off x="838200" y="2133600"/>
            <a:ext cx="2971800" cy="769441"/>
          </a:xfrm>
          <a:prstGeom prst="rect">
            <a:avLst/>
          </a:prstGeom>
          <a:noFill/>
        </p:spPr>
        <p:txBody>
          <a:bodyPr wrap="square" rtlCol="0">
            <a:spAutoFit/>
          </a:bodyPr>
          <a:lstStyle/>
          <a:p>
            <a:r>
              <a:rPr lang="en-US" sz="2400" b="1" dirty="0" smtClean="0"/>
              <a:t>OFERTA ACTUAL</a:t>
            </a:r>
            <a:endParaRPr lang="en-US" sz="2000" b="1" dirty="0" smtClean="0"/>
          </a:p>
          <a:p>
            <a:endParaRPr lang="en-US" sz="2000"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6386" y="2013631"/>
            <a:ext cx="2932113"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6"/>
          <p:cNvSpPr txBox="1"/>
          <p:nvPr/>
        </p:nvSpPr>
        <p:spPr>
          <a:xfrm>
            <a:off x="914400" y="4488359"/>
            <a:ext cx="2971800" cy="769441"/>
          </a:xfrm>
          <a:prstGeom prst="rect">
            <a:avLst/>
          </a:prstGeom>
          <a:noFill/>
        </p:spPr>
        <p:txBody>
          <a:bodyPr wrap="square" rtlCol="0">
            <a:spAutoFit/>
          </a:bodyPr>
          <a:lstStyle/>
          <a:p>
            <a:r>
              <a:rPr lang="en-US" sz="2400" b="1" dirty="0" smtClean="0"/>
              <a:t>PROYECCION OFERTA</a:t>
            </a:r>
            <a:endParaRPr lang="en-US" sz="2000" b="1" dirty="0" smtClean="0"/>
          </a:p>
          <a:p>
            <a:endParaRPr lang="en-US" sz="2000" dirty="0"/>
          </a:p>
        </p:txBody>
      </p:sp>
      <p:pic>
        <p:nvPicPr>
          <p:cNvPr id="256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185" y="5029200"/>
            <a:ext cx="6832962" cy="983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6"/>
          <p:cNvSpPr txBox="1"/>
          <p:nvPr/>
        </p:nvSpPr>
        <p:spPr>
          <a:xfrm>
            <a:off x="1168400" y="6062977"/>
            <a:ext cx="6934200" cy="646331"/>
          </a:xfrm>
          <a:prstGeom prst="rect">
            <a:avLst/>
          </a:prstGeom>
          <a:noFill/>
        </p:spPr>
        <p:txBody>
          <a:bodyPr wrap="square" rtlCol="0">
            <a:spAutoFit/>
          </a:bodyPr>
          <a:lstStyle/>
          <a:p>
            <a:r>
              <a:rPr lang="en-US" b="1" dirty="0" smtClean="0"/>
              <a:t>Tasa de Crecimiento  Anual </a:t>
            </a:r>
            <a:r>
              <a:rPr lang="en-US" b="1" dirty="0"/>
              <a:t>en N</a:t>
            </a:r>
            <a:r>
              <a:rPr lang="es-ES" b="1" dirty="0"/>
              <a:t>ú</a:t>
            </a:r>
            <a:r>
              <a:rPr lang="en-US" b="1" dirty="0"/>
              <a:t>mero de M</a:t>
            </a:r>
            <a:r>
              <a:rPr lang="es-EC" b="1" dirty="0"/>
              <a:t>á</a:t>
            </a:r>
            <a:r>
              <a:rPr lang="en-US" b="1" dirty="0"/>
              <a:t>quinas: </a:t>
            </a:r>
            <a:r>
              <a:rPr lang="en-US" b="1" dirty="0" smtClean="0"/>
              <a:t>	          4.62%</a:t>
            </a:r>
            <a:endParaRPr lang="en-US" b="1" dirty="0"/>
          </a:p>
          <a:p>
            <a:endParaRPr lang="en-US" b="1" dirty="0"/>
          </a:p>
        </p:txBody>
      </p:sp>
    </p:spTree>
    <p:extLst>
      <p:ext uri="{BB962C8B-B14F-4D97-AF65-F5344CB8AC3E}">
        <p14:creationId xmlns:p14="http://schemas.microsoft.com/office/powerpoint/2010/main" val="3068116701"/>
      </p:ext>
    </p:extLst>
  </p:cSld>
  <p:clrMapOvr>
    <a:masterClrMapping/>
  </p:clrMapOvr>
  <p:transition>
    <p:cut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954088"/>
            <a:ext cx="8229600" cy="1143000"/>
          </a:xfrm>
        </p:spPr>
        <p:txBody>
          <a:bodyPr>
            <a:normAutofit/>
          </a:bodyPr>
          <a:lstStyle/>
          <a:p>
            <a:r>
              <a:rPr lang="en-US" sz="3600" b="1" dirty="0" smtClean="0"/>
              <a:t>ESTUDIO DE MERCADO</a:t>
            </a:r>
            <a:endParaRPr lang="en-US" sz="3600" b="1" dirty="0"/>
          </a:p>
        </p:txBody>
      </p:sp>
      <p:pic>
        <p:nvPicPr>
          <p:cNvPr id="10" name="Imagen 1" descr="logoMC"/>
          <p:cNvPicPr>
            <a:picLocks noChangeAspect="1" noChangeArrowheads="1"/>
          </p:cNvPicPr>
          <p:nvPr/>
        </p:nvPicPr>
        <p:blipFill>
          <a:blip r:embed="rId3" cstate="print"/>
          <a:srcRect/>
          <a:stretch>
            <a:fillRect/>
          </a:stretch>
        </p:blipFill>
        <p:spPr bwMode="auto">
          <a:xfrm>
            <a:off x="152400" y="228600"/>
            <a:ext cx="1524000" cy="1092506"/>
          </a:xfrm>
          <a:prstGeom prst="rect">
            <a:avLst/>
          </a:prstGeom>
          <a:noFill/>
        </p:spPr>
      </p:pic>
      <p:sp>
        <p:nvSpPr>
          <p:cNvPr id="11" name="Text Box 4"/>
          <p:cNvSpPr txBox="1">
            <a:spLocks noChangeArrowheads="1"/>
          </p:cNvSpPr>
          <p:nvPr/>
        </p:nvSpPr>
        <p:spPr bwMode="auto">
          <a:xfrm>
            <a:off x="838200" y="304800"/>
            <a:ext cx="2590800" cy="457200"/>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defRPr sz="1000"/>
            </a:pPr>
            <a:r>
              <a:rPr lang="es-EC" sz="1400" b="1" i="0" strike="noStrike" dirty="0">
                <a:solidFill>
                  <a:srgbClr val="12066E"/>
                </a:solidFill>
                <a:latin typeface="Calibri"/>
              </a:rPr>
              <a:t>Máquinas Industriales de Coser</a:t>
            </a:r>
          </a:p>
          <a:p>
            <a:pPr algn="l" rtl="1">
              <a:defRPr sz="1000"/>
            </a:pPr>
            <a:r>
              <a:rPr lang="es-EC" b="0" i="0" strike="noStrike" dirty="0">
                <a:solidFill>
                  <a:srgbClr val="12066E"/>
                </a:solidFill>
                <a:latin typeface="Calibri"/>
              </a:rPr>
              <a:t>Distribuidor Autorizado</a:t>
            </a:r>
          </a:p>
          <a:p>
            <a:pPr algn="l" rtl="1">
              <a:defRPr sz="1000"/>
            </a:pPr>
            <a:endParaRPr lang="es-EC" sz="1000" b="0" i="0" strike="noStrike" dirty="0">
              <a:solidFill>
                <a:srgbClr val="12066E"/>
              </a:solidFill>
              <a:latin typeface="Calibri"/>
            </a:endParaRPr>
          </a:p>
        </p:txBody>
      </p:sp>
      <p:sp>
        <p:nvSpPr>
          <p:cNvPr id="7" name="TextBox 6"/>
          <p:cNvSpPr txBox="1"/>
          <p:nvPr/>
        </p:nvSpPr>
        <p:spPr>
          <a:xfrm>
            <a:off x="936170" y="2126343"/>
            <a:ext cx="5448300" cy="769441"/>
          </a:xfrm>
          <a:prstGeom prst="rect">
            <a:avLst/>
          </a:prstGeom>
          <a:noFill/>
        </p:spPr>
        <p:txBody>
          <a:bodyPr wrap="square" rtlCol="0">
            <a:spAutoFit/>
          </a:bodyPr>
          <a:lstStyle/>
          <a:p>
            <a:r>
              <a:rPr lang="en-US" sz="2400" b="1" dirty="0" smtClean="0"/>
              <a:t>DEMANDA QUE CAPTARA EL PROYECTO</a:t>
            </a:r>
            <a:endParaRPr lang="en-US" sz="2000" b="1" dirty="0" smtClean="0"/>
          </a:p>
          <a:p>
            <a:endParaRPr lang="en-US" sz="2000" dirty="0"/>
          </a:p>
        </p:txBody>
      </p:sp>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399" y="3124200"/>
            <a:ext cx="7620001" cy="1565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936170" y="4876800"/>
            <a:ext cx="8055430" cy="369332"/>
          </a:xfrm>
          <a:prstGeom prst="rect">
            <a:avLst/>
          </a:prstGeom>
          <a:noFill/>
        </p:spPr>
        <p:txBody>
          <a:bodyPr wrap="square" rtlCol="0">
            <a:spAutoFit/>
          </a:bodyPr>
          <a:lstStyle/>
          <a:p>
            <a:r>
              <a:rPr lang="es-EC" b="1" dirty="0" smtClean="0"/>
              <a:t>Promedio de máquinas vendidas por </a:t>
            </a:r>
            <a:r>
              <a:rPr lang="es-EC" b="1" dirty="0" err="1" smtClean="0"/>
              <a:t>Miguelcajas</a:t>
            </a:r>
            <a:r>
              <a:rPr lang="es-EC" b="1" dirty="0" smtClean="0"/>
              <a:t> en los últimos cuatro años : 132</a:t>
            </a:r>
            <a:endParaRPr lang="es-EC" b="1" dirty="0"/>
          </a:p>
        </p:txBody>
      </p:sp>
    </p:spTree>
    <p:extLst>
      <p:ext uri="{BB962C8B-B14F-4D97-AF65-F5344CB8AC3E}">
        <p14:creationId xmlns:p14="http://schemas.microsoft.com/office/powerpoint/2010/main" val="2759973095"/>
      </p:ext>
    </p:extLst>
  </p:cSld>
  <p:clrMapOvr>
    <a:masterClrMapping/>
  </p:clrMapOvr>
  <p:transition>
    <p:cut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954088"/>
            <a:ext cx="8229600" cy="1143000"/>
          </a:xfrm>
        </p:spPr>
        <p:txBody>
          <a:bodyPr>
            <a:normAutofit/>
          </a:bodyPr>
          <a:lstStyle/>
          <a:p>
            <a:r>
              <a:rPr lang="en-US" sz="3600" b="1" dirty="0" smtClean="0"/>
              <a:t>ESTUDIO DE MERCADO</a:t>
            </a:r>
            <a:endParaRPr lang="en-US" sz="3600" b="1" dirty="0"/>
          </a:p>
        </p:txBody>
      </p:sp>
      <p:pic>
        <p:nvPicPr>
          <p:cNvPr id="10" name="Imagen 1" descr="logoMC"/>
          <p:cNvPicPr>
            <a:picLocks noChangeAspect="1" noChangeArrowheads="1"/>
          </p:cNvPicPr>
          <p:nvPr/>
        </p:nvPicPr>
        <p:blipFill>
          <a:blip r:embed="rId2" cstate="print"/>
          <a:srcRect/>
          <a:stretch>
            <a:fillRect/>
          </a:stretch>
        </p:blipFill>
        <p:spPr bwMode="auto">
          <a:xfrm>
            <a:off x="152400" y="228600"/>
            <a:ext cx="1524000" cy="1092506"/>
          </a:xfrm>
          <a:prstGeom prst="rect">
            <a:avLst/>
          </a:prstGeom>
          <a:noFill/>
        </p:spPr>
      </p:pic>
      <p:sp>
        <p:nvSpPr>
          <p:cNvPr id="11" name="Text Box 4"/>
          <p:cNvSpPr txBox="1">
            <a:spLocks noChangeArrowheads="1"/>
          </p:cNvSpPr>
          <p:nvPr/>
        </p:nvSpPr>
        <p:spPr bwMode="auto">
          <a:xfrm>
            <a:off x="838200" y="304800"/>
            <a:ext cx="2590800" cy="457200"/>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defRPr sz="1000"/>
            </a:pPr>
            <a:r>
              <a:rPr lang="es-EC" sz="1400" b="1" i="0" strike="noStrike" dirty="0">
                <a:solidFill>
                  <a:srgbClr val="12066E"/>
                </a:solidFill>
                <a:latin typeface="Calibri"/>
              </a:rPr>
              <a:t>Máquinas Industriales de Coser</a:t>
            </a:r>
          </a:p>
          <a:p>
            <a:pPr algn="l" rtl="1">
              <a:defRPr sz="1000"/>
            </a:pPr>
            <a:r>
              <a:rPr lang="es-EC" b="0" i="0" strike="noStrike" dirty="0">
                <a:solidFill>
                  <a:srgbClr val="12066E"/>
                </a:solidFill>
                <a:latin typeface="Calibri"/>
              </a:rPr>
              <a:t>Distribuidor Autorizado</a:t>
            </a:r>
          </a:p>
          <a:p>
            <a:pPr algn="l" rtl="1">
              <a:defRPr sz="1000"/>
            </a:pPr>
            <a:endParaRPr lang="es-EC" sz="1000" b="0" i="0" strike="noStrike" dirty="0">
              <a:solidFill>
                <a:srgbClr val="12066E"/>
              </a:solidFill>
              <a:latin typeface="Calibri"/>
            </a:endParaRPr>
          </a:p>
        </p:txBody>
      </p:sp>
      <p:sp>
        <p:nvSpPr>
          <p:cNvPr id="7" name="TextBox 6"/>
          <p:cNvSpPr txBox="1"/>
          <p:nvPr/>
        </p:nvSpPr>
        <p:spPr>
          <a:xfrm>
            <a:off x="936170" y="2126343"/>
            <a:ext cx="5448300" cy="461665"/>
          </a:xfrm>
          <a:prstGeom prst="rect">
            <a:avLst/>
          </a:prstGeom>
          <a:noFill/>
        </p:spPr>
        <p:txBody>
          <a:bodyPr wrap="square" rtlCol="0">
            <a:spAutoFit/>
          </a:bodyPr>
          <a:lstStyle/>
          <a:p>
            <a:r>
              <a:rPr lang="en-US" sz="2400" b="1" dirty="0" smtClean="0"/>
              <a:t>ANALISIS DEL FODA</a:t>
            </a:r>
            <a:endParaRPr lang="en-US" sz="2400" b="1" dirty="0"/>
          </a:p>
        </p:txBody>
      </p:sp>
      <p:sp>
        <p:nvSpPr>
          <p:cNvPr id="8" name="TextBox 6"/>
          <p:cNvSpPr txBox="1"/>
          <p:nvPr/>
        </p:nvSpPr>
        <p:spPr>
          <a:xfrm>
            <a:off x="1110341" y="2859314"/>
            <a:ext cx="3614059" cy="3231654"/>
          </a:xfrm>
          <a:prstGeom prst="rect">
            <a:avLst/>
          </a:prstGeom>
          <a:noFill/>
          <a:ln>
            <a:solidFill>
              <a:schemeClr val="tx1"/>
            </a:solidFill>
          </a:ln>
        </p:spPr>
        <p:txBody>
          <a:bodyPr wrap="square" rtlCol="0">
            <a:spAutoFit/>
          </a:bodyPr>
          <a:lstStyle/>
          <a:p>
            <a:r>
              <a:rPr lang="es-EC" sz="2400" b="1" dirty="0" smtClean="0"/>
              <a:t>FORTALEZAS</a:t>
            </a:r>
          </a:p>
          <a:p>
            <a:pPr marL="342900" indent="-342900">
              <a:buFont typeface="Arial" pitchFamily="34" charset="0"/>
              <a:buChar char="•"/>
            </a:pPr>
            <a:r>
              <a:rPr lang="es-EC" dirty="0" smtClean="0"/>
              <a:t>26  años experiencia</a:t>
            </a:r>
          </a:p>
          <a:p>
            <a:pPr marL="342900" indent="-342900">
              <a:buFont typeface="Arial" pitchFamily="34" charset="0"/>
              <a:buChar char="•"/>
            </a:pPr>
            <a:r>
              <a:rPr lang="es-EC" dirty="0" smtClean="0"/>
              <a:t>Profesión Técnico Industrial</a:t>
            </a:r>
          </a:p>
          <a:p>
            <a:pPr marL="342900" indent="-342900">
              <a:buFont typeface="Arial" pitchFamily="34" charset="0"/>
              <a:buChar char="•"/>
            </a:pPr>
            <a:r>
              <a:rPr lang="es-EC" dirty="0" smtClean="0"/>
              <a:t>Estrecha Relación con Proveedores lo cual permite negociaciones en financiamiento</a:t>
            </a:r>
          </a:p>
          <a:p>
            <a:pPr marL="342900" indent="-342900">
              <a:buFont typeface="Arial" pitchFamily="34" charset="0"/>
              <a:buChar char="•"/>
            </a:pPr>
            <a:r>
              <a:rPr lang="es-EC" dirty="0" smtClean="0"/>
              <a:t>Maquinas de Tecnología Japonesa y Alemana</a:t>
            </a:r>
          </a:p>
          <a:p>
            <a:pPr marL="342900" indent="-342900">
              <a:buFont typeface="Arial" pitchFamily="34" charset="0"/>
              <a:buChar char="•"/>
            </a:pPr>
            <a:r>
              <a:rPr lang="es-EC" dirty="0" smtClean="0"/>
              <a:t>Representante en el Ecuador de la marca </a:t>
            </a:r>
            <a:r>
              <a:rPr lang="es-EC" dirty="0" err="1" smtClean="0"/>
              <a:t>DurkoppAdler</a:t>
            </a:r>
            <a:r>
              <a:rPr lang="es-EC" dirty="0" smtClean="0"/>
              <a:t> hace 6 meses</a:t>
            </a:r>
            <a:r>
              <a:rPr lang="es-EC" dirty="0"/>
              <a:t>.</a:t>
            </a:r>
          </a:p>
        </p:txBody>
      </p:sp>
      <p:sp>
        <p:nvSpPr>
          <p:cNvPr id="9" name="TextBox 6"/>
          <p:cNvSpPr txBox="1"/>
          <p:nvPr/>
        </p:nvSpPr>
        <p:spPr>
          <a:xfrm>
            <a:off x="5101771" y="2873828"/>
            <a:ext cx="3505200" cy="3231654"/>
          </a:xfrm>
          <a:prstGeom prst="rect">
            <a:avLst/>
          </a:prstGeom>
          <a:noFill/>
          <a:ln>
            <a:solidFill>
              <a:schemeClr val="tx1"/>
            </a:solidFill>
          </a:ln>
        </p:spPr>
        <p:txBody>
          <a:bodyPr wrap="square" rtlCol="0">
            <a:spAutoFit/>
          </a:bodyPr>
          <a:lstStyle/>
          <a:p>
            <a:r>
              <a:rPr lang="es-EC" sz="2400" b="1" dirty="0" smtClean="0"/>
              <a:t>OPORTUNIDADES</a:t>
            </a:r>
          </a:p>
          <a:p>
            <a:pPr marL="342900" indent="-342900">
              <a:buFont typeface="Arial" pitchFamily="34" charset="0"/>
              <a:buChar char="•"/>
            </a:pPr>
            <a:r>
              <a:rPr lang="es-EC" dirty="0" smtClean="0"/>
              <a:t>Captar el mercado potencial del Norte de Quito</a:t>
            </a:r>
          </a:p>
          <a:p>
            <a:pPr marL="342900" indent="-342900">
              <a:buFont typeface="Arial" pitchFamily="34" charset="0"/>
              <a:buChar char="•"/>
            </a:pPr>
            <a:r>
              <a:rPr lang="es-EC" dirty="0" smtClean="0"/>
              <a:t>Crecimiento y Actualización en Nueva Tecnología </a:t>
            </a:r>
          </a:p>
          <a:p>
            <a:pPr marL="342900" indent="-342900">
              <a:buFont typeface="Arial" pitchFamily="34" charset="0"/>
              <a:buChar char="•"/>
            </a:pPr>
            <a:r>
              <a:rPr lang="es-EC" dirty="0" smtClean="0"/>
              <a:t>Participación en Ferias Internacionales</a:t>
            </a:r>
          </a:p>
          <a:p>
            <a:pPr marL="342900" indent="-342900">
              <a:buFont typeface="Arial" pitchFamily="34" charset="0"/>
              <a:buChar char="•"/>
            </a:pPr>
            <a:r>
              <a:rPr lang="es-EC" dirty="0" smtClean="0"/>
              <a:t>Conocimiento de la Marca en el Norte de Quito</a:t>
            </a:r>
          </a:p>
          <a:p>
            <a:pPr marL="342900" indent="-342900">
              <a:buFont typeface="Arial" pitchFamily="34" charset="0"/>
              <a:buChar char="•"/>
            </a:pPr>
            <a:r>
              <a:rPr lang="es-EC" dirty="0" smtClean="0"/>
              <a:t>Importación de Maquinaria NO paga aranceles</a:t>
            </a:r>
          </a:p>
        </p:txBody>
      </p:sp>
    </p:spTree>
    <p:extLst>
      <p:ext uri="{BB962C8B-B14F-4D97-AF65-F5344CB8AC3E}">
        <p14:creationId xmlns:p14="http://schemas.microsoft.com/office/powerpoint/2010/main" val="429149188"/>
      </p:ext>
    </p:extLst>
  </p:cSld>
  <p:clrMapOvr>
    <a:masterClrMapping/>
  </p:clrMapOvr>
  <p:transition>
    <p:cut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954088"/>
            <a:ext cx="8229600" cy="1143000"/>
          </a:xfrm>
        </p:spPr>
        <p:txBody>
          <a:bodyPr>
            <a:normAutofit/>
          </a:bodyPr>
          <a:lstStyle/>
          <a:p>
            <a:r>
              <a:rPr lang="en-US" sz="3600" b="1" dirty="0" smtClean="0"/>
              <a:t>ESTUDIO DE MERCADO</a:t>
            </a:r>
            <a:endParaRPr lang="en-US" sz="3600" b="1" dirty="0"/>
          </a:p>
        </p:txBody>
      </p:sp>
      <p:pic>
        <p:nvPicPr>
          <p:cNvPr id="10" name="Imagen 1" descr="logoMC"/>
          <p:cNvPicPr>
            <a:picLocks noChangeAspect="1" noChangeArrowheads="1"/>
          </p:cNvPicPr>
          <p:nvPr/>
        </p:nvPicPr>
        <p:blipFill>
          <a:blip r:embed="rId2" cstate="print"/>
          <a:srcRect/>
          <a:stretch>
            <a:fillRect/>
          </a:stretch>
        </p:blipFill>
        <p:spPr bwMode="auto">
          <a:xfrm>
            <a:off x="152400" y="228600"/>
            <a:ext cx="1524000" cy="1092506"/>
          </a:xfrm>
          <a:prstGeom prst="rect">
            <a:avLst/>
          </a:prstGeom>
          <a:noFill/>
        </p:spPr>
      </p:pic>
      <p:sp>
        <p:nvSpPr>
          <p:cNvPr id="11" name="Text Box 4"/>
          <p:cNvSpPr txBox="1">
            <a:spLocks noChangeArrowheads="1"/>
          </p:cNvSpPr>
          <p:nvPr/>
        </p:nvSpPr>
        <p:spPr bwMode="auto">
          <a:xfrm>
            <a:off x="838200" y="304800"/>
            <a:ext cx="2590800" cy="457200"/>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defRPr sz="1000"/>
            </a:pPr>
            <a:r>
              <a:rPr lang="es-EC" sz="1400" b="1" i="0" strike="noStrike" dirty="0">
                <a:solidFill>
                  <a:srgbClr val="12066E"/>
                </a:solidFill>
                <a:latin typeface="Calibri"/>
              </a:rPr>
              <a:t>Máquinas Industriales de Coser</a:t>
            </a:r>
          </a:p>
          <a:p>
            <a:pPr algn="l" rtl="1">
              <a:defRPr sz="1000"/>
            </a:pPr>
            <a:r>
              <a:rPr lang="es-EC" b="0" i="0" strike="noStrike" dirty="0">
                <a:solidFill>
                  <a:srgbClr val="12066E"/>
                </a:solidFill>
                <a:latin typeface="Calibri"/>
              </a:rPr>
              <a:t>Distribuidor Autorizado</a:t>
            </a:r>
          </a:p>
          <a:p>
            <a:pPr algn="l" rtl="1">
              <a:defRPr sz="1000"/>
            </a:pPr>
            <a:endParaRPr lang="es-EC" sz="1000" b="0" i="0" strike="noStrike" dirty="0">
              <a:solidFill>
                <a:srgbClr val="12066E"/>
              </a:solidFill>
              <a:latin typeface="Calibri"/>
            </a:endParaRPr>
          </a:p>
        </p:txBody>
      </p:sp>
      <p:sp>
        <p:nvSpPr>
          <p:cNvPr id="7" name="TextBox 6"/>
          <p:cNvSpPr txBox="1"/>
          <p:nvPr/>
        </p:nvSpPr>
        <p:spPr>
          <a:xfrm>
            <a:off x="936170" y="2126343"/>
            <a:ext cx="5448300" cy="461665"/>
          </a:xfrm>
          <a:prstGeom prst="rect">
            <a:avLst/>
          </a:prstGeom>
          <a:noFill/>
        </p:spPr>
        <p:txBody>
          <a:bodyPr wrap="square" rtlCol="0">
            <a:spAutoFit/>
          </a:bodyPr>
          <a:lstStyle/>
          <a:p>
            <a:r>
              <a:rPr lang="en-US" sz="2400" b="1" dirty="0" smtClean="0"/>
              <a:t>ANALISIS DEL FODA</a:t>
            </a:r>
            <a:endParaRPr lang="en-US" sz="2400" b="1" dirty="0"/>
          </a:p>
        </p:txBody>
      </p:sp>
      <p:sp>
        <p:nvSpPr>
          <p:cNvPr id="8" name="TextBox 6"/>
          <p:cNvSpPr txBox="1"/>
          <p:nvPr/>
        </p:nvSpPr>
        <p:spPr>
          <a:xfrm>
            <a:off x="1110341" y="2859314"/>
            <a:ext cx="3614059" cy="1569660"/>
          </a:xfrm>
          <a:prstGeom prst="rect">
            <a:avLst/>
          </a:prstGeom>
          <a:noFill/>
          <a:ln>
            <a:solidFill>
              <a:schemeClr val="tx1"/>
            </a:solidFill>
          </a:ln>
        </p:spPr>
        <p:txBody>
          <a:bodyPr wrap="square" rtlCol="0">
            <a:spAutoFit/>
          </a:bodyPr>
          <a:lstStyle/>
          <a:p>
            <a:r>
              <a:rPr lang="es-EC" sz="2400" b="1" dirty="0" smtClean="0"/>
              <a:t>DEBILIDADES</a:t>
            </a:r>
          </a:p>
          <a:p>
            <a:pPr marL="342900" indent="-342900">
              <a:buFont typeface="Arial" pitchFamily="34" charset="0"/>
              <a:buChar char="•"/>
            </a:pPr>
            <a:r>
              <a:rPr lang="es-EC" dirty="0" smtClean="0"/>
              <a:t>Falta de Capital para representar otras marcas.</a:t>
            </a:r>
          </a:p>
          <a:p>
            <a:pPr marL="342900" indent="-342900">
              <a:buFont typeface="Arial" pitchFamily="34" charset="0"/>
              <a:buChar char="•"/>
            </a:pPr>
            <a:r>
              <a:rPr lang="es-EC" dirty="0" smtClean="0"/>
              <a:t>Falta de un sistema automatizado para inventario</a:t>
            </a:r>
          </a:p>
        </p:txBody>
      </p:sp>
      <p:sp>
        <p:nvSpPr>
          <p:cNvPr id="9" name="TextBox 6"/>
          <p:cNvSpPr txBox="1"/>
          <p:nvPr/>
        </p:nvSpPr>
        <p:spPr>
          <a:xfrm>
            <a:off x="5101771" y="2873828"/>
            <a:ext cx="3505200" cy="3231654"/>
          </a:xfrm>
          <a:prstGeom prst="rect">
            <a:avLst/>
          </a:prstGeom>
          <a:noFill/>
          <a:ln>
            <a:solidFill>
              <a:schemeClr val="tx1"/>
            </a:solidFill>
          </a:ln>
        </p:spPr>
        <p:txBody>
          <a:bodyPr wrap="square" rtlCol="0">
            <a:spAutoFit/>
          </a:bodyPr>
          <a:lstStyle/>
          <a:p>
            <a:r>
              <a:rPr lang="es-EC" sz="2400" b="1" dirty="0" smtClean="0"/>
              <a:t>AMENAZAS</a:t>
            </a:r>
          </a:p>
          <a:p>
            <a:pPr marL="342900" indent="-342900">
              <a:buFont typeface="Arial" pitchFamily="34" charset="0"/>
              <a:buChar char="•"/>
            </a:pPr>
            <a:r>
              <a:rPr lang="es-EC" dirty="0" smtClean="0"/>
              <a:t>Contrabando de Maquinaria nueva y usada</a:t>
            </a:r>
          </a:p>
          <a:p>
            <a:pPr marL="342900" indent="-342900">
              <a:buFont typeface="Arial" pitchFamily="34" charset="0"/>
              <a:buChar char="•"/>
            </a:pPr>
            <a:r>
              <a:rPr lang="es-EC" dirty="0" smtClean="0"/>
              <a:t>Contrabando de ropa confeccionada </a:t>
            </a:r>
          </a:p>
          <a:p>
            <a:pPr marL="342900" indent="-342900">
              <a:buFont typeface="Arial" pitchFamily="34" charset="0"/>
              <a:buChar char="•"/>
            </a:pPr>
            <a:r>
              <a:rPr lang="es-EC" dirty="0" smtClean="0"/>
              <a:t>Productos sustitutos </a:t>
            </a:r>
          </a:p>
          <a:p>
            <a:pPr marL="342900" indent="-342900">
              <a:buFont typeface="Arial" pitchFamily="34" charset="0"/>
              <a:buChar char="•"/>
            </a:pPr>
            <a:r>
              <a:rPr lang="es-EC" dirty="0" smtClean="0"/>
              <a:t>Normativas en el Área Laboral impiden inversión</a:t>
            </a:r>
            <a:endParaRPr lang="es-EC" dirty="0"/>
          </a:p>
          <a:p>
            <a:pPr marL="342900" indent="-342900">
              <a:buFont typeface="Arial" pitchFamily="34" charset="0"/>
              <a:buChar char="•"/>
            </a:pPr>
            <a:r>
              <a:rPr lang="es-EC" dirty="0" smtClean="0"/>
              <a:t>Aranceles e Impuestos sobre materias primas para la confección</a:t>
            </a:r>
          </a:p>
        </p:txBody>
      </p:sp>
    </p:spTree>
    <p:extLst>
      <p:ext uri="{BB962C8B-B14F-4D97-AF65-F5344CB8AC3E}">
        <p14:creationId xmlns:p14="http://schemas.microsoft.com/office/powerpoint/2010/main" val="2960033348"/>
      </p:ext>
    </p:extLst>
  </p:cSld>
  <p:clrMapOvr>
    <a:masterClrMapping/>
  </p:clrMapOvr>
  <p:transition>
    <p:cut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954088"/>
            <a:ext cx="8229600" cy="1143000"/>
          </a:xfrm>
        </p:spPr>
        <p:txBody>
          <a:bodyPr>
            <a:normAutofit/>
          </a:bodyPr>
          <a:lstStyle/>
          <a:p>
            <a:r>
              <a:rPr lang="en-US" sz="3600" b="1" dirty="0" smtClean="0"/>
              <a:t>ESTUDIO DE MERCADO</a:t>
            </a:r>
            <a:endParaRPr lang="en-US" sz="3600" b="1" dirty="0"/>
          </a:p>
        </p:txBody>
      </p:sp>
      <p:pic>
        <p:nvPicPr>
          <p:cNvPr id="10" name="Imagen 1" descr="logoMC"/>
          <p:cNvPicPr>
            <a:picLocks noChangeAspect="1" noChangeArrowheads="1"/>
          </p:cNvPicPr>
          <p:nvPr/>
        </p:nvPicPr>
        <p:blipFill>
          <a:blip r:embed="rId2" cstate="print"/>
          <a:srcRect/>
          <a:stretch>
            <a:fillRect/>
          </a:stretch>
        </p:blipFill>
        <p:spPr bwMode="auto">
          <a:xfrm>
            <a:off x="152400" y="228600"/>
            <a:ext cx="1524000" cy="1092506"/>
          </a:xfrm>
          <a:prstGeom prst="rect">
            <a:avLst/>
          </a:prstGeom>
          <a:noFill/>
        </p:spPr>
      </p:pic>
      <p:sp>
        <p:nvSpPr>
          <p:cNvPr id="11" name="Text Box 4"/>
          <p:cNvSpPr txBox="1">
            <a:spLocks noChangeArrowheads="1"/>
          </p:cNvSpPr>
          <p:nvPr/>
        </p:nvSpPr>
        <p:spPr bwMode="auto">
          <a:xfrm>
            <a:off x="838200" y="304800"/>
            <a:ext cx="2590800" cy="457200"/>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defRPr sz="1000"/>
            </a:pPr>
            <a:r>
              <a:rPr lang="es-EC" sz="1400" b="1" i="0" strike="noStrike" dirty="0">
                <a:solidFill>
                  <a:srgbClr val="12066E"/>
                </a:solidFill>
                <a:latin typeface="Calibri"/>
              </a:rPr>
              <a:t>Máquinas Industriales de Coser</a:t>
            </a:r>
          </a:p>
          <a:p>
            <a:pPr algn="l" rtl="1">
              <a:defRPr sz="1000"/>
            </a:pPr>
            <a:r>
              <a:rPr lang="es-EC" b="0" i="0" strike="noStrike" dirty="0">
                <a:solidFill>
                  <a:srgbClr val="12066E"/>
                </a:solidFill>
                <a:latin typeface="Calibri"/>
              </a:rPr>
              <a:t>Distribuidor Autorizado</a:t>
            </a:r>
          </a:p>
          <a:p>
            <a:pPr algn="l" rtl="1">
              <a:defRPr sz="1000"/>
            </a:pPr>
            <a:endParaRPr lang="es-EC" sz="1000" b="0" i="0" strike="noStrike" dirty="0">
              <a:solidFill>
                <a:srgbClr val="12066E"/>
              </a:solidFill>
              <a:latin typeface="Calibri"/>
            </a:endParaRPr>
          </a:p>
        </p:txBody>
      </p:sp>
      <p:sp>
        <p:nvSpPr>
          <p:cNvPr id="7" name="TextBox 6"/>
          <p:cNvSpPr txBox="1"/>
          <p:nvPr/>
        </p:nvSpPr>
        <p:spPr>
          <a:xfrm>
            <a:off x="936170" y="2126343"/>
            <a:ext cx="5448300" cy="461665"/>
          </a:xfrm>
          <a:prstGeom prst="rect">
            <a:avLst/>
          </a:prstGeom>
          <a:noFill/>
        </p:spPr>
        <p:txBody>
          <a:bodyPr wrap="square" rtlCol="0">
            <a:spAutoFit/>
          </a:bodyPr>
          <a:lstStyle/>
          <a:p>
            <a:r>
              <a:rPr lang="en-US" sz="2400" b="1" dirty="0" smtClean="0"/>
              <a:t>DESCRIPCION PRODUCTOS Y SERVICIOS</a:t>
            </a:r>
            <a:endParaRPr lang="en-US" sz="2400" b="1" dirty="0"/>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2895600"/>
            <a:ext cx="3583970" cy="243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9108" y="3200400"/>
            <a:ext cx="4544892" cy="3261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936170" y="5562600"/>
            <a:ext cx="3178630" cy="369332"/>
          </a:xfrm>
          <a:prstGeom prst="rect">
            <a:avLst/>
          </a:prstGeom>
          <a:noFill/>
        </p:spPr>
        <p:txBody>
          <a:bodyPr wrap="square" rtlCol="0">
            <a:spAutoFit/>
          </a:bodyPr>
          <a:lstStyle/>
          <a:p>
            <a:r>
              <a:rPr lang="es-EC" b="1" dirty="0" smtClean="0"/>
              <a:t>Servicio Técnico</a:t>
            </a:r>
            <a:endParaRPr lang="es-EC" b="1" dirty="0"/>
          </a:p>
        </p:txBody>
      </p:sp>
    </p:spTree>
    <p:extLst>
      <p:ext uri="{BB962C8B-B14F-4D97-AF65-F5344CB8AC3E}">
        <p14:creationId xmlns:p14="http://schemas.microsoft.com/office/powerpoint/2010/main" val="3127275735"/>
      </p:ext>
    </p:extLst>
  </p:cSld>
  <p:clrMapOvr>
    <a:masterClrMapping/>
  </p:clrMapOvr>
  <p:transition>
    <p:cut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954088"/>
            <a:ext cx="8229600" cy="1143000"/>
          </a:xfrm>
        </p:spPr>
        <p:txBody>
          <a:bodyPr>
            <a:normAutofit/>
          </a:bodyPr>
          <a:lstStyle/>
          <a:p>
            <a:r>
              <a:rPr lang="en-US" sz="3600" b="1" dirty="0" smtClean="0"/>
              <a:t>ESTUDIO DE MERCADO</a:t>
            </a:r>
            <a:endParaRPr lang="en-US" sz="3600" b="1" dirty="0"/>
          </a:p>
        </p:txBody>
      </p:sp>
      <p:pic>
        <p:nvPicPr>
          <p:cNvPr id="10" name="Imagen 1" descr="logoMC"/>
          <p:cNvPicPr>
            <a:picLocks noChangeAspect="1" noChangeArrowheads="1"/>
          </p:cNvPicPr>
          <p:nvPr/>
        </p:nvPicPr>
        <p:blipFill>
          <a:blip r:embed="rId2" cstate="print"/>
          <a:srcRect/>
          <a:stretch>
            <a:fillRect/>
          </a:stretch>
        </p:blipFill>
        <p:spPr bwMode="auto">
          <a:xfrm>
            <a:off x="152400" y="228600"/>
            <a:ext cx="1524000" cy="1092506"/>
          </a:xfrm>
          <a:prstGeom prst="rect">
            <a:avLst/>
          </a:prstGeom>
          <a:noFill/>
        </p:spPr>
      </p:pic>
      <p:sp>
        <p:nvSpPr>
          <p:cNvPr id="11" name="Text Box 4"/>
          <p:cNvSpPr txBox="1">
            <a:spLocks noChangeArrowheads="1"/>
          </p:cNvSpPr>
          <p:nvPr/>
        </p:nvSpPr>
        <p:spPr bwMode="auto">
          <a:xfrm>
            <a:off x="838200" y="304800"/>
            <a:ext cx="2590800" cy="457200"/>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defRPr sz="1000"/>
            </a:pPr>
            <a:r>
              <a:rPr lang="es-EC" sz="1400" b="1" i="0" strike="noStrike" dirty="0">
                <a:solidFill>
                  <a:srgbClr val="12066E"/>
                </a:solidFill>
                <a:latin typeface="Calibri"/>
              </a:rPr>
              <a:t>Máquinas Industriales de Coser</a:t>
            </a:r>
          </a:p>
          <a:p>
            <a:pPr algn="l" rtl="1">
              <a:defRPr sz="1000"/>
            </a:pPr>
            <a:r>
              <a:rPr lang="es-EC" b="0" i="0" strike="noStrike" dirty="0">
                <a:solidFill>
                  <a:srgbClr val="12066E"/>
                </a:solidFill>
                <a:latin typeface="Calibri"/>
              </a:rPr>
              <a:t>Distribuidor Autorizado</a:t>
            </a:r>
          </a:p>
          <a:p>
            <a:pPr algn="l" rtl="1">
              <a:defRPr sz="1000"/>
            </a:pPr>
            <a:endParaRPr lang="es-EC" sz="1000" b="0" i="0" strike="noStrike" dirty="0">
              <a:solidFill>
                <a:srgbClr val="12066E"/>
              </a:solidFill>
              <a:latin typeface="Calibri"/>
            </a:endParaRPr>
          </a:p>
        </p:txBody>
      </p:sp>
      <p:sp>
        <p:nvSpPr>
          <p:cNvPr id="7" name="TextBox 6"/>
          <p:cNvSpPr txBox="1"/>
          <p:nvPr/>
        </p:nvSpPr>
        <p:spPr>
          <a:xfrm>
            <a:off x="1008741" y="1950491"/>
            <a:ext cx="6760030" cy="461665"/>
          </a:xfrm>
          <a:prstGeom prst="rect">
            <a:avLst/>
          </a:prstGeom>
          <a:noFill/>
        </p:spPr>
        <p:txBody>
          <a:bodyPr wrap="square" rtlCol="0">
            <a:spAutoFit/>
          </a:bodyPr>
          <a:lstStyle/>
          <a:p>
            <a:r>
              <a:rPr lang="en-US" sz="2400" b="1" dirty="0" smtClean="0"/>
              <a:t>PRECIO Y ESTRATEGIA EN LA FIJACION DE PRECIO</a:t>
            </a:r>
            <a:endParaRPr lang="en-US" sz="2400" b="1" dirty="0"/>
          </a:p>
        </p:txBody>
      </p:sp>
      <p:sp>
        <p:nvSpPr>
          <p:cNvPr id="3" name="2 CuadroTexto"/>
          <p:cNvSpPr txBox="1"/>
          <p:nvPr/>
        </p:nvSpPr>
        <p:spPr>
          <a:xfrm>
            <a:off x="986970" y="2649693"/>
            <a:ext cx="7623630" cy="4093428"/>
          </a:xfrm>
          <a:prstGeom prst="rect">
            <a:avLst/>
          </a:prstGeom>
          <a:noFill/>
        </p:spPr>
        <p:txBody>
          <a:bodyPr wrap="square" rtlCol="0">
            <a:spAutoFit/>
          </a:bodyPr>
          <a:lstStyle/>
          <a:p>
            <a:pPr marL="285750" indent="-285750">
              <a:buFont typeface="Arial" pitchFamily="34" charset="0"/>
              <a:buChar char="•"/>
            </a:pPr>
            <a:r>
              <a:rPr lang="es-EC" sz="2000" dirty="0" smtClean="0"/>
              <a:t>Parte Vital de la construcción de la relación con clientes.</a:t>
            </a:r>
          </a:p>
          <a:p>
            <a:endParaRPr lang="es-EC" sz="2000" dirty="0" smtClean="0"/>
          </a:p>
          <a:p>
            <a:pPr marL="285750" indent="-285750">
              <a:buFont typeface="Arial" pitchFamily="34" charset="0"/>
              <a:buChar char="•"/>
            </a:pPr>
            <a:r>
              <a:rPr lang="es-EC" sz="2000" dirty="0" smtClean="0"/>
              <a:t>El precio debe cubrir los gastos , costos y proporcionar un beneficio.</a:t>
            </a:r>
          </a:p>
          <a:p>
            <a:endParaRPr lang="es-EC" sz="2000" dirty="0" smtClean="0"/>
          </a:p>
          <a:p>
            <a:pPr marL="285750" indent="-285750">
              <a:buFont typeface="Arial" pitchFamily="34" charset="0"/>
              <a:buChar char="•"/>
            </a:pPr>
            <a:r>
              <a:rPr lang="es-EC" sz="2000" dirty="0" smtClean="0"/>
              <a:t>Se considera un incremento del 5.21% en costos y por ende precios en la proyección de año a año (promedio inflación 2008-2012) .</a:t>
            </a:r>
          </a:p>
          <a:p>
            <a:endParaRPr lang="es-EC" sz="2000" dirty="0" smtClean="0"/>
          </a:p>
          <a:p>
            <a:pPr marL="285750" indent="-285750">
              <a:buFont typeface="Arial" pitchFamily="34" charset="0"/>
              <a:buChar char="•"/>
            </a:pPr>
            <a:r>
              <a:rPr lang="es-EC" sz="2000" dirty="0" smtClean="0"/>
              <a:t>El Margen Bruto que se utilizo para fijar el precio de cada máquina es el 30% y en repuestos y accesorios el 40%.</a:t>
            </a:r>
          </a:p>
          <a:p>
            <a:endParaRPr lang="es-EC" sz="2000" dirty="0" smtClean="0"/>
          </a:p>
          <a:p>
            <a:pPr marL="285750" indent="-285750">
              <a:buFont typeface="Arial" pitchFamily="34" charset="0"/>
              <a:buChar char="•"/>
            </a:pPr>
            <a:r>
              <a:rPr lang="es-EC" sz="2000" dirty="0" smtClean="0"/>
              <a:t>Por Servicio Técnico se cobrara un valor de US$15.00 que es el que actualmente factura </a:t>
            </a:r>
            <a:r>
              <a:rPr lang="es-EC" sz="2000" dirty="0" err="1" smtClean="0"/>
              <a:t>Miguelcajas</a:t>
            </a:r>
            <a:r>
              <a:rPr lang="es-EC" sz="2000" dirty="0" smtClean="0"/>
              <a:t>.</a:t>
            </a:r>
          </a:p>
          <a:p>
            <a:endParaRPr lang="es-EC" sz="2000" dirty="0" smtClean="0"/>
          </a:p>
        </p:txBody>
      </p:sp>
    </p:spTree>
    <p:extLst>
      <p:ext uri="{BB962C8B-B14F-4D97-AF65-F5344CB8AC3E}">
        <p14:creationId xmlns:p14="http://schemas.microsoft.com/office/powerpoint/2010/main" val="741272828"/>
      </p:ext>
    </p:extLst>
  </p:cSld>
  <p:clrMapOvr>
    <a:masterClrMapping/>
  </p:clrMapOvr>
  <p:transition>
    <p:cut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8229600" cy="1143000"/>
          </a:xfrm>
        </p:spPr>
        <p:txBody>
          <a:bodyPr>
            <a:normAutofit/>
          </a:bodyPr>
          <a:lstStyle/>
          <a:p>
            <a:r>
              <a:rPr lang="en-US" sz="3600" b="1" dirty="0" smtClean="0"/>
              <a:t>INTRODUCCION</a:t>
            </a:r>
            <a:endParaRPr lang="en-US" sz="3600" b="1" dirty="0"/>
          </a:p>
        </p:txBody>
      </p:sp>
      <p:pic>
        <p:nvPicPr>
          <p:cNvPr id="10" name="Imagen 1" descr="logoMC"/>
          <p:cNvPicPr>
            <a:picLocks noChangeAspect="1" noChangeArrowheads="1"/>
          </p:cNvPicPr>
          <p:nvPr/>
        </p:nvPicPr>
        <p:blipFill>
          <a:blip r:embed="rId2" cstate="print"/>
          <a:srcRect/>
          <a:stretch>
            <a:fillRect/>
          </a:stretch>
        </p:blipFill>
        <p:spPr bwMode="auto">
          <a:xfrm>
            <a:off x="152400" y="228600"/>
            <a:ext cx="1524000" cy="1092506"/>
          </a:xfrm>
          <a:prstGeom prst="rect">
            <a:avLst/>
          </a:prstGeom>
          <a:noFill/>
        </p:spPr>
      </p:pic>
      <p:sp>
        <p:nvSpPr>
          <p:cNvPr id="11" name="Text Box 4"/>
          <p:cNvSpPr txBox="1">
            <a:spLocks noChangeArrowheads="1"/>
          </p:cNvSpPr>
          <p:nvPr/>
        </p:nvSpPr>
        <p:spPr bwMode="auto">
          <a:xfrm>
            <a:off x="838200" y="304800"/>
            <a:ext cx="2590800" cy="457200"/>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defRPr sz="1000"/>
            </a:pPr>
            <a:r>
              <a:rPr lang="es-EC" sz="1400" b="1" i="0" strike="noStrike" dirty="0">
                <a:solidFill>
                  <a:srgbClr val="12066E"/>
                </a:solidFill>
                <a:latin typeface="Calibri"/>
              </a:rPr>
              <a:t>Máquinas Industriales de Coser</a:t>
            </a:r>
          </a:p>
          <a:p>
            <a:pPr algn="l" rtl="1">
              <a:defRPr sz="1000"/>
            </a:pPr>
            <a:r>
              <a:rPr lang="es-EC" b="0" i="0" strike="noStrike" dirty="0">
                <a:solidFill>
                  <a:srgbClr val="12066E"/>
                </a:solidFill>
                <a:latin typeface="Calibri"/>
              </a:rPr>
              <a:t>Distribuidor Autorizado</a:t>
            </a:r>
          </a:p>
          <a:p>
            <a:pPr algn="l" rtl="1">
              <a:defRPr sz="1000"/>
            </a:pPr>
            <a:endParaRPr lang="es-EC" sz="1000" b="0" i="0" strike="noStrike" dirty="0">
              <a:solidFill>
                <a:srgbClr val="12066E"/>
              </a:solidFill>
              <a:latin typeface="Calibri"/>
            </a:endParaRPr>
          </a:p>
        </p:txBody>
      </p:sp>
      <p:sp>
        <p:nvSpPr>
          <p:cNvPr id="6" name="Content Placeholder 5"/>
          <p:cNvSpPr>
            <a:spLocks noGrp="1"/>
          </p:cNvSpPr>
          <p:nvPr>
            <p:ph idx="1"/>
          </p:nvPr>
        </p:nvSpPr>
        <p:spPr>
          <a:xfrm>
            <a:off x="457200" y="2133600"/>
            <a:ext cx="8458200" cy="4525963"/>
          </a:xfrm>
        </p:spPr>
        <p:txBody>
          <a:bodyPr>
            <a:normAutofit/>
          </a:bodyPr>
          <a:lstStyle/>
          <a:p>
            <a:pPr marL="0" indent="0" algn="just">
              <a:buNone/>
            </a:pPr>
            <a:endParaRPr lang="es-EC" sz="2400" dirty="0" smtClean="0"/>
          </a:p>
          <a:p>
            <a:pPr marL="0" indent="0" algn="just">
              <a:buNone/>
            </a:pPr>
            <a:r>
              <a:rPr lang="es-EC" sz="2400" dirty="0" smtClean="0"/>
              <a:t>Se </a:t>
            </a:r>
            <a:r>
              <a:rPr lang="es-EC" sz="2400" dirty="0"/>
              <a:t>puede medir la importancia que tiene un sector en el ámbito macro con el aporte que este brinda al PIB. </a:t>
            </a:r>
            <a:r>
              <a:rPr lang="es-EC" sz="2400" dirty="0" smtClean="0"/>
              <a:t>La industria textil esta incluida en la </a:t>
            </a:r>
            <a:r>
              <a:rPr lang="es-EC" sz="2400" dirty="0"/>
              <a:t>industria </a:t>
            </a:r>
            <a:r>
              <a:rPr lang="es-EC" sz="2400" dirty="0" smtClean="0"/>
              <a:t>manufacturera; el </a:t>
            </a:r>
            <a:r>
              <a:rPr lang="es-EC" sz="2400" dirty="0"/>
              <a:t>aporte de este sector al PIB ha sido del 2% en promedio para el periodo 2008-2012.  En los últimos cinco años, el aporte ha permanecido relativamente constante, con leves incrementos, es decir, el crecimiento del PIB manufacturero se ha dado a tasas proporcionales a las del crecimiento del PIB total. </a:t>
            </a:r>
            <a:endParaRPr lang="en-US" sz="2400" dirty="0"/>
          </a:p>
          <a:p>
            <a:pPr marL="0" indent="0" algn="just">
              <a:buNone/>
            </a:pPr>
            <a:r>
              <a:rPr lang="es-EC" sz="2400" dirty="0" smtClean="0"/>
              <a:t>	</a:t>
            </a:r>
          </a:p>
          <a:p>
            <a:pPr algn="just">
              <a:buNone/>
            </a:pPr>
            <a:endParaRPr lang="es-ES" sz="2200" dirty="0"/>
          </a:p>
          <a:p>
            <a:pPr algn="just"/>
            <a:endParaRPr lang="en-US" sz="2200" dirty="0"/>
          </a:p>
        </p:txBody>
      </p:sp>
    </p:spTree>
    <p:extLst>
      <p:ext uri="{BB962C8B-B14F-4D97-AF65-F5344CB8AC3E}">
        <p14:creationId xmlns:p14="http://schemas.microsoft.com/office/powerpoint/2010/main" val="498041730"/>
      </p:ext>
    </p:extLst>
  </p:cSld>
  <p:clrMapOvr>
    <a:masterClrMapping/>
  </p:clrMapOvr>
  <p:transition>
    <p:cut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01218"/>
            <a:ext cx="8229600" cy="901547"/>
          </a:xfrm>
        </p:spPr>
        <p:txBody>
          <a:bodyPr>
            <a:normAutofit/>
          </a:bodyPr>
          <a:lstStyle/>
          <a:p>
            <a:r>
              <a:rPr lang="en-US" sz="3600" b="1" dirty="0" smtClean="0"/>
              <a:t>ESTUDIO DE MERCADO</a:t>
            </a:r>
            <a:endParaRPr lang="en-US" sz="3600" b="1" dirty="0"/>
          </a:p>
        </p:txBody>
      </p:sp>
      <p:pic>
        <p:nvPicPr>
          <p:cNvPr id="10" name="Imagen 1" descr="logoMC"/>
          <p:cNvPicPr>
            <a:picLocks noChangeAspect="1" noChangeArrowheads="1"/>
          </p:cNvPicPr>
          <p:nvPr/>
        </p:nvPicPr>
        <p:blipFill>
          <a:blip r:embed="rId2" cstate="print"/>
          <a:srcRect/>
          <a:stretch>
            <a:fillRect/>
          </a:stretch>
        </p:blipFill>
        <p:spPr bwMode="auto">
          <a:xfrm>
            <a:off x="152400" y="228600"/>
            <a:ext cx="1524000" cy="1092506"/>
          </a:xfrm>
          <a:prstGeom prst="rect">
            <a:avLst/>
          </a:prstGeom>
          <a:noFill/>
        </p:spPr>
      </p:pic>
      <p:sp>
        <p:nvSpPr>
          <p:cNvPr id="11" name="Text Box 4"/>
          <p:cNvSpPr txBox="1">
            <a:spLocks noChangeArrowheads="1"/>
          </p:cNvSpPr>
          <p:nvPr/>
        </p:nvSpPr>
        <p:spPr bwMode="auto">
          <a:xfrm>
            <a:off x="838200" y="304800"/>
            <a:ext cx="2590800" cy="457200"/>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defRPr sz="1000"/>
            </a:pPr>
            <a:r>
              <a:rPr lang="es-EC" sz="1400" b="1" i="0" strike="noStrike" dirty="0">
                <a:solidFill>
                  <a:srgbClr val="12066E"/>
                </a:solidFill>
                <a:latin typeface="Calibri"/>
              </a:rPr>
              <a:t>Máquinas Industriales de Coser</a:t>
            </a:r>
          </a:p>
          <a:p>
            <a:pPr algn="l" rtl="1">
              <a:defRPr sz="1000"/>
            </a:pPr>
            <a:r>
              <a:rPr lang="es-EC" b="0" i="0" strike="noStrike" dirty="0">
                <a:solidFill>
                  <a:srgbClr val="12066E"/>
                </a:solidFill>
                <a:latin typeface="Calibri"/>
              </a:rPr>
              <a:t>Distribuidor Autorizado</a:t>
            </a:r>
          </a:p>
          <a:p>
            <a:pPr algn="l" rtl="1">
              <a:defRPr sz="1000"/>
            </a:pPr>
            <a:endParaRPr lang="es-EC" sz="1000" b="0" i="0" strike="noStrike" dirty="0">
              <a:solidFill>
                <a:srgbClr val="12066E"/>
              </a:solidFill>
              <a:latin typeface="Calibri"/>
            </a:endParaRPr>
          </a:p>
        </p:txBody>
      </p:sp>
      <p:sp>
        <p:nvSpPr>
          <p:cNvPr id="7" name="TextBox 6"/>
          <p:cNvSpPr txBox="1"/>
          <p:nvPr/>
        </p:nvSpPr>
        <p:spPr>
          <a:xfrm>
            <a:off x="936170" y="1902765"/>
            <a:ext cx="6760030" cy="461665"/>
          </a:xfrm>
          <a:prstGeom prst="rect">
            <a:avLst/>
          </a:prstGeom>
          <a:noFill/>
        </p:spPr>
        <p:txBody>
          <a:bodyPr wrap="square" rtlCol="0">
            <a:spAutoFit/>
          </a:bodyPr>
          <a:lstStyle/>
          <a:p>
            <a:r>
              <a:rPr lang="en-US" sz="2400" b="1" dirty="0" smtClean="0"/>
              <a:t>PUBLICIDAD Y ESTRATEGIAS PUBLICITARIAS</a:t>
            </a:r>
            <a:endParaRPr lang="en-US" sz="2400" b="1" dirty="0"/>
          </a:p>
        </p:txBody>
      </p:sp>
      <p:sp>
        <p:nvSpPr>
          <p:cNvPr id="3" name="2 CuadroTexto"/>
          <p:cNvSpPr txBox="1"/>
          <p:nvPr/>
        </p:nvSpPr>
        <p:spPr>
          <a:xfrm>
            <a:off x="986970" y="2411601"/>
            <a:ext cx="8157030" cy="4093428"/>
          </a:xfrm>
          <a:prstGeom prst="rect">
            <a:avLst/>
          </a:prstGeom>
          <a:noFill/>
        </p:spPr>
        <p:txBody>
          <a:bodyPr wrap="square" rtlCol="0">
            <a:spAutoFit/>
          </a:bodyPr>
          <a:lstStyle/>
          <a:p>
            <a:pPr marL="285750" indent="-285750">
              <a:buFont typeface="Arial" pitchFamily="34" charset="0"/>
              <a:buChar char="•"/>
            </a:pPr>
            <a:r>
              <a:rPr lang="es-EC" sz="2000" dirty="0" smtClean="0"/>
              <a:t>Presupuesto para la Publicidad  1% de las ventas.</a:t>
            </a:r>
          </a:p>
          <a:p>
            <a:endParaRPr lang="es-EC" sz="2000" dirty="0" smtClean="0"/>
          </a:p>
          <a:p>
            <a:pPr marL="285750" indent="-285750">
              <a:buFont typeface="Arial" pitchFamily="34" charset="0"/>
              <a:buChar char="•"/>
            </a:pPr>
            <a:r>
              <a:rPr lang="es-EC" sz="2000" dirty="0" smtClean="0"/>
              <a:t>Etapa de Introducción: Publicidad de Demanda Primaria Inicial</a:t>
            </a:r>
          </a:p>
          <a:p>
            <a:pPr marL="800100" lvl="1" indent="-342900">
              <a:buFont typeface="Arial" pitchFamily="34" charset="0"/>
              <a:buChar char="•"/>
            </a:pPr>
            <a:r>
              <a:rPr lang="es-EC" sz="2000" dirty="0" smtClean="0"/>
              <a:t>Rótulo Visible: nombre, slogan y marcas</a:t>
            </a:r>
          </a:p>
          <a:p>
            <a:pPr marL="800100" lvl="1" indent="-342900">
              <a:buFont typeface="Arial" pitchFamily="34" charset="0"/>
              <a:buChar char="•"/>
            </a:pPr>
            <a:r>
              <a:rPr lang="es-EC" sz="2000" dirty="0" smtClean="0"/>
              <a:t>Pagina Web: anuncio apertura sucursal</a:t>
            </a:r>
          </a:p>
          <a:p>
            <a:pPr marL="800100" lvl="1" indent="-342900">
              <a:buFont typeface="Arial" pitchFamily="34" charset="0"/>
              <a:buChar char="•"/>
            </a:pPr>
            <a:r>
              <a:rPr lang="es-EC" sz="2000" dirty="0" smtClean="0"/>
              <a:t>Folletos a color a empresas y talleres</a:t>
            </a:r>
          </a:p>
          <a:p>
            <a:pPr marL="800100" lvl="1" indent="-342900">
              <a:buFont typeface="Arial" pitchFamily="34" charset="0"/>
              <a:buChar char="•"/>
            </a:pPr>
            <a:r>
              <a:rPr lang="es-EC" sz="2000" dirty="0" smtClean="0"/>
              <a:t>Inscripción en Revista Directorio Nacional de Textiles (100 empresas)</a:t>
            </a:r>
          </a:p>
          <a:p>
            <a:pPr marL="800100" lvl="1" indent="-342900">
              <a:buFont typeface="Arial" pitchFamily="34" charset="0"/>
              <a:buChar char="•"/>
            </a:pPr>
            <a:r>
              <a:rPr lang="es-EC" sz="2000" dirty="0" smtClean="0"/>
              <a:t>Cuñas Publicitarias en Radio Canela cada tres meses</a:t>
            </a:r>
          </a:p>
          <a:p>
            <a:pPr lvl="1"/>
            <a:endParaRPr lang="es-EC" sz="2000" dirty="0" smtClean="0"/>
          </a:p>
          <a:p>
            <a:pPr marL="342900" indent="-342900">
              <a:buFont typeface="Arial" pitchFamily="34" charset="0"/>
              <a:buChar char="•"/>
            </a:pPr>
            <a:r>
              <a:rPr lang="es-EC" sz="2000" dirty="0" smtClean="0"/>
              <a:t>Publicidad Sustentadora de la Demanda a lo largo del ciclo de vida de la Sucursal</a:t>
            </a:r>
          </a:p>
          <a:p>
            <a:endParaRPr lang="es-EC" sz="2000" dirty="0" smtClean="0"/>
          </a:p>
          <a:p>
            <a:pPr marL="342900" indent="-342900">
              <a:buFont typeface="Arial" pitchFamily="34" charset="0"/>
              <a:buChar char="•"/>
            </a:pPr>
            <a:r>
              <a:rPr lang="es-EC" sz="2000" dirty="0" smtClean="0"/>
              <a:t>Marketing Directo y </a:t>
            </a:r>
            <a:r>
              <a:rPr lang="es-EC" sz="2000" dirty="0" err="1" smtClean="0"/>
              <a:t>Telemarketing</a:t>
            </a:r>
            <a:endParaRPr lang="es-EC" sz="2000" dirty="0" smtClean="0"/>
          </a:p>
        </p:txBody>
      </p:sp>
    </p:spTree>
    <p:extLst>
      <p:ext uri="{BB962C8B-B14F-4D97-AF65-F5344CB8AC3E}">
        <p14:creationId xmlns:p14="http://schemas.microsoft.com/office/powerpoint/2010/main" val="2008489883"/>
      </p:ext>
    </p:extLst>
  </p:cSld>
  <p:clrMapOvr>
    <a:masterClrMapping/>
  </p:clrMapOvr>
  <p:transition>
    <p:cut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Grp="1" noChangeAspect="1" noChangeArrowheads="1"/>
          </p:cNvPicPr>
          <p:nvPr>
            <p:ph idx="1"/>
          </p:nvPr>
        </p:nvPicPr>
        <p:blipFill>
          <a:blip r:embed="rId2" cstate="print"/>
          <a:srcRect/>
          <a:stretch>
            <a:fillRect/>
          </a:stretch>
        </p:blipFill>
        <p:spPr bwMode="auto">
          <a:xfrm>
            <a:off x="1153886" y="2042260"/>
            <a:ext cx="7467600" cy="4579883"/>
          </a:xfrm>
          <a:prstGeom prst="rect">
            <a:avLst/>
          </a:prstGeom>
          <a:noFill/>
          <a:ln w="9525">
            <a:noFill/>
            <a:miter lim="800000"/>
            <a:headEnd/>
            <a:tailEnd/>
          </a:ln>
        </p:spPr>
      </p:pic>
      <p:pic>
        <p:nvPicPr>
          <p:cNvPr id="10" name="Imagen 1" descr="logoMC"/>
          <p:cNvPicPr>
            <a:picLocks noChangeAspect="1" noChangeArrowheads="1"/>
          </p:cNvPicPr>
          <p:nvPr/>
        </p:nvPicPr>
        <p:blipFill>
          <a:blip r:embed="rId3" cstate="print"/>
          <a:srcRect/>
          <a:stretch>
            <a:fillRect/>
          </a:stretch>
        </p:blipFill>
        <p:spPr bwMode="auto">
          <a:xfrm>
            <a:off x="152400" y="228599"/>
            <a:ext cx="1594438" cy="1143001"/>
          </a:xfrm>
          <a:prstGeom prst="rect">
            <a:avLst/>
          </a:prstGeom>
          <a:noFill/>
        </p:spPr>
      </p:pic>
      <p:sp>
        <p:nvSpPr>
          <p:cNvPr id="11" name="Text Box 4"/>
          <p:cNvSpPr txBox="1">
            <a:spLocks noChangeArrowheads="1"/>
          </p:cNvSpPr>
          <p:nvPr/>
        </p:nvSpPr>
        <p:spPr bwMode="auto">
          <a:xfrm>
            <a:off x="838200" y="304800"/>
            <a:ext cx="2743200" cy="419099"/>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defRPr sz="1000"/>
            </a:pPr>
            <a:r>
              <a:rPr lang="es-EC" sz="1400" b="1">
                <a:solidFill>
                  <a:srgbClr val="12066E"/>
                </a:solidFill>
              </a:rPr>
              <a:t>Máquinas Industriales de Coser</a:t>
            </a:r>
          </a:p>
          <a:p>
            <a:pPr rtl="1">
              <a:defRPr sz="1000"/>
            </a:pPr>
            <a:r>
              <a:rPr lang="es-EC" sz="1000">
                <a:solidFill>
                  <a:srgbClr val="12066E"/>
                </a:solidFill>
              </a:rPr>
              <a:t>Distribuidor Autorizado</a:t>
            </a:r>
          </a:p>
          <a:p>
            <a:pPr rtl="1">
              <a:defRPr sz="1000"/>
            </a:pPr>
            <a:endParaRPr lang="es-EC" sz="1000">
              <a:solidFill>
                <a:srgbClr val="12066E"/>
              </a:solidFill>
            </a:endParaRPr>
          </a:p>
        </p:txBody>
      </p:sp>
      <p:cxnSp>
        <p:nvCxnSpPr>
          <p:cNvPr id="13" name="Straight Connector 12"/>
          <p:cNvCxnSpPr/>
          <p:nvPr/>
        </p:nvCxnSpPr>
        <p:spPr>
          <a:xfrm>
            <a:off x="1295400" y="5638800"/>
            <a:ext cx="4953000" cy="1066800"/>
          </a:xfrm>
          <a:prstGeom prst="line">
            <a:avLst/>
          </a:prstGeom>
          <a:ln w="38100">
            <a:solidFill>
              <a:schemeClr val="tx1">
                <a:alpha val="47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324600" y="2438400"/>
            <a:ext cx="762000" cy="4267200"/>
          </a:xfrm>
          <a:prstGeom prst="line">
            <a:avLst/>
          </a:prstGeom>
          <a:ln w="38100">
            <a:solidFill>
              <a:schemeClr val="tx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981200" y="2133600"/>
            <a:ext cx="5029200" cy="381000"/>
          </a:xfrm>
          <a:prstGeom prst="line">
            <a:avLst/>
          </a:prstGeom>
          <a:ln w="38100">
            <a:solidFill>
              <a:schemeClr val="tx1">
                <a:alpha val="47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143000" y="2133600"/>
            <a:ext cx="762000" cy="3352800"/>
          </a:xfrm>
          <a:prstGeom prst="line">
            <a:avLst/>
          </a:prstGeom>
          <a:ln w="38100">
            <a:solidFill>
              <a:schemeClr val="tx1">
                <a:alpha val="47000"/>
              </a:schemeClr>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38688" y="2050256"/>
            <a:ext cx="3416300" cy="7762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t>PLAZA</a:t>
            </a:r>
            <a:endParaRPr lang="en-US" sz="3600" b="1" dirty="0"/>
          </a:p>
        </p:txBody>
      </p:sp>
      <p:sp>
        <p:nvSpPr>
          <p:cNvPr id="14" name="Title 1"/>
          <p:cNvSpPr txBox="1">
            <a:spLocks/>
          </p:cNvSpPr>
          <p:nvPr/>
        </p:nvSpPr>
        <p:spPr>
          <a:xfrm>
            <a:off x="673100" y="990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t>ESTUDIO DE MERCADO</a:t>
            </a:r>
            <a:endParaRPr lang="en-US" sz="3600" b="1" dirty="0"/>
          </a:p>
        </p:txBody>
      </p:sp>
      <p:sp>
        <p:nvSpPr>
          <p:cNvPr id="4" name="3 Elipse"/>
          <p:cNvSpPr/>
          <p:nvPr/>
        </p:nvSpPr>
        <p:spPr>
          <a:xfrm>
            <a:off x="3771900" y="3198586"/>
            <a:ext cx="457200"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940351185"/>
      </p:ext>
    </p:extLst>
  </p:cSld>
  <p:clrMapOvr>
    <a:masterClrMapping/>
  </p:clrMapOvr>
  <p:transition>
    <p:cut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1" descr="logoMC"/>
          <p:cNvPicPr>
            <a:picLocks noChangeAspect="1" noChangeArrowheads="1"/>
          </p:cNvPicPr>
          <p:nvPr/>
        </p:nvPicPr>
        <p:blipFill>
          <a:blip r:embed="rId2" cstate="print"/>
          <a:srcRect/>
          <a:stretch>
            <a:fillRect/>
          </a:stretch>
        </p:blipFill>
        <p:spPr bwMode="auto">
          <a:xfrm>
            <a:off x="152400" y="228599"/>
            <a:ext cx="1594438" cy="1143001"/>
          </a:xfrm>
          <a:prstGeom prst="rect">
            <a:avLst/>
          </a:prstGeom>
          <a:noFill/>
        </p:spPr>
      </p:pic>
      <p:sp>
        <p:nvSpPr>
          <p:cNvPr id="11" name="Text Box 4"/>
          <p:cNvSpPr txBox="1">
            <a:spLocks noChangeArrowheads="1"/>
          </p:cNvSpPr>
          <p:nvPr/>
        </p:nvSpPr>
        <p:spPr bwMode="auto">
          <a:xfrm>
            <a:off x="838200" y="304800"/>
            <a:ext cx="2743200" cy="419099"/>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defRPr sz="1000"/>
            </a:pPr>
            <a:r>
              <a:rPr lang="es-EC" sz="1400" b="1">
                <a:solidFill>
                  <a:srgbClr val="12066E"/>
                </a:solidFill>
              </a:rPr>
              <a:t>Máquinas Industriales de Coser</a:t>
            </a:r>
          </a:p>
          <a:p>
            <a:pPr rtl="1">
              <a:defRPr sz="1000"/>
            </a:pPr>
            <a:r>
              <a:rPr lang="es-EC" sz="1000">
                <a:solidFill>
                  <a:srgbClr val="12066E"/>
                </a:solidFill>
              </a:rPr>
              <a:t>Distribuidor Autorizado</a:t>
            </a:r>
          </a:p>
          <a:p>
            <a:pPr rtl="1">
              <a:defRPr sz="1000"/>
            </a:pPr>
            <a:endParaRPr lang="es-EC" sz="1000">
              <a:solidFill>
                <a:srgbClr val="12066E"/>
              </a:solidFill>
            </a:endParaRPr>
          </a:p>
        </p:txBody>
      </p:sp>
      <p:sp>
        <p:nvSpPr>
          <p:cNvPr id="12" name="Title 1"/>
          <p:cNvSpPr txBox="1">
            <a:spLocks/>
          </p:cNvSpPr>
          <p:nvPr/>
        </p:nvSpPr>
        <p:spPr>
          <a:xfrm>
            <a:off x="1927225" y="2133600"/>
            <a:ext cx="5638800" cy="7762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ORGANIGRAMA FUNCIONAL</a:t>
            </a:r>
            <a:endParaRPr lang="en-US" sz="2800" b="1" dirty="0"/>
          </a:p>
        </p:txBody>
      </p:sp>
      <p:sp>
        <p:nvSpPr>
          <p:cNvPr id="14" name="Title 1"/>
          <p:cNvSpPr txBox="1">
            <a:spLocks/>
          </p:cNvSpPr>
          <p:nvPr/>
        </p:nvSpPr>
        <p:spPr>
          <a:xfrm>
            <a:off x="809172" y="116477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t>DESCRIPCION ADMINISTRATIVA</a:t>
            </a:r>
            <a:endParaRPr lang="en-US" sz="3600" b="1"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650" y="2867478"/>
            <a:ext cx="6203950" cy="2658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6151728"/>
      </p:ext>
    </p:extLst>
  </p:cSld>
  <p:clrMapOvr>
    <a:masterClrMapping/>
  </p:clrMapOvr>
  <p:transition>
    <p:cut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1" descr="logoMC"/>
          <p:cNvPicPr>
            <a:picLocks noChangeAspect="1" noChangeArrowheads="1"/>
          </p:cNvPicPr>
          <p:nvPr/>
        </p:nvPicPr>
        <p:blipFill>
          <a:blip r:embed="rId2" cstate="print"/>
          <a:srcRect/>
          <a:stretch>
            <a:fillRect/>
          </a:stretch>
        </p:blipFill>
        <p:spPr bwMode="auto">
          <a:xfrm>
            <a:off x="152400" y="228599"/>
            <a:ext cx="1594438" cy="1143001"/>
          </a:xfrm>
          <a:prstGeom prst="rect">
            <a:avLst/>
          </a:prstGeom>
          <a:noFill/>
        </p:spPr>
      </p:pic>
      <p:sp>
        <p:nvSpPr>
          <p:cNvPr id="11" name="Text Box 4"/>
          <p:cNvSpPr txBox="1">
            <a:spLocks noChangeArrowheads="1"/>
          </p:cNvSpPr>
          <p:nvPr/>
        </p:nvSpPr>
        <p:spPr bwMode="auto">
          <a:xfrm>
            <a:off x="838200" y="304800"/>
            <a:ext cx="2743200" cy="419099"/>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defRPr sz="1000"/>
            </a:pPr>
            <a:r>
              <a:rPr lang="es-EC" sz="1400" b="1">
                <a:solidFill>
                  <a:srgbClr val="12066E"/>
                </a:solidFill>
              </a:rPr>
              <a:t>Máquinas Industriales de Coser</a:t>
            </a:r>
          </a:p>
          <a:p>
            <a:pPr rtl="1">
              <a:defRPr sz="1000"/>
            </a:pPr>
            <a:r>
              <a:rPr lang="es-EC" sz="1000">
                <a:solidFill>
                  <a:srgbClr val="12066E"/>
                </a:solidFill>
              </a:rPr>
              <a:t>Distribuidor Autorizado</a:t>
            </a:r>
          </a:p>
          <a:p>
            <a:pPr rtl="1">
              <a:defRPr sz="1000"/>
            </a:pPr>
            <a:endParaRPr lang="es-EC" sz="1000">
              <a:solidFill>
                <a:srgbClr val="12066E"/>
              </a:solidFill>
            </a:endParaRPr>
          </a:p>
        </p:txBody>
      </p:sp>
      <p:sp>
        <p:nvSpPr>
          <p:cNvPr id="14" name="Title 1"/>
          <p:cNvSpPr txBox="1">
            <a:spLocks/>
          </p:cNvSpPr>
          <p:nvPr/>
        </p:nvSpPr>
        <p:spPr>
          <a:xfrm>
            <a:off x="809172" y="116477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t>INVERSION Y FINANCIAMIENTO</a:t>
            </a:r>
            <a:endParaRPr lang="en-US" sz="3600" b="1"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398" y="2307771"/>
            <a:ext cx="5663589" cy="154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535" y="4267200"/>
            <a:ext cx="5833317" cy="1325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2111075"/>
      </p:ext>
    </p:extLst>
  </p:cSld>
  <p:clrMapOvr>
    <a:masterClrMapping/>
  </p:clrMapOvr>
  <p:transition>
    <p:cut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1" descr="logoMC"/>
          <p:cNvPicPr>
            <a:picLocks noChangeAspect="1" noChangeArrowheads="1"/>
          </p:cNvPicPr>
          <p:nvPr/>
        </p:nvPicPr>
        <p:blipFill>
          <a:blip r:embed="rId2" cstate="print"/>
          <a:srcRect/>
          <a:stretch>
            <a:fillRect/>
          </a:stretch>
        </p:blipFill>
        <p:spPr bwMode="auto">
          <a:xfrm>
            <a:off x="152400" y="228599"/>
            <a:ext cx="1594438" cy="1143001"/>
          </a:xfrm>
          <a:prstGeom prst="rect">
            <a:avLst/>
          </a:prstGeom>
          <a:noFill/>
        </p:spPr>
      </p:pic>
      <p:sp>
        <p:nvSpPr>
          <p:cNvPr id="11" name="Text Box 4"/>
          <p:cNvSpPr txBox="1">
            <a:spLocks noChangeArrowheads="1"/>
          </p:cNvSpPr>
          <p:nvPr/>
        </p:nvSpPr>
        <p:spPr bwMode="auto">
          <a:xfrm>
            <a:off x="838200" y="304800"/>
            <a:ext cx="2743200" cy="419099"/>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defRPr sz="1000"/>
            </a:pPr>
            <a:r>
              <a:rPr lang="es-EC" sz="1400" b="1">
                <a:solidFill>
                  <a:srgbClr val="12066E"/>
                </a:solidFill>
              </a:rPr>
              <a:t>Máquinas Industriales de Coser</a:t>
            </a:r>
          </a:p>
          <a:p>
            <a:pPr rtl="1">
              <a:defRPr sz="1000"/>
            </a:pPr>
            <a:r>
              <a:rPr lang="es-EC" sz="1000">
                <a:solidFill>
                  <a:srgbClr val="12066E"/>
                </a:solidFill>
              </a:rPr>
              <a:t>Distribuidor Autorizado</a:t>
            </a:r>
          </a:p>
          <a:p>
            <a:pPr rtl="1">
              <a:defRPr sz="1000"/>
            </a:pPr>
            <a:endParaRPr lang="es-EC" sz="1000">
              <a:solidFill>
                <a:srgbClr val="12066E"/>
              </a:solidFill>
            </a:endParaRPr>
          </a:p>
        </p:txBody>
      </p:sp>
      <p:sp>
        <p:nvSpPr>
          <p:cNvPr id="14" name="Title 1"/>
          <p:cNvSpPr txBox="1">
            <a:spLocks/>
          </p:cNvSpPr>
          <p:nvPr/>
        </p:nvSpPr>
        <p:spPr>
          <a:xfrm>
            <a:off x="809172" y="116477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t>INVERSION Y FINANCIAMIENTO</a:t>
            </a:r>
            <a:endParaRPr lang="en-US" sz="3600" b="1"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7151" y="2307771"/>
            <a:ext cx="5893641" cy="160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4267200"/>
            <a:ext cx="5840413"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3042971"/>
      </p:ext>
    </p:extLst>
  </p:cSld>
  <p:clrMapOvr>
    <a:masterClrMapping/>
  </p:clrMapOvr>
  <p:transition>
    <p:cut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1" descr="logoMC"/>
          <p:cNvPicPr>
            <a:picLocks noChangeAspect="1" noChangeArrowheads="1"/>
          </p:cNvPicPr>
          <p:nvPr/>
        </p:nvPicPr>
        <p:blipFill>
          <a:blip r:embed="rId2" cstate="print"/>
          <a:srcRect/>
          <a:stretch>
            <a:fillRect/>
          </a:stretch>
        </p:blipFill>
        <p:spPr bwMode="auto">
          <a:xfrm>
            <a:off x="152400" y="228599"/>
            <a:ext cx="1594438" cy="1143001"/>
          </a:xfrm>
          <a:prstGeom prst="rect">
            <a:avLst/>
          </a:prstGeom>
          <a:noFill/>
        </p:spPr>
      </p:pic>
      <p:sp>
        <p:nvSpPr>
          <p:cNvPr id="11" name="Text Box 4"/>
          <p:cNvSpPr txBox="1">
            <a:spLocks noChangeArrowheads="1"/>
          </p:cNvSpPr>
          <p:nvPr/>
        </p:nvSpPr>
        <p:spPr bwMode="auto">
          <a:xfrm>
            <a:off x="838200" y="304800"/>
            <a:ext cx="2743200" cy="419099"/>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defRPr sz="1000"/>
            </a:pPr>
            <a:r>
              <a:rPr lang="es-EC" sz="1400" b="1">
                <a:solidFill>
                  <a:srgbClr val="12066E"/>
                </a:solidFill>
              </a:rPr>
              <a:t>Máquinas Industriales de Coser</a:t>
            </a:r>
          </a:p>
          <a:p>
            <a:pPr rtl="1">
              <a:defRPr sz="1000"/>
            </a:pPr>
            <a:r>
              <a:rPr lang="es-EC" sz="1000">
                <a:solidFill>
                  <a:srgbClr val="12066E"/>
                </a:solidFill>
              </a:rPr>
              <a:t>Distribuidor Autorizado</a:t>
            </a:r>
          </a:p>
          <a:p>
            <a:pPr rtl="1">
              <a:defRPr sz="1000"/>
            </a:pPr>
            <a:endParaRPr lang="es-EC" sz="1000">
              <a:solidFill>
                <a:srgbClr val="12066E"/>
              </a:solidFill>
            </a:endParaRPr>
          </a:p>
        </p:txBody>
      </p:sp>
      <p:sp>
        <p:nvSpPr>
          <p:cNvPr id="14" name="Title 1"/>
          <p:cNvSpPr txBox="1">
            <a:spLocks/>
          </p:cNvSpPr>
          <p:nvPr/>
        </p:nvSpPr>
        <p:spPr>
          <a:xfrm>
            <a:off x="809172" y="116477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t>INVERSION Y FINANCIAMIENTO</a:t>
            </a:r>
            <a:endParaRPr lang="en-US" sz="3600" b="1"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550" y="2242352"/>
            <a:ext cx="4845606" cy="2405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5068721"/>
            <a:ext cx="5791200" cy="28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490867"/>
      </p:ext>
    </p:extLst>
  </p:cSld>
  <p:clrMapOvr>
    <a:masterClrMapping/>
  </p:clrMapOvr>
  <p:transition>
    <p:cut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1" descr="logoMC"/>
          <p:cNvPicPr>
            <a:picLocks noChangeAspect="1" noChangeArrowheads="1"/>
          </p:cNvPicPr>
          <p:nvPr/>
        </p:nvPicPr>
        <p:blipFill>
          <a:blip r:embed="rId2" cstate="print"/>
          <a:srcRect/>
          <a:stretch>
            <a:fillRect/>
          </a:stretch>
        </p:blipFill>
        <p:spPr bwMode="auto">
          <a:xfrm>
            <a:off x="152400" y="228599"/>
            <a:ext cx="1594438" cy="1143001"/>
          </a:xfrm>
          <a:prstGeom prst="rect">
            <a:avLst/>
          </a:prstGeom>
          <a:noFill/>
        </p:spPr>
      </p:pic>
      <p:sp>
        <p:nvSpPr>
          <p:cNvPr id="11" name="Text Box 4"/>
          <p:cNvSpPr txBox="1">
            <a:spLocks noChangeArrowheads="1"/>
          </p:cNvSpPr>
          <p:nvPr/>
        </p:nvSpPr>
        <p:spPr bwMode="auto">
          <a:xfrm>
            <a:off x="838200" y="304800"/>
            <a:ext cx="2743200" cy="419099"/>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defRPr sz="1000"/>
            </a:pPr>
            <a:r>
              <a:rPr lang="es-EC" sz="1400" b="1">
                <a:solidFill>
                  <a:srgbClr val="12066E"/>
                </a:solidFill>
              </a:rPr>
              <a:t>Máquinas Industriales de Coser</a:t>
            </a:r>
          </a:p>
          <a:p>
            <a:pPr rtl="1">
              <a:defRPr sz="1000"/>
            </a:pPr>
            <a:r>
              <a:rPr lang="es-EC" sz="1000">
                <a:solidFill>
                  <a:srgbClr val="12066E"/>
                </a:solidFill>
              </a:rPr>
              <a:t>Distribuidor Autorizado</a:t>
            </a:r>
          </a:p>
          <a:p>
            <a:pPr rtl="1">
              <a:defRPr sz="1000"/>
            </a:pPr>
            <a:endParaRPr lang="es-EC" sz="1000">
              <a:solidFill>
                <a:srgbClr val="12066E"/>
              </a:solidFill>
            </a:endParaRPr>
          </a:p>
        </p:txBody>
      </p:sp>
      <p:sp>
        <p:nvSpPr>
          <p:cNvPr id="14" name="Title 1"/>
          <p:cNvSpPr txBox="1">
            <a:spLocks/>
          </p:cNvSpPr>
          <p:nvPr/>
        </p:nvSpPr>
        <p:spPr>
          <a:xfrm>
            <a:off x="809172" y="116477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t>INVERSION Y FINANCIAMIENTO</a:t>
            </a:r>
            <a:endParaRPr lang="en-US" sz="3600" b="1"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895600"/>
            <a:ext cx="6248399" cy="1138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905000" y="2307771"/>
            <a:ext cx="3018972" cy="400110"/>
          </a:xfrm>
          <a:prstGeom prst="rect">
            <a:avLst/>
          </a:prstGeom>
          <a:noFill/>
        </p:spPr>
        <p:txBody>
          <a:bodyPr wrap="square" rtlCol="0">
            <a:spAutoFit/>
          </a:bodyPr>
          <a:lstStyle/>
          <a:p>
            <a:r>
              <a:rPr lang="es-EC" sz="2000" b="1" dirty="0" smtClean="0"/>
              <a:t>FINANCIAMIENTO</a:t>
            </a:r>
            <a:endParaRPr lang="es-EC" sz="2000" b="1" dirty="0"/>
          </a:p>
        </p:txBody>
      </p:sp>
      <p:sp>
        <p:nvSpPr>
          <p:cNvPr id="9" name="8 CuadroTexto"/>
          <p:cNvSpPr txBox="1"/>
          <p:nvPr/>
        </p:nvSpPr>
        <p:spPr>
          <a:xfrm>
            <a:off x="2228790" y="4495800"/>
            <a:ext cx="3018972" cy="707886"/>
          </a:xfrm>
          <a:prstGeom prst="rect">
            <a:avLst/>
          </a:prstGeom>
          <a:noFill/>
        </p:spPr>
        <p:txBody>
          <a:bodyPr wrap="square" rtlCol="0">
            <a:spAutoFit/>
          </a:bodyPr>
          <a:lstStyle/>
          <a:p>
            <a:r>
              <a:rPr lang="es-EC" sz="2000" b="1" dirty="0" smtClean="0"/>
              <a:t>54%  Préstamo Bancario</a:t>
            </a:r>
          </a:p>
          <a:p>
            <a:r>
              <a:rPr lang="es-EC" sz="2000" b="1" dirty="0" smtClean="0"/>
              <a:t>46%  Recursos Propios</a:t>
            </a:r>
            <a:endParaRPr lang="es-EC" sz="2000" b="1" dirty="0"/>
          </a:p>
        </p:txBody>
      </p:sp>
    </p:spTree>
    <p:extLst>
      <p:ext uri="{BB962C8B-B14F-4D97-AF65-F5344CB8AC3E}">
        <p14:creationId xmlns:p14="http://schemas.microsoft.com/office/powerpoint/2010/main" val="797726343"/>
      </p:ext>
    </p:extLst>
  </p:cSld>
  <p:clrMapOvr>
    <a:masterClrMapping/>
  </p:clrMapOvr>
  <p:transition>
    <p:cut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1" descr="logoMC"/>
          <p:cNvPicPr>
            <a:picLocks noChangeAspect="1" noChangeArrowheads="1"/>
          </p:cNvPicPr>
          <p:nvPr/>
        </p:nvPicPr>
        <p:blipFill>
          <a:blip r:embed="rId2" cstate="print"/>
          <a:srcRect/>
          <a:stretch>
            <a:fillRect/>
          </a:stretch>
        </p:blipFill>
        <p:spPr bwMode="auto">
          <a:xfrm>
            <a:off x="152400" y="228599"/>
            <a:ext cx="1594438" cy="1143001"/>
          </a:xfrm>
          <a:prstGeom prst="rect">
            <a:avLst/>
          </a:prstGeom>
          <a:noFill/>
        </p:spPr>
      </p:pic>
      <p:sp>
        <p:nvSpPr>
          <p:cNvPr id="11" name="Text Box 4"/>
          <p:cNvSpPr txBox="1">
            <a:spLocks noChangeArrowheads="1"/>
          </p:cNvSpPr>
          <p:nvPr/>
        </p:nvSpPr>
        <p:spPr bwMode="auto">
          <a:xfrm>
            <a:off x="838200" y="304800"/>
            <a:ext cx="2743200" cy="419099"/>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defRPr sz="1000"/>
            </a:pPr>
            <a:r>
              <a:rPr lang="es-EC" sz="1400" b="1">
                <a:solidFill>
                  <a:srgbClr val="12066E"/>
                </a:solidFill>
              </a:rPr>
              <a:t>Máquinas Industriales de Coser</a:t>
            </a:r>
          </a:p>
          <a:p>
            <a:pPr rtl="1">
              <a:defRPr sz="1000"/>
            </a:pPr>
            <a:r>
              <a:rPr lang="es-EC" sz="1000">
                <a:solidFill>
                  <a:srgbClr val="12066E"/>
                </a:solidFill>
              </a:rPr>
              <a:t>Distribuidor Autorizado</a:t>
            </a:r>
          </a:p>
          <a:p>
            <a:pPr rtl="1">
              <a:defRPr sz="1000"/>
            </a:pPr>
            <a:endParaRPr lang="es-EC" sz="1000">
              <a:solidFill>
                <a:srgbClr val="12066E"/>
              </a:solidFill>
            </a:endParaRPr>
          </a:p>
        </p:txBody>
      </p:sp>
      <p:sp>
        <p:nvSpPr>
          <p:cNvPr id="14" name="Title 1"/>
          <p:cNvSpPr txBox="1">
            <a:spLocks/>
          </p:cNvSpPr>
          <p:nvPr/>
        </p:nvSpPr>
        <p:spPr>
          <a:xfrm>
            <a:off x="809172" y="116477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t>INVERSION Y FINANCIAMIENTO</a:t>
            </a:r>
            <a:endParaRPr lang="en-US" sz="3600" b="1" dirty="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019" y="2819986"/>
            <a:ext cx="3316287"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5543" y="2677103"/>
            <a:ext cx="4419600"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949619" y="2307771"/>
            <a:ext cx="3012781" cy="369332"/>
          </a:xfrm>
          <a:prstGeom prst="rect">
            <a:avLst/>
          </a:prstGeom>
          <a:noFill/>
        </p:spPr>
        <p:txBody>
          <a:bodyPr wrap="square" rtlCol="0">
            <a:spAutoFit/>
          </a:bodyPr>
          <a:lstStyle/>
          <a:p>
            <a:r>
              <a:rPr lang="es-EC" b="1" dirty="0" smtClean="0"/>
              <a:t>CARACTERISTICAS CREDITO</a:t>
            </a:r>
            <a:endParaRPr lang="es-EC" b="1" dirty="0"/>
          </a:p>
        </p:txBody>
      </p:sp>
      <p:sp>
        <p:nvSpPr>
          <p:cNvPr id="4" name="3 Rectángulo"/>
          <p:cNvSpPr/>
          <p:nvPr/>
        </p:nvSpPr>
        <p:spPr>
          <a:xfrm>
            <a:off x="331213" y="5257800"/>
            <a:ext cx="4249591" cy="954107"/>
          </a:xfrm>
          <a:prstGeom prst="rect">
            <a:avLst/>
          </a:prstGeom>
        </p:spPr>
        <p:txBody>
          <a:bodyPr wrap="square">
            <a:spAutoFit/>
          </a:bodyPr>
          <a:lstStyle/>
          <a:p>
            <a:pPr lvl="0"/>
            <a:r>
              <a:rPr lang="es-EC" sz="1400" b="1" dirty="0" smtClean="0"/>
              <a:t>TIR </a:t>
            </a:r>
            <a:r>
              <a:rPr lang="es-EC" sz="1400" b="1" dirty="0"/>
              <a:t>Periódica </a:t>
            </a:r>
            <a:r>
              <a:rPr lang="es-EC" sz="1400" b="1" dirty="0" smtClean="0"/>
              <a:t>: </a:t>
            </a:r>
            <a:r>
              <a:rPr lang="es-EC" sz="1400" dirty="0" smtClean="0"/>
              <a:t>3.75</a:t>
            </a:r>
            <a:r>
              <a:rPr lang="es-EC" sz="1400" dirty="0"/>
              <a:t>% que es la Tasa mensual a la que se adquiere el crédito.</a:t>
            </a:r>
            <a:endParaRPr lang="en-US" sz="1400" dirty="0"/>
          </a:p>
          <a:p>
            <a:pPr lvl="0"/>
            <a:r>
              <a:rPr lang="es-EC" sz="1400" b="1" dirty="0" smtClean="0"/>
              <a:t>TIR </a:t>
            </a:r>
            <a:r>
              <a:rPr lang="es-EC" sz="1400" b="1" dirty="0"/>
              <a:t>Anual :</a:t>
            </a:r>
            <a:r>
              <a:rPr lang="es-EC" sz="1400" b="1" dirty="0" smtClean="0"/>
              <a:t> </a:t>
            </a:r>
            <a:r>
              <a:rPr lang="es-EC" sz="1400" dirty="0" smtClean="0"/>
              <a:t>15</a:t>
            </a:r>
            <a:r>
              <a:rPr lang="es-EC" sz="1400" dirty="0"/>
              <a:t>% que viene a ser la misma tasa nominal.</a:t>
            </a:r>
            <a:endParaRPr lang="en-US" sz="1400" dirty="0"/>
          </a:p>
          <a:p>
            <a:pPr lvl="0"/>
            <a:r>
              <a:rPr lang="es-EC" sz="1400" b="1" dirty="0" smtClean="0"/>
              <a:t>TEA: </a:t>
            </a:r>
            <a:r>
              <a:rPr lang="es-EC" sz="1400" dirty="0" smtClean="0"/>
              <a:t>15.87</a:t>
            </a:r>
            <a:r>
              <a:rPr lang="es-EC" sz="1400" dirty="0"/>
              <a:t>% que es el costo real del crédito.</a:t>
            </a:r>
            <a:endParaRPr lang="en-US" sz="1400" dirty="0"/>
          </a:p>
        </p:txBody>
      </p:sp>
    </p:spTree>
    <p:extLst>
      <p:ext uri="{BB962C8B-B14F-4D97-AF65-F5344CB8AC3E}">
        <p14:creationId xmlns:p14="http://schemas.microsoft.com/office/powerpoint/2010/main" val="1292127506"/>
      </p:ext>
    </p:extLst>
  </p:cSld>
  <p:clrMapOvr>
    <a:masterClrMapping/>
  </p:clrMapOvr>
  <p:transition>
    <p:cut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1" descr="logoMC"/>
          <p:cNvPicPr>
            <a:picLocks noChangeAspect="1" noChangeArrowheads="1"/>
          </p:cNvPicPr>
          <p:nvPr/>
        </p:nvPicPr>
        <p:blipFill>
          <a:blip r:embed="rId2" cstate="print"/>
          <a:srcRect/>
          <a:stretch>
            <a:fillRect/>
          </a:stretch>
        </p:blipFill>
        <p:spPr bwMode="auto">
          <a:xfrm>
            <a:off x="152400" y="228599"/>
            <a:ext cx="1594438" cy="1143001"/>
          </a:xfrm>
          <a:prstGeom prst="rect">
            <a:avLst/>
          </a:prstGeom>
          <a:noFill/>
        </p:spPr>
      </p:pic>
      <p:sp>
        <p:nvSpPr>
          <p:cNvPr id="11" name="Text Box 4"/>
          <p:cNvSpPr txBox="1">
            <a:spLocks noChangeArrowheads="1"/>
          </p:cNvSpPr>
          <p:nvPr/>
        </p:nvSpPr>
        <p:spPr bwMode="auto">
          <a:xfrm>
            <a:off x="838200" y="304800"/>
            <a:ext cx="2743200" cy="419099"/>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defRPr sz="1000"/>
            </a:pPr>
            <a:r>
              <a:rPr lang="es-EC" sz="1400" b="1">
                <a:solidFill>
                  <a:srgbClr val="12066E"/>
                </a:solidFill>
              </a:rPr>
              <a:t>Máquinas Industriales de Coser</a:t>
            </a:r>
          </a:p>
          <a:p>
            <a:pPr rtl="1">
              <a:defRPr sz="1000"/>
            </a:pPr>
            <a:r>
              <a:rPr lang="es-EC" sz="1000">
                <a:solidFill>
                  <a:srgbClr val="12066E"/>
                </a:solidFill>
              </a:rPr>
              <a:t>Distribuidor Autorizado</a:t>
            </a:r>
          </a:p>
          <a:p>
            <a:pPr rtl="1">
              <a:defRPr sz="1000"/>
            </a:pPr>
            <a:endParaRPr lang="es-EC" sz="1000">
              <a:solidFill>
                <a:srgbClr val="12066E"/>
              </a:solidFill>
            </a:endParaRPr>
          </a:p>
        </p:txBody>
      </p:sp>
      <p:sp>
        <p:nvSpPr>
          <p:cNvPr id="14" name="Title 1"/>
          <p:cNvSpPr txBox="1">
            <a:spLocks/>
          </p:cNvSpPr>
          <p:nvPr/>
        </p:nvSpPr>
        <p:spPr>
          <a:xfrm>
            <a:off x="809172" y="116477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t>INGRESOS Y EGRESOS</a:t>
            </a:r>
            <a:endParaRPr lang="en-US" sz="3600" b="1" dirty="0"/>
          </a:p>
        </p:txBody>
      </p:sp>
      <p:sp>
        <p:nvSpPr>
          <p:cNvPr id="3" name="2 CuadroTexto"/>
          <p:cNvSpPr txBox="1"/>
          <p:nvPr/>
        </p:nvSpPr>
        <p:spPr>
          <a:xfrm>
            <a:off x="949619" y="2307771"/>
            <a:ext cx="6594181" cy="369332"/>
          </a:xfrm>
          <a:prstGeom prst="rect">
            <a:avLst/>
          </a:prstGeom>
          <a:noFill/>
        </p:spPr>
        <p:txBody>
          <a:bodyPr wrap="square" rtlCol="0">
            <a:spAutoFit/>
          </a:bodyPr>
          <a:lstStyle/>
          <a:p>
            <a:r>
              <a:rPr lang="es-EC" b="1" dirty="0" smtClean="0"/>
              <a:t>INGRESOS POR VENTA DE MAQUINAS</a:t>
            </a:r>
            <a:endParaRPr lang="es-EC" b="1" dirty="0"/>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885" y="2895599"/>
            <a:ext cx="7507515" cy="3034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7661042"/>
      </p:ext>
    </p:extLst>
  </p:cSld>
  <p:clrMapOvr>
    <a:masterClrMapping/>
  </p:clrMapOvr>
  <p:transition>
    <p:cut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1" descr="logoMC"/>
          <p:cNvPicPr>
            <a:picLocks noChangeAspect="1" noChangeArrowheads="1"/>
          </p:cNvPicPr>
          <p:nvPr/>
        </p:nvPicPr>
        <p:blipFill>
          <a:blip r:embed="rId2" cstate="print"/>
          <a:srcRect/>
          <a:stretch>
            <a:fillRect/>
          </a:stretch>
        </p:blipFill>
        <p:spPr bwMode="auto">
          <a:xfrm>
            <a:off x="152400" y="228599"/>
            <a:ext cx="1594438" cy="1143001"/>
          </a:xfrm>
          <a:prstGeom prst="rect">
            <a:avLst/>
          </a:prstGeom>
          <a:noFill/>
        </p:spPr>
      </p:pic>
      <p:sp>
        <p:nvSpPr>
          <p:cNvPr id="11" name="Text Box 4"/>
          <p:cNvSpPr txBox="1">
            <a:spLocks noChangeArrowheads="1"/>
          </p:cNvSpPr>
          <p:nvPr/>
        </p:nvSpPr>
        <p:spPr bwMode="auto">
          <a:xfrm>
            <a:off x="838200" y="304800"/>
            <a:ext cx="2743200" cy="419099"/>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defRPr sz="1000"/>
            </a:pPr>
            <a:r>
              <a:rPr lang="es-EC" sz="1400" b="1">
                <a:solidFill>
                  <a:srgbClr val="12066E"/>
                </a:solidFill>
              </a:rPr>
              <a:t>Máquinas Industriales de Coser</a:t>
            </a:r>
          </a:p>
          <a:p>
            <a:pPr rtl="1">
              <a:defRPr sz="1000"/>
            </a:pPr>
            <a:r>
              <a:rPr lang="es-EC" sz="1000">
                <a:solidFill>
                  <a:srgbClr val="12066E"/>
                </a:solidFill>
              </a:rPr>
              <a:t>Distribuidor Autorizado</a:t>
            </a:r>
          </a:p>
          <a:p>
            <a:pPr rtl="1">
              <a:defRPr sz="1000"/>
            </a:pPr>
            <a:endParaRPr lang="es-EC" sz="1000">
              <a:solidFill>
                <a:srgbClr val="12066E"/>
              </a:solidFill>
            </a:endParaRPr>
          </a:p>
        </p:txBody>
      </p:sp>
      <p:sp>
        <p:nvSpPr>
          <p:cNvPr id="14" name="Title 1"/>
          <p:cNvSpPr txBox="1">
            <a:spLocks/>
          </p:cNvSpPr>
          <p:nvPr/>
        </p:nvSpPr>
        <p:spPr>
          <a:xfrm>
            <a:off x="809172" y="116477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t>INGRESOS Y EGRESOS</a:t>
            </a:r>
            <a:endParaRPr lang="en-US" sz="3600" b="1" dirty="0"/>
          </a:p>
        </p:txBody>
      </p:sp>
      <p:sp>
        <p:nvSpPr>
          <p:cNvPr id="3" name="2 CuadroTexto"/>
          <p:cNvSpPr txBox="1"/>
          <p:nvPr/>
        </p:nvSpPr>
        <p:spPr>
          <a:xfrm>
            <a:off x="949619" y="2307771"/>
            <a:ext cx="6594181" cy="369332"/>
          </a:xfrm>
          <a:prstGeom prst="rect">
            <a:avLst/>
          </a:prstGeom>
          <a:noFill/>
        </p:spPr>
        <p:txBody>
          <a:bodyPr wrap="square" rtlCol="0">
            <a:spAutoFit/>
          </a:bodyPr>
          <a:lstStyle/>
          <a:p>
            <a:r>
              <a:rPr lang="es-EC" b="1" dirty="0" smtClean="0"/>
              <a:t>INGRESOS POR VENTA DE REPUESTOS Y ACCESORIOS</a:t>
            </a:r>
            <a:endParaRPr lang="es-EC" b="1" dirty="0"/>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861514"/>
            <a:ext cx="7467600" cy="2025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1066800" y="5196114"/>
            <a:ext cx="6594181" cy="369332"/>
          </a:xfrm>
          <a:prstGeom prst="rect">
            <a:avLst/>
          </a:prstGeom>
          <a:noFill/>
        </p:spPr>
        <p:txBody>
          <a:bodyPr wrap="square" rtlCol="0">
            <a:spAutoFit/>
          </a:bodyPr>
          <a:lstStyle/>
          <a:p>
            <a:r>
              <a:rPr lang="es-EC" b="1" dirty="0" smtClean="0"/>
              <a:t>INGRESOS POR SERVICIO TECNICO</a:t>
            </a:r>
            <a:endParaRPr lang="es-EC" b="1" dirty="0"/>
          </a:p>
        </p:txBody>
      </p:sp>
      <p:pic>
        <p:nvPicPr>
          <p:cNvPr id="28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5589939"/>
            <a:ext cx="7315200" cy="40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2351839"/>
      </p:ext>
    </p:extLst>
  </p:cSld>
  <p:clrMapOvr>
    <a:masterClrMapping/>
  </p:clrMapOvr>
  <p:transition>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8229600" cy="1143000"/>
          </a:xfrm>
        </p:spPr>
        <p:txBody>
          <a:bodyPr>
            <a:normAutofit/>
          </a:bodyPr>
          <a:lstStyle/>
          <a:p>
            <a:r>
              <a:rPr lang="en-US" sz="3600" b="1" dirty="0" smtClean="0"/>
              <a:t>SECTOR TEXTIL EN EL ECUADOR</a:t>
            </a:r>
            <a:endParaRPr lang="en-US" sz="3600" b="1" dirty="0"/>
          </a:p>
        </p:txBody>
      </p:sp>
      <p:pic>
        <p:nvPicPr>
          <p:cNvPr id="10" name="Imagen 1" descr="logoMC"/>
          <p:cNvPicPr>
            <a:picLocks noChangeAspect="1" noChangeArrowheads="1"/>
          </p:cNvPicPr>
          <p:nvPr/>
        </p:nvPicPr>
        <p:blipFill>
          <a:blip r:embed="rId2" cstate="print"/>
          <a:srcRect/>
          <a:stretch>
            <a:fillRect/>
          </a:stretch>
        </p:blipFill>
        <p:spPr bwMode="auto">
          <a:xfrm>
            <a:off x="152400" y="228600"/>
            <a:ext cx="1524000" cy="1092506"/>
          </a:xfrm>
          <a:prstGeom prst="rect">
            <a:avLst/>
          </a:prstGeom>
          <a:noFill/>
        </p:spPr>
      </p:pic>
      <p:sp>
        <p:nvSpPr>
          <p:cNvPr id="11" name="Text Box 4"/>
          <p:cNvSpPr txBox="1">
            <a:spLocks noChangeArrowheads="1"/>
          </p:cNvSpPr>
          <p:nvPr/>
        </p:nvSpPr>
        <p:spPr bwMode="auto">
          <a:xfrm>
            <a:off x="838200" y="304800"/>
            <a:ext cx="2590800" cy="457200"/>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defRPr sz="1000"/>
            </a:pPr>
            <a:r>
              <a:rPr lang="es-EC" sz="1400" b="1" i="0" strike="noStrike" dirty="0">
                <a:solidFill>
                  <a:srgbClr val="12066E"/>
                </a:solidFill>
                <a:latin typeface="Calibri"/>
              </a:rPr>
              <a:t>Máquinas Industriales de Coser</a:t>
            </a:r>
          </a:p>
          <a:p>
            <a:pPr algn="l" rtl="1">
              <a:defRPr sz="1000"/>
            </a:pPr>
            <a:r>
              <a:rPr lang="es-EC" b="0" i="0" strike="noStrike" dirty="0">
                <a:solidFill>
                  <a:srgbClr val="12066E"/>
                </a:solidFill>
                <a:latin typeface="Calibri"/>
              </a:rPr>
              <a:t>Distribuidor Autorizado</a:t>
            </a:r>
          </a:p>
          <a:p>
            <a:pPr algn="l" rtl="1">
              <a:defRPr sz="1000"/>
            </a:pPr>
            <a:endParaRPr lang="es-EC" sz="1000" b="0" i="0" strike="noStrike" dirty="0">
              <a:solidFill>
                <a:srgbClr val="12066E"/>
              </a:solidFill>
              <a:latin typeface="Calibri"/>
            </a:endParaRPr>
          </a:p>
        </p:txBody>
      </p:sp>
      <p:pic>
        <p:nvPicPr>
          <p:cNvPr id="616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185568"/>
            <a:ext cx="7606816" cy="360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ut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1" descr="logoMC"/>
          <p:cNvPicPr>
            <a:picLocks noChangeAspect="1" noChangeArrowheads="1"/>
          </p:cNvPicPr>
          <p:nvPr/>
        </p:nvPicPr>
        <p:blipFill>
          <a:blip r:embed="rId2" cstate="print"/>
          <a:srcRect/>
          <a:stretch>
            <a:fillRect/>
          </a:stretch>
        </p:blipFill>
        <p:spPr bwMode="auto">
          <a:xfrm>
            <a:off x="152400" y="228599"/>
            <a:ext cx="1594438" cy="1143001"/>
          </a:xfrm>
          <a:prstGeom prst="rect">
            <a:avLst/>
          </a:prstGeom>
          <a:noFill/>
        </p:spPr>
      </p:pic>
      <p:sp>
        <p:nvSpPr>
          <p:cNvPr id="11" name="Text Box 4"/>
          <p:cNvSpPr txBox="1">
            <a:spLocks noChangeArrowheads="1"/>
          </p:cNvSpPr>
          <p:nvPr/>
        </p:nvSpPr>
        <p:spPr bwMode="auto">
          <a:xfrm>
            <a:off x="838200" y="304800"/>
            <a:ext cx="2743200" cy="419099"/>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defRPr sz="1000"/>
            </a:pPr>
            <a:r>
              <a:rPr lang="es-EC" sz="1400" b="1">
                <a:solidFill>
                  <a:srgbClr val="12066E"/>
                </a:solidFill>
              </a:rPr>
              <a:t>Máquinas Industriales de Coser</a:t>
            </a:r>
          </a:p>
          <a:p>
            <a:pPr rtl="1">
              <a:defRPr sz="1000"/>
            </a:pPr>
            <a:r>
              <a:rPr lang="es-EC" sz="1000">
                <a:solidFill>
                  <a:srgbClr val="12066E"/>
                </a:solidFill>
              </a:rPr>
              <a:t>Distribuidor Autorizado</a:t>
            </a:r>
          </a:p>
          <a:p>
            <a:pPr rtl="1">
              <a:defRPr sz="1000"/>
            </a:pPr>
            <a:endParaRPr lang="es-EC" sz="1000">
              <a:solidFill>
                <a:srgbClr val="12066E"/>
              </a:solidFill>
            </a:endParaRPr>
          </a:p>
        </p:txBody>
      </p:sp>
      <p:sp>
        <p:nvSpPr>
          <p:cNvPr id="14" name="Title 1"/>
          <p:cNvSpPr txBox="1">
            <a:spLocks/>
          </p:cNvSpPr>
          <p:nvPr/>
        </p:nvSpPr>
        <p:spPr>
          <a:xfrm>
            <a:off x="809172" y="1164771"/>
            <a:ext cx="8229600" cy="91216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t>INGRESOS Y EGRESOS</a:t>
            </a:r>
            <a:endParaRPr lang="en-US" sz="3600" b="1" dirty="0"/>
          </a:p>
        </p:txBody>
      </p:sp>
      <p:sp>
        <p:nvSpPr>
          <p:cNvPr id="3" name="2 CuadroTexto"/>
          <p:cNvSpPr txBox="1"/>
          <p:nvPr/>
        </p:nvSpPr>
        <p:spPr>
          <a:xfrm>
            <a:off x="949617" y="2052094"/>
            <a:ext cx="6594181" cy="461665"/>
          </a:xfrm>
          <a:prstGeom prst="rect">
            <a:avLst/>
          </a:prstGeom>
          <a:noFill/>
        </p:spPr>
        <p:txBody>
          <a:bodyPr wrap="square" rtlCol="0">
            <a:spAutoFit/>
          </a:bodyPr>
          <a:lstStyle/>
          <a:p>
            <a:r>
              <a:rPr lang="es-EC" sz="2400" b="1" dirty="0" smtClean="0"/>
              <a:t>COSTOS Y GASTOS</a:t>
            </a:r>
            <a:endParaRPr lang="es-EC" sz="2400" b="1" dirty="0"/>
          </a:p>
        </p:txBody>
      </p:sp>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972" y="3124200"/>
            <a:ext cx="7329034" cy="348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CuadroTexto"/>
          <p:cNvSpPr txBox="1"/>
          <p:nvPr/>
        </p:nvSpPr>
        <p:spPr>
          <a:xfrm>
            <a:off x="1746838" y="2538603"/>
            <a:ext cx="5961315" cy="461665"/>
          </a:xfrm>
          <a:prstGeom prst="rect">
            <a:avLst/>
          </a:prstGeom>
          <a:noFill/>
        </p:spPr>
        <p:txBody>
          <a:bodyPr wrap="square" rtlCol="0">
            <a:spAutoFit/>
          </a:bodyPr>
          <a:lstStyle/>
          <a:p>
            <a:r>
              <a:rPr lang="es-EC" sz="2400" b="1" dirty="0" smtClean="0"/>
              <a:t>COSTO DE VENTAS MAQUINARIA</a:t>
            </a:r>
            <a:endParaRPr lang="es-EC" sz="2400" b="1" dirty="0"/>
          </a:p>
        </p:txBody>
      </p:sp>
    </p:spTree>
    <p:extLst>
      <p:ext uri="{BB962C8B-B14F-4D97-AF65-F5344CB8AC3E}">
        <p14:creationId xmlns:p14="http://schemas.microsoft.com/office/powerpoint/2010/main" val="1813061351"/>
      </p:ext>
    </p:extLst>
  </p:cSld>
  <p:clrMapOvr>
    <a:masterClrMapping/>
  </p:clrMapOvr>
  <p:transition>
    <p:cut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1" descr="logoMC"/>
          <p:cNvPicPr>
            <a:picLocks noChangeAspect="1" noChangeArrowheads="1"/>
          </p:cNvPicPr>
          <p:nvPr/>
        </p:nvPicPr>
        <p:blipFill>
          <a:blip r:embed="rId2" cstate="print"/>
          <a:srcRect/>
          <a:stretch>
            <a:fillRect/>
          </a:stretch>
        </p:blipFill>
        <p:spPr bwMode="auto">
          <a:xfrm>
            <a:off x="152400" y="228599"/>
            <a:ext cx="1594438" cy="1143001"/>
          </a:xfrm>
          <a:prstGeom prst="rect">
            <a:avLst/>
          </a:prstGeom>
          <a:noFill/>
        </p:spPr>
      </p:pic>
      <p:sp>
        <p:nvSpPr>
          <p:cNvPr id="11" name="Text Box 4"/>
          <p:cNvSpPr txBox="1">
            <a:spLocks noChangeArrowheads="1"/>
          </p:cNvSpPr>
          <p:nvPr/>
        </p:nvSpPr>
        <p:spPr bwMode="auto">
          <a:xfrm>
            <a:off x="838200" y="304800"/>
            <a:ext cx="2743200" cy="419099"/>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defRPr sz="1000"/>
            </a:pPr>
            <a:r>
              <a:rPr lang="es-EC" sz="1400" b="1">
                <a:solidFill>
                  <a:srgbClr val="12066E"/>
                </a:solidFill>
              </a:rPr>
              <a:t>Máquinas Industriales de Coser</a:t>
            </a:r>
          </a:p>
          <a:p>
            <a:pPr rtl="1">
              <a:defRPr sz="1000"/>
            </a:pPr>
            <a:r>
              <a:rPr lang="es-EC" sz="1000">
                <a:solidFill>
                  <a:srgbClr val="12066E"/>
                </a:solidFill>
              </a:rPr>
              <a:t>Distribuidor Autorizado</a:t>
            </a:r>
          </a:p>
          <a:p>
            <a:pPr rtl="1">
              <a:defRPr sz="1000"/>
            </a:pPr>
            <a:endParaRPr lang="es-EC" sz="1000">
              <a:solidFill>
                <a:srgbClr val="12066E"/>
              </a:solidFill>
            </a:endParaRPr>
          </a:p>
        </p:txBody>
      </p:sp>
      <p:sp>
        <p:nvSpPr>
          <p:cNvPr id="14" name="Title 1"/>
          <p:cNvSpPr txBox="1">
            <a:spLocks/>
          </p:cNvSpPr>
          <p:nvPr/>
        </p:nvSpPr>
        <p:spPr>
          <a:xfrm>
            <a:off x="809172" y="1164771"/>
            <a:ext cx="8229600" cy="91216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t>INGRESOS Y EGRESOS</a:t>
            </a:r>
            <a:endParaRPr lang="en-US" sz="3600" b="1" dirty="0"/>
          </a:p>
        </p:txBody>
      </p:sp>
      <p:sp>
        <p:nvSpPr>
          <p:cNvPr id="3" name="2 CuadroTexto"/>
          <p:cNvSpPr txBox="1"/>
          <p:nvPr/>
        </p:nvSpPr>
        <p:spPr>
          <a:xfrm>
            <a:off x="949617" y="2052094"/>
            <a:ext cx="6594181" cy="461665"/>
          </a:xfrm>
          <a:prstGeom prst="rect">
            <a:avLst/>
          </a:prstGeom>
          <a:noFill/>
        </p:spPr>
        <p:txBody>
          <a:bodyPr wrap="square" rtlCol="0">
            <a:spAutoFit/>
          </a:bodyPr>
          <a:lstStyle/>
          <a:p>
            <a:r>
              <a:rPr lang="es-EC" sz="2400" b="1" dirty="0" smtClean="0"/>
              <a:t>COSTOS Y GASTOS</a:t>
            </a:r>
            <a:endParaRPr lang="es-EC" sz="2400" b="1" dirty="0"/>
          </a:p>
        </p:txBody>
      </p:sp>
      <p:sp>
        <p:nvSpPr>
          <p:cNvPr id="12" name="11 CuadroTexto"/>
          <p:cNvSpPr txBox="1"/>
          <p:nvPr/>
        </p:nvSpPr>
        <p:spPr>
          <a:xfrm>
            <a:off x="1746838" y="2538603"/>
            <a:ext cx="6482762" cy="461665"/>
          </a:xfrm>
          <a:prstGeom prst="rect">
            <a:avLst/>
          </a:prstGeom>
          <a:noFill/>
        </p:spPr>
        <p:txBody>
          <a:bodyPr wrap="square" rtlCol="0">
            <a:spAutoFit/>
          </a:bodyPr>
          <a:lstStyle/>
          <a:p>
            <a:r>
              <a:rPr lang="es-EC" sz="2400" b="1" dirty="0" smtClean="0"/>
              <a:t>COSTO DE VENTAS PROYECTADO MAQUINARIA</a:t>
            </a:r>
            <a:endParaRPr lang="es-EC" sz="2400" b="1" dirty="0"/>
          </a:p>
        </p:txBody>
      </p:sp>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200" y="3200400"/>
            <a:ext cx="7539789"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3537406"/>
      </p:ext>
    </p:extLst>
  </p:cSld>
  <p:clrMapOvr>
    <a:masterClrMapping/>
  </p:clrMapOvr>
  <p:transition>
    <p:cut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1" descr="logoMC"/>
          <p:cNvPicPr>
            <a:picLocks noChangeAspect="1" noChangeArrowheads="1"/>
          </p:cNvPicPr>
          <p:nvPr/>
        </p:nvPicPr>
        <p:blipFill>
          <a:blip r:embed="rId2" cstate="print"/>
          <a:srcRect/>
          <a:stretch>
            <a:fillRect/>
          </a:stretch>
        </p:blipFill>
        <p:spPr bwMode="auto">
          <a:xfrm>
            <a:off x="152400" y="228599"/>
            <a:ext cx="1594438" cy="1143001"/>
          </a:xfrm>
          <a:prstGeom prst="rect">
            <a:avLst/>
          </a:prstGeom>
          <a:noFill/>
        </p:spPr>
      </p:pic>
      <p:sp>
        <p:nvSpPr>
          <p:cNvPr id="11" name="Text Box 4"/>
          <p:cNvSpPr txBox="1">
            <a:spLocks noChangeArrowheads="1"/>
          </p:cNvSpPr>
          <p:nvPr/>
        </p:nvSpPr>
        <p:spPr bwMode="auto">
          <a:xfrm>
            <a:off x="838200" y="304800"/>
            <a:ext cx="2743200" cy="419099"/>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defRPr sz="1000"/>
            </a:pPr>
            <a:r>
              <a:rPr lang="es-EC" sz="1400" b="1">
                <a:solidFill>
                  <a:srgbClr val="12066E"/>
                </a:solidFill>
              </a:rPr>
              <a:t>Máquinas Industriales de Coser</a:t>
            </a:r>
          </a:p>
          <a:p>
            <a:pPr rtl="1">
              <a:defRPr sz="1000"/>
            </a:pPr>
            <a:r>
              <a:rPr lang="es-EC" sz="1000">
                <a:solidFill>
                  <a:srgbClr val="12066E"/>
                </a:solidFill>
              </a:rPr>
              <a:t>Distribuidor Autorizado</a:t>
            </a:r>
          </a:p>
          <a:p>
            <a:pPr rtl="1">
              <a:defRPr sz="1000"/>
            </a:pPr>
            <a:endParaRPr lang="es-EC" sz="1000">
              <a:solidFill>
                <a:srgbClr val="12066E"/>
              </a:solidFill>
            </a:endParaRPr>
          </a:p>
        </p:txBody>
      </p:sp>
      <p:sp>
        <p:nvSpPr>
          <p:cNvPr id="14" name="Title 1"/>
          <p:cNvSpPr txBox="1">
            <a:spLocks/>
          </p:cNvSpPr>
          <p:nvPr/>
        </p:nvSpPr>
        <p:spPr>
          <a:xfrm>
            <a:off x="809172" y="1164771"/>
            <a:ext cx="8229600" cy="91216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t>INGRESOS Y EGRESOS</a:t>
            </a:r>
            <a:endParaRPr lang="en-US" sz="3600" b="1" dirty="0"/>
          </a:p>
        </p:txBody>
      </p:sp>
      <p:sp>
        <p:nvSpPr>
          <p:cNvPr id="3" name="2 CuadroTexto"/>
          <p:cNvSpPr txBox="1"/>
          <p:nvPr/>
        </p:nvSpPr>
        <p:spPr>
          <a:xfrm>
            <a:off x="949617" y="2052094"/>
            <a:ext cx="6594181" cy="461665"/>
          </a:xfrm>
          <a:prstGeom prst="rect">
            <a:avLst/>
          </a:prstGeom>
          <a:noFill/>
        </p:spPr>
        <p:txBody>
          <a:bodyPr wrap="square" rtlCol="0">
            <a:spAutoFit/>
          </a:bodyPr>
          <a:lstStyle/>
          <a:p>
            <a:r>
              <a:rPr lang="es-EC" sz="2400" b="1" dirty="0" smtClean="0"/>
              <a:t>COSTOS Y GASTOS</a:t>
            </a:r>
            <a:endParaRPr lang="es-EC" sz="2400" b="1" dirty="0"/>
          </a:p>
        </p:txBody>
      </p:sp>
      <p:sp>
        <p:nvSpPr>
          <p:cNvPr id="12" name="11 CuadroTexto"/>
          <p:cNvSpPr txBox="1"/>
          <p:nvPr/>
        </p:nvSpPr>
        <p:spPr>
          <a:xfrm>
            <a:off x="1746838" y="2538603"/>
            <a:ext cx="6482762" cy="400110"/>
          </a:xfrm>
          <a:prstGeom prst="rect">
            <a:avLst/>
          </a:prstGeom>
          <a:noFill/>
        </p:spPr>
        <p:txBody>
          <a:bodyPr wrap="square" rtlCol="0">
            <a:spAutoFit/>
          </a:bodyPr>
          <a:lstStyle/>
          <a:p>
            <a:r>
              <a:rPr lang="es-EC" sz="2000" b="1" dirty="0" smtClean="0"/>
              <a:t>COSTO DE VENTAS PROYECTADO REPUESTOS</a:t>
            </a:r>
            <a:endParaRPr lang="es-EC" sz="2000" b="1" dirty="0"/>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200399"/>
            <a:ext cx="6858000" cy="1987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2022076" y="5334000"/>
            <a:ext cx="6482762" cy="400110"/>
          </a:xfrm>
          <a:prstGeom prst="rect">
            <a:avLst/>
          </a:prstGeom>
          <a:noFill/>
        </p:spPr>
        <p:txBody>
          <a:bodyPr wrap="square" rtlCol="0">
            <a:spAutoFit/>
          </a:bodyPr>
          <a:lstStyle/>
          <a:p>
            <a:r>
              <a:rPr lang="es-EC" sz="2000" b="1" dirty="0" smtClean="0"/>
              <a:t>COSTOS TOTALES PROYECTADOS</a:t>
            </a:r>
            <a:endParaRPr lang="es-EC" sz="2000" b="1" dirty="0"/>
          </a:p>
        </p:txBody>
      </p:sp>
      <p:pic>
        <p:nvPicPr>
          <p:cNvPr id="317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1600" y="5870912"/>
            <a:ext cx="7033238" cy="48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0271999"/>
      </p:ext>
    </p:extLst>
  </p:cSld>
  <p:clrMapOvr>
    <a:masterClrMapping/>
  </p:clrMapOvr>
  <p:transition>
    <p:cut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1" descr="logoMC"/>
          <p:cNvPicPr>
            <a:picLocks noChangeAspect="1" noChangeArrowheads="1"/>
          </p:cNvPicPr>
          <p:nvPr/>
        </p:nvPicPr>
        <p:blipFill>
          <a:blip r:embed="rId2" cstate="print"/>
          <a:srcRect/>
          <a:stretch>
            <a:fillRect/>
          </a:stretch>
        </p:blipFill>
        <p:spPr bwMode="auto">
          <a:xfrm>
            <a:off x="152400" y="228599"/>
            <a:ext cx="1594438" cy="1143001"/>
          </a:xfrm>
          <a:prstGeom prst="rect">
            <a:avLst/>
          </a:prstGeom>
          <a:noFill/>
        </p:spPr>
      </p:pic>
      <p:sp>
        <p:nvSpPr>
          <p:cNvPr id="11" name="Text Box 4"/>
          <p:cNvSpPr txBox="1">
            <a:spLocks noChangeArrowheads="1"/>
          </p:cNvSpPr>
          <p:nvPr/>
        </p:nvSpPr>
        <p:spPr bwMode="auto">
          <a:xfrm>
            <a:off x="838200" y="304800"/>
            <a:ext cx="2743200" cy="419099"/>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defRPr sz="1000"/>
            </a:pPr>
            <a:r>
              <a:rPr lang="es-EC" sz="1400" b="1">
                <a:solidFill>
                  <a:srgbClr val="12066E"/>
                </a:solidFill>
              </a:rPr>
              <a:t>Máquinas Industriales de Coser</a:t>
            </a:r>
          </a:p>
          <a:p>
            <a:pPr rtl="1">
              <a:defRPr sz="1000"/>
            </a:pPr>
            <a:r>
              <a:rPr lang="es-EC" sz="1000">
                <a:solidFill>
                  <a:srgbClr val="12066E"/>
                </a:solidFill>
              </a:rPr>
              <a:t>Distribuidor Autorizado</a:t>
            </a:r>
          </a:p>
          <a:p>
            <a:pPr rtl="1">
              <a:defRPr sz="1000"/>
            </a:pPr>
            <a:endParaRPr lang="es-EC" sz="1000">
              <a:solidFill>
                <a:srgbClr val="12066E"/>
              </a:solidFill>
            </a:endParaRPr>
          </a:p>
        </p:txBody>
      </p:sp>
      <p:sp>
        <p:nvSpPr>
          <p:cNvPr id="14" name="Title 1"/>
          <p:cNvSpPr txBox="1">
            <a:spLocks/>
          </p:cNvSpPr>
          <p:nvPr/>
        </p:nvSpPr>
        <p:spPr>
          <a:xfrm>
            <a:off x="809172" y="1164771"/>
            <a:ext cx="8229600" cy="91216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t>INGRESOS Y EGRESOS</a:t>
            </a:r>
            <a:endParaRPr lang="en-US" sz="3600" b="1" dirty="0"/>
          </a:p>
        </p:txBody>
      </p:sp>
      <p:sp>
        <p:nvSpPr>
          <p:cNvPr id="3" name="2 CuadroTexto"/>
          <p:cNvSpPr txBox="1"/>
          <p:nvPr/>
        </p:nvSpPr>
        <p:spPr>
          <a:xfrm>
            <a:off x="1208314" y="1905000"/>
            <a:ext cx="6594181" cy="523220"/>
          </a:xfrm>
          <a:prstGeom prst="rect">
            <a:avLst/>
          </a:prstGeom>
          <a:noFill/>
        </p:spPr>
        <p:txBody>
          <a:bodyPr wrap="square" rtlCol="0">
            <a:spAutoFit/>
          </a:bodyPr>
          <a:lstStyle/>
          <a:p>
            <a:r>
              <a:rPr lang="es-EC" sz="2800" b="1" dirty="0" smtClean="0"/>
              <a:t>GASTOS</a:t>
            </a:r>
            <a:endParaRPr lang="es-EC" sz="2800" b="1" dirty="0"/>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667000"/>
            <a:ext cx="3704772" cy="3015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1234" y="2819399"/>
            <a:ext cx="3875767" cy="106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1432140"/>
      </p:ext>
    </p:extLst>
  </p:cSld>
  <p:clrMapOvr>
    <a:masterClrMapping/>
  </p:clrMapOvr>
  <p:transition>
    <p:cut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1" descr="logoMC"/>
          <p:cNvPicPr>
            <a:picLocks noChangeAspect="1" noChangeArrowheads="1"/>
          </p:cNvPicPr>
          <p:nvPr/>
        </p:nvPicPr>
        <p:blipFill>
          <a:blip r:embed="rId2" cstate="print"/>
          <a:srcRect/>
          <a:stretch>
            <a:fillRect/>
          </a:stretch>
        </p:blipFill>
        <p:spPr bwMode="auto">
          <a:xfrm>
            <a:off x="152400" y="228599"/>
            <a:ext cx="1594438" cy="1143001"/>
          </a:xfrm>
          <a:prstGeom prst="rect">
            <a:avLst/>
          </a:prstGeom>
          <a:noFill/>
        </p:spPr>
      </p:pic>
      <p:sp>
        <p:nvSpPr>
          <p:cNvPr id="11" name="Text Box 4"/>
          <p:cNvSpPr txBox="1">
            <a:spLocks noChangeArrowheads="1"/>
          </p:cNvSpPr>
          <p:nvPr/>
        </p:nvSpPr>
        <p:spPr bwMode="auto">
          <a:xfrm>
            <a:off x="838200" y="304800"/>
            <a:ext cx="2743200" cy="419099"/>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defRPr sz="1000"/>
            </a:pPr>
            <a:r>
              <a:rPr lang="es-EC" sz="1400" b="1">
                <a:solidFill>
                  <a:srgbClr val="12066E"/>
                </a:solidFill>
              </a:rPr>
              <a:t>Máquinas Industriales de Coser</a:t>
            </a:r>
          </a:p>
          <a:p>
            <a:pPr rtl="1">
              <a:defRPr sz="1000"/>
            </a:pPr>
            <a:r>
              <a:rPr lang="es-EC" sz="1000">
                <a:solidFill>
                  <a:srgbClr val="12066E"/>
                </a:solidFill>
              </a:rPr>
              <a:t>Distribuidor Autorizado</a:t>
            </a:r>
          </a:p>
          <a:p>
            <a:pPr rtl="1">
              <a:defRPr sz="1000"/>
            </a:pPr>
            <a:endParaRPr lang="es-EC" sz="1000">
              <a:solidFill>
                <a:srgbClr val="12066E"/>
              </a:solidFill>
            </a:endParaRPr>
          </a:p>
        </p:txBody>
      </p:sp>
      <p:sp>
        <p:nvSpPr>
          <p:cNvPr id="14" name="Title 1"/>
          <p:cNvSpPr txBox="1">
            <a:spLocks/>
          </p:cNvSpPr>
          <p:nvPr/>
        </p:nvSpPr>
        <p:spPr>
          <a:xfrm>
            <a:off x="809172" y="1164771"/>
            <a:ext cx="8229600" cy="91216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t>INGRESOS Y EGRESOS</a:t>
            </a:r>
            <a:endParaRPr lang="en-US" sz="3600" b="1" dirty="0"/>
          </a:p>
        </p:txBody>
      </p:sp>
      <p:sp>
        <p:nvSpPr>
          <p:cNvPr id="3" name="2 CuadroTexto"/>
          <p:cNvSpPr txBox="1"/>
          <p:nvPr/>
        </p:nvSpPr>
        <p:spPr>
          <a:xfrm>
            <a:off x="1208314" y="1905000"/>
            <a:ext cx="6594181" cy="523220"/>
          </a:xfrm>
          <a:prstGeom prst="rect">
            <a:avLst/>
          </a:prstGeom>
          <a:noFill/>
        </p:spPr>
        <p:txBody>
          <a:bodyPr wrap="square" rtlCol="0">
            <a:spAutoFit/>
          </a:bodyPr>
          <a:lstStyle/>
          <a:p>
            <a:r>
              <a:rPr lang="es-EC" sz="2800" b="1" dirty="0" smtClean="0"/>
              <a:t>GASTOS</a:t>
            </a:r>
            <a:endParaRPr lang="es-EC" sz="2800" b="1" dirty="0"/>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3972" y="2561801"/>
            <a:ext cx="3469963" cy="147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9318" y="4724400"/>
            <a:ext cx="3429000" cy="1416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5003" y="2561801"/>
            <a:ext cx="3469961" cy="147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276559"/>
      </p:ext>
    </p:extLst>
  </p:cSld>
  <p:clrMapOvr>
    <a:masterClrMapping/>
  </p:clrMapOvr>
  <p:transition>
    <p:cut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1" descr="logoMC"/>
          <p:cNvPicPr>
            <a:picLocks noChangeAspect="1" noChangeArrowheads="1"/>
          </p:cNvPicPr>
          <p:nvPr/>
        </p:nvPicPr>
        <p:blipFill>
          <a:blip r:embed="rId2" cstate="print"/>
          <a:srcRect/>
          <a:stretch>
            <a:fillRect/>
          </a:stretch>
        </p:blipFill>
        <p:spPr bwMode="auto">
          <a:xfrm>
            <a:off x="152400" y="228599"/>
            <a:ext cx="1594438" cy="1143001"/>
          </a:xfrm>
          <a:prstGeom prst="rect">
            <a:avLst/>
          </a:prstGeom>
          <a:noFill/>
        </p:spPr>
      </p:pic>
      <p:sp>
        <p:nvSpPr>
          <p:cNvPr id="11" name="Text Box 4"/>
          <p:cNvSpPr txBox="1">
            <a:spLocks noChangeArrowheads="1"/>
          </p:cNvSpPr>
          <p:nvPr/>
        </p:nvSpPr>
        <p:spPr bwMode="auto">
          <a:xfrm>
            <a:off x="838200" y="304800"/>
            <a:ext cx="2743200" cy="419099"/>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defRPr sz="1000"/>
            </a:pPr>
            <a:r>
              <a:rPr lang="es-EC" sz="1400" b="1">
                <a:solidFill>
                  <a:srgbClr val="12066E"/>
                </a:solidFill>
              </a:rPr>
              <a:t>Máquinas Industriales de Coser</a:t>
            </a:r>
          </a:p>
          <a:p>
            <a:pPr rtl="1">
              <a:defRPr sz="1000"/>
            </a:pPr>
            <a:r>
              <a:rPr lang="es-EC" sz="1000">
                <a:solidFill>
                  <a:srgbClr val="12066E"/>
                </a:solidFill>
              </a:rPr>
              <a:t>Distribuidor Autorizado</a:t>
            </a:r>
          </a:p>
          <a:p>
            <a:pPr rtl="1">
              <a:defRPr sz="1000"/>
            </a:pPr>
            <a:endParaRPr lang="es-EC" sz="1000">
              <a:solidFill>
                <a:srgbClr val="12066E"/>
              </a:solidFill>
            </a:endParaRPr>
          </a:p>
        </p:txBody>
      </p:sp>
      <p:sp>
        <p:nvSpPr>
          <p:cNvPr id="14" name="Title 1"/>
          <p:cNvSpPr txBox="1">
            <a:spLocks/>
          </p:cNvSpPr>
          <p:nvPr/>
        </p:nvSpPr>
        <p:spPr>
          <a:xfrm>
            <a:off x="809172" y="1164771"/>
            <a:ext cx="8229600" cy="91216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PRONOSTICOS FINANCIEROS</a:t>
            </a:r>
            <a:endParaRPr lang="en-US" sz="2800" b="1" dirty="0"/>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172" y="2076938"/>
            <a:ext cx="8001000" cy="4414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0408909"/>
      </p:ext>
    </p:extLst>
  </p:cSld>
  <p:clrMapOvr>
    <a:masterClrMapping/>
  </p:clrMapOvr>
  <p:transition>
    <p:cut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1" descr="logoMC"/>
          <p:cNvPicPr>
            <a:picLocks noChangeAspect="1" noChangeArrowheads="1"/>
          </p:cNvPicPr>
          <p:nvPr/>
        </p:nvPicPr>
        <p:blipFill>
          <a:blip r:embed="rId2" cstate="print"/>
          <a:srcRect/>
          <a:stretch>
            <a:fillRect/>
          </a:stretch>
        </p:blipFill>
        <p:spPr bwMode="auto">
          <a:xfrm>
            <a:off x="152400" y="228600"/>
            <a:ext cx="1143000" cy="819380"/>
          </a:xfrm>
          <a:prstGeom prst="rect">
            <a:avLst/>
          </a:prstGeom>
          <a:noFill/>
        </p:spPr>
      </p:pic>
      <p:sp>
        <p:nvSpPr>
          <p:cNvPr id="11" name="Text Box 4"/>
          <p:cNvSpPr txBox="1">
            <a:spLocks noChangeArrowheads="1"/>
          </p:cNvSpPr>
          <p:nvPr/>
        </p:nvSpPr>
        <p:spPr bwMode="auto">
          <a:xfrm>
            <a:off x="723900" y="304800"/>
            <a:ext cx="2514600" cy="333490"/>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defRPr sz="1000"/>
            </a:pPr>
            <a:r>
              <a:rPr lang="es-EC" sz="1400" b="1" dirty="0">
                <a:solidFill>
                  <a:srgbClr val="12066E"/>
                </a:solidFill>
              </a:rPr>
              <a:t>Máquinas Industriales de Coser</a:t>
            </a:r>
          </a:p>
          <a:p>
            <a:pPr rtl="1">
              <a:defRPr sz="1000"/>
            </a:pPr>
            <a:r>
              <a:rPr lang="es-EC" sz="1000" dirty="0">
                <a:solidFill>
                  <a:srgbClr val="12066E"/>
                </a:solidFill>
              </a:rPr>
              <a:t>Distribuidor Autorizado</a:t>
            </a:r>
          </a:p>
          <a:p>
            <a:pPr rtl="1">
              <a:defRPr sz="1000"/>
            </a:pPr>
            <a:endParaRPr lang="es-EC" sz="1000" dirty="0">
              <a:solidFill>
                <a:srgbClr val="12066E"/>
              </a:solidFill>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073380"/>
            <a:ext cx="7934122" cy="542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8747709"/>
      </p:ext>
    </p:extLst>
  </p:cSld>
  <p:clrMapOvr>
    <a:masterClrMapping/>
  </p:clrMapOvr>
  <p:transition>
    <p:cut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1" descr="logoMC"/>
          <p:cNvPicPr>
            <a:picLocks noChangeAspect="1" noChangeArrowheads="1"/>
          </p:cNvPicPr>
          <p:nvPr/>
        </p:nvPicPr>
        <p:blipFill>
          <a:blip r:embed="rId2" cstate="print"/>
          <a:srcRect/>
          <a:stretch>
            <a:fillRect/>
          </a:stretch>
        </p:blipFill>
        <p:spPr bwMode="auto">
          <a:xfrm>
            <a:off x="152400" y="228599"/>
            <a:ext cx="1594438" cy="1143001"/>
          </a:xfrm>
          <a:prstGeom prst="rect">
            <a:avLst/>
          </a:prstGeom>
          <a:noFill/>
        </p:spPr>
      </p:pic>
      <p:sp>
        <p:nvSpPr>
          <p:cNvPr id="11" name="Text Box 4"/>
          <p:cNvSpPr txBox="1">
            <a:spLocks noChangeArrowheads="1"/>
          </p:cNvSpPr>
          <p:nvPr/>
        </p:nvSpPr>
        <p:spPr bwMode="auto">
          <a:xfrm>
            <a:off x="838200" y="304800"/>
            <a:ext cx="2743200" cy="419099"/>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defRPr sz="1000"/>
            </a:pPr>
            <a:r>
              <a:rPr lang="es-EC" sz="1400" b="1">
                <a:solidFill>
                  <a:srgbClr val="12066E"/>
                </a:solidFill>
              </a:rPr>
              <a:t>Máquinas Industriales de Coser</a:t>
            </a:r>
          </a:p>
          <a:p>
            <a:pPr rtl="1">
              <a:defRPr sz="1000"/>
            </a:pPr>
            <a:r>
              <a:rPr lang="es-EC" sz="1000">
                <a:solidFill>
                  <a:srgbClr val="12066E"/>
                </a:solidFill>
              </a:rPr>
              <a:t>Distribuidor Autorizado</a:t>
            </a:r>
          </a:p>
          <a:p>
            <a:pPr rtl="1">
              <a:defRPr sz="1000"/>
            </a:pPr>
            <a:endParaRPr lang="es-EC" sz="1000">
              <a:solidFill>
                <a:srgbClr val="12066E"/>
              </a:solidFill>
            </a:endParaRPr>
          </a:p>
        </p:txBody>
      </p:sp>
      <p:sp>
        <p:nvSpPr>
          <p:cNvPr id="14" name="Title 1"/>
          <p:cNvSpPr txBox="1">
            <a:spLocks/>
          </p:cNvSpPr>
          <p:nvPr/>
        </p:nvSpPr>
        <p:spPr>
          <a:xfrm>
            <a:off x="809172" y="963804"/>
            <a:ext cx="8229600" cy="91216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PRONOSTICOS FINANCIEROS</a:t>
            </a:r>
            <a:endParaRPr lang="en-US" sz="2800" b="1" dirty="0"/>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657" y="1846942"/>
            <a:ext cx="6656630" cy="4768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5470430"/>
      </p:ext>
    </p:extLst>
  </p:cSld>
  <p:clrMapOvr>
    <a:masterClrMapping/>
  </p:clrMapOvr>
  <p:transition>
    <p:cut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1" descr="logoMC"/>
          <p:cNvPicPr>
            <a:picLocks noChangeAspect="1" noChangeArrowheads="1"/>
          </p:cNvPicPr>
          <p:nvPr/>
        </p:nvPicPr>
        <p:blipFill>
          <a:blip r:embed="rId2" cstate="print"/>
          <a:srcRect/>
          <a:stretch>
            <a:fillRect/>
          </a:stretch>
        </p:blipFill>
        <p:spPr bwMode="auto">
          <a:xfrm>
            <a:off x="152400" y="228599"/>
            <a:ext cx="1594438" cy="1143001"/>
          </a:xfrm>
          <a:prstGeom prst="rect">
            <a:avLst/>
          </a:prstGeom>
          <a:noFill/>
        </p:spPr>
      </p:pic>
      <p:sp>
        <p:nvSpPr>
          <p:cNvPr id="11" name="Text Box 4"/>
          <p:cNvSpPr txBox="1">
            <a:spLocks noChangeArrowheads="1"/>
          </p:cNvSpPr>
          <p:nvPr/>
        </p:nvSpPr>
        <p:spPr bwMode="auto">
          <a:xfrm>
            <a:off x="838200" y="304800"/>
            <a:ext cx="2743200" cy="419099"/>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defRPr sz="1000"/>
            </a:pPr>
            <a:r>
              <a:rPr lang="es-EC" sz="1400" b="1">
                <a:solidFill>
                  <a:srgbClr val="12066E"/>
                </a:solidFill>
              </a:rPr>
              <a:t>Máquinas Industriales de Coser</a:t>
            </a:r>
          </a:p>
          <a:p>
            <a:pPr rtl="1">
              <a:defRPr sz="1000"/>
            </a:pPr>
            <a:r>
              <a:rPr lang="es-EC" sz="1000">
                <a:solidFill>
                  <a:srgbClr val="12066E"/>
                </a:solidFill>
              </a:rPr>
              <a:t>Distribuidor Autorizado</a:t>
            </a:r>
          </a:p>
          <a:p>
            <a:pPr rtl="1">
              <a:defRPr sz="1000"/>
            </a:pPr>
            <a:endParaRPr lang="es-EC" sz="1000">
              <a:solidFill>
                <a:srgbClr val="12066E"/>
              </a:solidFill>
            </a:endParaRPr>
          </a:p>
        </p:txBody>
      </p:sp>
      <p:sp>
        <p:nvSpPr>
          <p:cNvPr id="14" name="Title 1"/>
          <p:cNvSpPr txBox="1">
            <a:spLocks/>
          </p:cNvSpPr>
          <p:nvPr/>
        </p:nvSpPr>
        <p:spPr>
          <a:xfrm>
            <a:off x="809172" y="859272"/>
            <a:ext cx="8229600" cy="91216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EVALUACION FINANCIERA</a:t>
            </a:r>
            <a:endParaRPr lang="en-US" sz="2800" b="1"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401" y="1676400"/>
            <a:ext cx="6858000" cy="482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207566"/>
      </p:ext>
    </p:extLst>
  </p:cSld>
  <p:clrMapOvr>
    <a:masterClrMapping/>
  </p:clrMapOvr>
  <p:transition>
    <p:cut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1" descr="logoMC"/>
          <p:cNvPicPr>
            <a:picLocks noChangeAspect="1" noChangeArrowheads="1"/>
          </p:cNvPicPr>
          <p:nvPr/>
        </p:nvPicPr>
        <p:blipFill>
          <a:blip r:embed="rId2" cstate="print"/>
          <a:srcRect/>
          <a:stretch>
            <a:fillRect/>
          </a:stretch>
        </p:blipFill>
        <p:spPr bwMode="auto">
          <a:xfrm>
            <a:off x="152400" y="228599"/>
            <a:ext cx="1594438" cy="1143001"/>
          </a:xfrm>
          <a:prstGeom prst="rect">
            <a:avLst/>
          </a:prstGeom>
          <a:noFill/>
        </p:spPr>
      </p:pic>
      <p:sp>
        <p:nvSpPr>
          <p:cNvPr id="11" name="Text Box 4"/>
          <p:cNvSpPr txBox="1">
            <a:spLocks noChangeArrowheads="1"/>
          </p:cNvSpPr>
          <p:nvPr/>
        </p:nvSpPr>
        <p:spPr bwMode="auto">
          <a:xfrm>
            <a:off x="838200" y="304800"/>
            <a:ext cx="2743200" cy="419099"/>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defRPr sz="1000"/>
            </a:pPr>
            <a:r>
              <a:rPr lang="es-EC" sz="1400" b="1">
                <a:solidFill>
                  <a:srgbClr val="12066E"/>
                </a:solidFill>
              </a:rPr>
              <a:t>Máquinas Industriales de Coser</a:t>
            </a:r>
          </a:p>
          <a:p>
            <a:pPr rtl="1">
              <a:defRPr sz="1000"/>
            </a:pPr>
            <a:r>
              <a:rPr lang="es-EC" sz="1000">
                <a:solidFill>
                  <a:srgbClr val="12066E"/>
                </a:solidFill>
              </a:rPr>
              <a:t>Distribuidor Autorizado</a:t>
            </a:r>
          </a:p>
          <a:p>
            <a:pPr rtl="1">
              <a:defRPr sz="1000"/>
            </a:pPr>
            <a:endParaRPr lang="es-EC" sz="1000">
              <a:solidFill>
                <a:srgbClr val="12066E"/>
              </a:solidFill>
            </a:endParaRPr>
          </a:p>
        </p:txBody>
      </p:sp>
      <p:sp>
        <p:nvSpPr>
          <p:cNvPr id="14" name="Title 1"/>
          <p:cNvSpPr txBox="1">
            <a:spLocks/>
          </p:cNvSpPr>
          <p:nvPr/>
        </p:nvSpPr>
        <p:spPr>
          <a:xfrm>
            <a:off x="809172" y="859272"/>
            <a:ext cx="8229600" cy="91216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EVALUACION FINANCIERA</a:t>
            </a:r>
            <a:endParaRPr lang="en-US" sz="2800" b="1"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8718" y="1981200"/>
            <a:ext cx="6310507" cy="4095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0054030"/>
      </p:ext>
    </p:extLst>
  </p:cSld>
  <p:clrMapOvr>
    <a:masterClrMapping/>
  </p:clrMapOvr>
  <p:transition>
    <p:cut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Imagen 1" descr="logoMC"/>
          <p:cNvPicPr>
            <a:picLocks noChangeAspect="1" noChangeArrowheads="1"/>
          </p:cNvPicPr>
          <p:nvPr/>
        </p:nvPicPr>
        <p:blipFill>
          <a:blip r:embed="rId2" cstate="print"/>
          <a:srcRect/>
          <a:stretch>
            <a:fillRect/>
          </a:stretch>
        </p:blipFill>
        <p:spPr bwMode="auto">
          <a:xfrm>
            <a:off x="304800" y="381000"/>
            <a:ext cx="2551099" cy="1828800"/>
          </a:xfrm>
          <a:prstGeom prst="rect">
            <a:avLst/>
          </a:prstGeom>
          <a:noFill/>
        </p:spPr>
      </p:pic>
      <p:sp>
        <p:nvSpPr>
          <p:cNvPr id="7" name="Text Box 4"/>
          <p:cNvSpPr txBox="1">
            <a:spLocks noChangeArrowheads="1"/>
          </p:cNvSpPr>
          <p:nvPr/>
        </p:nvSpPr>
        <p:spPr bwMode="auto">
          <a:xfrm>
            <a:off x="1600200" y="609600"/>
            <a:ext cx="3503119" cy="571499"/>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defRPr sz="1000"/>
            </a:pPr>
            <a:r>
              <a:rPr lang="es-EC" sz="1800" b="1" i="0" strike="noStrike" dirty="0">
                <a:solidFill>
                  <a:srgbClr val="12066E"/>
                </a:solidFill>
                <a:latin typeface="Calibri"/>
              </a:rPr>
              <a:t>Máquinas Industriales de Coser</a:t>
            </a:r>
          </a:p>
          <a:p>
            <a:pPr algn="l" rtl="1">
              <a:defRPr sz="1000"/>
            </a:pPr>
            <a:r>
              <a:rPr lang="es-EC" sz="1400" b="0" i="0" strike="noStrike" dirty="0">
                <a:solidFill>
                  <a:srgbClr val="12066E"/>
                </a:solidFill>
                <a:latin typeface="Calibri"/>
              </a:rPr>
              <a:t>Distribuidor Autorizado</a:t>
            </a:r>
          </a:p>
          <a:p>
            <a:pPr algn="l" rtl="1">
              <a:defRPr sz="1000"/>
            </a:pPr>
            <a:endParaRPr lang="es-EC" sz="1100" b="0" i="0" strike="noStrike" dirty="0">
              <a:solidFill>
                <a:srgbClr val="12066E"/>
              </a:solidFill>
              <a:latin typeface="Calibri"/>
            </a:endParaRPr>
          </a:p>
        </p:txBody>
      </p:sp>
      <p:sp>
        <p:nvSpPr>
          <p:cNvPr id="20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2"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0"/>
          <p:cNvSpPr/>
          <p:nvPr/>
        </p:nvSpPr>
        <p:spPr>
          <a:xfrm>
            <a:off x="4876800" y="4648200"/>
            <a:ext cx="1807995" cy="369332"/>
          </a:xfrm>
          <a:prstGeom prst="rect">
            <a:avLst/>
          </a:prstGeom>
        </p:spPr>
        <p:txBody>
          <a:bodyPr wrap="none">
            <a:spAutoFit/>
          </a:bodyPr>
          <a:lstStyle/>
          <a:p>
            <a:r>
              <a:rPr lang="en-US" b="1" dirty="0" smtClean="0"/>
              <a:t>DURKOPP ADLER</a:t>
            </a:r>
            <a:endParaRPr lang="en-US" dirty="0"/>
          </a:p>
        </p:txBody>
      </p:sp>
      <p:pic>
        <p:nvPicPr>
          <p:cNvPr id="2054" name="Picture 6"/>
          <p:cNvPicPr>
            <a:picLocks noChangeAspect="1" noChangeArrowheads="1"/>
          </p:cNvPicPr>
          <p:nvPr/>
        </p:nvPicPr>
        <p:blipFill>
          <a:blip r:embed="rId3" cstate="print"/>
          <a:srcRect/>
          <a:stretch>
            <a:fillRect/>
          </a:stretch>
        </p:blipFill>
        <p:spPr bwMode="auto">
          <a:xfrm>
            <a:off x="488373" y="5105400"/>
            <a:ext cx="1707572" cy="1502664"/>
          </a:xfrm>
          <a:prstGeom prst="rect">
            <a:avLst/>
          </a:prstGeom>
          <a:noFill/>
          <a:ln w="9525">
            <a:noFill/>
            <a:miter lim="800000"/>
            <a:headEnd/>
            <a:tailEnd/>
          </a:ln>
        </p:spPr>
      </p:pic>
      <p:sp>
        <p:nvSpPr>
          <p:cNvPr id="14" name="Rectangle 13"/>
          <p:cNvSpPr/>
          <p:nvPr/>
        </p:nvSpPr>
        <p:spPr>
          <a:xfrm>
            <a:off x="304800" y="4648200"/>
            <a:ext cx="2590800" cy="646331"/>
          </a:xfrm>
          <a:prstGeom prst="rect">
            <a:avLst/>
          </a:prstGeom>
        </p:spPr>
        <p:txBody>
          <a:bodyPr wrap="square">
            <a:spAutoFit/>
          </a:bodyPr>
          <a:lstStyle/>
          <a:p>
            <a:r>
              <a:rPr lang="en-US" b="1" dirty="0" smtClean="0"/>
              <a:t>BROTHER PR1000</a:t>
            </a:r>
            <a:r>
              <a:rPr lang="en-US" dirty="0" smtClean="0"/>
              <a:t/>
            </a:r>
            <a:br>
              <a:rPr lang="en-US" dirty="0" smtClean="0"/>
            </a:br>
            <a:endParaRPr lang="en-US" dirty="0"/>
          </a:p>
        </p:txBody>
      </p:sp>
      <p:sp>
        <p:nvSpPr>
          <p:cNvPr id="16" name="Rectangle 15"/>
          <p:cNvSpPr/>
          <p:nvPr/>
        </p:nvSpPr>
        <p:spPr>
          <a:xfrm>
            <a:off x="2590800" y="4648200"/>
            <a:ext cx="1981200" cy="369332"/>
          </a:xfrm>
          <a:prstGeom prst="rect">
            <a:avLst/>
          </a:prstGeom>
        </p:spPr>
        <p:txBody>
          <a:bodyPr wrap="square">
            <a:spAutoFit/>
          </a:bodyPr>
          <a:lstStyle/>
          <a:p>
            <a:r>
              <a:rPr lang="en-US" b="1" u="sng" dirty="0">
                <a:hlinkClick r:id="rId4"/>
              </a:rPr>
              <a:t>HZL-G110</a:t>
            </a:r>
            <a:endParaRPr lang="en-US" b="1" u="sng" dirty="0"/>
          </a:p>
        </p:txBody>
      </p:sp>
      <p:pic>
        <p:nvPicPr>
          <p:cNvPr id="2057" name="Picture 9"/>
          <p:cNvPicPr>
            <a:picLocks noChangeAspect="1" noChangeArrowheads="1"/>
          </p:cNvPicPr>
          <p:nvPr/>
        </p:nvPicPr>
        <p:blipFill>
          <a:blip r:embed="rId5" cstate="print"/>
          <a:srcRect/>
          <a:stretch>
            <a:fillRect/>
          </a:stretch>
        </p:blipFill>
        <p:spPr bwMode="auto">
          <a:xfrm>
            <a:off x="685800" y="3657600"/>
            <a:ext cx="1413510" cy="533400"/>
          </a:xfrm>
          <a:prstGeom prst="rect">
            <a:avLst/>
          </a:prstGeom>
          <a:noFill/>
          <a:ln w="9525">
            <a:noFill/>
            <a:miter lim="800000"/>
            <a:headEnd/>
            <a:tailEnd/>
          </a:ln>
        </p:spPr>
      </p:pic>
      <p:pic>
        <p:nvPicPr>
          <p:cNvPr id="2058" name="Picture 10"/>
          <p:cNvPicPr>
            <a:picLocks noChangeAspect="1" noChangeArrowheads="1"/>
          </p:cNvPicPr>
          <p:nvPr/>
        </p:nvPicPr>
        <p:blipFill>
          <a:blip r:embed="rId6" cstate="print"/>
          <a:srcRect/>
          <a:stretch>
            <a:fillRect/>
          </a:stretch>
        </p:blipFill>
        <p:spPr bwMode="auto">
          <a:xfrm>
            <a:off x="2743200" y="3581400"/>
            <a:ext cx="1371600" cy="586248"/>
          </a:xfrm>
          <a:prstGeom prst="rect">
            <a:avLst/>
          </a:prstGeom>
          <a:noFill/>
          <a:ln w="9525">
            <a:noFill/>
            <a:miter lim="800000"/>
            <a:headEnd/>
            <a:tailEnd/>
          </a:ln>
        </p:spPr>
      </p:pic>
      <p:pic>
        <p:nvPicPr>
          <p:cNvPr id="2059" name="Picture 11"/>
          <p:cNvPicPr>
            <a:picLocks noChangeAspect="1" noChangeArrowheads="1"/>
          </p:cNvPicPr>
          <p:nvPr/>
        </p:nvPicPr>
        <p:blipFill>
          <a:blip r:embed="rId7"/>
          <a:srcRect/>
          <a:stretch>
            <a:fillRect/>
          </a:stretch>
        </p:blipFill>
        <p:spPr bwMode="auto">
          <a:xfrm>
            <a:off x="4567238" y="3424238"/>
            <a:ext cx="9525" cy="9525"/>
          </a:xfrm>
          <a:prstGeom prst="rect">
            <a:avLst/>
          </a:prstGeom>
          <a:noFill/>
          <a:ln w="9525">
            <a:noFill/>
            <a:miter lim="800000"/>
            <a:headEnd/>
            <a:tailEnd/>
          </a:ln>
        </p:spPr>
      </p:pic>
      <p:pic>
        <p:nvPicPr>
          <p:cNvPr id="2060" name="Picture 12"/>
          <p:cNvPicPr>
            <a:picLocks noChangeAspect="1" noChangeArrowheads="1"/>
          </p:cNvPicPr>
          <p:nvPr/>
        </p:nvPicPr>
        <p:blipFill>
          <a:blip r:embed="rId7"/>
          <a:srcRect/>
          <a:stretch>
            <a:fillRect/>
          </a:stretch>
        </p:blipFill>
        <p:spPr bwMode="auto">
          <a:xfrm>
            <a:off x="4567238" y="3424238"/>
            <a:ext cx="9525" cy="9525"/>
          </a:xfrm>
          <a:prstGeom prst="rect">
            <a:avLst/>
          </a:prstGeom>
          <a:noFill/>
          <a:ln w="9525">
            <a:noFill/>
            <a:miter lim="800000"/>
            <a:headEnd/>
            <a:tailEnd/>
          </a:ln>
        </p:spPr>
      </p:pic>
      <p:pic>
        <p:nvPicPr>
          <p:cNvPr id="2062" name="Picture 14"/>
          <p:cNvPicPr>
            <a:picLocks noChangeAspect="1" noChangeArrowheads="1"/>
          </p:cNvPicPr>
          <p:nvPr/>
        </p:nvPicPr>
        <p:blipFill>
          <a:blip r:embed="rId8" cstate="print"/>
          <a:srcRect/>
          <a:stretch>
            <a:fillRect/>
          </a:stretch>
        </p:blipFill>
        <p:spPr bwMode="auto">
          <a:xfrm>
            <a:off x="4495800" y="3606546"/>
            <a:ext cx="1828800" cy="603504"/>
          </a:xfrm>
          <a:prstGeom prst="rect">
            <a:avLst/>
          </a:prstGeom>
          <a:noFill/>
          <a:ln w="9525">
            <a:noFill/>
            <a:miter lim="800000"/>
            <a:headEnd/>
            <a:tailEnd/>
          </a:ln>
        </p:spPr>
      </p:pic>
      <p:pic>
        <p:nvPicPr>
          <p:cNvPr id="2063" name="Picture 15"/>
          <p:cNvPicPr>
            <a:picLocks noChangeAspect="1" noChangeArrowheads="1"/>
          </p:cNvPicPr>
          <p:nvPr/>
        </p:nvPicPr>
        <p:blipFill>
          <a:blip r:embed="rId9" cstate="print"/>
          <a:srcRect/>
          <a:stretch>
            <a:fillRect/>
          </a:stretch>
        </p:blipFill>
        <p:spPr bwMode="auto">
          <a:xfrm>
            <a:off x="4953000" y="5181600"/>
            <a:ext cx="1600200" cy="1200150"/>
          </a:xfrm>
          <a:prstGeom prst="rect">
            <a:avLst/>
          </a:prstGeom>
          <a:noFill/>
          <a:ln w="9525">
            <a:noFill/>
            <a:miter lim="800000"/>
            <a:headEnd/>
            <a:tailEnd/>
          </a:ln>
        </p:spPr>
      </p:pic>
      <p:pic>
        <p:nvPicPr>
          <p:cNvPr id="2065" name="Picture 17"/>
          <p:cNvPicPr>
            <a:picLocks noChangeAspect="1" noChangeArrowheads="1"/>
          </p:cNvPicPr>
          <p:nvPr/>
        </p:nvPicPr>
        <p:blipFill>
          <a:blip r:embed="rId10" cstate="print"/>
          <a:srcRect/>
          <a:stretch>
            <a:fillRect/>
          </a:stretch>
        </p:blipFill>
        <p:spPr bwMode="auto">
          <a:xfrm>
            <a:off x="6657975" y="3657600"/>
            <a:ext cx="2486025" cy="476250"/>
          </a:xfrm>
          <a:prstGeom prst="rect">
            <a:avLst/>
          </a:prstGeom>
          <a:noFill/>
          <a:ln w="9525">
            <a:noFill/>
            <a:miter lim="800000"/>
            <a:headEnd/>
            <a:tailEnd/>
          </a:ln>
        </p:spPr>
      </p:pic>
      <p:pic>
        <p:nvPicPr>
          <p:cNvPr id="2066" name="Picture 18"/>
          <p:cNvPicPr>
            <a:picLocks noChangeAspect="1" noChangeArrowheads="1"/>
          </p:cNvPicPr>
          <p:nvPr/>
        </p:nvPicPr>
        <p:blipFill>
          <a:blip r:embed="rId11" cstate="print"/>
          <a:srcRect/>
          <a:stretch>
            <a:fillRect/>
          </a:stretch>
        </p:blipFill>
        <p:spPr bwMode="auto">
          <a:xfrm>
            <a:off x="7086600" y="5181600"/>
            <a:ext cx="1524000" cy="1133475"/>
          </a:xfrm>
          <a:prstGeom prst="rect">
            <a:avLst/>
          </a:prstGeom>
          <a:noFill/>
          <a:ln w="9525">
            <a:noFill/>
            <a:miter lim="800000"/>
            <a:headEnd/>
            <a:tailEnd/>
          </a:ln>
        </p:spPr>
      </p:pic>
      <p:sp>
        <p:nvSpPr>
          <p:cNvPr id="29" name="Rectangle 28"/>
          <p:cNvSpPr/>
          <p:nvPr/>
        </p:nvSpPr>
        <p:spPr>
          <a:xfrm>
            <a:off x="6934200" y="4648200"/>
            <a:ext cx="1558440" cy="369332"/>
          </a:xfrm>
          <a:prstGeom prst="rect">
            <a:avLst/>
          </a:prstGeom>
        </p:spPr>
        <p:txBody>
          <a:bodyPr wrap="none">
            <a:spAutoFit/>
          </a:bodyPr>
          <a:lstStyle/>
          <a:p>
            <a:r>
              <a:rPr lang="en-US" b="1" dirty="0" smtClean="0"/>
              <a:t>MODEL 2700A</a:t>
            </a:r>
            <a:endParaRPr lang="en-US" dirty="0"/>
          </a:p>
        </p:txBody>
      </p:sp>
      <p:pic>
        <p:nvPicPr>
          <p:cNvPr id="2067" name="Picture 19"/>
          <p:cNvPicPr>
            <a:picLocks noChangeAspect="1" noChangeArrowheads="1"/>
          </p:cNvPicPr>
          <p:nvPr/>
        </p:nvPicPr>
        <p:blipFill>
          <a:blip r:embed="rId12" cstate="print"/>
          <a:srcRect/>
          <a:stretch>
            <a:fillRect/>
          </a:stretch>
        </p:blipFill>
        <p:spPr bwMode="auto">
          <a:xfrm>
            <a:off x="2590800" y="5105400"/>
            <a:ext cx="2076450" cy="1390650"/>
          </a:xfrm>
          <a:prstGeom prst="rect">
            <a:avLst/>
          </a:prstGeom>
          <a:noFill/>
          <a:ln w="9525">
            <a:noFill/>
            <a:miter lim="800000"/>
            <a:headEnd/>
            <a:tailEnd/>
          </a:ln>
        </p:spPr>
      </p:pic>
      <p:sp>
        <p:nvSpPr>
          <p:cNvPr id="31" name="TextBox 30"/>
          <p:cNvSpPr txBox="1"/>
          <p:nvPr/>
        </p:nvSpPr>
        <p:spPr>
          <a:xfrm>
            <a:off x="3962400" y="2514600"/>
            <a:ext cx="4953000" cy="461665"/>
          </a:xfrm>
          <a:prstGeom prst="rect">
            <a:avLst/>
          </a:prstGeom>
          <a:noFill/>
        </p:spPr>
        <p:txBody>
          <a:bodyPr wrap="square" rtlCol="0">
            <a:spAutoFit/>
          </a:bodyPr>
          <a:lstStyle/>
          <a:p>
            <a:r>
              <a:rPr lang="en-US" sz="2400" b="1" dirty="0" err="1" smtClean="0">
                <a:solidFill>
                  <a:srgbClr val="002060"/>
                </a:solidFill>
                <a:latin typeface="+mj-lt"/>
              </a:rPr>
              <a:t>Siempre</a:t>
            </a:r>
            <a:r>
              <a:rPr lang="en-US" sz="2400" b="1" dirty="0" smtClean="0">
                <a:solidFill>
                  <a:srgbClr val="002060"/>
                </a:solidFill>
                <a:latin typeface="+mj-lt"/>
              </a:rPr>
              <a:t> </a:t>
            </a:r>
            <a:r>
              <a:rPr lang="en-US" sz="2400" b="1" dirty="0" err="1" smtClean="0">
                <a:solidFill>
                  <a:srgbClr val="002060"/>
                </a:solidFill>
                <a:latin typeface="+mj-lt"/>
              </a:rPr>
              <a:t>junto</a:t>
            </a:r>
            <a:r>
              <a:rPr lang="en-US" sz="2400" b="1" dirty="0" smtClean="0">
                <a:solidFill>
                  <a:srgbClr val="002060"/>
                </a:solidFill>
                <a:latin typeface="+mj-lt"/>
              </a:rPr>
              <a:t>  a </a:t>
            </a:r>
            <a:r>
              <a:rPr lang="en-US" sz="2400" b="1" dirty="0" err="1" smtClean="0">
                <a:solidFill>
                  <a:srgbClr val="002060"/>
                </a:solidFill>
                <a:latin typeface="+mj-lt"/>
              </a:rPr>
              <a:t>las</a:t>
            </a:r>
            <a:r>
              <a:rPr lang="en-US" sz="2400" b="1" dirty="0" smtClean="0">
                <a:solidFill>
                  <a:srgbClr val="002060"/>
                </a:solidFill>
                <a:latin typeface="+mj-lt"/>
              </a:rPr>
              <a:t> </a:t>
            </a:r>
            <a:r>
              <a:rPr lang="en-US" sz="2400" b="1" dirty="0" err="1" smtClean="0">
                <a:solidFill>
                  <a:srgbClr val="002060"/>
                </a:solidFill>
                <a:latin typeface="+mj-lt"/>
              </a:rPr>
              <a:t>mejores</a:t>
            </a:r>
            <a:r>
              <a:rPr lang="en-US" sz="2400" b="1" dirty="0" smtClean="0">
                <a:solidFill>
                  <a:srgbClr val="002060"/>
                </a:solidFill>
                <a:latin typeface="+mj-lt"/>
              </a:rPr>
              <a:t> </a:t>
            </a:r>
            <a:r>
              <a:rPr lang="en-US" sz="2400" b="1" dirty="0" err="1" smtClean="0">
                <a:solidFill>
                  <a:srgbClr val="002060"/>
                </a:solidFill>
                <a:latin typeface="+mj-lt"/>
              </a:rPr>
              <a:t>marcas</a:t>
            </a:r>
            <a:endParaRPr lang="en-US" sz="2400" b="1" dirty="0">
              <a:solidFill>
                <a:srgbClr val="002060"/>
              </a:solidFill>
              <a:latin typeface="+mj-lt"/>
            </a:endParaRPr>
          </a:p>
        </p:txBody>
      </p:sp>
    </p:spTree>
  </p:cSld>
  <p:clrMapOvr>
    <a:masterClrMapping/>
  </p:clrMapOvr>
  <p:transition>
    <p:cut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1" descr="logoMC"/>
          <p:cNvPicPr>
            <a:picLocks noChangeAspect="1" noChangeArrowheads="1"/>
          </p:cNvPicPr>
          <p:nvPr/>
        </p:nvPicPr>
        <p:blipFill>
          <a:blip r:embed="rId2" cstate="print"/>
          <a:srcRect/>
          <a:stretch>
            <a:fillRect/>
          </a:stretch>
        </p:blipFill>
        <p:spPr bwMode="auto">
          <a:xfrm>
            <a:off x="152400" y="228599"/>
            <a:ext cx="1594438" cy="1143001"/>
          </a:xfrm>
          <a:prstGeom prst="rect">
            <a:avLst/>
          </a:prstGeom>
          <a:noFill/>
        </p:spPr>
      </p:pic>
      <p:sp>
        <p:nvSpPr>
          <p:cNvPr id="11" name="Text Box 4"/>
          <p:cNvSpPr txBox="1">
            <a:spLocks noChangeArrowheads="1"/>
          </p:cNvSpPr>
          <p:nvPr/>
        </p:nvSpPr>
        <p:spPr bwMode="auto">
          <a:xfrm>
            <a:off x="838200" y="304800"/>
            <a:ext cx="2743200" cy="419099"/>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defRPr sz="1000"/>
            </a:pPr>
            <a:r>
              <a:rPr lang="es-EC" sz="1400" b="1">
                <a:solidFill>
                  <a:srgbClr val="12066E"/>
                </a:solidFill>
              </a:rPr>
              <a:t>Máquinas Industriales de Coser</a:t>
            </a:r>
          </a:p>
          <a:p>
            <a:pPr rtl="1">
              <a:defRPr sz="1000"/>
            </a:pPr>
            <a:r>
              <a:rPr lang="es-EC" sz="1000">
                <a:solidFill>
                  <a:srgbClr val="12066E"/>
                </a:solidFill>
              </a:rPr>
              <a:t>Distribuidor Autorizado</a:t>
            </a:r>
          </a:p>
          <a:p>
            <a:pPr rtl="1">
              <a:defRPr sz="1000"/>
            </a:pPr>
            <a:endParaRPr lang="es-EC" sz="1000">
              <a:solidFill>
                <a:srgbClr val="12066E"/>
              </a:solidFill>
            </a:endParaRPr>
          </a:p>
        </p:txBody>
      </p:sp>
      <p:sp>
        <p:nvSpPr>
          <p:cNvPr id="14" name="Title 1"/>
          <p:cNvSpPr txBox="1">
            <a:spLocks/>
          </p:cNvSpPr>
          <p:nvPr/>
        </p:nvSpPr>
        <p:spPr>
          <a:xfrm>
            <a:off x="809172" y="859272"/>
            <a:ext cx="8229600" cy="91216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EVALUACION FINANCIERA</a:t>
            </a:r>
            <a:endParaRPr lang="en-US" sz="2800" b="1" dirty="0"/>
          </a:p>
        </p:txBody>
      </p:sp>
      <p:sp>
        <p:nvSpPr>
          <p:cNvPr id="2" name="1 CuadroTexto"/>
          <p:cNvSpPr txBox="1"/>
          <p:nvPr/>
        </p:nvSpPr>
        <p:spPr>
          <a:xfrm>
            <a:off x="1510233" y="1771439"/>
            <a:ext cx="3581400" cy="400110"/>
          </a:xfrm>
          <a:prstGeom prst="rect">
            <a:avLst/>
          </a:prstGeom>
          <a:noFill/>
        </p:spPr>
        <p:txBody>
          <a:bodyPr wrap="square" rtlCol="0">
            <a:spAutoFit/>
          </a:bodyPr>
          <a:lstStyle/>
          <a:p>
            <a:r>
              <a:rPr lang="es-EC" sz="2000" b="1" dirty="0" smtClean="0"/>
              <a:t>TASA INTERNA DE RETORNO</a:t>
            </a:r>
            <a:endParaRPr lang="es-EC" sz="2000" b="1"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538" y="2438400"/>
            <a:ext cx="4946861" cy="781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1735952" y="3429000"/>
            <a:ext cx="6646048" cy="646331"/>
          </a:xfrm>
          <a:prstGeom prst="rect">
            <a:avLst/>
          </a:prstGeom>
        </p:spPr>
        <p:txBody>
          <a:bodyPr wrap="square">
            <a:spAutoFit/>
          </a:bodyPr>
          <a:lstStyle/>
          <a:p>
            <a:r>
              <a:rPr lang="es-EC" dirty="0"/>
              <a:t>En este caso la </a:t>
            </a:r>
            <a:r>
              <a:rPr lang="es-EC" b="1" dirty="0"/>
              <a:t>TIR es de 19.71% </a:t>
            </a:r>
            <a:r>
              <a:rPr lang="es-EC" dirty="0"/>
              <a:t>mayor que el Costo Ponderado de Capital o Tasa de Descuento que es del 13.49%.</a:t>
            </a:r>
            <a:endParaRPr lang="en-US" dirty="0"/>
          </a:p>
        </p:txBody>
      </p:sp>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6900" y="4191000"/>
            <a:ext cx="6286500" cy="1056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3186" y="5486400"/>
            <a:ext cx="3686175"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5692934"/>
      </p:ext>
    </p:extLst>
  </p:cSld>
  <p:clrMapOvr>
    <a:masterClrMapping/>
  </p:clrMapOvr>
  <p:transition>
    <p:cut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1" descr="logoMC"/>
          <p:cNvPicPr>
            <a:picLocks noChangeAspect="1" noChangeArrowheads="1"/>
          </p:cNvPicPr>
          <p:nvPr/>
        </p:nvPicPr>
        <p:blipFill>
          <a:blip r:embed="rId2" cstate="print"/>
          <a:srcRect/>
          <a:stretch>
            <a:fillRect/>
          </a:stretch>
        </p:blipFill>
        <p:spPr bwMode="auto">
          <a:xfrm>
            <a:off x="152400" y="228599"/>
            <a:ext cx="1594438" cy="1143001"/>
          </a:xfrm>
          <a:prstGeom prst="rect">
            <a:avLst/>
          </a:prstGeom>
          <a:noFill/>
        </p:spPr>
      </p:pic>
      <p:sp>
        <p:nvSpPr>
          <p:cNvPr id="11" name="Text Box 4"/>
          <p:cNvSpPr txBox="1">
            <a:spLocks noChangeArrowheads="1"/>
          </p:cNvSpPr>
          <p:nvPr/>
        </p:nvSpPr>
        <p:spPr bwMode="auto">
          <a:xfrm>
            <a:off x="838200" y="304800"/>
            <a:ext cx="2743200" cy="419099"/>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defRPr sz="1000"/>
            </a:pPr>
            <a:r>
              <a:rPr lang="es-EC" sz="1400" b="1">
                <a:solidFill>
                  <a:srgbClr val="12066E"/>
                </a:solidFill>
              </a:rPr>
              <a:t>Máquinas Industriales de Coser</a:t>
            </a:r>
          </a:p>
          <a:p>
            <a:pPr rtl="1">
              <a:defRPr sz="1000"/>
            </a:pPr>
            <a:r>
              <a:rPr lang="es-EC" sz="1000">
                <a:solidFill>
                  <a:srgbClr val="12066E"/>
                </a:solidFill>
              </a:rPr>
              <a:t>Distribuidor Autorizado</a:t>
            </a:r>
          </a:p>
          <a:p>
            <a:pPr rtl="1">
              <a:defRPr sz="1000"/>
            </a:pPr>
            <a:endParaRPr lang="es-EC" sz="1000">
              <a:solidFill>
                <a:srgbClr val="12066E"/>
              </a:solidFill>
            </a:endParaRPr>
          </a:p>
        </p:txBody>
      </p:sp>
      <p:sp>
        <p:nvSpPr>
          <p:cNvPr id="14" name="Title 1"/>
          <p:cNvSpPr txBox="1">
            <a:spLocks/>
          </p:cNvSpPr>
          <p:nvPr/>
        </p:nvSpPr>
        <p:spPr>
          <a:xfrm>
            <a:off x="809172" y="859272"/>
            <a:ext cx="8229600" cy="91216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EVALUACION FINANCIERA</a:t>
            </a:r>
            <a:endParaRPr lang="en-US" sz="2800" b="1" dirty="0"/>
          </a:p>
        </p:txBody>
      </p:sp>
      <p:sp>
        <p:nvSpPr>
          <p:cNvPr id="2" name="1 CuadroTexto"/>
          <p:cNvSpPr txBox="1"/>
          <p:nvPr/>
        </p:nvSpPr>
        <p:spPr>
          <a:xfrm>
            <a:off x="1510233" y="1771439"/>
            <a:ext cx="3581400" cy="400110"/>
          </a:xfrm>
          <a:prstGeom prst="rect">
            <a:avLst/>
          </a:prstGeom>
          <a:noFill/>
        </p:spPr>
        <p:txBody>
          <a:bodyPr wrap="square" rtlCol="0">
            <a:spAutoFit/>
          </a:bodyPr>
          <a:lstStyle/>
          <a:p>
            <a:r>
              <a:rPr lang="es-EC" sz="2000" b="1" dirty="0" smtClean="0"/>
              <a:t> VALOR ACTUAL NETO</a:t>
            </a:r>
            <a:endParaRPr lang="es-EC" sz="2000" b="1"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0933" y="2438400"/>
            <a:ext cx="293608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541449" y="3429000"/>
            <a:ext cx="7100367" cy="1754326"/>
          </a:xfrm>
          <a:prstGeom prst="rect">
            <a:avLst/>
          </a:prstGeom>
        </p:spPr>
        <p:txBody>
          <a:bodyPr wrap="square">
            <a:spAutoFit/>
          </a:bodyPr>
          <a:lstStyle/>
          <a:p>
            <a:pPr algn="just"/>
            <a:r>
              <a:rPr lang="es-EC" dirty="0"/>
              <a:t>Este método es uno de los criterios económicos más utilizados en la evaluación de proyectos de inversión;  consiste en determinar la equivalencia en el tiempo 0 de los flujos futuros que genera </a:t>
            </a:r>
            <a:r>
              <a:rPr lang="es-EC" dirty="0" smtClean="0"/>
              <a:t>el </a:t>
            </a:r>
            <a:r>
              <a:rPr lang="es-EC" dirty="0"/>
              <a:t>proyecto y comparar esta equivalencia con el desembolso inicial.</a:t>
            </a:r>
            <a:endParaRPr lang="en-US" dirty="0"/>
          </a:p>
          <a:p>
            <a:pPr algn="just"/>
            <a:r>
              <a:rPr lang="es-EC" dirty="0"/>
              <a:t>Cuando esta equivalencia es mayor que el desembolso inicial, es recomendable aceptar el proyecto.</a:t>
            </a:r>
            <a:endParaRPr lang="en-US" dirty="0"/>
          </a:p>
        </p:txBody>
      </p:sp>
      <p:sp>
        <p:nvSpPr>
          <p:cNvPr id="5" name="4 Rectángulo"/>
          <p:cNvSpPr/>
          <p:nvPr/>
        </p:nvSpPr>
        <p:spPr>
          <a:xfrm>
            <a:off x="2971846" y="5410200"/>
            <a:ext cx="3594254" cy="369332"/>
          </a:xfrm>
          <a:prstGeom prst="rect">
            <a:avLst/>
          </a:prstGeom>
        </p:spPr>
        <p:txBody>
          <a:bodyPr wrap="none">
            <a:spAutoFit/>
          </a:bodyPr>
          <a:lstStyle/>
          <a:p>
            <a:r>
              <a:rPr lang="es-EC" dirty="0"/>
              <a:t>El VAN del Proyecto es de </a:t>
            </a:r>
            <a:r>
              <a:rPr lang="es-EC" b="1" dirty="0"/>
              <a:t>US$4,123.</a:t>
            </a:r>
            <a:endParaRPr lang="en-US" dirty="0"/>
          </a:p>
        </p:txBody>
      </p:sp>
    </p:spTree>
    <p:extLst>
      <p:ext uri="{BB962C8B-B14F-4D97-AF65-F5344CB8AC3E}">
        <p14:creationId xmlns:p14="http://schemas.microsoft.com/office/powerpoint/2010/main" val="1989041153"/>
      </p:ext>
    </p:extLst>
  </p:cSld>
  <p:clrMapOvr>
    <a:masterClrMapping/>
  </p:clrMapOvr>
  <p:transition>
    <p:cut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1" descr="logoMC"/>
          <p:cNvPicPr>
            <a:picLocks noChangeAspect="1" noChangeArrowheads="1"/>
          </p:cNvPicPr>
          <p:nvPr/>
        </p:nvPicPr>
        <p:blipFill>
          <a:blip r:embed="rId2" cstate="print"/>
          <a:srcRect/>
          <a:stretch>
            <a:fillRect/>
          </a:stretch>
        </p:blipFill>
        <p:spPr bwMode="auto">
          <a:xfrm>
            <a:off x="152400" y="228599"/>
            <a:ext cx="1594438" cy="1143001"/>
          </a:xfrm>
          <a:prstGeom prst="rect">
            <a:avLst/>
          </a:prstGeom>
          <a:noFill/>
        </p:spPr>
      </p:pic>
      <p:sp>
        <p:nvSpPr>
          <p:cNvPr id="11" name="Text Box 4"/>
          <p:cNvSpPr txBox="1">
            <a:spLocks noChangeArrowheads="1"/>
          </p:cNvSpPr>
          <p:nvPr/>
        </p:nvSpPr>
        <p:spPr bwMode="auto">
          <a:xfrm>
            <a:off x="838200" y="304800"/>
            <a:ext cx="2743200" cy="419099"/>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defRPr sz="1000"/>
            </a:pPr>
            <a:r>
              <a:rPr lang="es-EC" sz="1400" b="1">
                <a:solidFill>
                  <a:srgbClr val="12066E"/>
                </a:solidFill>
              </a:rPr>
              <a:t>Máquinas Industriales de Coser</a:t>
            </a:r>
          </a:p>
          <a:p>
            <a:pPr rtl="1">
              <a:defRPr sz="1000"/>
            </a:pPr>
            <a:r>
              <a:rPr lang="es-EC" sz="1000">
                <a:solidFill>
                  <a:srgbClr val="12066E"/>
                </a:solidFill>
              </a:rPr>
              <a:t>Distribuidor Autorizado</a:t>
            </a:r>
          </a:p>
          <a:p>
            <a:pPr rtl="1">
              <a:defRPr sz="1000"/>
            </a:pPr>
            <a:endParaRPr lang="es-EC" sz="1000">
              <a:solidFill>
                <a:srgbClr val="12066E"/>
              </a:solidFill>
            </a:endParaRPr>
          </a:p>
        </p:txBody>
      </p:sp>
      <p:sp>
        <p:nvSpPr>
          <p:cNvPr id="14" name="Title 1"/>
          <p:cNvSpPr txBox="1">
            <a:spLocks/>
          </p:cNvSpPr>
          <p:nvPr/>
        </p:nvSpPr>
        <p:spPr>
          <a:xfrm>
            <a:off x="809172" y="859272"/>
            <a:ext cx="8229600" cy="91216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EVALUACION FINANCIERA</a:t>
            </a:r>
            <a:endParaRPr lang="en-US" sz="2800" b="1" dirty="0"/>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172" y="2002024"/>
            <a:ext cx="7907111" cy="839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845456" y="4876800"/>
            <a:ext cx="7870827" cy="584775"/>
          </a:xfrm>
          <a:prstGeom prst="rect">
            <a:avLst/>
          </a:prstGeom>
        </p:spPr>
        <p:txBody>
          <a:bodyPr wrap="square">
            <a:spAutoFit/>
          </a:bodyPr>
          <a:lstStyle/>
          <a:p>
            <a:r>
              <a:rPr lang="es-EC" sz="1600" dirty="0"/>
              <a:t>A través de la fórmula se determinó que  la inversión se recupera en su totalidad en el mes de Junio del año 2017.</a:t>
            </a:r>
            <a:endParaRPr lang="en-US" sz="1600" dirty="0"/>
          </a:p>
        </p:txBody>
      </p:sp>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064" y="3581400"/>
            <a:ext cx="8422708" cy="727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9785141"/>
      </p:ext>
    </p:extLst>
  </p:cSld>
  <p:clrMapOvr>
    <a:masterClrMapping/>
  </p:clrMapOvr>
  <p:transition>
    <p:cut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1" descr="logoMC"/>
          <p:cNvPicPr>
            <a:picLocks noChangeAspect="1" noChangeArrowheads="1"/>
          </p:cNvPicPr>
          <p:nvPr/>
        </p:nvPicPr>
        <p:blipFill>
          <a:blip r:embed="rId2" cstate="print"/>
          <a:srcRect/>
          <a:stretch>
            <a:fillRect/>
          </a:stretch>
        </p:blipFill>
        <p:spPr bwMode="auto">
          <a:xfrm>
            <a:off x="152400" y="228599"/>
            <a:ext cx="1807030" cy="1295401"/>
          </a:xfrm>
          <a:prstGeom prst="rect">
            <a:avLst/>
          </a:prstGeom>
          <a:noFill/>
        </p:spPr>
      </p:pic>
      <p:sp>
        <p:nvSpPr>
          <p:cNvPr id="11" name="Text Box 4"/>
          <p:cNvSpPr txBox="1">
            <a:spLocks noChangeArrowheads="1"/>
          </p:cNvSpPr>
          <p:nvPr/>
        </p:nvSpPr>
        <p:spPr bwMode="auto">
          <a:xfrm>
            <a:off x="1012374" y="290286"/>
            <a:ext cx="2971800" cy="571499"/>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defRPr sz="1000"/>
            </a:pPr>
            <a:r>
              <a:rPr lang="es-EC" sz="1400" b="1" dirty="0">
                <a:solidFill>
                  <a:srgbClr val="12066E"/>
                </a:solidFill>
              </a:rPr>
              <a:t>Máquinas Industriales de Coser</a:t>
            </a:r>
          </a:p>
          <a:p>
            <a:pPr rtl="1">
              <a:defRPr sz="1000"/>
            </a:pPr>
            <a:r>
              <a:rPr lang="es-EC" sz="1000" dirty="0">
                <a:solidFill>
                  <a:srgbClr val="12066E"/>
                </a:solidFill>
              </a:rPr>
              <a:t>Distribuidor Autorizado</a:t>
            </a:r>
          </a:p>
          <a:p>
            <a:pPr rtl="1">
              <a:defRPr sz="1000"/>
            </a:pPr>
            <a:endParaRPr lang="es-EC" sz="1000" dirty="0">
              <a:solidFill>
                <a:srgbClr val="12066E"/>
              </a:solidFill>
            </a:endParaRPr>
          </a:p>
        </p:txBody>
      </p:sp>
      <p:sp>
        <p:nvSpPr>
          <p:cNvPr id="14" name="Title 1"/>
          <p:cNvSpPr txBox="1">
            <a:spLocks/>
          </p:cNvSpPr>
          <p:nvPr/>
        </p:nvSpPr>
        <p:spPr>
          <a:xfrm>
            <a:off x="827314" y="1250462"/>
            <a:ext cx="8229600" cy="91216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EVALUACION FINANCIERA</a:t>
            </a:r>
            <a:endParaRPr lang="en-US" sz="2800" b="1"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257" y="2362200"/>
            <a:ext cx="7772400" cy="21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4005121"/>
      </p:ext>
    </p:extLst>
  </p:cSld>
  <p:clrMapOvr>
    <a:masterClrMapping/>
  </p:clrMapOvr>
  <p:transition>
    <p:cut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1" descr="logoMC"/>
          <p:cNvPicPr>
            <a:picLocks noChangeAspect="1" noChangeArrowheads="1"/>
          </p:cNvPicPr>
          <p:nvPr/>
        </p:nvPicPr>
        <p:blipFill>
          <a:blip r:embed="rId2" cstate="print"/>
          <a:srcRect/>
          <a:stretch>
            <a:fillRect/>
          </a:stretch>
        </p:blipFill>
        <p:spPr bwMode="auto">
          <a:xfrm>
            <a:off x="152400" y="228599"/>
            <a:ext cx="1807030" cy="1295401"/>
          </a:xfrm>
          <a:prstGeom prst="rect">
            <a:avLst/>
          </a:prstGeom>
          <a:noFill/>
        </p:spPr>
      </p:pic>
      <p:sp>
        <p:nvSpPr>
          <p:cNvPr id="11" name="Text Box 4"/>
          <p:cNvSpPr txBox="1">
            <a:spLocks noChangeArrowheads="1"/>
          </p:cNvSpPr>
          <p:nvPr/>
        </p:nvSpPr>
        <p:spPr bwMode="auto">
          <a:xfrm>
            <a:off x="1012374" y="290286"/>
            <a:ext cx="2971800" cy="571499"/>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defRPr sz="1000"/>
            </a:pPr>
            <a:r>
              <a:rPr lang="es-EC" sz="1400" b="1" dirty="0">
                <a:solidFill>
                  <a:srgbClr val="12066E"/>
                </a:solidFill>
              </a:rPr>
              <a:t>Máquinas Industriales de Coser</a:t>
            </a:r>
          </a:p>
          <a:p>
            <a:pPr rtl="1">
              <a:defRPr sz="1000"/>
            </a:pPr>
            <a:r>
              <a:rPr lang="es-EC" sz="1000" dirty="0">
                <a:solidFill>
                  <a:srgbClr val="12066E"/>
                </a:solidFill>
              </a:rPr>
              <a:t>Distribuidor Autorizado</a:t>
            </a:r>
          </a:p>
          <a:p>
            <a:pPr rtl="1">
              <a:defRPr sz="1000"/>
            </a:pPr>
            <a:endParaRPr lang="es-EC" sz="1000" dirty="0">
              <a:solidFill>
                <a:srgbClr val="12066E"/>
              </a:solidFill>
            </a:endParaRPr>
          </a:p>
        </p:txBody>
      </p:sp>
      <p:sp>
        <p:nvSpPr>
          <p:cNvPr id="14" name="Title 1"/>
          <p:cNvSpPr txBox="1">
            <a:spLocks/>
          </p:cNvSpPr>
          <p:nvPr/>
        </p:nvSpPr>
        <p:spPr>
          <a:xfrm>
            <a:off x="827314" y="1250462"/>
            <a:ext cx="8229600" cy="91216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EVALUACION FINANCIERA</a:t>
            </a:r>
            <a:endParaRPr lang="en-US" sz="2800" b="1" dirty="0"/>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48" y="2162629"/>
            <a:ext cx="8707796" cy="310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871281"/>
      </p:ext>
    </p:extLst>
  </p:cSld>
  <p:clrMapOvr>
    <a:masterClrMapping/>
  </p:clrMapOvr>
  <p:transition>
    <p:cut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1" descr="logoMC"/>
          <p:cNvPicPr>
            <a:picLocks noChangeAspect="1" noChangeArrowheads="1"/>
          </p:cNvPicPr>
          <p:nvPr/>
        </p:nvPicPr>
        <p:blipFill>
          <a:blip r:embed="rId2" cstate="print"/>
          <a:srcRect/>
          <a:stretch>
            <a:fillRect/>
          </a:stretch>
        </p:blipFill>
        <p:spPr bwMode="auto">
          <a:xfrm>
            <a:off x="152400" y="228599"/>
            <a:ext cx="1807030" cy="1295401"/>
          </a:xfrm>
          <a:prstGeom prst="rect">
            <a:avLst/>
          </a:prstGeom>
          <a:noFill/>
        </p:spPr>
      </p:pic>
      <p:sp>
        <p:nvSpPr>
          <p:cNvPr id="11" name="Text Box 4"/>
          <p:cNvSpPr txBox="1">
            <a:spLocks noChangeArrowheads="1"/>
          </p:cNvSpPr>
          <p:nvPr/>
        </p:nvSpPr>
        <p:spPr bwMode="auto">
          <a:xfrm>
            <a:off x="1012374" y="290286"/>
            <a:ext cx="2971800" cy="571499"/>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defRPr sz="1000"/>
            </a:pPr>
            <a:r>
              <a:rPr lang="es-EC" sz="1400" b="1" dirty="0">
                <a:solidFill>
                  <a:srgbClr val="12066E"/>
                </a:solidFill>
              </a:rPr>
              <a:t>Máquinas Industriales de Coser</a:t>
            </a:r>
          </a:p>
          <a:p>
            <a:pPr rtl="1">
              <a:defRPr sz="1000"/>
            </a:pPr>
            <a:r>
              <a:rPr lang="es-EC" sz="1000" dirty="0">
                <a:solidFill>
                  <a:srgbClr val="12066E"/>
                </a:solidFill>
              </a:rPr>
              <a:t>Distribuidor Autorizado</a:t>
            </a:r>
          </a:p>
          <a:p>
            <a:pPr rtl="1">
              <a:defRPr sz="1000"/>
            </a:pPr>
            <a:endParaRPr lang="es-EC" sz="1000" dirty="0">
              <a:solidFill>
                <a:srgbClr val="12066E"/>
              </a:solidFill>
            </a:endParaRPr>
          </a:p>
        </p:txBody>
      </p:sp>
      <p:sp>
        <p:nvSpPr>
          <p:cNvPr id="14" name="Title 1"/>
          <p:cNvSpPr txBox="1">
            <a:spLocks/>
          </p:cNvSpPr>
          <p:nvPr/>
        </p:nvSpPr>
        <p:spPr>
          <a:xfrm>
            <a:off x="805542" y="1076289"/>
            <a:ext cx="8229600" cy="91216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CONCLUSIONES</a:t>
            </a:r>
            <a:endParaRPr lang="en-US" sz="2800" b="1" dirty="0"/>
          </a:p>
        </p:txBody>
      </p:sp>
      <p:sp>
        <p:nvSpPr>
          <p:cNvPr id="2" name="1 CuadroTexto"/>
          <p:cNvSpPr txBox="1"/>
          <p:nvPr/>
        </p:nvSpPr>
        <p:spPr>
          <a:xfrm>
            <a:off x="1012374" y="1988456"/>
            <a:ext cx="7326085" cy="5078313"/>
          </a:xfrm>
          <a:prstGeom prst="rect">
            <a:avLst/>
          </a:prstGeom>
          <a:noFill/>
        </p:spPr>
        <p:txBody>
          <a:bodyPr wrap="square" rtlCol="0">
            <a:spAutoFit/>
          </a:bodyPr>
          <a:lstStyle/>
          <a:p>
            <a:pPr marL="285750" lvl="0" indent="-285750" algn="just">
              <a:buFont typeface="Arial" pitchFamily="34" charset="0"/>
              <a:buChar char="•"/>
            </a:pPr>
            <a:r>
              <a:rPr lang="es-EC" dirty="0"/>
              <a:t>Al realizar el estudio de mercado se pudo determinar que actualmente la oferta no satisface a la demanda </a:t>
            </a:r>
            <a:r>
              <a:rPr lang="es-EC" dirty="0" smtClean="0"/>
              <a:t>existente</a:t>
            </a:r>
          </a:p>
          <a:p>
            <a:pPr lvl="0" algn="just"/>
            <a:endParaRPr lang="es-EC" dirty="0" smtClean="0"/>
          </a:p>
          <a:p>
            <a:pPr marL="285750" lvl="0" indent="-285750" algn="just">
              <a:buFont typeface="Arial" pitchFamily="34" charset="0"/>
              <a:buChar char="•"/>
            </a:pPr>
            <a:r>
              <a:rPr lang="es-EC" dirty="0"/>
              <a:t>Al realizar el estudio de la competencia se pudo determinar que existe una sola Empresa IMPOMACO que ofrece la mayor parte de marcas que </a:t>
            </a:r>
            <a:r>
              <a:rPr lang="es-EC" dirty="0" err="1"/>
              <a:t>Miguelcajas</a:t>
            </a:r>
            <a:r>
              <a:rPr lang="es-EC" dirty="0"/>
              <a:t> ofertaría y está ubicada en la Av. De la Prensa y Vaca de </a:t>
            </a:r>
            <a:r>
              <a:rPr lang="es-EC" dirty="0" smtClean="0"/>
              <a:t>Castro.</a:t>
            </a:r>
          </a:p>
          <a:p>
            <a:pPr lvl="0" algn="just"/>
            <a:endParaRPr lang="es-EC" dirty="0" smtClean="0"/>
          </a:p>
          <a:p>
            <a:pPr marL="285750" indent="-285750" algn="just">
              <a:buFont typeface="Arial" pitchFamily="34" charset="0"/>
              <a:buChar char="•"/>
            </a:pPr>
            <a:r>
              <a:rPr lang="es-EC" dirty="0"/>
              <a:t>A través de los resultados de la Prueba Acida se puede determinar que la empresa dispone de los recursos necesarios en el supuesto que los acreedores exijan los pasivos de un momento a otro</a:t>
            </a:r>
            <a:r>
              <a:rPr lang="es-EC" dirty="0" smtClean="0"/>
              <a:t>.</a:t>
            </a:r>
          </a:p>
          <a:p>
            <a:pPr marL="285750" indent="-285750" algn="just">
              <a:buFont typeface="Arial" pitchFamily="34" charset="0"/>
              <a:buChar char="•"/>
            </a:pPr>
            <a:endParaRPr lang="es-EC" dirty="0" smtClean="0"/>
          </a:p>
          <a:p>
            <a:pPr marL="285750" lvl="0" indent="-285750" algn="just">
              <a:buFont typeface="Arial" pitchFamily="34" charset="0"/>
              <a:buChar char="•"/>
            </a:pPr>
            <a:r>
              <a:rPr lang="es-EC" dirty="0"/>
              <a:t>Aunque la rentabilidad neta en el primer año es mínima,  US$1,185.00;  el flujo de efectivo en ese mismo año es de US$32,777.00, lo cual indica que el Capital de Trabajo previsto fue suficiente para cubrir todos los compromisos operativos del proyecto.</a:t>
            </a:r>
            <a:endParaRPr lang="en-US" dirty="0"/>
          </a:p>
          <a:p>
            <a:pPr marL="285750" indent="-285750" algn="just">
              <a:buFont typeface="Arial" pitchFamily="34" charset="0"/>
              <a:buChar char="•"/>
            </a:pPr>
            <a:endParaRPr lang="en-US" dirty="0"/>
          </a:p>
          <a:p>
            <a:pPr marL="285750" lvl="0" indent="-285750" algn="just">
              <a:buFont typeface="Arial" pitchFamily="34" charset="0"/>
              <a:buChar char="•"/>
            </a:pPr>
            <a:endParaRPr lang="es-EC" dirty="0"/>
          </a:p>
        </p:txBody>
      </p:sp>
    </p:spTree>
    <p:extLst>
      <p:ext uri="{BB962C8B-B14F-4D97-AF65-F5344CB8AC3E}">
        <p14:creationId xmlns:p14="http://schemas.microsoft.com/office/powerpoint/2010/main" val="102175154"/>
      </p:ext>
    </p:extLst>
  </p:cSld>
  <p:clrMapOvr>
    <a:masterClrMapping/>
  </p:clrMapOvr>
  <p:transition>
    <p:cut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1" descr="logoMC"/>
          <p:cNvPicPr>
            <a:picLocks noChangeAspect="1" noChangeArrowheads="1"/>
          </p:cNvPicPr>
          <p:nvPr/>
        </p:nvPicPr>
        <p:blipFill>
          <a:blip r:embed="rId2" cstate="print"/>
          <a:srcRect/>
          <a:stretch>
            <a:fillRect/>
          </a:stretch>
        </p:blipFill>
        <p:spPr bwMode="auto">
          <a:xfrm>
            <a:off x="152400" y="228599"/>
            <a:ext cx="1807030" cy="1295401"/>
          </a:xfrm>
          <a:prstGeom prst="rect">
            <a:avLst/>
          </a:prstGeom>
          <a:noFill/>
        </p:spPr>
      </p:pic>
      <p:sp>
        <p:nvSpPr>
          <p:cNvPr id="11" name="Text Box 4"/>
          <p:cNvSpPr txBox="1">
            <a:spLocks noChangeArrowheads="1"/>
          </p:cNvSpPr>
          <p:nvPr/>
        </p:nvSpPr>
        <p:spPr bwMode="auto">
          <a:xfrm>
            <a:off x="1012374" y="290286"/>
            <a:ext cx="2971800" cy="571499"/>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defRPr sz="1000"/>
            </a:pPr>
            <a:r>
              <a:rPr lang="es-EC" sz="1400" b="1" dirty="0">
                <a:solidFill>
                  <a:srgbClr val="12066E"/>
                </a:solidFill>
              </a:rPr>
              <a:t>Máquinas Industriales de Coser</a:t>
            </a:r>
          </a:p>
          <a:p>
            <a:pPr rtl="1">
              <a:defRPr sz="1000"/>
            </a:pPr>
            <a:r>
              <a:rPr lang="es-EC" sz="1000" dirty="0">
                <a:solidFill>
                  <a:srgbClr val="12066E"/>
                </a:solidFill>
              </a:rPr>
              <a:t>Distribuidor Autorizado</a:t>
            </a:r>
          </a:p>
          <a:p>
            <a:pPr rtl="1">
              <a:defRPr sz="1000"/>
            </a:pPr>
            <a:endParaRPr lang="es-EC" sz="1000" dirty="0">
              <a:solidFill>
                <a:srgbClr val="12066E"/>
              </a:solidFill>
            </a:endParaRPr>
          </a:p>
        </p:txBody>
      </p:sp>
      <p:sp>
        <p:nvSpPr>
          <p:cNvPr id="14" name="Title 1"/>
          <p:cNvSpPr txBox="1">
            <a:spLocks/>
          </p:cNvSpPr>
          <p:nvPr/>
        </p:nvSpPr>
        <p:spPr>
          <a:xfrm>
            <a:off x="805542" y="1076289"/>
            <a:ext cx="8229600" cy="91216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CONCLUSIONES</a:t>
            </a:r>
            <a:endParaRPr lang="en-US" sz="2800" b="1" dirty="0"/>
          </a:p>
        </p:txBody>
      </p:sp>
      <p:sp>
        <p:nvSpPr>
          <p:cNvPr id="2" name="1 CuadroTexto"/>
          <p:cNvSpPr txBox="1"/>
          <p:nvPr/>
        </p:nvSpPr>
        <p:spPr>
          <a:xfrm>
            <a:off x="1077686" y="2057400"/>
            <a:ext cx="7326085" cy="2031325"/>
          </a:xfrm>
          <a:prstGeom prst="rect">
            <a:avLst/>
          </a:prstGeom>
          <a:noFill/>
        </p:spPr>
        <p:txBody>
          <a:bodyPr wrap="square" rtlCol="0">
            <a:spAutoFit/>
          </a:bodyPr>
          <a:lstStyle/>
          <a:p>
            <a:pPr marL="285750" lvl="0" indent="-285750" algn="just">
              <a:buFont typeface="Arial" pitchFamily="34" charset="0"/>
              <a:buChar char="•"/>
            </a:pPr>
            <a:r>
              <a:rPr lang="es-EC" dirty="0" smtClean="0"/>
              <a:t>La TIR es mayor que el Costo Ponderado de Capital y está dentro de los parámetros que rinde la industria textil y es aceptable para la economía dolarizada. </a:t>
            </a:r>
          </a:p>
          <a:p>
            <a:pPr lvl="0" algn="just"/>
            <a:endParaRPr lang="en-US" dirty="0" smtClean="0"/>
          </a:p>
          <a:p>
            <a:pPr marL="285750" lvl="0" indent="-285750" algn="just">
              <a:buFont typeface="Arial" pitchFamily="34" charset="0"/>
              <a:buChar char="•"/>
            </a:pPr>
            <a:r>
              <a:rPr lang="es-EC" dirty="0" smtClean="0"/>
              <a:t>Después de haber realizado los estudios correspondientes y la evaluación financiera, se puede determinar que este proyecto es viable ya que cumple con las expectativas del inversionista y del mercado objetivo.</a:t>
            </a:r>
            <a:endParaRPr lang="en-US" dirty="0"/>
          </a:p>
        </p:txBody>
      </p:sp>
    </p:spTree>
    <p:extLst>
      <p:ext uri="{BB962C8B-B14F-4D97-AF65-F5344CB8AC3E}">
        <p14:creationId xmlns:p14="http://schemas.microsoft.com/office/powerpoint/2010/main" val="3220030043"/>
      </p:ext>
    </p:extLst>
  </p:cSld>
  <p:clrMapOvr>
    <a:masterClrMapping/>
  </p:clrMapOvr>
  <p:transition>
    <p:cut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1" descr="logoMC"/>
          <p:cNvPicPr>
            <a:picLocks noChangeAspect="1" noChangeArrowheads="1"/>
          </p:cNvPicPr>
          <p:nvPr/>
        </p:nvPicPr>
        <p:blipFill>
          <a:blip r:embed="rId2" cstate="print"/>
          <a:srcRect/>
          <a:stretch>
            <a:fillRect/>
          </a:stretch>
        </p:blipFill>
        <p:spPr bwMode="auto">
          <a:xfrm>
            <a:off x="152400" y="228599"/>
            <a:ext cx="1807030" cy="1295401"/>
          </a:xfrm>
          <a:prstGeom prst="rect">
            <a:avLst/>
          </a:prstGeom>
          <a:noFill/>
        </p:spPr>
      </p:pic>
      <p:sp>
        <p:nvSpPr>
          <p:cNvPr id="11" name="Text Box 4"/>
          <p:cNvSpPr txBox="1">
            <a:spLocks noChangeArrowheads="1"/>
          </p:cNvSpPr>
          <p:nvPr/>
        </p:nvSpPr>
        <p:spPr bwMode="auto">
          <a:xfrm>
            <a:off x="1012374" y="290286"/>
            <a:ext cx="2971800" cy="571499"/>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defRPr sz="1000"/>
            </a:pPr>
            <a:r>
              <a:rPr lang="es-EC" sz="1400" b="1" dirty="0">
                <a:solidFill>
                  <a:srgbClr val="12066E"/>
                </a:solidFill>
              </a:rPr>
              <a:t>Máquinas Industriales de Coser</a:t>
            </a:r>
          </a:p>
          <a:p>
            <a:pPr rtl="1">
              <a:defRPr sz="1000"/>
            </a:pPr>
            <a:r>
              <a:rPr lang="es-EC" sz="1000" dirty="0">
                <a:solidFill>
                  <a:srgbClr val="12066E"/>
                </a:solidFill>
              </a:rPr>
              <a:t>Distribuidor Autorizado</a:t>
            </a:r>
          </a:p>
          <a:p>
            <a:pPr rtl="1">
              <a:defRPr sz="1000"/>
            </a:pPr>
            <a:endParaRPr lang="es-EC" sz="1000" dirty="0">
              <a:solidFill>
                <a:srgbClr val="12066E"/>
              </a:solidFill>
            </a:endParaRPr>
          </a:p>
        </p:txBody>
      </p:sp>
      <p:sp>
        <p:nvSpPr>
          <p:cNvPr id="14" name="Title 1"/>
          <p:cNvSpPr txBox="1">
            <a:spLocks/>
          </p:cNvSpPr>
          <p:nvPr/>
        </p:nvSpPr>
        <p:spPr>
          <a:xfrm>
            <a:off x="805542" y="1076289"/>
            <a:ext cx="8229600" cy="91216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RECOMENDACIONES</a:t>
            </a:r>
            <a:endParaRPr lang="en-US" sz="2800" b="1" dirty="0"/>
          </a:p>
        </p:txBody>
      </p:sp>
      <p:sp>
        <p:nvSpPr>
          <p:cNvPr id="2" name="1 CuadroTexto"/>
          <p:cNvSpPr txBox="1"/>
          <p:nvPr/>
        </p:nvSpPr>
        <p:spPr>
          <a:xfrm>
            <a:off x="1077686" y="2057400"/>
            <a:ext cx="7326085" cy="3693319"/>
          </a:xfrm>
          <a:prstGeom prst="rect">
            <a:avLst/>
          </a:prstGeom>
          <a:noFill/>
        </p:spPr>
        <p:txBody>
          <a:bodyPr wrap="square" rtlCol="0">
            <a:spAutoFit/>
          </a:bodyPr>
          <a:lstStyle/>
          <a:p>
            <a:pPr marL="285750" lvl="0" indent="-285750" algn="just">
              <a:buFont typeface="Arial" pitchFamily="34" charset="0"/>
              <a:buChar char="•"/>
            </a:pPr>
            <a:r>
              <a:rPr lang="es-EC" dirty="0"/>
              <a:t>Se recomienda la apertura de una Sucursal de </a:t>
            </a:r>
            <a:r>
              <a:rPr lang="es-EC" dirty="0" err="1"/>
              <a:t>Miguelcajas</a:t>
            </a:r>
            <a:r>
              <a:rPr lang="es-EC" dirty="0"/>
              <a:t> ya que obedece a que en ocasiones es difícil para el cliente acudir a las instalaciones de la casa matriz </a:t>
            </a:r>
            <a:endParaRPr lang="es-EC" dirty="0" smtClean="0"/>
          </a:p>
          <a:p>
            <a:pPr lvl="0" algn="just"/>
            <a:endParaRPr lang="es-EC" dirty="0" smtClean="0"/>
          </a:p>
          <a:p>
            <a:pPr marL="285750" lvl="0" indent="-285750" algn="just">
              <a:buFont typeface="Arial" pitchFamily="34" charset="0"/>
              <a:buChar char="•"/>
            </a:pPr>
            <a:r>
              <a:rPr lang="es-EC" dirty="0"/>
              <a:t>Es posible centralizar diariamente en la casa matriz la información generada por la </a:t>
            </a:r>
            <a:r>
              <a:rPr lang="es-EC" dirty="0" smtClean="0"/>
              <a:t>Sucursal; </a:t>
            </a:r>
            <a:r>
              <a:rPr lang="es-EC" dirty="0"/>
              <a:t>simplificar las reposiciones de mercancías vendidas, la sucursal no necesitaría hacer compras directas a los proveedores </a:t>
            </a:r>
            <a:endParaRPr lang="es-EC" dirty="0" smtClean="0"/>
          </a:p>
          <a:p>
            <a:pPr lvl="0" algn="just"/>
            <a:endParaRPr lang="es-EC" dirty="0"/>
          </a:p>
          <a:p>
            <a:pPr marL="285750" indent="-285750" algn="just">
              <a:buFont typeface="Arial" pitchFamily="34" charset="0"/>
              <a:buChar char="•"/>
            </a:pPr>
            <a:r>
              <a:rPr lang="es-EC" dirty="0"/>
              <a:t>Desde el punto de vista financiero, esto es sano ya que evita saldos muy elevados en los bancos y en inventarios, además, permite un manejo más eficiente de los recursos financieros de la empresa.</a:t>
            </a:r>
            <a:endParaRPr lang="en-US" dirty="0"/>
          </a:p>
          <a:p>
            <a:pPr marL="285750" lvl="0" indent="-285750" algn="just">
              <a:buFont typeface="Arial" pitchFamily="34" charset="0"/>
              <a:buChar char="•"/>
            </a:pPr>
            <a:endParaRPr lang="en-US" dirty="0"/>
          </a:p>
        </p:txBody>
      </p:sp>
    </p:spTree>
    <p:extLst>
      <p:ext uri="{BB962C8B-B14F-4D97-AF65-F5344CB8AC3E}">
        <p14:creationId xmlns:p14="http://schemas.microsoft.com/office/powerpoint/2010/main" val="3850403522"/>
      </p:ext>
    </p:extLst>
  </p:cSld>
  <p:clrMapOvr>
    <a:masterClrMapping/>
  </p:clrMapOvr>
  <p:transition>
    <p:cut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1" descr="logoMC"/>
          <p:cNvPicPr>
            <a:picLocks noChangeAspect="1" noChangeArrowheads="1"/>
          </p:cNvPicPr>
          <p:nvPr/>
        </p:nvPicPr>
        <p:blipFill>
          <a:blip r:embed="rId2" cstate="print"/>
          <a:srcRect/>
          <a:stretch>
            <a:fillRect/>
          </a:stretch>
        </p:blipFill>
        <p:spPr bwMode="auto">
          <a:xfrm>
            <a:off x="152400" y="228599"/>
            <a:ext cx="1807030" cy="1295401"/>
          </a:xfrm>
          <a:prstGeom prst="rect">
            <a:avLst/>
          </a:prstGeom>
          <a:noFill/>
        </p:spPr>
      </p:pic>
      <p:sp>
        <p:nvSpPr>
          <p:cNvPr id="11" name="Text Box 4"/>
          <p:cNvSpPr txBox="1">
            <a:spLocks noChangeArrowheads="1"/>
          </p:cNvSpPr>
          <p:nvPr/>
        </p:nvSpPr>
        <p:spPr bwMode="auto">
          <a:xfrm>
            <a:off x="1012374" y="290286"/>
            <a:ext cx="2971800" cy="571499"/>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defRPr sz="1000"/>
            </a:pPr>
            <a:r>
              <a:rPr lang="es-EC" sz="1400" b="1" dirty="0">
                <a:solidFill>
                  <a:srgbClr val="12066E"/>
                </a:solidFill>
              </a:rPr>
              <a:t>Máquinas Industriales de Coser</a:t>
            </a:r>
          </a:p>
          <a:p>
            <a:pPr rtl="1">
              <a:defRPr sz="1000"/>
            </a:pPr>
            <a:r>
              <a:rPr lang="es-EC" sz="1000" dirty="0">
                <a:solidFill>
                  <a:srgbClr val="12066E"/>
                </a:solidFill>
              </a:rPr>
              <a:t>Distribuidor Autorizado</a:t>
            </a:r>
          </a:p>
          <a:p>
            <a:pPr rtl="1">
              <a:defRPr sz="1000"/>
            </a:pPr>
            <a:endParaRPr lang="es-EC" sz="1000" dirty="0">
              <a:solidFill>
                <a:srgbClr val="12066E"/>
              </a:solidFill>
            </a:endParaRPr>
          </a:p>
        </p:txBody>
      </p:sp>
      <p:sp>
        <p:nvSpPr>
          <p:cNvPr id="14" name="Title 1"/>
          <p:cNvSpPr txBox="1">
            <a:spLocks/>
          </p:cNvSpPr>
          <p:nvPr/>
        </p:nvSpPr>
        <p:spPr>
          <a:xfrm>
            <a:off x="805542" y="1076289"/>
            <a:ext cx="8229600" cy="91216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RECOMENDACIONES</a:t>
            </a:r>
            <a:endParaRPr lang="en-US" sz="2800" b="1" dirty="0"/>
          </a:p>
        </p:txBody>
      </p:sp>
      <p:sp>
        <p:nvSpPr>
          <p:cNvPr id="2" name="1 CuadroTexto"/>
          <p:cNvSpPr txBox="1"/>
          <p:nvPr/>
        </p:nvSpPr>
        <p:spPr>
          <a:xfrm>
            <a:off x="1077686" y="2057400"/>
            <a:ext cx="7326085" cy="2308324"/>
          </a:xfrm>
          <a:prstGeom prst="rect">
            <a:avLst/>
          </a:prstGeom>
          <a:noFill/>
        </p:spPr>
        <p:txBody>
          <a:bodyPr wrap="square" rtlCol="0">
            <a:spAutoFit/>
          </a:bodyPr>
          <a:lstStyle/>
          <a:p>
            <a:pPr marL="285750" indent="-285750" algn="just">
              <a:buFont typeface="Arial" pitchFamily="34" charset="0"/>
              <a:buChar char="•"/>
            </a:pPr>
            <a:r>
              <a:rPr lang="es-EC" dirty="0"/>
              <a:t>Con el propósito de establecer la factibilidad de la Creación de una Sucursal de </a:t>
            </a:r>
            <a:r>
              <a:rPr lang="es-EC" dirty="0" err="1"/>
              <a:t>Miguelcajas</a:t>
            </a:r>
            <a:r>
              <a:rPr lang="es-EC" dirty="0"/>
              <a:t> se procedió a realizar el estudio correspondiente mediante el Flujo de Caja Neto del Inversionista.  Dicho estudio dio como resultado una TIR de 19,71%  un CPK de 13,49% una VAN de $4,123 con un índice de rentabilidad beneficio/costo de 1.29; como se puede observar el flujo es positivo, esto significa que el proyecto es viable, por lo tanto se recomienda su ejecución.</a:t>
            </a:r>
            <a:endParaRPr lang="en-US" dirty="0"/>
          </a:p>
          <a:p>
            <a:pPr marL="285750" lvl="0" indent="-285750" algn="just">
              <a:buFont typeface="Arial" pitchFamily="34" charset="0"/>
              <a:buChar char="•"/>
            </a:pPr>
            <a:endParaRPr lang="en-US" dirty="0"/>
          </a:p>
        </p:txBody>
      </p:sp>
    </p:spTree>
    <p:extLst>
      <p:ext uri="{BB962C8B-B14F-4D97-AF65-F5344CB8AC3E}">
        <p14:creationId xmlns:p14="http://schemas.microsoft.com/office/powerpoint/2010/main" val="133847794"/>
      </p:ext>
    </p:extLst>
  </p:cSld>
  <p:clrMapOvr>
    <a:masterClrMapping/>
  </p:clrMapOvr>
  <p:transition>
    <p:cut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8229600" cy="1143000"/>
          </a:xfrm>
        </p:spPr>
        <p:txBody>
          <a:bodyPr>
            <a:normAutofit/>
          </a:bodyPr>
          <a:lstStyle/>
          <a:p>
            <a:r>
              <a:rPr lang="en-US" sz="3600" b="1" dirty="0" err="1" smtClean="0"/>
              <a:t>Miguelcajas</a:t>
            </a:r>
            <a:endParaRPr lang="en-US" sz="3600" b="1" dirty="0"/>
          </a:p>
        </p:txBody>
      </p:sp>
      <p:pic>
        <p:nvPicPr>
          <p:cNvPr id="10" name="Imagen 1" descr="logoMC"/>
          <p:cNvPicPr>
            <a:picLocks noChangeAspect="1" noChangeArrowheads="1"/>
          </p:cNvPicPr>
          <p:nvPr/>
        </p:nvPicPr>
        <p:blipFill>
          <a:blip r:embed="rId2" cstate="print"/>
          <a:srcRect/>
          <a:stretch>
            <a:fillRect/>
          </a:stretch>
        </p:blipFill>
        <p:spPr bwMode="auto">
          <a:xfrm>
            <a:off x="152400" y="228600"/>
            <a:ext cx="1524000" cy="1092506"/>
          </a:xfrm>
          <a:prstGeom prst="rect">
            <a:avLst/>
          </a:prstGeom>
          <a:noFill/>
        </p:spPr>
      </p:pic>
      <p:sp>
        <p:nvSpPr>
          <p:cNvPr id="11" name="Text Box 4"/>
          <p:cNvSpPr txBox="1">
            <a:spLocks noChangeArrowheads="1"/>
          </p:cNvSpPr>
          <p:nvPr/>
        </p:nvSpPr>
        <p:spPr bwMode="auto">
          <a:xfrm>
            <a:off x="838200" y="304800"/>
            <a:ext cx="2590800" cy="457200"/>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defRPr sz="1000"/>
            </a:pPr>
            <a:r>
              <a:rPr lang="es-EC" sz="1400" b="1" i="0" strike="noStrike" dirty="0">
                <a:solidFill>
                  <a:srgbClr val="12066E"/>
                </a:solidFill>
                <a:latin typeface="Calibri"/>
              </a:rPr>
              <a:t>Máquinas Industriales de Coser</a:t>
            </a:r>
          </a:p>
          <a:p>
            <a:pPr algn="l" rtl="1">
              <a:defRPr sz="1000"/>
            </a:pPr>
            <a:r>
              <a:rPr lang="es-EC" b="0" i="0" strike="noStrike" dirty="0">
                <a:solidFill>
                  <a:srgbClr val="12066E"/>
                </a:solidFill>
                <a:latin typeface="Calibri"/>
              </a:rPr>
              <a:t>Distribuidor Autorizado</a:t>
            </a:r>
          </a:p>
          <a:p>
            <a:pPr algn="l" rtl="1">
              <a:defRPr sz="1000"/>
            </a:pPr>
            <a:endParaRPr lang="es-EC" sz="1000" b="0" i="0" strike="noStrike" dirty="0">
              <a:solidFill>
                <a:srgbClr val="12066E"/>
              </a:solidFill>
              <a:latin typeface="Calibri"/>
            </a:endParaRPr>
          </a:p>
        </p:txBody>
      </p:sp>
      <p:sp>
        <p:nvSpPr>
          <p:cNvPr id="6" name="Content Placeholder 5"/>
          <p:cNvSpPr>
            <a:spLocks noGrp="1"/>
          </p:cNvSpPr>
          <p:nvPr>
            <p:ph idx="1"/>
          </p:nvPr>
        </p:nvSpPr>
        <p:spPr>
          <a:xfrm>
            <a:off x="457200" y="2133600"/>
            <a:ext cx="8458200" cy="4525963"/>
          </a:xfrm>
        </p:spPr>
        <p:txBody>
          <a:bodyPr>
            <a:normAutofit/>
          </a:bodyPr>
          <a:lstStyle/>
          <a:p>
            <a:pPr algn="just"/>
            <a:r>
              <a:rPr lang="es-ES" sz="2400" b="1" dirty="0" smtClean="0"/>
              <a:t>1986</a:t>
            </a:r>
            <a:r>
              <a:rPr lang="es-ES" sz="2400" dirty="0" smtClean="0"/>
              <a:t>, </a:t>
            </a:r>
            <a:r>
              <a:rPr lang="es-ES" sz="2400" dirty="0"/>
              <a:t>Miguel Cajas y su </a:t>
            </a:r>
            <a:r>
              <a:rPr lang="es-ES" sz="2400" dirty="0" smtClean="0"/>
              <a:t>esposa deciden </a:t>
            </a:r>
            <a:r>
              <a:rPr lang="es-ES" sz="2400" dirty="0"/>
              <a:t>emprender su negocio propio en la </a:t>
            </a:r>
            <a:r>
              <a:rPr lang="es-ES" sz="2400" dirty="0" smtClean="0"/>
              <a:t>línea de distribución PFAFF, RIMOLDI y CONSEW al </a:t>
            </a:r>
            <a:r>
              <a:rPr lang="es-ES" sz="2400" dirty="0"/>
              <a:t>sur de la ciudad de </a:t>
            </a:r>
            <a:r>
              <a:rPr lang="es-ES" sz="2400" dirty="0" smtClean="0"/>
              <a:t>Quito</a:t>
            </a:r>
            <a:r>
              <a:rPr lang="es-ES" sz="2400" dirty="0"/>
              <a:t>, siendo los primeros en el </a:t>
            </a:r>
            <a:r>
              <a:rPr lang="es-ES" sz="2400" dirty="0" smtClean="0"/>
              <a:t>sector.</a:t>
            </a:r>
          </a:p>
          <a:p>
            <a:pPr algn="just"/>
            <a:r>
              <a:rPr lang="es-ES" sz="2400" b="1" dirty="0" smtClean="0"/>
              <a:t>2008</a:t>
            </a:r>
            <a:r>
              <a:rPr lang="es-ES" sz="2400" dirty="0" smtClean="0"/>
              <a:t>, </a:t>
            </a:r>
            <a:r>
              <a:rPr lang="es-ES" sz="2400" b="1" dirty="0" smtClean="0"/>
              <a:t>Miguelcajas </a:t>
            </a:r>
            <a:r>
              <a:rPr lang="es-ES" sz="2400" dirty="0"/>
              <a:t>se convierte en distribuidor autorizado de Máquinas para la confección en las marcas </a:t>
            </a:r>
            <a:r>
              <a:rPr lang="es-ES" sz="2400" dirty="0" smtClean="0"/>
              <a:t>BROTHER, JUKI, KANSAI, REECE, KM.</a:t>
            </a:r>
          </a:p>
          <a:p>
            <a:pPr algn="just"/>
            <a:r>
              <a:rPr lang="es-ES" sz="2400" b="1" dirty="0" smtClean="0"/>
              <a:t>2012, </a:t>
            </a:r>
            <a:r>
              <a:rPr lang="es-ES" sz="2400" b="1" dirty="0" err="1" smtClean="0"/>
              <a:t>Miguelcajas</a:t>
            </a:r>
            <a:r>
              <a:rPr lang="es-ES" sz="2400" dirty="0" smtClean="0"/>
              <a:t> realiza un análisis de sus ventas junto con  </a:t>
            </a:r>
            <a:r>
              <a:rPr lang="es-ES" sz="2400" dirty="0"/>
              <a:t>el desarrollo importante que ha venido teniendo la Industria de la Confección en los últimos años en el </a:t>
            </a:r>
            <a:r>
              <a:rPr lang="es-ES" sz="2400" dirty="0" smtClean="0"/>
              <a:t>país y nace la iniciativa de conocer si es factible la Creación de una Sucursal en el Norte de la Ciudad de Quito.</a:t>
            </a:r>
            <a:endParaRPr lang="en-US" sz="2400" dirty="0"/>
          </a:p>
          <a:p>
            <a:pPr algn="just"/>
            <a:endParaRPr lang="es-ES" sz="2400" dirty="0" smtClean="0"/>
          </a:p>
        </p:txBody>
      </p:sp>
    </p:spTree>
  </p:cSld>
  <p:clrMapOvr>
    <a:masterClrMapping/>
  </p:clrMapOvr>
  <p:transition>
    <p:cut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229600" cy="1143000"/>
          </a:xfrm>
        </p:spPr>
        <p:txBody>
          <a:bodyPr>
            <a:normAutofit/>
          </a:bodyPr>
          <a:lstStyle/>
          <a:p>
            <a:r>
              <a:rPr lang="en-US" sz="3600" b="1" dirty="0" err="1" smtClean="0"/>
              <a:t>Miguelcajas</a:t>
            </a:r>
            <a:endParaRPr lang="en-US" sz="3600" b="1" dirty="0"/>
          </a:p>
        </p:txBody>
      </p:sp>
      <p:pic>
        <p:nvPicPr>
          <p:cNvPr id="10" name="Imagen 1" descr="logoMC"/>
          <p:cNvPicPr>
            <a:picLocks noChangeAspect="1" noChangeArrowheads="1"/>
          </p:cNvPicPr>
          <p:nvPr/>
        </p:nvPicPr>
        <p:blipFill>
          <a:blip r:embed="rId3" cstate="print"/>
          <a:srcRect/>
          <a:stretch>
            <a:fillRect/>
          </a:stretch>
        </p:blipFill>
        <p:spPr bwMode="auto">
          <a:xfrm>
            <a:off x="152400" y="228600"/>
            <a:ext cx="1524000" cy="1092506"/>
          </a:xfrm>
          <a:prstGeom prst="rect">
            <a:avLst/>
          </a:prstGeom>
          <a:noFill/>
        </p:spPr>
      </p:pic>
      <p:sp>
        <p:nvSpPr>
          <p:cNvPr id="11" name="Text Box 4"/>
          <p:cNvSpPr txBox="1">
            <a:spLocks noChangeArrowheads="1"/>
          </p:cNvSpPr>
          <p:nvPr/>
        </p:nvSpPr>
        <p:spPr bwMode="auto">
          <a:xfrm>
            <a:off x="838200" y="304800"/>
            <a:ext cx="2590800" cy="457200"/>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defRPr sz="1000"/>
            </a:pPr>
            <a:r>
              <a:rPr lang="es-EC" sz="1400" b="1" i="0" strike="noStrike" dirty="0">
                <a:solidFill>
                  <a:srgbClr val="12066E"/>
                </a:solidFill>
                <a:latin typeface="Calibri"/>
              </a:rPr>
              <a:t>Máquinas Industriales de Coser</a:t>
            </a:r>
          </a:p>
          <a:p>
            <a:pPr algn="l" rtl="1">
              <a:defRPr sz="1000"/>
            </a:pPr>
            <a:r>
              <a:rPr lang="es-EC" b="0" i="0" strike="noStrike" dirty="0">
                <a:solidFill>
                  <a:srgbClr val="12066E"/>
                </a:solidFill>
                <a:latin typeface="Calibri"/>
              </a:rPr>
              <a:t>Distribuidor Autorizado</a:t>
            </a:r>
          </a:p>
          <a:p>
            <a:pPr algn="l" rtl="1">
              <a:defRPr sz="1000"/>
            </a:pPr>
            <a:endParaRPr lang="es-EC" sz="1000" b="0" i="0" strike="noStrike" dirty="0">
              <a:solidFill>
                <a:srgbClr val="12066E"/>
              </a:solidFill>
              <a:latin typeface="Calibri"/>
            </a:endParaRPr>
          </a:p>
        </p:txBody>
      </p:sp>
      <p:graphicFrame>
        <p:nvGraphicFramePr>
          <p:cNvPr id="20482" name="Object 2"/>
          <p:cNvGraphicFramePr>
            <a:graphicFrameLocks noChangeAspect="1"/>
          </p:cNvGraphicFramePr>
          <p:nvPr/>
        </p:nvGraphicFramePr>
        <p:xfrm>
          <a:off x="-381000" y="2362200"/>
          <a:ext cx="10830606" cy="3581400"/>
        </p:xfrm>
        <a:graphic>
          <a:graphicData uri="http://schemas.openxmlformats.org/presentationml/2006/ole">
            <mc:AlternateContent xmlns:mc="http://schemas.openxmlformats.org/markup-compatibility/2006">
              <mc:Choice xmlns:v="urn:schemas-microsoft-com:vml" Requires="v">
                <p:oleObj spid="_x0000_s20628" name="Document" r:id="rId4" imgW="5770321" imgH="1908268" progId="Word.Document.12">
                  <p:embed/>
                </p:oleObj>
              </mc:Choice>
              <mc:Fallback>
                <p:oleObj name="Document" r:id="rId4" imgW="5770321" imgH="1908268"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362200"/>
                        <a:ext cx="10830606"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ut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8077200" cy="3124200"/>
          </a:xfrm>
        </p:spPr>
        <p:txBody>
          <a:bodyPr>
            <a:normAutofit/>
          </a:bodyPr>
          <a:lstStyle/>
          <a:p>
            <a:r>
              <a:rPr lang="es-ES" sz="2800" b="1" dirty="0"/>
              <a:t>Estudio de Factibilidad para la Creación de una Sucursal de la Empresa Miguelcajas en el </a:t>
            </a:r>
            <a:r>
              <a:rPr lang="es-ES" sz="2800" b="1" dirty="0" smtClean="0"/>
              <a:t>Norte </a:t>
            </a:r>
            <a:r>
              <a:rPr lang="es-ES" sz="2800" b="1" dirty="0"/>
              <a:t>de la </a:t>
            </a:r>
            <a:r>
              <a:rPr lang="es-ES" sz="2800" b="1" dirty="0" smtClean="0"/>
              <a:t>Ciudad </a:t>
            </a:r>
            <a:r>
              <a:rPr lang="es-ES" sz="2800" b="1" dirty="0"/>
              <a:t>de </a:t>
            </a:r>
            <a:r>
              <a:rPr lang="es-ES" sz="2800" b="1" dirty="0" smtClean="0"/>
              <a:t>Quito</a:t>
            </a:r>
            <a:r>
              <a:rPr lang="en-US" dirty="0"/>
              <a:t/>
            </a:r>
            <a:br>
              <a:rPr lang="en-US" dirty="0"/>
            </a:br>
            <a:endParaRPr lang="en-US" dirty="0"/>
          </a:p>
        </p:txBody>
      </p:sp>
      <p:pic>
        <p:nvPicPr>
          <p:cNvPr id="5" name="Imagen 1" descr="logoMC"/>
          <p:cNvPicPr>
            <a:picLocks noChangeAspect="1" noChangeArrowheads="1"/>
          </p:cNvPicPr>
          <p:nvPr/>
        </p:nvPicPr>
        <p:blipFill>
          <a:blip r:embed="rId2" cstate="print"/>
          <a:srcRect/>
          <a:stretch>
            <a:fillRect/>
          </a:stretch>
        </p:blipFill>
        <p:spPr bwMode="auto">
          <a:xfrm>
            <a:off x="304800" y="381000"/>
            <a:ext cx="2551099" cy="1828800"/>
          </a:xfrm>
          <a:prstGeom prst="rect">
            <a:avLst/>
          </a:prstGeom>
          <a:noFill/>
        </p:spPr>
      </p:pic>
      <p:sp>
        <p:nvSpPr>
          <p:cNvPr id="6" name="Text Box 4"/>
          <p:cNvSpPr txBox="1">
            <a:spLocks noChangeArrowheads="1"/>
          </p:cNvSpPr>
          <p:nvPr/>
        </p:nvSpPr>
        <p:spPr bwMode="auto">
          <a:xfrm>
            <a:off x="1600200" y="609600"/>
            <a:ext cx="3503119" cy="571499"/>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defRPr sz="1000"/>
            </a:pPr>
            <a:r>
              <a:rPr lang="es-EC" sz="1800" b="1" i="0" strike="noStrike">
                <a:solidFill>
                  <a:srgbClr val="12066E"/>
                </a:solidFill>
                <a:latin typeface="Calibri"/>
              </a:rPr>
              <a:t>Máquinas Industriales de Coser</a:t>
            </a:r>
          </a:p>
          <a:p>
            <a:pPr algn="l" rtl="1">
              <a:defRPr sz="1000"/>
            </a:pPr>
            <a:r>
              <a:rPr lang="es-EC" sz="1400" b="0" i="0" strike="noStrike">
                <a:solidFill>
                  <a:srgbClr val="12066E"/>
                </a:solidFill>
                <a:latin typeface="Calibri"/>
              </a:rPr>
              <a:t>Distribuidor Autorizado</a:t>
            </a:r>
          </a:p>
          <a:p>
            <a:pPr algn="l" rtl="1">
              <a:defRPr sz="1000"/>
            </a:pPr>
            <a:endParaRPr lang="es-EC" sz="1100" b="0" i="0" strike="noStrike">
              <a:solidFill>
                <a:srgbClr val="12066E"/>
              </a:solidFill>
              <a:latin typeface="Calibri"/>
            </a:endParaRPr>
          </a:p>
        </p:txBody>
      </p:sp>
    </p:spTree>
  </p:cSld>
  <p:clrMapOvr>
    <a:masterClrMapping/>
  </p:clrMapOvr>
  <p:transition>
    <p:cut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229600" cy="1143000"/>
          </a:xfrm>
        </p:spPr>
        <p:txBody>
          <a:bodyPr>
            <a:normAutofit/>
          </a:bodyPr>
          <a:lstStyle/>
          <a:p>
            <a:r>
              <a:rPr lang="en-US" sz="3600" b="1" dirty="0" smtClean="0"/>
              <a:t>OBJETIVOS</a:t>
            </a:r>
            <a:endParaRPr lang="en-US" sz="3600" b="1" dirty="0"/>
          </a:p>
        </p:txBody>
      </p:sp>
      <p:pic>
        <p:nvPicPr>
          <p:cNvPr id="10" name="Imagen 1" descr="logoMC"/>
          <p:cNvPicPr>
            <a:picLocks noChangeAspect="1" noChangeArrowheads="1"/>
          </p:cNvPicPr>
          <p:nvPr/>
        </p:nvPicPr>
        <p:blipFill>
          <a:blip r:embed="rId2" cstate="print"/>
          <a:srcRect/>
          <a:stretch>
            <a:fillRect/>
          </a:stretch>
        </p:blipFill>
        <p:spPr bwMode="auto">
          <a:xfrm>
            <a:off x="152400" y="228600"/>
            <a:ext cx="1524000" cy="1092506"/>
          </a:xfrm>
          <a:prstGeom prst="rect">
            <a:avLst/>
          </a:prstGeom>
          <a:noFill/>
        </p:spPr>
      </p:pic>
      <p:sp>
        <p:nvSpPr>
          <p:cNvPr id="11" name="Text Box 4"/>
          <p:cNvSpPr txBox="1">
            <a:spLocks noChangeArrowheads="1"/>
          </p:cNvSpPr>
          <p:nvPr/>
        </p:nvSpPr>
        <p:spPr bwMode="auto">
          <a:xfrm>
            <a:off x="838200" y="304800"/>
            <a:ext cx="2590800" cy="457200"/>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defRPr sz="1000"/>
            </a:pPr>
            <a:r>
              <a:rPr lang="es-EC" sz="1400" b="1" i="0" strike="noStrike" dirty="0">
                <a:solidFill>
                  <a:srgbClr val="12066E"/>
                </a:solidFill>
                <a:latin typeface="Calibri"/>
              </a:rPr>
              <a:t>Máquinas Industriales de Coser</a:t>
            </a:r>
          </a:p>
          <a:p>
            <a:pPr algn="l" rtl="1">
              <a:defRPr sz="1000"/>
            </a:pPr>
            <a:r>
              <a:rPr lang="es-EC" b="0" i="0" strike="noStrike" dirty="0">
                <a:solidFill>
                  <a:srgbClr val="12066E"/>
                </a:solidFill>
                <a:latin typeface="Calibri"/>
              </a:rPr>
              <a:t>Distribuidor Autorizado</a:t>
            </a:r>
          </a:p>
          <a:p>
            <a:pPr algn="l" rtl="1">
              <a:defRPr sz="1000"/>
            </a:pPr>
            <a:endParaRPr lang="es-EC" sz="1000" b="0" i="0" strike="noStrike" dirty="0">
              <a:solidFill>
                <a:srgbClr val="12066E"/>
              </a:solidFill>
              <a:latin typeface="Calibri"/>
            </a:endParaRPr>
          </a:p>
        </p:txBody>
      </p:sp>
      <p:sp>
        <p:nvSpPr>
          <p:cNvPr id="7" name="TextBox 6"/>
          <p:cNvSpPr txBox="1"/>
          <p:nvPr/>
        </p:nvSpPr>
        <p:spPr>
          <a:xfrm>
            <a:off x="685800" y="1828800"/>
            <a:ext cx="8001000" cy="4431983"/>
          </a:xfrm>
          <a:prstGeom prst="rect">
            <a:avLst/>
          </a:prstGeom>
          <a:noFill/>
        </p:spPr>
        <p:txBody>
          <a:bodyPr wrap="square" rtlCol="0">
            <a:spAutoFit/>
          </a:bodyPr>
          <a:lstStyle/>
          <a:p>
            <a:r>
              <a:rPr lang="es-ES" sz="2400" b="1" u="sng" dirty="0" smtClean="0"/>
              <a:t>General: </a:t>
            </a:r>
          </a:p>
          <a:p>
            <a:endParaRPr lang="es-ES" sz="2000" b="1" u="sng" dirty="0"/>
          </a:p>
          <a:p>
            <a:r>
              <a:rPr lang="es-ES" sz="2000" dirty="0" smtClean="0"/>
              <a:t>Elaborar </a:t>
            </a:r>
            <a:r>
              <a:rPr lang="es-ES" sz="2000" dirty="0"/>
              <a:t>un Estudio de Factibilidad para la Creación de una Sucursal de la Empresa </a:t>
            </a:r>
            <a:r>
              <a:rPr lang="es-ES" sz="2000" b="1" dirty="0"/>
              <a:t>Miguelcajas </a:t>
            </a:r>
            <a:r>
              <a:rPr lang="es-ES" sz="2000" dirty="0"/>
              <a:t>en el norte de la ciudad de Quito</a:t>
            </a:r>
            <a:r>
              <a:rPr lang="es-ES" sz="2000" dirty="0" smtClean="0"/>
              <a:t>.</a:t>
            </a:r>
          </a:p>
          <a:p>
            <a:endParaRPr lang="es-ES" dirty="0"/>
          </a:p>
          <a:p>
            <a:r>
              <a:rPr lang="es-ES" sz="2400" b="1" u="sng" dirty="0"/>
              <a:t>Específicos:</a:t>
            </a:r>
          </a:p>
          <a:p>
            <a:endParaRPr lang="es-ES" b="1" u="sng" dirty="0"/>
          </a:p>
          <a:p>
            <a:pPr lvl="0"/>
            <a:r>
              <a:rPr lang="es-ES" sz="2000" dirty="0"/>
              <a:t>Realizar una investigación de mercado</a:t>
            </a:r>
            <a:endParaRPr lang="en-US" sz="2000" dirty="0"/>
          </a:p>
          <a:p>
            <a:pPr lvl="0"/>
            <a:r>
              <a:rPr lang="es-ES" sz="2000" dirty="0"/>
              <a:t>Identificar las fortalezas y debilidades de la competencia</a:t>
            </a:r>
            <a:endParaRPr lang="en-US" sz="2000" dirty="0"/>
          </a:p>
          <a:p>
            <a:pPr lvl="0"/>
            <a:r>
              <a:rPr lang="es-ES" sz="2000" dirty="0"/>
              <a:t>Establecer el Plan de Mercadeo</a:t>
            </a:r>
            <a:endParaRPr lang="en-US" sz="2000" dirty="0"/>
          </a:p>
          <a:p>
            <a:pPr lvl="0"/>
            <a:r>
              <a:rPr lang="es-ES" sz="2000" dirty="0"/>
              <a:t>Establecer y analizar el ciclo de vida de la empresa sucursal </a:t>
            </a:r>
            <a:endParaRPr lang="en-US" sz="2000" dirty="0"/>
          </a:p>
          <a:p>
            <a:pPr lvl="0"/>
            <a:r>
              <a:rPr lang="es-ES" sz="2000" dirty="0"/>
              <a:t>Determinar la factibilidad desde el punto de vista </a:t>
            </a:r>
            <a:r>
              <a:rPr lang="es-ES" sz="2000" dirty="0" smtClean="0"/>
              <a:t>financiero</a:t>
            </a:r>
            <a:r>
              <a:rPr lang="es-ES" sz="2000" dirty="0"/>
              <a:t>.</a:t>
            </a:r>
            <a:endParaRPr lang="en-US" sz="2000" dirty="0"/>
          </a:p>
          <a:p>
            <a:endParaRPr lang="en-US" sz="2000" dirty="0"/>
          </a:p>
          <a:p>
            <a:endParaRPr lang="en-US" dirty="0"/>
          </a:p>
        </p:txBody>
      </p:sp>
    </p:spTree>
  </p:cSld>
  <p:clrMapOvr>
    <a:masterClrMapping/>
  </p:clrMapOvr>
  <p:transition>
    <p:cut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743" y="1064751"/>
            <a:ext cx="8229600" cy="1143000"/>
          </a:xfrm>
        </p:spPr>
        <p:txBody>
          <a:bodyPr>
            <a:normAutofit/>
          </a:bodyPr>
          <a:lstStyle/>
          <a:p>
            <a:r>
              <a:rPr lang="en-US" sz="3600" b="1" dirty="0" smtClean="0"/>
              <a:t>ESTUDIO DE MERCADO</a:t>
            </a:r>
            <a:endParaRPr lang="en-US" sz="3600" b="1" dirty="0"/>
          </a:p>
        </p:txBody>
      </p:sp>
      <p:pic>
        <p:nvPicPr>
          <p:cNvPr id="10" name="Imagen 1" descr="logoMC"/>
          <p:cNvPicPr>
            <a:picLocks noChangeAspect="1" noChangeArrowheads="1"/>
          </p:cNvPicPr>
          <p:nvPr/>
        </p:nvPicPr>
        <p:blipFill>
          <a:blip r:embed="rId2" cstate="print"/>
          <a:srcRect/>
          <a:stretch>
            <a:fillRect/>
          </a:stretch>
        </p:blipFill>
        <p:spPr bwMode="auto">
          <a:xfrm>
            <a:off x="152400" y="228600"/>
            <a:ext cx="1524000" cy="1092506"/>
          </a:xfrm>
          <a:prstGeom prst="rect">
            <a:avLst/>
          </a:prstGeom>
          <a:noFill/>
        </p:spPr>
      </p:pic>
      <p:sp>
        <p:nvSpPr>
          <p:cNvPr id="11" name="Text Box 4"/>
          <p:cNvSpPr txBox="1">
            <a:spLocks noChangeArrowheads="1"/>
          </p:cNvSpPr>
          <p:nvPr/>
        </p:nvSpPr>
        <p:spPr bwMode="auto">
          <a:xfrm>
            <a:off x="838200" y="304800"/>
            <a:ext cx="2590800" cy="457200"/>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defRPr sz="1000"/>
            </a:pPr>
            <a:r>
              <a:rPr lang="es-EC" sz="1400" b="1" i="0" strike="noStrike" dirty="0">
                <a:solidFill>
                  <a:srgbClr val="12066E"/>
                </a:solidFill>
                <a:latin typeface="Calibri"/>
              </a:rPr>
              <a:t>Máquinas Industriales de Coser</a:t>
            </a:r>
          </a:p>
          <a:p>
            <a:pPr algn="l" rtl="1">
              <a:defRPr sz="1000"/>
            </a:pPr>
            <a:r>
              <a:rPr lang="es-EC" b="0" i="0" strike="noStrike" dirty="0">
                <a:solidFill>
                  <a:srgbClr val="12066E"/>
                </a:solidFill>
                <a:latin typeface="Calibri"/>
              </a:rPr>
              <a:t>Distribuidor Autorizado</a:t>
            </a:r>
          </a:p>
          <a:p>
            <a:pPr algn="l" rtl="1">
              <a:defRPr sz="1000"/>
            </a:pPr>
            <a:endParaRPr lang="es-EC" sz="1000" b="0" i="0" strike="noStrike" dirty="0">
              <a:solidFill>
                <a:srgbClr val="12066E"/>
              </a:solidFill>
              <a:latin typeface="Calibri"/>
            </a:endParaRPr>
          </a:p>
        </p:txBody>
      </p:sp>
      <p:sp>
        <p:nvSpPr>
          <p:cNvPr id="7" name="TextBox 6"/>
          <p:cNvSpPr txBox="1"/>
          <p:nvPr/>
        </p:nvSpPr>
        <p:spPr>
          <a:xfrm>
            <a:off x="838200" y="1683656"/>
            <a:ext cx="8001000" cy="1077218"/>
          </a:xfrm>
          <a:prstGeom prst="rect">
            <a:avLst/>
          </a:prstGeom>
          <a:noFill/>
        </p:spPr>
        <p:txBody>
          <a:bodyPr wrap="square" rtlCol="0">
            <a:spAutoFit/>
          </a:bodyPr>
          <a:lstStyle/>
          <a:p>
            <a:endParaRPr lang="en-US" sz="2400" dirty="0"/>
          </a:p>
          <a:p>
            <a:r>
              <a:rPr lang="en-US" sz="2000" b="1" dirty="0" smtClean="0"/>
              <a:t>SEGMENTACION DE MERCADO</a:t>
            </a:r>
          </a:p>
          <a:p>
            <a:endParaRPr lang="en-US" sz="2000" dirty="0"/>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0212" y="2590800"/>
            <a:ext cx="5985164" cy="3992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068111"/>
      </p:ext>
    </p:extLst>
  </p:cSld>
  <p:clrMapOvr>
    <a:masterClrMapping/>
  </p:clrMapOvr>
  <p:transition>
    <p:cut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2346</TotalTime>
  <Words>1786</Words>
  <Application>Microsoft Office PowerPoint</Application>
  <PresentationFormat>Presentación en pantalla (4:3)</PresentationFormat>
  <Paragraphs>285</Paragraphs>
  <Slides>48</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48</vt:i4>
      </vt:variant>
    </vt:vector>
  </HeadingPairs>
  <TitlesOfParts>
    <vt:vector size="50" baseType="lpstr">
      <vt:lpstr>Office Theme</vt:lpstr>
      <vt:lpstr>Document</vt:lpstr>
      <vt:lpstr>Presentación de PowerPoint</vt:lpstr>
      <vt:lpstr>INTRODUCCION</vt:lpstr>
      <vt:lpstr>SECTOR TEXTIL EN EL ECUADOR</vt:lpstr>
      <vt:lpstr>Presentación de PowerPoint</vt:lpstr>
      <vt:lpstr>Miguelcajas</vt:lpstr>
      <vt:lpstr>Miguelcajas</vt:lpstr>
      <vt:lpstr>Estudio de Factibilidad para la Creación de una Sucursal de la Empresa Miguelcajas en el Norte de la Ciudad de Quito </vt:lpstr>
      <vt:lpstr>OBJETIVOS</vt:lpstr>
      <vt:lpstr>ESTUDIO DE MERCADO</vt:lpstr>
      <vt:lpstr>ESTUDIO DE MERCADO</vt:lpstr>
      <vt:lpstr>ESTUDIO DE MERCADO</vt:lpstr>
      <vt:lpstr>ESTUDIO DE MERCADO</vt:lpstr>
      <vt:lpstr>ESTUDIO DE MERCADO</vt:lpstr>
      <vt:lpstr>ESTUDIO DE MERCADO</vt:lpstr>
      <vt:lpstr>ESTUDIO DE MERCADO</vt:lpstr>
      <vt:lpstr>ESTUDIO DE MERCADO</vt:lpstr>
      <vt:lpstr>ESTUDIO DE MERCADO</vt:lpstr>
      <vt:lpstr>ESTUDIO DE MERCADO</vt:lpstr>
      <vt:lpstr>ESTUDIO DE MERCADO</vt:lpstr>
      <vt:lpstr>ESTUDIO DE MERCADO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Cecilia</dc:creator>
  <cp:lastModifiedBy>Micajas</cp:lastModifiedBy>
  <cp:revision>133</cp:revision>
  <dcterms:created xsi:type="dcterms:W3CDTF">2012-06-12T02:42:30Z</dcterms:created>
  <dcterms:modified xsi:type="dcterms:W3CDTF">2013-05-29T14:46:28Z</dcterms:modified>
</cp:coreProperties>
</file>