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2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drawings/drawing4.xml" ContentType="application/vnd.openxmlformats-officedocument.drawingml.chartshapes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drawings/drawing5.xml" ContentType="application/vnd.openxmlformats-officedocument.drawingml.chartshapes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drawings/drawing6.xml" ContentType="application/vnd.openxmlformats-officedocument.drawingml.chartshapes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drawings/drawing7.xml" ContentType="application/vnd.openxmlformats-officedocument.drawingml.chartshapes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drawings/drawing8.xml" ContentType="application/vnd.openxmlformats-officedocument.drawingml.chartshapes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drawings/drawing9.xml" ContentType="application/vnd.openxmlformats-officedocument.drawingml.chartshapes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drawings/drawing10.xml" ContentType="application/vnd.openxmlformats-officedocument.drawingml.chartshapes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drawings/drawing11.xml" ContentType="application/vnd.openxmlformats-officedocument.drawingml.chartshapes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drawings/drawing12.xml" ContentType="application/vnd.openxmlformats-officedocument.drawingml.chartshapes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drawings/drawing13.xml" ContentType="application/vnd.openxmlformats-officedocument.drawingml.chartshapes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drawings/drawing14.xml" ContentType="application/vnd.openxmlformats-officedocument.drawingml.chartshapes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drawings/drawing15.xml" ContentType="application/vnd.openxmlformats-officedocument.drawingml.chartshapes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drawings/drawing16.xml" ContentType="application/vnd.openxmlformats-officedocument.drawingml.chartshapes+xml"/>
  <Override PartName="/ppt/charts/chart45.xml" ContentType="application/vnd.openxmlformats-officedocument.drawingml.chart+xml"/>
  <Override PartName="/ppt/drawings/drawing17.xml" ContentType="application/vnd.openxmlformats-officedocument.drawingml.chartshapes+xml"/>
  <Override PartName="/ppt/charts/chart46.xml" ContentType="application/vnd.openxmlformats-officedocument.drawingml.chart+xml"/>
  <Override PartName="/ppt/theme/themeOverride45.xml" ContentType="application/vnd.openxmlformats-officedocument.themeOverride+xml"/>
  <Override PartName="/ppt/drawings/drawing18.xml" ContentType="application/vnd.openxmlformats-officedocument.drawingml.chartshapes+xml"/>
  <Override PartName="/ppt/charts/chart47.xml" ContentType="application/vnd.openxmlformats-officedocument.drawingml.chart+xml"/>
  <Override PartName="/ppt/drawings/drawing19.xml" ContentType="application/vnd.openxmlformats-officedocument.drawingml.chartshapes+xml"/>
  <Override PartName="/ppt/charts/chart48.xml" ContentType="application/vnd.openxmlformats-officedocument.drawingml.chart+xml"/>
  <Override PartName="/ppt/theme/themeOverride46.xml" ContentType="application/vnd.openxmlformats-officedocument.themeOverride+xml"/>
  <Override PartName="/ppt/drawings/drawing20.xml" ContentType="application/vnd.openxmlformats-officedocument.drawingml.chartshapes+xml"/>
  <Override PartName="/ppt/charts/chart49.xml" ContentType="application/vnd.openxmlformats-officedocument.drawingml.chart+xml"/>
  <Override PartName="/ppt/theme/themeOverride47.xml" ContentType="application/vnd.openxmlformats-officedocument.themeOverride+xml"/>
  <Override PartName="/ppt/drawings/drawing21.xml" ContentType="application/vnd.openxmlformats-officedocument.drawingml.chartshapes+xml"/>
  <Override PartName="/ppt/charts/chart50.xml" ContentType="application/vnd.openxmlformats-officedocument.drawingml.chart+xml"/>
  <Override PartName="/ppt/theme/themeOverride48.xml" ContentType="application/vnd.openxmlformats-officedocument.themeOverride+xml"/>
  <Override PartName="/ppt/drawings/drawing22.xml" ContentType="application/vnd.openxmlformats-officedocument.drawingml.chartshapes+xml"/>
  <Override PartName="/ppt/charts/chart51.xml" ContentType="application/vnd.openxmlformats-officedocument.drawingml.chart+xml"/>
  <Override PartName="/ppt/theme/themeOverride49.xml" ContentType="application/vnd.openxmlformats-officedocument.themeOverride+xml"/>
  <Override PartName="/ppt/drawings/drawing23.xml" ContentType="application/vnd.openxmlformats-officedocument.drawingml.chartshapes+xml"/>
  <Override PartName="/ppt/charts/chart52.xml" ContentType="application/vnd.openxmlformats-officedocument.drawingml.chart+xml"/>
  <Override PartName="/ppt/theme/themeOverride50.xml" ContentType="application/vnd.openxmlformats-officedocument.themeOverride+xml"/>
  <Override PartName="/ppt/drawings/drawing24.xml" ContentType="application/vnd.openxmlformats-officedocument.drawingml.chartshapes+xml"/>
  <Override PartName="/ppt/charts/chart53.xml" ContentType="application/vnd.openxmlformats-officedocument.drawingml.chart+xml"/>
  <Override PartName="/ppt/theme/themeOverride51.xml" ContentType="application/vnd.openxmlformats-officedocument.themeOverride+xml"/>
  <Override PartName="/ppt/charts/chart54.xml" ContentType="application/vnd.openxmlformats-officedocument.drawingml.chart+xml"/>
  <Override PartName="/ppt/theme/themeOverride5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60" r:id="rId5"/>
    <p:sldMasterId id="2147483683" r:id="rId6"/>
    <p:sldMasterId id="2147483695" r:id="rId7"/>
    <p:sldMasterId id="2147483707" r:id="rId8"/>
    <p:sldMasterId id="2147483719" r:id="rId9"/>
    <p:sldMasterId id="2147483743" r:id="rId10"/>
  </p:sldMasterIdLst>
  <p:notesMasterIdLst>
    <p:notesMasterId r:id="rId94"/>
  </p:notesMasterIdLst>
  <p:handoutMasterIdLst>
    <p:handoutMasterId r:id="rId95"/>
  </p:handoutMasterIdLst>
  <p:sldIdLst>
    <p:sldId id="437" r:id="rId11"/>
    <p:sldId id="502" r:id="rId12"/>
    <p:sldId id="449" r:id="rId13"/>
    <p:sldId id="435" r:id="rId14"/>
    <p:sldId id="442" r:id="rId15"/>
    <p:sldId id="441" r:id="rId16"/>
    <p:sldId id="503" r:id="rId17"/>
    <p:sldId id="504" r:id="rId18"/>
    <p:sldId id="454" r:id="rId19"/>
    <p:sldId id="540" r:id="rId20"/>
    <p:sldId id="457" r:id="rId21"/>
    <p:sldId id="458" r:id="rId22"/>
    <p:sldId id="459" r:id="rId23"/>
    <p:sldId id="460" r:id="rId24"/>
    <p:sldId id="443" r:id="rId25"/>
    <p:sldId id="448" r:id="rId26"/>
    <p:sldId id="461" r:id="rId27"/>
    <p:sldId id="463" r:id="rId28"/>
    <p:sldId id="491" r:id="rId29"/>
    <p:sldId id="492" r:id="rId30"/>
    <p:sldId id="493" r:id="rId31"/>
    <p:sldId id="462" r:id="rId32"/>
    <p:sldId id="494" r:id="rId33"/>
    <p:sldId id="495" r:id="rId34"/>
    <p:sldId id="496" r:id="rId35"/>
    <p:sldId id="464" r:id="rId36"/>
    <p:sldId id="497" r:id="rId37"/>
    <p:sldId id="465" r:id="rId38"/>
    <p:sldId id="498" r:id="rId39"/>
    <p:sldId id="466" r:id="rId40"/>
    <p:sldId id="499" r:id="rId41"/>
    <p:sldId id="467" r:id="rId42"/>
    <p:sldId id="500" r:id="rId43"/>
    <p:sldId id="468" r:id="rId44"/>
    <p:sldId id="501" r:id="rId45"/>
    <p:sldId id="469" r:id="rId46"/>
    <p:sldId id="471" r:id="rId47"/>
    <p:sldId id="470" r:id="rId48"/>
    <p:sldId id="472" r:id="rId49"/>
    <p:sldId id="473" r:id="rId50"/>
    <p:sldId id="474" r:id="rId51"/>
    <p:sldId id="480" r:id="rId52"/>
    <p:sldId id="479" r:id="rId53"/>
    <p:sldId id="478" r:id="rId54"/>
    <p:sldId id="482" r:id="rId55"/>
    <p:sldId id="483" r:id="rId56"/>
    <p:sldId id="484" r:id="rId57"/>
    <p:sldId id="485" r:id="rId58"/>
    <p:sldId id="486" r:id="rId59"/>
    <p:sldId id="487" r:id="rId60"/>
    <p:sldId id="541" r:id="rId61"/>
    <p:sldId id="481" r:id="rId62"/>
    <p:sldId id="569" r:id="rId63"/>
    <p:sldId id="475" r:id="rId64"/>
    <p:sldId id="542" r:id="rId65"/>
    <p:sldId id="543" r:id="rId66"/>
    <p:sldId id="545" r:id="rId67"/>
    <p:sldId id="544" r:id="rId68"/>
    <p:sldId id="546" r:id="rId69"/>
    <p:sldId id="548" r:id="rId70"/>
    <p:sldId id="549" r:id="rId71"/>
    <p:sldId id="570" r:id="rId72"/>
    <p:sldId id="547" r:id="rId73"/>
    <p:sldId id="550" r:id="rId74"/>
    <p:sldId id="551" r:id="rId75"/>
    <p:sldId id="552" r:id="rId76"/>
    <p:sldId id="553" r:id="rId77"/>
    <p:sldId id="554" r:id="rId78"/>
    <p:sldId id="555" r:id="rId79"/>
    <p:sldId id="556" r:id="rId80"/>
    <p:sldId id="557" r:id="rId81"/>
    <p:sldId id="558" r:id="rId82"/>
    <p:sldId id="559" r:id="rId83"/>
    <p:sldId id="560" r:id="rId84"/>
    <p:sldId id="561" r:id="rId85"/>
    <p:sldId id="562" r:id="rId86"/>
    <p:sldId id="564" r:id="rId87"/>
    <p:sldId id="565" r:id="rId88"/>
    <p:sldId id="566" r:id="rId89"/>
    <p:sldId id="567" r:id="rId90"/>
    <p:sldId id="568" r:id="rId91"/>
    <p:sldId id="438" r:id="rId92"/>
    <p:sldId id="452" r:id="rId9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404040"/>
    <a:srgbClr val="1A1DA6"/>
    <a:srgbClr val="10AEF0"/>
    <a:srgbClr val="C5C5C6"/>
    <a:srgbClr val="596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88777" autoAdjust="0"/>
  </p:normalViewPr>
  <p:slideViewPr>
    <p:cSldViewPr snapToObjects="1">
      <p:cViewPr>
        <p:scale>
          <a:sx n="90" d="100"/>
          <a:sy n="90" d="100"/>
        </p:scale>
        <p:origin x="-128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6.bin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8.bin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9.bin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1.bin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2.bin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4.bin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5.bin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6.bin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7.bin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28.bin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29.bin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30.bin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31.bin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32.bin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33.bin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34.bin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../embeddings/oleObject35.bin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../embeddings/oleObject36.bin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../embeddings/oleObject37.bin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../embeddings/oleObject38.bin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../embeddings/oleObject39.bin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../embeddings/oleObject40.bin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rduenas\Documents\tesis\tablas%20y%20grafico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../embeddings/oleObject41.bin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rduenas\Documents\tesis\tablas%20y%20graficos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../embeddings/oleObject42.bin"/><Relationship Id="rId1" Type="http://schemas.openxmlformats.org/officeDocument/2006/relationships/themeOverride" Target="../theme/themeOverrid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../embeddings/oleObject43.bin"/><Relationship Id="rId1" Type="http://schemas.openxmlformats.org/officeDocument/2006/relationships/themeOverride" Target="../theme/themeOverride47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../embeddings/oleObject44.bin"/><Relationship Id="rId1" Type="http://schemas.openxmlformats.org/officeDocument/2006/relationships/themeOverride" Target="../theme/themeOverride48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../embeddings/oleObject45.bin"/><Relationship Id="rId1" Type="http://schemas.openxmlformats.org/officeDocument/2006/relationships/themeOverride" Target="../theme/themeOverride49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../embeddings/oleObject46.bin"/><Relationship Id="rId1" Type="http://schemas.openxmlformats.org/officeDocument/2006/relationships/themeOverride" Target="../theme/themeOverride50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7.bin"/><Relationship Id="rId1" Type="http://schemas.openxmlformats.org/officeDocument/2006/relationships/themeOverride" Target="../theme/themeOverride51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8.bin"/><Relationship Id="rId1" Type="http://schemas.openxmlformats.org/officeDocument/2006/relationships/themeOverride" Target="../theme/themeOverride5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Estado civil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116</c:v>
                </c:pt>
                <c:pt idx="1">
                  <c:v>172</c:v>
                </c:pt>
                <c:pt idx="2">
                  <c:v>36</c:v>
                </c:pt>
                <c:pt idx="3">
                  <c:v>11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9</c:v>
                </c:pt>
                <c:pt idx="3">
                  <c:v>2.75</c:v>
                </c:pt>
                <c:pt idx="4">
                  <c:v>16.25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Sexo</a:t>
            </a:r>
          </a:p>
        </c:rich>
      </c:tx>
      <c:layout>
        <c:manualLayout>
          <c:xMode val="edge"/>
          <c:yMode val="edge"/>
          <c:x val="0.44406413053789962"/>
          <c:y val="0.168067301028827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5626917117288"/>
          <c:y val="0.36634480969796851"/>
          <c:w val="0.51174926663578812"/>
          <c:h val="0.50924148447924455"/>
        </c:manualLayout>
      </c:layout>
      <c:pie3DChart>
        <c:varyColors val="1"/>
        <c:ser>
          <c:idx val="0"/>
          <c:order val="0"/>
          <c:explosion val="25"/>
          <c:cat>
            <c:strRef>
              <c:f>Sheet1!$B$8:$B$9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189</c:v>
                </c:pt>
                <c:pt idx="1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</a:defRPr>
      </a:pPr>
      <a:endParaRPr lang="es-EC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Sector Domicilio</a:t>
            </a:r>
          </a:p>
        </c:rich>
      </c:tx>
      <c:layout>
        <c:manualLayout>
          <c:xMode val="edge"/>
          <c:yMode val="edge"/>
          <c:x val="0.41648241206030223"/>
          <c:y val="0"/>
        </c:manualLayout>
      </c:layout>
      <c:overlay val="0"/>
      <c:spPr>
        <a:ln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Sheet1!$B$31:$B$35</c:f>
              <c:strCache>
                <c:ptCount val="5"/>
                <c:pt idx="0">
                  <c:v>Quito Norte</c:v>
                </c:pt>
                <c:pt idx="1">
                  <c:v>Quito Centro</c:v>
                </c:pt>
                <c:pt idx="2">
                  <c:v>Quito Sur</c:v>
                </c:pt>
                <c:pt idx="3">
                  <c:v>Valles aledaños</c:v>
                </c:pt>
                <c:pt idx="4">
                  <c:v>Otros</c:v>
                </c:pt>
              </c:strCache>
            </c:strRef>
          </c:cat>
          <c:val>
            <c:numRef>
              <c:f>Sheet1!$C$31:$C$35</c:f>
              <c:numCache>
                <c:formatCode>General</c:formatCode>
                <c:ptCount val="5"/>
                <c:pt idx="0">
                  <c:v>145</c:v>
                </c:pt>
                <c:pt idx="1">
                  <c:v>55</c:v>
                </c:pt>
                <c:pt idx="2">
                  <c:v>144</c:v>
                </c:pt>
                <c:pt idx="3">
                  <c:v>31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s-EC"/>
            </a:pPr>
            <a:r>
              <a:rPr lang="es-EC"/>
              <a:t>Rango de edad</a:t>
            </a:r>
          </a:p>
        </c:rich>
      </c:tx>
      <c:layout>
        <c:manualLayout>
          <c:xMode val="edge"/>
          <c:yMode val="edge"/>
          <c:x val="0.166902522601341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Sheet1!$B$44:$B$50</c:f>
              <c:strCache>
                <c:ptCount val="7"/>
                <c:pt idx="0">
                  <c:v>15 a 18 años</c:v>
                </c:pt>
                <c:pt idx="1">
                  <c:v>19 a 25 años</c:v>
                </c:pt>
                <c:pt idx="2">
                  <c:v>26 a 30 años</c:v>
                </c:pt>
                <c:pt idx="3">
                  <c:v>31 a 40 años</c:v>
                </c:pt>
                <c:pt idx="4">
                  <c:v>41 a 50 años</c:v>
                </c:pt>
                <c:pt idx="5">
                  <c:v>51 a 60 años</c:v>
                </c:pt>
                <c:pt idx="6">
                  <c:v>Mayores a 60 años</c:v>
                </c:pt>
              </c:strCache>
            </c:strRef>
          </c:cat>
          <c:val>
            <c:numRef>
              <c:f>Sheet1!$C$44:$C$50</c:f>
              <c:numCache>
                <c:formatCode>General</c:formatCode>
                <c:ptCount val="7"/>
                <c:pt idx="0">
                  <c:v>18</c:v>
                </c:pt>
                <c:pt idx="1">
                  <c:v>55</c:v>
                </c:pt>
                <c:pt idx="2">
                  <c:v>60</c:v>
                </c:pt>
                <c:pt idx="3">
                  <c:v>113</c:v>
                </c:pt>
                <c:pt idx="4">
                  <c:v>79</c:v>
                </c:pt>
                <c:pt idx="5">
                  <c:v>51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40416"/>
        <c:axId val="45741952"/>
      </c:barChart>
      <c:catAx>
        <c:axId val="45740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741952"/>
        <c:crosses val="autoZero"/>
        <c:auto val="1"/>
        <c:lblAlgn val="ctr"/>
        <c:lblOffset val="100"/>
        <c:noMultiLvlLbl val="0"/>
      </c:catAx>
      <c:valAx>
        <c:axId val="45741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740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Estado civil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116</c:v>
                </c:pt>
                <c:pt idx="1">
                  <c:v>172</c:v>
                </c:pt>
                <c:pt idx="2">
                  <c:v>36</c:v>
                </c:pt>
                <c:pt idx="3">
                  <c:v>11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9</c:v>
                </c:pt>
                <c:pt idx="3">
                  <c:v>2.75</c:v>
                </c:pt>
                <c:pt idx="4">
                  <c:v>16.25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Sexo</a:t>
            </a:r>
          </a:p>
        </c:rich>
      </c:tx>
      <c:layout>
        <c:manualLayout>
          <c:xMode val="edge"/>
          <c:yMode val="edge"/>
          <c:x val="0.44406413053789962"/>
          <c:y val="0.168067301028827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5626917117288"/>
          <c:y val="0.36634480969796851"/>
          <c:w val="0.51174926663578812"/>
          <c:h val="0.50924148447924455"/>
        </c:manualLayout>
      </c:layout>
      <c:pie3DChart>
        <c:varyColors val="1"/>
        <c:ser>
          <c:idx val="0"/>
          <c:order val="0"/>
          <c:explosion val="25"/>
          <c:cat>
            <c:strRef>
              <c:f>Sheet1!$B$8:$B$9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189</c:v>
                </c:pt>
                <c:pt idx="1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</a:defRPr>
      </a:pPr>
      <a:endParaRPr lang="es-EC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Sector Domicilio</a:t>
            </a:r>
          </a:p>
        </c:rich>
      </c:tx>
      <c:layout>
        <c:manualLayout>
          <c:xMode val="edge"/>
          <c:yMode val="edge"/>
          <c:x val="0.41648241206030223"/>
          <c:y val="0"/>
        </c:manualLayout>
      </c:layout>
      <c:overlay val="0"/>
      <c:spPr>
        <a:ln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Sheet1!$B$31:$B$35</c:f>
              <c:strCache>
                <c:ptCount val="5"/>
                <c:pt idx="0">
                  <c:v>Quito Norte</c:v>
                </c:pt>
                <c:pt idx="1">
                  <c:v>Quito Centro</c:v>
                </c:pt>
                <c:pt idx="2">
                  <c:v>Quito Sur</c:v>
                </c:pt>
                <c:pt idx="3">
                  <c:v>Valles aledaños</c:v>
                </c:pt>
                <c:pt idx="4">
                  <c:v>Otros</c:v>
                </c:pt>
              </c:strCache>
            </c:strRef>
          </c:cat>
          <c:val>
            <c:numRef>
              <c:f>Sheet1!$C$31:$C$35</c:f>
              <c:numCache>
                <c:formatCode>General</c:formatCode>
                <c:ptCount val="5"/>
                <c:pt idx="0">
                  <c:v>145</c:v>
                </c:pt>
                <c:pt idx="1">
                  <c:v>55</c:v>
                </c:pt>
                <c:pt idx="2">
                  <c:v>144</c:v>
                </c:pt>
                <c:pt idx="3">
                  <c:v>31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s-EC"/>
            </a:pPr>
            <a:r>
              <a:rPr lang="es-EC"/>
              <a:t>Rango de edad</a:t>
            </a:r>
          </a:p>
        </c:rich>
      </c:tx>
      <c:layout>
        <c:manualLayout>
          <c:xMode val="edge"/>
          <c:yMode val="edge"/>
          <c:x val="0.166902522601341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Sheet1!$B$44:$B$50</c:f>
              <c:strCache>
                <c:ptCount val="7"/>
                <c:pt idx="0">
                  <c:v>15 a 18 años</c:v>
                </c:pt>
                <c:pt idx="1">
                  <c:v>19 a 25 años</c:v>
                </c:pt>
                <c:pt idx="2">
                  <c:v>26 a 30 años</c:v>
                </c:pt>
                <c:pt idx="3">
                  <c:v>31 a 40 años</c:v>
                </c:pt>
                <c:pt idx="4">
                  <c:v>41 a 50 años</c:v>
                </c:pt>
                <c:pt idx="5">
                  <c:v>51 a 60 años</c:v>
                </c:pt>
                <c:pt idx="6">
                  <c:v>Mayores a 60 años</c:v>
                </c:pt>
              </c:strCache>
            </c:strRef>
          </c:cat>
          <c:val>
            <c:numRef>
              <c:f>Sheet1!$C$44:$C$50</c:f>
              <c:numCache>
                <c:formatCode>General</c:formatCode>
                <c:ptCount val="7"/>
                <c:pt idx="0">
                  <c:v>18</c:v>
                </c:pt>
                <c:pt idx="1">
                  <c:v>55</c:v>
                </c:pt>
                <c:pt idx="2">
                  <c:v>60</c:v>
                </c:pt>
                <c:pt idx="3">
                  <c:v>113</c:v>
                </c:pt>
                <c:pt idx="4">
                  <c:v>79</c:v>
                </c:pt>
                <c:pt idx="5">
                  <c:v>51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99296"/>
        <c:axId val="45800832"/>
      </c:barChart>
      <c:catAx>
        <c:axId val="45799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800832"/>
        <c:crosses val="autoZero"/>
        <c:auto val="1"/>
        <c:lblAlgn val="ctr"/>
        <c:lblOffset val="100"/>
        <c:noMultiLvlLbl val="0"/>
      </c:catAx>
      <c:valAx>
        <c:axId val="45800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7992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Educación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Sheet1!$B$56:$B$61</c:f>
              <c:strCache>
                <c:ptCount val="6"/>
                <c:pt idx="0">
                  <c:v>Primaria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Universidad incompleta</c:v>
                </c:pt>
                <c:pt idx="5">
                  <c:v>Universidad completa</c:v>
                </c:pt>
              </c:strCache>
            </c:strRef>
          </c:cat>
          <c:val>
            <c:numRef>
              <c:f>Sheet1!$C$56:$C$61</c:f>
              <c:numCache>
                <c:formatCode>General</c:formatCode>
                <c:ptCount val="6"/>
                <c:pt idx="0">
                  <c:v>23</c:v>
                </c:pt>
                <c:pt idx="1">
                  <c:v>62</c:v>
                </c:pt>
                <c:pt idx="2">
                  <c:v>32</c:v>
                </c:pt>
                <c:pt idx="3">
                  <c:v>141</c:v>
                </c:pt>
                <c:pt idx="4">
                  <c:v>100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6285184"/>
        <c:axId val="46286720"/>
        <c:axId val="0"/>
      </c:bar3DChart>
      <c:catAx>
        <c:axId val="4628518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6286720"/>
        <c:crosses val="autoZero"/>
        <c:auto val="1"/>
        <c:lblAlgn val="ctr"/>
        <c:lblOffset val="100"/>
        <c:noMultiLvlLbl val="0"/>
      </c:catAx>
      <c:valAx>
        <c:axId val="462867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6285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Nivel de Ingreso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979714712380259"/>
          <c:y val="0.17938051012854161"/>
          <c:w val="0.73020285287619735"/>
          <c:h val="0.773610942862911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Sheet1!$B$88:$B$96</c:f>
              <c:strCache>
                <c:ptCount val="9"/>
                <c:pt idx="0">
                  <c:v>Menores a $292</c:v>
                </c:pt>
                <c:pt idx="1">
                  <c:v>$292 a $400</c:v>
                </c:pt>
                <c:pt idx="2">
                  <c:v>$400 a $500</c:v>
                </c:pt>
                <c:pt idx="3">
                  <c:v>$500 a $600</c:v>
                </c:pt>
                <c:pt idx="4">
                  <c:v>$600 a $800</c:v>
                </c:pt>
                <c:pt idx="5">
                  <c:v>$800 a $1000</c:v>
                </c:pt>
                <c:pt idx="6">
                  <c:v>$1000 a $1200</c:v>
                </c:pt>
                <c:pt idx="7">
                  <c:v>$1200 a $1500</c:v>
                </c:pt>
                <c:pt idx="8">
                  <c:v>Mayor a $1500</c:v>
                </c:pt>
              </c:strCache>
            </c:strRef>
          </c:cat>
          <c:val>
            <c:numRef>
              <c:f>Sheet1!$C$88:$C$96</c:f>
              <c:numCache>
                <c:formatCode>General</c:formatCode>
                <c:ptCount val="9"/>
                <c:pt idx="0">
                  <c:v>103</c:v>
                </c:pt>
                <c:pt idx="1">
                  <c:v>57</c:v>
                </c:pt>
                <c:pt idx="2">
                  <c:v>112</c:v>
                </c:pt>
                <c:pt idx="3">
                  <c:v>50</c:v>
                </c:pt>
                <c:pt idx="4">
                  <c:v>36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6328064"/>
        <c:axId val="46329856"/>
      </c:barChart>
      <c:catAx>
        <c:axId val="463280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6329856"/>
        <c:crosses val="autoZero"/>
        <c:auto val="1"/>
        <c:lblAlgn val="ctr"/>
        <c:lblOffset val="100"/>
        <c:noMultiLvlLbl val="0"/>
      </c:catAx>
      <c:valAx>
        <c:axId val="46329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6328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Ocupación</a:t>
            </a:r>
          </a:p>
        </c:rich>
      </c:tx>
      <c:layout>
        <c:manualLayout>
          <c:xMode val="edge"/>
          <c:yMode val="edge"/>
          <c:x val="0.373858659267893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Servicio </a:t>
                    </a:r>
                    <a:r>
                      <a:rPr lang="en-US" dirty="0" err="1"/>
                      <a:t>Doméstico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Sheet1!$B$72:$B$80</c:f>
              <c:strCache>
                <c:ptCount val="9"/>
                <c:pt idx="0">
                  <c:v>Desempleado</c:v>
                </c:pt>
                <c:pt idx="1">
                  <c:v>Empleado Público</c:v>
                </c:pt>
                <c:pt idx="2">
                  <c:v>Empleado Privado</c:v>
                </c:pt>
                <c:pt idx="3">
                  <c:v>Sevicio Doméstico</c:v>
                </c:pt>
                <c:pt idx="4">
                  <c:v>Vendedor Informal</c:v>
                </c:pt>
                <c:pt idx="5">
                  <c:v>Empleado de la Construcción</c:v>
                </c:pt>
                <c:pt idx="6">
                  <c:v>Microempresa Propia</c:v>
                </c:pt>
                <c:pt idx="7">
                  <c:v>Chofer</c:v>
                </c:pt>
                <c:pt idx="8">
                  <c:v>Ama de Casa</c:v>
                </c:pt>
              </c:strCache>
            </c:strRef>
          </c:cat>
          <c:val>
            <c:numRef>
              <c:f>Sheet1!$C$72:$C$80</c:f>
              <c:numCache>
                <c:formatCode>General</c:formatCode>
                <c:ptCount val="9"/>
                <c:pt idx="0">
                  <c:v>39</c:v>
                </c:pt>
                <c:pt idx="1">
                  <c:v>66</c:v>
                </c:pt>
                <c:pt idx="2">
                  <c:v>114</c:v>
                </c:pt>
                <c:pt idx="3">
                  <c:v>41</c:v>
                </c:pt>
                <c:pt idx="4">
                  <c:v>39</c:v>
                </c:pt>
                <c:pt idx="5">
                  <c:v>41</c:v>
                </c:pt>
                <c:pt idx="6">
                  <c:v>37</c:v>
                </c:pt>
                <c:pt idx="7">
                  <c:v>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Sexo</a:t>
            </a:r>
          </a:p>
        </c:rich>
      </c:tx>
      <c:layout>
        <c:manualLayout>
          <c:xMode val="edge"/>
          <c:yMode val="edge"/>
          <c:x val="0.44406413053789962"/>
          <c:y val="0.168067301028827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5626917117288"/>
          <c:y val="0.36634480969796851"/>
          <c:w val="0.51174926663578812"/>
          <c:h val="0.50924148447924455"/>
        </c:manualLayout>
      </c:layout>
      <c:pie3DChart>
        <c:varyColors val="1"/>
        <c:ser>
          <c:idx val="0"/>
          <c:order val="0"/>
          <c:explosion val="25"/>
          <c:cat>
            <c:strRef>
              <c:f>Sheet1!$B$8:$B$9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189</c:v>
                </c:pt>
                <c:pt idx="1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</a:defRPr>
      </a:pPr>
      <a:endParaRPr lang="es-EC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0089708935637"/>
          <c:y val="0.13040099154272383"/>
          <c:w val="0.82027382771183455"/>
          <c:h val="0.73919801691455234"/>
        </c:manualLayout>
      </c:layout>
      <c:pie3DChart>
        <c:varyColors val="1"/>
        <c:ser>
          <c:idx val="0"/>
          <c:order val="0"/>
          <c:explosion val="25"/>
          <c:cat>
            <c:strRef>
              <c:f>Sheet1!$B$102:$B$103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Sheet1!$C$102:$C$103</c:f>
              <c:numCache>
                <c:formatCode>General</c:formatCode>
                <c:ptCount val="2"/>
                <c:pt idx="0">
                  <c:v>5</c:v>
                </c:pt>
                <c:pt idx="1">
                  <c:v>395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Educación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Sheet1!$B$56:$B$61</c:f>
              <c:strCache>
                <c:ptCount val="6"/>
                <c:pt idx="0">
                  <c:v>Primaria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Universidad incompleta</c:v>
                </c:pt>
                <c:pt idx="5">
                  <c:v>Universidad completa</c:v>
                </c:pt>
              </c:strCache>
            </c:strRef>
          </c:cat>
          <c:val>
            <c:numRef>
              <c:f>Sheet1!$C$56:$C$61</c:f>
              <c:numCache>
                <c:formatCode>General</c:formatCode>
                <c:ptCount val="6"/>
                <c:pt idx="0">
                  <c:v>23</c:v>
                </c:pt>
                <c:pt idx="1">
                  <c:v>62</c:v>
                </c:pt>
                <c:pt idx="2">
                  <c:v>32</c:v>
                </c:pt>
                <c:pt idx="3">
                  <c:v>141</c:v>
                </c:pt>
                <c:pt idx="4">
                  <c:v>100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16000"/>
        <c:axId val="2017536"/>
        <c:axId val="0"/>
      </c:bar3DChart>
      <c:catAx>
        <c:axId val="20160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017536"/>
        <c:crosses val="autoZero"/>
        <c:auto val="1"/>
        <c:lblAlgn val="ctr"/>
        <c:lblOffset val="100"/>
        <c:noMultiLvlLbl val="0"/>
      </c:catAx>
      <c:valAx>
        <c:axId val="20175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01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Nivel de Ingreso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979714712380259"/>
          <c:y val="0.17938051012854161"/>
          <c:w val="0.73020285287619735"/>
          <c:h val="0.773610942862911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Sheet1!$B$88:$B$96</c:f>
              <c:strCache>
                <c:ptCount val="9"/>
                <c:pt idx="0">
                  <c:v>Menores a $292</c:v>
                </c:pt>
                <c:pt idx="1">
                  <c:v>$292 a $400</c:v>
                </c:pt>
                <c:pt idx="2">
                  <c:v>$400 a $500</c:v>
                </c:pt>
                <c:pt idx="3">
                  <c:v>$500 a $600</c:v>
                </c:pt>
                <c:pt idx="4">
                  <c:v>$600 a $800</c:v>
                </c:pt>
                <c:pt idx="5">
                  <c:v>$800 a $1000</c:v>
                </c:pt>
                <c:pt idx="6">
                  <c:v>$1000 a $1200</c:v>
                </c:pt>
                <c:pt idx="7">
                  <c:v>$1200 a $1500</c:v>
                </c:pt>
                <c:pt idx="8">
                  <c:v>Mayor a $1500</c:v>
                </c:pt>
              </c:strCache>
            </c:strRef>
          </c:cat>
          <c:val>
            <c:numRef>
              <c:f>Sheet1!$C$88:$C$96</c:f>
              <c:numCache>
                <c:formatCode>General</c:formatCode>
                <c:ptCount val="9"/>
                <c:pt idx="0">
                  <c:v>103</c:v>
                </c:pt>
                <c:pt idx="1">
                  <c:v>57</c:v>
                </c:pt>
                <c:pt idx="2">
                  <c:v>112</c:v>
                </c:pt>
                <c:pt idx="3">
                  <c:v>50</c:v>
                </c:pt>
                <c:pt idx="4">
                  <c:v>36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2128"/>
        <c:axId val="2113920"/>
      </c:barChart>
      <c:catAx>
        <c:axId val="21121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113920"/>
        <c:crosses val="autoZero"/>
        <c:auto val="1"/>
        <c:lblAlgn val="ctr"/>
        <c:lblOffset val="100"/>
        <c:noMultiLvlLbl val="0"/>
      </c:catAx>
      <c:valAx>
        <c:axId val="2113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121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Ocupación</a:t>
            </a:r>
          </a:p>
        </c:rich>
      </c:tx>
      <c:layout>
        <c:manualLayout>
          <c:xMode val="edge"/>
          <c:yMode val="edge"/>
          <c:x val="0.373858659267893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Servicio </a:t>
                    </a:r>
                    <a:r>
                      <a:rPr lang="en-US" dirty="0" err="1"/>
                      <a:t>Doméstico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Sheet1!$B$72:$B$80</c:f>
              <c:strCache>
                <c:ptCount val="9"/>
                <c:pt idx="0">
                  <c:v>Desempleado</c:v>
                </c:pt>
                <c:pt idx="1">
                  <c:v>Empleado Público</c:v>
                </c:pt>
                <c:pt idx="2">
                  <c:v>Empleado Privado</c:v>
                </c:pt>
                <c:pt idx="3">
                  <c:v>Sevicio Doméstico</c:v>
                </c:pt>
                <c:pt idx="4">
                  <c:v>Vendedor Informal</c:v>
                </c:pt>
                <c:pt idx="5">
                  <c:v>Empleado de la Construcción</c:v>
                </c:pt>
                <c:pt idx="6">
                  <c:v>Microempresa Propia</c:v>
                </c:pt>
                <c:pt idx="7">
                  <c:v>Chofer</c:v>
                </c:pt>
                <c:pt idx="8">
                  <c:v>Ama de Casa</c:v>
                </c:pt>
              </c:strCache>
            </c:strRef>
          </c:cat>
          <c:val>
            <c:numRef>
              <c:f>Sheet1!$C$72:$C$80</c:f>
              <c:numCache>
                <c:formatCode>General</c:formatCode>
                <c:ptCount val="9"/>
                <c:pt idx="0">
                  <c:v>39</c:v>
                </c:pt>
                <c:pt idx="1">
                  <c:v>66</c:v>
                </c:pt>
                <c:pt idx="2">
                  <c:v>114</c:v>
                </c:pt>
                <c:pt idx="3">
                  <c:v>41</c:v>
                </c:pt>
                <c:pt idx="4">
                  <c:v>39</c:v>
                </c:pt>
                <c:pt idx="5">
                  <c:v>41</c:v>
                </c:pt>
                <c:pt idx="6">
                  <c:v>37</c:v>
                </c:pt>
                <c:pt idx="7">
                  <c:v>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0089708935637"/>
          <c:y val="0.13040099154272383"/>
          <c:w val="0.82027382771183455"/>
          <c:h val="0.73919801691455234"/>
        </c:manualLayout>
      </c:layout>
      <c:pie3DChart>
        <c:varyColors val="1"/>
        <c:ser>
          <c:idx val="0"/>
          <c:order val="0"/>
          <c:explosion val="25"/>
          <c:cat>
            <c:strRef>
              <c:f>Sheet1!$B$102:$B$103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Sheet1!$C$102:$C$103</c:f>
              <c:numCache>
                <c:formatCode>General</c:formatCode>
                <c:ptCount val="2"/>
                <c:pt idx="0">
                  <c:v>5</c:v>
                </c:pt>
                <c:pt idx="1">
                  <c:v>395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Educación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Sheet1!$B$56:$B$61</c:f>
              <c:strCache>
                <c:ptCount val="6"/>
                <c:pt idx="0">
                  <c:v>Primaria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Universidad incompleta</c:v>
                </c:pt>
                <c:pt idx="5">
                  <c:v>Universidad completa</c:v>
                </c:pt>
              </c:strCache>
            </c:strRef>
          </c:cat>
          <c:val>
            <c:numRef>
              <c:f>Sheet1!$C$56:$C$61</c:f>
              <c:numCache>
                <c:formatCode>General</c:formatCode>
                <c:ptCount val="6"/>
                <c:pt idx="0">
                  <c:v>23</c:v>
                </c:pt>
                <c:pt idx="1">
                  <c:v>62</c:v>
                </c:pt>
                <c:pt idx="2">
                  <c:v>32</c:v>
                </c:pt>
                <c:pt idx="3">
                  <c:v>141</c:v>
                </c:pt>
                <c:pt idx="4">
                  <c:v>100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200704"/>
        <c:axId val="2202240"/>
        <c:axId val="0"/>
      </c:bar3DChart>
      <c:catAx>
        <c:axId val="22007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202240"/>
        <c:crosses val="autoZero"/>
        <c:auto val="1"/>
        <c:lblAlgn val="ctr"/>
        <c:lblOffset val="100"/>
        <c:noMultiLvlLbl val="0"/>
      </c:catAx>
      <c:valAx>
        <c:axId val="22022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200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Nivel de Ingreso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979714712380259"/>
          <c:y val="0.17938051012854161"/>
          <c:w val="0.73020285287619735"/>
          <c:h val="0.773610942862911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Sheet1!$B$88:$B$96</c:f>
              <c:strCache>
                <c:ptCount val="9"/>
                <c:pt idx="0">
                  <c:v>Menores a $292</c:v>
                </c:pt>
                <c:pt idx="1">
                  <c:v>$292 a $400</c:v>
                </c:pt>
                <c:pt idx="2">
                  <c:v>$400 a $500</c:v>
                </c:pt>
                <c:pt idx="3">
                  <c:v>$500 a $600</c:v>
                </c:pt>
                <c:pt idx="4">
                  <c:v>$600 a $800</c:v>
                </c:pt>
                <c:pt idx="5">
                  <c:v>$800 a $1000</c:v>
                </c:pt>
                <c:pt idx="6">
                  <c:v>$1000 a $1200</c:v>
                </c:pt>
                <c:pt idx="7">
                  <c:v>$1200 a $1500</c:v>
                </c:pt>
                <c:pt idx="8">
                  <c:v>Mayor a $1500</c:v>
                </c:pt>
              </c:strCache>
            </c:strRef>
          </c:cat>
          <c:val>
            <c:numRef>
              <c:f>Sheet1!$C$88:$C$96</c:f>
              <c:numCache>
                <c:formatCode>General</c:formatCode>
                <c:ptCount val="9"/>
                <c:pt idx="0">
                  <c:v>103</c:v>
                </c:pt>
                <c:pt idx="1">
                  <c:v>57</c:v>
                </c:pt>
                <c:pt idx="2">
                  <c:v>112</c:v>
                </c:pt>
                <c:pt idx="3">
                  <c:v>50</c:v>
                </c:pt>
                <c:pt idx="4">
                  <c:v>36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5997824"/>
        <c:axId val="66003712"/>
      </c:barChart>
      <c:catAx>
        <c:axId val="659978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6003712"/>
        <c:crosses val="autoZero"/>
        <c:auto val="1"/>
        <c:lblAlgn val="ctr"/>
        <c:lblOffset val="100"/>
        <c:noMultiLvlLbl val="0"/>
      </c:catAx>
      <c:valAx>
        <c:axId val="6600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5997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Ocupación</a:t>
            </a:r>
          </a:p>
        </c:rich>
      </c:tx>
      <c:layout>
        <c:manualLayout>
          <c:xMode val="edge"/>
          <c:yMode val="edge"/>
          <c:x val="0.373858659267893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Servicio </a:t>
                    </a:r>
                    <a:r>
                      <a:rPr lang="en-US" dirty="0" err="1"/>
                      <a:t>Doméstico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Sheet1!$B$72:$B$80</c:f>
              <c:strCache>
                <c:ptCount val="9"/>
                <c:pt idx="0">
                  <c:v>Desempleado</c:v>
                </c:pt>
                <c:pt idx="1">
                  <c:v>Empleado Público</c:v>
                </c:pt>
                <c:pt idx="2">
                  <c:v>Empleado Privado</c:v>
                </c:pt>
                <c:pt idx="3">
                  <c:v>Sevicio Doméstico</c:v>
                </c:pt>
                <c:pt idx="4">
                  <c:v>Vendedor Informal</c:v>
                </c:pt>
                <c:pt idx="5">
                  <c:v>Empleado de la Construcción</c:v>
                </c:pt>
                <c:pt idx="6">
                  <c:v>Microempresa Propia</c:v>
                </c:pt>
                <c:pt idx="7">
                  <c:v>Chofer</c:v>
                </c:pt>
                <c:pt idx="8">
                  <c:v>Ama de Casa</c:v>
                </c:pt>
              </c:strCache>
            </c:strRef>
          </c:cat>
          <c:val>
            <c:numRef>
              <c:f>Sheet1!$C$72:$C$80</c:f>
              <c:numCache>
                <c:formatCode>General</c:formatCode>
                <c:ptCount val="9"/>
                <c:pt idx="0">
                  <c:v>39</c:v>
                </c:pt>
                <c:pt idx="1">
                  <c:v>66</c:v>
                </c:pt>
                <c:pt idx="2">
                  <c:v>114</c:v>
                </c:pt>
                <c:pt idx="3">
                  <c:v>41</c:v>
                </c:pt>
                <c:pt idx="4">
                  <c:v>39</c:v>
                </c:pt>
                <c:pt idx="5">
                  <c:v>41</c:v>
                </c:pt>
                <c:pt idx="6">
                  <c:v>37</c:v>
                </c:pt>
                <c:pt idx="7">
                  <c:v>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0089708935637"/>
          <c:y val="0.13040099154272383"/>
          <c:w val="0.82027382771183455"/>
          <c:h val="0.73919801691455234"/>
        </c:manualLayout>
      </c:layout>
      <c:pie3DChart>
        <c:varyColors val="1"/>
        <c:ser>
          <c:idx val="0"/>
          <c:order val="0"/>
          <c:explosion val="25"/>
          <c:cat>
            <c:strRef>
              <c:f>Sheet1!$B$102:$B$103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Sheet1!$C$102:$C$103</c:f>
              <c:numCache>
                <c:formatCode>General</c:formatCode>
                <c:ptCount val="2"/>
                <c:pt idx="0">
                  <c:v>5</c:v>
                </c:pt>
                <c:pt idx="1">
                  <c:v>395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Educación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Sheet1!$B$56:$B$61</c:f>
              <c:strCache>
                <c:ptCount val="6"/>
                <c:pt idx="0">
                  <c:v>Primaria incompleta</c:v>
                </c:pt>
                <c:pt idx="1">
                  <c:v>Primaria completa</c:v>
                </c:pt>
                <c:pt idx="2">
                  <c:v>Secundaria incompleta</c:v>
                </c:pt>
                <c:pt idx="3">
                  <c:v>Secundaria completa</c:v>
                </c:pt>
                <c:pt idx="4">
                  <c:v>Universidad incompleta</c:v>
                </c:pt>
                <c:pt idx="5">
                  <c:v>Universidad completa</c:v>
                </c:pt>
              </c:strCache>
            </c:strRef>
          </c:cat>
          <c:val>
            <c:numRef>
              <c:f>Sheet1!$C$56:$C$61</c:f>
              <c:numCache>
                <c:formatCode>General</c:formatCode>
                <c:ptCount val="6"/>
                <c:pt idx="0">
                  <c:v>23</c:v>
                </c:pt>
                <c:pt idx="1">
                  <c:v>62</c:v>
                </c:pt>
                <c:pt idx="2">
                  <c:v>32</c:v>
                </c:pt>
                <c:pt idx="3">
                  <c:v>141</c:v>
                </c:pt>
                <c:pt idx="4">
                  <c:v>100</c:v>
                </c:pt>
                <c:pt idx="5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5946752"/>
        <c:axId val="45948288"/>
        <c:axId val="0"/>
      </c:bar3DChart>
      <c:catAx>
        <c:axId val="4594675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948288"/>
        <c:crosses val="autoZero"/>
        <c:auto val="1"/>
        <c:lblAlgn val="ctr"/>
        <c:lblOffset val="100"/>
        <c:noMultiLvlLbl val="0"/>
      </c:catAx>
      <c:valAx>
        <c:axId val="459482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946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Sector Domicilio</a:t>
            </a:r>
          </a:p>
        </c:rich>
      </c:tx>
      <c:layout>
        <c:manualLayout>
          <c:xMode val="edge"/>
          <c:yMode val="edge"/>
          <c:x val="0.41648241206030223"/>
          <c:y val="0"/>
        </c:manualLayout>
      </c:layout>
      <c:overlay val="0"/>
      <c:spPr>
        <a:ln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Sheet1!$B$31:$B$35</c:f>
              <c:strCache>
                <c:ptCount val="5"/>
                <c:pt idx="0">
                  <c:v>Quito Norte</c:v>
                </c:pt>
                <c:pt idx="1">
                  <c:v>Quito Centro</c:v>
                </c:pt>
                <c:pt idx="2">
                  <c:v>Quito Sur</c:v>
                </c:pt>
                <c:pt idx="3">
                  <c:v>Valles aledaños</c:v>
                </c:pt>
                <c:pt idx="4">
                  <c:v>Otros</c:v>
                </c:pt>
              </c:strCache>
            </c:strRef>
          </c:cat>
          <c:val>
            <c:numRef>
              <c:f>Sheet1!$C$31:$C$35</c:f>
              <c:numCache>
                <c:formatCode>General</c:formatCode>
                <c:ptCount val="5"/>
                <c:pt idx="0">
                  <c:v>145</c:v>
                </c:pt>
                <c:pt idx="1">
                  <c:v>55</c:v>
                </c:pt>
                <c:pt idx="2">
                  <c:v>144</c:v>
                </c:pt>
                <c:pt idx="3">
                  <c:v>31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Nivel de Ingreso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979714712380259"/>
          <c:y val="0.17938051012854161"/>
          <c:w val="0.73020285287619735"/>
          <c:h val="0.773610942862911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Sheet1!$B$88:$B$96</c:f>
              <c:strCache>
                <c:ptCount val="9"/>
                <c:pt idx="0">
                  <c:v>Menores a $292</c:v>
                </c:pt>
                <c:pt idx="1">
                  <c:v>$292 a $400</c:v>
                </c:pt>
                <c:pt idx="2">
                  <c:v>$400 a $500</c:v>
                </c:pt>
                <c:pt idx="3">
                  <c:v>$500 a $600</c:v>
                </c:pt>
                <c:pt idx="4">
                  <c:v>$600 a $800</c:v>
                </c:pt>
                <c:pt idx="5">
                  <c:v>$800 a $1000</c:v>
                </c:pt>
                <c:pt idx="6">
                  <c:v>$1000 a $1200</c:v>
                </c:pt>
                <c:pt idx="7">
                  <c:v>$1200 a $1500</c:v>
                </c:pt>
                <c:pt idx="8">
                  <c:v>Mayor a $1500</c:v>
                </c:pt>
              </c:strCache>
            </c:strRef>
          </c:cat>
          <c:val>
            <c:numRef>
              <c:f>Sheet1!$C$88:$C$96</c:f>
              <c:numCache>
                <c:formatCode>General</c:formatCode>
                <c:ptCount val="9"/>
                <c:pt idx="0">
                  <c:v>103</c:v>
                </c:pt>
                <c:pt idx="1">
                  <c:v>57</c:v>
                </c:pt>
                <c:pt idx="2">
                  <c:v>112</c:v>
                </c:pt>
                <c:pt idx="3">
                  <c:v>50</c:v>
                </c:pt>
                <c:pt idx="4">
                  <c:v>36</c:v>
                </c:pt>
                <c:pt idx="5">
                  <c:v>16</c:v>
                </c:pt>
                <c:pt idx="6">
                  <c:v>14</c:v>
                </c:pt>
                <c:pt idx="7">
                  <c:v>9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5977600"/>
        <c:axId val="45979136"/>
      </c:barChart>
      <c:catAx>
        <c:axId val="459776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979136"/>
        <c:crosses val="autoZero"/>
        <c:auto val="1"/>
        <c:lblAlgn val="ctr"/>
        <c:lblOffset val="100"/>
        <c:noMultiLvlLbl val="0"/>
      </c:catAx>
      <c:valAx>
        <c:axId val="4597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5977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Ocupación</a:t>
            </a:r>
          </a:p>
        </c:rich>
      </c:tx>
      <c:layout>
        <c:manualLayout>
          <c:xMode val="edge"/>
          <c:yMode val="edge"/>
          <c:x val="0.373858659267893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Servicio </a:t>
                    </a:r>
                    <a:r>
                      <a:rPr lang="en-US" dirty="0" err="1"/>
                      <a:t>Doméstico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Sheet1!$B$72:$B$80</c:f>
              <c:strCache>
                <c:ptCount val="9"/>
                <c:pt idx="0">
                  <c:v>Desempleado</c:v>
                </c:pt>
                <c:pt idx="1">
                  <c:v>Empleado Público</c:v>
                </c:pt>
                <c:pt idx="2">
                  <c:v>Empleado Privado</c:v>
                </c:pt>
                <c:pt idx="3">
                  <c:v>Sevicio Doméstico</c:v>
                </c:pt>
                <c:pt idx="4">
                  <c:v>Vendedor Informal</c:v>
                </c:pt>
                <c:pt idx="5">
                  <c:v>Empleado de la Construcción</c:v>
                </c:pt>
                <c:pt idx="6">
                  <c:v>Microempresa Propia</c:v>
                </c:pt>
                <c:pt idx="7">
                  <c:v>Chofer</c:v>
                </c:pt>
                <c:pt idx="8">
                  <c:v>Ama de Casa</c:v>
                </c:pt>
              </c:strCache>
            </c:strRef>
          </c:cat>
          <c:val>
            <c:numRef>
              <c:f>Sheet1!$C$72:$C$80</c:f>
              <c:numCache>
                <c:formatCode>General</c:formatCode>
                <c:ptCount val="9"/>
                <c:pt idx="0">
                  <c:v>39</c:v>
                </c:pt>
                <c:pt idx="1">
                  <c:v>66</c:v>
                </c:pt>
                <c:pt idx="2">
                  <c:v>114</c:v>
                </c:pt>
                <c:pt idx="3">
                  <c:v>41</c:v>
                </c:pt>
                <c:pt idx="4">
                  <c:v>39</c:v>
                </c:pt>
                <c:pt idx="5">
                  <c:v>41</c:v>
                </c:pt>
                <c:pt idx="6">
                  <c:v>37</c:v>
                </c:pt>
                <c:pt idx="7">
                  <c:v>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30089708935637"/>
          <c:y val="0.13040099154272383"/>
          <c:w val="0.82027382771183455"/>
          <c:h val="0.73919801691455234"/>
        </c:manualLayout>
      </c:layout>
      <c:pie3DChart>
        <c:varyColors val="1"/>
        <c:ser>
          <c:idx val="0"/>
          <c:order val="0"/>
          <c:explosion val="25"/>
          <c:cat>
            <c:strRef>
              <c:f>Sheet1!$B$102:$B$103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Sheet1!$C$102:$C$103</c:f>
              <c:numCache>
                <c:formatCode>General</c:formatCode>
                <c:ptCount val="2"/>
                <c:pt idx="0">
                  <c:v>5</c:v>
                </c:pt>
                <c:pt idx="1">
                  <c:v>395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8"/>
          <c:cat>
            <c:strRef>
              <c:f>Sheet1!$B$109:$B$110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Sheet1!$C$109:$C$110</c:f>
              <c:numCache>
                <c:formatCode>General</c:formatCode>
                <c:ptCount val="2"/>
                <c:pt idx="0">
                  <c:v>162</c:v>
                </c:pt>
                <c:pt idx="1">
                  <c:v>238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87857121308111E-2"/>
          <c:y val="0.1365193636509722"/>
          <c:w val="0.88746311883428364"/>
          <c:h val="0.74986769510953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Sheet1!$D$11:$D$14</c:f>
              <c:numCache>
                <c:formatCode>General</c:formatCode>
                <c:ptCount val="4"/>
                <c:pt idx="0">
                  <c:v>148</c:v>
                </c:pt>
                <c:pt idx="1">
                  <c:v>41</c:v>
                </c:pt>
                <c:pt idx="2">
                  <c:v>36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Sheet1!$E$11:$E$14</c:f>
              <c:numCache>
                <c:formatCode>General</c:formatCode>
                <c:ptCount val="4"/>
                <c:pt idx="0">
                  <c:v>36</c:v>
                </c:pt>
                <c:pt idx="1">
                  <c:v>72</c:v>
                </c:pt>
                <c:pt idx="2">
                  <c:v>59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Sheet1!$F$10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Sheet1!$F$11:$F$14</c:f>
              <c:numCache>
                <c:formatCode>General</c:formatCode>
                <c:ptCount val="4"/>
                <c:pt idx="0">
                  <c:v>25</c:v>
                </c:pt>
                <c:pt idx="1">
                  <c:v>45</c:v>
                </c:pt>
                <c:pt idx="2">
                  <c:v>54</c:v>
                </c:pt>
                <c:pt idx="3">
                  <c:v>114</c:v>
                </c:pt>
              </c:numCache>
            </c:numRef>
          </c:val>
        </c:ser>
        <c:ser>
          <c:idx val="3"/>
          <c:order val="3"/>
          <c:tx>
            <c:strRef>
              <c:f>Sheet1!$G$10</c:f>
              <c:strCache>
                <c:ptCount val="1"/>
                <c:pt idx="0">
                  <c:v>4°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Sheet1!$G$11:$G$14</c:f>
              <c:numCache>
                <c:formatCode>General</c:formatCode>
                <c:ptCount val="4"/>
                <c:pt idx="0">
                  <c:v>29</c:v>
                </c:pt>
                <c:pt idx="1">
                  <c:v>80</c:v>
                </c:pt>
                <c:pt idx="2">
                  <c:v>89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36064"/>
        <c:axId val="47341952"/>
        <c:axId val="0"/>
      </c:bar3DChart>
      <c:catAx>
        <c:axId val="4733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341952"/>
        <c:crosses val="autoZero"/>
        <c:auto val="1"/>
        <c:lblAlgn val="ctr"/>
        <c:lblOffset val="100"/>
        <c:noMultiLvlLbl val="0"/>
      </c:catAx>
      <c:valAx>
        <c:axId val="473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336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8"/>
          <c:cat>
            <c:strRef>
              <c:f>Sheet1!$B$109:$B$110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Sheet1!$C$109:$C$110</c:f>
              <c:numCache>
                <c:formatCode>General</c:formatCode>
                <c:ptCount val="2"/>
                <c:pt idx="0">
                  <c:v>162</c:v>
                </c:pt>
                <c:pt idx="1">
                  <c:v>238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87857121308111E-2"/>
          <c:y val="0.1365193636509722"/>
          <c:w val="0.88746311883428364"/>
          <c:h val="0.749867695109539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Sheet1!$D$10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Sheet1!$D$11:$D$14</c:f>
              <c:numCache>
                <c:formatCode>General</c:formatCode>
                <c:ptCount val="4"/>
                <c:pt idx="0">
                  <c:v>148</c:v>
                </c:pt>
                <c:pt idx="1">
                  <c:v>41</c:v>
                </c:pt>
                <c:pt idx="2">
                  <c:v>36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Sheet1!$E$11:$E$14</c:f>
              <c:numCache>
                <c:formatCode>General</c:formatCode>
                <c:ptCount val="4"/>
                <c:pt idx="0">
                  <c:v>36</c:v>
                </c:pt>
                <c:pt idx="1">
                  <c:v>72</c:v>
                </c:pt>
                <c:pt idx="2">
                  <c:v>59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Sheet1!$F$10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Sheet1!$F$11:$F$14</c:f>
              <c:numCache>
                <c:formatCode>General</c:formatCode>
                <c:ptCount val="4"/>
                <c:pt idx="0">
                  <c:v>25</c:v>
                </c:pt>
                <c:pt idx="1">
                  <c:v>45</c:v>
                </c:pt>
                <c:pt idx="2">
                  <c:v>54</c:v>
                </c:pt>
                <c:pt idx="3">
                  <c:v>114</c:v>
                </c:pt>
              </c:numCache>
            </c:numRef>
          </c:val>
        </c:ser>
        <c:ser>
          <c:idx val="3"/>
          <c:order val="3"/>
          <c:tx>
            <c:strRef>
              <c:f>Sheet1!$G$10</c:f>
              <c:strCache>
                <c:ptCount val="1"/>
                <c:pt idx="0">
                  <c:v>4°</c:v>
                </c:pt>
              </c:strCache>
            </c:strRef>
          </c:tx>
          <c:invertIfNegative val="0"/>
          <c:cat>
            <c:strRef>
              <c:f>Sheet1!$B$11:$C$14</c:f>
              <c:strCache>
                <c:ptCount val="4"/>
                <c:pt idx="0">
                  <c:v>Bajo Ingreso</c:v>
                </c:pt>
                <c:pt idx="1">
                  <c:v>Desconfianza</c:v>
                </c:pt>
                <c:pt idx="2">
                  <c:v>Ubicación</c:v>
                </c:pt>
                <c:pt idx="3">
                  <c:v>Manejo Personal</c:v>
                </c:pt>
              </c:strCache>
            </c:strRef>
          </c:cat>
          <c:val>
            <c:numRef>
              <c:f>Sheet1!$G$11:$G$14</c:f>
              <c:numCache>
                <c:formatCode>General</c:formatCode>
                <c:ptCount val="4"/>
                <c:pt idx="0">
                  <c:v>29</c:v>
                </c:pt>
                <c:pt idx="1">
                  <c:v>80</c:v>
                </c:pt>
                <c:pt idx="2">
                  <c:v>89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45888"/>
        <c:axId val="47447424"/>
        <c:axId val="0"/>
      </c:bar3DChart>
      <c:catAx>
        <c:axId val="4744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447424"/>
        <c:crosses val="autoZero"/>
        <c:auto val="1"/>
        <c:lblAlgn val="ctr"/>
        <c:lblOffset val="100"/>
        <c:noMultiLvlLbl val="0"/>
      </c:catAx>
      <c:valAx>
        <c:axId val="4744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445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2662268567785"/>
          <c:y val="0.1927459743207775"/>
          <c:w val="0.83335626735978374"/>
          <c:h val="0.6608580658186957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Sheet1!$B$115:$B$121</c:f>
              <c:strCache>
                <c:ptCount val="7"/>
                <c:pt idx="0">
                  <c:v>Hasta 5 pagos</c:v>
                </c:pt>
                <c:pt idx="1">
                  <c:v>6 - 10 pagos</c:v>
                </c:pt>
                <c:pt idx="2">
                  <c:v>11 - 20 pagos</c:v>
                </c:pt>
                <c:pt idx="3">
                  <c:v>21 - 30 pagos</c:v>
                </c:pt>
                <c:pt idx="4">
                  <c:v>31 - 50 pagos</c:v>
                </c:pt>
                <c:pt idx="5">
                  <c:v>51 - 70 pagos</c:v>
                </c:pt>
                <c:pt idx="6">
                  <c:v>Más de 70 pagos</c:v>
                </c:pt>
              </c:strCache>
            </c:strRef>
          </c:cat>
          <c:val>
            <c:numRef>
              <c:f>Sheet1!$C$115:$C$121</c:f>
              <c:numCache>
                <c:formatCode>General</c:formatCode>
                <c:ptCount val="7"/>
                <c:pt idx="0">
                  <c:v>11</c:v>
                </c:pt>
                <c:pt idx="1">
                  <c:v>29</c:v>
                </c:pt>
                <c:pt idx="2">
                  <c:v>82</c:v>
                </c:pt>
                <c:pt idx="3">
                  <c:v>113</c:v>
                </c:pt>
                <c:pt idx="4">
                  <c:v>127</c:v>
                </c:pt>
                <c:pt idx="5">
                  <c:v>26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493888"/>
        <c:axId val="47495424"/>
        <c:axId val="0"/>
      </c:bar3DChart>
      <c:catAx>
        <c:axId val="4749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495424"/>
        <c:crosses val="autoZero"/>
        <c:auto val="1"/>
        <c:lblAlgn val="ctr"/>
        <c:lblOffset val="100"/>
        <c:noMultiLvlLbl val="0"/>
      </c:catAx>
      <c:valAx>
        <c:axId val="4749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493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6E-2"/>
          <c:y val="0.19665390784485268"/>
          <c:w val="0.88337270341207352"/>
          <c:h val="0.5020173519976669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Sheet1!$B$127:$B$133</c:f>
              <c:strCache>
                <c:ptCount val="7"/>
                <c:pt idx="0">
                  <c:v>Menores a $10</c:v>
                </c:pt>
                <c:pt idx="1">
                  <c:v>Entre $10 y $20</c:v>
                </c:pt>
                <c:pt idx="2">
                  <c:v>Entre $21 y $30</c:v>
                </c:pt>
                <c:pt idx="3">
                  <c:v>Entre $31 y $50</c:v>
                </c:pt>
                <c:pt idx="4">
                  <c:v>Entre $51 y $70</c:v>
                </c:pt>
                <c:pt idx="5">
                  <c:v>Entre $71 y $100</c:v>
                </c:pt>
                <c:pt idx="6">
                  <c:v>Mayores a $100</c:v>
                </c:pt>
              </c:strCache>
            </c:strRef>
          </c:cat>
          <c:val>
            <c:numRef>
              <c:f>Sheet1!$C$127:$C$133</c:f>
              <c:numCache>
                <c:formatCode>General</c:formatCode>
                <c:ptCount val="7"/>
                <c:pt idx="0">
                  <c:v>250</c:v>
                </c:pt>
                <c:pt idx="1">
                  <c:v>64</c:v>
                </c:pt>
                <c:pt idx="2">
                  <c:v>41</c:v>
                </c:pt>
                <c:pt idx="3">
                  <c:v>30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524096"/>
        <c:axId val="47529984"/>
        <c:axId val="0"/>
      </c:bar3DChart>
      <c:catAx>
        <c:axId val="4752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529984"/>
        <c:crosses val="autoZero"/>
        <c:auto val="1"/>
        <c:lblAlgn val="ctr"/>
        <c:lblOffset val="100"/>
        <c:noMultiLvlLbl val="0"/>
      </c:catAx>
      <c:valAx>
        <c:axId val="475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524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2662268567785"/>
          <c:y val="0.1927459743207775"/>
          <c:w val="0.83335626735978374"/>
          <c:h val="0.6608580658186957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Sheet1!$B$115:$B$121</c:f>
              <c:strCache>
                <c:ptCount val="7"/>
                <c:pt idx="0">
                  <c:v>Hasta 5 pagos</c:v>
                </c:pt>
                <c:pt idx="1">
                  <c:v>6 - 10 pagos</c:v>
                </c:pt>
                <c:pt idx="2">
                  <c:v>11 - 20 pagos</c:v>
                </c:pt>
                <c:pt idx="3">
                  <c:v>21 - 30 pagos</c:v>
                </c:pt>
                <c:pt idx="4">
                  <c:v>31 - 50 pagos</c:v>
                </c:pt>
                <c:pt idx="5">
                  <c:v>51 - 70 pagos</c:v>
                </c:pt>
                <c:pt idx="6">
                  <c:v>Más de 70 pagos</c:v>
                </c:pt>
              </c:strCache>
            </c:strRef>
          </c:cat>
          <c:val>
            <c:numRef>
              <c:f>Sheet1!$C$115:$C$121</c:f>
              <c:numCache>
                <c:formatCode>General</c:formatCode>
                <c:ptCount val="7"/>
                <c:pt idx="0">
                  <c:v>11</c:v>
                </c:pt>
                <c:pt idx="1">
                  <c:v>29</c:v>
                </c:pt>
                <c:pt idx="2">
                  <c:v>82</c:v>
                </c:pt>
                <c:pt idx="3">
                  <c:v>113</c:v>
                </c:pt>
                <c:pt idx="4">
                  <c:v>127</c:v>
                </c:pt>
                <c:pt idx="5">
                  <c:v>26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563520"/>
        <c:axId val="47565056"/>
        <c:axId val="0"/>
      </c:bar3DChart>
      <c:catAx>
        <c:axId val="4756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565056"/>
        <c:crosses val="autoZero"/>
        <c:auto val="1"/>
        <c:lblAlgn val="ctr"/>
        <c:lblOffset val="100"/>
        <c:noMultiLvlLbl val="0"/>
      </c:catAx>
      <c:valAx>
        <c:axId val="4756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7563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s-EC"/>
            </a:pPr>
            <a:r>
              <a:rPr lang="es-EC"/>
              <a:t>Rango de edad</a:t>
            </a:r>
          </a:p>
        </c:rich>
      </c:tx>
      <c:layout>
        <c:manualLayout>
          <c:xMode val="edge"/>
          <c:yMode val="edge"/>
          <c:x val="0.166902522601341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Sheet1!$B$44:$B$50</c:f>
              <c:strCache>
                <c:ptCount val="7"/>
                <c:pt idx="0">
                  <c:v>15 a 18 años</c:v>
                </c:pt>
                <c:pt idx="1">
                  <c:v>19 a 25 años</c:v>
                </c:pt>
                <c:pt idx="2">
                  <c:v>26 a 30 años</c:v>
                </c:pt>
                <c:pt idx="3">
                  <c:v>31 a 40 años</c:v>
                </c:pt>
                <c:pt idx="4">
                  <c:v>41 a 50 años</c:v>
                </c:pt>
                <c:pt idx="5">
                  <c:v>51 a 60 años</c:v>
                </c:pt>
                <c:pt idx="6">
                  <c:v>Mayores a 60 años</c:v>
                </c:pt>
              </c:strCache>
            </c:strRef>
          </c:cat>
          <c:val>
            <c:numRef>
              <c:f>Sheet1!$C$44:$C$50</c:f>
              <c:numCache>
                <c:formatCode>General</c:formatCode>
                <c:ptCount val="7"/>
                <c:pt idx="0">
                  <c:v>18</c:v>
                </c:pt>
                <c:pt idx="1">
                  <c:v>55</c:v>
                </c:pt>
                <c:pt idx="2">
                  <c:v>60</c:v>
                </c:pt>
                <c:pt idx="3">
                  <c:v>113</c:v>
                </c:pt>
                <c:pt idx="4">
                  <c:v>79</c:v>
                </c:pt>
                <c:pt idx="5">
                  <c:v>51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08352"/>
        <c:axId val="64309888"/>
      </c:barChart>
      <c:catAx>
        <c:axId val="64308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4309888"/>
        <c:crosses val="autoZero"/>
        <c:auto val="1"/>
        <c:lblAlgn val="ctr"/>
        <c:lblOffset val="100"/>
        <c:noMultiLvlLbl val="0"/>
      </c:catAx>
      <c:valAx>
        <c:axId val="64309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64308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07174103237096E-2"/>
          <c:y val="0.19665390784485268"/>
          <c:w val="0.88337270341207352"/>
          <c:h val="0.5020173519976669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Sheet1!$B$127:$B$133</c:f>
              <c:strCache>
                <c:ptCount val="7"/>
                <c:pt idx="0">
                  <c:v>Menores a $10</c:v>
                </c:pt>
                <c:pt idx="1">
                  <c:v>Entre $10 y $20</c:v>
                </c:pt>
                <c:pt idx="2">
                  <c:v>Entre $21 y $30</c:v>
                </c:pt>
                <c:pt idx="3">
                  <c:v>Entre $31 y $50</c:v>
                </c:pt>
                <c:pt idx="4">
                  <c:v>Entre $51 y $70</c:v>
                </c:pt>
                <c:pt idx="5">
                  <c:v>Entre $71 y $100</c:v>
                </c:pt>
                <c:pt idx="6">
                  <c:v>Mayores a $100</c:v>
                </c:pt>
              </c:strCache>
            </c:strRef>
          </c:cat>
          <c:val>
            <c:numRef>
              <c:f>Sheet1!$C$127:$C$133</c:f>
              <c:numCache>
                <c:formatCode>General</c:formatCode>
                <c:ptCount val="7"/>
                <c:pt idx="0">
                  <c:v>250</c:v>
                </c:pt>
                <c:pt idx="1">
                  <c:v>64</c:v>
                </c:pt>
                <c:pt idx="2">
                  <c:v>41</c:v>
                </c:pt>
                <c:pt idx="3">
                  <c:v>30</c:v>
                </c:pt>
                <c:pt idx="4">
                  <c:v>7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128320"/>
        <c:axId val="151199744"/>
        <c:axId val="0"/>
      </c:bar3DChart>
      <c:catAx>
        <c:axId val="15112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199744"/>
        <c:crosses val="autoZero"/>
        <c:auto val="1"/>
        <c:lblAlgn val="ctr"/>
        <c:lblOffset val="100"/>
        <c:noMultiLvlLbl val="0"/>
      </c:catAx>
      <c:valAx>
        <c:axId val="1511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128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41715052267332E-2"/>
          <c:y val="0.17717318484360725"/>
          <c:w val="0.82500965898120127"/>
          <c:h val="0.73055553138730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Sheet1!$D$29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Sheet1!$D$30:$D$32</c:f>
              <c:numCache>
                <c:formatCode>General</c:formatCode>
                <c:ptCount val="3"/>
                <c:pt idx="0">
                  <c:v>269</c:v>
                </c:pt>
                <c:pt idx="1">
                  <c:v>37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Sheet1!$E$29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Sheet1!$E$30:$E$32</c:f>
              <c:numCache>
                <c:formatCode>General</c:formatCode>
                <c:ptCount val="3"/>
                <c:pt idx="0">
                  <c:v>62</c:v>
                </c:pt>
                <c:pt idx="1">
                  <c:v>134</c:v>
                </c:pt>
                <c:pt idx="2">
                  <c:v>204</c:v>
                </c:pt>
              </c:numCache>
            </c:numRef>
          </c:val>
        </c:ser>
        <c:ser>
          <c:idx val="2"/>
          <c:order val="2"/>
          <c:tx>
            <c:strRef>
              <c:f>Sheet1!$F$29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Sheet1!$F$30:$F$32</c:f>
              <c:numCache>
                <c:formatCode>General</c:formatCode>
                <c:ptCount val="3"/>
                <c:pt idx="0">
                  <c:v>69</c:v>
                </c:pt>
                <c:pt idx="1">
                  <c:v>229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238912"/>
        <c:axId val="151244800"/>
        <c:axId val="0"/>
      </c:bar3DChart>
      <c:catAx>
        <c:axId val="151238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244800"/>
        <c:crosses val="autoZero"/>
        <c:auto val="1"/>
        <c:lblAlgn val="ctr"/>
        <c:lblOffset val="100"/>
        <c:noMultiLvlLbl val="0"/>
      </c:catAx>
      <c:valAx>
        <c:axId val="15124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238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42167637260866E-2"/>
          <c:y val="0.2277967846042841"/>
          <c:w val="0.81406775758881644"/>
          <c:h val="0.5887362335161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Sheet1!$E$45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247</c:v>
                </c:pt>
                <c:pt idx="1">
                  <c:v>51</c:v>
                </c:pt>
                <c:pt idx="2">
                  <c:v>49</c:v>
                </c:pt>
                <c:pt idx="3">
                  <c:v>35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Sheet1!$F$45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42</c:v>
                </c:pt>
                <c:pt idx="1">
                  <c:v>81</c:v>
                </c:pt>
                <c:pt idx="2">
                  <c:v>92</c:v>
                </c:pt>
                <c:pt idx="3">
                  <c:v>86</c:v>
                </c:pt>
                <c:pt idx="4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Sheet1!$G$45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Sheet1!$G$46:$G$50</c:f>
              <c:numCache>
                <c:formatCode>General</c:formatCode>
                <c:ptCount val="5"/>
                <c:pt idx="0">
                  <c:v>32</c:v>
                </c:pt>
                <c:pt idx="1">
                  <c:v>72</c:v>
                </c:pt>
                <c:pt idx="2">
                  <c:v>66</c:v>
                </c:pt>
                <c:pt idx="3">
                  <c:v>61</c:v>
                </c:pt>
                <c:pt idx="4">
                  <c:v>169</c:v>
                </c:pt>
              </c:numCache>
            </c:numRef>
          </c:val>
        </c:ser>
        <c:ser>
          <c:idx val="3"/>
          <c:order val="3"/>
          <c:tx>
            <c:strRef>
              <c:f>Sheet1!$H$45</c:f>
              <c:strCache>
                <c:ptCount val="1"/>
                <c:pt idx="0">
                  <c:v>4°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Sheet1!$H$46:$H$50</c:f>
              <c:numCache>
                <c:formatCode>General</c:formatCode>
                <c:ptCount val="5"/>
                <c:pt idx="0">
                  <c:v>43</c:v>
                </c:pt>
                <c:pt idx="1">
                  <c:v>96</c:v>
                </c:pt>
                <c:pt idx="2">
                  <c:v>90</c:v>
                </c:pt>
                <c:pt idx="3">
                  <c:v>118</c:v>
                </c:pt>
                <c:pt idx="4">
                  <c:v>53</c:v>
                </c:pt>
              </c:numCache>
            </c:numRef>
          </c:val>
        </c:ser>
        <c:ser>
          <c:idx val="4"/>
          <c:order val="4"/>
          <c:tx>
            <c:strRef>
              <c:f>Sheet1!$I$45</c:f>
              <c:strCache>
                <c:ptCount val="1"/>
                <c:pt idx="0">
                  <c:v>5°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Sheet1!$I$46:$I$50</c:f>
              <c:numCache>
                <c:formatCode>General</c:formatCode>
                <c:ptCount val="5"/>
                <c:pt idx="0">
                  <c:v>36</c:v>
                </c:pt>
                <c:pt idx="1">
                  <c:v>100</c:v>
                </c:pt>
                <c:pt idx="2">
                  <c:v>103</c:v>
                </c:pt>
                <c:pt idx="3">
                  <c:v>100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285120"/>
        <c:axId val="151299200"/>
        <c:axId val="0"/>
      </c:bar3DChart>
      <c:catAx>
        <c:axId val="151285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299200"/>
        <c:crosses val="autoZero"/>
        <c:auto val="1"/>
        <c:lblAlgn val="ctr"/>
        <c:lblOffset val="100"/>
        <c:noMultiLvlLbl val="0"/>
      </c:catAx>
      <c:valAx>
        <c:axId val="15129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285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41715052267332E-2"/>
          <c:y val="0.17717318484360725"/>
          <c:w val="0.82500965898120127"/>
          <c:h val="0.73055553138730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Sheet1!$D$29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Sheet1!$D$30:$D$32</c:f>
              <c:numCache>
                <c:formatCode>General</c:formatCode>
                <c:ptCount val="3"/>
                <c:pt idx="0">
                  <c:v>269</c:v>
                </c:pt>
                <c:pt idx="1">
                  <c:v>37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Sheet1!$E$29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Sheet1!$E$30:$E$32</c:f>
              <c:numCache>
                <c:formatCode>General</c:formatCode>
                <c:ptCount val="3"/>
                <c:pt idx="0">
                  <c:v>62</c:v>
                </c:pt>
                <c:pt idx="1">
                  <c:v>134</c:v>
                </c:pt>
                <c:pt idx="2">
                  <c:v>204</c:v>
                </c:pt>
              </c:numCache>
            </c:numRef>
          </c:val>
        </c:ser>
        <c:ser>
          <c:idx val="2"/>
          <c:order val="2"/>
          <c:tx>
            <c:strRef>
              <c:f>Sheet1!$F$29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Sheet1!$B$30:$C$32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Sheet1!$F$30:$F$32</c:f>
              <c:numCache>
                <c:formatCode>General</c:formatCode>
                <c:ptCount val="3"/>
                <c:pt idx="0">
                  <c:v>69</c:v>
                </c:pt>
                <c:pt idx="1">
                  <c:v>229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347200"/>
        <c:axId val="151348736"/>
        <c:axId val="0"/>
      </c:bar3DChart>
      <c:catAx>
        <c:axId val="15134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348736"/>
        <c:crosses val="autoZero"/>
        <c:auto val="1"/>
        <c:lblAlgn val="ctr"/>
        <c:lblOffset val="100"/>
        <c:noMultiLvlLbl val="0"/>
      </c:catAx>
      <c:valAx>
        <c:axId val="15134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1347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542167637260866E-2"/>
          <c:y val="0.2277967846042841"/>
          <c:w val="0.81406775758881644"/>
          <c:h val="0.5887362335161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Sheet1!$E$45</c:f>
              <c:strCache>
                <c:ptCount val="1"/>
                <c:pt idx="0">
                  <c:v>1°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Sheet1!$E$46:$E$50</c:f>
              <c:numCache>
                <c:formatCode>General</c:formatCode>
                <c:ptCount val="5"/>
                <c:pt idx="0">
                  <c:v>247</c:v>
                </c:pt>
                <c:pt idx="1">
                  <c:v>51</c:v>
                </c:pt>
                <c:pt idx="2">
                  <c:v>49</c:v>
                </c:pt>
                <c:pt idx="3">
                  <c:v>35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Sheet1!$F$45</c:f>
              <c:strCache>
                <c:ptCount val="1"/>
                <c:pt idx="0">
                  <c:v>2°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Sheet1!$F$46:$F$50</c:f>
              <c:numCache>
                <c:formatCode>General</c:formatCode>
                <c:ptCount val="5"/>
                <c:pt idx="0">
                  <c:v>42</c:v>
                </c:pt>
                <c:pt idx="1">
                  <c:v>81</c:v>
                </c:pt>
                <c:pt idx="2">
                  <c:v>92</c:v>
                </c:pt>
                <c:pt idx="3">
                  <c:v>86</c:v>
                </c:pt>
                <c:pt idx="4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Sheet1!$G$45</c:f>
              <c:strCache>
                <c:ptCount val="1"/>
                <c:pt idx="0">
                  <c:v>3°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Sheet1!$G$46:$G$50</c:f>
              <c:numCache>
                <c:formatCode>General</c:formatCode>
                <c:ptCount val="5"/>
                <c:pt idx="0">
                  <c:v>32</c:v>
                </c:pt>
                <c:pt idx="1">
                  <c:v>72</c:v>
                </c:pt>
                <c:pt idx="2">
                  <c:v>66</c:v>
                </c:pt>
                <c:pt idx="3">
                  <c:v>61</c:v>
                </c:pt>
                <c:pt idx="4">
                  <c:v>169</c:v>
                </c:pt>
              </c:numCache>
            </c:numRef>
          </c:val>
        </c:ser>
        <c:ser>
          <c:idx val="3"/>
          <c:order val="3"/>
          <c:tx>
            <c:strRef>
              <c:f>Sheet1!$H$45</c:f>
              <c:strCache>
                <c:ptCount val="1"/>
                <c:pt idx="0">
                  <c:v>4°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Sheet1!$H$46:$H$50</c:f>
              <c:numCache>
                <c:formatCode>General</c:formatCode>
                <c:ptCount val="5"/>
                <c:pt idx="0">
                  <c:v>43</c:v>
                </c:pt>
                <c:pt idx="1">
                  <c:v>96</c:v>
                </c:pt>
                <c:pt idx="2">
                  <c:v>90</c:v>
                </c:pt>
                <c:pt idx="3">
                  <c:v>118</c:v>
                </c:pt>
                <c:pt idx="4">
                  <c:v>53</c:v>
                </c:pt>
              </c:numCache>
            </c:numRef>
          </c:val>
        </c:ser>
        <c:ser>
          <c:idx val="4"/>
          <c:order val="4"/>
          <c:tx>
            <c:strRef>
              <c:f>Sheet1!$I$45</c:f>
              <c:strCache>
                <c:ptCount val="1"/>
                <c:pt idx="0">
                  <c:v>5°</c:v>
                </c:pt>
              </c:strCache>
            </c:strRef>
          </c:tx>
          <c:invertIfNegative val="0"/>
          <c:cat>
            <c:strRef>
              <c:f>Sheet1!$B$46:$D$50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Sheet1!$I$46:$I$50</c:f>
              <c:numCache>
                <c:formatCode>General</c:formatCode>
                <c:ptCount val="5"/>
                <c:pt idx="0">
                  <c:v>36</c:v>
                </c:pt>
                <c:pt idx="1">
                  <c:v>100</c:v>
                </c:pt>
                <c:pt idx="2">
                  <c:v>103</c:v>
                </c:pt>
                <c:pt idx="3">
                  <c:v>100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09472"/>
        <c:axId val="154811008"/>
        <c:axId val="0"/>
      </c:bar3DChart>
      <c:catAx>
        <c:axId val="15480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4811008"/>
        <c:crosses val="autoZero"/>
        <c:auto val="1"/>
        <c:lblAlgn val="ctr"/>
        <c:lblOffset val="100"/>
        <c:noMultiLvlLbl val="0"/>
      </c:catAx>
      <c:valAx>
        <c:axId val="15481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4809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41032560734683"/>
          <c:y val="0.23555555555555555"/>
          <c:w val="0.66706611781987124"/>
          <c:h val="0.6517406824146980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Sheet1!$B$139:$B$142</c:f>
              <c:strCache>
                <c:ptCount val="4"/>
                <c:pt idx="0">
                  <c:v>Prensa escrita</c:v>
                </c:pt>
                <c:pt idx="1">
                  <c:v>Radio</c:v>
                </c:pt>
                <c:pt idx="2">
                  <c:v>Televisión</c:v>
                </c:pt>
                <c:pt idx="3">
                  <c:v>Volantes</c:v>
                </c:pt>
              </c:strCache>
            </c:strRef>
          </c:cat>
          <c:val>
            <c:numRef>
              <c:f>Sheet1!$C$139:$C$142</c:f>
              <c:numCache>
                <c:formatCode>General</c:formatCode>
                <c:ptCount val="4"/>
                <c:pt idx="0">
                  <c:v>97</c:v>
                </c:pt>
                <c:pt idx="1">
                  <c:v>108</c:v>
                </c:pt>
                <c:pt idx="2">
                  <c:v>117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15328"/>
        <c:axId val="146916864"/>
      </c:barChart>
      <c:catAx>
        <c:axId val="1469153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6916864"/>
        <c:crosses val="autoZero"/>
        <c:auto val="1"/>
        <c:lblAlgn val="ctr"/>
        <c:lblOffset val="100"/>
        <c:noMultiLvlLbl val="0"/>
      </c:catAx>
      <c:valAx>
        <c:axId val="146916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691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23107984283"/>
          <c:y val="0.23109711286089243"/>
          <c:w val="0.66814367962069254"/>
          <c:h val="0.62226083808489463"/>
        </c:manualLayout>
      </c:layout>
      <c:pie3DChart>
        <c:varyColors val="1"/>
        <c:ser>
          <c:idx val="0"/>
          <c:order val="0"/>
          <c:explosion val="25"/>
          <c:cat>
            <c:strRef>
              <c:f>Sheet1!$B$148:$B$149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Sheet1!$C$148:$C$149</c:f>
              <c:numCache>
                <c:formatCode>General</c:formatCode>
                <c:ptCount val="2"/>
                <c:pt idx="0">
                  <c:v>15</c:v>
                </c:pt>
                <c:pt idx="1">
                  <c:v>385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041032560734683"/>
          <c:y val="0.23555555555555555"/>
          <c:w val="0.66706611781987124"/>
          <c:h val="0.6517406824146980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Sheet1!$B$139:$B$142</c:f>
              <c:strCache>
                <c:ptCount val="4"/>
                <c:pt idx="0">
                  <c:v>Prensa escrita</c:v>
                </c:pt>
                <c:pt idx="1">
                  <c:v>Radio</c:v>
                </c:pt>
                <c:pt idx="2">
                  <c:v>Televisión</c:v>
                </c:pt>
                <c:pt idx="3">
                  <c:v>Volantes</c:v>
                </c:pt>
              </c:strCache>
            </c:strRef>
          </c:cat>
          <c:val>
            <c:numRef>
              <c:f>Sheet1!$C$139:$C$142</c:f>
              <c:numCache>
                <c:formatCode>General</c:formatCode>
                <c:ptCount val="4"/>
                <c:pt idx="0">
                  <c:v>97</c:v>
                </c:pt>
                <c:pt idx="1">
                  <c:v>108</c:v>
                </c:pt>
                <c:pt idx="2">
                  <c:v>117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58112"/>
        <c:axId val="148059648"/>
      </c:barChart>
      <c:catAx>
        <c:axId val="148058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8059648"/>
        <c:crosses val="autoZero"/>
        <c:auto val="1"/>
        <c:lblAlgn val="ctr"/>
        <c:lblOffset val="100"/>
        <c:noMultiLvlLbl val="0"/>
      </c:catAx>
      <c:valAx>
        <c:axId val="148059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48058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8923107984283"/>
          <c:y val="0.23109711286089243"/>
          <c:w val="0.66814367962069254"/>
          <c:h val="0.62226083808489463"/>
        </c:manualLayout>
      </c:layout>
      <c:pie3DChart>
        <c:varyColors val="1"/>
        <c:ser>
          <c:idx val="0"/>
          <c:order val="0"/>
          <c:explosion val="25"/>
          <c:cat>
            <c:strRef>
              <c:f>Sheet1!$B$148:$B$149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Sheet1!$C$148:$C$149</c:f>
              <c:numCache>
                <c:formatCode>General</c:formatCode>
                <c:ptCount val="2"/>
                <c:pt idx="0">
                  <c:v>15</c:v>
                </c:pt>
                <c:pt idx="1">
                  <c:v>385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773764104229245E-2"/>
          <c:y val="0.1152729331762132"/>
          <c:w val="0.83352403229561844"/>
          <c:h val="0.7904067712050602"/>
        </c:manualLayout>
      </c:layout>
      <c:pie3DChart>
        <c:varyColors val="1"/>
        <c:ser>
          <c:idx val="0"/>
          <c:order val="0"/>
          <c:explosion val="25"/>
          <c:cat>
            <c:strRef>
              <c:f>Sheet1!$B$159:$B$163</c:f>
              <c:strCache>
                <c:ptCount val="5"/>
                <c:pt idx="0">
                  <c:v>Una vez al mes</c:v>
                </c:pt>
                <c:pt idx="1">
                  <c:v>Entre 2 y 5 veces al mes</c:v>
                </c:pt>
                <c:pt idx="2">
                  <c:v>Entre 6 y 10 veces al mes</c:v>
                </c:pt>
                <c:pt idx="3">
                  <c:v>Entre 11 y 15 veces al mes</c:v>
                </c:pt>
                <c:pt idx="4">
                  <c:v>Más de 15 veces al mes</c:v>
                </c:pt>
              </c:strCache>
            </c:strRef>
          </c:cat>
          <c:val>
            <c:numRef>
              <c:f>Sheet1!$C$159:$C$163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Estado civil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116</c:v>
                </c:pt>
                <c:pt idx="1">
                  <c:v>172</c:v>
                </c:pt>
                <c:pt idx="2">
                  <c:v>36</c:v>
                </c:pt>
                <c:pt idx="3">
                  <c:v>11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9</c:v>
                </c:pt>
                <c:pt idx="3">
                  <c:v>2.75</c:v>
                </c:pt>
                <c:pt idx="4">
                  <c:v>16.25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55610568358002E-2"/>
          <c:y val="0.19424461215704439"/>
          <c:w val="0.85863836126923343"/>
          <c:h val="0.6338675312644742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Sheet1!$B$171:$B$175</c:f>
              <c:strCache>
                <c:ptCount val="5"/>
                <c:pt idx="0">
                  <c:v>Definitivamente lo usaría</c:v>
                </c:pt>
                <c:pt idx="1">
                  <c:v>Tal vez lo usaría</c:v>
                </c:pt>
                <c:pt idx="2">
                  <c:v>No está seguro</c:v>
                </c:pt>
                <c:pt idx="3">
                  <c:v>Tal vez no lo usaría</c:v>
                </c:pt>
                <c:pt idx="4">
                  <c:v>Definitivamente no lo usaría</c:v>
                </c:pt>
              </c:strCache>
            </c:strRef>
          </c:cat>
          <c:val>
            <c:numRef>
              <c:f>Sheet1!$C$171:$C$175</c:f>
              <c:numCache>
                <c:formatCode>General</c:formatCode>
                <c:ptCount val="5"/>
                <c:pt idx="0">
                  <c:v>42</c:v>
                </c:pt>
                <c:pt idx="1">
                  <c:v>116</c:v>
                </c:pt>
                <c:pt idx="2">
                  <c:v>129</c:v>
                </c:pt>
                <c:pt idx="3">
                  <c:v>88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945408"/>
        <c:axId val="154946944"/>
        <c:axId val="0"/>
      </c:bar3DChart>
      <c:catAx>
        <c:axId val="15494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4946944"/>
        <c:crosses val="autoZero"/>
        <c:auto val="1"/>
        <c:lblAlgn val="ctr"/>
        <c:lblOffset val="100"/>
        <c:noMultiLvlLbl val="0"/>
      </c:catAx>
      <c:valAx>
        <c:axId val="15494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4945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773764104229245E-2"/>
          <c:y val="0.1152729331762132"/>
          <c:w val="0.83352403229561844"/>
          <c:h val="0.7904067712050602"/>
        </c:manualLayout>
      </c:layout>
      <c:pie3DChart>
        <c:varyColors val="1"/>
        <c:ser>
          <c:idx val="0"/>
          <c:order val="0"/>
          <c:explosion val="25"/>
          <c:cat>
            <c:strRef>
              <c:f>Sheet1!$B$159:$B$163</c:f>
              <c:strCache>
                <c:ptCount val="5"/>
                <c:pt idx="0">
                  <c:v>Una vez al mes</c:v>
                </c:pt>
                <c:pt idx="1">
                  <c:v>Entre 2 y 5 veces al mes</c:v>
                </c:pt>
                <c:pt idx="2">
                  <c:v>Entre 6 y 10 veces al mes</c:v>
                </c:pt>
                <c:pt idx="3">
                  <c:v>Entre 11 y 15 veces al mes</c:v>
                </c:pt>
                <c:pt idx="4">
                  <c:v>Más de 15 veces al mes</c:v>
                </c:pt>
              </c:strCache>
            </c:strRef>
          </c:cat>
          <c:val>
            <c:numRef>
              <c:f>Sheet1!$C$159:$C$163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55610568358002E-2"/>
          <c:y val="0.19424461215704439"/>
          <c:w val="0.85863836126923343"/>
          <c:h val="0.6338675312644742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Sheet1!$B$171:$B$175</c:f>
              <c:strCache>
                <c:ptCount val="5"/>
                <c:pt idx="0">
                  <c:v>Definitivamente lo usaría</c:v>
                </c:pt>
                <c:pt idx="1">
                  <c:v>Tal vez lo usaría</c:v>
                </c:pt>
                <c:pt idx="2">
                  <c:v>No está seguro</c:v>
                </c:pt>
                <c:pt idx="3">
                  <c:v>Tal vez no lo usaría</c:v>
                </c:pt>
                <c:pt idx="4">
                  <c:v>Definitivamente no lo usaría</c:v>
                </c:pt>
              </c:strCache>
            </c:strRef>
          </c:cat>
          <c:val>
            <c:numRef>
              <c:f>Sheet1!$C$171:$C$175</c:f>
              <c:numCache>
                <c:formatCode>General</c:formatCode>
                <c:ptCount val="5"/>
                <c:pt idx="0">
                  <c:v>42</c:v>
                </c:pt>
                <c:pt idx="1">
                  <c:v>116</c:v>
                </c:pt>
                <c:pt idx="2">
                  <c:v>129</c:v>
                </c:pt>
                <c:pt idx="3">
                  <c:v>88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994944"/>
        <c:axId val="155000832"/>
        <c:axId val="0"/>
      </c:bar3DChart>
      <c:catAx>
        <c:axId val="15499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5000832"/>
        <c:crosses val="autoZero"/>
        <c:auto val="1"/>
        <c:lblAlgn val="ctr"/>
        <c:lblOffset val="100"/>
        <c:noMultiLvlLbl val="0"/>
      </c:catAx>
      <c:valAx>
        <c:axId val="15500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154994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245118974377753"/>
          <c:y val="0.22371953505811773"/>
          <c:w val="0.49747900229774911"/>
          <c:h val="0.52081489813773274"/>
        </c:manualLayout>
      </c:layout>
      <c:radarChart>
        <c:radarStyle val="marker"/>
        <c:varyColors val="0"/>
        <c:ser>
          <c:idx val="0"/>
          <c:order val="0"/>
          <c:tx>
            <c:strRef>
              <c:f>Sheet1!$C$18</c:f>
              <c:strCache>
                <c:ptCount val="1"/>
                <c:pt idx="0">
                  <c:v>1°</c:v>
                </c:pt>
              </c:strCache>
            </c:strRef>
          </c:tx>
          <c:marker>
            <c:symbol val="none"/>
          </c:marker>
          <c:cat>
            <c:strRef>
              <c:f>Sheet1!$A$19:$B$21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269</c:v>
                </c:pt>
                <c:pt idx="1">
                  <c:v>37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2°</c:v>
                </c:pt>
              </c:strCache>
            </c:strRef>
          </c:tx>
          <c:marker>
            <c:symbol val="none"/>
          </c:marker>
          <c:cat>
            <c:strRef>
              <c:f>Sheet1!$A$19:$B$21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Sheet1!$D$19:$D$21</c:f>
              <c:numCache>
                <c:formatCode>General</c:formatCode>
                <c:ptCount val="3"/>
                <c:pt idx="0">
                  <c:v>62</c:v>
                </c:pt>
                <c:pt idx="1">
                  <c:v>134</c:v>
                </c:pt>
                <c:pt idx="2">
                  <c:v>204</c:v>
                </c:pt>
              </c:numCache>
            </c:numRef>
          </c:val>
        </c:ser>
        <c:ser>
          <c:idx val="2"/>
          <c:order val="2"/>
          <c:tx>
            <c:strRef>
              <c:f>Sheet1!$E$18</c:f>
              <c:strCache>
                <c:ptCount val="1"/>
                <c:pt idx="0">
                  <c:v>3°</c:v>
                </c:pt>
              </c:strCache>
            </c:strRef>
          </c:tx>
          <c:marker>
            <c:symbol val="none"/>
          </c:marker>
          <c:cat>
            <c:strRef>
              <c:f>Sheet1!$A$19:$B$21</c:f>
              <c:strCache>
                <c:ptCount val="3"/>
                <c:pt idx="0">
                  <c:v>Seguridad</c:v>
                </c:pt>
                <c:pt idx="1">
                  <c:v>Disponibilidad</c:v>
                </c:pt>
                <c:pt idx="2">
                  <c:v>Facilidad de Uso</c:v>
                </c:pt>
              </c:strCache>
            </c:strRef>
          </c:cat>
          <c:val>
            <c:numRef>
              <c:f>Sheet1!$E$19:$E$21</c:f>
              <c:numCache>
                <c:formatCode>General</c:formatCode>
                <c:ptCount val="3"/>
                <c:pt idx="0">
                  <c:v>69</c:v>
                </c:pt>
                <c:pt idx="1">
                  <c:v>229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476096"/>
        <c:axId val="63477632"/>
      </c:radarChart>
      <c:catAx>
        <c:axId val="6347609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63477632"/>
        <c:crosses val="autoZero"/>
        <c:auto val="1"/>
        <c:lblAlgn val="ctr"/>
        <c:lblOffset val="100"/>
        <c:noMultiLvlLbl val="0"/>
      </c:catAx>
      <c:valAx>
        <c:axId val="6347763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6347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1577233261729"/>
          <c:y val="0.2880306628338124"/>
          <c:w val="9.7187147567704801E-2"/>
          <c:h val="0.143515185601799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Sheet1!$D$34</c:f>
              <c:strCache>
                <c:ptCount val="1"/>
                <c:pt idx="0">
                  <c:v>1°</c:v>
                </c:pt>
              </c:strCache>
            </c:strRef>
          </c:tx>
          <c:marker>
            <c:symbol val="none"/>
          </c:marker>
          <c:cat>
            <c:strRef>
              <c:f>Sheet1!$A$35:$C$39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Sheet1!$D$35:$D$39</c:f>
              <c:numCache>
                <c:formatCode>General</c:formatCode>
                <c:ptCount val="5"/>
                <c:pt idx="0">
                  <c:v>247</c:v>
                </c:pt>
                <c:pt idx="1">
                  <c:v>51</c:v>
                </c:pt>
                <c:pt idx="2">
                  <c:v>49</c:v>
                </c:pt>
                <c:pt idx="3">
                  <c:v>35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Sheet1!$E$34</c:f>
              <c:strCache>
                <c:ptCount val="1"/>
                <c:pt idx="0">
                  <c:v>2°</c:v>
                </c:pt>
              </c:strCache>
            </c:strRef>
          </c:tx>
          <c:marker>
            <c:symbol val="none"/>
          </c:marker>
          <c:cat>
            <c:strRef>
              <c:f>Sheet1!$A$35:$C$39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Sheet1!$E$35:$E$39</c:f>
              <c:numCache>
                <c:formatCode>General</c:formatCode>
                <c:ptCount val="5"/>
                <c:pt idx="0">
                  <c:v>42</c:v>
                </c:pt>
                <c:pt idx="1">
                  <c:v>81</c:v>
                </c:pt>
                <c:pt idx="2">
                  <c:v>92</c:v>
                </c:pt>
                <c:pt idx="3">
                  <c:v>86</c:v>
                </c:pt>
                <c:pt idx="4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Sheet1!$F$34</c:f>
              <c:strCache>
                <c:ptCount val="1"/>
                <c:pt idx="0">
                  <c:v>3°</c:v>
                </c:pt>
              </c:strCache>
            </c:strRef>
          </c:tx>
          <c:marker>
            <c:symbol val="none"/>
          </c:marker>
          <c:cat>
            <c:strRef>
              <c:f>Sheet1!$A$35:$C$39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Sheet1!$F$35:$F$39</c:f>
              <c:numCache>
                <c:formatCode>General</c:formatCode>
                <c:ptCount val="5"/>
                <c:pt idx="0">
                  <c:v>32</c:v>
                </c:pt>
                <c:pt idx="1">
                  <c:v>72</c:v>
                </c:pt>
                <c:pt idx="2">
                  <c:v>66</c:v>
                </c:pt>
                <c:pt idx="3">
                  <c:v>61</c:v>
                </c:pt>
                <c:pt idx="4">
                  <c:v>169</c:v>
                </c:pt>
              </c:numCache>
            </c:numRef>
          </c:val>
        </c:ser>
        <c:ser>
          <c:idx val="3"/>
          <c:order val="3"/>
          <c:tx>
            <c:strRef>
              <c:f>Sheet1!$G$34</c:f>
              <c:strCache>
                <c:ptCount val="1"/>
                <c:pt idx="0">
                  <c:v>4°</c:v>
                </c:pt>
              </c:strCache>
            </c:strRef>
          </c:tx>
          <c:marker>
            <c:symbol val="none"/>
          </c:marker>
          <c:cat>
            <c:strRef>
              <c:f>Sheet1!$A$35:$C$39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Sheet1!$G$35:$G$39</c:f>
              <c:numCache>
                <c:formatCode>General</c:formatCode>
                <c:ptCount val="5"/>
                <c:pt idx="0">
                  <c:v>43</c:v>
                </c:pt>
                <c:pt idx="1">
                  <c:v>96</c:v>
                </c:pt>
                <c:pt idx="2">
                  <c:v>90</c:v>
                </c:pt>
                <c:pt idx="3">
                  <c:v>118</c:v>
                </c:pt>
                <c:pt idx="4">
                  <c:v>53</c:v>
                </c:pt>
              </c:numCache>
            </c:numRef>
          </c:val>
        </c:ser>
        <c:ser>
          <c:idx val="4"/>
          <c:order val="4"/>
          <c:tx>
            <c:strRef>
              <c:f>Sheet1!$H$34</c:f>
              <c:strCache>
                <c:ptCount val="1"/>
                <c:pt idx="0">
                  <c:v>5°</c:v>
                </c:pt>
              </c:strCache>
            </c:strRef>
          </c:tx>
          <c:marker>
            <c:symbol val="none"/>
          </c:marker>
          <c:cat>
            <c:strRef>
              <c:f>Sheet1!$A$35:$C$39</c:f>
              <c:strCache>
                <c:ptCount val="5"/>
                <c:pt idx="0">
                  <c:v>Tienda del Barrio</c:v>
                </c:pt>
                <c:pt idx="1">
                  <c:v>Centro Comercial</c:v>
                </c:pt>
                <c:pt idx="2">
                  <c:v>Farmacia</c:v>
                </c:pt>
                <c:pt idx="3">
                  <c:v>Ventanillas de Pago</c:v>
                </c:pt>
                <c:pt idx="4">
                  <c:v>Supermercado</c:v>
                </c:pt>
              </c:strCache>
            </c:strRef>
          </c:cat>
          <c:val>
            <c:numRef>
              <c:f>Sheet1!$H$35:$H$39</c:f>
              <c:numCache>
                <c:formatCode>General</c:formatCode>
                <c:ptCount val="5"/>
                <c:pt idx="0">
                  <c:v>36</c:v>
                </c:pt>
                <c:pt idx="1">
                  <c:v>100</c:v>
                </c:pt>
                <c:pt idx="2">
                  <c:v>103</c:v>
                </c:pt>
                <c:pt idx="3">
                  <c:v>100</c:v>
                </c:pt>
                <c:pt idx="4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241344"/>
        <c:axId val="161255424"/>
      </c:radarChart>
      <c:catAx>
        <c:axId val="16124134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61255424"/>
        <c:crosses val="autoZero"/>
        <c:auto val="1"/>
        <c:lblAlgn val="ctr"/>
        <c:lblOffset val="100"/>
        <c:noMultiLvlLbl val="0"/>
      </c:catAx>
      <c:valAx>
        <c:axId val="16125542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612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66197183098592"/>
          <c:y val="0.49944268055202767"/>
          <c:w val="9.0281690140845069E-2"/>
          <c:h val="0.2430499110998222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/>
              <a:t>Sexo</a:t>
            </a:r>
          </a:p>
        </c:rich>
      </c:tx>
      <c:layout>
        <c:manualLayout>
          <c:xMode val="edge"/>
          <c:yMode val="edge"/>
          <c:x val="0.44406413053789962"/>
          <c:y val="0.1680673010288277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5626917117288"/>
          <c:y val="0.36634480969796851"/>
          <c:w val="0.51174926663578812"/>
          <c:h val="0.50924148447924455"/>
        </c:manualLayout>
      </c:layout>
      <c:pie3DChart>
        <c:varyColors val="1"/>
        <c:ser>
          <c:idx val="0"/>
          <c:order val="0"/>
          <c:explosion val="25"/>
          <c:cat>
            <c:strRef>
              <c:f>Sheet1!$B$8:$B$9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189</c:v>
                </c:pt>
                <c:pt idx="1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baseline="0">
          <a:solidFill>
            <a:schemeClr val="tx1"/>
          </a:solidFill>
        </a:defRPr>
      </a:pPr>
      <a:endParaRPr lang="es-EC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Sector Domicilio</a:t>
            </a:r>
          </a:p>
        </c:rich>
      </c:tx>
      <c:layout>
        <c:manualLayout>
          <c:xMode val="edge"/>
          <c:yMode val="edge"/>
          <c:x val="0.41648241206030223"/>
          <c:y val="0"/>
        </c:manualLayout>
      </c:layout>
      <c:overlay val="0"/>
      <c:spPr>
        <a:ln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Sheet1!$B$31:$B$35</c:f>
              <c:strCache>
                <c:ptCount val="5"/>
                <c:pt idx="0">
                  <c:v>Quito Norte</c:v>
                </c:pt>
                <c:pt idx="1">
                  <c:v>Quito Centro</c:v>
                </c:pt>
                <c:pt idx="2">
                  <c:v>Quito Sur</c:v>
                </c:pt>
                <c:pt idx="3">
                  <c:v>Valles aledaños</c:v>
                </c:pt>
                <c:pt idx="4">
                  <c:v>Otros</c:v>
                </c:pt>
              </c:strCache>
            </c:strRef>
          </c:cat>
          <c:val>
            <c:numRef>
              <c:f>Sheet1!$C$31:$C$35</c:f>
              <c:numCache>
                <c:formatCode>General</c:formatCode>
                <c:ptCount val="5"/>
                <c:pt idx="0">
                  <c:v>145</c:v>
                </c:pt>
                <c:pt idx="1">
                  <c:v>55</c:v>
                </c:pt>
                <c:pt idx="2">
                  <c:v>144</c:v>
                </c:pt>
                <c:pt idx="3">
                  <c:v>31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s-EC"/>
            </a:pPr>
            <a:r>
              <a:rPr lang="es-EC"/>
              <a:t>Rango de edad</a:t>
            </a:r>
          </a:p>
        </c:rich>
      </c:tx>
      <c:layout>
        <c:manualLayout>
          <c:xMode val="edge"/>
          <c:yMode val="edge"/>
          <c:x val="0.166902522601341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Sheet1!$B$44:$B$50</c:f>
              <c:strCache>
                <c:ptCount val="7"/>
                <c:pt idx="0">
                  <c:v>15 a 18 años</c:v>
                </c:pt>
                <c:pt idx="1">
                  <c:v>19 a 25 años</c:v>
                </c:pt>
                <c:pt idx="2">
                  <c:v>26 a 30 años</c:v>
                </c:pt>
                <c:pt idx="3">
                  <c:v>31 a 40 años</c:v>
                </c:pt>
                <c:pt idx="4">
                  <c:v>41 a 50 años</c:v>
                </c:pt>
                <c:pt idx="5">
                  <c:v>51 a 60 años</c:v>
                </c:pt>
                <c:pt idx="6">
                  <c:v>Mayores a 60 años</c:v>
                </c:pt>
              </c:strCache>
            </c:strRef>
          </c:cat>
          <c:val>
            <c:numRef>
              <c:f>Sheet1!$C$44:$C$50</c:f>
              <c:numCache>
                <c:formatCode>General</c:formatCode>
                <c:ptCount val="7"/>
                <c:pt idx="0">
                  <c:v>18</c:v>
                </c:pt>
                <c:pt idx="1">
                  <c:v>55</c:v>
                </c:pt>
                <c:pt idx="2">
                  <c:v>60</c:v>
                </c:pt>
                <c:pt idx="3">
                  <c:v>113</c:v>
                </c:pt>
                <c:pt idx="4">
                  <c:v>79</c:v>
                </c:pt>
                <c:pt idx="5">
                  <c:v>51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65600"/>
        <c:axId val="45867392"/>
      </c:barChart>
      <c:catAx>
        <c:axId val="45865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867392"/>
        <c:crosses val="autoZero"/>
        <c:auto val="1"/>
        <c:lblAlgn val="ctr"/>
        <c:lblOffset val="100"/>
        <c:noMultiLvlLbl val="0"/>
      </c:catAx>
      <c:valAx>
        <c:axId val="45867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45865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C"/>
            </a:pPr>
            <a:r>
              <a:rPr lang="es-EC"/>
              <a:t>Estado civil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116</c:v>
                </c:pt>
                <c:pt idx="1">
                  <c:v>172</c:v>
                </c:pt>
                <c:pt idx="2">
                  <c:v>36</c:v>
                </c:pt>
                <c:pt idx="3">
                  <c:v>11</c:v>
                </c:pt>
                <c:pt idx="4">
                  <c:v>65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Sheet1!$B$16:$B$20</c:f>
              <c:strCache>
                <c:ptCount val="5"/>
                <c:pt idx="0">
                  <c:v>Soltero</c:v>
                </c:pt>
                <c:pt idx="1">
                  <c:v>Casado</c:v>
                </c:pt>
                <c:pt idx="2">
                  <c:v>Divorciado</c:v>
                </c:pt>
                <c:pt idx="3">
                  <c:v>Viudo</c:v>
                </c:pt>
                <c:pt idx="4">
                  <c:v>Unión Libre</c:v>
                </c:pt>
              </c:strCache>
            </c:strRef>
          </c:cat>
          <c:val>
            <c:numRef>
              <c:f>Sheet1!$D$16:$D$20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9</c:v>
                </c:pt>
                <c:pt idx="3">
                  <c:v>2.75</c:v>
                </c:pt>
                <c:pt idx="4">
                  <c:v>16.25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C3B97-D274-4C9C-AE76-76D7F8BC9A86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5C9FF958-17F0-4B55-A7B8-4C6AB2F2512B}">
      <dgm:prSet phldrT="[Text]"/>
      <dgm:spPr>
        <a:effectLst>
          <a:reflection blurRad="6350" stA="50000" endA="300" endPos="90000" dist="50800" dir="5400000" sy="-100000" algn="bl" rotWithShape="0"/>
        </a:effectLst>
        <a:scene3d>
          <a:camera prst="perspectiveRelaxed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EC" dirty="0" err="1" smtClean="0"/>
            <a:t>Core</a:t>
          </a:r>
          <a:r>
            <a:rPr lang="es-EC" dirty="0" smtClean="0"/>
            <a:t> </a:t>
          </a:r>
          <a:r>
            <a:rPr lang="es-EC" dirty="0" err="1" smtClean="0"/>
            <a:t>Banking</a:t>
          </a:r>
          <a:endParaRPr lang="es-EC" dirty="0"/>
        </a:p>
      </dgm:t>
    </dgm:pt>
    <dgm:pt modelId="{06A787A7-693E-478D-BCBA-E5CC8424D34D}" type="parTrans" cxnId="{1FF6E235-8EAF-4418-9FEB-921652EB6E04}">
      <dgm:prSet/>
      <dgm:spPr/>
      <dgm:t>
        <a:bodyPr/>
        <a:lstStyle/>
        <a:p>
          <a:endParaRPr lang="es-EC"/>
        </a:p>
      </dgm:t>
    </dgm:pt>
    <dgm:pt modelId="{71A8745B-BAD9-4EEF-91B0-B90C173E8A25}" type="sibTrans" cxnId="{1FF6E235-8EAF-4418-9FEB-921652EB6E04}">
      <dgm:prSet/>
      <dgm:spPr/>
      <dgm:t>
        <a:bodyPr/>
        <a:lstStyle/>
        <a:p>
          <a:endParaRPr lang="es-EC"/>
        </a:p>
      </dgm:t>
    </dgm:pt>
    <dgm:pt modelId="{E8EC1970-12C9-4867-8DFF-053EE101EBA2}">
      <dgm:prSet phldrT="[Text]"/>
      <dgm:spPr/>
      <dgm:t>
        <a:bodyPr/>
        <a:lstStyle/>
        <a:p>
          <a:r>
            <a:rPr lang="es-EC" dirty="0" smtClean="0"/>
            <a:t>Implantación</a:t>
          </a:r>
          <a:endParaRPr lang="es-EC" dirty="0"/>
        </a:p>
      </dgm:t>
    </dgm:pt>
    <dgm:pt modelId="{850B5DE2-79E4-4DB5-A1D4-B5EC18C071FF}" type="parTrans" cxnId="{F22DE49E-6F2C-455A-B22D-E43F1DFD5E4E}">
      <dgm:prSet/>
      <dgm:spPr/>
      <dgm:t>
        <a:bodyPr/>
        <a:lstStyle/>
        <a:p>
          <a:endParaRPr lang="es-EC"/>
        </a:p>
      </dgm:t>
    </dgm:pt>
    <dgm:pt modelId="{5A0654FD-23DD-4574-901C-B60E246B0AC6}" type="sibTrans" cxnId="{F22DE49E-6F2C-455A-B22D-E43F1DFD5E4E}">
      <dgm:prSet/>
      <dgm:spPr/>
      <dgm:t>
        <a:bodyPr/>
        <a:lstStyle/>
        <a:p>
          <a:endParaRPr lang="es-EC"/>
        </a:p>
      </dgm:t>
    </dgm:pt>
    <dgm:pt modelId="{4CB4DDCA-6277-446F-BD7E-7A7591472B0C}">
      <dgm:prSet phldrT="[Text]"/>
      <dgm:spPr/>
      <dgm:t>
        <a:bodyPr/>
        <a:lstStyle/>
        <a:p>
          <a:r>
            <a:rPr lang="es-EC" dirty="0" smtClean="0"/>
            <a:t>Soporte</a:t>
          </a:r>
          <a:endParaRPr lang="es-EC" dirty="0"/>
        </a:p>
      </dgm:t>
    </dgm:pt>
    <dgm:pt modelId="{50F8F352-B4BE-4C1B-A45F-CA32A79EB811}" type="parTrans" cxnId="{35103EF2-572A-48D1-8567-FDB9E1688E3D}">
      <dgm:prSet/>
      <dgm:spPr/>
      <dgm:t>
        <a:bodyPr/>
        <a:lstStyle/>
        <a:p>
          <a:endParaRPr lang="es-EC"/>
        </a:p>
      </dgm:t>
    </dgm:pt>
    <dgm:pt modelId="{B3592308-F71A-436A-A105-DDBFB361F4CA}" type="sibTrans" cxnId="{35103EF2-572A-48D1-8567-FDB9E1688E3D}">
      <dgm:prSet/>
      <dgm:spPr/>
      <dgm:t>
        <a:bodyPr/>
        <a:lstStyle/>
        <a:p>
          <a:endParaRPr lang="es-EC"/>
        </a:p>
      </dgm:t>
    </dgm:pt>
    <dgm:pt modelId="{CAF9A0F3-6C16-4D17-930A-429F56FA029E}">
      <dgm:prSet phldrT="[Text]"/>
      <dgm:spPr/>
      <dgm:t>
        <a:bodyPr/>
        <a:lstStyle/>
        <a:p>
          <a:r>
            <a:rPr lang="es-EC" dirty="0" smtClean="0"/>
            <a:t>ASP / </a:t>
          </a:r>
          <a:r>
            <a:rPr lang="es-EC" dirty="0" err="1" smtClean="0"/>
            <a:t>Insourcing</a:t>
          </a:r>
          <a:endParaRPr lang="es-EC" dirty="0"/>
        </a:p>
      </dgm:t>
    </dgm:pt>
    <dgm:pt modelId="{C09F2AE7-7827-419B-9AFD-A99C7426C1C7}" type="parTrans" cxnId="{DC4CEDC6-E4A3-442E-909F-388A1E8BA362}">
      <dgm:prSet/>
      <dgm:spPr/>
      <dgm:t>
        <a:bodyPr/>
        <a:lstStyle/>
        <a:p>
          <a:endParaRPr lang="es-EC"/>
        </a:p>
      </dgm:t>
    </dgm:pt>
    <dgm:pt modelId="{5F48899D-309B-4BDB-9496-01B210D4A8AA}" type="sibTrans" cxnId="{DC4CEDC6-E4A3-442E-909F-388A1E8BA362}">
      <dgm:prSet/>
      <dgm:spPr/>
      <dgm:t>
        <a:bodyPr/>
        <a:lstStyle/>
        <a:p>
          <a:endParaRPr lang="es-EC"/>
        </a:p>
      </dgm:t>
    </dgm:pt>
    <dgm:pt modelId="{8A5C21D9-A77A-4475-98B5-618DDF799060}" type="pres">
      <dgm:prSet presAssocID="{915C3B97-D274-4C9C-AE76-76D7F8BC9A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35D012-1FAB-48AF-8121-A8CEED8477DD}" type="pres">
      <dgm:prSet presAssocID="{5C9FF958-17F0-4B55-A7B8-4C6AB2F2512B}" presName="centerShape" presStyleLbl="node0" presStyleIdx="0" presStyleCnt="1" custLinFactNeighborX="120" custLinFactNeighborY="-14323"/>
      <dgm:spPr/>
      <dgm:t>
        <a:bodyPr/>
        <a:lstStyle/>
        <a:p>
          <a:endParaRPr lang="es-EC"/>
        </a:p>
      </dgm:t>
    </dgm:pt>
    <dgm:pt modelId="{0C732FCF-99D9-41B1-9246-8F9898930318}" type="pres">
      <dgm:prSet presAssocID="{E8EC1970-12C9-4867-8DFF-053EE101EB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F35F55-DF57-4F59-AE9C-1CB87E6534CF}" type="pres">
      <dgm:prSet presAssocID="{E8EC1970-12C9-4867-8DFF-053EE101EBA2}" presName="dummy" presStyleCnt="0"/>
      <dgm:spPr/>
    </dgm:pt>
    <dgm:pt modelId="{729365B9-216F-46C9-9F76-3973C04E0DFB}" type="pres">
      <dgm:prSet presAssocID="{5A0654FD-23DD-4574-901C-B60E246B0AC6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ECF2DBE-ED8E-4250-BD91-6912FD00A82C}" type="pres">
      <dgm:prSet presAssocID="{4CB4DDCA-6277-446F-BD7E-7A7591472B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8762BB-75D1-46F2-B549-5A57495E5EA4}" type="pres">
      <dgm:prSet presAssocID="{4CB4DDCA-6277-446F-BD7E-7A7591472B0C}" presName="dummy" presStyleCnt="0"/>
      <dgm:spPr/>
    </dgm:pt>
    <dgm:pt modelId="{C11F8076-1C44-4119-A975-46806AB3D0C3}" type="pres">
      <dgm:prSet presAssocID="{B3592308-F71A-436A-A105-DDBFB361F4CA}" presName="sibTrans" presStyleLbl="sibTrans2D1" presStyleIdx="1" presStyleCnt="3"/>
      <dgm:spPr/>
      <dgm:t>
        <a:bodyPr/>
        <a:lstStyle/>
        <a:p>
          <a:endParaRPr lang="es-EC"/>
        </a:p>
      </dgm:t>
    </dgm:pt>
    <dgm:pt modelId="{D9E18116-438C-40D7-912B-B2947F4C50F9}" type="pres">
      <dgm:prSet presAssocID="{CAF9A0F3-6C16-4D17-930A-429F56FA02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FE50C-2E1F-4274-A8A2-0D16E90C852A}" type="pres">
      <dgm:prSet presAssocID="{CAF9A0F3-6C16-4D17-930A-429F56FA029E}" presName="dummy" presStyleCnt="0"/>
      <dgm:spPr/>
    </dgm:pt>
    <dgm:pt modelId="{D080E84D-6001-4393-AA29-08F7E74D7880}" type="pres">
      <dgm:prSet presAssocID="{5F48899D-309B-4BDB-9496-01B210D4A8AA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1543724-3001-4108-A899-1966CDD44985}" type="presOf" srcId="{4CB4DDCA-6277-446F-BD7E-7A7591472B0C}" destId="{CECF2DBE-ED8E-4250-BD91-6912FD00A82C}" srcOrd="0" destOrd="0" presId="urn:microsoft.com/office/officeart/2005/8/layout/radial6"/>
    <dgm:cxn modelId="{864A6F65-43A8-4F0E-BC6D-0FD15DE34540}" type="presOf" srcId="{5C9FF958-17F0-4B55-A7B8-4C6AB2F2512B}" destId="{4935D012-1FAB-48AF-8121-A8CEED8477DD}" srcOrd="0" destOrd="0" presId="urn:microsoft.com/office/officeart/2005/8/layout/radial6"/>
    <dgm:cxn modelId="{F22DE49E-6F2C-455A-B22D-E43F1DFD5E4E}" srcId="{5C9FF958-17F0-4B55-A7B8-4C6AB2F2512B}" destId="{E8EC1970-12C9-4867-8DFF-053EE101EBA2}" srcOrd="0" destOrd="0" parTransId="{850B5DE2-79E4-4DB5-A1D4-B5EC18C071FF}" sibTransId="{5A0654FD-23DD-4574-901C-B60E246B0AC6}"/>
    <dgm:cxn modelId="{D42CC4F8-AC23-4B61-81F2-370E826A91E3}" type="presOf" srcId="{B3592308-F71A-436A-A105-DDBFB361F4CA}" destId="{C11F8076-1C44-4119-A975-46806AB3D0C3}" srcOrd="0" destOrd="0" presId="urn:microsoft.com/office/officeart/2005/8/layout/radial6"/>
    <dgm:cxn modelId="{CE5E7A44-7B35-4DF1-AFD0-FCC201563BA9}" type="presOf" srcId="{5F48899D-309B-4BDB-9496-01B210D4A8AA}" destId="{D080E84D-6001-4393-AA29-08F7E74D7880}" srcOrd="0" destOrd="0" presId="urn:microsoft.com/office/officeart/2005/8/layout/radial6"/>
    <dgm:cxn modelId="{35103EF2-572A-48D1-8567-FDB9E1688E3D}" srcId="{5C9FF958-17F0-4B55-A7B8-4C6AB2F2512B}" destId="{4CB4DDCA-6277-446F-BD7E-7A7591472B0C}" srcOrd="1" destOrd="0" parTransId="{50F8F352-B4BE-4C1B-A45F-CA32A79EB811}" sibTransId="{B3592308-F71A-436A-A105-DDBFB361F4CA}"/>
    <dgm:cxn modelId="{726B531B-B4DE-41A0-8AF1-A176C19DEAB8}" type="presOf" srcId="{5A0654FD-23DD-4574-901C-B60E246B0AC6}" destId="{729365B9-216F-46C9-9F76-3973C04E0DFB}" srcOrd="0" destOrd="0" presId="urn:microsoft.com/office/officeart/2005/8/layout/radial6"/>
    <dgm:cxn modelId="{DC4CEDC6-E4A3-442E-909F-388A1E8BA362}" srcId="{5C9FF958-17F0-4B55-A7B8-4C6AB2F2512B}" destId="{CAF9A0F3-6C16-4D17-930A-429F56FA029E}" srcOrd="2" destOrd="0" parTransId="{C09F2AE7-7827-419B-9AFD-A99C7426C1C7}" sibTransId="{5F48899D-309B-4BDB-9496-01B210D4A8AA}"/>
    <dgm:cxn modelId="{5D28E251-E8AA-42D9-BBBE-4E3A4D398AEE}" type="presOf" srcId="{915C3B97-D274-4C9C-AE76-76D7F8BC9A86}" destId="{8A5C21D9-A77A-4475-98B5-618DDF799060}" srcOrd="0" destOrd="0" presId="urn:microsoft.com/office/officeart/2005/8/layout/radial6"/>
    <dgm:cxn modelId="{008EBEE9-C1B5-4D16-A001-74AB4E5611E2}" type="presOf" srcId="{E8EC1970-12C9-4867-8DFF-053EE101EBA2}" destId="{0C732FCF-99D9-41B1-9246-8F9898930318}" srcOrd="0" destOrd="0" presId="urn:microsoft.com/office/officeart/2005/8/layout/radial6"/>
    <dgm:cxn modelId="{1FF6E235-8EAF-4418-9FEB-921652EB6E04}" srcId="{915C3B97-D274-4C9C-AE76-76D7F8BC9A86}" destId="{5C9FF958-17F0-4B55-A7B8-4C6AB2F2512B}" srcOrd="0" destOrd="0" parTransId="{06A787A7-693E-478D-BCBA-E5CC8424D34D}" sibTransId="{71A8745B-BAD9-4EEF-91B0-B90C173E8A25}"/>
    <dgm:cxn modelId="{100BF9C1-9F25-433C-B42F-9CA0C9EA1E4C}" type="presOf" srcId="{CAF9A0F3-6C16-4D17-930A-429F56FA029E}" destId="{D9E18116-438C-40D7-912B-B2947F4C50F9}" srcOrd="0" destOrd="0" presId="urn:microsoft.com/office/officeart/2005/8/layout/radial6"/>
    <dgm:cxn modelId="{A1C8C968-6299-41CD-9137-3252C964CEC0}" type="presParOf" srcId="{8A5C21D9-A77A-4475-98B5-618DDF799060}" destId="{4935D012-1FAB-48AF-8121-A8CEED8477DD}" srcOrd="0" destOrd="0" presId="urn:microsoft.com/office/officeart/2005/8/layout/radial6"/>
    <dgm:cxn modelId="{E44B7205-A8B8-4A2F-A9C7-DE06D7EE5426}" type="presParOf" srcId="{8A5C21D9-A77A-4475-98B5-618DDF799060}" destId="{0C732FCF-99D9-41B1-9246-8F9898930318}" srcOrd="1" destOrd="0" presId="urn:microsoft.com/office/officeart/2005/8/layout/radial6"/>
    <dgm:cxn modelId="{32C1D987-5FDA-402D-8103-3E10DAE2D506}" type="presParOf" srcId="{8A5C21D9-A77A-4475-98B5-618DDF799060}" destId="{40F35F55-DF57-4F59-AE9C-1CB87E6534CF}" srcOrd="2" destOrd="0" presId="urn:microsoft.com/office/officeart/2005/8/layout/radial6"/>
    <dgm:cxn modelId="{0C8488FD-842D-4C42-8764-27A9841130B4}" type="presParOf" srcId="{8A5C21D9-A77A-4475-98B5-618DDF799060}" destId="{729365B9-216F-46C9-9F76-3973C04E0DFB}" srcOrd="3" destOrd="0" presId="urn:microsoft.com/office/officeart/2005/8/layout/radial6"/>
    <dgm:cxn modelId="{33C615EB-78CD-4C62-ACE1-1F78116552F3}" type="presParOf" srcId="{8A5C21D9-A77A-4475-98B5-618DDF799060}" destId="{CECF2DBE-ED8E-4250-BD91-6912FD00A82C}" srcOrd="4" destOrd="0" presId="urn:microsoft.com/office/officeart/2005/8/layout/radial6"/>
    <dgm:cxn modelId="{1F097AE1-3D52-4D5C-A5F8-9A74CDDA239C}" type="presParOf" srcId="{8A5C21D9-A77A-4475-98B5-618DDF799060}" destId="{748762BB-75D1-46F2-B549-5A57495E5EA4}" srcOrd="5" destOrd="0" presId="urn:microsoft.com/office/officeart/2005/8/layout/radial6"/>
    <dgm:cxn modelId="{AC240D94-38AB-470E-A472-DE2EE4B82DEA}" type="presParOf" srcId="{8A5C21D9-A77A-4475-98B5-618DDF799060}" destId="{C11F8076-1C44-4119-A975-46806AB3D0C3}" srcOrd="6" destOrd="0" presId="urn:microsoft.com/office/officeart/2005/8/layout/radial6"/>
    <dgm:cxn modelId="{6F89AEB2-4D54-4639-8FD0-71FB3F57998E}" type="presParOf" srcId="{8A5C21D9-A77A-4475-98B5-618DDF799060}" destId="{D9E18116-438C-40D7-912B-B2947F4C50F9}" srcOrd="7" destOrd="0" presId="urn:microsoft.com/office/officeart/2005/8/layout/radial6"/>
    <dgm:cxn modelId="{01259F9B-8868-4761-93EC-558346BFA9E7}" type="presParOf" srcId="{8A5C21D9-A77A-4475-98B5-618DDF799060}" destId="{964FE50C-2E1F-4274-A8A2-0D16E90C852A}" srcOrd="8" destOrd="0" presId="urn:microsoft.com/office/officeart/2005/8/layout/radial6"/>
    <dgm:cxn modelId="{F590683F-61EC-40DF-9B51-B446B9E7745F}" type="presParOf" srcId="{8A5C21D9-A77A-4475-98B5-618DDF799060}" destId="{D080E84D-6001-4393-AA29-08F7E74D788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93B4E-F4BB-4CCF-ADB7-D693953B453C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DC85A0-EEA1-4CDF-8A6B-058CEB589802}">
      <dgm:prSet phldrT="[Text]"/>
      <dgm:spPr>
        <a:xfrm>
          <a:off x="1914551" y="928714"/>
          <a:ext cx="1019121" cy="1019121"/>
        </a:xfrm>
        <a:prstGeom prst="ellipse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Mezcla de Marketing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F4438EE-B416-473A-9C46-8757A9F9F699}" type="parTrans" cxnId="{7BC1F9B9-5DF6-44C2-A39B-23BCD5C16150}">
      <dgm:prSet/>
      <dgm:spPr/>
      <dgm:t>
        <a:bodyPr/>
        <a:lstStyle/>
        <a:p>
          <a:endParaRPr lang="es-EC"/>
        </a:p>
      </dgm:t>
    </dgm:pt>
    <dgm:pt modelId="{60FCE107-8ED4-4718-9311-028E9A67A89E}" type="sibTrans" cxnId="{7BC1F9B9-5DF6-44C2-A39B-23BCD5C16150}">
      <dgm:prSet/>
      <dgm:spPr/>
      <dgm:t>
        <a:bodyPr/>
        <a:lstStyle/>
        <a:p>
          <a:endParaRPr lang="es-EC"/>
        </a:p>
      </dgm:t>
    </dgm:pt>
    <dgm:pt modelId="{D5B57CAE-EF88-4DE0-8D02-95592FAA2B5C}">
      <dgm:prSet phldrT="[Text]"/>
      <dgm:spPr>
        <a:xfrm>
          <a:off x="2067419" y="1060"/>
          <a:ext cx="713385" cy="71338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Producto / Servicio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C93BEC-0861-4342-BB40-6AC578189E55}" type="parTrans" cxnId="{D75CD311-A1D0-4F18-829A-A199B921A7E3}">
      <dgm:prSet/>
      <dgm:spPr/>
      <dgm:t>
        <a:bodyPr/>
        <a:lstStyle/>
        <a:p>
          <a:endParaRPr lang="es-EC"/>
        </a:p>
      </dgm:t>
    </dgm:pt>
    <dgm:pt modelId="{7D561C7A-30D4-4554-9B29-883177C6ED01}" type="sibTrans" cxnId="{D75CD311-A1D0-4F18-829A-A199B921A7E3}">
      <dgm:prSet/>
      <dgm:spPr>
        <a:xfrm>
          <a:off x="1317908" y="332070"/>
          <a:ext cx="2212408" cy="221240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s-EC"/>
        </a:p>
      </dgm:t>
    </dgm:pt>
    <dgm:pt modelId="{1CB91E53-86A7-4924-B64D-DF32A366E5F3}">
      <dgm:prSet phldrT="[Text]"/>
      <dgm:spPr>
        <a:xfrm>
          <a:off x="3147942" y="1081582"/>
          <a:ext cx="713385" cy="71338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Precio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4F39C0-1152-4F96-82A0-3719499A5D20}" type="parTrans" cxnId="{4B8B91BB-736E-4422-8614-23FE08BAE62E}">
      <dgm:prSet/>
      <dgm:spPr/>
      <dgm:t>
        <a:bodyPr/>
        <a:lstStyle/>
        <a:p>
          <a:endParaRPr lang="es-EC"/>
        </a:p>
      </dgm:t>
    </dgm:pt>
    <dgm:pt modelId="{E0D339C4-FB57-4CFD-9B56-014DE79B8B73}" type="sibTrans" cxnId="{4B8B91BB-736E-4422-8614-23FE08BAE62E}">
      <dgm:prSet/>
      <dgm:spPr>
        <a:xfrm>
          <a:off x="1317908" y="332070"/>
          <a:ext cx="2212408" cy="221240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s-EC"/>
        </a:p>
      </dgm:t>
    </dgm:pt>
    <dgm:pt modelId="{31CF844D-CCB5-4F7D-B4FF-6B9110577406}">
      <dgm:prSet phldrT="[Text]"/>
      <dgm:spPr>
        <a:xfrm>
          <a:off x="2067419" y="2162104"/>
          <a:ext cx="713385" cy="71338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Plaza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E963FA-3167-44D5-A84B-2D8BD3BA89A0}" type="parTrans" cxnId="{944FE034-05B7-4D2E-88F0-48297B1D7314}">
      <dgm:prSet/>
      <dgm:spPr/>
      <dgm:t>
        <a:bodyPr/>
        <a:lstStyle/>
        <a:p>
          <a:endParaRPr lang="es-EC"/>
        </a:p>
      </dgm:t>
    </dgm:pt>
    <dgm:pt modelId="{588F3B6A-2902-4193-946A-C718D9B5E600}" type="sibTrans" cxnId="{944FE034-05B7-4D2E-88F0-48297B1D7314}">
      <dgm:prSet/>
      <dgm:spPr>
        <a:xfrm>
          <a:off x="1317908" y="332070"/>
          <a:ext cx="2212408" cy="221240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s-EC"/>
        </a:p>
      </dgm:t>
    </dgm:pt>
    <dgm:pt modelId="{CFA46649-A3A3-4FDC-B2B4-31C7467B35BB}">
      <dgm:prSet phldrT="[Text]"/>
      <dgm:spPr>
        <a:xfrm>
          <a:off x="986897" y="1081582"/>
          <a:ext cx="713385" cy="713385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Promoción</a:t>
          </a:r>
          <a:endParaRPr lang="es-EC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06DA85-9E9A-453F-A8DB-D74DD2A5CC6F}" type="parTrans" cxnId="{33737375-9D8B-4DC5-AC9B-A50E8CCF4725}">
      <dgm:prSet/>
      <dgm:spPr/>
      <dgm:t>
        <a:bodyPr/>
        <a:lstStyle/>
        <a:p>
          <a:endParaRPr lang="es-EC"/>
        </a:p>
      </dgm:t>
    </dgm:pt>
    <dgm:pt modelId="{C197467D-279C-47C3-B795-83474A3C858B}" type="sibTrans" cxnId="{33737375-9D8B-4DC5-AC9B-A50E8CCF4725}">
      <dgm:prSet/>
      <dgm:spPr>
        <a:xfrm>
          <a:off x="1317908" y="332070"/>
          <a:ext cx="2212408" cy="221240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s-EC"/>
        </a:p>
      </dgm:t>
    </dgm:pt>
    <dgm:pt modelId="{53B97E86-E21F-4F44-A422-861055BDEBE0}" type="pres">
      <dgm:prSet presAssocID="{ED493B4E-F4BB-4CCF-ADB7-D693953B45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C6707C-5183-4D96-908F-8C8562311CDB}" type="pres">
      <dgm:prSet presAssocID="{80DC85A0-EEA1-4CDF-8A6B-058CEB589802}" presName="centerShape" presStyleLbl="node0" presStyleIdx="0" presStyleCnt="1"/>
      <dgm:spPr/>
      <dgm:t>
        <a:bodyPr/>
        <a:lstStyle/>
        <a:p>
          <a:endParaRPr lang="es-EC"/>
        </a:p>
      </dgm:t>
    </dgm:pt>
    <dgm:pt modelId="{9F1C9446-BB25-42F6-BA70-9D03026B135C}" type="pres">
      <dgm:prSet presAssocID="{D5B57CAE-EF88-4DE0-8D02-95592FAA2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D2AAEC-E563-4884-92BC-DEFF2A7399BE}" type="pres">
      <dgm:prSet presAssocID="{D5B57CAE-EF88-4DE0-8D02-95592FAA2B5C}" presName="dummy" presStyleCnt="0"/>
      <dgm:spPr/>
    </dgm:pt>
    <dgm:pt modelId="{75AD8FD7-9D4B-4FA1-9409-ABEE1ED6CF62}" type="pres">
      <dgm:prSet presAssocID="{7D561C7A-30D4-4554-9B29-883177C6ED01}" presName="sibTrans" presStyleLbl="sibTrans2D1" presStyleIdx="0" presStyleCnt="4"/>
      <dgm:spPr/>
      <dgm:t>
        <a:bodyPr/>
        <a:lstStyle/>
        <a:p>
          <a:endParaRPr lang="es-EC"/>
        </a:p>
      </dgm:t>
    </dgm:pt>
    <dgm:pt modelId="{17870789-0D4A-4835-8809-4E99DB8599FC}" type="pres">
      <dgm:prSet presAssocID="{1CB91E53-86A7-4924-B64D-DF32A366E5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3E1FA4-BA5C-44F2-9AA6-89101BF79D3B}" type="pres">
      <dgm:prSet presAssocID="{1CB91E53-86A7-4924-B64D-DF32A366E5F3}" presName="dummy" presStyleCnt="0"/>
      <dgm:spPr/>
    </dgm:pt>
    <dgm:pt modelId="{7A2140A3-84BC-4050-9432-B01C191E1BD4}" type="pres">
      <dgm:prSet presAssocID="{E0D339C4-FB57-4CFD-9B56-014DE79B8B7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F051FA6B-5BD1-464C-B04C-EB9A52A9DAB0}" type="pres">
      <dgm:prSet presAssocID="{31CF844D-CCB5-4F7D-B4FF-6B91105774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D87A95-2E88-4A00-81B7-35D90AB2DA0F}" type="pres">
      <dgm:prSet presAssocID="{31CF844D-CCB5-4F7D-B4FF-6B9110577406}" presName="dummy" presStyleCnt="0"/>
      <dgm:spPr/>
    </dgm:pt>
    <dgm:pt modelId="{42261F7E-5D97-4D8D-B4DE-A1157CC1F45E}" type="pres">
      <dgm:prSet presAssocID="{588F3B6A-2902-4193-946A-C718D9B5E600}" presName="sibTrans" presStyleLbl="sibTrans2D1" presStyleIdx="2" presStyleCnt="4"/>
      <dgm:spPr/>
      <dgm:t>
        <a:bodyPr/>
        <a:lstStyle/>
        <a:p>
          <a:endParaRPr lang="es-EC"/>
        </a:p>
      </dgm:t>
    </dgm:pt>
    <dgm:pt modelId="{2E3E5E98-A720-4457-8C60-DC54696FDC46}" type="pres">
      <dgm:prSet presAssocID="{CFA46649-A3A3-4FDC-B2B4-31C7467B35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984CD4-2117-47E3-9779-0A1295B3AF9C}" type="pres">
      <dgm:prSet presAssocID="{CFA46649-A3A3-4FDC-B2B4-31C7467B35BB}" presName="dummy" presStyleCnt="0"/>
      <dgm:spPr/>
    </dgm:pt>
    <dgm:pt modelId="{C80685C7-1B80-4C5C-A585-6953F89A5496}" type="pres">
      <dgm:prSet presAssocID="{C197467D-279C-47C3-B795-83474A3C858B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A16B62F2-5692-4F92-981B-401C7D25BCDC}" type="presOf" srcId="{C197467D-279C-47C3-B795-83474A3C858B}" destId="{C80685C7-1B80-4C5C-A585-6953F89A5496}" srcOrd="0" destOrd="0" presId="urn:microsoft.com/office/officeart/2005/8/layout/radial6"/>
    <dgm:cxn modelId="{6B95F81E-6AFE-4A51-BEE8-C54218367591}" type="presOf" srcId="{1CB91E53-86A7-4924-B64D-DF32A366E5F3}" destId="{17870789-0D4A-4835-8809-4E99DB8599FC}" srcOrd="0" destOrd="0" presId="urn:microsoft.com/office/officeart/2005/8/layout/radial6"/>
    <dgm:cxn modelId="{CDC7424F-4F2C-454E-92E3-98F61B11F6C6}" type="presOf" srcId="{588F3B6A-2902-4193-946A-C718D9B5E600}" destId="{42261F7E-5D97-4D8D-B4DE-A1157CC1F45E}" srcOrd="0" destOrd="0" presId="urn:microsoft.com/office/officeart/2005/8/layout/radial6"/>
    <dgm:cxn modelId="{D75CD311-A1D0-4F18-829A-A199B921A7E3}" srcId="{80DC85A0-EEA1-4CDF-8A6B-058CEB589802}" destId="{D5B57CAE-EF88-4DE0-8D02-95592FAA2B5C}" srcOrd="0" destOrd="0" parTransId="{E6C93BEC-0861-4342-BB40-6AC578189E55}" sibTransId="{7D561C7A-30D4-4554-9B29-883177C6ED01}"/>
    <dgm:cxn modelId="{65E8BBDB-FAB7-48D6-A31B-1789958C3253}" type="presOf" srcId="{31CF844D-CCB5-4F7D-B4FF-6B9110577406}" destId="{F051FA6B-5BD1-464C-B04C-EB9A52A9DAB0}" srcOrd="0" destOrd="0" presId="urn:microsoft.com/office/officeart/2005/8/layout/radial6"/>
    <dgm:cxn modelId="{1DBEC100-FB87-4E78-8064-2A1923A11EE5}" type="presOf" srcId="{CFA46649-A3A3-4FDC-B2B4-31C7467B35BB}" destId="{2E3E5E98-A720-4457-8C60-DC54696FDC46}" srcOrd="0" destOrd="0" presId="urn:microsoft.com/office/officeart/2005/8/layout/radial6"/>
    <dgm:cxn modelId="{EBF8BECF-B925-419C-88B1-DA1A576B0F3C}" type="presOf" srcId="{ED493B4E-F4BB-4CCF-ADB7-D693953B453C}" destId="{53B97E86-E21F-4F44-A422-861055BDEBE0}" srcOrd="0" destOrd="0" presId="urn:microsoft.com/office/officeart/2005/8/layout/radial6"/>
    <dgm:cxn modelId="{2533477B-D988-45B7-AF81-25A0E31D41DE}" type="presOf" srcId="{E0D339C4-FB57-4CFD-9B56-014DE79B8B73}" destId="{7A2140A3-84BC-4050-9432-B01C191E1BD4}" srcOrd="0" destOrd="0" presId="urn:microsoft.com/office/officeart/2005/8/layout/radial6"/>
    <dgm:cxn modelId="{1834F743-4BE8-41EF-B13A-782A86A756F2}" type="presOf" srcId="{D5B57CAE-EF88-4DE0-8D02-95592FAA2B5C}" destId="{9F1C9446-BB25-42F6-BA70-9D03026B135C}" srcOrd="0" destOrd="0" presId="urn:microsoft.com/office/officeart/2005/8/layout/radial6"/>
    <dgm:cxn modelId="{4B8B91BB-736E-4422-8614-23FE08BAE62E}" srcId="{80DC85A0-EEA1-4CDF-8A6B-058CEB589802}" destId="{1CB91E53-86A7-4924-B64D-DF32A366E5F3}" srcOrd="1" destOrd="0" parTransId="{9E4F39C0-1152-4F96-82A0-3719499A5D20}" sibTransId="{E0D339C4-FB57-4CFD-9B56-014DE79B8B73}"/>
    <dgm:cxn modelId="{33737375-9D8B-4DC5-AC9B-A50E8CCF4725}" srcId="{80DC85A0-EEA1-4CDF-8A6B-058CEB589802}" destId="{CFA46649-A3A3-4FDC-B2B4-31C7467B35BB}" srcOrd="3" destOrd="0" parTransId="{3506DA85-9E9A-453F-A8DB-D74DD2A5CC6F}" sibTransId="{C197467D-279C-47C3-B795-83474A3C858B}"/>
    <dgm:cxn modelId="{944FE034-05B7-4D2E-88F0-48297B1D7314}" srcId="{80DC85A0-EEA1-4CDF-8A6B-058CEB589802}" destId="{31CF844D-CCB5-4F7D-B4FF-6B9110577406}" srcOrd="2" destOrd="0" parTransId="{9FE963FA-3167-44D5-A84B-2D8BD3BA89A0}" sibTransId="{588F3B6A-2902-4193-946A-C718D9B5E600}"/>
    <dgm:cxn modelId="{DF668B34-F9B0-4004-AA8F-8E076684B025}" type="presOf" srcId="{80DC85A0-EEA1-4CDF-8A6B-058CEB589802}" destId="{F8C6707C-5183-4D96-908F-8C8562311CDB}" srcOrd="0" destOrd="0" presId="urn:microsoft.com/office/officeart/2005/8/layout/radial6"/>
    <dgm:cxn modelId="{7BC1F9B9-5DF6-44C2-A39B-23BCD5C16150}" srcId="{ED493B4E-F4BB-4CCF-ADB7-D693953B453C}" destId="{80DC85A0-EEA1-4CDF-8A6B-058CEB589802}" srcOrd="0" destOrd="0" parTransId="{0F4438EE-B416-473A-9C46-8757A9F9F699}" sibTransId="{60FCE107-8ED4-4718-9311-028E9A67A89E}"/>
    <dgm:cxn modelId="{3E255E69-3126-40CE-8EF1-D5CF0DCD8D1C}" type="presOf" srcId="{7D561C7A-30D4-4554-9B29-883177C6ED01}" destId="{75AD8FD7-9D4B-4FA1-9409-ABEE1ED6CF62}" srcOrd="0" destOrd="0" presId="urn:microsoft.com/office/officeart/2005/8/layout/radial6"/>
    <dgm:cxn modelId="{D57825C8-26EE-4005-B7EB-F080DA6F5C99}" type="presParOf" srcId="{53B97E86-E21F-4F44-A422-861055BDEBE0}" destId="{F8C6707C-5183-4D96-908F-8C8562311CDB}" srcOrd="0" destOrd="0" presId="urn:microsoft.com/office/officeart/2005/8/layout/radial6"/>
    <dgm:cxn modelId="{1BFA35BA-EC70-40C6-91F0-2F6F1524D427}" type="presParOf" srcId="{53B97E86-E21F-4F44-A422-861055BDEBE0}" destId="{9F1C9446-BB25-42F6-BA70-9D03026B135C}" srcOrd="1" destOrd="0" presId="urn:microsoft.com/office/officeart/2005/8/layout/radial6"/>
    <dgm:cxn modelId="{7B9E0983-BABE-4403-93FE-24BCCD166243}" type="presParOf" srcId="{53B97E86-E21F-4F44-A422-861055BDEBE0}" destId="{B9D2AAEC-E563-4884-92BC-DEFF2A7399BE}" srcOrd="2" destOrd="0" presId="urn:microsoft.com/office/officeart/2005/8/layout/radial6"/>
    <dgm:cxn modelId="{F64D6659-1540-4A23-8F46-BBD410CA9ABC}" type="presParOf" srcId="{53B97E86-E21F-4F44-A422-861055BDEBE0}" destId="{75AD8FD7-9D4B-4FA1-9409-ABEE1ED6CF62}" srcOrd="3" destOrd="0" presId="urn:microsoft.com/office/officeart/2005/8/layout/radial6"/>
    <dgm:cxn modelId="{F41D8B1D-181D-47E1-BA90-B27C14470144}" type="presParOf" srcId="{53B97E86-E21F-4F44-A422-861055BDEBE0}" destId="{17870789-0D4A-4835-8809-4E99DB8599FC}" srcOrd="4" destOrd="0" presId="urn:microsoft.com/office/officeart/2005/8/layout/radial6"/>
    <dgm:cxn modelId="{33D9548D-0D43-4785-A4B3-9496347D8933}" type="presParOf" srcId="{53B97E86-E21F-4F44-A422-861055BDEBE0}" destId="{553E1FA4-BA5C-44F2-9AA6-89101BF79D3B}" srcOrd="5" destOrd="0" presId="urn:microsoft.com/office/officeart/2005/8/layout/radial6"/>
    <dgm:cxn modelId="{96C13BD0-BA6D-4463-BD9A-BCDEAB0776ED}" type="presParOf" srcId="{53B97E86-E21F-4F44-A422-861055BDEBE0}" destId="{7A2140A3-84BC-4050-9432-B01C191E1BD4}" srcOrd="6" destOrd="0" presId="urn:microsoft.com/office/officeart/2005/8/layout/radial6"/>
    <dgm:cxn modelId="{84EA96D1-2EFD-4FA0-AD46-BAFC2225D52B}" type="presParOf" srcId="{53B97E86-E21F-4F44-A422-861055BDEBE0}" destId="{F051FA6B-5BD1-464C-B04C-EB9A52A9DAB0}" srcOrd="7" destOrd="0" presId="urn:microsoft.com/office/officeart/2005/8/layout/radial6"/>
    <dgm:cxn modelId="{D12D2033-A87C-44D1-9287-6E437D9B339F}" type="presParOf" srcId="{53B97E86-E21F-4F44-A422-861055BDEBE0}" destId="{C1D87A95-2E88-4A00-81B7-35D90AB2DA0F}" srcOrd="8" destOrd="0" presId="urn:microsoft.com/office/officeart/2005/8/layout/radial6"/>
    <dgm:cxn modelId="{FF2310AC-CCA9-461E-902B-86903A5AED34}" type="presParOf" srcId="{53B97E86-E21F-4F44-A422-861055BDEBE0}" destId="{42261F7E-5D97-4D8D-B4DE-A1157CC1F45E}" srcOrd="9" destOrd="0" presId="urn:microsoft.com/office/officeart/2005/8/layout/radial6"/>
    <dgm:cxn modelId="{163ED2B3-2AA1-4489-94AD-8E625522FF52}" type="presParOf" srcId="{53B97E86-E21F-4F44-A422-861055BDEBE0}" destId="{2E3E5E98-A720-4457-8C60-DC54696FDC46}" srcOrd="10" destOrd="0" presId="urn:microsoft.com/office/officeart/2005/8/layout/radial6"/>
    <dgm:cxn modelId="{B660B143-63BF-42F6-9F19-785D92D1C0A0}" type="presParOf" srcId="{53B97E86-E21F-4F44-A422-861055BDEBE0}" destId="{B0984CD4-2117-47E3-9779-0A1295B3AF9C}" srcOrd="11" destOrd="0" presId="urn:microsoft.com/office/officeart/2005/8/layout/radial6"/>
    <dgm:cxn modelId="{8C5B435A-C816-41E7-A3D3-24F4094EA8B4}" type="presParOf" srcId="{53B97E86-E21F-4F44-A422-861055BDEBE0}" destId="{C80685C7-1B80-4C5C-A585-6953F89A5496}" srcOrd="12" destOrd="0" presId="urn:microsoft.com/office/officeart/2005/8/layout/radial6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E84D-6001-4393-AA29-08F7E74D7880}">
      <dsp:nvSpPr>
        <dsp:cNvPr id="0" name=""/>
        <dsp:cNvSpPr/>
      </dsp:nvSpPr>
      <dsp:spPr>
        <a:xfrm>
          <a:off x="1930373" y="620108"/>
          <a:ext cx="4140252" cy="4140252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F8076-1C44-4119-A975-46806AB3D0C3}">
      <dsp:nvSpPr>
        <dsp:cNvPr id="0" name=""/>
        <dsp:cNvSpPr/>
      </dsp:nvSpPr>
      <dsp:spPr>
        <a:xfrm>
          <a:off x="1930373" y="620108"/>
          <a:ext cx="4140252" cy="4140252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365B9-216F-46C9-9F76-3973C04E0DFB}">
      <dsp:nvSpPr>
        <dsp:cNvPr id="0" name=""/>
        <dsp:cNvSpPr/>
      </dsp:nvSpPr>
      <dsp:spPr>
        <a:xfrm>
          <a:off x="1930373" y="620108"/>
          <a:ext cx="4140252" cy="4140252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5D012-1FAB-48AF-8121-A8CEED8477DD}">
      <dsp:nvSpPr>
        <dsp:cNvPr id="0" name=""/>
        <dsp:cNvSpPr/>
      </dsp:nvSpPr>
      <dsp:spPr>
        <a:xfrm>
          <a:off x="3052108" y="1157745"/>
          <a:ext cx="1906488" cy="190648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perspectiveRelaxed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err="1" smtClean="0"/>
            <a:t>Core</a:t>
          </a:r>
          <a:r>
            <a:rPr lang="es-EC" sz="2500" kern="1200" dirty="0" smtClean="0"/>
            <a:t> </a:t>
          </a:r>
          <a:r>
            <a:rPr lang="es-EC" sz="2500" kern="1200" dirty="0" err="1" smtClean="0"/>
            <a:t>Banking</a:t>
          </a:r>
          <a:endParaRPr lang="es-EC" sz="2500" kern="1200" dirty="0"/>
        </a:p>
      </dsp:txBody>
      <dsp:txXfrm>
        <a:off x="3331307" y="1436944"/>
        <a:ext cx="1348090" cy="1348090"/>
      </dsp:txXfrm>
    </dsp:sp>
    <dsp:sp modelId="{0C732FCF-99D9-41B1-9246-8F9898930318}">
      <dsp:nvSpPr>
        <dsp:cNvPr id="0" name=""/>
        <dsp:cNvSpPr/>
      </dsp:nvSpPr>
      <dsp:spPr>
        <a:xfrm>
          <a:off x="3333229" y="881"/>
          <a:ext cx="1334541" cy="133454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Implantación</a:t>
          </a:r>
          <a:endParaRPr lang="es-EC" sz="1100" kern="1200" dirty="0"/>
        </a:p>
      </dsp:txBody>
      <dsp:txXfrm>
        <a:off x="3528668" y="196320"/>
        <a:ext cx="943663" cy="943663"/>
      </dsp:txXfrm>
    </dsp:sp>
    <dsp:sp modelId="{CECF2DBE-ED8E-4250-BD91-6912FD00A82C}">
      <dsp:nvSpPr>
        <dsp:cNvPr id="0" name=""/>
        <dsp:cNvSpPr/>
      </dsp:nvSpPr>
      <dsp:spPr>
        <a:xfrm>
          <a:off x="5084403" y="3034005"/>
          <a:ext cx="1334541" cy="133454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Soporte</a:t>
          </a:r>
          <a:endParaRPr lang="es-EC" sz="1100" kern="1200" dirty="0"/>
        </a:p>
      </dsp:txBody>
      <dsp:txXfrm>
        <a:off x="5279842" y="3229444"/>
        <a:ext cx="943663" cy="943663"/>
      </dsp:txXfrm>
    </dsp:sp>
    <dsp:sp modelId="{D9E18116-438C-40D7-912B-B2947F4C50F9}">
      <dsp:nvSpPr>
        <dsp:cNvPr id="0" name=""/>
        <dsp:cNvSpPr/>
      </dsp:nvSpPr>
      <dsp:spPr>
        <a:xfrm>
          <a:off x="1582054" y="3034005"/>
          <a:ext cx="1334541" cy="133454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ASP / </a:t>
          </a:r>
          <a:r>
            <a:rPr lang="es-EC" sz="1100" kern="1200" dirty="0" err="1" smtClean="0"/>
            <a:t>Insourcing</a:t>
          </a:r>
          <a:endParaRPr lang="es-EC" sz="1100" kern="1200" dirty="0"/>
        </a:p>
      </dsp:txBody>
      <dsp:txXfrm>
        <a:off x="1777493" y="3229444"/>
        <a:ext cx="943663" cy="94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685C7-1B80-4C5C-A585-6953F89A5496}">
      <dsp:nvSpPr>
        <dsp:cNvPr id="0" name=""/>
        <dsp:cNvSpPr/>
      </dsp:nvSpPr>
      <dsp:spPr>
        <a:xfrm>
          <a:off x="2054948" y="526186"/>
          <a:ext cx="3510102" cy="35101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261F7E-5D97-4D8D-B4DE-A1157CC1F45E}">
      <dsp:nvSpPr>
        <dsp:cNvPr id="0" name=""/>
        <dsp:cNvSpPr/>
      </dsp:nvSpPr>
      <dsp:spPr>
        <a:xfrm>
          <a:off x="2054948" y="526186"/>
          <a:ext cx="3510102" cy="35101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40A3-84BC-4050-9432-B01C191E1BD4}">
      <dsp:nvSpPr>
        <dsp:cNvPr id="0" name=""/>
        <dsp:cNvSpPr/>
      </dsp:nvSpPr>
      <dsp:spPr>
        <a:xfrm>
          <a:off x="2054948" y="526186"/>
          <a:ext cx="3510102" cy="351010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D8FD7-9D4B-4FA1-9409-ABEE1ED6CF62}">
      <dsp:nvSpPr>
        <dsp:cNvPr id="0" name=""/>
        <dsp:cNvSpPr/>
      </dsp:nvSpPr>
      <dsp:spPr>
        <a:xfrm>
          <a:off x="2054948" y="526186"/>
          <a:ext cx="3510102" cy="35101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6707C-5183-4D96-908F-8C8562311CDB}">
      <dsp:nvSpPr>
        <dsp:cNvPr id="0" name=""/>
        <dsp:cNvSpPr/>
      </dsp:nvSpPr>
      <dsp:spPr>
        <a:xfrm>
          <a:off x="3001677" y="1472914"/>
          <a:ext cx="1616645" cy="1616645"/>
        </a:xfrm>
        <a:prstGeom prst="ellipse">
          <a:avLst/>
        </a:prstGeom>
        <a:gradFill flip="none"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path path="circle">
            <a:fillToRect l="100000" t="100000"/>
          </a:path>
          <a:tileRect r="-100000" b="-10000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Mezcla de Marketing</a:t>
          </a:r>
          <a:endParaRPr lang="es-EC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238429" y="1709666"/>
        <a:ext cx="1143141" cy="1143141"/>
      </dsp:txXfrm>
    </dsp:sp>
    <dsp:sp modelId="{9F1C9446-BB25-42F6-BA70-9D03026B135C}">
      <dsp:nvSpPr>
        <dsp:cNvPr id="0" name=""/>
        <dsp:cNvSpPr/>
      </dsp:nvSpPr>
      <dsp:spPr>
        <a:xfrm>
          <a:off x="3244174" y="1099"/>
          <a:ext cx="1131651" cy="113165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Producto / Servicio</a:t>
          </a:r>
          <a:endParaRPr lang="es-EC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09900" y="166825"/>
        <a:ext cx="800199" cy="800199"/>
      </dsp:txXfrm>
    </dsp:sp>
    <dsp:sp modelId="{17870789-0D4A-4835-8809-4E99DB8599FC}">
      <dsp:nvSpPr>
        <dsp:cNvPr id="0" name=""/>
        <dsp:cNvSpPr/>
      </dsp:nvSpPr>
      <dsp:spPr>
        <a:xfrm>
          <a:off x="4958485" y="1715411"/>
          <a:ext cx="1131651" cy="113165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Precio</a:t>
          </a:r>
          <a:endParaRPr lang="es-EC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24211" y="1881137"/>
        <a:ext cx="800199" cy="800199"/>
      </dsp:txXfrm>
    </dsp:sp>
    <dsp:sp modelId="{F051FA6B-5BD1-464C-B04C-EB9A52A9DAB0}">
      <dsp:nvSpPr>
        <dsp:cNvPr id="0" name=""/>
        <dsp:cNvSpPr/>
      </dsp:nvSpPr>
      <dsp:spPr>
        <a:xfrm>
          <a:off x="3244174" y="3429723"/>
          <a:ext cx="1131651" cy="113165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Plaza</a:t>
          </a:r>
          <a:endParaRPr lang="es-EC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09900" y="3595449"/>
        <a:ext cx="800199" cy="800199"/>
      </dsp:txXfrm>
    </dsp:sp>
    <dsp:sp modelId="{2E3E5E98-A720-4457-8C60-DC54696FDC46}">
      <dsp:nvSpPr>
        <dsp:cNvPr id="0" name=""/>
        <dsp:cNvSpPr/>
      </dsp:nvSpPr>
      <dsp:spPr>
        <a:xfrm>
          <a:off x="1529862" y="1715411"/>
          <a:ext cx="1131651" cy="113165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Promoción</a:t>
          </a:r>
          <a:endParaRPr lang="es-EC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95588" y="1881137"/>
        <a:ext cx="800199" cy="8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0.04433</cdr:x>
      <cdr:y>0</cdr:y>
    </cdr:from>
    <cdr:to>
      <cdr:x>0.49105</cdr:x>
      <cdr:y>0.38951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26" y="0"/>
          <a:ext cx="2280682" cy="80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Ha escuchado sobre el monedero electrónico?</a:t>
          </a:r>
          <a:endParaRPr lang="es-EC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0.08333</cdr:y>
    </cdr:from>
    <cdr:to>
      <cdr:x>0.28333</cdr:x>
      <cdr:y>0.41667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Cual es el valor promedio de sus pagos?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0.18447</cdr:x>
      <cdr:y>0.00306</cdr:y>
    </cdr:from>
    <cdr:to>
      <cdr:x>0.30097</cdr:x>
      <cdr:y>0.31075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90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Cuántos pagos al mes realiza con su dinero?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0.08333</cdr:y>
    </cdr:from>
    <cdr:to>
      <cdr:x>0.28333</cdr:x>
      <cdr:y>0.41667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Cuál es el valor promedio de sus pagos?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0.07043</cdr:x>
      <cdr:y>0.0884</cdr:y>
    </cdr:from>
    <cdr:to>
      <cdr:x>0.24201</cdr:x>
      <cdr:y>0.35359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13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Razones para usar el monedero electrónico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0.06899</cdr:x>
      <cdr:y>0.08524</cdr:y>
    </cdr:from>
    <cdr:to>
      <cdr:x>0.25382</cdr:x>
      <cdr:y>0.42621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313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Dónde acostumbra realizar sus compras / pagos?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0.07043</cdr:x>
      <cdr:y>0.0884</cdr:y>
    </cdr:from>
    <cdr:to>
      <cdr:x>0.24201</cdr:x>
      <cdr:y>0.35359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5313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Razones para usar el monedero electrónico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0.06899</cdr:x>
      <cdr:y>0.08524</cdr:y>
    </cdr:from>
    <cdr:to>
      <cdr:x>0.25382</cdr:x>
      <cdr:y>0.42621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1313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Dónde acostumbra realizar sus compras / pagos?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0.04881</cdr:x>
      <cdr:y>0.1</cdr:y>
    </cdr:from>
    <cdr:to>
      <cdr:x>0.25705</cdr:x>
      <cdr:y>0.42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3" y="285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/>
            <a:t>Preferencia del medio de comunicación a informarse</a:t>
          </a:r>
          <a:endParaRPr lang="es-EC" sz="11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0.09655</cdr:y>
    </cdr:from>
    <cdr:to>
      <cdr:x>0.12903</cdr:x>
      <cdr:y>0.42759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Utiliza usted el Banco del Barrio del Banco de Guayaquil?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0.04881</cdr:x>
      <cdr:y>0.1</cdr:y>
    </cdr:from>
    <cdr:to>
      <cdr:x>0.25705</cdr:x>
      <cdr:y>0.42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3" y="285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/>
            <a:t>Preferencia del medio de comunicación a informarse</a:t>
          </a:r>
          <a:endParaRPr lang="es-EC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0.04433</cdr:x>
      <cdr:y>0</cdr:y>
    </cdr:from>
    <cdr:to>
      <cdr:x>0.49105</cdr:x>
      <cdr:y>0.38951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26" y="0"/>
          <a:ext cx="2280682" cy="80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Ha escuchado sobre el monedero electrónico?</a:t>
          </a:r>
          <a:endParaRPr lang="es-EC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0.09655</cdr:y>
    </cdr:from>
    <cdr:to>
      <cdr:x>0.12903</cdr:x>
      <cdr:y>0.42759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Utiliza usted el Banco del Barrio del Banco de Guayaquil?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0.02928</cdr:x>
      <cdr:y>0</cdr:y>
    </cdr:from>
    <cdr:to>
      <cdr:x>0.20494</cdr:x>
      <cdr:y>0.30454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398" y="0"/>
          <a:ext cx="1298398" cy="788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 qué frecuencia utiliza el banco del barrio del Banco de Guayaquil?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0.07821</cdr:x>
      <cdr:y>0.05536</cdr:y>
    </cdr:from>
    <cdr:to>
      <cdr:x>0.14603</cdr:x>
      <cdr:y>0.38754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010" y="152400"/>
          <a:ext cx="481202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Usaría el monedero electrónico en lugar del efectivo?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0.02928</cdr:x>
      <cdr:y>0</cdr:y>
    </cdr:from>
    <cdr:to>
      <cdr:x>0.20494</cdr:x>
      <cdr:y>0.30454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398" y="0"/>
          <a:ext cx="1298398" cy="788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 qué frecuencia utiliza el banco del barrio del Banco de Guayaquil?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0.07821</cdr:x>
      <cdr:y>0.05536</cdr:y>
    </cdr:from>
    <cdr:to>
      <cdr:x>0.14603</cdr:x>
      <cdr:y>0.38754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010" y="152400"/>
          <a:ext cx="481202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Usaría el monedero electrónico en lugar del efectivo?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0.04433</cdr:x>
      <cdr:y>0</cdr:y>
    </cdr:from>
    <cdr:to>
      <cdr:x>0.49105</cdr:x>
      <cdr:y>0.38951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26" y="0"/>
          <a:ext cx="2280682" cy="80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Ha escuchado sobre el monedero electrónico?</a:t>
          </a:r>
          <a:endParaRPr lang="es-EC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0.04433</cdr:x>
      <cdr:y>0</cdr:y>
    </cdr:from>
    <cdr:to>
      <cdr:x>0.49105</cdr:x>
      <cdr:y>0.38951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326" y="0"/>
          <a:ext cx="2280682" cy="80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Ha escuchado sobre el monedero electrónico?</a:t>
          </a:r>
          <a:endParaRPr lang="es-EC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0.07042</cdr:x>
      <cdr:y>0.01599</cdr:y>
    </cdr:from>
    <cdr:to>
      <cdr:x>0.32988</cdr:x>
      <cdr:y>0.44456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34119"/>
          <a:ext cx="140372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Dispone de una cuenta en una entidad financiera?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0.27591</cdr:x>
      <cdr:y>0</cdr:y>
    </cdr:from>
    <cdr:to>
      <cdr:x>0.30701</cdr:x>
      <cdr:y>0.30968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9662" y="0"/>
          <a:ext cx="2682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Califique por qué no dispone de una cuenta?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0.07042</cdr:x>
      <cdr:y>0.01599</cdr:y>
    </cdr:from>
    <cdr:to>
      <cdr:x>0.32988</cdr:x>
      <cdr:y>0.44456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34119"/>
          <a:ext cx="140372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Dispone de una cuenta en una entidad financiera?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0.27591</cdr:x>
      <cdr:y>0</cdr:y>
    </cdr:from>
    <cdr:to>
      <cdr:x>0.30701</cdr:x>
      <cdr:y>0.30968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9662" y="0"/>
          <a:ext cx="26828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Califique por qué no dispone de una cuenta?</a:t>
          </a:r>
          <a:endParaRPr lang="es-EC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0.18447</cdr:x>
      <cdr:y>0.00306</cdr:y>
    </cdr:from>
    <cdr:to>
      <cdr:x>0.30097</cdr:x>
      <cdr:y>0.31075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90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C" sz="1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Cuántos pagos al mes realiza con su dinero?</a:t>
          </a:r>
          <a:endParaRPr lang="es-EC" sz="1400" b="1" dirty="0"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444C4-49F7-43AF-8722-559B01A7219A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ABF861-E65F-4C58-A30D-DC3800E711B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045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60DC48-1DDC-4867-831C-D106570C9F49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6693FE-BF32-4EB9-89B7-982A956477B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654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F194-806E-4082-8860-136DE15E9780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CA4A-FD35-46CB-851B-7D6A3BD6274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441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87C8-AD73-4381-A2ED-CCFF0424E6A6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8792-08B8-4D5D-8E30-3DCFD912BDA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632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B55C-9A3F-41ED-AD84-BC88A7CCC8CF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301E-7B79-4A36-BEB2-BABC795C1C6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938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8A44-A24E-4949-929C-024D6BFD9CE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451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7BA6-4339-415C-BA24-99F2708F1694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3222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1" cap="all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7E3C-BF1C-42F8-9D4F-85777214DC7B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43603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14B8-22A4-499C-89D6-E94AB1D7E42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475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5459-BBF1-4157-8AB0-405C628221E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555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0A-8989-4D29-951F-1C42F5D32A3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8633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C3D1-3612-4468-9390-4258284D703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9299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FE748-454E-4566-8346-1E0660F77579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74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395D-C2E3-4A1C-B7D2-E982242DEAF1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F5F6-A61F-4073-8CCE-EB8975A0B4D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8497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9289-8D28-4F1D-9FDC-9BA77FDA1DC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044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54FF-5089-46A7-9027-7F8269A5539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7006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F913-36DE-4DE9-96F9-B51AC97F47C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1789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02D5-481F-487B-AE59-741082DA182D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23C0-7118-4DED-BA62-2FD01D8D0730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85572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B4DD-AA87-4D42-8108-6755139F2191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6B93-A236-42C3-BFF0-B8EAFEA20B0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9530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E44E-0182-4DCE-B2BD-1F00FD19951E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CF6E-3064-4B8F-9916-97350103551B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7385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B95C-3E4E-46CB-BA4A-9DB40EA66998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F479-4745-48EA-A299-6081E58B031D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8222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A00F-F6D2-4C87-B89D-4221DBBD3E0C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0E9E-5164-4348-BBD4-E0D388A8367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322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EB59-C4AF-4DBB-8373-3CA7340BD9FB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EFB9-4939-4691-9A70-6DEB2BC2072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27676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F5B0-755C-495B-9422-E59517A31B20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A0DE-37F6-49E1-9F8D-452193D3CA15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224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D78C-C003-4A04-ACEC-51FC58C8990A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EA21-81A0-4F2F-915B-D5566E0C81E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2071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62A8-69CF-45C6-93DB-1B73CC04DFF2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DCB2-298C-4857-AEB2-8868865CF39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0198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71C3-1795-455E-B4C2-F257D88C95C2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AF2AA-F60C-4260-A3B0-995F4061367F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942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1E762-07B3-47DF-9306-129535DB0E67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3232-696A-4F37-8FB6-47BBCD189C5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5474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73F0-CB66-4087-B433-D4A916457681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F892-D792-4F3A-99EE-06C58AAF92A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8945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22250-783C-46C2-98E0-5C080D881F0E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9B69-1D60-4CBA-AB76-64A29699720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07392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F53E-FE38-4D4B-8266-2944A1AB98EA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5178-129A-4AD8-B8EE-17D8B5B692C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064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1" cap="all"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4F1-E72C-4875-B801-0E4D6DD2B75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56B-4A3B-45FE-966B-873B03A9E5F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9077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A77F-ED1E-4B89-9B4D-23E36C3BA5ED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1D4E-1373-46AC-9A3A-17153022A5AE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0204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8E12-A50C-460C-8964-B7F086DBF319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0DE2-651B-46DC-B482-19BCE965A77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939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B216-6D06-4948-AFB6-019A7D5B36D2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D9E7-B5C9-4530-A472-D2CEF2C71A4E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000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66E8-42FB-4CAF-BC02-75688F2FC575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6E7E-37AB-4B14-803F-3D86D02C1A0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3180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D929-6423-4D28-A6E5-D6A4CC95E8C5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BBAA-7B46-48FB-A8F9-74AC9C63AE5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4913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F03B-F280-45E9-B67F-6C24DAC8F97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7763-2BD6-4763-ACE5-78578C6B991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8324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C2C5-347D-4192-8A75-1DC5FB0D44B2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6038-D1B3-4EE3-95FE-E9D1BC98793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062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EC7E-5BC0-49DA-BA91-5D78BEB7E8CD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7D05-EEC3-4B26-B80E-FB74DD4A8EA8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33080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EB46-CBA4-4749-BF0D-23ED364AEA40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C4A8-F7C3-4E23-A940-7C7624912E2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2759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597D-BCF2-4DB0-86AF-C5ED818FB17E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9980-C483-43A7-8C25-4C34474B653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07592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1215-A4AE-44A9-8CD6-3872432416CA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8D90-0E4C-412C-853B-3B225950333F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2766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A8D2-CB73-4D24-BC4D-FF3C08CDD6AA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F5A9-8317-4DA6-B05D-C733A1B610E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6751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76C4-104F-4F22-88BB-86D46545A805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DD93-B31E-4592-A685-366ECDBC05AB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909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BCAA-EA44-4DEB-9E13-A83DDBC696D8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D0FF-21AC-4FAE-B3F7-AEAF0ABD02B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047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6561-41EA-443A-929C-BA3ED1A80A1E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FA4A-B978-4B93-8A85-FE20844543A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5115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03CD-96C5-4A73-905A-8C00523541D4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6638-69C3-4573-8839-22E8C430E2C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75229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308F-91BD-4855-8D31-1BD54C6F2872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0959-97DA-492B-84DC-F9ACC692CCDD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827596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497-A569-4F71-9601-501A63673869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1F71-CC08-4616-8E13-54A332781EE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568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AB8D-9021-4F52-BE91-3EB0960C3A54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E3A0-4753-4954-8A17-EC4CF03C38CF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2024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B104-693F-4DB9-8984-7B8882305822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1BB2-6BDB-456D-A335-71C77261527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5835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CAC1-CB34-4673-8788-DDEF42DC9479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B2C2-0A96-4332-87D8-A0CE0E7BA2A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9525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ACDB"/>
              </a:gs>
              <a:gs pos="50000">
                <a:srgbClr val="007392"/>
              </a:gs>
              <a:gs pos="100000">
                <a:srgbClr val="003F5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Verdana" pitchFamily="34" charset="0"/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3124200" y="-1104900"/>
            <a:ext cx="6080125" cy="6611938"/>
            <a:chOff x="2537520" y="219690"/>
            <a:chExt cx="6079440" cy="661139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20103" y="853050"/>
              <a:ext cx="1895261" cy="2174696"/>
            </a:xfrm>
            <a:custGeom>
              <a:avLst/>
              <a:gdLst>
                <a:gd name="T0" fmla="*/ 2147483647 w 898"/>
                <a:gd name="T1" fmla="*/ 2147483647 h 1030"/>
                <a:gd name="T2" fmla="*/ 0 w 898"/>
                <a:gd name="T3" fmla="*/ 2147483647 h 1030"/>
                <a:gd name="T4" fmla="*/ 2147483647 w 898"/>
                <a:gd name="T5" fmla="*/ 2147483647 h 1030"/>
                <a:gd name="T6" fmla="*/ 2147483647 w 898"/>
                <a:gd name="T7" fmla="*/ 0 h 1030"/>
                <a:gd name="T8" fmla="*/ 2147483647 w 898"/>
                <a:gd name="T9" fmla="*/ 2147483647 h 1030"/>
                <a:gd name="T10" fmla="*/ 2147483647 w 898"/>
                <a:gd name="T11" fmla="*/ 2147483647 h 1030"/>
                <a:gd name="T12" fmla="*/ 2147483647 w 898"/>
                <a:gd name="T13" fmla="*/ 2147483647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8" h="1030">
                  <a:moveTo>
                    <a:pt x="48" y="1030"/>
                  </a:moveTo>
                  <a:lnTo>
                    <a:pt x="0" y="992"/>
                  </a:lnTo>
                  <a:lnTo>
                    <a:pt x="410" y="212"/>
                  </a:lnTo>
                  <a:lnTo>
                    <a:pt x="744" y="0"/>
                  </a:lnTo>
                  <a:lnTo>
                    <a:pt x="898" y="162"/>
                  </a:lnTo>
                  <a:lnTo>
                    <a:pt x="698" y="512"/>
                  </a:lnTo>
                  <a:lnTo>
                    <a:pt x="48" y="103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180423" y="2135644"/>
              <a:ext cx="1673036" cy="1085760"/>
            </a:xfrm>
            <a:custGeom>
              <a:avLst/>
              <a:gdLst>
                <a:gd name="T0" fmla="*/ 2147483647 w 792"/>
                <a:gd name="T1" fmla="*/ 2147483647 h 514"/>
                <a:gd name="T2" fmla="*/ 0 w 792"/>
                <a:gd name="T3" fmla="*/ 2147483647 h 514"/>
                <a:gd name="T4" fmla="*/ 2147483647 w 792"/>
                <a:gd name="T5" fmla="*/ 2147483647 h 514"/>
                <a:gd name="T6" fmla="*/ 2147483647 w 792"/>
                <a:gd name="T7" fmla="*/ 0 h 514"/>
                <a:gd name="T8" fmla="*/ 2147483647 w 792"/>
                <a:gd name="T9" fmla="*/ 2147483647 h 514"/>
                <a:gd name="T10" fmla="*/ 2147483647 w 792"/>
                <a:gd name="T11" fmla="*/ 2147483647 h 514"/>
                <a:gd name="T12" fmla="*/ 2147483647 w 792"/>
                <a:gd name="T13" fmla="*/ 2147483647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514">
                  <a:moveTo>
                    <a:pt x="42" y="514"/>
                  </a:moveTo>
                  <a:lnTo>
                    <a:pt x="0" y="450"/>
                  </a:lnTo>
                  <a:lnTo>
                    <a:pt x="538" y="18"/>
                  </a:lnTo>
                  <a:lnTo>
                    <a:pt x="684" y="0"/>
                  </a:lnTo>
                  <a:lnTo>
                    <a:pt x="792" y="190"/>
                  </a:lnTo>
                  <a:lnTo>
                    <a:pt x="666" y="312"/>
                  </a:lnTo>
                  <a:lnTo>
                    <a:pt x="42" y="514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658193" y="219690"/>
              <a:ext cx="1134935" cy="3322363"/>
            </a:xfrm>
            <a:custGeom>
              <a:avLst/>
              <a:gdLst>
                <a:gd name="T0" fmla="*/ 2147483647 w 538"/>
                <a:gd name="T1" fmla="*/ 2147483647 h 1574"/>
                <a:gd name="T2" fmla="*/ 2147483647 w 538"/>
                <a:gd name="T3" fmla="*/ 2147483647 h 1574"/>
                <a:gd name="T4" fmla="*/ 2147483647 w 538"/>
                <a:gd name="T5" fmla="*/ 2147483647 h 1574"/>
                <a:gd name="T6" fmla="*/ 0 w 538"/>
                <a:gd name="T7" fmla="*/ 2147483647 h 1574"/>
                <a:gd name="T8" fmla="*/ 2147483647 w 538"/>
                <a:gd name="T9" fmla="*/ 2147483647 h 1574"/>
                <a:gd name="T10" fmla="*/ 2147483647 w 538"/>
                <a:gd name="T11" fmla="*/ 0 h 1574"/>
                <a:gd name="T12" fmla="*/ 2147483647 w 538"/>
                <a:gd name="T13" fmla="*/ 2147483647 h 1574"/>
                <a:gd name="T14" fmla="*/ 2147483647 w 538"/>
                <a:gd name="T15" fmla="*/ 2147483647 h 15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8" h="1574">
                  <a:moveTo>
                    <a:pt x="522" y="476"/>
                  </a:moveTo>
                  <a:lnTo>
                    <a:pt x="130" y="1288"/>
                  </a:lnTo>
                  <a:lnTo>
                    <a:pt x="8" y="1574"/>
                  </a:lnTo>
                  <a:lnTo>
                    <a:pt x="0" y="1264"/>
                  </a:lnTo>
                  <a:lnTo>
                    <a:pt x="54" y="358"/>
                  </a:lnTo>
                  <a:lnTo>
                    <a:pt x="144" y="0"/>
                  </a:lnTo>
                  <a:lnTo>
                    <a:pt x="538" y="72"/>
                  </a:lnTo>
                  <a:lnTo>
                    <a:pt x="522" y="476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674067" y="3542053"/>
              <a:ext cx="4762" cy="1587"/>
            </a:xfrm>
            <a:custGeom>
              <a:avLst/>
              <a:gdLst>
                <a:gd name="T0" fmla="*/ 0 w 2"/>
                <a:gd name="T1" fmla="*/ 0 h 1587"/>
                <a:gd name="T2" fmla="*/ 0 w 2"/>
                <a:gd name="T3" fmla="*/ 0 h 1587"/>
                <a:gd name="T4" fmla="*/ 2147483647 w 2"/>
                <a:gd name="T5" fmla="*/ 0 h 1587"/>
                <a:gd name="T6" fmla="*/ 0 w 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58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>
                  <a:alpha val="18039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42305" y="316519"/>
              <a:ext cx="1168268" cy="2596936"/>
            </a:xfrm>
            <a:custGeom>
              <a:avLst/>
              <a:gdLst>
                <a:gd name="T0" fmla="*/ 2147483647 w 554"/>
                <a:gd name="T1" fmla="*/ 2147483647 h 1230"/>
                <a:gd name="T2" fmla="*/ 0 w 554"/>
                <a:gd name="T3" fmla="*/ 2147483647 h 1230"/>
                <a:gd name="T4" fmla="*/ 2147483647 w 554"/>
                <a:gd name="T5" fmla="*/ 0 h 1230"/>
                <a:gd name="T6" fmla="*/ 2147483647 w 554"/>
                <a:gd name="T7" fmla="*/ 2147483647 h 1230"/>
                <a:gd name="T8" fmla="*/ 2147483647 w 554"/>
                <a:gd name="T9" fmla="*/ 2147483647 h 1230"/>
                <a:gd name="T10" fmla="*/ 2147483647 w 554"/>
                <a:gd name="T11" fmla="*/ 2147483647 h 1230"/>
                <a:gd name="T12" fmla="*/ 2147483647 w 554"/>
                <a:gd name="T13" fmla="*/ 2147483647 h 1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1230">
                  <a:moveTo>
                    <a:pt x="14" y="390"/>
                  </a:moveTo>
                  <a:lnTo>
                    <a:pt x="0" y="88"/>
                  </a:lnTo>
                  <a:lnTo>
                    <a:pt x="426" y="0"/>
                  </a:lnTo>
                  <a:lnTo>
                    <a:pt x="492" y="316"/>
                  </a:lnTo>
                  <a:lnTo>
                    <a:pt x="554" y="1202"/>
                  </a:lnTo>
                  <a:lnTo>
                    <a:pt x="454" y="1230"/>
                  </a:lnTo>
                  <a:lnTo>
                    <a:pt x="14" y="39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54993" y="1359421"/>
              <a:ext cx="1806371" cy="1719121"/>
            </a:xfrm>
            <a:custGeom>
              <a:avLst/>
              <a:gdLst>
                <a:gd name="T0" fmla="*/ 2147483647 w 856"/>
                <a:gd name="T1" fmla="*/ 2147483647 h 814"/>
                <a:gd name="T2" fmla="*/ 2147483647 w 856"/>
                <a:gd name="T3" fmla="*/ 2147483647 h 814"/>
                <a:gd name="T4" fmla="*/ 2147483647 w 856"/>
                <a:gd name="T5" fmla="*/ 2147483647 h 814"/>
                <a:gd name="T6" fmla="*/ 0 w 856"/>
                <a:gd name="T7" fmla="*/ 2147483647 h 814"/>
                <a:gd name="T8" fmla="*/ 2147483647 w 856"/>
                <a:gd name="T9" fmla="*/ 0 h 814"/>
                <a:gd name="T10" fmla="*/ 2147483647 w 856"/>
                <a:gd name="T11" fmla="*/ 2147483647 h 814"/>
                <a:gd name="T12" fmla="*/ 2147483647 w 856"/>
                <a:gd name="T13" fmla="*/ 2147483647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814">
                  <a:moveTo>
                    <a:pt x="856" y="746"/>
                  </a:moveTo>
                  <a:lnTo>
                    <a:pt x="772" y="814"/>
                  </a:lnTo>
                  <a:lnTo>
                    <a:pt x="148" y="470"/>
                  </a:lnTo>
                  <a:lnTo>
                    <a:pt x="0" y="186"/>
                  </a:lnTo>
                  <a:lnTo>
                    <a:pt x="278" y="0"/>
                  </a:lnTo>
                  <a:lnTo>
                    <a:pt x="478" y="214"/>
                  </a:lnTo>
                  <a:lnTo>
                    <a:pt x="856" y="746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37520" y="2122945"/>
              <a:ext cx="2604795" cy="1279419"/>
            </a:xfrm>
            <a:custGeom>
              <a:avLst/>
              <a:gdLst>
                <a:gd name="T0" fmla="*/ 2147483647 w 1234"/>
                <a:gd name="T1" fmla="*/ 2147483647 h 606"/>
                <a:gd name="T2" fmla="*/ 2147483647 w 1234"/>
                <a:gd name="T3" fmla="*/ 2147483647 h 606"/>
                <a:gd name="T4" fmla="*/ 0 w 1234"/>
                <a:gd name="T5" fmla="*/ 2147483647 h 606"/>
                <a:gd name="T6" fmla="*/ 2147483647 w 1234"/>
                <a:gd name="T7" fmla="*/ 0 h 606"/>
                <a:gd name="T8" fmla="*/ 2147483647 w 1234"/>
                <a:gd name="T9" fmla="*/ 2147483647 h 606"/>
                <a:gd name="T10" fmla="*/ 2147483647 w 1234"/>
                <a:gd name="T11" fmla="*/ 2147483647 h 606"/>
                <a:gd name="T12" fmla="*/ 2147483647 w 1234"/>
                <a:gd name="T13" fmla="*/ 2147483647 h 6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4" h="606">
                  <a:moveTo>
                    <a:pt x="1186" y="568"/>
                  </a:moveTo>
                  <a:lnTo>
                    <a:pt x="288" y="606"/>
                  </a:lnTo>
                  <a:lnTo>
                    <a:pt x="0" y="434"/>
                  </a:lnTo>
                  <a:lnTo>
                    <a:pt x="170" y="0"/>
                  </a:lnTo>
                  <a:lnTo>
                    <a:pt x="452" y="90"/>
                  </a:lnTo>
                  <a:lnTo>
                    <a:pt x="1234" y="474"/>
                  </a:lnTo>
                  <a:lnTo>
                    <a:pt x="1186" y="568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570854" y="3427762"/>
              <a:ext cx="3103212" cy="1436568"/>
            </a:xfrm>
            <a:custGeom>
              <a:avLst/>
              <a:gdLst>
                <a:gd name="T0" fmla="*/ 2147483647 w 1470"/>
                <a:gd name="T1" fmla="*/ 2147483647 h 680"/>
                <a:gd name="T2" fmla="*/ 2147483647 w 1470"/>
                <a:gd name="T3" fmla="*/ 2147483647 h 680"/>
                <a:gd name="T4" fmla="*/ 2147483647 w 1470"/>
                <a:gd name="T5" fmla="*/ 2147483647 h 680"/>
                <a:gd name="T6" fmla="*/ 0 w 1470"/>
                <a:gd name="T7" fmla="*/ 2147483647 h 680"/>
                <a:gd name="T8" fmla="*/ 2147483647 w 1470"/>
                <a:gd name="T9" fmla="*/ 2147483647 h 680"/>
                <a:gd name="T10" fmla="*/ 2147483647 w 1470"/>
                <a:gd name="T11" fmla="*/ 0 h 680"/>
                <a:gd name="T12" fmla="*/ 2147483647 w 1470"/>
                <a:gd name="T13" fmla="*/ 2147483647 h 680"/>
                <a:gd name="T14" fmla="*/ 2147483647 w 1470"/>
                <a:gd name="T15" fmla="*/ 2147483647 h 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70" h="680">
                  <a:moveTo>
                    <a:pt x="1174" y="120"/>
                  </a:moveTo>
                  <a:lnTo>
                    <a:pt x="444" y="680"/>
                  </a:lnTo>
                  <a:lnTo>
                    <a:pt x="54" y="614"/>
                  </a:lnTo>
                  <a:lnTo>
                    <a:pt x="0" y="114"/>
                  </a:lnTo>
                  <a:lnTo>
                    <a:pt x="330" y="52"/>
                  </a:lnTo>
                  <a:lnTo>
                    <a:pt x="1124" y="0"/>
                  </a:lnTo>
                  <a:lnTo>
                    <a:pt x="1470" y="54"/>
                  </a:lnTo>
                  <a:lnTo>
                    <a:pt x="1174" y="12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374039" y="3796032"/>
              <a:ext cx="1887324" cy="1996909"/>
            </a:xfrm>
            <a:custGeom>
              <a:avLst/>
              <a:gdLst>
                <a:gd name="T0" fmla="*/ 2147483647 w 894"/>
                <a:gd name="T1" fmla="*/ 2147483647 h 946"/>
                <a:gd name="T2" fmla="*/ 2147483647 w 894"/>
                <a:gd name="T3" fmla="*/ 0 h 946"/>
                <a:gd name="T4" fmla="*/ 2147483647 w 894"/>
                <a:gd name="T5" fmla="*/ 2147483647 h 946"/>
                <a:gd name="T6" fmla="*/ 2147483647 w 894"/>
                <a:gd name="T7" fmla="*/ 2147483647 h 946"/>
                <a:gd name="T8" fmla="*/ 2147483647 w 894"/>
                <a:gd name="T9" fmla="*/ 2147483647 h 946"/>
                <a:gd name="T10" fmla="*/ 0 w 894"/>
                <a:gd name="T11" fmla="*/ 2147483647 h 946"/>
                <a:gd name="T12" fmla="*/ 2147483647 w 894"/>
                <a:gd name="T13" fmla="*/ 2147483647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946">
                  <a:moveTo>
                    <a:pt x="82" y="550"/>
                  </a:moveTo>
                  <a:lnTo>
                    <a:pt x="796" y="0"/>
                  </a:lnTo>
                  <a:lnTo>
                    <a:pt x="894" y="138"/>
                  </a:lnTo>
                  <a:lnTo>
                    <a:pt x="388" y="850"/>
                  </a:lnTo>
                  <a:lnTo>
                    <a:pt x="226" y="946"/>
                  </a:lnTo>
                  <a:lnTo>
                    <a:pt x="0" y="654"/>
                  </a:lnTo>
                  <a:lnTo>
                    <a:pt x="82" y="55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908965" y="4129379"/>
              <a:ext cx="1655576" cy="2701701"/>
            </a:xfrm>
            <a:custGeom>
              <a:avLst/>
              <a:gdLst>
                <a:gd name="T0" fmla="*/ 2147483647 w 784"/>
                <a:gd name="T1" fmla="*/ 0 h 1280"/>
                <a:gd name="T2" fmla="*/ 2147483647 w 784"/>
                <a:gd name="T3" fmla="*/ 2147483647 h 1280"/>
                <a:gd name="T4" fmla="*/ 2147483647 w 784"/>
                <a:gd name="T5" fmla="*/ 2147483647 h 1280"/>
                <a:gd name="T6" fmla="*/ 2147483647 w 784"/>
                <a:gd name="T7" fmla="*/ 2147483647 h 1280"/>
                <a:gd name="T8" fmla="*/ 0 w 784"/>
                <a:gd name="T9" fmla="*/ 2147483647 h 1280"/>
                <a:gd name="T10" fmla="*/ 2147483647 w 784"/>
                <a:gd name="T11" fmla="*/ 2147483647 h 1280"/>
                <a:gd name="T12" fmla="*/ 2147483647 w 784"/>
                <a:gd name="T13" fmla="*/ 0 h 1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4" h="1280">
                  <a:moveTo>
                    <a:pt x="672" y="0"/>
                  </a:moveTo>
                  <a:lnTo>
                    <a:pt x="784" y="46"/>
                  </a:lnTo>
                  <a:lnTo>
                    <a:pt x="528" y="1058"/>
                  </a:lnTo>
                  <a:lnTo>
                    <a:pt x="326" y="1280"/>
                  </a:lnTo>
                  <a:lnTo>
                    <a:pt x="0" y="1088"/>
                  </a:lnTo>
                  <a:lnTo>
                    <a:pt x="96" y="862"/>
                  </a:lnTo>
                  <a:lnTo>
                    <a:pt x="672" y="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226442" y="4221446"/>
              <a:ext cx="865091" cy="2373115"/>
            </a:xfrm>
            <a:custGeom>
              <a:avLst/>
              <a:gdLst>
                <a:gd name="T0" fmla="*/ 2147483647 w 410"/>
                <a:gd name="T1" fmla="*/ 0 h 1124"/>
                <a:gd name="T2" fmla="*/ 2147483647 w 410"/>
                <a:gd name="T3" fmla="*/ 2147483647 h 1124"/>
                <a:gd name="T4" fmla="*/ 2147483647 w 410"/>
                <a:gd name="T5" fmla="*/ 2147483647 h 1124"/>
                <a:gd name="T6" fmla="*/ 2147483647 w 410"/>
                <a:gd name="T7" fmla="*/ 2147483647 h 1124"/>
                <a:gd name="T8" fmla="*/ 0 w 410"/>
                <a:gd name="T9" fmla="*/ 2147483647 h 1124"/>
                <a:gd name="T10" fmla="*/ 2147483647 w 410"/>
                <a:gd name="T11" fmla="*/ 2147483647 h 1124"/>
                <a:gd name="T12" fmla="*/ 2147483647 w 410"/>
                <a:gd name="T13" fmla="*/ 0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0" h="1124">
                  <a:moveTo>
                    <a:pt x="276" y="0"/>
                  </a:moveTo>
                  <a:lnTo>
                    <a:pt x="410" y="878"/>
                  </a:lnTo>
                  <a:lnTo>
                    <a:pt x="402" y="1124"/>
                  </a:lnTo>
                  <a:lnTo>
                    <a:pt x="44" y="1104"/>
                  </a:lnTo>
                  <a:lnTo>
                    <a:pt x="0" y="878"/>
                  </a:lnTo>
                  <a:lnTo>
                    <a:pt x="192" y="6"/>
                  </a:lnTo>
                  <a:lnTo>
                    <a:pt x="276" y="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674067" y="3542053"/>
              <a:ext cx="1625417" cy="3082669"/>
            </a:xfrm>
            <a:custGeom>
              <a:avLst/>
              <a:gdLst>
                <a:gd name="T0" fmla="*/ 2147483647 w 770"/>
                <a:gd name="T1" fmla="*/ 2147483647 h 1460"/>
                <a:gd name="T2" fmla="*/ 2147483647 w 770"/>
                <a:gd name="T3" fmla="*/ 2147483647 h 1460"/>
                <a:gd name="T4" fmla="*/ 2147483647 w 770"/>
                <a:gd name="T5" fmla="*/ 2147483647 h 1460"/>
                <a:gd name="T6" fmla="*/ 2147483647 w 770"/>
                <a:gd name="T7" fmla="*/ 2147483647 h 1460"/>
                <a:gd name="T8" fmla="*/ 2147483647 w 770"/>
                <a:gd name="T9" fmla="*/ 2147483647 h 1460"/>
                <a:gd name="T10" fmla="*/ 0 w 770"/>
                <a:gd name="T11" fmla="*/ 0 h 1460"/>
                <a:gd name="T12" fmla="*/ 2147483647 w 770"/>
                <a:gd name="T13" fmla="*/ 2147483647 h 1460"/>
                <a:gd name="T14" fmla="*/ 2147483647 w 770"/>
                <a:gd name="T15" fmla="*/ 2147483647 h 1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0" h="1460">
                  <a:moveTo>
                    <a:pt x="676" y="1064"/>
                  </a:moveTo>
                  <a:lnTo>
                    <a:pt x="770" y="1316"/>
                  </a:lnTo>
                  <a:lnTo>
                    <a:pt x="402" y="1460"/>
                  </a:lnTo>
                  <a:lnTo>
                    <a:pt x="280" y="1222"/>
                  </a:lnTo>
                  <a:lnTo>
                    <a:pt x="78" y="296"/>
                  </a:lnTo>
                  <a:lnTo>
                    <a:pt x="0" y="0"/>
                  </a:lnTo>
                  <a:lnTo>
                    <a:pt x="154" y="272"/>
                  </a:lnTo>
                  <a:lnTo>
                    <a:pt x="676" y="1064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62961" y="3964293"/>
              <a:ext cx="1852403" cy="1844522"/>
            </a:xfrm>
            <a:custGeom>
              <a:avLst/>
              <a:gdLst>
                <a:gd name="T0" fmla="*/ 0 w 878"/>
                <a:gd name="T1" fmla="*/ 2147483647 h 874"/>
                <a:gd name="T2" fmla="*/ 2147483647 w 878"/>
                <a:gd name="T3" fmla="*/ 0 h 874"/>
                <a:gd name="T4" fmla="*/ 2147483647 w 878"/>
                <a:gd name="T5" fmla="*/ 2147483647 h 874"/>
                <a:gd name="T6" fmla="*/ 2147483647 w 878"/>
                <a:gd name="T7" fmla="*/ 2147483647 h 874"/>
                <a:gd name="T8" fmla="*/ 2147483647 w 878"/>
                <a:gd name="T9" fmla="*/ 2147483647 h 874"/>
                <a:gd name="T10" fmla="*/ 2147483647 w 878"/>
                <a:gd name="T11" fmla="*/ 2147483647 h 874"/>
                <a:gd name="T12" fmla="*/ 0 w 878"/>
                <a:gd name="T13" fmla="*/ 2147483647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874">
                  <a:moveTo>
                    <a:pt x="0" y="68"/>
                  </a:moveTo>
                  <a:lnTo>
                    <a:pt x="68" y="0"/>
                  </a:lnTo>
                  <a:lnTo>
                    <a:pt x="750" y="480"/>
                  </a:lnTo>
                  <a:lnTo>
                    <a:pt x="878" y="688"/>
                  </a:lnTo>
                  <a:lnTo>
                    <a:pt x="716" y="874"/>
                  </a:lnTo>
                  <a:lnTo>
                    <a:pt x="494" y="772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674067" y="3542053"/>
              <a:ext cx="2706383" cy="1401646"/>
            </a:xfrm>
            <a:custGeom>
              <a:avLst/>
              <a:gdLst>
                <a:gd name="T0" fmla="*/ 2147483647 w 1282"/>
                <a:gd name="T1" fmla="*/ 2147483647 h 664"/>
                <a:gd name="T2" fmla="*/ 2147483647 w 1282"/>
                <a:gd name="T3" fmla="*/ 2147483647 h 664"/>
                <a:gd name="T4" fmla="*/ 2147483647 w 1282"/>
                <a:gd name="T5" fmla="*/ 2147483647 h 664"/>
                <a:gd name="T6" fmla="*/ 2147483647 w 1282"/>
                <a:gd name="T7" fmla="*/ 2147483647 h 664"/>
                <a:gd name="T8" fmla="*/ 2147483647 w 1282"/>
                <a:gd name="T9" fmla="*/ 2147483647 h 664"/>
                <a:gd name="T10" fmla="*/ 0 w 1282"/>
                <a:gd name="T11" fmla="*/ 0 h 664"/>
                <a:gd name="T12" fmla="*/ 2147483647 w 1282"/>
                <a:gd name="T13" fmla="*/ 2147483647 h 664"/>
                <a:gd name="T14" fmla="*/ 2147483647 w 1282"/>
                <a:gd name="T15" fmla="*/ 2147483647 h 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2" h="664">
                  <a:moveTo>
                    <a:pt x="1186" y="322"/>
                  </a:moveTo>
                  <a:lnTo>
                    <a:pt x="1282" y="482"/>
                  </a:lnTo>
                  <a:lnTo>
                    <a:pt x="1180" y="664"/>
                  </a:lnTo>
                  <a:lnTo>
                    <a:pt x="998" y="636"/>
                  </a:lnTo>
                  <a:lnTo>
                    <a:pt x="242" y="15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1186" y="322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294710" y="2689635"/>
              <a:ext cx="2322250" cy="836544"/>
            </a:xfrm>
            <a:custGeom>
              <a:avLst/>
              <a:gdLst>
                <a:gd name="T0" fmla="*/ 0 w 1100"/>
                <a:gd name="T1" fmla="*/ 2147483647 h 396"/>
                <a:gd name="T2" fmla="*/ 2147483647 w 1100"/>
                <a:gd name="T3" fmla="*/ 2147483647 h 396"/>
                <a:gd name="T4" fmla="*/ 2147483647 w 1100"/>
                <a:gd name="T5" fmla="*/ 2147483647 h 396"/>
                <a:gd name="T6" fmla="*/ 2147483647 w 1100"/>
                <a:gd name="T7" fmla="*/ 2147483647 h 396"/>
                <a:gd name="T8" fmla="*/ 2147483647 w 1100"/>
                <a:gd name="T9" fmla="*/ 2147483647 h 396"/>
                <a:gd name="T10" fmla="*/ 2147483647 w 1100"/>
                <a:gd name="T11" fmla="*/ 0 h 396"/>
                <a:gd name="T12" fmla="*/ 0 w 1100"/>
                <a:gd name="T13" fmla="*/ 2147483647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0" h="396">
                  <a:moveTo>
                    <a:pt x="0" y="280"/>
                  </a:moveTo>
                  <a:lnTo>
                    <a:pt x="18" y="350"/>
                  </a:lnTo>
                  <a:lnTo>
                    <a:pt x="942" y="396"/>
                  </a:lnTo>
                  <a:lnTo>
                    <a:pt x="1100" y="278"/>
                  </a:lnTo>
                  <a:lnTo>
                    <a:pt x="1096" y="42"/>
                  </a:lnTo>
                  <a:lnTo>
                    <a:pt x="908" y="0"/>
                  </a:lnTo>
                  <a:lnTo>
                    <a:pt x="0" y="280"/>
                  </a:lnTo>
                  <a:close/>
                </a:path>
              </a:pathLst>
            </a:custGeom>
            <a:noFill/>
            <a:ln w="8">
              <a:solidFill>
                <a:schemeClr val="bg1">
                  <a:alpha val="18039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</p:grpSp>
      <p:sp>
        <p:nvSpPr>
          <p:cNvPr id="21" name="AutoShape 46"/>
          <p:cNvSpPr>
            <a:spLocks noChangeArrowheads="1"/>
          </p:cNvSpPr>
          <p:nvPr/>
        </p:nvSpPr>
        <p:spPr bwMode="auto">
          <a:xfrm>
            <a:off x="0" y="3821113"/>
            <a:ext cx="6537325" cy="3036887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>
              <a:latin typeface="Verdana" pitchFamily="34" charset="0"/>
            </a:endParaRPr>
          </a:p>
        </p:txBody>
      </p:sp>
      <p:pic>
        <p:nvPicPr>
          <p:cNvPr id="22" name="Picture 42" descr="Logo COBISCorp (Very Large - wShadow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561013"/>
            <a:ext cx="35131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65450" y="1430338"/>
            <a:ext cx="5486400" cy="1752600"/>
          </a:xfrm>
        </p:spPr>
        <p:txBody>
          <a:bodyPr anchor="b"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s-E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209925"/>
            <a:ext cx="5486400" cy="1470025"/>
          </a:xfrm>
        </p:spPr>
        <p:txBody>
          <a:bodyPr/>
          <a:lstStyle>
            <a:lvl1pPr algn="l">
              <a:defRPr sz="40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smtClean="0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r" eaLnBrk="1" hangingPunct="1">
              <a:spcBef>
                <a:spcPct val="0"/>
              </a:spcBef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B76F8-1466-4AEA-BA9A-8EEAA97D1D62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08955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ACDB"/>
              </a:buClr>
              <a:defRPr b="0"/>
            </a:lvl1pPr>
            <a:lvl2pPr>
              <a:buClr>
                <a:srgbClr val="00ACDB"/>
              </a:buClr>
              <a:buFont typeface="Courier New" pitchFamily="49" charset="0"/>
              <a:buChar char="o"/>
              <a:defRPr b="0"/>
            </a:lvl2pPr>
            <a:lvl3pPr>
              <a:buClr>
                <a:srgbClr val="00ACDB"/>
              </a:buClr>
              <a:defRPr b="0"/>
            </a:lvl3pPr>
            <a:lvl4pPr>
              <a:buClr>
                <a:srgbClr val="00ACDB"/>
              </a:buClr>
              <a:defRPr b="0"/>
            </a:lvl4pPr>
            <a:lvl5pPr>
              <a:buClr>
                <a:srgbClr val="00ACDB"/>
              </a:buCl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F056-D2D2-422E-ADC2-EFFA93E78D8C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8BAB-BB9E-475C-9F6E-A0142441C2D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791889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16" y="1047599"/>
            <a:ext cx="4291084" cy="5394144"/>
          </a:xfrm>
        </p:spPr>
        <p:txBody>
          <a:bodyPr/>
          <a:lstStyle>
            <a:lvl1pPr>
              <a:defRPr sz="1800">
                <a:solidFill>
                  <a:srgbClr val="003F50"/>
                </a:solidFill>
              </a:defRPr>
            </a:lvl1pPr>
            <a:lvl2pPr>
              <a:defRPr sz="1600">
                <a:solidFill>
                  <a:srgbClr val="003F50"/>
                </a:solidFill>
              </a:defRPr>
            </a:lvl2pPr>
            <a:lvl3pPr>
              <a:defRPr sz="1400">
                <a:solidFill>
                  <a:srgbClr val="003F50"/>
                </a:solidFill>
              </a:defRPr>
            </a:lvl3pPr>
            <a:lvl4pPr>
              <a:defRPr sz="1200">
                <a:solidFill>
                  <a:srgbClr val="003F50"/>
                </a:solidFill>
              </a:defRPr>
            </a:lvl4pPr>
            <a:lvl5pPr>
              <a:defRPr sz="1100">
                <a:solidFill>
                  <a:srgbClr val="003F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906" y="1047599"/>
            <a:ext cx="4304731" cy="5392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2E54-C165-4622-BC2E-DD2D50DD2186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3FAE-5EE7-4D04-8F39-0BCA699EFAA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99197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059" y="233694"/>
            <a:ext cx="6246000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69" y="1063177"/>
            <a:ext cx="4305600" cy="63976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rgbClr val="003F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069" y="1702938"/>
            <a:ext cx="4305600" cy="4725158"/>
          </a:xfrm>
        </p:spPr>
        <p:txBody>
          <a:bodyPr/>
          <a:lstStyle>
            <a:lvl1pPr>
              <a:defRPr sz="1800">
                <a:solidFill>
                  <a:srgbClr val="003F50"/>
                </a:solidFill>
              </a:defRPr>
            </a:lvl1pPr>
            <a:lvl2pPr>
              <a:defRPr sz="1600">
                <a:solidFill>
                  <a:srgbClr val="003F50"/>
                </a:solidFill>
              </a:defRPr>
            </a:lvl2pPr>
            <a:lvl3pPr>
              <a:defRPr sz="1400">
                <a:solidFill>
                  <a:srgbClr val="003F50"/>
                </a:solidFill>
              </a:defRPr>
            </a:lvl3pPr>
            <a:lvl4pPr>
              <a:defRPr sz="1200">
                <a:solidFill>
                  <a:srgbClr val="003F50"/>
                </a:solidFill>
              </a:defRPr>
            </a:lvl4pPr>
            <a:lvl5pPr>
              <a:defRPr sz="1100">
                <a:solidFill>
                  <a:srgbClr val="003F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063177"/>
            <a:ext cx="4305600" cy="639762"/>
          </a:xfr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702937"/>
            <a:ext cx="4305600" cy="472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EB83-2A0A-4A38-A4F3-E9FF8763B735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7C8B4-4A62-4964-A460-9453E0AA476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8882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82CF-332B-4869-848E-3E66391949FF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3DDA-858F-4AD9-B2A5-53AC244C95C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9178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5328C-FF08-4F5A-B257-B066BC13DC09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01E3-7E44-4E31-9D7D-12A95A034DB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7010903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7528-52B5-4710-9122-A688609E7EF6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03A5-3F22-4835-8E16-2755AAFE675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84565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061884"/>
            <a:ext cx="5364234" cy="53662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716" y="1665026"/>
            <a:ext cx="3260797" cy="47630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/>
          </p:nvPr>
        </p:nvSpPr>
        <p:spPr>
          <a:xfrm>
            <a:off x="191069" y="1056674"/>
            <a:ext cx="3276720" cy="581057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3F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165B-8519-45A1-9B97-34096E9D385D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C295-9F97-4E41-B414-2EA6AF66039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953331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32387"/>
            <a:ext cx="5486400" cy="3695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673C-5CE3-40EA-B8A9-32AB0E7E78E0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E3128-8084-454A-928F-9C747169AF6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124323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dirty="0">
                <a:solidFill>
                  <a:srgbClr val="00739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47750"/>
            <a:ext cx="8686800" cy="53803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B26E-C75E-41B2-8F8E-A79C333C1E6A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F1AF-55AB-4521-BAB2-7FF280F03D9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466285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47750"/>
            <a:ext cx="7359555" cy="53803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622382" y="3137267"/>
            <a:ext cx="5393083" cy="1215877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800" b="1" dirty="0">
                <a:solidFill>
                  <a:srgbClr val="007392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3551-A619-4326-BCAF-57CAF89EDDAA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665D-1A65-444F-958D-69F69F4360E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26513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DF03B-F280-45E9-B67F-6C24DAC8F97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2475-85B3-468C-AB23-A95057E27C9A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42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30A7-D3B6-4CFA-8DBC-B6E42A32B0E0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932D-B501-45BC-8A04-C5D269BFD1E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576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6193D-EC65-4945-A6C5-337EBFA90FA0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9BC6-8765-4EDB-BA09-FB07D13EE6E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820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67E5-728A-4EE0-83EE-67E0F836513B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98B0-AA2B-4E58-831B-6A12E8D4961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02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F5F057-BB46-4905-9C25-3A41FA1F866B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57D6F-B624-4F87-8C49-456B7E089AB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6" descr="hoj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Marcador de título 1"/>
          <p:cNvSpPr>
            <a:spLocks noGrp="1"/>
          </p:cNvSpPr>
          <p:nvPr>
            <p:ph type="title"/>
          </p:nvPr>
        </p:nvSpPr>
        <p:spPr bwMode="auto">
          <a:xfrm>
            <a:off x="2438400" y="152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3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1" smtClean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6F22A43C-FFDB-470A-B34D-D021278B7867}" type="datetime1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00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1" smtClean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r>
              <a:rPr lang="es-ES_tradnl"/>
              <a:t>Confidencial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1" smtClean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BAD9C1BC-C817-475D-A778-2A584A060F60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fontAlgn="base">
        <a:spcBef>
          <a:spcPct val="0"/>
        </a:spcBef>
        <a:spcAft>
          <a:spcPct val="0"/>
        </a:spcAft>
        <a:defRPr sz="3000" i="1" kern="1200">
          <a:solidFill>
            <a:srgbClr val="10AEF0"/>
          </a:solidFill>
          <a:latin typeface="Verdana"/>
          <a:ea typeface="Verdana" pitchFamily="34" charset="0"/>
          <a:cs typeface="Verdana"/>
        </a:defRPr>
      </a:lvl1pPr>
      <a:lvl2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65B909-DFFC-4B88-8D30-50847A00B2AC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CC269F-3009-4AF0-B424-44D8952AFFC5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pic>
        <p:nvPicPr>
          <p:cNvPr id="307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6" descr="hoj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Marcador de título 1"/>
          <p:cNvSpPr>
            <a:spLocks noGrp="1"/>
          </p:cNvSpPr>
          <p:nvPr>
            <p:ph type="title"/>
          </p:nvPr>
        </p:nvSpPr>
        <p:spPr bwMode="auto">
          <a:xfrm>
            <a:off x="2438400" y="152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3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1" smtClean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DEDD76D1-9D8E-4F9C-9A0F-B11798C2ADF6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00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1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1" smtClean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C9CFE83-DCF5-437E-B51C-7F69637A94D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fontAlgn="base">
        <a:spcBef>
          <a:spcPct val="0"/>
        </a:spcBef>
        <a:spcAft>
          <a:spcPct val="0"/>
        </a:spcAft>
        <a:defRPr sz="3000" i="1" kern="1200">
          <a:solidFill>
            <a:srgbClr val="10AEF0"/>
          </a:solidFill>
          <a:latin typeface="Verdana"/>
          <a:ea typeface="Verdana" pitchFamily="34" charset="0"/>
          <a:cs typeface="Verdana"/>
        </a:defRPr>
      </a:lvl1pPr>
      <a:lvl2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000" i="1">
          <a:solidFill>
            <a:srgbClr val="10AEF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512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0CD064-CDC2-4B0D-AC19-44023756104E}" type="datetimeFigureOut">
              <a:rPr lang="es-ES_tradnl"/>
              <a:pPr>
                <a:defRPr/>
              </a:pPr>
              <a:t>04/04/2013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D1CE37-45E1-4698-BB75-C411CD9EAEA5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pic>
        <p:nvPicPr>
          <p:cNvPr id="5127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47750"/>
            <a:ext cx="86868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3513" y="228600"/>
            <a:ext cx="6245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0" y="6473825"/>
            <a:ext cx="9144000" cy="384175"/>
          </a:xfrm>
          <a:prstGeom prst="rect">
            <a:avLst/>
          </a:prstGeom>
          <a:solidFill>
            <a:srgbClr val="00ACDB"/>
          </a:solidFill>
          <a:ln w="9525">
            <a:solidFill>
              <a:srgbClr val="00739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s-ES" sz="2000">
              <a:solidFill>
                <a:srgbClr val="2C3872"/>
              </a:solidFill>
              <a:latin typeface="Verdana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5425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2DD870B-03B3-4442-86B6-70EF738BF3D4}" type="datetimeFigureOut">
              <a:rPr lang="es-ES_tradnl"/>
              <a:pPr>
                <a:defRPr/>
              </a:pPr>
              <a:t>04/04/2013</a:t>
            </a:fld>
            <a:endParaRPr lang="es-ES_tradnl"/>
          </a:p>
        </p:txBody>
      </p:sp>
      <p:cxnSp>
        <p:nvCxnSpPr>
          <p:cNvPr id="7174" name="Straight Connector 9"/>
          <p:cNvCxnSpPr>
            <a:cxnSpLocks noChangeShapeType="1"/>
          </p:cNvCxnSpPr>
          <p:nvPr/>
        </p:nvCxnSpPr>
        <p:spPr bwMode="auto">
          <a:xfrm>
            <a:off x="2689225" y="793750"/>
            <a:ext cx="6454775" cy="4763"/>
          </a:xfrm>
          <a:prstGeom prst="line">
            <a:avLst/>
          </a:prstGeom>
          <a:noFill/>
          <a:ln w="9525" algn="ctr">
            <a:solidFill>
              <a:srgbClr val="00AC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5" name="Group 41"/>
          <p:cNvGrpSpPr>
            <a:grpSpLocks/>
          </p:cNvGrpSpPr>
          <p:nvPr/>
        </p:nvGrpSpPr>
        <p:grpSpPr bwMode="auto">
          <a:xfrm>
            <a:off x="3125788" y="-1104900"/>
            <a:ext cx="6080125" cy="6613525"/>
            <a:chOff x="274266" y="3115290"/>
            <a:chExt cx="2359752" cy="2566230"/>
          </a:xfrm>
        </p:grpSpPr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1626040" y="3361071"/>
              <a:ext cx="736883" cy="844528"/>
            </a:xfrm>
            <a:custGeom>
              <a:avLst/>
              <a:gdLst>
                <a:gd name="T0" fmla="*/ 2147483647 w 898"/>
                <a:gd name="T1" fmla="*/ 2147483647 h 1030"/>
                <a:gd name="T2" fmla="*/ 0 w 898"/>
                <a:gd name="T3" fmla="*/ 2147483647 h 1030"/>
                <a:gd name="T4" fmla="*/ 2147483647 w 898"/>
                <a:gd name="T5" fmla="*/ 2147483647 h 1030"/>
                <a:gd name="T6" fmla="*/ 2147483647 w 898"/>
                <a:gd name="T7" fmla="*/ 0 h 1030"/>
                <a:gd name="T8" fmla="*/ 2147483647 w 898"/>
                <a:gd name="T9" fmla="*/ 2147483647 h 1030"/>
                <a:gd name="T10" fmla="*/ 2147483647 w 898"/>
                <a:gd name="T11" fmla="*/ 2147483647 h 1030"/>
                <a:gd name="T12" fmla="*/ 2147483647 w 898"/>
                <a:gd name="T13" fmla="*/ 2147483647 h 1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8" h="1030">
                  <a:moveTo>
                    <a:pt x="48" y="1030"/>
                  </a:moveTo>
                  <a:lnTo>
                    <a:pt x="0" y="992"/>
                  </a:lnTo>
                  <a:lnTo>
                    <a:pt x="410" y="212"/>
                  </a:lnTo>
                  <a:lnTo>
                    <a:pt x="744" y="0"/>
                  </a:lnTo>
                  <a:lnTo>
                    <a:pt x="898" y="162"/>
                  </a:lnTo>
                  <a:lnTo>
                    <a:pt x="698" y="512"/>
                  </a:lnTo>
                  <a:lnTo>
                    <a:pt x="48" y="103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1688269" y="3859410"/>
              <a:ext cx="648778" cy="420724"/>
            </a:xfrm>
            <a:custGeom>
              <a:avLst/>
              <a:gdLst>
                <a:gd name="T0" fmla="*/ 2147483647 w 792"/>
                <a:gd name="T1" fmla="*/ 2147483647 h 514"/>
                <a:gd name="T2" fmla="*/ 0 w 792"/>
                <a:gd name="T3" fmla="*/ 2147483647 h 514"/>
                <a:gd name="T4" fmla="*/ 2147483647 w 792"/>
                <a:gd name="T5" fmla="*/ 2147483647 h 514"/>
                <a:gd name="T6" fmla="*/ 2147483647 w 792"/>
                <a:gd name="T7" fmla="*/ 0 h 514"/>
                <a:gd name="T8" fmla="*/ 2147483647 w 792"/>
                <a:gd name="T9" fmla="*/ 2147483647 h 514"/>
                <a:gd name="T10" fmla="*/ 2147483647 w 792"/>
                <a:gd name="T11" fmla="*/ 2147483647 h 514"/>
                <a:gd name="T12" fmla="*/ 2147483647 w 792"/>
                <a:gd name="T13" fmla="*/ 2147483647 h 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514">
                  <a:moveTo>
                    <a:pt x="42" y="514"/>
                  </a:moveTo>
                  <a:lnTo>
                    <a:pt x="0" y="450"/>
                  </a:lnTo>
                  <a:lnTo>
                    <a:pt x="538" y="18"/>
                  </a:lnTo>
                  <a:lnTo>
                    <a:pt x="684" y="0"/>
                  </a:lnTo>
                  <a:lnTo>
                    <a:pt x="792" y="190"/>
                  </a:lnTo>
                  <a:lnTo>
                    <a:pt x="666" y="312"/>
                  </a:lnTo>
                  <a:lnTo>
                    <a:pt x="42" y="514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1484948" y="3115290"/>
              <a:ext cx="441144" cy="1290507"/>
            </a:xfrm>
            <a:custGeom>
              <a:avLst/>
              <a:gdLst>
                <a:gd name="T0" fmla="*/ 2147483647 w 538"/>
                <a:gd name="T1" fmla="*/ 2147483647 h 1574"/>
                <a:gd name="T2" fmla="*/ 2147483647 w 538"/>
                <a:gd name="T3" fmla="*/ 2147483647 h 1574"/>
                <a:gd name="T4" fmla="*/ 2147483647 w 538"/>
                <a:gd name="T5" fmla="*/ 2147483647 h 1574"/>
                <a:gd name="T6" fmla="*/ 0 w 538"/>
                <a:gd name="T7" fmla="*/ 2147483647 h 1574"/>
                <a:gd name="T8" fmla="*/ 2147483647 w 538"/>
                <a:gd name="T9" fmla="*/ 2147483647 h 1574"/>
                <a:gd name="T10" fmla="*/ 2147483647 w 538"/>
                <a:gd name="T11" fmla="*/ 0 h 1574"/>
                <a:gd name="T12" fmla="*/ 2147483647 w 538"/>
                <a:gd name="T13" fmla="*/ 2147483647 h 1574"/>
                <a:gd name="T14" fmla="*/ 2147483647 w 538"/>
                <a:gd name="T15" fmla="*/ 2147483647 h 15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8" h="1574">
                  <a:moveTo>
                    <a:pt x="522" y="476"/>
                  </a:moveTo>
                  <a:lnTo>
                    <a:pt x="130" y="1288"/>
                  </a:lnTo>
                  <a:lnTo>
                    <a:pt x="8" y="1574"/>
                  </a:lnTo>
                  <a:lnTo>
                    <a:pt x="0" y="1264"/>
                  </a:lnTo>
                  <a:lnTo>
                    <a:pt x="54" y="358"/>
                  </a:lnTo>
                  <a:lnTo>
                    <a:pt x="144" y="0"/>
                  </a:lnTo>
                  <a:lnTo>
                    <a:pt x="538" y="72"/>
                  </a:lnTo>
                  <a:lnTo>
                    <a:pt x="522" y="476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1491726" y="4405797"/>
              <a:ext cx="1232" cy="0"/>
            </a:xfrm>
            <a:custGeom>
              <a:avLst/>
              <a:gdLst>
                <a:gd name="T0" fmla="*/ 0 w 2"/>
                <a:gd name="T1" fmla="*/ 0 w 2"/>
                <a:gd name="T2" fmla="*/ 2147483647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>
                  <a:alpha val="14117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1013614" y="3153482"/>
              <a:ext cx="454083" cy="1007766"/>
            </a:xfrm>
            <a:custGeom>
              <a:avLst/>
              <a:gdLst>
                <a:gd name="T0" fmla="*/ 2147483647 w 554"/>
                <a:gd name="T1" fmla="*/ 2147483647 h 1230"/>
                <a:gd name="T2" fmla="*/ 0 w 554"/>
                <a:gd name="T3" fmla="*/ 2147483647 h 1230"/>
                <a:gd name="T4" fmla="*/ 2147483647 w 554"/>
                <a:gd name="T5" fmla="*/ 0 h 1230"/>
                <a:gd name="T6" fmla="*/ 2147483647 w 554"/>
                <a:gd name="T7" fmla="*/ 2147483647 h 1230"/>
                <a:gd name="T8" fmla="*/ 2147483647 w 554"/>
                <a:gd name="T9" fmla="*/ 2147483647 h 1230"/>
                <a:gd name="T10" fmla="*/ 2147483647 w 554"/>
                <a:gd name="T11" fmla="*/ 2147483647 h 1230"/>
                <a:gd name="T12" fmla="*/ 2147483647 w 554"/>
                <a:gd name="T13" fmla="*/ 2147483647 h 1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1230">
                  <a:moveTo>
                    <a:pt x="14" y="390"/>
                  </a:moveTo>
                  <a:lnTo>
                    <a:pt x="0" y="88"/>
                  </a:lnTo>
                  <a:lnTo>
                    <a:pt x="426" y="0"/>
                  </a:lnTo>
                  <a:lnTo>
                    <a:pt x="492" y="316"/>
                  </a:lnTo>
                  <a:lnTo>
                    <a:pt x="554" y="1202"/>
                  </a:lnTo>
                  <a:lnTo>
                    <a:pt x="454" y="1230"/>
                  </a:lnTo>
                  <a:lnTo>
                    <a:pt x="14" y="39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669201" y="3558190"/>
              <a:ext cx="701765" cy="666505"/>
            </a:xfrm>
            <a:custGeom>
              <a:avLst/>
              <a:gdLst>
                <a:gd name="T0" fmla="*/ 2147483647 w 856"/>
                <a:gd name="T1" fmla="*/ 2147483647 h 814"/>
                <a:gd name="T2" fmla="*/ 2147483647 w 856"/>
                <a:gd name="T3" fmla="*/ 2147483647 h 814"/>
                <a:gd name="T4" fmla="*/ 2147483647 w 856"/>
                <a:gd name="T5" fmla="*/ 2147483647 h 814"/>
                <a:gd name="T6" fmla="*/ 0 w 856"/>
                <a:gd name="T7" fmla="*/ 2147483647 h 814"/>
                <a:gd name="T8" fmla="*/ 2147483647 w 856"/>
                <a:gd name="T9" fmla="*/ 0 h 814"/>
                <a:gd name="T10" fmla="*/ 2147483647 w 856"/>
                <a:gd name="T11" fmla="*/ 2147483647 h 814"/>
                <a:gd name="T12" fmla="*/ 2147483647 w 856"/>
                <a:gd name="T13" fmla="*/ 2147483647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814">
                  <a:moveTo>
                    <a:pt x="856" y="746"/>
                  </a:moveTo>
                  <a:lnTo>
                    <a:pt x="772" y="814"/>
                  </a:lnTo>
                  <a:lnTo>
                    <a:pt x="148" y="470"/>
                  </a:lnTo>
                  <a:lnTo>
                    <a:pt x="0" y="186"/>
                  </a:lnTo>
                  <a:lnTo>
                    <a:pt x="278" y="0"/>
                  </a:lnTo>
                  <a:lnTo>
                    <a:pt x="478" y="214"/>
                  </a:lnTo>
                  <a:lnTo>
                    <a:pt x="856" y="746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74266" y="3855099"/>
              <a:ext cx="1011058" cy="496491"/>
            </a:xfrm>
            <a:custGeom>
              <a:avLst/>
              <a:gdLst>
                <a:gd name="T0" fmla="*/ 2147483647 w 1234"/>
                <a:gd name="T1" fmla="*/ 2147483647 h 606"/>
                <a:gd name="T2" fmla="*/ 2147483647 w 1234"/>
                <a:gd name="T3" fmla="*/ 2147483647 h 606"/>
                <a:gd name="T4" fmla="*/ 0 w 1234"/>
                <a:gd name="T5" fmla="*/ 2147483647 h 606"/>
                <a:gd name="T6" fmla="*/ 2147483647 w 1234"/>
                <a:gd name="T7" fmla="*/ 0 h 606"/>
                <a:gd name="T8" fmla="*/ 2147483647 w 1234"/>
                <a:gd name="T9" fmla="*/ 2147483647 h 606"/>
                <a:gd name="T10" fmla="*/ 2147483647 w 1234"/>
                <a:gd name="T11" fmla="*/ 2147483647 h 606"/>
                <a:gd name="T12" fmla="*/ 2147483647 w 1234"/>
                <a:gd name="T13" fmla="*/ 2147483647 h 6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4" h="606">
                  <a:moveTo>
                    <a:pt x="1186" y="568"/>
                  </a:moveTo>
                  <a:lnTo>
                    <a:pt x="288" y="606"/>
                  </a:lnTo>
                  <a:lnTo>
                    <a:pt x="0" y="434"/>
                  </a:lnTo>
                  <a:lnTo>
                    <a:pt x="170" y="0"/>
                  </a:lnTo>
                  <a:lnTo>
                    <a:pt x="452" y="90"/>
                  </a:lnTo>
                  <a:lnTo>
                    <a:pt x="1234" y="474"/>
                  </a:lnTo>
                  <a:lnTo>
                    <a:pt x="1186" y="568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87204" y="4360829"/>
              <a:ext cx="1204521" cy="557475"/>
            </a:xfrm>
            <a:custGeom>
              <a:avLst/>
              <a:gdLst>
                <a:gd name="T0" fmla="*/ 2147483647 w 1470"/>
                <a:gd name="T1" fmla="*/ 2147483647 h 680"/>
                <a:gd name="T2" fmla="*/ 2147483647 w 1470"/>
                <a:gd name="T3" fmla="*/ 2147483647 h 680"/>
                <a:gd name="T4" fmla="*/ 2147483647 w 1470"/>
                <a:gd name="T5" fmla="*/ 2147483647 h 680"/>
                <a:gd name="T6" fmla="*/ 0 w 1470"/>
                <a:gd name="T7" fmla="*/ 2147483647 h 680"/>
                <a:gd name="T8" fmla="*/ 2147483647 w 1470"/>
                <a:gd name="T9" fmla="*/ 2147483647 h 680"/>
                <a:gd name="T10" fmla="*/ 2147483647 w 1470"/>
                <a:gd name="T11" fmla="*/ 0 h 680"/>
                <a:gd name="T12" fmla="*/ 2147483647 w 1470"/>
                <a:gd name="T13" fmla="*/ 2147483647 h 680"/>
                <a:gd name="T14" fmla="*/ 2147483647 w 1470"/>
                <a:gd name="T15" fmla="*/ 2147483647 h 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70" h="680">
                  <a:moveTo>
                    <a:pt x="1174" y="120"/>
                  </a:moveTo>
                  <a:lnTo>
                    <a:pt x="444" y="680"/>
                  </a:lnTo>
                  <a:lnTo>
                    <a:pt x="54" y="614"/>
                  </a:lnTo>
                  <a:lnTo>
                    <a:pt x="0" y="114"/>
                  </a:lnTo>
                  <a:lnTo>
                    <a:pt x="330" y="52"/>
                  </a:lnTo>
                  <a:lnTo>
                    <a:pt x="1124" y="0"/>
                  </a:lnTo>
                  <a:lnTo>
                    <a:pt x="1470" y="54"/>
                  </a:lnTo>
                  <a:lnTo>
                    <a:pt x="1174" y="12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597731" y="4503740"/>
              <a:ext cx="733187" cy="774920"/>
            </a:xfrm>
            <a:custGeom>
              <a:avLst/>
              <a:gdLst>
                <a:gd name="T0" fmla="*/ 2147483647 w 894"/>
                <a:gd name="T1" fmla="*/ 2147483647 h 946"/>
                <a:gd name="T2" fmla="*/ 2147483647 w 894"/>
                <a:gd name="T3" fmla="*/ 0 h 946"/>
                <a:gd name="T4" fmla="*/ 2147483647 w 894"/>
                <a:gd name="T5" fmla="*/ 2147483647 h 946"/>
                <a:gd name="T6" fmla="*/ 2147483647 w 894"/>
                <a:gd name="T7" fmla="*/ 2147483647 h 946"/>
                <a:gd name="T8" fmla="*/ 2147483647 w 894"/>
                <a:gd name="T9" fmla="*/ 2147483647 h 946"/>
                <a:gd name="T10" fmla="*/ 0 w 894"/>
                <a:gd name="T11" fmla="*/ 2147483647 h 946"/>
                <a:gd name="T12" fmla="*/ 2147483647 w 894"/>
                <a:gd name="T13" fmla="*/ 2147483647 h 9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946">
                  <a:moveTo>
                    <a:pt x="82" y="550"/>
                  </a:moveTo>
                  <a:lnTo>
                    <a:pt x="796" y="0"/>
                  </a:lnTo>
                  <a:lnTo>
                    <a:pt x="894" y="138"/>
                  </a:lnTo>
                  <a:lnTo>
                    <a:pt x="388" y="850"/>
                  </a:lnTo>
                  <a:lnTo>
                    <a:pt x="226" y="946"/>
                  </a:lnTo>
                  <a:lnTo>
                    <a:pt x="0" y="654"/>
                  </a:lnTo>
                  <a:lnTo>
                    <a:pt x="82" y="55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807212" y="4632483"/>
              <a:ext cx="641384" cy="1049037"/>
            </a:xfrm>
            <a:custGeom>
              <a:avLst/>
              <a:gdLst>
                <a:gd name="T0" fmla="*/ 2147483647 w 784"/>
                <a:gd name="T1" fmla="*/ 0 h 1280"/>
                <a:gd name="T2" fmla="*/ 2147483647 w 784"/>
                <a:gd name="T3" fmla="*/ 2147483647 h 1280"/>
                <a:gd name="T4" fmla="*/ 2147483647 w 784"/>
                <a:gd name="T5" fmla="*/ 2147483647 h 1280"/>
                <a:gd name="T6" fmla="*/ 2147483647 w 784"/>
                <a:gd name="T7" fmla="*/ 2147483647 h 1280"/>
                <a:gd name="T8" fmla="*/ 0 w 784"/>
                <a:gd name="T9" fmla="*/ 2147483647 h 1280"/>
                <a:gd name="T10" fmla="*/ 2147483647 w 784"/>
                <a:gd name="T11" fmla="*/ 2147483647 h 1280"/>
                <a:gd name="T12" fmla="*/ 2147483647 w 784"/>
                <a:gd name="T13" fmla="*/ 0 h 1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4" h="1280">
                  <a:moveTo>
                    <a:pt x="672" y="0"/>
                  </a:moveTo>
                  <a:lnTo>
                    <a:pt x="784" y="46"/>
                  </a:lnTo>
                  <a:lnTo>
                    <a:pt x="528" y="1058"/>
                  </a:lnTo>
                  <a:lnTo>
                    <a:pt x="326" y="1280"/>
                  </a:lnTo>
                  <a:lnTo>
                    <a:pt x="0" y="1088"/>
                  </a:lnTo>
                  <a:lnTo>
                    <a:pt x="96" y="862"/>
                  </a:lnTo>
                  <a:lnTo>
                    <a:pt x="672" y="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18595" y="4668826"/>
              <a:ext cx="334555" cy="920911"/>
            </a:xfrm>
            <a:custGeom>
              <a:avLst/>
              <a:gdLst>
                <a:gd name="T0" fmla="*/ 2147483647 w 410"/>
                <a:gd name="T1" fmla="*/ 0 h 1124"/>
                <a:gd name="T2" fmla="*/ 2147483647 w 410"/>
                <a:gd name="T3" fmla="*/ 2147483647 h 1124"/>
                <a:gd name="T4" fmla="*/ 2147483647 w 410"/>
                <a:gd name="T5" fmla="*/ 2147483647 h 1124"/>
                <a:gd name="T6" fmla="*/ 2147483647 w 410"/>
                <a:gd name="T7" fmla="*/ 2147483647 h 1124"/>
                <a:gd name="T8" fmla="*/ 0 w 410"/>
                <a:gd name="T9" fmla="*/ 2147483647 h 1124"/>
                <a:gd name="T10" fmla="*/ 2147483647 w 410"/>
                <a:gd name="T11" fmla="*/ 2147483647 h 1124"/>
                <a:gd name="T12" fmla="*/ 2147483647 w 410"/>
                <a:gd name="T13" fmla="*/ 0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0" h="1124">
                  <a:moveTo>
                    <a:pt x="276" y="0"/>
                  </a:moveTo>
                  <a:lnTo>
                    <a:pt x="410" y="878"/>
                  </a:lnTo>
                  <a:lnTo>
                    <a:pt x="402" y="1124"/>
                  </a:lnTo>
                  <a:lnTo>
                    <a:pt x="44" y="1104"/>
                  </a:lnTo>
                  <a:lnTo>
                    <a:pt x="0" y="878"/>
                  </a:lnTo>
                  <a:lnTo>
                    <a:pt x="192" y="6"/>
                  </a:lnTo>
                  <a:lnTo>
                    <a:pt x="276" y="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1491726" y="4405797"/>
              <a:ext cx="631526" cy="1195028"/>
            </a:xfrm>
            <a:custGeom>
              <a:avLst/>
              <a:gdLst>
                <a:gd name="T0" fmla="*/ 2147483647 w 770"/>
                <a:gd name="T1" fmla="*/ 2147483647 h 1460"/>
                <a:gd name="T2" fmla="*/ 2147483647 w 770"/>
                <a:gd name="T3" fmla="*/ 2147483647 h 1460"/>
                <a:gd name="T4" fmla="*/ 2147483647 w 770"/>
                <a:gd name="T5" fmla="*/ 2147483647 h 1460"/>
                <a:gd name="T6" fmla="*/ 2147483647 w 770"/>
                <a:gd name="T7" fmla="*/ 2147483647 h 1460"/>
                <a:gd name="T8" fmla="*/ 2147483647 w 770"/>
                <a:gd name="T9" fmla="*/ 2147483647 h 1460"/>
                <a:gd name="T10" fmla="*/ 0 w 770"/>
                <a:gd name="T11" fmla="*/ 0 h 1460"/>
                <a:gd name="T12" fmla="*/ 2147483647 w 770"/>
                <a:gd name="T13" fmla="*/ 2147483647 h 1460"/>
                <a:gd name="T14" fmla="*/ 2147483647 w 770"/>
                <a:gd name="T15" fmla="*/ 2147483647 h 1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0" h="1460">
                  <a:moveTo>
                    <a:pt x="676" y="1064"/>
                  </a:moveTo>
                  <a:lnTo>
                    <a:pt x="770" y="1316"/>
                  </a:lnTo>
                  <a:lnTo>
                    <a:pt x="402" y="1460"/>
                  </a:lnTo>
                  <a:lnTo>
                    <a:pt x="280" y="1222"/>
                  </a:lnTo>
                  <a:lnTo>
                    <a:pt x="78" y="296"/>
                  </a:lnTo>
                  <a:lnTo>
                    <a:pt x="0" y="0"/>
                  </a:lnTo>
                  <a:lnTo>
                    <a:pt x="154" y="272"/>
                  </a:lnTo>
                  <a:lnTo>
                    <a:pt x="676" y="1064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1642060" y="4569035"/>
              <a:ext cx="720864" cy="715785"/>
            </a:xfrm>
            <a:custGeom>
              <a:avLst/>
              <a:gdLst>
                <a:gd name="T0" fmla="*/ 0 w 878"/>
                <a:gd name="T1" fmla="*/ 2147483647 h 874"/>
                <a:gd name="T2" fmla="*/ 2147483647 w 878"/>
                <a:gd name="T3" fmla="*/ 0 h 874"/>
                <a:gd name="T4" fmla="*/ 2147483647 w 878"/>
                <a:gd name="T5" fmla="*/ 2147483647 h 874"/>
                <a:gd name="T6" fmla="*/ 2147483647 w 878"/>
                <a:gd name="T7" fmla="*/ 2147483647 h 874"/>
                <a:gd name="T8" fmla="*/ 2147483647 w 878"/>
                <a:gd name="T9" fmla="*/ 2147483647 h 874"/>
                <a:gd name="T10" fmla="*/ 2147483647 w 878"/>
                <a:gd name="T11" fmla="*/ 2147483647 h 874"/>
                <a:gd name="T12" fmla="*/ 0 w 878"/>
                <a:gd name="T13" fmla="*/ 2147483647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874">
                  <a:moveTo>
                    <a:pt x="0" y="68"/>
                  </a:moveTo>
                  <a:lnTo>
                    <a:pt x="68" y="0"/>
                  </a:lnTo>
                  <a:lnTo>
                    <a:pt x="750" y="480"/>
                  </a:lnTo>
                  <a:lnTo>
                    <a:pt x="878" y="688"/>
                  </a:lnTo>
                  <a:lnTo>
                    <a:pt x="716" y="874"/>
                  </a:lnTo>
                  <a:lnTo>
                    <a:pt x="494" y="772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1491726" y="4405797"/>
              <a:ext cx="1050490" cy="542690"/>
            </a:xfrm>
            <a:custGeom>
              <a:avLst/>
              <a:gdLst>
                <a:gd name="T0" fmla="*/ 2147483647 w 1282"/>
                <a:gd name="T1" fmla="*/ 2147483647 h 664"/>
                <a:gd name="T2" fmla="*/ 2147483647 w 1282"/>
                <a:gd name="T3" fmla="*/ 2147483647 h 664"/>
                <a:gd name="T4" fmla="*/ 2147483647 w 1282"/>
                <a:gd name="T5" fmla="*/ 2147483647 h 664"/>
                <a:gd name="T6" fmla="*/ 2147483647 w 1282"/>
                <a:gd name="T7" fmla="*/ 2147483647 h 664"/>
                <a:gd name="T8" fmla="*/ 2147483647 w 1282"/>
                <a:gd name="T9" fmla="*/ 2147483647 h 664"/>
                <a:gd name="T10" fmla="*/ 0 w 1282"/>
                <a:gd name="T11" fmla="*/ 0 h 664"/>
                <a:gd name="T12" fmla="*/ 2147483647 w 1282"/>
                <a:gd name="T13" fmla="*/ 2147483647 h 664"/>
                <a:gd name="T14" fmla="*/ 2147483647 w 1282"/>
                <a:gd name="T15" fmla="*/ 2147483647 h 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82" h="664">
                  <a:moveTo>
                    <a:pt x="1186" y="322"/>
                  </a:moveTo>
                  <a:lnTo>
                    <a:pt x="1282" y="482"/>
                  </a:lnTo>
                  <a:lnTo>
                    <a:pt x="1180" y="664"/>
                  </a:lnTo>
                  <a:lnTo>
                    <a:pt x="998" y="636"/>
                  </a:lnTo>
                  <a:lnTo>
                    <a:pt x="242" y="15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1186" y="322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3" name="Freeform 20"/>
            <p:cNvSpPr>
              <a:spLocks/>
            </p:cNvSpPr>
            <p:nvPr/>
          </p:nvSpPr>
          <p:spPr bwMode="auto">
            <a:xfrm>
              <a:off x="1732630" y="4073776"/>
              <a:ext cx="901388" cy="325245"/>
            </a:xfrm>
            <a:custGeom>
              <a:avLst/>
              <a:gdLst>
                <a:gd name="T0" fmla="*/ 0 w 1100"/>
                <a:gd name="T1" fmla="*/ 2147483647 h 396"/>
                <a:gd name="T2" fmla="*/ 2147483647 w 1100"/>
                <a:gd name="T3" fmla="*/ 2147483647 h 396"/>
                <a:gd name="T4" fmla="*/ 2147483647 w 1100"/>
                <a:gd name="T5" fmla="*/ 2147483647 h 396"/>
                <a:gd name="T6" fmla="*/ 2147483647 w 1100"/>
                <a:gd name="T7" fmla="*/ 2147483647 h 396"/>
                <a:gd name="T8" fmla="*/ 2147483647 w 1100"/>
                <a:gd name="T9" fmla="*/ 2147483647 h 396"/>
                <a:gd name="T10" fmla="*/ 2147483647 w 1100"/>
                <a:gd name="T11" fmla="*/ 0 h 396"/>
                <a:gd name="T12" fmla="*/ 0 w 1100"/>
                <a:gd name="T13" fmla="*/ 2147483647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0" h="396">
                  <a:moveTo>
                    <a:pt x="0" y="280"/>
                  </a:moveTo>
                  <a:lnTo>
                    <a:pt x="18" y="350"/>
                  </a:lnTo>
                  <a:lnTo>
                    <a:pt x="942" y="396"/>
                  </a:lnTo>
                  <a:lnTo>
                    <a:pt x="1100" y="278"/>
                  </a:lnTo>
                  <a:lnTo>
                    <a:pt x="1096" y="42"/>
                  </a:lnTo>
                  <a:lnTo>
                    <a:pt x="908" y="0"/>
                  </a:lnTo>
                  <a:lnTo>
                    <a:pt x="0" y="280"/>
                  </a:lnTo>
                  <a:close/>
                </a:path>
              </a:pathLst>
            </a:custGeom>
            <a:noFill/>
            <a:ln w="8">
              <a:solidFill>
                <a:schemeClr val="tx1">
                  <a:alpha val="14117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</p:grpSp>
      <p:pic>
        <p:nvPicPr>
          <p:cNvPr id="7176" name="Picture 87" descr="Logo COBISCorp (Very Large - wShadow)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8438"/>
            <a:ext cx="25257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6375"/>
            <a:ext cx="3025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557963"/>
            <a:ext cx="213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C2D090F-8E3F-4E4F-A6B1-AA1AD1B5CF8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53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rgbClr val="007392"/>
          </a:solidFill>
          <a:latin typeface="Arial" pitchFamily="34" charset="0"/>
          <a:ea typeface="+mj-ea"/>
          <a:cs typeface="Arial" pitchFamily="34" charset="0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rgbClr val="007392"/>
          </a:solidFill>
          <a:latin typeface="Arial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rgbClr val="007392"/>
          </a:solidFill>
          <a:latin typeface="Arial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rgbClr val="007392"/>
          </a:solidFill>
          <a:latin typeface="Arial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rgbClr val="007392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C387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C387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C387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C387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Clr>
          <a:srgbClr val="00ACDB"/>
        </a:buClr>
        <a:buChar char="•"/>
        <a:defRPr sz="2400">
          <a:solidFill>
            <a:srgbClr val="003F5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ACDB"/>
        </a:buClr>
        <a:buSzPct val="85000"/>
        <a:buFont typeface="Courier New" pitchFamily="49" charset="0"/>
        <a:buChar char="o"/>
        <a:defRPr sz="2000">
          <a:solidFill>
            <a:srgbClr val="003F50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ACDB"/>
        </a:buClr>
        <a:buFont typeface="Wingdings" pitchFamily="2" charset="2"/>
        <a:buChar char="§"/>
        <a:defRPr>
          <a:solidFill>
            <a:srgbClr val="003F50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ACDB"/>
        </a:buClr>
        <a:buChar char="°"/>
        <a:defRPr>
          <a:solidFill>
            <a:srgbClr val="003F50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ACDB"/>
        </a:buClr>
        <a:buChar char="»"/>
        <a:defRPr>
          <a:solidFill>
            <a:srgbClr val="003F50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2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4.png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emf"/><Relationship Id="rId4" Type="http://schemas.openxmlformats.org/officeDocument/2006/relationships/package" Target="../embeddings/Microsoft_Word_Document5.docx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5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38.jpe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5" Type="http://schemas.openxmlformats.org/officeDocument/2006/relationships/hyperlink" Target="http://www.bgeneral.com/" TargetMode="External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8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3" descr="tapav3_0013_b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 descr="tapav3_0012_lin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9" descr="tapav3_0011_fleça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1260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n 22" descr="tapav3_0009_kineasbaja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76962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25" descr="tapav3_0008_blick-azu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400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 descr="tapav3_0007_blickgri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8959"/>
            <a:ext cx="78359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agen 27" descr="tapav3_0006_bggligh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181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n 30" descr="tapav3_0003_cobiscor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5987"/>
            <a:ext cx="1879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 descr="tapav3_0002_cobiscorp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5875"/>
            <a:ext cx="533400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Imagen 32" descr="tapav3_0001_rectangulos-derecha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700087"/>
            <a:ext cx="22383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Imagen 33" descr="tapav3_0001_rectangulos-derecha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100"/>
            <a:ext cx="22383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936875" y="1143000"/>
            <a:ext cx="2778125" cy="72548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s-ES_tradnl" sz="4400" i="1" dirty="0">
              <a:latin typeface="+mj-lt"/>
              <a:ea typeface="+mj-ea"/>
              <a:cs typeface="+mj-cs"/>
            </a:endParaRPr>
          </a:p>
        </p:txBody>
      </p:sp>
      <p:sp>
        <p:nvSpPr>
          <p:cNvPr id="30734" name="Subtitle 24"/>
          <p:cNvSpPr>
            <a:spLocks noGrp="1"/>
          </p:cNvSpPr>
          <p:nvPr>
            <p:ph type="subTitle" idx="1"/>
          </p:nvPr>
        </p:nvSpPr>
        <p:spPr>
          <a:xfrm>
            <a:off x="4873384" y="2983376"/>
            <a:ext cx="4038600" cy="1591550"/>
          </a:xfrm>
        </p:spPr>
        <p:txBody>
          <a:bodyPr/>
          <a:lstStyle/>
          <a:p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Estudio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Mercado  y </a:t>
            </a:r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Análisis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Financiero</a:t>
            </a:r>
            <a:r>
              <a:rPr lang="en-US" sz="1800" b="1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 </a:t>
            </a:r>
            <a:r>
              <a:rPr lang="en-US" sz="1800" b="1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istema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800" b="1" i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onedero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Electrónico</a:t>
            </a:r>
            <a:r>
              <a:rPr lang="en-US" sz="1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para Cobiscorp</a:t>
            </a:r>
          </a:p>
          <a:p>
            <a:endParaRPr lang="en-US" sz="14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Maestría</a:t>
            </a:r>
            <a:r>
              <a:rPr lang="en-US" sz="1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Internacional</a:t>
            </a:r>
            <a:r>
              <a:rPr lang="en-US" sz="1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Administración</a:t>
            </a:r>
            <a:r>
              <a:rPr lang="en-US" sz="14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Empresas</a:t>
            </a:r>
            <a:endParaRPr lang="en-US" sz="14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5" name="Title 23"/>
          <p:cNvSpPr>
            <a:spLocks noGrp="1"/>
          </p:cNvSpPr>
          <p:nvPr>
            <p:ph type="ctrTitle"/>
          </p:nvPr>
        </p:nvSpPr>
        <p:spPr>
          <a:xfrm>
            <a:off x="2868614" y="1143000"/>
            <a:ext cx="2970212" cy="533400"/>
          </a:xfrm>
        </p:spPr>
        <p:txBody>
          <a:bodyPr/>
          <a:lstStyle/>
          <a:p>
            <a:pPr algn="ctr"/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DEFENSA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PUBLICA</a:t>
            </a:r>
            <a:endParaRPr lang="es-EC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ubtitle 24"/>
          <p:cNvSpPr txBox="1">
            <a:spLocks/>
          </p:cNvSpPr>
          <p:nvPr/>
        </p:nvSpPr>
        <p:spPr>
          <a:xfrm>
            <a:off x="4356100" y="5313363"/>
            <a:ext cx="15398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Myriad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050" b="1" i="1" dirty="0" smtClean="0">
                <a:solidFill>
                  <a:schemeClr val="tx1"/>
                </a:solidFill>
              </a:rPr>
              <a:t>Noviembre 2012</a:t>
            </a:r>
          </a:p>
          <a:p>
            <a:pPr>
              <a:defRPr/>
            </a:pPr>
            <a:endParaRPr lang="es-MX" i="1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 descr="logo_esp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0600" y="2299494"/>
            <a:ext cx="1828800" cy="512762"/>
          </a:xfrm>
          <a:prstGeom prst="rect">
            <a:avLst/>
          </a:prstGeom>
          <a:gradFill rotWithShape="0">
            <a:gsLst>
              <a:gs pos="0">
                <a:srgbClr val="DDFFFF"/>
              </a:gs>
              <a:gs pos="100000">
                <a:srgbClr val="FFFFFF"/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705600" y="4497050"/>
            <a:ext cx="2119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 de </a:t>
            </a:r>
            <a:r>
              <a:rPr lang="en-US" sz="1600" dirty="0" err="1"/>
              <a:t>T</a:t>
            </a:r>
            <a:r>
              <a:rPr lang="en-US" sz="1600" dirty="0" err="1" smtClean="0"/>
              <a:t>esis</a:t>
            </a:r>
            <a:r>
              <a:rPr lang="en-US" sz="1600" dirty="0" smtClean="0"/>
              <a:t>: </a:t>
            </a:r>
          </a:p>
          <a:p>
            <a:r>
              <a:rPr lang="en-US" sz="1400" b="1" dirty="0" err="1" smtClean="0"/>
              <a:t>Ing</a:t>
            </a:r>
            <a:r>
              <a:rPr lang="en-US" sz="1400" b="1" dirty="0" smtClean="0"/>
              <a:t>. Guido </a:t>
            </a:r>
            <a:r>
              <a:rPr lang="en-US" sz="1400" b="1" dirty="0" err="1" smtClean="0"/>
              <a:t>Crespo</a:t>
            </a:r>
            <a:r>
              <a:rPr lang="en-US" sz="1400" b="1" dirty="0" smtClean="0"/>
              <a:t> MBA.</a:t>
            </a:r>
          </a:p>
          <a:p>
            <a:endParaRPr lang="en-US" sz="1400" b="1" dirty="0" smtClean="0"/>
          </a:p>
          <a:p>
            <a:r>
              <a:rPr lang="en-US" sz="1600" dirty="0" err="1" smtClean="0"/>
              <a:t>Autores</a:t>
            </a:r>
            <a:r>
              <a:rPr lang="en-US" sz="1600" dirty="0" smtClean="0"/>
              <a:t>:</a:t>
            </a:r>
          </a:p>
          <a:p>
            <a:r>
              <a:rPr lang="en-US" sz="1400" b="1" dirty="0" err="1" smtClean="0"/>
              <a:t>Raúl</a:t>
            </a:r>
            <a:r>
              <a:rPr lang="en-US" sz="1400" b="1" dirty="0" smtClean="0"/>
              <a:t> Dueñas </a:t>
            </a:r>
            <a:r>
              <a:rPr lang="en-US" sz="1400" b="1" dirty="0" err="1" smtClean="0"/>
              <a:t>Zenck</a:t>
            </a:r>
            <a:endParaRPr lang="en-US" sz="1400" b="1" dirty="0" smtClean="0"/>
          </a:p>
          <a:p>
            <a:r>
              <a:rPr lang="en-US" sz="1400" b="1" dirty="0" err="1" smtClean="0"/>
              <a:t>Fabián</a:t>
            </a:r>
            <a:r>
              <a:rPr lang="en-US" sz="1400" b="1" dirty="0" smtClean="0"/>
              <a:t> Espinosa Ruiz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5659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01" y="31749"/>
            <a:ext cx="9188451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795963"/>
            <a:ext cx="3125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946775"/>
            <a:ext cx="1876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670675"/>
            <a:ext cx="917892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73388"/>
            <a:ext cx="7518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1300"/>
            <a:ext cx="48212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975"/>
            <a:ext cx="523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975"/>
            <a:ext cx="1901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895600" y="20685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Title 15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6653213" cy="1470025"/>
          </a:xfrm>
        </p:spPr>
        <p:txBody>
          <a:bodyPr/>
          <a:lstStyle/>
          <a:p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CAPÍTULO 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III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Investigación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4800" dirty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ercado</a:t>
            </a:r>
            <a:endParaRPr lang="es-EC" sz="4800" dirty="0">
              <a:solidFill>
                <a:srgbClr val="10AE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Definición del Problema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703696"/>
            <a:ext cx="8305800" cy="4662488"/>
          </a:xfrm>
        </p:spPr>
        <p:txBody>
          <a:bodyPr/>
          <a:lstStyle/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>
                <a:latin typeface="Calibri" pitchFamily="34" charset="0"/>
                <a:cs typeface="Calibri" pitchFamily="34" charset="0"/>
              </a:rPr>
              <a:t>Discusiones con quienes toman las decisiones</a:t>
            </a:r>
            <a:endParaRPr lang="es-EC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>
                <a:latin typeface="Calibri" pitchFamily="34" charset="0"/>
                <a:cs typeface="Calibri" pitchFamily="34" charset="0"/>
              </a:rPr>
              <a:t>Entrevistas con los expertos del ramo y otros individuos conocedores</a:t>
            </a:r>
            <a:endParaRPr lang="es-EC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>
                <a:latin typeface="Calibri" pitchFamily="34" charset="0"/>
                <a:cs typeface="Calibri" pitchFamily="34" charset="0"/>
              </a:rPr>
              <a:t>Análisis de datos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secundarios </a:t>
            </a:r>
            <a:r>
              <a:rPr lang="es-ES_tradnl" dirty="0" smtClean="0">
                <a:latin typeface="Calibri" pitchFamily="34" charset="0"/>
                <a:cs typeface="Calibri" pitchFamily="34" charset="0"/>
                <a:hlinkClick r:id="rId2" action="ppaction://hlinksldjump"/>
              </a:rPr>
              <a:t>(</a:t>
            </a:r>
            <a:r>
              <a:rPr lang="es-ES_tradnl" dirty="0" smtClean="0">
                <a:latin typeface="Calibri" pitchFamily="34" charset="0"/>
                <a:cs typeface="Calibri" pitchFamily="34" charset="0"/>
                <a:hlinkClick r:id="" action="ppaction://noaction"/>
              </a:rPr>
              <a:t>Detalle</a:t>
            </a:r>
            <a:r>
              <a:rPr lang="es-ES_tradnl" dirty="0" smtClean="0">
                <a:latin typeface="Calibri" pitchFamily="34" charset="0"/>
                <a:cs typeface="Calibri" pitchFamily="34" charset="0"/>
                <a:hlinkClick r:id="rId2" action="ppaction://hlinksldjump"/>
              </a:rPr>
              <a:t>)</a:t>
            </a:r>
            <a:endParaRPr lang="es-EC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>
                <a:latin typeface="Calibri" pitchFamily="34" charset="0"/>
                <a:cs typeface="Calibri" pitchFamily="34" charset="0"/>
              </a:rPr>
              <a:t>Investigación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cualitativa (</a:t>
            </a:r>
            <a:r>
              <a:rPr lang="es-ES_tradnl" dirty="0" err="1" smtClean="0">
                <a:latin typeface="Calibri" pitchFamily="34" charset="0"/>
                <a:cs typeface="Calibri" pitchFamily="34" charset="0"/>
              </a:rPr>
              <a:t>Mondex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/ RTS)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Contexto Ambiental del Problema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6736" y="1524000"/>
            <a:ext cx="4495800" cy="4077334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 bwMode="auto">
          <a:xfrm flipV="1">
            <a:off x="5257800" y="4191000"/>
            <a:ext cx="3352800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Elbow Connector 5"/>
          <p:cNvCxnSpPr/>
          <p:nvPr/>
        </p:nvCxnSpPr>
        <p:spPr bwMode="auto">
          <a:xfrm flipV="1">
            <a:off x="5306136" y="3372167"/>
            <a:ext cx="3352800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Elbow Connector 6"/>
          <p:cNvCxnSpPr/>
          <p:nvPr/>
        </p:nvCxnSpPr>
        <p:spPr bwMode="auto">
          <a:xfrm flipV="1">
            <a:off x="5322058" y="2438400"/>
            <a:ext cx="3352800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Elbow Connector 7"/>
          <p:cNvCxnSpPr/>
          <p:nvPr/>
        </p:nvCxnSpPr>
        <p:spPr bwMode="auto">
          <a:xfrm flipV="1">
            <a:off x="5272017" y="1524000"/>
            <a:ext cx="3352800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98458" y="4218864"/>
            <a:ext cx="1191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Tecnología, </a:t>
            </a:r>
          </a:p>
          <a:p>
            <a:r>
              <a:rPr lang="es-EC" sz="1200" dirty="0"/>
              <a:t>M</a:t>
            </a:r>
            <a:r>
              <a:rPr lang="es-EC" sz="1200" dirty="0" smtClean="0"/>
              <a:t>antenimiento </a:t>
            </a:r>
          </a:p>
          <a:p>
            <a:r>
              <a:rPr lang="es-EC" sz="1200" dirty="0" smtClean="0"/>
              <a:t>Operación</a:t>
            </a:r>
            <a:endParaRPr lang="es-EC" dirty="0"/>
          </a:p>
        </p:txBody>
      </p:sp>
      <p:sp>
        <p:nvSpPr>
          <p:cNvPr id="11" name="TextBox 10"/>
          <p:cNvSpPr txBox="1"/>
          <p:nvPr/>
        </p:nvSpPr>
        <p:spPr>
          <a:xfrm>
            <a:off x="7000730" y="3443200"/>
            <a:ext cx="191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Capacidad de captar fondos</a:t>
            </a:r>
          </a:p>
          <a:p>
            <a:r>
              <a:rPr lang="es-EC" sz="1200" dirty="0" smtClean="0"/>
              <a:t>Compensar Transacciones</a:t>
            </a:r>
            <a:endParaRPr lang="es-EC" dirty="0"/>
          </a:p>
        </p:txBody>
      </p:sp>
      <p:sp>
        <p:nvSpPr>
          <p:cNvPr id="12" name="TextBox 11"/>
          <p:cNvSpPr txBox="1"/>
          <p:nvPr/>
        </p:nvSpPr>
        <p:spPr>
          <a:xfrm>
            <a:off x="7014378" y="2433248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Corresponsales no bancarios</a:t>
            </a:r>
          </a:p>
          <a:p>
            <a:r>
              <a:rPr lang="es-EC" sz="1200" dirty="0" smtClean="0"/>
              <a:t>Agentes de captación</a:t>
            </a:r>
            <a:endParaRPr lang="es-EC" dirty="0"/>
          </a:p>
        </p:txBody>
      </p:sp>
      <p:sp>
        <p:nvSpPr>
          <p:cNvPr id="13" name="TextBox 12"/>
          <p:cNvSpPr txBox="1"/>
          <p:nvPr/>
        </p:nvSpPr>
        <p:spPr>
          <a:xfrm>
            <a:off x="7000729" y="1496132"/>
            <a:ext cx="1740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Usuario Final del servicio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703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Problema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 smtClean="0">
                <a:latin typeface="Calibri" pitchFamily="34" charset="0"/>
                <a:cs typeface="Calibri" pitchFamily="34" charset="0"/>
              </a:rPr>
              <a:t>No se conoce el comportamiento </a:t>
            </a:r>
            <a:r>
              <a:rPr lang="es-ES_tradnl" dirty="0">
                <a:latin typeface="Calibri" pitchFamily="34" charset="0"/>
                <a:cs typeface="Calibri" pitchFamily="34" charset="0"/>
              </a:rPr>
              <a:t>de las personas que no tienen acceso a los servicios financieros, respecto al uso de dinero en efectivo. </a:t>
            </a:r>
            <a:endParaRPr lang="es-ES_tradnl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S_tradnl" dirty="0" smtClean="0">
                <a:latin typeface="Calibri" pitchFamily="34" charset="0"/>
                <a:cs typeface="Calibri" pitchFamily="34" charset="0"/>
              </a:rPr>
              <a:t>El monedero </a:t>
            </a:r>
            <a:r>
              <a:rPr lang="es-ES_tradnl" dirty="0">
                <a:latin typeface="Calibri" pitchFamily="34" charset="0"/>
                <a:cs typeface="Calibri" pitchFamily="34" charset="0"/>
              </a:rPr>
              <a:t>electrónico, puede ser una alternativa viable al uso de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dinero en efectivo.  </a:t>
            </a:r>
            <a:endParaRPr lang="es-ES_tradnl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C" dirty="0" smtClean="0">
                <a:latin typeface="Calibri" pitchFamily="34" charset="0"/>
                <a:cs typeface="Calibri" pitchFamily="34" charset="0"/>
              </a:rPr>
              <a:t>No existe un estudio previo en Ecuador para este tipo de sistemas o servicios.</a:t>
            </a:r>
            <a:endParaRPr lang="es-EC" dirty="0">
              <a:latin typeface="Calibri" pitchFamily="34" charset="0"/>
              <a:cs typeface="Calibri" pitchFamily="34" charset="0"/>
            </a:endParaRPr>
          </a:p>
          <a:p>
            <a:endParaRPr lang="es-EC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Calibri" pitchFamily="34" charset="0"/>
                <a:cs typeface="Calibri" pitchFamily="34" charset="0"/>
              </a:rPr>
              <a:t>O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bjetivos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latin typeface="Calibri" pitchFamily="34" charset="0"/>
                <a:ea typeface="+mn-ea"/>
                <a:cs typeface="Calibri" pitchFamily="34" charset="0"/>
              </a:rPr>
              <a:t>Objetivo General</a:t>
            </a:r>
            <a:endParaRPr lang="es-EC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Proveer un estudio referente a las características del mercado del servicios del Monedero electrónico.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Descubrir posible competencia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Proveer información a las Instituciones Financieras (vialidad y estrategias)</a:t>
            </a:r>
          </a:p>
          <a:p>
            <a:pPr>
              <a:buClr>
                <a:schemeClr val="tx2"/>
              </a:buClr>
              <a:buFont typeface="Wingdings" pitchFamily="2" charset="2"/>
              <a:buChar char="v"/>
            </a:pPr>
            <a:endParaRPr lang="es-EC" sz="1800" dirty="0"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s-ES" b="1" dirty="0">
                <a:latin typeface="Calibri" pitchFamily="34" charset="0"/>
                <a:ea typeface="+mn-ea"/>
                <a:cs typeface="Calibri" pitchFamily="34" charset="0"/>
              </a:rPr>
              <a:t>Objetivos Específicos</a:t>
            </a:r>
            <a:endParaRPr lang="es-EC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C" sz="1800" dirty="0" smtClean="0">
                <a:latin typeface="Calibri" pitchFamily="34" charset="0"/>
                <a:cs typeface="Calibri" pitchFamily="34" charset="0"/>
              </a:rPr>
              <a:t>Determinar potencial mensual de uso (número de usuarios, número de transacciones).</a:t>
            </a:r>
            <a:endParaRPr lang="es-EC" sz="1800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>
                <a:latin typeface="Calibri" pitchFamily="34" charset="0"/>
                <a:cs typeface="Calibri" pitchFamily="34" charset="0"/>
              </a:rPr>
              <a:t>Determinar el comportamiento de la población no </a:t>
            </a:r>
            <a:r>
              <a:rPr lang="es-ES" sz="1800" dirty="0" err="1" smtClean="0">
                <a:latin typeface="Calibri" pitchFamily="34" charset="0"/>
                <a:cs typeface="Calibri" pitchFamily="34" charset="0"/>
              </a:rPr>
              <a:t>bancarizada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(socio-demográficos).</a:t>
            </a:r>
            <a:endParaRPr lang="es-EC" sz="1800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>
                <a:latin typeface="Calibri" pitchFamily="34" charset="0"/>
                <a:cs typeface="Calibri" pitchFamily="34" charset="0"/>
              </a:rPr>
              <a:t>Establecer las estrategias de 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marketing.</a:t>
            </a:r>
            <a:endParaRPr lang="es-EC" sz="1800" dirty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v"/>
            </a:pPr>
            <a:r>
              <a:rPr lang="es-ES" sz="1800" dirty="0">
                <a:latin typeface="Calibri" pitchFamily="34" charset="0"/>
                <a:cs typeface="Calibri" pitchFamily="34" charset="0"/>
              </a:rPr>
              <a:t>Establecer la competencia,  oferta, demanda, y demanda 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insatisfecha.</a:t>
            </a:r>
            <a:endParaRPr lang="es-EC" sz="1800" dirty="0">
              <a:latin typeface="Calibri" pitchFamily="34" charset="0"/>
              <a:cs typeface="Calibri" pitchFamily="34" charset="0"/>
            </a:endParaRPr>
          </a:p>
          <a:p>
            <a:endParaRPr lang="es-EC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405062" y="228600"/>
            <a:ext cx="6738938" cy="5334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Hipótesis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8534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PI1:</a:t>
            </a:r>
            <a:r>
              <a:rPr lang="es-ES" sz="1600" dirty="0"/>
              <a:t> ¿Cuantas transacciones al mes de compras de bienes o servicios realiza una </a:t>
            </a:r>
            <a:r>
              <a:rPr lang="es-ES" sz="1600" dirty="0" smtClean="0"/>
              <a:t>persona?</a:t>
            </a:r>
            <a:endParaRPr lang="es-EC" sz="1600" dirty="0"/>
          </a:p>
          <a:p>
            <a:r>
              <a:rPr lang="es-ES" sz="1600" b="1" dirty="0" smtClean="0"/>
              <a:t>H1: </a:t>
            </a:r>
            <a:r>
              <a:rPr lang="es-E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Una persona en promedio realiza unas 50 transacciones que involucran efectivo al mes.</a:t>
            </a:r>
          </a:p>
          <a:p>
            <a:endParaRPr lang="es-EC" sz="1600" dirty="0"/>
          </a:p>
          <a:p>
            <a:r>
              <a:rPr lang="es-ES" sz="1600" b="1" dirty="0"/>
              <a:t>PI2:</a:t>
            </a:r>
            <a:r>
              <a:rPr lang="es-ES" sz="1600" dirty="0"/>
              <a:t> ¿Cuál es el ingreso mensual de las personas no </a:t>
            </a:r>
            <a:r>
              <a:rPr lang="es-ES" sz="1600" dirty="0" err="1"/>
              <a:t>bancarizadas</a:t>
            </a:r>
            <a:r>
              <a:rPr lang="es-ES" sz="1600" dirty="0"/>
              <a:t>?</a:t>
            </a:r>
            <a:endParaRPr lang="es-EC" sz="1600" dirty="0"/>
          </a:p>
          <a:p>
            <a:r>
              <a:rPr lang="es-ES" sz="1600" b="1" dirty="0"/>
              <a:t>H2:</a:t>
            </a:r>
            <a:r>
              <a:rPr lang="es-ES" sz="1600" dirty="0"/>
              <a:t>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población no </a:t>
            </a:r>
            <a:r>
              <a:rPr lang="es-E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bancarizada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tiene ingresos menores a $500 mensuales. Además este segmento de la población está dentro de la población económicamente activa.</a:t>
            </a:r>
            <a:endParaRPr lang="es-EC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r>
              <a:rPr lang="es-ES" sz="1600" b="1" dirty="0" smtClean="0"/>
              <a:t>PI3</a:t>
            </a:r>
            <a:r>
              <a:rPr lang="es-ES" sz="1600" b="1" dirty="0"/>
              <a:t>:</a:t>
            </a:r>
            <a:r>
              <a:rPr lang="es-ES" sz="1600" dirty="0"/>
              <a:t> ¿Cuál es la mejor forma de implantar un sistema de monedero electrónico?</a:t>
            </a:r>
            <a:endParaRPr lang="es-EC" sz="1600" dirty="0"/>
          </a:p>
          <a:p>
            <a:r>
              <a:rPr lang="es-ES" sz="1600" b="1" dirty="0"/>
              <a:t>H3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adopción de esta alternativa, no puede ser masiva, se debe iniciar en un entorno controlado o piloto y luego crecer.</a:t>
            </a:r>
            <a:endParaRPr lang="es-EC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r>
              <a:rPr lang="es-ES" sz="1600" b="1" dirty="0" smtClean="0"/>
              <a:t>PI4</a:t>
            </a:r>
            <a:r>
              <a:rPr lang="es-ES" sz="1600" b="1" dirty="0"/>
              <a:t>:</a:t>
            </a:r>
            <a:r>
              <a:rPr lang="es-ES" sz="1600" dirty="0"/>
              <a:t> ¿Quién ofrece este tipo de servicios a las instituciones financieras, actualmente en el Ecuador?</a:t>
            </a:r>
            <a:endParaRPr lang="es-EC" sz="1600" dirty="0"/>
          </a:p>
          <a:p>
            <a:r>
              <a:rPr lang="es-ES" sz="1600" b="1" dirty="0"/>
              <a:t>H4</a:t>
            </a:r>
            <a:r>
              <a: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Este sistema no está implementado en Ecuador, por tanto el mercado es completamente nuevo.</a:t>
            </a:r>
            <a:endParaRPr lang="es-EC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r>
              <a:rPr lang="es-ES" sz="1600" b="1" dirty="0" smtClean="0"/>
              <a:t>PI5</a:t>
            </a:r>
            <a:r>
              <a:rPr lang="es-ES" sz="1600" b="1" dirty="0"/>
              <a:t>:</a:t>
            </a:r>
            <a:r>
              <a:rPr lang="es-ES" sz="1600" dirty="0"/>
              <a:t> ¿Qué grado de aceptación tendría un sistema de monedero electrónico en el Distrito Metropolitano de Quito?</a:t>
            </a:r>
            <a:endParaRPr lang="es-EC" sz="1600" dirty="0"/>
          </a:p>
          <a:p>
            <a:r>
              <a:rPr lang="es-ES" sz="1600" b="1" dirty="0"/>
              <a:t>H5: </a:t>
            </a:r>
            <a:r>
              <a: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Este sistema sería bien recibido por parte de la población, principalmente por la gente joven y con mayor nivel de educación.</a:t>
            </a:r>
            <a:endParaRPr lang="es-EC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1600" dirty="0"/>
              <a:t> 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8940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03513" y="181100"/>
            <a:ext cx="6245225" cy="5334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Metodología de Investigación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8339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C" dirty="0" smtClean="0"/>
              <a:t>Tipo de Estudio Exploratorio y Descriptivo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Método de investigación Inductivo</a:t>
            </a:r>
          </a:p>
          <a:p>
            <a:pPr>
              <a:buFont typeface="Wingdings" pitchFamily="2" charset="2"/>
              <a:buChar char="v"/>
            </a:pPr>
            <a:r>
              <a:rPr lang="es-EC" dirty="0"/>
              <a:t>Encuestas a una muestra poblacional representativa</a:t>
            </a:r>
          </a:p>
          <a:p>
            <a:pPr lvl="1">
              <a:buFont typeface="Wingdings" pitchFamily="2" charset="2"/>
              <a:buChar char="v"/>
            </a:pPr>
            <a:r>
              <a:rPr lang="es-EC" dirty="0" smtClean="0"/>
              <a:t>Muestreo aleatorio estratificado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Fuentes secundarias: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/>
              <a:t>INEC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/>
              <a:t>Superintendencia de Bancos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/>
              <a:t>Banco Central del Ecuador</a:t>
            </a:r>
          </a:p>
          <a:p>
            <a:pPr lvl="1">
              <a:buFont typeface="Arial" pitchFamily="34" charset="0"/>
              <a:buChar char="•"/>
            </a:pPr>
            <a:r>
              <a:rPr lang="es-EC" dirty="0" smtClean="0"/>
              <a:t>Federación de Bancos de Latinoamérica</a:t>
            </a:r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Entrevistas a funcionarios de Instituciones Financieras</a:t>
            </a:r>
          </a:p>
          <a:p>
            <a:pPr lvl="1">
              <a:buFont typeface="Arial" pitchFamily="34" charset="0"/>
              <a:buChar char="•"/>
            </a:pP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40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Tamaño de la Muestra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914400"/>
                <a:ext cx="8382000" cy="377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dirty="0" smtClean="0"/>
                  <a:t>Para determinar el tamaño de la muestra se utilizo </a:t>
                </a:r>
                <a:r>
                  <a:rPr lang="es-ES_tradnl" dirty="0"/>
                  <a:t>la fórmula:</a:t>
                </a:r>
                <a:endParaRPr lang="es-EC" dirty="0"/>
              </a:p>
              <a:p>
                <a:r>
                  <a:rPr lang="es-ES_tradnl" dirty="0"/>
                  <a:t> </a:t>
                </a:r>
                <a:endParaRPr lang="es-EC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i="1">
                          <a:latin typeface="Cambria Math"/>
                        </a:rPr>
                        <m:t>𝑛</m:t>
                      </m:r>
                      <m:r>
                        <a:rPr lang="es-ES_tradnl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latin typeface="Cambria Math"/>
                            </a:rPr>
                            <m:t>𝑁</m:t>
                          </m:r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r>
                            <a:rPr lang="es-ES_tradnl" sz="1600" i="1">
                              <a:latin typeface="Cambria Math"/>
                            </a:rPr>
                            <m:t>𝑝</m:t>
                          </m:r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r>
                            <a:rPr lang="es-ES_tradnl" sz="1600" i="1">
                              <a:latin typeface="Cambria Math"/>
                            </a:rPr>
                            <m:t>𝑞</m:t>
                          </m:r>
                        </m:num>
                        <m:den>
                          <m:d>
                            <m:d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S_tradnl" sz="16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s-ES_tradnl" sz="1600" i="1">
                              <a:latin typeface="Cambria Math"/>
                            </a:rPr>
                            <m:t>+</m:t>
                          </m:r>
                          <m:r>
                            <a:rPr lang="es-ES_tradnl" sz="1600" i="1">
                              <a:latin typeface="Cambria Math"/>
                            </a:rPr>
                            <m:t>𝑝</m:t>
                          </m:r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r>
                            <a:rPr lang="es-ES_tradnl" sz="1600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  <a:p>
                <a:endParaRPr lang="es-ES_tradnl" sz="1400" dirty="0" smtClean="0"/>
              </a:p>
              <a:p>
                <a:r>
                  <a:rPr lang="es-ES_tradnl" sz="1400" dirty="0" smtClean="0"/>
                  <a:t>La </a:t>
                </a:r>
                <a:r>
                  <a:rPr lang="es-ES_tradnl" sz="1400" dirty="0"/>
                  <a:t>población total es: </a:t>
                </a:r>
                <a:r>
                  <a:rPr lang="es-ES_tradnl" sz="1400" dirty="0" smtClean="0"/>
                  <a:t>N=1’134.698 (entre 15 y 60 años)</a:t>
                </a:r>
                <a:endParaRPr lang="es-EC" sz="1400" dirty="0"/>
              </a:p>
              <a:p>
                <a:r>
                  <a:rPr lang="es-ES_tradnl" sz="1400" dirty="0"/>
                  <a:t>Las proporciones </a:t>
                </a:r>
                <a:r>
                  <a:rPr lang="es-ES_tradnl" sz="1400" dirty="0" smtClean="0"/>
                  <a:t>p = q = 0.5</a:t>
                </a:r>
                <a:endParaRPr lang="es-EC" sz="1400" dirty="0"/>
              </a:p>
              <a:p>
                <a:r>
                  <a:rPr lang="es-ES_tradnl" sz="1400" dirty="0"/>
                  <a:t>El error </a:t>
                </a:r>
                <a:r>
                  <a:rPr lang="es-ES_tradnl" sz="1400" dirty="0" err="1"/>
                  <a:t>muestral</a:t>
                </a:r>
                <a:r>
                  <a:rPr lang="es-ES_tradnl" sz="1400" dirty="0"/>
                  <a:t> es  </a:t>
                </a:r>
                <a:r>
                  <a:rPr lang="es-ES_tradnl" sz="1400" dirty="0" smtClean="0"/>
                  <a:t>e = 0.05</a:t>
                </a:r>
                <a:endParaRPr lang="es-EC" sz="1400" dirty="0"/>
              </a:p>
              <a:p>
                <a:r>
                  <a:rPr lang="es-ES_tradnl" sz="1400" dirty="0"/>
                  <a:t>El nivel de confianza </a:t>
                </a:r>
                <a:r>
                  <a:rPr lang="es-ES_tradnl" sz="1400" dirty="0" smtClean="0"/>
                  <a:t>= 95.44</a:t>
                </a:r>
                <a:r>
                  <a:rPr lang="es-ES_tradnl" sz="1400" dirty="0"/>
                  <a:t>%, por tanto se trabaja con z=2.00</a:t>
                </a:r>
                <a:endParaRPr lang="es-EC" sz="1400" dirty="0"/>
              </a:p>
              <a:p>
                <a:r>
                  <a:rPr lang="es-ES_tradnl" dirty="0" smtClean="0"/>
                  <a:t>n </a:t>
                </a:r>
                <a:r>
                  <a:rPr lang="es-ES_tradnl" b="1" dirty="0"/>
                  <a:t>= 400 encuestas</a:t>
                </a:r>
                <a:r>
                  <a:rPr lang="es-ES_tradnl" b="1" dirty="0" smtClean="0"/>
                  <a:t>.</a:t>
                </a:r>
                <a:r>
                  <a:rPr lang="es-ES_tradnl" b="1" dirty="0"/>
                  <a:t> </a:t>
                </a:r>
                <a:endParaRPr lang="es-EC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_tradnl" sz="16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_tradnl" sz="1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s-ES_tradnl" sz="1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latin typeface="Cambria Math"/>
                            </a:rPr>
                            <m:t>𝑛</m:t>
                          </m:r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C" sz="1600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_tradnl" sz="16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S_tradnl" sz="1600" i="1">
                              <a:latin typeface="Cambria Math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S_tradnl" dirty="0"/>
                  <a:t> 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8382000" cy="3773918"/>
              </a:xfrm>
              <a:prstGeom prst="rect">
                <a:avLst/>
              </a:prstGeom>
              <a:blipFill rotWithShape="1">
                <a:blip r:embed="rId2"/>
                <a:stretch>
                  <a:fillRect l="-582" t="-8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22018"/>
              </p:ext>
            </p:extLst>
          </p:nvPr>
        </p:nvGraphicFramePr>
        <p:xfrm>
          <a:off x="2286000" y="4261512"/>
          <a:ext cx="4973319" cy="2209800"/>
        </p:xfrm>
        <a:graphic>
          <a:graphicData uri="http://schemas.openxmlformats.org/drawingml/2006/table">
            <a:tbl>
              <a:tblPr firstRow="1" firstCol="1" bandRow="1"/>
              <a:tblGrid>
                <a:gridCol w="1699268"/>
                <a:gridCol w="779143"/>
                <a:gridCol w="845134"/>
                <a:gridCol w="1649774"/>
              </a:tblGrid>
              <a:tr h="441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Estrato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Tamaño de la Muestra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Quito Norte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453,879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Quito Sur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397,144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Quito Centro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113,469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Quito Valles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170,205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6991"/>
            <a:ext cx="6245225" cy="533400"/>
          </a:xfrm>
        </p:spPr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48316257"/>
              </p:ext>
            </p:extLst>
          </p:nvPr>
        </p:nvGraphicFramePr>
        <p:xfrm>
          <a:off x="4542691" y="1269241"/>
          <a:ext cx="371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071374"/>
              </p:ext>
            </p:extLst>
          </p:nvPr>
        </p:nvGraphicFramePr>
        <p:xfrm>
          <a:off x="66675" y="1066800"/>
          <a:ext cx="3952875" cy="22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60299729"/>
              </p:ext>
            </p:extLst>
          </p:nvPr>
        </p:nvGraphicFramePr>
        <p:xfrm>
          <a:off x="66675" y="3711053"/>
          <a:ext cx="3979033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38500851"/>
              </p:ext>
            </p:extLst>
          </p:nvPr>
        </p:nvGraphicFramePr>
        <p:xfrm>
          <a:off x="4724400" y="3712190"/>
          <a:ext cx="4038600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57200"/>
            <a:ext cx="558885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6991"/>
            <a:ext cx="6245225" cy="533400"/>
          </a:xfrm>
        </p:spPr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72532495"/>
              </p:ext>
            </p:extLst>
          </p:nvPr>
        </p:nvGraphicFramePr>
        <p:xfrm>
          <a:off x="4542691" y="1269241"/>
          <a:ext cx="371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59918621"/>
              </p:ext>
            </p:extLst>
          </p:nvPr>
        </p:nvGraphicFramePr>
        <p:xfrm>
          <a:off x="66675" y="1066800"/>
          <a:ext cx="3952875" cy="22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23469776"/>
              </p:ext>
            </p:extLst>
          </p:nvPr>
        </p:nvGraphicFramePr>
        <p:xfrm>
          <a:off x="66675" y="3711053"/>
          <a:ext cx="3979033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31223598"/>
              </p:ext>
            </p:extLst>
          </p:nvPr>
        </p:nvGraphicFramePr>
        <p:xfrm>
          <a:off x="4724400" y="3712190"/>
          <a:ext cx="4038600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40" y="457200"/>
            <a:ext cx="558885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01" y="31749"/>
            <a:ext cx="9188451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795963"/>
            <a:ext cx="3125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946775"/>
            <a:ext cx="1876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670675"/>
            <a:ext cx="917892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73388"/>
            <a:ext cx="7518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1300"/>
            <a:ext cx="48212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975"/>
            <a:ext cx="523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975"/>
            <a:ext cx="1901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895600" y="20685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Title 15"/>
          <p:cNvSpPr>
            <a:spLocks noGrp="1"/>
          </p:cNvSpPr>
          <p:nvPr>
            <p:ph type="ctrTitle"/>
          </p:nvPr>
        </p:nvSpPr>
        <p:spPr>
          <a:xfrm>
            <a:off x="2106555" y="2438400"/>
            <a:ext cx="6653212" cy="1470025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CAPÍTULO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 I</a:t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Generalidades</a:t>
            </a:r>
            <a:endParaRPr lang="es-EC" sz="4800" dirty="0">
              <a:solidFill>
                <a:srgbClr val="10AE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6991"/>
            <a:ext cx="6245225" cy="533400"/>
          </a:xfrm>
        </p:spPr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72532495"/>
              </p:ext>
            </p:extLst>
          </p:nvPr>
        </p:nvGraphicFramePr>
        <p:xfrm>
          <a:off x="4542691" y="1269241"/>
          <a:ext cx="371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59918621"/>
              </p:ext>
            </p:extLst>
          </p:nvPr>
        </p:nvGraphicFramePr>
        <p:xfrm>
          <a:off x="66675" y="1066800"/>
          <a:ext cx="3952875" cy="22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323469776"/>
              </p:ext>
            </p:extLst>
          </p:nvPr>
        </p:nvGraphicFramePr>
        <p:xfrm>
          <a:off x="66675" y="3711053"/>
          <a:ext cx="3979033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931223598"/>
              </p:ext>
            </p:extLst>
          </p:nvPr>
        </p:nvGraphicFramePr>
        <p:xfrm>
          <a:off x="4724400" y="3712190"/>
          <a:ext cx="4038600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971800"/>
            <a:ext cx="5588858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6991"/>
            <a:ext cx="6245225" cy="533400"/>
          </a:xfrm>
        </p:spPr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5781325"/>
              </p:ext>
            </p:extLst>
          </p:nvPr>
        </p:nvGraphicFramePr>
        <p:xfrm>
          <a:off x="4542691" y="1269241"/>
          <a:ext cx="371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502938127"/>
              </p:ext>
            </p:extLst>
          </p:nvPr>
        </p:nvGraphicFramePr>
        <p:xfrm>
          <a:off x="66675" y="1066800"/>
          <a:ext cx="3952875" cy="226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800315519"/>
              </p:ext>
            </p:extLst>
          </p:nvPr>
        </p:nvGraphicFramePr>
        <p:xfrm>
          <a:off x="66675" y="3711053"/>
          <a:ext cx="3979033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02733195"/>
              </p:ext>
            </p:extLst>
          </p:nvPr>
        </p:nvGraphicFramePr>
        <p:xfrm>
          <a:off x="4724400" y="3712190"/>
          <a:ext cx="4038600" cy="26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2" y="3048000"/>
            <a:ext cx="5588858" cy="4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9169905"/>
              </p:ext>
            </p:extLst>
          </p:nvPr>
        </p:nvGraphicFramePr>
        <p:xfrm>
          <a:off x="454925" y="990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80397871"/>
              </p:ext>
            </p:extLst>
          </p:nvPr>
        </p:nvGraphicFramePr>
        <p:xfrm>
          <a:off x="5307842" y="990600"/>
          <a:ext cx="3614738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92994458"/>
              </p:ext>
            </p:extLst>
          </p:nvPr>
        </p:nvGraphicFramePr>
        <p:xfrm>
          <a:off x="310486" y="3429000"/>
          <a:ext cx="449011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85922785"/>
              </p:ext>
            </p:extLst>
          </p:nvPr>
        </p:nvGraphicFramePr>
        <p:xfrm>
          <a:off x="4343400" y="4191000"/>
          <a:ext cx="5105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2873"/>
            <a:ext cx="5588858" cy="401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80814746"/>
              </p:ext>
            </p:extLst>
          </p:nvPr>
        </p:nvGraphicFramePr>
        <p:xfrm>
          <a:off x="454925" y="990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963688818"/>
              </p:ext>
            </p:extLst>
          </p:nvPr>
        </p:nvGraphicFramePr>
        <p:xfrm>
          <a:off x="5307842" y="990600"/>
          <a:ext cx="3614738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898610909"/>
              </p:ext>
            </p:extLst>
          </p:nvPr>
        </p:nvGraphicFramePr>
        <p:xfrm>
          <a:off x="310486" y="3429000"/>
          <a:ext cx="449011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28462637"/>
              </p:ext>
            </p:extLst>
          </p:nvPr>
        </p:nvGraphicFramePr>
        <p:xfrm>
          <a:off x="4343400" y="4191000"/>
          <a:ext cx="5105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5588858" cy="457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91148269"/>
              </p:ext>
            </p:extLst>
          </p:nvPr>
        </p:nvGraphicFramePr>
        <p:xfrm>
          <a:off x="454925" y="990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74164524"/>
              </p:ext>
            </p:extLst>
          </p:nvPr>
        </p:nvGraphicFramePr>
        <p:xfrm>
          <a:off x="5307842" y="990600"/>
          <a:ext cx="3614738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90179201"/>
              </p:ext>
            </p:extLst>
          </p:nvPr>
        </p:nvGraphicFramePr>
        <p:xfrm>
          <a:off x="310486" y="3429000"/>
          <a:ext cx="449011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9273440"/>
              </p:ext>
            </p:extLst>
          </p:nvPr>
        </p:nvGraphicFramePr>
        <p:xfrm>
          <a:off x="4343400" y="4191000"/>
          <a:ext cx="5105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762251"/>
            <a:ext cx="5867400" cy="45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91148269"/>
              </p:ext>
            </p:extLst>
          </p:nvPr>
        </p:nvGraphicFramePr>
        <p:xfrm>
          <a:off x="454925" y="990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74164524"/>
              </p:ext>
            </p:extLst>
          </p:nvPr>
        </p:nvGraphicFramePr>
        <p:xfrm>
          <a:off x="5307842" y="990600"/>
          <a:ext cx="3614738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90179201"/>
              </p:ext>
            </p:extLst>
          </p:nvPr>
        </p:nvGraphicFramePr>
        <p:xfrm>
          <a:off x="310486" y="3429000"/>
          <a:ext cx="449011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9273440"/>
              </p:ext>
            </p:extLst>
          </p:nvPr>
        </p:nvGraphicFramePr>
        <p:xfrm>
          <a:off x="4343400" y="4191000"/>
          <a:ext cx="5105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00" descr="shadow rectangle white 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1"/>
            <a:ext cx="55888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6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0119885"/>
              </p:ext>
            </p:extLst>
          </p:nvPr>
        </p:nvGraphicFramePr>
        <p:xfrm>
          <a:off x="1676400" y="1066800"/>
          <a:ext cx="594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6943504"/>
              </p:ext>
            </p:extLst>
          </p:nvPr>
        </p:nvGraphicFramePr>
        <p:xfrm>
          <a:off x="323850" y="3429000"/>
          <a:ext cx="828675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442"/>
            <a:ext cx="8153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2120267"/>
              </p:ext>
            </p:extLst>
          </p:nvPr>
        </p:nvGraphicFramePr>
        <p:xfrm>
          <a:off x="1676400" y="1066800"/>
          <a:ext cx="594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8545118"/>
              </p:ext>
            </p:extLst>
          </p:nvPr>
        </p:nvGraphicFramePr>
        <p:xfrm>
          <a:off x="323850" y="3429000"/>
          <a:ext cx="828675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1"/>
            <a:ext cx="10820400" cy="49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4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37199818"/>
              </p:ext>
            </p:extLst>
          </p:nvPr>
        </p:nvGraphicFramePr>
        <p:xfrm>
          <a:off x="381000" y="1198728"/>
          <a:ext cx="845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21576262"/>
              </p:ext>
            </p:extLst>
          </p:nvPr>
        </p:nvGraphicFramePr>
        <p:xfrm>
          <a:off x="1981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2982"/>
            <a:ext cx="10820400" cy="49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89547105"/>
              </p:ext>
            </p:extLst>
          </p:nvPr>
        </p:nvGraphicFramePr>
        <p:xfrm>
          <a:off x="381000" y="1198728"/>
          <a:ext cx="8458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0701057"/>
              </p:ext>
            </p:extLst>
          </p:nvPr>
        </p:nvGraphicFramePr>
        <p:xfrm>
          <a:off x="1981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45" y="3438316"/>
            <a:ext cx="10820400" cy="37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Industria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1219200"/>
            <a:ext cx="2743200" cy="914400"/>
          </a:xfrm>
          <a:prstGeom prst="roundRect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Potenciales Entrantes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Gigantes Globales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Nuevas empresas locales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43945" y="5033556"/>
            <a:ext cx="2743200" cy="914400"/>
          </a:xfrm>
          <a:prstGeom prst="roundRect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Sustitutos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Desarrollo Interno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Empresas de Tercerización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156" y="3063241"/>
            <a:ext cx="2362200" cy="914400"/>
          </a:xfrm>
          <a:prstGeom prst="roundRect">
            <a:avLst/>
          </a:prstGeom>
          <a:gradFill flip="none" rotWithShape="1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Proveedores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Herramientas para Desarrollo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2057400"/>
            <a:ext cx="2743200" cy="2667000"/>
            <a:chOff x="1841863" y="3962400"/>
            <a:chExt cx="2743200" cy="2667000"/>
          </a:xfrm>
        </p:grpSpPr>
        <p:sp>
          <p:nvSpPr>
            <p:cNvPr id="8" name="Rounded Rectangle 7"/>
            <p:cNvSpPr/>
            <p:nvPr/>
          </p:nvSpPr>
          <p:spPr>
            <a:xfrm>
              <a:off x="1841863" y="3962400"/>
              <a:ext cx="2743200" cy="266700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Integradores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Consultores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Canales de comercialización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00" y="4038600"/>
              <a:ext cx="1905000" cy="12954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275" endPos="40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Clientes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Bancos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Financieras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Cooperativas,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Etc.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0" y="2743200"/>
            <a:ext cx="2667000" cy="1524000"/>
            <a:chOff x="3200400" y="1828800"/>
            <a:chExt cx="2667000" cy="1524000"/>
          </a:xfrm>
        </p:grpSpPr>
        <p:sp>
          <p:nvSpPr>
            <p:cNvPr id="11" name="Oval 10"/>
            <p:cNvSpPr/>
            <p:nvPr/>
          </p:nvSpPr>
          <p:spPr>
            <a:xfrm>
              <a:off x="3200400" y="1828800"/>
              <a:ext cx="2667000" cy="1524000"/>
            </a:xfrm>
            <a:prstGeom prst="ellipse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Competidores: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Cobiscorp, ASI, Datapro, etc.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urved Left Arrow 11"/>
            <p:cNvSpPr/>
            <p:nvPr/>
          </p:nvSpPr>
          <p:spPr>
            <a:xfrm>
              <a:off x="5257800" y="2209800"/>
              <a:ext cx="533400" cy="762000"/>
            </a:xfrm>
            <a:prstGeom prst="curvedLeftArrow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267200" y="2133600"/>
            <a:ext cx="381000" cy="609600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2765517" y="3278231"/>
            <a:ext cx="381000" cy="488766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5910393" y="3222717"/>
            <a:ext cx="381000" cy="488766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4345578" y="4354285"/>
            <a:ext cx="381000" cy="609600"/>
          </a:xfrm>
          <a:prstGeom prst="down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3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16464350"/>
              </p:ext>
            </p:extLst>
          </p:nvPr>
        </p:nvGraphicFramePr>
        <p:xfrm>
          <a:off x="2133600" y="914400"/>
          <a:ext cx="5175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67839982"/>
              </p:ext>
            </p:extLst>
          </p:nvPr>
        </p:nvGraphicFramePr>
        <p:xfrm>
          <a:off x="1676400" y="3725839"/>
          <a:ext cx="6248400" cy="268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57200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67081558"/>
              </p:ext>
            </p:extLst>
          </p:nvPr>
        </p:nvGraphicFramePr>
        <p:xfrm>
          <a:off x="2133600" y="914400"/>
          <a:ext cx="5175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32582447"/>
              </p:ext>
            </p:extLst>
          </p:nvPr>
        </p:nvGraphicFramePr>
        <p:xfrm>
          <a:off x="1676400" y="3725839"/>
          <a:ext cx="6248400" cy="268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212" y="3200400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15791401"/>
              </p:ext>
            </p:extLst>
          </p:nvPr>
        </p:nvGraphicFramePr>
        <p:xfrm>
          <a:off x="1600200" y="914400"/>
          <a:ext cx="5929313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45048008"/>
              </p:ext>
            </p:extLst>
          </p:nvPr>
        </p:nvGraphicFramePr>
        <p:xfrm>
          <a:off x="1600200" y="3771900"/>
          <a:ext cx="70866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642" y="457200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2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45053659"/>
              </p:ext>
            </p:extLst>
          </p:nvPr>
        </p:nvGraphicFramePr>
        <p:xfrm>
          <a:off x="1600200" y="914400"/>
          <a:ext cx="5929313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62978426"/>
              </p:ext>
            </p:extLst>
          </p:nvPr>
        </p:nvGraphicFramePr>
        <p:xfrm>
          <a:off x="1600200" y="3771900"/>
          <a:ext cx="70866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72" y="3124200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329186"/>
              </p:ext>
            </p:extLst>
          </p:nvPr>
        </p:nvGraphicFramePr>
        <p:xfrm>
          <a:off x="1219200" y="1524000"/>
          <a:ext cx="73914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2915475"/>
              </p:ext>
            </p:extLst>
          </p:nvPr>
        </p:nvGraphicFramePr>
        <p:xfrm>
          <a:off x="1654791" y="3810000"/>
          <a:ext cx="7096126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960" y="729018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Univariado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63334369"/>
              </p:ext>
            </p:extLst>
          </p:nvPr>
        </p:nvGraphicFramePr>
        <p:xfrm>
          <a:off x="1219200" y="1524000"/>
          <a:ext cx="73914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353541"/>
              </p:ext>
            </p:extLst>
          </p:nvPr>
        </p:nvGraphicFramePr>
        <p:xfrm>
          <a:off x="1654791" y="3810000"/>
          <a:ext cx="7096126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00" descr="shadow rectangle white 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352800"/>
            <a:ext cx="1082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48913"/>
              </p:ext>
            </p:extLst>
          </p:nvPr>
        </p:nvGraphicFramePr>
        <p:xfrm>
          <a:off x="261938" y="1624096"/>
          <a:ext cx="8686800" cy="1892459"/>
        </p:xfrm>
        <a:graphic>
          <a:graphicData uri="http://schemas.openxmlformats.org/drawingml/2006/table">
            <a:tbl>
              <a:tblPr firstRow="1" firstCol="1" bandRow="1"/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299879">
                <a:tc gridSpan="8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Rango de Edad * ¿Usaría el monedero electrónico, en lugar de efectivo? 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¿Usaría el monedero electrónico, en lugar de efectivo?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lo usaría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 está seguro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rowSpan="7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Rango de Edad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 a 18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 a 25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26 a 30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67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 a 40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 a 50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51 a 60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Mayores a 60 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18700"/>
              </p:ext>
            </p:extLst>
          </p:nvPr>
        </p:nvGraphicFramePr>
        <p:xfrm>
          <a:off x="1447800" y="3896274"/>
          <a:ext cx="6019800" cy="1426272"/>
        </p:xfrm>
        <a:graphic>
          <a:graphicData uri="http://schemas.openxmlformats.org/drawingml/2006/table">
            <a:tbl>
              <a:tblPr firstRow="1" firstCol="1" bandRow="1"/>
              <a:tblGrid>
                <a:gridCol w="1504950"/>
                <a:gridCol w="1504950"/>
                <a:gridCol w="1504950"/>
                <a:gridCol w="1504950"/>
              </a:tblGrid>
              <a:tr h="242888"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Pruebas de </a:t>
                      </a:r>
                      <a:r>
                        <a:rPr lang="es-ES" sz="950" b="1" dirty="0" err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chi</a:t>
                      </a: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-cuadrado 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687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Valor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Sig. asintótica (bilateral)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5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Chi-cuadrado de Pearson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107.397(a)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.000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Razón de verosimilitudes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106.790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.000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56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Asociación lineal por lineal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65.762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.000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3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 de casos válidos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569">
                <a:tc gridSpan="4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 9 casillas (25.7%) tienen una frecuencia esperada inferior a 5. La frecuencia mínima esperada es 1.13.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6683" y="1205583"/>
            <a:ext cx="831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+mn-lt"/>
              </a:rPr>
              <a:t>Tabla </a:t>
            </a:r>
            <a:r>
              <a:rPr lang="es-ES" sz="1200" b="1" dirty="0" smtClean="0">
                <a:latin typeface="+mn-lt"/>
              </a:rPr>
              <a:t>cruzada entre </a:t>
            </a:r>
            <a:r>
              <a:rPr lang="es-ES" sz="1200" b="1" dirty="0">
                <a:latin typeface="+mn-lt"/>
              </a:rPr>
              <a:t>Rango de Edad </a:t>
            </a:r>
            <a:r>
              <a:rPr lang="es-ES" sz="1200" b="1" dirty="0" smtClean="0">
                <a:latin typeface="+mn-lt"/>
              </a:rPr>
              <a:t> y  ¿Usaría </a:t>
            </a:r>
            <a:r>
              <a:rPr lang="es-ES" sz="1200" b="1" dirty="0">
                <a:latin typeface="+mn-lt"/>
              </a:rPr>
              <a:t>el monedero electrónico, en lugar de efectivo? </a:t>
            </a:r>
            <a:endParaRPr lang="es-EC" sz="1200" b="1" dirty="0">
              <a:latin typeface="+mn-lt"/>
            </a:endParaRPr>
          </a:p>
          <a:p>
            <a:endParaRPr lang="es-EC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90601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+mn-lt"/>
              </a:rPr>
              <a:t>Tabla cruzada entre el nivel de ingresos y la intención de uso del monedero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337862"/>
              </p:ext>
            </p:extLst>
          </p:nvPr>
        </p:nvGraphicFramePr>
        <p:xfrm>
          <a:off x="672152" y="1390502"/>
          <a:ext cx="8153400" cy="2461260"/>
        </p:xfrm>
        <a:graphic>
          <a:graphicData uri="http://schemas.openxmlformats.org/drawingml/2006/table">
            <a:tbl>
              <a:tblPr firstRow="1" firstCol="1" bandRow="1"/>
              <a:tblGrid>
                <a:gridCol w="904280"/>
                <a:gridCol w="821622"/>
                <a:gridCol w="818316"/>
                <a:gridCol w="669531"/>
                <a:gridCol w="595139"/>
                <a:gridCol w="520746"/>
                <a:gridCol w="602578"/>
                <a:gridCol w="602578"/>
                <a:gridCol w="595139"/>
                <a:gridCol w="743923"/>
                <a:gridCol w="743923"/>
                <a:gridCol w="535625"/>
              </a:tblGrid>
              <a:tr h="138430">
                <a:tc gridSpan="1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¿Usaría el monedero electrónico, en lugar de efectivo? * Nivel de ingresos</a:t>
                      </a: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b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Recuento 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Nivel de ingresos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Menores a $292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$292 a $400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$400 a $500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$500 a $600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$600 a $800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$800 a $1000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$1000 a $1200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$1200 a $1500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Mayor a $1500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64160">
                <a:tc rowSpan="5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¿Usaría el monedero electrónico, en lugar de efectivo?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lo usaría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 está seguro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58089"/>
              </p:ext>
            </p:extLst>
          </p:nvPr>
        </p:nvGraphicFramePr>
        <p:xfrm>
          <a:off x="2971800" y="4267200"/>
          <a:ext cx="4011930" cy="2026920"/>
        </p:xfrm>
        <a:graphic>
          <a:graphicData uri="http://schemas.openxmlformats.org/drawingml/2006/table">
            <a:tbl>
              <a:tblPr firstRow="1" firstCol="1" bandRow="1"/>
              <a:tblGrid>
                <a:gridCol w="1383030"/>
                <a:gridCol w="985520"/>
                <a:gridCol w="671830"/>
                <a:gridCol w="971550"/>
              </a:tblGrid>
              <a:tr h="19050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Pruebas de </a:t>
                      </a:r>
                      <a:r>
                        <a:rPr lang="es-ES" sz="1200" b="1" dirty="0" err="1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es-ES" sz="12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-cuadrado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 asintótica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Chi-cuadrado de Pearson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41.99084904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0.111255363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Razón de verosimilitudes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46.9716021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0.042655692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Asociación lineal por lineal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1.984262532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0.158942077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de casos 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64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s-ES" b="1" dirty="0"/>
              <a:t>Tabla cruzada entre la intención de uso del monedero y ocupación actual</a:t>
            </a:r>
            <a:endParaRPr lang="es-EC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01972"/>
              </p:ext>
            </p:extLst>
          </p:nvPr>
        </p:nvGraphicFramePr>
        <p:xfrm>
          <a:off x="626092" y="1312978"/>
          <a:ext cx="8060710" cy="2819400"/>
        </p:xfrm>
        <a:graphic>
          <a:graphicData uri="http://schemas.openxmlformats.org/drawingml/2006/table">
            <a:tbl>
              <a:tblPr firstRow="1" firstCol="1" bandRow="1"/>
              <a:tblGrid>
                <a:gridCol w="1059834"/>
                <a:gridCol w="895634"/>
                <a:gridCol w="671726"/>
                <a:gridCol w="671726"/>
                <a:gridCol w="671726"/>
                <a:gridCol w="671726"/>
                <a:gridCol w="671726"/>
                <a:gridCol w="671726"/>
                <a:gridCol w="447817"/>
                <a:gridCol w="522453"/>
                <a:gridCol w="552308"/>
                <a:gridCol w="552308"/>
              </a:tblGrid>
              <a:tr h="296545">
                <a:tc gridSpan="1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¿Usaría el monedero electrónico, en lugar de efectivo? * Ocupación actual </a:t>
                      </a:r>
                      <a:b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Recuento </a:t>
                      </a:r>
                      <a:endParaRPr lang="es-EC" sz="12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Ocupación actual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9302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Desempleado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Público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Privado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Servicio </a:t>
                      </a: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Doméstico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Vendedor Informal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de la Construcción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Microempresa Propia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Chofer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Ama de Casa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¿Usaría el monedero electrónico, en lugar de efectivo?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lo usaría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lo usaría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 está seguro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78152"/>
              </p:ext>
            </p:extLst>
          </p:nvPr>
        </p:nvGraphicFramePr>
        <p:xfrm>
          <a:off x="2594610" y="4343399"/>
          <a:ext cx="3954780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1249680"/>
                <a:gridCol w="1118870"/>
                <a:gridCol w="557530"/>
                <a:gridCol w="1028700"/>
              </a:tblGrid>
              <a:tr h="37516">
                <a:tc gridSpan="2"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Pruebas de </a:t>
                      </a:r>
                      <a:r>
                        <a:rPr lang="es-ES" sz="12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-cuadrado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2031">
                <a:tc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 asintótica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2031">
                <a:tc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Chi-cuadrado de Pearson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57.74986346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0.003491848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1">
                <a:tc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Razón de verosimilitudes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59.73833268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0.002086304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2031">
                <a:tc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Asociación lineal por lineal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2.344508589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0.125725203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1">
                <a:tc>
                  <a:txBody>
                    <a:bodyPr/>
                    <a:lstStyle/>
                    <a:p>
                      <a:pPr marL="0" marR="0" indent="31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de casos 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1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7296" y="1004081"/>
            <a:ext cx="9171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+mn-lt"/>
              </a:rPr>
              <a:t>Tabla cruzada entre la poseer una cuenta en un banco y la intención de uso del monedero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98935"/>
              </p:ext>
            </p:extLst>
          </p:nvPr>
        </p:nvGraphicFramePr>
        <p:xfrm>
          <a:off x="293783" y="1344165"/>
          <a:ext cx="8686800" cy="1485900"/>
        </p:xfrm>
        <a:graphic>
          <a:graphicData uri="http://schemas.openxmlformats.org/drawingml/2006/table">
            <a:tbl>
              <a:tblPr firstRow="1" firstCol="1" bandRow="1"/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138430">
                <a:tc grid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¿Usaría el monedero electrónico, en lugar de efectivo? * ¿Dispone de una cuenta en una institución financiera? </a:t>
                      </a:r>
                      <a:b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Recuento </a:t>
                      </a:r>
                      <a:endParaRPr lang="es-EC" sz="12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¿Dispone de una cuenta en una institución financiera?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¿Usaría el monedero electrónico, en lugar de efectivo?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lo usaría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 está seguro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238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74812"/>
              </p:ext>
            </p:extLst>
          </p:nvPr>
        </p:nvGraphicFramePr>
        <p:xfrm>
          <a:off x="2571750" y="3654200"/>
          <a:ext cx="4000500" cy="1836420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880745"/>
                <a:gridCol w="575310"/>
                <a:gridCol w="1017270"/>
              </a:tblGrid>
              <a:tr h="28099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Pruebas de chi-cuadrado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 asintótica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Chi-cuadrado de Pearson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5.354838823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0.252786972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Razón de verosimilitudes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5.359397936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0.252367727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Asociación lineal por lineal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1.487436098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0.22261469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de casos 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03513" y="228600"/>
            <a:ext cx="6245225" cy="5334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Planteamiento del Problema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5800" y="4495800"/>
            <a:ext cx="5638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C" dirty="0" smtClean="0"/>
              <a:t>En Ecuador existe un bajo nivel de acceso a los servicios financieros</a:t>
            </a:r>
          </a:p>
          <a:p>
            <a:pPr>
              <a:buFont typeface="Wingdings" pitchFamily="2" charset="2"/>
              <a:buChar char="v"/>
            </a:pPr>
            <a:endParaRPr lang="es-EC" dirty="0" smtClean="0"/>
          </a:p>
          <a:p>
            <a:pPr>
              <a:buFont typeface="Wingdings" pitchFamily="2" charset="2"/>
              <a:buChar char="v"/>
            </a:pPr>
            <a:r>
              <a:rPr lang="es-EC" dirty="0" smtClean="0"/>
              <a:t>La alternativa es la creación de mecanismos baratos de acceso a estos servicios:</a:t>
            </a:r>
          </a:p>
          <a:p>
            <a:endParaRPr lang="es-EC" dirty="0" smtClean="0"/>
          </a:p>
          <a:p>
            <a:pPr marL="914400" lvl="3" indent="0">
              <a:buNone/>
            </a:pPr>
            <a:r>
              <a:rPr lang="es-EC" sz="4000" dirty="0" smtClean="0"/>
              <a:t>             </a:t>
            </a:r>
            <a:endParaRPr lang="es-EC" sz="4000" dirty="0"/>
          </a:p>
        </p:txBody>
      </p:sp>
      <p:sp>
        <p:nvSpPr>
          <p:cNvPr id="54" name="Rectangle 53"/>
          <p:cNvSpPr/>
          <p:nvPr/>
        </p:nvSpPr>
        <p:spPr>
          <a:xfrm>
            <a:off x="3200400" y="5688449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Dinero Electrónico</a:t>
            </a:r>
            <a:endParaRPr lang="es-EC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32946"/>
              </p:ext>
            </p:extLst>
          </p:nvPr>
        </p:nvGraphicFramePr>
        <p:xfrm>
          <a:off x="6275125" y="914400"/>
          <a:ext cx="2667000" cy="51197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33500"/>
                <a:gridCol w="1333500"/>
              </a:tblGrid>
              <a:tr h="259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Indicador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Valor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424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No </a:t>
                      </a:r>
                      <a:r>
                        <a:rPr lang="es-ES" sz="800" dirty="0">
                          <a:effectLst/>
                        </a:rPr>
                        <a:t>de sucursales bancarias por cada 100,000 habitantes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7.84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318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</a:rPr>
                        <a:t>No </a:t>
                      </a:r>
                      <a:r>
                        <a:rPr lang="es-ES" sz="800" dirty="0">
                          <a:effectLst/>
                        </a:rPr>
                        <a:t>de </a:t>
                      </a:r>
                      <a:r>
                        <a:rPr lang="es-ES" sz="800" dirty="0" err="1">
                          <a:effectLst/>
                        </a:rPr>
                        <a:t>ATMs</a:t>
                      </a:r>
                      <a:r>
                        <a:rPr lang="es-ES" sz="800" dirty="0">
                          <a:effectLst/>
                        </a:rPr>
                        <a:t> por cada 100,000 habitantes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8.07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63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Provisión de Servicios Financieros a Través de Puntos de venta (POS) y uso de internet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No disponible para Ecuador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530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No. de personas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 cuentas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Corriente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6.99%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424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No. de personas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 cuentas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35.84%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636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No. de personas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 tarjeta de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crédito bancaria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23.06%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530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No. de personas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 préstamos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hipotecarios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0.51%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530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No. de personas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 créditos 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consumo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6.48%</a:t>
                      </a:r>
                      <a:endParaRPr lang="es-EC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  <a:tr h="530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 de personas con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Microcréditos (como porcentaje de la población adulta)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2.84%</a:t>
                      </a:r>
                      <a:endParaRPr lang="es-EC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00" marR="46500" marT="0" marB="0" anchor="ctr"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33424"/>
            <a:ext cx="496062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0" descr="shadow rectangle white i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859517"/>
            <a:ext cx="4038600" cy="11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8745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+mn-lt"/>
                <a:ea typeface="Times New Roman"/>
              </a:rPr>
              <a:t>Tabla cruzada entre uso del monedero electrónico y sector del domicilio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08313"/>
              </p:ext>
            </p:extLst>
          </p:nvPr>
        </p:nvGraphicFramePr>
        <p:xfrm>
          <a:off x="290371" y="1524000"/>
          <a:ext cx="8686800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138430">
                <a:tc gridSpan="8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¿Usaría el monedero electrónico, en lugar de efectivo? * Sector del Domicilio</a:t>
                      </a: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b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Recuento 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Sector del Domicilio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Quito Norte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Quito Centro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Quito Sur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Valles aledaños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Otros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¿Usaría el monedero electrónico, en lugar de efectivo?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No está seguro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Tal vez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Definitivamente no lo usaría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144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77170"/>
              </p:ext>
            </p:extLst>
          </p:nvPr>
        </p:nvGraphicFramePr>
        <p:xfrm>
          <a:off x="2290805" y="3581400"/>
          <a:ext cx="4469130" cy="1836420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880745"/>
                <a:gridCol w="575310"/>
                <a:gridCol w="1485900"/>
              </a:tblGrid>
              <a:tr h="30480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Pruebas de </a:t>
                      </a:r>
                      <a:r>
                        <a:rPr lang="es-ES" sz="1200" b="1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-cuadrado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 asintótica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Chi-cuadrado de Pearson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21.32045872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0.166518816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Razón de verosimilitudes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22.49192668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0.128006098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Asociación lineal por lineal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2.460819314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0.116717887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de casos 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Bivariado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29533"/>
              </p:ext>
            </p:extLst>
          </p:nvPr>
        </p:nvGraphicFramePr>
        <p:xfrm>
          <a:off x="382135" y="1331800"/>
          <a:ext cx="8254725" cy="2521585"/>
        </p:xfrm>
        <a:graphic>
          <a:graphicData uri="http://schemas.openxmlformats.org/drawingml/2006/table">
            <a:tbl>
              <a:tblPr firstRow="1" firstCol="1" bandRow="1"/>
              <a:tblGrid>
                <a:gridCol w="1696308"/>
                <a:gridCol w="1696308"/>
                <a:gridCol w="865018"/>
                <a:gridCol w="571013"/>
                <a:gridCol w="571013"/>
                <a:gridCol w="571013"/>
                <a:gridCol w="571013"/>
                <a:gridCol w="571013"/>
                <a:gridCol w="571013"/>
                <a:gridCol w="571013"/>
              </a:tblGrid>
              <a:tr h="296545">
                <a:tc gridSpan="10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Tabla de contingencia Ocupación actual * ¿Cuántos pagos al mes realiza con su dinero? </a:t>
                      </a:r>
                      <a:b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s-ES" sz="95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Recuento 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¿Cuántos pagos al mes realiza con su dinero?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Hasta 5 pagos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6 - 10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11 - 20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21 - 30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31 - 50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51 - 70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Más de 70 pagos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530">
                <a:tc rowSpan="9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Ocupación actual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Desempleado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051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Público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Privado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114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Servicio Doméstico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Vendedor Informal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Empleado de la Construcción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Microempresa Propia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37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Chofer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Ama de Casa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15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50825"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29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82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113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127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26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2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5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400</a:t>
                      </a:r>
                      <a:endParaRPr lang="es-EC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77146"/>
              </p:ext>
            </p:extLst>
          </p:nvPr>
        </p:nvGraphicFramePr>
        <p:xfrm>
          <a:off x="2394585" y="4038600"/>
          <a:ext cx="4354830" cy="1844040"/>
        </p:xfrm>
        <a:graphic>
          <a:graphicData uri="http://schemas.openxmlformats.org/drawingml/2006/table">
            <a:tbl>
              <a:tblPr firstRow="1" firstCol="1" bandRow="1"/>
              <a:tblGrid>
                <a:gridCol w="1527175"/>
                <a:gridCol w="880745"/>
                <a:gridCol w="403860"/>
                <a:gridCol w="1543050"/>
              </a:tblGrid>
              <a:tr h="190500">
                <a:tc gridSpan="2"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Pruebas de </a:t>
                      </a:r>
                      <a:r>
                        <a:rPr lang="es-ES" sz="1200" b="1" dirty="0" err="1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es-ES" sz="12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-cuadrado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 asintótica (bilateral)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Chi-cuadrado de Pearson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135.7666603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Razón de verosimilitudes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138.3587145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Asociación lineal por lineal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11.39680229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2286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de casos válidos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5310" y="857534"/>
            <a:ext cx="8261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+mn-lt"/>
              </a:rPr>
              <a:t>Tabla cruzada entre ocupación actual y número de pagos realizados al mes</a:t>
            </a:r>
            <a:endParaRPr lang="es-EC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9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de ANOVA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28800" y="914400"/>
            <a:ext cx="10882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es-ES_tradnl" sz="1400" b="1" dirty="0">
                <a:latin typeface="+mn-lt"/>
              </a:rPr>
              <a:t>ANOVA de un solo factor (rango de edad) sobre la intención de uso del monedero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15702"/>
              </p:ext>
            </p:extLst>
          </p:nvPr>
        </p:nvGraphicFramePr>
        <p:xfrm>
          <a:off x="245662" y="1370981"/>
          <a:ext cx="8716723" cy="2049780"/>
        </p:xfrm>
        <a:graphic>
          <a:graphicData uri="http://schemas.openxmlformats.org/drawingml/2006/table">
            <a:tbl>
              <a:tblPr firstRow="1" firstCol="1" bandRow="1"/>
              <a:tblGrid>
                <a:gridCol w="1884246"/>
                <a:gridCol w="574236"/>
                <a:gridCol w="819147"/>
                <a:gridCol w="1227678"/>
                <a:gridCol w="859792"/>
                <a:gridCol w="767038"/>
                <a:gridCol w="632598"/>
                <a:gridCol w="951503"/>
                <a:gridCol w="1000485"/>
              </a:tblGrid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b="1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Desviación típica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 típico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Intervalo de confianza para la media al 95%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a 18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 a 25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 a 30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 a 40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 a 50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 a 60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3.92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Mayores a 60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4.09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56227"/>
              </p:ext>
            </p:extLst>
          </p:nvPr>
        </p:nvGraphicFramePr>
        <p:xfrm>
          <a:off x="240031" y="3581400"/>
          <a:ext cx="5161749" cy="1120140"/>
        </p:xfrm>
        <a:graphic>
          <a:graphicData uri="http://schemas.openxmlformats.org/drawingml/2006/table">
            <a:tbl>
              <a:tblPr firstRow="1" firstCol="1" bandRow="1"/>
              <a:tblGrid>
                <a:gridCol w="1351133"/>
                <a:gridCol w="1280160"/>
                <a:gridCol w="386397"/>
                <a:gridCol w="1154747"/>
                <a:gridCol w="567989"/>
                <a:gridCol w="421323"/>
              </a:tblGrid>
              <a:tr h="9144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ANOVA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Suma de cuadrados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 cuadrática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Inter-grupos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87.13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14.52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Intra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-grupos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375.26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393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462.39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43" y="3564340"/>
            <a:ext cx="3688766" cy="280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5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de ANOVA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+mn-lt"/>
              </a:rPr>
              <a:t>ANOVA de un solo factor (nivel de ingresos) sobre la intención de uso del monedero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13768"/>
              </p:ext>
            </p:extLst>
          </p:nvPr>
        </p:nvGraphicFramePr>
        <p:xfrm>
          <a:off x="127379" y="1277905"/>
          <a:ext cx="8771316" cy="2430780"/>
        </p:xfrm>
        <a:graphic>
          <a:graphicData uri="http://schemas.openxmlformats.org/drawingml/2006/table">
            <a:tbl>
              <a:tblPr firstRow="1" firstCol="1" bandRow="1"/>
              <a:tblGrid>
                <a:gridCol w="1762627"/>
                <a:gridCol w="562042"/>
                <a:gridCol w="801751"/>
                <a:gridCol w="1201606"/>
                <a:gridCol w="730348"/>
                <a:gridCol w="1195486"/>
                <a:gridCol w="619164"/>
                <a:gridCol w="931295"/>
                <a:gridCol w="966997"/>
              </a:tblGrid>
              <a:tr h="190500">
                <a:tc gridSpan="9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Desviación típica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 típico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Intervalo de confianza para la media al 95%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Menores a $292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$292 a $400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$400 a $500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3.02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$500 a $600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$600 a $800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$800 a $1000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$1000 a $1200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$1200 a $1500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Mayor a $1500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-1.46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64296"/>
              </p:ext>
            </p:extLst>
          </p:nvPr>
        </p:nvGraphicFramePr>
        <p:xfrm>
          <a:off x="152400" y="3886200"/>
          <a:ext cx="4690745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725170"/>
                <a:gridCol w="1131570"/>
                <a:gridCol w="609600"/>
                <a:gridCol w="1005205"/>
                <a:gridCol w="609600"/>
                <a:gridCol w="609600"/>
              </a:tblGrid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ANOVA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Suma de cuadrados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 cuadrática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0.67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Intra-grupos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455.60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462.39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98885"/>
            <a:ext cx="4026445" cy="297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7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Análisis de ANOVA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8720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+mn-lt"/>
              </a:rPr>
              <a:t>ANOVA de un solo factor (ocupación) sobre la intención de uso del monedero</a:t>
            </a:r>
            <a:endParaRPr lang="es-EC" sz="1400" b="1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834250"/>
              </p:ext>
            </p:extLst>
          </p:nvPr>
        </p:nvGraphicFramePr>
        <p:xfrm>
          <a:off x="228601" y="1389791"/>
          <a:ext cx="8720138" cy="2407920"/>
        </p:xfrm>
        <a:graphic>
          <a:graphicData uri="http://schemas.openxmlformats.org/drawingml/2006/table">
            <a:tbl>
              <a:tblPr firstRow="1" firstCol="1" bandRow="1"/>
              <a:tblGrid>
                <a:gridCol w="2107774"/>
                <a:gridCol w="560783"/>
                <a:gridCol w="799956"/>
                <a:gridCol w="1231486"/>
                <a:gridCol w="833542"/>
                <a:gridCol w="961780"/>
                <a:gridCol w="759247"/>
                <a:gridCol w="929212"/>
                <a:gridCol w="536358"/>
              </a:tblGrid>
              <a:tr h="91440">
                <a:tc gridSpan="9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Desviación típica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Error típico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Intervalo de confianza para la media al 95%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Mínimo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Máximo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Desempleado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Empleado Público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2.60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Empleado Privado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Sevicio Doméstico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Vendedor Informal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Empleado de la Construcción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Microempresa Propia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Chofer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Ama de Casa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3.76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2.74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41863"/>
              </p:ext>
            </p:extLst>
          </p:nvPr>
        </p:nvGraphicFramePr>
        <p:xfrm>
          <a:off x="247667" y="3979997"/>
          <a:ext cx="4690745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725170"/>
                <a:gridCol w="1131570"/>
                <a:gridCol w="609600"/>
                <a:gridCol w="1005205"/>
                <a:gridCol w="609600"/>
                <a:gridCol w="609600"/>
              </a:tblGrid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ANOVA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FDFDFD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gridSpan="6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DFDFD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¿Usaría el monedero electrónico, en lugar de efectivo? </a:t>
                      </a:r>
                      <a:endParaRPr lang="es-EC" sz="1200" dirty="0">
                        <a:solidFill>
                          <a:srgbClr val="FDFDF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Suma de cuadrados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 cuadrática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Sig.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18.92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2.37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Intra-grupos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443.47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462.39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399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801123"/>
            <a:ext cx="3582035" cy="2878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5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Pronóstico de Mercado - Oferta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441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En Ecuador no existe aun oferta de servicios de este tipo.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Calculamos la oferta en base a la capacidad actual de Cobiscorp de ofrecer el servicio.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s-EC" dirty="0" smtClean="0"/>
              <a:t>100,000 Transacciones por mes.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El valor promedio por compra es de $13.95.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Estimamos un crecimiento de 5% anual.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Existen otros competidores, pero su oferta es incierta aun: </a:t>
            </a:r>
            <a:r>
              <a:rPr lang="es-EC" dirty="0" err="1" smtClean="0"/>
              <a:t>Yellow</a:t>
            </a:r>
            <a:r>
              <a:rPr lang="es-EC" dirty="0" smtClean="0"/>
              <a:t> </a:t>
            </a:r>
            <a:r>
              <a:rPr lang="es-EC" dirty="0" err="1" smtClean="0"/>
              <a:t>Peper</a:t>
            </a:r>
            <a:r>
              <a:rPr lang="es-EC" dirty="0" smtClean="0"/>
              <a:t>, EC2, </a:t>
            </a:r>
            <a:r>
              <a:rPr lang="es-EC" dirty="0" err="1" smtClean="0"/>
              <a:t>Banred</a:t>
            </a:r>
            <a:r>
              <a:rPr lang="es-EC" dirty="0" smtClean="0"/>
              <a:t>.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616097"/>
              </p:ext>
            </p:extLst>
          </p:nvPr>
        </p:nvGraphicFramePr>
        <p:xfrm>
          <a:off x="1752600" y="3200400"/>
          <a:ext cx="548640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1003054"/>
                <a:gridCol w="2036503"/>
                <a:gridCol w="2446843"/>
              </a:tblGrid>
              <a:tr h="457200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Año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#Transacciones /mes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Flujo mensual de dinero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2013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325000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4’533,750.00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2014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364000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5’077,800.00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2015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407680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5’687,136.00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2016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456602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6’369,592.30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2771">
                <a:tc>
                  <a:txBody>
                    <a:bodyPr/>
                    <a:lstStyle/>
                    <a:p>
                      <a:pPr marL="0" marR="0" indent="88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2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2017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511394</a:t>
                      </a:r>
                      <a:endParaRPr lang="es-EC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7’133,943.40</a:t>
                      </a:r>
                      <a:endParaRPr lang="es-EC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74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Pronóstico de Mercado - Demanda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263134"/>
            <a:ext cx="72869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Porcentaje de personas que usarían el monedero: 25%.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Número de transacciones que una persona realiza al mes: 28.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Valor promedio de las compras: $13.95.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Población objeto del estudio: </a:t>
            </a:r>
            <a:r>
              <a:rPr lang="es-EC" dirty="0" smtClean="0"/>
              <a:t>1’134,698  habitantes.</a:t>
            </a:r>
            <a:endParaRPr lang="es-EC" dirty="0"/>
          </a:p>
          <a:p>
            <a:pPr marL="285750" indent="-285750">
              <a:buFont typeface="Wingdings" pitchFamily="2" charset="2"/>
              <a:buChar char="v"/>
            </a:pPr>
            <a:r>
              <a:rPr lang="es-EC" dirty="0"/>
              <a:t>Población que usaría el monedero electrónico (25%): </a:t>
            </a:r>
            <a:r>
              <a:rPr lang="es-EC" dirty="0" smtClean="0"/>
              <a:t>283,675 habitantes.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EC" dirty="0" smtClean="0"/>
              <a:t>Demanda proyectada: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93196"/>
              </p:ext>
            </p:extLst>
          </p:nvPr>
        </p:nvGraphicFramePr>
        <p:xfrm>
          <a:off x="1295400" y="3276600"/>
          <a:ext cx="6490531" cy="2590799"/>
        </p:xfrm>
        <a:graphic>
          <a:graphicData uri="http://schemas.openxmlformats.org/drawingml/2006/table">
            <a:tbl>
              <a:tblPr firstRow="1" firstCol="1" bandRow="1"/>
              <a:tblGrid>
                <a:gridCol w="1186634"/>
                <a:gridCol w="2560698"/>
                <a:gridCol w="2743199"/>
              </a:tblGrid>
              <a:tr h="740229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Año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#Transacciones </a:t>
                      </a: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/mes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Flujo mensual de dinero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2013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7,942,900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110,803,455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2014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8,063,632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112,487,667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2015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8,186,199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114,197,480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2016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8,310,630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115,933,281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indent="-127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2017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8,436,951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117,695,467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Pronóstico de Mercado – Demanda Insatisfecha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41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Demanda Insatisfecha = Oferta - Demanda</a:t>
            </a:r>
            <a:endParaRPr lang="es-EC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51414"/>
              </p:ext>
            </p:extLst>
          </p:nvPr>
        </p:nvGraphicFramePr>
        <p:xfrm>
          <a:off x="990600" y="2057400"/>
          <a:ext cx="7620001" cy="3382937"/>
        </p:xfrm>
        <a:graphic>
          <a:graphicData uri="http://schemas.openxmlformats.org/drawingml/2006/table">
            <a:tbl>
              <a:tblPr firstRow="1" firstCol="1" bandRow="1"/>
              <a:tblGrid>
                <a:gridCol w="791860"/>
                <a:gridCol w="808340"/>
                <a:gridCol w="1045931"/>
                <a:gridCol w="1336264"/>
                <a:gridCol w="668132"/>
                <a:gridCol w="1670329"/>
                <a:gridCol w="1299145"/>
              </a:tblGrid>
              <a:tr h="6096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#Transacciones /mes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Flujo mensual de dinero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2382"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Oferta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Demanda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Oferta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Demanda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Demanda Insatisfecha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7,942,900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-7,942,900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110,803,455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-110,803,455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8,063,632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-8,063,632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112,487,667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-112,487,667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8,186,199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-8,186,199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114,197,480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-114,197,480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8,310,630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-8,310,630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115,933,281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-115,933,281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619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8,436,951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-8,436,951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117,695,467</a:t>
                      </a:r>
                      <a:endParaRPr lang="es-EC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-117,695,467</a:t>
                      </a:r>
                      <a:endParaRPr lang="es-EC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6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Segmentación de Mercado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0110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C" b="1" dirty="0" smtClean="0"/>
              <a:t>Segmentación de clientes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C" dirty="0" smtClean="0"/>
              <a:t>Por línea de negocio: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Bancos </a:t>
            </a:r>
            <a:r>
              <a:rPr lang="es-EC" dirty="0"/>
              <a:t>Comerciales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Bancos </a:t>
            </a:r>
            <a:r>
              <a:rPr lang="es-EC" dirty="0"/>
              <a:t>Estatales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Cooperativas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Banco </a:t>
            </a:r>
            <a:r>
              <a:rPr lang="es-EC" dirty="0"/>
              <a:t>Central del Ecuador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s-EC" dirty="0" smtClean="0"/>
              <a:t>Por tipo de cliente: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Instituciones financieras clientes de </a:t>
            </a:r>
            <a:r>
              <a:rPr lang="es-EC" dirty="0" err="1" smtClean="0"/>
              <a:t>Cobiscorp</a:t>
            </a:r>
            <a:endParaRPr lang="es-EC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s-EC" dirty="0" smtClean="0"/>
              <a:t>Instituciones financieras que no son clientes de </a:t>
            </a:r>
            <a:r>
              <a:rPr lang="es-EC" dirty="0" err="1" smtClean="0"/>
              <a:t>Cobiscorp</a:t>
            </a:r>
            <a:endParaRPr lang="es-EC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EC" b="1" dirty="0" smtClean="0"/>
              <a:t>Segmentación de consumidores del monedero electrónico:</a:t>
            </a:r>
          </a:p>
          <a:p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58224"/>
              </p:ext>
            </p:extLst>
          </p:nvPr>
        </p:nvGraphicFramePr>
        <p:xfrm>
          <a:off x="1371600" y="3672171"/>
          <a:ext cx="7086600" cy="3040380"/>
        </p:xfrm>
        <a:graphic>
          <a:graphicData uri="http://schemas.openxmlformats.org/drawingml/2006/table">
            <a:tbl>
              <a:tblPr firstRow="1" firstCol="1" bandRow="1"/>
              <a:tblGrid>
                <a:gridCol w="2022515"/>
                <a:gridCol w="3074167"/>
                <a:gridCol w="1989918"/>
              </a:tblGrid>
              <a:tr h="187874">
                <a:tc gridSpan="3"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Usuarios del Monedero Electrónico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2266"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TIPOS DE SEGMENTACIÓN</a:t>
                      </a:r>
                      <a:endParaRPr lang="es-EC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CARACTERÍSTICAS</a:t>
                      </a:r>
                      <a:endParaRPr lang="es-EC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5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USUARIOS DEL MONEDERO ELECTRÓNICO</a:t>
                      </a:r>
                      <a:endParaRPr lang="es-EC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5264">
                <a:tc rowSpan="5"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SEGMENTACIÓN GEOGRÁFICA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Provincia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Pichincha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Ciudad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Quito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Sector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Norte, centro, sur y valles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Barrio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Indistinto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Número de clientes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283.675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5264">
                <a:tc rowSpan="5"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SEGMENTACIÓN DEMOGRÁFICA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-317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Edad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a 60 años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Bancarizado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Indistinto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Ocupación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Indistinto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Educación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Primaria completa o más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526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17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Indistinto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Mercado Meta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1371600"/>
            <a:ext cx="8153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C" sz="2000" dirty="0" smtClean="0"/>
              <a:t>Clientes del servicio de monedero electrónico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2000" dirty="0" smtClean="0"/>
              <a:t>Inicialmente se puede ofrecer el servicio a clientes Cobiscorp en Quito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2000" dirty="0" smtClean="0"/>
              <a:t>Se puede extender a cualquier otra institución financiera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C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s-EC" sz="2000" dirty="0"/>
          </a:p>
          <a:p>
            <a:pPr marL="742950" lvl="1" indent="-285750">
              <a:buFont typeface="Arial" pitchFamily="34" charset="0"/>
              <a:buChar char="•"/>
            </a:pPr>
            <a:endParaRPr lang="es-EC" sz="2000" dirty="0"/>
          </a:p>
          <a:p>
            <a:pPr marL="342900" indent="-342900">
              <a:buFont typeface="Wingdings" pitchFamily="2" charset="2"/>
              <a:buChar char="v"/>
            </a:pPr>
            <a:r>
              <a:rPr lang="es-EC" sz="2000" dirty="0" smtClean="0"/>
              <a:t>Consumidores del monedero electrónico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2000" dirty="0" smtClean="0"/>
              <a:t>Están </a:t>
            </a:r>
            <a:r>
              <a:rPr lang="es-EC" sz="2000" dirty="0"/>
              <a:t>entre 19 y 25 y entre 31 y 40 años de edad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C" sz="2000" dirty="0" smtClean="0"/>
              <a:t>Son </a:t>
            </a:r>
            <a:r>
              <a:rPr lang="es-EC" sz="2000" dirty="0"/>
              <a:t>empleados privados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95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03513" y="228600"/>
            <a:ext cx="6245225" cy="5334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Objetivos General y Específicos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800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General</a:t>
            </a:r>
          </a:p>
          <a:p>
            <a:pPr lvl="1"/>
            <a:r>
              <a:rPr lang="es-EC" dirty="0" smtClean="0"/>
              <a:t>Elaborar una propuesta de un Sistema de Monedero Electrónico como un mecanismos barato, seguro y fácil de usar para intercambiar dinero de forma electrónica.</a:t>
            </a:r>
          </a:p>
          <a:p>
            <a:endParaRPr lang="es-EC" dirty="0" smtClean="0"/>
          </a:p>
          <a:p>
            <a:r>
              <a:rPr lang="es-EC" b="1" dirty="0" smtClean="0"/>
              <a:t>Específicos:</a:t>
            </a:r>
          </a:p>
          <a:p>
            <a:pPr lvl="1">
              <a:buFont typeface="Wingdings" pitchFamily="2" charset="2"/>
              <a:buChar char="v"/>
            </a:pPr>
            <a:r>
              <a:rPr lang="es-EC" dirty="0" smtClean="0"/>
              <a:t>Medir el potencial  (usuarios y transacciones).</a:t>
            </a:r>
          </a:p>
          <a:p>
            <a:pPr lvl="1">
              <a:buFont typeface="Wingdings" pitchFamily="2" charset="2"/>
              <a:buChar char="v"/>
            </a:pPr>
            <a:r>
              <a:rPr lang="es-EC" dirty="0" smtClean="0"/>
              <a:t>Comportamiento de la población no </a:t>
            </a:r>
            <a:r>
              <a:rPr lang="es-EC" dirty="0" err="1" smtClean="0"/>
              <a:t>bancarizada</a:t>
            </a:r>
            <a:r>
              <a:rPr lang="es-EC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s-EC" dirty="0" smtClean="0"/>
              <a:t>Estrategia de Marketing.</a:t>
            </a:r>
          </a:p>
          <a:p>
            <a:pPr lvl="1">
              <a:buFont typeface="Wingdings" pitchFamily="2" charset="2"/>
              <a:buChar char="v"/>
            </a:pPr>
            <a:r>
              <a:rPr lang="es-EC" dirty="0" smtClean="0"/>
              <a:t>Factibilidad (financiera)</a:t>
            </a:r>
          </a:p>
          <a:p>
            <a:pPr lvl="1">
              <a:buFont typeface="Wingdings" pitchFamily="2" charset="2"/>
              <a:buChar char="v"/>
            </a:pPr>
            <a:endParaRPr lang="es-EC" dirty="0" smtClean="0"/>
          </a:p>
          <a:p>
            <a:endParaRPr lang="es-EC" b="1" dirty="0" smtClean="0"/>
          </a:p>
          <a:p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940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Posicionamiento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00641320"/>
              </p:ext>
            </p:extLst>
          </p:nvPr>
        </p:nvGraphicFramePr>
        <p:xfrm>
          <a:off x="3412" y="1867763"/>
          <a:ext cx="5406788" cy="605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990600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basado en las características del producto</a:t>
            </a:r>
            <a:endParaRPr lang="es-EC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con base en Precio/Calidad </a:t>
            </a:r>
            <a:endParaRPr lang="es-EC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con respecto al uso o beneficio</a:t>
            </a:r>
            <a:endParaRPr lang="es-EC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orientado al usuario</a:t>
            </a:r>
            <a:endParaRPr lang="es-EC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por el estilo de vida</a:t>
            </a:r>
            <a:endParaRPr lang="es-EC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es-ES_tradnl" dirty="0"/>
              <a:t>Posicionamiento con relación a la competencia</a:t>
            </a:r>
            <a:endParaRPr lang="es-EC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13416084"/>
              </p:ext>
            </p:extLst>
          </p:nvPr>
        </p:nvGraphicFramePr>
        <p:xfrm>
          <a:off x="3962400" y="2096069"/>
          <a:ext cx="5410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0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01" y="31749"/>
            <a:ext cx="9188451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795963"/>
            <a:ext cx="3125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946775"/>
            <a:ext cx="1876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670675"/>
            <a:ext cx="917892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73388"/>
            <a:ext cx="7518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1300"/>
            <a:ext cx="48212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975"/>
            <a:ext cx="523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975"/>
            <a:ext cx="1901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895600" y="20685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Title 15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6653213" cy="1470025"/>
          </a:xfrm>
        </p:spPr>
        <p:txBody>
          <a:bodyPr/>
          <a:lstStyle/>
          <a:p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CAPÍTULO 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IV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Estrategias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 del Marketing Mix.</a:t>
            </a:r>
            <a:endParaRPr lang="es-EC" sz="4800" dirty="0">
              <a:solidFill>
                <a:srgbClr val="10AE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>
                <a:latin typeface="Calibri" pitchFamily="34" charset="0"/>
                <a:cs typeface="Calibri" pitchFamily="34" charset="0"/>
              </a:rPr>
              <a:t>Mix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 de Marketing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2103779"/>
              </p:ext>
            </p:extLst>
          </p:nvPr>
        </p:nvGraphicFramePr>
        <p:xfrm>
          <a:off x="914400" y="1219200"/>
          <a:ext cx="7620000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3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8040"/>
              </p:ext>
            </p:extLst>
          </p:nvPr>
        </p:nvGraphicFramePr>
        <p:xfrm>
          <a:off x="14288" y="-149910"/>
          <a:ext cx="9129712" cy="138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Document" r:id="rId4" imgW="5837105" imgH="8890028" progId="Word.Document.12">
                  <p:embed/>
                </p:oleObj>
              </mc:Choice>
              <mc:Fallback>
                <p:oleObj name="Document" r:id="rId4" imgW="5837105" imgH="8890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8" y="-149910"/>
                        <a:ext cx="9129712" cy="138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0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Presupuesto </a:t>
            </a:r>
            <a:r>
              <a:rPr lang="es-EC" dirty="0" err="1" smtClean="0">
                <a:latin typeface="Calibri" pitchFamily="34" charset="0"/>
                <a:cs typeface="Calibri" pitchFamily="34" charset="0"/>
              </a:rPr>
              <a:t>Mix</a:t>
            </a:r>
            <a:r>
              <a:rPr lang="es-EC" dirty="0" smtClean="0">
                <a:latin typeface="Calibri" pitchFamily="34" charset="0"/>
                <a:cs typeface="Calibri" pitchFamily="34" charset="0"/>
              </a:rPr>
              <a:t> de Marketing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93471"/>
              </p:ext>
            </p:extLst>
          </p:nvPr>
        </p:nvGraphicFramePr>
        <p:xfrm>
          <a:off x="605068" y="1047751"/>
          <a:ext cx="7742801" cy="5705544"/>
        </p:xfrm>
        <a:graphic>
          <a:graphicData uri="http://schemas.openxmlformats.org/drawingml/2006/table">
            <a:tbl>
              <a:tblPr firstRow="1" firstCol="1" bandRow="1"/>
              <a:tblGrid>
                <a:gridCol w="1022350"/>
                <a:gridCol w="270669"/>
                <a:gridCol w="5493313"/>
                <a:gridCol w="956469"/>
              </a:tblGrid>
              <a:tr h="3238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ELEMENTO DEL MIX DE MKT</a:t>
                      </a:r>
                      <a:endParaRPr lang="es-EC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ESTRATEGIA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INVERSION</a:t>
                      </a:r>
                      <a:endParaRPr lang="es-EC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425979">
                <a:tc rowSpan="5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Producto / Servicio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Desarrollar un programa de investigación de experiencias previas de esquemas de Monederos Electrónicos en otros países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US$30,000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25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Desarrollar un programa de estrategias  de venta cruzadas con las entidades que jueguen el papel de Corresponsales no bancarios.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US$ 18,000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5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Establecer un plan para incluir nuevas características al Servicios (Mejoras, nuevas utilidades, nuevas funciones, nuevos usos).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US$ 49,000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419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Tangibilizar el servicio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US$ 20,000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3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Desarrollar un programa de investigación de mercado y evaluación continua de servicio.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US$ 23,000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425979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Precio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Desarrollar un programa de descuentos a clientes que se sujeten al pago del servicio por adelantado y/o traigan clientes nuevos a la empresa.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US$ 6,000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79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Definir productos financieros que apoyados por el monedero electrónico atiendan a segmentos masivos como por ejemplo el Bono Solidario. (Industrialización del servicio)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US$ 10,000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3986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Plaza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Definir estrategias con entidades Reguladoras para ofrecer el  servicio del monedero electrónico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US$ 5,000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5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Definir alianzas con entidades financieras que pueden jugar el papel de compensadores o canales para compensación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US$ 10,000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3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Definir alianzas con entidades comerciales que podrían jugar el papel de  Corresponsales no bancarios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US$ 13,000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5979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Promoción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 anchor="ctr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11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Generar la publicidad enfocada en los resultados del estudio de mercado, a través  de los diferentes medios de comunicación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US$ 38,000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3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12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Conformación  de un equipo de ventas para la búsqueda de los canales de masificación del servicio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US$ 15,000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39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b="1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Generar un programa de referidos, el cual permita difundir el concepto entre grupos sociales afines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050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US$ 10,000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70392">
                <a:tc gridSpan="3"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TOTAL</a:t>
                      </a:r>
                      <a:endParaRPr lang="es-EC" sz="14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" sz="1400" b="1" dirty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US$ 247,000</a:t>
                      </a:r>
                      <a:endParaRPr lang="es-EC" sz="14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897" marR="63897" marT="0" marB="0">
                    <a:lnL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4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01" y="31749"/>
            <a:ext cx="9188451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795963"/>
            <a:ext cx="3125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946775"/>
            <a:ext cx="1876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670675"/>
            <a:ext cx="917892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73388"/>
            <a:ext cx="7518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1300"/>
            <a:ext cx="48212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975"/>
            <a:ext cx="523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975"/>
            <a:ext cx="1901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895600" y="20685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Title 15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6653213" cy="1470025"/>
          </a:xfrm>
        </p:spPr>
        <p:txBody>
          <a:bodyPr/>
          <a:lstStyle/>
          <a:p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CAPÍTULO 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Análisis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Financiero</a:t>
            </a:r>
            <a:endParaRPr lang="es-EC" sz="4800" dirty="0">
              <a:solidFill>
                <a:srgbClr val="10AE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de Producción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56501"/>
              </p:ext>
            </p:extLst>
          </p:nvPr>
        </p:nvGraphicFramePr>
        <p:xfrm>
          <a:off x="304800" y="840472"/>
          <a:ext cx="5156199" cy="3248025"/>
        </p:xfrm>
        <a:graphic>
          <a:graphicData uri="http://schemas.openxmlformats.org/drawingml/2006/table">
            <a:tbl>
              <a:tblPr/>
              <a:tblGrid>
                <a:gridCol w="1738829"/>
                <a:gridCol w="713935"/>
                <a:gridCol w="799608"/>
                <a:gridCol w="913837"/>
                <a:gridCol w="989990"/>
              </a:tblGrid>
              <a:tr h="2190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Costos de Mano de Obra Directa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Personas por turno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Turnos por día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 mensual por rol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Gestor de Demanda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3,000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36,000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Gestor de Q&amp;A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3,000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36,000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Especialista de Producto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2,500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90,000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Desarrolladores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72,000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Mesa de ayuda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1,200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115,200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Operador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900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64,800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Soporte Infraestructura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12,000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426,000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32.98%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140,495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566,495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96330"/>
              </p:ext>
            </p:extLst>
          </p:nvPr>
        </p:nvGraphicFramePr>
        <p:xfrm>
          <a:off x="291152" y="4156737"/>
          <a:ext cx="5156199" cy="2326005"/>
        </p:xfrm>
        <a:graphic>
          <a:graphicData uri="http://schemas.openxmlformats.org/drawingml/2006/table">
            <a:tbl>
              <a:tblPr/>
              <a:tblGrid>
                <a:gridCol w="1738829"/>
                <a:gridCol w="713935"/>
                <a:gridCol w="799608"/>
                <a:gridCol w="913837"/>
                <a:gridCol w="989990"/>
              </a:tblGrid>
              <a:tr h="2619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Costos de Mano de Obra Indirecta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Personas por turno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Turnos por día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 mensual por rol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Gerente de Servicio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4,500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54,000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Mensajero *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3,000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Secretaria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600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7,200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Pruebas (outsourcing)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2,400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57,600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121,800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32.98%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40,170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9550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161,970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14543"/>
              </p:ext>
            </p:extLst>
          </p:nvPr>
        </p:nvGraphicFramePr>
        <p:xfrm>
          <a:off x="5630840" y="2366760"/>
          <a:ext cx="3386138" cy="2116455"/>
        </p:xfrm>
        <a:graphic>
          <a:graphicData uri="http://schemas.openxmlformats.org/drawingml/2006/table">
            <a:tbl>
              <a:tblPr/>
              <a:tblGrid>
                <a:gridCol w="1828800"/>
                <a:gridCol w="1557338"/>
              </a:tblGrid>
              <a:tr h="452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Presupuesto de Costos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Mano de Obra directa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566,495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Mano de Obra Indirecta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161,970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Otros costos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</a:t>
                      </a:r>
                      <a:r>
                        <a:rPr lang="es-EC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127,200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Depreciación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</a:t>
                      </a:r>
                      <a:r>
                        <a:rPr lang="es-EC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253,196 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1,108,860 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Gastos de Administración y Ventas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15384"/>
              </p:ext>
            </p:extLst>
          </p:nvPr>
        </p:nvGraphicFramePr>
        <p:xfrm>
          <a:off x="2307640" y="1045192"/>
          <a:ext cx="5092699" cy="2619375"/>
        </p:xfrm>
        <a:graphic>
          <a:graphicData uri="http://schemas.openxmlformats.org/drawingml/2006/table">
            <a:tbl>
              <a:tblPr/>
              <a:tblGrid>
                <a:gridCol w="1964825"/>
                <a:gridCol w="1093330"/>
                <a:gridCol w="2034544"/>
              </a:tblGrid>
              <a:tr h="3048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Gatos de Administración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Sueldos del Personal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82,170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32.98%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27,100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Gastos de oficina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1,000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Renta de oficina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36,000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Lunch empleados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37,700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Transporte empleados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38,870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Seguro Médico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15,588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  238,428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95192"/>
              </p:ext>
            </p:extLst>
          </p:nvPr>
        </p:nvGraphicFramePr>
        <p:xfrm>
          <a:off x="2886480" y="4191000"/>
          <a:ext cx="4114800" cy="1628775"/>
        </p:xfrm>
        <a:graphic>
          <a:graphicData uri="http://schemas.openxmlformats.org/drawingml/2006/table">
            <a:tbl>
              <a:tblPr/>
              <a:tblGrid>
                <a:gridCol w="1611656"/>
                <a:gridCol w="675754"/>
                <a:gridCol w="1827390"/>
              </a:tblGrid>
              <a:tr h="228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Gatos de Ventas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54,780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Prestaciones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32.98%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18,066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Comisiones por ventas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96,000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Marketing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227,125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395,971.44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Total de Operación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29076"/>
              </p:ext>
            </p:extLst>
          </p:nvPr>
        </p:nvGraphicFramePr>
        <p:xfrm>
          <a:off x="2362200" y="1417846"/>
          <a:ext cx="4597400" cy="1314450"/>
        </p:xfrm>
        <a:graphic>
          <a:graphicData uri="http://schemas.openxmlformats.org/drawingml/2006/table">
            <a:tbl>
              <a:tblPr/>
              <a:tblGrid>
                <a:gridCol w="2768600"/>
                <a:gridCol w="1828800"/>
              </a:tblGrid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de Operación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1,108,860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de Administración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238,428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de Ventas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395,971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1,743,259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29313"/>
              </p:ext>
            </p:extLst>
          </p:nvPr>
        </p:nvGraphicFramePr>
        <p:xfrm>
          <a:off x="2362200" y="3093244"/>
          <a:ext cx="4572000" cy="1276350"/>
        </p:xfrm>
        <a:graphic>
          <a:graphicData uri="http://schemas.openxmlformats.org/drawingml/2006/table">
            <a:tbl>
              <a:tblPr/>
              <a:tblGrid>
                <a:gridCol w="2743200"/>
                <a:gridCol w="1828800"/>
              </a:tblGrid>
              <a:tr h="4000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Clasificación de los Costos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Costos Totales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1,743,259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Costos Variables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780,022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Costos Fijos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963,237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8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Activo Fijo</a:t>
            </a:r>
            <a:endParaRPr lang="es-EC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45848"/>
              </p:ext>
            </p:extLst>
          </p:nvPr>
        </p:nvGraphicFramePr>
        <p:xfrm>
          <a:off x="1204424" y="1238536"/>
          <a:ext cx="6756401" cy="2124075"/>
        </p:xfrm>
        <a:graphic>
          <a:graphicData uri="http://schemas.openxmlformats.org/drawingml/2006/table">
            <a:tbl>
              <a:tblPr/>
              <a:tblGrid>
                <a:gridCol w="913971"/>
                <a:gridCol w="2818076"/>
                <a:gridCol w="1475682"/>
                <a:gridCol w="1548672"/>
              </a:tblGrid>
              <a:tr h="2381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Fijo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Precio Unitario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Servidor principal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Servidor de contingencia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Servidor de desarrollo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20,000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20,000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Unidad de almacenamiento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70,000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140,000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UPS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10,000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20,000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Unidad de respaldos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12,000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5886"/>
              </p:ext>
            </p:extLst>
          </p:nvPr>
        </p:nvGraphicFramePr>
        <p:xfrm>
          <a:off x="1193799" y="3916521"/>
          <a:ext cx="6756401" cy="2087880"/>
        </p:xfrm>
        <a:graphic>
          <a:graphicData uri="http://schemas.openxmlformats.org/drawingml/2006/table">
            <a:tbl>
              <a:tblPr/>
              <a:tblGrid>
                <a:gridCol w="913971"/>
                <a:gridCol w="2818076"/>
                <a:gridCol w="1475682"/>
                <a:gridCol w="1548672"/>
              </a:tblGrid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Fijo de Oficina y Ventas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Precio Unitario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Laptops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15,000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Estaciones de trabajo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900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17,100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Puestos de trabajo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425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12,325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Telefonos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125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1,250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Sala de reuniones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11,000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11,000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Lockers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1,300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2,600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59,275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98" y="4139376"/>
            <a:ext cx="871352" cy="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00" y="4154087"/>
            <a:ext cx="891423" cy="57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03513" y="228600"/>
            <a:ext cx="6245225" cy="533400"/>
          </a:xfrm>
        </p:spPr>
        <p:txBody>
          <a:bodyPr/>
          <a:lstStyle/>
          <a:p>
            <a:r>
              <a:rPr lang="es-ES" dirty="0" smtClean="0">
                <a:latin typeface="Calibri" pitchFamily="34" charset="0"/>
                <a:cs typeface="Calibri" pitchFamily="34" charset="0"/>
              </a:rPr>
              <a:t>Justificación e Importancia</a:t>
            </a:r>
          </a:p>
        </p:txBody>
      </p:sp>
      <p:pic>
        <p:nvPicPr>
          <p:cNvPr id="4098" name="Picture 2" descr="C:\FES\icons\CrystalClear\Crystal Clear\64x64\apps\Service Manag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622" y="2555559"/>
            <a:ext cx="609600" cy="609600"/>
          </a:xfrm>
          <a:prstGeom prst="rect">
            <a:avLst/>
          </a:prstGeom>
          <a:noFill/>
        </p:spPr>
      </p:pic>
      <p:pic>
        <p:nvPicPr>
          <p:cNvPr id="4099" name="Picture 3" descr="C:\FES\icons\CrystalClear\Crystal Clear\64x64\apps\databa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923" y="1990821"/>
            <a:ext cx="609600" cy="609600"/>
          </a:xfrm>
          <a:prstGeom prst="rect">
            <a:avLst/>
          </a:prstGeom>
          <a:noFill/>
        </p:spPr>
      </p:pic>
      <p:pic>
        <p:nvPicPr>
          <p:cNvPr id="4102" name="Picture 6" descr="C:\FES\icons\CrystalClear\Crystal Clear\64x64\actions\encrypt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5622" y="2860359"/>
            <a:ext cx="609600" cy="609600"/>
          </a:xfrm>
          <a:prstGeom prst="rect">
            <a:avLst/>
          </a:prstGeom>
          <a:noFill/>
        </p:spPr>
      </p:pic>
      <p:pic>
        <p:nvPicPr>
          <p:cNvPr id="4105" name="Picture 9" descr="C:\FES\icons\CrystalClear\Crystal Clear\64x64\kdm\user_mal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8723" y="4104682"/>
            <a:ext cx="609600" cy="609600"/>
          </a:xfrm>
          <a:prstGeom prst="rect">
            <a:avLst/>
          </a:prstGeom>
          <a:noFill/>
        </p:spPr>
      </p:pic>
      <p:pic>
        <p:nvPicPr>
          <p:cNvPr id="4106" name="Picture 10" descr="C:\FES\icons\CrystalClear\Crystal Clear\64x64\kdm\user_femal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7383" y="4104682"/>
            <a:ext cx="609600" cy="609600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5388" y="1808466"/>
            <a:ext cx="1182687" cy="79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4400" y="1824134"/>
            <a:ext cx="110778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7129" y="1158693"/>
            <a:ext cx="823912" cy="6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FES\icons\CrystalClear\Crystal Clear\64x64\apps\databa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2183" y="1990821"/>
            <a:ext cx="609600" cy="6096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261634" y="2015646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err="1" smtClean="0"/>
              <a:t>Cuentas</a:t>
            </a:r>
            <a:r>
              <a:rPr lang="en-US" sz="800" dirty="0" smtClean="0"/>
              <a:t> </a:t>
            </a:r>
            <a:r>
              <a:rPr lang="en-US" sz="800" dirty="0" err="1" smtClean="0"/>
              <a:t>Bancarias</a:t>
            </a:r>
            <a:endParaRPr lang="en-US" sz="800" dirty="0" smtClean="0"/>
          </a:p>
          <a:p>
            <a:pPr algn="r"/>
            <a:r>
              <a:rPr lang="en-US" sz="800" dirty="0" err="1" smtClean="0"/>
              <a:t>Remesas</a:t>
            </a:r>
            <a:endParaRPr lang="en-US" sz="800" dirty="0" smtClean="0"/>
          </a:p>
          <a:p>
            <a:pPr algn="r"/>
            <a:r>
              <a:rPr lang="en-US" sz="800" dirty="0" err="1" smtClean="0"/>
              <a:t>Bonos</a:t>
            </a:r>
            <a:endParaRPr lang="en-US" sz="800" dirty="0" smtClean="0"/>
          </a:p>
          <a:p>
            <a:pPr algn="r"/>
            <a:r>
              <a:rPr lang="en-US" sz="800" dirty="0" err="1" smtClean="0"/>
              <a:t>Créditos</a:t>
            </a:r>
            <a:endParaRPr lang="es-EC" sz="80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3097636" y="2740225"/>
            <a:ext cx="209095" cy="12192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8460" y="3165159"/>
            <a:ext cx="122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Cargar</a:t>
            </a:r>
            <a:r>
              <a:rPr lang="en-US" sz="1400" dirty="0" smtClean="0"/>
              <a:t> </a:t>
            </a:r>
            <a:r>
              <a:rPr lang="en-US" sz="1400" dirty="0" err="1" smtClean="0"/>
              <a:t>Fondos</a:t>
            </a:r>
            <a:endParaRPr lang="es-EC" sz="1400" dirty="0"/>
          </a:p>
        </p:txBody>
      </p:sp>
      <p:sp>
        <p:nvSpPr>
          <p:cNvPr id="26" name="Right Arrow 25"/>
          <p:cNvSpPr/>
          <p:nvPr/>
        </p:nvSpPr>
        <p:spPr bwMode="auto">
          <a:xfrm>
            <a:off x="3669475" y="3657601"/>
            <a:ext cx="1726756" cy="21372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7129" y="3871331"/>
            <a:ext cx="83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 </a:t>
            </a:r>
            <a:r>
              <a:rPr lang="en-US" sz="1400" dirty="0" err="1" smtClean="0"/>
              <a:t>Compra</a:t>
            </a:r>
            <a:endParaRPr lang="es-EC" sz="1400" dirty="0"/>
          </a:p>
        </p:txBody>
      </p:sp>
      <p:sp>
        <p:nvSpPr>
          <p:cNvPr id="28" name="Down Arrow 27"/>
          <p:cNvSpPr/>
          <p:nvPr/>
        </p:nvSpPr>
        <p:spPr bwMode="auto">
          <a:xfrm flipV="1">
            <a:off x="5726874" y="2721939"/>
            <a:ext cx="211140" cy="121373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5075" y="3165159"/>
            <a:ext cx="1632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Depósito</a:t>
            </a:r>
            <a:r>
              <a:rPr lang="en-US" sz="1400" dirty="0" smtClean="0"/>
              <a:t> de </a:t>
            </a:r>
            <a:r>
              <a:rPr lang="en-US" sz="1400" dirty="0" err="1" smtClean="0"/>
              <a:t>Fondos</a:t>
            </a:r>
            <a:endParaRPr lang="es-EC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491083" y="1412559"/>
            <a:ext cx="117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Banco</a:t>
            </a:r>
            <a:r>
              <a:rPr lang="en-US" dirty="0" smtClean="0"/>
              <a:t> </a:t>
            </a:r>
            <a:r>
              <a:rPr lang="en-US" sz="1400" dirty="0" smtClean="0"/>
              <a:t>Origen</a:t>
            </a:r>
            <a:endParaRPr lang="es-EC" dirty="0"/>
          </a:p>
        </p:txBody>
      </p:sp>
      <p:sp>
        <p:nvSpPr>
          <p:cNvPr id="31" name="TextBox 30"/>
          <p:cNvSpPr txBox="1"/>
          <p:nvPr/>
        </p:nvSpPr>
        <p:spPr>
          <a:xfrm>
            <a:off x="5321628" y="1454802"/>
            <a:ext cx="123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Banco</a:t>
            </a:r>
            <a:r>
              <a:rPr lang="en-US" sz="1400" dirty="0" smtClean="0"/>
              <a:t> </a:t>
            </a:r>
            <a:r>
              <a:rPr lang="en-US" sz="1400" dirty="0" err="1" smtClean="0"/>
              <a:t>Destino</a:t>
            </a:r>
            <a:endParaRPr lang="es-EC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933700" y="1781891"/>
            <a:ext cx="1198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Banco</a:t>
            </a:r>
            <a:r>
              <a:rPr lang="en-US" sz="1400" dirty="0" smtClean="0"/>
              <a:t> Central</a:t>
            </a:r>
            <a:endParaRPr lang="es-EC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51992" y="182413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Fondos</a:t>
            </a:r>
            <a:r>
              <a:rPr lang="en-US" sz="800" dirty="0" smtClean="0"/>
              <a:t> </a:t>
            </a:r>
            <a:r>
              <a:rPr lang="en-US" sz="800" dirty="0" err="1" smtClean="0"/>
              <a:t>Transferidos</a:t>
            </a:r>
            <a:endParaRPr lang="en-US" sz="800" dirty="0" smtClean="0"/>
          </a:p>
          <a:p>
            <a:r>
              <a:rPr lang="en-US" sz="800" dirty="0" err="1" smtClean="0"/>
              <a:t>Cuentas</a:t>
            </a:r>
            <a:r>
              <a:rPr lang="en-US" sz="800" dirty="0" smtClean="0"/>
              <a:t> del </a:t>
            </a:r>
            <a:r>
              <a:rPr lang="en-US" sz="800" dirty="0" err="1" smtClean="0"/>
              <a:t>comerciante</a:t>
            </a:r>
            <a:endParaRPr lang="es-EC" sz="800" dirty="0"/>
          </a:p>
        </p:txBody>
      </p:sp>
      <p:sp>
        <p:nvSpPr>
          <p:cNvPr id="35" name="Right Arrow 34"/>
          <p:cNvSpPr/>
          <p:nvPr/>
        </p:nvSpPr>
        <p:spPr bwMode="auto">
          <a:xfrm>
            <a:off x="3898074" y="2089668"/>
            <a:ext cx="1386325" cy="465891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Compensación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209329" y="2053062"/>
            <a:ext cx="304800" cy="7321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097636" y="4416625"/>
            <a:ext cx="267039" cy="762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630275" y="4416625"/>
            <a:ext cx="304800" cy="76200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65435" y="1162773"/>
            <a:ext cx="293679" cy="3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228128" y="5029200"/>
            <a:ext cx="872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Este proyecto tiene un impacto social y económico positivo:</a:t>
            </a:r>
          </a:p>
          <a:p>
            <a:pPr lvl="1">
              <a:buFont typeface="Wingdings" pitchFamily="2" charset="2"/>
              <a:buChar char="v"/>
            </a:pPr>
            <a:r>
              <a:rPr lang="es-ES" dirty="0" smtClean="0"/>
              <a:t>Mitiga los problemas de seguridad y fraudes, al tener que usar efectivo o cheques</a:t>
            </a:r>
          </a:p>
          <a:p>
            <a:pPr lvl="1">
              <a:buFont typeface="Wingdings" pitchFamily="2" charset="2"/>
              <a:buChar char="v"/>
            </a:pPr>
            <a:r>
              <a:rPr lang="es-ES" dirty="0" smtClean="0"/>
              <a:t>Disminuye la cantidad de circulante en el país, lo cual es muy importante, considerando que Ecuador no es emisor de su moneda actual.</a:t>
            </a:r>
            <a:endParaRPr lang="es-EC" dirty="0"/>
          </a:p>
        </p:txBody>
      </p:sp>
      <p:pic>
        <p:nvPicPr>
          <p:cNvPr id="33" name="Picture 38" descr="EFT 930_small_freigestell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63" y="4117693"/>
            <a:ext cx="858044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776598" y="4714282"/>
            <a:ext cx="695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Cliente</a:t>
            </a:r>
            <a:endParaRPr lang="es-EC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782836" y="4732564"/>
            <a:ext cx="2069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Corresponsal</a:t>
            </a:r>
            <a:r>
              <a:rPr lang="en-US" sz="1400" dirty="0" smtClean="0"/>
              <a:t> No </a:t>
            </a:r>
            <a:r>
              <a:rPr lang="en-US" sz="1400" dirty="0" err="1" smtClean="0"/>
              <a:t>Bancario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8940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01 -0.04626 0.0802 -0.09251 0.09618 -0.03446 C 0.11215 0.02359 0.10416 0.18571 0.09618 0.34782 " pathEditMode="relative" ptsTypes="a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7309 0.00116 0.14636 0.00232 0.17275 -0.00347 C 0.19914 -0.00925 0.16598 -0.03075 0.15834 -0.03469 C 0.1507 -0.03862 0.13195 -0.03353 0.12726 -0.02775 C 0.12257 -0.02197 0.10452 -0.00439 0.12987 0 C 0.15521 0.0044 0.21719 0.00139 0.27917 -0.00161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23 -0.1598 -0.02829 -0.31938 -0.01302 -0.37534 C 0.00226 -0.43131 0.04723 -0.38344 0.09219 -0.33556 " pathEditMode="relative" ptsTypes="a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5717E-6 C 0.05625 -0.01757 0.11267 -0.03515 0.14809 -0.03284 C 0.18351 -0.03053 0.21476 -0.00485 0.21302 0.01388 C 0.21129 0.03261 0.15972 0.08071 0.13767 0.07956 C 0.11563 0.0784 0.07951 0.02614 0.08056 0.00694 C 0.0816 -0.01226 0.10747 -0.03631 0.1441 -0.03631 C 0.18073 -0.03631 0.24028 -0.0148 0.3 0.00694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Activo Diferido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2450" y="1316831"/>
          <a:ext cx="8039100" cy="4829175"/>
        </p:xfrm>
        <a:graphic>
          <a:graphicData uri="http://schemas.openxmlformats.org/drawingml/2006/table">
            <a:tbl>
              <a:tblPr/>
              <a:tblGrid>
                <a:gridCol w="913678"/>
                <a:gridCol w="2817175"/>
                <a:gridCol w="1475210"/>
                <a:gridCol w="1548177"/>
                <a:gridCol w="1284860"/>
              </a:tblGrid>
              <a:tr h="2381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Diferido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Precio Unitario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Cobis Pagos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250,000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250,000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Licencias OEM Sistema Operativo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45,000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45,000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Licencias de base de datos (desarrollo)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24,000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Licencias de base de datos (Activas)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84,000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84,000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Licencias de base de datos (Pasivas)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40,000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40,000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 de monitoreo de comunicación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3,870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3,870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Licencia QoS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14,000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14,000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Subtotal </a:t>
                      </a:r>
                    </a:p>
                  </a:txBody>
                  <a:tcPr marL="0" marR="85725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460,870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Factor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Sobre inversión en activos de producción / inversión total (sin incluir activo diferido)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Planeación e Integración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351,275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17,564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Ingenieria del proyecto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10,220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Supervisión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351,275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28,102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Administración del Proyecto </a:t>
                      </a:r>
                    </a:p>
                  </a:txBody>
                  <a:tcPr marL="85725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351,275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42,153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Subtotal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98,039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0" marR="85725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558,909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400" dirty="0" smtClean="0"/>
              <a:t>Inversión Total en Activo Fijo y Diferido</a:t>
            </a:r>
            <a:endParaRPr lang="es-EC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79600" y="3026569"/>
          <a:ext cx="5384800" cy="1409700"/>
        </p:xfrm>
        <a:graphic>
          <a:graphicData uri="http://schemas.openxmlformats.org/drawingml/2006/table">
            <a:tbl>
              <a:tblPr/>
              <a:tblGrid>
                <a:gridCol w="2489200"/>
                <a:gridCol w="2895600"/>
              </a:tblGrid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Inversión total en activo fijo y diferido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Oficina y Ventas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       59,275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Diferido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     558,909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                        910,184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19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Ingresos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05635"/>
              </p:ext>
            </p:extLst>
          </p:nvPr>
        </p:nvGraphicFramePr>
        <p:xfrm>
          <a:off x="1905000" y="1447800"/>
          <a:ext cx="4953000" cy="18824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00400"/>
                <a:gridCol w="1752600"/>
              </a:tblGrid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Tarifa por subscripción por monedero: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$ 2.00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Tarifa por transacción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$ 0.50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Transacciones  por mes: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325,000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Monederos: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25,000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 inicial: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$ 50,000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 mes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$ 162,500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11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 año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$ 2,000,000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21382"/>
              </p:ext>
            </p:extLst>
          </p:nvPr>
        </p:nvGraphicFramePr>
        <p:xfrm>
          <a:off x="2819400" y="3909060"/>
          <a:ext cx="3124200" cy="5029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16395"/>
                <a:gridCol w="907805"/>
              </a:tblGrid>
              <a:tr h="18915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Inflación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5.09%</a:t>
                      </a:r>
                      <a:endParaRPr lang="es-EC" sz="120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4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Crecimiento transaccional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12%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99713"/>
              </p:ext>
            </p:extLst>
          </p:nvPr>
        </p:nvGraphicFramePr>
        <p:xfrm>
          <a:off x="1384110" y="4876800"/>
          <a:ext cx="6148703" cy="714375"/>
        </p:xfrm>
        <a:graphic>
          <a:graphicData uri="http://schemas.openxmlformats.org/drawingml/2006/table">
            <a:tbl>
              <a:tblPr firstRow="1" firstCol="1" bandRow="1"/>
              <a:tblGrid>
                <a:gridCol w="1768196"/>
                <a:gridCol w="618725"/>
                <a:gridCol w="758006"/>
                <a:gridCol w="750944"/>
                <a:gridCol w="750944"/>
                <a:gridCol w="750944"/>
                <a:gridCol w="750944"/>
              </a:tblGrid>
              <a:tr h="23812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Concepto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0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Ingresos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$2,101,800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$2,473,835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$2,911,724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$3,427,123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$4,033,751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Préstamo Banco Bolivariano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$300,000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81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Depreciaciones y Amortizaciones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975356"/>
          <a:ext cx="8686799" cy="1512126"/>
        </p:xfrm>
        <a:graphic>
          <a:graphicData uri="http://schemas.openxmlformats.org/drawingml/2006/table">
            <a:tbl>
              <a:tblPr/>
              <a:tblGrid>
                <a:gridCol w="2258107"/>
                <a:gridCol w="933197"/>
                <a:gridCol w="933197"/>
                <a:gridCol w="760383"/>
                <a:gridCol w="760383"/>
                <a:gridCol w="760383"/>
                <a:gridCol w="760383"/>
                <a:gridCol w="760383"/>
                <a:gridCol w="760383"/>
              </a:tblGrid>
              <a:tr h="21601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Depreciación y Amortización del Activo Fijo y Diferido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1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160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Producción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97,333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97,333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97,333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Oficina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27,175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Laptops / Estaciones de trabajo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32,100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10,700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10,700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10,700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1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Inversión diferida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558,909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139,727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139,727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139,727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139,727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018"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910,184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253,196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253,196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253,196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145,162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5,435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3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000" dirty="0" smtClean="0"/>
              <a:t>Activo y Pasivo Circulante / Capital de Trabajo </a:t>
            </a:r>
            <a:endParaRPr lang="es-EC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11570"/>
              </p:ext>
            </p:extLst>
          </p:nvPr>
        </p:nvGraphicFramePr>
        <p:xfrm>
          <a:off x="2482850" y="1331800"/>
          <a:ext cx="4178300" cy="1314450"/>
        </p:xfrm>
        <a:graphic>
          <a:graphicData uri="http://schemas.openxmlformats.org/drawingml/2006/table">
            <a:tbl>
              <a:tblPr/>
              <a:tblGrid>
                <a:gridCol w="2122462"/>
                <a:gridCol w="2055838"/>
              </a:tblGrid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 del Activo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Costo Total Anual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Valores e inversiones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32,546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Inventarios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Cuentas por Cobrar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145,272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  177,817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82850" y="3402806"/>
          <a:ext cx="4178300" cy="657225"/>
        </p:xfrm>
        <a:graphic>
          <a:graphicData uri="http://schemas.openxmlformats.org/drawingml/2006/table">
            <a:tbl>
              <a:tblPr/>
              <a:tblGrid>
                <a:gridCol w="2122462"/>
                <a:gridCol w="2055838"/>
              </a:tblGrid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114,539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                      114,539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43200"/>
              </p:ext>
            </p:extLst>
          </p:nvPr>
        </p:nvGraphicFramePr>
        <p:xfrm>
          <a:off x="3638836" y="4618185"/>
          <a:ext cx="2057400" cy="219075"/>
        </p:xfrm>
        <a:graphic>
          <a:graphicData uri="http://schemas.openxmlformats.org/drawingml/2006/table">
            <a:tbl>
              <a:tblPr/>
              <a:tblGrid>
                <a:gridCol w="1447800"/>
                <a:gridCol w="609600"/>
              </a:tblGrid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Capital de trabajo </a:t>
                      </a:r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63,279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DD9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3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Financiamiento de la Inversión.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39018"/>
              </p:ext>
            </p:extLst>
          </p:nvPr>
        </p:nvGraphicFramePr>
        <p:xfrm>
          <a:off x="1970396" y="1089670"/>
          <a:ext cx="5257800" cy="2335530"/>
        </p:xfrm>
        <a:graphic>
          <a:graphicData uri="http://schemas.openxmlformats.org/drawingml/2006/table">
            <a:tbl>
              <a:tblPr/>
              <a:tblGrid>
                <a:gridCol w="1143000"/>
                <a:gridCol w="1028700"/>
                <a:gridCol w="1028700"/>
                <a:gridCol w="1028700"/>
                <a:gridCol w="1028700"/>
              </a:tblGrid>
              <a:tr h="2286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Préstamo BCO Pichincha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                                         300,000.00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16.85%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Tabla de amortización de la deuda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Interés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Anualidad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Pago de Capital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50,550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188,894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138,344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161,656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27,239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188,894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161,656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77,789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377,789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23716"/>
              </p:ext>
            </p:extLst>
          </p:nvPr>
        </p:nvGraphicFramePr>
        <p:xfrm>
          <a:off x="1921492" y="3800506"/>
          <a:ext cx="5410200" cy="2564130"/>
        </p:xfrm>
        <a:graphic>
          <a:graphicData uri="http://schemas.openxmlformats.org/drawingml/2006/table">
            <a:tbl>
              <a:tblPr/>
              <a:tblGrid>
                <a:gridCol w="1041400"/>
                <a:gridCol w="1092200"/>
                <a:gridCol w="1092200"/>
                <a:gridCol w="1092200"/>
                <a:gridCol w="1092200"/>
              </a:tblGrid>
              <a:tr h="2286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Préstamo BCO Bolivariano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                                                                                      300,000.00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17.00%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Tabla de amortización de la deuda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Año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Interés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Anualidad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Pago de Capital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51,000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135,772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84,772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215,228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36,589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135,772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99,183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116,045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19,728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135,772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116,045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107,316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407,316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9448" y="99413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Opción 1:</a:t>
            </a:r>
            <a:endParaRPr lang="es-EC" dirty="0"/>
          </a:p>
        </p:txBody>
      </p:sp>
      <p:sp>
        <p:nvSpPr>
          <p:cNvPr id="8" name="TextBox 7"/>
          <p:cNvSpPr txBox="1"/>
          <p:nvPr/>
        </p:nvSpPr>
        <p:spPr>
          <a:xfrm>
            <a:off x="667046" y="382166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Opción 2: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77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Balance General Inicial</a:t>
            </a:r>
            <a:endParaRPr lang="es-EC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95350" y="1883569"/>
          <a:ext cx="7353300" cy="3695700"/>
        </p:xfrm>
        <a:graphic>
          <a:graphicData uri="http://schemas.openxmlformats.org/drawingml/2006/table">
            <a:tbl>
              <a:tblPr/>
              <a:tblGrid>
                <a:gridCol w="2438400"/>
                <a:gridCol w="1308100"/>
                <a:gridCol w="2298700"/>
                <a:gridCol w="1308100"/>
              </a:tblGrid>
              <a:tr h="2190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Balance General Inicial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Valores e inversiones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32,546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Sueldos, deudores, impuestos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114,539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Inventarios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Cuentas por cobrar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145,272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177,817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Fijo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Fijo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Producción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Préstamo a 3 años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oficina y ventas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59,275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y Obra Civil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351,275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Capital Social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673,462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Diferido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558,909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de Activos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1,088,001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Pasivo + Capital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1,088,001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5350" y="1883569"/>
          <a:ext cx="7353300" cy="3695700"/>
        </p:xfrm>
        <a:graphic>
          <a:graphicData uri="http://schemas.openxmlformats.org/drawingml/2006/table">
            <a:tbl>
              <a:tblPr/>
              <a:tblGrid>
                <a:gridCol w="2438400"/>
                <a:gridCol w="1308100"/>
                <a:gridCol w="2298700"/>
                <a:gridCol w="1308100"/>
              </a:tblGrid>
              <a:tr h="2190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Balance General Inicial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Circulante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Valores e inversiones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32,546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Sueldos, deudores, impuestos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114,539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Inventarios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Cuentas por cobrar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145,272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177,817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Fijo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Pasivo Fijo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Producción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292,000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Préstamo a 3 años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300,000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Equipo de oficina y ventas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59,275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Terreno y Obra Civil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-  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351,275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Capital Social</a:t>
                      </a:r>
                    </a:p>
                  </a:txBody>
                  <a:tcPr marL="17145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673,462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Activo Diferido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558,909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de Activos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1,088,001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Pasivo + Capital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$             1,088,001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Flujo de Efectivo Proyecto</a:t>
            </a:r>
            <a:endParaRPr lang="es-EC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9706"/>
              </p:ext>
            </p:extLst>
          </p:nvPr>
        </p:nvGraphicFramePr>
        <p:xfrm>
          <a:off x="254000" y="4876800"/>
          <a:ext cx="2032000" cy="952500"/>
        </p:xfrm>
        <a:graphic>
          <a:graphicData uri="http://schemas.openxmlformats.org/drawingml/2006/table">
            <a:tbl>
              <a:tblPr/>
              <a:tblGrid>
                <a:gridCol w="1623064"/>
                <a:gridCol w="408936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Inflación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Crecimiento transaccional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Crecimiento capacidad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Utilidades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Impuesto a La Renta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55288"/>
              </p:ext>
            </p:extLst>
          </p:nvPr>
        </p:nvGraphicFramePr>
        <p:xfrm>
          <a:off x="2514600" y="4876800"/>
          <a:ext cx="3314700" cy="1333500"/>
        </p:xfrm>
        <a:graphic>
          <a:graphicData uri="http://schemas.openxmlformats.org/drawingml/2006/table">
            <a:tbl>
              <a:tblPr/>
              <a:tblGrid>
                <a:gridCol w="2362200"/>
                <a:gridCol w="9525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Tarifa por subscripción por monedero: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Tarifa por transacción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Transacciones  por mes: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325,000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Monederos: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inicial: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mes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162,500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año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2,000,000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90600"/>
            <a:ext cx="856935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Flujo de Efectivo Inversionista</a:t>
            </a:r>
            <a:endParaRPr lang="es-EC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82741"/>
              </p:ext>
            </p:extLst>
          </p:nvPr>
        </p:nvGraphicFramePr>
        <p:xfrm>
          <a:off x="254000" y="4876800"/>
          <a:ext cx="2032000" cy="952500"/>
        </p:xfrm>
        <a:graphic>
          <a:graphicData uri="http://schemas.openxmlformats.org/drawingml/2006/table">
            <a:tbl>
              <a:tblPr/>
              <a:tblGrid>
                <a:gridCol w="1623064"/>
                <a:gridCol w="408936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Inflación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Crecimiento transaccional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Crecimiento capacidad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Utilidades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Impuesto a La Renta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75239"/>
              </p:ext>
            </p:extLst>
          </p:nvPr>
        </p:nvGraphicFramePr>
        <p:xfrm>
          <a:off x="2514600" y="4876800"/>
          <a:ext cx="3314700" cy="1333500"/>
        </p:xfrm>
        <a:graphic>
          <a:graphicData uri="http://schemas.openxmlformats.org/drawingml/2006/table">
            <a:tbl>
              <a:tblPr/>
              <a:tblGrid>
                <a:gridCol w="2362200"/>
                <a:gridCol w="9525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Tarifa por subscripción por monedero: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Tarifa por transacción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Transacciones  por mes: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325,000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Monederos: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inicial: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50,000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mes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162,500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 año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2,000,000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7" y="1219200"/>
            <a:ext cx="826080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 de Equilibrio en Unidades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06759" y="1020730"/>
                <a:ext cx="4253024" cy="6594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𝑜𝑝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𝑃</m:t>
                          </m:r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r>
                            <a:rPr lang="es-EC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𝑀𝑎𝑟𝑔𝑒𝑛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𝑐𝑜𝑛𝑡𝑟𝑖𝑏𝑢𝑐𝑖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59" y="1020730"/>
                <a:ext cx="4253024" cy="6594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4855" y="1682503"/>
                <a:ext cx="4572000" cy="42585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r>
                  <a:rPr lang="es-EC" dirty="0"/>
                  <a:t>Donde:</a:t>
                </a:r>
              </a:p>
              <a:p>
                <a:r>
                  <a:rPr lang="es-EC" dirty="0"/>
                  <a:t>	</a:t>
                </a:r>
                <a:r>
                  <a:rPr lang="es-EC" dirty="0" err="1"/>
                  <a:t>Qop</a:t>
                </a:r>
                <a:r>
                  <a:rPr lang="es-EC" dirty="0"/>
                  <a:t>  =  Punto de equilibrio operativo en unidades.</a:t>
                </a:r>
              </a:p>
              <a:p>
                <a:r>
                  <a:rPr lang="es-EC" dirty="0"/>
                  <a:t>	F  =  Costos fijos.</a:t>
                </a:r>
              </a:p>
              <a:p>
                <a:r>
                  <a:rPr lang="es-EC" dirty="0"/>
                  <a:t>	V  =  Costos variables por unidad.</a:t>
                </a:r>
              </a:p>
              <a:p>
                <a:r>
                  <a:rPr lang="es-EC" dirty="0"/>
                  <a:t>	P  =  Precio por unidad.</a:t>
                </a:r>
              </a:p>
              <a:p>
                <a:r>
                  <a:rPr lang="es-EC" dirty="0"/>
                  <a:t> </a:t>
                </a:r>
              </a:p>
              <a:p>
                <a:r>
                  <a:rPr lang="es-EC" dirty="0"/>
                  <a:t>Aplicando los valores: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𝐶𝑜𝑠𝑡𝑜𝑠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𝑉𝑎𝑟𝑖𝑎𝑏𝑙𝑒𝑠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𝑇𝑟𝑎𝑛𝑠𝑎𝑐𝑐𝑖𝑜𝑛𝑒𝑠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𝑎𝑛𝑢𝑙𝑒𝑠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$ 780,022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3,900,000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=$ 0.20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s-EC" i="1">
                            <a:latin typeface="Cambria Math"/>
                          </a:rPr>
                          <m:t>𝑜𝑝</m:t>
                        </m:r>
                      </m:sub>
                    </m:sSub>
                    <m:r>
                      <a:rPr lang="es-EC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i="1">
                            <a:latin typeface="Cambria Math"/>
                          </a:rPr>
                          <m:t> $963,237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$ 0.50−$ 0.20</m:t>
                        </m:r>
                      </m:den>
                    </m:f>
                    <m:r>
                      <a:rPr lang="es-EC" i="1">
                        <a:latin typeface="Cambria Math"/>
                      </a:rPr>
                      <m:t>= </m:t>
                    </m:r>
                    <m:r>
                      <a:rPr lang="es-EC" i="1" smtClean="0">
                        <a:solidFill>
                          <a:schemeClr val="accent2"/>
                        </a:solidFill>
                        <a:latin typeface="Cambria Math"/>
                      </a:rPr>
                      <m:t>3,210,851 </m:t>
                    </m:r>
                  </m:oMath>
                </a14:m>
                <a:r>
                  <a:rPr lang="es-EC" dirty="0" smtClean="0">
                    <a:solidFill>
                      <a:schemeClr val="accent2"/>
                    </a:solidFill>
                  </a:rPr>
                  <a:t>Trns.</a:t>
                </a:r>
                <a:endParaRPr lang="es-EC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855" y="1682503"/>
                <a:ext cx="4572000" cy="4258538"/>
              </a:xfrm>
              <a:prstGeom prst="rect">
                <a:avLst/>
              </a:prstGeom>
              <a:blipFill rotWithShape="1">
                <a:blip r:embed="rId3"/>
                <a:stretch>
                  <a:fillRect l="-1067" t="-7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2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01" y="31749"/>
            <a:ext cx="9188451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795963"/>
            <a:ext cx="3125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946775"/>
            <a:ext cx="1876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670675"/>
            <a:ext cx="9178926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973388"/>
            <a:ext cx="75184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241300"/>
            <a:ext cx="4821237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3975"/>
            <a:ext cx="5238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3975"/>
            <a:ext cx="19018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2895600" y="20685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804" name="Title 15"/>
          <p:cNvSpPr>
            <a:spLocks noGrp="1"/>
          </p:cNvSpPr>
          <p:nvPr>
            <p:ph type="ctrTitle"/>
          </p:nvPr>
        </p:nvSpPr>
        <p:spPr>
          <a:xfrm>
            <a:off x="2106555" y="2438400"/>
            <a:ext cx="6653212" cy="1470025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CAPÍTULO</a:t>
            </a: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 II</a:t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800" dirty="0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4800" dirty="0" err="1" smtClean="0">
                <a:solidFill>
                  <a:srgbClr val="10AEF0"/>
                </a:solidFill>
                <a:latin typeface="Calibri" pitchFamily="34" charset="0"/>
                <a:cs typeface="Calibri" pitchFamily="34" charset="0"/>
              </a:rPr>
              <a:t>Empresa</a:t>
            </a:r>
            <a:endParaRPr lang="es-EC" sz="4800" dirty="0">
              <a:solidFill>
                <a:srgbClr val="10AEF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 de Equilibrio en Dólares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08832" y="864209"/>
                <a:ext cx="4572000" cy="55401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𝑜𝑝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1−( </m:t>
                          </m:r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 )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𝑀𝑎𝑟𝑔𝑒𝑛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𝑢𝑡𝑖𝑙𝑖𝑑𝑎𝑑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𝑏𝑟𝑢𝑡𝑎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  </a:t>
                </a:r>
                <a:r>
                  <a:rPr lang="es-EC" dirty="0" smtClean="0"/>
                  <a:t>Donde</a:t>
                </a:r>
                <a:r>
                  <a:rPr lang="es-EC" dirty="0"/>
                  <a:t>:</a:t>
                </a:r>
              </a:p>
              <a:p>
                <a:r>
                  <a:rPr lang="es-EC" dirty="0"/>
                  <a:t>	</a:t>
                </a:r>
                <a:r>
                  <a:rPr lang="es-EC" dirty="0" err="1"/>
                  <a:t>Sop</a:t>
                </a:r>
                <a:r>
                  <a:rPr lang="es-EC" dirty="0"/>
                  <a:t>  =  Punto de equilibrio operativo en dólares.</a:t>
                </a:r>
              </a:p>
              <a:p>
                <a:r>
                  <a:rPr lang="es-EC" dirty="0"/>
                  <a:t>	F  =  Costos fijos.</a:t>
                </a:r>
              </a:p>
              <a:p>
                <a:r>
                  <a:rPr lang="es-EC" dirty="0"/>
                  <a:t>	V  =  Costos variables por unidad.</a:t>
                </a:r>
              </a:p>
              <a:p>
                <a:r>
                  <a:rPr lang="es-EC" dirty="0"/>
                  <a:t>	P  =  Precio por unidad.</a:t>
                </a:r>
              </a:p>
              <a:p>
                <a:r>
                  <a:rPr lang="es-EC" dirty="0"/>
                  <a:t> </a:t>
                </a:r>
              </a:p>
              <a:p>
                <a:r>
                  <a:rPr lang="es-EC" dirty="0"/>
                  <a:t>Aplicando los valores: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𝐶𝑜𝑠𝑡𝑜𝑠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𝑉𝑎𝑟𝑖𝑎𝑏𝑙𝑒𝑠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𝑇𝑟𝑎𝑛𝑠𝑎𝑐𝑐𝑖𝑜𝑛𝑒𝑠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𝑎𝑛𝑢𝑙𝑒𝑠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$ 780,022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3,900,000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=$ 0.20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𝑜𝑝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 $963,237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1−( </m:t>
                          </m:r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$ 0.20</m:t>
                              </m:r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$ 0.50</m:t>
                              </m:r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 )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$1,605,425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32" y="864209"/>
                <a:ext cx="4572000" cy="5540106"/>
              </a:xfrm>
              <a:prstGeom prst="rect">
                <a:avLst/>
              </a:prstGeom>
              <a:blipFill rotWithShape="1"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 de Equilibrio</a:t>
            </a:r>
            <a:endParaRPr lang="es-EC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705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Tasa de Descuento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066800"/>
                <a:ext cx="8991600" cy="51718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𝑇𝑀𝐴𝑅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𝐶𝑃𝑃𝐶</m:t>
                      </m:r>
                      <m:r>
                        <a:rPr lang="es-EC" b="0" i="1" smtClean="0">
                          <a:latin typeface="Cambria Math"/>
                        </a:rPr>
                        <m:t>+1.5%</m:t>
                      </m:r>
                    </m:oMath>
                  </m:oMathPara>
                </a14:m>
                <a:endParaRPr lang="es-EC" i="1" dirty="0" smtClean="0"/>
              </a:p>
              <a:p>
                <a:endParaRPr lang="es-EC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𝐶𝑃𝑃𝐶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𝐷𝑒𝑢𝑑𝑎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𝑇𝑒𝑟𝑐𝑒𝑟𝑜𝑠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𝑇𝑜𝑡𝑎𝑙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𝑓𝑖𝑛𝑎𝑛𝑐𝑖𝑎𝑚𝑖𝑒𝑛𝑡𝑜𝑠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𝑐𝑜𝑠𝑡𝑜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𝑙𝑎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𝑑𝑒𝑢𝑑𝑎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1−</m:t>
                          </m:r>
                          <m:r>
                            <a:rPr lang="es-EC" i="1">
                              <a:latin typeface="Cambria Math"/>
                            </a:rPr>
                            <m:t>𝑡𝑎𝑠𝑎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𝑖𝑚𝑝𝑢𝑒𝑠𝑡𝑜𝑠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𝐶𝑎𝑝𝑖𝑡𝑎𝑙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𝑃𝑟𝑜𝑝𝑖𝑜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𝑇𝑜𝑡𝑎𝑙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𝑓𝑖𝑛𝑎𝑛𝑐𝑖𝑎𝑚𝑖𝑒𝑛𝑡𝑜𝑠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𝑐𝑜𝑠𝑡𝑜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𝑑𝑒𝑙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𝑐𝑎𝑝𝑖𝑡𝑎𝑙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𝑝𝑟𝑜𝑝𝑖𝑜</m:t>
                          </m:r>
                        </m:e>
                      </m:d>
                    </m:oMath>
                  </m:oMathPara>
                </a14:m>
                <a:endParaRPr lang="es-EC" i="1" dirty="0" smtClean="0"/>
              </a:p>
              <a:p>
                <a:endParaRPr lang="es-EC" i="1" dirty="0"/>
              </a:p>
              <a:p>
                <a:pPr algn="ctr"/>
                <a:r>
                  <a:rPr lang="es-EC" i="1" dirty="0" err="1" smtClean="0"/>
                  <a:t>CPPC</a:t>
                </a:r>
                <a:r>
                  <a:rPr lang="es-EC" i="1" dirty="0" smtClean="0"/>
                  <a:t> = </a:t>
                </a:r>
                <a:r>
                  <a:rPr lang="es-EC" b="1" i="1" dirty="0" smtClean="0"/>
                  <a:t>16%</a:t>
                </a:r>
              </a:p>
              <a:p>
                <a:endParaRPr lang="es-EC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𝑇</m:t>
                      </m:r>
                      <m:r>
                        <a:rPr lang="es-EC" i="1">
                          <a:latin typeface="Cambria Math"/>
                        </a:rPr>
                        <m:t>𝑀𝐴𝑅</m:t>
                      </m:r>
                      <m:r>
                        <a:rPr lang="es-EC" i="1">
                          <a:latin typeface="Cambria Math"/>
                        </a:rPr>
                        <m:t>=16%+1.5%</m:t>
                      </m:r>
                      <m:r>
                        <a:rPr lang="es-EC" b="1" i="1" smtClean="0">
                          <a:latin typeface="Cambria Math"/>
                        </a:rPr>
                        <m:t>= </m:t>
                      </m:r>
                      <m:r>
                        <a:rPr lang="es-EC" b="1" i="1">
                          <a:latin typeface="Cambria Math"/>
                        </a:rPr>
                        <m:t>𝟏𝟕</m:t>
                      </m:r>
                      <m:r>
                        <a:rPr lang="es-EC" b="1" i="1">
                          <a:latin typeface="Cambria Math"/>
                        </a:rPr>
                        <m:t>.</m:t>
                      </m:r>
                      <m:r>
                        <a:rPr lang="es-EC" b="1" i="1">
                          <a:latin typeface="Cambria Math"/>
                        </a:rPr>
                        <m:t>𝟓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𝑖𝑛𝑓𝑙𝑎𝑐𝑖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b="1" i="1">
                          <a:latin typeface="Cambria Math"/>
                        </a:rPr>
                        <m:t>𝟓</m:t>
                      </m:r>
                      <m:r>
                        <a:rPr lang="es-EC" b="1" i="1">
                          <a:latin typeface="Cambria Math"/>
                        </a:rPr>
                        <m:t>.</m:t>
                      </m:r>
                      <m:r>
                        <a:rPr lang="es-EC" b="1" i="1">
                          <a:latin typeface="Cambria Math"/>
                        </a:rPr>
                        <m:t>𝟎𝟗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𝑇𝑀𝐴𝑅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𝐼𝑛𝑓𝑙𝑎𝑐𝑖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𝑇𝑀𝐴𝑅</m:t>
                      </m:r>
                      <m:r>
                        <a:rPr lang="es-EC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𝑖𝑛𝑓𝑙𝑎𝑐𝑖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+</m:t>
                      </m:r>
                      <m:r>
                        <a:rPr lang="es-EC" i="1">
                          <a:latin typeface="Cambria Math"/>
                        </a:rPr>
                        <m:t>𝑇𝑀𝐴𝑅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𝑖𝑛𝑓𝑙𝑎𝑐𝑖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=17.5%+5.09%+17.5%∗5.09%=</m:t>
                      </m:r>
                      <m:r>
                        <a:rPr lang="es-EC" b="1" i="1">
                          <a:latin typeface="Cambria Math"/>
                        </a:rPr>
                        <m:t>𝟐𝟑</m:t>
                      </m:r>
                      <m:r>
                        <a:rPr lang="es-EC" b="1" i="1">
                          <a:latin typeface="Cambria Math"/>
                        </a:rPr>
                        <m:t>.</m:t>
                      </m:r>
                      <m:r>
                        <a:rPr lang="es-EC" b="1" i="1">
                          <a:latin typeface="Cambria Math"/>
                        </a:rPr>
                        <m:t>𝟒𝟖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𝑇𝑀𝐴𝑅</m:t>
                          </m:r>
                        </m:e>
                        <m:sub>
                          <m:r>
                            <a:rPr lang="es-EC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es-EC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𝑛𝑣𝑒𝑟𝑠𝑖𝑜𝑛𝑖𝑠𝑡𝑎</m:t>
                          </m:r>
                        </m:sub>
                      </m:sSub>
                      <m:r>
                        <a:rPr lang="es-EC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𝟐𝟑</m:t>
                      </m:r>
                      <m:r>
                        <a:rPr lang="es-EC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,</m:t>
                      </m:r>
                      <m:r>
                        <a:rPr lang="es-EC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𝟒𝟖</m:t>
                      </m:r>
                      <m:r>
                        <a:rPr lang="es-EC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8991600" cy="5171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2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Tasa de Descuento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1607861"/>
                <a:ext cx="8991600" cy="284699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𝑇𝑀𝐴𝑅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𝑀𝑖𝑥𝑡𝑎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𝑀𝑜𝑛𝑡𝑜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𝑓𝑖𝑛𝑎𝑛𝑐𝑖𝑎𝑑𝑜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𝐼𝑛𝑣𝑒𝑟𝑠𝑖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𝑡𝑜𝑡𝑎𝑙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𝑇𝑎𝑠𝑎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𝑑𝑒𝑙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𝑝𝑟𝑒𝑠𝑡𝑎𝑚𝑜</m:t>
                      </m:r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𝐼𝑛𝑣𝑒𝑟𝑠𝑖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𝑖𝑛𝑖𝑐𝑖𝑎𝑙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𝐼𝑛𝑣𝑒𝑟𝑠𝑖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  <m:r>
                            <a:rPr lang="es-EC" i="1">
                              <a:latin typeface="Cambria Math"/>
                            </a:rPr>
                            <m:t>𝑡𝑜𝑡𝑎𝑙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𝑇𝑀𝐴𝑅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𝐼𝑛𝑓𝑙𝑎𝑐𝑖</m:t>
                          </m:r>
                          <m:r>
                            <a:rPr lang="es-EC" i="1">
                              <a:latin typeface="Cambria Math"/>
                            </a:rPr>
                            <m:t>ó</m:t>
                          </m:r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𝑇𝑀𝐴𝑅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𝑀𝑖𝑥𝑡𝑎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300,000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910,184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∗17%+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610.184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910,184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∗23.48%=</m:t>
                      </m:r>
                      <m:r>
                        <a:rPr lang="es-EC" b="1" i="1">
                          <a:latin typeface="Cambria Math"/>
                        </a:rPr>
                        <m:t>𝟐𝟏</m:t>
                      </m:r>
                      <m:r>
                        <a:rPr lang="es-EC" b="1" i="1">
                          <a:latin typeface="Cambria Math"/>
                        </a:rPr>
                        <m:t>.</m:t>
                      </m:r>
                      <m:r>
                        <a:rPr lang="es-EC" b="1" i="1">
                          <a:latin typeface="Cambria Math"/>
                        </a:rPr>
                        <m:t>𝟑𝟒</m:t>
                      </m:r>
                      <m:r>
                        <a:rPr lang="es-EC" b="1" i="1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 smtClean="0"/>
              </a:p>
              <a:p>
                <a:endParaRPr lang="es-EC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C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𝑇𝑀𝐴𝑅</m:t>
                        </m:r>
                      </m:e>
                      <m:sub>
                        <m:r>
                          <a:rPr lang="es-EC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𝑃𝑟𝑜𝑦𝑒𝑐𝑡𝑜</m:t>
                        </m:r>
                      </m:sub>
                    </m:sSub>
                    <m:r>
                      <a:rPr lang="es-EC" i="1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s-EC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s-EC" b="1" dirty="0" smtClean="0">
                    <a:solidFill>
                      <a:schemeClr val="accent2"/>
                    </a:solidFill>
                  </a:rPr>
                  <a:t>21.34%</a:t>
                </a:r>
                <a:endParaRPr lang="es-EC" b="1" dirty="0">
                  <a:solidFill>
                    <a:schemeClr val="accent2"/>
                  </a:solidFill>
                </a:endParaRPr>
              </a:p>
              <a:p>
                <a:r>
                  <a:rPr lang="es-EC" dirty="0"/>
                  <a:t> 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7861"/>
                <a:ext cx="8991600" cy="2846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2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 Actual Neto - </a:t>
            </a:r>
            <a:r>
              <a:rPr lang="es-EC" dirty="0" smtClean="0">
                <a:solidFill>
                  <a:schemeClr val="accent2"/>
                </a:solidFill>
              </a:rPr>
              <a:t>Proyecto</a:t>
            </a:r>
            <a:endParaRPr lang="es-EC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2863845"/>
                <a:ext cx="8643938" cy="35595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latin typeface="Cambria Math"/>
                        </a:rPr>
                        <m:t>=−</m:t>
                      </m:r>
                      <m:r>
                        <a:rPr lang="es-EC" i="1" smtClean="0">
                          <a:latin typeface="Cambria Math"/>
                        </a:rPr>
                        <m:t>𝑃</m:t>
                      </m:r>
                      <m:r>
                        <a:rPr lang="es-EC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𝐹𝑁𝐸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  <a:p>
                <a:r>
                  <a:rPr lang="es-EC" sz="1050" dirty="0"/>
                  <a:t>Donde:</a:t>
                </a:r>
              </a:p>
              <a:p>
                <a:r>
                  <a:rPr lang="es-EC" sz="1050" dirty="0" err="1"/>
                  <a:t>VPN</a:t>
                </a:r>
                <a:r>
                  <a:rPr lang="es-EC" sz="1050" dirty="0"/>
                  <a:t>: Valor presente neto</a:t>
                </a:r>
              </a:p>
              <a:p>
                <a:r>
                  <a:rPr lang="es-EC" sz="1050" dirty="0"/>
                  <a:t>P: Valor de la inversión inicial en año 0</a:t>
                </a:r>
              </a:p>
              <a:p>
                <a:r>
                  <a:rPr lang="es-EC" sz="1050" dirty="0"/>
                  <a:t>n: Número de períodos</a:t>
                </a:r>
              </a:p>
              <a:p>
                <a:r>
                  <a:rPr lang="es-EC" sz="1050" dirty="0" err="1"/>
                  <a:t>FNE</a:t>
                </a:r>
                <a:r>
                  <a:rPr lang="es-EC" sz="1050" dirty="0"/>
                  <a:t>: Flujo neto de efectivo en el período j</a:t>
                </a:r>
              </a:p>
              <a:p>
                <a:r>
                  <a:rPr lang="es-EC" sz="1050" dirty="0"/>
                  <a:t>i: </a:t>
                </a:r>
                <a:r>
                  <a:rPr lang="es-EC" sz="1050" dirty="0" err="1"/>
                  <a:t>TMAR</a:t>
                </a:r>
                <a:r>
                  <a:rPr lang="es-EC" sz="1050" dirty="0"/>
                  <a:t> o tasa de descuento para el proyecto.</a:t>
                </a:r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𝑉𝑃𝑁</m:t>
                      </m:r>
                      <m:r>
                        <a:rPr lang="es-EC" i="1">
                          <a:latin typeface="Cambria Math"/>
                        </a:rPr>
                        <m:t>=−$673,462+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$116,172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1+21.34%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$302,267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1+21.34%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$493,365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1+21.34%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$814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C" i="1">
                              <a:latin typeface="Cambria Math"/>
                            </a:rPr>
                            <m:t>465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1+21.34%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$1,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102,313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1+21.34%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=$ 698,319.59</m:t>
                      </m:r>
                    </m:oMath>
                  </m:oMathPara>
                </a14:m>
                <a:endParaRPr lang="es-EC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63845"/>
                <a:ext cx="8643938" cy="35595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1753"/>
            <a:ext cx="5867400" cy="188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61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Valor Actual Neto</a:t>
            </a:r>
            <a:r>
              <a:rPr lang="es-EC" dirty="0" smtClean="0"/>
              <a:t> - </a:t>
            </a:r>
            <a:r>
              <a:rPr lang="es-EC" dirty="0" smtClean="0">
                <a:solidFill>
                  <a:schemeClr val="accent2"/>
                </a:solidFill>
              </a:rPr>
              <a:t>Inversionista</a:t>
            </a:r>
            <a:endParaRPr lang="es-EC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2863845"/>
                <a:ext cx="8229600" cy="35595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latin typeface="Cambria Math"/>
                        </a:rPr>
                        <m:t>=−</m:t>
                      </m:r>
                      <m:r>
                        <a:rPr lang="es-EC" i="1" smtClean="0">
                          <a:latin typeface="Cambria Math"/>
                        </a:rPr>
                        <m:t>𝑃</m:t>
                      </m:r>
                      <m:r>
                        <a:rPr lang="es-EC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𝐹𝑁𝐸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  <a:p>
                <a:r>
                  <a:rPr lang="es-EC" sz="1050" dirty="0"/>
                  <a:t>Donde:</a:t>
                </a:r>
              </a:p>
              <a:p>
                <a:r>
                  <a:rPr lang="es-EC" sz="1050" dirty="0" err="1"/>
                  <a:t>VPN</a:t>
                </a:r>
                <a:r>
                  <a:rPr lang="es-EC" sz="1050" dirty="0"/>
                  <a:t>: Valor presente neto</a:t>
                </a:r>
              </a:p>
              <a:p>
                <a:r>
                  <a:rPr lang="es-EC" sz="1050" dirty="0"/>
                  <a:t>P: Valor de la inversión inicial en año 0</a:t>
                </a:r>
              </a:p>
              <a:p>
                <a:r>
                  <a:rPr lang="es-EC" sz="1050" dirty="0"/>
                  <a:t>n: Número de períodos</a:t>
                </a:r>
              </a:p>
              <a:p>
                <a:r>
                  <a:rPr lang="es-EC" sz="1050" dirty="0" err="1"/>
                  <a:t>FNE</a:t>
                </a:r>
                <a:r>
                  <a:rPr lang="es-EC" sz="1050" dirty="0"/>
                  <a:t>: Flujo neto de efectivo en el período j</a:t>
                </a:r>
              </a:p>
              <a:p>
                <a:r>
                  <a:rPr lang="es-EC" sz="1050" dirty="0"/>
                  <a:t>i: </a:t>
                </a:r>
                <a:r>
                  <a:rPr lang="es-EC" sz="1050" dirty="0" err="1"/>
                  <a:t>TMAR</a:t>
                </a:r>
                <a:r>
                  <a:rPr lang="es-EC" sz="1050" dirty="0"/>
                  <a:t> o tasa de descuento para el proyecto.</a:t>
                </a:r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𝑉𝑃𝑁</m:t>
                      </m:r>
                      <m:r>
                        <a:rPr lang="es-EC" i="1">
                          <a:latin typeface="Cambria Math"/>
                        </a:rPr>
                        <m:t>=−$973,462+</m:t>
                      </m:r>
                      <m:f>
                        <m:fPr>
                          <m:ctrlPr>
                            <a:rPr lang="es-EC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251,944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.4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425,398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.4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622,312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.4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$814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C" i="1">
                              <a:latin typeface="Cambria Math"/>
                            </a:rPr>
                            <m:t>465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.4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$1,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102,313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.4</m:t>
                                  </m:r>
                                  <m:r>
                                    <a:rPr lang="es-EC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%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=$574,406.46</m:t>
                      </m:r>
                    </m:oMath>
                  </m:oMathPara>
                </a14:m>
                <a:endParaRPr lang="es-EC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63845"/>
                <a:ext cx="8229600" cy="35595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42" y="971549"/>
            <a:ext cx="5840158" cy="200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Tasa Interna de Retorno - </a:t>
            </a:r>
            <a:r>
              <a:rPr lang="es-EC" dirty="0" smtClean="0">
                <a:solidFill>
                  <a:schemeClr val="accent2"/>
                </a:solidFill>
              </a:rPr>
              <a:t>Proyecto</a:t>
            </a:r>
            <a:endParaRPr lang="es-EC" dirty="0">
              <a:solidFill>
                <a:schemeClr val="accent2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41" y="838200"/>
            <a:ext cx="5286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2863845"/>
                <a:ext cx="8643938" cy="32601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latin typeface="Cambria Math"/>
                        </a:rPr>
                        <m:t>=0= −</m:t>
                      </m:r>
                      <m:r>
                        <a:rPr lang="es-EC" i="1">
                          <a:latin typeface="Cambria Math"/>
                        </a:rPr>
                        <m:t>𝑃</m:t>
                      </m:r>
                      <m:r>
                        <a:rPr lang="es-EC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𝐹𝑁𝐸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  <a:p>
                <a:r>
                  <a:rPr lang="es-EC" sz="1050" dirty="0"/>
                  <a:t>Donde:</a:t>
                </a:r>
              </a:p>
              <a:p>
                <a:r>
                  <a:rPr lang="es-EC" sz="1050" dirty="0" err="1"/>
                  <a:t>VPN</a:t>
                </a:r>
                <a:r>
                  <a:rPr lang="es-EC" sz="1050" dirty="0"/>
                  <a:t>: Valor presente neto</a:t>
                </a:r>
              </a:p>
              <a:p>
                <a:r>
                  <a:rPr lang="es-EC" sz="1050" dirty="0"/>
                  <a:t>P: Valor de la inversión inicial en año 0</a:t>
                </a:r>
              </a:p>
              <a:p>
                <a:r>
                  <a:rPr lang="es-EC" sz="1050" dirty="0"/>
                  <a:t>n: Número de períodos</a:t>
                </a:r>
              </a:p>
              <a:p>
                <a:r>
                  <a:rPr lang="es-EC" sz="1050" dirty="0" err="1"/>
                  <a:t>FNE</a:t>
                </a:r>
                <a:r>
                  <a:rPr lang="es-EC" sz="1050" dirty="0"/>
                  <a:t>: Flujo neto de efectivo en el período j</a:t>
                </a:r>
              </a:p>
              <a:p>
                <a:r>
                  <a:rPr lang="es-EC" sz="1050" dirty="0"/>
                  <a:t>i: </a:t>
                </a:r>
                <a:r>
                  <a:rPr lang="es-EC" sz="1050" dirty="0" err="1" smtClean="0"/>
                  <a:t>TIR</a:t>
                </a:r>
                <a:r>
                  <a:rPr lang="es-EC" sz="1050" dirty="0" smtClean="0"/>
                  <a:t> </a:t>
                </a:r>
                <a:r>
                  <a:rPr lang="es-EC" sz="1050" dirty="0"/>
                  <a:t>o tasa </a:t>
                </a:r>
                <a:r>
                  <a:rPr lang="es-EC" sz="1050" dirty="0" smtClean="0"/>
                  <a:t>interna de retorno.</a:t>
                </a:r>
                <a:endParaRPr lang="es-EC" sz="1050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$6</m:t>
                      </m:r>
                      <m:r>
                        <a:rPr lang="es-EC" b="0" i="1" smtClean="0">
                          <a:latin typeface="Cambria Math"/>
                        </a:rPr>
                        <m:t>73,462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$116,172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$302,267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$493,365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$814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C" i="1">
                              <a:latin typeface="Cambria Math"/>
                            </a:rPr>
                            <m:t>465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$1,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102,313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𝑇𝐼𝑅</m:t>
                      </m:r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s-EC" i="1">
                          <a:solidFill>
                            <a:schemeClr val="accent2"/>
                          </a:solidFill>
                          <a:latin typeface="Cambria Math"/>
                        </a:rPr>
                        <m:t>49.35%</m:t>
                      </m:r>
                    </m:oMath>
                  </m:oMathPara>
                </a14:m>
                <a:endParaRPr lang="es-EC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63845"/>
                <a:ext cx="8643938" cy="32601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1753"/>
            <a:ext cx="5867400" cy="1887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5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41" y="228600"/>
            <a:ext cx="7040398" cy="533400"/>
          </a:xfrm>
        </p:spPr>
        <p:txBody>
          <a:bodyPr/>
          <a:lstStyle/>
          <a:p>
            <a:r>
              <a:rPr lang="es-EC" sz="2400" dirty="0" smtClean="0"/>
              <a:t>Tasa Interna de Retorno - </a:t>
            </a:r>
            <a:r>
              <a:rPr lang="es-EC" sz="2400" dirty="0" smtClean="0">
                <a:solidFill>
                  <a:schemeClr val="accent2"/>
                </a:solidFill>
              </a:rPr>
              <a:t>Inversionista</a:t>
            </a:r>
            <a:endParaRPr lang="es-EC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04800" y="2863845"/>
                <a:ext cx="8643938" cy="32601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𝑉𝑃𝑁</m:t>
                      </m:r>
                      <m:r>
                        <a:rPr lang="es-EC" i="1" smtClean="0">
                          <a:latin typeface="Cambria Math"/>
                        </a:rPr>
                        <m:t>=0= −</m:t>
                      </m:r>
                      <m:r>
                        <a:rPr lang="es-EC" i="1">
                          <a:latin typeface="Cambria Math"/>
                        </a:rPr>
                        <m:t>𝑃</m:t>
                      </m:r>
                      <m:r>
                        <a:rPr lang="es-EC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EC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s-EC" i="1">
                              <a:latin typeface="Cambria Math"/>
                            </a:rPr>
                            <m:t>𝑗</m:t>
                          </m:r>
                          <m:r>
                            <a:rPr lang="es-EC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s-EC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𝐹𝑁𝐸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(1+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C" dirty="0"/>
              </a:p>
              <a:p>
                <a:r>
                  <a:rPr lang="es-EC" sz="1050" dirty="0"/>
                  <a:t>Donde:</a:t>
                </a:r>
              </a:p>
              <a:p>
                <a:r>
                  <a:rPr lang="es-EC" sz="1050" dirty="0" err="1"/>
                  <a:t>VPN</a:t>
                </a:r>
                <a:r>
                  <a:rPr lang="es-EC" sz="1050" dirty="0"/>
                  <a:t>: Valor presente neto</a:t>
                </a:r>
              </a:p>
              <a:p>
                <a:r>
                  <a:rPr lang="es-EC" sz="1050" dirty="0"/>
                  <a:t>P: Valor de la inversión inicial en año 0</a:t>
                </a:r>
              </a:p>
              <a:p>
                <a:r>
                  <a:rPr lang="es-EC" sz="1050" dirty="0"/>
                  <a:t>n: Número de períodos</a:t>
                </a:r>
              </a:p>
              <a:p>
                <a:r>
                  <a:rPr lang="es-EC" sz="1050" dirty="0" err="1"/>
                  <a:t>FNE</a:t>
                </a:r>
                <a:r>
                  <a:rPr lang="es-EC" sz="1050" dirty="0"/>
                  <a:t>: Flujo neto de efectivo en el período j</a:t>
                </a:r>
              </a:p>
              <a:p>
                <a:r>
                  <a:rPr lang="es-EC" sz="1050" dirty="0"/>
                  <a:t>i: </a:t>
                </a:r>
                <a:r>
                  <a:rPr lang="es-EC" sz="1050" dirty="0" err="1" smtClean="0"/>
                  <a:t>TIR</a:t>
                </a:r>
                <a:r>
                  <a:rPr lang="es-EC" sz="1050" dirty="0" smtClean="0"/>
                  <a:t> </a:t>
                </a:r>
                <a:r>
                  <a:rPr lang="es-EC" sz="1050" dirty="0"/>
                  <a:t>o tasa </a:t>
                </a:r>
                <a:r>
                  <a:rPr lang="es-EC" sz="1050" dirty="0" smtClean="0"/>
                  <a:t>interna de retorno.</a:t>
                </a:r>
                <a:endParaRPr lang="es-EC" sz="1050" dirty="0"/>
              </a:p>
              <a:p>
                <a:r>
                  <a:rPr lang="es-EC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$</m:t>
                      </m:r>
                      <m:r>
                        <a:rPr lang="es-EC" b="0" i="1" smtClean="0">
                          <a:latin typeface="Cambria Math"/>
                        </a:rPr>
                        <m:t>973,462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251,944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425,398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622,312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$814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C" i="1">
                              <a:latin typeface="Cambria Math"/>
                            </a:rPr>
                            <m:t>465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$1,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102,313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𝑇𝐼𝑅</m:t>
                      </m:r>
                      <m:r>
                        <a:rPr lang="es-EC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s-EC" i="1">
                          <a:solidFill>
                            <a:schemeClr val="accent2"/>
                          </a:solidFill>
                          <a:latin typeface="Cambria Math"/>
                        </a:rPr>
                        <m:t>43.13%</m:t>
                      </m:r>
                    </m:oMath>
                  </m:oMathPara>
                </a14:m>
                <a:endParaRPr lang="es-EC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863845"/>
                <a:ext cx="8643938" cy="32601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42" y="971550"/>
            <a:ext cx="5763958" cy="197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Relación Beneficio / Costo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762000"/>
                <a:ext cx="8720138" cy="5271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b="1" dirty="0" smtClean="0"/>
                  <a:t>B/C =</a:t>
                </a:r>
                <a:r>
                  <a:rPr lang="es-EC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b="1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s-EC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s-EC" i="1">
                                <a:latin typeface="Cambria Math"/>
                              </a:rPr>
                              <m:t>𝑗</m:t>
                            </m:r>
                            <m:r>
                              <a:rPr lang="es-EC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s-EC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s-EC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𝐹𝑁𝐸</m:t>
                                    </m:r>
                                  </m:e>
                                  <m:sub>
                                    <m:r>
                                      <a:rPr lang="es-EC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s-EC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i="1">
                                        <a:latin typeface="Cambria Math"/>
                                      </a:rPr>
                                      <m:t>(1+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s-EC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s-EC" i="1">
                                        <a:latin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num>
                      <m:den>
                        <m:r>
                          <a:rPr lang="es-EC" i="1">
                            <a:latin typeface="Cambria Math"/>
                          </a:rPr>
                          <m:t>𝐼𝑛𝑣𝑒𝑟𝑠𝑖</m:t>
                        </m:r>
                        <m:r>
                          <a:rPr lang="es-EC" i="1">
                            <a:latin typeface="Cambria Math"/>
                          </a:rPr>
                          <m:t>ó</m:t>
                        </m:r>
                        <m:r>
                          <a:rPr lang="es-EC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s-EC" dirty="0"/>
              </a:p>
              <a:p>
                <a:pPr algn="ctr"/>
                <a:r>
                  <a:rPr lang="es-EC" dirty="0"/>
                  <a:t> </a:t>
                </a:r>
              </a:p>
              <a:p>
                <a:r>
                  <a:rPr lang="es-EC" b="1" dirty="0" smtClean="0">
                    <a:solidFill>
                      <a:schemeClr val="accent2"/>
                    </a:solidFill>
                  </a:rPr>
                  <a:t>Proyecto:</a:t>
                </a:r>
              </a:p>
              <a:p>
                <a:endParaRPr lang="es-EC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𝐵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𝐶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$116,172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1+21.34%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$302,267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1+21.34%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$493,365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1+21.34%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$814465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1+21.34%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$1’102,313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1+21.34%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eqArr>
                            <m:eqArr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$673,432.38</m:t>
                              </m:r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es-EC" dirty="0"/>
              </a:p>
              <a:p>
                <a:pPr algn="ctr"/>
                <a:r>
                  <a:rPr lang="es-EC" dirty="0">
                    <a:solidFill>
                      <a:schemeClr val="accent2"/>
                    </a:solidFill>
                  </a:rPr>
                  <a:t>B/C= </a:t>
                </a:r>
                <a:r>
                  <a:rPr lang="es-EC" dirty="0" smtClean="0">
                    <a:solidFill>
                      <a:schemeClr val="accent2"/>
                    </a:solidFill>
                  </a:rPr>
                  <a:t>2.04</a:t>
                </a:r>
              </a:p>
              <a:p>
                <a:endParaRPr lang="es-EC" b="1" dirty="0">
                  <a:solidFill>
                    <a:schemeClr val="accent2"/>
                  </a:solidFill>
                </a:endParaRPr>
              </a:p>
              <a:p>
                <a:r>
                  <a:rPr lang="es-EC" b="1" dirty="0" smtClean="0">
                    <a:solidFill>
                      <a:schemeClr val="accent2"/>
                    </a:solidFill>
                  </a:rPr>
                  <a:t>Inversionista</a:t>
                </a:r>
              </a:p>
              <a:p>
                <a:endParaRPr lang="es-EC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𝐵</m:t>
                      </m:r>
                      <m:r>
                        <a:rPr lang="es-EC" sz="1600" i="1">
                          <a:latin typeface="Cambria Math"/>
                        </a:rPr>
                        <m:t>/</m:t>
                      </m:r>
                      <m:r>
                        <a:rPr lang="es-EC" sz="1600" i="1">
                          <a:latin typeface="Cambria Math"/>
                        </a:rPr>
                        <m:t>𝐶</m:t>
                      </m:r>
                      <m:r>
                        <a:rPr lang="es-EC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$251,944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1+23.48%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$425,398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1+23.48%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$622,312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1+23.48%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$814,465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1+23.48%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s-EC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i="1">
                                  <a:latin typeface="Cambria Math"/>
                                </a:rPr>
                                <m:t>$1’102,313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600" i="1">
                                          <a:latin typeface="Cambria Math"/>
                                        </a:rPr>
                                        <m:t>1+23.48%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sz="1600" i="1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eqArr>
                            <m:eqArr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973,462</m:t>
                              </m:r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 </a:t>
                </a:r>
              </a:p>
              <a:p>
                <a:pPr algn="ctr"/>
                <a:r>
                  <a:rPr lang="es-EC" dirty="0">
                    <a:solidFill>
                      <a:schemeClr val="accent2"/>
                    </a:solidFill>
                  </a:rPr>
                  <a:t>B/C= </a:t>
                </a:r>
                <a:r>
                  <a:rPr lang="es-EC" dirty="0" smtClean="0">
                    <a:solidFill>
                      <a:schemeClr val="accent2"/>
                    </a:solidFill>
                  </a:rPr>
                  <a:t>1.59</a:t>
                </a:r>
                <a:endParaRPr lang="es-EC" dirty="0">
                  <a:solidFill>
                    <a:schemeClr val="accent2"/>
                  </a:solidFill>
                </a:endParaRP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62000"/>
                <a:ext cx="8720138" cy="5271956"/>
              </a:xfrm>
              <a:prstGeom prst="rect">
                <a:avLst/>
              </a:prstGeom>
              <a:blipFill rotWithShape="1"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12" y="3781054"/>
            <a:ext cx="7399303" cy="117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400" dirty="0" smtClean="0"/>
              <a:t>Período de Recuperación de la Inversión</a:t>
            </a:r>
            <a:endParaRPr lang="es-EC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7201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b="1" dirty="0" smtClean="0">
              <a:solidFill>
                <a:schemeClr val="accent2"/>
              </a:solidFill>
            </a:endParaRPr>
          </a:p>
          <a:p>
            <a:r>
              <a:rPr lang="es-EC" b="1" dirty="0" smtClean="0">
                <a:solidFill>
                  <a:schemeClr val="accent2"/>
                </a:solidFill>
              </a:rPr>
              <a:t>Proyecto:</a:t>
            </a:r>
          </a:p>
          <a:p>
            <a:endParaRPr lang="es-EC" sz="1600" dirty="0" smtClean="0"/>
          </a:p>
          <a:p>
            <a:endParaRPr lang="es-EC" b="1" dirty="0" smtClean="0">
              <a:solidFill>
                <a:schemeClr val="accent2"/>
              </a:solidFill>
            </a:endParaRPr>
          </a:p>
          <a:p>
            <a:endParaRPr lang="es-EC" b="1" dirty="0">
              <a:solidFill>
                <a:schemeClr val="accent2"/>
              </a:solidFill>
            </a:endParaRPr>
          </a:p>
          <a:p>
            <a:endParaRPr lang="es-EC" b="1" dirty="0" smtClean="0">
              <a:solidFill>
                <a:schemeClr val="accent2"/>
              </a:solidFill>
            </a:endParaRPr>
          </a:p>
          <a:p>
            <a:endParaRPr lang="es-EC" b="1" dirty="0">
              <a:solidFill>
                <a:schemeClr val="accent2"/>
              </a:solidFill>
            </a:endParaRPr>
          </a:p>
          <a:p>
            <a:endParaRPr lang="es-EC" b="1" dirty="0" smtClean="0">
              <a:solidFill>
                <a:schemeClr val="accent2"/>
              </a:solidFill>
            </a:endParaRPr>
          </a:p>
          <a:p>
            <a:endParaRPr lang="es-EC" b="1" dirty="0">
              <a:solidFill>
                <a:schemeClr val="accent2"/>
              </a:solidFill>
            </a:endParaRPr>
          </a:p>
          <a:p>
            <a:endParaRPr lang="es-EC" b="1" dirty="0" smtClean="0">
              <a:solidFill>
                <a:schemeClr val="accent2"/>
              </a:solidFill>
            </a:endParaRPr>
          </a:p>
          <a:p>
            <a:endParaRPr lang="es-EC" b="1" dirty="0">
              <a:solidFill>
                <a:schemeClr val="accent2"/>
              </a:solidFill>
            </a:endParaRPr>
          </a:p>
          <a:p>
            <a:r>
              <a:rPr lang="es-EC" b="1" dirty="0" smtClean="0">
                <a:solidFill>
                  <a:schemeClr val="accent2"/>
                </a:solidFill>
              </a:rPr>
              <a:t>Inversionista:</a:t>
            </a:r>
          </a:p>
          <a:p>
            <a:endParaRPr lang="es-EC" sz="1600" b="1" dirty="0"/>
          </a:p>
          <a:p>
            <a:endParaRPr lang="es-EC" dirty="0"/>
          </a:p>
        </p:txBody>
      </p:sp>
      <p:sp>
        <p:nvSpPr>
          <p:cNvPr id="8" name="Rectangle 7"/>
          <p:cNvSpPr/>
          <p:nvPr/>
        </p:nvSpPr>
        <p:spPr>
          <a:xfrm>
            <a:off x="4038600" y="2531715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3 años, </a:t>
            </a:r>
            <a:r>
              <a:rPr lang="es-EC" b="1" dirty="0" smtClean="0"/>
              <a:t>3 meses </a:t>
            </a:r>
            <a:r>
              <a:rPr lang="es-EC" b="1" dirty="0"/>
              <a:t>y 2</a:t>
            </a:r>
            <a:r>
              <a:rPr lang="es-EC" b="1" dirty="0" smtClean="0"/>
              <a:t> días.</a:t>
            </a:r>
            <a:endParaRPr lang="es-EC" dirty="0"/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6781799" y="2074512"/>
            <a:ext cx="2286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7124698" y="4715513"/>
            <a:ext cx="2286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5339" y="5289224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3 años, </a:t>
            </a:r>
            <a:r>
              <a:rPr lang="es-EC" b="1" dirty="0" smtClean="0"/>
              <a:t>5 </a:t>
            </a:r>
            <a:r>
              <a:rPr lang="es-EC" b="1" dirty="0"/>
              <a:t>meses y </a:t>
            </a:r>
            <a:r>
              <a:rPr lang="es-EC" b="1" dirty="0" smtClean="0"/>
              <a:t>14 </a:t>
            </a:r>
            <a:r>
              <a:rPr lang="es-EC" b="1" dirty="0"/>
              <a:t>días.</a:t>
            </a:r>
            <a:endParaRPr lang="es-EC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75" y="1219197"/>
            <a:ext cx="7275187" cy="116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2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/>
          <p:cNvSpPr/>
          <p:nvPr/>
        </p:nvSpPr>
        <p:spPr bwMode="auto">
          <a:xfrm>
            <a:off x="1031875" y="2201863"/>
            <a:ext cx="2559050" cy="885825"/>
          </a:xfrm>
          <a:prstGeom prst="parallelogram">
            <a:avLst>
              <a:gd name="adj" fmla="val 77941"/>
            </a:avLst>
          </a:prstGeom>
          <a:solidFill>
            <a:srgbClr val="25B6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13</a:t>
            </a:r>
            <a:r>
              <a:rPr lang="es-EC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Países LA, USA y Japón</a:t>
            </a:r>
          </a:p>
        </p:txBody>
      </p:sp>
      <p:sp>
        <p:nvSpPr>
          <p:cNvPr id="30" name="Parallelogram 29"/>
          <p:cNvSpPr/>
          <p:nvPr/>
        </p:nvSpPr>
        <p:spPr bwMode="auto">
          <a:xfrm>
            <a:off x="1031875" y="1143000"/>
            <a:ext cx="2559050" cy="885825"/>
          </a:xfrm>
          <a:prstGeom prst="parallelogram">
            <a:avLst>
              <a:gd name="adj" fmla="val 77941"/>
            </a:avLst>
          </a:prstGeom>
          <a:solidFill>
            <a:srgbClr val="25B6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+70</a:t>
            </a:r>
            <a:r>
              <a:rPr lang="es-EC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Instalaciones</a:t>
            </a:r>
          </a:p>
        </p:txBody>
      </p:sp>
      <p:sp>
        <p:nvSpPr>
          <p:cNvPr id="31" name="Parallelogram 30"/>
          <p:cNvSpPr/>
          <p:nvPr/>
        </p:nvSpPr>
        <p:spPr bwMode="auto">
          <a:xfrm>
            <a:off x="1031875" y="3289300"/>
            <a:ext cx="2559050" cy="885825"/>
          </a:xfrm>
          <a:prstGeom prst="parallelogram">
            <a:avLst>
              <a:gd name="adj" fmla="val 77941"/>
            </a:avLst>
          </a:prstGeom>
          <a:solidFill>
            <a:srgbClr val="25B6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7 oficinas</a:t>
            </a:r>
            <a:endParaRPr lang="es-EC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865188"/>
            <a:ext cx="363855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Callout 1 33"/>
          <p:cNvSpPr/>
          <p:nvPr/>
        </p:nvSpPr>
        <p:spPr bwMode="auto">
          <a:xfrm>
            <a:off x="5229225" y="4865688"/>
            <a:ext cx="1141413" cy="474662"/>
          </a:xfrm>
          <a:prstGeom prst="borderCallout1">
            <a:avLst>
              <a:gd name="adj1" fmla="val 61174"/>
              <a:gd name="adj2" fmla="val 99588"/>
              <a:gd name="adj3" fmla="val -111743"/>
              <a:gd name="adj4" fmla="val 122064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chemeClr val="bg1"/>
                </a:solidFill>
              </a:rPr>
              <a:t>Quito y Guayaquil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35" name="Line Callout 1 34"/>
          <p:cNvSpPr/>
          <p:nvPr/>
        </p:nvSpPr>
        <p:spPr bwMode="auto">
          <a:xfrm>
            <a:off x="7577138" y="4268788"/>
            <a:ext cx="1141412" cy="419100"/>
          </a:xfrm>
          <a:prstGeom prst="borderCallout1">
            <a:avLst>
              <a:gd name="adj1" fmla="val -8522"/>
              <a:gd name="adj2" fmla="val -75659"/>
              <a:gd name="adj3" fmla="val 48863"/>
              <a:gd name="adj4" fmla="val -1699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EC" sz="1100" b="1" dirty="0">
                <a:solidFill>
                  <a:schemeClr val="bg1"/>
                </a:solidFill>
              </a:rPr>
              <a:t>Bogotá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36" name="Line Callout 1 35"/>
          <p:cNvSpPr/>
          <p:nvPr/>
        </p:nvSpPr>
        <p:spPr bwMode="auto">
          <a:xfrm>
            <a:off x="7566025" y="3532188"/>
            <a:ext cx="1141413" cy="419100"/>
          </a:xfrm>
          <a:prstGeom prst="borderCallout1">
            <a:avLst>
              <a:gd name="adj1" fmla="val 49053"/>
              <a:gd name="adj2" fmla="val -412"/>
              <a:gd name="adj3" fmla="val 130682"/>
              <a:gd name="adj4" fmla="val -86848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EC" sz="1100" b="1" dirty="0">
                <a:solidFill>
                  <a:schemeClr val="bg1"/>
                </a:solidFill>
              </a:rPr>
              <a:t>Panamá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37" name="Line Callout 1 36"/>
          <p:cNvSpPr/>
          <p:nvPr/>
        </p:nvSpPr>
        <p:spPr bwMode="auto">
          <a:xfrm>
            <a:off x="5218113" y="4243388"/>
            <a:ext cx="1139825" cy="419100"/>
          </a:xfrm>
          <a:prstGeom prst="borderCallout1">
            <a:avLst>
              <a:gd name="adj1" fmla="val 9659"/>
              <a:gd name="adj2" fmla="val 98598"/>
              <a:gd name="adj3" fmla="val -39015"/>
              <a:gd name="adj4" fmla="val 111172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EC" sz="1100" b="1" dirty="0">
                <a:solidFill>
                  <a:schemeClr val="bg1"/>
                </a:solidFill>
              </a:rPr>
              <a:t>San Salvador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38" name="Line Callout 1 37"/>
          <p:cNvSpPr/>
          <p:nvPr/>
        </p:nvSpPr>
        <p:spPr bwMode="auto">
          <a:xfrm>
            <a:off x="4168775" y="3290888"/>
            <a:ext cx="1139825" cy="419100"/>
          </a:xfrm>
          <a:prstGeom prst="borderCallout1">
            <a:avLst>
              <a:gd name="adj1" fmla="val 60568"/>
              <a:gd name="adj2" fmla="val 102162"/>
              <a:gd name="adj3" fmla="val 97349"/>
              <a:gd name="adj4" fmla="val 169588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EC" sz="1100" b="1" dirty="0">
                <a:solidFill>
                  <a:schemeClr val="bg1"/>
                </a:solidFill>
              </a:rPr>
              <a:t>México DF</a:t>
            </a:r>
            <a:endParaRPr lang="es-EC" sz="1100" dirty="0">
              <a:solidFill>
                <a:schemeClr val="bg1"/>
              </a:solidFill>
            </a:endParaRPr>
          </a:p>
        </p:txBody>
      </p:sp>
      <p:sp>
        <p:nvSpPr>
          <p:cNvPr id="39" name="Parallelogram 38"/>
          <p:cNvSpPr/>
          <p:nvPr/>
        </p:nvSpPr>
        <p:spPr bwMode="auto">
          <a:xfrm>
            <a:off x="1031875" y="4360863"/>
            <a:ext cx="2559050" cy="885825"/>
          </a:xfrm>
          <a:prstGeom prst="parallelogram">
            <a:avLst>
              <a:gd name="adj" fmla="val 77941"/>
            </a:avLst>
          </a:prstGeom>
          <a:solidFill>
            <a:srgbClr val="25B6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s-EC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+ </a:t>
            </a:r>
            <a:r>
              <a:rPr lang="es-EC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600 </a:t>
            </a:r>
            <a:r>
              <a:rPr lang="es-EC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colaboradores</a:t>
            </a:r>
            <a:endParaRPr lang="es-EC" sz="14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" name="Picture 19" descr="F:\city center cobiscorp_10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394325"/>
            <a:ext cx="16224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9" descr="C:\Users\amendoza\Desktop\Seleccionadas presentación 2008\bendición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5392738"/>
            <a:ext cx="14668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C:\Users\amendoza\Desktop\Seleccionadas presentación 2008\ECU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5391150"/>
            <a:ext cx="14493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http://www.cobiscorp.com/Portals/0/img_noticias/12_colomb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5391150"/>
            <a:ext cx="1825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884238"/>
            <a:ext cx="871537" cy="24193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5F5C7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9DC94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Callout 1 32"/>
          <p:cNvSpPr/>
          <p:nvPr/>
        </p:nvSpPr>
        <p:spPr bwMode="auto">
          <a:xfrm>
            <a:off x="7104063" y="2566988"/>
            <a:ext cx="1139825" cy="419100"/>
          </a:xfrm>
          <a:prstGeom prst="borderCallout1">
            <a:avLst>
              <a:gd name="adj1" fmla="val 49053"/>
              <a:gd name="adj2" fmla="val -412"/>
              <a:gd name="adj3" fmla="val 112500"/>
              <a:gd name="adj4" fmla="val -38333"/>
            </a:avLst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s-EC" sz="1100" b="1" dirty="0">
                <a:solidFill>
                  <a:schemeClr val="bg1"/>
                </a:solidFill>
              </a:rPr>
              <a:t>Washington</a:t>
            </a:r>
            <a:endParaRPr lang="es-EC" sz="1100" dirty="0">
              <a:solidFill>
                <a:schemeClr val="bg1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07163" y="3375025"/>
            <a:ext cx="2270125" cy="3168650"/>
            <a:chOff x="7702550" y="3644528"/>
            <a:chExt cx="2553518" cy="3168848"/>
          </a:xfrm>
        </p:grpSpPr>
        <p:sp>
          <p:nvSpPr>
            <p:cNvPr id="5" name="5-Point Star 4"/>
            <p:cNvSpPr/>
            <p:nvPr/>
          </p:nvSpPr>
          <p:spPr>
            <a:xfrm>
              <a:off x="7702550" y="3644528"/>
              <a:ext cx="249995" cy="25877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8215039" y="4257341"/>
              <a:ext cx="249995" cy="258779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8090041" y="5964011"/>
              <a:ext cx="248210" cy="258778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 dirty="0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712969" y="6526438"/>
              <a:ext cx="1543099" cy="286938"/>
              <a:chOff x="7993014" y="6597650"/>
              <a:chExt cx="1543099" cy="286938"/>
            </a:xfrm>
          </p:grpSpPr>
          <p:sp>
            <p:nvSpPr>
              <p:cNvPr id="45" name="5-Point Star 44"/>
              <p:cNvSpPr/>
              <p:nvPr/>
            </p:nvSpPr>
            <p:spPr>
              <a:xfrm>
                <a:off x="7993288" y="6597233"/>
                <a:ext cx="249995" cy="258778"/>
              </a:xfrm>
              <a:prstGeom prst="star5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 dirty="0"/>
              </a:p>
            </p:txBody>
          </p:sp>
          <p:sp>
            <p:nvSpPr>
              <p:cNvPr id="9242" name="TextBox 7"/>
              <p:cNvSpPr txBox="1">
                <a:spLocks noChangeArrowheads="1"/>
              </p:cNvSpPr>
              <p:nvPr/>
            </p:nvSpPr>
            <p:spPr bwMode="auto">
              <a:xfrm>
                <a:off x="8242276" y="6597650"/>
                <a:ext cx="1293837" cy="286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dirty="0">
                    <a:latin typeface="Trebuchet MS" pitchFamily="34" charset="0"/>
                  </a:rPr>
                  <a:t>CANALES</a:t>
                </a:r>
                <a:endParaRPr lang="es-EC" sz="1200" dirty="0">
                  <a:latin typeface="Trebuchet MS" pitchFamily="34" charset="0"/>
                </a:endParaRPr>
              </a:p>
            </p:txBody>
          </p:sp>
        </p:grpSp>
      </p:grpSp>
      <p:sp>
        <p:nvSpPr>
          <p:cNvPr id="46" name="Title 2"/>
          <p:cNvSpPr txBox="1">
            <a:spLocks/>
          </p:cNvSpPr>
          <p:nvPr/>
        </p:nvSpPr>
        <p:spPr bwMode="auto">
          <a:xfrm>
            <a:off x="2703513" y="228600"/>
            <a:ext cx="6245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39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Acerca de Cobiscorp</a:t>
            </a:r>
            <a:endParaRPr kumimoji="0" lang="es-CO" sz="2800" b="1" i="0" u="none" strike="noStrike" kern="0" cap="none" spc="0" normalizeH="0" baseline="0" noProof="0" dirty="0">
              <a:ln>
                <a:noFill/>
              </a:ln>
              <a:solidFill>
                <a:srgbClr val="00739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724400" y="6557963"/>
            <a:ext cx="4176713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590925" y="3106738"/>
            <a:ext cx="5357813" cy="3162300"/>
            <a:chOff x="3590925" y="3106738"/>
            <a:chExt cx="5357813" cy="31623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192588" y="3106738"/>
              <a:ext cx="4756150" cy="3162300"/>
              <a:chOff x="4970623" y="3173913"/>
              <a:chExt cx="5349537" cy="3162270"/>
            </a:xfrm>
          </p:grpSpPr>
          <p:pic>
            <p:nvPicPr>
              <p:cNvPr id="9243" name="Picture 17" descr="Scotiabank logo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026" y="3717032"/>
                <a:ext cx="2022475" cy="373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339974" y="3716833"/>
                <a:ext cx="1637359" cy="328609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pic>
            <p:nvPicPr>
              <p:cNvPr id="9245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535" y="5261493"/>
                <a:ext cx="859269" cy="831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6" name="Picture 25" descr="Cit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5571" y="3173913"/>
                <a:ext cx="809842" cy="471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3071" y="4445000"/>
                <a:ext cx="2097087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8" name="Picture 1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411" y="4868863"/>
                <a:ext cx="1247775" cy="53340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5F5C7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9DC9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9" name="Picture 1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5838" y="5850408"/>
                <a:ext cx="1371600" cy="485775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5F5C7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D9DC94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0" name="Picture 7" descr="top1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0623" y="4090095"/>
                <a:ext cx="2535940" cy="354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1" name="Picture 4" descr="http://www.globalbank.com.pa/imagenes/logo01.gif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78120" y="4142978"/>
                <a:ext cx="13938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52" name="Picture 10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5837" y="4665050"/>
                <a:ext cx="1714323" cy="36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590925" y="5053181"/>
              <a:ext cx="905193" cy="33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658224" y="5422483"/>
              <a:ext cx="1119778" cy="27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015117" y="4865688"/>
              <a:ext cx="894398" cy="31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590925" y="4854684"/>
              <a:ext cx="1255468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318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219200"/>
            <a:ext cx="60024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Variación de Número de monederos y la Tarifa de suscripción</a:t>
            </a:r>
          </a:p>
          <a:p>
            <a:endParaRPr lang="es-EC" b="1" dirty="0"/>
          </a:p>
          <a:p>
            <a:r>
              <a:rPr lang="es-EC" b="1" dirty="0" err="1" smtClean="0"/>
              <a:t>VPN</a:t>
            </a:r>
            <a:r>
              <a:rPr lang="es-EC" b="1" dirty="0" smtClean="0"/>
              <a:t>:</a:t>
            </a: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r>
              <a:rPr lang="es-EC" b="1" dirty="0" err="1" smtClean="0"/>
              <a:t>TIR</a:t>
            </a:r>
            <a:r>
              <a:rPr lang="es-EC" b="1" dirty="0" smtClean="0"/>
              <a:t>:</a:t>
            </a: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12" name="5-Point Star 11"/>
          <p:cNvSpPr/>
          <p:nvPr/>
        </p:nvSpPr>
        <p:spPr bwMode="auto">
          <a:xfrm>
            <a:off x="5562600" y="3116240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5472752" y="5154304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81224"/>
            <a:ext cx="74676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2954"/>
            <a:ext cx="7467600" cy="145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de Sensibilidad</a:t>
            </a:r>
            <a:endParaRPr lang="es-EC" dirty="0"/>
          </a:p>
        </p:txBody>
      </p:sp>
      <p:sp>
        <p:nvSpPr>
          <p:cNvPr id="8" name="TextBox 7"/>
          <p:cNvSpPr txBox="1"/>
          <p:nvPr/>
        </p:nvSpPr>
        <p:spPr>
          <a:xfrm>
            <a:off x="624385" y="893018"/>
            <a:ext cx="701307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Variación de Número de transacciones al mes y la Tarifa por transacción</a:t>
            </a:r>
          </a:p>
          <a:p>
            <a:r>
              <a:rPr lang="es-EC" b="1" dirty="0" err="1" smtClean="0"/>
              <a:t>VPN</a:t>
            </a:r>
            <a:r>
              <a:rPr lang="es-EC" b="1" dirty="0" smtClean="0"/>
              <a:t>:</a:t>
            </a: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r>
              <a:rPr lang="es-EC" b="1" dirty="0" err="1" smtClean="0"/>
              <a:t>TIR</a:t>
            </a:r>
            <a:r>
              <a:rPr lang="es-EC" b="1" dirty="0" smtClean="0"/>
              <a:t>:</a:t>
            </a:r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10" name="5-Point Star 9"/>
          <p:cNvSpPr/>
          <p:nvPr/>
        </p:nvSpPr>
        <p:spPr bwMode="auto">
          <a:xfrm>
            <a:off x="5029200" y="2209800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5029200" y="4876800"/>
            <a:ext cx="2286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3" y="1472667"/>
            <a:ext cx="8912434" cy="212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" y="4137596"/>
            <a:ext cx="8867984" cy="22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4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7359" y="5733143"/>
            <a:ext cx="9181359" cy="145142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028" y="0"/>
            <a:ext cx="9173028" cy="62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orporativa corta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66" y="2685366"/>
            <a:ext cx="5251715" cy="1874524"/>
          </a:xfrm>
          <a:prstGeom prst="rect">
            <a:avLst/>
          </a:prstGeom>
        </p:spPr>
      </p:pic>
      <p:pic>
        <p:nvPicPr>
          <p:cNvPr id="9" name="Picture 8" descr="corporativa corta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1" y="654395"/>
            <a:ext cx="3433127" cy="1225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4" descr="tapa06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tapa06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603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62600" y="947738"/>
            <a:ext cx="3008313" cy="1162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GRACIAS</a:t>
            </a:r>
            <a:endParaRPr lang="es-EC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latin typeface="Calibri" pitchFamily="34" charset="0"/>
                <a:cs typeface="Calibri" pitchFamily="34" charset="0"/>
              </a:rPr>
              <a:t>Producto y Servicios</a:t>
            </a:r>
            <a:endParaRPr lang="es-EC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7797672"/>
              </p:ext>
            </p:extLst>
          </p:nvPr>
        </p:nvGraphicFramePr>
        <p:xfrm>
          <a:off x="533400" y="12192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6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hs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SBC - Status Report 0802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heme1">
  <a:themeElements>
    <a:clrScheme name="SGA">
      <a:dk1>
        <a:srgbClr val="023B79"/>
      </a:dk1>
      <a:lt1>
        <a:srgbClr val="FFFFFF"/>
      </a:lt1>
      <a:dk2>
        <a:srgbClr val="023B79"/>
      </a:dk2>
      <a:lt2>
        <a:srgbClr val="FFFFFF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92D050"/>
      </a:accent5>
      <a:accent6>
        <a:srgbClr val="00B050"/>
      </a:accent6>
      <a:hlink>
        <a:srgbClr val="0070C0"/>
      </a:hlink>
      <a:folHlink>
        <a:srgbClr val="7030A0"/>
      </a:folHlink>
    </a:clrScheme>
    <a:fontScheme name="CobisCo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bisCo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bisCo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bisCorp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DDFC"/>
        </a:accent1>
        <a:accent2>
          <a:srgbClr val="FF850B"/>
        </a:accent2>
        <a:accent3>
          <a:srgbClr val="FFFFFF"/>
        </a:accent3>
        <a:accent4>
          <a:srgbClr val="000000"/>
        </a:accent4>
        <a:accent5>
          <a:srgbClr val="C2EBFD"/>
        </a:accent5>
        <a:accent6>
          <a:srgbClr val="E77809"/>
        </a:accent6>
        <a:hlink>
          <a:srgbClr val="0576F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C1BD1BD7CDF4BBD24BD155A13DFD2" ma:contentTypeVersion="0" ma:contentTypeDescription="Create a new document." ma:contentTypeScope="" ma:versionID="3a4bce10dd71e1fcd34d7338818e45db">
  <xsd:schema xmlns:xsd="http://www.w3.org/2001/XMLSchema" xmlns:xs="http://www.w3.org/2001/XMLSchema" xmlns:p="http://schemas.microsoft.com/office/2006/metadata/properties" xmlns:ns2="135208d6-9cee-48a2-b9f3-5ef77c72e2c1" targetNamespace="http://schemas.microsoft.com/office/2006/metadata/properties" ma:root="true" ma:fieldsID="bac3d1f458e38503e1ce2eb559cca3ac" ns2:_="">
    <xsd:import namespace="135208d6-9cee-48a2-b9f3-5ef77c72e2c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208d6-9cee-48a2-b9f3-5ef77c72e2c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FCA6B-823B-4477-90BB-138AA6D4DBC3}">
  <ds:schemaRefs>
    <ds:schemaRef ds:uri="http://schemas.microsoft.com/office/2006/documentManagement/types"/>
    <ds:schemaRef ds:uri="http://purl.org/dc/elements/1.1/"/>
    <ds:schemaRef ds:uri="135208d6-9cee-48a2-b9f3-5ef77c72e2c1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DB1EF30-B271-4FED-BD30-9CC9D30D8BF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E0B88A-B9E7-4715-B3A2-BCDBE26386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D69E30-A06D-47BE-88D1-0D86CAC5B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208d6-9cee-48a2-b9f3-5ef77c72e2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hsbc</Template>
  <TotalTime>11419</TotalTime>
  <Words>5656</Words>
  <Application>Microsoft Office PowerPoint</Application>
  <PresentationFormat>On-screen Show (4:3)</PresentationFormat>
  <Paragraphs>2230</Paragraphs>
  <Slides>83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Template hsbc</vt:lpstr>
      <vt:lpstr>Theme2</vt:lpstr>
      <vt:lpstr>1_Tema de Office</vt:lpstr>
      <vt:lpstr>HSBC - Status Report 08022012</vt:lpstr>
      <vt:lpstr>2_Tema de Office</vt:lpstr>
      <vt:lpstr>1_Theme1</vt:lpstr>
      <vt:lpstr>Document</vt:lpstr>
      <vt:lpstr>DEFENSA PUBLICA</vt:lpstr>
      <vt:lpstr>CAPÍTULO I  Generalidades</vt:lpstr>
      <vt:lpstr>Industria</vt:lpstr>
      <vt:lpstr>Planteamiento del Problema</vt:lpstr>
      <vt:lpstr>Objetivos General y Específicos</vt:lpstr>
      <vt:lpstr>Justificación e Importancia</vt:lpstr>
      <vt:lpstr>CAPÍTULO II  La Empresa</vt:lpstr>
      <vt:lpstr>PowerPoint Presentation</vt:lpstr>
      <vt:lpstr>Producto y Servicios</vt:lpstr>
      <vt:lpstr>CAPÍTULO III  Investigación de Mercado</vt:lpstr>
      <vt:lpstr>Definición del Problema</vt:lpstr>
      <vt:lpstr>Contexto Ambiental del Problema</vt:lpstr>
      <vt:lpstr>Problema</vt:lpstr>
      <vt:lpstr>Objetivos</vt:lpstr>
      <vt:lpstr>Hipótesis</vt:lpstr>
      <vt:lpstr>Metodología de Investigación</vt:lpstr>
      <vt:lpstr>Tamaño de la Muestra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Univariado</vt:lpstr>
      <vt:lpstr>Análisis Bivariado</vt:lpstr>
      <vt:lpstr>Análisis Bivariado</vt:lpstr>
      <vt:lpstr>Análisis Bivariado</vt:lpstr>
      <vt:lpstr>Análisis Bivariado</vt:lpstr>
      <vt:lpstr>Análisis Bivariado</vt:lpstr>
      <vt:lpstr>Análisis Bivariado</vt:lpstr>
      <vt:lpstr>Análisis de ANOVA</vt:lpstr>
      <vt:lpstr>Análisis de ANOVA</vt:lpstr>
      <vt:lpstr>Análisis de ANOVA</vt:lpstr>
      <vt:lpstr>Pronóstico de Mercado - Oferta</vt:lpstr>
      <vt:lpstr>Pronóstico de Mercado - Demanda</vt:lpstr>
      <vt:lpstr>Pronóstico de Mercado – Demanda Insatisfecha</vt:lpstr>
      <vt:lpstr>Segmentación de Mercado</vt:lpstr>
      <vt:lpstr>Mercado Meta</vt:lpstr>
      <vt:lpstr>Posicionamiento</vt:lpstr>
      <vt:lpstr>CAPÍTULO IV  Estrategias del Marketing Mix.</vt:lpstr>
      <vt:lpstr>Mix de Marketing</vt:lpstr>
      <vt:lpstr>PowerPoint Presentation</vt:lpstr>
      <vt:lpstr>Presupuesto Mix de Marketing</vt:lpstr>
      <vt:lpstr>CAPÍTULO V  Análisis Financiero</vt:lpstr>
      <vt:lpstr>Costo de Producción</vt:lpstr>
      <vt:lpstr>Gastos de Administración y Ventas</vt:lpstr>
      <vt:lpstr>Costo Total de Operación</vt:lpstr>
      <vt:lpstr>Activo Fijo</vt:lpstr>
      <vt:lpstr>Activo Diferido</vt:lpstr>
      <vt:lpstr>Inversión Total en Activo Fijo y Diferido</vt:lpstr>
      <vt:lpstr>Ingresos</vt:lpstr>
      <vt:lpstr>Depreciaciones y Amortizaciones</vt:lpstr>
      <vt:lpstr>Activo y Pasivo Circulante / Capital de Trabajo </vt:lpstr>
      <vt:lpstr>Financiamiento de la Inversión.</vt:lpstr>
      <vt:lpstr>Balance General Inicial</vt:lpstr>
      <vt:lpstr>Flujo de Efectivo Proyecto</vt:lpstr>
      <vt:lpstr>Flujo de Efectivo Inversionista</vt:lpstr>
      <vt:lpstr>Punto de Equilibrio en Unidades</vt:lpstr>
      <vt:lpstr>Punto de Equilibrio en Dólares</vt:lpstr>
      <vt:lpstr>Punto de Equilibrio</vt:lpstr>
      <vt:lpstr>Tasa de Descuento</vt:lpstr>
      <vt:lpstr>Tasa de Descuento</vt:lpstr>
      <vt:lpstr>Valor Actual Neto - Proyecto</vt:lpstr>
      <vt:lpstr>Valor Actual Neto - Inversionista</vt:lpstr>
      <vt:lpstr>Tasa Interna de Retorno - Proyecto</vt:lpstr>
      <vt:lpstr>Tasa Interna de Retorno - Inversionista</vt:lpstr>
      <vt:lpstr>Relación Beneficio / Costo</vt:lpstr>
      <vt:lpstr>Período de Recuperación de la Inversión</vt:lpstr>
      <vt:lpstr>Análisis de Sensibilidad</vt:lpstr>
      <vt:lpstr>Análisis de Sensibilidad</vt:lpstr>
      <vt:lpstr>PowerPoint Presentation</vt:lpstr>
      <vt:lpstr>GRACIAS</vt:lpstr>
    </vt:vector>
  </TitlesOfParts>
  <Company>COBISCORP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HSBC</dc:title>
  <dc:creator>Sandra Calderon</dc:creator>
  <cp:lastModifiedBy>Raul Dueñas</cp:lastModifiedBy>
  <cp:revision>395</cp:revision>
  <dcterms:created xsi:type="dcterms:W3CDTF">2012-02-21T18:49:27Z</dcterms:created>
  <dcterms:modified xsi:type="dcterms:W3CDTF">2013-04-04T20:07:41Z</dcterms:modified>
</cp:coreProperties>
</file>