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39"/>
  </p:notesMasterIdLst>
  <p:sldIdLst>
    <p:sldId id="256" r:id="rId2"/>
    <p:sldId id="279" r:id="rId3"/>
    <p:sldId id="280" r:id="rId4"/>
    <p:sldId id="281" r:id="rId5"/>
    <p:sldId id="282" r:id="rId6"/>
    <p:sldId id="288" r:id="rId7"/>
    <p:sldId id="287" r:id="rId8"/>
    <p:sldId id="286" r:id="rId9"/>
    <p:sldId id="285" r:id="rId10"/>
    <p:sldId id="341" r:id="rId11"/>
    <p:sldId id="342" r:id="rId12"/>
    <p:sldId id="343" r:id="rId13"/>
    <p:sldId id="344" r:id="rId14"/>
    <p:sldId id="284" r:id="rId15"/>
    <p:sldId id="335" r:id="rId16"/>
    <p:sldId id="336" r:id="rId17"/>
    <p:sldId id="305" r:id="rId18"/>
    <p:sldId id="333" r:id="rId19"/>
    <p:sldId id="355" r:id="rId20"/>
    <p:sldId id="331" r:id="rId21"/>
    <p:sldId id="345" r:id="rId22"/>
    <p:sldId id="346" r:id="rId23"/>
    <p:sldId id="316" r:id="rId24"/>
    <p:sldId id="318" r:id="rId25"/>
    <p:sldId id="320" r:id="rId26"/>
    <p:sldId id="353" r:id="rId27"/>
    <p:sldId id="321" r:id="rId28"/>
    <p:sldId id="354" r:id="rId29"/>
    <p:sldId id="363" r:id="rId30"/>
    <p:sldId id="364" r:id="rId31"/>
    <p:sldId id="362" r:id="rId32"/>
    <p:sldId id="357" r:id="rId33"/>
    <p:sldId id="356" r:id="rId34"/>
    <p:sldId id="359" r:id="rId35"/>
    <p:sldId id="360" r:id="rId36"/>
    <p:sldId id="365" r:id="rId37"/>
    <p:sldId id="366" r:id="rId3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3399FF"/>
    <a:srgbClr val="000099"/>
    <a:srgbClr val="EAEAEA"/>
    <a:srgbClr val="FFFF00"/>
    <a:srgbClr val="0E455E"/>
    <a:srgbClr val="FF0000"/>
    <a:srgbClr val="FF3300"/>
    <a:srgbClr val="99FF66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>
        <p:scale>
          <a:sx n="70" d="100"/>
          <a:sy n="70" d="100"/>
        </p:scale>
        <p:origin x="-6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A7C3E-CE69-4C5C-9D7A-AE8F854965BC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8278F-AE1F-46CD-B689-D85FF13991C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430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“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8278F-AE1F-46CD-B689-D85FF13991C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8278F-AE1F-46CD-B689-D85FF13991C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8278F-AE1F-46CD-B689-D85FF13991C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8278F-AE1F-46CD-B689-D85FF13991C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12 Rectángulo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13 Rectángulo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5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6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7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D8803D-095A-4E46-943D-43F51CE546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57242-27AA-4C23-844E-D239AFF9FD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4C0C8-13E4-4F18-8BB0-41593D1029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B4BD-6EB7-44C5-B1A5-00EE6E9842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Forma libre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13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18 Rectángulo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19 Rectángulo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22 Rectángulo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23 Rectángulo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879C28-4A4B-47F2-9DFF-9C61483454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E8DD37-67FE-4A92-84DB-C970CBB84F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8 Rectángulo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11 Rectángulo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13 Rectángulo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14 Rectángulo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700A0B-E9BD-47A5-9AFF-C4DC2E01D2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48DC-21C3-43FF-A14E-6B97A7592E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072201-33D9-4C1D-AD1A-F900189A77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C7E45-052C-4AC8-B580-7E1DE60641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5 Conector recto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19 Grupo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7 Conector recto"/>
            <p:cNvCxnSpPr/>
            <p:nvPr/>
          </p:nvCxnSpPr>
          <p:spPr>
            <a:xfrm rot="16200000">
              <a:off x="6663593" y="12790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 rot="5400000" flipH="1">
              <a:off x="6744513" y="12780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25 Grupo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11 Conector recto"/>
            <p:cNvCxnSpPr/>
            <p:nvPr/>
          </p:nvCxnSpPr>
          <p:spPr>
            <a:xfrm rot="16200000">
              <a:off x="6663593" y="12790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 rot="5400000" flipH="1">
              <a:off x="6744513" y="12780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29 Grupo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15 Conector recto"/>
            <p:cNvCxnSpPr/>
            <p:nvPr/>
          </p:nvCxnSpPr>
          <p:spPr>
            <a:xfrm rot="16200000">
              <a:off x="6663592" y="12790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rot="5400000" flipH="1">
              <a:off x="6744512" y="12780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0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031B03-2113-46CC-B76F-248D380C7C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16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300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C684C2A-5900-412B-B03D-141B4113D9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FFFAB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AB0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AB0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AB0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AB0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AB0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AB0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AB0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AB0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4149080"/>
            <a:ext cx="6911975" cy="2520280"/>
          </a:xfrm>
        </p:spPr>
        <p:txBody>
          <a:bodyPr>
            <a:normAutofit lnSpcReduction="10000"/>
          </a:bodyPr>
          <a:lstStyle/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s-MX" sz="2800" dirty="0" smtClean="0">
                <a:solidFill>
                  <a:schemeClr val="bg1"/>
                </a:solidFill>
                <a:latin typeface="Forte" pitchFamily="66" charset="0"/>
              </a:rPr>
              <a:t>     </a:t>
            </a:r>
            <a:r>
              <a:rPr lang="es-MX" sz="2600" b="1" dirty="0" smtClean="0">
                <a:solidFill>
                  <a:schemeClr val="bg1"/>
                </a:solidFill>
                <a:latin typeface="Arial Narrow" pitchFamily="34" charset="0"/>
              </a:rPr>
              <a:t>AUTHOR: </a:t>
            </a:r>
            <a:r>
              <a:rPr lang="es-MX" sz="2600" dirty="0" smtClean="0">
                <a:solidFill>
                  <a:srgbClr val="FF0000"/>
                </a:solidFill>
                <a:latin typeface="Arial Narrow" pitchFamily="34" charset="0"/>
              </a:rPr>
              <a:t>	</a:t>
            </a:r>
            <a:r>
              <a:rPr lang="es-MX" sz="2600" dirty="0" smtClean="0">
                <a:latin typeface="Arial Narrow" pitchFamily="34" charset="0"/>
              </a:rPr>
              <a:t>María Cecilia </a:t>
            </a:r>
            <a:r>
              <a:rPr lang="es-MX" sz="2600" dirty="0" err="1" smtClean="0">
                <a:latin typeface="Arial Narrow" pitchFamily="34" charset="0"/>
              </a:rPr>
              <a:t>Missura</a:t>
            </a:r>
            <a:endParaRPr lang="es-MX" sz="2600" dirty="0" smtClean="0">
              <a:latin typeface="Arial Narrow" pitchFamily="34" charset="0"/>
            </a:endParaRPr>
          </a:p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s-MX" sz="2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s-MX" sz="2600" b="1" dirty="0" smtClean="0">
                <a:solidFill>
                  <a:srgbClr val="000099"/>
                </a:solidFill>
                <a:latin typeface="Arial Narrow" pitchFamily="34" charset="0"/>
              </a:rPr>
              <a:t>              </a:t>
            </a:r>
            <a:r>
              <a:rPr lang="es-MX" sz="2600" b="1" dirty="0" smtClean="0">
                <a:solidFill>
                  <a:schemeClr val="bg1"/>
                </a:solidFill>
                <a:latin typeface="Arial Narrow" pitchFamily="34" charset="0"/>
              </a:rPr>
              <a:t>ADVISORS:</a:t>
            </a: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s-MX" sz="2600" dirty="0" smtClean="0">
                <a:solidFill>
                  <a:srgbClr val="FFC000"/>
                </a:solidFill>
                <a:latin typeface="Arial Narrow" pitchFamily="34" charset="0"/>
              </a:rPr>
              <a:t>DIRECTOR:</a:t>
            </a:r>
            <a:r>
              <a:rPr lang="es-MX" sz="2600" dirty="0" smtClean="0">
                <a:solidFill>
                  <a:srgbClr val="FF0000"/>
                </a:solidFill>
                <a:latin typeface="Arial Narrow" pitchFamily="34" charset="0"/>
              </a:rPr>
              <a:t>	</a:t>
            </a:r>
            <a:r>
              <a:rPr lang="es-MX" sz="2600" dirty="0" smtClean="0">
                <a:solidFill>
                  <a:srgbClr val="FFFF00"/>
                </a:solidFill>
                <a:latin typeface="Arial Narrow" pitchFamily="34" charset="0"/>
              </a:rPr>
              <a:t>                </a:t>
            </a:r>
            <a:r>
              <a:rPr lang="es-MX" sz="260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Lic. Mg. Miguel Ponce.</a:t>
            </a: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s-MX" sz="2600" dirty="0" smtClean="0">
                <a:solidFill>
                  <a:srgbClr val="FFC000"/>
                </a:solidFill>
                <a:latin typeface="Arial Narrow" pitchFamily="34" charset="0"/>
              </a:rPr>
              <a:t>CO-DIRECTOR:</a:t>
            </a:r>
            <a:r>
              <a:rPr lang="es-MX" sz="2600" dirty="0" smtClean="0">
                <a:solidFill>
                  <a:srgbClr val="FFFF00"/>
                </a:solidFill>
                <a:latin typeface="Arial Narrow" pitchFamily="34" charset="0"/>
              </a:rPr>
              <a:t>	    </a:t>
            </a:r>
            <a:r>
              <a:rPr lang="es-MX" sz="260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Lic. Mg. Lilian Avalos</a:t>
            </a:r>
          </a:p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s-MX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s-MX" sz="180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QUITO, JUNE 2012.</a:t>
            </a:r>
            <a:endParaRPr lang="es-ES" sz="1800" dirty="0" smtClean="0">
              <a:solidFill>
                <a:schemeClr val="tx1">
                  <a:lumMod val="8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15616" y="2944912"/>
            <a:ext cx="7086600" cy="106015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tx1"/>
                </a:solidFill>
                <a:latin typeface="Arial Narrow" pitchFamily="34" charset="0"/>
              </a:rPr>
              <a:t>DEPARTMENT OF LANGUAGES</a:t>
            </a:r>
            <a:br>
              <a:rPr lang="en-GB" sz="28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Arial Narrow" pitchFamily="34" charset="0"/>
              </a:rPr>
              <a:t>APPLIED LINGUISTICS IN ENGLISH PROGRAM</a:t>
            </a:r>
            <a:endParaRPr lang="es-ES" sz="2800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27584" y="67271"/>
            <a:ext cx="765908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itchFamily="34" charset="0"/>
              </a:rPr>
              <a:t>ARMY POLYTECHNIC SCHOOL</a:t>
            </a:r>
            <a:endParaRPr lang="es-ES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</a:blip>
          <a:srcRect/>
          <a:stretch>
            <a:fillRect/>
          </a:stretch>
        </p:blipFill>
        <p:spPr bwMode="auto">
          <a:xfrm>
            <a:off x="3419872" y="836712"/>
            <a:ext cx="2160240" cy="207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771800" y="476251"/>
            <a:ext cx="4392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000" b="1" dirty="0" smtClean="0">
                <a:solidFill>
                  <a:srgbClr val="FFC000"/>
                </a:solidFill>
                <a:latin typeface="Arial Narrow" pitchFamily="34" charset="0"/>
              </a:rPr>
              <a:t>CHAPTER ONE</a:t>
            </a:r>
            <a:endParaRPr lang="es-ES" sz="40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84213" y="2564134"/>
            <a:ext cx="3743325" cy="180097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 algn="ctr">
              <a:buFont typeface="Symbol" pitchFamily="18" charset="2"/>
              <a:buNone/>
              <a:defRPr/>
            </a:pPr>
            <a:r>
              <a:rPr lang="es-EC" sz="1600" dirty="0" err="1" smtClean="0"/>
              <a:t>Technology</a:t>
            </a:r>
            <a:r>
              <a:rPr lang="es-EC" sz="1600" dirty="0" smtClean="0"/>
              <a:t> and </a:t>
            </a:r>
            <a:r>
              <a:rPr lang="es-EC" sz="1600" dirty="0" err="1" smtClean="0"/>
              <a:t>Science</a:t>
            </a:r>
            <a:r>
              <a:rPr lang="es-EC" sz="1600" dirty="0" smtClean="0"/>
              <a:t> </a:t>
            </a:r>
            <a:r>
              <a:rPr lang="es-EC" sz="1600" dirty="0" err="1" smtClean="0"/>
              <a:t>have</a:t>
            </a:r>
            <a:r>
              <a:rPr lang="es-EC" sz="1600" dirty="0" smtClean="0"/>
              <a:t> </a:t>
            </a:r>
            <a:r>
              <a:rPr lang="es-EC" sz="1600" dirty="0" err="1" smtClean="0"/>
              <a:t>change</a:t>
            </a:r>
            <a:r>
              <a:rPr lang="es-EC" sz="1600" dirty="0" smtClean="0"/>
              <a:t> ESPE has </a:t>
            </a:r>
            <a:r>
              <a:rPr lang="es-EC" sz="1600" dirty="0" err="1" smtClean="0"/>
              <a:t>not</a:t>
            </a:r>
            <a:r>
              <a:rPr lang="es-EC" sz="1600" dirty="0" smtClean="0"/>
              <a:t> </a:t>
            </a:r>
            <a:r>
              <a:rPr lang="es-EC" sz="1600" dirty="0" err="1" smtClean="0"/>
              <a:t>improve</a:t>
            </a:r>
            <a:r>
              <a:rPr lang="es-EC" sz="1600" dirty="0" smtClean="0"/>
              <a:t> </a:t>
            </a:r>
            <a:r>
              <a:rPr lang="es-EC" sz="1600" dirty="0" err="1" smtClean="0"/>
              <a:t>its</a:t>
            </a:r>
            <a:r>
              <a:rPr lang="es-EC" sz="1600" dirty="0" smtClean="0"/>
              <a:t> level to </a:t>
            </a:r>
            <a:r>
              <a:rPr lang="es-EC" sz="1600" dirty="0" err="1" smtClean="0"/>
              <a:t>meet</a:t>
            </a:r>
            <a:r>
              <a:rPr lang="es-EC" sz="1600" dirty="0" smtClean="0"/>
              <a:t> or </a:t>
            </a:r>
            <a:r>
              <a:rPr lang="es-EC" sz="1600" dirty="0" err="1" smtClean="0"/>
              <a:t>reach</a:t>
            </a:r>
            <a:r>
              <a:rPr lang="es-EC" sz="1600" dirty="0" smtClean="0"/>
              <a:t> </a:t>
            </a:r>
            <a:r>
              <a:rPr lang="es-EC" sz="1600" dirty="0" err="1" smtClean="0"/>
              <a:t>the</a:t>
            </a:r>
            <a:r>
              <a:rPr lang="es-EC" sz="1600" dirty="0" smtClean="0"/>
              <a:t> </a:t>
            </a:r>
            <a:r>
              <a:rPr lang="es-EC" sz="1600" dirty="0" err="1" smtClean="0"/>
              <a:t>standards</a:t>
            </a:r>
            <a:r>
              <a:rPr lang="es-EC" sz="1600" dirty="0" smtClean="0"/>
              <a:t> </a:t>
            </a:r>
            <a:r>
              <a:rPr lang="es-EC" sz="1600" dirty="0" err="1" smtClean="0"/>
              <a:t>required</a:t>
            </a:r>
            <a:r>
              <a:rPr lang="es-EC" sz="1600" dirty="0" smtClean="0"/>
              <a:t> </a:t>
            </a:r>
            <a:r>
              <a:rPr lang="es-EC" sz="1600" dirty="0" err="1" smtClean="0"/>
              <a:t>by</a:t>
            </a:r>
            <a:r>
              <a:rPr lang="es-EC" sz="1600" dirty="0" smtClean="0"/>
              <a:t> </a:t>
            </a:r>
            <a:r>
              <a:rPr lang="es-EC" sz="1600" dirty="0" err="1" smtClean="0"/>
              <a:t>the</a:t>
            </a:r>
            <a:r>
              <a:rPr lang="es-EC" sz="1600" dirty="0" smtClean="0"/>
              <a:t> Common </a:t>
            </a:r>
            <a:r>
              <a:rPr lang="es-EC" sz="1600" dirty="0" err="1" smtClean="0"/>
              <a:t>European</a:t>
            </a:r>
            <a:r>
              <a:rPr lang="es-EC" sz="1600" dirty="0" smtClean="0"/>
              <a:t> Framework (B2) or </a:t>
            </a:r>
            <a:r>
              <a:rPr lang="es-EC" sz="1600" dirty="0" err="1" smtClean="0"/>
              <a:t>the</a:t>
            </a:r>
            <a:r>
              <a:rPr lang="es-EC" sz="1600" dirty="0" smtClean="0"/>
              <a:t> American Proficiency level (TOFEL-500)</a:t>
            </a:r>
            <a:endParaRPr lang="es-ES" sz="1600" dirty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886581" y="2636912"/>
            <a:ext cx="3744913" cy="158273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buFont typeface="Symbol" pitchFamily="18" charset="2"/>
              <a:buNone/>
              <a:defRPr/>
            </a:pPr>
            <a:r>
              <a:rPr lang="es-EC" sz="1600" dirty="0" err="1" smtClean="0"/>
              <a:t>Teachers</a:t>
            </a:r>
            <a:r>
              <a:rPr lang="es-EC" sz="1600" dirty="0" smtClean="0"/>
              <a:t> use </a:t>
            </a:r>
            <a:r>
              <a:rPr lang="es-EC" sz="1600" dirty="0" err="1" smtClean="0"/>
              <a:t>the</a:t>
            </a:r>
            <a:r>
              <a:rPr lang="es-EC" sz="1600" dirty="0" smtClean="0"/>
              <a:t> </a:t>
            </a:r>
            <a:r>
              <a:rPr lang="es-EC" sz="1600" dirty="0" err="1" smtClean="0"/>
              <a:t>traditional</a:t>
            </a:r>
            <a:r>
              <a:rPr lang="es-EC" sz="1600" dirty="0" smtClean="0"/>
              <a:t> </a:t>
            </a:r>
            <a:r>
              <a:rPr lang="es-EC" sz="1600" dirty="0" err="1" smtClean="0"/>
              <a:t>way</a:t>
            </a:r>
            <a:r>
              <a:rPr lang="es-EC" sz="1600" dirty="0" smtClean="0"/>
              <a:t> to </a:t>
            </a:r>
            <a:r>
              <a:rPr lang="es-EC" sz="1600" dirty="0" err="1" smtClean="0"/>
              <a:t>teach</a:t>
            </a:r>
            <a:r>
              <a:rPr lang="es-EC" sz="1600" dirty="0" smtClean="0"/>
              <a:t>, </a:t>
            </a:r>
            <a:r>
              <a:rPr lang="es-EC" sz="1600" dirty="0" err="1" smtClean="0"/>
              <a:t>they</a:t>
            </a:r>
            <a:r>
              <a:rPr lang="es-EC" sz="1600" dirty="0" smtClean="0"/>
              <a:t> use </a:t>
            </a:r>
            <a:r>
              <a:rPr lang="es-EC" sz="1600" dirty="0" err="1" smtClean="0"/>
              <a:t>Spanish</a:t>
            </a:r>
            <a:r>
              <a:rPr lang="es-EC" sz="1600" dirty="0" smtClean="0"/>
              <a:t> in </a:t>
            </a:r>
            <a:r>
              <a:rPr lang="es-EC" sz="1600" dirty="0" err="1" smtClean="0"/>
              <a:t>class</a:t>
            </a:r>
            <a:r>
              <a:rPr lang="es-EC" sz="1600" dirty="0" smtClean="0"/>
              <a:t> and   </a:t>
            </a:r>
            <a:r>
              <a:rPr lang="es-EC" sz="1600" dirty="0" err="1" smtClean="0"/>
              <a:t>the</a:t>
            </a:r>
            <a:r>
              <a:rPr lang="es-EC" sz="1600" dirty="0" smtClean="0"/>
              <a:t> </a:t>
            </a:r>
            <a:r>
              <a:rPr lang="es-EC" sz="1600" dirty="0" err="1" smtClean="0"/>
              <a:t>four</a:t>
            </a:r>
            <a:r>
              <a:rPr lang="es-EC" sz="1600" dirty="0" smtClean="0"/>
              <a:t> </a:t>
            </a:r>
            <a:r>
              <a:rPr lang="es-EC" sz="1600" dirty="0" err="1" smtClean="0"/>
              <a:t>skills</a:t>
            </a:r>
            <a:r>
              <a:rPr lang="es-EC" sz="1600" dirty="0" smtClean="0"/>
              <a:t> are </a:t>
            </a:r>
            <a:r>
              <a:rPr lang="es-EC" sz="1600" dirty="0" err="1" smtClean="0"/>
              <a:t>not</a:t>
            </a:r>
            <a:r>
              <a:rPr lang="es-EC" sz="1600" dirty="0" smtClean="0"/>
              <a:t> </a:t>
            </a:r>
            <a:r>
              <a:rPr lang="es-EC" sz="1600" dirty="0" err="1" smtClean="0"/>
              <a:t>developed</a:t>
            </a:r>
            <a:r>
              <a:rPr lang="es-EC" sz="1600" dirty="0" smtClean="0"/>
              <a:t>: </a:t>
            </a:r>
            <a:r>
              <a:rPr lang="es-EC" sz="1600" dirty="0" err="1" smtClean="0"/>
              <a:t>reading</a:t>
            </a:r>
            <a:r>
              <a:rPr lang="es-EC" sz="1600" dirty="0" smtClean="0"/>
              <a:t>, </a:t>
            </a:r>
            <a:r>
              <a:rPr lang="es-EC" sz="1600" dirty="0" err="1" smtClean="0"/>
              <a:t>writing</a:t>
            </a:r>
            <a:r>
              <a:rPr lang="es-EC" sz="1600" dirty="0" smtClean="0"/>
              <a:t>, </a:t>
            </a:r>
            <a:r>
              <a:rPr lang="es-EC" sz="1600" dirty="0" err="1" smtClean="0"/>
              <a:t>speaking</a:t>
            </a:r>
            <a:r>
              <a:rPr lang="es-EC" sz="1600" dirty="0" smtClean="0"/>
              <a:t> and </a:t>
            </a:r>
            <a:r>
              <a:rPr lang="es-EC" sz="1600" dirty="0" err="1" smtClean="0"/>
              <a:t>listening</a:t>
            </a:r>
            <a:r>
              <a:rPr lang="es-EC" sz="1600" dirty="0" smtClean="0"/>
              <a:t>.</a:t>
            </a:r>
            <a:endParaRPr lang="en-US" sz="1600" dirty="0"/>
          </a:p>
          <a:p>
            <a:pPr algn="ctr">
              <a:defRPr/>
            </a:pPr>
            <a:endParaRPr lang="es-ES" sz="1600" dirty="0">
              <a:solidFill>
                <a:srgbClr val="000099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11561" y="4869160"/>
            <a:ext cx="3888432" cy="143899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lumOff val="15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anchor="ctr"/>
          <a:lstStyle/>
          <a:p>
            <a:pPr algn="ctr">
              <a:buFont typeface="Symbol" pitchFamily="18" charset="2"/>
              <a:buNone/>
              <a:defRPr/>
            </a:pPr>
            <a:r>
              <a:rPr lang="en-US" sz="1600" dirty="0" smtClean="0"/>
              <a:t>Students do not have the opportunity to establish conversations with native speakers.</a:t>
            </a:r>
            <a:endParaRPr lang="en-US" sz="1600" dirty="0"/>
          </a:p>
        </p:txBody>
      </p:sp>
      <p:pic>
        <p:nvPicPr>
          <p:cNvPr id="29714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4788024" y="4869160"/>
            <a:ext cx="3888432" cy="143899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lumOff val="15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anchor="ctr"/>
          <a:lstStyle/>
          <a:p>
            <a:pPr algn="ctr">
              <a:buFont typeface="Symbol" pitchFamily="18" charset="2"/>
              <a:buNone/>
              <a:defRPr/>
            </a:pPr>
            <a:r>
              <a:rPr lang="es-EC" sz="1600" dirty="0" err="1" smtClean="0"/>
              <a:t>Most</a:t>
            </a:r>
            <a:r>
              <a:rPr lang="es-EC" sz="1600" dirty="0" smtClean="0"/>
              <a:t>  </a:t>
            </a:r>
            <a:r>
              <a:rPr lang="es-EC" sz="1600" dirty="0" err="1" smtClean="0"/>
              <a:t>teachers</a:t>
            </a:r>
            <a:r>
              <a:rPr lang="es-EC" sz="1600" dirty="0" smtClean="0"/>
              <a:t> do </a:t>
            </a:r>
            <a:r>
              <a:rPr lang="es-EC" sz="1600" dirty="0" err="1" smtClean="0"/>
              <a:t>not</a:t>
            </a:r>
            <a:r>
              <a:rPr lang="es-EC" sz="1600" dirty="0" smtClean="0"/>
              <a:t> </a:t>
            </a:r>
            <a:r>
              <a:rPr lang="es-EC" sz="1600" dirty="0" err="1" smtClean="0"/>
              <a:t>have</a:t>
            </a:r>
            <a:r>
              <a:rPr lang="es-EC" sz="1600" dirty="0" smtClean="0"/>
              <a:t> a </a:t>
            </a:r>
            <a:r>
              <a:rPr lang="es-EC" sz="1600" dirty="0" err="1" smtClean="0"/>
              <a:t>high</a:t>
            </a:r>
            <a:r>
              <a:rPr lang="es-EC" sz="1600" dirty="0" smtClean="0"/>
              <a:t> level of </a:t>
            </a:r>
            <a:r>
              <a:rPr lang="es-EC" sz="1600" dirty="0" err="1" smtClean="0"/>
              <a:t>the</a:t>
            </a:r>
            <a:r>
              <a:rPr lang="es-EC" sz="1600" dirty="0" smtClean="0"/>
              <a:t> </a:t>
            </a:r>
            <a:r>
              <a:rPr lang="es-EC" sz="1600" dirty="0" err="1" smtClean="0"/>
              <a:t>language</a:t>
            </a:r>
            <a:r>
              <a:rPr lang="es-EC" sz="1600" dirty="0" smtClean="0"/>
              <a:t>, </a:t>
            </a:r>
            <a:r>
              <a:rPr lang="es-EC" sz="1600" dirty="0" err="1" smtClean="0"/>
              <a:t>if</a:t>
            </a:r>
            <a:r>
              <a:rPr lang="es-EC" sz="1600" dirty="0" smtClean="0"/>
              <a:t> </a:t>
            </a:r>
            <a:r>
              <a:rPr lang="es-EC" sz="1600" dirty="0" err="1" smtClean="0"/>
              <a:t>the</a:t>
            </a:r>
            <a:r>
              <a:rPr lang="es-EC" sz="1600" dirty="0" smtClean="0"/>
              <a:t> </a:t>
            </a:r>
            <a:r>
              <a:rPr lang="es-EC" sz="1600" dirty="0" err="1" smtClean="0"/>
              <a:t>purpose</a:t>
            </a:r>
            <a:r>
              <a:rPr lang="es-EC" sz="1600" dirty="0" smtClean="0"/>
              <a:t> </a:t>
            </a:r>
            <a:r>
              <a:rPr lang="es-EC" sz="1600" dirty="0" err="1" smtClean="0"/>
              <a:t>is</a:t>
            </a:r>
            <a:r>
              <a:rPr lang="es-EC" sz="1600" dirty="0" smtClean="0"/>
              <a:t> to </a:t>
            </a:r>
            <a:r>
              <a:rPr lang="es-EC" sz="1600" dirty="0" err="1" smtClean="0"/>
              <a:t>reach</a:t>
            </a:r>
            <a:r>
              <a:rPr lang="es-EC" sz="1600" dirty="0" smtClean="0"/>
              <a:t> level B2 </a:t>
            </a:r>
            <a:r>
              <a:rPr lang="es-EC" sz="1600" dirty="0" err="1" smtClean="0"/>
              <a:t>on</a:t>
            </a:r>
            <a:r>
              <a:rPr lang="es-EC" sz="1600" dirty="0" smtClean="0"/>
              <a:t> </a:t>
            </a:r>
            <a:r>
              <a:rPr lang="es-EC" sz="1600" dirty="0" err="1" smtClean="0"/>
              <a:t>the</a:t>
            </a:r>
            <a:r>
              <a:rPr lang="es-EC" sz="1600" dirty="0" smtClean="0"/>
              <a:t> </a:t>
            </a:r>
            <a:r>
              <a:rPr lang="es-EC" sz="1600" dirty="0" err="1" smtClean="0"/>
              <a:t>students</a:t>
            </a:r>
            <a:r>
              <a:rPr lang="es-EC" sz="1600" dirty="0" smtClean="0"/>
              <a:t>, </a:t>
            </a:r>
            <a:r>
              <a:rPr lang="es-EC" sz="1600" dirty="0" err="1" smtClean="0"/>
              <a:t>teachers</a:t>
            </a:r>
            <a:r>
              <a:rPr lang="es-EC" sz="1600" dirty="0" smtClean="0"/>
              <a:t> </a:t>
            </a:r>
            <a:r>
              <a:rPr lang="es-EC" sz="1600" dirty="0" err="1" smtClean="0"/>
              <a:t>should</a:t>
            </a:r>
            <a:r>
              <a:rPr lang="es-EC" sz="1600" dirty="0" smtClean="0"/>
              <a:t> </a:t>
            </a:r>
            <a:r>
              <a:rPr lang="es-EC" sz="1600" dirty="0" err="1" smtClean="0"/>
              <a:t>have</a:t>
            </a:r>
            <a:r>
              <a:rPr lang="es-EC" sz="1600" dirty="0" smtClean="0"/>
              <a:t> level C1.</a:t>
            </a:r>
            <a:endParaRPr lang="en-US" sz="1600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547664" y="1340768"/>
            <a:ext cx="6624736" cy="79208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MX" sz="2800" b="1" dirty="0" smtClean="0">
                <a:solidFill>
                  <a:srgbClr val="FFC000"/>
                </a:solidFill>
                <a:latin typeface="Arial Narrow" pitchFamily="34" charset="0"/>
              </a:rPr>
              <a:t>DEPARTMENT OF LANGUAGES AT ESPE</a:t>
            </a:r>
            <a:endParaRPr lang="es-ES" sz="28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771800" y="332656"/>
            <a:ext cx="4392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000" b="1" dirty="0" smtClean="0">
                <a:solidFill>
                  <a:srgbClr val="FFC000"/>
                </a:solidFill>
                <a:latin typeface="Arial Narrow" pitchFamily="34" charset="0"/>
              </a:rPr>
              <a:t>CHAPTER TWO</a:t>
            </a:r>
            <a:endParaRPr lang="es-ES" sz="40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84213" y="1974590"/>
            <a:ext cx="3743325" cy="474055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defRPr/>
            </a:pPr>
            <a:r>
              <a:rPr lang="es-MX" sz="1700" b="1" dirty="0" smtClean="0">
                <a:latin typeface="Arial Narrow" pitchFamily="34" charset="0"/>
              </a:rPr>
              <a:t>A COACH:</a:t>
            </a:r>
          </a:p>
          <a:p>
            <a:pPr>
              <a:buFont typeface="Arial" pitchFamily="34" charset="0"/>
              <a:buChar char="•"/>
              <a:defRPr/>
            </a:pPr>
            <a:endParaRPr lang="es-MX" sz="17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700" dirty="0" smtClean="0">
                <a:latin typeface="Arial Narrow" pitchFamily="34" charset="0"/>
              </a:rPr>
              <a:t> </a:t>
            </a:r>
            <a:r>
              <a:rPr lang="es-MX" sz="1700" dirty="0" err="1" smtClean="0">
                <a:latin typeface="Arial Narrow" pitchFamily="34" charset="0"/>
              </a:rPr>
              <a:t>Helps</a:t>
            </a:r>
            <a:r>
              <a:rPr lang="es-MX" sz="1700" dirty="0" smtClean="0">
                <a:latin typeface="Arial Narrow" pitchFamily="34" charset="0"/>
              </a:rPr>
              <a:t> </a:t>
            </a:r>
            <a:r>
              <a:rPr lang="es-MX" sz="1700" dirty="0" err="1" smtClean="0">
                <a:latin typeface="Arial Narrow" pitchFamily="34" charset="0"/>
              </a:rPr>
              <a:t>people</a:t>
            </a:r>
            <a:r>
              <a:rPr lang="es-MX" sz="1700" dirty="0" smtClean="0">
                <a:latin typeface="Arial Narrow" pitchFamily="34" charset="0"/>
              </a:rPr>
              <a:t> </a:t>
            </a:r>
            <a:r>
              <a:rPr lang="es-MX" sz="1700" dirty="0" err="1" smtClean="0">
                <a:latin typeface="Arial Narrow" pitchFamily="34" charset="0"/>
              </a:rPr>
              <a:t>increase</a:t>
            </a:r>
            <a:r>
              <a:rPr lang="es-MX" sz="1700" dirty="0" smtClean="0">
                <a:latin typeface="Arial Narrow" pitchFamily="34" charset="0"/>
              </a:rPr>
              <a:t> </a:t>
            </a:r>
            <a:r>
              <a:rPr lang="es-MX" sz="1700" dirty="0" err="1" smtClean="0">
                <a:latin typeface="Arial Narrow" pitchFamily="34" charset="0"/>
              </a:rPr>
              <a:t>internal</a:t>
            </a:r>
            <a:r>
              <a:rPr lang="es-MX" sz="1700" dirty="0" smtClean="0">
                <a:latin typeface="Arial Narrow" pitchFamily="34" charset="0"/>
              </a:rPr>
              <a:t> and </a:t>
            </a:r>
            <a:r>
              <a:rPr lang="es-MX" sz="1700" dirty="0" err="1" smtClean="0">
                <a:latin typeface="Arial Narrow" pitchFamily="34" charset="0"/>
              </a:rPr>
              <a:t>external</a:t>
            </a:r>
            <a:r>
              <a:rPr lang="es-MX" sz="1700" dirty="0" smtClean="0">
                <a:latin typeface="Arial Narrow" pitchFamily="34" charset="0"/>
              </a:rPr>
              <a:t> </a:t>
            </a:r>
            <a:r>
              <a:rPr lang="es-MX" sz="1700" dirty="0" err="1" smtClean="0">
                <a:latin typeface="Arial Narrow" pitchFamily="34" charset="0"/>
              </a:rPr>
              <a:t>structures</a:t>
            </a:r>
            <a:r>
              <a:rPr lang="es-MX" sz="1700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s-MX" sz="17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sz="1700" dirty="0" smtClean="0">
                <a:latin typeface="Arial Narrow" pitchFamily="34" charset="0"/>
              </a:rPr>
              <a:t> Has to  be real, </a:t>
            </a:r>
            <a:r>
              <a:rPr lang="es-EC" sz="1700" dirty="0" err="1" smtClean="0">
                <a:latin typeface="Arial Narrow" pitchFamily="34" charset="0"/>
              </a:rPr>
              <a:t>patient</a:t>
            </a:r>
            <a:r>
              <a:rPr lang="es-EC" sz="1700" dirty="0" smtClean="0">
                <a:latin typeface="Arial Narrow" pitchFamily="34" charset="0"/>
              </a:rPr>
              <a:t>, </a:t>
            </a:r>
            <a:r>
              <a:rPr lang="es-EC" sz="1700" dirty="0" err="1" smtClean="0">
                <a:latin typeface="Arial Narrow" pitchFamily="34" charset="0"/>
              </a:rPr>
              <a:t>convincing</a:t>
            </a:r>
            <a:r>
              <a:rPr lang="es-EC" sz="1700" dirty="0" smtClean="0">
                <a:latin typeface="Arial Narrow" pitchFamily="34" charset="0"/>
              </a:rPr>
              <a:t>, </a:t>
            </a:r>
            <a:r>
              <a:rPr lang="es-EC" sz="1700" dirty="0" err="1" smtClean="0">
                <a:latin typeface="Arial Narrow" pitchFamily="34" charset="0"/>
              </a:rPr>
              <a:t>dedicated</a:t>
            </a:r>
            <a:r>
              <a:rPr lang="es-EC" sz="1700" dirty="0" smtClean="0">
                <a:latin typeface="Arial Narrow" pitchFamily="34" charset="0"/>
              </a:rPr>
              <a:t> and </a:t>
            </a:r>
            <a:r>
              <a:rPr lang="es-EC" sz="1700" dirty="0" err="1" smtClean="0">
                <a:latin typeface="Arial Narrow" pitchFamily="34" charset="0"/>
              </a:rPr>
              <a:t>hard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working</a:t>
            </a:r>
            <a:r>
              <a:rPr lang="es-EC" sz="1700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n-US" sz="17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700" dirty="0" smtClean="0">
                <a:latin typeface="Arial Narrow" pitchFamily="34" charset="0"/>
              </a:rPr>
              <a:t> Has to identify the students skills and capabilities.</a:t>
            </a:r>
          </a:p>
          <a:p>
            <a:pPr>
              <a:buFont typeface="Arial" pitchFamily="34" charset="0"/>
              <a:buChar char="•"/>
              <a:defRPr/>
            </a:pPr>
            <a:endParaRPr lang="en-US" sz="17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700" dirty="0" smtClean="0">
                <a:latin typeface="Arial Narrow" pitchFamily="34" charset="0"/>
              </a:rPr>
              <a:t> </a:t>
            </a:r>
            <a:r>
              <a:rPr lang="es-EC" sz="1700" dirty="0" smtClean="0">
                <a:latin typeface="Arial Narrow" pitchFamily="34" charset="0"/>
              </a:rPr>
              <a:t> Has </a:t>
            </a:r>
            <a:r>
              <a:rPr lang="es-EC" sz="1700" dirty="0" err="1" smtClean="0">
                <a:latin typeface="Arial Narrow" pitchFamily="34" charset="0"/>
              </a:rPr>
              <a:t>to</a:t>
            </a:r>
            <a:r>
              <a:rPr lang="es-EC" sz="1700" dirty="0" smtClean="0">
                <a:latin typeface="Arial Narrow" pitchFamily="34" charset="0"/>
              </a:rPr>
              <a:t> define </a:t>
            </a:r>
            <a:r>
              <a:rPr lang="es-EC" sz="1700" dirty="0" err="1" smtClean="0">
                <a:latin typeface="Arial Narrow" pitchFamily="34" charset="0"/>
              </a:rPr>
              <a:t>if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it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is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for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improvement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or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transformation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or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both</a:t>
            </a:r>
            <a:r>
              <a:rPr lang="es-EC" sz="1700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s-EC" sz="17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EC" sz="17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EC" sz="1300" dirty="0" smtClean="0"/>
          </a:p>
          <a:p>
            <a:pPr>
              <a:buFont typeface="Arial" pitchFamily="34" charset="0"/>
              <a:buChar char="•"/>
              <a:defRPr/>
            </a:pPr>
            <a:endParaRPr lang="en-US" sz="1300" dirty="0" smtClean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076825" y="1928802"/>
            <a:ext cx="3744913" cy="471490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EC" sz="1500" dirty="0" smtClean="0">
                <a:latin typeface="Arial Narrow" pitchFamily="34" charset="0"/>
              </a:rPr>
              <a:t>  </a:t>
            </a:r>
            <a:r>
              <a:rPr lang="es-EC" sz="1700" dirty="0" smtClean="0">
                <a:latin typeface="Arial Narrow" pitchFamily="34" charset="0"/>
              </a:rPr>
              <a:t>Has </a:t>
            </a:r>
            <a:r>
              <a:rPr lang="es-EC" sz="1700" dirty="0" err="1" smtClean="0">
                <a:latin typeface="Arial Narrow" pitchFamily="34" charset="0"/>
              </a:rPr>
              <a:t>to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help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them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see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how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they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best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learn,how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to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operate</a:t>
            </a:r>
            <a:r>
              <a:rPr lang="es-EC" sz="1700" dirty="0" smtClean="0">
                <a:latin typeface="Arial Narrow" pitchFamily="34" charset="0"/>
              </a:rPr>
              <a:t> in </a:t>
            </a:r>
            <a:r>
              <a:rPr lang="es-EC" sz="1700" dirty="0" err="1" smtClean="0">
                <a:latin typeface="Arial Narrow" pitchFamily="34" charset="0"/>
              </a:rPr>
              <a:t>an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academic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environment</a:t>
            </a:r>
            <a:r>
              <a:rPr lang="es-EC" sz="1700" dirty="0" smtClean="0">
                <a:latin typeface="Arial Narrow" pitchFamily="34" charset="0"/>
              </a:rPr>
              <a:t> and </a:t>
            </a:r>
            <a:r>
              <a:rPr lang="es-EC" sz="1700" dirty="0" err="1" smtClean="0">
                <a:latin typeface="Arial Narrow" pitchFamily="34" charset="0"/>
              </a:rPr>
              <a:t>how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to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be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sucessful</a:t>
            </a:r>
            <a:r>
              <a:rPr lang="es-EC" sz="1700" dirty="0" smtClean="0">
                <a:latin typeface="Arial Narrow" pitchFamily="34" charset="0"/>
              </a:rPr>
              <a:t> in </a:t>
            </a:r>
            <a:r>
              <a:rPr lang="es-EC" sz="1700" dirty="0" err="1" smtClean="0">
                <a:latin typeface="Arial Narrow" pitchFamily="34" charset="0"/>
              </a:rPr>
              <a:t>school</a:t>
            </a:r>
            <a:r>
              <a:rPr lang="es-EC" sz="1700" dirty="0" smtClean="0">
                <a:latin typeface="Arial Narrow" pitchFamily="34" charset="0"/>
              </a:rPr>
              <a:t>.</a:t>
            </a:r>
          </a:p>
          <a:p>
            <a:pPr>
              <a:defRPr/>
            </a:pPr>
            <a:endParaRPr lang="es-EC" sz="15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Focus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on</a:t>
            </a:r>
            <a:r>
              <a:rPr lang="es-EC" sz="1700" dirty="0" smtClean="0">
                <a:latin typeface="Arial Narrow" pitchFamily="34" charset="0"/>
              </a:rPr>
              <a:t>: time </a:t>
            </a:r>
            <a:r>
              <a:rPr lang="es-EC" sz="1700" dirty="0" err="1" smtClean="0">
                <a:latin typeface="Arial Narrow" pitchFamily="34" charset="0"/>
              </a:rPr>
              <a:t>management</a:t>
            </a:r>
            <a:r>
              <a:rPr lang="es-EC" sz="1700" dirty="0" smtClean="0">
                <a:latin typeface="Arial Narrow" pitchFamily="34" charset="0"/>
              </a:rPr>
              <a:t>, </a:t>
            </a:r>
            <a:r>
              <a:rPr lang="es-EC" sz="1700" dirty="0" err="1" smtClean="0">
                <a:latin typeface="Arial Narrow" pitchFamily="34" charset="0"/>
              </a:rPr>
              <a:t>organization</a:t>
            </a:r>
            <a:r>
              <a:rPr lang="es-EC" sz="1700" dirty="0" smtClean="0">
                <a:latin typeface="Arial Narrow" pitchFamily="34" charset="0"/>
              </a:rPr>
              <a:t>, </a:t>
            </a:r>
            <a:r>
              <a:rPr lang="es-EC" sz="1700" dirty="0" err="1" smtClean="0">
                <a:latin typeface="Arial Narrow" pitchFamily="34" charset="0"/>
              </a:rPr>
              <a:t>study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strategies</a:t>
            </a:r>
            <a:r>
              <a:rPr lang="es-EC" sz="1700" dirty="0" smtClean="0">
                <a:latin typeface="Arial Narrow" pitchFamily="34" charset="0"/>
              </a:rPr>
              <a:t>, test </a:t>
            </a:r>
            <a:r>
              <a:rPr lang="es-EC" sz="1700" dirty="0" err="1" smtClean="0">
                <a:latin typeface="Arial Narrow" pitchFamily="34" charset="0"/>
              </a:rPr>
              <a:t>taking</a:t>
            </a:r>
            <a:r>
              <a:rPr lang="es-EC" sz="1700" dirty="0" smtClean="0">
                <a:latin typeface="Arial Narrow" pitchFamily="34" charset="0"/>
              </a:rPr>
              <a:t>, </a:t>
            </a:r>
            <a:r>
              <a:rPr lang="es-EC" sz="1700" dirty="0" err="1" smtClean="0">
                <a:latin typeface="Arial Narrow" pitchFamily="34" charset="0"/>
              </a:rPr>
              <a:t>critical</a:t>
            </a:r>
            <a:r>
              <a:rPr lang="es-EC" sz="1700" dirty="0" smtClean="0">
                <a:latin typeface="Arial Narrow" pitchFamily="34" charset="0"/>
              </a:rPr>
              <a:t> </a:t>
            </a:r>
            <a:r>
              <a:rPr lang="es-EC" sz="1700" dirty="0" err="1" smtClean="0">
                <a:latin typeface="Arial Narrow" pitchFamily="34" charset="0"/>
              </a:rPr>
              <a:t>thinking</a:t>
            </a:r>
            <a:r>
              <a:rPr lang="es-EC" sz="1700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s-EC" sz="1500" dirty="0" smtClean="0">
              <a:latin typeface="Arial Narrow" pitchFamily="34" charset="0"/>
            </a:endParaRPr>
          </a:p>
          <a:p>
            <a:pPr>
              <a:defRPr/>
            </a:pPr>
            <a:endParaRPr lang="en-US" sz="1300" dirty="0"/>
          </a:p>
        </p:txBody>
      </p:sp>
      <p:pic>
        <p:nvPicPr>
          <p:cNvPr id="2971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347864" y="1071546"/>
            <a:ext cx="3312368" cy="79208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MX" sz="2800" b="1" dirty="0" smtClean="0">
                <a:solidFill>
                  <a:srgbClr val="FFC000"/>
                </a:solidFill>
                <a:latin typeface="Arial Narrow" pitchFamily="34" charset="0"/>
              </a:rPr>
              <a:t>COACHING</a:t>
            </a:r>
            <a:endParaRPr lang="es-ES" sz="28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84213" y="3068960"/>
            <a:ext cx="3743325" cy="3528392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defRPr/>
            </a:pPr>
            <a:r>
              <a:rPr lang="es-MX" sz="2000" dirty="0" smtClean="0">
                <a:latin typeface="Arial Narrow" pitchFamily="34" charset="0"/>
              </a:rPr>
              <a:t> </a:t>
            </a:r>
            <a:r>
              <a:rPr lang="es-MX" sz="2000" dirty="0" err="1" smtClean="0">
                <a:latin typeface="Arial Narrow" pitchFamily="34" charset="0"/>
              </a:rPr>
              <a:t>Functionalist</a:t>
            </a:r>
            <a:r>
              <a:rPr lang="es-MX" sz="2000" dirty="0" smtClean="0">
                <a:latin typeface="Arial Narrow" pitchFamily="34" charset="0"/>
              </a:rPr>
              <a:t> </a:t>
            </a:r>
            <a:r>
              <a:rPr lang="es-MX" sz="2000" dirty="0" err="1" smtClean="0">
                <a:latin typeface="Arial Narrow" pitchFamily="34" charset="0"/>
              </a:rPr>
              <a:t>coaching</a:t>
            </a:r>
            <a:r>
              <a:rPr lang="es-MX" sz="1600" dirty="0" smtClean="0">
                <a:latin typeface="Arial Narrow" pitchFamily="34" charset="0"/>
              </a:rPr>
              <a:t>:</a:t>
            </a: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  </a:t>
            </a:r>
            <a:r>
              <a:rPr lang="es-MX" sz="1600" dirty="0" err="1" smtClean="0">
                <a:latin typeface="Arial Narrow" pitchFamily="34" charset="0"/>
              </a:rPr>
              <a:t>aims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to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improve</a:t>
            </a:r>
            <a:r>
              <a:rPr lang="es-MX" sz="1600" dirty="0" smtClean="0">
                <a:latin typeface="Arial Narrow" pitchFamily="34" charset="0"/>
              </a:rPr>
              <a:t> performance, </a:t>
            </a:r>
          </a:p>
          <a:p>
            <a:pPr>
              <a:defRPr/>
            </a:pPr>
            <a:r>
              <a:rPr lang="es-MX" sz="1600" dirty="0" smtClean="0">
                <a:latin typeface="Arial Narrow" pitchFamily="34" charset="0"/>
              </a:rPr>
              <a:t>     </a:t>
            </a:r>
            <a:r>
              <a:rPr lang="es-MX" sz="1600" dirty="0" err="1" smtClean="0">
                <a:latin typeface="Arial Narrow" pitchFamily="34" charset="0"/>
              </a:rPr>
              <a:t>suppress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challenge</a:t>
            </a:r>
            <a:r>
              <a:rPr lang="es-MX" sz="1600" dirty="0" smtClean="0">
                <a:latin typeface="Arial Narrow" pitchFamily="34" charset="0"/>
              </a:rPr>
              <a:t> and </a:t>
            </a:r>
            <a:r>
              <a:rPr lang="es-MX" sz="1600" dirty="0" err="1" smtClean="0">
                <a:latin typeface="Arial Narrow" pitchFamily="34" charset="0"/>
              </a:rPr>
              <a:t>questioning</a:t>
            </a: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EC" sz="2000" dirty="0" err="1" smtClean="0">
                <a:latin typeface="Arial Narrow" pitchFamily="34" charset="0"/>
              </a:rPr>
              <a:t>Engagement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coaching</a:t>
            </a:r>
            <a:r>
              <a:rPr lang="es-EC" sz="1600" dirty="0" smtClean="0">
                <a:latin typeface="Arial Narrow" pitchFamily="34" charset="0"/>
              </a:rPr>
              <a:t>:</a:t>
            </a:r>
          </a:p>
          <a:p>
            <a:pPr>
              <a:defRPr/>
            </a:pPr>
            <a:endParaRPr lang="es-EC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sz="1600" dirty="0" smtClean="0">
                <a:latin typeface="Arial Narrow" pitchFamily="34" charset="0"/>
              </a:rPr>
              <a:t>  </a:t>
            </a:r>
            <a:r>
              <a:rPr lang="es-EC" sz="1600" dirty="0" err="1" smtClean="0">
                <a:latin typeface="Arial Narrow" pitchFamily="34" charset="0"/>
              </a:rPr>
              <a:t>recognizes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the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subjective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world</a:t>
            </a:r>
            <a:r>
              <a:rPr lang="es-EC" sz="1600" dirty="0" smtClean="0">
                <a:latin typeface="Arial Narrow" pitchFamily="34" charset="0"/>
              </a:rPr>
              <a:t> of </a:t>
            </a:r>
          </a:p>
          <a:p>
            <a:pPr>
              <a:defRPr/>
            </a:pPr>
            <a:r>
              <a:rPr lang="es-EC" sz="1600" dirty="0" smtClean="0">
                <a:latin typeface="Arial Narrow" pitchFamily="34" charset="0"/>
              </a:rPr>
              <a:t>    </a:t>
            </a:r>
            <a:r>
              <a:rPr lang="es-EC" sz="1600" dirty="0" err="1" smtClean="0">
                <a:latin typeface="Arial Narrow" pitchFamily="34" charset="0"/>
              </a:rPr>
              <a:t>the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client</a:t>
            </a:r>
            <a:r>
              <a:rPr lang="es-EC" sz="1600" dirty="0" smtClean="0">
                <a:latin typeface="Arial Narrow" pitchFamily="34" charset="0"/>
              </a:rPr>
              <a:t> and uses a non-</a:t>
            </a:r>
            <a:r>
              <a:rPr lang="es-EC" sz="1600" dirty="0" err="1" smtClean="0">
                <a:latin typeface="Arial Narrow" pitchFamily="34" charset="0"/>
              </a:rPr>
              <a:t>directive</a:t>
            </a:r>
            <a:endParaRPr lang="es-EC" sz="16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EC" sz="1600" dirty="0" smtClean="0">
                <a:latin typeface="Arial Narrow" pitchFamily="34" charset="0"/>
              </a:rPr>
              <a:t>    match </a:t>
            </a:r>
            <a:r>
              <a:rPr lang="es-EC" sz="1600" dirty="0" err="1" smtClean="0">
                <a:latin typeface="Arial Narrow" pitchFamily="34" charset="0"/>
              </a:rPr>
              <a:t>to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keep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the</a:t>
            </a:r>
            <a:r>
              <a:rPr lang="es-EC" sz="1600" dirty="0" smtClean="0">
                <a:latin typeface="Arial Narrow" pitchFamily="34" charset="0"/>
              </a:rPr>
              <a:t> status quo  (</a:t>
            </a:r>
            <a:r>
              <a:rPr lang="es-EC" sz="1600" dirty="0" err="1" smtClean="0">
                <a:latin typeface="Arial Narrow" pitchFamily="34" charset="0"/>
              </a:rPr>
              <a:t>this</a:t>
            </a:r>
            <a:endParaRPr lang="es-EC" sz="16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EC" sz="1600" dirty="0" smtClean="0">
                <a:latin typeface="Arial Narrow" pitchFamily="34" charset="0"/>
              </a:rPr>
              <a:t>    </a:t>
            </a:r>
            <a:r>
              <a:rPr lang="es-EC" sz="1600" dirty="0" err="1" smtClean="0">
                <a:latin typeface="Arial Narrow" pitchFamily="34" charset="0"/>
              </a:rPr>
              <a:t>applies</a:t>
            </a:r>
            <a:r>
              <a:rPr lang="es-EC" sz="1600" dirty="0" smtClean="0">
                <a:latin typeface="Arial Narrow" pitchFamily="34" charset="0"/>
              </a:rPr>
              <a:t> more </a:t>
            </a:r>
            <a:r>
              <a:rPr lang="es-EC" sz="1600" dirty="0" err="1" smtClean="0">
                <a:latin typeface="Arial Narrow" pitchFamily="34" charset="0"/>
              </a:rPr>
              <a:t>for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organizations</a:t>
            </a:r>
            <a:r>
              <a:rPr lang="es-EC" sz="1600" dirty="0" smtClean="0">
                <a:latin typeface="Arial Narrow" pitchFamily="34" charset="0"/>
              </a:rPr>
              <a:t>) </a:t>
            </a:r>
            <a:endParaRPr lang="es-MX" sz="1600" dirty="0" smtClean="0">
              <a:latin typeface="Arial Narrow" pitchFamily="34" charset="0"/>
            </a:endParaRPr>
          </a:p>
          <a:p>
            <a:pPr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MX" sz="1400" dirty="0" smtClean="0"/>
              <a:t>	</a:t>
            </a:r>
          </a:p>
          <a:p>
            <a:pPr>
              <a:defRPr/>
            </a:pPr>
            <a:endParaRPr lang="es-MX" sz="1400" dirty="0" smtClean="0"/>
          </a:p>
          <a:p>
            <a:pPr>
              <a:defRPr/>
            </a:pPr>
            <a:endParaRPr lang="es-ES" sz="1400" dirty="0"/>
          </a:p>
        </p:txBody>
      </p:sp>
      <p:pic>
        <p:nvPicPr>
          <p:cNvPr id="2971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39" y="214313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619672" y="692696"/>
            <a:ext cx="2808312" cy="144016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ES" sz="2800" b="1" dirty="0" smtClean="0">
                <a:solidFill>
                  <a:srgbClr val="FFC000"/>
                </a:solidFill>
                <a:latin typeface="Arial Narrow" pitchFamily="34" charset="0"/>
              </a:rPr>
              <a:t>THERE ARE THREE APPROACHES:</a:t>
            </a:r>
            <a:endParaRPr lang="es-ES" sz="28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364088" y="1330507"/>
            <a:ext cx="3456881" cy="3598691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defRPr/>
            </a:pPr>
            <a:r>
              <a:rPr lang="es-EC" sz="2000" dirty="0" err="1" smtClean="0">
                <a:latin typeface="Arial Narrow" pitchFamily="34" charset="0"/>
              </a:rPr>
              <a:t>Evolutionary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coaching</a:t>
            </a:r>
            <a:r>
              <a:rPr lang="es-EC" sz="2000" dirty="0" smtClean="0">
                <a:latin typeface="Arial Narrow" pitchFamily="34" charset="0"/>
              </a:rPr>
              <a:t>:</a:t>
            </a:r>
          </a:p>
          <a:p>
            <a:pPr>
              <a:buFont typeface="Arial" pitchFamily="34" charset="0"/>
              <a:buChar char="•"/>
              <a:defRPr/>
            </a:pPr>
            <a:endParaRPr lang="es-EC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works</a:t>
            </a:r>
            <a:r>
              <a:rPr lang="es-EC" sz="1600" dirty="0" smtClean="0">
                <a:latin typeface="Arial Narrow" pitchFamily="34" charset="0"/>
              </a:rPr>
              <a:t> in </a:t>
            </a:r>
            <a:r>
              <a:rPr lang="es-EC" sz="1600" dirty="0" err="1" smtClean="0">
                <a:latin typeface="Arial Narrow" pitchFamily="34" charset="0"/>
              </a:rPr>
              <a:t>all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levels</a:t>
            </a:r>
            <a:r>
              <a:rPr lang="es-EC" sz="1600" dirty="0" smtClean="0">
                <a:latin typeface="Arial Narrow" pitchFamily="34" charset="0"/>
              </a:rPr>
              <a:t>, </a:t>
            </a:r>
            <a:r>
              <a:rPr lang="es-EC" sz="1600" dirty="0" err="1" smtClean="0">
                <a:latin typeface="Arial Narrow" pitchFamily="34" charset="0"/>
              </a:rPr>
              <a:t>from</a:t>
            </a:r>
            <a:endParaRPr lang="es-EC" sz="16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EC" sz="1600" dirty="0" smtClean="0">
                <a:latin typeface="Arial Narrow" pitchFamily="34" charset="0"/>
              </a:rPr>
              <a:t>    </a:t>
            </a:r>
            <a:r>
              <a:rPr lang="es-EC" sz="1600" dirty="0" err="1" smtClean="0">
                <a:latin typeface="Arial Narrow" pitchFamily="34" charset="0"/>
              </a:rPr>
              <a:t>improving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through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engagement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to</a:t>
            </a:r>
            <a:endParaRPr lang="es-EC" sz="16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EC" sz="1600" dirty="0" smtClean="0">
                <a:latin typeface="Arial Narrow" pitchFamily="34" charset="0"/>
              </a:rPr>
              <a:t>    </a:t>
            </a:r>
            <a:r>
              <a:rPr lang="es-EC" sz="1600" dirty="0" err="1" smtClean="0">
                <a:latin typeface="Arial Narrow" pitchFamily="34" charset="0"/>
              </a:rPr>
              <a:t>transformation</a:t>
            </a:r>
            <a:r>
              <a:rPr lang="es-EC" sz="1600" dirty="0" smtClean="0">
                <a:latin typeface="Arial Narrow" pitchFamily="34" charset="0"/>
              </a:rPr>
              <a:t>,</a:t>
            </a:r>
          </a:p>
          <a:p>
            <a:pPr>
              <a:defRPr/>
            </a:pPr>
            <a:endParaRPr lang="es-EC" sz="16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EC" sz="1600" dirty="0" smtClean="0">
                <a:latin typeface="Arial Narrow" pitchFamily="34" charset="0"/>
              </a:rPr>
              <a:t>    </a:t>
            </a:r>
            <a:r>
              <a:rPr lang="es-EC" sz="1600" dirty="0" err="1" smtClean="0">
                <a:latin typeface="Arial Narrow" pitchFamily="34" charset="0"/>
              </a:rPr>
              <a:t>it’s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defined</a:t>
            </a:r>
            <a:r>
              <a:rPr lang="es-EC" sz="1600" dirty="0" smtClean="0">
                <a:latin typeface="Arial Narrow" pitchFamily="34" charset="0"/>
              </a:rPr>
              <a:t> as “</a:t>
            </a:r>
            <a:r>
              <a:rPr lang="es-EC" sz="1600" dirty="0" err="1" smtClean="0">
                <a:latin typeface="Arial Narrow" pitchFamily="34" charset="0"/>
              </a:rPr>
              <a:t>the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professional</a:t>
            </a:r>
            <a:endParaRPr lang="es-EC" sz="16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EC" sz="1600" dirty="0" smtClean="0">
                <a:latin typeface="Arial Narrow" pitchFamily="34" charset="0"/>
              </a:rPr>
              <a:t>    </a:t>
            </a:r>
            <a:r>
              <a:rPr lang="es-EC" sz="1600" dirty="0" err="1" smtClean="0">
                <a:latin typeface="Arial Narrow" pitchFamily="34" charset="0"/>
              </a:rPr>
              <a:t>facilitaror</a:t>
            </a:r>
            <a:r>
              <a:rPr lang="es-EC" sz="1600" dirty="0" smtClean="0">
                <a:latin typeface="Arial Narrow" pitchFamily="34" charset="0"/>
              </a:rPr>
              <a:t> of </a:t>
            </a:r>
            <a:r>
              <a:rPr lang="es-EC" sz="1600" dirty="0" err="1" smtClean="0">
                <a:latin typeface="Arial Narrow" pitchFamily="34" charset="0"/>
              </a:rPr>
              <a:t>learning</a:t>
            </a:r>
            <a:r>
              <a:rPr lang="es-EC" sz="1600" dirty="0" smtClean="0">
                <a:latin typeface="Arial Narrow" pitchFamily="34" charset="0"/>
              </a:rPr>
              <a:t> at </a:t>
            </a:r>
            <a:r>
              <a:rPr lang="es-EC" sz="1600" dirty="0" err="1" smtClean="0">
                <a:latin typeface="Arial Narrow" pitchFamily="34" charset="0"/>
              </a:rPr>
              <a:t>different</a:t>
            </a:r>
            <a:endParaRPr lang="es-EC" sz="16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EC" sz="1600" dirty="0" smtClean="0">
                <a:latin typeface="Arial Narrow" pitchFamily="34" charset="0"/>
              </a:rPr>
              <a:t>    </a:t>
            </a:r>
            <a:r>
              <a:rPr lang="es-EC" sz="1600" dirty="0" err="1" smtClean="0">
                <a:latin typeface="Arial Narrow" pitchFamily="34" charset="0"/>
              </a:rPr>
              <a:t>levels</a:t>
            </a:r>
            <a:r>
              <a:rPr lang="es-EC" sz="1600" dirty="0" smtClean="0">
                <a:latin typeface="Arial Narrow" pitchFamily="34" charset="0"/>
              </a:rPr>
              <a:t>”</a:t>
            </a:r>
          </a:p>
          <a:p>
            <a:pPr>
              <a:defRPr/>
            </a:pPr>
            <a:endParaRPr lang="es-EC" sz="16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EC" sz="1600" dirty="0" smtClean="0">
                <a:latin typeface="Arial Narrow" pitchFamily="34" charset="0"/>
              </a:rPr>
              <a:t>    </a:t>
            </a:r>
            <a:r>
              <a:rPr lang="es-EC" sz="1600" dirty="0" err="1" smtClean="0">
                <a:latin typeface="Arial Narrow" pitchFamily="34" charset="0"/>
              </a:rPr>
              <a:t>The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ability</a:t>
            </a:r>
            <a:r>
              <a:rPr lang="es-EC" sz="1600" dirty="0" smtClean="0">
                <a:latin typeface="Arial Narrow" pitchFamily="34" charset="0"/>
              </a:rPr>
              <a:t> of </a:t>
            </a:r>
            <a:r>
              <a:rPr lang="es-EC" sz="1600" dirty="0" err="1" smtClean="0">
                <a:latin typeface="Arial Narrow" pitchFamily="34" charset="0"/>
              </a:rPr>
              <a:t>the</a:t>
            </a:r>
            <a:r>
              <a:rPr lang="es-EC" sz="1600" dirty="0" smtClean="0">
                <a:latin typeface="Arial Narrow" pitchFamily="34" charset="0"/>
              </a:rPr>
              <a:t> coach </a:t>
            </a:r>
            <a:r>
              <a:rPr lang="es-EC" sz="1600" dirty="0" err="1" smtClean="0">
                <a:latin typeface="Arial Narrow" pitchFamily="34" charset="0"/>
              </a:rPr>
              <a:t>is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supporting</a:t>
            </a:r>
            <a:endParaRPr lang="es-EC" sz="16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EC" sz="1600" dirty="0" smtClean="0">
                <a:latin typeface="Arial Narrow" pitchFamily="34" charset="0"/>
              </a:rPr>
              <a:t>    </a:t>
            </a:r>
            <a:r>
              <a:rPr lang="es-EC" sz="1600" dirty="0" err="1" smtClean="0">
                <a:latin typeface="Arial Narrow" pitchFamily="34" charset="0"/>
              </a:rPr>
              <a:t>the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client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through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the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double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loop</a:t>
            </a:r>
            <a:endParaRPr lang="es-EC" sz="16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EC" sz="1600" dirty="0" smtClean="0">
                <a:latin typeface="Arial Narrow" pitchFamily="34" charset="0"/>
              </a:rPr>
              <a:t>    </a:t>
            </a:r>
            <a:r>
              <a:rPr lang="es-EC" sz="1600" dirty="0" err="1" smtClean="0">
                <a:latin typeface="Arial Narrow" pitchFamily="34" charset="0"/>
              </a:rPr>
              <a:t>learning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for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transformation</a:t>
            </a:r>
            <a:endParaRPr lang="es-EC" sz="1600" dirty="0" smtClean="0">
              <a:latin typeface="Arial Narrow" pitchFamily="34" charset="0"/>
            </a:endParaRPr>
          </a:p>
          <a:p>
            <a:pPr>
              <a:defRPr/>
            </a:pPr>
            <a:endParaRPr lang="es-EC" sz="1400" dirty="0" smtClean="0"/>
          </a:p>
          <a:p>
            <a:pPr>
              <a:defRPr/>
            </a:pPr>
            <a:r>
              <a:rPr lang="es-EC" sz="1400" dirty="0" smtClean="0"/>
              <a:t>	</a:t>
            </a:r>
          </a:p>
          <a:p>
            <a:pPr>
              <a:defRPr/>
            </a:pPr>
            <a:r>
              <a:rPr lang="es-EC" sz="1400" dirty="0" smtClean="0"/>
              <a:t>    </a:t>
            </a:r>
            <a:endParaRPr lang="en-US" sz="1400" dirty="0"/>
          </a:p>
        </p:txBody>
      </p:sp>
      <p:cxnSp>
        <p:nvCxnSpPr>
          <p:cNvPr id="12" name="11 Conector angular"/>
          <p:cNvCxnSpPr/>
          <p:nvPr/>
        </p:nvCxnSpPr>
        <p:spPr>
          <a:xfrm>
            <a:off x="4427984" y="1042476"/>
            <a:ext cx="1008112" cy="576064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/>
          <p:nvPr/>
        </p:nvCxnSpPr>
        <p:spPr>
          <a:xfrm rot="5400000">
            <a:off x="1943708" y="2312876"/>
            <a:ext cx="936104" cy="576064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5148064" y="5633863"/>
            <a:ext cx="3744913" cy="103549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lumOff val="15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anchor="ctr"/>
          <a:lstStyle/>
          <a:p>
            <a:pPr algn="ctr">
              <a:defRPr/>
            </a:pPr>
            <a:r>
              <a:rPr lang="es-EC" sz="1400" dirty="0" err="1" smtClean="0">
                <a:latin typeface="Arial Narrow" pitchFamily="34" charset="0"/>
              </a:rPr>
              <a:t>The</a:t>
            </a:r>
            <a:r>
              <a:rPr lang="es-EC" sz="1400" dirty="0" smtClean="0">
                <a:latin typeface="Arial Narrow" pitchFamily="34" charset="0"/>
              </a:rPr>
              <a:t> single and </a:t>
            </a:r>
            <a:r>
              <a:rPr lang="es-EC" sz="1400" dirty="0" err="1" smtClean="0">
                <a:latin typeface="Arial Narrow" pitchFamily="34" charset="0"/>
              </a:rPr>
              <a:t>double</a:t>
            </a:r>
            <a:r>
              <a:rPr lang="es-EC" sz="1400" dirty="0" smtClean="0">
                <a:latin typeface="Arial Narrow" pitchFamily="34" charset="0"/>
              </a:rPr>
              <a:t> </a:t>
            </a:r>
            <a:r>
              <a:rPr lang="es-EC" sz="1400" dirty="0" err="1" smtClean="0">
                <a:latin typeface="Arial Narrow" pitchFamily="34" charset="0"/>
              </a:rPr>
              <a:t>loop</a:t>
            </a:r>
            <a:r>
              <a:rPr lang="es-EC" sz="1400" dirty="0" smtClean="0">
                <a:latin typeface="Arial Narrow" pitchFamily="34" charset="0"/>
              </a:rPr>
              <a:t> </a:t>
            </a:r>
            <a:r>
              <a:rPr lang="es-EC" sz="1400" dirty="0" err="1" smtClean="0">
                <a:latin typeface="Arial Narrow" pitchFamily="34" charset="0"/>
              </a:rPr>
              <a:t>learning</a:t>
            </a:r>
            <a:r>
              <a:rPr lang="es-EC" sz="1400" dirty="0" smtClean="0">
                <a:latin typeface="Arial Narrow" pitchFamily="34" charset="0"/>
              </a:rPr>
              <a:t> </a:t>
            </a:r>
            <a:r>
              <a:rPr lang="es-EC" sz="1400" dirty="0" err="1" smtClean="0">
                <a:latin typeface="Arial Narrow" pitchFamily="34" charset="0"/>
              </a:rPr>
              <a:t>were</a:t>
            </a:r>
            <a:r>
              <a:rPr lang="es-EC" sz="1400" dirty="0" smtClean="0">
                <a:latin typeface="Arial Narrow" pitchFamily="34" charset="0"/>
              </a:rPr>
              <a:t> </a:t>
            </a:r>
            <a:r>
              <a:rPr lang="es-EC" sz="1400" dirty="0" err="1" smtClean="0">
                <a:latin typeface="Arial Narrow" pitchFamily="34" charset="0"/>
              </a:rPr>
              <a:t>first</a:t>
            </a:r>
            <a:r>
              <a:rPr lang="es-EC" sz="1400" dirty="0" smtClean="0">
                <a:latin typeface="Arial Narrow" pitchFamily="34" charset="0"/>
              </a:rPr>
              <a:t> </a:t>
            </a:r>
            <a:r>
              <a:rPr lang="es-EC" sz="1400" dirty="0" err="1" smtClean="0">
                <a:latin typeface="Arial Narrow" pitchFamily="34" charset="0"/>
              </a:rPr>
              <a:t>used</a:t>
            </a:r>
            <a:r>
              <a:rPr lang="es-EC" sz="1400" dirty="0" smtClean="0">
                <a:latin typeface="Arial Narrow" pitchFamily="34" charset="0"/>
              </a:rPr>
              <a:t> </a:t>
            </a:r>
            <a:r>
              <a:rPr lang="es-EC" sz="1400" dirty="0" err="1" smtClean="0">
                <a:latin typeface="Arial Narrow" pitchFamily="34" charset="0"/>
              </a:rPr>
              <a:t>by</a:t>
            </a:r>
            <a:r>
              <a:rPr lang="es-EC" sz="1400" dirty="0" smtClean="0">
                <a:latin typeface="Arial Narrow" pitchFamily="34" charset="0"/>
              </a:rPr>
              <a:t> </a:t>
            </a:r>
            <a:r>
              <a:rPr lang="es-EC" sz="1400" dirty="0" err="1" smtClean="0">
                <a:latin typeface="Arial Narrow" pitchFamily="34" charset="0"/>
              </a:rPr>
              <a:t>Argyris</a:t>
            </a:r>
            <a:r>
              <a:rPr lang="es-EC" sz="1400" dirty="0" smtClean="0">
                <a:latin typeface="Arial Narrow" pitchFamily="34" charset="0"/>
              </a:rPr>
              <a:t> and </a:t>
            </a:r>
            <a:r>
              <a:rPr lang="es-EC" sz="1400" dirty="0" err="1" smtClean="0">
                <a:latin typeface="Arial Narrow" pitchFamily="34" charset="0"/>
              </a:rPr>
              <a:t>Schon</a:t>
            </a:r>
            <a:r>
              <a:rPr lang="es-EC" sz="1400" dirty="0" smtClean="0">
                <a:latin typeface="Arial Narrow" pitchFamily="34" charset="0"/>
              </a:rPr>
              <a:t> in l996 </a:t>
            </a:r>
            <a:r>
              <a:rPr lang="es-EC" sz="1400" dirty="0" err="1" smtClean="0">
                <a:latin typeface="Arial Narrow" pitchFamily="34" charset="0"/>
              </a:rPr>
              <a:t>to</a:t>
            </a:r>
            <a:r>
              <a:rPr lang="es-EC" sz="1400" dirty="0" smtClean="0">
                <a:latin typeface="Arial Narrow" pitchFamily="34" charset="0"/>
              </a:rPr>
              <a:t> </a:t>
            </a:r>
            <a:r>
              <a:rPr lang="es-EC" sz="1400" dirty="0" err="1" smtClean="0">
                <a:latin typeface="Arial Narrow" pitchFamily="34" charset="0"/>
              </a:rPr>
              <a:t>differenciate</a:t>
            </a:r>
            <a:r>
              <a:rPr lang="es-EC" sz="1400" dirty="0" smtClean="0">
                <a:latin typeface="Arial Narrow" pitchFamily="34" charset="0"/>
              </a:rPr>
              <a:t> </a:t>
            </a:r>
            <a:r>
              <a:rPr lang="es-EC" sz="1400" dirty="0" err="1" smtClean="0">
                <a:latin typeface="Arial Narrow" pitchFamily="34" charset="0"/>
              </a:rPr>
              <a:t>between</a:t>
            </a:r>
            <a:r>
              <a:rPr lang="es-EC" sz="1400" dirty="0" smtClean="0">
                <a:latin typeface="Arial Narrow" pitchFamily="34" charset="0"/>
              </a:rPr>
              <a:t> </a:t>
            </a:r>
            <a:r>
              <a:rPr lang="es-EC" sz="1400" dirty="0" err="1" smtClean="0">
                <a:latin typeface="Arial Narrow" pitchFamily="34" charset="0"/>
              </a:rPr>
              <a:t>learning</a:t>
            </a:r>
            <a:r>
              <a:rPr lang="es-EC" sz="1400" dirty="0" smtClean="0">
                <a:latin typeface="Arial Narrow" pitchFamily="34" charset="0"/>
              </a:rPr>
              <a:t> </a:t>
            </a:r>
            <a:r>
              <a:rPr lang="es-EC" sz="1400" dirty="0" err="1" smtClean="0">
                <a:latin typeface="Arial Narrow" pitchFamily="34" charset="0"/>
              </a:rPr>
              <a:t>for</a:t>
            </a:r>
            <a:r>
              <a:rPr lang="es-EC" sz="1400" dirty="0" smtClean="0">
                <a:latin typeface="Arial Narrow" pitchFamily="34" charset="0"/>
              </a:rPr>
              <a:t> </a:t>
            </a:r>
            <a:r>
              <a:rPr lang="es-EC" sz="1400" dirty="0" err="1" smtClean="0">
                <a:latin typeface="Arial Narrow" pitchFamily="34" charset="0"/>
              </a:rPr>
              <a:t>improving</a:t>
            </a:r>
            <a:r>
              <a:rPr lang="es-EC" sz="1400" dirty="0" smtClean="0">
                <a:latin typeface="Arial Narrow" pitchFamily="34" charset="0"/>
              </a:rPr>
              <a:t> and </a:t>
            </a:r>
            <a:r>
              <a:rPr lang="es-EC" sz="1400" dirty="0" err="1" smtClean="0">
                <a:latin typeface="Arial Narrow" pitchFamily="34" charset="0"/>
              </a:rPr>
              <a:t>learning</a:t>
            </a:r>
            <a:r>
              <a:rPr lang="es-EC" sz="1400" dirty="0" smtClean="0">
                <a:latin typeface="Arial Narrow" pitchFamily="34" charset="0"/>
              </a:rPr>
              <a:t> </a:t>
            </a:r>
            <a:r>
              <a:rPr lang="es-EC" sz="1400" dirty="0" err="1" smtClean="0">
                <a:latin typeface="Arial Narrow" pitchFamily="34" charset="0"/>
              </a:rPr>
              <a:t>for</a:t>
            </a:r>
            <a:r>
              <a:rPr lang="es-EC" sz="1400" dirty="0" smtClean="0">
                <a:latin typeface="Arial Narrow" pitchFamily="34" charset="0"/>
              </a:rPr>
              <a:t> </a:t>
            </a:r>
            <a:r>
              <a:rPr lang="es-EC" sz="1400" dirty="0" err="1" smtClean="0">
                <a:latin typeface="Arial Narrow" pitchFamily="34" charset="0"/>
              </a:rPr>
              <a:t>transformation</a:t>
            </a:r>
            <a:r>
              <a:rPr lang="es-EC" sz="1400" dirty="0" smtClean="0">
                <a:latin typeface="Arial Narrow" pitchFamily="34" charset="0"/>
              </a:rPr>
              <a:t>.</a:t>
            </a:r>
            <a:r>
              <a:rPr lang="es-EC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67544" y="3068960"/>
            <a:ext cx="3743325" cy="3528392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 </a:t>
            </a:r>
            <a:r>
              <a:rPr lang="es-MX" sz="1600" dirty="0" err="1" smtClean="0">
                <a:latin typeface="Arial Narrow" pitchFamily="34" charset="0"/>
              </a:rPr>
              <a:t>The</a:t>
            </a:r>
            <a:r>
              <a:rPr lang="es-MX" sz="1600" dirty="0" smtClean="0">
                <a:latin typeface="Arial Narrow" pitchFamily="34" charset="0"/>
              </a:rPr>
              <a:t> GROW </a:t>
            </a:r>
            <a:r>
              <a:rPr lang="es-MX" sz="1600" dirty="0" err="1" smtClean="0">
                <a:latin typeface="Arial Narrow" pitchFamily="34" charset="0"/>
              </a:rPr>
              <a:t>model</a:t>
            </a:r>
            <a:r>
              <a:rPr lang="es-MX" sz="1600" dirty="0" smtClean="0">
                <a:latin typeface="Arial Narrow" pitchFamily="34" charset="0"/>
              </a:rPr>
              <a:t>:  (John </a:t>
            </a:r>
            <a:r>
              <a:rPr lang="es-MX" sz="1600" dirty="0" err="1" smtClean="0">
                <a:latin typeface="Arial Narrow" pitchFamily="34" charset="0"/>
              </a:rPr>
              <a:t>Whitmore</a:t>
            </a:r>
            <a:r>
              <a:rPr lang="es-MX" sz="1600" dirty="0" smtClean="0">
                <a:latin typeface="Arial Narrow" pitchFamily="34" charset="0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 G  -  </a:t>
            </a:r>
            <a:r>
              <a:rPr lang="es-MX" sz="1600" dirty="0" err="1" smtClean="0">
                <a:latin typeface="Arial Narrow" pitchFamily="34" charset="0"/>
              </a:rPr>
              <a:t>establishing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the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goal</a:t>
            </a: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 R  -  </a:t>
            </a:r>
            <a:r>
              <a:rPr lang="es-MX" sz="1600" dirty="0" err="1" smtClean="0">
                <a:latin typeface="Arial Narrow" pitchFamily="34" charset="0"/>
              </a:rPr>
              <a:t>examining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the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reality</a:t>
            </a: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 O  -  </a:t>
            </a:r>
            <a:r>
              <a:rPr lang="es-MX" sz="1600" dirty="0" err="1" smtClean="0">
                <a:latin typeface="Arial Narrow" pitchFamily="34" charset="0"/>
              </a:rPr>
              <a:t>considering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all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options</a:t>
            </a: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 W  -  </a:t>
            </a:r>
            <a:r>
              <a:rPr lang="es-MX" sz="1600" dirty="0" err="1" smtClean="0">
                <a:latin typeface="Arial Narrow" pitchFamily="34" charset="0"/>
              </a:rPr>
              <a:t>confirming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the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will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to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act</a:t>
            </a:r>
            <a:r>
              <a:rPr lang="es-MX" sz="1600" dirty="0" smtClean="0">
                <a:latin typeface="Arial Narrow" pitchFamily="34" charset="0"/>
              </a:rPr>
              <a:t>	</a:t>
            </a:r>
          </a:p>
          <a:p>
            <a:pPr>
              <a:buFont typeface="Arial" pitchFamily="34" charset="0"/>
              <a:buChar char="•"/>
              <a:defRPr/>
            </a:pPr>
            <a:endParaRPr lang="es-MX" sz="1400" dirty="0" smtClean="0"/>
          </a:p>
          <a:p>
            <a:pPr>
              <a:buFont typeface="Arial" pitchFamily="34" charset="0"/>
              <a:buChar char="•"/>
              <a:defRPr/>
            </a:pPr>
            <a:endParaRPr lang="es-ES" sz="1400" dirty="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5076056" y="548681"/>
            <a:ext cx="3744913" cy="230425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EC" sz="1600" dirty="0" smtClean="0">
                <a:latin typeface="Arial Narrow" pitchFamily="34" charset="0"/>
              </a:rPr>
              <a:t>  </a:t>
            </a:r>
            <a:r>
              <a:rPr lang="es-EC" dirty="0" err="1" smtClean="0">
                <a:latin typeface="Arial Narrow" pitchFamily="34" charset="0"/>
              </a:rPr>
              <a:t>The</a:t>
            </a:r>
            <a:r>
              <a:rPr lang="es-EC" dirty="0" smtClean="0">
                <a:latin typeface="Arial Narrow" pitchFamily="34" charset="0"/>
              </a:rPr>
              <a:t> FLOW </a:t>
            </a:r>
            <a:r>
              <a:rPr lang="es-EC" dirty="0" err="1" smtClean="0">
                <a:latin typeface="Arial Narrow" pitchFamily="34" charset="0"/>
              </a:rPr>
              <a:t>model</a:t>
            </a:r>
            <a:r>
              <a:rPr lang="es-EC" dirty="0" smtClean="0">
                <a:latin typeface="Arial Narrow" pitchFamily="34" charset="0"/>
              </a:rPr>
              <a:t>: (James </a:t>
            </a:r>
            <a:r>
              <a:rPr lang="es-EC" dirty="0" err="1" smtClean="0">
                <a:latin typeface="Arial Narrow" pitchFamily="34" charset="0"/>
              </a:rPr>
              <a:t>Flaherty</a:t>
            </a:r>
            <a:r>
              <a:rPr lang="es-EC" dirty="0" smtClean="0">
                <a:latin typeface="Arial Narrow" pitchFamily="34" charset="0"/>
              </a:rPr>
              <a:t> in l999)</a:t>
            </a:r>
          </a:p>
          <a:p>
            <a:pPr>
              <a:buFont typeface="Arial" pitchFamily="34" charset="0"/>
              <a:buChar char="•"/>
              <a:defRPr/>
            </a:pPr>
            <a:endParaRPr lang="es-EC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sz="1600" dirty="0" smtClean="0"/>
              <a:t> </a:t>
            </a:r>
            <a:r>
              <a:rPr lang="es-EC" dirty="0" err="1" smtClean="0">
                <a:latin typeface="Arial Narrow" pitchFamily="34" charset="0"/>
              </a:rPr>
              <a:t>The</a:t>
            </a:r>
            <a:r>
              <a:rPr lang="es-EC" dirty="0" smtClean="0">
                <a:latin typeface="Arial Narrow" pitchFamily="34" charset="0"/>
              </a:rPr>
              <a:t> SOS </a:t>
            </a:r>
            <a:r>
              <a:rPr lang="es-EC" dirty="0" err="1" smtClean="0">
                <a:latin typeface="Arial Narrow" pitchFamily="34" charset="0"/>
              </a:rPr>
              <a:t>model</a:t>
            </a:r>
            <a:r>
              <a:rPr lang="es-EC" dirty="0" smtClean="0">
                <a:latin typeface="Arial Narrow" pitchFamily="34" charset="0"/>
              </a:rPr>
              <a:t>:  (</a:t>
            </a:r>
            <a:r>
              <a:rPr lang="es-EC" dirty="0" err="1" smtClean="0">
                <a:latin typeface="Arial Narrow" pitchFamily="34" charset="0"/>
              </a:rPr>
              <a:t>Parsloe</a:t>
            </a:r>
            <a:r>
              <a:rPr lang="es-EC" dirty="0" smtClean="0">
                <a:latin typeface="Arial Narrow" pitchFamily="34" charset="0"/>
              </a:rPr>
              <a:t> and  </a:t>
            </a:r>
            <a:r>
              <a:rPr lang="es-EC" dirty="0" err="1" smtClean="0">
                <a:latin typeface="Arial Narrow" pitchFamily="34" charset="0"/>
              </a:rPr>
              <a:t>Wray</a:t>
            </a:r>
            <a:r>
              <a:rPr lang="es-EC" dirty="0" smtClean="0">
                <a:latin typeface="Arial Narrow" pitchFamily="34" charset="0"/>
              </a:rPr>
              <a:t> in 2000)</a:t>
            </a:r>
          </a:p>
          <a:p>
            <a:pPr>
              <a:defRPr/>
            </a:pPr>
            <a:endParaRPr lang="es-EC" dirty="0" err="1" smtClean="0">
              <a:latin typeface="Arial Narrow" pitchFamily="34" charset="0"/>
            </a:endParaRPr>
          </a:p>
          <a:p>
            <a:pPr>
              <a:defRPr/>
            </a:pPr>
            <a:r>
              <a:rPr lang="es-EC" dirty="0" smtClean="0">
                <a:latin typeface="Arial Narrow" pitchFamily="34" charset="0"/>
              </a:rPr>
              <a:t> </a:t>
            </a:r>
            <a:endParaRPr lang="es-EC" sz="1400" dirty="0" smtClean="0"/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39" y="214313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619672" y="1124744"/>
            <a:ext cx="2520280" cy="1008112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ES" sz="2800" b="1" dirty="0" smtClean="0">
                <a:solidFill>
                  <a:srgbClr val="FFC000"/>
                </a:solidFill>
                <a:latin typeface="Arial Narrow" pitchFamily="34" charset="0"/>
              </a:rPr>
              <a:t>MODELS: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714876" y="3143248"/>
            <a:ext cx="3744913" cy="316835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ES" sz="1600" dirty="0" smtClean="0">
                <a:latin typeface="Arial Narrow" pitchFamily="34" charset="0"/>
              </a:rPr>
              <a:t>  </a:t>
            </a:r>
            <a:r>
              <a:rPr lang="es-ES" sz="1600" dirty="0" err="1" smtClean="0">
                <a:latin typeface="Arial Narrow" pitchFamily="34" charset="0"/>
              </a:rPr>
              <a:t>The</a:t>
            </a:r>
            <a:r>
              <a:rPr lang="es-ES" sz="1600" dirty="0" smtClean="0">
                <a:latin typeface="Arial Narrow" pitchFamily="34" charset="0"/>
              </a:rPr>
              <a:t> Jenny </a:t>
            </a:r>
            <a:r>
              <a:rPr lang="es-ES" sz="1600" dirty="0" err="1" smtClean="0">
                <a:latin typeface="Arial Narrow" pitchFamily="34" charset="0"/>
              </a:rPr>
              <a:t>Roger´s</a:t>
            </a:r>
            <a:r>
              <a:rPr lang="es-ES" sz="1600" dirty="0" smtClean="0">
                <a:latin typeface="Arial Narrow" pitchFamily="34" charset="0"/>
              </a:rPr>
              <a:t> :  </a:t>
            </a:r>
            <a:r>
              <a:rPr lang="es-ES" sz="1600" dirty="0" err="1" smtClean="0">
                <a:latin typeface="Arial Narrow" pitchFamily="34" charset="0"/>
              </a:rPr>
              <a:t>created</a:t>
            </a:r>
            <a:r>
              <a:rPr lang="es-ES" sz="1600" dirty="0" smtClean="0">
                <a:latin typeface="Arial Narrow" pitchFamily="34" charset="0"/>
              </a:rPr>
              <a:t> in 2004 </a:t>
            </a:r>
            <a:r>
              <a:rPr lang="es-ES" sz="1600" dirty="0" err="1" smtClean="0">
                <a:latin typeface="Arial Narrow" pitchFamily="34" charset="0"/>
              </a:rPr>
              <a:t>to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be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used</a:t>
            </a:r>
            <a:r>
              <a:rPr lang="es-ES" sz="1600" dirty="0" smtClean="0">
                <a:latin typeface="Arial Narrow" pitchFamily="34" charset="0"/>
              </a:rPr>
              <a:t> in </a:t>
            </a:r>
            <a:r>
              <a:rPr lang="es-ES" sz="1600" dirty="0" err="1" smtClean="0">
                <a:latin typeface="Arial Narrow" pitchFamily="34" charset="0"/>
              </a:rPr>
              <a:t>the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evolutionary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coaching</a:t>
            </a:r>
            <a:r>
              <a:rPr lang="es-ES" sz="1600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s-ES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sz="1600" dirty="0" smtClean="0"/>
              <a:t> </a:t>
            </a:r>
            <a:r>
              <a:rPr lang="es-EC" sz="1600" dirty="0" err="1" smtClean="0">
                <a:latin typeface="Arial Narrow" pitchFamily="34" charset="0"/>
              </a:rPr>
              <a:t>The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Egan´s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skilled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helper</a:t>
            </a:r>
            <a:r>
              <a:rPr lang="es-EC" sz="1600" dirty="0" smtClean="0">
                <a:latin typeface="Arial Narrow" pitchFamily="34" charset="0"/>
              </a:rPr>
              <a:t>:  </a:t>
            </a:r>
            <a:r>
              <a:rPr lang="es-EC" sz="1600" dirty="0" err="1" smtClean="0">
                <a:latin typeface="Arial Narrow" pitchFamily="34" charset="0"/>
              </a:rPr>
              <a:t>the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goal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is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to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help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people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become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better</a:t>
            </a:r>
            <a:r>
              <a:rPr lang="es-EC" sz="1600" dirty="0" smtClean="0">
                <a:latin typeface="Arial Narrow" pitchFamily="34" charset="0"/>
              </a:rPr>
              <a:t> at </a:t>
            </a:r>
            <a:r>
              <a:rPr lang="es-EC" sz="1600" dirty="0" err="1" smtClean="0">
                <a:latin typeface="Arial Narrow" pitchFamily="34" charset="0"/>
              </a:rPr>
              <a:t>helping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themselves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within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their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everyday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live</a:t>
            </a:r>
            <a:r>
              <a:rPr lang="es-EC" sz="1600" dirty="0" smtClean="0">
                <a:latin typeface="Arial Narrow" pitchFamily="34" charset="0"/>
              </a:rPr>
              <a:t>.</a:t>
            </a:r>
            <a:endParaRPr lang="en-US" sz="1600" dirty="0">
              <a:latin typeface="Arial Narrow" pitchFamily="34" charset="0"/>
            </a:endParaRPr>
          </a:p>
        </p:txBody>
      </p:sp>
      <p:cxnSp>
        <p:nvCxnSpPr>
          <p:cNvPr id="8" name="7 Conector angular"/>
          <p:cNvCxnSpPr/>
          <p:nvPr/>
        </p:nvCxnSpPr>
        <p:spPr>
          <a:xfrm rot="16200000" flipH="1">
            <a:off x="3885929" y="2242863"/>
            <a:ext cx="1081830" cy="861816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angular"/>
          <p:cNvCxnSpPr/>
          <p:nvPr/>
        </p:nvCxnSpPr>
        <p:spPr>
          <a:xfrm flipV="1">
            <a:off x="4139952" y="764704"/>
            <a:ext cx="936104" cy="648072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angular"/>
          <p:cNvCxnSpPr/>
          <p:nvPr/>
        </p:nvCxnSpPr>
        <p:spPr>
          <a:xfrm rot="5400000">
            <a:off x="1439652" y="2312876"/>
            <a:ext cx="936104" cy="576064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3968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3347864" y="476672"/>
            <a:ext cx="2808312" cy="144016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MX" sz="2800" b="1" dirty="0" smtClean="0">
                <a:solidFill>
                  <a:srgbClr val="FFC000"/>
                </a:solidFill>
                <a:latin typeface="Arial Narrow" pitchFamily="34" charset="0"/>
              </a:rPr>
              <a:t>COACHING</a:t>
            </a:r>
            <a:endParaRPr lang="es-ES" sz="28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1115616" y="2420888"/>
            <a:ext cx="1872208" cy="864096"/>
          </a:xfrm>
          <a:prstGeom prst="roundRect">
            <a:avLst/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/>
          <a:lstStyle/>
          <a:p>
            <a:pPr algn="ctr"/>
            <a:r>
              <a:rPr lang="es-EC" sz="2000" dirty="0" smtClean="0">
                <a:latin typeface="Arial Narrow" pitchFamily="34" charset="0"/>
              </a:rPr>
              <a:t>GOAL SETTING</a:t>
            </a:r>
            <a:endParaRPr lang="en-US" sz="2000" dirty="0" smtClean="0">
              <a:latin typeface="Arial Narrow" pitchFamily="34" charset="0"/>
            </a:endParaRPr>
          </a:p>
        </p:txBody>
      </p:sp>
      <p:cxnSp>
        <p:nvCxnSpPr>
          <p:cNvPr id="11" name="10 Conector recto"/>
          <p:cNvCxnSpPr>
            <a:stCxn id="9" idx="3"/>
          </p:cNvCxnSpPr>
          <p:nvPr/>
        </p:nvCxnSpPr>
        <p:spPr>
          <a:xfrm>
            <a:off x="2987824" y="2852936"/>
            <a:ext cx="43204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3419872" y="1916832"/>
            <a:ext cx="288032" cy="93610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 bwMode="auto">
          <a:xfrm>
            <a:off x="683568" y="3949437"/>
            <a:ext cx="2304256" cy="864096"/>
          </a:xfrm>
          <a:prstGeom prst="roundRect">
            <a:avLst/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/>
          <a:lstStyle/>
          <a:p>
            <a:pPr algn="ctr"/>
            <a:r>
              <a:rPr lang="es-EC" sz="2000" dirty="0" smtClean="0">
                <a:latin typeface="Arial Narrow" pitchFamily="34" charset="0"/>
              </a:rPr>
              <a:t>RAISE SELF-ESTEEM</a:t>
            </a:r>
            <a:endParaRPr lang="en-US" sz="2000" dirty="0" smtClean="0">
              <a:latin typeface="Arial Narrow" pitchFamily="34" charset="0"/>
            </a:endParaRPr>
          </a:p>
        </p:txBody>
      </p:sp>
      <p:cxnSp>
        <p:nvCxnSpPr>
          <p:cNvPr id="17" name="16 Conector recto"/>
          <p:cNvCxnSpPr>
            <a:stCxn id="16" idx="3"/>
          </p:cNvCxnSpPr>
          <p:nvPr/>
        </p:nvCxnSpPr>
        <p:spPr>
          <a:xfrm>
            <a:off x="2987824" y="4381485"/>
            <a:ext cx="43204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3419872" y="1916832"/>
            <a:ext cx="720080" cy="246465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 redondeado"/>
          <p:cNvSpPr/>
          <p:nvPr/>
        </p:nvSpPr>
        <p:spPr bwMode="auto">
          <a:xfrm>
            <a:off x="1259632" y="5435988"/>
            <a:ext cx="2376264" cy="1017348"/>
          </a:xfrm>
          <a:prstGeom prst="roundRect">
            <a:avLst/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/>
          <a:lstStyle/>
          <a:p>
            <a:pPr algn="ctr"/>
            <a:r>
              <a:rPr lang="es-EC" sz="2000" dirty="0" smtClean="0">
                <a:latin typeface="Arial Narrow" pitchFamily="34" charset="0"/>
              </a:rPr>
              <a:t>TIME MANAGEMENT</a:t>
            </a:r>
            <a:endParaRPr lang="en-US" sz="2000" dirty="0" smtClean="0">
              <a:latin typeface="Arial Narrow" pitchFamily="34" charset="0"/>
            </a:endParaRPr>
          </a:p>
        </p:txBody>
      </p:sp>
      <p:cxnSp>
        <p:nvCxnSpPr>
          <p:cNvPr id="29" name="28 Conector recto"/>
          <p:cNvCxnSpPr/>
          <p:nvPr/>
        </p:nvCxnSpPr>
        <p:spPr>
          <a:xfrm>
            <a:off x="3635896" y="5980344"/>
            <a:ext cx="43204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4067944" y="1916832"/>
            <a:ext cx="432048" cy="4063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 redondeado"/>
          <p:cNvSpPr/>
          <p:nvPr/>
        </p:nvSpPr>
        <p:spPr bwMode="auto">
          <a:xfrm>
            <a:off x="6424595" y="3429000"/>
            <a:ext cx="1872208" cy="864096"/>
          </a:xfrm>
          <a:prstGeom prst="roundRect">
            <a:avLst/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/>
          <a:lstStyle/>
          <a:p>
            <a:pPr algn="ctr"/>
            <a:r>
              <a:rPr lang="es-EC" sz="2000" dirty="0" smtClean="0">
                <a:latin typeface="Arial Narrow" pitchFamily="34" charset="0"/>
              </a:rPr>
              <a:t>MOTIVATION</a:t>
            </a:r>
            <a:endParaRPr lang="en-US" sz="2000" dirty="0" smtClean="0">
              <a:latin typeface="Arial Narrow" pitchFamily="34" charset="0"/>
            </a:endParaRPr>
          </a:p>
        </p:txBody>
      </p:sp>
      <p:cxnSp>
        <p:nvCxnSpPr>
          <p:cNvPr id="42" name="41 Conector recto"/>
          <p:cNvCxnSpPr/>
          <p:nvPr/>
        </p:nvCxnSpPr>
        <p:spPr>
          <a:xfrm>
            <a:off x="6012160" y="3861048"/>
            <a:ext cx="39657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flipH="1" flipV="1">
            <a:off x="5652120" y="1916832"/>
            <a:ext cx="360040" cy="194421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Rectángulo redondeado"/>
          <p:cNvSpPr/>
          <p:nvPr/>
        </p:nvSpPr>
        <p:spPr bwMode="auto">
          <a:xfrm>
            <a:off x="5940152" y="5435988"/>
            <a:ext cx="2529001" cy="1017348"/>
          </a:xfrm>
          <a:prstGeom prst="roundRect">
            <a:avLst/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/>
          <a:lstStyle/>
          <a:p>
            <a:pPr algn="ctr"/>
            <a:r>
              <a:rPr lang="es-EC" sz="2000" dirty="0" smtClean="0">
                <a:latin typeface="Arial Narrow" pitchFamily="34" charset="0"/>
              </a:rPr>
              <a:t>PROCRASTINATION</a:t>
            </a:r>
            <a:endParaRPr lang="en-US" sz="2000" dirty="0" smtClean="0">
              <a:latin typeface="Arial Narrow" pitchFamily="34" charset="0"/>
            </a:endParaRPr>
          </a:p>
        </p:txBody>
      </p:sp>
      <p:cxnSp>
        <p:nvCxnSpPr>
          <p:cNvPr id="50" name="49 Conector recto"/>
          <p:cNvCxnSpPr/>
          <p:nvPr/>
        </p:nvCxnSpPr>
        <p:spPr>
          <a:xfrm>
            <a:off x="5549022" y="5974855"/>
            <a:ext cx="39657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flipH="1" flipV="1">
            <a:off x="5076056" y="1916832"/>
            <a:ext cx="472966" cy="405802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83568" y="3356992"/>
            <a:ext cx="3743325" cy="295232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1600" dirty="0" smtClean="0">
                <a:latin typeface="Arial Narrow" pitchFamily="34" charset="0"/>
              </a:rPr>
              <a:t>  </a:t>
            </a:r>
            <a:r>
              <a:rPr lang="es-ES" sz="1600" dirty="0" err="1" smtClean="0">
                <a:latin typeface="Arial Narrow" pitchFamily="34" charset="0"/>
              </a:rPr>
              <a:t>The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aim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is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to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accomplish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or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achieve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their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learning</a:t>
            </a:r>
            <a:r>
              <a:rPr lang="es-ES" sz="1600" dirty="0" smtClean="0">
                <a:latin typeface="Arial Narrow" pitchFamily="34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endParaRPr lang="es-ES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1600" dirty="0" smtClean="0">
                <a:latin typeface="Arial Narrow" pitchFamily="34" charset="0"/>
              </a:rPr>
              <a:t>   </a:t>
            </a:r>
            <a:r>
              <a:rPr lang="es-ES" sz="1600" dirty="0" err="1" smtClean="0">
                <a:latin typeface="Arial Narrow" pitchFamily="34" charset="0"/>
              </a:rPr>
              <a:t>The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client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generates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their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own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goals</a:t>
            </a:r>
            <a:endParaRPr lang="es-ES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ES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1600" dirty="0" smtClean="0">
                <a:latin typeface="Arial Narrow" pitchFamily="34" charset="0"/>
              </a:rPr>
              <a:t>   </a:t>
            </a:r>
            <a:r>
              <a:rPr lang="es-ES" sz="1600" dirty="0" err="1" smtClean="0">
                <a:latin typeface="Arial Narrow" pitchFamily="34" charset="0"/>
              </a:rPr>
              <a:t>Goals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should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be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specific</a:t>
            </a:r>
            <a:r>
              <a:rPr lang="es-ES" sz="1600" dirty="0" smtClean="0">
                <a:latin typeface="Arial Narrow" pitchFamily="34" charset="0"/>
              </a:rPr>
              <a:t>, </a:t>
            </a:r>
            <a:r>
              <a:rPr lang="es-ES" sz="1600" dirty="0" err="1" smtClean="0">
                <a:latin typeface="Arial Narrow" pitchFamily="34" charset="0"/>
              </a:rPr>
              <a:t>measurable</a:t>
            </a:r>
            <a:r>
              <a:rPr lang="es-ES" sz="1600" dirty="0" smtClean="0">
                <a:latin typeface="Arial Narrow" pitchFamily="34" charset="0"/>
              </a:rPr>
              <a:t>, </a:t>
            </a:r>
            <a:r>
              <a:rPr lang="es-ES" sz="1600" dirty="0" err="1" smtClean="0">
                <a:latin typeface="Arial Narrow" pitchFamily="34" charset="0"/>
              </a:rPr>
              <a:t>achievable</a:t>
            </a:r>
            <a:r>
              <a:rPr lang="es-ES" sz="1600" dirty="0" smtClean="0">
                <a:latin typeface="Arial Narrow" pitchFamily="34" charset="0"/>
              </a:rPr>
              <a:t>, </a:t>
            </a:r>
            <a:r>
              <a:rPr lang="es-ES" sz="1600" dirty="0" err="1" smtClean="0">
                <a:latin typeface="Arial Narrow" pitchFamily="34" charset="0"/>
              </a:rPr>
              <a:t>realistic</a:t>
            </a:r>
            <a:r>
              <a:rPr lang="es-ES" sz="1600" dirty="0" smtClean="0">
                <a:latin typeface="Arial Narrow" pitchFamily="34" charset="0"/>
              </a:rPr>
              <a:t>, time-</a:t>
            </a:r>
            <a:r>
              <a:rPr lang="es-ES" sz="1600" dirty="0" err="1" smtClean="0">
                <a:latin typeface="Arial Narrow" pitchFamily="34" charset="0"/>
              </a:rPr>
              <a:t>bounded</a:t>
            </a:r>
            <a:r>
              <a:rPr lang="es-ES" sz="1600" dirty="0" smtClean="0">
                <a:latin typeface="Arial Narrow" pitchFamily="34" charset="0"/>
              </a:rPr>
              <a:t>  </a:t>
            </a:r>
            <a:endParaRPr lang="es-ES" sz="1600" dirty="0">
              <a:latin typeface="Arial Narrow" pitchFamily="34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076056" y="620689"/>
            <a:ext cx="3744913" cy="1736741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EC" sz="1600" dirty="0" smtClean="0">
                <a:latin typeface="Arial Narrow" pitchFamily="34" charset="0"/>
              </a:rPr>
              <a:t>  </a:t>
            </a:r>
            <a:r>
              <a:rPr lang="es-EC" sz="1600" dirty="0" err="1" smtClean="0">
                <a:latin typeface="Arial Narrow" pitchFamily="34" charset="0"/>
              </a:rPr>
              <a:t>Goals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will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help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students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focus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their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effort</a:t>
            </a:r>
            <a:r>
              <a:rPr lang="es-EC" sz="1600" dirty="0" smtClean="0">
                <a:latin typeface="Arial Narrow" pitchFamily="34" charset="0"/>
              </a:rPr>
              <a:t> in a </a:t>
            </a:r>
            <a:r>
              <a:rPr lang="es-EC" sz="1600" dirty="0" err="1" smtClean="0">
                <a:latin typeface="Arial Narrow" pitchFamily="34" charset="0"/>
              </a:rPr>
              <a:t>specific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direction</a:t>
            </a:r>
            <a:r>
              <a:rPr lang="es-EC" sz="1600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s-EC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sz="1600" dirty="0" err="1" smtClean="0">
                <a:latin typeface="Arial Narrow" pitchFamily="34" charset="0"/>
              </a:rPr>
              <a:t>They</a:t>
            </a:r>
            <a:r>
              <a:rPr lang="es-EC" sz="1600" dirty="0" smtClean="0">
                <a:latin typeface="Arial Narrow" pitchFamily="34" charset="0"/>
              </a:rPr>
              <a:t> can </a:t>
            </a:r>
            <a:r>
              <a:rPr lang="es-EC" sz="1600" dirty="0" err="1" smtClean="0">
                <a:latin typeface="Arial Narrow" pitchFamily="34" charset="0"/>
              </a:rPr>
              <a:t>be</a:t>
            </a:r>
            <a:r>
              <a:rPr lang="es-EC" sz="1600" dirty="0" smtClean="0">
                <a:latin typeface="Arial Narrow" pitchFamily="34" charset="0"/>
              </a:rPr>
              <a:t> short </a:t>
            </a:r>
            <a:r>
              <a:rPr lang="es-EC" sz="1600" dirty="0" err="1" smtClean="0">
                <a:latin typeface="Arial Narrow" pitchFamily="34" charset="0"/>
              </a:rPr>
              <a:t>or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long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term</a:t>
            </a:r>
            <a:r>
              <a:rPr lang="es-EC" sz="1600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s-EC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sz="1600" dirty="0" err="1" smtClean="0">
                <a:latin typeface="Arial Narrow" pitchFamily="34" charset="0"/>
              </a:rPr>
              <a:t>Goals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act</a:t>
            </a:r>
            <a:r>
              <a:rPr lang="es-EC" sz="1600" dirty="0" smtClean="0">
                <a:latin typeface="Arial Narrow" pitchFamily="34" charset="0"/>
              </a:rPr>
              <a:t> as </a:t>
            </a:r>
            <a:r>
              <a:rPr lang="es-EC" sz="1600" dirty="0" err="1" smtClean="0">
                <a:latin typeface="Arial Narrow" pitchFamily="34" charset="0"/>
              </a:rPr>
              <a:t>energizers</a:t>
            </a:r>
            <a:endParaRPr lang="es-EC" sz="1600" dirty="0" smtClean="0">
              <a:latin typeface="Arial Narrow" pitchFamily="34" charset="0"/>
            </a:endParaRPr>
          </a:p>
          <a:p>
            <a:pPr>
              <a:defRPr/>
            </a:pPr>
            <a:endParaRPr lang="es-EC" sz="1600" dirty="0" smtClean="0">
              <a:latin typeface="Arial Narrow" pitchFamily="34" charset="0"/>
            </a:endParaRPr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39" y="214313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259632" y="1285860"/>
            <a:ext cx="2808312" cy="846996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ES" sz="2800" b="1" dirty="0" smtClean="0">
                <a:solidFill>
                  <a:srgbClr val="FFC000"/>
                </a:solidFill>
                <a:latin typeface="Arial Narrow" pitchFamily="34" charset="0"/>
              </a:rPr>
              <a:t>GOAL SETTING</a:t>
            </a:r>
            <a:endParaRPr lang="es-ES" sz="28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148064" y="4005064"/>
            <a:ext cx="3744913" cy="2304256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EC" sz="1600" dirty="0" smtClean="0">
                <a:latin typeface="Arial Narrow" pitchFamily="34" charset="0"/>
              </a:rPr>
              <a:t>  </a:t>
            </a:r>
            <a:r>
              <a:rPr lang="es-EC" sz="1600" dirty="0" err="1" smtClean="0">
                <a:latin typeface="Arial Narrow" pitchFamily="34" charset="0"/>
              </a:rPr>
              <a:t>Higher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goals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encourage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higher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efforts</a:t>
            </a:r>
            <a:endParaRPr lang="es-EC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EC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sz="1600" dirty="0" smtClean="0">
                <a:latin typeface="Arial Narrow" pitchFamily="34" charset="0"/>
              </a:rPr>
              <a:t>  </a:t>
            </a:r>
            <a:r>
              <a:rPr lang="es-EC" sz="1600" dirty="0" err="1" smtClean="0">
                <a:latin typeface="Arial Narrow" pitchFamily="34" charset="0"/>
              </a:rPr>
              <a:t>Make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students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persistent</a:t>
            </a:r>
            <a:r>
              <a:rPr lang="es-EC" sz="1600" dirty="0" smtClean="0">
                <a:latin typeface="Arial Narrow" pitchFamily="34" charset="0"/>
              </a:rPr>
              <a:t> and </a:t>
            </a:r>
            <a:r>
              <a:rPr lang="es-EC" sz="1600" dirty="0" err="1" smtClean="0">
                <a:latin typeface="Arial Narrow" pitchFamily="34" charset="0"/>
              </a:rPr>
              <a:t>stimulate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cognitive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knowledge</a:t>
            </a:r>
            <a:r>
              <a:rPr lang="es-EC" sz="1600" dirty="0" smtClean="0">
                <a:latin typeface="Arial Narrow" pitchFamily="34" charset="0"/>
              </a:rPr>
              <a:t> and </a:t>
            </a:r>
            <a:r>
              <a:rPr lang="es-EC" sz="1600" dirty="0" err="1" smtClean="0">
                <a:latin typeface="Arial Narrow" pitchFamily="34" charset="0"/>
              </a:rPr>
              <a:t>strategies</a:t>
            </a:r>
            <a:endParaRPr lang="es-EC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EC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sz="1600" dirty="0" smtClean="0">
                <a:latin typeface="Arial Narrow" pitchFamily="34" charset="0"/>
              </a:rPr>
              <a:t>  </a:t>
            </a:r>
            <a:r>
              <a:rPr lang="es-EC" sz="1600" dirty="0" err="1" smtClean="0">
                <a:latin typeface="Arial Narrow" pitchFamily="34" charset="0"/>
              </a:rPr>
              <a:t>Goals</a:t>
            </a:r>
            <a:r>
              <a:rPr lang="es-EC" sz="1600" dirty="0" smtClean="0">
                <a:latin typeface="Arial Narrow" pitchFamily="34" charset="0"/>
              </a:rPr>
              <a:t> are </a:t>
            </a:r>
            <a:r>
              <a:rPr lang="es-EC" sz="1600" dirty="0" err="1" smtClean="0">
                <a:latin typeface="Arial Narrow" pitchFamily="34" charset="0"/>
              </a:rPr>
              <a:t>established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knowing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the</a:t>
            </a:r>
            <a:r>
              <a:rPr lang="es-EC" sz="1600" dirty="0" smtClean="0">
                <a:latin typeface="Arial Narrow" pitchFamily="34" charset="0"/>
              </a:rPr>
              <a:t> strength and </a:t>
            </a:r>
            <a:r>
              <a:rPr lang="es-EC" sz="1600" dirty="0" err="1" smtClean="0">
                <a:latin typeface="Arial Narrow" pitchFamily="34" charset="0"/>
              </a:rPr>
              <a:t>weaknesses</a:t>
            </a:r>
            <a:r>
              <a:rPr lang="es-EC" sz="1600" dirty="0" smtClean="0">
                <a:latin typeface="Arial Narrow" pitchFamily="34" charset="0"/>
              </a:rPr>
              <a:t>.	</a:t>
            </a:r>
          </a:p>
          <a:p>
            <a:pPr>
              <a:defRPr/>
            </a:pPr>
            <a:r>
              <a:rPr lang="es-EC" sz="1600" dirty="0" smtClean="0">
                <a:latin typeface="Arial Narrow" pitchFamily="34" charset="0"/>
              </a:rPr>
              <a:t>  </a:t>
            </a:r>
            <a:endParaRPr lang="en-US" sz="1600" dirty="0">
              <a:latin typeface="Arial Narrow" pitchFamily="34" charset="0"/>
            </a:endParaRPr>
          </a:p>
        </p:txBody>
      </p:sp>
      <p:cxnSp>
        <p:nvCxnSpPr>
          <p:cNvPr id="10" name="9 Conector angular"/>
          <p:cNvCxnSpPr/>
          <p:nvPr/>
        </p:nvCxnSpPr>
        <p:spPr>
          <a:xfrm rot="16200000" flipH="1">
            <a:off x="3959932" y="2024844"/>
            <a:ext cx="2088232" cy="1872208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angular"/>
          <p:cNvCxnSpPr/>
          <p:nvPr/>
        </p:nvCxnSpPr>
        <p:spPr>
          <a:xfrm flipV="1">
            <a:off x="4067944" y="1124744"/>
            <a:ext cx="1008112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angular"/>
          <p:cNvCxnSpPr/>
          <p:nvPr/>
        </p:nvCxnSpPr>
        <p:spPr>
          <a:xfrm rot="5400000">
            <a:off x="1799692" y="2456892"/>
            <a:ext cx="1224136" cy="576064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21" name="Text Box 417"/>
          <p:cNvSpPr txBox="1">
            <a:spLocks noChangeArrowheads="1"/>
          </p:cNvSpPr>
          <p:nvPr/>
        </p:nvSpPr>
        <p:spPr bwMode="auto">
          <a:xfrm>
            <a:off x="3779838" y="476250"/>
            <a:ext cx="4824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95536" y="3068960"/>
            <a:ext cx="3240360" cy="259228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ES" dirty="0" smtClean="0">
                <a:latin typeface="Arial Narrow" pitchFamily="34" charset="0"/>
              </a:rPr>
              <a:t>SMART</a:t>
            </a:r>
          </a:p>
          <a:p>
            <a:pPr>
              <a:defRPr/>
            </a:pPr>
            <a:endParaRPr lang="es-E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S" dirty="0" smtClean="0">
                <a:latin typeface="Arial Narrow" pitchFamily="34" charset="0"/>
              </a:rPr>
              <a:t>  S	</a:t>
            </a:r>
            <a:r>
              <a:rPr lang="es-ES" dirty="0" err="1" smtClean="0">
                <a:latin typeface="Arial Narrow" pitchFamily="34" charset="0"/>
              </a:rPr>
              <a:t>specific</a:t>
            </a:r>
            <a:r>
              <a:rPr lang="es-ES" dirty="0" smtClean="0">
                <a:latin typeface="Arial Narrow" pitchFamily="34" charset="0"/>
              </a:rPr>
              <a:t> and concrete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s-ES" dirty="0" smtClean="0">
                <a:latin typeface="Arial Narrow" pitchFamily="34" charset="0"/>
              </a:rPr>
              <a:t>  M	</a:t>
            </a:r>
            <a:r>
              <a:rPr lang="es-ES" dirty="0" err="1" smtClean="0">
                <a:latin typeface="Arial Narrow" pitchFamily="34" charset="0"/>
              </a:rPr>
              <a:t>measurable</a:t>
            </a:r>
            <a:endParaRPr lang="es-E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S" dirty="0" smtClean="0">
                <a:latin typeface="Arial Narrow" pitchFamily="34" charset="0"/>
              </a:rPr>
              <a:t>  A	</a:t>
            </a:r>
            <a:r>
              <a:rPr lang="es-ES" dirty="0" err="1" smtClean="0">
                <a:latin typeface="Arial Narrow" pitchFamily="34" charset="0"/>
              </a:rPr>
              <a:t>achievable</a:t>
            </a:r>
            <a:endParaRPr lang="es-E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S" dirty="0" smtClean="0">
                <a:latin typeface="Arial Narrow" pitchFamily="34" charset="0"/>
              </a:rPr>
              <a:t>  R	</a:t>
            </a:r>
            <a:r>
              <a:rPr lang="es-ES" dirty="0" err="1" smtClean="0">
                <a:latin typeface="Arial Narrow" pitchFamily="34" charset="0"/>
              </a:rPr>
              <a:t>realistic</a:t>
            </a:r>
            <a:endParaRPr lang="es-E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S" dirty="0" smtClean="0">
                <a:latin typeface="Arial Narrow" pitchFamily="34" charset="0"/>
              </a:rPr>
              <a:t>  T	time-</a:t>
            </a:r>
            <a:r>
              <a:rPr lang="es-ES" dirty="0" err="1" smtClean="0">
                <a:latin typeface="Arial Narrow" pitchFamily="34" charset="0"/>
              </a:rPr>
              <a:t>bounded</a:t>
            </a:r>
            <a:endParaRPr lang="es-ES" dirty="0">
              <a:latin typeface="Arial Narrow" pitchFamily="34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851920" y="3068960"/>
            <a:ext cx="2448272" cy="259228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defRPr/>
            </a:pPr>
            <a:r>
              <a:rPr lang="es-EC" dirty="0" smtClean="0">
                <a:latin typeface="Arial Narrow" pitchFamily="34" charset="0"/>
              </a:rPr>
              <a:t>MMM</a:t>
            </a:r>
          </a:p>
          <a:p>
            <a:pPr>
              <a:defRPr/>
            </a:pPr>
            <a:r>
              <a:rPr lang="es-EC" dirty="0" smtClean="0">
                <a:latin typeface="Arial Narrow" pitchFamily="34" charset="0"/>
              </a:rPr>
              <a:t>	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s-EC" dirty="0" smtClean="0">
                <a:latin typeface="Arial Narrow" pitchFamily="34" charset="0"/>
              </a:rPr>
              <a:t>  M	</a:t>
            </a:r>
            <a:r>
              <a:rPr lang="es-EC" dirty="0" err="1" smtClean="0">
                <a:latin typeface="Arial Narrow" pitchFamily="34" charset="0"/>
              </a:rPr>
              <a:t>measurable</a:t>
            </a:r>
            <a:endParaRPr lang="es-EC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s-EC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C" dirty="0" smtClean="0">
                <a:latin typeface="Arial Narrow" pitchFamily="34" charset="0"/>
              </a:rPr>
              <a:t>  M	</a:t>
            </a:r>
            <a:r>
              <a:rPr lang="es-EC" dirty="0" err="1" smtClean="0">
                <a:latin typeface="Arial Narrow" pitchFamily="34" charset="0"/>
              </a:rPr>
              <a:t>manageable</a:t>
            </a:r>
            <a:endParaRPr lang="es-EC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s-EC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C" dirty="0" smtClean="0">
                <a:latin typeface="Arial Narrow" pitchFamily="34" charset="0"/>
              </a:rPr>
              <a:t>  M	</a:t>
            </a:r>
            <a:r>
              <a:rPr lang="es-EC" dirty="0" err="1" smtClean="0">
                <a:latin typeface="Arial Narrow" pitchFamily="34" charset="0"/>
              </a:rPr>
              <a:t>motivational</a:t>
            </a:r>
            <a:endParaRPr lang="es-EC" dirty="0" smtClean="0">
              <a:latin typeface="Arial Narrow" pitchFamily="34" charset="0"/>
            </a:endParaRPr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4313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419872" y="714356"/>
            <a:ext cx="2808312" cy="105846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ES" sz="2800" b="1" dirty="0" smtClean="0">
                <a:solidFill>
                  <a:srgbClr val="FFC000"/>
                </a:solidFill>
                <a:latin typeface="Arial Narrow" pitchFamily="34" charset="0"/>
              </a:rPr>
              <a:t>GOALS</a:t>
            </a:r>
            <a:endParaRPr lang="es-ES" sz="28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660232" y="2996952"/>
            <a:ext cx="2160240" cy="2664296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defRPr/>
            </a:pPr>
            <a:r>
              <a:rPr lang="es-EC" dirty="0" smtClean="0">
                <a:latin typeface="Arial Narrow" pitchFamily="34" charset="0"/>
              </a:rPr>
              <a:t>RAW</a:t>
            </a:r>
          </a:p>
          <a:p>
            <a:pPr>
              <a:buFont typeface="Wingdings" pitchFamily="2" charset="2"/>
              <a:buChar char="Ø"/>
              <a:defRPr/>
            </a:pPr>
            <a:endParaRPr lang="es-EC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C" dirty="0" smtClean="0">
                <a:latin typeface="Arial Narrow" pitchFamily="34" charset="0"/>
              </a:rPr>
              <a:t>  R	</a:t>
            </a:r>
            <a:r>
              <a:rPr lang="es-EC" dirty="0" err="1" smtClean="0">
                <a:latin typeface="Arial Narrow" pitchFamily="34" charset="0"/>
              </a:rPr>
              <a:t>realistic</a:t>
            </a:r>
            <a:endParaRPr lang="es-EC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s-EC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C" dirty="0" smtClean="0">
                <a:latin typeface="Arial Narrow" pitchFamily="34" charset="0"/>
              </a:rPr>
              <a:t>  A	</a:t>
            </a:r>
            <a:r>
              <a:rPr lang="es-EC" dirty="0" err="1" smtClean="0">
                <a:latin typeface="Arial Narrow" pitchFamily="34" charset="0"/>
              </a:rPr>
              <a:t>attainable</a:t>
            </a:r>
            <a:endParaRPr lang="es-EC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s-EC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C" dirty="0" smtClean="0">
                <a:latin typeface="Arial Narrow" pitchFamily="34" charset="0"/>
              </a:rPr>
              <a:t> W	</a:t>
            </a:r>
            <a:r>
              <a:rPr lang="es-EC" sz="1700" dirty="0" err="1" smtClean="0">
                <a:latin typeface="Arial Narrow" pitchFamily="34" charset="0"/>
              </a:rPr>
              <a:t>worthwhi</a:t>
            </a:r>
            <a:r>
              <a:rPr lang="es-EC" dirty="0" err="1" smtClean="0">
                <a:latin typeface="Arial Narrow" pitchFamily="34" charset="0"/>
              </a:rPr>
              <a:t>le</a:t>
            </a:r>
            <a:r>
              <a:rPr lang="es-EC" dirty="0" smtClean="0">
                <a:latin typeface="Arial Narrow" pitchFamily="34" charset="0"/>
              </a:rPr>
              <a:t>  </a:t>
            </a:r>
            <a:endParaRPr lang="en-US" dirty="0">
              <a:latin typeface="Arial Narrow" pitchFamily="34" charset="0"/>
            </a:endParaRPr>
          </a:p>
        </p:txBody>
      </p:sp>
      <p:cxnSp>
        <p:nvCxnSpPr>
          <p:cNvPr id="12" name="11 Forma"/>
          <p:cNvCxnSpPr>
            <a:stCxn id="6" idx="0"/>
          </p:cNvCxnSpPr>
          <p:nvPr/>
        </p:nvCxnSpPr>
        <p:spPr>
          <a:xfrm rot="5400000" flipH="1" flipV="1">
            <a:off x="2177734" y="1610798"/>
            <a:ext cx="1296144" cy="1620180"/>
          </a:xfrm>
          <a:prstGeom prst="bentConnector2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angular"/>
          <p:cNvCxnSpPr>
            <a:stCxn id="9" idx="2"/>
            <a:endCxn id="7" idx="0"/>
          </p:cNvCxnSpPr>
          <p:nvPr/>
        </p:nvCxnSpPr>
        <p:spPr>
          <a:xfrm rot="16200000" flipH="1">
            <a:off x="4301970" y="2294874"/>
            <a:ext cx="1296144" cy="252028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Forma"/>
          <p:cNvCxnSpPr>
            <a:endCxn id="10" idx="0"/>
          </p:cNvCxnSpPr>
          <p:nvPr/>
        </p:nvCxnSpPr>
        <p:spPr>
          <a:xfrm>
            <a:off x="6012160" y="1772816"/>
            <a:ext cx="1728192" cy="1224136"/>
          </a:xfrm>
          <a:prstGeom prst="bentConnector2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3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83568" y="1700808"/>
            <a:ext cx="3743325" cy="223224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ES" sz="1600" dirty="0" smtClean="0">
                <a:latin typeface="Arial Narrow" pitchFamily="34" charset="0"/>
              </a:rPr>
              <a:t>  A coach </a:t>
            </a:r>
            <a:r>
              <a:rPr lang="es-ES" sz="1600" dirty="0" err="1" smtClean="0">
                <a:latin typeface="Arial Narrow" pitchFamily="34" charset="0"/>
              </a:rPr>
              <a:t>will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hold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the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student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responsible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for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the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commitments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made</a:t>
            </a:r>
            <a:r>
              <a:rPr lang="es-ES" sz="1600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s-ES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1600" dirty="0" err="1" smtClean="0">
                <a:latin typeface="Arial Narrow" pitchFamily="34" charset="0"/>
              </a:rPr>
              <a:t>The</a:t>
            </a:r>
            <a:r>
              <a:rPr lang="es-ES" sz="1600" dirty="0" smtClean="0">
                <a:latin typeface="Arial Narrow" pitchFamily="34" charset="0"/>
              </a:rPr>
              <a:t> coach </a:t>
            </a:r>
            <a:r>
              <a:rPr lang="es-ES" sz="1600" dirty="0" err="1" smtClean="0">
                <a:latin typeface="Arial Narrow" pitchFamily="34" charset="0"/>
              </a:rPr>
              <a:t>will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help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students</a:t>
            </a:r>
            <a:r>
              <a:rPr lang="es-ES" sz="1600" dirty="0" smtClean="0">
                <a:latin typeface="Arial Narrow" pitchFamily="34" charset="0"/>
              </a:rPr>
              <a:t> stand </a:t>
            </a:r>
            <a:r>
              <a:rPr lang="es-ES" sz="1600" dirty="0" err="1" smtClean="0">
                <a:latin typeface="Arial Narrow" pitchFamily="34" charset="0"/>
              </a:rPr>
              <a:t>by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their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goals</a:t>
            </a:r>
            <a:r>
              <a:rPr lang="es-ES" sz="1600" dirty="0" smtClean="0">
                <a:latin typeface="Arial Narrow" pitchFamily="34" charset="0"/>
              </a:rPr>
              <a:t> and </a:t>
            </a:r>
            <a:r>
              <a:rPr lang="es-ES" sz="1600" dirty="0" err="1" smtClean="0">
                <a:latin typeface="Arial Narrow" pitchFamily="34" charset="0"/>
              </a:rPr>
              <a:t>plans</a:t>
            </a:r>
            <a:r>
              <a:rPr lang="es-ES" sz="1600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s-ES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1600" dirty="0" smtClean="0">
                <a:latin typeface="Arial Narrow" pitchFamily="34" charset="0"/>
              </a:rPr>
              <a:t>  A coach </a:t>
            </a:r>
            <a:r>
              <a:rPr lang="es-ES" sz="1600" dirty="0" err="1" smtClean="0">
                <a:latin typeface="Arial Narrow" pitchFamily="34" charset="0"/>
              </a:rPr>
              <a:t>will</a:t>
            </a:r>
            <a:r>
              <a:rPr lang="es-ES" sz="1600" dirty="0" smtClean="0">
                <a:latin typeface="Arial Narrow" pitchFamily="34" charset="0"/>
              </a:rPr>
              <a:t> inspire and </a:t>
            </a:r>
            <a:r>
              <a:rPr lang="es-ES" sz="1600" dirty="0" err="1" smtClean="0">
                <a:latin typeface="Arial Narrow" pitchFamily="34" charset="0"/>
              </a:rPr>
              <a:t>support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the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student</a:t>
            </a:r>
            <a:endParaRPr lang="es-ES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ES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ES" sz="1600" dirty="0">
              <a:latin typeface="Arial Narrow" pitchFamily="34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076056" y="1700808"/>
            <a:ext cx="3744913" cy="2304256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EC" sz="1600" dirty="0" smtClean="0">
                <a:latin typeface="Arial Narrow" pitchFamily="34" charset="0"/>
              </a:rPr>
              <a:t>  Small </a:t>
            </a:r>
            <a:r>
              <a:rPr lang="es-EC" sz="1600" dirty="0" err="1" smtClean="0">
                <a:latin typeface="Arial Narrow" pitchFamily="34" charset="0"/>
              </a:rPr>
              <a:t>achievements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act</a:t>
            </a:r>
            <a:r>
              <a:rPr lang="es-EC" sz="1600" dirty="0" smtClean="0">
                <a:latin typeface="Arial Narrow" pitchFamily="34" charset="0"/>
              </a:rPr>
              <a:t> as </a:t>
            </a:r>
            <a:r>
              <a:rPr lang="es-EC" sz="1600" dirty="0" err="1" smtClean="0">
                <a:latin typeface="Arial Narrow" pitchFamily="34" charset="0"/>
              </a:rPr>
              <a:t>motivators</a:t>
            </a:r>
            <a:r>
              <a:rPr lang="es-EC" sz="1600" dirty="0" smtClean="0">
                <a:latin typeface="Arial Narrow" pitchFamily="34" charset="0"/>
              </a:rPr>
              <a:t> and </a:t>
            </a:r>
            <a:r>
              <a:rPr lang="es-EC" sz="1600" dirty="0" err="1" smtClean="0">
                <a:latin typeface="Arial Narrow" pitchFamily="34" charset="0"/>
              </a:rPr>
              <a:t>help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students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go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on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to</a:t>
            </a:r>
            <a:r>
              <a:rPr lang="es-EC" sz="1600" dirty="0" smtClean="0">
                <a:latin typeface="Arial Narrow" pitchFamily="34" charset="0"/>
              </a:rPr>
              <a:t> try more.</a:t>
            </a:r>
          </a:p>
          <a:p>
            <a:pPr>
              <a:buFont typeface="Arial" pitchFamily="34" charset="0"/>
              <a:buChar char="•"/>
              <a:defRPr/>
            </a:pPr>
            <a:endParaRPr lang="es-EC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sz="1600" dirty="0" smtClean="0">
                <a:latin typeface="Arial Narrow" pitchFamily="34" charset="0"/>
              </a:rPr>
              <a:t>  </a:t>
            </a:r>
            <a:r>
              <a:rPr lang="es-EC" sz="1600" dirty="0" err="1" smtClean="0">
                <a:latin typeface="Arial Narrow" pitchFamily="34" charset="0"/>
              </a:rPr>
              <a:t>Recognition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is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another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strong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motivator</a:t>
            </a:r>
            <a:r>
              <a:rPr lang="es-EC" sz="1600" dirty="0" smtClean="0">
                <a:latin typeface="Arial Narrow" pitchFamily="34" charset="0"/>
              </a:rPr>
              <a:t>  </a:t>
            </a:r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739" y="214313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411760" y="692696"/>
            <a:ext cx="3816424" cy="648072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ES" sz="2800" b="1" dirty="0" smtClean="0">
                <a:solidFill>
                  <a:srgbClr val="FFC000"/>
                </a:solidFill>
                <a:latin typeface="Arial Narrow" pitchFamily="34" charset="0"/>
              </a:rPr>
              <a:t>MOTIVATION</a:t>
            </a:r>
            <a:endParaRPr lang="es-ES" sz="28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cxnSp>
        <p:nvCxnSpPr>
          <p:cNvPr id="10" name="9 Conector angular"/>
          <p:cNvCxnSpPr>
            <a:endCxn id="6" idx="0"/>
          </p:cNvCxnSpPr>
          <p:nvPr/>
        </p:nvCxnSpPr>
        <p:spPr>
          <a:xfrm>
            <a:off x="6228184" y="980728"/>
            <a:ext cx="720329" cy="720080"/>
          </a:xfrm>
          <a:prstGeom prst="bentConnector2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angular"/>
          <p:cNvCxnSpPr>
            <a:stCxn id="8" idx="1"/>
          </p:cNvCxnSpPr>
          <p:nvPr/>
        </p:nvCxnSpPr>
        <p:spPr>
          <a:xfrm rot="10800000" flipV="1">
            <a:off x="2123728" y="1016732"/>
            <a:ext cx="288032" cy="684076"/>
          </a:xfrm>
          <a:prstGeom prst="bentConnector2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4067944" y="4653136"/>
            <a:ext cx="4824536" cy="187220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 </a:t>
            </a:r>
            <a:r>
              <a:rPr lang="es-MX" sz="1600" dirty="0" err="1" smtClean="0">
                <a:latin typeface="Arial Narrow" pitchFamily="34" charset="0"/>
              </a:rPr>
              <a:t>Gives</a:t>
            </a:r>
            <a:r>
              <a:rPr lang="es-MX" sz="1600" dirty="0" smtClean="0">
                <a:latin typeface="Arial Narrow" pitchFamily="34" charset="0"/>
              </a:rPr>
              <a:t>  </a:t>
            </a:r>
            <a:r>
              <a:rPr lang="es-MX" sz="1600" dirty="0" err="1" smtClean="0">
                <a:latin typeface="Arial Narrow" pitchFamily="34" charset="0"/>
              </a:rPr>
              <a:t>confidence</a:t>
            </a:r>
            <a:r>
              <a:rPr lang="es-MX" sz="1600" dirty="0" smtClean="0">
                <a:latin typeface="Arial Narrow" pitchFamily="34" charset="0"/>
              </a:rPr>
              <a:t> and </a:t>
            </a:r>
            <a:r>
              <a:rPr lang="es-MX" sz="1600" dirty="0" err="1" smtClean="0">
                <a:latin typeface="Arial Narrow" pitchFamily="34" charset="0"/>
              </a:rPr>
              <a:t>helps</a:t>
            </a:r>
            <a:r>
              <a:rPr lang="es-MX" sz="1600" dirty="0" smtClean="0">
                <a:latin typeface="Arial Narrow" pitchFamily="34" charset="0"/>
              </a:rPr>
              <a:t>  </a:t>
            </a:r>
            <a:r>
              <a:rPr lang="es-MX" sz="1600" dirty="0" err="1" smtClean="0">
                <a:latin typeface="Arial Narrow" pitchFamily="34" charset="0"/>
              </a:rPr>
              <a:t>obtain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authentic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sense</a:t>
            </a:r>
            <a:r>
              <a:rPr lang="es-MX" sz="1600" dirty="0" smtClean="0">
                <a:latin typeface="Arial Narrow" pitchFamily="34" charset="0"/>
              </a:rPr>
              <a:t> of </a:t>
            </a:r>
            <a:r>
              <a:rPr lang="es-MX" sz="1600" dirty="0" err="1" smtClean="0">
                <a:latin typeface="Arial Narrow" pitchFamily="34" charset="0"/>
              </a:rPr>
              <a:t>self-esteem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supported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on</a:t>
            </a:r>
            <a:r>
              <a:rPr lang="es-MX" sz="1600" dirty="0" smtClean="0">
                <a:latin typeface="Arial Narrow" pitchFamily="34" charset="0"/>
              </a:rPr>
              <a:t> positive </a:t>
            </a:r>
            <a:r>
              <a:rPr lang="es-MX" sz="1600" dirty="0" err="1" smtClean="0">
                <a:latin typeface="Arial Narrow" pitchFamily="34" charset="0"/>
              </a:rPr>
              <a:t>experiences</a:t>
            </a: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 </a:t>
            </a:r>
            <a:r>
              <a:rPr lang="es-MX" sz="1600" dirty="0" err="1" smtClean="0">
                <a:latin typeface="Arial Narrow" pitchFamily="34" charset="0"/>
              </a:rPr>
              <a:t>makes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them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feel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useful</a:t>
            </a: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 </a:t>
            </a:r>
            <a:r>
              <a:rPr lang="es-MX" sz="1600" dirty="0" err="1" smtClean="0">
                <a:latin typeface="Arial Narrow" pitchFamily="34" charset="0"/>
              </a:rPr>
              <a:t>makes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them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gain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confidence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400" dirty="0" smtClean="0">
                <a:latin typeface="Arial Narrow" pitchFamily="34" charset="0"/>
              </a:rPr>
              <a:t>	</a:t>
            </a: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ES" sz="1600" dirty="0">
              <a:latin typeface="Arial Narrow" pitchFamily="34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395536" y="5157192"/>
            <a:ext cx="3168352" cy="864096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ES" sz="2800" b="1" dirty="0" smtClean="0">
                <a:solidFill>
                  <a:srgbClr val="FFC000"/>
                </a:solidFill>
                <a:latin typeface="Arial Narrow" pitchFamily="34" charset="0"/>
              </a:rPr>
              <a:t>SELF-ESTEEM</a:t>
            </a:r>
            <a:endParaRPr lang="es-ES" sz="28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cxnSp>
        <p:nvCxnSpPr>
          <p:cNvPr id="28" name="27 Conector recto"/>
          <p:cNvCxnSpPr>
            <a:stCxn id="25" idx="3"/>
            <a:endCxn id="24" idx="1"/>
          </p:cNvCxnSpPr>
          <p:nvPr/>
        </p:nvCxnSpPr>
        <p:spPr>
          <a:xfrm>
            <a:off x="3563888" y="5589240"/>
            <a:ext cx="50405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39552" y="3140968"/>
            <a:ext cx="3456384" cy="223224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  </a:t>
            </a:r>
            <a:r>
              <a:rPr lang="es-MX" sz="1600" dirty="0" err="1" smtClean="0">
                <a:latin typeface="Arial Narrow" pitchFamily="34" charset="0"/>
              </a:rPr>
              <a:t>Teach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them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how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to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manage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their</a:t>
            </a:r>
            <a:r>
              <a:rPr lang="es-MX" sz="1600" dirty="0" smtClean="0">
                <a:latin typeface="Arial Narrow" pitchFamily="34" charset="0"/>
              </a:rPr>
              <a:t> time</a:t>
            </a: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600" dirty="0" err="1" smtClean="0">
                <a:latin typeface="Arial Narrow" pitchFamily="34" charset="0"/>
              </a:rPr>
              <a:t>Recognize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the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tasks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that</a:t>
            </a:r>
            <a:r>
              <a:rPr lang="es-MX" sz="1600" dirty="0" smtClean="0">
                <a:latin typeface="Arial Narrow" pitchFamily="34" charset="0"/>
              </a:rPr>
              <a:t> are </a:t>
            </a:r>
            <a:r>
              <a:rPr lang="es-MX" sz="1600" dirty="0" err="1" smtClean="0">
                <a:latin typeface="Arial Narrow" pitchFamily="34" charset="0"/>
              </a:rPr>
              <a:t>not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urgent</a:t>
            </a: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  </a:t>
            </a:r>
            <a:r>
              <a:rPr lang="es-MX" sz="1600" dirty="0" err="1" smtClean="0">
                <a:latin typeface="Arial Narrow" pitchFamily="34" charset="0"/>
              </a:rPr>
              <a:t>Have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to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learn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planning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process</a:t>
            </a: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  </a:t>
            </a:r>
            <a:r>
              <a:rPr lang="es-MX" sz="1600" dirty="0" err="1" smtClean="0">
                <a:latin typeface="Arial Narrow" pitchFamily="34" charset="0"/>
              </a:rPr>
              <a:t>Search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for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shortcuts</a:t>
            </a:r>
            <a:r>
              <a:rPr lang="es-MX" sz="1600" dirty="0" smtClean="0">
                <a:latin typeface="Arial Narrow" pitchFamily="34" charset="0"/>
              </a:rPr>
              <a:t>	</a:t>
            </a: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ES" sz="1600" dirty="0">
              <a:latin typeface="Arial Narrow" pitchFamily="34" charset="0"/>
            </a:endParaRPr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11560" y="1268760"/>
            <a:ext cx="3312368" cy="79208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ES" sz="2800" b="1" dirty="0" smtClean="0">
                <a:solidFill>
                  <a:srgbClr val="FFC000"/>
                </a:solidFill>
                <a:latin typeface="Arial Narrow" pitchFamily="34" charset="0"/>
              </a:rPr>
              <a:t>TIME MANAGEMENT</a:t>
            </a:r>
            <a:endParaRPr lang="es-ES" sz="28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716016" y="3068960"/>
            <a:ext cx="4176464" cy="3528392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 </a:t>
            </a:r>
            <a:r>
              <a:rPr lang="es-MX" sz="1600" dirty="0" err="1" smtClean="0">
                <a:latin typeface="Arial Narrow" pitchFamily="34" charset="0"/>
              </a:rPr>
              <a:t>Avoiding</a:t>
            </a:r>
            <a:r>
              <a:rPr lang="es-MX" sz="1600" dirty="0" smtClean="0">
                <a:latin typeface="Arial Narrow" pitchFamily="34" charset="0"/>
              </a:rPr>
              <a:t>  </a:t>
            </a:r>
            <a:r>
              <a:rPr lang="es-MX" sz="1600" dirty="0" err="1" smtClean="0">
                <a:latin typeface="Arial Narrow" pitchFamily="34" charset="0"/>
              </a:rPr>
              <a:t>or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putting</a:t>
            </a:r>
            <a:r>
              <a:rPr lang="es-MX" sz="1600" dirty="0" smtClean="0">
                <a:latin typeface="Arial Narrow" pitchFamily="34" charset="0"/>
              </a:rPr>
              <a:t>  off </a:t>
            </a:r>
            <a:r>
              <a:rPr lang="es-MX" sz="1600" dirty="0" err="1" smtClean="0">
                <a:latin typeface="Arial Narrow" pitchFamily="34" charset="0"/>
              </a:rPr>
              <a:t>something</a:t>
            </a:r>
            <a:r>
              <a:rPr lang="es-MX" sz="1600" dirty="0" smtClean="0">
                <a:latin typeface="Arial Narrow" pitchFamily="34" charset="0"/>
              </a:rPr>
              <a:t> </a:t>
            </a:r>
          </a:p>
          <a:p>
            <a:pPr>
              <a:defRPr/>
            </a:pPr>
            <a:r>
              <a:rPr lang="es-MX" sz="1600" dirty="0" err="1" smtClean="0">
                <a:latin typeface="Arial Narrow" pitchFamily="34" charset="0"/>
              </a:rPr>
              <a:t>that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you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have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to</a:t>
            </a:r>
            <a:r>
              <a:rPr lang="es-MX" sz="1600" dirty="0" smtClean="0">
                <a:latin typeface="Arial Narrow" pitchFamily="34" charset="0"/>
              </a:rPr>
              <a:t> do</a:t>
            </a:r>
          </a:p>
          <a:p>
            <a:pPr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  </a:t>
            </a:r>
            <a:r>
              <a:rPr lang="es-MX" sz="1600" dirty="0" err="1" smtClean="0">
                <a:latin typeface="Arial Narrow" pitchFamily="34" charset="0"/>
              </a:rPr>
              <a:t>Its</a:t>
            </a:r>
            <a:r>
              <a:rPr lang="es-MX" sz="1600" dirty="0" smtClean="0">
                <a:latin typeface="Arial Narrow" pitchFamily="34" charset="0"/>
              </a:rPr>
              <a:t> a </a:t>
            </a:r>
            <a:r>
              <a:rPr lang="es-MX" sz="1600" dirty="0" err="1" smtClean="0">
                <a:latin typeface="Arial Narrow" pitchFamily="34" charset="0"/>
              </a:rPr>
              <a:t>bad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habit</a:t>
            </a: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  </a:t>
            </a:r>
            <a:r>
              <a:rPr lang="es-MX" sz="1600" dirty="0" err="1" smtClean="0">
                <a:latin typeface="Arial Narrow" pitchFamily="34" charset="0"/>
              </a:rPr>
              <a:t>Reasons</a:t>
            </a:r>
            <a:r>
              <a:rPr lang="es-MX" sz="1600" dirty="0" smtClean="0">
                <a:latin typeface="Arial Narrow" pitchFamily="34" charset="0"/>
              </a:rPr>
              <a:t>:  </a:t>
            </a:r>
            <a:r>
              <a:rPr lang="es-MX" sz="1600" dirty="0" err="1" smtClean="0">
                <a:latin typeface="Arial Narrow" pitchFamily="34" charset="0"/>
              </a:rPr>
              <a:t>perfectionism</a:t>
            </a:r>
            <a:r>
              <a:rPr lang="es-MX" sz="1600" dirty="0" smtClean="0">
                <a:latin typeface="Arial Narrow" pitchFamily="34" charset="0"/>
              </a:rPr>
              <a:t>, </a:t>
            </a:r>
            <a:r>
              <a:rPr lang="es-MX" sz="1600" dirty="0" err="1" smtClean="0">
                <a:latin typeface="Arial Narrow" pitchFamily="34" charset="0"/>
              </a:rPr>
              <a:t>fear</a:t>
            </a:r>
            <a:r>
              <a:rPr lang="es-MX" sz="1600" dirty="0" smtClean="0">
                <a:latin typeface="Arial Narrow" pitchFamily="34" charset="0"/>
              </a:rPr>
              <a:t> of </a:t>
            </a:r>
            <a:r>
              <a:rPr lang="es-MX" sz="1600" dirty="0" err="1" smtClean="0">
                <a:latin typeface="Arial Narrow" pitchFamily="34" charset="0"/>
              </a:rPr>
              <a:t>failure</a:t>
            </a:r>
            <a:r>
              <a:rPr lang="es-MX" sz="1600" dirty="0" smtClean="0">
                <a:latin typeface="Arial Narrow" pitchFamily="34" charset="0"/>
              </a:rPr>
              <a:t>, </a:t>
            </a:r>
            <a:r>
              <a:rPr lang="es-MX" sz="1600" dirty="0" err="1" smtClean="0">
                <a:latin typeface="Arial Narrow" pitchFamily="34" charset="0"/>
              </a:rPr>
              <a:t>confusion</a:t>
            </a:r>
            <a:r>
              <a:rPr lang="es-MX" sz="1600" dirty="0" smtClean="0">
                <a:latin typeface="Arial Narrow" pitchFamily="34" charset="0"/>
              </a:rPr>
              <a:t>, </a:t>
            </a:r>
            <a:r>
              <a:rPr lang="es-MX" sz="1600" dirty="0" err="1" smtClean="0">
                <a:latin typeface="Arial Narrow" pitchFamily="34" charset="0"/>
              </a:rPr>
              <a:t>poor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motivation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or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lack</a:t>
            </a:r>
            <a:r>
              <a:rPr lang="es-MX" sz="1600" dirty="0" smtClean="0">
                <a:latin typeface="Arial Narrow" pitchFamily="34" charset="0"/>
              </a:rPr>
              <a:t> of </a:t>
            </a:r>
            <a:r>
              <a:rPr lang="es-MX" sz="1600" dirty="0" err="1" smtClean="0">
                <a:latin typeface="Arial Narrow" pitchFamily="34" charset="0"/>
              </a:rPr>
              <a:t>priorities</a:t>
            </a:r>
            <a:r>
              <a:rPr lang="es-MX" sz="1600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  </a:t>
            </a:r>
            <a:r>
              <a:rPr lang="es-MX" sz="1600" dirty="0" err="1" smtClean="0">
                <a:latin typeface="Arial Narrow" pitchFamily="34" charset="0"/>
              </a:rPr>
              <a:t>Makes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your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life</a:t>
            </a:r>
            <a:r>
              <a:rPr lang="es-MX" sz="1600" dirty="0" smtClean="0">
                <a:latin typeface="Arial Narrow" pitchFamily="34" charset="0"/>
              </a:rPr>
              <a:t> full of </a:t>
            </a:r>
            <a:r>
              <a:rPr lang="es-MX" sz="1600" dirty="0" err="1" smtClean="0">
                <a:latin typeface="Arial Narrow" pitchFamily="34" charset="0"/>
              </a:rPr>
              <a:t>dissappointments</a:t>
            </a:r>
            <a:r>
              <a:rPr lang="es-MX" sz="1600" dirty="0" smtClean="0">
                <a:latin typeface="Arial Narrow" pitchFamily="34" charset="0"/>
              </a:rPr>
              <a:t> and </a:t>
            </a:r>
            <a:r>
              <a:rPr lang="es-MX" sz="1600" dirty="0" err="1" smtClean="0">
                <a:latin typeface="Arial Narrow" pitchFamily="34" charset="0"/>
              </a:rPr>
              <a:t>regrets</a:t>
            </a: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  </a:t>
            </a:r>
            <a:r>
              <a:rPr lang="es-MX" sz="1600" dirty="0" err="1" smtClean="0">
                <a:latin typeface="Arial Narrow" pitchFamily="34" charset="0"/>
              </a:rPr>
              <a:t>Wears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you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down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your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immune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system</a:t>
            </a:r>
            <a:endParaRPr lang="es-MX" sz="1600" dirty="0" smtClean="0">
              <a:latin typeface="Arial Narrow" pitchFamily="34" charset="0"/>
            </a:endParaRPr>
          </a:p>
          <a:p>
            <a:pPr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defRPr/>
            </a:pPr>
            <a:endParaRPr lang="es-ES" sz="1600" dirty="0">
              <a:latin typeface="Arial Narrow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148064" y="1268760"/>
            <a:ext cx="3240360" cy="79208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ES" sz="2800" b="1" dirty="0" smtClean="0">
                <a:solidFill>
                  <a:srgbClr val="FFC000"/>
                </a:solidFill>
                <a:latin typeface="Arial Narrow" pitchFamily="34" charset="0"/>
              </a:rPr>
              <a:t>PROCRASTINATION</a:t>
            </a:r>
            <a:endParaRPr lang="es-ES" sz="28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cxnSp>
        <p:nvCxnSpPr>
          <p:cNvPr id="11" name="10 Conector recto"/>
          <p:cNvCxnSpPr>
            <a:endCxn id="6" idx="0"/>
          </p:cNvCxnSpPr>
          <p:nvPr/>
        </p:nvCxnSpPr>
        <p:spPr>
          <a:xfrm>
            <a:off x="2267744" y="2060848"/>
            <a:ext cx="0" cy="108012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stCxn id="7" idx="2"/>
            <a:endCxn id="5" idx="0"/>
          </p:cNvCxnSpPr>
          <p:nvPr/>
        </p:nvCxnSpPr>
        <p:spPr>
          <a:xfrm>
            <a:off x="6768244" y="2060848"/>
            <a:ext cx="36004" cy="100811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771800" y="332656"/>
            <a:ext cx="4392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000" b="1" dirty="0" smtClean="0">
                <a:solidFill>
                  <a:srgbClr val="FFC000"/>
                </a:solidFill>
                <a:latin typeface="Arial Narrow" pitchFamily="34" charset="0"/>
              </a:rPr>
              <a:t>CHAPTER THREE</a:t>
            </a:r>
            <a:endParaRPr lang="es-ES" sz="40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pic>
        <p:nvPicPr>
          <p:cNvPr id="2971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23728" y="1196752"/>
            <a:ext cx="5544616" cy="79208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ES" sz="2800" b="1" dirty="0" smtClean="0">
                <a:solidFill>
                  <a:srgbClr val="FFC000"/>
                </a:solidFill>
                <a:latin typeface="Arial Narrow" pitchFamily="34" charset="0"/>
              </a:rPr>
              <a:t>TEACHING AND LEARNING PROCESS</a:t>
            </a:r>
            <a:endParaRPr lang="es-ES" sz="28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67692" y="2420888"/>
            <a:ext cx="3743325" cy="4248472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MX" dirty="0" smtClean="0">
                <a:latin typeface="Arial Narrow" pitchFamily="34" charset="0"/>
              </a:rPr>
              <a:t>  </a:t>
            </a:r>
            <a:r>
              <a:rPr lang="es-MX" dirty="0" err="1" smtClean="0">
                <a:latin typeface="Arial Narrow" pitchFamily="34" charset="0"/>
              </a:rPr>
              <a:t>There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is</a:t>
            </a:r>
            <a:r>
              <a:rPr lang="es-MX" dirty="0" smtClean="0">
                <a:latin typeface="Arial Narrow" pitchFamily="34" charset="0"/>
              </a:rPr>
              <a:t> no </a:t>
            </a:r>
            <a:r>
              <a:rPr lang="es-MX" dirty="0" err="1" smtClean="0">
                <a:latin typeface="Arial Narrow" pitchFamily="34" charset="0"/>
              </a:rPr>
              <a:t>science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or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theory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that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would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involved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all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the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activities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that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imply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learning</a:t>
            </a:r>
            <a:r>
              <a:rPr lang="es-MX" dirty="0" smtClean="0">
                <a:latin typeface="Arial Narrow" pitchFamily="34" charset="0"/>
              </a:rPr>
              <a:t> in </a:t>
            </a:r>
            <a:r>
              <a:rPr lang="es-MX" dirty="0" err="1" smtClean="0">
                <a:latin typeface="Arial Narrow" pitchFamily="34" charset="0"/>
              </a:rPr>
              <a:t>humans</a:t>
            </a:r>
            <a:r>
              <a:rPr lang="es-MX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s-MX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dirty="0" err="1" smtClean="0">
                <a:latin typeface="Arial Narrow" pitchFamily="34" charset="0"/>
              </a:rPr>
              <a:t>Behavioral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psychologist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identify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learning</a:t>
            </a:r>
            <a:r>
              <a:rPr lang="es-MX" dirty="0" smtClean="0">
                <a:latin typeface="Arial Narrow" pitchFamily="34" charset="0"/>
              </a:rPr>
              <a:t> in </a:t>
            </a:r>
            <a:r>
              <a:rPr lang="es-MX" dirty="0" err="1" smtClean="0">
                <a:latin typeface="Arial Narrow" pitchFamily="34" charset="0"/>
              </a:rPr>
              <a:t>changed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behavior</a:t>
            </a:r>
            <a:r>
              <a:rPr lang="es-MX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s-MX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dirty="0" err="1" smtClean="0">
                <a:latin typeface="Arial Narrow" pitchFamily="34" charset="0"/>
              </a:rPr>
              <a:t>Cognitive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psychologist</a:t>
            </a:r>
            <a:r>
              <a:rPr lang="es-MX" dirty="0" smtClean="0">
                <a:latin typeface="Arial Narrow" pitchFamily="34" charset="0"/>
              </a:rPr>
              <a:t> look </a:t>
            </a:r>
            <a:r>
              <a:rPr lang="es-MX" dirty="0" err="1" smtClean="0">
                <a:latin typeface="Arial Narrow" pitchFamily="34" charset="0"/>
              </a:rPr>
              <a:t>for</a:t>
            </a:r>
            <a:r>
              <a:rPr lang="es-MX" dirty="0" smtClean="0">
                <a:latin typeface="Arial Narrow" pitchFamily="34" charset="0"/>
              </a:rPr>
              <a:t> a </a:t>
            </a:r>
            <a:r>
              <a:rPr lang="es-MX" dirty="0" err="1" smtClean="0">
                <a:latin typeface="Arial Narrow" pitchFamily="34" charset="0"/>
              </a:rPr>
              <a:t>change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inside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the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person</a:t>
            </a:r>
            <a:r>
              <a:rPr lang="es-MX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s-MX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dirty="0" smtClean="0">
                <a:latin typeface="Arial Narrow" pitchFamily="34" charset="0"/>
              </a:rPr>
              <a:t>  </a:t>
            </a:r>
            <a:r>
              <a:rPr lang="es-MX" dirty="0" err="1" smtClean="0">
                <a:latin typeface="Arial Narrow" pitchFamily="34" charset="0"/>
              </a:rPr>
              <a:t>Traditional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academic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learning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emphasized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learning</a:t>
            </a:r>
            <a:r>
              <a:rPr lang="es-MX" dirty="0" smtClean="0">
                <a:latin typeface="Arial Narrow" pitchFamily="34" charset="0"/>
              </a:rPr>
              <a:t> as </a:t>
            </a:r>
            <a:r>
              <a:rPr lang="es-MX" dirty="0" err="1" smtClean="0">
                <a:latin typeface="Arial Narrow" pitchFamily="34" charset="0"/>
              </a:rPr>
              <a:t>exclusively</a:t>
            </a:r>
            <a:r>
              <a:rPr lang="es-MX" dirty="0" smtClean="0">
                <a:latin typeface="Arial Narrow" pitchFamily="34" charset="0"/>
              </a:rPr>
              <a:t> a mental </a:t>
            </a:r>
            <a:r>
              <a:rPr lang="es-MX" dirty="0" err="1" smtClean="0">
                <a:latin typeface="Arial Narrow" pitchFamily="34" charset="0"/>
              </a:rPr>
              <a:t>process</a:t>
            </a:r>
            <a:r>
              <a:rPr lang="es-MX" sz="1600" dirty="0" smtClean="0">
                <a:latin typeface="Arial Narrow" pitchFamily="34" charset="0"/>
              </a:rPr>
              <a:t>	</a:t>
            </a: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ES" sz="1600" dirty="0">
              <a:latin typeface="Arial Narrow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003551" y="2420889"/>
            <a:ext cx="3744913" cy="201622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EC" dirty="0" smtClean="0">
                <a:latin typeface="Arial Narrow" pitchFamily="34" charset="0"/>
              </a:rPr>
              <a:t>  </a:t>
            </a:r>
            <a:r>
              <a:rPr lang="es-EC" dirty="0" err="1" smtClean="0">
                <a:latin typeface="Arial Narrow" pitchFamily="34" charset="0"/>
              </a:rPr>
              <a:t>Humanist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approach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recognize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the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power</a:t>
            </a:r>
            <a:r>
              <a:rPr lang="es-EC" dirty="0" smtClean="0">
                <a:latin typeface="Arial Narrow" pitchFamily="34" charset="0"/>
              </a:rPr>
              <a:t> in </a:t>
            </a:r>
            <a:r>
              <a:rPr lang="es-EC" dirty="0" err="1" smtClean="0">
                <a:latin typeface="Arial Narrow" pitchFamily="34" charset="0"/>
              </a:rPr>
              <a:t>every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human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being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to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learn</a:t>
            </a:r>
            <a:r>
              <a:rPr lang="es-EC" dirty="0" smtClean="0">
                <a:latin typeface="Arial Narrow" pitchFamily="34" charset="0"/>
              </a:rPr>
              <a:t> in a </a:t>
            </a:r>
            <a:r>
              <a:rPr lang="es-EC" dirty="0" err="1" smtClean="0">
                <a:latin typeface="Arial Narrow" pitchFamily="34" charset="0"/>
              </a:rPr>
              <a:t>self-directed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way</a:t>
            </a:r>
            <a:r>
              <a:rPr lang="es-EC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s-EC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dirty="0" err="1" smtClean="0">
                <a:latin typeface="Arial Narrow" pitchFamily="34" charset="0"/>
              </a:rPr>
              <a:t>Progressive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approaches</a:t>
            </a:r>
            <a:r>
              <a:rPr lang="es-EC" dirty="0" smtClean="0">
                <a:latin typeface="Arial Narrow" pitchFamily="34" charset="0"/>
              </a:rPr>
              <a:t>  are </a:t>
            </a:r>
            <a:r>
              <a:rPr lang="es-EC" dirty="0" err="1" smtClean="0">
                <a:latin typeface="Arial Narrow" pitchFamily="34" charset="0"/>
              </a:rPr>
              <a:t>said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that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learning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must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also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be</a:t>
            </a:r>
            <a:r>
              <a:rPr lang="es-EC" dirty="0" smtClean="0">
                <a:latin typeface="Arial Narrow" pitchFamily="34" charset="0"/>
              </a:rPr>
              <a:t> active.</a:t>
            </a:r>
            <a:r>
              <a:rPr lang="es-EC" sz="1600" dirty="0" smtClean="0">
                <a:latin typeface="Arial Narrow" pitchFamily="34" charset="0"/>
              </a:rPr>
              <a:t>	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003551" y="4653135"/>
            <a:ext cx="3744913" cy="1944217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EC" dirty="0" smtClean="0">
                <a:latin typeface="Arial Narrow" pitchFamily="34" charset="0"/>
              </a:rPr>
              <a:t>  </a:t>
            </a:r>
            <a:r>
              <a:rPr lang="es-EC" dirty="0" err="1" smtClean="0">
                <a:latin typeface="Arial Narrow" pitchFamily="34" charset="0"/>
              </a:rPr>
              <a:t>The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three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domains</a:t>
            </a:r>
            <a:r>
              <a:rPr lang="es-EC" dirty="0" smtClean="0">
                <a:latin typeface="Arial Narrow" pitchFamily="34" charset="0"/>
              </a:rPr>
              <a:t> in </a:t>
            </a:r>
            <a:r>
              <a:rPr lang="es-EC" dirty="0" err="1" smtClean="0">
                <a:latin typeface="Arial Narrow" pitchFamily="34" charset="0"/>
              </a:rPr>
              <a:t>learning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should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be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considered</a:t>
            </a:r>
            <a:r>
              <a:rPr lang="es-EC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s-EC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dirty="0" err="1" smtClean="0">
                <a:latin typeface="Arial Narrow" pitchFamily="34" charset="0"/>
              </a:rPr>
              <a:t>Doing</a:t>
            </a:r>
            <a:endParaRPr lang="es-EC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dirty="0" err="1" smtClean="0">
                <a:latin typeface="Arial Narrow" pitchFamily="34" charset="0"/>
              </a:rPr>
              <a:t>Thinking</a:t>
            </a:r>
            <a:r>
              <a:rPr lang="es-EC" dirty="0" smtClean="0">
                <a:latin typeface="Arial Narrow" pitchFamily="34" charset="0"/>
              </a:rPr>
              <a:t>, and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C" dirty="0" err="1" smtClean="0">
                <a:latin typeface="Arial Narrow" pitchFamily="34" charset="0"/>
              </a:rPr>
              <a:t>Feeling</a:t>
            </a:r>
            <a:r>
              <a:rPr lang="es-EC" dirty="0" smtClean="0">
                <a:latin typeface="Arial Narrow" pitchFamily="34" charset="0"/>
              </a:rPr>
              <a:t>.</a:t>
            </a:r>
            <a:r>
              <a:rPr lang="es-EC" sz="1600" dirty="0" smtClean="0">
                <a:latin typeface="Arial Narrow" pitchFamily="34" charset="0"/>
              </a:rPr>
              <a:t>	</a:t>
            </a:r>
          </a:p>
          <a:p>
            <a:pPr>
              <a:defRPr/>
            </a:pPr>
            <a:r>
              <a:rPr lang="es-EC" sz="1600" dirty="0" smtClean="0">
                <a:latin typeface="Arial Narrow" pitchFamily="34" charset="0"/>
              </a:rPr>
              <a:t>  </a:t>
            </a:r>
            <a:endParaRPr lang="en-US" sz="16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  <a:lumOff val="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b="1" spc="-100" dirty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  <a:t>RESEARCH WORK:</a:t>
            </a:r>
            <a:endParaRPr lang="es-ES" sz="4000" b="1" spc="-100" dirty="0">
              <a:solidFill>
                <a:srgbClr val="FFC0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1214438" y="2492896"/>
            <a:ext cx="6858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800" dirty="0" smtClean="0">
                <a:solidFill>
                  <a:srgbClr val="F2F2F2"/>
                </a:solidFill>
                <a:latin typeface="Arial Narrow" pitchFamily="34" charset="0"/>
              </a:rPr>
              <a:t>“COACHING AS A STRATEGY TO IMPROVE THE TEACHING AND LEARNING PROCESS OF ENGLISH FOR STUDENTS ATTENDING THE EIGHTH LEVEL OF THE ONSITE PROGRAM AT ARMY POLYTECHNIC SCHOOL – DEPARTMENT OF LANGUAGE, DURING THE MARCH-AUGUST SEMESTER, 2010</a:t>
            </a:r>
            <a:endParaRPr lang="es-ES" sz="2800" dirty="0">
              <a:solidFill>
                <a:srgbClr val="F2F2F2"/>
              </a:solidFill>
              <a:latin typeface="Arial Narrow" pitchFamily="34" charset="0"/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11063" y="1556792"/>
            <a:ext cx="3743325" cy="3096344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defRPr/>
            </a:pPr>
            <a:r>
              <a:rPr lang="es-MX" dirty="0" smtClean="0">
                <a:latin typeface="Arial Narrow" pitchFamily="34" charset="0"/>
              </a:rPr>
              <a:t> PURPOSE:</a:t>
            </a:r>
          </a:p>
          <a:p>
            <a:pPr>
              <a:buFont typeface="Arial" pitchFamily="34" charset="0"/>
              <a:buChar char="•"/>
              <a:defRPr/>
            </a:pPr>
            <a:endParaRPr lang="es-MX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dirty="0" smtClean="0">
                <a:latin typeface="Arial Narrow" pitchFamily="34" charset="0"/>
              </a:rPr>
              <a:t>  </a:t>
            </a:r>
            <a:r>
              <a:rPr lang="es-MX" dirty="0" err="1" smtClean="0">
                <a:latin typeface="Arial Narrow" pitchFamily="34" charset="0"/>
              </a:rPr>
              <a:t>the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context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were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learning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happens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is</a:t>
            </a:r>
            <a:r>
              <a:rPr lang="es-MX" dirty="0" smtClean="0">
                <a:latin typeface="Arial Narrow" pitchFamily="34" charset="0"/>
              </a:rPr>
              <a:t> crucial,</a:t>
            </a:r>
          </a:p>
          <a:p>
            <a:pPr>
              <a:buFont typeface="Arial" pitchFamily="34" charset="0"/>
              <a:buChar char="•"/>
              <a:defRPr/>
            </a:pPr>
            <a:endParaRPr lang="es-MX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dirty="0" smtClean="0">
                <a:latin typeface="Arial Narrow" pitchFamily="34" charset="0"/>
              </a:rPr>
              <a:t>  </a:t>
            </a:r>
            <a:r>
              <a:rPr lang="es-MX" dirty="0" err="1" smtClean="0">
                <a:latin typeface="Arial Narrow" pitchFamily="34" charset="0"/>
              </a:rPr>
              <a:t>learning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is</a:t>
            </a:r>
            <a:r>
              <a:rPr lang="es-MX" dirty="0" smtClean="0">
                <a:latin typeface="Arial Narrow" pitchFamily="34" charset="0"/>
              </a:rPr>
              <a:t> a social </a:t>
            </a:r>
            <a:r>
              <a:rPr lang="es-MX" dirty="0" err="1" smtClean="0">
                <a:latin typeface="Arial Narrow" pitchFamily="34" charset="0"/>
              </a:rPr>
              <a:t>process</a:t>
            </a:r>
            <a:r>
              <a:rPr lang="es-MX" dirty="0" smtClean="0">
                <a:latin typeface="Arial Narrow" pitchFamily="34" charset="0"/>
              </a:rPr>
              <a:t>, </a:t>
            </a:r>
          </a:p>
          <a:p>
            <a:pPr>
              <a:buFont typeface="Arial" pitchFamily="34" charset="0"/>
              <a:buChar char="•"/>
              <a:defRPr/>
            </a:pPr>
            <a:endParaRPr lang="es-MX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dirty="0" smtClean="0">
                <a:latin typeface="Arial Narrow" pitchFamily="34" charset="0"/>
              </a:rPr>
              <a:t>  </a:t>
            </a:r>
            <a:r>
              <a:rPr lang="es-MX" dirty="0" err="1" smtClean="0">
                <a:latin typeface="Arial Narrow" pitchFamily="34" charset="0"/>
              </a:rPr>
              <a:t>the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context</a:t>
            </a:r>
            <a:r>
              <a:rPr lang="es-MX" dirty="0" smtClean="0">
                <a:latin typeface="Arial Narrow" pitchFamily="34" charset="0"/>
              </a:rPr>
              <a:t> and </a:t>
            </a:r>
            <a:r>
              <a:rPr lang="es-MX" dirty="0" err="1" smtClean="0">
                <a:latin typeface="Arial Narrow" pitchFamily="34" charset="0"/>
              </a:rPr>
              <a:t>conditions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where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learning</a:t>
            </a:r>
            <a:r>
              <a:rPr lang="es-MX" dirty="0" smtClean="0">
                <a:latin typeface="Arial Narrow" pitchFamily="34" charset="0"/>
              </a:rPr>
              <a:t> </a:t>
            </a:r>
            <a:r>
              <a:rPr lang="es-MX" dirty="0" err="1" smtClean="0">
                <a:latin typeface="Arial Narrow" pitchFamily="34" charset="0"/>
              </a:rPr>
              <a:t>takes</a:t>
            </a:r>
            <a:r>
              <a:rPr lang="es-MX" dirty="0" smtClean="0">
                <a:latin typeface="Arial Narrow" pitchFamily="34" charset="0"/>
              </a:rPr>
              <a:t> place are </a:t>
            </a:r>
            <a:r>
              <a:rPr lang="es-MX" dirty="0" err="1" smtClean="0">
                <a:latin typeface="Arial Narrow" pitchFamily="34" charset="0"/>
              </a:rPr>
              <a:t>influenced</a:t>
            </a:r>
            <a:r>
              <a:rPr lang="es-MX" dirty="0" smtClean="0">
                <a:latin typeface="Arial Narrow" pitchFamily="34" charset="0"/>
              </a:rPr>
              <a:t>	</a:t>
            </a: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ES" sz="1600" dirty="0">
              <a:latin typeface="Arial Narrow" pitchFamily="34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11063" y="5013176"/>
            <a:ext cx="3744913" cy="165618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defRPr/>
            </a:pP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dirty="0" smtClean="0">
                <a:latin typeface="Arial Narrow" pitchFamily="34" charset="0"/>
              </a:rPr>
              <a:t>CONTENT:</a:t>
            </a:r>
          </a:p>
          <a:p>
            <a:pPr>
              <a:buFont typeface="Arial" pitchFamily="34" charset="0"/>
              <a:buChar char="•"/>
              <a:defRPr/>
            </a:pPr>
            <a:endParaRPr lang="es-EC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dirty="0" smtClean="0">
                <a:latin typeface="Arial Narrow" pitchFamily="34" charset="0"/>
              </a:rPr>
              <a:t>  </a:t>
            </a:r>
            <a:r>
              <a:rPr lang="es-EC" dirty="0" err="1" smtClean="0">
                <a:latin typeface="Arial Narrow" pitchFamily="34" charset="0"/>
              </a:rPr>
              <a:t>students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have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to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obtain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basic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abilities</a:t>
            </a:r>
            <a:r>
              <a:rPr lang="es-EC" dirty="0" smtClean="0">
                <a:latin typeface="Arial Narrow" pitchFamily="34" charset="0"/>
              </a:rPr>
              <a:t>,</a:t>
            </a:r>
          </a:p>
          <a:p>
            <a:pPr>
              <a:buFont typeface="Arial" pitchFamily="34" charset="0"/>
              <a:buChar char="•"/>
              <a:defRPr/>
            </a:pPr>
            <a:endParaRPr lang="es-EC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dirty="0" smtClean="0">
                <a:latin typeface="Arial Narrow" pitchFamily="34" charset="0"/>
              </a:rPr>
              <a:t>  </a:t>
            </a:r>
            <a:r>
              <a:rPr lang="es-EC" dirty="0" err="1" smtClean="0">
                <a:latin typeface="Arial Narrow" pitchFamily="34" charset="0"/>
              </a:rPr>
              <a:t>strategies</a:t>
            </a:r>
            <a:r>
              <a:rPr lang="es-EC" dirty="0" smtClean="0">
                <a:latin typeface="Arial Narrow" pitchFamily="34" charset="0"/>
              </a:rPr>
              <a:t> and </a:t>
            </a:r>
            <a:r>
              <a:rPr lang="es-EC" dirty="0" err="1" smtClean="0">
                <a:latin typeface="Arial Narrow" pitchFamily="34" charset="0"/>
              </a:rPr>
              <a:t>methods</a:t>
            </a:r>
            <a:endParaRPr lang="es-EC" dirty="0" smtClean="0">
              <a:latin typeface="Arial Narrow" pitchFamily="34" charset="0"/>
            </a:endParaRPr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4313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788024" y="1484783"/>
            <a:ext cx="3744913" cy="316835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defRPr/>
            </a:pP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dirty="0" smtClean="0">
                <a:latin typeface="Arial Narrow" pitchFamily="34" charset="0"/>
              </a:rPr>
              <a:t>METHODOLOGY:</a:t>
            </a:r>
          </a:p>
          <a:p>
            <a:pPr>
              <a:buFont typeface="Arial" pitchFamily="34" charset="0"/>
              <a:buChar char="•"/>
              <a:defRPr/>
            </a:pPr>
            <a:endParaRPr lang="es-EC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dirty="0" smtClean="0">
                <a:latin typeface="Arial Narrow" pitchFamily="34" charset="0"/>
              </a:rPr>
              <a:t>  a </a:t>
            </a:r>
            <a:r>
              <a:rPr lang="es-EC" dirty="0" err="1" smtClean="0">
                <a:latin typeface="Arial Narrow" pitchFamily="34" charset="0"/>
              </a:rPr>
              <a:t>method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is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the</a:t>
            </a:r>
            <a:r>
              <a:rPr lang="es-EC" dirty="0" smtClean="0">
                <a:latin typeface="Arial Narrow" pitchFamily="34" charset="0"/>
              </a:rPr>
              <a:t> link </a:t>
            </a:r>
            <a:r>
              <a:rPr lang="es-EC" dirty="0" err="1" smtClean="0">
                <a:latin typeface="Arial Narrow" pitchFamily="34" charset="0"/>
              </a:rPr>
              <a:t>between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thoughts</a:t>
            </a:r>
            <a:r>
              <a:rPr lang="es-EC" dirty="0" smtClean="0">
                <a:latin typeface="Arial Narrow" pitchFamily="34" charset="0"/>
              </a:rPr>
              <a:t> and </a:t>
            </a:r>
            <a:r>
              <a:rPr lang="es-EC" dirty="0" err="1" smtClean="0">
                <a:latin typeface="Arial Narrow" pitchFamily="34" charset="0"/>
              </a:rPr>
              <a:t>actions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that</a:t>
            </a:r>
            <a:r>
              <a:rPr lang="es-EC" dirty="0" smtClean="0">
                <a:latin typeface="Arial Narrow" pitchFamily="34" charset="0"/>
              </a:rPr>
              <a:t> are </a:t>
            </a:r>
            <a:r>
              <a:rPr lang="es-EC" dirty="0" err="1" smtClean="0">
                <a:latin typeface="Arial Narrow" pitchFamily="34" charset="0"/>
              </a:rPr>
              <a:t>common</a:t>
            </a:r>
            <a:endParaRPr lang="es-EC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EC" dirty="0" err="1" smtClean="0">
                <a:latin typeface="Arial Narrow" pitchFamily="34" charset="0"/>
              </a:rPr>
              <a:t>to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them</a:t>
            </a:r>
            <a:r>
              <a:rPr lang="es-EC" dirty="0" smtClean="0">
                <a:latin typeface="Arial Narrow" pitchFamily="34" charset="0"/>
              </a:rPr>
              <a:t>  </a:t>
            </a:r>
          </a:p>
          <a:p>
            <a:pPr>
              <a:buFont typeface="Arial" pitchFamily="34" charset="0"/>
              <a:buChar char="•"/>
              <a:defRPr/>
            </a:pPr>
            <a:endParaRPr lang="es-EC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dirty="0" smtClean="0">
                <a:latin typeface="Arial Narrow" pitchFamily="34" charset="0"/>
              </a:rPr>
              <a:t>  can </a:t>
            </a:r>
            <a:r>
              <a:rPr lang="es-EC" dirty="0" err="1" smtClean="0">
                <a:latin typeface="Arial Narrow" pitchFamily="34" charset="0"/>
              </a:rPr>
              <a:t>connect</a:t>
            </a:r>
            <a:r>
              <a:rPr lang="es-EC" dirty="0" smtClean="0">
                <a:latin typeface="Arial Narrow" pitchFamily="34" charset="0"/>
              </a:rPr>
              <a:t> particular </a:t>
            </a:r>
            <a:r>
              <a:rPr lang="es-EC" dirty="0" err="1" smtClean="0">
                <a:latin typeface="Arial Narrow" pitchFamily="34" charset="0"/>
              </a:rPr>
              <a:t>principles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with</a:t>
            </a:r>
            <a:r>
              <a:rPr lang="es-EC" dirty="0" smtClean="0">
                <a:latin typeface="Arial Narrow" pitchFamily="34" charset="0"/>
              </a:rPr>
              <a:t> particular </a:t>
            </a:r>
            <a:r>
              <a:rPr lang="es-EC" dirty="0" err="1" smtClean="0">
                <a:latin typeface="Arial Narrow" pitchFamily="34" charset="0"/>
              </a:rPr>
              <a:t>techniques</a:t>
            </a:r>
            <a:r>
              <a:rPr lang="es-EC" dirty="0" smtClean="0">
                <a:latin typeface="Arial Narrow" pitchFamily="34" charset="0"/>
              </a:rPr>
              <a:t> -  </a:t>
            </a:r>
            <a:r>
              <a:rPr lang="es-EC" dirty="0" err="1" smtClean="0">
                <a:latin typeface="Arial Narrow" pitchFamily="34" charset="0"/>
              </a:rPr>
              <a:t>making</a:t>
            </a:r>
            <a:r>
              <a:rPr lang="es-EC" dirty="0" smtClean="0">
                <a:latin typeface="Arial Narrow" pitchFamily="34" charset="0"/>
              </a:rPr>
              <a:t> a </a:t>
            </a:r>
            <a:r>
              <a:rPr lang="es-EC" dirty="0" err="1" smtClean="0">
                <a:latin typeface="Arial Narrow" pitchFamily="34" charset="0"/>
              </a:rPr>
              <a:t>meaningful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package</a:t>
            </a:r>
            <a:endParaRPr lang="es-EC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EC" sz="1600" dirty="0" smtClean="0">
                <a:latin typeface="Arial Narrow" pitchFamily="34" charset="0"/>
              </a:rPr>
              <a:t> 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4788024" y="5373216"/>
            <a:ext cx="3744913" cy="96348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lumOff val="15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anchor="ctr"/>
          <a:lstStyle/>
          <a:p>
            <a:pPr algn="ctr">
              <a:defRPr/>
            </a:pPr>
            <a:r>
              <a:rPr lang="es-EC" sz="1600" dirty="0" smtClean="0"/>
              <a:t>    RESOURCES</a:t>
            </a:r>
          </a:p>
          <a:p>
            <a:pPr algn="ctr">
              <a:defRPr/>
            </a:pPr>
            <a:r>
              <a:rPr lang="es-EC" sz="1600" dirty="0" err="1" smtClean="0"/>
              <a:t>technology</a:t>
            </a:r>
            <a:r>
              <a:rPr lang="es-EC" sz="1600" dirty="0" smtClean="0"/>
              <a:t>:  audio </a:t>
            </a:r>
            <a:r>
              <a:rPr lang="es-EC" sz="1600" dirty="0" err="1" smtClean="0"/>
              <a:t>conferencing</a:t>
            </a:r>
            <a:r>
              <a:rPr lang="es-EC" sz="1600" dirty="0" smtClean="0"/>
              <a:t>, </a:t>
            </a:r>
            <a:r>
              <a:rPr lang="es-EC" sz="1600" dirty="0" err="1" smtClean="0"/>
              <a:t>videoconference</a:t>
            </a:r>
            <a:r>
              <a:rPr lang="es-EC" sz="1600" dirty="0" smtClean="0"/>
              <a:t> internet</a:t>
            </a:r>
            <a:endParaRPr lang="en-US" sz="1600" dirty="0" smtClean="0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123728" y="332656"/>
            <a:ext cx="5544616" cy="79208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1000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ES" sz="2800" dirty="0" smtClean="0">
                <a:solidFill>
                  <a:srgbClr val="FFC000"/>
                </a:solidFill>
                <a:latin typeface="Arial Narrow" pitchFamily="34" charset="0"/>
              </a:rPr>
              <a:t>TEACHING AND LEARNING PROCESS</a:t>
            </a:r>
            <a:endParaRPr lang="es-ES" sz="2800" dirty="0">
              <a:solidFill>
                <a:srgbClr val="FFC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39" y="273968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71800" y="332656"/>
            <a:ext cx="4392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000" b="1" dirty="0" smtClean="0">
                <a:solidFill>
                  <a:srgbClr val="FFC000"/>
                </a:solidFill>
                <a:latin typeface="Arial Narrow" pitchFamily="34" charset="0"/>
              </a:rPr>
              <a:t>CHAPTER FOUR</a:t>
            </a:r>
            <a:endParaRPr lang="es-ES" sz="40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123728" y="1196752"/>
            <a:ext cx="5544616" cy="79208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ES" sz="2800" b="1" dirty="0" smtClean="0">
                <a:solidFill>
                  <a:srgbClr val="FFC000"/>
                </a:solidFill>
                <a:latin typeface="Arial Narrow" pitchFamily="34" charset="0"/>
              </a:rPr>
              <a:t>COACHING AND THE TEACHING LEARNING PROCESS</a:t>
            </a:r>
            <a:endParaRPr lang="es-ES" sz="28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39552" y="2609528"/>
            <a:ext cx="3743325" cy="348376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r>
              <a:rPr lang="es-EC" dirty="0" err="1" smtClean="0">
                <a:latin typeface="Arial Narrow" pitchFamily="34" charset="0"/>
              </a:rPr>
              <a:t>The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best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way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to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improve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learning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is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improving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teaching</a:t>
            </a:r>
            <a:endParaRPr lang="es-EC" dirty="0" smtClean="0">
              <a:latin typeface="Arial Narrow" pitchFamily="34" charset="0"/>
            </a:endParaRPr>
          </a:p>
          <a:p>
            <a:endParaRPr lang="es-EC" dirty="0" smtClean="0">
              <a:latin typeface="Arial Narrow" pitchFamily="34" charset="0"/>
            </a:endParaRPr>
          </a:p>
          <a:p>
            <a:r>
              <a:rPr lang="es-EC" dirty="0" err="1" smtClean="0">
                <a:latin typeface="Arial Narrow" pitchFamily="34" charset="0"/>
              </a:rPr>
              <a:t>Teachers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that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have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been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coached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apply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their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learning</a:t>
            </a:r>
            <a:r>
              <a:rPr lang="es-EC" dirty="0" smtClean="0">
                <a:latin typeface="Arial Narrow" pitchFamily="34" charset="0"/>
              </a:rPr>
              <a:t> in a more </a:t>
            </a:r>
            <a:r>
              <a:rPr lang="es-EC" dirty="0" err="1" smtClean="0">
                <a:latin typeface="Arial Narrow" pitchFamily="34" charset="0"/>
              </a:rPr>
              <a:t>deeply</a:t>
            </a:r>
            <a:r>
              <a:rPr lang="es-EC" dirty="0" smtClean="0">
                <a:latin typeface="Arial Narrow" pitchFamily="34" charset="0"/>
              </a:rPr>
              <a:t>, </a:t>
            </a:r>
            <a:r>
              <a:rPr lang="es-EC" dirty="0" err="1" smtClean="0">
                <a:latin typeface="Arial Narrow" pitchFamily="34" charset="0"/>
              </a:rPr>
              <a:t>frequently</a:t>
            </a:r>
            <a:r>
              <a:rPr lang="es-EC" dirty="0" smtClean="0">
                <a:latin typeface="Arial Narrow" pitchFamily="34" charset="0"/>
              </a:rPr>
              <a:t> and </a:t>
            </a:r>
            <a:r>
              <a:rPr lang="es-EC" dirty="0" err="1" smtClean="0">
                <a:latin typeface="Arial Narrow" pitchFamily="34" charset="0"/>
              </a:rPr>
              <a:t>consistently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way</a:t>
            </a:r>
            <a:endParaRPr lang="es-EC" dirty="0" smtClean="0">
              <a:latin typeface="Arial Narrow" pitchFamily="34" charset="0"/>
            </a:endParaRPr>
          </a:p>
          <a:p>
            <a:endParaRPr lang="es-EC" dirty="0" smtClean="0">
              <a:latin typeface="Arial Narrow" pitchFamily="34" charset="0"/>
            </a:endParaRPr>
          </a:p>
          <a:p>
            <a:r>
              <a:rPr lang="es-EC" dirty="0" err="1" smtClean="0">
                <a:latin typeface="Arial Narrow" pitchFamily="34" charset="0"/>
              </a:rPr>
              <a:t>Teachers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that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have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been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coached</a:t>
            </a:r>
            <a:endParaRPr lang="es-EC" dirty="0" smtClean="0">
              <a:latin typeface="Arial Narrow" pitchFamily="34" charset="0"/>
            </a:endParaRPr>
          </a:p>
          <a:p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have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significant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changes</a:t>
            </a:r>
            <a:r>
              <a:rPr lang="es-EC" dirty="0" smtClean="0">
                <a:latin typeface="Arial Narrow" pitchFamily="34" charset="0"/>
              </a:rPr>
              <a:t> in </a:t>
            </a:r>
            <a:r>
              <a:rPr lang="es-EC" dirty="0" err="1" smtClean="0">
                <a:latin typeface="Arial Narrow" pitchFamily="34" charset="0"/>
              </a:rPr>
              <a:t>their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behaviour</a:t>
            </a:r>
            <a:r>
              <a:rPr lang="es-EC" dirty="0" smtClean="0">
                <a:latin typeface="Arial Narrow" pitchFamily="34" charset="0"/>
              </a:rPr>
              <a:t>,</a:t>
            </a:r>
          </a:p>
          <a:p>
            <a:endParaRPr lang="es-EC" dirty="0" smtClean="0">
              <a:latin typeface="Arial Narrow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427984" y="2492896"/>
            <a:ext cx="4032448" cy="360040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endParaRPr lang="es-EC" sz="1600" dirty="0" smtClean="0"/>
          </a:p>
          <a:p>
            <a:endParaRPr lang="es-EC" sz="1600" dirty="0" smtClean="0"/>
          </a:p>
          <a:p>
            <a:r>
              <a:rPr lang="es-EC" dirty="0" smtClean="0">
                <a:latin typeface="Arial Narrow" pitchFamily="34" charset="0"/>
              </a:rPr>
              <a:t>A </a:t>
            </a:r>
            <a:r>
              <a:rPr lang="es-EC" dirty="0" err="1" smtClean="0">
                <a:latin typeface="Arial Narrow" pitchFamily="34" charset="0"/>
              </a:rPr>
              <a:t>different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professoinal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development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is</a:t>
            </a:r>
            <a:r>
              <a:rPr lang="es-EC" dirty="0" smtClean="0">
                <a:latin typeface="Arial Narrow" pitchFamily="34" charset="0"/>
              </a:rPr>
              <a:t> peer </a:t>
            </a:r>
            <a:r>
              <a:rPr lang="es-EC" dirty="0" err="1" smtClean="0">
                <a:latin typeface="Arial Narrow" pitchFamily="34" charset="0"/>
              </a:rPr>
              <a:t>coaching</a:t>
            </a:r>
            <a:r>
              <a:rPr lang="es-EC" dirty="0" smtClean="0">
                <a:latin typeface="Arial Narrow" pitchFamily="34" charset="0"/>
              </a:rPr>
              <a:t> -  </a:t>
            </a:r>
            <a:r>
              <a:rPr lang="es-EC" dirty="0" err="1" smtClean="0">
                <a:latin typeface="Arial Narrow" pitchFamily="34" charset="0"/>
              </a:rPr>
              <a:t>teachers</a:t>
            </a:r>
            <a:r>
              <a:rPr lang="es-EC" dirty="0" smtClean="0">
                <a:latin typeface="Arial Narrow" pitchFamily="34" charset="0"/>
              </a:rPr>
              <a:t> share </a:t>
            </a:r>
            <a:r>
              <a:rPr lang="es-EC" dirty="0" err="1" smtClean="0">
                <a:latin typeface="Arial Narrow" pitchFamily="34" charset="0"/>
              </a:rPr>
              <a:t>their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experience</a:t>
            </a:r>
            <a:r>
              <a:rPr lang="es-EC" dirty="0" smtClean="0">
                <a:latin typeface="Arial Narrow" pitchFamily="34" charset="0"/>
              </a:rPr>
              <a:t> and </a:t>
            </a:r>
            <a:r>
              <a:rPr lang="es-EC" dirty="0" err="1" smtClean="0">
                <a:latin typeface="Arial Narrow" pitchFamily="34" charset="0"/>
              </a:rPr>
              <a:t>give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one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another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feedback</a:t>
            </a:r>
            <a:r>
              <a:rPr lang="es-EC" dirty="0" smtClean="0">
                <a:latin typeface="Arial Narrow" pitchFamily="34" charset="0"/>
              </a:rPr>
              <a:t>, </a:t>
            </a:r>
            <a:r>
              <a:rPr lang="es-EC" dirty="0" err="1" smtClean="0">
                <a:latin typeface="Arial Narrow" pitchFamily="34" charset="0"/>
              </a:rPr>
              <a:t>support</a:t>
            </a:r>
            <a:r>
              <a:rPr lang="es-EC" dirty="0" smtClean="0">
                <a:latin typeface="Arial Narrow" pitchFamily="34" charset="0"/>
              </a:rPr>
              <a:t> and </a:t>
            </a:r>
            <a:r>
              <a:rPr lang="es-EC" dirty="0" err="1" smtClean="0">
                <a:latin typeface="Arial Narrow" pitchFamily="34" charset="0"/>
              </a:rPr>
              <a:t>assistance</a:t>
            </a:r>
            <a:r>
              <a:rPr lang="es-EC" dirty="0" smtClean="0">
                <a:latin typeface="Arial Narrow" pitchFamily="34" charset="0"/>
              </a:rPr>
              <a:t>:  refine </a:t>
            </a:r>
            <a:r>
              <a:rPr lang="es-EC" dirty="0" err="1" smtClean="0">
                <a:latin typeface="Arial Narrow" pitchFamily="34" charset="0"/>
              </a:rPr>
              <a:t>their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present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skills</a:t>
            </a:r>
            <a:r>
              <a:rPr lang="es-EC" dirty="0" smtClean="0">
                <a:latin typeface="Arial Narrow" pitchFamily="34" charset="0"/>
              </a:rPr>
              <a:t>, </a:t>
            </a:r>
            <a:r>
              <a:rPr lang="es-EC" dirty="0" err="1" smtClean="0">
                <a:latin typeface="Arial Narrow" pitchFamily="34" charset="0"/>
              </a:rPr>
              <a:t>learn</a:t>
            </a:r>
            <a:r>
              <a:rPr lang="es-EC" dirty="0" smtClean="0">
                <a:latin typeface="Arial Narrow" pitchFamily="34" charset="0"/>
              </a:rPr>
              <a:t> new </a:t>
            </a:r>
            <a:r>
              <a:rPr lang="es-EC" dirty="0" err="1" smtClean="0">
                <a:latin typeface="Arial Narrow" pitchFamily="34" charset="0"/>
              </a:rPr>
              <a:t>skills</a:t>
            </a:r>
            <a:r>
              <a:rPr lang="es-EC" dirty="0" smtClean="0">
                <a:latin typeface="Arial Narrow" pitchFamily="34" charset="0"/>
              </a:rPr>
              <a:t> and-</a:t>
            </a:r>
            <a:r>
              <a:rPr lang="es-EC" dirty="0" err="1" smtClean="0">
                <a:latin typeface="Arial Narrow" pitchFamily="34" charset="0"/>
              </a:rPr>
              <a:t>or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solve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classroom-related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problems</a:t>
            </a:r>
            <a:endParaRPr lang="en-US" dirty="0" smtClean="0">
              <a:latin typeface="Arial Narrow" pitchFamily="34" charset="0"/>
            </a:endParaRPr>
          </a:p>
          <a:p>
            <a:r>
              <a:rPr lang="es-EC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4213" y="2780928"/>
            <a:ext cx="3743325" cy="3816424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give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the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support</a:t>
            </a:r>
            <a:r>
              <a:rPr lang="es-MX" sz="1600" dirty="0" smtClean="0">
                <a:latin typeface="Arial Narrow" pitchFamily="34" charset="0"/>
              </a:rPr>
              <a:t> and </a:t>
            </a:r>
            <a:r>
              <a:rPr lang="es-MX" sz="1600" dirty="0" err="1" smtClean="0">
                <a:latin typeface="Arial Narrow" pitchFamily="34" charset="0"/>
              </a:rPr>
              <a:t>structure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to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make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changes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last</a:t>
            </a: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encourage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students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to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become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self-aware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by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understanding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his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or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her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strengths</a:t>
            </a:r>
            <a:r>
              <a:rPr lang="es-MX" sz="1600" dirty="0" smtClean="0">
                <a:latin typeface="Arial Narrow" pitchFamily="34" charset="0"/>
              </a:rPr>
              <a:t>, </a:t>
            </a:r>
            <a:r>
              <a:rPr lang="es-MX" sz="1600" dirty="0" err="1" smtClean="0">
                <a:latin typeface="Arial Narrow" pitchFamily="34" charset="0"/>
              </a:rPr>
              <a:t>values</a:t>
            </a:r>
            <a:r>
              <a:rPr lang="es-MX" sz="1600" dirty="0" smtClean="0">
                <a:latin typeface="Arial Narrow" pitchFamily="34" charset="0"/>
              </a:rPr>
              <a:t>, </a:t>
            </a:r>
            <a:r>
              <a:rPr lang="es-MX" sz="1600" dirty="0" err="1" smtClean="0">
                <a:latin typeface="Arial Narrow" pitchFamily="34" charset="0"/>
              </a:rPr>
              <a:t>interests</a:t>
            </a:r>
            <a:r>
              <a:rPr lang="es-MX" sz="1600" dirty="0" smtClean="0">
                <a:latin typeface="Arial Narrow" pitchFamily="34" charset="0"/>
              </a:rPr>
              <a:t>, </a:t>
            </a:r>
            <a:r>
              <a:rPr lang="es-MX" sz="1600" dirty="0" err="1" smtClean="0">
                <a:latin typeface="Arial Narrow" pitchFamily="34" charset="0"/>
              </a:rPr>
              <a:t>purpose</a:t>
            </a:r>
            <a:r>
              <a:rPr lang="es-MX" sz="1600" dirty="0" smtClean="0">
                <a:latin typeface="Arial Narrow" pitchFamily="34" charset="0"/>
              </a:rPr>
              <a:t> and </a:t>
            </a:r>
            <a:r>
              <a:rPr lang="es-MX" sz="1600" dirty="0" err="1" smtClean="0">
                <a:latin typeface="Arial Narrow" pitchFamily="34" charset="0"/>
              </a:rPr>
              <a:t>decisions</a:t>
            </a:r>
            <a:r>
              <a:rPr lang="es-MX" sz="1600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develop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the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necessary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skills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to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make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them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responsible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for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their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actions</a:t>
            </a:r>
            <a:r>
              <a:rPr lang="es-MX" sz="1600" dirty="0" smtClean="0">
                <a:latin typeface="Arial Narrow" pitchFamily="34" charset="0"/>
              </a:rPr>
              <a:t> and </a:t>
            </a:r>
            <a:r>
              <a:rPr lang="es-MX" sz="1600" dirty="0" err="1" smtClean="0">
                <a:latin typeface="Arial Narrow" pitchFamily="34" charset="0"/>
              </a:rPr>
              <a:t>decisions</a:t>
            </a:r>
            <a:r>
              <a:rPr lang="es-MX" sz="1600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create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affection</a:t>
            </a:r>
            <a:r>
              <a:rPr lang="es-MX" sz="1600" dirty="0" smtClean="0">
                <a:latin typeface="Arial Narrow" pitchFamily="34" charset="0"/>
              </a:rPr>
              <a:t>, </a:t>
            </a:r>
            <a:r>
              <a:rPr lang="es-MX" sz="1600" dirty="0" err="1" smtClean="0">
                <a:latin typeface="Arial Narrow" pitchFamily="34" charset="0"/>
              </a:rPr>
              <a:t>confidence</a:t>
            </a:r>
            <a:r>
              <a:rPr lang="es-MX" sz="1600" dirty="0" smtClean="0">
                <a:latin typeface="Arial Narrow" pitchFamily="34" charset="0"/>
              </a:rPr>
              <a:t> and positive </a:t>
            </a:r>
            <a:r>
              <a:rPr lang="es-MX" sz="1600" dirty="0" err="1" smtClean="0">
                <a:latin typeface="Arial Narrow" pitchFamily="34" charset="0"/>
              </a:rPr>
              <a:t>attitude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toward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learning</a:t>
            </a:r>
            <a:r>
              <a:rPr lang="es-MX" sz="1600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5076057" y="548680"/>
            <a:ext cx="3384376" cy="201622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endParaRPr lang="es-EC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sz="1600" dirty="0" smtClean="0">
                <a:latin typeface="Arial Narrow" pitchFamily="34" charset="0"/>
              </a:rPr>
              <a:t>  </a:t>
            </a:r>
            <a:r>
              <a:rPr lang="es-EC" sz="1600" dirty="0" err="1" smtClean="0">
                <a:latin typeface="Arial Narrow" pitchFamily="34" charset="0"/>
              </a:rPr>
              <a:t>understand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the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abilities</a:t>
            </a:r>
            <a:r>
              <a:rPr lang="es-EC" sz="1600" dirty="0" smtClean="0">
                <a:latin typeface="Arial Narrow" pitchFamily="34" charset="0"/>
              </a:rPr>
              <a:t>, </a:t>
            </a:r>
            <a:r>
              <a:rPr lang="es-EC" sz="1600" dirty="0" err="1" smtClean="0">
                <a:latin typeface="Arial Narrow" pitchFamily="34" charset="0"/>
              </a:rPr>
              <a:t>preferences</a:t>
            </a:r>
            <a:r>
              <a:rPr lang="es-EC" sz="1600" dirty="0" smtClean="0">
                <a:latin typeface="Arial Narrow" pitchFamily="34" charset="0"/>
              </a:rPr>
              <a:t>      and </a:t>
            </a:r>
            <a:r>
              <a:rPr lang="es-EC" sz="1600" dirty="0" err="1" smtClean="0">
                <a:latin typeface="Arial Narrow" pitchFamily="34" charset="0"/>
              </a:rPr>
              <a:t>goals</a:t>
            </a:r>
            <a:r>
              <a:rPr lang="es-EC" sz="1600" dirty="0" smtClean="0">
                <a:latin typeface="Arial Narrow" pitchFamily="34" charset="0"/>
              </a:rPr>
              <a:t> of </a:t>
            </a:r>
            <a:r>
              <a:rPr lang="es-EC" sz="1600" dirty="0" err="1" smtClean="0">
                <a:latin typeface="Arial Narrow" pitchFamily="34" charset="0"/>
              </a:rPr>
              <a:t>the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student</a:t>
            </a:r>
            <a:r>
              <a:rPr lang="es-EC" sz="1600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s-EC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sz="1600" dirty="0" smtClean="0">
                <a:latin typeface="Arial Narrow" pitchFamily="34" charset="0"/>
              </a:rPr>
              <a:t>  decide </a:t>
            </a:r>
            <a:r>
              <a:rPr lang="es-EC" sz="1600" dirty="0" err="1" smtClean="0">
                <a:latin typeface="Arial Narrow" pitchFamily="34" charset="0"/>
              </a:rPr>
              <a:t>the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appropriate</a:t>
            </a:r>
            <a:r>
              <a:rPr lang="es-EC" sz="1600" dirty="0" smtClean="0">
                <a:latin typeface="Arial Narrow" pitchFamily="34" charset="0"/>
              </a:rPr>
              <a:t> training </a:t>
            </a:r>
            <a:r>
              <a:rPr lang="es-EC" sz="1600" dirty="0" err="1" smtClean="0">
                <a:latin typeface="Arial Narrow" pitchFamily="34" charset="0"/>
              </a:rPr>
              <a:t>path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for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the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student</a:t>
            </a:r>
            <a:endParaRPr lang="es-EC" sz="1600" dirty="0" smtClean="0">
              <a:latin typeface="Arial Narrow" pitchFamily="34" charset="0"/>
            </a:endParaRPr>
          </a:p>
          <a:p>
            <a:pPr>
              <a:buFont typeface="Courier New" pitchFamily="49" charset="0"/>
              <a:buChar char="o"/>
              <a:defRPr/>
            </a:pPr>
            <a:endParaRPr lang="es-EC" sz="1600" dirty="0" smtClean="0">
              <a:latin typeface="Arial Narrow" pitchFamily="34" charset="0"/>
            </a:endParaRP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27384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259632" y="1071546"/>
            <a:ext cx="2808312" cy="106131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ES" sz="2800" b="1" dirty="0" smtClean="0">
                <a:solidFill>
                  <a:srgbClr val="FFC000"/>
                </a:solidFill>
                <a:latin typeface="Arial Narrow" pitchFamily="34" charset="0"/>
              </a:rPr>
              <a:t>A COACH HAS TO:</a:t>
            </a:r>
            <a:endParaRPr lang="es-ES" sz="28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148064" y="3501007"/>
            <a:ext cx="3744913" cy="1440161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EC" sz="1600" dirty="0" smtClean="0">
                <a:latin typeface="Arial Narrow" pitchFamily="34" charset="0"/>
              </a:rPr>
              <a:t>  monitor </a:t>
            </a:r>
            <a:r>
              <a:rPr lang="es-EC" sz="1600" dirty="0" err="1" smtClean="0">
                <a:latin typeface="Arial Narrow" pitchFamily="34" charset="0"/>
              </a:rPr>
              <a:t>the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student´s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progress</a:t>
            </a:r>
            <a:endParaRPr lang="es-EC" sz="1600" dirty="0" smtClean="0">
              <a:latin typeface="Arial Narrow" pitchFamily="34" charset="0"/>
            </a:endParaRPr>
          </a:p>
          <a:p>
            <a:pPr>
              <a:defRPr/>
            </a:pPr>
            <a:endParaRPr lang="es-EC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sz="1600" dirty="0" smtClean="0">
                <a:latin typeface="Arial Narrow" pitchFamily="34" charset="0"/>
              </a:rPr>
              <a:t>  </a:t>
            </a:r>
            <a:r>
              <a:rPr lang="es-EC" sz="1600" dirty="0" err="1" smtClean="0">
                <a:latin typeface="Arial Narrow" pitchFamily="34" charset="0"/>
              </a:rPr>
              <a:t>help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them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develop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challenges</a:t>
            </a:r>
            <a:endParaRPr lang="es-EC" sz="1600" dirty="0" smtClean="0">
              <a:latin typeface="Arial Narrow" pitchFamily="34" charset="0"/>
            </a:endParaRPr>
          </a:p>
          <a:p>
            <a:pPr>
              <a:defRPr/>
            </a:pPr>
            <a:endParaRPr lang="es-EC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sz="1600" dirty="0" smtClean="0">
                <a:latin typeface="Arial Narrow" pitchFamily="34" charset="0"/>
              </a:rPr>
              <a:t>   </a:t>
            </a:r>
            <a:r>
              <a:rPr lang="es-EC" sz="1600" dirty="0" err="1" smtClean="0">
                <a:latin typeface="Arial Narrow" pitchFamily="34" charset="0"/>
              </a:rPr>
              <a:t>create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strategies</a:t>
            </a:r>
            <a:endParaRPr lang="es-EC" sz="1600" dirty="0" smtClean="0">
              <a:latin typeface="Arial Narrow" pitchFamily="34" charset="0"/>
            </a:endParaRPr>
          </a:p>
          <a:p>
            <a:pPr>
              <a:defRPr/>
            </a:pPr>
            <a:endParaRPr lang="es-EC" sz="1600" dirty="0" smtClean="0">
              <a:latin typeface="Arial Narrow" pitchFamily="34" charset="0"/>
            </a:endParaRPr>
          </a:p>
        </p:txBody>
      </p:sp>
      <p:cxnSp>
        <p:nvCxnSpPr>
          <p:cNvPr id="9" name="8 Conector angular"/>
          <p:cNvCxnSpPr/>
          <p:nvPr/>
        </p:nvCxnSpPr>
        <p:spPr>
          <a:xfrm rot="16200000" flipH="1">
            <a:off x="3563888" y="2276872"/>
            <a:ext cx="2088232" cy="1080120"/>
          </a:xfrm>
          <a:prstGeom prst="bentConnector3">
            <a:avLst>
              <a:gd name="adj1" fmla="val 42157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angular"/>
          <p:cNvCxnSpPr/>
          <p:nvPr/>
        </p:nvCxnSpPr>
        <p:spPr>
          <a:xfrm flipV="1">
            <a:off x="4067944" y="764704"/>
            <a:ext cx="1008112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angular"/>
          <p:cNvCxnSpPr/>
          <p:nvPr/>
        </p:nvCxnSpPr>
        <p:spPr>
          <a:xfrm rot="5400000">
            <a:off x="2123728" y="2204864"/>
            <a:ext cx="648072" cy="504056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673532"/>
            <a:ext cx="8229600" cy="523220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2800" b="1" cap="all" dirty="0" smtClean="0">
                <a:solidFill>
                  <a:srgbClr val="FFC000"/>
                </a:solidFill>
                <a:latin typeface="Arial Narrow" pitchFamily="34" charset="0"/>
                <a:ea typeface="+mn-ea"/>
                <a:cs typeface="+mn-cs"/>
              </a:rPr>
              <a:t>COACHES WILL HAVE TO:</a:t>
            </a:r>
            <a:endParaRPr lang="en-US" sz="2800" b="1" cap="all" dirty="0">
              <a:solidFill>
                <a:srgbClr val="FFC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539552" y="1772816"/>
            <a:ext cx="3743325" cy="3384376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r>
              <a:rPr lang="es-EC" dirty="0" smtClean="0">
                <a:latin typeface="Arial Narrow" pitchFamily="34" charset="0"/>
              </a:rPr>
              <a:t>DEFINE – </a:t>
            </a:r>
            <a:r>
              <a:rPr lang="es-EC" dirty="0" err="1" smtClean="0">
                <a:latin typeface="Arial Narrow" pitchFamily="34" charset="0"/>
              </a:rPr>
              <a:t>identify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the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students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goals</a:t>
            </a:r>
            <a:endParaRPr lang="es-EC" dirty="0" smtClean="0">
              <a:latin typeface="Arial Narrow" pitchFamily="34" charset="0"/>
            </a:endParaRPr>
          </a:p>
          <a:p>
            <a:endParaRPr lang="es-EC" dirty="0" smtClean="0">
              <a:latin typeface="Arial Narrow" pitchFamily="34" charset="0"/>
            </a:endParaRPr>
          </a:p>
          <a:p>
            <a:r>
              <a:rPr lang="es-EC" dirty="0" smtClean="0">
                <a:latin typeface="Arial Narrow" pitchFamily="34" charset="0"/>
              </a:rPr>
              <a:t>ASSESS – </a:t>
            </a:r>
            <a:r>
              <a:rPr lang="es-EC" dirty="0" err="1" smtClean="0">
                <a:latin typeface="Arial Narrow" pitchFamily="34" charset="0"/>
              </a:rPr>
              <a:t>obtain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valid</a:t>
            </a:r>
            <a:r>
              <a:rPr lang="es-EC" dirty="0" smtClean="0">
                <a:latin typeface="Arial Narrow" pitchFamily="34" charset="0"/>
              </a:rPr>
              <a:t>, </a:t>
            </a:r>
            <a:r>
              <a:rPr lang="es-EC" dirty="0" err="1" smtClean="0">
                <a:latin typeface="Arial Narrow" pitchFamily="34" charset="0"/>
              </a:rPr>
              <a:t>pertinent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information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that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will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help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to</a:t>
            </a:r>
            <a:r>
              <a:rPr lang="es-EC" dirty="0" smtClean="0">
                <a:latin typeface="Arial Narrow" pitchFamily="34" charset="0"/>
              </a:rPr>
              <a:t> base </a:t>
            </a:r>
            <a:r>
              <a:rPr lang="es-EC" dirty="0" err="1" smtClean="0">
                <a:latin typeface="Arial Narrow" pitchFamily="34" charset="0"/>
              </a:rPr>
              <a:t>the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coaching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plans</a:t>
            </a:r>
            <a:r>
              <a:rPr lang="es-EC" dirty="0" smtClean="0">
                <a:latin typeface="Arial Narrow" pitchFamily="34" charset="0"/>
              </a:rPr>
              <a:t> and </a:t>
            </a:r>
            <a:r>
              <a:rPr lang="es-EC" dirty="0" err="1" smtClean="0">
                <a:latin typeface="Arial Narrow" pitchFamily="34" charset="0"/>
              </a:rPr>
              <a:t>activities</a:t>
            </a:r>
            <a:endParaRPr lang="es-EC" dirty="0" smtClean="0">
              <a:latin typeface="Arial Narrow" pitchFamily="34" charset="0"/>
            </a:endParaRPr>
          </a:p>
          <a:p>
            <a:endParaRPr lang="es-EC" dirty="0" smtClean="0">
              <a:latin typeface="Arial Narrow" pitchFamily="34" charset="0"/>
            </a:endParaRPr>
          </a:p>
          <a:p>
            <a:r>
              <a:rPr lang="es-EC" dirty="0" smtClean="0">
                <a:latin typeface="Arial Narrow" pitchFamily="34" charset="0"/>
              </a:rPr>
              <a:t>PLAN – </a:t>
            </a:r>
            <a:r>
              <a:rPr lang="es-EC" dirty="0" err="1" smtClean="0">
                <a:latin typeface="Arial Narrow" pitchFamily="34" charset="0"/>
              </a:rPr>
              <a:t>created</a:t>
            </a:r>
            <a:r>
              <a:rPr lang="es-EC" dirty="0" smtClean="0">
                <a:latin typeface="Arial Narrow" pitchFamily="34" charset="0"/>
              </a:rPr>
              <a:t> a </a:t>
            </a:r>
            <a:r>
              <a:rPr lang="es-EC" dirty="0" err="1" smtClean="0">
                <a:latin typeface="Arial Narrow" pitchFamily="34" charset="0"/>
              </a:rPr>
              <a:t>detailed</a:t>
            </a:r>
            <a:r>
              <a:rPr lang="es-EC" dirty="0" smtClean="0">
                <a:latin typeface="Arial Narrow" pitchFamily="34" charset="0"/>
              </a:rPr>
              <a:t> plan </a:t>
            </a:r>
            <a:r>
              <a:rPr lang="es-EC" dirty="0" err="1" smtClean="0">
                <a:latin typeface="Arial Narrow" pitchFamily="34" charset="0"/>
              </a:rPr>
              <a:t>with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specific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action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steps</a:t>
            </a:r>
            <a:r>
              <a:rPr lang="es-EC" dirty="0" smtClean="0">
                <a:latin typeface="Arial Narrow" pitchFamily="34" charset="0"/>
              </a:rPr>
              <a:t> and target dates </a:t>
            </a:r>
            <a:r>
              <a:rPr lang="es-EC" dirty="0" err="1" smtClean="0">
                <a:latin typeface="Arial Narrow" pitchFamily="34" charset="0"/>
              </a:rPr>
              <a:t>for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completion</a:t>
            </a:r>
            <a:endParaRPr lang="es-EC" dirty="0" smtClean="0">
              <a:latin typeface="Arial Narrow" pitchFamily="34" charset="0"/>
            </a:endParaRPr>
          </a:p>
          <a:p>
            <a:endParaRPr lang="es-EC" dirty="0" smtClean="0">
              <a:latin typeface="Arial Narrow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852244" y="1772816"/>
            <a:ext cx="3743325" cy="3384376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r>
              <a:rPr lang="es-EC" dirty="0" smtClean="0">
                <a:latin typeface="Arial Narrow" pitchFamily="34" charset="0"/>
              </a:rPr>
              <a:t>EXECUTE THE PLAN – </a:t>
            </a:r>
            <a:r>
              <a:rPr lang="es-EC" dirty="0" err="1" smtClean="0">
                <a:latin typeface="Arial Narrow" pitchFamily="34" charset="0"/>
              </a:rPr>
              <a:t>work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out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activities</a:t>
            </a:r>
            <a:r>
              <a:rPr lang="es-EC" dirty="0" smtClean="0">
                <a:latin typeface="Arial Narrow" pitchFamily="34" charset="0"/>
              </a:rPr>
              <a:t> and </a:t>
            </a:r>
            <a:r>
              <a:rPr lang="es-EC" dirty="0" err="1" smtClean="0">
                <a:latin typeface="Arial Narrow" pitchFamily="34" charset="0"/>
              </a:rPr>
              <a:t>tasks</a:t>
            </a:r>
            <a:endParaRPr lang="es-EC" dirty="0" smtClean="0">
              <a:latin typeface="Arial Narrow" pitchFamily="34" charset="0"/>
            </a:endParaRPr>
          </a:p>
          <a:p>
            <a:endParaRPr lang="es-EC" dirty="0" smtClean="0">
              <a:latin typeface="Arial Narrow" pitchFamily="34" charset="0"/>
            </a:endParaRPr>
          </a:p>
          <a:p>
            <a:endParaRPr lang="es-EC" dirty="0" smtClean="0">
              <a:latin typeface="Arial Narrow" pitchFamily="34" charset="0"/>
            </a:endParaRPr>
          </a:p>
          <a:p>
            <a:r>
              <a:rPr lang="es-EC" dirty="0" smtClean="0">
                <a:latin typeface="Arial Narrow" pitchFamily="34" charset="0"/>
              </a:rPr>
              <a:t>REVIEW -  </a:t>
            </a:r>
            <a:r>
              <a:rPr lang="es-EC" dirty="0" err="1" smtClean="0">
                <a:latin typeface="Arial Narrow" pitchFamily="34" charset="0"/>
              </a:rPr>
              <a:t>evaluate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the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results</a:t>
            </a:r>
            <a:r>
              <a:rPr lang="es-EC" dirty="0" smtClean="0">
                <a:latin typeface="Arial Narrow" pitchFamily="34" charset="0"/>
              </a:rPr>
              <a:t> 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39" y="214313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523220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2800" b="1" cap="all" dirty="0" smtClean="0">
                <a:solidFill>
                  <a:srgbClr val="FFC000"/>
                </a:solidFill>
                <a:latin typeface="Arial Narrow" pitchFamily="34" charset="0"/>
                <a:ea typeface="+mn-ea"/>
                <a:cs typeface="+mn-cs"/>
              </a:rPr>
              <a:t>CHAPTER FIVE</a:t>
            </a:r>
            <a:endParaRPr lang="en-US" sz="2800" b="1" cap="all" dirty="0">
              <a:solidFill>
                <a:srgbClr val="FFC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539552" y="2708920"/>
            <a:ext cx="3743325" cy="3528392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r>
              <a:rPr lang="es-EC" dirty="0" err="1" smtClean="0">
                <a:latin typeface="Arial Narrow" pitchFamily="34" charset="0"/>
              </a:rPr>
              <a:t>Education</a:t>
            </a:r>
            <a:r>
              <a:rPr lang="es-EC" dirty="0" smtClean="0">
                <a:latin typeface="Arial Narrow" pitchFamily="34" charset="0"/>
              </a:rPr>
              <a:t> has </a:t>
            </a:r>
            <a:r>
              <a:rPr lang="es-EC" dirty="0" err="1" smtClean="0">
                <a:latin typeface="Arial Narrow" pitchFamily="34" charset="0"/>
              </a:rPr>
              <a:t>been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uneffective</a:t>
            </a:r>
            <a:r>
              <a:rPr lang="es-EC" dirty="0" smtClean="0">
                <a:latin typeface="Arial Narrow" pitchFamily="34" charset="0"/>
              </a:rPr>
              <a:t> and </a:t>
            </a:r>
            <a:r>
              <a:rPr lang="es-EC" dirty="0" err="1" smtClean="0">
                <a:latin typeface="Arial Narrow" pitchFamily="34" charset="0"/>
              </a:rPr>
              <a:t>inefficent</a:t>
            </a:r>
            <a:r>
              <a:rPr lang="es-EC" dirty="0" smtClean="0">
                <a:latin typeface="Arial Narrow" pitchFamily="34" charset="0"/>
              </a:rPr>
              <a:t> </a:t>
            </a:r>
          </a:p>
          <a:p>
            <a:endParaRPr lang="es-EC" dirty="0" smtClean="0">
              <a:latin typeface="Arial Narrow" pitchFamily="34" charset="0"/>
            </a:endParaRPr>
          </a:p>
          <a:p>
            <a:r>
              <a:rPr lang="es-EC" dirty="0" err="1" smtClean="0">
                <a:latin typeface="Arial Narrow" pitchFamily="34" charset="0"/>
              </a:rPr>
              <a:t>Students´cultural</a:t>
            </a:r>
            <a:r>
              <a:rPr lang="es-EC" dirty="0" smtClean="0">
                <a:latin typeface="Arial Narrow" pitchFamily="34" charset="0"/>
              </a:rPr>
              <a:t> and </a:t>
            </a:r>
            <a:r>
              <a:rPr lang="es-EC" dirty="0" err="1" smtClean="0">
                <a:latin typeface="Arial Narrow" pitchFamily="34" charset="0"/>
              </a:rPr>
              <a:t>generational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backgrounds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have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not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been</a:t>
            </a:r>
            <a:r>
              <a:rPr lang="es-EC" dirty="0" smtClean="0">
                <a:latin typeface="Arial Narrow" pitchFamily="34" charset="0"/>
              </a:rPr>
              <a:t>  </a:t>
            </a:r>
            <a:r>
              <a:rPr lang="es-EC" dirty="0" err="1" smtClean="0">
                <a:latin typeface="Arial Narrow" pitchFamily="34" charset="0"/>
              </a:rPr>
              <a:t>taken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into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account</a:t>
            </a:r>
            <a:endParaRPr lang="es-EC" dirty="0" smtClean="0">
              <a:latin typeface="Arial Narrow" pitchFamily="34" charset="0"/>
            </a:endParaRPr>
          </a:p>
          <a:p>
            <a:endParaRPr lang="es-EC" dirty="0" smtClean="0">
              <a:latin typeface="Arial Narrow" pitchFamily="34" charset="0"/>
            </a:endParaRPr>
          </a:p>
          <a:p>
            <a:r>
              <a:rPr lang="es-EC" dirty="0" err="1" smtClean="0">
                <a:latin typeface="Arial Narrow" pitchFamily="34" charset="0"/>
              </a:rPr>
              <a:t>Learning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objectives</a:t>
            </a:r>
            <a:r>
              <a:rPr lang="es-EC" dirty="0" smtClean="0">
                <a:latin typeface="Arial Narrow" pitchFamily="34" charset="0"/>
              </a:rPr>
              <a:t> and </a:t>
            </a:r>
            <a:r>
              <a:rPr lang="es-EC" dirty="0" err="1" smtClean="0">
                <a:latin typeface="Arial Narrow" pitchFamily="34" charset="0"/>
              </a:rPr>
              <a:t>policies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have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not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been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presented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accurately</a:t>
            </a:r>
            <a:endParaRPr lang="es-EC" dirty="0" smtClean="0">
              <a:latin typeface="Arial Narrow" pitchFamily="34" charset="0"/>
            </a:endParaRPr>
          </a:p>
          <a:p>
            <a:endParaRPr lang="es-EC" dirty="0" smtClean="0">
              <a:latin typeface="Arial Narrow" pitchFamily="34" charset="0"/>
            </a:endParaRPr>
          </a:p>
          <a:p>
            <a:endParaRPr lang="es-EC" dirty="0" smtClean="0">
              <a:latin typeface="Arial Narrow" pitchFamily="34" charset="0"/>
            </a:endParaRPr>
          </a:p>
          <a:p>
            <a:endParaRPr lang="es-EC" dirty="0" smtClean="0">
              <a:latin typeface="Arial Narrow" pitchFamily="34" charset="0"/>
            </a:endParaRPr>
          </a:p>
          <a:p>
            <a:endParaRPr lang="es-EC" sz="2800" dirty="0" smtClean="0">
              <a:latin typeface="Arial Narrow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860032" y="2708920"/>
            <a:ext cx="3743325" cy="360040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r>
              <a:rPr lang="es-EC" dirty="0" err="1" smtClean="0">
                <a:latin typeface="Arial Narrow" pitchFamily="34" charset="0"/>
              </a:rPr>
              <a:t>Good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strategies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have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not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been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developed</a:t>
            </a:r>
            <a:endParaRPr lang="es-EC" dirty="0" smtClean="0">
              <a:latin typeface="Arial Narrow" pitchFamily="34" charset="0"/>
            </a:endParaRPr>
          </a:p>
          <a:p>
            <a:endParaRPr lang="es-EC" dirty="0" smtClean="0">
              <a:latin typeface="Arial Narrow" pitchFamily="34" charset="0"/>
            </a:endParaRPr>
          </a:p>
          <a:p>
            <a:r>
              <a:rPr lang="es-EC" dirty="0" err="1" smtClean="0">
                <a:latin typeface="Arial Narrow" pitchFamily="34" charset="0"/>
              </a:rPr>
              <a:t>Some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teachers</a:t>
            </a:r>
            <a:r>
              <a:rPr lang="es-EC" dirty="0" smtClean="0">
                <a:latin typeface="Arial Narrow" pitchFamily="34" charset="0"/>
              </a:rPr>
              <a:t> are </a:t>
            </a:r>
            <a:r>
              <a:rPr lang="es-EC" dirty="0" err="1" smtClean="0">
                <a:latin typeface="Arial Narrow" pitchFamily="34" charset="0"/>
              </a:rPr>
              <a:t>not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skilled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enough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to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understand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the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student</a:t>
            </a:r>
            <a:endParaRPr lang="es-EC" dirty="0" smtClean="0">
              <a:latin typeface="Arial Narrow" pitchFamily="34" charset="0"/>
            </a:endParaRPr>
          </a:p>
          <a:p>
            <a:endParaRPr lang="es-EC" dirty="0" smtClean="0">
              <a:latin typeface="Arial Narrow" pitchFamily="34" charset="0"/>
            </a:endParaRPr>
          </a:p>
          <a:p>
            <a:r>
              <a:rPr lang="es-EC" dirty="0" err="1" smtClean="0">
                <a:latin typeface="Arial Narrow" pitchFamily="34" charset="0"/>
              </a:rPr>
              <a:t>Students</a:t>
            </a:r>
            <a:r>
              <a:rPr lang="es-EC" dirty="0" smtClean="0">
                <a:latin typeface="Arial Narrow" pitchFamily="34" charset="0"/>
              </a:rPr>
              <a:t> do </a:t>
            </a:r>
            <a:r>
              <a:rPr lang="es-EC" dirty="0" err="1" smtClean="0">
                <a:latin typeface="Arial Narrow" pitchFamily="34" charset="0"/>
              </a:rPr>
              <a:t>not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receive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appropriate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feedback</a:t>
            </a:r>
            <a:endParaRPr lang="es-EC" dirty="0" smtClean="0">
              <a:latin typeface="Arial Narrow" pitchFamily="34" charset="0"/>
            </a:endParaRPr>
          </a:p>
          <a:p>
            <a:endParaRPr lang="es-EC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39" y="214313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123728" y="1412776"/>
            <a:ext cx="5544616" cy="79208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endParaRPr lang="es-EC" sz="2800" b="1" dirty="0" smtClean="0">
              <a:solidFill>
                <a:srgbClr val="FFC000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s-EC" sz="2800" b="1" dirty="0" smtClean="0">
                <a:solidFill>
                  <a:srgbClr val="FFC000"/>
                </a:solidFill>
                <a:latin typeface="Arial Narrow" pitchFamily="34" charset="0"/>
              </a:rPr>
              <a:t>OTHER CAUSES OF THE CORE PROBLEM</a:t>
            </a:r>
          </a:p>
          <a:p>
            <a:pPr algn="ctr">
              <a:defRPr/>
            </a:pPr>
            <a:endParaRPr lang="es-ES" sz="28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707886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b="1" cap="all" dirty="0" smtClean="0">
                <a:solidFill>
                  <a:srgbClr val="FFC000"/>
                </a:solidFill>
                <a:latin typeface="Arial Narrow" pitchFamily="34" charset="0"/>
                <a:ea typeface="+mn-ea"/>
                <a:cs typeface="+mn-cs"/>
              </a:rPr>
              <a:t>HYPOTHESIS</a:t>
            </a:r>
            <a:endParaRPr lang="en-US" b="1" cap="all" dirty="0">
              <a:solidFill>
                <a:srgbClr val="FFC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55576" y="1916832"/>
            <a:ext cx="7632848" cy="1944216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r>
              <a:rPr lang="es-EC" sz="2800" dirty="0" smtClean="0">
                <a:latin typeface="Arial Narrow" pitchFamily="34" charset="0"/>
              </a:rPr>
              <a:t>WORKING HYPOTHESIS (</a:t>
            </a:r>
            <a:r>
              <a:rPr lang="es-EC" sz="2800" dirty="0" err="1" smtClean="0">
                <a:latin typeface="Arial Narrow" pitchFamily="34" charset="0"/>
              </a:rPr>
              <a:t>Hi</a:t>
            </a:r>
            <a:r>
              <a:rPr lang="es-EC" sz="2800" dirty="0" smtClean="0">
                <a:latin typeface="Arial Narrow" pitchFamily="34" charset="0"/>
              </a:rPr>
              <a:t>)</a:t>
            </a:r>
          </a:p>
          <a:p>
            <a:endParaRPr lang="es-EC" dirty="0" smtClean="0">
              <a:latin typeface="Arial Narrow" pitchFamily="34" charset="0"/>
            </a:endParaRPr>
          </a:p>
          <a:p>
            <a:r>
              <a:rPr lang="es-EC" sz="2000" dirty="0" err="1" smtClean="0">
                <a:latin typeface="Arial Narrow" pitchFamily="34" charset="0"/>
              </a:rPr>
              <a:t>Coaching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affects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positively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the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teaching</a:t>
            </a:r>
            <a:r>
              <a:rPr lang="es-EC" sz="2000" dirty="0" smtClean="0">
                <a:latin typeface="Arial Narrow" pitchFamily="34" charset="0"/>
              </a:rPr>
              <a:t> and </a:t>
            </a:r>
            <a:r>
              <a:rPr lang="es-EC" sz="2000" dirty="0" err="1" smtClean="0">
                <a:latin typeface="Arial Narrow" pitchFamily="34" charset="0"/>
              </a:rPr>
              <a:t>learning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process</a:t>
            </a:r>
            <a:r>
              <a:rPr lang="es-EC" sz="2000" dirty="0" smtClean="0">
                <a:latin typeface="Arial Narrow" pitchFamily="34" charset="0"/>
              </a:rPr>
              <a:t> of </a:t>
            </a:r>
            <a:r>
              <a:rPr lang="es-EC" sz="2000" dirty="0" err="1" smtClean="0">
                <a:latin typeface="Arial Narrow" pitchFamily="34" charset="0"/>
              </a:rPr>
              <a:t>English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students</a:t>
            </a:r>
            <a:r>
              <a:rPr lang="es-EC" sz="2000" dirty="0" smtClean="0">
                <a:latin typeface="Arial Narrow" pitchFamily="34" charset="0"/>
              </a:rPr>
              <a:t> in </a:t>
            </a:r>
            <a:r>
              <a:rPr lang="es-EC" sz="2000" dirty="0" err="1" smtClean="0">
                <a:latin typeface="Arial Narrow" pitchFamily="34" charset="0"/>
              </a:rPr>
              <a:t>eighth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level</a:t>
            </a:r>
            <a:endParaRPr lang="es-EC" sz="2000" dirty="0" smtClean="0">
              <a:latin typeface="Arial Narrow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83568" y="4365104"/>
            <a:ext cx="7776864" cy="187220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r>
              <a:rPr lang="es-EC" sz="2800" dirty="0" smtClean="0">
                <a:latin typeface="Arial Narrow" pitchFamily="34" charset="0"/>
              </a:rPr>
              <a:t>NULL HYPOTHESIS (Ho)</a:t>
            </a:r>
          </a:p>
          <a:p>
            <a:endParaRPr lang="es-EC" sz="2800" dirty="0" smtClean="0">
              <a:latin typeface="Arial Narrow" pitchFamily="34" charset="0"/>
            </a:endParaRPr>
          </a:p>
          <a:p>
            <a:r>
              <a:rPr lang="es-EC" sz="2000" dirty="0" err="1" smtClean="0">
                <a:latin typeface="Arial Narrow" pitchFamily="34" charset="0"/>
              </a:rPr>
              <a:t>Coaching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does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not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affect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the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teaching</a:t>
            </a:r>
            <a:r>
              <a:rPr lang="es-EC" sz="2000" dirty="0" smtClean="0">
                <a:latin typeface="Arial Narrow" pitchFamily="34" charset="0"/>
              </a:rPr>
              <a:t> and </a:t>
            </a:r>
            <a:r>
              <a:rPr lang="es-EC" sz="2000" dirty="0" err="1" smtClean="0">
                <a:latin typeface="Arial Narrow" pitchFamily="34" charset="0"/>
              </a:rPr>
              <a:t>learning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process</a:t>
            </a:r>
            <a:r>
              <a:rPr lang="es-EC" sz="2000" dirty="0" smtClean="0">
                <a:latin typeface="Arial Narrow" pitchFamily="34" charset="0"/>
              </a:rPr>
              <a:t> of </a:t>
            </a:r>
            <a:r>
              <a:rPr lang="es-EC" sz="2000" dirty="0" err="1" smtClean="0">
                <a:latin typeface="Arial Narrow" pitchFamily="34" charset="0"/>
              </a:rPr>
              <a:t>English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39" y="214313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000125" y="4149080"/>
            <a:ext cx="7543800" cy="1578471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5400" b="1" spc="-100" dirty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  <a:t>PART </a:t>
            </a:r>
            <a:r>
              <a:rPr lang="es-MX" sz="5400" b="1" spc="-100" dirty="0" smtClean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  <a:t>THREE</a:t>
            </a:r>
            <a:r>
              <a:rPr lang="es-MX" sz="4000" b="1" spc="-100" dirty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es-MX" sz="4000" b="1" spc="-100" dirty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es-MX" sz="4000" b="1" spc="-100" dirty="0" smtClean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  <a:t>METHODOLOGICAL DESIGN</a:t>
            </a:r>
            <a:endParaRPr lang="es-ES" sz="4000" spc="-1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609029"/>
            <a:ext cx="285750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683568" y="3429000"/>
            <a:ext cx="3743325" cy="3024336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MX" sz="1600" dirty="0" err="1" smtClean="0">
                <a:latin typeface="Arial Narrow" pitchFamily="34" charset="0"/>
              </a:rPr>
              <a:t>The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type</a:t>
            </a:r>
            <a:r>
              <a:rPr lang="es-MX" sz="1600" dirty="0" smtClean="0">
                <a:latin typeface="Arial Narrow" pitchFamily="34" charset="0"/>
              </a:rPr>
              <a:t> of </a:t>
            </a:r>
            <a:r>
              <a:rPr lang="es-MX" sz="1600" dirty="0" err="1" smtClean="0">
                <a:latin typeface="Arial Narrow" pitchFamily="34" charset="0"/>
              </a:rPr>
              <a:t>research</a:t>
            </a:r>
            <a:r>
              <a:rPr lang="es-MX" sz="1600" dirty="0" smtClean="0">
                <a:latin typeface="Arial Narrow" pitchFamily="34" charset="0"/>
              </a:rPr>
              <a:t> and </a:t>
            </a:r>
            <a:r>
              <a:rPr lang="es-MX" sz="1600" dirty="0" err="1" smtClean="0">
                <a:latin typeface="Arial Narrow" pitchFamily="34" charset="0"/>
              </a:rPr>
              <a:t>design</a:t>
            </a: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MX" sz="1600" dirty="0" smtClean="0">
                <a:latin typeface="Arial Narrow" pitchFamily="34" charset="0"/>
              </a:rPr>
              <a:t>       </a:t>
            </a:r>
            <a:r>
              <a:rPr lang="es-MX" sz="1600" dirty="0" err="1" smtClean="0">
                <a:latin typeface="Arial Narrow" pitchFamily="34" charset="0"/>
              </a:rPr>
              <a:t>Applied</a:t>
            </a:r>
            <a:r>
              <a:rPr lang="es-MX" sz="1600" dirty="0" smtClean="0">
                <a:latin typeface="Arial Narrow" pitchFamily="34" charset="0"/>
              </a:rPr>
              <a:t> and </a:t>
            </a:r>
            <a:r>
              <a:rPr lang="es-MX" sz="1600" dirty="0" err="1" smtClean="0">
                <a:latin typeface="Arial Narrow" pitchFamily="34" charset="0"/>
              </a:rPr>
              <a:t>descriptive</a:t>
            </a:r>
            <a:r>
              <a:rPr lang="es-MX" sz="1600" dirty="0" smtClean="0">
                <a:latin typeface="Arial Narrow" pitchFamily="34" charset="0"/>
              </a:rPr>
              <a:t> and of </a:t>
            </a:r>
            <a:r>
              <a:rPr lang="es-MX" sz="1600" dirty="0" err="1" smtClean="0">
                <a:latin typeface="Arial Narrow" pitchFamily="34" charset="0"/>
              </a:rPr>
              <a:t>field</a:t>
            </a:r>
            <a:endParaRPr lang="es-MX" sz="1600" dirty="0" smtClean="0">
              <a:latin typeface="Arial Narrow" pitchFamily="34" charset="0"/>
            </a:endParaRPr>
          </a:p>
          <a:p>
            <a:pPr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600" dirty="0" err="1" smtClean="0">
                <a:latin typeface="Arial Narrow" pitchFamily="34" charset="0"/>
              </a:rPr>
              <a:t>Population</a:t>
            </a:r>
            <a:r>
              <a:rPr lang="es-MX" sz="1600" dirty="0" smtClean="0">
                <a:latin typeface="Arial Narrow" pitchFamily="34" charset="0"/>
              </a:rPr>
              <a:t> and </a:t>
            </a:r>
            <a:r>
              <a:rPr lang="es-MX" sz="1600" dirty="0" err="1" smtClean="0">
                <a:latin typeface="Arial Narrow" pitchFamily="34" charset="0"/>
              </a:rPr>
              <a:t>sample</a:t>
            </a:r>
            <a:endParaRPr lang="es-MX" sz="1600" dirty="0" smtClean="0">
              <a:latin typeface="Arial Narrow" pitchFamily="34" charset="0"/>
            </a:endParaRPr>
          </a:p>
          <a:p>
            <a:pPr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MX" sz="1600" dirty="0" smtClean="0">
                <a:latin typeface="Arial Narrow" pitchFamily="34" charset="0"/>
              </a:rPr>
              <a:t>       5 </a:t>
            </a:r>
            <a:r>
              <a:rPr lang="es-MX" sz="1600" dirty="0" err="1" smtClean="0">
                <a:latin typeface="Arial Narrow" pitchFamily="34" charset="0"/>
              </a:rPr>
              <a:t>classes</a:t>
            </a:r>
            <a:r>
              <a:rPr lang="es-MX" sz="1600" dirty="0" smtClean="0">
                <a:latin typeface="Arial Narrow" pitchFamily="34" charset="0"/>
              </a:rPr>
              <a:t> of </a:t>
            </a:r>
            <a:r>
              <a:rPr lang="es-MX" sz="1600" dirty="0" err="1" smtClean="0">
                <a:latin typeface="Arial Narrow" pitchFamily="34" charset="0"/>
              </a:rPr>
              <a:t>the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eighth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level</a:t>
            </a:r>
            <a:endParaRPr lang="es-MX" sz="16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MX" sz="1600" dirty="0" smtClean="0">
                <a:latin typeface="Arial Narrow" pitchFamily="34" charset="0"/>
              </a:rPr>
              <a:t>       102 </a:t>
            </a:r>
            <a:r>
              <a:rPr lang="es-MX" sz="1600" dirty="0" err="1" smtClean="0">
                <a:latin typeface="Arial Narrow" pitchFamily="34" charset="0"/>
              </a:rPr>
              <a:t>students</a:t>
            </a:r>
            <a:endParaRPr lang="es-MX" sz="16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MX" sz="1600" dirty="0" smtClean="0">
                <a:latin typeface="Arial Narrow" pitchFamily="34" charset="0"/>
              </a:rPr>
              <a:t>       4 </a:t>
            </a:r>
            <a:r>
              <a:rPr lang="es-MX" sz="1600" dirty="0" err="1" smtClean="0">
                <a:latin typeface="Arial Narrow" pitchFamily="34" charset="0"/>
              </a:rPr>
              <a:t>teachers</a:t>
            </a:r>
            <a:r>
              <a:rPr lang="es-MX" sz="1600" dirty="0" smtClean="0">
                <a:latin typeface="Arial Narrow" pitchFamily="34" charset="0"/>
              </a:rPr>
              <a:t>   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5076057" y="548681"/>
            <a:ext cx="3384376" cy="1656184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Field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work</a:t>
            </a:r>
            <a:endParaRPr lang="es-EC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EC" sz="16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EC" sz="1600" dirty="0" err="1" smtClean="0">
                <a:latin typeface="Arial Narrow" pitchFamily="34" charset="0"/>
              </a:rPr>
              <a:t>The</a:t>
            </a:r>
            <a:r>
              <a:rPr lang="es-EC" sz="1600" dirty="0" smtClean="0">
                <a:latin typeface="Arial Narrow" pitchFamily="34" charset="0"/>
              </a:rPr>
              <a:t> 8th </a:t>
            </a:r>
            <a:r>
              <a:rPr lang="es-EC" sz="1600" dirty="0" err="1" smtClean="0">
                <a:latin typeface="Arial Narrow" pitchFamily="34" charset="0"/>
              </a:rPr>
              <a:t>level</a:t>
            </a:r>
            <a:r>
              <a:rPr lang="es-EC" sz="1600" dirty="0" smtClean="0">
                <a:latin typeface="Arial Narrow" pitchFamily="34" charset="0"/>
              </a:rPr>
              <a:t> of </a:t>
            </a:r>
            <a:r>
              <a:rPr lang="es-EC" sz="1600" dirty="0" err="1" smtClean="0">
                <a:latin typeface="Arial Narrow" pitchFamily="34" charset="0"/>
              </a:rPr>
              <a:t>English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Education</a:t>
            </a:r>
            <a:r>
              <a:rPr lang="es-EC" sz="1600" dirty="0" smtClean="0">
                <a:latin typeface="Arial Narrow" pitchFamily="34" charset="0"/>
              </a:rPr>
              <a:t> at </a:t>
            </a:r>
            <a:r>
              <a:rPr lang="es-EC" sz="1600" dirty="0" err="1" smtClean="0">
                <a:latin typeface="Arial Narrow" pitchFamily="34" charset="0"/>
              </a:rPr>
              <a:t>Army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Polytechnic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School</a:t>
            </a:r>
            <a:r>
              <a:rPr lang="es-EC" sz="1600" dirty="0" smtClean="0">
                <a:latin typeface="Arial Narrow" pitchFamily="34" charset="0"/>
              </a:rPr>
              <a:t> – </a:t>
            </a:r>
            <a:r>
              <a:rPr lang="es-EC" sz="1600" dirty="0" err="1" smtClean="0">
                <a:latin typeface="Arial Narrow" pitchFamily="34" charset="0"/>
              </a:rPr>
              <a:t>School</a:t>
            </a:r>
            <a:r>
              <a:rPr lang="es-EC" sz="1600" dirty="0" smtClean="0">
                <a:latin typeface="Arial Narrow" pitchFamily="34" charset="0"/>
              </a:rPr>
              <a:t> of </a:t>
            </a:r>
            <a:r>
              <a:rPr lang="es-EC" sz="1600" dirty="0" err="1" smtClean="0">
                <a:latin typeface="Arial Narrow" pitchFamily="34" charset="0"/>
              </a:rPr>
              <a:t>Languages</a:t>
            </a:r>
            <a:r>
              <a:rPr lang="es-EC" sz="1600" dirty="0" smtClean="0">
                <a:latin typeface="Arial Narrow" pitchFamily="34" charset="0"/>
              </a:rPr>
              <a:t>, in </a:t>
            </a:r>
            <a:r>
              <a:rPr lang="es-EC" sz="1600" dirty="0" err="1" smtClean="0">
                <a:latin typeface="Arial Narrow" pitchFamily="34" charset="0"/>
              </a:rPr>
              <a:t>Sangolqui</a:t>
            </a:r>
            <a:endParaRPr lang="es-EC" sz="1600" dirty="0" smtClean="0">
              <a:latin typeface="Arial Narrow" pitchFamily="34" charset="0"/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39" y="214313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619672" y="1052736"/>
            <a:ext cx="2808312" cy="108012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ES" sz="2400" b="1" dirty="0" smtClean="0">
                <a:solidFill>
                  <a:srgbClr val="FFC000"/>
                </a:solidFill>
                <a:latin typeface="Arial Narrow" pitchFamily="34" charset="0"/>
              </a:rPr>
              <a:t>METHODOLOGICAL DESIGN</a:t>
            </a:r>
            <a:endParaRPr lang="es-ES" sz="24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148065" y="3501007"/>
            <a:ext cx="3384376" cy="237626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EC" sz="1600" dirty="0" smtClean="0">
                <a:latin typeface="Arial Narrow" pitchFamily="34" charset="0"/>
              </a:rPr>
              <a:t> Data </a:t>
            </a:r>
            <a:r>
              <a:rPr lang="es-EC" sz="1600" dirty="0" err="1" smtClean="0">
                <a:latin typeface="Arial Narrow" pitchFamily="34" charset="0"/>
              </a:rPr>
              <a:t>Collection</a:t>
            </a:r>
            <a:endParaRPr lang="es-EC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EC" sz="16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EC" sz="1600" dirty="0" smtClean="0">
                <a:latin typeface="Arial Narrow" pitchFamily="34" charset="0"/>
              </a:rPr>
              <a:t>       </a:t>
            </a:r>
            <a:r>
              <a:rPr lang="es-EC" sz="1600" dirty="0" err="1" smtClean="0">
                <a:latin typeface="Arial Narrow" pitchFamily="34" charset="0"/>
              </a:rPr>
              <a:t>Surveys</a:t>
            </a:r>
            <a:r>
              <a:rPr lang="es-EC" sz="1600" dirty="0" smtClean="0">
                <a:latin typeface="Arial Narrow" pitchFamily="34" charset="0"/>
              </a:rPr>
              <a:t> and interviews</a:t>
            </a:r>
          </a:p>
          <a:p>
            <a:pPr>
              <a:defRPr/>
            </a:pPr>
            <a:endParaRPr lang="es-EC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sz="1600" dirty="0" smtClean="0">
                <a:latin typeface="Arial Narrow" pitchFamily="34" charset="0"/>
              </a:rPr>
              <a:t>Data </a:t>
            </a:r>
            <a:r>
              <a:rPr lang="es-EC" sz="1600" dirty="0" err="1" smtClean="0">
                <a:latin typeface="Arial Narrow" pitchFamily="34" charset="0"/>
              </a:rPr>
              <a:t>analysis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procedures</a:t>
            </a:r>
            <a:endParaRPr lang="es-EC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EC" sz="16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s-EC" sz="1600" dirty="0" smtClean="0">
                <a:latin typeface="Arial Narrow" pitchFamily="34" charset="0"/>
              </a:rPr>
              <a:t>       </a:t>
            </a:r>
            <a:r>
              <a:rPr lang="es-EC" sz="1600" dirty="0" err="1" smtClean="0">
                <a:latin typeface="Arial Narrow" pitchFamily="34" charset="0"/>
              </a:rPr>
              <a:t>Descriptive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statistics</a:t>
            </a:r>
            <a:endParaRPr lang="es-EC" sz="1600" dirty="0" smtClean="0">
              <a:latin typeface="Arial Narrow" pitchFamily="34" charset="0"/>
            </a:endParaRPr>
          </a:p>
        </p:txBody>
      </p:sp>
      <p:cxnSp>
        <p:nvCxnSpPr>
          <p:cNvPr id="8" name="7 Conector angular"/>
          <p:cNvCxnSpPr/>
          <p:nvPr/>
        </p:nvCxnSpPr>
        <p:spPr>
          <a:xfrm rot="16200000" flipH="1">
            <a:off x="3743908" y="2456892"/>
            <a:ext cx="1728192" cy="1080120"/>
          </a:xfrm>
          <a:prstGeom prst="bentConnector3">
            <a:avLst>
              <a:gd name="adj1" fmla="val 34995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angular"/>
          <p:cNvCxnSpPr/>
          <p:nvPr/>
        </p:nvCxnSpPr>
        <p:spPr>
          <a:xfrm flipV="1">
            <a:off x="4067944" y="764704"/>
            <a:ext cx="1008112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angular"/>
          <p:cNvCxnSpPr/>
          <p:nvPr/>
        </p:nvCxnSpPr>
        <p:spPr>
          <a:xfrm rot="5400000">
            <a:off x="1799692" y="2528900"/>
            <a:ext cx="1296144" cy="504056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000125" y="4149080"/>
            <a:ext cx="7543800" cy="1578471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5400" b="1" spc="-100" dirty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  <a:t>PART </a:t>
            </a:r>
            <a:r>
              <a:rPr lang="es-MX" sz="5400" b="1" spc="-100" dirty="0" smtClean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  <a:t>FOUR</a:t>
            </a:r>
            <a:r>
              <a:rPr lang="es-MX" sz="4000" b="1" spc="-100" dirty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es-MX" sz="4000" b="1" spc="-100" dirty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es-MX" sz="4000" b="1" spc="-100" dirty="0" smtClean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  <a:t>TESTING THE HYPOTESIS</a:t>
            </a:r>
            <a:endParaRPr lang="es-ES" sz="4000" spc="-1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609029"/>
            <a:ext cx="285750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 bwMode="auto">
          <a:xfrm>
            <a:off x="611560" y="4221088"/>
            <a:ext cx="4320480" cy="2304256"/>
          </a:xfrm>
          <a:prstGeom prst="rect">
            <a:avLst/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t"/>
          <a:lstStyle/>
          <a:p>
            <a:pPr algn="ctr"/>
            <a:endParaRPr lang="es-MX" sz="1400" dirty="0" smtClean="0"/>
          </a:p>
        </p:txBody>
      </p:sp>
      <p:sp>
        <p:nvSpPr>
          <p:cNvPr id="2" name="1 Rectángulo"/>
          <p:cNvSpPr/>
          <p:nvPr/>
        </p:nvSpPr>
        <p:spPr bwMode="auto">
          <a:xfrm>
            <a:off x="2267744" y="332656"/>
            <a:ext cx="4680520" cy="576064"/>
          </a:xfrm>
          <a:prstGeom prst="rect">
            <a:avLst/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/>
          <a:lstStyle/>
          <a:p>
            <a:pPr algn="ctr"/>
            <a:r>
              <a:rPr lang="es-ES" sz="2000" b="1" dirty="0" smtClean="0">
                <a:solidFill>
                  <a:srgbClr val="FFC000"/>
                </a:solidFill>
                <a:latin typeface="Arial Narrow" pitchFamily="34" charset="0"/>
              </a:rPr>
              <a:t>GRAPHICAL EXPOSITION OF RESULTS</a:t>
            </a: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539552" y="1268760"/>
            <a:ext cx="8136904" cy="259228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defRPr/>
            </a:pPr>
            <a:r>
              <a:rPr lang="es-MX" sz="1600" dirty="0" smtClean="0">
                <a:latin typeface="Arial Narrow" pitchFamily="34" charset="0"/>
              </a:rPr>
              <a:t>Do </a:t>
            </a:r>
            <a:r>
              <a:rPr lang="es-MX" sz="1600" dirty="0" err="1" smtClean="0">
                <a:latin typeface="Arial Narrow" pitchFamily="34" charset="0"/>
              </a:rPr>
              <a:t>you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study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English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because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you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like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it</a:t>
            </a:r>
            <a:r>
              <a:rPr lang="es-MX" sz="1600" dirty="0" smtClean="0">
                <a:latin typeface="Arial Narrow" pitchFamily="34" charset="0"/>
              </a:rPr>
              <a:t>?</a:t>
            </a:r>
          </a:p>
          <a:p>
            <a:pPr>
              <a:defRPr/>
            </a:pPr>
            <a:endParaRPr lang="es-MX" sz="1600" dirty="0" smtClean="0">
              <a:latin typeface="Arial Narrow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87624" y="1844824"/>
          <a:ext cx="6696744" cy="18124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6184"/>
                <a:gridCol w="1391816"/>
                <a:gridCol w="1524000"/>
                <a:gridCol w="2124744"/>
              </a:tblGrid>
              <a:tr h="7761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itchFamily="34" charset="0"/>
                        </a:rPr>
                        <a:t>INDICATOR</a:t>
                      </a:r>
                      <a:endParaRPr lang="es-MX" sz="1400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itchFamily="34" charset="0"/>
                        </a:rPr>
                        <a:t>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itchFamily="34" charset="0"/>
                        </a:rPr>
                        <a:t>YES</a:t>
                      </a:r>
                      <a:endParaRPr lang="es-MX" sz="1400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MX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itchFamily="34" charset="0"/>
                        </a:rPr>
                        <a:t>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itchFamily="34" charset="0"/>
                        </a:rPr>
                        <a:t>NO</a:t>
                      </a:r>
                      <a:endParaRPr lang="es-MX" sz="1400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MX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itchFamily="34" charset="0"/>
                        </a:rPr>
                        <a:t>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itchFamily="34" charset="0"/>
                        </a:rPr>
                        <a:t>MAKES NO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itchFamily="34" charset="0"/>
                        </a:rPr>
                        <a:t>DIFFERENCE</a:t>
                      </a:r>
                      <a:endParaRPr lang="es-MX" sz="140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itchFamily="34" charset="0"/>
                        </a:rPr>
                        <a:t>FRECUENCY</a:t>
                      </a:r>
                      <a:endParaRPr lang="es-MX" sz="1400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MX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itchFamily="34" charset="0"/>
                        </a:rPr>
                        <a:t>39</a:t>
                      </a:r>
                      <a:endParaRPr lang="es-MX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itchFamily="34" charset="0"/>
                        </a:rPr>
                        <a:t>42</a:t>
                      </a:r>
                      <a:endParaRPr lang="es-MX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itchFamily="34" charset="0"/>
                        </a:rPr>
                        <a:t>21</a:t>
                      </a:r>
                      <a:endParaRPr lang="es-MX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36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itchFamily="34" charset="0"/>
                        </a:rPr>
                        <a:t>PERCENTAGE</a:t>
                      </a:r>
                      <a:endParaRPr lang="es-MX" sz="1400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MX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itchFamily="34" charset="0"/>
                        </a:rPr>
                        <a:t>38%</a:t>
                      </a:r>
                      <a:endParaRPr lang="es-MX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itchFamily="34" charset="0"/>
                        </a:rPr>
                        <a:t>41%</a:t>
                      </a:r>
                      <a:endParaRPr lang="es-MX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itchFamily="34" charset="0"/>
                        </a:rPr>
                        <a:t>21%</a:t>
                      </a:r>
                      <a:endParaRPr lang="es-MX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Gráfico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816" y="4337232"/>
            <a:ext cx="4186290" cy="208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148064" y="4050060"/>
            <a:ext cx="3672408" cy="259228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r>
              <a:rPr lang="en-GB" sz="1600" dirty="0" smtClean="0"/>
              <a:t>SOURCE:		Survey</a:t>
            </a:r>
            <a:endParaRPr lang="es-MX" sz="1600" dirty="0" smtClean="0"/>
          </a:p>
          <a:p>
            <a:r>
              <a:rPr lang="en-GB" sz="1600" dirty="0" smtClean="0"/>
              <a:t>PREPARED BY:	Cecilia Missura</a:t>
            </a:r>
            <a:endParaRPr lang="es-MX" sz="1600" dirty="0" smtClean="0"/>
          </a:p>
          <a:p>
            <a:r>
              <a:rPr lang="en-GB" sz="1600" dirty="0" smtClean="0"/>
              <a:t>ANALYSIS: </a:t>
            </a:r>
            <a:endParaRPr lang="es-MX" sz="1600" dirty="0" smtClean="0"/>
          </a:p>
          <a:p>
            <a:r>
              <a:rPr lang="en-GB" sz="1400" dirty="0" smtClean="0"/>
              <a:t>38% of the students studied English because they like it, 41% of the students did not like to study English and 21% of the students made no difference, they just have to study it.</a:t>
            </a:r>
            <a:endParaRPr lang="es-MX" sz="1400" dirty="0" smtClean="0"/>
          </a:p>
          <a:p>
            <a:pPr>
              <a:defRPr/>
            </a:pPr>
            <a:endParaRPr lang="es-MX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19250" y="620713"/>
            <a:ext cx="6915150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sz="4000" b="1" dirty="0">
                <a:solidFill>
                  <a:srgbClr val="FFC000"/>
                </a:solidFill>
                <a:latin typeface="Arial Narrow" pitchFamily="34" charset="0"/>
              </a:rPr>
              <a:t>INTRODUCTION:</a:t>
            </a:r>
            <a:endParaRPr lang="es-ES" sz="40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10059" y="1844824"/>
            <a:ext cx="691832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ü"/>
            </a:pPr>
            <a:r>
              <a:rPr lang="en-GB" sz="2400" dirty="0" smtClean="0">
                <a:latin typeface="Arial Narrow" pitchFamily="34" charset="0"/>
              </a:rPr>
              <a:t>Coaching has become one of the fastest growing industry within personal development.</a:t>
            </a:r>
            <a:endParaRPr lang="en-GB" sz="2400" dirty="0">
              <a:latin typeface="Arial Narrow" pitchFamily="34" charset="0"/>
            </a:endParaRP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endParaRPr lang="en-GB" sz="2400" dirty="0">
              <a:latin typeface="Arial Narrow" pitchFamily="34" charset="0"/>
            </a:endParaRP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ü"/>
            </a:pPr>
            <a:r>
              <a:rPr lang="en-GB" sz="2400" dirty="0" smtClean="0">
                <a:latin typeface="Arial Narrow" pitchFamily="34" charset="0"/>
              </a:rPr>
              <a:t>Coaching comes from the word “COACH” something that takes you from one place to another, in this case with the help of a coach you can perform different and obtain higher achievements.</a:t>
            </a:r>
            <a:endParaRPr lang="en-GB" sz="2400" dirty="0">
              <a:latin typeface="Arial Narrow" pitchFamily="34" charset="0"/>
            </a:endParaRP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endParaRPr lang="en-GB" sz="2400" dirty="0">
              <a:latin typeface="Arial Narrow" pitchFamily="34" charset="0"/>
            </a:endParaRP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</a:rPr>
              <a:t>A coach will help students reach were they want to be. </a:t>
            </a:r>
            <a:endParaRPr lang="es-ES" sz="2400" dirty="0">
              <a:latin typeface="Arial Narrow" pitchFamily="34" charset="0"/>
            </a:endParaRP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>
            <a:off x="1403648" y="1772816"/>
            <a:ext cx="6624736" cy="4968552"/>
          </a:xfrm>
          <a:prstGeom prst="rect">
            <a:avLst/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t"/>
          <a:lstStyle/>
          <a:p>
            <a:pPr algn="ctr"/>
            <a:endParaRPr lang="es-MX" sz="1400" dirty="0" smtClean="0"/>
          </a:p>
        </p:txBody>
      </p:sp>
      <p:sp>
        <p:nvSpPr>
          <p:cNvPr id="2" name="1 Rectángulo"/>
          <p:cNvSpPr/>
          <p:nvPr/>
        </p:nvSpPr>
        <p:spPr bwMode="auto">
          <a:xfrm>
            <a:off x="2123728" y="332656"/>
            <a:ext cx="4968552" cy="576064"/>
          </a:xfrm>
          <a:prstGeom prst="rect">
            <a:avLst/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/>
          <a:lstStyle/>
          <a:p>
            <a:pPr algn="ctr"/>
            <a:r>
              <a:rPr lang="es-ES" sz="2000" b="1" dirty="0" smtClean="0">
                <a:solidFill>
                  <a:srgbClr val="FFC000"/>
                </a:solidFill>
                <a:latin typeface="Arial Narrow" pitchFamily="34" charset="0"/>
              </a:rPr>
              <a:t>VERIFICATION OF THE HYPOTHESIS</a:t>
            </a:r>
          </a:p>
        </p:txBody>
      </p:sp>
      <p:sp>
        <p:nvSpPr>
          <p:cNvPr id="3" name="2 Rectángulo"/>
          <p:cNvSpPr/>
          <p:nvPr/>
        </p:nvSpPr>
        <p:spPr bwMode="auto">
          <a:xfrm>
            <a:off x="467544" y="1236142"/>
            <a:ext cx="1762115" cy="392658"/>
          </a:xfrm>
          <a:prstGeom prst="rect">
            <a:avLst/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t"/>
          <a:lstStyle/>
          <a:p>
            <a:pPr algn="ctr"/>
            <a:r>
              <a:rPr lang="es-ES" sz="1400" dirty="0" smtClean="0"/>
              <a:t>GROUP 1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47664" y="1898291"/>
          <a:ext cx="6336704" cy="4754880"/>
        </p:xfrm>
        <a:graphic>
          <a:graphicData uri="http://schemas.openxmlformats.org/drawingml/2006/table">
            <a:tbl>
              <a:tblPr/>
              <a:tblGrid>
                <a:gridCol w="2304256"/>
                <a:gridCol w="864096"/>
                <a:gridCol w="864096"/>
                <a:gridCol w="1224136"/>
                <a:gridCol w="1080120"/>
              </a:tblGrid>
              <a:tr h="7207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VARIABLES</a:t>
                      </a:r>
                      <a:endParaRPr lang="es-MX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0059" marR="60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 pitchFamily="34" charset="0"/>
                          <a:ea typeface="Calibri"/>
                          <a:cs typeface="Times New Roman"/>
                        </a:rPr>
                        <a:t>A</a:t>
                      </a: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 pitchFamily="34" charset="0"/>
                          <a:ea typeface="Calibri"/>
                          <a:cs typeface="Times New Roman"/>
                        </a:rPr>
                        <a:t>YES</a:t>
                      </a: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0059" marR="60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 pitchFamily="34" charset="0"/>
                          <a:ea typeface="Calibri"/>
                          <a:cs typeface="Times New Roman"/>
                        </a:rPr>
                        <a:t>B</a:t>
                      </a: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 pitchFamily="34" charset="0"/>
                          <a:ea typeface="Calibri"/>
                          <a:cs typeface="Times New Roman"/>
                        </a:rPr>
                        <a:t>NO</a:t>
                      </a: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0059" marR="60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C</a:t>
                      </a:r>
                      <a:endParaRPr lang="es-MX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MAKES NO DIFFERENCE</a:t>
                      </a:r>
                      <a:endParaRPr lang="es-MX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0059" marR="60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es-MX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0059" marR="60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72070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1. Do you study English because you like it?</a:t>
                      </a:r>
                      <a:endParaRPr lang="es-MX" sz="1600" b="1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059" marR="60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 pitchFamily="34" charset="0"/>
                          <a:ea typeface="Calibri"/>
                          <a:cs typeface="Times New Roman"/>
                        </a:rPr>
                        <a:t>39</a:t>
                      </a: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0059" marR="60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 pitchFamily="34" charset="0"/>
                          <a:ea typeface="Calibri"/>
                          <a:cs typeface="Times New Roman"/>
                        </a:rPr>
                        <a:t>42</a:t>
                      </a: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0059" marR="60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0059" marR="60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 pitchFamily="34" charset="0"/>
                          <a:ea typeface="Calibri"/>
                          <a:cs typeface="Times New Roman"/>
                        </a:rPr>
                        <a:t>102</a:t>
                      </a: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0059" marR="60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162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11. Now that you are in your last semester, do you think that a coach may have helped you increase your knowledge and appreciation of the English Language</a:t>
                      </a:r>
                      <a:endParaRPr lang="es-MX" sz="16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059" marR="60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 pitchFamily="34" charset="0"/>
                          <a:ea typeface="Calibri"/>
                          <a:cs typeface="Times New Roman"/>
                        </a:rPr>
                        <a:t>82</a:t>
                      </a: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0059" marR="60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0059" marR="60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0059" marR="60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 pitchFamily="34" charset="0"/>
                          <a:ea typeface="Calibri"/>
                          <a:cs typeface="Times New Roman"/>
                        </a:rPr>
                        <a:t>102</a:t>
                      </a: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0059" marR="60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604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0059" marR="60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 pitchFamily="34" charset="0"/>
                          <a:ea typeface="Calibri"/>
                          <a:cs typeface="Times New Roman"/>
                        </a:rPr>
                        <a:t>121</a:t>
                      </a: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0059" marR="60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 pitchFamily="34" charset="0"/>
                          <a:ea typeface="Calibri"/>
                          <a:cs typeface="Times New Roman"/>
                        </a:rPr>
                        <a:t>51</a:t>
                      </a: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0059" marR="60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 pitchFamily="34" charset="0"/>
                          <a:ea typeface="Calibri"/>
                          <a:cs typeface="Times New Roman"/>
                        </a:rPr>
                        <a:t>32</a:t>
                      </a:r>
                      <a:endParaRPr lang="es-MX" sz="16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0059" marR="60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204</a:t>
                      </a:r>
                      <a:endParaRPr lang="es-MX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0059" marR="60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27720"/>
            <a:ext cx="3816424" cy="32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UADRO 1 20 MAYO copia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78433"/>
            <a:ext cx="4320480" cy="229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agen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32494"/>
            <a:ext cx="3744416" cy="326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UADRO 2 20 MAYO cop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7" y="4450441"/>
            <a:ext cx="42800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259632" y="188640"/>
            <a:ext cx="6707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1" i="0" u="none" strike="noStrike" kern="1200" cap="all" spc="-10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CHI-SQUARE ANALYSIS</a:t>
            </a:r>
            <a:endParaRPr kumimoji="0" lang="en-US" sz="3600" b="1" i="0" u="none" strike="noStrike" kern="1200" cap="all" spc="-10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467544" y="548680"/>
            <a:ext cx="1762115" cy="392658"/>
          </a:xfrm>
          <a:prstGeom prst="rect">
            <a:avLst/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t"/>
          <a:lstStyle/>
          <a:p>
            <a:pPr algn="ctr"/>
            <a:r>
              <a:rPr lang="es-ES" sz="1400" dirty="0" smtClean="0"/>
              <a:t>GROUP 1</a:t>
            </a:r>
          </a:p>
        </p:txBody>
      </p:sp>
      <p:sp>
        <p:nvSpPr>
          <p:cNvPr id="11" name="10 Rectángulo"/>
          <p:cNvSpPr/>
          <p:nvPr/>
        </p:nvSpPr>
        <p:spPr bwMode="auto">
          <a:xfrm>
            <a:off x="6934243" y="548680"/>
            <a:ext cx="1762115" cy="392658"/>
          </a:xfrm>
          <a:prstGeom prst="rect">
            <a:avLst/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t"/>
          <a:lstStyle/>
          <a:p>
            <a:pPr algn="ctr"/>
            <a:r>
              <a:rPr lang="es-ES" sz="1400" dirty="0" smtClean="0"/>
              <a:t>GROUP 2</a:t>
            </a:r>
          </a:p>
        </p:txBody>
      </p:sp>
    </p:spTree>
    <p:extLst>
      <p:ext uri="{BB962C8B-B14F-4D97-AF65-F5344CB8AC3E}">
        <p14:creationId xmlns="" xmlns:p14="http://schemas.microsoft.com/office/powerpoint/2010/main" val="3900528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uadros chi-square-cuadro 4 co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789040"/>
            <a:ext cx="5472608" cy="2480342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2339752" y="3795776"/>
            <a:ext cx="4176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all" spc="-10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ANALYSIS GROUP</a:t>
            </a:r>
            <a:r>
              <a:rPr kumimoji="0" lang="es-EC" sz="2000" b="1" i="0" u="none" strike="noStrike" kern="1200" cap="all" spc="-10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1,2 AND 3</a:t>
            </a:r>
            <a:endParaRPr kumimoji="0" lang="en-US" sz="2000" b="1" i="0" u="none" strike="noStrike" kern="1200" cap="all" spc="-10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611560" y="548680"/>
            <a:ext cx="1762115" cy="392658"/>
          </a:xfrm>
          <a:prstGeom prst="rect">
            <a:avLst/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t"/>
          <a:lstStyle/>
          <a:p>
            <a:pPr algn="ctr"/>
            <a:r>
              <a:rPr lang="es-ES" sz="1400" dirty="0" smtClean="0"/>
              <a:t>GROUP 3</a:t>
            </a:r>
          </a:p>
        </p:txBody>
      </p:sp>
      <p:pic>
        <p:nvPicPr>
          <p:cNvPr id="2050" name="Image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260648"/>
            <a:ext cx="3524201" cy="31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UADRO 3 20 MAYO cop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3528392" cy="187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683568" y="2780928"/>
            <a:ext cx="3743325" cy="3888432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 A </a:t>
            </a:r>
            <a:r>
              <a:rPr lang="es-MX" sz="1600" dirty="0" err="1" smtClean="0">
                <a:latin typeface="Arial Narrow" pitchFamily="34" charset="0"/>
              </a:rPr>
              <a:t>high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percentage</a:t>
            </a:r>
            <a:r>
              <a:rPr lang="es-MX" sz="1600" dirty="0" smtClean="0">
                <a:latin typeface="Arial Narrow" pitchFamily="34" charset="0"/>
              </a:rPr>
              <a:t> of </a:t>
            </a:r>
            <a:r>
              <a:rPr lang="es-MX" sz="1600" dirty="0" err="1" smtClean="0">
                <a:latin typeface="Arial Narrow" pitchFamily="34" charset="0"/>
              </a:rPr>
              <a:t>the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students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think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that</a:t>
            </a:r>
            <a:r>
              <a:rPr lang="es-MX" sz="1600" dirty="0" smtClean="0">
                <a:latin typeface="Arial Narrow" pitchFamily="34" charset="0"/>
              </a:rPr>
              <a:t> a coach </a:t>
            </a:r>
            <a:r>
              <a:rPr lang="es-MX" sz="1600" dirty="0" err="1" smtClean="0">
                <a:latin typeface="Arial Narrow" pitchFamily="34" charset="0"/>
              </a:rPr>
              <a:t>would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have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helped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them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increase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their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knowledge</a:t>
            </a:r>
            <a:r>
              <a:rPr lang="es-MX" sz="1600" dirty="0" smtClean="0">
                <a:latin typeface="Arial Narrow" pitchFamily="34" charset="0"/>
              </a:rPr>
              <a:t> and </a:t>
            </a:r>
            <a:r>
              <a:rPr lang="es-MX" sz="1600" dirty="0" err="1" smtClean="0">
                <a:latin typeface="Arial Narrow" pitchFamily="34" charset="0"/>
              </a:rPr>
              <a:t>appreciation</a:t>
            </a:r>
            <a:r>
              <a:rPr lang="es-MX" sz="1600" dirty="0" smtClean="0">
                <a:latin typeface="Arial Narrow" pitchFamily="34" charset="0"/>
              </a:rPr>
              <a:t> of  </a:t>
            </a:r>
            <a:r>
              <a:rPr lang="es-MX" sz="1600" dirty="0" err="1" smtClean="0">
                <a:latin typeface="Arial Narrow" pitchFamily="34" charset="0"/>
              </a:rPr>
              <a:t>the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English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language</a:t>
            </a: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 A </a:t>
            </a:r>
            <a:r>
              <a:rPr lang="es-MX" sz="1600" dirty="0" err="1" smtClean="0">
                <a:latin typeface="Arial Narrow" pitchFamily="34" charset="0"/>
              </a:rPr>
              <a:t>teacher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should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be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like</a:t>
            </a:r>
            <a:r>
              <a:rPr lang="es-MX" sz="1600" dirty="0" smtClean="0">
                <a:latin typeface="Arial Narrow" pitchFamily="34" charset="0"/>
              </a:rPr>
              <a:t> a coach</a:t>
            </a: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 </a:t>
            </a:r>
            <a:r>
              <a:rPr lang="es-MX" sz="1600" dirty="0" err="1" smtClean="0">
                <a:latin typeface="Arial Narrow" pitchFamily="34" charset="0"/>
              </a:rPr>
              <a:t>Most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students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study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English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because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it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is</a:t>
            </a:r>
            <a:r>
              <a:rPr lang="es-MX" sz="1600" dirty="0" smtClean="0">
                <a:latin typeface="Arial Narrow" pitchFamily="34" charset="0"/>
              </a:rPr>
              <a:t> a </a:t>
            </a:r>
            <a:r>
              <a:rPr lang="es-MX" sz="1600" dirty="0" err="1" smtClean="0">
                <a:latin typeface="Arial Narrow" pitchFamily="34" charset="0"/>
              </a:rPr>
              <a:t>requirement</a:t>
            </a:r>
            <a:r>
              <a:rPr lang="es-MX" sz="1600" dirty="0" smtClean="0">
                <a:latin typeface="Arial Narrow" pitchFamily="34" charset="0"/>
              </a:rPr>
              <a:t> at ESPE</a:t>
            </a: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1600" dirty="0" smtClean="0">
                <a:latin typeface="Arial Narrow" pitchFamily="34" charset="0"/>
              </a:rPr>
              <a:t>  </a:t>
            </a:r>
            <a:r>
              <a:rPr lang="es-MX" sz="1600" dirty="0" err="1" smtClean="0">
                <a:latin typeface="Arial Narrow" pitchFamily="34" charset="0"/>
              </a:rPr>
              <a:t>Students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need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someone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to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help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them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increase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their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self-esteem</a:t>
            </a:r>
            <a:endParaRPr lang="es-MX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MX" sz="1600" dirty="0" smtClean="0">
              <a:latin typeface="Arial Narrow" pitchFamily="34" charset="0"/>
            </a:endParaRPr>
          </a:p>
          <a:p>
            <a:pPr>
              <a:defRPr/>
            </a:pPr>
            <a:endParaRPr lang="es-MX" sz="1600" dirty="0" smtClean="0">
              <a:latin typeface="Arial Narrow" pitchFamily="34" charset="0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5076057" y="548680"/>
            <a:ext cx="3384376" cy="201622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EC" sz="1600" dirty="0" err="1" smtClean="0">
                <a:latin typeface="Arial Narrow" pitchFamily="34" charset="0"/>
              </a:rPr>
              <a:t>Students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believe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that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teachers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should</a:t>
            </a:r>
            <a:r>
              <a:rPr lang="es-EC" sz="1600" dirty="0" smtClean="0">
                <a:latin typeface="Arial Narrow" pitchFamily="34" charset="0"/>
              </a:rPr>
              <a:t> use </a:t>
            </a:r>
            <a:r>
              <a:rPr lang="es-EC" sz="1600" dirty="0" err="1" smtClean="0">
                <a:latin typeface="Arial Narrow" pitchFamily="34" charset="0"/>
              </a:rPr>
              <a:t>different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styles</a:t>
            </a:r>
            <a:r>
              <a:rPr lang="es-EC" sz="1600" dirty="0" smtClean="0">
                <a:latin typeface="Arial Narrow" pitchFamily="34" charset="0"/>
              </a:rPr>
              <a:t> of </a:t>
            </a:r>
            <a:r>
              <a:rPr lang="es-EC" sz="1600" dirty="0" err="1" smtClean="0">
                <a:latin typeface="Arial Narrow" pitchFamily="34" charset="0"/>
              </a:rPr>
              <a:t>teaching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to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meet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the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needs</a:t>
            </a:r>
            <a:r>
              <a:rPr lang="es-EC" sz="1600" dirty="0" smtClean="0">
                <a:latin typeface="Arial Narrow" pitchFamily="34" charset="0"/>
              </a:rPr>
              <a:t> of </a:t>
            </a:r>
            <a:r>
              <a:rPr lang="es-EC" sz="1600" dirty="0" err="1" smtClean="0">
                <a:latin typeface="Arial Narrow" pitchFamily="34" charset="0"/>
              </a:rPr>
              <a:t>the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students</a:t>
            </a:r>
            <a:endParaRPr lang="es-EC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EC" sz="16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sz="1600" dirty="0" smtClean="0">
                <a:latin typeface="Arial Narrow" pitchFamily="34" charset="0"/>
              </a:rPr>
              <a:t> A </a:t>
            </a:r>
            <a:r>
              <a:rPr lang="es-EC" sz="1600" dirty="0" err="1" smtClean="0">
                <a:latin typeface="Arial Narrow" pitchFamily="34" charset="0"/>
              </a:rPr>
              <a:t>high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percentage</a:t>
            </a:r>
            <a:r>
              <a:rPr lang="es-EC" sz="1600" dirty="0" smtClean="0">
                <a:latin typeface="Arial Narrow" pitchFamily="34" charset="0"/>
              </a:rPr>
              <a:t> of </a:t>
            </a:r>
            <a:r>
              <a:rPr lang="es-EC" sz="1600" dirty="0" err="1" smtClean="0">
                <a:latin typeface="Arial Narrow" pitchFamily="34" charset="0"/>
              </a:rPr>
              <a:t>the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students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procrastinate</a:t>
            </a:r>
            <a:endParaRPr lang="es-EC" sz="1600" dirty="0" smtClean="0">
              <a:latin typeface="Arial Narrow" pitchFamily="34" charset="0"/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39" y="214313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619672" y="1052736"/>
            <a:ext cx="2808312" cy="108012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ES" sz="2000" b="1" dirty="0" smtClean="0">
                <a:solidFill>
                  <a:srgbClr val="FFC000"/>
                </a:solidFill>
                <a:latin typeface="Arial Narrow" pitchFamily="34" charset="0"/>
              </a:rPr>
              <a:t>CONCLUSIONS</a:t>
            </a:r>
            <a:endParaRPr lang="es-ES" sz="20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148064" y="3501007"/>
            <a:ext cx="3744913" cy="199969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  <a:defRPr/>
            </a:pP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Students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believe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that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they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would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have</a:t>
            </a:r>
            <a:r>
              <a:rPr lang="es-EC" sz="1600" dirty="0" smtClean="0">
                <a:latin typeface="Arial Narrow" pitchFamily="34" charset="0"/>
              </a:rPr>
              <a:t> done </a:t>
            </a:r>
            <a:r>
              <a:rPr lang="es-EC" sz="1600" dirty="0" err="1" smtClean="0">
                <a:latin typeface="Arial Narrow" pitchFamily="34" charset="0"/>
              </a:rPr>
              <a:t>better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if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there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had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been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someone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like</a:t>
            </a:r>
            <a:r>
              <a:rPr lang="es-EC" sz="1600" dirty="0" smtClean="0">
                <a:latin typeface="Arial Narrow" pitchFamily="34" charset="0"/>
              </a:rPr>
              <a:t> a </a:t>
            </a:r>
            <a:r>
              <a:rPr lang="es-EC" sz="1600" dirty="0" err="1" smtClean="0">
                <a:latin typeface="Arial Narrow" pitchFamily="34" charset="0"/>
              </a:rPr>
              <a:t>coah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to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help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them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go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through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their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study</a:t>
            </a:r>
            <a:r>
              <a:rPr lang="es-EC" sz="1600" dirty="0" smtClean="0">
                <a:latin typeface="Arial Narrow" pitchFamily="34" charset="0"/>
              </a:rPr>
              <a:t> of  </a:t>
            </a:r>
            <a:r>
              <a:rPr lang="es-EC" sz="1600" dirty="0" err="1" smtClean="0">
                <a:latin typeface="Arial Narrow" pitchFamily="34" charset="0"/>
              </a:rPr>
              <a:t>the</a:t>
            </a:r>
            <a:r>
              <a:rPr lang="es-EC" sz="1600" dirty="0" smtClean="0">
                <a:latin typeface="Arial Narrow" pitchFamily="34" charset="0"/>
              </a:rPr>
              <a:t> </a:t>
            </a:r>
            <a:r>
              <a:rPr lang="es-EC" sz="1600" dirty="0" err="1" smtClean="0">
                <a:latin typeface="Arial Narrow" pitchFamily="34" charset="0"/>
              </a:rPr>
              <a:t>language</a:t>
            </a:r>
            <a:endParaRPr lang="es-EC" sz="1600" dirty="0" smtClean="0">
              <a:latin typeface="Arial Narrow" pitchFamily="34" charset="0"/>
            </a:endParaRPr>
          </a:p>
        </p:txBody>
      </p:sp>
      <p:cxnSp>
        <p:nvCxnSpPr>
          <p:cNvPr id="8" name="7 Conector angular"/>
          <p:cNvCxnSpPr/>
          <p:nvPr/>
        </p:nvCxnSpPr>
        <p:spPr>
          <a:xfrm rot="16200000" flipH="1">
            <a:off x="3743908" y="2456892"/>
            <a:ext cx="1728192" cy="1080120"/>
          </a:xfrm>
          <a:prstGeom prst="bentConnector3">
            <a:avLst>
              <a:gd name="adj1" fmla="val 34995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angular"/>
          <p:cNvCxnSpPr/>
          <p:nvPr/>
        </p:nvCxnSpPr>
        <p:spPr>
          <a:xfrm flipV="1">
            <a:off x="4067944" y="764704"/>
            <a:ext cx="1008112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angular"/>
          <p:cNvCxnSpPr/>
          <p:nvPr/>
        </p:nvCxnSpPr>
        <p:spPr>
          <a:xfrm rot="5400000">
            <a:off x="2123728" y="2204864"/>
            <a:ext cx="648072" cy="504056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000125" y="4149080"/>
            <a:ext cx="7543800" cy="1578471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5400" b="1" spc="-100" dirty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  <a:t>PART </a:t>
            </a:r>
            <a:r>
              <a:rPr lang="es-MX" sz="5400" b="1" spc="-100" dirty="0" smtClean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  <a:t>FIVE</a:t>
            </a:r>
            <a:r>
              <a:rPr lang="es-MX" sz="4000" b="1" spc="-100" dirty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es-MX" sz="4000" b="1" spc="-100" dirty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es-MX" sz="4000" b="1" spc="-100" dirty="0" smtClean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  <a:t>PROPOSAL</a:t>
            </a:r>
            <a:endParaRPr lang="es-ES" sz="4000" spc="-1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609029"/>
            <a:ext cx="285750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707886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b="1" cap="all" dirty="0" smtClean="0">
                <a:solidFill>
                  <a:srgbClr val="FFC000"/>
                </a:solidFill>
                <a:latin typeface="Arial Narrow" pitchFamily="34" charset="0"/>
                <a:ea typeface="+mn-ea"/>
                <a:cs typeface="+mn-cs"/>
              </a:rPr>
              <a:t>PROPOSAL</a:t>
            </a:r>
            <a:endParaRPr lang="en-US" b="1" cap="all" dirty="0">
              <a:solidFill>
                <a:srgbClr val="FFC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539552" y="1988840"/>
            <a:ext cx="8064896" cy="1368152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r>
              <a:rPr lang="es-EC" sz="2000" dirty="0" err="1" smtClean="0">
                <a:latin typeface="Arial Narrow" pitchFamily="34" charset="0"/>
              </a:rPr>
              <a:t>Considering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that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coaching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promotes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learning</a:t>
            </a:r>
            <a:r>
              <a:rPr lang="es-EC" sz="2000" dirty="0" smtClean="0">
                <a:latin typeface="Arial Narrow" pitchFamily="34" charset="0"/>
              </a:rPr>
              <a:t> and </a:t>
            </a:r>
            <a:r>
              <a:rPr lang="es-EC" sz="2000" dirty="0" err="1" smtClean="0">
                <a:latin typeface="Arial Narrow" pitchFamily="34" charset="0"/>
              </a:rPr>
              <a:t>builds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capacity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for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change</a:t>
            </a:r>
            <a:r>
              <a:rPr lang="en-US" sz="2000" dirty="0" smtClean="0">
                <a:latin typeface="Arial Narrow" pitchFamily="34" charset="0"/>
              </a:rPr>
              <a:t> in Education,  </a:t>
            </a:r>
            <a:r>
              <a:rPr lang="es-EC" sz="2000" dirty="0" smtClean="0">
                <a:latin typeface="Arial Narrow" pitchFamily="34" charset="0"/>
              </a:rPr>
              <a:t>ESPE </a:t>
            </a:r>
            <a:r>
              <a:rPr lang="es-EC" sz="2000" dirty="0" err="1" smtClean="0">
                <a:latin typeface="Arial Narrow" pitchFamily="34" charset="0"/>
              </a:rPr>
              <a:t>should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search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for</a:t>
            </a:r>
            <a:r>
              <a:rPr lang="es-EC" sz="2000" dirty="0" smtClean="0">
                <a:latin typeface="Arial Narrow" pitchFamily="34" charset="0"/>
              </a:rPr>
              <a:t>  </a:t>
            </a:r>
            <a:r>
              <a:rPr lang="es-EC" sz="2000" dirty="0" err="1" smtClean="0">
                <a:latin typeface="Arial Narrow" pitchFamily="34" charset="0"/>
              </a:rPr>
              <a:t>coaches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that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will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help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teachers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become</a:t>
            </a:r>
            <a:r>
              <a:rPr lang="es-EC" sz="2000" dirty="0" smtClean="0">
                <a:latin typeface="Arial Narrow" pitchFamily="34" charset="0"/>
              </a:rPr>
              <a:t> peer-</a:t>
            </a:r>
            <a:r>
              <a:rPr lang="es-EC" sz="2000" dirty="0" err="1" smtClean="0">
                <a:latin typeface="Arial Narrow" pitchFamily="34" charset="0"/>
              </a:rPr>
              <a:t>coaches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this</a:t>
            </a:r>
            <a:r>
              <a:rPr lang="es-EC" sz="2000" dirty="0" smtClean="0">
                <a:latin typeface="Arial Narrow" pitchFamily="34" charset="0"/>
              </a:rPr>
              <a:t>  </a:t>
            </a:r>
            <a:r>
              <a:rPr lang="es-EC" sz="2000" dirty="0" err="1" smtClean="0">
                <a:latin typeface="Arial Narrow" pitchFamily="34" charset="0"/>
              </a:rPr>
              <a:t>means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that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teachers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will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help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each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other</a:t>
            </a:r>
            <a:r>
              <a:rPr lang="es-EC" sz="2000" dirty="0" smtClean="0">
                <a:latin typeface="Arial Narrow" pitchFamily="34" charset="0"/>
              </a:rPr>
              <a:t>, </a:t>
            </a:r>
            <a:r>
              <a:rPr lang="es-EC" sz="2000" dirty="0" err="1" smtClean="0">
                <a:latin typeface="Arial Narrow" pitchFamily="34" charset="0"/>
              </a:rPr>
              <a:t>or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they</a:t>
            </a:r>
            <a:r>
              <a:rPr lang="es-EC" sz="2000" dirty="0" smtClean="0">
                <a:latin typeface="Arial Narrow" pitchFamily="34" charset="0"/>
              </a:rPr>
              <a:t>   </a:t>
            </a:r>
            <a:r>
              <a:rPr lang="es-EC" sz="2000" dirty="0" err="1" smtClean="0">
                <a:latin typeface="Arial Narrow" pitchFamily="34" charset="0"/>
              </a:rPr>
              <a:t>should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find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coaches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that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will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help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students</a:t>
            </a:r>
            <a:r>
              <a:rPr lang="es-EC" sz="2000" dirty="0" smtClean="0">
                <a:latin typeface="Arial Narrow" pitchFamily="34" charset="0"/>
              </a:rPr>
              <a:t> </a:t>
            </a:r>
            <a:r>
              <a:rPr lang="es-EC" sz="2000" dirty="0" err="1" smtClean="0">
                <a:latin typeface="Arial Narrow" pitchFamily="34" charset="0"/>
              </a:rPr>
              <a:t>directly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because</a:t>
            </a:r>
            <a:r>
              <a:rPr lang="es-MX" dirty="0" smtClean="0">
                <a:latin typeface="Arial Narrow" pitchFamily="34" charset="0"/>
              </a:rPr>
              <a:t>:</a:t>
            </a:r>
            <a:r>
              <a:rPr lang="es-EC" dirty="0" smtClean="0">
                <a:latin typeface="Arial Narrow" pitchFamily="34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endParaRPr lang="es-EC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C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C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C" dirty="0" smtClean="0">
              <a:latin typeface="Arial Narrow" pitchFamily="34" charset="0"/>
            </a:endParaRP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39" y="214313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39552" y="3789040"/>
            <a:ext cx="7992888" cy="216024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Arial Narrow" pitchFamily="34" charset="0"/>
              </a:rPr>
              <a:t>  </a:t>
            </a:r>
            <a:r>
              <a:rPr lang="es-EC" dirty="0" err="1" smtClean="0">
                <a:latin typeface="Arial Narrow" pitchFamily="34" charset="0"/>
              </a:rPr>
              <a:t>Coaching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will</a:t>
            </a:r>
            <a:r>
              <a:rPr lang="es-EC" dirty="0" smtClean="0">
                <a:latin typeface="Arial Narrow" pitchFamily="34" charset="0"/>
              </a:rPr>
              <a:t> explore </a:t>
            </a:r>
            <a:r>
              <a:rPr lang="es-EC" dirty="0" err="1" smtClean="0">
                <a:latin typeface="Arial Narrow" pitchFamily="34" charset="0"/>
              </a:rPr>
              <a:t>the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students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needs</a:t>
            </a:r>
            <a:r>
              <a:rPr lang="es-EC" dirty="0" smtClean="0">
                <a:latin typeface="Arial Narrow" pitchFamily="34" charset="0"/>
              </a:rPr>
              <a:t>, </a:t>
            </a:r>
            <a:r>
              <a:rPr lang="es-EC" dirty="0" err="1" smtClean="0">
                <a:latin typeface="Arial Narrow" pitchFamily="34" charset="0"/>
              </a:rPr>
              <a:t>their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desires</a:t>
            </a:r>
            <a:r>
              <a:rPr lang="es-EC" dirty="0" smtClean="0">
                <a:latin typeface="Arial Narrow" pitchFamily="34" charset="0"/>
              </a:rPr>
              <a:t> and </a:t>
            </a:r>
            <a:r>
              <a:rPr lang="es-EC" dirty="0" err="1" smtClean="0">
                <a:latin typeface="Arial Narrow" pitchFamily="34" charset="0"/>
              </a:rPr>
              <a:t>skills</a:t>
            </a:r>
            <a:endParaRPr lang="es-EC" dirty="0" smtClean="0">
              <a:latin typeface="Arial Narrow" pitchFamily="34" charset="0"/>
            </a:endParaRPr>
          </a:p>
          <a:p>
            <a:r>
              <a:rPr lang="es-EC" dirty="0" smtClean="0">
                <a:latin typeface="Arial Narrow" pitchFamily="34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latin typeface="Arial Narrow" pitchFamily="34" charset="0"/>
              </a:rPr>
              <a:t>  </a:t>
            </a:r>
            <a:r>
              <a:rPr lang="es-EC" dirty="0" err="1" smtClean="0">
                <a:latin typeface="Arial Narrow" pitchFamily="34" charset="0"/>
              </a:rPr>
              <a:t>Coaching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will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help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students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make</a:t>
            </a:r>
            <a:r>
              <a:rPr lang="es-EC" dirty="0" smtClean="0">
                <a:latin typeface="Arial Narrow" pitchFamily="34" charset="0"/>
              </a:rPr>
              <a:t> a real and </a:t>
            </a:r>
            <a:r>
              <a:rPr lang="es-EC" dirty="0" err="1" smtClean="0">
                <a:latin typeface="Arial Narrow" pitchFamily="34" charset="0"/>
              </a:rPr>
              <a:t>lasting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change</a:t>
            </a:r>
            <a:endParaRPr lang="es-EC" dirty="0" smtClean="0">
              <a:latin typeface="Arial Narrow" pitchFamily="34" charset="0"/>
            </a:endParaRPr>
          </a:p>
          <a:p>
            <a:endParaRPr lang="es-EC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latin typeface="Arial Narrow" pitchFamily="34" charset="0"/>
              </a:rPr>
              <a:t>  </a:t>
            </a:r>
            <a:r>
              <a:rPr lang="es-EC" dirty="0" err="1" smtClean="0">
                <a:latin typeface="Arial Narrow" pitchFamily="34" charset="0"/>
              </a:rPr>
              <a:t>The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aim</a:t>
            </a:r>
            <a:r>
              <a:rPr lang="es-EC" dirty="0" smtClean="0">
                <a:latin typeface="Arial Narrow" pitchFamily="34" charset="0"/>
              </a:rPr>
              <a:t> of </a:t>
            </a:r>
            <a:r>
              <a:rPr lang="es-EC" dirty="0" err="1" smtClean="0">
                <a:latin typeface="Arial Narrow" pitchFamily="34" charset="0"/>
              </a:rPr>
              <a:t>coaching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is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to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improve</a:t>
            </a:r>
            <a:r>
              <a:rPr lang="es-EC" smtClean="0">
                <a:latin typeface="Arial Narrow" pitchFamily="34" charset="0"/>
              </a:rPr>
              <a:t>  </a:t>
            </a:r>
            <a:r>
              <a:rPr lang="es-EC" dirty="0" err="1" smtClean="0">
                <a:latin typeface="Arial Narrow" pitchFamily="34" charset="0"/>
              </a:rPr>
              <a:t>teamwork</a:t>
            </a:r>
            <a:r>
              <a:rPr lang="es-EC" dirty="0" smtClean="0">
                <a:latin typeface="Arial Narrow" pitchFamily="34" charset="0"/>
              </a:rPr>
              <a:t> and </a:t>
            </a:r>
            <a:r>
              <a:rPr lang="es-EC" dirty="0" err="1" smtClean="0">
                <a:latin typeface="Arial Narrow" pitchFamily="34" charset="0"/>
              </a:rPr>
              <a:t>leadership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for</a:t>
            </a:r>
            <a:r>
              <a:rPr lang="es-EC" dirty="0" smtClean="0">
                <a:latin typeface="Arial Narrow" pitchFamily="34" charset="0"/>
              </a:rPr>
              <a:t> a </a:t>
            </a:r>
            <a:r>
              <a:rPr lang="es-EC" dirty="0" err="1" smtClean="0">
                <a:latin typeface="Arial Narrow" pitchFamily="34" charset="0"/>
              </a:rPr>
              <a:t>rapid</a:t>
            </a:r>
            <a:r>
              <a:rPr lang="es-EC" dirty="0" smtClean="0">
                <a:latin typeface="Arial Narrow" pitchFamily="34" charset="0"/>
              </a:rPr>
              <a:t>       and </a:t>
            </a:r>
            <a:r>
              <a:rPr lang="es-EC" dirty="0" err="1" smtClean="0">
                <a:latin typeface="Arial Narrow" pitchFamily="34" charset="0"/>
              </a:rPr>
              <a:t>sustainable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improvement</a:t>
            </a:r>
            <a:r>
              <a:rPr lang="es-EC" dirty="0" smtClean="0">
                <a:latin typeface="Arial Narrow" pitchFamily="34" charset="0"/>
              </a:rPr>
              <a:t> in </a:t>
            </a:r>
            <a:r>
              <a:rPr lang="es-EC" dirty="0" err="1" smtClean="0">
                <a:latin typeface="Arial Narrow" pitchFamily="34" charset="0"/>
              </a:rPr>
              <a:t>standards</a:t>
            </a:r>
            <a:r>
              <a:rPr lang="es-EC" dirty="0" smtClean="0"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s-EC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C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C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C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C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C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auto">
          <a:xfrm>
            <a:off x="755576" y="1124744"/>
            <a:ext cx="7776864" cy="5589240"/>
          </a:xfrm>
          <a:prstGeom prst="rect">
            <a:avLst/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t"/>
          <a:lstStyle/>
          <a:p>
            <a:pPr algn="ctr"/>
            <a:endParaRPr lang="es-MX" sz="1400" dirty="0" smtClean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899593" y="1280416"/>
          <a:ext cx="7488832" cy="5277821"/>
        </p:xfrm>
        <a:graphic>
          <a:graphicData uri="http://schemas.openxmlformats.org/drawingml/2006/table">
            <a:tbl>
              <a:tblPr/>
              <a:tblGrid>
                <a:gridCol w="1897346"/>
                <a:gridCol w="1870004"/>
                <a:gridCol w="2137305"/>
                <a:gridCol w="1584177"/>
              </a:tblGrid>
              <a:tr h="4659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Narrative Resume of the objectives</a:t>
                      </a:r>
                      <a:endParaRPr lang="es-MX" sz="12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882" marR="4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Indicators</a:t>
                      </a:r>
                      <a:endParaRPr lang="es-MX" sz="1200" b="1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882" marR="4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Arial Narrow" pitchFamily="34" charset="0"/>
                          <a:ea typeface="Calibri"/>
                          <a:cs typeface="Times New Roman"/>
                        </a:rPr>
                        <a:t>Verification Media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0882" marR="4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Supposing</a:t>
                      </a:r>
                      <a:endParaRPr lang="es-MX" sz="12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882" marR="4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7246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Goals</a:t>
                      </a:r>
                      <a:endParaRPr lang="es-MX" sz="1200" b="1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Calibri"/>
                          <a:cs typeface="Times New Roman"/>
                        </a:rPr>
                        <a:t>1.  To help students acquire and develop meaningful linguistics skills  with less time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Calibri"/>
                          <a:cs typeface="Times New Roman"/>
                        </a:rPr>
                        <a:t>2.  To acquire conversational skills through everyday life activities through experiential learning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0882" marR="4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Calibri"/>
                          <a:cs typeface="Times New Roman"/>
                        </a:rPr>
                        <a:t>Student (80%) will have less problems to reach a high performance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Calibri"/>
                          <a:cs typeface="Times New Roman"/>
                        </a:rPr>
                        <a:t>Every student  will have to use English to talk about their everyday activities 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0882" marR="4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Calibri"/>
                          <a:cs typeface="Times New Roman"/>
                        </a:rPr>
                        <a:t>Results of the tests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Calibri"/>
                          <a:cs typeface="Times New Roman"/>
                        </a:rPr>
                        <a:t>A pre and post test will be taken by the students (beginning and end of each semester)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Calibri"/>
                          <a:cs typeface="Times New Roman"/>
                        </a:rPr>
                        <a:t>Teachers will learn how to work with students in the different areas where a coach will work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0882" marR="4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Calibri"/>
                          <a:cs typeface="Times New Roman"/>
                        </a:rPr>
                        <a:t>Students are aware of the need of the help of a Coach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0882" marR="4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004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Arial Narrow" pitchFamily="34" charset="0"/>
                          <a:ea typeface="Calibri"/>
                          <a:cs typeface="Times New Roman"/>
                        </a:rPr>
                        <a:t>Purpose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Calibri"/>
                          <a:cs typeface="Times New Roman"/>
                        </a:rPr>
                        <a:t>The process of TEACHING-LEARNING  is satisfactory in the learning of ENGLISH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0882" marR="4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Calibri"/>
                          <a:cs typeface="Times New Roman"/>
                        </a:rPr>
                        <a:t>The number of students (70%) will improve their performance in English Language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0882" marR="4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Calibri"/>
                          <a:cs typeface="Times New Roman"/>
                        </a:rPr>
                        <a:t>At the end of the semester the students should be able to demonstrate the difference between having or not having a coach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0882" marR="4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Giving the necessary conditions to improve the needs and knowledge of the students and teachers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0882" marR="4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 bwMode="auto">
          <a:xfrm>
            <a:off x="2123728" y="332656"/>
            <a:ext cx="4968552" cy="576064"/>
          </a:xfrm>
          <a:prstGeom prst="rect">
            <a:avLst/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/>
          <a:lstStyle/>
          <a:p>
            <a:pPr algn="ctr"/>
            <a:r>
              <a:rPr lang="es-ES" sz="2000" b="1" dirty="0" smtClean="0">
                <a:solidFill>
                  <a:srgbClr val="FFC000"/>
                </a:solidFill>
                <a:latin typeface="Arial Narrow" pitchFamily="34" charset="0"/>
              </a:rPr>
              <a:t>LOGIC VERTICAL OF THE 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auto">
          <a:xfrm>
            <a:off x="755576" y="188640"/>
            <a:ext cx="7776864" cy="6480720"/>
          </a:xfrm>
          <a:prstGeom prst="rect">
            <a:avLst/>
          </a:prstGeom>
          <a:solidFill>
            <a:schemeClr val="tx1">
              <a:lumMod val="50000"/>
              <a:alpha val="74901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t"/>
          <a:lstStyle/>
          <a:p>
            <a:pPr algn="ctr"/>
            <a:endParaRPr lang="es-MX" sz="1400" dirty="0" smtClean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899592" y="344312"/>
          <a:ext cx="7488832" cy="6109024"/>
        </p:xfrm>
        <a:graphic>
          <a:graphicData uri="http://schemas.openxmlformats.org/drawingml/2006/table">
            <a:tbl>
              <a:tblPr/>
              <a:tblGrid>
                <a:gridCol w="2232248"/>
                <a:gridCol w="2088231"/>
                <a:gridCol w="1584176"/>
                <a:gridCol w="1584177"/>
              </a:tblGrid>
              <a:tr h="561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Narrative Resume of the objectives</a:t>
                      </a:r>
                      <a:endParaRPr lang="es-MX" sz="12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882" marR="4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Indicators</a:t>
                      </a:r>
                      <a:endParaRPr lang="es-MX" sz="1200" b="1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882" marR="4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Arial Narrow" pitchFamily="34" charset="0"/>
                          <a:ea typeface="Calibri"/>
                          <a:cs typeface="Times New Roman"/>
                        </a:rPr>
                        <a:t>Verification Media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0882" marR="4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Supposing</a:t>
                      </a:r>
                      <a:endParaRPr lang="es-MX" sz="12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0882" marR="4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7843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Components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Confidence and  self-assurance in English class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Students have a high level of   English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Teachers speak English well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Teachers share their time and knowledge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Calibri"/>
                          <a:cs typeface="Times New Roman"/>
                        </a:rPr>
                        <a:t>Coaching will be implemented in their classes through their teachers or a different person (a coach)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Calibri"/>
                          <a:cs typeface="Times New Roman"/>
                        </a:rPr>
                        <a:t>Teachers need to have contact with English-speaking natives and-or improve their English with classes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0882" marR="4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7636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Activities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Workshops </a:t>
                      </a:r>
                      <a:r>
                        <a:rPr lang="en-US" sz="12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on peer coaching, team work and leadership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Continuous coaching meetings and training with students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Lecturers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Programs to improve teaching and learning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Arial Narrow" pitchFamily="34" charset="0"/>
                          <a:ea typeface="Calibri"/>
                          <a:cs typeface="Times New Roman"/>
                        </a:rPr>
                        <a:t>Resources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Calibri"/>
                          <a:cs typeface="Times New Roman"/>
                        </a:rPr>
                        <a:t>Coach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Calibri"/>
                          <a:cs typeface="Times New Roman"/>
                        </a:rPr>
                        <a:t>Books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Calibri"/>
                          <a:cs typeface="Times New Roman"/>
                        </a:rPr>
                        <a:t>Trainers 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Calibri"/>
                          <a:cs typeface="Times New Roman"/>
                        </a:rPr>
                        <a:t>Utilities (copies,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Calibri"/>
                          <a:cs typeface="Times New Roman"/>
                        </a:rPr>
                        <a:t>use of internet)</a:t>
                      </a:r>
                      <a:endParaRPr lang="es-MX" sz="12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Expenses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US$2.000,00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US$   600,00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US$   500,00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US$   740,00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TOTAL 3,340,00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0882" marR="4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75" y="515938"/>
            <a:ext cx="6286500" cy="914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4000" spc="-1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es-MX" sz="4000" b="1" spc="-100" dirty="0" smtClean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  <a:t>PROBLEM FORMULATION:</a:t>
            </a:r>
            <a:endParaRPr lang="es-ES" sz="4000" b="1" spc="-100" dirty="0">
              <a:solidFill>
                <a:srgbClr val="FFC0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491880" y="2204865"/>
            <a:ext cx="4664001" cy="4176464"/>
          </a:xfrm>
          <a:prstGeom prst="rect">
            <a:avLst/>
          </a:prstGeom>
        </p:spPr>
        <p:txBody>
          <a:bodyPr/>
          <a:lstStyle/>
          <a:p>
            <a:pPr marL="411480" indent="-342900" algn="just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s-EC" sz="26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“</a:t>
            </a:r>
            <a:r>
              <a:rPr lang="es-EC" sz="26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Does</a:t>
            </a:r>
            <a:r>
              <a:rPr lang="es-EC" sz="26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s-EC" sz="26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coaching</a:t>
            </a:r>
            <a:r>
              <a:rPr lang="es-EC" sz="26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s-EC" sz="26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influence</a:t>
            </a:r>
            <a:r>
              <a:rPr lang="es-EC" sz="26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s-EC" sz="26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the</a:t>
            </a:r>
            <a:r>
              <a:rPr lang="es-EC" sz="26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s-EC" sz="26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teaching</a:t>
            </a:r>
            <a:r>
              <a:rPr lang="es-EC" sz="26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and </a:t>
            </a:r>
            <a:r>
              <a:rPr lang="es-EC" sz="26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learning</a:t>
            </a:r>
            <a:r>
              <a:rPr lang="es-EC" sz="26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s-EC" sz="26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process</a:t>
            </a:r>
            <a:r>
              <a:rPr lang="es-EC" sz="26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of </a:t>
            </a:r>
            <a:r>
              <a:rPr lang="es-EC" sz="26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English</a:t>
            </a:r>
            <a:r>
              <a:rPr lang="es-EC" sz="26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s-EC" sz="26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for</a:t>
            </a:r>
            <a:r>
              <a:rPr lang="es-EC" sz="26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s-EC" sz="26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students</a:t>
            </a:r>
            <a:r>
              <a:rPr lang="es-EC" sz="26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s-EC" sz="26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attending</a:t>
            </a:r>
            <a:r>
              <a:rPr lang="es-EC" sz="26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s-EC" sz="26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the</a:t>
            </a:r>
            <a:r>
              <a:rPr lang="es-EC" sz="26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s-EC" sz="26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eighth</a:t>
            </a:r>
            <a:r>
              <a:rPr lang="es-EC" sz="26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s-EC" sz="26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level</a:t>
            </a:r>
            <a:r>
              <a:rPr lang="es-EC" sz="26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of </a:t>
            </a:r>
            <a:r>
              <a:rPr lang="es-EC" sz="26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English</a:t>
            </a:r>
            <a:r>
              <a:rPr lang="es-EC" sz="26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s-EC" sz="26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during</a:t>
            </a:r>
            <a:r>
              <a:rPr lang="es-EC" sz="26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s-EC" sz="26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the</a:t>
            </a:r>
            <a:r>
              <a:rPr lang="es-EC" sz="26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s-EC" sz="26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last</a:t>
            </a:r>
            <a:r>
              <a:rPr lang="es-EC" sz="26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s-EC" sz="26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semester</a:t>
            </a:r>
            <a:r>
              <a:rPr lang="es-EC" sz="26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of 2010?</a:t>
            </a:r>
            <a:endParaRPr lang="es-ES" sz="2800" dirty="0">
              <a:latin typeface="+mn-lt"/>
            </a:endParaRP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739" y="201960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564904"/>
            <a:ext cx="2018631" cy="3312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849904" y="1556792"/>
            <a:ext cx="4042576" cy="115212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MX" sz="2800" b="1" dirty="0" smtClean="0">
                <a:solidFill>
                  <a:srgbClr val="FFC000"/>
                </a:solidFill>
                <a:latin typeface="Arial Narrow" pitchFamily="34" charset="0"/>
              </a:rPr>
              <a:t>DEPENDENT VARIABLE</a:t>
            </a:r>
            <a:endParaRPr lang="es-ES" sz="28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99792" y="332656"/>
            <a:ext cx="4680520" cy="720080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b="1" spc="-100" dirty="0" smtClean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  <a:t>VARIABLES:</a:t>
            </a:r>
            <a:endParaRPr lang="es-ES" sz="4000" b="1" spc="-100" dirty="0">
              <a:solidFill>
                <a:srgbClr val="FFC0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267744" y="2859212"/>
            <a:ext cx="360362" cy="172191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868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39" y="201960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467544" y="1556792"/>
            <a:ext cx="4031357" cy="115212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MX" sz="2800" b="1" dirty="0" smtClean="0">
                <a:solidFill>
                  <a:srgbClr val="FFC000"/>
                </a:solidFill>
                <a:latin typeface="Arial Narrow" pitchFamily="34" charset="0"/>
              </a:rPr>
              <a:t>INDEPENDENT VARIABLE</a:t>
            </a:r>
            <a:endParaRPr lang="es-ES" sz="28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539552" y="4723072"/>
            <a:ext cx="3743325" cy="115212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MX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itchFamily="34" charset="0"/>
              </a:rPr>
              <a:t>Coaching</a:t>
            </a:r>
            <a:endParaRPr lang="es-ES" sz="2800" b="1" dirty="0">
              <a:solidFill>
                <a:schemeClr val="bg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5005139" y="4723072"/>
            <a:ext cx="3743325" cy="115212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MX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itchFamily="34" charset="0"/>
              </a:rPr>
              <a:t>Teaching</a:t>
            </a:r>
            <a:r>
              <a:rPr lang="es-MX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itchFamily="34" charset="0"/>
              </a:rPr>
              <a:t> and </a:t>
            </a:r>
            <a:r>
              <a:rPr lang="es-MX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itchFamily="34" charset="0"/>
              </a:rPr>
              <a:t>learning</a:t>
            </a:r>
            <a:r>
              <a:rPr lang="es-MX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es-MX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itchFamily="34" charset="0"/>
              </a:rPr>
              <a:t>process</a:t>
            </a:r>
            <a:endParaRPr lang="es-ES" sz="2800" b="1" dirty="0">
              <a:solidFill>
                <a:schemeClr val="bg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6660232" y="2859212"/>
            <a:ext cx="360362" cy="172191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699792" y="332656"/>
            <a:ext cx="38883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000" b="1" dirty="0">
                <a:solidFill>
                  <a:srgbClr val="FFC000"/>
                </a:solidFill>
                <a:latin typeface="Arial Narrow" pitchFamily="34" charset="0"/>
              </a:rPr>
              <a:t>OBJECTIVES</a:t>
            </a:r>
            <a:endParaRPr lang="es-ES" sz="40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84213" y="2924175"/>
            <a:ext cx="3743325" cy="158273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 algn="ctr">
              <a:buFont typeface="Symbol" pitchFamily="18" charset="2"/>
              <a:buNone/>
              <a:defRPr/>
            </a:pPr>
            <a:r>
              <a:rPr lang="en-US" sz="2000" dirty="0" smtClean="0">
                <a:latin typeface="Arial Narrow" pitchFamily="34" charset="0"/>
              </a:rPr>
              <a:t>To help students maximize the benefits of feedback and identify what  they might need to increase knowledge but do not have</a:t>
            </a:r>
            <a:r>
              <a:rPr lang="es-ES" sz="2000" dirty="0" smtClean="0">
                <a:latin typeface="Arial Narrow" pitchFamily="34" charset="0"/>
              </a:rPr>
              <a:t> </a:t>
            </a:r>
            <a:endParaRPr lang="es-ES" sz="2000" dirty="0">
              <a:latin typeface="Arial Narrow" pitchFamily="34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076825" y="2924175"/>
            <a:ext cx="3744913" cy="158273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t"/>
          <a:lstStyle/>
          <a:p>
            <a:pPr algn="ctr">
              <a:buFont typeface="Symbol" pitchFamily="18" charset="2"/>
              <a:buNone/>
              <a:defRPr/>
            </a:pPr>
            <a:r>
              <a:rPr lang="en-US" sz="2000" dirty="0" smtClean="0">
                <a:latin typeface="Arial Narrow" pitchFamily="34" charset="0"/>
              </a:rPr>
              <a:t>To facilitate the exploration of needs, motivations, desires, skills and  assist the student in making a real, lasting change</a:t>
            </a:r>
            <a:endParaRPr lang="en-US" sz="2000" dirty="0">
              <a:latin typeface="Arial Narrow" pitchFamily="34" charset="0"/>
            </a:endParaRPr>
          </a:p>
          <a:p>
            <a:pPr algn="ctr">
              <a:defRPr/>
            </a:pPr>
            <a:endParaRPr lang="es-ES" sz="1600" dirty="0">
              <a:solidFill>
                <a:srgbClr val="000099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195513" y="4724400"/>
            <a:ext cx="5184775" cy="16557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anchor="ctr"/>
          <a:lstStyle/>
          <a:p>
            <a:pPr algn="ctr">
              <a:buFont typeface="Symbol" pitchFamily="18" charset="2"/>
              <a:buNone/>
              <a:defRPr/>
            </a:pPr>
            <a:r>
              <a:rPr lang="en-US" sz="2000" dirty="0" smtClean="0">
                <a:latin typeface="Arial Narrow" pitchFamily="34" charset="0"/>
              </a:rPr>
              <a:t>To determine the influence of coaching as a teaching strategy on the learning-teaching process of English 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4643438" y="2420888"/>
            <a:ext cx="216594" cy="2088232"/>
          </a:xfrm>
          <a:prstGeom prst="downArrow">
            <a:avLst>
              <a:gd name="adj1" fmla="val 38231"/>
              <a:gd name="adj2" fmla="val 266896"/>
            </a:avLst>
          </a:prstGeom>
          <a:solidFill>
            <a:srgbClr val="FFC000"/>
          </a:solidFill>
          <a:ln w="28575"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2971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419872" y="1340768"/>
            <a:ext cx="2520281" cy="864096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alpha val="74901"/>
            </a:schemeClr>
          </a:solidFill>
          <a:ln w="25400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/>
          <a:lstStyle/>
          <a:p>
            <a:pPr algn="ctr">
              <a:defRPr/>
            </a:pPr>
            <a:r>
              <a:rPr lang="es-MX" sz="2800" b="1" dirty="0" smtClean="0">
                <a:solidFill>
                  <a:srgbClr val="FFC000"/>
                </a:solidFill>
                <a:latin typeface="Arial Narrow" pitchFamily="34" charset="0"/>
              </a:rPr>
              <a:t>GENERAL</a:t>
            </a:r>
            <a:endParaRPr lang="es-ES" sz="28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18" name="17 Flecha doblada hacia arriba"/>
          <p:cNvSpPr/>
          <p:nvPr/>
        </p:nvSpPr>
        <p:spPr>
          <a:xfrm rot="10800000">
            <a:off x="2051720" y="1700808"/>
            <a:ext cx="1224136" cy="1008112"/>
          </a:xfrm>
          <a:prstGeom prst="bentUpArrow">
            <a:avLst>
              <a:gd name="adj1" fmla="val 6555"/>
              <a:gd name="adj2" fmla="val 25000"/>
              <a:gd name="adj3" fmla="val 25000"/>
            </a:avLst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Flecha doblada hacia arriba"/>
          <p:cNvSpPr/>
          <p:nvPr/>
        </p:nvSpPr>
        <p:spPr>
          <a:xfrm rot="10800000" flipH="1">
            <a:off x="6084168" y="1700808"/>
            <a:ext cx="1224136" cy="1008112"/>
          </a:xfrm>
          <a:prstGeom prst="bentUpArrow">
            <a:avLst>
              <a:gd name="adj1" fmla="val 6555"/>
              <a:gd name="adj2" fmla="val 25000"/>
              <a:gd name="adj3" fmla="val 25000"/>
            </a:avLst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491880" y="3141364"/>
            <a:ext cx="2232247" cy="1800225"/>
          </a:xfrm>
          <a:prstGeom prst="ellipse">
            <a:avLst/>
          </a:prstGeom>
          <a:noFill/>
          <a:ln w="28575">
            <a:solidFill>
              <a:srgbClr val="FFC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>
              <a:defRPr/>
            </a:pPr>
            <a:r>
              <a:rPr lang="es-MX" sz="2000" b="1" dirty="0">
                <a:solidFill>
                  <a:srgbClr val="FFC000"/>
                </a:solidFill>
                <a:latin typeface="Arial Narrow" pitchFamily="34" charset="0"/>
              </a:rPr>
              <a:t>SPECIFIC</a:t>
            </a:r>
          </a:p>
          <a:p>
            <a:pPr algn="ctr">
              <a:defRPr/>
            </a:pPr>
            <a:r>
              <a:rPr lang="es-MX" sz="2000" b="1" dirty="0">
                <a:solidFill>
                  <a:srgbClr val="FFC000"/>
                </a:solidFill>
                <a:latin typeface="Arial Narrow" pitchFamily="34" charset="0"/>
              </a:rPr>
              <a:t>OBJECTIVES</a:t>
            </a:r>
            <a:endParaRPr lang="es-ES" sz="20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07505" y="3362022"/>
            <a:ext cx="3096344" cy="1223962"/>
          </a:xfrm>
          <a:prstGeom prst="flowChartAlternateProcess">
            <a:avLst/>
          </a:prstGeom>
          <a:noFill/>
          <a:ln w="28575">
            <a:solidFill>
              <a:srgbClr val="FFC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Arial Narrow" pitchFamily="34" charset="0"/>
              </a:rPr>
              <a:t>To provide structure, support and encouragement.</a:t>
            </a:r>
            <a:endParaRPr lang="en-GB" sz="20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es-ES" sz="2000" dirty="0">
              <a:solidFill>
                <a:schemeClr val="dk1"/>
              </a:solidFill>
              <a:latin typeface="Arial Narrow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321950" y="1340768"/>
            <a:ext cx="3382963" cy="1366837"/>
          </a:xfrm>
          <a:prstGeom prst="flowChartAlternateProcess">
            <a:avLst/>
          </a:prstGeom>
          <a:noFill/>
          <a:ln w="28575">
            <a:solidFill>
              <a:srgbClr val="FFC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Arial Narrow" pitchFamily="34" charset="0"/>
              </a:rPr>
              <a:t>To raise self-esteem through learning - not to procrastinate.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ES" dirty="0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152110" y="5357826"/>
            <a:ext cx="3240088" cy="1214446"/>
          </a:xfrm>
          <a:prstGeom prst="flowChartAlternateProcess">
            <a:avLst/>
          </a:prstGeom>
          <a:noFill/>
          <a:ln w="28575">
            <a:solidFill>
              <a:srgbClr val="FFC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Replace students unreasonably negative or self-defeating  </a:t>
            </a:r>
            <a:endParaRPr lang="en-US" sz="20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thoughts with more accurate and self-enhancing alternatives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es-ES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041485" y="5300364"/>
            <a:ext cx="3455988" cy="1296988"/>
          </a:xfrm>
          <a:prstGeom prst="flowChartAlternateProcess">
            <a:avLst/>
          </a:prstGeom>
          <a:noFill/>
          <a:ln w="28575">
            <a:solidFill>
              <a:srgbClr val="FFC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Reduce their learning anxieties and therefore increase </a:t>
            </a:r>
            <a:endParaRPr lang="en-US" sz="20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their learning process.</a:t>
            </a:r>
            <a:endParaRPr lang="es-ES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6012589" y="3428702"/>
            <a:ext cx="3023907" cy="1223962"/>
          </a:xfrm>
          <a:prstGeom prst="flowChartAlternateProcess">
            <a:avLst/>
          </a:prstGeom>
          <a:noFill/>
          <a:ln w="28575">
            <a:solidFill>
              <a:srgbClr val="FFC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Arial Narrow" pitchFamily="34" charset="0"/>
              </a:rPr>
              <a:t>Help students increase self knowledge or learning styles.</a:t>
            </a:r>
            <a:endParaRPr lang="en-GB" sz="20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GB" sz="2000" dirty="0">
                <a:solidFill>
                  <a:schemeClr val="dk1"/>
                </a:solidFill>
                <a:latin typeface="Arial Narrow" pitchFamily="34" charset="0"/>
              </a:rPr>
              <a:t> </a:t>
            </a:r>
            <a:endParaRPr lang="es-ES" sz="2000" dirty="0">
              <a:solidFill>
                <a:schemeClr val="dk1"/>
              </a:solidFill>
              <a:latin typeface="Arial Narrow" pitchFamily="34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897023" y="1341139"/>
            <a:ext cx="3240087" cy="1366838"/>
          </a:xfrm>
          <a:prstGeom prst="flowChartAlternateProcess">
            <a:avLst/>
          </a:prstGeom>
          <a:noFill/>
          <a:ln w="28575">
            <a:solidFill>
              <a:srgbClr val="FFC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Arial Narrow" pitchFamily="34" charset="0"/>
              </a:rPr>
              <a:t>To increase or enhance current competencies and link them to new situations.</a:t>
            </a:r>
            <a:endParaRPr lang="es-ES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18449" name="AutoShape 12"/>
          <p:cNvCxnSpPr>
            <a:cxnSpLocks noChangeShapeType="1"/>
          </p:cNvCxnSpPr>
          <p:nvPr/>
        </p:nvCxnSpPr>
        <p:spPr bwMode="auto">
          <a:xfrm>
            <a:off x="5724128" y="4041477"/>
            <a:ext cx="233363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</p:spPr>
      </p:cxnSp>
      <p:cxnSp>
        <p:nvCxnSpPr>
          <p:cNvPr id="18450" name="AutoShape 13"/>
          <p:cNvCxnSpPr>
            <a:cxnSpLocks noChangeShapeType="1"/>
            <a:stCxn id="8" idx="7"/>
          </p:cNvCxnSpPr>
          <p:nvPr/>
        </p:nvCxnSpPr>
        <p:spPr bwMode="auto">
          <a:xfrm flipV="1">
            <a:off x="5397222" y="2733106"/>
            <a:ext cx="470922" cy="67189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</p:spPr>
      </p:cxnSp>
      <p:cxnSp>
        <p:nvCxnSpPr>
          <p:cNvPr id="18451" name="AutoShape 14"/>
          <p:cNvCxnSpPr>
            <a:cxnSpLocks noChangeShapeType="1"/>
            <a:stCxn id="8" idx="1"/>
          </p:cNvCxnSpPr>
          <p:nvPr/>
        </p:nvCxnSpPr>
        <p:spPr bwMode="auto">
          <a:xfrm flipH="1" flipV="1">
            <a:off x="3347864" y="2780928"/>
            <a:ext cx="470921" cy="62407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</p:spPr>
      </p:cxnSp>
      <p:cxnSp>
        <p:nvCxnSpPr>
          <p:cNvPr id="18453" name="AutoShape 16"/>
          <p:cNvCxnSpPr>
            <a:cxnSpLocks noChangeShapeType="1"/>
            <a:stCxn id="8" idx="3"/>
          </p:cNvCxnSpPr>
          <p:nvPr/>
        </p:nvCxnSpPr>
        <p:spPr bwMode="auto">
          <a:xfrm flipH="1">
            <a:off x="3241260" y="4677952"/>
            <a:ext cx="577525" cy="57002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</p:spPr>
      </p:cxnSp>
      <p:cxnSp>
        <p:nvCxnSpPr>
          <p:cNvPr id="18454" name="AutoShape 17"/>
          <p:cNvCxnSpPr>
            <a:cxnSpLocks noChangeShapeType="1"/>
            <a:stCxn id="8" idx="5"/>
          </p:cNvCxnSpPr>
          <p:nvPr/>
        </p:nvCxnSpPr>
        <p:spPr bwMode="auto">
          <a:xfrm>
            <a:off x="5397222" y="4677952"/>
            <a:ext cx="652326" cy="55097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</p:spPr>
      </p:cxnSp>
      <p:pic>
        <p:nvPicPr>
          <p:cNvPr id="30749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39" y="201960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AutoShape 12"/>
          <p:cNvCxnSpPr>
            <a:cxnSpLocks noChangeShapeType="1"/>
          </p:cNvCxnSpPr>
          <p:nvPr/>
        </p:nvCxnSpPr>
        <p:spPr bwMode="auto">
          <a:xfrm flipH="1">
            <a:off x="3258517" y="4077072"/>
            <a:ext cx="233363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2267744" y="304801"/>
            <a:ext cx="4752528" cy="89195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b="1" spc="-100" dirty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  <a:t>JUSTIFICATION</a:t>
            </a:r>
            <a:endParaRPr lang="es-ES" sz="4000" b="1" spc="-100" dirty="0">
              <a:solidFill>
                <a:srgbClr val="FFC0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611188" y="220503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572000" y="184467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3175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30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67544" y="1700808"/>
            <a:ext cx="3816424" cy="2736304"/>
          </a:xfrm>
          <a:prstGeom prst="flowChartAlternateProcess">
            <a:avLst/>
          </a:prstGeom>
          <a:noFill/>
          <a:ln w="28575">
            <a:solidFill>
              <a:srgbClr val="FFC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>
              <a:lnSpc>
                <a:spcPct val="90000"/>
              </a:lnSpc>
              <a:buClr>
                <a:srgbClr val="FFFF00"/>
              </a:buClr>
              <a:buSzPct val="7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English  is the major language used around the world:   in business, diplomacy, science, tourism,</a:t>
            </a:r>
          </a:p>
          <a:p>
            <a:pPr algn="ctr">
              <a:lnSpc>
                <a:spcPct val="90000"/>
              </a:lnSpc>
              <a:buClr>
                <a:srgbClr val="FFFF00"/>
              </a:buClr>
              <a:buSzPct val="7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athletics.</a:t>
            </a:r>
          </a:p>
          <a:p>
            <a:pPr algn="ctr">
              <a:lnSpc>
                <a:spcPct val="90000"/>
              </a:lnSpc>
              <a:buClr>
                <a:srgbClr val="FFFF00"/>
              </a:buClr>
              <a:buSzPct val="70000"/>
              <a:buFont typeface="Wingdings" pitchFamily="2" charset="2"/>
              <a:buNone/>
              <a:defRPr/>
            </a:pPr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848476" y="1700808"/>
            <a:ext cx="3816424" cy="2736304"/>
          </a:xfrm>
          <a:prstGeom prst="flowChartAlternateProcess">
            <a:avLst/>
          </a:prstGeom>
          <a:noFill/>
          <a:ln w="28575">
            <a:solidFill>
              <a:srgbClr val="FFC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>
              <a:lnSpc>
                <a:spcPct val="90000"/>
              </a:lnSpc>
              <a:buClr>
                <a:srgbClr val="FFFF00"/>
              </a:buClr>
              <a:buSzPct val="7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Students have serious problems in: learning, comprehending, assimilating  English language;</a:t>
            </a:r>
          </a:p>
          <a:p>
            <a:pPr algn="ctr">
              <a:lnSpc>
                <a:spcPct val="90000"/>
              </a:lnSpc>
              <a:buClr>
                <a:srgbClr val="FFFF00"/>
              </a:buClr>
              <a:buSzPct val="7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Most  teachers need to do their best to improve their teaching methodologies and level of English. </a:t>
            </a:r>
            <a:endParaRPr lang="en-US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787664" y="4730611"/>
            <a:ext cx="3816424" cy="1506701"/>
          </a:xfrm>
          <a:prstGeom prst="flowChartAlternateProcess">
            <a:avLst/>
          </a:prstGeom>
          <a:noFill/>
          <a:ln w="28575">
            <a:solidFill>
              <a:srgbClr val="FFC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>
              <a:lnSpc>
                <a:spcPct val="90000"/>
              </a:lnSpc>
              <a:buClr>
                <a:srgbClr val="FFFF00"/>
              </a:buClr>
              <a:buSzPct val="7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The need to find the best way to teach and reach the students so they improve their knowledge in the English language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  <a:r>
              <a:rPr lang="es-E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  <a:lumOff val="50000"/>
                <a:alpha val="7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>
                <a:tint val="88000"/>
                <a:satMod val="4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000125" y="4149080"/>
            <a:ext cx="7543800" cy="1578471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5400" b="1" spc="-100" dirty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  <a:t>PART TWO</a:t>
            </a:r>
            <a:r>
              <a:rPr lang="es-MX" sz="4000" b="1" spc="-100" dirty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es-MX" sz="4000" b="1" spc="-100" dirty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es-MX" sz="4000" b="1" spc="-100" dirty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  <a:t>THEORETICAL </a:t>
            </a:r>
            <a:r>
              <a:rPr lang="es-MX" sz="4000" b="1" spc="-100" dirty="0" smtClean="0">
                <a:solidFill>
                  <a:srgbClr val="FFC000"/>
                </a:solidFill>
                <a:latin typeface="Arial Narrow" pitchFamily="34" charset="0"/>
                <a:ea typeface="+mj-ea"/>
                <a:cs typeface="+mj-cs"/>
              </a:rPr>
              <a:t>FRAMEWORK</a:t>
            </a:r>
            <a:r>
              <a:rPr lang="es-MX" sz="4000" spc="-1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es-MX" sz="4000" spc="-1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es-ES" sz="4000" spc="-1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609029"/>
            <a:ext cx="285750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 bwMode="auto">
        <a:solidFill>
          <a:schemeClr val="tx1">
            <a:lumMod val="50000"/>
            <a:alpha val="74901"/>
          </a:schemeClr>
        </a:solidFill>
        <a:ln w="28575">
          <a:solidFill>
            <a:srgbClr val="FFC000"/>
          </a:solidFill>
          <a:round/>
          <a:headEnd/>
          <a:tailEnd/>
        </a:ln>
        <a:scene3d>
          <a:camera prst="orthographicFront"/>
          <a:lightRig rig="threePt" dir="t"/>
        </a:scene3d>
        <a:sp3d>
          <a:bevelT w="152400" h="50800" prst="softRound"/>
        </a:sp3d>
      </a:spPr>
      <a:bodyPr wrap="square" anchor="t"/>
      <a:lstStyle>
        <a:defPPr>
          <a:defRPr sz="1400" dirty="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4246</TotalTime>
  <Words>2261</Words>
  <Application>Microsoft Office PowerPoint</Application>
  <PresentationFormat>Presentación en pantalla (4:3)</PresentationFormat>
  <Paragraphs>472</Paragraphs>
  <Slides>37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Metro</vt:lpstr>
      <vt:lpstr>DEPARTMENT OF LANGUAGES APPLIED LINGUISTICS IN ENGLISH PROGRAM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COACHES WILL HAVE TO:</vt:lpstr>
      <vt:lpstr>CHAPTER FIVE</vt:lpstr>
      <vt:lpstr>HYPOTHESIS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PROPOSAL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ARMY POLYTECHNIC SCHOOL DEPARTMENT OF LANGUAGES APPLIED LINGUISTICS IN ENGLISH PROGRAM</dc:title>
  <dc:creator>FERNANDO ESPINOSA</dc:creator>
  <cp:lastModifiedBy>Circulacion1</cp:lastModifiedBy>
  <cp:revision>313</cp:revision>
  <dcterms:created xsi:type="dcterms:W3CDTF">2008-06-29T01:23:17Z</dcterms:created>
  <dcterms:modified xsi:type="dcterms:W3CDTF">2013-08-23T16:29:11Z</dcterms:modified>
</cp:coreProperties>
</file>