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1" r:id="rId4"/>
    <p:sldId id="268" r:id="rId5"/>
    <p:sldId id="267" r:id="rId6"/>
    <p:sldId id="312" r:id="rId7"/>
    <p:sldId id="269" r:id="rId8"/>
    <p:sldId id="271" r:id="rId9"/>
    <p:sldId id="272" r:id="rId10"/>
    <p:sldId id="265" r:id="rId11"/>
    <p:sldId id="273" r:id="rId12"/>
    <p:sldId id="274" r:id="rId13"/>
    <p:sldId id="263" r:id="rId14"/>
    <p:sldId id="275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1" r:id="rId24"/>
    <p:sldId id="282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97" r:id="rId33"/>
    <p:sldId id="300" r:id="rId34"/>
    <p:sldId id="301" r:id="rId35"/>
    <p:sldId id="305" r:id="rId36"/>
    <p:sldId id="306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3B5"/>
    <a:srgbClr val="FFFFCC"/>
    <a:srgbClr val="9EB786"/>
    <a:srgbClr val="FFCC99"/>
    <a:srgbClr val="99FF33"/>
    <a:srgbClr val="FFCC00"/>
    <a:srgbClr val="CC9900"/>
    <a:srgbClr val="FFCC66"/>
    <a:srgbClr val="A9BF93"/>
    <a:srgbClr val="9DA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60"/>
  </p:normalViewPr>
  <p:slideViewPr>
    <p:cSldViewPr>
      <p:cViewPr>
        <p:scale>
          <a:sx n="78" d="100"/>
          <a:sy n="78" d="100"/>
        </p:scale>
        <p:origin x="-132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uarios\Maria\ESPE\TESIS\Tesis%20Documentacion\Ficha%20observaci&#243;n%20en%20el%20au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Asignaturas</a:t>
            </a:r>
            <a:r>
              <a:rPr lang="es-EC" sz="1200" baseline="0"/>
              <a:t> primera etapa formación</a:t>
            </a:r>
            <a:endParaRPr lang="es-EC" sz="1200"/>
          </a:p>
        </c:rich>
      </c:tx>
      <c:layout>
        <c:manualLayout>
          <c:xMode val="edge"/>
          <c:yMode val="edge"/>
          <c:x val="0.17449304477600289"/>
          <c:y val="4.513332681552345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708865937212394"/>
          <c:w val="1"/>
          <c:h val="0.8572928120179138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</c:dPt>
          <c:dPt>
            <c:idx val="1"/>
            <c:bubble3D val="0"/>
            <c:explosion val="6"/>
          </c:dPt>
          <c:dLbls>
            <c:dLbl>
              <c:idx val="0"/>
              <c:layout>
                <c:manualLayout>
                  <c:x val="-0.21744006999125343"/>
                  <c:y val="-0.255997739865853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516738826629869"/>
                  <c:y val="0.132951488598067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'[Ficha observación en el aula.xlsx]Notas'!$I$2:$J$2</c:f>
              <c:strCache>
                <c:ptCount val="2"/>
                <c:pt idx="0">
                  <c:v>Estudiantes Aprobados</c:v>
                </c:pt>
                <c:pt idx="1">
                  <c:v>Estudiantes Reprobados</c:v>
                </c:pt>
              </c:strCache>
            </c:strRef>
          </c:cat>
          <c:val>
            <c:numRef>
              <c:f>'[Ficha observación en el aula.xlsx]Notas'!$I$8:$J$8</c:f>
              <c:numCache>
                <c:formatCode>General</c:formatCode>
                <c:ptCount val="2"/>
                <c:pt idx="0">
                  <c:v>118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1BB6C-2801-4081-94ED-5AE706FCAB3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948A097-C0F6-4D12-91D7-1F46C4D4717B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CC9900"/>
              </a:solidFill>
            </a:rPr>
            <a:t>¿Qué tipo de ser humano se debe formar?</a:t>
          </a:r>
          <a:endParaRPr lang="es-EC" sz="1400" dirty="0">
            <a:solidFill>
              <a:srgbClr val="CC9900"/>
            </a:solidFill>
          </a:endParaRPr>
        </a:p>
      </dgm:t>
    </dgm:pt>
    <dgm:pt modelId="{9A6E4FEA-58BF-43BE-A48E-BDAB90BD258C}" type="parTrans" cxnId="{A297F3E0-3A9A-4CD3-A746-465E5BB5C94F}">
      <dgm:prSet/>
      <dgm:spPr/>
      <dgm:t>
        <a:bodyPr/>
        <a:lstStyle/>
        <a:p>
          <a:endParaRPr lang="es-EC"/>
        </a:p>
      </dgm:t>
    </dgm:pt>
    <dgm:pt modelId="{1857187A-64B3-42DD-A349-ACCF7536F02E}" type="sibTrans" cxnId="{A297F3E0-3A9A-4CD3-A746-465E5BB5C94F}">
      <dgm:prSet/>
      <dgm:spPr/>
      <dgm:t>
        <a:bodyPr/>
        <a:lstStyle/>
        <a:p>
          <a:endParaRPr lang="es-EC"/>
        </a:p>
      </dgm:t>
    </dgm:pt>
    <dgm:pt modelId="{44DA5BDD-F712-4D7D-80AA-F86ACB65777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accent2"/>
              </a:solidFill>
            </a:rPr>
            <a:t>¿Qué tipo de fines se ha de plantear?</a:t>
          </a:r>
          <a:endParaRPr lang="es-EC" sz="1400" dirty="0">
            <a:solidFill>
              <a:schemeClr val="accent2"/>
            </a:solidFill>
          </a:endParaRPr>
        </a:p>
      </dgm:t>
    </dgm:pt>
    <dgm:pt modelId="{078A3EC5-4E90-43E8-B678-215A32A0D304}" type="parTrans" cxnId="{12BE41B8-16F8-4CED-97A7-C8D2DDD63C7E}">
      <dgm:prSet/>
      <dgm:spPr/>
      <dgm:t>
        <a:bodyPr/>
        <a:lstStyle/>
        <a:p>
          <a:endParaRPr lang="es-EC"/>
        </a:p>
      </dgm:t>
    </dgm:pt>
    <dgm:pt modelId="{94EA6BE7-019D-413F-B0A8-89E57F850CB9}" type="sibTrans" cxnId="{12BE41B8-16F8-4CED-97A7-C8D2DDD63C7E}">
      <dgm:prSet/>
      <dgm:spPr/>
      <dgm:t>
        <a:bodyPr/>
        <a:lstStyle/>
        <a:p>
          <a:endParaRPr lang="es-EC"/>
        </a:p>
      </dgm:t>
    </dgm:pt>
    <dgm:pt modelId="{4A291D8D-AA8A-452C-8312-C2447DCA0576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FF0000"/>
              </a:solidFill>
            </a:rPr>
            <a:t>¿Qué tipo de medios se debe aplicar?</a:t>
          </a:r>
          <a:endParaRPr lang="es-EC" sz="1400" dirty="0">
            <a:solidFill>
              <a:srgbClr val="FF0000"/>
            </a:solidFill>
          </a:endParaRPr>
        </a:p>
      </dgm:t>
    </dgm:pt>
    <dgm:pt modelId="{A1AF89D4-E49F-44FD-82E5-A0F32A26488B}" type="parTrans" cxnId="{16BDAB64-AA43-4C31-9BFE-F1793B0C72C9}">
      <dgm:prSet/>
      <dgm:spPr/>
      <dgm:t>
        <a:bodyPr/>
        <a:lstStyle/>
        <a:p>
          <a:endParaRPr lang="es-EC"/>
        </a:p>
      </dgm:t>
    </dgm:pt>
    <dgm:pt modelId="{11DEF891-25EE-446E-962D-BBB34E0E4555}" type="sibTrans" cxnId="{16BDAB64-AA43-4C31-9BFE-F1793B0C72C9}">
      <dgm:prSet/>
      <dgm:spPr/>
      <dgm:t>
        <a:bodyPr/>
        <a:lstStyle/>
        <a:p>
          <a:endParaRPr lang="es-EC"/>
        </a:p>
      </dgm:t>
    </dgm:pt>
    <dgm:pt modelId="{5159CD5A-FCC5-46DE-9DA9-5E41379128C4}" type="pres">
      <dgm:prSet presAssocID="{DF91BB6C-2801-4081-94ED-5AE706FCAB35}" presName="arrowDiagram" presStyleCnt="0">
        <dgm:presLayoutVars>
          <dgm:chMax val="5"/>
          <dgm:dir/>
          <dgm:resizeHandles val="exact"/>
        </dgm:presLayoutVars>
      </dgm:prSet>
      <dgm:spPr/>
    </dgm:pt>
    <dgm:pt modelId="{9D8DAE02-F9F9-4FC4-8321-D1D680A04D2D}" type="pres">
      <dgm:prSet presAssocID="{DF91BB6C-2801-4081-94ED-5AE706FCAB35}" presName="arrow" presStyleLbl="bgShp" presStyleIdx="0" presStyleCnt="1" custLinFactNeighborX="2751" custLinFactNeighborY="-46389"/>
      <dgm:spPr>
        <a:solidFill>
          <a:schemeClr val="accent5">
            <a:lumMod val="75000"/>
          </a:schemeClr>
        </a:solidFill>
      </dgm:spPr>
    </dgm:pt>
    <dgm:pt modelId="{2D08DD4D-8C05-4D3C-890E-5CCFA68EDCC9}" type="pres">
      <dgm:prSet presAssocID="{DF91BB6C-2801-4081-94ED-5AE706FCAB35}" presName="arrowDiagram3" presStyleCnt="0"/>
      <dgm:spPr/>
    </dgm:pt>
    <dgm:pt modelId="{BED2E71B-3613-474B-938E-18868CC7DFBC}" type="pres">
      <dgm:prSet presAssocID="{2948A097-C0F6-4D12-91D7-1F46C4D4717B}" presName="bullet3a" presStyleLbl="node1" presStyleIdx="0" presStyleCnt="3"/>
      <dgm:spPr/>
    </dgm:pt>
    <dgm:pt modelId="{257B1D86-8A3A-4EF1-82B4-CD9D886CB740}" type="pres">
      <dgm:prSet presAssocID="{2948A097-C0F6-4D12-91D7-1F46C4D4717B}" presName="textBox3a" presStyleLbl="revTx" presStyleIdx="0" presStyleCnt="3" custScaleX="325468" custScaleY="49599" custLinFactNeighborX="37237" custLinFactNeighborY="-67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256715-7932-42F6-B0DB-D8337E5F14F0}" type="pres">
      <dgm:prSet presAssocID="{44DA5BDD-F712-4D7D-80AA-F86ACB657774}" presName="bullet3b" presStyleLbl="node1" presStyleIdx="1" presStyleCnt="3"/>
      <dgm:spPr/>
    </dgm:pt>
    <dgm:pt modelId="{72C7EFC4-13B1-44D9-8468-B4BE7CB05197}" type="pres">
      <dgm:prSet presAssocID="{44DA5BDD-F712-4D7D-80AA-F86ACB657774}" presName="textBox3b" presStyleLbl="revTx" presStyleIdx="1" presStyleCnt="3" custScaleX="337402" custScaleY="58268" custLinFactNeighborX="327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F36072-86AD-435B-9AFA-3C17EFED91FD}" type="pres">
      <dgm:prSet presAssocID="{4A291D8D-AA8A-452C-8312-C2447DCA0576}" presName="bullet3c" presStyleLbl="node1" presStyleIdx="2" presStyleCnt="3"/>
      <dgm:spPr/>
    </dgm:pt>
    <dgm:pt modelId="{7BD544CB-47AF-4F25-957E-7858E47E5C6D}" type="pres">
      <dgm:prSet presAssocID="{4A291D8D-AA8A-452C-8312-C2447DCA0576}" presName="textBox3c" presStyleLbl="revTx" presStyleIdx="2" presStyleCnt="3" custScaleX="367510" custScaleY="32213" custLinFactNeighborY="-292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957E96-C831-41E8-9025-C7CC560E200C}" type="presOf" srcId="{44DA5BDD-F712-4D7D-80AA-F86ACB657774}" destId="{72C7EFC4-13B1-44D9-8468-B4BE7CB05197}" srcOrd="0" destOrd="0" presId="urn:microsoft.com/office/officeart/2005/8/layout/arrow2"/>
    <dgm:cxn modelId="{16BDAB64-AA43-4C31-9BFE-F1793B0C72C9}" srcId="{DF91BB6C-2801-4081-94ED-5AE706FCAB35}" destId="{4A291D8D-AA8A-452C-8312-C2447DCA0576}" srcOrd="2" destOrd="0" parTransId="{A1AF89D4-E49F-44FD-82E5-A0F32A26488B}" sibTransId="{11DEF891-25EE-446E-962D-BBB34E0E4555}"/>
    <dgm:cxn modelId="{D5993FEE-765F-4682-9568-93B19276730D}" type="presOf" srcId="{4A291D8D-AA8A-452C-8312-C2447DCA0576}" destId="{7BD544CB-47AF-4F25-957E-7858E47E5C6D}" srcOrd="0" destOrd="0" presId="urn:microsoft.com/office/officeart/2005/8/layout/arrow2"/>
    <dgm:cxn modelId="{12BE41B8-16F8-4CED-97A7-C8D2DDD63C7E}" srcId="{DF91BB6C-2801-4081-94ED-5AE706FCAB35}" destId="{44DA5BDD-F712-4D7D-80AA-F86ACB657774}" srcOrd="1" destOrd="0" parTransId="{078A3EC5-4E90-43E8-B678-215A32A0D304}" sibTransId="{94EA6BE7-019D-413F-B0A8-89E57F850CB9}"/>
    <dgm:cxn modelId="{1D22FC50-17BE-4556-AA26-641F2A62E252}" type="presOf" srcId="{2948A097-C0F6-4D12-91D7-1F46C4D4717B}" destId="{257B1D86-8A3A-4EF1-82B4-CD9D886CB740}" srcOrd="0" destOrd="0" presId="urn:microsoft.com/office/officeart/2005/8/layout/arrow2"/>
    <dgm:cxn modelId="{A297F3E0-3A9A-4CD3-A746-465E5BB5C94F}" srcId="{DF91BB6C-2801-4081-94ED-5AE706FCAB35}" destId="{2948A097-C0F6-4D12-91D7-1F46C4D4717B}" srcOrd="0" destOrd="0" parTransId="{9A6E4FEA-58BF-43BE-A48E-BDAB90BD258C}" sibTransId="{1857187A-64B3-42DD-A349-ACCF7536F02E}"/>
    <dgm:cxn modelId="{54D78E5A-9426-486E-9BA3-B492B7DF9614}" type="presOf" srcId="{DF91BB6C-2801-4081-94ED-5AE706FCAB35}" destId="{5159CD5A-FCC5-46DE-9DA9-5E41379128C4}" srcOrd="0" destOrd="0" presId="urn:microsoft.com/office/officeart/2005/8/layout/arrow2"/>
    <dgm:cxn modelId="{DC81270B-CA7C-48F9-B1E5-3FD76FFF6F68}" type="presParOf" srcId="{5159CD5A-FCC5-46DE-9DA9-5E41379128C4}" destId="{9D8DAE02-F9F9-4FC4-8321-D1D680A04D2D}" srcOrd="0" destOrd="0" presId="urn:microsoft.com/office/officeart/2005/8/layout/arrow2"/>
    <dgm:cxn modelId="{DD8EC5A3-A8AE-4F25-9CB6-4EF87C2332F3}" type="presParOf" srcId="{5159CD5A-FCC5-46DE-9DA9-5E41379128C4}" destId="{2D08DD4D-8C05-4D3C-890E-5CCFA68EDCC9}" srcOrd="1" destOrd="0" presId="urn:microsoft.com/office/officeart/2005/8/layout/arrow2"/>
    <dgm:cxn modelId="{7E343CBC-F0EE-45EE-840E-78A0C55DBE19}" type="presParOf" srcId="{2D08DD4D-8C05-4D3C-890E-5CCFA68EDCC9}" destId="{BED2E71B-3613-474B-938E-18868CC7DFBC}" srcOrd="0" destOrd="0" presId="urn:microsoft.com/office/officeart/2005/8/layout/arrow2"/>
    <dgm:cxn modelId="{3A13DB6C-7AEB-47F1-B6E3-3633A623CE06}" type="presParOf" srcId="{2D08DD4D-8C05-4D3C-890E-5CCFA68EDCC9}" destId="{257B1D86-8A3A-4EF1-82B4-CD9D886CB740}" srcOrd="1" destOrd="0" presId="urn:microsoft.com/office/officeart/2005/8/layout/arrow2"/>
    <dgm:cxn modelId="{28BB7DBB-776C-4FC1-8EA7-63D1FBF18525}" type="presParOf" srcId="{2D08DD4D-8C05-4D3C-890E-5CCFA68EDCC9}" destId="{B9256715-7932-42F6-B0DB-D8337E5F14F0}" srcOrd="2" destOrd="0" presId="urn:microsoft.com/office/officeart/2005/8/layout/arrow2"/>
    <dgm:cxn modelId="{CC5586CB-16E9-4E0D-AA85-DC1ACCEEB887}" type="presParOf" srcId="{2D08DD4D-8C05-4D3C-890E-5CCFA68EDCC9}" destId="{72C7EFC4-13B1-44D9-8468-B4BE7CB05197}" srcOrd="3" destOrd="0" presId="urn:microsoft.com/office/officeart/2005/8/layout/arrow2"/>
    <dgm:cxn modelId="{0CC76161-8715-474C-BCBB-027E39392342}" type="presParOf" srcId="{2D08DD4D-8C05-4D3C-890E-5CCFA68EDCC9}" destId="{9DF36072-86AD-435B-9AFA-3C17EFED91FD}" srcOrd="4" destOrd="0" presId="urn:microsoft.com/office/officeart/2005/8/layout/arrow2"/>
    <dgm:cxn modelId="{9601CAFA-F92D-44F9-88CB-8FD70DDD810A}" type="presParOf" srcId="{2D08DD4D-8C05-4D3C-890E-5CCFA68EDCC9}" destId="{7BD544CB-47AF-4F25-957E-7858E47E5C6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9A58A-0DE2-4E07-A651-1CD266BDAC5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3D0FB2-F352-4F43-A3FC-4E6E1C6C82A2}">
      <dgm:prSet phldrT="[Texto]" custT="1"/>
      <dgm:spPr>
        <a:solidFill>
          <a:srgbClr val="A9BF93"/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      Tarea académica</a:t>
          </a:r>
          <a:endParaRPr lang="es-EC" sz="1400" dirty="0">
            <a:solidFill>
              <a:schemeClr val="tx1"/>
            </a:solidFill>
          </a:endParaRPr>
        </a:p>
      </dgm:t>
    </dgm:pt>
    <dgm:pt modelId="{04F4A5BA-3F51-42C5-A80A-7E399E1E3B93}" type="parTrans" cxnId="{2691115F-09D6-4EEF-8984-19EBE3E5ECD4}">
      <dgm:prSet/>
      <dgm:spPr/>
      <dgm:t>
        <a:bodyPr/>
        <a:lstStyle/>
        <a:p>
          <a:endParaRPr lang="es-EC"/>
        </a:p>
      </dgm:t>
    </dgm:pt>
    <dgm:pt modelId="{7939D9CA-1A39-4567-867F-E5D9C0D33C0E}" type="sibTrans" cxnId="{2691115F-09D6-4EEF-8984-19EBE3E5ECD4}">
      <dgm:prSet/>
      <dgm:spPr/>
      <dgm:t>
        <a:bodyPr/>
        <a:lstStyle/>
        <a:p>
          <a:endParaRPr lang="es-EC"/>
        </a:p>
      </dgm:t>
    </dgm:pt>
    <dgm:pt modelId="{5C1632BC-0BF3-4222-A961-6FAB4919D11B}">
      <dgm:prSet phldrT="[Texto]" custT="1"/>
      <dgm:spPr>
        <a:solidFill>
          <a:srgbClr val="A9BF93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     Actividad investigadora</a:t>
          </a:r>
          <a:endParaRPr lang="es-EC" sz="1400" dirty="0">
            <a:solidFill>
              <a:schemeClr val="tx1"/>
            </a:solidFill>
          </a:endParaRPr>
        </a:p>
      </dgm:t>
    </dgm:pt>
    <dgm:pt modelId="{4C11A362-F594-490B-BA15-3221A90DBA29}" type="parTrans" cxnId="{52B2CB3D-2581-4055-BEA9-8CE2CE425F9A}">
      <dgm:prSet/>
      <dgm:spPr/>
      <dgm:t>
        <a:bodyPr/>
        <a:lstStyle/>
        <a:p>
          <a:endParaRPr lang="es-EC"/>
        </a:p>
      </dgm:t>
    </dgm:pt>
    <dgm:pt modelId="{12267E09-42EB-4021-84D3-CB1DEBF86EA2}" type="sibTrans" cxnId="{52B2CB3D-2581-4055-BEA9-8CE2CE425F9A}">
      <dgm:prSet/>
      <dgm:spPr/>
      <dgm:t>
        <a:bodyPr/>
        <a:lstStyle/>
        <a:p>
          <a:endParaRPr lang="es-EC"/>
        </a:p>
      </dgm:t>
    </dgm:pt>
    <dgm:pt modelId="{27C0EEEB-5D8B-4234-BFBA-82C06A12D66A}" type="pres">
      <dgm:prSet presAssocID="{CE79A58A-0DE2-4E07-A651-1CD266BDAC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CF88D6-CEE5-4DB6-9F9D-616497479E99}" type="pres">
      <dgm:prSet presAssocID="{1D3D0FB2-F352-4F43-A3FC-4E6E1C6C82A2}" presName="comp" presStyleCnt="0"/>
      <dgm:spPr/>
    </dgm:pt>
    <dgm:pt modelId="{B983C395-FC3C-411C-B9C5-5E19B33D2535}" type="pres">
      <dgm:prSet presAssocID="{1D3D0FB2-F352-4F43-A3FC-4E6E1C6C82A2}" presName="box" presStyleLbl="node1" presStyleIdx="0" presStyleCnt="2" custLinFactNeighborY="-36009"/>
      <dgm:spPr/>
      <dgm:t>
        <a:bodyPr/>
        <a:lstStyle/>
        <a:p>
          <a:endParaRPr lang="es-EC"/>
        </a:p>
      </dgm:t>
    </dgm:pt>
    <dgm:pt modelId="{2E4BF7D4-6FBF-4A81-B255-F0DBA64FD761}" type="pres">
      <dgm:prSet presAssocID="{1D3D0FB2-F352-4F43-A3FC-4E6E1C6C82A2}" presName="img" presStyleLbl="fgImgPlace1" presStyleIdx="0" presStyleCnt="2" custScaleX="1297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7CFA75-7D1A-4AB4-AC09-921DF4B902A9}" type="pres">
      <dgm:prSet presAssocID="{1D3D0FB2-F352-4F43-A3FC-4E6E1C6C82A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ADBB3C-2CCB-4E91-9A11-B96A810C9812}" type="pres">
      <dgm:prSet presAssocID="{7939D9CA-1A39-4567-867F-E5D9C0D33C0E}" presName="spacer" presStyleCnt="0"/>
      <dgm:spPr/>
    </dgm:pt>
    <dgm:pt modelId="{03125171-416E-4897-9000-15B3830DAE86}" type="pres">
      <dgm:prSet presAssocID="{5C1632BC-0BF3-4222-A961-6FAB4919D11B}" presName="comp" presStyleCnt="0"/>
      <dgm:spPr/>
    </dgm:pt>
    <dgm:pt modelId="{4A0530AC-0A27-4662-9F47-0F3B7BB7FD40}" type="pres">
      <dgm:prSet presAssocID="{5C1632BC-0BF3-4222-A961-6FAB4919D11B}" presName="box" presStyleLbl="node1" presStyleIdx="1" presStyleCnt="2"/>
      <dgm:spPr/>
      <dgm:t>
        <a:bodyPr/>
        <a:lstStyle/>
        <a:p>
          <a:endParaRPr lang="es-EC"/>
        </a:p>
      </dgm:t>
    </dgm:pt>
    <dgm:pt modelId="{B90AF49E-1717-4155-BFEE-BA7B4791CCCA}" type="pres">
      <dgm:prSet presAssocID="{5C1632BC-0BF3-4222-A961-6FAB4919D11B}" presName="img" presStyleLbl="fgImgPlace1" presStyleIdx="1" presStyleCnt="2" custScaleX="129701" custLinFactNeighborX="147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1AF247-E9DD-4C3E-80DE-067AC34F7721}" type="pres">
      <dgm:prSet presAssocID="{5C1632BC-0BF3-4222-A961-6FAB4919D11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BF0125-F053-4512-8020-289C3926F3B4}" type="presOf" srcId="{5C1632BC-0BF3-4222-A961-6FAB4919D11B}" destId="{4A0530AC-0A27-4662-9F47-0F3B7BB7FD40}" srcOrd="0" destOrd="0" presId="urn:microsoft.com/office/officeart/2005/8/layout/vList4#1"/>
    <dgm:cxn modelId="{52B2CB3D-2581-4055-BEA9-8CE2CE425F9A}" srcId="{CE79A58A-0DE2-4E07-A651-1CD266BDAC58}" destId="{5C1632BC-0BF3-4222-A961-6FAB4919D11B}" srcOrd="1" destOrd="0" parTransId="{4C11A362-F594-490B-BA15-3221A90DBA29}" sibTransId="{12267E09-42EB-4021-84D3-CB1DEBF86EA2}"/>
    <dgm:cxn modelId="{5CACF5DD-0812-4746-86AE-4CFF8D6B2C24}" type="presOf" srcId="{5C1632BC-0BF3-4222-A961-6FAB4919D11B}" destId="{621AF247-E9DD-4C3E-80DE-067AC34F7721}" srcOrd="1" destOrd="0" presId="urn:microsoft.com/office/officeart/2005/8/layout/vList4#1"/>
    <dgm:cxn modelId="{8616451C-0434-4116-A02B-F86529C174B7}" type="presOf" srcId="{CE79A58A-0DE2-4E07-A651-1CD266BDAC58}" destId="{27C0EEEB-5D8B-4234-BFBA-82C06A12D66A}" srcOrd="0" destOrd="0" presId="urn:microsoft.com/office/officeart/2005/8/layout/vList4#1"/>
    <dgm:cxn modelId="{58F25C75-70E6-4820-96A1-23A080976FB1}" type="presOf" srcId="{1D3D0FB2-F352-4F43-A3FC-4E6E1C6C82A2}" destId="{DC7CFA75-7D1A-4AB4-AC09-921DF4B902A9}" srcOrd="1" destOrd="0" presId="urn:microsoft.com/office/officeart/2005/8/layout/vList4#1"/>
    <dgm:cxn modelId="{2691115F-09D6-4EEF-8984-19EBE3E5ECD4}" srcId="{CE79A58A-0DE2-4E07-A651-1CD266BDAC58}" destId="{1D3D0FB2-F352-4F43-A3FC-4E6E1C6C82A2}" srcOrd="0" destOrd="0" parTransId="{04F4A5BA-3F51-42C5-A80A-7E399E1E3B93}" sibTransId="{7939D9CA-1A39-4567-867F-E5D9C0D33C0E}"/>
    <dgm:cxn modelId="{CC192742-7E22-41CC-B442-A10771593D3A}" type="presOf" srcId="{1D3D0FB2-F352-4F43-A3FC-4E6E1C6C82A2}" destId="{B983C395-FC3C-411C-B9C5-5E19B33D2535}" srcOrd="0" destOrd="0" presId="urn:microsoft.com/office/officeart/2005/8/layout/vList4#1"/>
    <dgm:cxn modelId="{F5A2A7C2-7767-4E23-A57C-78FB19A1D6D8}" type="presParOf" srcId="{27C0EEEB-5D8B-4234-BFBA-82C06A12D66A}" destId="{CBCF88D6-CEE5-4DB6-9F9D-616497479E99}" srcOrd="0" destOrd="0" presId="urn:microsoft.com/office/officeart/2005/8/layout/vList4#1"/>
    <dgm:cxn modelId="{4FF51B71-F3AB-41A8-A10D-68CF639E5C0C}" type="presParOf" srcId="{CBCF88D6-CEE5-4DB6-9F9D-616497479E99}" destId="{B983C395-FC3C-411C-B9C5-5E19B33D2535}" srcOrd="0" destOrd="0" presId="urn:microsoft.com/office/officeart/2005/8/layout/vList4#1"/>
    <dgm:cxn modelId="{677545BD-898B-4287-B2E8-9FEA56E384D2}" type="presParOf" srcId="{CBCF88D6-CEE5-4DB6-9F9D-616497479E99}" destId="{2E4BF7D4-6FBF-4A81-B255-F0DBA64FD761}" srcOrd="1" destOrd="0" presId="urn:microsoft.com/office/officeart/2005/8/layout/vList4#1"/>
    <dgm:cxn modelId="{C2A98A8B-AB75-4357-9FCD-1C81D449D9FD}" type="presParOf" srcId="{CBCF88D6-CEE5-4DB6-9F9D-616497479E99}" destId="{DC7CFA75-7D1A-4AB4-AC09-921DF4B902A9}" srcOrd="2" destOrd="0" presId="urn:microsoft.com/office/officeart/2005/8/layout/vList4#1"/>
    <dgm:cxn modelId="{05682182-0D3C-4A40-94FD-24F704ADA191}" type="presParOf" srcId="{27C0EEEB-5D8B-4234-BFBA-82C06A12D66A}" destId="{04ADBB3C-2CCB-4E91-9A11-B96A810C9812}" srcOrd="1" destOrd="0" presId="urn:microsoft.com/office/officeart/2005/8/layout/vList4#1"/>
    <dgm:cxn modelId="{4D109D6C-9BE2-4AC2-9B23-AF67B00480BC}" type="presParOf" srcId="{27C0EEEB-5D8B-4234-BFBA-82C06A12D66A}" destId="{03125171-416E-4897-9000-15B3830DAE86}" srcOrd="2" destOrd="0" presId="urn:microsoft.com/office/officeart/2005/8/layout/vList4#1"/>
    <dgm:cxn modelId="{DF7EA0C5-92E2-4E28-937D-8273B2BEB40E}" type="presParOf" srcId="{03125171-416E-4897-9000-15B3830DAE86}" destId="{4A0530AC-0A27-4662-9F47-0F3B7BB7FD40}" srcOrd="0" destOrd="0" presId="urn:microsoft.com/office/officeart/2005/8/layout/vList4#1"/>
    <dgm:cxn modelId="{9F179D38-DE62-49DE-95AA-4E7E44E4D741}" type="presParOf" srcId="{03125171-416E-4897-9000-15B3830DAE86}" destId="{B90AF49E-1717-4155-BFEE-BA7B4791CCCA}" srcOrd="1" destOrd="0" presId="urn:microsoft.com/office/officeart/2005/8/layout/vList4#1"/>
    <dgm:cxn modelId="{8DF4DD06-68C1-4967-971D-58DEE796007A}" type="presParOf" srcId="{03125171-416E-4897-9000-15B3830DAE86}" destId="{621AF247-E9DD-4C3E-80DE-067AC34F7721}" srcOrd="2" destOrd="0" presId="urn:microsoft.com/office/officeart/2005/8/layout/vList4#1"/>
  </dgm:cxnLst>
  <dgm:bg>
    <a:effectLst>
      <a:glow rad="1397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9A58A-0DE2-4E07-A651-1CD266BDAC5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3D0FB2-F352-4F43-A3FC-4E6E1C6C82A2}">
      <dgm:prSet phldrT="[Texto]" custT="1"/>
      <dgm:spPr>
        <a:solidFill>
          <a:srgbClr val="A9BF93"/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                             	Creación </a:t>
          </a:r>
        </a:p>
        <a:p>
          <a:r>
            <a:rPr lang="es-EC" sz="1400" dirty="0" smtClean="0">
              <a:solidFill>
                <a:schemeClr val="tx1"/>
              </a:solidFill>
            </a:rPr>
            <a:t>                 </a:t>
          </a:r>
          <a:r>
            <a:rPr lang="es-EC" sz="1400" dirty="0" smtClean="0">
              <a:solidFill>
                <a:srgbClr val="FF0000"/>
              </a:solidFill>
            </a:rPr>
            <a:t> C</a:t>
          </a:r>
          <a:endParaRPr lang="es-EC" sz="1400" dirty="0">
            <a:solidFill>
              <a:srgbClr val="FF0000"/>
            </a:solidFill>
          </a:endParaRPr>
        </a:p>
      </dgm:t>
    </dgm:pt>
    <dgm:pt modelId="{04F4A5BA-3F51-42C5-A80A-7E399E1E3B93}" type="parTrans" cxnId="{2691115F-09D6-4EEF-8984-19EBE3E5ECD4}">
      <dgm:prSet/>
      <dgm:spPr/>
      <dgm:t>
        <a:bodyPr/>
        <a:lstStyle/>
        <a:p>
          <a:endParaRPr lang="es-EC"/>
        </a:p>
      </dgm:t>
    </dgm:pt>
    <dgm:pt modelId="{7939D9CA-1A39-4567-867F-E5D9C0D33C0E}" type="sibTrans" cxnId="{2691115F-09D6-4EEF-8984-19EBE3E5ECD4}">
      <dgm:prSet/>
      <dgm:spPr/>
      <dgm:t>
        <a:bodyPr/>
        <a:lstStyle/>
        <a:p>
          <a:endParaRPr lang="es-EC"/>
        </a:p>
      </dgm:t>
    </dgm:pt>
    <dgm:pt modelId="{27C0EEEB-5D8B-4234-BFBA-82C06A12D66A}" type="pres">
      <dgm:prSet presAssocID="{CE79A58A-0DE2-4E07-A651-1CD266BDAC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CF88D6-CEE5-4DB6-9F9D-616497479E99}" type="pres">
      <dgm:prSet presAssocID="{1D3D0FB2-F352-4F43-A3FC-4E6E1C6C82A2}" presName="comp" presStyleCnt="0"/>
      <dgm:spPr/>
    </dgm:pt>
    <dgm:pt modelId="{B983C395-FC3C-411C-B9C5-5E19B33D2535}" type="pres">
      <dgm:prSet presAssocID="{1D3D0FB2-F352-4F43-A3FC-4E6E1C6C82A2}" presName="box" presStyleLbl="node1" presStyleIdx="0" presStyleCnt="1" custLinFactNeighborX="1892"/>
      <dgm:spPr/>
      <dgm:t>
        <a:bodyPr/>
        <a:lstStyle/>
        <a:p>
          <a:endParaRPr lang="es-EC"/>
        </a:p>
      </dgm:t>
    </dgm:pt>
    <dgm:pt modelId="{2E4BF7D4-6FBF-4A81-B255-F0DBA64FD761}" type="pres">
      <dgm:prSet presAssocID="{1D3D0FB2-F352-4F43-A3FC-4E6E1C6C82A2}" presName="img" presStyleLbl="fgImgPlace1" presStyleIdx="0" presStyleCnt="1" custScaleX="230795" custLinFactNeighborX="660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7CFA75-7D1A-4AB4-AC09-921DF4B902A9}" type="pres">
      <dgm:prSet presAssocID="{1D3D0FB2-F352-4F43-A3FC-4E6E1C6C82A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91115F-09D6-4EEF-8984-19EBE3E5ECD4}" srcId="{CE79A58A-0DE2-4E07-A651-1CD266BDAC58}" destId="{1D3D0FB2-F352-4F43-A3FC-4E6E1C6C82A2}" srcOrd="0" destOrd="0" parTransId="{04F4A5BA-3F51-42C5-A80A-7E399E1E3B93}" sibTransId="{7939D9CA-1A39-4567-867F-E5D9C0D33C0E}"/>
    <dgm:cxn modelId="{CD73CF5A-2F99-43A8-8618-50D3B66879D0}" type="presOf" srcId="{1D3D0FB2-F352-4F43-A3FC-4E6E1C6C82A2}" destId="{DC7CFA75-7D1A-4AB4-AC09-921DF4B902A9}" srcOrd="1" destOrd="0" presId="urn:microsoft.com/office/officeart/2005/8/layout/vList4#2"/>
    <dgm:cxn modelId="{4BFC33DD-FF2E-47BB-815D-79E58E7C3A36}" type="presOf" srcId="{CE79A58A-0DE2-4E07-A651-1CD266BDAC58}" destId="{27C0EEEB-5D8B-4234-BFBA-82C06A12D66A}" srcOrd="0" destOrd="0" presId="urn:microsoft.com/office/officeart/2005/8/layout/vList4#2"/>
    <dgm:cxn modelId="{984429D4-71D2-4CB5-B417-FC47E176D9C0}" type="presOf" srcId="{1D3D0FB2-F352-4F43-A3FC-4E6E1C6C82A2}" destId="{B983C395-FC3C-411C-B9C5-5E19B33D2535}" srcOrd="0" destOrd="0" presId="urn:microsoft.com/office/officeart/2005/8/layout/vList4#2"/>
    <dgm:cxn modelId="{AF9EEC11-53AB-48F3-9A37-EA993FD51400}" type="presParOf" srcId="{27C0EEEB-5D8B-4234-BFBA-82C06A12D66A}" destId="{CBCF88D6-CEE5-4DB6-9F9D-616497479E99}" srcOrd="0" destOrd="0" presId="urn:microsoft.com/office/officeart/2005/8/layout/vList4#2"/>
    <dgm:cxn modelId="{F021579B-890F-41C0-A99E-6A9EDD6B93BD}" type="presParOf" srcId="{CBCF88D6-CEE5-4DB6-9F9D-616497479E99}" destId="{B983C395-FC3C-411C-B9C5-5E19B33D2535}" srcOrd="0" destOrd="0" presId="urn:microsoft.com/office/officeart/2005/8/layout/vList4#2"/>
    <dgm:cxn modelId="{08EB2D61-BE39-4A4E-92F5-96BC804958C9}" type="presParOf" srcId="{CBCF88D6-CEE5-4DB6-9F9D-616497479E99}" destId="{2E4BF7D4-6FBF-4A81-B255-F0DBA64FD761}" srcOrd="1" destOrd="0" presId="urn:microsoft.com/office/officeart/2005/8/layout/vList4#2"/>
    <dgm:cxn modelId="{FB68E167-6BB7-4CCF-B6EA-DBEAD8B8B54C}" type="presParOf" srcId="{CBCF88D6-CEE5-4DB6-9F9D-616497479E99}" destId="{DC7CFA75-7D1A-4AB4-AC09-921DF4B902A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A0FDD-7E6E-4E7A-848D-3A215349506F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5B60AD-2BB1-49D2-866D-2F6E4755843E}">
      <dgm:prSet phldrT="[Texto]" custT="1"/>
      <dgm:spPr>
        <a:solidFill>
          <a:srgbClr val="9EB786"/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b="1" dirty="0" smtClean="0"/>
            <a:t> </a:t>
          </a:r>
          <a:r>
            <a:rPr lang="es-EC" sz="1400" b="1" dirty="0" smtClean="0">
              <a:solidFill>
                <a:schemeClr val="tx1"/>
              </a:solidFill>
            </a:rPr>
            <a:t>     </a:t>
          </a:r>
          <a:endParaRPr lang="es-EC" sz="1400" b="1" dirty="0">
            <a:solidFill>
              <a:schemeClr val="tx1"/>
            </a:solidFill>
          </a:endParaRPr>
        </a:p>
      </dgm:t>
    </dgm:pt>
    <dgm:pt modelId="{287EEE6D-8C5C-4ECD-BD50-2451E2780B02}" type="parTrans" cxnId="{2F9FEDC6-11EE-42A5-A353-7B315AB0204A}">
      <dgm:prSet/>
      <dgm:spPr/>
      <dgm:t>
        <a:bodyPr/>
        <a:lstStyle/>
        <a:p>
          <a:endParaRPr lang="es-EC"/>
        </a:p>
      </dgm:t>
    </dgm:pt>
    <dgm:pt modelId="{8289CF2D-98D9-4E80-BB57-FCA7CC695833}" type="sibTrans" cxnId="{2F9FEDC6-11EE-42A5-A353-7B315AB0204A}">
      <dgm:prSet/>
      <dgm:spPr/>
      <dgm:t>
        <a:bodyPr/>
        <a:lstStyle/>
        <a:p>
          <a:endParaRPr lang="es-EC"/>
        </a:p>
      </dgm:t>
    </dgm:pt>
    <dgm:pt modelId="{72635D2D-5DE0-4283-B8EE-F69FA814E789}" type="pres">
      <dgm:prSet presAssocID="{885A0FDD-7E6E-4E7A-848D-3A21534950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86EB43-0B52-4487-A1CB-12548E8CDDF4}" type="pres">
      <dgm:prSet presAssocID="{FD5B60AD-2BB1-49D2-866D-2F6E4755843E}" presName="comp" presStyleCnt="0"/>
      <dgm:spPr/>
    </dgm:pt>
    <dgm:pt modelId="{89FEB303-22D9-44BC-8879-1BD7F492B59D}" type="pres">
      <dgm:prSet presAssocID="{FD5B60AD-2BB1-49D2-866D-2F6E4755843E}" presName="box" presStyleLbl="node1" presStyleIdx="0" presStyleCnt="1" custScaleX="74877" custScaleY="43570"/>
      <dgm:spPr/>
      <dgm:t>
        <a:bodyPr/>
        <a:lstStyle/>
        <a:p>
          <a:endParaRPr lang="es-EC"/>
        </a:p>
      </dgm:t>
    </dgm:pt>
    <dgm:pt modelId="{D4AFD10B-39BC-4C68-934F-C1BBD99C8934}" type="pres">
      <dgm:prSet presAssocID="{FD5B60AD-2BB1-49D2-866D-2F6E4755843E}" presName="img" presStyleLbl="fgImgPlace1" presStyleIdx="0" presStyleCnt="1" custScaleX="143363" custScaleY="33997" custLinFactNeighborX="42503" custLinFactNeighborY="1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C90539-B57A-4392-BB94-0AC6A1C029EA}" type="pres">
      <dgm:prSet presAssocID="{FD5B60AD-2BB1-49D2-866D-2F6E4755843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4F07AA-EF0C-4C0E-9625-AE3C7403DE95}" type="presOf" srcId="{885A0FDD-7E6E-4E7A-848D-3A215349506F}" destId="{72635D2D-5DE0-4283-B8EE-F69FA814E789}" srcOrd="0" destOrd="0" presId="urn:microsoft.com/office/officeart/2005/8/layout/vList4#3"/>
    <dgm:cxn modelId="{D9AB1FB1-FCD9-4073-BC43-23F59FB6AA1B}" type="presOf" srcId="{FD5B60AD-2BB1-49D2-866D-2F6E4755843E}" destId="{A8C90539-B57A-4392-BB94-0AC6A1C029EA}" srcOrd="1" destOrd="0" presId="urn:microsoft.com/office/officeart/2005/8/layout/vList4#3"/>
    <dgm:cxn modelId="{2F9FEDC6-11EE-42A5-A353-7B315AB0204A}" srcId="{885A0FDD-7E6E-4E7A-848D-3A215349506F}" destId="{FD5B60AD-2BB1-49D2-866D-2F6E4755843E}" srcOrd="0" destOrd="0" parTransId="{287EEE6D-8C5C-4ECD-BD50-2451E2780B02}" sibTransId="{8289CF2D-98D9-4E80-BB57-FCA7CC695833}"/>
    <dgm:cxn modelId="{4EB07081-924D-4F42-9AC5-CF85416329F2}" type="presOf" srcId="{FD5B60AD-2BB1-49D2-866D-2F6E4755843E}" destId="{89FEB303-22D9-44BC-8879-1BD7F492B59D}" srcOrd="0" destOrd="0" presId="urn:microsoft.com/office/officeart/2005/8/layout/vList4#3"/>
    <dgm:cxn modelId="{AA5D9FD2-C774-4F65-91E5-3399D6D7A2A5}" type="presParOf" srcId="{72635D2D-5DE0-4283-B8EE-F69FA814E789}" destId="{2086EB43-0B52-4487-A1CB-12548E8CDDF4}" srcOrd="0" destOrd="0" presId="urn:microsoft.com/office/officeart/2005/8/layout/vList4#3"/>
    <dgm:cxn modelId="{6DD3FF51-8F7B-47CA-8848-B8E302B4813F}" type="presParOf" srcId="{2086EB43-0B52-4487-A1CB-12548E8CDDF4}" destId="{89FEB303-22D9-44BC-8879-1BD7F492B59D}" srcOrd="0" destOrd="0" presId="urn:microsoft.com/office/officeart/2005/8/layout/vList4#3"/>
    <dgm:cxn modelId="{65020C3A-E7A5-4DB0-B75E-0508B11A7C05}" type="presParOf" srcId="{2086EB43-0B52-4487-A1CB-12548E8CDDF4}" destId="{D4AFD10B-39BC-4C68-934F-C1BBD99C8934}" srcOrd="1" destOrd="0" presId="urn:microsoft.com/office/officeart/2005/8/layout/vList4#3"/>
    <dgm:cxn modelId="{7D4A17E2-CA58-4A68-9822-94889789270F}" type="presParOf" srcId="{2086EB43-0B52-4487-A1CB-12548E8CDDF4}" destId="{A8C90539-B57A-4392-BB94-0AC6A1C029EA}" srcOrd="2" destOrd="0" presId="urn:microsoft.com/office/officeart/2005/8/layout/vList4#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DFA93E-4A67-42DB-86C3-82A82F905D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A6D24E-C93B-481D-8A73-518E72EF64EA}">
      <dgm:prSet custT="1"/>
      <dgm:spPr>
        <a:solidFill>
          <a:srgbClr val="C4D3B5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C" sz="1400" b="0" i="0" baseline="0" dirty="0" smtClean="0">
              <a:solidFill>
                <a:srgbClr val="0070C0"/>
              </a:solidFill>
            </a:rPr>
            <a:t>Universidad</a:t>
          </a:r>
          <a:endParaRPr lang="es-EC" sz="1400" b="0" i="0" baseline="0" dirty="0">
            <a:solidFill>
              <a:srgbClr val="0070C0"/>
            </a:solidFill>
          </a:endParaRPr>
        </a:p>
      </dgm:t>
    </dgm:pt>
    <dgm:pt modelId="{B3D1F474-35A9-429B-95ED-8DBE8326BDDF}" type="parTrans" cxnId="{19C0FCE3-424C-48E1-AE98-D33EAC4D5B8C}">
      <dgm:prSet/>
      <dgm:spPr/>
      <dgm:t>
        <a:bodyPr/>
        <a:lstStyle/>
        <a:p>
          <a:endParaRPr lang="es-EC"/>
        </a:p>
      </dgm:t>
    </dgm:pt>
    <dgm:pt modelId="{70615196-9049-4762-B070-4CFB3DDE4949}" type="sibTrans" cxnId="{19C0FCE3-424C-48E1-AE98-D33EAC4D5B8C}">
      <dgm:prSet/>
      <dgm:spPr/>
      <dgm:t>
        <a:bodyPr/>
        <a:lstStyle/>
        <a:p>
          <a:endParaRPr lang="es-EC"/>
        </a:p>
      </dgm:t>
    </dgm:pt>
    <dgm:pt modelId="{E00EEF89-8FCA-443C-8566-973C0838414F}">
      <dgm:prSet custT="1"/>
      <dgm:spPr>
        <a:solidFill>
          <a:srgbClr val="9DAD9D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C" sz="1400" b="0" i="0" baseline="0" dirty="0" smtClean="0">
              <a:solidFill>
                <a:schemeClr val="tx1"/>
              </a:solidFill>
            </a:rPr>
            <a:t>Competencias definidas en el perfil profesional</a:t>
          </a:r>
          <a:endParaRPr lang="es-EC" sz="1400" b="0" i="0" baseline="0" dirty="0">
            <a:solidFill>
              <a:schemeClr val="tx1"/>
            </a:solidFill>
          </a:endParaRPr>
        </a:p>
      </dgm:t>
    </dgm:pt>
    <dgm:pt modelId="{22ACBDC9-4674-40A6-AA5C-76A37A6646D0}" type="parTrans" cxnId="{193BB0E5-3880-480B-8037-EFF1F6274220}">
      <dgm:prSet/>
      <dgm:spPr/>
      <dgm:t>
        <a:bodyPr/>
        <a:lstStyle/>
        <a:p>
          <a:endParaRPr lang="es-EC"/>
        </a:p>
      </dgm:t>
    </dgm:pt>
    <dgm:pt modelId="{A4CCE88D-4ABC-4C86-96D7-86A78ACF2F82}" type="sibTrans" cxnId="{193BB0E5-3880-480B-8037-EFF1F6274220}">
      <dgm:prSet/>
      <dgm:spPr/>
      <dgm:t>
        <a:bodyPr/>
        <a:lstStyle/>
        <a:p>
          <a:endParaRPr lang="es-EC"/>
        </a:p>
      </dgm:t>
    </dgm:pt>
    <dgm:pt modelId="{F19419FF-21B2-4B03-9B7E-22DA02997C3A}">
      <dgm:prSet custT="1"/>
      <dgm:spPr>
        <a:solidFill>
          <a:srgbClr val="A9BF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C" sz="1400" b="0" i="0" baseline="0" dirty="0" smtClean="0">
              <a:solidFill>
                <a:schemeClr val="tx1"/>
              </a:solidFill>
            </a:rPr>
            <a:t>Distribuidas a lo largo del currículum</a:t>
          </a:r>
          <a:endParaRPr lang="es-EC" sz="1400" b="0" i="0" baseline="0" dirty="0">
            <a:solidFill>
              <a:schemeClr val="tx1"/>
            </a:solidFill>
          </a:endParaRPr>
        </a:p>
      </dgm:t>
    </dgm:pt>
    <dgm:pt modelId="{398B2693-D274-4DA1-A2DD-010E28DC7314}" type="parTrans" cxnId="{94E8B057-10BA-4068-8D2B-BC7198E6E674}">
      <dgm:prSet/>
      <dgm:spPr/>
      <dgm:t>
        <a:bodyPr/>
        <a:lstStyle/>
        <a:p>
          <a:endParaRPr lang="es-EC"/>
        </a:p>
      </dgm:t>
    </dgm:pt>
    <dgm:pt modelId="{C5ACB22F-2F6C-4083-A7F9-91CC9AF439FC}" type="sibTrans" cxnId="{94E8B057-10BA-4068-8D2B-BC7198E6E674}">
      <dgm:prSet/>
      <dgm:spPr/>
      <dgm:t>
        <a:bodyPr/>
        <a:lstStyle/>
        <a:p>
          <a:endParaRPr lang="es-EC"/>
        </a:p>
      </dgm:t>
    </dgm:pt>
    <dgm:pt modelId="{6BB4A4DB-07E5-497F-98F4-5A09344AE6B9}" type="pres">
      <dgm:prSet presAssocID="{1DDFA93E-4A67-42DB-86C3-82A82F905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737276-F8C2-4C2B-BFA9-57341494616D}" type="pres">
      <dgm:prSet presAssocID="{12A6D24E-C93B-481D-8A73-518E72EF64EA}" presName="parentText" presStyleLbl="node1" presStyleIdx="0" presStyleCnt="3" custLinFactY="-102568" custLinFactNeighborX="125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80913-D75D-4360-BB52-B98579D57E18}" type="pres">
      <dgm:prSet presAssocID="{70615196-9049-4762-B070-4CFB3DDE4949}" presName="spacer" presStyleCnt="0"/>
      <dgm:spPr/>
    </dgm:pt>
    <dgm:pt modelId="{6DB35D64-BFE6-4150-B1A8-698588FFD8FE}" type="pres">
      <dgm:prSet presAssocID="{E00EEF89-8FCA-443C-8566-973C0838414F}" presName="parentText" presStyleLbl="node1" presStyleIdx="1" presStyleCnt="3" custScaleY="16785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213286-E7CC-4C40-8D03-0AC5C9AFB052}" type="pres">
      <dgm:prSet presAssocID="{A4CCE88D-4ABC-4C86-96D7-86A78ACF2F82}" presName="spacer" presStyleCnt="0"/>
      <dgm:spPr/>
    </dgm:pt>
    <dgm:pt modelId="{B68A0308-C475-4DD4-948A-F0747CBAB5A0}" type="pres">
      <dgm:prSet presAssocID="{F19419FF-21B2-4B03-9B7E-22DA02997C3A}" presName="parentText" presStyleLbl="node1" presStyleIdx="2" presStyleCnt="3" custLinFactY="66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A64805-C203-48E3-9CBF-1BF94E177307}" type="presOf" srcId="{F19419FF-21B2-4B03-9B7E-22DA02997C3A}" destId="{B68A0308-C475-4DD4-948A-F0747CBAB5A0}" srcOrd="0" destOrd="0" presId="urn:microsoft.com/office/officeart/2005/8/layout/vList2"/>
    <dgm:cxn modelId="{19C0FCE3-424C-48E1-AE98-D33EAC4D5B8C}" srcId="{1DDFA93E-4A67-42DB-86C3-82A82F905D43}" destId="{12A6D24E-C93B-481D-8A73-518E72EF64EA}" srcOrd="0" destOrd="0" parTransId="{B3D1F474-35A9-429B-95ED-8DBE8326BDDF}" sibTransId="{70615196-9049-4762-B070-4CFB3DDE4949}"/>
    <dgm:cxn modelId="{E3453D32-E940-44F6-BCEC-9D1435183DFE}" type="presOf" srcId="{E00EEF89-8FCA-443C-8566-973C0838414F}" destId="{6DB35D64-BFE6-4150-B1A8-698588FFD8FE}" srcOrd="0" destOrd="0" presId="urn:microsoft.com/office/officeart/2005/8/layout/vList2"/>
    <dgm:cxn modelId="{193BB0E5-3880-480B-8037-EFF1F6274220}" srcId="{1DDFA93E-4A67-42DB-86C3-82A82F905D43}" destId="{E00EEF89-8FCA-443C-8566-973C0838414F}" srcOrd="1" destOrd="0" parTransId="{22ACBDC9-4674-40A6-AA5C-76A37A6646D0}" sibTransId="{A4CCE88D-4ABC-4C86-96D7-86A78ACF2F82}"/>
    <dgm:cxn modelId="{94E8B057-10BA-4068-8D2B-BC7198E6E674}" srcId="{1DDFA93E-4A67-42DB-86C3-82A82F905D43}" destId="{F19419FF-21B2-4B03-9B7E-22DA02997C3A}" srcOrd="2" destOrd="0" parTransId="{398B2693-D274-4DA1-A2DD-010E28DC7314}" sibTransId="{C5ACB22F-2F6C-4083-A7F9-91CC9AF439FC}"/>
    <dgm:cxn modelId="{90375637-8871-4A37-A3EF-73B4A53ABE2C}" type="presOf" srcId="{12A6D24E-C93B-481D-8A73-518E72EF64EA}" destId="{71737276-F8C2-4C2B-BFA9-57341494616D}" srcOrd="0" destOrd="0" presId="urn:microsoft.com/office/officeart/2005/8/layout/vList2"/>
    <dgm:cxn modelId="{BC5D74B1-866A-47A7-BD15-93B75467CA70}" type="presOf" srcId="{1DDFA93E-4A67-42DB-86C3-82A82F905D43}" destId="{6BB4A4DB-07E5-497F-98F4-5A09344AE6B9}" srcOrd="0" destOrd="0" presId="urn:microsoft.com/office/officeart/2005/8/layout/vList2"/>
    <dgm:cxn modelId="{8EBFDA8E-D498-45FE-B1B0-A5080913EA2B}" type="presParOf" srcId="{6BB4A4DB-07E5-497F-98F4-5A09344AE6B9}" destId="{71737276-F8C2-4C2B-BFA9-57341494616D}" srcOrd="0" destOrd="0" presId="urn:microsoft.com/office/officeart/2005/8/layout/vList2"/>
    <dgm:cxn modelId="{C56F98AC-1582-4463-A18C-4776A9D6C382}" type="presParOf" srcId="{6BB4A4DB-07E5-497F-98F4-5A09344AE6B9}" destId="{76180913-D75D-4360-BB52-B98579D57E18}" srcOrd="1" destOrd="0" presId="urn:microsoft.com/office/officeart/2005/8/layout/vList2"/>
    <dgm:cxn modelId="{D73029CF-79C6-470A-9C55-F5950C47C542}" type="presParOf" srcId="{6BB4A4DB-07E5-497F-98F4-5A09344AE6B9}" destId="{6DB35D64-BFE6-4150-B1A8-698588FFD8FE}" srcOrd="2" destOrd="0" presId="urn:microsoft.com/office/officeart/2005/8/layout/vList2"/>
    <dgm:cxn modelId="{E990BA01-CD25-4F92-BDC4-6676D5050792}" type="presParOf" srcId="{6BB4A4DB-07E5-497F-98F4-5A09344AE6B9}" destId="{D3213286-E7CC-4C40-8D03-0AC5C9AFB052}" srcOrd="3" destOrd="0" presId="urn:microsoft.com/office/officeart/2005/8/layout/vList2"/>
    <dgm:cxn modelId="{BF91458B-475C-4613-8CAD-B41EC601D634}" type="presParOf" srcId="{6BB4A4DB-07E5-497F-98F4-5A09344AE6B9}" destId="{B68A0308-C475-4DD4-948A-F0747CBAB5A0}" srcOrd="4" destOrd="0" presId="urn:microsoft.com/office/officeart/2005/8/layout/vList2"/>
  </dgm:cxnLst>
  <dgm:bg>
    <a:solidFill>
      <a:srgbClr val="C4D3B5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79A58A-0DE2-4E07-A651-1CD266BDAC58}" type="doc">
      <dgm:prSet loTypeId="urn:microsoft.com/office/officeart/2005/8/layout/vList4#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7C0EEEB-5D8B-4234-BFBA-82C06A12D66A}" type="pres">
      <dgm:prSet presAssocID="{CE79A58A-0DE2-4E07-A651-1CD266BDAC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DB1347F2-2D0D-4A6E-BBAC-AE06D4651FF9}" type="presOf" srcId="{CE79A58A-0DE2-4E07-A651-1CD266BDAC58}" destId="{27C0EEEB-5D8B-4234-BFBA-82C06A12D66A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4B7C0-DE94-408D-BECB-5D38D1F5283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B6D38DE-D6F1-4A03-8B5E-FE443ED9AD27}">
      <dgm:prSet phldrT="[Texto]" custT="1"/>
      <dgm:spPr>
        <a:solidFill>
          <a:srgbClr val="FF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Capacidades</a:t>
          </a:r>
        </a:p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y</a:t>
          </a:r>
        </a:p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habilidades</a:t>
          </a:r>
          <a:endParaRPr lang="es-EC" sz="1400" dirty="0">
            <a:solidFill>
              <a:schemeClr val="accent1">
                <a:lumMod val="25000"/>
              </a:schemeClr>
            </a:solidFill>
          </a:endParaRPr>
        </a:p>
      </dgm:t>
    </dgm:pt>
    <dgm:pt modelId="{52076190-57A8-4BE6-9E39-6062E16A0D02}" type="parTrans" cxnId="{84F3E065-5FFF-4DDA-9F90-88192071ADFD}">
      <dgm:prSet/>
      <dgm:spPr/>
      <dgm:t>
        <a:bodyPr/>
        <a:lstStyle/>
        <a:p>
          <a:endParaRPr lang="es-EC"/>
        </a:p>
      </dgm:t>
    </dgm:pt>
    <dgm:pt modelId="{3B72E20F-734B-40CB-A64E-AC8C82244DDF}" type="sibTrans" cxnId="{84F3E065-5FFF-4DDA-9F90-88192071ADFD}">
      <dgm:prSet/>
      <dgm:spPr/>
      <dgm:t>
        <a:bodyPr/>
        <a:lstStyle/>
        <a:p>
          <a:endParaRPr lang="es-EC"/>
        </a:p>
      </dgm:t>
    </dgm:pt>
    <dgm:pt modelId="{2C4FB14E-D96C-434C-958D-768C4CA1CF0C}">
      <dgm:prSet phldrT="[Texto]" custT="1"/>
      <dgm:spPr>
        <a:solidFill>
          <a:srgbClr val="FF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Conocimientos</a:t>
          </a:r>
          <a:endParaRPr lang="es-EC" sz="1400" dirty="0">
            <a:solidFill>
              <a:schemeClr val="accent1">
                <a:lumMod val="25000"/>
              </a:schemeClr>
            </a:solidFill>
          </a:endParaRPr>
        </a:p>
      </dgm:t>
    </dgm:pt>
    <dgm:pt modelId="{CAF64993-8431-4449-902C-EBC1CE2269DB}" type="parTrans" cxnId="{D5340984-C38B-4F11-90ED-FE350460FEEE}">
      <dgm:prSet/>
      <dgm:spPr/>
      <dgm:t>
        <a:bodyPr/>
        <a:lstStyle/>
        <a:p>
          <a:endParaRPr lang="es-EC"/>
        </a:p>
      </dgm:t>
    </dgm:pt>
    <dgm:pt modelId="{28E85D18-C903-42F3-B017-FFC13E79B3F1}" type="sibTrans" cxnId="{D5340984-C38B-4F11-90ED-FE350460FEEE}">
      <dgm:prSet/>
      <dgm:spPr/>
      <dgm:t>
        <a:bodyPr/>
        <a:lstStyle/>
        <a:p>
          <a:endParaRPr lang="es-EC"/>
        </a:p>
      </dgm:t>
    </dgm:pt>
    <dgm:pt modelId="{A5D7983A-9326-44AB-8926-D314A0105EE8}">
      <dgm:prSet phldrT="[Texto]" custT="1"/>
      <dgm:spPr>
        <a:solidFill>
          <a:srgbClr val="FF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Actitudes</a:t>
          </a:r>
        </a:p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disposiciones</a:t>
          </a:r>
        </a:p>
        <a:p>
          <a:r>
            <a:rPr lang="es-EC" sz="1400" dirty="0" smtClean="0">
              <a:solidFill>
                <a:schemeClr val="accent1">
                  <a:lumMod val="25000"/>
                </a:schemeClr>
              </a:solidFill>
            </a:rPr>
            <a:t>y valores</a:t>
          </a:r>
          <a:endParaRPr lang="es-EC" sz="1400" dirty="0">
            <a:solidFill>
              <a:schemeClr val="accent1">
                <a:lumMod val="25000"/>
              </a:schemeClr>
            </a:solidFill>
          </a:endParaRPr>
        </a:p>
      </dgm:t>
    </dgm:pt>
    <dgm:pt modelId="{BBD3F27F-6BE0-43F0-818E-E460657B680E}" type="parTrans" cxnId="{8B4AE927-33E4-47E0-8834-BD7EE6C78D2F}">
      <dgm:prSet/>
      <dgm:spPr/>
      <dgm:t>
        <a:bodyPr/>
        <a:lstStyle/>
        <a:p>
          <a:endParaRPr lang="es-EC"/>
        </a:p>
      </dgm:t>
    </dgm:pt>
    <dgm:pt modelId="{6901156C-D868-404F-974D-7B02DAAFF99D}" type="sibTrans" cxnId="{8B4AE927-33E4-47E0-8834-BD7EE6C78D2F}">
      <dgm:prSet/>
      <dgm:spPr/>
      <dgm:t>
        <a:bodyPr/>
        <a:lstStyle/>
        <a:p>
          <a:endParaRPr lang="es-EC"/>
        </a:p>
      </dgm:t>
    </dgm:pt>
    <dgm:pt modelId="{829F361F-8CFF-4CC1-9B7A-64E18AFBB9E0}" type="pres">
      <dgm:prSet presAssocID="{9784B7C0-DE94-408D-BECB-5D38D1F5283E}" presName="linearFlow" presStyleCnt="0">
        <dgm:presLayoutVars>
          <dgm:dir/>
          <dgm:resizeHandles val="exact"/>
        </dgm:presLayoutVars>
      </dgm:prSet>
      <dgm:spPr/>
    </dgm:pt>
    <dgm:pt modelId="{67BBB8AB-4E8E-49FD-BE58-07AB8721DA1F}" type="pres">
      <dgm:prSet presAssocID="{AB6D38DE-D6F1-4A03-8B5E-FE443ED9AD27}" presName="composite" presStyleCnt="0"/>
      <dgm:spPr/>
    </dgm:pt>
    <dgm:pt modelId="{2E6A7EDC-A6CC-43A4-B8FE-AE2ED2EDD3A1}" type="pres">
      <dgm:prSet presAssocID="{AB6D38DE-D6F1-4A03-8B5E-FE443ED9AD2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A78D1A-BD0A-473A-9DC4-5F204C3AD70B}" type="pres">
      <dgm:prSet presAssocID="{AB6D38DE-D6F1-4A03-8B5E-FE443ED9AD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53E5F3-1AF7-4219-AAD2-4EA0DDEFFC6C}" type="pres">
      <dgm:prSet presAssocID="{3B72E20F-734B-40CB-A64E-AC8C82244DDF}" presName="spacing" presStyleCnt="0"/>
      <dgm:spPr/>
    </dgm:pt>
    <dgm:pt modelId="{3D59589F-B23F-4702-ABC0-D9B9B0F0DA11}" type="pres">
      <dgm:prSet presAssocID="{2C4FB14E-D96C-434C-958D-768C4CA1CF0C}" presName="composite" presStyleCnt="0"/>
      <dgm:spPr/>
    </dgm:pt>
    <dgm:pt modelId="{7748C6E4-6F0A-415E-9309-658E81B1255C}" type="pres">
      <dgm:prSet presAssocID="{2C4FB14E-D96C-434C-958D-768C4CA1CF0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476276-6026-49C6-8381-849D3EF84364}" type="pres">
      <dgm:prSet presAssocID="{2C4FB14E-D96C-434C-958D-768C4CA1CF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126B6-8544-4676-92CE-40FF80D7638B}" type="pres">
      <dgm:prSet presAssocID="{28E85D18-C903-42F3-B017-FFC13E79B3F1}" presName="spacing" presStyleCnt="0"/>
      <dgm:spPr/>
    </dgm:pt>
    <dgm:pt modelId="{80375987-D43F-4D39-8C36-2CA79ADCA922}" type="pres">
      <dgm:prSet presAssocID="{A5D7983A-9326-44AB-8926-D314A0105EE8}" presName="composite" presStyleCnt="0"/>
      <dgm:spPr/>
    </dgm:pt>
    <dgm:pt modelId="{28E11E72-71B7-4D40-A8CB-2B5913529856}" type="pres">
      <dgm:prSet presAssocID="{A5D7983A-9326-44AB-8926-D314A0105EE8}" presName="imgShp" presStyleLbl="fgImgPlace1" presStyleIdx="2" presStyleCnt="3" custScaleX="112684" custLinFactNeighborX="-2283" custLinFactNeighborY="92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37C3D9-AC7A-422E-96D8-0B949F3B2948}" type="pres">
      <dgm:prSet presAssocID="{A5D7983A-9326-44AB-8926-D314A0105EE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5B159B-E4A9-4E38-A0F4-24575BDD7DC9}" type="presOf" srcId="{A5D7983A-9326-44AB-8926-D314A0105EE8}" destId="{D237C3D9-AC7A-422E-96D8-0B949F3B2948}" srcOrd="0" destOrd="0" presId="urn:microsoft.com/office/officeart/2005/8/layout/vList3#1"/>
    <dgm:cxn modelId="{84F3E065-5FFF-4DDA-9F90-88192071ADFD}" srcId="{9784B7C0-DE94-408D-BECB-5D38D1F5283E}" destId="{AB6D38DE-D6F1-4A03-8B5E-FE443ED9AD27}" srcOrd="0" destOrd="0" parTransId="{52076190-57A8-4BE6-9E39-6062E16A0D02}" sibTransId="{3B72E20F-734B-40CB-A64E-AC8C82244DDF}"/>
    <dgm:cxn modelId="{2B9D5594-08AB-40AF-B963-1E334FC54C85}" type="presOf" srcId="{AB6D38DE-D6F1-4A03-8B5E-FE443ED9AD27}" destId="{02A78D1A-BD0A-473A-9DC4-5F204C3AD70B}" srcOrd="0" destOrd="0" presId="urn:microsoft.com/office/officeart/2005/8/layout/vList3#1"/>
    <dgm:cxn modelId="{5099852C-761F-4709-A48E-5DE38DD53DEC}" type="presOf" srcId="{9784B7C0-DE94-408D-BECB-5D38D1F5283E}" destId="{829F361F-8CFF-4CC1-9B7A-64E18AFBB9E0}" srcOrd="0" destOrd="0" presId="urn:microsoft.com/office/officeart/2005/8/layout/vList3#1"/>
    <dgm:cxn modelId="{D5340984-C38B-4F11-90ED-FE350460FEEE}" srcId="{9784B7C0-DE94-408D-BECB-5D38D1F5283E}" destId="{2C4FB14E-D96C-434C-958D-768C4CA1CF0C}" srcOrd="1" destOrd="0" parTransId="{CAF64993-8431-4449-902C-EBC1CE2269DB}" sibTransId="{28E85D18-C903-42F3-B017-FFC13E79B3F1}"/>
    <dgm:cxn modelId="{8B4AE927-33E4-47E0-8834-BD7EE6C78D2F}" srcId="{9784B7C0-DE94-408D-BECB-5D38D1F5283E}" destId="{A5D7983A-9326-44AB-8926-D314A0105EE8}" srcOrd="2" destOrd="0" parTransId="{BBD3F27F-6BE0-43F0-818E-E460657B680E}" sibTransId="{6901156C-D868-404F-974D-7B02DAAFF99D}"/>
    <dgm:cxn modelId="{B8A656C5-A55D-4DE0-AF1F-CD71A94FA231}" type="presOf" srcId="{2C4FB14E-D96C-434C-958D-768C4CA1CF0C}" destId="{3C476276-6026-49C6-8381-849D3EF84364}" srcOrd="0" destOrd="0" presId="urn:microsoft.com/office/officeart/2005/8/layout/vList3#1"/>
    <dgm:cxn modelId="{98F67A52-93D0-4F54-928A-4F4C56583C4E}" type="presParOf" srcId="{829F361F-8CFF-4CC1-9B7A-64E18AFBB9E0}" destId="{67BBB8AB-4E8E-49FD-BE58-07AB8721DA1F}" srcOrd="0" destOrd="0" presId="urn:microsoft.com/office/officeart/2005/8/layout/vList3#1"/>
    <dgm:cxn modelId="{7459CC11-0DE5-4EEA-9EE0-6BB8C7D84849}" type="presParOf" srcId="{67BBB8AB-4E8E-49FD-BE58-07AB8721DA1F}" destId="{2E6A7EDC-A6CC-43A4-B8FE-AE2ED2EDD3A1}" srcOrd="0" destOrd="0" presId="urn:microsoft.com/office/officeart/2005/8/layout/vList3#1"/>
    <dgm:cxn modelId="{1A6AC399-C6BD-4274-B4F7-4E6C5D72EDE6}" type="presParOf" srcId="{67BBB8AB-4E8E-49FD-BE58-07AB8721DA1F}" destId="{02A78D1A-BD0A-473A-9DC4-5F204C3AD70B}" srcOrd="1" destOrd="0" presId="urn:microsoft.com/office/officeart/2005/8/layout/vList3#1"/>
    <dgm:cxn modelId="{CDFEB7CC-6D9A-449E-927A-3C06C50E882D}" type="presParOf" srcId="{829F361F-8CFF-4CC1-9B7A-64E18AFBB9E0}" destId="{0F53E5F3-1AF7-4219-AAD2-4EA0DDEFFC6C}" srcOrd="1" destOrd="0" presId="urn:microsoft.com/office/officeart/2005/8/layout/vList3#1"/>
    <dgm:cxn modelId="{8B7ECD71-C5E4-4C4E-B91C-1E066F8AAA92}" type="presParOf" srcId="{829F361F-8CFF-4CC1-9B7A-64E18AFBB9E0}" destId="{3D59589F-B23F-4702-ABC0-D9B9B0F0DA11}" srcOrd="2" destOrd="0" presId="urn:microsoft.com/office/officeart/2005/8/layout/vList3#1"/>
    <dgm:cxn modelId="{62722E43-9476-4F48-88BF-25152B7FC2C3}" type="presParOf" srcId="{3D59589F-B23F-4702-ABC0-D9B9B0F0DA11}" destId="{7748C6E4-6F0A-415E-9309-658E81B1255C}" srcOrd="0" destOrd="0" presId="urn:microsoft.com/office/officeart/2005/8/layout/vList3#1"/>
    <dgm:cxn modelId="{D8857D4E-1C83-4F43-B77E-FC07B2607E32}" type="presParOf" srcId="{3D59589F-B23F-4702-ABC0-D9B9B0F0DA11}" destId="{3C476276-6026-49C6-8381-849D3EF84364}" srcOrd="1" destOrd="0" presId="urn:microsoft.com/office/officeart/2005/8/layout/vList3#1"/>
    <dgm:cxn modelId="{C136F4E5-3627-44EF-8470-250E4AEE8116}" type="presParOf" srcId="{829F361F-8CFF-4CC1-9B7A-64E18AFBB9E0}" destId="{0A5126B6-8544-4676-92CE-40FF80D7638B}" srcOrd="3" destOrd="0" presId="urn:microsoft.com/office/officeart/2005/8/layout/vList3#1"/>
    <dgm:cxn modelId="{5D36C054-6507-4F95-914A-F9BBB1D420A0}" type="presParOf" srcId="{829F361F-8CFF-4CC1-9B7A-64E18AFBB9E0}" destId="{80375987-D43F-4D39-8C36-2CA79ADCA922}" srcOrd="4" destOrd="0" presId="urn:microsoft.com/office/officeart/2005/8/layout/vList3#1"/>
    <dgm:cxn modelId="{A4A267A3-7845-47D2-AB65-E6D5202C53FF}" type="presParOf" srcId="{80375987-D43F-4D39-8C36-2CA79ADCA922}" destId="{28E11E72-71B7-4D40-A8CB-2B5913529856}" srcOrd="0" destOrd="0" presId="urn:microsoft.com/office/officeart/2005/8/layout/vList3#1"/>
    <dgm:cxn modelId="{E475FDD7-C608-474F-B197-9F9A1F7A890E}" type="presParOf" srcId="{80375987-D43F-4D39-8C36-2CA79ADCA922}" destId="{D237C3D9-AC7A-422E-96D8-0B949F3B2948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077FB7-AA8B-4BD8-8867-5B2D5BFFC734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7CB0B3-18EA-473F-A639-12C4CD0F17A8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Informes de prácticas y simulaciones</a:t>
          </a:r>
        </a:p>
      </dgm:t>
    </dgm:pt>
    <dgm:pt modelId="{28C83259-2AA9-4FB9-9053-404360D562D2}" type="parTrans" cxnId="{B1A85D54-64F6-406F-8A7E-6692F89DD741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FB0905A0-2E03-4CC4-9258-145857A75E99}" type="sibTrans" cxnId="{B1A85D54-64F6-406F-8A7E-6692F89DD741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4EEFC093-3761-423E-90DF-FFC65B75B87B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Test sobre simulaciones, situaciones similares a la realidad.</a:t>
          </a:r>
        </a:p>
      </dgm:t>
    </dgm:pt>
    <dgm:pt modelId="{772E8012-77BC-4072-8D1C-176F20D51C80}" type="parTrans" cxnId="{109B591F-23E3-4B85-9762-6B0F892ABB5B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65496A71-1372-4D64-A6C7-4F787A380F92}" type="sibTrans" cxnId="{109B591F-23E3-4B85-9762-6B0F892ABB5B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71A33F74-6A8C-40DB-BEC6-ACC0A23C80F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Resolución de problemas, pruebas de procedimientos, mapas conceptuales</a:t>
          </a:r>
        </a:p>
      </dgm:t>
    </dgm:pt>
    <dgm:pt modelId="{F97E3FCF-AB03-40C4-B82C-A4D5C572758C}" type="parTrans" cxnId="{B21012E8-FA1D-4CF0-BCB3-8F2E5729C5AD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2AD7249C-1AC5-4682-B92F-DA5F6128EE55}" type="sibTrans" cxnId="{B21012E8-FA1D-4CF0-BCB3-8F2E5729C5AD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313A08E2-62AE-4348-8233-58BB97547C6A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Pruebas conceptuales,  pruebas de conocimientos o ejercicios.</a:t>
          </a:r>
        </a:p>
      </dgm:t>
    </dgm:pt>
    <dgm:pt modelId="{A2B730BE-E159-469B-B5F4-7D4F0E04D308}" type="parTrans" cxnId="{E747ABE1-84F9-41C8-B1C8-0437DF81A9AB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8FBA6A4B-9283-4DCE-BDC8-26ECF5695B73}" type="sibTrans" cxnId="{E747ABE1-84F9-41C8-B1C8-0437DF81A9AB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7ED7BC61-A1BB-4D3F-BCBF-1120972837E2}">
      <dgm:prSet custT="1"/>
      <dgm:spPr>
        <a:noFill/>
        <a:ln>
          <a:noFill/>
        </a:ln>
      </dgm:spPr>
      <dgm:t>
        <a:bodyPr/>
        <a:lstStyle/>
        <a:p>
          <a:r>
            <a:rPr lang="es-EC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HACE</a:t>
          </a:r>
        </a:p>
      </dgm:t>
    </dgm:pt>
    <dgm:pt modelId="{9CE1530D-B99D-42BE-AB26-519D5BE41E9E}" type="parTrans" cxnId="{6EC287EA-9F9B-4D6C-B8CA-5CA643A82FFE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4323F08B-D723-477F-8342-479000579E94}" type="sibTrans" cxnId="{6EC287EA-9F9B-4D6C-B8CA-5CA643A82FFE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35535164-2679-43CC-8704-F5DA868E8879}">
      <dgm:prSet custT="1"/>
      <dgm:spPr>
        <a:noFill/>
        <a:ln>
          <a:noFill/>
        </a:ln>
      </dgm:spPr>
      <dgm:t>
        <a:bodyPr/>
        <a:lstStyle/>
        <a:p>
          <a:r>
            <a:rPr lang="es-EC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SABE CÓMO</a:t>
          </a:r>
        </a:p>
      </dgm:t>
    </dgm:pt>
    <dgm:pt modelId="{A5BF630B-AFA7-4748-BE34-4FCF82C1962D}" type="parTrans" cxnId="{0DF43C91-DE22-45EB-8CD5-4BE4037F037C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9AD329BA-500B-41EE-B650-2D011A1F5478}" type="sibTrans" cxnId="{0DF43C91-DE22-45EB-8CD5-4BE4037F037C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0EB6A1A2-3D5D-4F2B-BC21-A30E5FF6EB12}">
      <dgm:prSet custT="1"/>
      <dgm:spPr>
        <a:noFill/>
        <a:ln>
          <a:noFill/>
        </a:ln>
      </dgm:spPr>
      <dgm:t>
        <a:bodyPr/>
        <a:lstStyle/>
        <a:p>
          <a:r>
            <a:rPr lang="es-EC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SABE</a:t>
          </a:r>
        </a:p>
      </dgm:t>
    </dgm:pt>
    <dgm:pt modelId="{896E44FC-CEAC-419A-8706-E49F7CDC66B9}" type="parTrans" cxnId="{8A0F271C-442F-4CB4-A0BC-3C6790E386EC}">
      <dgm:prSet/>
      <dgm:spPr/>
      <dgm:t>
        <a:bodyPr/>
        <a:lstStyle/>
        <a:p>
          <a:endParaRPr lang="es-EC"/>
        </a:p>
      </dgm:t>
    </dgm:pt>
    <dgm:pt modelId="{4B1E5EFB-B71A-4371-AD1F-9E233A72D195}" type="sibTrans" cxnId="{8A0F271C-442F-4CB4-A0BC-3C6790E386EC}">
      <dgm:prSet/>
      <dgm:spPr/>
      <dgm:t>
        <a:bodyPr/>
        <a:lstStyle/>
        <a:p>
          <a:endParaRPr lang="es-EC"/>
        </a:p>
      </dgm:t>
    </dgm:pt>
    <dgm:pt modelId="{B59FDB13-4DA8-42AE-A9D1-331BDE2E4EE7}">
      <dgm:prSet custT="1"/>
      <dgm:spPr>
        <a:noFill/>
        <a:ln>
          <a:noFill/>
        </a:ln>
      </dgm:spPr>
      <dgm:t>
        <a:bodyPr/>
        <a:lstStyle/>
        <a:p>
          <a:r>
            <a:rPr lang="es-EC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MUESTRA CÓMO</a:t>
          </a:r>
        </a:p>
      </dgm:t>
    </dgm:pt>
    <dgm:pt modelId="{1A3AA1AF-F2E7-4430-8D85-009BC96C13EE}" type="sibTrans" cxnId="{B88AEABA-6C06-4546-AC99-3F9F3A256CDD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3F75C10D-375A-4B39-8C58-AEA6F7EACA06}" type="parTrans" cxnId="{B88AEABA-6C06-4546-AC99-3F9F3A256CDD}">
      <dgm:prSet/>
      <dgm:spPr/>
      <dgm:t>
        <a:bodyPr/>
        <a:lstStyle/>
        <a:p>
          <a:endParaRPr lang="es-EC" sz="1200">
            <a:latin typeface="Times New Roman" pitchFamily="18" charset="0"/>
            <a:cs typeface="Times New Roman" pitchFamily="18" charset="0"/>
          </a:endParaRPr>
        </a:p>
      </dgm:t>
    </dgm:pt>
    <dgm:pt modelId="{26FAE70A-491C-4937-80EA-788F12277704}" type="pres">
      <dgm:prSet presAssocID="{A2077FB7-AA8B-4BD8-8867-5B2D5BFFC7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7EC17EA-FDC2-447C-B933-A8788C6BD4DA}" type="pres">
      <dgm:prSet presAssocID="{A2077FB7-AA8B-4BD8-8867-5B2D5BFFC734}" presName="pyramid" presStyleLbl="node1" presStyleIdx="0" presStyleCnt="1" custLinFactNeighborX="-14032" custLinFactNeighborY="-382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CEB20131-C391-44E1-BFFA-68BBF695A3A7}" type="pres">
      <dgm:prSet presAssocID="{A2077FB7-AA8B-4BD8-8867-5B2D5BFFC734}" presName="theList" presStyleCnt="0"/>
      <dgm:spPr/>
    </dgm:pt>
    <dgm:pt modelId="{89BDA12E-6677-41F6-A689-BDBCC2A7D859}" type="pres">
      <dgm:prSet presAssocID="{B59FDB13-4DA8-42AE-A9D1-331BDE2E4EE7}" presName="aNode" presStyleLbl="fgAcc1" presStyleIdx="0" presStyleCnt="8" custScaleX="86973" custScaleY="241677" custLinFactY="860862" custLinFactNeighborX="-75050" custLinFactNeighborY="9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FD53C1-3826-4017-896C-D9BB10077145}" type="pres">
      <dgm:prSet presAssocID="{B59FDB13-4DA8-42AE-A9D1-331BDE2E4EE7}" presName="aSpace" presStyleCnt="0"/>
      <dgm:spPr/>
    </dgm:pt>
    <dgm:pt modelId="{5E5FFA41-2366-49A4-ABC0-E473B34573C1}" type="pres">
      <dgm:prSet presAssocID="{7ED7BC61-A1BB-4D3F-BCBF-1120972837E2}" presName="aNode" presStyleLbl="fgAcc1" presStyleIdx="1" presStyleCnt="8" custScaleX="35336" custScaleY="138518" custLinFactY="-51469" custLinFactNeighborX="-7113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61273-C9C5-49BB-9568-A48D8A708BA7}" type="pres">
      <dgm:prSet presAssocID="{7ED7BC61-A1BB-4D3F-BCBF-1120972837E2}" presName="aSpace" presStyleCnt="0"/>
      <dgm:spPr/>
    </dgm:pt>
    <dgm:pt modelId="{29C53B0C-26CC-4D4D-87A8-F6021F9A9E6F}" type="pres">
      <dgm:prSet presAssocID="{9D7CB0B3-18EA-473F-A639-12C4CD0F17A8}" presName="aNode" presStyleLbl="fgAcc1" presStyleIdx="2" presStyleCnt="8" custScaleY="639630" custLinFactY="-5708" custLinFactNeighborX="-7619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A03AB-9483-4E7E-91B6-36C7838B164B}" type="pres">
      <dgm:prSet presAssocID="{9D7CB0B3-18EA-473F-A639-12C4CD0F17A8}" presName="aSpace" presStyleCnt="0"/>
      <dgm:spPr/>
    </dgm:pt>
    <dgm:pt modelId="{2ACC73FC-54AD-4BE4-8423-56083E7F23A0}" type="pres">
      <dgm:prSet presAssocID="{4EEFC093-3761-423E-90DF-FFC65B75B87B}" presName="aNode" presStyleLbl="fgAcc1" presStyleIdx="3" presStyleCnt="8" custScaleY="550991" custLinFactY="183151" custLinFactNeighborX="-69655" custLinFactNeighborY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039F0-CF93-47B4-B4FC-9B7A73205177}" type="pres">
      <dgm:prSet presAssocID="{4EEFC093-3761-423E-90DF-FFC65B75B87B}" presName="aSpace" presStyleCnt="0"/>
      <dgm:spPr/>
    </dgm:pt>
    <dgm:pt modelId="{2290F33B-8F29-4484-A945-4347821AF2BD}" type="pres">
      <dgm:prSet presAssocID="{71A33F74-6A8C-40DB-BEC6-ACC0A23C80F7}" presName="aNode" presStyleLbl="fgAcc1" presStyleIdx="4" presStyleCnt="8" custScaleX="135474" custScaleY="675538" custLinFactY="467966" custLinFactNeighborX="-73762" custLinFactNeighborY="5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2EFD5-EAA5-4EA0-8635-64BE6640ECAC}" type="pres">
      <dgm:prSet presAssocID="{71A33F74-6A8C-40DB-BEC6-ACC0A23C80F7}" presName="aSpace" presStyleCnt="0"/>
      <dgm:spPr/>
    </dgm:pt>
    <dgm:pt modelId="{4B261198-DD98-4CBE-ACF0-D333E97B6468}" type="pres">
      <dgm:prSet presAssocID="{313A08E2-62AE-4348-8233-58BB97547C6A}" presName="aNode" presStyleLbl="fgAcc1" presStyleIdx="5" presStyleCnt="8" custScaleX="139909" custScaleY="440907" custLinFactY="627293" custLinFactNeighborX="-68546" custLinFactNeighborY="7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C88D3B-A34D-4225-95FC-9697FAA92746}" type="pres">
      <dgm:prSet presAssocID="{313A08E2-62AE-4348-8233-58BB97547C6A}" presName="aSpace" presStyleCnt="0"/>
      <dgm:spPr/>
    </dgm:pt>
    <dgm:pt modelId="{9ED6E698-6C9D-413F-B339-011073211B77}" type="pres">
      <dgm:prSet presAssocID="{35535164-2679-43CC-8704-F5DA868E8879}" presName="aNode" presStyleLbl="fgAcc1" presStyleIdx="6" presStyleCnt="8" custScaleX="68104" custScaleY="234937" custLinFactY="-745915" custLinFactNeighborX="-75767" custLinFactNeighborY="-8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DC124E-479A-4F3B-B366-EF720AF73081}" type="pres">
      <dgm:prSet presAssocID="{35535164-2679-43CC-8704-F5DA868E8879}" presName="aSpace" presStyleCnt="0"/>
      <dgm:spPr/>
    </dgm:pt>
    <dgm:pt modelId="{E60B7627-4031-4372-99F9-F65107BF209D}" type="pres">
      <dgm:prSet presAssocID="{0EB6A1A2-3D5D-4F2B-BC21-A30E5FF6EB12}" presName="aNode" presStyleLbl="fgAcc1" presStyleIdx="7" presStyleCnt="8" custScaleX="50563" custScaleY="244845" custLinFactY="-197835" custLinFactNeighborX="-74648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D13C3-52D6-475A-9DE8-A31CB2C69D6D}" type="pres">
      <dgm:prSet presAssocID="{0EB6A1A2-3D5D-4F2B-BC21-A30E5FF6EB12}" presName="aSpace" presStyleCnt="0"/>
      <dgm:spPr/>
    </dgm:pt>
  </dgm:ptLst>
  <dgm:cxnLst>
    <dgm:cxn modelId="{B85A4584-00EC-46F5-B69B-D927B5ABFF21}" type="presOf" srcId="{B59FDB13-4DA8-42AE-A9D1-331BDE2E4EE7}" destId="{89BDA12E-6677-41F6-A689-BDBCC2A7D859}" srcOrd="0" destOrd="0" presId="urn:microsoft.com/office/officeart/2005/8/layout/pyramid2"/>
    <dgm:cxn modelId="{1062AE54-BC57-4131-B904-54B81121F5B4}" type="presOf" srcId="{71A33F74-6A8C-40DB-BEC6-ACC0A23C80F7}" destId="{2290F33B-8F29-4484-A945-4347821AF2BD}" srcOrd="0" destOrd="0" presId="urn:microsoft.com/office/officeart/2005/8/layout/pyramid2"/>
    <dgm:cxn modelId="{109B591F-23E3-4B85-9762-6B0F892ABB5B}" srcId="{A2077FB7-AA8B-4BD8-8867-5B2D5BFFC734}" destId="{4EEFC093-3761-423E-90DF-FFC65B75B87B}" srcOrd="3" destOrd="0" parTransId="{772E8012-77BC-4072-8D1C-176F20D51C80}" sibTransId="{65496A71-1372-4D64-A6C7-4F787A380F92}"/>
    <dgm:cxn modelId="{6548588B-D05C-48DC-8917-47C8E32D9A1F}" type="presOf" srcId="{35535164-2679-43CC-8704-F5DA868E8879}" destId="{9ED6E698-6C9D-413F-B339-011073211B77}" srcOrd="0" destOrd="0" presId="urn:microsoft.com/office/officeart/2005/8/layout/pyramid2"/>
    <dgm:cxn modelId="{B88AEABA-6C06-4546-AC99-3F9F3A256CDD}" srcId="{A2077FB7-AA8B-4BD8-8867-5B2D5BFFC734}" destId="{B59FDB13-4DA8-42AE-A9D1-331BDE2E4EE7}" srcOrd="0" destOrd="0" parTransId="{3F75C10D-375A-4B39-8C58-AEA6F7EACA06}" sibTransId="{1A3AA1AF-F2E7-4430-8D85-009BC96C13EE}"/>
    <dgm:cxn modelId="{52EEBB83-90FC-46F4-99AE-E0D057808EAD}" type="presOf" srcId="{7ED7BC61-A1BB-4D3F-BCBF-1120972837E2}" destId="{5E5FFA41-2366-49A4-ABC0-E473B34573C1}" srcOrd="0" destOrd="0" presId="urn:microsoft.com/office/officeart/2005/8/layout/pyramid2"/>
    <dgm:cxn modelId="{75186367-8AEF-473A-9435-62C816B6CCA6}" type="presOf" srcId="{0EB6A1A2-3D5D-4F2B-BC21-A30E5FF6EB12}" destId="{E60B7627-4031-4372-99F9-F65107BF209D}" srcOrd="0" destOrd="0" presId="urn:microsoft.com/office/officeart/2005/8/layout/pyramid2"/>
    <dgm:cxn modelId="{B1A85D54-64F6-406F-8A7E-6692F89DD741}" srcId="{A2077FB7-AA8B-4BD8-8867-5B2D5BFFC734}" destId="{9D7CB0B3-18EA-473F-A639-12C4CD0F17A8}" srcOrd="2" destOrd="0" parTransId="{28C83259-2AA9-4FB9-9053-404360D562D2}" sibTransId="{FB0905A0-2E03-4CC4-9258-145857A75E99}"/>
    <dgm:cxn modelId="{8A0F271C-442F-4CB4-A0BC-3C6790E386EC}" srcId="{A2077FB7-AA8B-4BD8-8867-5B2D5BFFC734}" destId="{0EB6A1A2-3D5D-4F2B-BC21-A30E5FF6EB12}" srcOrd="7" destOrd="0" parTransId="{896E44FC-CEAC-419A-8706-E49F7CDC66B9}" sibTransId="{4B1E5EFB-B71A-4371-AD1F-9E233A72D195}"/>
    <dgm:cxn modelId="{8205E09F-CD24-4B2B-BF42-D5C70CDB4128}" type="presOf" srcId="{9D7CB0B3-18EA-473F-A639-12C4CD0F17A8}" destId="{29C53B0C-26CC-4D4D-87A8-F6021F9A9E6F}" srcOrd="0" destOrd="0" presId="urn:microsoft.com/office/officeart/2005/8/layout/pyramid2"/>
    <dgm:cxn modelId="{DC1324EA-3B8B-4336-8385-D2D53EC8E19E}" type="presOf" srcId="{4EEFC093-3761-423E-90DF-FFC65B75B87B}" destId="{2ACC73FC-54AD-4BE4-8423-56083E7F23A0}" srcOrd="0" destOrd="0" presId="urn:microsoft.com/office/officeart/2005/8/layout/pyramid2"/>
    <dgm:cxn modelId="{6EC287EA-9F9B-4D6C-B8CA-5CA643A82FFE}" srcId="{A2077FB7-AA8B-4BD8-8867-5B2D5BFFC734}" destId="{7ED7BC61-A1BB-4D3F-BCBF-1120972837E2}" srcOrd="1" destOrd="0" parTransId="{9CE1530D-B99D-42BE-AB26-519D5BE41E9E}" sibTransId="{4323F08B-D723-477F-8342-479000579E94}"/>
    <dgm:cxn modelId="{C8C419D6-1782-4EFE-BAA6-5ECF38F92EFD}" type="presOf" srcId="{313A08E2-62AE-4348-8233-58BB97547C6A}" destId="{4B261198-DD98-4CBE-ACF0-D333E97B6468}" srcOrd="0" destOrd="0" presId="urn:microsoft.com/office/officeart/2005/8/layout/pyramid2"/>
    <dgm:cxn modelId="{0DF43C91-DE22-45EB-8CD5-4BE4037F037C}" srcId="{A2077FB7-AA8B-4BD8-8867-5B2D5BFFC734}" destId="{35535164-2679-43CC-8704-F5DA868E8879}" srcOrd="6" destOrd="0" parTransId="{A5BF630B-AFA7-4748-BE34-4FCF82C1962D}" sibTransId="{9AD329BA-500B-41EE-B650-2D011A1F5478}"/>
    <dgm:cxn modelId="{E747ABE1-84F9-41C8-B1C8-0437DF81A9AB}" srcId="{A2077FB7-AA8B-4BD8-8867-5B2D5BFFC734}" destId="{313A08E2-62AE-4348-8233-58BB97547C6A}" srcOrd="5" destOrd="0" parTransId="{A2B730BE-E159-469B-B5F4-7D4F0E04D308}" sibTransId="{8FBA6A4B-9283-4DCE-BDC8-26ECF5695B73}"/>
    <dgm:cxn modelId="{66F64FF5-B1D8-431D-8E97-88AB4529FB80}" type="presOf" srcId="{A2077FB7-AA8B-4BD8-8867-5B2D5BFFC734}" destId="{26FAE70A-491C-4937-80EA-788F12277704}" srcOrd="0" destOrd="0" presId="urn:microsoft.com/office/officeart/2005/8/layout/pyramid2"/>
    <dgm:cxn modelId="{B21012E8-FA1D-4CF0-BCB3-8F2E5729C5AD}" srcId="{A2077FB7-AA8B-4BD8-8867-5B2D5BFFC734}" destId="{71A33F74-6A8C-40DB-BEC6-ACC0A23C80F7}" srcOrd="4" destOrd="0" parTransId="{F97E3FCF-AB03-40C4-B82C-A4D5C572758C}" sibTransId="{2AD7249C-1AC5-4682-B92F-DA5F6128EE55}"/>
    <dgm:cxn modelId="{010549A3-EB1A-43D2-8027-A8178B1A0524}" type="presParOf" srcId="{26FAE70A-491C-4937-80EA-788F12277704}" destId="{E7EC17EA-FDC2-447C-B933-A8788C6BD4DA}" srcOrd="0" destOrd="0" presId="urn:microsoft.com/office/officeart/2005/8/layout/pyramid2"/>
    <dgm:cxn modelId="{E7E65B08-A65F-4A17-832A-5DFF8C58B957}" type="presParOf" srcId="{26FAE70A-491C-4937-80EA-788F12277704}" destId="{CEB20131-C391-44E1-BFFA-68BBF695A3A7}" srcOrd="1" destOrd="0" presId="urn:microsoft.com/office/officeart/2005/8/layout/pyramid2"/>
    <dgm:cxn modelId="{6D87E78F-4E70-47EB-95FF-7A93D7549059}" type="presParOf" srcId="{CEB20131-C391-44E1-BFFA-68BBF695A3A7}" destId="{89BDA12E-6677-41F6-A689-BDBCC2A7D859}" srcOrd="0" destOrd="0" presId="urn:microsoft.com/office/officeart/2005/8/layout/pyramid2"/>
    <dgm:cxn modelId="{8AA6C902-E2D9-4A33-96DF-04D24CAA7A10}" type="presParOf" srcId="{CEB20131-C391-44E1-BFFA-68BBF695A3A7}" destId="{26FD53C1-3826-4017-896C-D9BB10077145}" srcOrd="1" destOrd="0" presId="urn:microsoft.com/office/officeart/2005/8/layout/pyramid2"/>
    <dgm:cxn modelId="{ACB00946-8315-4893-9B58-47A1046CEE70}" type="presParOf" srcId="{CEB20131-C391-44E1-BFFA-68BBF695A3A7}" destId="{5E5FFA41-2366-49A4-ABC0-E473B34573C1}" srcOrd="2" destOrd="0" presId="urn:microsoft.com/office/officeart/2005/8/layout/pyramid2"/>
    <dgm:cxn modelId="{ACB3362B-C3C1-45C6-848D-3AA052A91957}" type="presParOf" srcId="{CEB20131-C391-44E1-BFFA-68BBF695A3A7}" destId="{3B561273-C9C5-49BB-9568-A48D8A708BA7}" srcOrd="3" destOrd="0" presId="urn:microsoft.com/office/officeart/2005/8/layout/pyramid2"/>
    <dgm:cxn modelId="{833DF2BD-7BEF-4267-A924-443B0A6ADA67}" type="presParOf" srcId="{CEB20131-C391-44E1-BFFA-68BBF695A3A7}" destId="{29C53B0C-26CC-4D4D-87A8-F6021F9A9E6F}" srcOrd="4" destOrd="0" presId="urn:microsoft.com/office/officeart/2005/8/layout/pyramid2"/>
    <dgm:cxn modelId="{F8D91B25-35B0-4B3B-AB59-9ED923E7B102}" type="presParOf" srcId="{CEB20131-C391-44E1-BFFA-68BBF695A3A7}" destId="{81EA03AB-9483-4E7E-91B6-36C7838B164B}" srcOrd="5" destOrd="0" presId="urn:microsoft.com/office/officeart/2005/8/layout/pyramid2"/>
    <dgm:cxn modelId="{93B9EF22-F88A-4738-8978-B1F36E35A406}" type="presParOf" srcId="{CEB20131-C391-44E1-BFFA-68BBF695A3A7}" destId="{2ACC73FC-54AD-4BE4-8423-56083E7F23A0}" srcOrd="6" destOrd="0" presId="urn:microsoft.com/office/officeart/2005/8/layout/pyramid2"/>
    <dgm:cxn modelId="{F50F1758-B62D-4C2A-9DC7-C3B184F0A995}" type="presParOf" srcId="{CEB20131-C391-44E1-BFFA-68BBF695A3A7}" destId="{DC2039F0-CF93-47B4-B4FC-9B7A73205177}" srcOrd="7" destOrd="0" presId="urn:microsoft.com/office/officeart/2005/8/layout/pyramid2"/>
    <dgm:cxn modelId="{16758116-B277-4920-9134-13B24AA8FE2D}" type="presParOf" srcId="{CEB20131-C391-44E1-BFFA-68BBF695A3A7}" destId="{2290F33B-8F29-4484-A945-4347821AF2BD}" srcOrd="8" destOrd="0" presId="urn:microsoft.com/office/officeart/2005/8/layout/pyramid2"/>
    <dgm:cxn modelId="{D12A2FBC-9C3B-4F19-AAF4-B991889C608B}" type="presParOf" srcId="{CEB20131-C391-44E1-BFFA-68BBF695A3A7}" destId="{F962EFD5-EAA5-4EA0-8635-64BE6640ECAC}" srcOrd="9" destOrd="0" presId="urn:microsoft.com/office/officeart/2005/8/layout/pyramid2"/>
    <dgm:cxn modelId="{610A00AD-EF91-4071-B86E-DB259EE3A9F7}" type="presParOf" srcId="{CEB20131-C391-44E1-BFFA-68BBF695A3A7}" destId="{4B261198-DD98-4CBE-ACF0-D333E97B6468}" srcOrd="10" destOrd="0" presId="urn:microsoft.com/office/officeart/2005/8/layout/pyramid2"/>
    <dgm:cxn modelId="{0FA630B1-0E3C-47D5-BDBE-E34E7435C462}" type="presParOf" srcId="{CEB20131-C391-44E1-BFFA-68BBF695A3A7}" destId="{9BC88D3B-A34D-4225-95FC-9697FAA92746}" srcOrd="11" destOrd="0" presId="urn:microsoft.com/office/officeart/2005/8/layout/pyramid2"/>
    <dgm:cxn modelId="{942663FC-3585-42FB-B709-EBA5B361FE49}" type="presParOf" srcId="{CEB20131-C391-44E1-BFFA-68BBF695A3A7}" destId="{9ED6E698-6C9D-413F-B339-011073211B77}" srcOrd="12" destOrd="0" presId="urn:microsoft.com/office/officeart/2005/8/layout/pyramid2"/>
    <dgm:cxn modelId="{CBAE692B-29D2-4277-B2E3-F5E30BB51105}" type="presParOf" srcId="{CEB20131-C391-44E1-BFFA-68BBF695A3A7}" destId="{82DC124E-479A-4F3B-B366-EF720AF73081}" srcOrd="13" destOrd="0" presId="urn:microsoft.com/office/officeart/2005/8/layout/pyramid2"/>
    <dgm:cxn modelId="{818A646C-2E54-44E7-8D1A-E281382E3C2C}" type="presParOf" srcId="{CEB20131-C391-44E1-BFFA-68BBF695A3A7}" destId="{E60B7627-4031-4372-99F9-F65107BF209D}" srcOrd="14" destOrd="0" presId="urn:microsoft.com/office/officeart/2005/8/layout/pyramid2"/>
    <dgm:cxn modelId="{C6769227-C4A1-41E5-947A-6C242959B717}" type="presParOf" srcId="{CEB20131-C391-44E1-BFFA-68BBF695A3A7}" destId="{EDCD13C3-52D6-475A-9DE8-A31CB2C69D6D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6E0451-FCC9-4843-9B0B-BD4562EA147B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7D458BA-1A2A-4FA4-94F0-CAB55A0E7BD0}">
      <dgm:prSet phldrT="[Texto]" custT="1"/>
      <dgm:spPr/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Se presenta el problema diseñado o seleccionado</a:t>
          </a:r>
        </a:p>
      </dgm:t>
    </dgm:pt>
    <dgm:pt modelId="{746BF909-CCDD-4CDE-9053-BED5DF6BB7D8}" type="parTrans" cxnId="{B9E05656-6FD2-46BF-BF33-14E51EF61DB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15EA8-8961-48B9-991B-0E1C4A6BC0FD}" type="sibTrans" cxnId="{B9E05656-6FD2-46BF-BF33-14E51EF61DB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9DDF89-CB75-4ADF-A0A9-0B83CD69AB2F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Se  identifica las necesidades de aprendizaje</a:t>
          </a:r>
        </a:p>
      </dgm:t>
    </dgm:pt>
    <dgm:pt modelId="{05721181-A1A5-4582-845C-8EA82AC1AA76}" type="parTrans" cxnId="{6A961002-0870-4A08-8B29-7DC90111C6D5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298F9C-2261-444B-9F73-B51A3B3DC6F6}" type="sibTrans" cxnId="{6A961002-0870-4A08-8B29-7DC90111C6D5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FC1C3E-0E8F-4504-A2C9-356709CE3394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Se produce el aprendizaje</a:t>
          </a:r>
        </a:p>
      </dgm:t>
    </dgm:pt>
    <dgm:pt modelId="{EE11CCE2-4FEE-4C96-A88F-28326A6EF9D4}" type="parTrans" cxnId="{3BE9DC3D-B276-408A-8323-783C647103A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294DDA-3E4A-401E-BBD0-C9F709E42957}" type="sibTrans" cxnId="{3BE9DC3D-B276-408A-8323-783C647103A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92463C-B222-4BE6-9065-26988AFEB4D6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Se resuelve el problema o se identifican problemas nuevos y se repite el ciclo.</a:t>
          </a:r>
        </a:p>
      </dgm:t>
    </dgm:pt>
    <dgm:pt modelId="{2FA34514-5150-4EC4-9C8F-1BABED5A9FFD}" type="parTrans" cxnId="{3979F7A5-6A48-43DF-B952-324EE9E4FC2E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BC326-251B-460B-B82C-70A7144FCD03}" type="sibTrans" cxnId="{3979F7A5-6A48-43DF-B952-324EE9E4FC2E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2A299-3EE6-4B5D-90BD-D26A0146A894}" type="pres">
      <dgm:prSet presAssocID="{CE6E0451-FCC9-4843-9B0B-BD4562EA1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942DB-243D-454D-B1C1-A83DA162B1E0}" type="pres">
      <dgm:prSet presAssocID="{CE6E0451-FCC9-4843-9B0B-BD4562EA147B}" presName="cycle" presStyleCnt="0"/>
      <dgm:spPr/>
    </dgm:pt>
    <dgm:pt modelId="{44337C1C-80B5-492B-9771-18D54D61FD6F}" type="pres">
      <dgm:prSet presAssocID="{27D458BA-1A2A-4FA4-94F0-CAB55A0E7BD0}" presName="nodeFirstNode" presStyleLbl="node1" presStyleIdx="0" presStyleCnt="4" custRadScaleRad="110363" custRadScaleInc="-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B729-384B-4370-92B7-26B3083403D8}" type="pres">
      <dgm:prSet presAssocID="{9EA15EA8-8961-48B9-991B-0E1C4A6BC0F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D492F9B-87A0-4AE1-B6AE-46539B957D75}" type="pres">
      <dgm:prSet presAssocID="{1D9DDF89-CB75-4ADF-A0A9-0B83CD69AB2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F33AD-B6C3-4B0E-94C0-EAC4DF5A4752}" type="pres">
      <dgm:prSet presAssocID="{F1FC1C3E-0E8F-4504-A2C9-356709CE339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68A03-932C-4EB7-B313-9BF364E78D87}" type="pres">
      <dgm:prSet presAssocID="{A192463C-B222-4BE6-9065-26988AFEB4D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45253-C633-4807-AA05-63E8C69CC7F3}" type="presOf" srcId="{F1FC1C3E-0E8F-4504-A2C9-356709CE3394}" destId="{FFEF33AD-B6C3-4B0E-94C0-EAC4DF5A4752}" srcOrd="0" destOrd="0" presId="urn:microsoft.com/office/officeart/2005/8/layout/cycle3"/>
    <dgm:cxn modelId="{29B4A02B-C264-4A22-8E99-4F85A0085A0B}" type="presOf" srcId="{27D458BA-1A2A-4FA4-94F0-CAB55A0E7BD0}" destId="{44337C1C-80B5-492B-9771-18D54D61FD6F}" srcOrd="0" destOrd="0" presId="urn:microsoft.com/office/officeart/2005/8/layout/cycle3"/>
    <dgm:cxn modelId="{5700CDE0-A371-46BD-A94A-8A6EFFC7FD58}" type="presOf" srcId="{CE6E0451-FCC9-4843-9B0B-BD4562EA147B}" destId="{DB92A299-3EE6-4B5D-90BD-D26A0146A894}" srcOrd="0" destOrd="0" presId="urn:microsoft.com/office/officeart/2005/8/layout/cycle3"/>
    <dgm:cxn modelId="{B22820FC-A30F-4344-869B-234199F62D1E}" type="presOf" srcId="{A192463C-B222-4BE6-9065-26988AFEB4D6}" destId="{90668A03-932C-4EB7-B313-9BF364E78D87}" srcOrd="0" destOrd="0" presId="urn:microsoft.com/office/officeart/2005/8/layout/cycle3"/>
    <dgm:cxn modelId="{EB3A52E0-6B58-4D1D-8AE8-8E061F01A2F3}" type="presOf" srcId="{9EA15EA8-8961-48B9-991B-0E1C4A6BC0FD}" destId="{433EB729-384B-4370-92B7-26B3083403D8}" srcOrd="0" destOrd="0" presId="urn:microsoft.com/office/officeart/2005/8/layout/cycle3"/>
    <dgm:cxn modelId="{3979F7A5-6A48-43DF-B952-324EE9E4FC2E}" srcId="{CE6E0451-FCC9-4843-9B0B-BD4562EA147B}" destId="{A192463C-B222-4BE6-9065-26988AFEB4D6}" srcOrd="3" destOrd="0" parTransId="{2FA34514-5150-4EC4-9C8F-1BABED5A9FFD}" sibTransId="{05CBC326-251B-460B-B82C-70A7144FCD03}"/>
    <dgm:cxn modelId="{6A961002-0870-4A08-8B29-7DC90111C6D5}" srcId="{CE6E0451-FCC9-4843-9B0B-BD4562EA147B}" destId="{1D9DDF89-CB75-4ADF-A0A9-0B83CD69AB2F}" srcOrd="1" destOrd="0" parTransId="{05721181-A1A5-4582-845C-8EA82AC1AA76}" sibTransId="{FD298F9C-2261-444B-9F73-B51A3B3DC6F6}"/>
    <dgm:cxn modelId="{3BE9DC3D-B276-408A-8323-783C647103A6}" srcId="{CE6E0451-FCC9-4843-9B0B-BD4562EA147B}" destId="{F1FC1C3E-0E8F-4504-A2C9-356709CE3394}" srcOrd="2" destOrd="0" parTransId="{EE11CCE2-4FEE-4C96-A88F-28326A6EF9D4}" sibTransId="{35294DDA-3E4A-401E-BBD0-C9F709E42957}"/>
    <dgm:cxn modelId="{6E717F2A-5B72-4B4E-8376-76D2D00045F1}" type="presOf" srcId="{1D9DDF89-CB75-4ADF-A0A9-0B83CD69AB2F}" destId="{4D492F9B-87A0-4AE1-B6AE-46539B957D75}" srcOrd="0" destOrd="0" presId="urn:microsoft.com/office/officeart/2005/8/layout/cycle3"/>
    <dgm:cxn modelId="{B9E05656-6FD2-46BF-BF33-14E51EF61DB6}" srcId="{CE6E0451-FCC9-4843-9B0B-BD4562EA147B}" destId="{27D458BA-1A2A-4FA4-94F0-CAB55A0E7BD0}" srcOrd="0" destOrd="0" parTransId="{746BF909-CCDD-4CDE-9053-BED5DF6BB7D8}" sibTransId="{9EA15EA8-8961-48B9-991B-0E1C4A6BC0FD}"/>
    <dgm:cxn modelId="{5C39FDE9-6366-4235-B4B2-4BB54DFAC782}" type="presParOf" srcId="{DB92A299-3EE6-4B5D-90BD-D26A0146A894}" destId="{17B942DB-243D-454D-B1C1-A83DA162B1E0}" srcOrd="0" destOrd="0" presId="urn:microsoft.com/office/officeart/2005/8/layout/cycle3"/>
    <dgm:cxn modelId="{22D13BF3-D9F1-472F-93AF-11D84EB936F8}" type="presParOf" srcId="{17B942DB-243D-454D-B1C1-A83DA162B1E0}" destId="{44337C1C-80B5-492B-9771-18D54D61FD6F}" srcOrd="0" destOrd="0" presId="urn:microsoft.com/office/officeart/2005/8/layout/cycle3"/>
    <dgm:cxn modelId="{867473B8-0F4B-4CEF-AB71-0ADE8EEE2288}" type="presParOf" srcId="{17B942DB-243D-454D-B1C1-A83DA162B1E0}" destId="{433EB729-384B-4370-92B7-26B3083403D8}" srcOrd="1" destOrd="0" presId="urn:microsoft.com/office/officeart/2005/8/layout/cycle3"/>
    <dgm:cxn modelId="{86B3C0E0-BC1E-45B8-8F87-F6AAD8CE6E5B}" type="presParOf" srcId="{17B942DB-243D-454D-B1C1-A83DA162B1E0}" destId="{4D492F9B-87A0-4AE1-B6AE-46539B957D75}" srcOrd="2" destOrd="0" presId="urn:microsoft.com/office/officeart/2005/8/layout/cycle3"/>
    <dgm:cxn modelId="{A32BEFD7-DA34-42BB-816E-AB86F70EC3F2}" type="presParOf" srcId="{17B942DB-243D-454D-B1C1-A83DA162B1E0}" destId="{FFEF33AD-B6C3-4B0E-94C0-EAC4DF5A4752}" srcOrd="3" destOrd="0" presId="urn:microsoft.com/office/officeart/2005/8/layout/cycle3"/>
    <dgm:cxn modelId="{23DF4BE6-7E8A-453E-A067-0220663709FF}" type="presParOf" srcId="{17B942DB-243D-454D-B1C1-A83DA162B1E0}" destId="{90668A03-932C-4EB7-B313-9BF364E78D87}" srcOrd="4" destOrd="0" presId="urn:microsoft.com/office/officeart/2005/8/layout/cycle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DAE02-F9F9-4FC4-8321-D1D680A04D2D}">
      <dsp:nvSpPr>
        <dsp:cNvPr id="0" name=""/>
        <dsp:cNvSpPr/>
      </dsp:nvSpPr>
      <dsp:spPr>
        <a:xfrm>
          <a:off x="-68423" y="0"/>
          <a:ext cx="2831976" cy="17699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2E71B-3613-474B-938E-18868CC7DFBC}">
      <dsp:nvSpPr>
        <dsp:cNvPr id="0" name=""/>
        <dsp:cNvSpPr/>
      </dsp:nvSpPr>
      <dsp:spPr>
        <a:xfrm>
          <a:off x="213330" y="1236751"/>
          <a:ext cx="73631" cy="73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B1D86-8A3A-4EF1-82B4-CD9D886CB740}">
      <dsp:nvSpPr>
        <dsp:cNvPr id="0" name=""/>
        <dsp:cNvSpPr/>
      </dsp:nvSpPr>
      <dsp:spPr>
        <a:xfrm>
          <a:off x="-248021" y="1368150"/>
          <a:ext cx="2147601" cy="253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1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CC9900"/>
              </a:solidFill>
            </a:rPr>
            <a:t>¿Qué tipo de ser humano se debe formar?</a:t>
          </a:r>
          <a:endParaRPr lang="es-EC" sz="1400" kern="1200" dirty="0">
            <a:solidFill>
              <a:srgbClr val="CC9900"/>
            </a:solidFill>
          </a:endParaRPr>
        </a:p>
      </dsp:txBody>
      <dsp:txXfrm>
        <a:off x="-248021" y="1368150"/>
        <a:ext cx="2147601" cy="253711"/>
      </dsp:txXfrm>
    </dsp:sp>
    <dsp:sp modelId="{B9256715-7932-42F6-B0DB-D8337E5F14F0}">
      <dsp:nvSpPr>
        <dsp:cNvPr id="0" name=""/>
        <dsp:cNvSpPr/>
      </dsp:nvSpPr>
      <dsp:spPr>
        <a:xfrm>
          <a:off x="863268" y="755669"/>
          <a:ext cx="133102" cy="133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EFC4-13B1-44D9-8468-B4BE7CB05197}">
      <dsp:nvSpPr>
        <dsp:cNvPr id="0" name=""/>
        <dsp:cNvSpPr/>
      </dsp:nvSpPr>
      <dsp:spPr>
        <a:xfrm>
          <a:off x="345660" y="1023133"/>
          <a:ext cx="2293234" cy="56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2"/>
              </a:solidFill>
            </a:rPr>
            <a:t>¿Qué tipo de fines se ha de plantear?</a:t>
          </a:r>
          <a:endParaRPr lang="es-EC" sz="1400" kern="1200" dirty="0">
            <a:solidFill>
              <a:schemeClr val="accent2"/>
            </a:solidFill>
          </a:endParaRPr>
        </a:p>
      </dsp:txBody>
      <dsp:txXfrm>
        <a:off x="345660" y="1023133"/>
        <a:ext cx="2293234" cy="561046"/>
      </dsp:txXfrm>
    </dsp:sp>
    <dsp:sp modelId="{9DF36072-86AD-435B-9AFA-3C17EFED91FD}">
      <dsp:nvSpPr>
        <dsp:cNvPr id="0" name=""/>
        <dsp:cNvSpPr/>
      </dsp:nvSpPr>
      <dsp:spPr>
        <a:xfrm>
          <a:off x="1644894" y="462913"/>
          <a:ext cx="184078" cy="184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544CB-47AF-4F25-957E-7858E47E5C6D}">
      <dsp:nvSpPr>
        <dsp:cNvPr id="0" name=""/>
        <dsp:cNvSpPr/>
      </dsp:nvSpPr>
      <dsp:spPr>
        <a:xfrm>
          <a:off x="827835" y="611853"/>
          <a:ext cx="2497870" cy="3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3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FF0000"/>
              </a:solidFill>
            </a:rPr>
            <a:t>¿Qué tipo de medios se debe aplicar?</a:t>
          </a:r>
          <a:endParaRPr lang="es-EC" sz="1400" kern="1200" dirty="0">
            <a:solidFill>
              <a:srgbClr val="FF0000"/>
            </a:solidFill>
          </a:endParaRPr>
        </a:p>
      </dsp:txBody>
      <dsp:txXfrm>
        <a:off x="827835" y="611853"/>
        <a:ext cx="2497870" cy="396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3C395-FC3C-411C-B9C5-5E19B33D2535}">
      <dsp:nvSpPr>
        <dsp:cNvPr id="0" name=""/>
        <dsp:cNvSpPr/>
      </dsp:nvSpPr>
      <dsp:spPr>
        <a:xfrm>
          <a:off x="1861" y="0"/>
          <a:ext cx="3010901" cy="857028"/>
        </a:xfrm>
        <a:prstGeom prst="roundRect">
          <a:avLst>
            <a:gd name="adj" fmla="val 10000"/>
          </a:avLst>
        </a:prstGeom>
        <a:solidFill>
          <a:srgbClr val="A9BF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      Tarea académica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89745" y="0"/>
        <a:ext cx="2323017" cy="857028"/>
      </dsp:txXfrm>
    </dsp:sp>
    <dsp:sp modelId="{2E4BF7D4-6FBF-4A81-B255-F0DBA64FD761}">
      <dsp:nvSpPr>
        <dsp:cNvPr id="0" name=""/>
        <dsp:cNvSpPr/>
      </dsp:nvSpPr>
      <dsp:spPr>
        <a:xfrm>
          <a:off x="-1861" y="85702"/>
          <a:ext cx="781033" cy="685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530AC-0A27-4662-9F47-0F3B7BB7FD40}">
      <dsp:nvSpPr>
        <dsp:cNvPr id="0" name=""/>
        <dsp:cNvSpPr/>
      </dsp:nvSpPr>
      <dsp:spPr>
        <a:xfrm>
          <a:off x="1861" y="942731"/>
          <a:ext cx="3010901" cy="857028"/>
        </a:xfrm>
        <a:prstGeom prst="roundRect">
          <a:avLst>
            <a:gd name="adj" fmla="val 10000"/>
          </a:avLst>
        </a:prstGeom>
        <a:solidFill>
          <a:srgbClr val="A9BF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     Actividad investigadora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89745" y="942731"/>
        <a:ext cx="2323017" cy="857028"/>
      </dsp:txXfrm>
    </dsp:sp>
    <dsp:sp modelId="{B90AF49E-1717-4155-BFEE-BA7B4791CCCA}">
      <dsp:nvSpPr>
        <dsp:cNvPr id="0" name=""/>
        <dsp:cNvSpPr/>
      </dsp:nvSpPr>
      <dsp:spPr>
        <a:xfrm>
          <a:off x="86694" y="1028434"/>
          <a:ext cx="781033" cy="685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3C395-FC3C-411C-B9C5-5E19B33D2535}">
      <dsp:nvSpPr>
        <dsp:cNvPr id="0" name=""/>
        <dsp:cNvSpPr/>
      </dsp:nvSpPr>
      <dsp:spPr>
        <a:xfrm>
          <a:off x="88562" y="0"/>
          <a:ext cx="2124216" cy="1007127"/>
        </a:xfrm>
        <a:prstGeom prst="roundRect">
          <a:avLst>
            <a:gd name="adj" fmla="val 10000"/>
          </a:avLst>
        </a:prstGeom>
        <a:solidFill>
          <a:srgbClr val="A9BF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                             	Creación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                 </a:t>
          </a:r>
          <a:r>
            <a:rPr lang="es-EC" sz="1400" kern="1200" dirty="0" smtClean="0">
              <a:solidFill>
                <a:srgbClr val="FF0000"/>
              </a:solidFill>
            </a:rPr>
            <a:t> C</a:t>
          </a:r>
          <a:endParaRPr lang="es-EC" sz="1400" kern="1200" dirty="0">
            <a:solidFill>
              <a:srgbClr val="FF0000"/>
            </a:solidFill>
          </a:endParaRPr>
        </a:p>
      </dsp:txBody>
      <dsp:txXfrm>
        <a:off x="614117" y="0"/>
        <a:ext cx="1598660" cy="1007127"/>
      </dsp:txXfrm>
    </dsp:sp>
    <dsp:sp modelId="{2E4BF7D4-6FBF-4A81-B255-F0DBA64FD761}">
      <dsp:nvSpPr>
        <dsp:cNvPr id="0" name=""/>
        <dsp:cNvSpPr/>
      </dsp:nvSpPr>
      <dsp:spPr>
        <a:xfrm>
          <a:off x="192025" y="100712"/>
          <a:ext cx="980516" cy="805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B303-22D9-44BC-8879-1BD7F492B59D}">
      <dsp:nvSpPr>
        <dsp:cNvPr id="0" name=""/>
        <dsp:cNvSpPr/>
      </dsp:nvSpPr>
      <dsp:spPr>
        <a:xfrm>
          <a:off x="391978" y="0"/>
          <a:ext cx="1833192" cy="1066712"/>
        </a:xfrm>
        <a:prstGeom prst="roundRect">
          <a:avLst>
            <a:gd name="adj" fmla="val 10000"/>
          </a:avLst>
        </a:prstGeom>
        <a:solidFill>
          <a:srgbClr val="9EB7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 </a:t>
          </a:r>
          <a:r>
            <a:rPr lang="es-EC" sz="1400" b="1" kern="1200" dirty="0" smtClean="0">
              <a:solidFill>
                <a:schemeClr val="tx1"/>
              </a:solidFill>
            </a:rPr>
            <a:t>    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941935" y="0"/>
        <a:ext cx="1283234" cy="1066712"/>
      </dsp:txXfrm>
    </dsp:sp>
    <dsp:sp modelId="{D4AFD10B-39BC-4C68-934F-C1BBD99C8934}">
      <dsp:nvSpPr>
        <dsp:cNvPr id="0" name=""/>
        <dsp:cNvSpPr/>
      </dsp:nvSpPr>
      <dsp:spPr>
        <a:xfrm>
          <a:off x="431219" y="202790"/>
          <a:ext cx="701983" cy="6658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37276-F8C2-4C2B-BFA9-57341494616D}">
      <dsp:nvSpPr>
        <dsp:cNvPr id="0" name=""/>
        <dsp:cNvSpPr/>
      </dsp:nvSpPr>
      <dsp:spPr>
        <a:xfrm>
          <a:off x="0" y="24856"/>
          <a:ext cx="3456384" cy="183665"/>
        </a:xfrm>
        <a:prstGeom prst="roundRect">
          <a:avLst/>
        </a:prstGeom>
        <a:solidFill>
          <a:srgbClr val="C4D3B5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baseline="0" dirty="0" smtClean="0">
              <a:solidFill>
                <a:srgbClr val="0070C0"/>
              </a:solidFill>
            </a:rPr>
            <a:t>Universidad</a:t>
          </a:r>
          <a:endParaRPr lang="es-EC" sz="1400" b="0" i="0" kern="1200" baseline="0" dirty="0">
            <a:solidFill>
              <a:srgbClr val="0070C0"/>
            </a:solidFill>
          </a:endParaRPr>
        </a:p>
      </dsp:txBody>
      <dsp:txXfrm>
        <a:off x="8966" y="33822"/>
        <a:ext cx="3438452" cy="165733"/>
      </dsp:txXfrm>
    </dsp:sp>
    <dsp:sp modelId="{6DB35D64-BFE6-4150-B1A8-698588FFD8FE}">
      <dsp:nvSpPr>
        <dsp:cNvPr id="0" name=""/>
        <dsp:cNvSpPr/>
      </dsp:nvSpPr>
      <dsp:spPr>
        <a:xfrm>
          <a:off x="0" y="421921"/>
          <a:ext cx="3456384" cy="308284"/>
        </a:xfrm>
        <a:prstGeom prst="roundRect">
          <a:avLst/>
        </a:prstGeom>
        <a:solidFill>
          <a:srgbClr val="9DAD9D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baseline="0" dirty="0" smtClean="0">
              <a:solidFill>
                <a:schemeClr val="tx1"/>
              </a:solidFill>
            </a:rPr>
            <a:t>Competencias definidas en el perfil profesional</a:t>
          </a:r>
          <a:endParaRPr lang="es-EC" sz="1400" b="0" i="0" kern="1200" baseline="0" dirty="0">
            <a:solidFill>
              <a:schemeClr val="tx1"/>
            </a:solidFill>
          </a:endParaRPr>
        </a:p>
      </dsp:txBody>
      <dsp:txXfrm>
        <a:off x="15049" y="436970"/>
        <a:ext cx="3426286" cy="278186"/>
      </dsp:txXfrm>
    </dsp:sp>
    <dsp:sp modelId="{B68A0308-C475-4DD4-948A-F0747CBAB5A0}">
      <dsp:nvSpPr>
        <dsp:cNvPr id="0" name=""/>
        <dsp:cNvSpPr/>
      </dsp:nvSpPr>
      <dsp:spPr>
        <a:xfrm>
          <a:off x="0" y="759120"/>
          <a:ext cx="3456384" cy="183665"/>
        </a:xfrm>
        <a:prstGeom prst="roundRect">
          <a:avLst/>
        </a:prstGeom>
        <a:solidFill>
          <a:srgbClr val="A9BF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baseline="0" dirty="0" smtClean="0">
              <a:solidFill>
                <a:schemeClr val="tx1"/>
              </a:solidFill>
            </a:rPr>
            <a:t>Distribuidas a lo largo del currículum</a:t>
          </a:r>
          <a:endParaRPr lang="es-EC" sz="1400" b="0" i="0" kern="1200" baseline="0" dirty="0">
            <a:solidFill>
              <a:schemeClr val="tx1"/>
            </a:solidFill>
          </a:endParaRPr>
        </a:p>
      </dsp:txBody>
      <dsp:txXfrm>
        <a:off x="8966" y="768086"/>
        <a:ext cx="3438452" cy="165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78D1A-BD0A-473A-9DC4-5F204C3AD70B}">
      <dsp:nvSpPr>
        <dsp:cNvPr id="0" name=""/>
        <dsp:cNvSpPr/>
      </dsp:nvSpPr>
      <dsp:spPr>
        <a:xfrm rot="10800000">
          <a:off x="860783" y="149"/>
          <a:ext cx="2777348" cy="644904"/>
        </a:xfrm>
        <a:prstGeom prst="homePlate">
          <a:avLst/>
        </a:prstGeom>
        <a:solidFill>
          <a:srgbClr val="FFFFCC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Capacidades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habilidades</a:t>
          </a:r>
          <a:endParaRPr lang="es-EC" sz="1400" kern="1200" dirty="0">
            <a:solidFill>
              <a:schemeClr val="accent1">
                <a:lumMod val="25000"/>
              </a:schemeClr>
            </a:solidFill>
          </a:endParaRPr>
        </a:p>
      </dsp:txBody>
      <dsp:txXfrm rot="10800000">
        <a:off x="1022009" y="149"/>
        <a:ext cx="2616122" cy="644904"/>
      </dsp:txXfrm>
    </dsp:sp>
    <dsp:sp modelId="{2E6A7EDC-A6CC-43A4-B8FE-AE2ED2EDD3A1}">
      <dsp:nvSpPr>
        <dsp:cNvPr id="0" name=""/>
        <dsp:cNvSpPr/>
      </dsp:nvSpPr>
      <dsp:spPr>
        <a:xfrm>
          <a:off x="538331" y="149"/>
          <a:ext cx="644904" cy="644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76276-6026-49C6-8381-849D3EF84364}">
      <dsp:nvSpPr>
        <dsp:cNvPr id="0" name=""/>
        <dsp:cNvSpPr/>
      </dsp:nvSpPr>
      <dsp:spPr>
        <a:xfrm rot="10800000">
          <a:off x="860783" y="837563"/>
          <a:ext cx="2777348" cy="644904"/>
        </a:xfrm>
        <a:prstGeom prst="homePlate">
          <a:avLst/>
        </a:prstGeom>
        <a:solidFill>
          <a:srgbClr val="FFFFCC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Conocimientos</a:t>
          </a:r>
          <a:endParaRPr lang="es-EC" sz="1400" kern="1200" dirty="0">
            <a:solidFill>
              <a:schemeClr val="accent1">
                <a:lumMod val="25000"/>
              </a:schemeClr>
            </a:solidFill>
          </a:endParaRPr>
        </a:p>
      </dsp:txBody>
      <dsp:txXfrm rot="10800000">
        <a:off x="1022009" y="837563"/>
        <a:ext cx="2616122" cy="644904"/>
      </dsp:txXfrm>
    </dsp:sp>
    <dsp:sp modelId="{7748C6E4-6F0A-415E-9309-658E81B1255C}">
      <dsp:nvSpPr>
        <dsp:cNvPr id="0" name=""/>
        <dsp:cNvSpPr/>
      </dsp:nvSpPr>
      <dsp:spPr>
        <a:xfrm>
          <a:off x="538331" y="837563"/>
          <a:ext cx="644904" cy="6449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7C3D9-AC7A-422E-96D8-0B949F3B2948}">
      <dsp:nvSpPr>
        <dsp:cNvPr id="0" name=""/>
        <dsp:cNvSpPr/>
      </dsp:nvSpPr>
      <dsp:spPr>
        <a:xfrm rot="10800000">
          <a:off x="881233" y="1674977"/>
          <a:ext cx="2777348" cy="644904"/>
        </a:xfrm>
        <a:prstGeom prst="homePlate">
          <a:avLst/>
        </a:prstGeom>
        <a:solidFill>
          <a:srgbClr val="FFFFCC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3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Actitudes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disposiciones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1">
                  <a:lumMod val="25000"/>
                </a:schemeClr>
              </a:solidFill>
            </a:rPr>
            <a:t>y valores</a:t>
          </a:r>
          <a:endParaRPr lang="es-EC" sz="1400" kern="1200" dirty="0">
            <a:solidFill>
              <a:schemeClr val="accent1">
                <a:lumMod val="25000"/>
              </a:schemeClr>
            </a:solidFill>
          </a:endParaRPr>
        </a:p>
      </dsp:txBody>
      <dsp:txXfrm rot="10800000">
        <a:off x="1042459" y="1674977"/>
        <a:ext cx="2616122" cy="644904"/>
      </dsp:txXfrm>
    </dsp:sp>
    <dsp:sp modelId="{28E11E72-71B7-4D40-A8CB-2B5913529856}">
      <dsp:nvSpPr>
        <dsp:cNvPr id="0" name=""/>
        <dsp:cNvSpPr/>
      </dsp:nvSpPr>
      <dsp:spPr>
        <a:xfrm>
          <a:off x="503158" y="1675127"/>
          <a:ext cx="726704" cy="6449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C17EA-FDC2-447C-B933-A8788C6BD4DA}">
      <dsp:nvSpPr>
        <dsp:cNvPr id="0" name=""/>
        <dsp:cNvSpPr/>
      </dsp:nvSpPr>
      <dsp:spPr>
        <a:xfrm>
          <a:off x="0" y="0"/>
          <a:ext cx="3194050" cy="3194050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DA12E-6677-41F6-A689-BDBCC2A7D859}">
      <dsp:nvSpPr>
        <dsp:cNvPr id="0" name=""/>
        <dsp:cNvSpPr/>
      </dsp:nvSpPr>
      <dsp:spPr>
        <a:xfrm>
          <a:off x="599276" y="1081204"/>
          <a:ext cx="1805674" cy="188836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MUESTRA CÓMO</a:t>
          </a:r>
        </a:p>
      </dsp:txBody>
      <dsp:txXfrm>
        <a:off x="608494" y="1090422"/>
        <a:ext cx="1787238" cy="170400"/>
      </dsp:txXfrm>
    </dsp:sp>
    <dsp:sp modelId="{5E5FFA41-2366-49A4-ABC0-E473B34573C1}">
      <dsp:nvSpPr>
        <dsp:cNvPr id="0" name=""/>
        <dsp:cNvSpPr/>
      </dsp:nvSpPr>
      <dsp:spPr>
        <a:xfrm>
          <a:off x="1216645" y="469281"/>
          <a:ext cx="733622" cy="108232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HACE</a:t>
          </a:r>
        </a:p>
      </dsp:txBody>
      <dsp:txXfrm>
        <a:off x="1221928" y="474564"/>
        <a:ext cx="723056" cy="97666"/>
      </dsp:txXfrm>
    </dsp:sp>
    <dsp:sp modelId="{29C53B0C-26CC-4D4D-87A8-F6021F9A9E6F}">
      <dsp:nvSpPr>
        <dsp:cNvPr id="0" name=""/>
        <dsp:cNvSpPr/>
      </dsp:nvSpPr>
      <dsp:spPr>
        <a:xfrm>
          <a:off x="440255" y="623036"/>
          <a:ext cx="2076132" cy="499779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itchFamily="18" charset="0"/>
              <a:cs typeface="Times New Roman" pitchFamily="18" charset="0"/>
            </a:rPr>
            <a:t>Informes de prácticas y simulaciones</a:t>
          </a:r>
        </a:p>
      </dsp:txBody>
      <dsp:txXfrm>
        <a:off x="464652" y="647433"/>
        <a:ext cx="2027338" cy="450985"/>
      </dsp:txXfrm>
    </dsp:sp>
    <dsp:sp modelId="{2ACC73FC-54AD-4BE4-8423-56083E7F23A0}">
      <dsp:nvSpPr>
        <dsp:cNvPr id="0" name=""/>
        <dsp:cNvSpPr/>
      </dsp:nvSpPr>
      <dsp:spPr>
        <a:xfrm>
          <a:off x="576055" y="1309450"/>
          <a:ext cx="2076132" cy="430520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itchFamily="18" charset="0"/>
              <a:cs typeface="Times New Roman" pitchFamily="18" charset="0"/>
            </a:rPr>
            <a:t>Test sobre simulaciones, situaciones similares a la realidad.</a:t>
          </a:r>
        </a:p>
      </dsp:txBody>
      <dsp:txXfrm>
        <a:off x="597071" y="1330466"/>
        <a:ext cx="2034100" cy="388488"/>
      </dsp:txXfrm>
    </dsp:sp>
    <dsp:sp modelId="{2290F33B-8F29-4484-A945-4347821AF2BD}">
      <dsp:nvSpPr>
        <dsp:cNvPr id="0" name=""/>
        <dsp:cNvSpPr/>
      </dsp:nvSpPr>
      <dsp:spPr>
        <a:xfrm>
          <a:off x="122544" y="2001580"/>
          <a:ext cx="2812619" cy="527836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itchFamily="18" charset="0"/>
              <a:cs typeface="Times New Roman" pitchFamily="18" charset="0"/>
            </a:rPr>
            <a:t>Resolución de problemas, pruebas de procedimientos, mapas conceptuales</a:t>
          </a:r>
        </a:p>
      </dsp:txBody>
      <dsp:txXfrm>
        <a:off x="148311" y="2027347"/>
        <a:ext cx="2761085" cy="476302"/>
      </dsp:txXfrm>
    </dsp:sp>
    <dsp:sp modelId="{4B261198-DD98-4CBE-ACF0-D333E97B6468}">
      <dsp:nvSpPr>
        <dsp:cNvPr id="0" name=""/>
        <dsp:cNvSpPr/>
      </dsp:nvSpPr>
      <dsp:spPr>
        <a:xfrm>
          <a:off x="184797" y="2683209"/>
          <a:ext cx="2904696" cy="344505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itchFamily="18" charset="0"/>
              <a:cs typeface="Times New Roman" pitchFamily="18" charset="0"/>
            </a:rPr>
            <a:t>Pruebas conceptuales,  pruebas de conocimientos o ejercicios.</a:t>
          </a:r>
        </a:p>
      </dsp:txBody>
      <dsp:txXfrm>
        <a:off x="201614" y="2700026"/>
        <a:ext cx="2871062" cy="310871"/>
      </dsp:txXfrm>
    </dsp:sp>
    <dsp:sp modelId="{9ED6E698-6C9D-413F-B339-011073211B77}">
      <dsp:nvSpPr>
        <dsp:cNvPr id="0" name=""/>
        <dsp:cNvSpPr/>
      </dsp:nvSpPr>
      <dsp:spPr>
        <a:xfrm>
          <a:off x="780263" y="1818011"/>
          <a:ext cx="1413929" cy="183569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SABE CÓMO</a:t>
          </a:r>
        </a:p>
      </dsp:txBody>
      <dsp:txXfrm>
        <a:off x="789224" y="1826972"/>
        <a:ext cx="1396007" cy="165647"/>
      </dsp:txXfrm>
    </dsp:sp>
    <dsp:sp modelId="{E60B7627-4031-4372-99F9-F65107BF209D}">
      <dsp:nvSpPr>
        <dsp:cNvPr id="0" name=""/>
        <dsp:cNvSpPr/>
      </dsp:nvSpPr>
      <dsp:spPr>
        <a:xfrm>
          <a:off x="985582" y="2498196"/>
          <a:ext cx="1049754" cy="191311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SABE</a:t>
          </a:r>
        </a:p>
      </dsp:txBody>
      <dsp:txXfrm>
        <a:off x="994921" y="2507535"/>
        <a:ext cx="1031076" cy="172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B729-384B-4370-92B7-26B3083403D8}">
      <dsp:nvSpPr>
        <dsp:cNvPr id="0" name=""/>
        <dsp:cNvSpPr/>
      </dsp:nvSpPr>
      <dsp:spPr>
        <a:xfrm>
          <a:off x="825068" y="-44569"/>
          <a:ext cx="2975465" cy="2975465"/>
        </a:xfrm>
        <a:prstGeom prst="circularArrow">
          <a:avLst>
            <a:gd name="adj1" fmla="val 4668"/>
            <a:gd name="adj2" fmla="val 272909"/>
            <a:gd name="adj3" fmla="val 13109112"/>
            <a:gd name="adj4" fmla="val 17844510"/>
            <a:gd name="adj5" fmla="val 484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337C1C-80B5-492B-9771-18D54D61FD6F}">
      <dsp:nvSpPr>
        <dsp:cNvPr id="0" name=""/>
        <dsp:cNvSpPr/>
      </dsp:nvSpPr>
      <dsp:spPr>
        <a:xfrm>
          <a:off x="1393774" y="0"/>
          <a:ext cx="1838054" cy="9190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itchFamily="18" charset="0"/>
              <a:cs typeface="Times New Roman" pitchFamily="18" charset="0"/>
            </a:rPr>
            <a:t>Se presenta el problema diseñado o seleccionado</a:t>
          </a:r>
        </a:p>
      </dsp:txBody>
      <dsp:txXfrm>
        <a:off x="1438637" y="44863"/>
        <a:ext cx="1748328" cy="829301"/>
      </dsp:txXfrm>
    </dsp:sp>
    <dsp:sp modelId="{4D492F9B-87A0-4AE1-B6AE-46539B957D75}">
      <dsp:nvSpPr>
        <dsp:cNvPr id="0" name=""/>
        <dsp:cNvSpPr/>
      </dsp:nvSpPr>
      <dsp:spPr>
        <a:xfrm>
          <a:off x="2510927" y="1069566"/>
          <a:ext cx="1838054" cy="9190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itchFamily="18" charset="0"/>
              <a:cs typeface="Times New Roman" pitchFamily="18" charset="0"/>
            </a:rPr>
            <a:t>Se  identifica las necesidades de aprendizaje</a:t>
          </a:r>
        </a:p>
      </dsp:txBody>
      <dsp:txXfrm>
        <a:off x="2555790" y="1114429"/>
        <a:ext cx="1748328" cy="829301"/>
      </dsp:txXfrm>
    </dsp:sp>
    <dsp:sp modelId="{FFEF33AD-B6C3-4B0E-94C0-EAC4DF5A4752}">
      <dsp:nvSpPr>
        <dsp:cNvPr id="0" name=""/>
        <dsp:cNvSpPr/>
      </dsp:nvSpPr>
      <dsp:spPr>
        <a:xfrm>
          <a:off x="1442537" y="2137956"/>
          <a:ext cx="1838054" cy="9190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itchFamily="18" charset="0"/>
              <a:cs typeface="Times New Roman" pitchFamily="18" charset="0"/>
            </a:rPr>
            <a:t>Se produce el aprendizaje</a:t>
          </a:r>
        </a:p>
      </dsp:txBody>
      <dsp:txXfrm>
        <a:off x="1487400" y="2182819"/>
        <a:ext cx="1748328" cy="829301"/>
      </dsp:txXfrm>
    </dsp:sp>
    <dsp:sp modelId="{90668A03-932C-4EB7-B313-9BF364E78D87}">
      <dsp:nvSpPr>
        <dsp:cNvPr id="0" name=""/>
        <dsp:cNvSpPr/>
      </dsp:nvSpPr>
      <dsp:spPr>
        <a:xfrm>
          <a:off x="374148" y="1069566"/>
          <a:ext cx="1838054" cy="9190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itchFamily="18" charset="0"/>
              <a:cs typeface="Times New Roman" pitchFamily="18" charset="0"/>
            </a:rPr>
            <a:t>Se resuelve el problema o se identifican problemas nuevos y se repite el ciclo.</a:t>
          </a:r>
        </a:p>
      </dsp:txBody>
      <dsp:txXfrm>
        <a:off x="419011" y="1114429"/>
        <a:ext cx="1748328" cy="829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BB3F7-6F56-45C2-ACB2-42D114388180}" type="datetimeFigureOut">
              <a:rPr lang="es-EC" smtClean="0"/>
              <a:t>01/07/2013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488E4-FAB4-4D56-BECF-62FAC3E31F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57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88E4-FAB4-4D56-BECF-62FAC3E31F78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2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88E4-FAB4-4D56-BECF-62FAC3E31F78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29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88E4-FAB4-4D56-BECF-62FAC3E31F78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29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88E4-FAB4-4D56-BECF-62FAC3E31F78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29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88E4-FAB4-4D56-BECF-62FAC3E31F78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29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diagramData" Target="../diagrams/data1.xml"/><Relationship Id="rId2" Type="http://schemas.openxmlformats.org/officeDocument/2006/relationships/image" Target="../media/image5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diagramDrawing" Target="../diagrams/drawing8.xml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39.png"/><Relationship Id="rId10" Type="http://schemas.openxmlformats.org/officeDocument/2006/relationships/diagramLayout" Target="../diagrams/layout8.xml"/><Relationship Id="rId4" Type="http://schemas.openxmlformats.org/officeDocument/2006/relationships/image" Target="../media/image38.png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4437112"/>
            <a:ext cx="418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/>
              <a:t>Maestría</a:t>
            </a:r>
            <a:r>
              <a:rPr lang="es-EC" sz="1600" b="1" dirty="0" smtClean="0"/>
              <a:t> en Docencia Universitaria</a:t>
            </a:r>
            <a:endParaRPr lang="es-EC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937292" y="4751825"/>
            <a:ext cx="289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Autor: Ing. María </a:t>
            </a:r>
            <a:r>
              <a:rPr lang="es-EC" sz="1400" dirty="0" err="1" smtClean="0"/>
              <a:t>Esthela</a:t>
            </a:r>
            <a:r>
              <a:rPr lang="es-EC" sz="1400" dirty="0" smtClean="0"/>
              <a:t> Freire V.</a:t>
            </a:r>
            <a:endParaRPr lang="es-EC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70258" y="4957717"/>
            <a:ext cx="347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Director:  Dr. Marco Muñoz</a:t>
            </a:r>
            <a:endParaRPr lang="es-EC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035371" y="5234716"/>
            <a:ext cx="1713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Junio 2013</a:t>
            </a:r>
            <a:endParaRPr lang="es-EC" sz="1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1600" y="1268760"/>
            <a:ext cx="7772400" cy="211683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r"/>
            <a:r>
              <a:rPr lang="es-EC" sz="2400" b="1" i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Metodología de enseñanza-aprendizaje utilizada por los docentes y su incidencia en el rendimiento académico de los estudiantes en las asignaturas del eje de formación profesional de la primera etapa de formación de la carrera de </a:t>
            </a:r>
            <a:r>
              <a:rPr lang="es-EC" sz="2400" b="1" i="1" kern="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s-EC" sz="2400" b="1" i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ngeniería </a:t>
            </a:r>
            <a:r>
              <a:rPr lang="es-EC" sz="2400" b="1" i="1" kern="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s-EC" sz="2400" b="1" i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lectrónica en Telecomunicaciones del Departamento de Eléctrica y Electrónica sede </a:t>
            </a:r>
            <a:r>
              <a:rPr lang="es-EC" sz="2400" b="1" i="1" kern="0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s-EC" sz="2400" b="1" i="1" kern="0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angolquí</a:t>
            </a:r>
            <a:r>
              <a:rPr lang="es-EC" sz="2400" b="1" i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Escuela </a:t>
            </a:r>
            <a:r>
              <a:rPr lang="es-EC" sz="2400" b="1" i="1" kern="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es-EC" sz="2400" b="1" i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olitécnica del Ejército.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Investigación – Planteamiento del problema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SC </a:t>
            </a:r>
            <a:r>
              <a:rPr lang="es-EC" sz="1200" dirty="0"/>
              <a:t>Sociedad del conocimiento </a:t>
            </a:r>
            <a:endParaRPr lang="es-EC" sz="1200" dirty="0">
              <a:latin typeface="+mn-lt"/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98099" y="1052736"/>
            <a:ext cx="7894381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/>
              <a:t>La presente investigación se realizó en la carrera de Ingeniería Electrónica en Telecomunicaciones sede </a:t>
            </a:r>
            <a:r>
              <a:rPr lang="es-EC" sz="1600" dirty="0" err="1"/>
              <a:t>Sangolquí</a:t>
            </a:r>
            <a:r>
              <a:rPr lang="es-EC" sz="1600" dirty="0"/>
              <a:t> del departamento de Eléctrica y Electrónica de la ESPE, proponiendo evaluar la incidencia entre dos variables; la metodología de enseñanza – aprendizaje utilizada por los docentes en la primera etapa de formación y el rendimiento académico en las asignaturas correspondientes al eje de Formación Profesional.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92259" y="2780928"/>
            <a:ext cx="7894381" cy="2800767"/>
          </a:xfrm>
          <a:prstGeom prst="rect">
            <a:avLst/>
          </a:prstGeom>
          <a:solidFill>
            <a:srgbClr val="CC99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La globalización en la SC requiere un formación integral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La formación de profesionales competentes que respondan a las necesidades de la sociedad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Innovación educativa permitirá alcanzar las competencias y que su éxito depende del dispositivo didáctico y el seguimiento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La universidad ecuatoriana tiene como objetivo mejorar la calidad académica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Calidad académica cuestionada en la universidad ecuatoriana (Mandato 14) formación académica y tiempo de dedicación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 smtClean="0"/>
              <a:t>La calidad de enseñanza es la tarea docente es </a:t>
            </a:r>
            <a:r>
              <a:rPr lang="es-ES_tradnl" sz="1600" dirty="0" smtClean="0"/>
              <a:t>guiada </a:t>
            </a:r>
            <a:r>
              <a:rPr lang="es-ES_tradnl" sz="1600" dirty="0"/>
              <a:t>por una metodología de enseñanza </a:t>
            </a:r>
            <a:r>
              <a:rPr lang="es-ES_tradnl" sz="1600" dirty="0" smtClean="0"/>
              <a:t>haciendo </a:t>
            </a:r>
            <a:r>
              <a:rPr lang="es-ES_tradnl" sz="1600" dirty="0"/>
              <a:t>uso de técnicas que permitan lograr un aprendizaje apropiado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628595" y="4012034"/>
            <a:ext cx="242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 l a n t e a m i e n t o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182340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9768" y="2687313"/>
            <a:ext cx="7894381" cy="20313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Pretende analizar cómo enseña el docente y cómo aprenden los estudiantes de esta práctica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Cuál es el rendimiento académico de los estudiantes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El portafolio docente esta  apoyando la labor docente.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 Se </a:t>
            </a:r>
            <a:r>
              <a:rPr lang="es-EC" sz="1400" dirty="0"/>
              <a:t>están </a:t>
            </a:r>
            <a:r>
              <a:rPr lang="es-EC" sz="1400" dirty="0" smtClean="0"/>
              <a:t>desarrollando los </a:t>
            </a:r>
            <a:r>
              <a:rPr lang="es-EC" sz="1400" dirty="0"/>
              <a:t>aprendizajes que deben lograr los </a:t>
            </a:r>
            <a:r>
              <a:rPr lang="es-EC" sz="1400" dirty="0" smtClean="0"/>
              <a:t>estudiantes especificados en las competencias detallado en el plan de clase contiene objetivos, contenidos, </a:t>
            </a:r>
            <a:r>
              <a:rPr lang="es-EC" sz="1400" dirty="0"/>
              <a:t>metodología docente </a:t>
            </a:r>
            <a:r>
              <a:rPr lang="es-EC" sz="1400" dirty="0" smtClean="0"/>
              <a:t>(técnicas</a:t>
            </a:r>
            <a:r>
              <a:rPr lang="es-EC" sz="1400" dirty="0"/>
              <a:t>, estrategias de </a:t>
            </a:r>
            <a:r>
              <a:rPr lang="es-EC" sz="1400" dirty="0" smtClean="0"/>
              <a:t>enseñanza)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Relevancia social al contar con conocimientos sólidos para continuar con la siguiente etapa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Relevancia institucional tiene como objetivo fortalecer la formación integral y mejorar la calidad educativa</a:t>
            </a:r>
            <a:endParaRPr lang="es-EC" sz="1400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Investigación – Planteamiento del problema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SC </a:t>
            </a:r>
            <a:r>
              <a:rPr lang="es-EC" sz="1200" dirty="0"/>
              <a:t>Sociedad del </a:t>
            </a:r>
            <a:r>
              <a:rPr lang="es-EC" sz="1200" dirty="0" smtClean="0"/>
              <a:t>conocimiento     </a:t>
            </a:r>
            <a:r>
              <a:rPr lang="es-EC" sz="1200" b="1" dirty="0" smtClean="0"/>
              <a:t>DEE </a:t>
            </a:r>
            <a:r>
              <a:rPr lang="es-EC" sz="1200" dirty="0" smtClean="0"/>
              <a:t>Departamento de Eléctrica y Electrónica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>
                <a:latin typeface="+mn-lt"/>
              </a:rPr>
              <a:t>ESPE </a:t>
            </a:r>
            <a:r>
              <a:rPr lang="es-EC" sz="1200" dirty="0" smtClean="0">
                <a:latin typeface="+mn-lt"/>
              </a:rPr>
              <a:t>Escuela Politécnica del Ejército</a:t>
            </a:r>
            <a:endParaRPr lang="es-EC" sz="1200" dirty="0">
              <a:latin typeface="+mn-lt"/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29736" y="1268760"/>
            <a:ext cx="7894381" cy="95410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Docencia es el pilar fundamental ES e incluye conocimientos disciplinarios,  pedagógicos, curriculares y sobre el aprendizaje; que implica utilizar estrategias pedagógicas innovadoras que permita pasar de transmitir conocimientos académicos a construir competencias y capacidades  para que el estudiante aprenda a aprender a lo largo de la vida. 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563385" y="3549088"/>
            <a:ext cx="242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J u s t i f i c a c i </a:t>
            </a:r>
            <a:r>
              <a:rPr lang="es-EC" sz="1400" b="1" dirty="0" err="1" smtClean="0"/>
              <a:t>ó</a:t>
            </a:r>
            <a:r>
              <a:rPr lang="es-EC" sz="1400" b="1" dirty="0" smtClean="0"/>
              <a:t> n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53059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030538"/>
            <a:ext cx="7894381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Directos</a:t>
            </a:r>
          </a:p>
          <a:p>
            <a:r>
              <a:rPr lang="es-EC" sz="1400" dirty="0" smtClean="0"/>
              <a:t>	Estudiantes, docentes, ESPE podrán tener propuestas para fortalecer el ejercicio</a:t>
            </a:r>
          </a:p>
          <a:p>
            <a:r>
              <a:rPr lang="es-EC" sz="1400" dirty="0"/>
              <a:t>	</a:t>
            </a:r>
            <a:r>
              <a:rPr lang="es-EC" sz="1400" dirty="0" smtClean="0"/>
              <a:t>docente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Indirectos</a:t>
            </a:r>
          </a:p>
          <a:p>
            <a:pPr lvl="1"/>
            <a:r>
              <a:rPr lang="es-EC" sz="1400" dirty="0" smtClean="0"/>
              <a:t>Empresas públicas y privadas; el público que recibe el servicio de estas empresas.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Investigación – Planteamiento del problema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SC </a:t>
            </a:r>
            <a:r>
              <a:rPr lang="es-EC" sz="1200" dirty="0"/>
              <a:t>Sociedad del </a:t>
            </a:r>
            <a:r>
              <a:rPr lang="es-EC" sz="1200" dirty="0" smtClean="0"/>
              <a:t>conocimiento     </a:t>
            </a:r>
            <a:r>
              <a:rPr lang="es-EC" sz="1200" b="1" dirty="0" smtClean="0"/>
              <a:t>DEE </a:t>
            </a:r>
            <a:r>
              <a:rPr lang="es-EC" sz="1200" dirty="0" smtClean="0"/>
              <a:t>Departamento de Eléctrica y Electrónica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>
                <a:latin typeface="+mn-lt"/>
              </a:rPr>
              <a:t>ESPE </a:t>
            </a:r>
            <a:r>
              <a:rPr lang="es-EC" sz="1200" dirty="0" smtClean="0">
                <a:latin typeface="+mn-lt"/>
              </a:rPr>
              <a:t>Escuela Politécnica del Ejército</a:t>
            </a:r>
            <a:endParaRPr lang="es-EC" sz="1200" dirty="0">
              <a:latin typeface="+mn-lt"/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276872"/>
            <a:ext cx="7894381" cy="738664"/>
          </a:xfrm>
          <a:prstGeom prst="rect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La investigación es viable pues no reviste de exigencias económicas y existe acceso a la </a:t>
            </a:r>
            <a:r>
              <a:rPr lang="es-EC" sz="1400" dirty="0"/>
              <a:t>información, será proporcionada pro DEE, estudiantes y docentes </a:t>
            </a:r>
          </a:p>
          <a:p>
            <a:endParaRPr lang="es-ES_tradnl" sz="1400" dirty="0" smtClean="0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416604" y="1618926"/>
            <a:ext cx="163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Beneficiarios</a:t>
            </a:r>
            <a:endParaRPr lang="es-EC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899592" y="3016054"/>
            <a:ext cx="7894381" cy="523220"/>
          </a:xfrm>
          <a:prstGeom prst="rect">
            <a:avLst/>
          </a:prstGeom>
          <a:solidFill>
            <a:srgbClr val="C4D3B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La investigación no tiene limitaciones, es de interés del DEE ESPE y ofrece las facilidades de acceso a la información, y para los docentes, estudiantes y comunidad en general</a:t>
            </a:r>
            <a:endParaRPr lang="es-EC" sz="1400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-327558" y="4433201"/>
            <a:ext cx="163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O b j e t i v o</a:t>
            </a:r>
          </a:p>
          <a:p>
            <a:r>
              <a:rPr lang="es-EC" sz="1400" b="1" dirty="0" smtClean="0"/>
              <a:t>General</a:t>
            </a:r>
            <a:endParaRPr lang="es-EC" sz="1400" b="1" dirty="0"/>
          </a:p>
        </p:txBody>
      </p:sp>
      <p:sp>
        <p:nvSpPr>
          <p:cNvPr id="15" name="14 Rectángulo"/>
          <p:cNvSpPr/>
          <p:nvPr/>
        </p:nvSpPr>
        <p:spPr>
          <a:xfrm>
            <a:off x="939177" y="4293096"/>
            <a:ext cx="78547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Determinar el nivel de incidencia de la Metodología de enseñanza - aprendizaje utilizada por los Docentes en el rendimiento académico de los estudiantes de la Carrera de Ingeniería Electrónica en Telecomunicaciones del Departamento de Eléctrica y Electrónica sede </a:t>
            </a:r>
            <a:r>
              <a:rPr lang="es-EC" sz="1400" dirty="0" err="1"/>
              <a:t>Sangolquí</a:t>
            </a:r>
            <a:r>
              <a:rPr lang="es-EC" sz="1400" dirty="0"/>
              <a:t> de la Escuela Politécnica del Ejército, en el período académico septiembre 2011 – febrero 2012. </a:t>
            </a:r>
          </a:p>
        </p:txBody>
      </p:sp>
    </p:spTree>
    <p:extLst>
      <p:ext uri="{BB962C8B-B14F-4D97-AF65-F5344CB8AC3E}">
        <p14:creationId xmlns:p14="http://schemas.microsoft.com/office/powerpoint/2010/main" val="356300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Investigación - Objetivos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58254" y="1943254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O b j e t i v o s</a:t>
            </a:r>
          </a:p>
          <a:p>
            <a:r>
              <a:rPr lang="es-EC" sz="1400" b="1" dirty="0" smtClean="0"/>
              <a:t>Específicos</a:t>
            </a:r>
            <a:endParaRPr lang="es-EC" sz="1400" b="1" dirty="0"/>
          </a:p>
        </p:txBody>
      </p:sp>
      <p:sp>
        <p:nvSpPr>
          <p:cNvPr id="5" name="4 Rectángulo"/>
          <p:cNvSpPr/>
          <p:nvPr/>
        </p:nvSpPr>
        <p:spPr>
          <a:xfrm>
            <a:off x="1691680" y="1103440"/>
            <a:ext cx="6858000" cy="5047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1400" dirty="0"/>
              <a:t>Analizar el Diseño y Planificación de las asignaturas del eje de formación profesional en la primera etapa de formación de la carrera de Ingeniería Eléctrica en Telecomunicaciones. </a:t>
            </a:r>
          </a:p>
          <a:p>
            <a:pPr marL="285750" indent="-285750">
              <a:buFont typeface="Wingdings" pitchFamily="2" charset="2"/>
              <a:buChar char="ü"/>
            </a:pPr>
            <a:endParaRPr lang="es-EC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Analizar las </a:t>
            </a:r>
            <a:r>
              <a:rPr lang="es-EC" sz="1400" dirty="0"/>
              <a:t>implicaciones de la Metodología de enseñanza utilizada por el Docente Universitario en el eje de formación profesional en la primera etapa y su incidencia en el rendimiento académico en las asignaturas del eje de formación profesional del futuro ingeniero Electrónico en Telecomunicaciones de la Escuela Politécnica del Ejército.</a:t>
            </a:r>
          </a:p>
          <a:p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Identificar </a:t>
            </a:r>
            <a:r>
              <a:rPr lang="es-EC" sz="1400" dirty="0"/>
              <a:t>la Metodología utilizada por los docentes en el proceso de enseñanza – aprendizaje en las asignaturas del eje de formación profesional de la primera etapa de formación. </a:t>
            </a:r>
          </a:p>
          <a:p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Identificar </a:t>
            </a:r>
            <a:r>
              <a:rPr lang="es-EC" sz="1400" dirty="0"/>
              <a:t>los niveles de rendimiento académico logrado por los estudiantes investigados.</a:t>
            </a:r>
          </a:p>
          <a:p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Analizar </a:t>
            </a:r>
            <a:r>
              <a:rPr lang="es-EC" sz="1400" dirty="0"/>
              <a:t>el proceso de Evaluación de aprendizajes  aplicado en las asignaturas del eje de formación profesional en la primera etapa de formación de la carrera de Ingeniería Electrónica en Telecomunicaciones.</a:t>
            </a:r>
          </a:p>
          <a:p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Plantear </a:t>
            </a:r>
            <a:r>
              <a:rPr lang="es-EC" sz="1400" dirty="0"/>
              <a:t>una propuesta alternativa </a:t>
            </a:r>
            <a:r>
              <a:rPr lang="es-EC" sz="1400" dirty="0" smtClean="0"/>
              <a:t>.</a:t>
            </a:r>
            <a:r>
              <a:rPr lang="es-EC" sz="1400" dirty="0"/>
              <a:t/>
            </a:r>
            <a:br>
              <a:rPr lang="es-EC" sz="1400" dirty="0"/>
            </a:b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61566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Procesamiento y análisis de los instrumentos de investigación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949" y="1249596"/>
            <a:ext cx="1326004" cy="523220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Tipo de </a:t>
            </a:r>
          </a:p>
          <a:p>
            <a:r>
              <a:rPr lang="es-EC" sz="1400" b="1" dirty="0" smtClean="0">
                <a:solidFill>
                  <a:srgbClr val="FFC000"/>
                </a:solidFill>
              </a:rPr>
              <a:t>investigación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1309524" cy="87142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968310" y="1206509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Metodología EA</a:t>
            </a:r>
            <a:endParaRPr lang="es-EC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3059832" y="1688396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Rendimiento académico</a:t>
            </a:r>
            <a:endParaRPr lang="es-EC" sz="1400" b="1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699792" y="1360397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771800" y="1844824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475656" y="1897087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err="1" smtClean="0">
                <a:solidFill>
                  <a:schemeClr val="accent2"/>
                </a:solidFill>
              </a:rPr>
              <a:t>correlacional</a:t>
            </a:r>
            <a:endParaRPr lang="es-EC" sz="1400" b="1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949" y="2564904"/>
            <a:ext cx="1326004" cy="523220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Técnica de </a:t>
            </a:r>
          </a:p>
          <a:p>
            <a:r>
              <a:rPr lang="es-EC" sz="1400" b="1" dirty="0" smtClean="0">
                <a:solidFill>
                  <a:srgbClr val="FFC000"/>
                </a:solidFill>
              </a:rPr>
              <a:t>investigación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50" y="2993220"/>
            <a:ext cx="991114" cy="5946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63" y="2223467"/>
            <a:ext cx="772297" cy="682873"/>
          </a:xfrm>
          <a:prstGeom prst="rect">
            <a:avLst/>
          </a:prstGeom>
        </p:spPr>
      </p:pic>
      <p:cxnSp>
        <p:nvCxnSpPr>
          <p:cNvPr id="19" name="18 Conector recto de flecha"/>
          <p:cNvCxnSpPr/>
          <p:nvPr/>
        </p:nvCxnSpPr>
        <p:spPr>
          <a:xfrm flipV="1">
            <a:off x="1315280" y="2708920"/>
            <a:ext cx="360040" cy="941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279423" y="2993220"/>
            <a:ext cx="360040" cy="949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2559164" y="2401143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Análisis y diseño planificación</a:t>
            </a:r>
          </a:p>
          <a:p>
            <a:r>
              <a:rPr lang="es-EC" sz="1400" b="1" dirty="0" smtClean="0"/>
              <a:t>Metodología de enseñanza</a:t>
            </a:r>
            <a:endParaRPr lang="es-EC" sz="1400" b="1" dirty="0"/>
          </a:p>
        </p:txBody>
      </p:sp>
      <p:sp>
        <p:nvSpPr>
          <p:cNvPr id="24" name="23 Rectángulo"/>
          <p:cNvSpPr/>
          <p:nvPr/>
        </p:nvSpPr>
        <p:spPr>
          <a:xfrm>
            <a:off x="2656623" y="3136665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Observar la metodología </a:t>
            </a:r>
            <a:endParaRPr lang="es-EC" sz="1400" b="1" dirty="0"/>
          </a:p>
        </p:txBody>
      </p:sp>
      <p:sp>
        <p:nvSpPr>
          <p:cNvPr id="25" name="24 Rectángulo"/>
          <p:cNvSpPr/>
          <p:nvPr/>
        </p:nvSpPr>
        <p:spPr>
          <a:xfrm>
            <a:off x="6660232" y="1165176"/>
            <a:ext cx="1367682" cy="523220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Instrumentos </a:t>
            </a:r>
          </a:p>
          <a:p>
            <a:r>
              <a:rPr lang="es-EC" sz="1400" b="1" dirty="0" smtClean="0">
                <a:solidFill>
                  <a:srgbClr val="FFC000"/>
                </a:solidFill>
              </a:rPr>
              <a:t>investigación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07175"/>
            <a:ext cx="959549" cy="901745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6892445" y="1782978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malla curricular</a:t>
            </a:r>
          </a:p>
          <a:p>
            <a:r>
              <a:rPr lang="es-EC" sz="1400" dirty="0" smtClean="0"/>
              <a:t>portafolio docente</a:t>
            </a:r>
          </a:p>
          <a:p>
            <a:r>
              <a:rPr lang="es-EC" sz="1400" dirty="0"/>
              <a:t>r</a:t>
            </a:r>
            <a:r>
              <a:rPr lang="es-EC" sz="1400" dirty="0" smtClean="0"/>
              <a:t>eporte calificaciones</a:t>
            </a:r>
            <a:endParaRPr lang="es-EC" sz="1400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25" y="2564904"/>
            <a:ext cx="786967" cy="78210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73" y="2700951"/>
            <a:ext cx="886015" cy="58960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30" y="2564904"/>
            <a:ext cx="787966" cy="714511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6503971" y="3347013"/>
            <a:ext cx="2401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Nivel logro competencias</a:t>
            </a:r>
            <a:endParaRPr lang="es-EC" sz="1400" b="1" dirty="0"/>
          </a:p>
        </p:txBody>
      </p:sp>
      <p:sp>
        <p:nvSpPr>
          <p:cNvPr id="32" name="31 Rectángulo"/>
          <p:cNvSpPr/>
          <p:nvPr/>
        </p:nvSpPr>
        <p:spPr>
          <a:xfrm>
            <a:off x="96638" y="4081984"/>
            <a:ext cx="1039067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Población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51" y="3779105"/>
            <a:ext cx="1200000" cy="952381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2626143" y="3914617"/>
            <a:ext cx="11208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Estudiantes</a:t>
            </a:r>
          </a:p>
          <a:p>
            <a:r>
              <a:rPr lang="es-EC" sz="1400" dirty="0" smtClean="0"/>
              <a:t>Docentes</a:t>
            </a:r>
          </a:p>
          <a:p>
            <a:r>
              <a:rPr lang="es-EC" sz="1400" dirty="0" smtClean="0"/>
              <a:t>Directivos</a:t>
            </a:r>
            <a:endParaRPr lang="es-EC" sz="1400" dirty="0"/>
          </a:p>
        </p:txBody>
      </p:sp>
      <p:sp>
        <p:nvSpPr>
          <p:cNvPr id="35" name="34 Rectángulo"/>
          <p:cNvSpPr/>
          <p:nvPr/>
        </p:nvSpPr>
        <p:spPr>
          <a:xfrm>
            <a:off x="1256896" y="4581128"/>
            <a:ext cx="17652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Primera etapa</a:t>
            </a:r>
          </a:p>
          <a:p>
            <a:r>
              <a:rPr lang="es-EC" sz="1400" b="1" dirty="0" smtClean="0"/>
              <a:t>asignaturas eje FP</a:t>
            </a:r>
          </a:p>
          <a:p>
            <a:r>
              <a:rPr lang="es-EC" sz="1400" b="1" dirty="0"/>
              <a:t>c</a:t>
            </a:r>
            <a:r>
              <a:rPr lang="es-EC" sz="1400" b="1" dirty="0" smtClean="0"/>
              <a:t>arrera IET ESPE</a:t>
            </a:r>
            <a:endParaRPr lang="es-EC" sz="1400" b="1" dirty="0"/>
          </a:p>
        </p:txBody>
      </p:sp>
      <p:sp>
        <p:nvSpPr>
          <p:cNvPr id="36" name="35 Rectángulo"/>
          <p:cNvSpPr/>
          <p:nvPr/>
        </p:nvSpPr>
        <p:spPr>
          <a:xfrm>
            <a:off x="5390143" y="4101406"/>
            <a:ext cx="870751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Muestra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5" y="3805081"/>
            <a:ext cx="1503463" cy="584680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4494292" y="44323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smtClean="0"/>
              <a:t>Debido </a:t>
            </a:r>
            <a:r>
              <a:rPr lang="es-EC" sz="1400" dirty="0"/>
              <a:t>a que la población es numéricamente pequeña se utilizará toda la población y no se realizará ningún cálculo de muestreo m-n.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-25888" y="6264016"/>
            <a:ext cx="7890441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FP </a:t>
            </a:r>
            <a:r>
              <a:rPr lang="es-EC" sz="1200" dirty="0" smtClean="0"/>
              <a:t>formación profesional     </a:t>
            </a:r>
            <a:r>
              <a:rPr lang="es-EC" sz="1200" b="1" dirty="0"/>
              <a:t>DEE </a:t>
            </a:r>
            <a:r>
              <a:rPr lang="es-EC" sz="1200" dirty="0"/>
              <a:t>Departamento de Eléctrica y Electrónica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ESPE </a:t>
            </a:r>
            <a:r>
              <a:rPr lang="es-EC" sz="1200" dirty="0"/>
              <a:t>Escuela Politécnica del </a:t>
            </a:r>
            <a:r>
              <a:rPr lang="es-EC" sz="1200" dirty="0" smtClean="0"/>
              <a:t>Ejército       </a:t>
            </a:r>
            <a:r>
              <a:rPr lang="es-EC" sz="1200" b="1" dirty="0" smtClean="0"/>
              <a:t>IET</a:t>
            </a:r>
            <a:r>
              <a:rPr lang="es-EC" sz="1200" dirty="0" smtClean="0"/>
              <a:t> Ingeniería Electrónica en Telecomunicaciones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3693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Resultados – análisis documental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1142" y="1206840"/>
            <a:ext cx="3103735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Encuestas docentes y estudiantes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115534" y="1210992"/>
            <a:ext cx="2544698" cy="9541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la metodología</a:t>
            </a:r>
          </a:p>
          <a:p>
            <a:pPr lvl="0"/>
            <a:r>
              <a:rPr lang="es-EC" sz="1400" dirty="0" smtClean="0"/>
              <a:t>el contenido</a:t>
            </a:r>
          </a:p>
          <a:p>
            <a:pPr lvl="0"/>
            <a:r>
              <a:rPr lang="es-EC" sz="1400" dirty="0" smtClean="0"/>
              <a:t>la </a:t>
            </a:r>
            <a:r>
              <a:rPr lang="es-EC" sz="1400" dirty="0"/>
              <a:t>relación docente estudiante </a:t>
            </a:r>
            <a:endParaRPr lang="es-EC" sz="1400" dirty="0" smtClean="0"/>
          </a:p>
          <a:p>
            <a:pPr lvl="0"/>
            <a:r>
              <a:rPr lang="es-EC" sz="1400" dirty="0" smtClean="0"/>
              <a:t>los </a:t>
            </a:r>
            <a:r>
              <a:rPr lang="es-EC" sz="1400" dirty="0"/>
              <a:t>recursos </a:t>
            </a:r>
            <a:r>
              <a:rPr lang="es-EC" sz="1400" dirty="0" smtClean="0"/>
              <a:t>didácticos</a:t>
            </a:r>
            <a:endParaRPr lang="es-EC" sz="1400" dirty="0"/>
          </a:p>
        </p:txBody>
      </p:sp>
      <p:sp>
        <p:nvSpPr>
          <p:cNvPr id="2" name="1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Esquema 5</a:t>
            </a:r>
            <a:r>
              <a:rPr lang="es-EC" sz="1400" dirty="0" smtClean="0"/>
              <a:t> </a:t>
            </a:r>
            <a:r>
              <a:rPr lang="es-EC" sz="1400" dirty="0"/>
              <a:t>– Totalmente de </a:t>
            </a:r>
            <a:r>
              <a:rPr lang="es-EC" sz="1400" dirty="0" smtClean="0"/>
              <a:t>acuerdo   </a:t>
            </a:r>
            <a:r>
              <a:rPr lang="es-EC" sz="1400" b="1" dirty="0" smtClean="0"/>
              <a:t>4</a:t>
            </a:r>
            <a:r>
              <a:rPr lang="es-EC" sz="1400" dirty="0" smtClean="0"/>
              <a:t> </a:t>
            </a:r>
            <a:r>
              <a:rPr lang="es-EC" sz="1400" dirty="0"/>
              <a:t>- De </a:t>
            </a:r>
            <a:r>
              <a:rPr lang="es-EC" sz="1400" dirty="0" smtClean="0"/>
              <a:t>acuerdo  </a:t>
            </a:r>
            <a:r>
              <a:rPr lang="es-EC" sz="1400" b="1" dirty="0" smtClean="0"/>
              <a:t>3</a:t>
            </a:r>
            <a:r>
              <a:rPr lang="es-EC" sz="1400" dirty="0" smtClean="0"/>
              <a:t> </a:t>
            </a:r>
            <a:r>
              <a:rPr lang="es-EC" sz="1400" dirty="0"/>
              <a:t>- Medianamente de </a:t>
            </a:r>
            <a:r>
              <a:rPr lang="es-EC" sz="1400" dirty="0" smtClean="0"/>
              <a:t>  acuerdo    </a:t>
            </a:r>
            <a:r>
              <a:rPr lang="es-EC" sz="1400" b="1" dirty="0" smtClean="0"/>
              <a:t>2</a:t>
            </a:r>
            <a:r>
              <a:rPr lang="es-EC" sz="1400" dirty="0" smtClean="0"/>
              <a:t> </a:t>
            </a:r>
            <a:r>
              <a:rPr lang="es-EC" sz="1400" dirty="0"/>
              <a:t>- En </a:t>
            </a:r>
            <a:r>
              <a:rPr lang="es-EC" sz="1400" dirty="0" smtClean="0"/>
              <a:t>desacuerdo  </a:t>
            </a:r>
            <a:r>
              <a:rPr lang="es-EC" sz="1400" b="1" dirty="0" smtClean="0"/>
              <a:t> 1 </a:t>
            </a:r>
            <a:r>
              <a:rPr lang="es-EC" sz="1400" dirty="0"/>
              <a:t>- Totalmente en </a:t>
            </a:r>
            <a:r>
              <a:rPr lang="es-EC" sz="1400" dirty="0" smtClean="0"/>
              <a:t>desacuerdo  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2553009" y="1715199"/>
            <a:ext cx="1268296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Observación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76256" y="1210992"/>
            <a:ext cx="2032258" cy="30777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Logro competencias</a:t>
            </a:r>
            <a:endParaRPr lang="es-EC" sz="1400" dirty="0"/>
          </a:p>
        </p:txBody>
      </p:sp>
      <p:sp>
        <p:nvSpPr>
          <p:cNvPr id="21" name="20 Rectángulo"/>
          <p:cNvSpPr/>
          <p:nvPr/>
        </p:nvSpPr>
        <p:spPr>
          <a:xfrm>
            <a:off x="7321066" y="1715199"/>
            <a:ext cx="1016129" cy="30777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Esquema</a:t>
            </a:r>
            <a:endParaRPr lang="es-EC" sz="1400" dirty="0"/>
          </a:p>
        </p:txBody>
      </p:sp>
      <p:cxnSp>
        <p:nvCxnSpPr>
          <p:cNvPr id="9" name="8 Conector recto de flecha"/>
          <p:cNvCxnSpPr>
            <a:endCxn id="21" idx="0"/>
          </p:cNvCxnSpPr>
          <p:nvPr/>
        </p:nvCxnSpPr>
        <p:spPr>
          <a:xfrm>
            <a:off x="7829130" y="1518769"/>
            <a:ext cx="1" cy="196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187157" y="2510816"/>
            <a:ext cx="2137170" cy="267765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Estudiantes aprobados y reprobados por asignatura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Estudiantes aprobados y reprobados en todas las asignaturas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Promedio general de los estudiantes  en todas las </a:t>
            </a:r>
            <a:r>
              <a:rPr lang="es-EC" sz="1400" dirty="0" smtClean="0"/>
              <a:t>asignaturas</a:t>
            </a:r>
            <a:endParaRPr lang="es-EC" sz="1400" dirty="0"/>
          </a:p>
        </p:txBody>
      </p:sp>
      <p:sp>
        <p:nvSpPr>
          <p:cNvPr id="23" name="22 Rectángulo"/>
          <p:cNvSpPr/>
          <p:nvPr/>
        </p:nvSpPr>
        <p:spPr>
          <a:xfrm>
            <a:off x="4587472" y="2646784"/>
            <a:ext cx="1061945" cy="30777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Factores</a:t>
            </a:r>
            <a:endParaRPr lang="es-EC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</a:t>
            </a:r>
            <a:r>
              <a:rPr lang="es-EC" sz="1400" dirty="0" smtClean="0"/>
              <a:t> enseñanza </a:t>
            </a:r>
            <a:r>
              <a:rPr lang="es-EC" sz="1400" b="1" dirty="0" smtClean="0"/>
              <a:t> A </a:t>
            </a:r>
            <a:r>
              <a:rPr lang="es-EC" sz="1400" dirty="0" smtClean="0"/>
              <a:t>aprendizaje </a:t>
            </a:r>
            <a:r>
              <a:rPr lang="es-EC" sz="1400" b="1" dirty="0" smtClean="0"/>
              <a:t>ES </a:t>
            </a:r>
            <a:r>
              <a:rPr lang="es-EC" sz="1400" dirty="0" smtClean="0"/>
              <a:t>estudiantes </a:t>
            </a:r>
            <a:r>
              <a:rPr lang="es-EC" sz="1400" b="1" dirty="0" smtClean="0"/>
              <a:t>C</a:t>
            </a:r>
            <a:r>
              <a:rPr lang="es-EC" sz="1400" dirty="0" smtClean="0"/>
              <a:t> conocimiento  </a:t>
            </a:r>
            <a:r>
              <a:rPr lang="es-EC" sz="1400" b="1" dirty="0" smtClean="0"/>
              <a:t>D</a:t>
            </a:r>
            <a:r>
              <a:rPr lang="es-EC" sz="1400" dirty="0" smtClean="0"/>
              <a:t> docente</a:t>
            </a:r>
          </a:p>
          <a:p>
            <a:r>
              <a:rPr lang="es-EC" sz="1400" b="1" dirty="0" smtClean="0"/>
              <a:t>CP</a:t>
            </a:r>
            <a:r>
              <a:rPr lang="es-EC" sz="1400" dirty="0" smtClean="0"/>
              <a:t> competencias</a:t>
            </a:r>
            <a:endParaRPr lang="es-EC" sz="1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38825"/>
              </p:ext>
            </p:extLst>
          </p:nvPr>
        </p:nvGraphicFramePr>
        <p:xfrm>
          <a:off x="395536" y="1353817"/>
          <a:ext cx="8229600" cy="4451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2531"/>
                <a:gridCol w="2369180"/>
                <a:gridCol w="1305325"/>
                <a:gridCol w="1878746"/>
                <a:gridCol w="1633818"/>
              </a:tblGrid>
              <a:tr h="269342">
                <a:tc gridSpan="5">
                  <a:txBody>
                    <a:bodyPr/>
                    <a:lstStyle/>
                    <a:p>
                      <a:pPr marR="2914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OPERACIONALIZACIÓN DE VARIABLES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Definición Conceptual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Definición Operacional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l"/>
                        </a:tabLs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Instrumentos o preguntas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</a:tr>
              <a:tr h="1991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Metodología de Enseñanza -Aprendizaje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La metodología de Enseñanza es una de las características que utiliza el docente universitario para formar profesionales; el docente  es el encargado de construir un espacio de aprendizaje; promover, generar y difundir conocimientos por medio de la investigación así como también contribuir a proteger y desarrollar valores en los estudiantes.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Objetivos de Planificación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Contenido Científico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Metodología de enseñanza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Evaluación de Aprendizajes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Cumplimiento de objetivos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Unidades de estudio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Métodos y técnicas de enseñanza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Técnicas Instrumentos Evaluación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Análisis Documental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Análisis Documental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Encuesta, Observación directa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Análisis Documental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</a:tr>
              <a:tr h="1768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Rendimiento Académico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El rendimiento académico es una medida de las capacidades del alumno, que expresa lo que ha aprendido a lo largo del proceso formativo.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Ejes de Formación Profesional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Calificaciones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Competencias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Asignaturas que conforman el eje de formación.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% estudiantes aprobados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% estudiantes reprobados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Nivel de logro de las competencias en cada una de las asignaturas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Análisis documental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Reporte de calificaciones de los estudiantes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Encuesta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41" marR="622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23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 - Metodología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52736"/>
            <a:ext cx="8568952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La validación  estadística de los resultados para la prueba de hipótesis con los datos cualitativos se utilizó la prueba estadístico de contraste Chi cuadrado y para datos cuantitativos se utilizó el análisis de varianza </a:t>
            </a:r>
            <a:r>
              <a:rPr lang="es-EC" sz="1400" dirty="0" err="1"/>
              <a:t>Anova</a:t>
            </a:r>
            <a:r>
              <a:rPr lang="es-EC" sz="1400" dirty="0"/>
              <a:t> de un factor de Fisher que permitió encontrar si existían diferencias entre las notas y la prueba </a:t>
            </a:r>
            <a:r>
              <a:rPr lang="es-EC" sz="1400" dirty="0" err="1"/>
              <a:t>Tukey</a:t>
            </a:r>
            <a:r>
              <a:rPr lang="es-EC" sz="1400" dirty="0"/>
              <a:t> para determinar la homogeneidad estadísticamente de los grupos y visualizar  cuál es la asignatura de más alto rendimiento.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7008" y="2262351"/>
            <a:ext cx="848145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Ho:</a:t>
            </a:r>
            <a:r>
              <a:rPr lang="es-EC" sz="1400" dirty="0"/>
              <a:t> Qué las técnicas e instrumentos didácticos  para el desarrollo del proceso de enseñanza – aprendizaje empleados por el docente,  no incide en los estudiantes de las asignaturas de: Circuitos eléctrico I, Dispositivos y Mediciones, Circuitos Eléctricos II, Circuitos Digitales y Electrónica I de la Carrera de Ingeniería Electrónica en Telecomunicaciones de la Escuela Politécnica del Ejército sede </a:t>
            </a:r>
            <a:r>
              <a:rPr lang="es-EC" sz="1400" dirty="0" err="1"/>
              <a:t>Sangolquí</a:t>
            </a:r>
            <a:r>
              <a:rPr lang="es-EC" sz="1400" dirty="0"/>
              <a:t> en el período Septiembre 2011 – Febrero 2012.</a:t>
            </a:r>
          </a:p>
          <a:p>
            <a:r>
              <a:rPr lang="es-EC" sz="1400" b="1" dirty="0"/>
              <a:t>H1:</a:t>
            </a:r>
            <a:r>
              <a:rPr lang="es-EC" sz="1400" dirty="0"/>
              <a:t> Qué las técnicas e instrumentos didácticos para el desarrollo del proceso de enseñanza – aprendizaje empleados por el docente,  si incide en los estudiantes de la asignatura de Circuitos Eléctricos I, Dispositivos y Mediciones, Circuitos Eléctricos II, Circuitos Digitales y Electrónica I de la Carrera de Ingeniería Electrónica en Telecomunicaciones de la Escuela Politécnica del Ejército sede </a:t>
            </a:r>
            <a:r>
              <a:rPr lang="es-EC" sz="1400" dirty="0" err="1"/>
              <a:t>Sangolquí</a:t>
            </a:r>
            <a:r>
              <a:rPr lang="es-EC" sz="1400" dirty="0"/>
              <a:t> en el período Septiembre 2011 – Febrero 2012.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7008" y="4561383"/>
            <a:ext cx="8481456" cy="30777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Para </a:t>
            </a:r>
            <a:r>
              <a:rPr lang="es-EC" sz="1400" dirty="0"/>
              <a:t>la comprobación estadística de las hipótesis </a:t>
            </a:r>
            <a:r>
              <a:rPr lang="es-EC" sz="1400" dirty="0" smtClean="0"/>
              <a:t> </a:t>
            </a:r>
            <a:r>
              <a:rPr lang="es-EC" sz="1400" dirty="0"/>
              <a:t>se aplica la Prueba de contraste </a:t>
            </a:r>
            <a:r>
              <a:rPr lang="es-EC" sz="1400" b="1" dirty="0"/>
              <a:t>Chi cuadrado</a:t>
            </a:r>
            <a:endParaRPr lang="es-EC" sz="1400" dirty="0"/>
          </a:p>
        </p:txBody>
      </p:sp>
      <p:sp>
        <p:nvSpPr>
          <p:cNvPr id="7" name="6 Rectángulo"/>
          <p:cNvSpPr/>
          <p:nvPr/>
        </p:nvSpPr>
        <p:spPr>
          <a:xfrm>
            <a:off x="232984" y="4902259"/>
            <a:ext cx="8462008" cy="52322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es-EC" sz="1400" b="1" dirty="0"/>
              <a:t>Nivel de Significancia:</a:t>
            </a:r>
            <a:r>
              <a:rPr lang="es-EC" sz="1400" dirty="0"/>
              <a:t> α=0.05 que indica que existe 0.95 de probabilidad que Hipótesis nula es verdadera.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2985" y="5425479"/>
            <a:ext cx="8462008" cy="307777"/>
          </a:xfrm>
          <a:prstGeom prst="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s-EC" sz="1400" dirty="0"/>
              <a:t>Grados de libertad: </a:t>
            </a:r>
            <a:r>
              <a:rPr lang="es-EC" sz="1400" dirty="0" err="1"/>
              <a:t>df</a:t>
            </a:r>
            <a:r>
              <a:rPr lang="es-EC" sz="1400" dirty="0"/>
              <a:t> = (c – 1) X (f – 1) = (15 – 1) X (5 – 1) = (14) X (4) = </a:t>
            </a:r>
            <a:r>
              <a:rPr lang="es-EC" sz="1400" dirty="0" smtClean="0"/>
              <a:t>56.</a:t>
            </a:r>
            <a:endParaRPr lang="es-EC" sz="1400" dirty="0"/>
          </a:p>
        </p:txBody>
      </p:sp>
      <p:sp>
        <p:nvSpPr>
          <p:cNvPr id="12" name="11 Rectángulo"/>
          <p:cNvSpPr/>
          <p:nvPr/>
        </p:nvSpPr>
        <p:spPr>
          <a:xfrm rot="16200000">
            <a:off x="-364867" y="2544755"/>
            <a:ext cx="1088760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Hipótesis I</a:t>
            </a:r>
            <a:endParaRPr lang="es-EC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29401"/>
              </p:ext>
            </p:extLst>
          </p:nvPr>
        </p:nvGraphicFramePr>
        <p:xfrm>
          <a:off x="323528" y="1429856"/>
          <a:ext cx="3384375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379"/>
                <a:gridCol w="418416"/>
                <a:gridCol w="418416"/>
                <a:gridCol w="418416"/>
                <a:gridCol w="331246"/>
                <a:gridCol w="331246"/>
                <a:gridCol w="554256"/>
              </a:tblGrid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Preguntas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  <a:tr h="2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562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1380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33" marR="63333" marT="0" marB="0"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395536" y="1124744"/>
            <a:ext cx="3260316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Tabla frecuencias datos observados</a:t>
            </a:r>
            <a:endParaRPr lang="es-EC" sz="1400" dirty="0">
              <a:solidFill>
                <a:srgbClr val="FFC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49336"/>
              </p:ext>
            </p:extLst>
          </p:nvPr>
        </p:nvGraphicFramePr>
        <p:xfrm>
          <a:off x="4067944" y="1332921"/>
          <a:ext cx="3394715" cy="469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432048"/>
                <a:gridCol w="360040"/>
                <a:gridCol w="432048"/>
                <a:gridCol w="432048"/>
                <a:gridCol w="586403"/>
              </a:tblGrid>
              <a:tr h="343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Preguntas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3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41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267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  <a:tr h="509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02" marR="60302" marT="0" marB="0"/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4211960" y="992223"/>
            <a:ext cx="3250698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Tabla frecuencias datos esperados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5936" y="5641503"/>
            <a:ext cx="3888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Aplicado EC X2=174.36 =&gt; Chi calculado 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EC</a:t>
            </a:r>
            <a:r>
              <a:rPr lang="es-EC" sz="1400" dirty="0" smtClean="0"/>
              <a:t> estadístico de contraste </a:t>
            </a:r>
            <a:r>
              <a:rPr lang="es-EC" sz="1400" b="1" dirty="0" smtClean="0"/>
              <a:t> CHIC </a:t>
            </a:r>
            <a:r>
              <a:rPr lang="es-EC" sz="1400" dirty="0" smtClean="0"/>
              <a:t>Chi cuadrado calculado</a:t>
            </a:r>
          </a:p>
          <a:p>
            <a:r>
              <a:rPr lang="es-EC" sz="1400" b="1" dirty="0" smtClean="0"/>
              <a:t>CHIT </a:t>
            </a:r>
            <a:r>
              <a:rPr lang="es-EC" sz="1400" dirty="0" smtClean="0"/>
              <a:t>Chi cuadrado tabulado 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644960" y="5973664"/>
            <a:ext cx="301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CHI </a:t>
            </a:r>
            <a:r>
              <a:rPr lang="es-EC" sz="1400" dirty="0">
                <a:solidFill>
                  <a:srgbClr val="FF0000"/>
                </a:solidFill>
              </a:rPr>
              <a:t>cuadrado tabulado </a:t>
            </a:r>
            <a:r>
              <a:rPr lang="es-EC" sz="1400" dirty="0" smtClean="0">
                <a:solidFill>
                  <a:srgbClr val="FF0000"/>
                </a:solidFill>
              </a:rPr>
              <a:t> </a:t>
            </a:r>
            <a:r>
              <a:rPr lang="es-EC" sz="1400" dirty="0">
                <a:solidFill>
                  <a:srgbClr val="FF0000"/>
                </a:solidFill>
              </a:rPr>
              <a:t>74.468,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486226" y="1844824"/>
            <a:ext cx="1440160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CHIC &gt; CHIT</a:t>
            </a:r>
          </a:p>
          <a:p>
            <a:r>
              <a:rPr lang="es-EC" sz="1400" dirty="0">
                <a:solidFill>
                  <a:srgbClr val="FF0000"/>
                </a:solidFill>
              </a:rPr>
              <a:t>r</a:t>
            </a:r>
            <a:r>
              <a:rPr lang="es-EC" sz="1400" dirty="0" smtClean="0">
                <a:solidFill>
                  <a:srgbClr val="FF0000"/>
                </a:solidFill>
              </a:rPr>
              <a:t>echaza Ho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462658" y="2852936"/>
            <a:ext cx="161808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las técnicas e instrumentos didácticos para el desarrollo del proceso de enseñanza – aprendizaje empleados por el docente,  si incide en los estudiantes de las asignaturas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27461" y="2545159"/>
            <a:ext cx="1157689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Conclusión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995936" y="5641502"/>
            <a:ext cx="3888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Aplicado EC X2=174.36 =&gt; Chi calculado 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4960" y="5973663"/>
            <a:ext cx="301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CHI </a:t>
            </a:r>
            <a:r>
              <a:rPr lang="es-EC" sz="1400" dirty="0">
                <a:solidFill>
                  <a:srgbClr val="FF0000"/>
                </a:solidFill>
              </a:rPr>
              <a:t>cuadrado tabulado </a:t>
            </a:r>
            <a:r>
              <a:rPr lang="es-EC" sz="1400" dirty="0" smtClean="0">
                <a:solidFill>
                  <a:srgbClr val="FF0000"/>
                </a:solidFill>
              </a:rPr>
              <a:t> </a:t>
            </a:r>
            <a:r>
              <a:rPr lang="es-EC" sz="1400" dirty="0">
                <a:solidFill>
                  <a:srgbClr val="FF0000"/>
                </a:solidFill>
              </a:rPr>
              <a:t>74.468,</a:t>
            </a:r>
          </a:p>
        </p:txBody>
      </p:sp>
    </p:spTree>
    <p:extLst>
      <p:ext uri="{BB962C8B-B14F-4D97-AF65-F5344CB8AC3E}">
        <p14:creationId xmlns:p14="http://schemas.microsoft.com/office/powerpoint/2010/main" val="46120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1024" y="1052736"/>
            <a:ext cx="84814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/>
              <a:t>Ho:</a:t>
            </a:r>
            <a:r>
              <a:rPr lang="es-EC" sz="1600" dirty="0"/>
              <a:t> Que los estudiantes no están de acuerdo con su nivel de logro de aprendizaje que tiene al momento con los métodos y técnicas utilizados por el docente en cada asignatura</a:t>
            </a:r>
          </a:p>
          <a:p>
            <a:r>
              <a:rPr lang="es-EC" sz="1600" b="1" dirty="0"/>
              <a:t>H1:</a:t>
            </a:r>
            <a:r>
              <a:rPr lang="es-EC" sz="1600" dirty="0"/>
              <a:t> Que los estudiantes si están de acuerdo con su nivel de logro de aprendizaje que tiene al momento con los métodos y técnicas utilizados por el docente en cada asignatura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1024" y="2268161"/>
            <a:ext cx="8481456" cy="584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/>
              <a:t>Para </a:t>
            </a:r>
            <a:r>
              <a:rPr lang="es-EC" sz="1600" dirty="0"/>
              <a:t>la comprobación estadística de las hipótesis </a:t>
            </a:r>
            <a:r>
              <a:rPr lang="es-EC" sz="1600" dirty="0" smtClean="0"/>
              <a:t> </a:t>
            </a:r>
            <a:r>
              <a:rPr lang="es-EC" sz="1600" dirty="0"/>
              <a:t>se aplica la Prueba de contraste </a:t>
            </a:r>
            <a:r>
              <a:rPr lang="es-EC" sz="1600" b="1" dirty="0"/>
              <a:t>Chi cuadrado</a:t>
            </a:r>
            <a:endParaRPr lang="es-EC" sz="1600" dirty="0"/>
          </a:p>
        </p:txBody>
      </p:sp>
      <p:sp>
        <p:nvSpPr>
          <p:cNvPr id="7" name="6 Rectángulo"/>
          <p:cNvSpPr/>
          <p:nvPr/>
        </p:nvSpPr>
        <p:spPr>
          <a:xfrm>
            <a:off x="350171" y="2988241"/>
            <a:ext cx="8462008" cy="584775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/>
              <a:t>Nivel de Significancia:</a:t>
            </a:r>
            <a:r>
              <a:rPr lang="es-EC" sz="1600" dirty="0"/>
              <a:t> α=0.05 que indica que existe 0.95 de probabilidad que Hipótesis nula es verdadera.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0171" y="3645024"/>
            <a:ext cx="8462008" cy="338554"/>
          </a:xfrm>
          <a:prstGeom prst="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s-EC" sz="1600" dirty="0"/>
              <a:t>Grados de libertad: </a:t>
            </a:r>
            <a:r>
              <a:rPr lang="es-EC" sz="1600" dirty="0" err="1"/>
              <a:t>df</a:t>
            </a:r>
            <a:r>
              <a:rPr lang="es-EC" sz="1600" dirty="0"/>
              <a:t> = (c – 1) X (f – 1) = (5 – 1) X (5 – 1) = (4) X (4) = 16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10" name="9 Rectángulo"/>
          <p:cNvSpPr/>
          <p:nvPr/>
        </p:nvSpPr>
        <p:spPr>
          <a:xfrm rot="16200000">
            <a:off x="-461046" y="1611051"/>
            <a:ext cx="1281120" cy="338554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C000"/>
                </a:solidFill>
              </a:rPr>
              <a:t>Hipótesis II</a:t>
            </a:r>
            <a:endParaRPr lang="es-EC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7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501008"/>
            <a:ext cx="1187624" cy="523220"/>
          </a:xfrm>
          <a:prstGeom prst="rect">
            <a:avLst/>
          </a:prstGeom>
          <a:solidFill>
            <a:srgbClr val="C4D3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err="1" smtClean="0">
                <a:solidFill>
                  <a:schemeClr val="tx1"/>
                </a:solidFill>
              </a:rPr>
              <a:t>Hume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C=E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2420888"/>
            <a:ext cx="1475656" cy="954107"/>
          </a:xfrm>
          <a:prstGeom prst="rect">
            <a:avLst/>
          </a:prstGeom>
          <a:solidFill>
            <a:srgbClr val="C4D3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/>
                </a:solidFill>
              </a:rPr>
              <a:t>Descartes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R fuente C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“Pienso y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luego existo”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4" name="Picture 10" descr="https://encrypted-tbn1.gstatic.com/images?q=tbn:ANd9GcQJCPmD_PbshfFHIVblHQT9tuv67kbpSIPqjSuNVhMHBqzuu2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640" y="2347765"/>
            <a:ext cx="1296144" cy="122525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1753652"/>
            <a:ext cx="1440160" cy="523220"/>
          </a:xfrm>
          <a:prstGeom prst="rect">
            <a:avLst/>
          </a:prstGeom>
          <a:solidFill>
            <a:srgbClr val="C4D3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err="1" smtClean="0">
                <a:solidFill>
                  <a:schemeClr val="tx1"/>
                </a:solidFill>
              </a:rPr>
              <a:t>Bachelard</a:t>
            </a:r>
            <a:r>
              <a:rPr lang="es-EC" sz="1400" dirty="0" smtClean="0">
                <a:solidFill>
                  <a:schemeClr val="tx1"/>
                </a:solidFill>
              </a:rPr>
              <a:t> CV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&amp; CC= E+R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259632" y="1052736"/>
            <a:ext cx="2232248" cy="4032448"/>
          </a:xfrm>
          <a:prstGeom prst="ellipse">
            <a:avLst/>
          </a:prstGeom>
          <a:solidFill>
            <a:srgbClr val="A9B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3600436" y="439646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objetivo</a:t>
            </a:r>
            <a:r>
              <a:rPr lang="es-EC" dirty="0" smtClean="0"/>
              <a:t> </a:t>
            </a:r>
            <a:r>
              <a:rPr lang="es-EC" dirty="0" smtClean="0">
                <a:solidFill>
                  <a:srgbClr val="FF0000"/>
                </a:solidFill>
              </a:rPr>
              <a:t>C</a:t>
            </a:r>
            <a:endParaRPr lang="es-EC" dirty="0"/>
          </a:p>
        </p:txBody>
      </p:sp>
      <p:pic>
        <p:nvPicPr>
          <p:cNvPr id="9" name="Picture 36" descr="http://mondigitalital.files.wordpress.com/2010/11/question_mark_p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868" y="3700192"/>
            <a:ext cx="648072" cy="64807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863239" y="383956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u</a:t>
            </a:r>
            <a:r>
              <a:rPr lang="es-EC" sz="1400" dirty="0" smtClean="0"/>
              <a:t>sar</a:t>
            </a:r>
            <a:r>
              <a:rPr lang="es-EC" b="1" dirty="0" smtClean="0">
                <a:solidFill>
                  <a:srgbClr val="FF0000"/>
                </a:solidFill>
              </a:rPr>
              <a:t> R</a:t>
            </a:r>
            <a:endParaRPr lang="es-EC" dirty="0"/>
          </a:p>
        </p:txBody>
      </p:sp>
      <p:sp>
        <p:nvSpPr>
          <p:cNvPr id="12" name="11 Flecha a la derecha con bandas"/>
          <p:cNvSpPr/>
          <p:nvPr/>
        </p:nvSpPr>
        <p:spPr>
          <a:xfrm rot="10800000">
            <a:off x="3523248" y="2636912"/>
            <a:ext cx="648072" cy="432048"/>
          </a:xfrm>
          <a:prstGeom prst="stripedRightArrow">
            <a:avLst/>
          </a:prstGeom>
          <a:solidFill>
            <a:srgbClr val="C4D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12" descr="https://encrypted-tbn1.gstatic.com/images?q=tbn:ANd9GcSB5GevVkK9LZKTOr363wCp9Pqk2X9Qyig8AA5VOVD9oH1T-Mm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1440160" cy="805062"/>
          </a:xfrm>
          <a:prstGeom prst="rect">
            <a:avLst/>
          </a:prstGeom>
          <a:noFill/>
        </p:spPr>
      </p:pic>
      <p:pic>
        <p:nvPicPr>
          <p:cNvPr id="14" name="Picture 22" descr="http://www.impresionante.net/wp-content/uploads/razonamiento-omgna-om-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708920"/>
            <a:ext cx="1248138" cy="936104"/>
          </a:xfrm>
          <a:prstGeom prst="rect">
            <a:avLst/>
          </a:prstGeom>
          <a:noFill/>
        </p:spPr>
      </p:pic>
      <p:pic>
        <p:nvPicPr>
          <p:cNvPr id="15" name="Picture 24" descr="https://encrypted-tbn1.gstatic.com/images?q=tbn:ANd9GcRLspDUAx1_qD7xqKAWYKfCZXb8BdcT4IANoZaYVIirb2Fti0hdQOGjCv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717032"/>
            <a:ext cx="792088" cy="1107581"/>
          </a:xfrm>
          <a:prstGeom prst="rect">
            <a:avLst/>
          </a:prstGeom>
          <a:noFill/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Conocimiento y Educación Superior                                                                   </a:t>
            </a:r>
            <a:r>
              <a:rPr lang="es-EC" sz="1600" dirty="0" smtClean="0">
                <a:solidFill>
                  <a:srgbClr val="669900"/>
                </a:solidFill>
              </a:rPr>
              <a:t>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</a:t>
            </a:r>
            <a:r>
              <a:rPr lang="es-EC" sz="1200" dirty="0" smtClean="0"/>
              <a:t> conocimiento           </a:t>
            </a:r>
            <a:r>
              <a:rPr lang="es-EC" sz="1200" b="1" dirty="0" smtClean="0"/>
              <a:t>E </a:t>
            </a:r>
            <a:r>
              <a:rPr lang="es-EC" sz="1200" dirty="0" smtClean="0"/>
              <a:t>experiencia        </a:t>
            </a:r>
            <a:r>
              <a:rPr lang="es-EC" sz="1200" b="1" dirty="0" smtClean="0"/>
              <a:t>CV </a:t>
            </a:r>
            <a:r>
              <a:rPr lang="es-EC" sz="1200" dirty="0" smtClean="0"/>
              <a:t>conocimiento vulgar	      </a:t>
            </a:r>
            <a:r>
              <a:rPr lang="es-EC" sz="1200" b="1" dirty="0"/>
              <a:t>SC </a:t>
            </a:r>
            <a:r>
              <a:rPr lang="es-EC" sz="1200" dirty="0"/>
              <a:t>Sociedad del </a:t>
            </a:r>
            <a:r>
              <a:rPr lang="es-EC" sz="1200" dirty="0" smtClean="0"/>
              <a:t>conocimiento</a:t>
            </a:r>
          </a:p>
          <a:p>
            <a:pPr marL="10972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H</a:t>
            </a:r>
            <a:r>
              <a:rPr lang="es-EC" sz="1200" dirty="0" smtClean="0"/>
              <a:t>I habilidades intelectuales      </a:t>
            </a:r>
            <a:r>
              <a:rPr lang="es-EC" sz="1200" b="1" dirty="0"/>
              <a:t>T</a:t>
            </a:r>
            <a:r>
              <a:rPr lang="es-EC" sz="1200" dirty="0"/>
              <a:t> </a:t>
            </a:r>
            <a:r>
              <a:rPr lang="es-EC" sz="1200" dirty="0" smtClean="0"/>
              <a:t>tiempo   </a:t>
            </a:r>
            <a:r>
              <a:rPr lang="es-EC" sz="1200" b="1" dirty="0"/>
              <a:t>R </a:t>
            </a:r>
            <a:r>
              <a:rPr lang="es-EC" sz="1200" dirty="0"/>
              <a:t>razón	</a:t>
            </a:r>
            <a:r>
              <a:rPr lang="es-EC" sz="1200" b="1" dirty="0"/>
              <a:t>SH </a:t>
            </a:r>
            <a:r>
              <a:rPr lang="es-EC" sz="1200" dirty="0"/>
              <a:t>Ser </a:t>
            </a:r>
            <a:r>
              <a:rPr lang="es-EC" sz="1200" dirty="0" smtClean="0"/>
              <a:t>Humano  </a:t>
            </a:r>
            <a:r>
              <a:rPr lang="es-EC" sz="1200" b="1" dirty="0"/>
              <a:t>ES </a:t>
            </a:r>
            <a:r>
              <a:rPr lang="es-EC" sz="1200" dirty="0"/>
              <a:t>educación </a:t>
            </a:r>
            <a:r>
              <a:rPr lang="es-EC" sz="1200" dirty="0" smtClean="0"/>
              <a:t>superior     </a:t>
            </a:r>
            <a:r>
              <a:rPr lang="es-EC" sz="1200" b="1" dirty="0"/>
              <a:t>CC </a:t>
            </a:r>
            <a:r>
              <a:rPr lang="es-EC" sz="1200" dirty="0"/>
              <a:t>conocimiento científico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051720" y="119675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C" sz="2400" b="1" dirty="0" smtClean="0">
                <a:latin typeface="Segoe UI Semibold" pitchFamily="34" charset="0"/>
              </a:rPr>
              <a:t>T</a:t>
            </a:r>
            <a:endParaRPr lang="es-EC" sz="2400" dirty="0" smtClean="0">
              <a:latin typeface="Segoe UI Semibold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427984" y="231926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SH</a:t>
            </a:r>
            <a:endParaRPr lang="es-EC" sz="2400" dirty="0"/>
          </a:p>
        </p:txBody>
      </p:sp>
      <p:sp>
        <p:nvSpPr>
          <p:cNvPr id="24" name="23 Flecha doblada hacia arriba"/>
          <p:cNvSpPr/>
          <p:nvPr/>
        </p:nvSpPr>
        <p:spPr>
          <a:xfrm>
            <a:off x="4860032" y="4149080"/>
            <a:ext cx="36004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lecha arriba"/>
          <p:cNvSpPr/>
          <p:nvPr/>
        </p:nvSpPr>
        <p:spPr>
          <a:xfrm>
            <a:off x="5016748" y="3573016"/>
            <a:ext cx="18000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oblada"/>
          <p:cNvSpPr/>
          <p:nvPr/>
        </p:nvSpPr>
        <p:spPr>
          <a:xfrm rot="5400000">
            <a:off x="5508104" y="2996952"/>
            <a:ext cx="504056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3556" name="Picture 4" descr="https://encrypted-tbn2.gstatic.com/images?q=tbn:ANd9GcRd7hn1ETaumExi4jCwO7NJuq-p41jkiH2k2TVZoINR5CZQC2zNM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429000"/>
            <a:ext cx="720080" cy="720080"/>
          </a:xfrm>
          <a:prstGeom prst="rect">
            <a:avLst/>
          </a:prstGeom>
          <a:noFill/>
        </p:spPr>
      </p:pic>
      <p:sp>
        <p:nvSpPr>
          <p:cNvPr id="31" name="30 Rectángulo"/>
          <p:cNvSpPr/>
          <p:nvPr/>
        </p:nvSpPr>
        <p:spPr>
          <a:xfrm>
            <a:off x="5724128" y="350100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HI</a:t>
            </a:r>
            <a:endParaRPr lang="es-EC" sz="1600" dirty="0"/>
          </a:p>
        </p:txBody>
      </p:sp>
      <p:pic>
        <p:nvPicPr>
          <p:cNvPr id="23558" name="Picture 6" descr="https://encrypted-tbn0.gstatic.com/images?q=tbn:ANd9GcQTEuwuLjduYN4jhrl__8rycQa325GxKa14NGtfZ_mYyfvDaA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19" y="4293096"/>
            <a:ext cx="865669" cy="576064"/>
          </a:xfrm>
          <a:prstGeom prst="rect">
            <a:avLst/>
          </a:prstGeom>
          <a:noFill/>
        </p:spPr>
      </p:pic>
      <p:sp>
        <p:nvSpPr>
          <p:cNvPr id="34" name="33 Rectángulo"/>
          <p:cNvSpPr/>
          <p:nvPr/>
        </p:nvSpPr>
        <p:spPr>
          <a:xfrm>
            <a:off x="5955226" y="435581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C</a:t>
            </a:r>
            <a:endParaRPr lang="es-EC" dirty="0"/>
          </a:p>
        </p:txBody>
      </p:sp>
      <p:sp>
        <p:nvSpPr>
          <p:cNvPr id="35" name="34 Rectángulo"/>
          <p:cNvSpPr/>
          <p:nvPr/>
        </p:nvSpPr>
        <p:spPr>
          <a:xfrm>
            <a:off x="5436096" y="5111606"/>
            <a:ext cx="2056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sz="1400" dirty="0" smtClean="0"/>
              <a:t> Conocimiento  nuevo</a:t>
            </a:r>
            <a:endParaRPr lang="es-EC" sz="1400" dirty="0"/>
          </a:p>
        </p:txBody>
      </p:sp>
      <p:sp>
        <p:nvSpPr>
          <p:cNvPr id="37" name="36 Elipse"/>
          <p:cNvSpPr/>
          <p:nvPr/>
        </p:nvSpPr>
        <p:spPr>
          <a:xfrm>
            <a:off x="6660232" y="1128936"/>
            <a:ext cx="2232248" cy="4032448"/>
          </a:xfrm>
          <a:prstGeom prst="ellipse">
            <a:avLst/>
          </a:prstGeom>
          <a:solidFill>
            <a:srgbClr val="A9B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Rectángulo"/>
          <p:cNvSpPr/>
          <p:nvPr/>
        </p:nvSpPr>
        <p:spPr>
          <a:xfrm>
            <a:off x="7524328" y="1340768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C" sz="2400" b="1" dirty="0" smtClean="0">
                <a:latin typeface="Segoe UI Semibold" pitchFamily="34" charset="0"/>
              </a:rPr>
              <a:t>ES</a:t>
            </a:r>
            <a:endParaRPr lang="es-EC" sz="2400" dirty="0" smtClean="0">
              <a:latin typeface="Segoe UI Semibold" pitchFamily="34" charset="0"/>
            </a:endParaRPr>
          </a:p>
        </p:txBody>
      </p:sp>
      <p:sp>
        <p:nvSpPr>
          <p:cNvPr id="23562" name="AutoShape 10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64" name="AutoShape 12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66" name="AutoShape 14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68" name="AutoShape 16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70" name="AutoShape 18" descr="data:image/jpeg;base64,/9j/4AAQSkZJRgABAQAAAQABAAD/2wCEAAkGBhISERQUExMWFRQVFxoaGBgXFxgYFBcXFBUWFBYVFhcYHSYeGBkkGRgVIC8gIycpLCwsFh4xNTAqNSYrLCkBCQoKDgwOGg8PGiwkHyQqKSksKSwsLCksLCwpLCkpKSwsKSwsLCwpLCwpKSksLCkpLCwsLCwsLCwpKSwpLCksMv/AABEIANQA7gMBIgACEQEDEQH/xAAbAAEAAgMBAQAAAAAAAAAAAAAABQYCAwQHAf/EADsQAAEDAgQDBgQFAgYDAQAAAAEAAhEDIQQFEjFBUWEGInGBkaETscHRMkJS4fBi8RQVI3KSskOCohb/xAAZAQEAAwEBAAAAAAAAAAAAAAAAAQIDBAX/xAAlEQACAgICAgMAAgMAAAAAAAAAAQIREiEDMSJBBDJRFGETQnH/2gAMAwEAAhEDEQA/APcUREAREQBERAEREAREQBERAEXwlaXY1g4z4IDeiiq2b33Dff1XPQ7QsLo+I0+Ue8q2LIsnUXK3MG8bepHstlPFscYDhPLj6FRTJs3IiKAEREAREQBERAEREAREQBERAEREAREQBYveBuYWSrWd5ppcelgpSshm/Ms80mAYHuuSjn/9R9Z+ap2b5xM3URSzy+63wKNnrmHzxriJjyUi2u0iZELybCZ7cXVsyrOwRcrNwJUixY/HDSQLyL9Aqfi840uIlb85zu0AqjZpmRKvCFkORNYvMy8xNiY+sLmwuPqOruplvcE3g2AuDPVQ+CxU78VN0q50RquSAPM/aVdwaKqaLFhc+IYPzOFjMjYkLdR7QunvNEdCZUKBC04TMKdQkMcDG+/1VaLnomW5kHgS6Z2MQfA9VIqjZPXIfHBwI84MFXek+QDzE+qxkqLIyREVSQiIgCIiAIiIAiIgCIiAIiIAiIgBVE7SVJk8/qrxW/CfA/JUHtG+JWnH2Un0efZrVIJUA/FkFS+b4gajx3UJWZImRv8AyF34KS0c2TT2d+EzAg7qxYDO4G6pOogCJ/eyzp5jwXPKNM1TsumNzMuG6h3VC90clHHM5Fvdd+XjuzzWzqC0UScnskcPhhzK7WONMT+IAjxF7k9P5wURXzmnRe1rpl3LYDa6nqN7Kjd9mmK9EuHyFx5dlNOiXFs35mYHIfzgoDDZ+6jUdSe0kNMCLujcDc8OvAdVP0cbqiGP8wR8/L+AxnaLInMucNYPK/orVhMdpECI5cvBU7BvZN5B62nwUzQA6rGcl7JSdlhGZdFubjmc48RHvsoD4J4OPmvrX1G9QqZQZamiygr6oGjjCLAlp8o9CpbD4oOsd/ZGhZ0IiKCQiIgCIiAIiIAiLE1AOIQGSL4CvqA1Ykdx3gfkvO+0dJxJV/zDEaWwBJdYD5lVXtDBbfeFpApI8jzfD3MqBNaDwMfRWfP4kqoVh3iuhTrozqzc5wdE+q0OZClsr7OVajPiEtp0gJ1OJAIk3aBJOxvHBZZrlD8PDi5jnEAtF5g/mbwdz34rRyUlvshRr/hxANp/jGp36JsOryP+o842U3k+P1NAIFtwBHhCqodJupDA1HBwItz/AJ6rHsu5V0XAZSyq8FzQS3Yn1Hip6lSDRPuozB40ACBLiBbyXU4PcWhxAE7CeF7rPPIvVGeBytrXGo4S9xm/AG0Dy+ZUiXrlLzzXJjsxFIanOACkEkSurA4wtIBNuCrX+aFwDmuBB2IXNWxzz+YqJKwmel0sR1WYx7NtQ9QvJRi6h3e4/wDsV9FZ3M+q42jaPR7AHB3VZU6mk7258l5jleeVqJlrpHFpuD9lfspzVtenqFuDhyKRk4sSjZacJidQg7/PqulV/DViD1G3XoVN4atqaDz36HiFu17RkjaiIoJCIiAIi1YmppYT099ggOfH48MBvf5fuqnjM+hxutOe5i4SFUsViABreTBMNa3d0bmeDeE3utox/oo2XnC5+I39/suk9obRPuV5xSz9g2Y31eT5my2f5+wi4I8HeWxH1VsL9EWXp+fD7fsqznmczN1DvzQEWqWiwd3Tf1HuofMsY6TII+X2U4lWcmcYoFRWUYYVKwkS1veIIkEAgQZtueK+4qtN1v7OOeKrtBgloBJkwHua0m14uNr3V4x8lZVukeoHK21WubUDtManX0kADSCBqIERy2ttAVT7Wvw2pzmUtZaAHCdIb+E6nhpniJcNy4CdwpLB491Vj6Ta1IV2QxrQX/CqAAQO+B3rRE3sql2hyvE0K5FS7nXBaTpdN4m0xYbcFtG7dkSUaVMj8xoscRUZ3WuJGnctgS0SPxSJ3v3TKwFUN/CPM3J+g8ljimhthMGCAeBkiDzggiUY2YCw50qbL8b2iXwucOpkgb8TxMAKUweblzhP8sqy0SV2US7hZcnHFm05IuP+LCjs3oisGw4AtNpmL77eS4mV5WYqrqUdGLmb8PSYymGTcTJAtJM2C0VXwvhctFWrwG5VZaRKdmVAE7yB08VO5X2ddUu46W//AEfsofCVQHAnYbBWTC9oYIjZcUnbOqJ1V+xYiWPM9dloyWs7DYjS8QHd08rmzv5zViwGPDxuuPtJl2tge0d5u/8Atv8AJUZYstAhwB5W9FK5W67hPI/ME+wVHwWcuLm02cYLjx2EgeiuOUMMg/0n5tK1422mYz0yXREVyAiIgC1Ypssd4fK62r44SgPOu0VK5VIz5p0USDYNc09CKjif+wK9Hz+jIJ8fYxKoeLpaw+lbUe8w/wBQ3aP9wt4gLv4qOWdlSrPItt91rbiT1/fqsqjDJPAb3E3vN/Df7rkcbdeHiPp9l04ozUjqx9cMDNJBJbqJuIJJ7t4XPTzR4BEy39Ju3/ifmtMcXfwXt04+qwxDQNog+Nul9+Cwkn2axdaNrq7Hf0H1YT82+6+4c1KLtcWMiQbEHiCOokHmFrw2HNR3ANEAnhysOJO/ulbGGdLfwCwaRYx+Zw4uPNczk09HRScbkW7K80H49IeS0Al0EENMtIGxcO6J37gK247NdThUqg/EG2xZEtJDgIBHnw6yqfhyd6Tiw8W6rE/0k7+fqtdbE1D+Jxkbgnn0XSuVPbRzS42jPG4rW8QAALACY8bk78lsot36D9lw0wSdpJ8yfJTlPLntY0uYQXHYiDDdrHqT6Lnn5JsvHTM6AaKYHFxJJnYN+/1K5q+bgWaLc1txWHcaTtI/Ab84dAnrBA/5eKiDRdyPoVlGOzdy0dtLNDPeny+ytTME34LXtcTqjhzBJt6eipDKLjYNJPQE/JXzK6ZpYOg15kuc52niwSA1h5bl0HbUnI2oluKnJJo25/g202sYw3Ml3sAPmoqnhQL7ldGNrF1V5JnvH0BMBaf8RCzm6VFY7dgsXymbrA1CSpHBZYXcFgbk92cny/srZSaCL7KByzD6AAp+ibSoZBC5NlJp1ngjZxg8wdvZXvLW2PS3tKhaMOcD5Kw4NgDRHX5rohqBjLcjeiIgCIiAL4V9WjGvhjvCPWyAqefVAG+vuTC82zkwZBgg+kK59o8YJImPpwXnWcYuSRPG3K3Fd3Hrs5pWzTmQFVvx2iSD/rMFjJP42jg08d4d0IUG6oLR/b+FdlHMXU6utgDZmW3LS07sINy0i11szPLWuZ8agCaZMFu7qRudDjxECzuPiF0O/RRUcHxZifLn08l8pUy4kkw1vHlGwbzO8BfMNQ1GDZou48mjf+3MhZ4twJ0tj4bQIvBPEm+7jN/CBYLnm29GqSW2d2V5RXxMikyGgQJsADu6Tu4jisM07MV8MO+2xi/Lfjy+wVj7Iu/028vqeKtVWkKlM03d5r2wOjosfovNlzuEtLR6j+MnBW90ePmo3lcAAQPGSVO5V2dqVW6qxLKcCJH+oRwA5DxU3lPZRtF2pw+I/VHCGCdwDu4c/RTeKy01XMH/AI2Oktm9R8EBpj8o48yYtBXpKLe2eU3WjnwGTU6UMoMAe4SSbkD9T3b35WWvtHQDYi/Cecb+8qx0qnEEGKgDucujTAHCTPgCovNaIe17gZ0kt5gEASJ5yVMlpoom7TKFi2kh8bgT5DdctDOazdnkjk6HR6qRr4WfFQ1eiWkhcq/Tqb1R1/5xWebvIEzAsDF9uKt2WZiz/CiWyaYcQTxc5wuDxgkD1VN/w92D+hp83DX8iPRSzTZoP5RbpJk+5KiWyYujoP8APNYOWeuTYWX2FzSds0iqRnhGCZKmqeatpjaVBhxldT+8wnkqlyVbntU/gaAOqk8vzasd3tHQNn3lVKlVLobqgKw5Fj3OqCm0CBadPAWLv5zUMFxyOmWtEkmSTfqrZhnS0Ks4aqLEeCsGX1pBbxb8jcH5+i6V9VRzv7M60RFBIREQBReeVCGjwP0Uoo3OqUtHn9D9FMeyH0eXdoq5uqLmFW/84q/dosLv5qiYumJM3uvRhvRzy1s4mUg5rnagC2LGZdNjFvMrPLsa5jxpg6oaWES14JEtI2INt/FasRTAiNj/AC/84LIxTZqB71QQ2REMNnP6SZaOgd0WsnWikVls7s3y9rqZfhTqptOqqwHU5juZn8VMbBwtvO6hPgiCZsBPmSQGgeK2YHMKlF4dTcWubMcQZiWkcQYuFO18vp4qnNANp4h3fdR2DwJE0Z2uXdy+1jwXK6Nl/Zw5Bm5pmCYEq+5bmfxIgyW7chy91R8hwAGoVGDVsS8d1oBm452V2yzLmhkAQw7x3dXgBsz3Kx/iqTUmda+a48eFb/TLFfGqBoomGkkPq2BA2PwxMlwN+Vold7HkAaGl0AABsAxsSJIEm/ujgY0ttwHIAeHABcr8wFMkA+JiNrQFvPkjDs8yT1skX1W021g2fiOAcYs4Fzfhsa08HcJ/qWqjljadIU27AepNyfMyfNV1maOdjxpIIdoDzEt0sJfHrpiOPNW4bKYtSVoZWlRQ8dQFN5GxUPnDBp8CFZc+ywMqB8klxJM/YKq5jU1Nd4hckvFtHZHas76NJtrflb/1AW9+AJ2K0a725D5BSOD7wjjwWc5aLRjs+Mo2FoWYpLY9hFjujVgbI+DDrE0i2Y2Iuu2itlSmEJIOjTOqALyrtkeVCiyfzu3P0VewQDao8fqrbUxWhrXEWkCPJQwduWtIN+KseWVO8PMel/uqYztJrMU2gnqfsrRkFR7i0vADr7bCx97rTifozmvZYURFoUCIiALRjKYLTP8ADst6+EIDzrtLg915lnFHS4r13tJT38157meWEkkhdcGYtFRo09bmt2k3PIC5PpJ8lpx9QPeSPwn8Iv3WgQ1snkIHkpxmE0CqQP8Axkde8WsPsSoaq0CbG4i/A8TbqtssuylV0cQBsRvMDnPCOK78JQL8Uxk2aQN+FIXv1IJ81owlI/EaYkN7xvNmAvvy291lltGv8UPpDU4GZ/KJudZMAC95IHVYy07NF0eiU6VOtHxgC4Huu/Vp2NUfmExc35zspcZe7T3jY3c/gRbVB8LdByVNxPbRtFsBrKlbm0k0Wnj3jBeZ4C39RURV7c4mo4isWVKbhBpFoFOOgF2u/q3Wj5F6MsWXqpmdOo4Cm4FjXQSPwkgXEjeJG1lB9qs+w/xCGOG0Q0cesWXTluVU30WGnqaxwLiwnvd6+nUPxNNhwKi63ZOiGudJJmNyNI4+J9lyfIj/ALS6Jjxf5fBHBlOM/wBVukOE/qI9gr3j8wez4egbmSTsY/Lv1+2y85ZhvhVQ9oJpgwD4blSubdo3VKoaHEU2jbaXEXJ+QW/xlFxpMznD/G6on+1+LApNgd55ixkNFiZPsqLiHd0q208brYAbgi44KpZjT0uc3kYU/K4sfJF/jcuXiyRDrnxXbhKl1Gsdc+J+a78KF58jtiSTZKyaFnhAul+GVC6OcOX010NNYOYhJ8oP74PVW2thhXw7mWkiW/7hsqeWngumhmlVhESY8PlChgleyGGIqVGuEObp34C4Mey9HyyjcGLNHubfKVS+zM1ahqPkPs2OOmzgbcP3V/y9kN8SfTYLeH0MJ/Y6kRFICIiAIiICIzHKNZJ3vtx/dVzG5KCDaRvbdXpcuMwgcJ4j5cfFXjKirR49jsD8MkxIIII2lp3HSyr+KweH0nvVGun9IdYggjcSetvBemdocvEEjZUGvk7qz9LbWufkuqMlVsxZAUK1BgqOax1Q6Y750sOpwBBYy/P8y4MTmVSpDSQGTZjQG0x/6jfxMnqpjMsmfRY7UN3NHGLauI8vRasF2ZqVSD+Fp9fAA9FRzivJktvogzT4R6dFuGGJIAE6ogAXmdh8lbB2IZ+o+q6qXZkUxLR3otxIH36rL+TxopLJHTStQpsafwsAJHEhoBg8hEA9ZWvHFzmhjYJkXM/Pl8lrwrPhjQbAbcrmfqV1t0uYRIIcYI21ACYnycY6LTk5YcnHojhfnaOH4GuadASxrQDV4aoB7k2PiefmKxmmVGiZvcxfeRFweI+cK6YvFj4ekAUqbeAABcZBAaAOepQGcCpTID4qahJD4cfAOnVA2kRxXLwPGWjp5t7ZyYDNA1tztw4nkAovF1tRc7mZXUaVBx2fTPTvs94d7lY4nAtDe7Ua4SODmn3C9KfI5KjlhxqLtG2i6VKYXguBuH08R5Su/DBeZyKnR3QdolcOVL0bhQ1FSGGqwsjRG2thFyuZzUsx4K+vwQcoskrtV0LGnWc0hxaY9lK18pIMxPRd1DFMA0ub5ESFDYJ7s3QAaHQAXAE+Yn6q5YX8Ajb91WMkLXNGkWs0W8gPdWxjQAANgupVijB/Zn1ERQAiIgCIiAIiICudoMEDq9fUSfdUDC1tFZzmiW7G41AjjHJelZ9StPMfKfuvMM1ySampstPMLVW40ZPTsndDKzTYH9lqGEHCyrLcyr0HXGsDYizvA2g+Y81I1u0bHtaYLXzwtwv/ADosOSLjFuSLR8nSN2MJp7tN+QnzP2URjM8LTZjupIPoBvKZt2pcwQTvwgSfZQrs7fOprLbSXeYt5Fcm5dI1UYL7E03OC5mt7I6OnVbiO7t9lyYnNmub3GjlcFve0EwPFsjht1UTXzKs5rzMNLbmLRtaON1FYtzy2CZLiCAAZsAOXISt4Q/TGTjGXiiRq5jTY4y57jfS6XFvKW7WPr4LVgqIc4w7Vxm9v6RO8KGZVcAQCQDuPC6sPZS+q0n3XXxxqRlJsyGAIdNwVjiqAAA6hTNZ+ncR4lROPeLEFv4hYGTxXRJpCCb2dFajBW6hTWnEvh0BzOH5unVfMPijykcxBHsubkimzeFpEvSXVSdCjcLjWuMBd7VzyjRtF2SVBymcBhdV+CgcLcgc7eqveVYGGgC/Afz3Tiim7ZHI6WjlGUzwX1mSCbqysy8cST5wPZbG4JgMx6kn5rVxg/RmnL9OHLcuADYEAX23UqiKCQiIgCIiAIiIAiIgNOKw+tsKDxOQb2tzt/dWJFKdENWef4/s3fZRdXsjqIOxHHwXqFTDtO4H19VzPy0cD63+qvnemUw/DzCl2co0HA1aYcJkPN4PI9LKd/wFFwB0MI4d1pVgxuWggtcLH0PgVUKmCrYWpaXUibD9P7dFEku0UxXs+5l2ToVmFpbpni3ux6Kmdq8qrUQwPZqptJ/1Af1AtgjdtvJek0KpPBcuY5OcRLXyGDbqePl9lXGyOujxbA4QPeBBM8FYOzGWPeC2mYNxtdwBM38VcXdiA2CAJbsRY7CD5QsMpyV+Gs4m4gHgATz5+SvGMsrIrdlPzLIMXJGgkf7h9Suf/wDN4sNDvhS0EfnYRJ2B7y9Nw+EFzqcPAB3n3T9F1jDD4ZAcCDzYR8xK2aLqR5JVyOqNy2/A1GW4xdymMr7PYipp1GkzSTDjplxgW1NuReQCVcnZa0fmjwYT8hZG0qTSNQd4EtbqO47oLnewVWi+X4VbM8D8Ku1sGQ27nNDXOMm5A5RC3NUrmWEfiKvxNGhrWwBx5/wKN0QYXPyqjSDtkp2ew+qqOl/Tb3Xo+V0vYR6/2VJ7HYWdTuselz9PRegYJkMHX7qIaiRLcjoREUgIiIAiIgCIiAIiIAiIgCIiAIiIDF7AQQdiuCtlv6YI4B3DzUiilOiKsiRlrv0t/wCX7LY3LXcdPupJFOTIxRwOyzqD5QuPEZYR+X0v+6m0RSYxRVn5UwmY9ishlwH8Ks6Kc2RgisHLx/AVkzJmgzpv/t/ZWVEzYwRXn4AAX97fNVvO+zZnVTF+XA9PFeiELQ7AsiIt8vBVk8lTLRWLtFX7MUdNFsAlxJtxmTb0Ct1NkABc2Hy5rHSOc+ZEErrULqiX3Y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0" y="-966788"/>
            <a:ext cx="2266950" cy="201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74" name="AutoShape 22" descr="data:image/jpeg;base64,/9j/4AAQSkZJRgABAQAAAQABAAD/2wCEAAkGBhAREBQTEBMSFRUVFRQZFRcVFxUWFhUSFRYVFhcVGBQXGyYeGBknGRkVHy8gIycqLCwsFh4xNTAqNSYrLCkBCQoKDgwOGg8PGiwkHyQqLCwpLSksLCwpKjQsKiksLCwpLSwpKSwsLCosLS8qLSwvKSksLCwqLykpLCwsKSwsKv/AABEIAMIBAwMBIgACEQEDEQH/xAAcAAEAAgMBAQEAAAAAAAAAAAAABQYDBAcCAQj/xABFEAABAwEGAwUFBAcGBgMAAAABAAIDEQQFEiExQQZRYRMicYGRBzKhscFCUtHwFCMzcoKi4SRic7KzwkNjo9Li8RUXNP/EABsBAQACAwEBAAAAAAAAAAAAAAACBAEDBQYH/8QAMBEAAgIBAwIEBQMEAwAAAAAAAAECEQMEITESQQUTUXEiYYGRoTKx0UJS4fEjJMH/2gAMAwEAAhEDEQA/AO4oiIAiIgCIiAIiIAiLxLM1oq4geKA9ooS8uL7LB+0ka08nOAJ8G+8fRRP/ANiwuPcq7wY7/cQgLiirVm4pe/3W+o/Byk4rdMc+zB8DQ/FASSLQF8MGUjXs8Rl6hbkU7XirSCOhqgPaIiAIiIAiIgCIiAIiIAiIgCIiAIiIAiIgCIiAIiIAiIgCItK9beIYydzk3x5+SA0+IuJobHG58j2tDR3idG10FBmXHZozK5BeXG943i8tsjZIoq0xAVleOrhlGOgNeql7VHBbrQ50srJRCThixjCx2hkeK995zFdBpzJloJ42DuFtGCtG0oB0AVl4lDG8knwm69kUsufIv0QderTo0Lu9lWEB0k4Lzm7Invb97Fn4rJb7tFlgkkZR5Y0kd3yrroNfAKTjvsEgVOZp6rJbWB0Tw7QseD4FpBXjsfiuoWRNva91S+3FlltNnN333O9tDI+nIGnyVz9mfEk3bGzSPc5jmuLMRJLHNzoCdiK5cwOq5zZWuaKOploeasXCl6QWeUyTY6hpDA0A66k1I2y8yvouSClFqi1l/Q6R1a/+IIrMAJCau0AFTTc05KNmsdroJbO1rgQHNLHgYmkVFMxsqRf98NtMuNhcW4WgYhQilScvElXzhG9Q2xRBxzAcPLG6nwXHnGnRUg3XxGtcftHY92CcFrgaZijqjLTQ+GR6K52e0skbiY4OB3Hy6FcW4qjY62TluhfXLmQCfiSs9w8R2iyuHeJb65ciNx8eRWZ4ZRXV2MxyKTo7OijLkv6O0sq0gOpm2vxHMKTWk2BERAEREAREQBERAEREAREQBERAEREAREQBERAFRuM7xLnPDPsMdT97DX8B5K3XjacDPFcv4iv1lnxyyhxBkoA2hJJqdyBSgK3YEnNWV9T1+W1BW3sl7s5VdVrMcrHA7gHqHZH8fJXS67x/XMBrRxwmnJwp9fgqNI+PtSWVDMVW11Da1ANPRWO5i1zhIHg4TpQgg7apK1CXTu6dfM9Nlj5mNquUW+K7bQT3aZHWtPBWG0wmSJzCcJe0gkZ0qKGnxUdw/bWuicS7R2ddqgUUpNXCaa0NPGmS8BKM8WTpls0/sebcXB0+SCsXD9ha3C8F5qe8SQfIA0AWnb+HbOcXZBzeXeJqfAquQX/ICKnlVXMuX1x4+lc2c7z8ylfUyqsaAABUfFXK5Je1YGwkUYGgg5EDnTffRUt5zPiVu3bfAsxe41qQAAMqmtczyH1XBnOrlI62PHPNNQgrbLbxpYLOyzGalJG4WtIyLnHIYxvlU11yXO4bxe11ScQ3adCOXRT178Ri02cxua4Eua4GoIBbXbwJVacwg0XJ1eqlNpRk6o9Bp/CMmkg5ZYd+dmdHs4ZCxk9nk1wuwg50cBnTmK5jfNX25L4baGVyxDUfUdPkuTXW6rG0qWtAGLYkDSvNTFzXo6zygg90nyBOx6H+uy36CGWWn65+rq/T/ZzPEPLhn6Ivtv7+h1JFis1oEjA5uh+B3Cyq0UwiIgCIiAIiIAiIgCIiAIiIAiIgCIiAIiICrcXW/C7DyaPiSuZcesxWIP5SMPrib9VbfaTa8E9OcbT8XD6KmW20ie6rQNTE4V8MbXA/MeS2Y3T+/wCwX6otf3R/dX+DnpyUtw86j3jm0H0P9VFTe96H1AKkLlfSUdWH4U/BTjyeiLvc7/1U4/wT6Sj8VK3/AMQmOUxtJbQAkilanP5UUDdMv7Uc4v8AK+MrxxRJW1y9C0ejWqlpdLjzeJy8yKa6b34/pR5vxRuOR13oyWTh6zzAv74BJ0dqd9Qp9sYwhuZpTU5mnMqIu21YIoRSvaSOb4ZSOr/L8VvXlaXMhe5tMQHdrpiJAHxK9W0lsca2yLvSJjJABkCAddKkjdQl7PPag/ZJIrtrnn4ELLbbSZbU817ocQP3W5D89VkfGCKEAheS1WpTnKKW1n0XwnwZ+XDP1/FW6a+R7WG0nRZQvHYVcM986rlS4PU65TlhcYK7/BJcOXi7tMD82kE+BG9VNyFryQyp6b+XNVu6IqPcSCCBlXLIn+im7K8h7SNQ5tPGoUMWryaablDdVw+DxeqwQ1EVGXK79y8cA372jXRPPeYcJB1rTunzAp4tVzXML5vSKz2+yPj7pn7SJ/UtDZIifB1W/wAa6ZBKHta4aOAI8xVdXRalarDHMlV9vZ0cTJBwk4s9oiK2awiIgCIiAIiIAiIgCIiAIiIAiIgC0b7viKyQPmlNGtGm7nHRo6k5LeXFvafxObTaewYf1UBIy0dNo53l7o/i5qxp8Pmzrt3NGfL5UL79it8UcUTWl75Zj7x7rRoxo0YOnzNTuovgi9WutT7PL+xtTDE7o8+471JH8S83jZjJE5o1pUeI/NPNaFzXfot2txeXktcM06HM5w3e6Z4vmwvgmMUgo5gDT4tqK+BABHQhLvfSSM/vD/N+KuXGF1utdnjtTf2sTQycfeYK4ZaetfH+6qfd0AcAd2uPxAVeLs9Tiy+ZGyy3bagHmp1Y8eZFR8QF9v6WtqmP/Md8DT6LFd1lBGLep/NFr3hNimkPOR5/mKx4dOOTW5JLtFRf3OB4lNTybdtv3J6zD/8AIP8AEd/03/8ActjiGXDZ3kc2f52lYbMO/ZxyhefXsh9SsHFlppC1n3nfBufzouzqMnRjlIoabF5uaEPn/v8ABCXa3IuPh9Sst3uJaXEnvOJHQaD5LE7uQZakfF3/ALW3DHhaANgB6LxUnyfXtNGnCPpG37y/imZC6i+3c7tMBoRXOnQf0Wtbndwgauo0eeXyqpm5YA1r3/dAY3xd/wCI+K0ZZdGO+5t1OZwUqeyj+Xx9q/JudoaUqactls3c9oeCaV2rkK86rUXsxEU/vafILn5IqUenizySIbip9pN4sMjS1sLmmHI0cAWuLwTqSaA8qALufDM+OzM6Fw9HGnwoqNfcYNmjieAXAxhp3BaMzXwqPNW7giv6L/G/6LueF6hZ9LFqCilcVXDrur33+u5wc8HDI03fcsCIi6RpCIiAIiIAiIgCIiAIiIAiIgCIiAheMb7/AESxSzA94Nwx/wCI/ut9Ca+AK/PTSun+2q8srPADqXyOHh3GfN/ouXtXa0MOmF+pydbK5V6Gdi3rrsjS408VoNUzw9YHyy5HC1oLpHnRrBrX8/JW9ViWXE75W6Ofp8zw5k1w9mS9jmMbqjwI2LTqCq7evDggc6SH9i8ggbxuOrD05Hy8bPaLG6Nxa7yOxGxHRA6gIIBByIOhC84n0s9XhzPG7XBXboZVjuh+gXzji64ouydE3CZMZdQmhPdNaE0GZ2UtBd7WF2A900yOrdcuoWpx+aizjo8/6a5Wn64+KpJtJ2/f4b+u5W1TTnKSNHh63PlkJfT9XEGinKoqfE0Xu3f2iCBzgA55FKbYts/JavD3djndyZ8g8qw3ZZIhY+1kB/s8THtoad8MNAeYxYfgvYZ1eJplHHJwyKUeb2oqk0mKbsxox7qnnhJAy5LcUddbPecfD6n6LLZe9JI7waPL8/FeNmlbrsfWNJlmoRc95Tftsl/j8meVpL2ZGgqa7V2Fee6sFmyhY0b1cfF2Q/lA9VFOH9ny1fLQeQp8wpazWUhhpowCq5+aaaV9n/j/ANKGt1PVeNd3d+2y/kywRF7g0blSd2xCW0VHuszHg3JvxzWpYmlscknIYR4uyJ8h81M3DCGRYjq7PyGQ+p81y9TNtNQ5fwr3fP4o5jkoxt8cv6Gxbo8Tgfug+porpw7Zezs0bd6Yj/ES76qt3Vd5meAdK4nfujbz+quwC9ri08dNjjhj/Sq+vd/VnmIZJZbyS/qd/Tt+AiIthMIiIAiIgCIiAIiIAiIgCIiAIiIDmPGV3C0Xm8vFWxwRsbuMbzI6tN6A1p1C5jNZ3MNDpV2E7ODXFtR0qCuvcQn+2TeLP9NirF/XH+kluEgOax1Opq3CD095djT5OlJP0OVmj1NkVw5w0J4+0cSR2gbQECjRQucSQa5ZADmrzFYrPBC4YGMjoS/LIjfEdSq3wRY5Y2yGQEBzhhBI1bia45daDyVhvCESxOi3cMgKbEHfatApZZtzpvY1QgoxtLc3LdYWzNodfsu5H8OiqV4Wd8TsLxTlyI5g7q13e92GhzpSjqBuJprTugCnLyWa12OOZuGQVG3MHmDsVRyYrLuLLXsc8daC01BWG8Wx2sND39m9gIaTmw1pkdxopO/OG5oaubV8f3gM2j+83bxGXgq6SqquElLuuC38M0ZhdUtns8/aNpUGhGbSMNKgjxWxftr7Ow9mNZHsb/DG3Efjh9V6um2zNOFju7u1wxNPTCforJLwrDbWtD2uY4VoYzQVdSvdII2CtZdW54nCt2Qw4YxzRnJ7J3/H5OeQdyKvQnzOn0WzcVjxujZ99wr4E5n0VuvH2VTltIpGkZe80jLxbX5LNcnBFpgmxyBlGtOGhOpy0IG1VxYYZOaUuG9z22bxPBDDKeKVuMGoru2/l9EeL7uuzxxxiNgaQ8kUqcqGtSc9x5rBaBghY3d/fPh9n89FNW/h2eWUE4AwUFS4aVq7L86LHbbDZ2S9paLTE1rSKMbVxwt0GX4bqp4hgnm1P/HD4V9E64/O/wBDzmgy+Xp15srk+b3e5uWSxiOzta4CpFSD952dPp5L5M6OFgfMQwEhrG5Bz3nRrR+aDM0AJVe4i9qkEQIs0WNwrR8vdaOoYO8f5VX2vtBeJ7zEmKYUilOHsmMIBDGBuTK186etjwrSy0uF+Yk5yl1N816JexR1f/Yy9Tb6UqS9fW/4Ov8ADt7tjmfZbRRkznYovuSx4QQ2N595zc6jKuoFK0tK49DfkfZdheFXxDOOYftIiMwcWuWtdRRRsPtptNmtXeBtFjBDQXBrZ8Ay7QObQFx1wu15jVdEzR3NFH3Ff9ntsDZ7NIJI3bjUO3a5pza4cipBDAREQBERAEREAREQBERAEREAREQFI4tipaa/eY0/MfRVCO3EWwMcADR4BFaOiID2n94Oa5p8Vf8AjOzZRyeLT55j5OVDvW7nvfHLEaPYadCx2Th40qR5ro4WnE52VVNmpfPFwZiihDg8EtLiKYSDTujc/iFabJKMAcXA1aCXUw1y1I28NlWmxWKaZrnVEwcO66rXEs2LNDoNFJSOf+kt7gLThq4jEQRjOVcmioArrUjmt8kqpGlXdkjYLsDJny43nEA0NLiQ0ClRmTXMV6VKlmuVfktvYxAsGPCRiGIg0cfeqRn4fgkvF9mZJ2bnO6uwnCK865/BRcZz+YUow+RZGuUPenCdnnqQOzeftMpQnq3Q/A9VvWW2MkaHMcHNOhBqF6htQNcxkaZEEHlQ/TXJaXC+Tap1wyv2LhJ8R1a4cxkfMH+qud0WENC0w5ehItDwrsWFnfcskbKKIvi8NVri2vpTE71K15Wh3vCvioeSyfnr0KrfN465qsvum12k0hjcQftO7rB/EdfKq6Y2yxg1DGA88Ir6rIXKSw+rIvP6Ip/D3s4hhcJbSRNKMwKfqmHmGn3z1OXTdYOLb8PbuiOF8QFHxuBLXE5uxV+1yI09Qro56onF90E2mMx1Jndhp/zKtbl0NW+iv6WGPqqS2o52rnkcbi97OacWXzI1xsrMQia4OGLFiLXAPY0k5kAEUOhyOlFG2G88sLswv0fx57KbNeFnaGUjtETGtikpk5rRQRyU1byOrdtwfzTfdxWixzvhtDHMew5g/Ag6Fp2IyK5Tq9jtRtLcs3D/ABBarum/SLE/I07SM1LJGj7L2/IjMbHVfoLgb2hWW9I6xnBM0VkhcRjbtiB+2yv2h0qAcl+V7DeRaVL2aZzXtnsr3RysNWlpo4HpzHMbjVY5J1fB+ukXM/Zz7YI7YW2a3YYrTkGu0jnO1K+5Ifu6HbkOmLBAIiIAiIgCIiAIiIAiIgCIiA073sXawvZvSrf3hmPw81z1zV05U3ia7OzkxtHdfn4O3Hnr6qzglXwlbPC/iK++NrsnAHxAPzRsFPdc4a5VcRXbKuQ6CnyXqZwaC5xoACSTsBuqXf8AxN2lGwl7WiuI6Yq0plrTX1V2MXLgpFkHE9mYcDpnOLa1dhJGIZEd0f06rJf11wzM7aRz24GVqAK4dc2uFSfRc7bMQ4OrmCDU55jPOuqnbbxa+azmJzQHOpicNC0Z+7sagKx5bi04mqTtNSLfYrljjH6rC6N4aXNkGIE7Padj0pQ9FL9kwsDC1uEUo2lAKGooBpQqmcIcQNw9jI41qcBJyIy7lTvrRW4SLRk6lLcnjUa2RsMe4UzqKmvMDbxWcSLTEiYzXXKmnXn+ei1cmw3ca+Y1pySmhw0rtWoFetF9bIaZmp56fBYozZtGReHSrXMi8mRZBldItm57obPaI5HaQOLx1cWloH+7xaFHYiTQZk6eKu1z2DsYg0+8c3fvHby0WrJPpWxsxQ6pbm8qxx1wDZr0hwyjDK0HspQKuYeR+8w7t9KHNWdFSL5+OuKuEbTd87obQzC4ZgjNr27PY7dvy0NDkoyy20sK/XvFnCNmvGAw2hulSx4pjjd95p+Y0O6/MnHHAVpu6cxyirTUxyNBwSNG45Hm05jqKE5JexqhzJxnQO+a6X7PvbHJZS2zXoXPiyDLQal8Y2Em72f3veG9duMRTFhUzZra2QYX+RWeTPJ+v4LQyRrXxua5rgC1zSC1zTmCCMiOqyL8z8E+0G1XQ8NzmsrjV0RPu11fET7rumh3ocx+heHuJLNboGz2WQPYcjs5jt2Pbq1w5Hx0zUSLVEmiIhgIiIAiIgCIiAIiIAsFssjZWFjtD6g7EdVnXyqcB7nO73uktxxSDUEV2LTlUVXK7xu90MjmO1B12I2I6L9GXlYo5mYXa7Eag/h0VAvjhiPtQ6ZgcRkDnhcOo38CunptQuGc3PhadxOTkL64iuVabV1XU2WCNrcLWNDc8gBQ11qN1XL84SBaXWdoBrUt0rtQV0506norSzJs09PqVBr6aLovDdvdLZ2ufWtS0k/awmlfp5FU1nC1rP8Aw6dS5uXxV5sdmEUbWN0aKfifWpWM0k1QjGmbYAxYs6kUPI8iRz6rJ2iiLdanYgyHCZAWkgk0axxILnAZHKuVa6EbLea40zzO+2fgq7RM2e0TtFgxL5jWAZzIvJesWJWK4eHqkSTjL7LDv1d06eqjKSirZOMXJ0jY4ZuY5TSD9wH/ADfh68lZV8BX1UJScnbL8IqKpBERRJhR1/XBZ7bA6C0sDmO9Wu2c132XDn9CQpFEB+WfaF7NZ7ulzq+FxPZygZHfC77r6bb6jelH7zCv2reV2xWiJ0U7GvjeKOa7Q/gdwRmF+dfaT7LZLA4yR1ks7j3X7sJ0ZJTfk7Q9DkpckuSk2G88sL8wpq477tV3TC0WF9NMbTmyRv3Xt3Gueo2IVSlgcwrcsF5lvgnuZvsz9RcB+0iy3pHRv6udorJC494c3MP22V3Gm4GVbcvyHEXB7ZrM90cjDiaWmjmnmCF2r2c+2RlpLbNeBbFaMgyT3Y5joByZIeWhOlMmrDRFqjqSIiwYCIiAIiIAvhK+ry4IDw+VasloWSVq1JWFSRBsxy2taNptIcKOzHVZJoytGaIrYkapM0J4gNCsJas00JUfaLO/7JIPRb4z9Su4iaxx42yOAxNyaSaa1y1odT6lep4C5paCWkgio1Fdx1VbvO45nimJxArQOJcBXxK14BeEQIYQa7uLnEDkA6oHorC6Wv1GqpXwWWw3c2JmFtSdXOObnO+847lbGBVJsl5k1xn+WnphW5ZrNbj78z8+WH50qEdf3BJ+hYMC9xwErBZ4ZKDE4n89FIQwlaXP0Nigb132djDXV3M7eAUzFa1DQxFb8MZVeW/JYjtwSsVpW1HMo2FhW5E1ambkzcBX1eGBe1EmEREAWK02ZkjHMka1zXAhzXAEFp1BB1CyogOA+0z2UOsuKeygvs5zcNXQ+PNnJ22/M8ltViLTkv2q/CQQaEHIg6EHai4v7SvZSGB1psLax5mSIZmPm5g3ZzH2fDSXJNNS2ZxOyW0sOql+5ONg75qOtt3EZhakM5aU4HGzO7+xjj21Pn/+PtbjIOzcYJHZvbgoTG532m4akE5jDTMUp2VcW9g1xPlc+3Sto1rXRwk/bcaY3DoAMNebiNiu0qJF/IIiIYCIiAIiIDyWLE+z1WdEBoyWNa0l3qXXyizZHpRASXZ0Wu+6eisxYF8MQUuoj0Iqjrn6Lwbm6K29g1fP0dqz1mPLRUhc3Re23P0Vq/R2r72DU6x5aK0y6eizsuzop8QhfcAWOoz0IiI7vWzHYlv0X1Ysl0o12WZZmsAXpFEkEREAREQHl1VqTly3V8ogIC0vk2qoi1TWjaqupjHJef0dvIKVmKOE8R8ByzPL4YgC41c0ZAnmNh4aLS4f9iVomma61jBEDVzWkF7xyqMmjrmem6/QghbyC9AI5WSt1TNe7rDHDEyKJjWMY0Na1uQa0aALZRFEw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76" name="AutoShape 24" descr="data:image/jpeg;base64,/9j/4AAQSkZJRgABAQAAAQABAAD/2wCEAAkGBhAREBQTEBMSFRUVFRQZFRcVFxUWFhUSFRYVFhcVGBQXGyYeGBknGRkVHy8gIycqLCwsFh4xNTAqNSYrLCkBCQoKDgwOGg8PGiwkHyQqLCwpLSksLCwpKjQsKiksLCwpLSwpKSwsLCosLS8qLSwvKSksLCwqLykpLCwsKSwsKv/AABEIAMIBAwMBIgACEQEDEQH/xAAcAAEAAgMBAQEAAAAAAAAAAAAABQYDBAcCAQj/xABFEAABAwEGAwUFBAcGBgMAAAABAAIDEQQFEiExQQZRYRMicYGRBzKhscFCUtHwFCMzcoKi4SRic7KzwkNjo9Li8RUXNP/EABsBAQACAwEBAAAAAAAAAAAAAAACBAEDBQYH/8QAMBEAAgIBAwIEBQMEAwAAAAAAAAECEQMEITESQQUTUXEiYYGRoTKx0UJS4fEjJMH/2gAMAwEAAhEDEQA/AO4oiIAiIgCIiAIiIAiLxLM1oq4geKA9ooS8uL7LB+0ka08nOAJ8G+8fRRP/ANiwuPcq7wY7/cQgLiirVm4pe/3W+o/Byk4rdMc+zB8DQ/FASSLQF8MGUjXs8Rl6hbkU7XirSCOhqgPaIiAIiIAiIgCIiAIiIAiIgCIiAIiIAiIgCIiAIiIAiIgCItK9beIYydzk3x5+SA0+IuJobHG58j2tDR3idG10FBmXHZozK5BeXG943i8tsjZIoq0xAVleOrhlGOgNeql7VHBbrQ50srJRCThixjCx2hkeK995zFdBpzJloJ42DuFtGCtG0oB0AVl4lDG8knwm69kUsufIv0QderTo0Lu9lWEB0k4Lzm7Invb97Fn4rJb7tFlgkkZR5Y0kd3yrroNfAKTjvsEgVOZp6rJbWB0Tw7QseD4FpBXjsfiuoWRNva91S+3FlltNnN333O9tDI+nIGnyVz9mfEk3bGzSPc5jmuLMRJLHNzoCdiK5cwOq5zZWuaKOploeasXCl6QWeUyTY6hpDA0A66k1I2y8yvouSClFqi1l/Q6R1a/+IIrMAJCau0AFTTc05KNmsdroJbO1rgQHNLHgYmkVFMxsqRf98NtMuNhcW4WgYhQilScvElXzhG9Q2xRBxzAcPLG6nwXHnGnRUg3XxGtcftHY92CcFrgaZijqjLTQ+GR6K52e0skbiY4OB3Hy6FcW4qjY62TluhfXLmQCfiSs9w8R2iyuHeJb65ciNx8eRWZ4ZRXV2MxyKTo7OijLkv6O0sq0gOpm2vxHMKTWk2BERAEREAREQBERAEREAREQBERAEREAREQBERAFRuM7xLnPDPsMdT97DX8B5K3XjacDPFcv4iv1lnxyyhxBkoA2hJJqdyBSgK3YEnNWV9T1+W1BW3sl7s5VdVrMcrHA7gHqHZH8fJXS67x/XMBrRxwmnJwp9fgqNI+PtSWVDMVW11Da1ANPRWO5i1zhIHg4TpQgg7apK1CXTu6dfM9Nlj5mNquUW+K7bQT3aZHWtPBWG0wmSJzCcJe0gkZ0qKGnxUdw/bWuicS7R2ddqgUUpNXCaa0NPGmS8BKM8WTpls0/sebcXB0+SCsXD9ha3C8F5qe8SQfIA0AWnb+HbOcXZBzeXeJqfAquQX/ICKnlVXMuX1x4+lc2c7z8ylfUyqsaAABUfFXK5Je1YGwkUYGgg5EDnTffRUt5zPiVu3bfAsxe41qQAAMqmtczyH1XBnOrlI62PHPNNQgrbLbxpYLOyzGalJG4WtIyLnHIYxvlU11yXO4bxe11ScQ3adCOXRT178Ri02cxua4Eua4GoIBbXbwJVacwg0XJ1eqlNpRk6o9Bp/CMmkg5ZYd+dmdHs4ZCxk9nk1wuwg50cBnTmK5jfNX25L4baGVyxDUfUdPkuTXW6rG0qWtAGLYkDSvNTFzXo6zygg90nyBOx6H+uy36CGWWn65+rq/T/ZzPEPLhn6Ivtv7+h1JFis1oEjA5uh+B3Cyq0UwiIgCIiAIiIAiIgCIiAIiIAiIgCIiAIiICrcXW/C7DyaPiSuZcesxWIP5SMPrib9VbfaTa8E9OcbT8XD6KmW20ie6rQNTE4V8MbXA/MeS2Y3T+/wCwX6otf3R/dX+DnpyUtw86j3jm0H0P9VFTe96H1AKkLlfSUdWH4U/BTjyeiLvc7/1U4/wT6Sj8VK3/AMQmOUxtJbQAkilanP5UUDdMv7Uc4v8AK+MrxxRJW1y9C0ejWqlpdLjzeJy8yKa6b34/pR5vxRuOR13oyWTh6zzAv74BJ0dqd9Qp9sYwhuZpTU5mnMqIu21YIoRSvaSOb4ZSOr/L8VvXlaXMhe5tMQHdrpiJAHxK9W0lsca2yLvSJjJABkCAddKkjdQl7PPag/ZJIrtrnn4ELLbbSZbU817ocQP3W5D89VkfGCKEAheS1WpTnKKW1n0XwnwZ+XDP1/FW6a+R7WG0nRZQvHYVcM986rlS4PU65TlhcYK7/BJcOXi7tMD82kE+BG9VNyFryQyp6b+XNVu6IqPcSCCBlXLIn+im7K8h7SNQ5tPGoUMWryaablDdVw+DxeqwQ1EVGXK79y8cA372jXRPPeYcJB1rTunzAp4tVzXML5vSKz2+yPj7pn7SJ/UtDZIifB1W/wAa6ZBKHta4aOAI8xVdXRalarDHMlV9vZ0cTJBwk4s9oiK2awiIgCIiAIiIAiIgCIiAIiIAiIgC0b7viKyQPmlNGtGm7nHRo6k5LeXFvafxObTaewYf1UBIy0dNo53l7o/i5qxp8Pmzrt3NGfL5UL79it8UcUTWl75Zj7x7rRoxo0YOnzNTuovgi9WutT7PL+xtTDE7o8+471JH8S83jZjJE5o1pUeI/NPNaFzXfot2txeXktcM06HM5w3e6Z4vmwvgmMUgo5gDT4tqK+BABHQhLvfSSM/vD/N+KuXGF1utdnjtTf2sTQycfeYK4ZaetfH+6qfd0AcAd2uPxAVeLs9Tiy+ZGyy3bagHmp1Y8eZFR8QF9v6WtqmP/Md8DT6LFd1lBGLep/NFr3hNimkPOR5/mKx4dOOTW5JLtFRf3OB4lNTybdtv3J6zD/8AIP8AEd/03/8ActjiGXDZ3kc2f52lYbMO/ZxyhefXsh9SsHFlppC1n3nfBufzouzqMnRjlIoabF5uaEPn/v8ABCXa3IuPh9Sst3uJaXEnvOJHQaD5LE7uQZakfF3/ALW3DHhaANgB6LxUnyfXtNGnCPpG37y/imZC6i+3c7tMBoRXOnQf0Wtbndwgauo0eeXyqpm5YA1r3/dAY3xd/wCI+K0ZZdGO+5t1OZwUqeyj+Xx9q/JudoaUqactls3c9oeCaV2rkK86rUXsxEU/vafILn5IqUenizySIbip9pN4sMjS1sLmmHI0cAWuLwTqSaA8qALufDM+OzM6Fw9HGnwoqNfcYNmjieAXAxhp3BaMzXwqPNW7giv6L/G/6LueF6hZ9LFqCilcVXDrur33+u5wc8HDI03fcsCIi6RpCIiAIiIAiIgCIiAIiIAiIgCIiAheMb7/AESxSzA94Nwx/wCI/ut9Ca+AK/PTSun+2q8srPADqXyOHh3GfN/ouXtXa0MOmF+pydbK5V6Gdi3rrsjS408VoNUzw9YHyy5HC1oLpHnRrBrX8/JW9ViWXE75W6Ofp8zw5k1w9mS9jmMbqjwI2LTqCq7evDggc6SH9i8ggbxuOrD05Hy8bPaLG6Nxa7yOxGxHRA6gIIBByIOhC84n0s9XhzPG7XBXboZVjuh+gXzji64ouydE3CZMZdQmhPdNaE0GZ2UtBd7WF2A900yOrdcuoWpx+aizjo8/6a5Wn64+KpJtJ2/f4b+u5W1TTnKSNHh63PlkJfT9XEGinKoqfE0Xu3f2iCBzgA55FKbYts/JavD3djndyZ8g8qw3ZZIhY+1kB/s8THtoad8MNAeYxYfgvYZ1eJplHHJwyKUeb2oqk0mKbsxox7qnnhJAy5LcUddbPecfD6n6LLZe9JI7waPL8/FeNmlbrsfWNJlmoRc95Tftsl/j8meVpL2ZGgqa7V2Fee6sFmyhY0b1cfF2Q/lA9VFOH9ny1fLQeQp8wpazWUhhpowCq5+aaaV9n/j/ANKGt1PVeNd3d+2y/kywRF7g0blSd2xCW0VHuszHg3JvxzWpYmlscknIYR4uyJ8h81M3DCGRYjq7PyGQ+p81y9TNtNQ5fwr3fP4o5jkoxt8cv6Gxbo8Tgfug+porpw7Zezs0bd6Yj/ES76qt3Vd5meAdK4nfujbz+quwC9ri08dNjjhj/Sq+vd/VnmIZJZbyS/qd/Tt+AiIthMIiIAiIgCIiAIiIAiIgCIiAIiIDmPGV3C0Xm8vFWxwRsbuMbzI6tN6A1p1C5jNZ3MNDpV2E7ODXFtR0qCuvcQn+2TeLP9NirF/XH+kluEgOax1Opq3CD095djT5OlJP0OVmj1NkVw5w0J4+0cSR2gbQECjRQucSQa5ZADmrzFYrPBC4YGMjoS/LIjfEdSq3wRY5Y2yGQEBzhhBI1bia45daDyVhvCESxOi3cMgKbEHfatApZZtzpvY1QgoxtLc3LdYWzNodfsu5H8OiqV4Wd8TsLxTlyI5g7q13e92GhzpSjqBuJprTugCnLyWa12OOZuGQVG3MHmDsVRyYrLuLLXsc8daC01BWG8Wx2sND39m9gIaTmw1pkdxopO/OG5oaubV8f3gM2j+83bxGXgq6SqquElLuuC38M0ZhdUtns8/aNpUGhGbSMNKgjxWxftr7Ow9mNZHsb/DG3Efjh9V6um2zNOFju7u1wxNPTCforJLwrDbWtD2uY4VoYzQVdSvdII2CtZdW54nCt2Qw4YxzRnJ7J3/H5OeQdyKvQnzOn0WzcVjxujZ99wr4E5n0VuvH2VTltIpGkZe80jLxbX5LNcnBFpgmxyBlGtOGhOpy0IG1VxYYZOaUuG9z22bxPBDDKeKVuMGoru2/l9EeL7uuzxxxiNgaQ8kUqcqGtSc9x5rBaBghY3d/fPh9n89FNW/h2eWUE4AwUFS4aVq7L86LHbbDZ2S9paLTE1rSKMbVxwt0GX4bqp4hgnm1P/HD4V9E64/O/wBDzmgy+Xp15srk+b3e5uWSxiOzta4CpFSD952dPp5L5M6OFgfMQwEhrG5Bz3nRrR+aDM0AJVe4i9qkEQIs0WNwrR8vdaOoYO8f5VX2vtBeJ7zEmKYUilOHsmMIBDGBuTK186etjwrSy0uF+Yk5yl1N816JexR1f/Yy9Tb6UqS9fW/4Ov8ADt7tjmfZbRRkznYovuSx4QQ2N595zc6jKuoFK0tK49DfkfZdheFXxDOOYftIiMwcWuWtdRRRsPtptNmtXeBtFjBDQXBrZ8Ay7QObQFx1wu15jVdEzR3NFH3Ff9ntsDZ7NIJI3bjUO3a5pza4cipBDAREQBERAEREAREQBERAEREAREQFI4tipaa/eY0/MfRVCO3EWwMcADR4BFaOiID2n94Oa5p8Vf8AjOzZRyeLT55j5OVDvW7nvfHLEaPYadCx2Th40qR5ro4WnE52VVNmpfPFwZiihDg8EtLiKYSDTujc/iFabJKMAcXA1aCXUw1y1I28NlWmxWKaZrnVEwcO66rXEs2LNDoNFJSOf+kt7gLThq4jEQRjOVcmioArrUjmt8kqpGlXdkjYLsDJny43nEA0NLiQ0ClRmTXMV6VKlmuVfktvYxAsGPCRiGIg0cfeqRn4fgkvF9mZJ2bnO6uwnCK865/BRcZz+YUow+RZGuUPenCdnnqQOzeftMpQnq3Q/A9VvWW2MkaHMcHNOhBqF6htQNcxkaZEEHlQ/TXJaXC+Tap1wyv2LhJ8R1a4cxkfMH+qud0WENC0w5ehItDwrsWFnfcskbKKIvi8NVri2vpTE71K15Wh3vCvioeSyfnr0KrfN465qsvum12k0hjcQftO7rB/EdfKq6Y2yxg1DGA88Ir6rIXKSw+rIvP6Ip/D3s4hhcJbSRNKMwKfqmHmGn3z1OXTdYOLb8PbuiOF8QFHxuBLXE5uxV+1yI09Qro56onF90E2mMx1Jndhp/zKtbl0NW+iv6WGPqqS2o52rnkcbi97OacWXzI1xsrMQia4OGLFiLXAPY0k5kAEUOhyOlFG2G88sLswv0fx57KbNeFnaGUjtETGtikpk5rRQRyU1byOrdtwfzTfdxWixzvhtDHMew5g/Ag6Fp2IyK5Tq9jtRtLcs3D/ABBarum/SLE/I07SM1LJGj7L2/IjMbHVfoLgb2hWW9I6xnBM0VkhcRjbtiB+2yv2h0qAcl+V7DeRaVL2aZzXtnsr3RysNWlpo4HpzHMbjVY5J1fB+ukXM/Zz7YI7YW2a3YYrTkGu0jnO1K+5Ifu6HbkOmLBAIiIAiIgCIiAIiIAiIgCIiA073sXawvZvSrf3hmPw81z1zV05U3ia7OzkxtHdfn4O3Hnr6qzglXwlbPC/iK++NrsnAHxAPzRsFPdc4a5VcRXbKuQ6CnyXqZwaC5xoACSTsBuqXf8AxN2lGwl7WiuI6Yq0plrTX1V2MXLgpFkHE9mYcDpnOLa1dhJGIZEd0f06rJf11wzM7aRz24GVqAK4dc2uFSfRc7bMQ4OrmCDU55jPOuqnbbxa+azmJzQHOpicNC0Z+7sagKx5bi04mqTtNSLfYrljjH6rC6N4aXNkGIE7Padj0pQ9FL9kwsDC1uEUo2lAKGooBpQqmcIcQNw9jI41qcBJyIy7lTvrRW4SLRk6lLcnjUa2RsMe4UzqKmvMDbxWcSLTEiYzXXKmnXn+ei1cmw3ca+Y1pySmhw0rtWoFetF9bIaZmp56fBYozZtGReHSrXMi8mRZBldItm57obPaI5HaQOLx1cWloH+7xaFHYiTQZk6eKu1z2DsYg0+8c3fvHby0WrJPpWxsxQ6pbm8qxx1wDZr0hwyjDK0HspQKuYeR+8w7t9KHNWdFSL5+OuKuEbTd87obQzC4ZgjNr27PY7dvy0NDkoyy20sK/XvFnCNmvGAw2hulSx4pjjd95p+Y0O6/MnHHAVpu6cxyirTUxyNBwSNG45Hm05jqKE5JexqhzJxnQO+a6X7PvbHJZS2zXoXPiyDLQal8Y2Em72f3veG9duMRTFhUzZra2QYX+RWeTPJ+v4LQyRrXxua5rgC1zSC1zTmCCMiOqyL8z8E+0G1XQ8NzmsrjV0RPu11fET7rumh3ocx+heHuJLNboGz2WQPYcjs5jt2Pbq1w5Hx0zUSLVEmiIhgIiIAiIgCIiAIiIAsFssjZWFjtD6g7EdVnXyqcB7nO73uktxxSDUEV2LTlUVXK7xu90MjmO1B12I2I6L9GXlYo5mYXa7Eag/h0VAvjhiPtQ6ZgcRkDnhcOo38CunptQuGc3PhadxOTkL64iuVabV1XU2WCNrcLWNDc8gBQ11qN1XL84SBaXWdoBrUt0rtQV0506norSzJs09PqVBr6aLovDdvdLZ2ufWtS0k/awmlfp5FU1nC1rP8Aw6dS5uXxV5sdmEUbWN0aKfifWpWM0k1QjGmbYAxYs6kUPI8iRz6rJ2iiLdanYgyHCZAWkgk0axxILnAZHKuVa6EbLea40zzO+2fgq7RM2e0TtFgxL5jWAZzIvJesWJWK4eHqkSTjL7LDv1d06eqjKSirZOMXJ0jY4ZuY5TSD9wH/ADfh68lZV8BX1UJScnbL8IqKpBERRJhR1/XBZ7bA6C0sDmO9Wu2c132XDn9CQpFEB+WfaF7NZ7ulzq+FxPZygZHfC77r6bb6jelH7zCv2reV2xWiJ0U7GvjeKOa7Q/gdwRmF+dfaT7LZLA4yR1ks7j3X7sJ0ZJTfk7Q9DkpckuSk2G88sL8wpq477tV3TC0WF9NMbTmyRv3Xt3Gueo2IVSlgcwrcsF5lvgnuZvsz9RcB+0iy3pHRv6udorJC494c3MP22V3Gm4GVbcvyHEXB7ZrM90cjDiaWmjmnmCF2r2c+2RlpLbNeBbFaMgyT3Y5joByZIeWhOlMmrDRFqjqSIiwYCIiAIiIAvhK+ry4IDw+VasloWSVq1JWFSRBsxy2taNptIcKOzHVZJoytGaIrYkapM0J4gNCsJas00JUfaLO/7JIPRb4z9Su4iaxx42yOAxNyaSaa1y1odT6lep4C5paCWkgio1Fdx1VbvO45nimJxArQOJcBXxK14BeEQIYQa7uLnEDkA6oHorC6Wv1GqpXwWWw3c2JmFtSdXOObnO+847lbGBVJsl5k1xn+WnphW5ZrNbj78z8+WH50qEdf3BJ+hYMC9xwErBZ4ZKDE4n89FIQwlaXP0Nigb132djDXV3M7eAUzFa1DQxFb8MZVeW/JYjtwSsVpW1HMo2FhW5E1ambkzcBX1eGBe1EmEREAWK02ZkjHMka1zXAhzXAEFp1BB1CyogOA+0z2UOsuKeygvs5zcNXQ+PNnJ22/M8ltViLTkv2q/CQQaEHIg6EHai4v7SvZSGB1psLax5mSIZmPm5g3ZzH2fDSXJNNS2ZxOyW0sOql+5ONg75qOtt3EZhakM5aU4HGzO7+xjj21Pn/+PtbjIOzcYJHZvbgoTG532m4akE5jDTMUp2VcW9g1xPlc+3Sto1rXRwk/bcaY3DoAMNebiNiu0qJF/IIiIYCIiAIiIDyWLE+z1WdEBoyWNa0l3qXXyizZHpRASXZ0Wu+6eisxYF8MQUuoj0Iqjrn6Lwbm6K29g1fP0dqz1mPLRUhc3Re23P0Vq/R2r72DU6x5aK0y6eizsuzop8QhfcAWOoz0IiI7vWzHYlv0X1Ysl0o12WZZmsAXpFEkEREAREQHl1VqTly3V8ogIC0vk2qoi1TWjaqupjHJef0dvIKVmKOE8R8ByzPL4YgC41c0ZAnmNh4aLS4f9iVomma61jBEDVzWkF7xyqMmjrmem6/QghbyC9AI5WSt1TNe7rDHDEyKJjWMY0Na1uQa0aALZRFEw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9" name="48 Elipse"/>
          <p:cNvSpPr/>
          <p:nvPr/>
        </p:nvSpPr>
        <p:spPr>
          <a:xfrm>
            <a:off x="6876256" y="2060848"/>
            <a:ext cx="1863824" cy="3108920"/>
          </a:xfrm>
          <a:prstGeom prst="ellipse">
            <a:avLst/>
          </a:prstGeom>
          <a:solidFill>
            <a:srgbClr val="A9B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8" name="47 Imagen" descr="investigación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4365104"/>
            <a:ext cx="865210" cy="648072"/>
          </a:xfrm>
          <a:prstGeom prst="rect">
            <a:avLst/>
          </a:prstGeom>
        </p:spPr>
      </p:pic>
      <p:pic>
        <p:nvPicPr>
          <p:cNvPr id="23572" name="Picture 20" descr="https://encrypted-tbn2.gstatic.com/images?q=tbn:ANd9GcRSFrFXlG-MF7hm2L3cQNuA9BN3bA6KsHn7N40HkvzdCd9iUY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852936"/>
            <a:ext cx="720080" cy="720080"/>
          </a:xfrm>
          <a:prstGeom prst="rect">
            <a:avLst/>
          </a:prstGeom>
          <a:noFill/>
        </p:spPr>
      </p:pic>
      <p:pic>
        <p:nvPicPr>
          <p:cNvPr id="43" name="42 Imagen" descr="ciencia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3645024"/>
            <a:ext cx="639380" cy="639380"/>
          </a:xfrm>
          <a:prstGeom prst="rect">
            <a:avLst/>
          </a:prstGeom>
        </p:spPr>
      </p:pic>
      <p:sp>
        <p:nvSpPr>
          <p:cNvPr id="51" name="50 Cinta perforada"/>
          <p:cNvSpPr/>
          <p:nvPr/>
        </p:nvSpPr>
        <p:spPr>
          <a:xfrm>
            <a:off x="7236296" y="2348880"/>
            <a:ext cx="1275984" cy="432048"/>
          </a:xfrm>
          <a:prstGeom prst="flowChartPunchedTap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Enseñanza - aprendizaje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956376" y="4437112"/>
            <a:ext cx="101983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tx1"/>
                </a:solidFill>
              </a:rPr>
              <a:t>Resuelve 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problemas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956376" y="3573016"/>
            <a:ext cx="941283" cy="738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tx1"/>
                </a:solidFill>
              </a:rPr>
              <a:t>leyes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principios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teorías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7888298" y="2924944"/>
            <a:ext cx="12202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tx1"/>
                </a:solidFill>
              </a:rPr>
              <a:t>investigación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experiencia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>
            <a:off x="5580112" y="256490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7" name="56 Diagrama"/>
          <p:cNvGraphicFramePr/>
          <p:nvPr>
            <p:extLst>
              <p:ext uri="{D42A27DB-BD31-4B8C-83A1-F6EECF244321}">
                <p14:modId xmlns:p14="http://schemas.microsoft.com/office/powerpoint/2010/main" val="1801007097"/>
              </p:ext>
            </p:extLst>
          </p:nvPr>
        </p:nvGraphicFramePr>
        <p:xfrm>
          <a:off x="4381376" y="548680"/>
          <a:ext cx="283197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3" name="32 Rectángulo"/>
          <p:cNvSpPr/>
          <p:nvPr/>
        </p:nvSpPr>
        <p:spPr>
          <a:xfrm>
            <a:off x="5436096" y="4895582"/>
            <a:ext cx="1976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sz="1400" dirty="0" smtClean="0"/>
              <a:t> Conocimiento traído</a:t>
            </a:r>
            <a:endParaRPr lang="es-EC" sz="1400" dirty="0"/>
          </a:p>
        </p:txBody>
      </p:sp>
      <p:sp>
        <p:nvSpPr>
          <p:cNvPr id="18" name="17 Rectángulo"/>
          <p:cNvSpPr/>
          <p:nvPr/>
        </p:nvSpPr>
        <p:spPr>
          <a:xfrm>
            <a:off x="2143125" y="2282388"/>
            <a:ext cx="763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recibida </a:t>
            </a:r>
            <a:endParaRPr lang="es-EC" sz="1200" dirty="0"/>
          </a:p>
        </p:txBody>
      </p:sp>
      <p:sp>
        <p:nvSpPr>
          <p:cNvPr id="52" name="51 Rectángulo"/>
          <p:cNvSpPr/>
          <p:nvPr/>
        </p:nvSpPr>
        <p:spPr>
          <a:xfrm>
            <a:off x="1864179" y="4738500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aprendida </a:t>
            </a:r>
            <a:endParaRPr lang="es-EC" sz="1200" dirty="0"/>
          </a:p>
        </p:txBody>
      </p:sp>
      <p:sp>
        <p:nvSpPr>
          <p:cNvPr id="58" name="57 Rectángulo"/>
          <p:cNvSpPr/>
          <p:nvPr/>
        </p:nvSpPr>
        <p:spPr>
          <a:xfrm>
            <a:off x="2019578" y="3440033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razonada </a:t>
            </a:r>
            <a:endParaRPr lang="es-EC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23930"/>
              </p:ext>
            </p:extLst>
          </p:nvPr>
        </p:nvGraphicFramePr>
        <p:xfrm>
          <a:off x="323528" y="1340768"/>
          <a:ext cx="3970783" cy="315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503"/>
                <a:gridCol w="428167"/>
                <a:gridCol w="435929"/>
                <a:gridCol w="407041"/>
                <a:gridCol w="313039"/>
                <a:gridCol w="432048"/>
                <a:gridCol w="504056"/>
              </a:tblGrid>
              <a:tr h="360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ASIGNATURAS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 Digitales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Dispositivos y Mediciones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76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Circuitos Eléctricos 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Circuitos Eléctricos II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52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Electrónica 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84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126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172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368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591604" y="980728"/>
            <a:ext cx="3260316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Tabla frecuencias datos observados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33670" y="992223"/>
            <a:ext cx="3250698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Tabla frecuencias datos esperados</a:t>
            </a:r>
            <a:endParaRPr lang="es-EC" sz="1400" dirty="0">
              <a:solidFill>
                <a:srgbClr val="FFC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79763"/>
              </p:ext>
            </p:extLst>
          </p:nvPr>
        </p:nvGraphicFramePr>
        <p:xfrm>
          <a:off x="4427984" y="1484784"/>
          <a:ext cx="454684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520"/>
                <a:gridCol w="576064"/>
                <a:gridCol w="648072"/>
                <a:gridCol w="576064"/>
                <a:gridCol w="648072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 Digitales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19,17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26,17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8,52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1,67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0,46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Dispositivos y Mediciones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26,02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35,52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11,57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2,27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0,62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Circuitos Eléctricos 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34,24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46,74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15,22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2,99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0,82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Circuitos Eléctricos II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17,80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24,30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7,91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1,55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0,42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Electrónica I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28,76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39,26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12,78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2,51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0,68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5835819" y="4402234"/>
            <a:ext cx="2664296" cy="30777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CHIC &gt; CHIT rechaza Ho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91098" y="4738245"/>
            <a:ext cx="351451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Los estudiantes si están de acuerdo con su nivel de logro de aprendizaje que tiene al momento con los métodos y técnicas utilizados por el docente en cada asignatura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211959" y="5169131"/>
            <a:ext cx="1157689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Conclusión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27446" y="3789040"/>
            <a:ext cx="2160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Aplicado EC X2=72.26</a:t>
            </a:r>
            <a:r>
              <a:rPr lang="es-EC" sz="1400" dirty="0" smtClean="0"/>
              <a:t> </a:t>
            </a:r>
            <a:r>
              <a:rPr lang="es-EC" sz="1400" dirty="0" smtClean="0">
                <a:solidFill>
                  <a:srgbClr val="FF0000"/>
                </a:solidFill>
              </a:rPr>
              <a:t>=&gt; Chi calculado 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95536" y="4710011"/>
            <a:ext cx="301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CHI </a:t>
            </a:r>
            <a:r>
              <a:rPr lang="es-EC" sz="1400" dirty="0">
                <a:solidFill>
                  <a:srgbClr val="FF0000"/>
                </a:solidFill>
              </a:rPr>
              <a:t>cuadrado tabulado </a:t>
            </a:r>
            <a:r>
              <a:rPr lang="es-EC" sz="1400" dirty="0" smtClean="0">
                <a:solidFill>
                  <a:srgbClr val="FF0000"/>
                </a:solidFill>
              </a:rPr>
              <a:t> </a:t>
            </a:r>
            <a:r>
              <a:rPr lang="es-EC" sz="1400" dirty="0"/>
              <a:t> </a:t>
            </a:r>
            <a:r>
              <a:rPr lang="es-EC" sz="1400" dirty="0">
                <a:solidFill>
                  <a:srgbClr val="FF0000"/>
                </a:solidFill>
              </a:rPr>
              <a:t>26.29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EC</a:t>
            </a:r>
            <a:r>
              <a:rPr lang="es-EC" sz="1400" dirty="0" smtClean="0"/>
              <a:t> estadístico de contraste </a:t>
            </a:r>
            <a:r>
              <a:rPr lang="es-EC" sz="1400" b="1" dirty="0" smtClean="0"/>
              <a:t> CHIC </a:t>
            </a:r>
            <a:r>
              <a:rPr lang="es-EC" sz="1400" dirty="0" smtClean="0"/>
              <a:t>Chi cuadrado calculado</a:t>
            </a:r>
          </a:p>
          <a:p>
            <a:r>
              <a:rPr lang="es-EC" sz="1400" b="1" dirty="0" smtClean="0"/>
              <a:t>CHIT </a:t>
            </a:r>
            <a:r>
              <a:rPr lang="es-EC" sz="1400" dirty="0" smtClean="0"/>
              <a:t>Chi cuadrado tabulado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57994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052736"/>
            <a:ext cx="85689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600" dirty="0"/>
              <a:t>Para comprobar la incidencia de la metodología de enseñanza – aprendizaje en el rendimiento académico de los estudiantes se </a:t>
            </a:r>
            <a:r>
              <a:rPr lang="es-EC" sz="1600" dirty="0" smtClean="0"/>
              <a:t>analizaron </a:t>
            </a:r>
            <a:r>
              <a:rPr lang="es-EC" sz="1600" dirty="0"/>
              <a:t>los promedios finales de los estudiantes  de las </a:t>
            </a:r>
            <a:r>
              <a:rPr lang="es-EC" sz="1600" dirty="0" smtClean="0"/>
              <a:t>asignaturas. Se utilizó </a:t>
            </a:r>
            <a:r>
              <a:rPr lang="es-EC" sz="1600" dirty="0"/>
              <a:t>el Análisis de varianza (ANOVA) de un factor que  permitirá conocer si existe alguna diferencia de valores entre los promedios de las diferentes asignaturas y posteriormente se </a:t>
            </a:r>
            <a:r>
              <a:rPr lang="es-EC" sz="1600" dirty="0" smtClean="0"/>
              <a:t>utilizó </a:t>
            </a:r>
            <a:r>
              <a:rPr lang="es-EC" sz="1600" dirty="0"/>
              <a:t>el método de </a:t>
            </a:r>
            <a:r>
              <a:rPr lang="es-EC" sz="1600" dirty="0" err="1"/>
              <a:t>Tukey</a:t>
            </a:r>
            <a:r>
              <a:rPr lang="es-EC" sz="1600" dirty="0"/>
              <a:t> para encontrar  la diferencia entre los promedios de cada asignatura.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1024" y="2791495"/>
            <a:ext cx="8481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/>
              <a:t>Ho:</a:t>
            </a:r>
            <a:r>
              <a:rPr lang="es-EC" sz="1600" dirty="0"/>
              <a:t> No hay diferencia entre los promedios de las notas de cada asignatura.</a:t>
            </a:r>
          </a:p>
          <a:p>
            <a:r>
              <a:rPr lang="es-EC" sz="1600" b="1" dirty="0"/>
              <a:t>H1:</a:t>
            </a:r>
            <a:r>
              <a:rPr lang="es-EC" sz="1600" dirty="0"/>
              <a:t> Existe diferencia entre los promedios de las notas de cada asignatura.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7000" y="3573016"/>
            <a:ext cx="8462008" cy="156966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/>
              <a:t>Nivel de significancia:</a:t>
            </a:r>
            <a:r>
              <a:rPr lang="es-EC" sz="1600" dirty="0"/>
              <a:t> α = 0.05.</a:t>
            </a:r>
          </a:p>
          <a:p>
            <a:r>
              <a:rPr lang="es-EC" sz="1600" b="1" dirty="0"/>
              <a:t>Región Crítica:</a:t>
            </a:r>
            <a:endParaRPr lang="es-EC" sz="1600" dirty="0"/>
          </a:p>
          <a:p>
            <a:r>
              <a:rPr lang="es-EC" sz="1600" dirty="0"/>
              <a:t>Grados de libertad:</a:t>
            </a:r>
            <a:r>
              <a:rPr lang="es-EC" sz="1600" b="1" dirty="0"/>
              <a:t> </a:t>
            </a:r>
            <a:r>
              <a:rPr lang="es-EC" sz="1600" dirty="0"/>
              <a:t> </a:t>
            </a:r>
          </a:p>
          <a:p>
            <a:r>
              <a:rPr lang="es-EC" sz="1600" dirty="0"/>
              <a:t>ν1 = k -1 = 5-1  =  4 </a:t>
            </a:r>
          </a:p>
          <a:p>
            <a:r>
              <a:rPr lang="es-EC" sz="1600" dirty="0"/>
              <a:t>ν2 = N – K = 156-5  = 151, donde K: número de asignaturas y N: el número de total de notas.</a:t>
            </a:r>
          </a:p>
        </p:txBody>
      </p:sp>
      <p:sp>
        <p:nvSpPr>
          <p:cNvPr id="12" name="11 Rectángulo"/>
          <p:cNvSpPr/>
          <p:nvPr/>
        </p:nvSpPr>
        <p:spPr>
          <a:xfrm rot="16200000">
            <a:off x="-414559" y="3833166"/>
            <a:ext cx="1188146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Hipótesis III</a:t>
            </a:r>
            <a:endParaRPr lang="es-EC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Comprobación de Hipótesis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58084"/>
              </p:ext>
            </p:extLst>
          </p:nvPr>
        </p:nvGraphicFramePr>
        <p:xfrm>
          <a:off x="179512" y="1412776"/>
          <a:ext cx="4991099" cy="244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570"/>
                <a:gridCol w="924325"/>
                <a:gridCol w="634838"/>
                <a:gridCol w="923690"/>
                <a:gridCol w="634838"/>
                <a:gridCol w="634838"/>
              </a:tblGrid>
              <a:tr h="612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Suma de cuadrados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gl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Media cuadrática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Sig.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Inter-grupos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30,182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7,546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3,751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0,006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Intra-grupos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303,767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151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2,012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333,949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155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259450" y="990734"/>
            <a:ext cx="1685077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err="1" smtClean="0">
                <a:solidFill>
                  <a:srgbClr val="FFC000"/>
                </a:solidFill>
              </a:rPr>
              <a:t>Anova</a:t>
            </a:r>
            <a:r>
              <a:rPr lang="es-EC" sz="1400" b="1" dirty="0" smtClean="0">
                <a:solidFill>
                  <a:srgbClr val="FFC000"/>
                </a:solidFill>
              </a:rPr>
              <a:t> de 1 factor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3895344"/>
            <a:ext cx="45720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C" sz="1400" b="1" dirty="0"/>
              <a:t>Decisión: </a:t>
            </a:r>
            <a:r>
              <a:rPr lang="es-EC" sz="1400" dirty="0"/>
              <a:t>Se rechaza Ho y se concluye que existe diferencia entre los promedios de las notas de cada asignatura.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39071"/>
              </p:ext>
            </p:extLst>
          </p:nvPr>
        </p:nvGraphicFramePr>
        <p:xfrm>
          <a:off x="5233408" y="1423824"/>
          <a:ext cx="3816423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358626"/>
                <a:gridCol w="1047646"/>
                <a:gridCol w="897983"/>
              </a:tblGrid>
              <a:tr h="20955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60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Asignatura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Subconjunto para alfa = 0.05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9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Circuitos Eléctricos 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13,3922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Electrónica 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33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14,2742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14,2742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Circuitos Digitales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14,3957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14,3957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Dispositivos y Mediciones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52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14,7925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Circuitos Eléctricos II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14,8472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Sig.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,081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,585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5818544" y="1068556"/>
            <a:ext cx="1921808" cy="30777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>
                <a:solidFill>
                  <a:srgbClr val="FFC000"/>
                </a:solidFill>
              </a:rPr>
              <a:t>Datos HSD de </a:t>
            </a:r>
            <a:r>
              <a:rPr lang="es-EC" sz="1400" b="1" dirty="0" err="1">
                <a:solidFill>
                  <a:srgbClr val="FFC000"/>
                </a:solidFill>
              </a:rPr>
              <a:t>Tukey</a:t>
            </a:r>
            <a:endParaRPr lang="es-EC" sz="1400" b="1" dirty="0">
              <a:solidFill>
                <a:srgbClr val="FFC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6448" y="5013176"/>
            <a:ext cx="8665760" cy="7386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Al realizar las comparaciones múltiples, se definieron dos grupos y se observa que el promedio de la asignatura de Circuitos Eléctricos II es la más </a:t>
            </a:r>
            <a:r>
              <a:rPr lang="es-EC" sz="1400" dirty="0" smtClean="0"/>
              <a:t>alta; lo </a:t>
            </a:r>
            <a:r>
              <a:rPr lang="es-EC" sz="1400" dirty="0"/>
              <a:t>que se podría interpretar cómo que es el que más  utiliza métodos y técnicas de enseñanza de acuerdo al modelo educativo de la ESPE.</a:t>
            </a:r>
          </a:p>
        </p:txBody>
      </p:sp>
    </p:spTree>
    <p:extLst>
      <p:ext uri="{BB962C8B-B14F-4D97-AF65-F5344CB8AC3E}">
        <p14:creationId xmlns:p14="http://schemas.microsoft.com/office/powerpoint/2010/main" val="859882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Análisis estadístico – Metodología, logro competencias y rendimiento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7008" y="6318612"/>
            <a:ext cx="639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</a:t>
            </a:r>
            <a:r>
              <a:rPr lang="es-EC" sz="1400" dirty="0" smtClean="0"/>
              <a:t> enseñanza </a:t>
            </a:r>
            <a:r>
              <a:rPr lang="es-EC" sz="1400" b="1" dirty="0" smtClean="0"/>
              <a:t> A </a:t>
            </a:r>
            <a:r>
              <a:rPr lang="es-EC" sz="1400" dirty="0" smtClean="0"/>
              <a:t>aprendizaje </a:t>
            </a:r>
            <a:r>
              <a:rPr lang="es-EC" sz="1400" b="1" dirty="0" smtClean="0"/>
              <a:t>ES </a:t>
            </a:r>
            <a:r>
              <a:rPr lang="es-EC" sz="1400" dirty="0" smtClean="0"/>
              <a:t>estudiantes </a:t>
            </a:r>
            <a:r>
              <a:rPr lang="es-EC" sz="1400" b="1" dirty="0" smtClean="0"/>
              <a:t>C</a:t>
            </a:r>
            <a:r>
              <a:rPr lang="es-EC" sz="1400" dirty="0" smtClean="0"/>
              <a:t> conocimiento  </a:t>
            </a:r>
            <a:r>
              <a:rPr lang="es-EC" sz="1400" b="1" dirty="0" smtClean="0"/>
              <a:t>D</a:t>
            </a:r>
            <a:r>
              <a:rPr lang="es-EC" sz="1400" dirty="0" smtClean="0"/>
              <a:t> docente</a:t>
            </a:r>
            <a:endParaRPr lang="es-EC" sz="1400" dirty="0"/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1108525491"/>
              </p:ext>
            </p:extLst>
          </p:nvPr>
        </p:nvGraphicFramePr>
        <p:xfrm>
          <a:off x="-100603" y="1383297"/>
          <a:ext cx="4654603" cy="209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21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564904"/>
            <a:ext cx="500611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2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29" y="1220514"/>
            <a:ext cx="44862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Análisis estadístico – Metodología, logro competencias y rendimiento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7008" y="6318612"/>
            <a:ext cx="639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E</a:t>
            </a:r>
            <a:r>
              <a:rPr lang="es-EC" sz="1400" dirty="0" smtClean="0"/>
              <a:t> enseñanza </a:t>
            </a:r>
            <a:r>
              <a:rPr lang="es-EC" sz="1400" b="1" dirty="0" smtClean="0"/>
              <a:t> A </a:t>
            </a:r>
            <a:r>
              <a:rPr lang="es-EC" sz="1400" dirty="0" smtClean="0"/>
              <a:t>aprendizaje </a:t>
            </a:r>
            <a:r>
              <a:rPr lang="es-EC" sz="1400" b="1" dirty="0" smtClean="0"/>
              <a:t>ES </a:t>
            </a:r>
            <a:r>
              <a:rPr lang="es-EC" sz="1400" dirty="0" smtClean="0"/>
              <a:t>estudiantes </a:t>
            </a:r>
            <a:r>
              <a:rPr lang="es-EC" sz="1400" b="1" dirty="0" smtClean="0"/>
              <a:t>C</a:t>
            </a:r>
            <a:r>
              <a:rPr lang="es-EC" sz="1400" dirty="0" smtClean="0"/>
              <a:t> conocimiento  </a:t>
            </a:r>
            <a:r>
              <a:rPr lang="es-EC" sz="1400" b="1" dirty="0" smtClean="0"/>
              <a:t>D</a:t>
            </a:r>
            <a:r>
              <a:rPr lang="es-EC" sz="1400" dirty="0" smtClean="0"/>
              <a:t> docente</a:t>
            </a:r>
            <a:endParaRPr lang="es-EC" sz="1400" dirty="0"/>
          </a:p>
        </p:txBody>
      </p:sp>
      <p:sp>
        <p:nvSpPr>
          <p:cNvPr id="12" name="11 Rectángulo"/>
          <p:cNvSpPr/>
          <p:nvPr/>
        </p:nvSpPr>
        <p:spPr>
          <a:xfrm>
            <a:off x="4948452" y="1609055"/>
            <a:ext cx="989373" cy="30777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Docentes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8" y="1268760"/>
            <a:ext cx="42946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43608" y="1609055"/>
            <a:ext cx="1197764" cy="30777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Estudiantes</a:t>
            </a:r>
            <a:endParaRPr lang="es-EC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6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Conclusiones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552" y="1016160"/>
            <a:ext cx="8856984" cy="493981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sz="1500" dirty="0"/>
              <a:t>La planificación de las asignaturas están estructuradas bajo en enfoque de competencias, los contenidos y red lógica de asignaturas congruentes al perfil profesional que considera los requerimientos de la sociedad y sectores </a:t>
            </a:r>
            <a:r>
              <a:rPr lang="es-EC" sz="1500" dirty="0" smtClean="0"/>
              <a:t>productivos</a:t>
            </a:r>
          </a:p>
          <a:p>
            <a:pPr lvl="0"/>
            <a:endParaRPr lang="es-EC" sz="1500" dirty="0"/>
          </a:p>
          <a:p>
            <a:pPr lvl="0"/>
            <a:r>
              <a:rPr lang="es-EC" sz="1500" dirty="0"/>
              <a:t>El modelo educativo diseñado por la ESPE y disponible en el portafolio docente compatible con la misión, visión institucional, constitución de la república del Ecuador, Ley Orgánica de Educación Superior, informes de organismos internacionales, misión y visión de los diferentes entes reguladores de la Educación Superior del Ecuador</a:t>
            </a:r>
            <a:r>
              <a:rPr lang="es-EC" sz="1500" dirty="0" smtClean="0"/>
              <a:t>.</a:t>
            </a:r>
          </a:p>
          <a:p>
            <a:pPr lvl="0"/>
            <a:endParaRPr lang="es-EC" sz="1500" dirty="0"/>
          </a:p>
          <a:p>
            <a:pPr lvl="0"/>
            <a:r>
              <a:rPr lang="es-EC" sz="1500" dirty="0"/>
              <a:t>La evaluación toma en cuenta instrumentos sugeridos para la evaluación de competencias los mismos que son puestos a disposición de los docentes en el portafolio docente, los cuales deben ser revisados y modificados de acuerdo al criterio de cada docente y en muchos casos consensuados con los estudiantes</a:t>
            </a:r>
            <a:r>
              <a:rPr lang="es-EC" sz="1500" dirty="0" smtClean="0"/>
              <a:t>.</a:t>
            </a:r>
          </a:p>
          <a:p>
            <a:pPr lvl="0"/>
            <a:endParaRPr lang="es-EC" sz="1500" dirty="0"/>
          </a:p>
          <a:p>
            <a:pPr lvl="0"/>
            <a:r>
              <a:rPr lang="es-EC" sz="1500" dirty="0"/>
              <a:t>La metodología de enseñanza utilizada por los docentes es una mezcla de la metodología convencional con el uso de algunas estrategias didácticas propuestas por la metodología activa o participativa, por lo que difiere de lo propuesto en el modelo educativo. </a:t>
            </a:r>
            <a:endParaRPr lang="es-EC" sz="1500" dirty="0" smtClean="0"/>
          </a:p>
          <a:p>
            <a:pPr lvl="0"/>
            <a:endParaRPr lang="es-EC" sz="1500" dirty="0"/>
          </a:p>
          <a:p>
            <a:pPr lvl="0"/>
            <a:r>
              <a:rPr lang="es-EC" sz="1500" dirty="0"/>
              <a:t>La metodología actual utilizada por los docentes consiguen que los estudiantes aprueben en un  76% de la población investigada  pero con un promedio general de 14.34 puntos, nota muy cercana a la nota mínima que es 14.00 puntos. Y la asignatura de Circuitos Eléctricos II es la de más alto puntaje.</a:t>
            </a:r>
          </a:p>
        </p:txBody>
      </p:sp>
    </p:spTree>
    <p:extLst>
      <p:ext uri="{BB962C8B-B14F-4D97-AF65-F5344CB8AC3E}">
        <p14:creationId xmlns:p14="http://schemas.microsoft.com/office/powerpoint/2010/main" val="328661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Recomendaciones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552" y="1455162"/>
            <a:ext cx="8856984" cy="378565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Mejorar la planificación de la clase y hacer uso de las técnicas que sugiere la metodología activa o participativa para carreras de ingeniería con la finalidad que los estudiantes participen activamente en el proceso y construyan el conocimiento. Esta planificación debe ser elaborada por los docentes y reflexionada cada vez ya que dependerá del tema de estudio y de las actividades que se promueven en el aula, sin descuidar el ambiente en que se desarrollará</a:t>
            </a:r>
            <a:r>
              <a:rPr lang="es-EC" sz="1600" dirty="0" smtClean="0"/>
              <a:t>.</a:t>
            </a:r>
          </a:p>
          <a:p>
            <a:pPr lvl="0"/>
            <a:endParaRPr lang="es-EC" sz="1600" dirty="0"/>
          </a:p>
          <a:p>
            <a:pPr lvl="0"/>
            <a:r>
              <a:rPr lang="es-EC" sz="1600" dirty="0"/>
              <a:t>La planificación de las actividades deben en lo posible incluir problemas a los que se enfrentará el profesional, para conseguir despertar el interés e inducir al estudiante a que investigue, analice, compare pero también que trabaje en equipo asegurándose que todos aprendan</a:t>
            </a:r>
            <a:r>
              <a:rPr lang="es-EC" sz="1600" dirty="0" smtClean="0"/>
              <a:t>.</a:t>
            </a:r>
          </a:p>
          <a:p>
            <a:pPr lvl="0"/>
            <a:endParaRPr lang="es-EC" sz="1600" dirty="0"/>
          </a:p>
          <a:p>
            <a:pPr lvl="0"/>
            <a:r>
              <a:rPr lang="es-EC" sz="1600" dirty="0"/>
              <a:t>Implementar la propuesta que se realiza como una Guía de apoyo al profesorado universitario para mejorar el proceso de enseñanza – aprendizaje universitario que exige la sociedad actual.</a:t>
            </a:r>
          </a:p>
          <a:p>
            <a:pPr lvl="0"/>
            <a:endParaRPr lang="es-EC" sz="1600" dirty="0"/>
          </a:p>
          <a:p>
            <a:pPr lvl="0"/>
            <a:r>
              <a:rPr lang="es-EC" sz="1600" dirty="0"/>
              <a:t>Programar evaluaciones para determinar si existe mejoras en  nivel de satisfacción en los aprendizajes de los estudiantes al utilizar las técnicas de la metodología activa</a:t>
            </a:r>
            <a:r>
              <a:rPr lang="es-EC" sz="1600" dirty="0" smtClean="0"/>
              <a:t>.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74200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Introducción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552" y="1455162"/>
            <a:ext cx="2005176" cy="3385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Declaración Bolonia</a:t>
            </a:r>
            <a:endParaRPr lang="es-EC" sz="1500" dirty="0"/>
          </a:p>
        </p:txBody>
      </p:sp>
      <p:sp>
        <p:nvSpPr>
          <p:cNvPr id="6" name="5 Rectángulo"/>
          <p:cNvSpPr/>
          <p:nvPr/>
        </p:nvSpPr>
        <p:spPr>
          <a:xfrm>
            <a:off x="2411760" y="1264258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Conocimientos</a:t>
            </a:r>
            <a:endParaRPr lang="es-EC" sz="1400" b="1" dirty="0"/>
          </a:p>
        </p:txBody>
      </p:sp>
      <p:sp>
        <p:nvSpPr>
          <p:cNvPr id="8" name="7 Rectángulo"/>
          <p:cNvSpPr/>
          <p:nvPr/>
        </p:nvSpPr>
        <p:spPr>
          <a:xfrm>
            <a:off x="2411760" y="1603293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Competencias</a:t>
            </a:r>
            <a:endParaRPr lang="es-EC" sz="1400" b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131736" y="1783850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ultiplicar"/>
          <p:cNvSpPr/>
          <p:nvPr/>
        </p:nvSpPr>
        <p:spPr>
          <a:xfrm>
            <a:off x="2050596" y="1238127"/>
            <a:ext cx="522319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18" y="1129139"/>
            <a:ext cx="1157287" cy="9906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4976003" y="1301273"/>
            <a:ext cx="17860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c</a:t>
            </a:r>
            <a:r>
              <a:rPr lang="es-EC" sz="1400" dirty="0" smtClean="0"/>
              <a:t>ambiar enseñanza</a:t>
            </a:r>
          </a:p>
          <a:p>
            <a:pPr algn="ctr"/>
            <a:r>
              <a:rPr lang="es-EC" sz="1400" dirty="0"/>
              <a:t>a</a:t>
            </a:r>
            <a:r>
              <a:rPr lang="es-EC" sz="1400" dirty="0" smtClean="0"/>
              <a:t>hora</a:t>
            </a:r>
          </a:p>
          <a:p>
            <a:r>
              <a:rPr lang="es-EC" sz="1400" dirty="0"/>
              <a:t>c</a:t>
            </a:r>
            <a:r>
              <a:rPr lang="es-EC" sz="1400" dirty="0" smtClean="0"/>
              <a:t>entrada estudiante</a:t>
            </a:r>
            <a:endParaRPr lang="es-EC" sz="1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2" y="2204864"/>
            <a:ext cx="853048" cy="85304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</a:t>
            </a:r>
            <a:endParaRPr lang="es-EC" sz="1400" dirty="0"/>
          </a:p>
        </p:txBody>
      </p:sp>
      <p:sp>
        <p:nvSpPr>
          <p:cNvPr id="10" name="9 Rectángulo"/>
          <p:cNvSpPr/>
          <p:nvPr/>
        </p:nvSpPr>
        <p:spPr>
          <a:xfrm>
            <a:off x="215089" y="298766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</a:rPr>
              <a:t>MD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5576" y="2595206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tradicional</a:t>
            </a:r>
            <a:endParaRPr lang="es-EC" sz="1400" dirty="0"/>
          </a:p>
        </p:txBody>
      </p:sp>
      <p:sp>
        <p:nvSpPr>
          <p:cNvPr id="19" name="18 Rectángulo"/>
          <p:cNvSpPr/>
          <p:nvPr/>
        </p:nvSpPr>
        <p:spPr>
          <a:xfrm>
            <a:off x="1811168" y="305791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cambio</a:t>
            </a:r>
            <a:endParaRPr lang="es-EC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32159"/>
            <a:ext cx="1372171" cy="92483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86659"/>
            <a:ext cx="1077549" cy="1295947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411760" y="2660803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muchos</a:t>
            </a:r>
            <a:endParaRPr lang="es-EC" sz="1400" dirty="0"/>
          </a:p>
        </p:txBody>
      </p:sp>
      <p:sp>
        <p:nvSpPr>
          <p:cNvPr id="21" name="20 Rectángulo"/>
          <p:cNvSpPr/>
          <p:nvPr/>
        </p:nvSpPr>
        <p:spPr>
          <a:xfrm>
            <a:off x="4499992" y="2295163"/>
            <a:ext cx="2487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renovar conocimientos</a:t>
            </a:r>
          </a:p>
          <a:p>
            <a:r>
              <a:rPr lang="es-EC" sz="1400" dirty="0" smtClean="0"/>
              <a:t>innovar </a:t>
            </a:r>
          </a:p>
          <a:p>
            <a:r>
              <a:rPr lang="es-EC" sz="1400" dirty="0" smtClean="0"/>
              <a:t>trabajar </a:t>
            </a:r>
            <a:r>
              <a:rPr lang="es-EC" sz="1400" dirty="0"/>
              <a:t>en </a:t>
            </a:r>
            <a:r>
              <a:rPr lang="es-EC" sz="1400" dirty="0" smtClean="0"/>
              <a:t>equipo</a:t>
            </a:r>
          </a:p>
          <a:p>
            <a:r>
              <a:rPr lang="es-EC" sz="1400" dirty="0" smtClean="0"/>
              <a:t>comunicarse efectivamente</a:t>
            </a:r>
            <a:endParaRPr lang="es-EC" sz="1400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" y="3543511"/>
            <a:ext cx="1212102" cy="1212102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1269545" y="3995673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Nuevas MD</a:t>
            </a:r>
            <a:endParaRPr lang="es-EC" sz="1400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39695"/>
            <a:ext cx="1702272" cy="1502843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4262506" y="5042538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investigaciones</a:t>
            </a:r>
            <a:endParaRPr lang="es-EC" sz="1400" dirty="0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61" y="3688883"/>
            <a:ext cx="1219635" cy="1247105"/>
          </a:xfrm>
          <a:prstGeom prst="rect">
            <a:avLst/>
          </a:prstGeom>
        </p:spPr>
      </p:pic>
      <p:cxnSp>
        <p:nvCxnSpPr>
          <p:cNvPr id="31" name="30 Conector recto de flecha"/>
          <p:cNvCxnSpPr>
            <a:stCxn id="27" idx="3"/>
            <a:endCxn id="29" idx="1"/>
          </p:cNvCxnSpPr>
          <p:nvPr/>
        </p:nvCxnSpPr>
        <p:spPr>
          <a:xfrm>
            <a:off x="3970016" y="4291117"/>
            <a:ext cx="428145" cy="2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2492152" y="5194938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f</a:t>
            </a:r>
            <a:r>
              <a:rPr lang="es-EC" sz="1400" dirty="0" smtClean="0"/>
              <a:t>ormación integral</a:t>
            </a:r>
            <a:endParaRPr lang="es-EC" sz="1400" dirty="0"/>
          </a:p>
        </p:txBody>
      </p:sp>
      <p:sp>
        <p:nvSpPr>
          <p:cNvPr id="33" name="32 Rectángulo"/>
          <p:cNvSpPr/>
          <p:nvPr/>
        </p:nvSpPr>
        <p:spPr>
          <a:xfrm>
            <a:off x="5729595" y="3772197"/>
            <a:ext cx="309087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Técnicas activas – carrera técnicas</a:t>
            </a:r>
          </a:p>
          <a:p>
            <a:endParaRPr lang="es-EC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/>
              <a:t>Aprendizaje cooperativo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/>
              <a:t>Aprendizaje Basado en Problemas ABP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/>
              <a:t>Método del Caso</a:t>
            </a:r>
          </a:p>
        </p:txBody>
      </p:sp>
    </p:spTree>
    <p:extLst>
      <p:ext uri="{BB962C8B-B14F-4D97-AF65-F5344CB8AC3E}">
        <p14:creationId xmlns:p14="http://schemas.microsoft.com/office/powerpoint/2010/main" val="2161251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Objetivos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552" y="1455162"/>
            <a:ext cx="100258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General</a:t>
            </a:r>
            <a:endParaRPr lang="es-EC" sz="1500" dirty="0"/>
          </a:p>
        </p:txBody>
      </p:sp>
      <p:sp>
        <p:nvSpPr>
          <p:cNvPr id="6" name="5 Rectángulo"/>
          <p:cNvSpPr/>
          <p:nvPr/>
        </p:nvSpPr>
        <p:spPr>
          <a:xfrm>
            <a:off x="32816" y="3212976"/>
            <a:ext cx="151484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Específicos</a:t>
            </a:r>
            <a:endParaRPr lang="es-EC" sz="1500" dirty="0"/>
          </a:p>
        </p:txBody>
      </p:sp>
      <p:sp>
        <p:nvSpPr>
          <p:cNvPr id="2" name="1 Rectángulo"/>
          <p:cNvSpPr/>
          <p:nvPr/>
        </p:nvSpPr>
        <p:spPr>
          <a:xfrm>
            <a:off x="1714920" y="1152208"/>
            <a:ext cx="7128792" cy="1323439"/>
          </a:xfrm>
          <a:prstGeom prst="rect">
            <a:avLst/>
          </a:prstGeom>
          <a:solidFill>
            <a:srgbClr val="C4D3B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es-EC" sz="1600" dirty="0"/>
              <a:t>Contribuir con la labor docente de la ESPE propiciando el uso de las técnicas de la Metodología activa o participativa en las carreras de ingeniería, mediante la elaboración de una Guía, con la finalidad que sea un instrumento de apoyo al profesorado universitario para mejorar el proceso de enseñanza – aprendizaje universitario que exige la sociedad actual.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91680" y="2889810"/>
            <a:ext cx="7128792" cy="2062103"/>
          </a:xfrm>
          <a:prstGeom prst="rect">
            <a:avLst/>
          </a:prstGeom>
          <a:solidFill>
            <a:srgbClr val="C4D3B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es-EC" sz="1600" dirty="0"/>
              <a:t>Analizar las características, proceso de aprendizaje, elementos y condiciones que requiere la utilización de las técnicas del ABP dentro de la Metodología Activa o </a:t>
            </a:r>
            <a:r>
              <a:rPr lang="es-EC" sz="1600" dirty="0" smtClean="0"/>
              <a:t>Participativa</a:t>
            </a:r>
          </a:p>
          <a:p>
            <a:pPr lvl="0"/>
            <a:endParaRPr lang="es-EC" sz="1600" dirty="0"/>
          </a:p>
          <a:p>
            <a:pPr lvl="0"/>
            <a:r>
              <a:rPr lang="es-EC" sz="1600" dirty="0"/>
              <a:t>Ejemplificar el diseño de problemas para la técnica del ABP que ayude en su labor al docente y permita alcanzar las competencias definidas en cada asignatura en su máximo grado.</a:t>
            </a:r>
          </a:p>
          <a:p>
            <a:pPr lvl="0"/>
            <a:r>
              <a:rPr lang="es-EC" sz="1600" dirty="0" smtClean="0"/>
              <a:t>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269726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Metodología activa - características ABP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</a:t>
            </a:r>
            <a:endParaRPr lang="es-EC" sz="1400" dirty="0"/>
          </a:p>
        </p:txBody>
      </p:sp>
      <p:sp>
        <p:nvSpPr>
          <p:cNvPr id="19" name="18 Rectángulo"/>
          <p:cNvSpPr/>
          <p:nvPr/>
        </p:nvSpPr>
        <p:spPr>
          <a:xfrm>
            <a:off x="2411760" y="1292819"/>
            <a:ext cx="626469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Qué los </a:t>
            </a:r>
            <a:r>
              <a:rPr lang="es-EC" sz="1600" dirty="0" smtClean="0"/>
              <a:t>ES </a:t>
            </a:r>
            <a:r>
              <a:rPr lang="es-EC" sz="1600" dirty="0"/>
              <a:t>asuman la responsabilidad de su propio aprendizaje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20" name="19 Rectángulo"/>
          <p:cNvSpPr/>
          <p:nvPr/>
        </p:nvSpPr>
        <p:spPr>
          <a:xfrm>
            <a:off x="2411760" y="1760769"/>
            <a:ext cx="62646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Qué el problema planteado refleje situaciones relacionadas al ámbito profesional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21" name="20 Rectángulo"/>
          <p:cNvSpPr/>
          <p:nvPr/>
        </p:nvSpPr>
        <p:spPr>
          <a:xfrm>
            <a:off x="2405952" y="2424379"/>
            <a:ext cx="62705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Qué el problema planteado tenga múltiples soluciones para potenciar la investigación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7" y="1627845"/>
            <a:ext cx="1705824" cy="1212033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26359" y="265521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busca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411759" y="3025553"/>
            <a:ext cx="626469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Qué </a:t>
            </a:r>
            <a:r>
              <a:rPr lang="es-EC" sz="1600" dirty="0"/>
              <a:t>exista cooperación entre el grupo de </a:t>
            </a:r>
            <a:r>
              <a:rPr lang="es-EC" sz="1600" dirty="0" smtClean="0"/>
              <a:t>ES</a:t>
            </a:r>
            <a:endParaRPr lang="es-EC" sz="1600" dirty="0"/>
          </a:p>
        </p:txBody>
      </p:sp>
      <p:sp>
        <p:nvSpPr>
          <p:cNvPr id="25" name="24 Rectángulo"/>
          <p:cNvSpPr/>
          <p:nvPr/>
        </p:nvSpPr>
        <p:spPr>
          <a:xfrm>
            <a:off x="2411760" y="3364107"/>
            <a:ext cx="62646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Qué </a:t>
            </a:r>
            <a:r>
              <a:rPr lang="es-EC" sz="1600" dirty="0"/>
              <a:t>permita realizar un análisis de lo aprendido así como de los conceptos y principios que se han </a:t>
            </a:r>
            <a:r>
              <a:rPr lang="es-EC" sz="1600" dirty="0" smtClean="0"/>
              <a:t>trabajado</a:t>
            </a:r>
            <a:endParaRPr lang="es-EC" sz="1600" dirty="0"/>
          </a:p>
        </p:txBody>
      </p:sp>
      <p:sp>
        <p:nvSpPr>
          <p:cNvPr id="26" name="25 Rectángulo"/>
          <p:cNvSpPr/>
          <p:nvPr/>
        </p:nvSpPr>
        <p:spPr>
          <a:xfrm>
            <a:off x="2401768" y="4025826"/>
            <a:ext cx="62646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Qué exista una autoevaluación una vez que se concluya con la solución del problema, la unidad o el tema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401768" y="4726313"/>
            <a:ext cx="62646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Qué la evaluación del aprendizaje sea centrada en el progreso de los </a:t>
            </a:r>
            <a:r>
              <a:rPr lang="es-EC" sz="1600" dirty="0" smtClean="0"/>
              <a:t>ES </a:t>
            </a:r>
            <a:r>
              <a:rPr lang="es-EC" sz="1600" dirty="0"/>
              <a:t>y las competencias establecidas</a:t>
            </a:r>
          </a:p>
        </p:txBody>
      </p:sp>
    </p:spTree>
    <p:extLst>
      <p:ext uri="{BB962C8B-B14F-4D97-AF65-F5344CB8AC3E}">
        <p14:creationId xmlns:p14="http://schemas.microsoft.com/office/powerpoint/2010/main" val="55007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Retos Educación Superior                                                                   </a:t>
            </a:r>
            <a:r>
              <a:rPr lang="es-EC" sz="1600" dirty="0" smtClean="0">
                <a:solidFill>
                  <a:srgbClr val="669900"/>
                </a:solidFill>
              </a:rPr>
              <a:t>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</a:t>
            </a:r>
            <a:r>
              <a:rPr lang="es-EC" sz="1200" dirty="0" smtClean="0"/>
              <a:t> conocimiento	</a:t>
            </a:r>
            <a:r>
              <a:rPr lang="es-EC" sz="1200" b="1" dirty="0"/>
              <a:t>CO </a:t>
            </a:r>
            <a:r>
              <a:rPr lang="es-EC" sz="1200" dirty="0" smtClean="0"/>
              <a:t>competencias	</a:t>
            </a:r>
            <a:r>
              <a:rPr lang="es-EC" sz="1200" b="1" dirty="0"/>
              <a:t>ES </a:t>
            </a:r>
            <a:r>
              <a:rPr lang="es-EC" sz="1200" dirty="0"/>
              <a:t>educación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530" name="AutoShape 2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2532" name="AutoShape 4" descr="data:image/jpeg;base64,/9j/4AAQSkZJRgABAQAAAQABAAD/2wCEAAkGBxQTEhQUExQTFRUXFxsXGBgYGRsaGBgWGBUXHRgXFh4YICggHxolHxgVITEhJSktLi4uGB8zODMsNygtLisBCgoKDg0OGxAQGiwkICQsLCwsLC40LCssLCwsLCwsLCwsLTU0LCwsLC0sNCw0LC8sLC4sLCwsLCwsLCwsLCwsLP/AABEIAMwA9wMBIgACEQEDEQH/xAAcAAABBQEBAQAAAAAAAAAAAAAAAwQFBgcCAQj/xABTEAACAQIDBAcDBgoGBwYHAAABAgMAEQQSIQUxQVEGEyJhcYGRBzKhQlJicrHRCBQWIzNTgpLB4RUkQ5Oi8BdjsrPS0/E0VXOUo8M1RGR0g6TC/8QAGgEBAAMBAQEAAAAAAAAAAAAAAAECAwQFBv/EADIRAAIBAgMFBgYBBQAAAAAAAAABAgMREiExBBNBUaEiYYGxwfAyQnGR0eEUBSNSovH/2gAMAwEAAhEDEQA/AKzhMFJKcsSM545Re3idw8zVm2b0DkaxmcIPmp2m9T2Qf3qv8GHVQFUAAbgBYDwApULWbqNllTS1IXZvRnDwWKxgsPlv2m8id3lapQimu19twYYXmlVOIXe58FHaPpVYxPSjETaYWDq1/Wzb/FUHwJJ8KmEJTeSEpKJbJ5VRSzsqqN7MQFHiTpVaxfTSO5XCxviW5r2Yge923+Q86iDsQyMHxUrztwzmyD6qDQVLQ4YAAKNOAA+6uyGy/wCbMZVn8qJjYGwWx658XiWI+VhYLxIO6RgescHuIFX7AYKOGNYolCRoLKo3Ad1Ztg+tRg8YcMOIHwN947q0bZc7vGrSJkYjde4Om8cvCs6tOMH2WTGTeo7ooorIuFFFFAFFRW3sXNFFJJH1CqiM7NJnayqCScqC50G69Yptn2gTzaDbMcI5RYOZf8TKW+NAb7NMqAszKoG8kgAeZqq7W9pezMP7+LiY8orym/L82CB5mvnjaGHw85vNtgynnJFiXP8AiBpr/QmB/wC80/8ALz/8NAb9s32x7LlNjM8RvYdZGwB77rmAHjarjszbeHxAvBPDKPoOretjpXyh/QmB/wC84/8Ay8//AA16mx8ECCNqICNxGHnBHhpQH17RXzTsbpLLh7dVt5yPmvBPKvgBIpsPCtd6A9Jp8Yr2nw2IEeXMVimgbtXt79wfdO4UBeaK8HfXtAFFFcySBQWYgAAkk7gBvJoCpdIky7TwT20eGeMnkQYmUefa9KmGiB3gHxqL6QbXwkyZGMpKnMjRgqyPlIDoWsLgMeY13GqRB0mxmGfKJFxcXATARzAfWjurHxGtZ3UnZGu7nGOJrItm1OheFmucmRj8pNNeZG4+dVDans6mS5hdZByOjfcfhVu2b01w0hyuTBJ82UZfQ7qsKSA6ips0Z9lmC47Zk0JtLGyeI08ju+NNCK+hpYVYWYAjvFV3afQbCy3Kr1bc00+G74VbHzK7vkY1avK0fD9BYEY9YWl1ItcqvoupPifKvajeIbpjnaXS/DxnKhM8nzIu16t7o9TUPLtDGYj3nXCxn5MXalI5GQ7vFQKqGz8PiCLIuUdwt/Cp3B7Kn0zSW9fvphhHWSL9p6Indk9FYAc1izk3LMSzE87njU2Nmwrvt5n76gIdnm2rsaVGB+sfEmj2inHJSbLKjN6pInQcOvFB4a/ZXh2pANxv4D76gGwdISTRpqzL6/dVN/F6Rb8SzpNayLbg8YZSRFEzka71X7atWzGkMa9agRhpYG4sNx0rE9p7aJK9Szqym4dSVO7mOHnUtsjp1jk0YrMoFznXUAccyWPmb1bfLRqxZbLOSvH8Gw0VVeinTMYxsnUSqw3sO3ENOLaWJ4C1WqtGrHOFFFFQBvj8Is0UkT3yyIyNbQ5WUg277Gsa6E+z7Zu0FxLGLER9RiHg/TlswQDtaqLXvurbayv2Bz5osf8A/ds37yj7qAd/6EdmcsR/efyqr+z/ANn2zNpQzSmGeLq53hsJ81wqoc1ygtfNu7q3BjWU/g6zZsFijzxTN+9FH91APf8AQjsvliP7z+VVj2d+z3Zm08J+MGGeL840eUT5vdCm9yg58q23ENZWPIE+grL/AMHOS+zZR83FOPWKE/xoB0/sV2YoJtiNBf8AS8vKl/YnBhzgmxEEbxda5VkaTrLdUWAIJUfOPCr1tN8sMp5Ix9FNZ7+D5JfZVvmzyD4If40BpdFFFAFNtpwdZDKg3tGy/vKR/GnNV3pB0tiwz9WVZ5MoawsAA17XJ8DwqsmkszSlTnOSUFdkHs/ZyPh4nCgnILjfuG8VH7R2IsguNCNRbTUbqX2Lt9WmcFRGrm6qDdQx36m2pqw4jDX7S7+I5/zq2y1FFIbfQmptO99bFex+BjdELIrKw3EXysNGA5VDR4JsOb4XEtF/q2bPGf2Tu8dTVobIM6PbI4zC/Bxv8L1GyNAvEehrslnlhuca53scYPpxJGbYmG4H9pD2l8Sp1Hr5Vadk7fgxA/NSqx5Xsw8VOtVKfExFeyGb6oB+w1T9sQm+ZYmB4GxU+NwKxls8nmkaKqlqzW54+0fE17WG7R2vi5FVJJJSg+SWNj3nW5870Vz7pmu8NFWK2p3c9w+OlJvj4U951vyvc+VtPjVYlRmN2Zm8Sa5SADcBXB2F3ntLY6j1aXX8FifpFGPcV28go8838KZzbclb3VRfVvt3U2wez5JPcQnv3D1OlTmE6MAazOAOS/xY/dVk29EJUaFP45XfvkVyeV3952Pde3pbWnmC6NSyG+TKPnPp8N9Tsm18FhfcCs3NdT+8f4VC7W6ZS20/NKfdAF5G+qDqfQeNXUJS1dykq8YfBFR73r9tSXTo7h4RmnkB7r5R6DU+tN8TtmF74XCwmRnBUqgsSp0J0FwPpNYd9NNj9BsbjyJMSz4SA8L3xMg7yf0Y+PjWpdH+j2HwUfV4eJUHE72c83Y6sfGto0rHHV2hS1vLovsQHQrotPAwlnlyaEDDxG0S3/WfPfv4HiaudFFbHGFFFFAeOdDWN/g3TZosdz62Nv3lf7q1/GvaNzyVj6A1in4Mz/8Ab1/8A/76gNsxTWRzyUn0BrJPwbH/AKpihynB9Yx91aptl8uHmPKJz6IayL8GmT8zjV5PEfVX+6gNe2s+WCY8o3PoprL/AMG5v6hiByxJPrFH91aP0oky4LFNyw8p9I2NZj+DW/8AVcWOUyn1j/lQGo9JJMuExLcoJD6RtWdfg4vfZsw5Yp/jDDV66dPbZuOP/wBLP/uXrP8A8G5v6jiRyxF/WKP7qA1yiiigCqH0s6uLFl5shjnjSMagsGQudV32sd45VfKxPbGyHjcjEdYrEt25BdJO0bHML7wAdd16lU1PJv1JVbdO9r9CWx/R05esgOdDra9z+yeNSHRnbxuIpfe3Anee4/S+3x31fZu0Z8GQRdozw3qfAj/r47qtC/i2PW6Hq5rftafaPiO6ud05Upe7M9TfQ2mnaTvbj80fquK96lix2AWUXyhuNiLg/wA6hTJEm5ACOSAfdTrZOMliIjn3/Jf5Lj+D93Gucfhczs2libgmwHxrWVecI9jM8t7PBztPpx7yPl2kx91APE3+A++mU2d/et5AAfxpzNjIIzZpFJ5Ldm9BTKbpAg/Rxu3exCj0Gtc0q1Z6yt0OunstP5YX6/o4TZ6j5IHlRUfiNsTNuyJ4C59TRWNk9ZeZ1rZ6vCPkLYfYrtqxCD1PoNPjTpxhcPq5DEfO7R9BoPSqtidsYmbcerX4/D76bRbMzHtZpG367h323Dxrvp7FLW1u9nHX/qLeTlfuj+SwYvpxfs4eMt38Pu9CfCobEYnEz3aWXKg369keZ0v4C9L4DDGV+rw8Znk5L+jXvduP2d9aDsD2dqCsmNYTON0Y0iTutx+zxrXdU49/vkcm/qP4ez9NfuUjo50blxJ/q0dl3NiZQbd+QHVj6+Vad0a6FYfCHrCDNPxlk1a/0B8kfHvqyRoFACgAAWAAsAOQArqociEuYUUUVUkKKK8vQHtFeA17QEd0hxSR4adnbKoikJtYmwQk5QSLnuvWDezLpds7ZLTkzYmfrggt+LqmXIX/ANc175vhVp6e9ANr7Sk/OTYExRySGEEurKjsLBisepyqt+8VU/8AQTtD9Zgf7yX/AJdAXXanto2bLDLEPxpTJGyZuqU2zKRe3WC9r7qp/sy6ZbO2T+MXmxM/XZP/AJdUy5M/+ta98/wpL/QRtD9Zgf7yX/l13H7B8fxlwQ8HlP8A7dAW3b3tj2biMNiIP60nXQyRZuqU5esQrmt1gva97Xqs+zPpvs7ZSToZcTP1rK2mHVMuUMP1rXvcelIt7BsdwmwR/al/4KT/ANBG0P1mB/vJf+XQFu6Q+2DZuKws+HH40nXRPHm6pWy51IvbrBffuvS/sDfDJFio4J5JfziMTJEIrFlIAUdY+b3e7hVLHsJ2h+swP95L/wAupTYnse2jh5Y5lkwWeNg6nNIbMpuNDHQG8UUw2Ik6wqMUyPNrmKaKe0bWuBwtwp/QBSc8KupV1DKd4YAg+INKUUBUNp9BYzdsM5hY7196NvEHd/DlVM2nsaXDNmljaIg/pYrtGe8gar8D3VsVeEX31fHdWlmVinCWKDszNtldJQQEnKuvCRdR+2OB7/8ArXW3OjzS3kicyA65C11I+jrb/O+pvb3QDDT3aO+Hk+dHoL967vS1VNMNtHZh7a9fh/1kYJAHORB2lP0gLc65p07LLTr+z0KNeMpJ2Sl/q/x5fQhGjKkqRlI3i1reVeVeYpMLtFAQRntoRbMBzB+UvwqLfYEUNzNJcA88o8+J9a5HSfA9ZbdBK000+X4K2ovoASeQFz8K8p/julGHh7MQB7lH3C/naitFs90c8v6hJPKK8XmQ8hCEK2ZnO6JNXJO6/Bft7qtew+gU+IAbFnqId4gT3m/8Qn+N/AVeNgdFsPhNY0u53yNYub8jbQeFTdenUrOTPnoUlFDPZezIsOgjhjVFHAce8neT3mnlFFYmoUUUUAUUUUAUUVnPT32sYfAloYQMRiBoQD+bjPKRhvb6I101IoDRWYAEkgAbydwqlbf9qmzcLcGfrnHyIB1nlm0QHxavnzpL0wxu0CfxiZil/wBGvZiXiOyN9rb2udKjYNn3B11Fxu0vrp434eG+9VckibGsbW9vUhuMNhFXk0zlvVEt/tVV8b7WdrynsyrEOUcSDhffIGPA8aqy4fgBZhe31rHs89dbHvI+aa6EiizEGwYPpr2cxBt3gupHNWHKq4wPsX0u2o98+NxQ0zWWUpoVLDSMjeATbups22McdTjMSbtl/Ty+9Yd/HMK8kjK2dSrExKbjUNlAjI7xcajgSNxrjFGyMvBZ0ykngY3K3++q42BRtr49VD/jeJsRmFp5b2ysefJTTmLpVtSNrLjcVfTQzMw1vb3yQNATSGPQ5QCeyqSDuFsXY278tgPKidiZGC6EdWi8dXiuSe+y5fC3IVCqMXJvB+1HbCa/jBdRoQ8UZG6+pCht3fU/s/27YxP0+Hw8g+jnjPqSw+FUJrIl9O075VHvMcqqPLNnue7jSZUE5Ru93MfmpcM5tzyHwyrvvVlUBtmyfbrg3sJ4Z4Sd5GWRB5izf4avWwel+Cxn/ZsTFI3zL5ZP3Hs3wr5VODDEALbnfSw4X+kTfw3akU2nwhU3Um62PIg33jiP5GrKaB9n0V81dDva5jMGQmIJxUI0IkP51R9FzqfBr+Irfei/SbDY+HrcNJmG5lOjo3zXXgfgeBNXIJiiiigCiiigILaXRTDysXVeql39ZH2Tm5kDQnvOvfWX9M+h21Y5DJHkxcN9cuZZgO8Ekn9i/gK22iq4I3vY1Veoo4b5HzzgsKtrABG+Uj9lgeO/Q/bRW57W2Dh8T+ljVj87c3hmGtu6iuyFeytfp/w4Z0W3f1JOiiiuU6QooooAooooAooqje1vpl/R+EtGbYie6Rc0Fu3L+yCLd7LwvQFS9sPtNMZfA4JyHHZnmU6pzijPz+bDduGt7YjhsPm7hw7zyvztz/jREmYksSeJO8knee/mal0iD2ygZra20Rx81iLhTv3ix4WrOUrFtBCGMC4tqNCBowuNxDDfpcbgSFva9c4jCsGzDRmBYW0JNmzBb63vkOXeM1udLxwEXR0kOhA0tMgvcZeEiggGwN+VhcV1ho5Lfm5GkA1ygFHH0hGwyv5XNZYiBBZZWYSRsessuZLgZrAWZBuYEKNBrcHS1d4gvFI0e5SSUV17LI40AuL7iBYEHfxFq7kjLDMoDIffC65GJ7WliVU+8Li3AigSWUkv10GgkS9ygNwHQHVSDy0uQLm+gCmFQLC7qNEkQhGNyrP2XW/FWUgg93dc8Oo6mVSMzJ1bBuDxBsqX5NlkA8LcqkoNmZonKurrJJFaTnaNhdhvBDm5B3VG46dTh5ZFFlkkWFL78kQzE/7seVVTu/Fen7ApjY3kw+HTQEtIpNve6uwUn1Pmb17tGbtylNFDMi33lySC5+qsZt5czT3a0X5mAIRfqXlU8y0yS/7KMfKm2PRWaZQCM8f4zH3ho3LLbn23/dqIv18wI7Tj6ud7AFksBcjJEgFkAB0LkC+ugzcTuQwqzMjyJnOixowAAAuCzDcqgBAL6WuBUnt7DrFLK8gDMzKY4t/WMIwAWA+QGLaHfa1R8wa9pJOtk3ZAS2VuQVdwHdrpbs76mLvFeAG4dgAivmu15GB00GihjvVRck7u1y39wYfIob5J+KrcA9wJDMfndkC9zZzHG47IF5W3qMuZVBuFNtEubMx0tpxJpPqruOskaUj5CXbdwMj2GXnvFWxAay4bNutpodb5T9M7r92867zXewdtz4GdZ8O5R1/ddPmyLxU8vMG4BpZcO7nMFNhe1riNCd7ZiLu/gDc7twpLFxrlCgWvzHbZudibqL8DqePAi8Z8AmfT/QLplDtPD9bH2ZFsssRNzG9vip1IbjrxBAstfInQ7pLLs3FpPHqB2ZE4SRE9pfHiDwIHeK+sdl7QjxEMc0TZo5FDqeYI48j3cK2DHVFFFCAooooAooooAooooAooooAooooAr5S9p3SE4/aMzqbxRnqouXVoTdh9ZszeBHKvon2jba/FNm4qYGziMoh49ZJ2EI8CwPlXylgrLqRceYIA3kW+3Xy31EmSh1YKt1XUDtob+4Qe2Nb2+IvruvXCFFIbKe0AQQeB0N9QBY3BNrabtaWiQnWOZV17LX6vyYG1m+kt++nkMbFSGVHG85AGa/MGFhqedteNYOVgIw43LozTR33WkNm7wQVTzFLrtC2oxc6D6WSXXwRjp4im4yscsEjo99Ym7BY/RYWu3cT51xDiAbiUyEDQhwWYHkDa6nuJIPEVXCnwBIwgyNmZOtPDEYVgsn7aaa+IFS0OyXvmYxyqbqetTqZsrCxGYCzb9zaHmKrBeAaDDyuOJYAW8OrC+t/Klotmo9jAI5LjWEsplH1NxYfutVJQ77e/rl0FiwbH2DNDLLDr1c0ZVZLaBgpyMeAIFwRzsRcboTGoVw+CJUjIZsw5SRupIPeVT4042JtYwEtFJKRGMzwSDeimzhOAZQSbjL7u4i9WPaOyrPi0XtRSxf0hCbaCSMjrQPrK2vcwqLuM+174evQDSbDBcNBMdUgWaGTd8hiqb/nFMlv9bTXZGFLyYEkdpcO0snEmLNIIx+1nNWOXY3W4NYW3TbSdbbuyuIlzgfsxyUwWd40nxYAMmJmGHwyn3VjRiqG3AWDHl2RzrO+TS5vr7f2FiJwew5WkfEyrYlmZVc5LswsCTvVVB00uTytRPsp0WzM5B/s8JHkU/Wc7x4m9REp69yA0uKk1NzogA3tdiAF8gBxzUjJh4I7Zgk7nW0bXQdwyaseZNhuAB1rXBK+b8LAd/jJiuoaPBr81AJZW73IvbztSZx4G/EYhjzzoot9USZv87qQV4N5iljbkRdP8Kh/iPGuFeRyQjOLC5Ibq40XmwFgo9fOr4FxXv33ix7NiwdbSspGjM57XcA/aPgrU2WykFE7TEhF1N7bzzOpAAB3g8qfwmJjYGTEP8pgjZfAhbMV8TXuJWQnR4ouBsUSy/NtcvbuvapTWgI/FxC2nabiw3ZraqvO2gv4W5tsH4PPSYkS4Bz7t5ofAkdYg8yGA+k1ZGxCntNmJFlGrMb8WYAi2/sqSPtLnortc4PH4fEbgkgLbz+bbsyD90txPnWsGD6+orwGva0ICiiigCiiigCiiigCiiigCiiigMX/CN2xZMLhAfeZp38FGVPIln/dFZDh2CrqrCw3rdW8cxIW3dap/2ubX/GdrYg3ukREC24CP3v8AGZKrSYsCxsoI45RmJ5k2JA8OW/hVJ5k8B4kYk0jDhuD5h2u6QKq6fS1tfU02ixDhirgBl17aM5U6cCTbxApSRSQS8SnvN187qt/U27qWhlBUDqjMo0UGQHJ9UhAy+GbyrLQANoyH3sTEbcwD8OqNLnabvYmWBhzZYj/t5G+FdQs4PYgkuNbF3fTwzget69dp3PbwkLg8LKH8mQgg99qzeHkuhB1HizfSTAn/APF9tlI870vLObdY+Gw2IS4zSQdmRTvuShJHnbyrldj6E5mht8idkK+CsCfipog2RMGzRxyA8JIJ4yR4XAZh3MareHP0BIYqJXljxMah4sR7ubS0pTJJE9txcaH9ph7utw6Dzw4jCPh1dnlhjljVXXLKiOpARxuNjZbjflXQHSqbNtLFYYZcXF+MYWT37xhW4asRucabzrbRuInthYXq5osVDJ1sWZFWT+06uRljaCf52UsjKTqMhB4VnP4M/B+hZFu2xf8AG9lQheE2IlI3BlhK383lbzNUjpbjYGnEULFlwsTpZNEh7OV3dm0L2sigXAJJJ0Iq/wC3MUVilkSwl6tkRjwLe75Zsp8qzTHQQ4EAzDOwYmDDDXMwNhiMQflSHfrot7Acs6LTzJYwIjw+HCyxNJJiGDJApZbRJ7ge3ay3u2XUknW5BNJSSunZKYCAn+zyBm7swBJv5U5kG0J16yTrVD7khVY3I+kzWKjuJJ7rUwXY7A2ZY4LnTrJo2I/ZVe0e9jfvFdCt8zXn7+xUSbF7+3gr8hGgP/qZRSb7VcAKZoVB4BUt6Ijr53pzPsvJqsUmJI4syiIHmFDEnwJriKbE6j8XjF+EaqPKyMG+Iqey9LdCBm2OkPZM0br83Lnv5BB9tN8MZJSQt1Vd5UNZQN1lBtmPBRx9afOfnYeRuYMr5b+ZP8abYqQMQGX6sZeyjwWNFsfie+tF3LyJPS6A2CyKe51LNzLHKNe4N5Uz2jrbs28mF/3ib7t96cyyMl/zYVTpoBx4Ds2P7QPjTPETAiwCjvVQL+Nra7+HpV4rMI+s+gmPM+zsHKTdmgjzHmwUBj6g1PVRfYlJfY2G7jKP/wBiS321eq2ICiiigCiiigCiiigCiiigCmW29oLh8PNO3uxRvIf2VJt8Ke1Ufa1C77Ixoj3iMMfqK6s/+ENQHytNMzszsbsxLMebMbk+ppSB1HvD42P+EX9aQp1FkO9b95a3rlW1UZccRya9hpbbyTJYD0U6eIpxHMuthAz/AE8vxyopv402MsYtkTMRrYlioPM62J7q6hOINsrlQTYAMFHgqj7AKzaKjiPOwyixHzVRivmqJkPxPfRPhZRp10CdwcRt5g2PxoOHka6y4g2HvBbvYcc50VR3E+VNFxUcR/MqWbhJJY270QCwPeb2qqz0AtJsXqyDiJEQHUBe3I9/mjv5mnsOHwq/2W7e0szrry/NRlb9wJNQIxDXJLMSTcm5ufE768nkzG/IADwHLkO6r4JPV+hNi5YTpZh4NI45m4EGVylu4SE3/dFWboyIGzTYbsxSfpISLBZVIIZRuVuYGh7JG7XI6vHs1nIE68LofMhgfsFc20UVGDkg0aPJMCLHUXB8wbj4gVSdr7UgwcrO6mbFSdonTsKdFVSfdUAWFhc2uasvW1k/SyQtjJyfnAeQVQK5tkhjk09CFmTGJ2xhZ96yZjvE08oXyK5h62qNxOFwtvdki+kpMijkWDqr5e8XFQdKxzkLYXGpItpqQAbW3bvOvRVLDo2TYkRseRB1iSxBCbB1kyg919Ne40uMJKQCWiktxjHWMPEqvxqLw2OdCSCDm0ZSLq45MNx8d9OYEhkbs9ZC+8AEOL8luVa+82ufPdUNSWpA5MzZrt1TW0/OA/a6h/iRXDTLrkyr9RlU+F1jzfGumTEWbLPmC7+0VYfWVgCPE6d9NnllB/OASAj5RDXB4qwNx4g2okgctIvyjJfkZLjysL+tM5jroAB5H+A+OtPS0R+TryLsLd2pP+eVNZ7cFt53+0A1pElH0x7D1tsfD97TH/15B/Cr5VW9l2D6rZOCXnCJP70mT/8AurTWhUKKKKAKKKKAKKKKAKKKKAK5dAQQQCCLEHcQd4NdVWvaD0qTZ2DeY2Mh7EK/OlI0/ZHvHuHhQHyzt7CrFisREnuRzSIv1VkYL8AKYivXckkkkkkkk7yTqSa5qpce4TE5eZ/w28MrA06TEKxspy3FiRcnwZ3Ja2h0A4aioiu+sNrbv86+v8Kq43IsdYibMdNFHurwA8BpfmaSooqxIUUUUAVeegEdopG+c9vJV+9jVGrTdh4TqYI0O8C7fWbU/E1ybZK1O3MrIlc9Zv0wiy4uQ/OCsP3QPtU1oN6qfTrCXEco4dhvA6r8bjzrk2OWGp9SIvMqFFFFesXCiiigH2An4EkEaq1xdbA3AJ1AI7xu8aXOMUX07XH3kJ8QrBCe/TzqLBr13v8A5/zpVXFNkWFZnuTqfMX9DcmjA4RppI4k96R1jX6zsFHxNIVf/YhsX8Y2pG5F0w6mY6aZvdjHjmbN+waskSfS2Ew4jRI10VFCjwUAD7KVooqxQKKKKAKKKKAKKKKAKKKKA4mlCqWYgKoJJO4AC5J7q+dPaJiztPFGQyMsSXSFLbl4sb/KYi57rDhWh+1bpLb+pxHfZpiOW9Y/PRj3W5msxrh2jaGpYYs2hDK7IL8ml/WN6Cj8ml/WN6Cp2iuf+RU5l8KIL8ml/WN6Cj8ml/WN6CrEg42UDmf86+Qrtnj+axPMHL8Dm/hU7+pzGFFa/Jpf1jego/Jpf1jegq0rh0I1LR8s1mv5Cx87Um2Da11s45rqR4jePSm/q8xhRW16Lg6B3PgoNdv0TtqWkA71tU3m4Em3KlFzKMyMbcxcEHkbU/kVOYwojNgdF4zMpZ2OXtAECxI3X+3yq6/0Z9L4fzptsRHY52VbcGy2Y+lrjvNSONltkHFnUfG5+yobx5zzKuCY3OzPpfD+dJYzYayIyO3ZYWOnxGu8b6d7WmyRMw3i1v3hTlWBAI3EX8jUKEU8iN3Eyv8AJlf1jegpT8kTzl/cq0Y4yRtlsEHAoLZh47/K9NZI7e8Tm5cR433Huq2/qcy+FFd/Jpf1jego/Jpf1jegqwKGc2ALHuFzThcGAbSOqd2rHzC6DzNN/U5jCir/AJNL+sb0FH5NL+sb0FWeWJF4OR84Mtj6A+l65LIfdAX62vx/kKb+pzGFFa/Jpf1jegrc/Yt0XGEwbS6l8Q2a5Fj1a3CD4u37QrO9gbKbFYmOFdMzdojgg1dvS9u+1fQkMQRVVQAqgKANwAFgBXVs0pzu5PIzqWWSO6KKK6zIKKKKAKKKKAKKKKAKTxDEKxUXIBIHMgaClKKA+aZ52kZnckuxLMTvLE3Pxritm6U+z6HEs0kR6mU6mwujnmy8CeY8SDWV7e2HNhJOrmABIupU3Vlva6n+BANeTVoyhr9zpjJMja7jXUbyeQF64rpAeF++1Ylhd40+UxB5e+fPcPjShiVbfnCp5ZNRyuVOlJRwsNyMTzI0HrpfxroQcWKDmWa59FN6kHcWFRmA63MSdwRrn1sKWmmSFssS5nGhdtdeSgUkMUB2UGnymsASOIFtw+Jpokltflc+Xf41N7AlP6UZffOc/NsAB3E21PcPWvE2iQbiBQeYBH8NajYSb2W+Y8t/lU5s3ZzKc0jNf5oY/wCLn4VKbZA72aZGGaTQncu4AfefupnJN1mJRR7qX9ba/GwpbamOyo4Q9oWB7s1/j99Mujidp25AD1P8qs3mkB9txbx5QRe+a3Ehd9vC4PlXGwcVmTId6/7PD7vSmW1sQevFjbqwD/E+twKZmQxSkpwY28L7jUOWdwTOOxEsbaLnQ6jQ3U8Rcf51pkNoZdfxdV77WPqRUyJFkDLfdoQDYg/541B43Z8kZLKWZed9R4iplfVA6facliVYMvFWUXF+dt4768SCKVSwDIy+8B2hbmBvt4VHLLY3FvDgeY8K7hlytdSRppzB3gfCqX5kiqxoN03orVziI1yghy1/oga8Qdb/AApR5VfeFRuPZ7JPO66g+tO+i+xDi8UkI0X3pCOEa+8R46Ad7CiV3ZA0P2T7C6uFsS47cuid0QO/9o6+AWr9XEUYVQqgBQAABuAAsAK7r16cFCKijlbu7hRRRVyAooooAooooAooooAooooArIvbDMDiol+bDc/tO3/DWu1h3tM/+Izak6R2vwHVLoO7f61zbW/7fiaU9Sr0qrW8eF9wHO3OkqUiUHMTwF/+teYbnSgk++Ce+9/iKex4OQ2GVLHixUm3dx9KYjENwOX6un2anzqQhTLh3kHvNoSeWYCwqyB1FLEGsqBsoJZje2g+SCTvNhRg8a0jZRHFzPZ3D1pjg90n1D9oqQ6PLo57wPtqUwSU00cQubL4DU+FqaybRzQu4Ftcq89ba/H4VD4ty0rX17RHkDa1SGDfNCAbEGTKR3G27lapxXII7DNw4NcN4fyOvkKkOjrauO4H7fvqLlXKzAcCR5bqdbKciRAON/jf7h6VVPMk82wLSv32PlYfdSZb86x5FmHiLkfGnnSBe0h4kEeh/majXbW/cD8KPUC2HxGWRX79fP3v4mp2faQSTI4sLAgjv5/GoHAqMxJ1yqWHK43X7qebbb85b6IPnc1KbSBLyqCuZBGTvFwCD6VE4faGZsrRx66e7ubhe/fpXXR+Q3ZeFr+d6b4kWxBtwN/PLf7alviQcYmaMrdUytfUakW5jWw9K1v2YbB6jDda4tJPZu8R/IX4lv2u6ss2LhFlxkUTi6NMFI5rn1FfQgFdOyQu3J8DOo+B7RRRXeYhRRRQBRRRQBRRR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248473957"/>
              </p:ext>
            </p:extLst>
          </p:nvPr>
        </p:nvGraphicFramePr>
        <p:xfrm>
          <a:off x="2568706" y="1118507"/>
          <a:ext cx="3010901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114815910"/>
              </p:ext>
            </p:extLst>
          </p:nvPr>
        </p:nvGraphicFramePr>
        <p:xfrm>
          <a:off x="35496" y="1412776"/>
          <a:ext cx="21242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4051453115"/>
              </p:ext>
            </p:extLst>
          </p:nvPr>
        </p:nvGraphicFramePr>
        <p:xfrm>
          <a:off x="-180528" y="3501008"/>
          <a:ext cx="244827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971600" y="3789040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200" dirty="0" smtClean="0"/>
              <a:t>Nuevos </a:t>
            </a:r>
          </a:p>
          <a:p>
            <a:pPr lvl="0"/>
            <a:r>
              <a:rPr lang="es-EC" sz="1200" dirty="0" smtClean="0"/>
              <a:t>aprendizajes</a:t>
            </a:r>
            <a:endParaRPr lang="es-EC" sz="1200" dirty="0"/>
          </a:p>
        </p:txBody>
      </p:sp>
      <p:sp>
        <p:nvSpPr>
          <p:cNvPr id="26" name="25 Pentágono"/>
          <p:cNvSpPr/>
          <p:nvPr/>
        </p:nvSpPr>
        <p:spPr>
          <a:xfrm>
            <a:off x="5579608" y="1467339"/>
            <a:ext cx="3528392" cy="1008112"/>
          </a:xfrm>
          <a:prstGeom prst="homePlate">
            <a:avLst/>
          </a:prstGeom>
          <a:solidFill>
            <a:srgbClr val="C4D3B5"/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Taylor, 2008  “las universidades en particular estimularán las fuerzas impulsadoras de la transformación hacia una sociedad del conocimiento global”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483768" y="3708524"/>
            <a:ext cx="1368152" cy="648072"/>
          </a:xfrm>
          <a:prstGeom prst="roundRect">
            <a:avLst/>
          </a:prstGeom>
          <a:solidFill>
            <a:srgbClr val="A9BF93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Formación en competencias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123728" y="4005064"/>
            <a:ext cx="360000" cy="144016"/>
          </a:xfrm>
          <a:prstGeom prst="rightArrow">
            <a:avLst/>
          </a:prstGeom>
          <a:solidFill>
            <a:srgbClr val="9EB78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162757468"/>
              </p:ext>
            </p:extLst>
          </p:nvPr>
        </p:nvGraphicFramePr>
        <p:xfrm>
          <a:off x="4355976" y="4797152"/>
          <a:ext cx="34563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27 Estrella de 5 puntas"/>
          <p:cNvSpPr/>
          <p:nvPr/>
        </p:nvSpPr>
        <p:spPr>
          <a:xfrm>
            <a:off x="3890020" y="3933056"/>
            <a:ext cx="360040" cy="360040"/>
          </a:xfrm>
          <a:prstGeom prst="star5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AutoShape 2" descr="data:image/jpeg;base64,/9j/4AAQSkZJRgABAQAAAQABAAD/2wCEAAkGBhQSEBUUEhQWFRQUFBgYGBQYGBgYFxQaFRcVFBQXFxgXHCYeGBkjGhUVHy8gJScpLCwsFR4xNTAqNSYrLCkBCQoKBQUFDQUFDSkYEhgpKSkpKSkpKSkpKSkpKSkpKSkpKSkpKSkpKSkpKSkpKSkpKSkpKSkpKSkpKSkpKSkpKf/AABEIAMABBgMBIgACEQEDEQH/xAAcAAABBAMBAAAAAAAAAAAAAAAAAQQFBwIDBgj/xABEEAABAwEFBAcFBQYFBAMAAAABAAIDEQQFEiExBkFRYQcTInGBkaEUIzKx8EJSwdHhM2JygrLxCBVDkqIXY3OjNFPC/8QAFAEBAAAAAAAAAAAAAAAAAAAAAP/EABQRAQAAAAAAAAAAAAAAAAAAAAD/2gAMAwEAAhEDEQA/AIyw3EwOrvrXSv15J5PdY4fqfBTEV3kDcD9d6V1311O/mT+qCNhsbQKa04D8SlbYMRqRTmf0UzFYTSnaPp8gnEd2EbgDzoghvZAAdT3ZfJY2a6hXSnMqYtEPEgd2fyoiOytHHXgB80DeWxtDczu3eqSy3Y3cK6akDXmSAN2aeUbvDvP8lheVggtFmlhkLw2RlDhNXCha4EA60LQab0DW2XBM9hLbK94FQcJhdmKaUl7Xhz4Ljry2Vc1xLo5Yhl8cMgbn+8RQeeSrk2ySCVwhkkjwuIFHFjqA0zwkUPFTVg6Ubzh+C2zEcHkSD/2AoJ2G5hWgdG4V+8KjjzWUmzm/Cdd1KbqrXF032s//ACYLJaRv6yEVPi0geif2XpZsLv212CM/es8zo/IDD80DT/I6a1/mGv1msTchpk0a7k42j6RbJ1LTYBaGy4xiZOI3R4ADvFXE1oNRvruULZek2RpOKCI1+7jbTjvNUEibpAyoQctRXfXisf8AKOIrvrv8tUn/AFHhf8cL2GurSHClP5alPrFtBZZSAySjnUGEtcCSdwyIJ3fmgjJrgY5uYzz15c9Qoa8dj3tGKPMcNfVWHFG1xoXDFwrRw4ZHPzWZsRacxTge/LNBS74yDQ5FYq1b42WinGbcL9zhkf1XC3xspNATUYm1+Ifkg27IXZabXaGwWdvWOIJoThDWtFS4v+yM/Mgb1LXnsw+KTq7RE6KX7jxk6mpYRk4c2kjiuUsFpfE4SRSGORhyLXFrhzBHlSu/TVWZcPTOJY/Z73hbaYjT3mEY2/vEDU/vNoUHGNsJjqHCo9RX5rTLcAd2o3fyn8DwVqzbDQ2mMzXVO20RnMwSO943kx7t/J4r+8uLtV2PjkLS1zHt+JjwWvHNzT/UKhBxnsFctCNQcqePkkddj+FfnpXRdkbIyTJ4o7c4V+j9ZJH3M5o3O7tfJBx9nsdT2vLfu8tVIMuqmjiNMj+KmnWAE55Gm/Ud6VliI1G/Ub9fJBAmzDR4pXy3aHwSPurgd2QIy8PreuiNirkQtbrqLdNOFCaIOakuw6geRr5A0zTGWKh3+IouojhJOYzy08Etouyozbl3IOTSKcfdmA1A7J3ZZabzqhB6E6sfdHiUYDuoO4J9FETXM0BWRsvEnyQRxY7iSsms+q1/FPxZWpPZm8K+KCOfH3ef5LU6LuHqpTq28KDw/BabQGNaXHIAEkmlAACSTyoEEa7CASSAAKlxFAANSXHILmrf0hWCN2EydZuPVtLwPEgN8idFXG222j7ZKQwltna7sRjLEBUB7xvceelaDeTzBcgtv2m6Le7DkyRxp2mmMuJ4O0rpqarC8OiCH/TfI3vzHyVTAq5ui3a8TRNssr/fRg4MR/aMGYAJ1c3PLgBwNA5S39E8zfge13Igj1zUDbNiLXHrEXc2kFehnEjXPvTZ8bXHNtK79UHmueyPZk9rm94I+a04V6Ptd1sfk5rXDuryqubt/R7ZpDUMAJ8EFJp3dd5yWeVk0TiySNwc1woaEaGhyVjW3oqjPwl7TyNR6qFtXRdMPgkaeRqD+SB7Z+m+3UAnbZrSB/8AbC0nvq2mfgpCzdLljd+2u3q66us0zoxzODJvquFtWx9qj+KJ3hQqMlsUjT2mOHe0oLcs22l1yUpaLVBymhZMweMVH+qd2i8LMerbFarNaRLIGBrMbZBUE4jG8OOEAZ5qkk6u+8HwyNkjNHNNQaA0yI0PIlBZd87FQy1LR1bj9oaV1/RV/fOzk1mccbat++NPHgrNuG+nzRgyNoaZ0yz13qUksQlFMIcDu19EFLXXfE1mkEkEjo3jRzTTz3EcirJsvTLDaYOqvWyidzWnBNGcDwd2dQWE8WnwK03t0SzTHFZ4JASdMJDa/wA1AO+qbWPoFvN5zZFGCNXyjLkQwOKDXc94CaMF4o4k5ZE4amlcs8t9M+SlYrNT4Se4qd2d6AZ4nVmtbAMqsjY51ePac5tO+hXc2HovszKYnyvpxcGj/iK+qCrnR5Ue2vh68lusllb9k67qV7lctm2NsjNIGn+KrtP4iVJWewRx/Axja/daG/IIKNtF35jEwsrxBFfMUI/NYsgppQ+CtzbK6uts5cBV8faHMfbHkK+CrCWAVrQj5IIi02FpqXNpzH5hY4MqCh5HL1ClAzXMFaJYOXHQ5+iCEnsYNMj4AFKpItpvOm8IQW66LkhsfJbHHn9eawDnbkGPVcvRYvZxHosw47x9eCUSilMx9d6BqCDw8lF7SWN0ljtDIx23wyNbTiWmgqOOnipsy5rTI6oNKAkUrXjkg8llIn17WXBIQCCKkZVoCMi3PeD+HFMUAt1ntDmOa5hLXNILXDIgg1BHMFaVsicARUVFcxWlUHpG475E8THfa6uMubwc+Nrz/V9VT6Sh7xvVR7PbSyNeJOLgMAOugppnl2a50IJplUWpZLyZISAc2njrkCNeRBQI9pH14oqDqNN9KJ25tdfr9FpMB0pXu+s0GkxkHL64rExAqRhuuY0pG7lUUHmfxTHaLFZurbhBlkrgZUnJuEOcRG1znCrmNwtDnEvFBSpAPrDs06ZlTgwVIFdajLcMlsd0bsdk948GVPqVCCzXo1tMT2B5cWtY9kbgaCp6tkE9G1I+KWtQdK0Uv0Z2a9B1r70fix4erbiZVnxF1WxtAFajeTkgxPQ7YnfGC7jkwV9CfVb7F0N3ZG7ELPicDUFz35eAIHou2QgjINmbMz4YIx/KD80/js7W/CAO4AfJbEIEASoQgEIQgEIQgxeFTW0TXWS2PhJ7B7cZO9jq0Fd9DVv8qudV90vXCZbILQwduzmp5xuoH17jR3gUHGF4O4H1TeZ/MhRF3XiHN4Hwp6J4X8HepQEtpcKUcPEUSps97idT6H8kqC6q11/ukD81rMtFgXnI+iDeCtE7s+X1yWxr/Na3RfvfXig1ONSAN/0UspFAedOXDPint2Xe1+IlxypoONfyUibkZvqe80Hog8hbQki0ygggiRwLTq0gkEc9NdVFruul27BHeMpAwlzs2Z8AGPB3tc0DucHjcuFQCUJEIJ/Zl+OTASKHLMVpvy4UzP8Acq4+jG74bVJNO5zzilcGgOLQGspG2uVSSGg67yqChmLa0JFRRX10K2Qx2RpIpjJd4E5eiC14boiboxvecz6p21gGmXdktcMtQtmJBkuB6SLa+xSwXi2JswgZLE9hdhcOuwFjmHPMFjgcj2XnvHb+1NqADWvDPjmaaDKleOWq5vpKu4y3fIWhhdCWWgCQ+7d7O4Sua/cWljXAg5Z7tUHG3RtPb7wiE5Y+FjpDGGiTqGCoa9haWxvnmqKVcCxtTQA50c7OXXfP+ZNklmd7Ex37N0ru21zHDIPZjfhe4Gr6VprRQFj6Qrfb2veIeojgc12Jha0ENcS8Olnx0IGVGRuNTU0AzcXlZL8klYyxzylha7G901WA6j3klniOYyAaHd4QXTHoslhDXCK60Fd/fnvWaAQhCAQhCAQhCAQhCAWq0wh7S1wBa4EEHQg5EHwW1CDzNtDdgsVsls7h8Duwc6uYe0xw8CPGvNIy0BwGZH1+qsrpp2dxxMtTPiiIZJTexx7BPc7L+fkqxsVlqRqa57u9A53/ABDTQgIT4XdXOiEFulvhzG9ZNi5+f5pOoOo57krQd9EC+z93msHWfu81m45fqm8j89D5oJi446Y+8fipYqJ2eb2X5EdofIKVcEFMdNOyxnZ1rBV8dTzI1I/HwVDuGa9f3zYsYIVRbV9GLJXF7Ow87xoe8IKbQujvDYS0xH4A4cWnXwKa2fZK0vdTqiOZ0CDTs/dBtE7WDSoLu7f5r0ds1AI42tFAAPJVfdtihuuHrJ3dp2jB8chA0A3DdU5BcptRt1PbOyXYIt0LT2eWM/bPflwAQeoprzjhjMkjw1o568hxP1oqxvvpOkts4slgb1skhw/9lg+09729qUAajsxih/aihNT7K3izEYbTK9tkNXvjaadaWjssrqATSoHDjQixNhXPfI72Kyezwu/1DXE8VqAXOJcRvpWmQQXDs3dDLLEGY+slIHWSn4pHAAVoMmMGjWCgaMgnO0V2+02SaGuHroXsDj9kvaWg5cCQfBarmu4tFXaqUlZkg8+WLbS1Pl/y/qIo+qidC4wxySkOjaWEta1+E1IpUkNqak6hT1q2tvMWGM2brTMQ1tHCyOJI928NiYDJUOB7TjmASRwgr22lfddvmsvUxlslpdK+YuON0cz8UeZIazC11O1UAk5a1l7g22ns8EgiENGSyur7PNI2jz1jaTOlhaW0dhFAfgrvCCzNgvbPYY/8wxe01fjxGMkjEcGUYwjs0y1yzXRqtuinba3Xg+Z1riMcWBphLYXsid2iH0keTiI7OVTq7grJQCEIQCEIQCEIQCEIQCEIQNLzu5k8MkUgqyRha4ciKef5Lz/Jdb7LO+GQ1MbnDvzqHCu4jPx3L0UVVHTHs8Q+O1xgZ+7k7xnGfEBzT3NQc3E8jkhRliDyMsPn+qEF1B53j9fVHWpv7SeBWXtXf80Gx8o5fmtLn8gsHz1H6LUZRyQdHcY92f4vkApEqM2eHuv5jz4D8FKIGdqiqoW12Cq6J6h77vWGzRmSd4Y0DfqeQAzJQQclxhx0Vf7abd2exExWYMmnGTiM44jn8RHxu/dHDM7lDbddM0loDobJWGI5F9fePFM8x8I7vPNVe51UDm8bzknkMkri97tXHXkOAA4DIJottns7nuDWAuccgBmSrH2P6IJJiH2kFrfuDXxP5IOc2C2RktlpbRp6tjgXO3Gn2QV6guO42xRtFBom+zmy0dmjDWNDQBoF0LQgA1YyaLNIQgoPpBvT2C85pJbP1wmwPgc59GsIjYyQhuA1diYBUmorkO0SX9xX9H7U+SWCMsmhikjdapo4G7wXND8RII6sCjQSBWlCE96ZZhZ7TZJ5MfU0laTGG9Y11GEFjn5NLh2a6gB1M1A3Jelj6+xyspE2YzMe3KSfdhdJTHI4kxZHP4uaDq7t6amyXjFYm2djWvkbH1wmD2VIywYWUcDkBpmdytNpqq1tG1V03WS5zJRNL2y51nl62TDQAh0zW0aNwBACsO77WJYmSNBAkY14BpUBwDhWhIrQ8SgcIQhAIQhAIQhAIQhAIQhAKPvy6W2mzyQu0e2lfunVru8OAPgpBIUHnJ8b4nujkNHMcWkYdCDQ941Quk6Y7qdBaGWmMHq5xhfTQSM0O+mJvq1yEHcinPy/JI4t4nyTNs3f9d4WbrV3oNjnDUEeefyWJaTn+Gq0GTlXwRiG4IOu2f8A2A73f1FP3voudO0cFjsbZJ5AwUcaVq49o6DeqP6QumOa2ExWdzooK5gZF43VOp7tOR1QWbtt0vWayVZE5ssufw9prT4ZHzA79FQO0+189teXTPceAJJ7v7Cg5KFfKSak1PFPrnuOa1SYIWFx3n7Le8oGAFV12yvRtaLWQSDHGd5HaPcD8yrH2J6IY4sL5hjk1zGTe4K17BdLWAZIOM2S6MoLKBhYC7e45uPifku8st3taNAnLI6LNAgSoQgEIQgrfpphb7C0yMxx9fHjzoQDiAINCW1dhaSASGudQFVxDZ4HWYvgl6xtnngc9sUb4Ym4nhpLW0Ej3Bpd23uJGelVdu3FgZNYpmSCrDG4nKpGEF9W/vClRzCoa5Nnm+zyshxymWMlxNo6uIUBphjj95O5laYi0MLuWoWR/wBLrJaHsfanso0E9U2VwJLgPie95fQcBRWDcb4BC2OzPY6OECIBjw8MwAAMJBOYFNc1Sh2emt93xsghs1ZI2GsdkbGWk0d2rQ6Qu7yG58FZPRpsO+67O+F8zZccgkyaWhji0NeBUmo7I3Deg7RCEIBCEIBCEIBCKoQCTEiqRAtUhQgoGt4XbHO0NlY17QagO0BAIr5E+aE5QgroTGudUCYj+36LSwn73otNut7YWF8sgY0DOqB09/d5rk9qukSKygsjpJLwByb3n613rj9qukx8tY7P2GaY/tO7uA56rhXyEmpNSdSdT3oJC+9oZrVJjmeXcB9lo4AKOa0k5ZqSuHZ2a1vwxNrSlXbm14+qunYjoojgo+QY5PvEadw3IK+2Q6LZbSQ+YFkf3ftHv4fPuV47M7FRWdgaxgAH14qfsF1NYMhopOOOiDTBZA0JyAlQgEIQgEIQgEIQgbW1tWmulF5wua55Ltt7pWPhdHG+WIvkcY4jUFuAyFpLpGnBVsbXaEVGi9KSjJea7+u22WW93uYHGCKYFr6+7ZA+TGGGR3wNoSHCuteNSHQbEbT2iOyyRxSS0hlewCOyMe3CPgBknlaWilOyRUCifdGG0N7Wq8A+0maSye8aXhjGQhwacJ7IAcKimVcyEXNbLO68LQyOGW1xPkbKzqo+yS+MNc7FIWNpihccVaHOm9Sl+dNUNhk9nFilD2BvZc+NjW15xmTIDhVBawQtcD6tB45+fetlUAhISgFAqEhQEAQglLVISgSqEVRUoBYkpStbggMYSrAO5oQUVtHt5HZQWgiSX7jTk3m8jTu1+aq2/NoprU/FM4ng37Le4fimdpGebsTq5nX13rSAgRbYIHPIDQSTwUtdOy8ktCcm/R8F3VzbLsiA7NTrXMj9UFj9G2zLI7HCQ0AuiicctS5uIk86kru4bMAo/ZeENs0YG6OMf8ApgIFAWawWQQKhCEAhCEAhCEAhCEGLwqQ6ab4dZbVEWsY8vhPVl4xNheJCHyBhGFzy3qwCfho7LNXe9Vh0sugaITMyIvc54Y+evVRUaHSOcACXk9kBgFXHhQoOPdc4dabHNI59o9rsbnAyvLhjb1bi0BmEBgErsqUy4rtrt6JLHG909sZG4Uo1h7EMeeZpXMknVxKrS8bTJPFZ5YzLJBHOImuLm2eBuMdXgZDDWSNoOHtE6Gm9OL/2XntnVwwQwiQydrqjaS1uoLpJJ3kECu4VzQeg7vtccjfdPY9rTh7Dg4AgDs1BNCBTJOarkujHZOa7rALPO+N7hI9w6vFhaH07NXAE5gmtBquuqgSqKpaoQARRJRBQBKKoBRiQIXJClJWB70BRIacklAscY5IMqoWAdyQg8YWayOeaNFfwXVXVss0ULqE9xpnyPgpa7rC2MZMFO8ct+nBSLCzcAD3Vp41QbLHY2gdmngVINYQMnHln5c0ywjloM9KeazpQfa9DyQXRs+Pct/hZ/S1SYURs473I7mf0NUrVBsqlqtYSgoM6oqsapUCgpUUQgEISVQKhCEGL1wPSnswbdZerDsJbIHtcdAWhzTUb+y5y75ygNrrNjsk7Bq+GVoPNzHNGme/cgpGMR2e6p4IDLae0J+vawMhifEWOcQ9xpIPd6NxZ+K667ekU2extk6qyEnEQw2z3zsTiWtDBFSuYGZHeFxWwdjkt0sjLcJXxdQWxufjEcT6tDQ1uTK00Ggwqf2C2bFqsrYcmUjIkLWNxFwe+N4x0JrVuo4oJboz6VrVeN49ROIWRiGRwbG11S5pZSrnOcdCdKK36rj7BLdt1RtiMlngc1oqC5glOLME/bNdc11glBzGdUGyqRY40ElBmQiiwCWoQZF4WJesXSBa3SIMy8rAnmtLpCtZfxKBykMi0h+/+yhry2zscH7W1QMI3dY0nj8LST6IJvrkKvLX03XYw0D5ZObIjT/mWn0QgrqKMt0r/ALjn6/itjJHagkZcQcq/3TNlpJIpmRuoa5U47tE6imJ3DLz7kG+O0O36ZZGgNVkbZnWlKa0rnu18E3LhxJoO8Z8wtb3ioFTmef8AdBfezp927k4Dya1SwcoXZx3u3/8AkPyapdpQbWlZBy1YkuJBtqlWnEssSDaSkxLXVKEGeJAcsSUlUGeJBK11ShApTG2sqCnxKZ2rRBQF47Yvmt0lnAmjf17oo44nMixEOLR1k7quzI+yABXfqo+6LrME1qEsdmd1TwCJY5LQRj7TcHabi11IqV21s6OIWW51q7ZcZOtDQ7CGvriqKDPOpooq0WkC+g1wNLQIHZ5ZxYozQdw80ELc3RVarwmdKBHZosWRcwsJGvYhbiwjdSu7vXo5po0DXIZ8Vzts2ssNlqJLVAwj7PWNLuHwtJd6KAt3Tddkekr5Tp7uNx05vwhBYGM/RS1PFU3bv8RcQr1Nkkcdxkka0eIYHfNc3eH+IK3Pr1UcEQ/hc93Kpc6nkAg9EV+qrGe0sjbieWsAzJcQ0AcauK8p3h0p3nNk62SgHcwiIf8ArAXOWq3ySmsj3PPF7i455nNxQerby6S7thqH2yGo3Md1h4/6YcuUvLp/sDP2TJ5jyaGN83ur/wAV52JSILfvD/EPMR7iyxs5ySOk9GhgXMXj0y3nLWk4iBrlExjaV/eILvGq4dCCQvDaC0zn308sn8cjnctCaJhiSIQLVCRCDuPaSMqfX4Cq2Rsq0GpHHKleWVDqoz2gV7uRPdoPqidNtAppSvEU19UDtsRGddOFNOGZWyyOc6QAur2m/ZA35itVHsldX8SSd/onNhtBMzACc5GZZmtXNr3IPQezh9yf/I75NUuobZoe4J/7j/8A8qWqg2ByUFYtKyCDIFZArRPaWRtq9zWN4ucGjzJooy1bX2OMVfaYsuDsWunw1qgm6oJXGW3pfu2OvvsZBA7IHpiIUHbOn6xNrgY91DThXnk0hBZ5KFSNt/xE69XZ9+Vcqj/drzooG2dPlsd8DWsz5ZjgcLQfIoPRrVotN5Rx16yRjKDPE5raeZXlm39K1vl1lp/uOR3EPcQR3hQs21NpdrM8U0wnBTl2KZckHq207Z2RlazA/wADXv8AVjSKc9Fz14dLVhZ9uu/4ohppkX4vIE8l5imtLnfE5zu8k/Na6oLzvXpqs+fVsaT3yP8ATAwf8gq12s2yNrlbI0YSxrm4mtwGjiCPtuOWe/euWSIMnFYoQgEIQgEIQgEIQgEIQgEIQgEIQg//2Q=="/>
          <p:cNvSpPr>
            <a:spLocks noChangeAspect="1" noChangeArrowheads="1"/>
          </p:cNvSpPr>
          <p:nvPr/>
        </p:nvSpPr>
        <p:spPr bwMode="auto">
          <a:xfrm>
            <a:off x="0" y="-8890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22" name="21 Grupo"/>
          <p:cNvGrpSpPr/>
          <p:nvPr/>
        </p:nvGrpSpPr>
        <p:grpSpPr>
          <a:xfrm>
            <a:off x="4409984" y="4155942"/>
            <a:ext cx="4472647" cy="388888"/>
            <a:chOff x="0" y="754115"/>
            <a:chExt cx="4472647" cy="20171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5" name="24 Rectángulo redondeado"/>
            <p:cNvSpPr/>
            <p:nvPr/>
          </p:nvSpPr>
          <p:spPr>
            <a:xfrm>
              <a:off x="0" y="754115"/>
              <a:ext cx="4464495" cy="201713"/>
            </a:xfrm>
            <a:prstGeom prst="roundRect">
              <a:avLst/>
            </a:prstGeom>
            <a:solidFill>
              <a:srgbClr val="A9BF9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27846" y="766159"/>
              <a:ext cx="4444801" cy="182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0" i="0" kern="1200" baseline="0" dirty="0" smtClean="0">
                  <a:solidFill>
                    <a:schemeClr val="tx1"/>
                  </a:solidFill>
                </a:rPr>
                <a:t>Actividades de enseñanza – aprendizaje  similares a la realidad</a:t>
              </a:r>
              <a:endParaRPr lang="es-EC" sz="1400" b="0" i="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346976" y="3698048"/>
            <a:ext cx="4464495" cy="379024"/>
            <a:chOff x="0" y="524583"/>
            <a:chExt cx="4464495" cy="9444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" name="29 Rectángulo redondeado"/>
            <p:cNvSpPr/>
            <p:nvPr/>
          </p:nvSpPr>
          <p:spPr>
            <a:xfrm>
              <a:off x="0" y="524583"/>
              <a:ext cx="4464495" cy="94444"/>
            </a:xfrm>
            <a:prstGeom prst="roundRect">
              <a:avLst/>
            </a:prstGeom>
            <a:solidFill>
              <a:srgbClr val="9DAD9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4610" y="529193"/>
              <a:ext cx="4455275" cy="85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0" i="0" kern="1200" baseline="0" dirty="0" smtClean="0">
                  <a:solidFill>
                    <a:schemeClr val="tx1"/>
                  </a:solidFill>
                </a:rPr>
                <a:t>Centrada en el aprendizaje</a:t>
              </a:r>
              <a:endParaRPr lang="es-EC" sz="1400" b="0" i="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195736" y="3392137"/>
            <a:ext cx="6534728" cy="316387"/>
            <a:chOff x="0" y="371179"/>
            <a:chExt cx="6534728" cy="31638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3" name="32 Rectángulo redondeado"/>
            <p:cNvSpPr/>
            <p:nvPr/>
          </p:nvSpPr>
          <p:spPr>
            <a:xfrm>
              <a:off x="0" y="371179"/>
              <a:ext cx="4464495" cy="73725"/>
            </a:xfrm>
            <a:prstGeom prst="roundRect">
              <a:avLst/>
            </a:prstGeom>
            <a:solidFill>
              <a:srgbClr val="C4D3B5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077431" y="510287"/>
              <a:ext cx="4457297" cy="1772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0" i="0" kern="1200" baseline="0" dirty="0" smtClean="0">
                  <a:solidFill>
                    <a:schemeClr val="tx1"/>
                  </a:solidFill>
                </a:rPr>
                <a:t>Formación integral del estudiante</a:t>
              </a:r>
              <a:endParaRPr lang="es-EC" sz="1400" b="0" i="0" kern="1200" baseline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7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Características ABP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</a:t>
            </a:r>
            <a:endParaRPr lang="es-EC" sz="1400" dirty="0"/>
          </a:p>
        </p:txBody>
      </p:sp>
      <p:sp>
        <p:nvSpPr>
          <p:cNvPr id="19" name="18 Rectángulo"/>
          <p:cNvSpPr/>
          <p:nvPr/>
        </p:nvSpPr>
        <p:spPr>
          <a:xfrm>
            <a:off x="107504" y="1087433"/>
            <a:ext cx="335611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Proceso de aprendizaje</a:t>
            </a:r>
            <a:endParaRPr lang="es-EC" sz="16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19241888"/>
              </p:ext>
            </p:extLst>
          </p:nvPr>
        </p:nvGraphicFramePr>
        <p:xfrm>
          <a:off x="-244920" y="1600040"/>
          <a:ext cx="4723130" cy="305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4590272" y="1087433"/>
            <a:ext cx="406056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Proceso de trabajo - </a:t>
            </a:r>
            <a:r>
              <a:rPr lang="es-EC" sz="1600" dirty="0" err="1" smtClean="0"/>
              <a:t>Vizcarro</a:t>
            </a:r>
            <a:r>
              <a:rPr lang="es-EC" sz="1600" dirty="0" smtClean="0"/>
              <a:t> y Juárez</a:t>
            </a:r>
            <a:endParaRPr lang="es-EC" sz="1600" dirty="0"/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auto">
          <a:xfrm>
            <a:off x="4571999" y="1578571"/>
            <a:ext cx="1944218" cy="366712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es-EC" sz="1400" dirty="0" smtClean="0">
                <a:effectLst/>
                <a:latin typeface="Times New Roman"/>
                <a:ea typeface="Times New Roman"/>
                <a:cs typeface="Times New Roman"/>
              </a:rPr>
              <a:t>Presentación  </a:t>
            </a: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del tema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auto">
          <a:xfrm>
            <a:off x="4590271" y="2067521"/>
            <a:ext cx="1925946" cy="497384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Times New Roman"/>
                <a:ea typeface="Times New Roman"/>
                <a:cs typeface="Times New Roman"/>
              </a:rPr>
              <a:t>Listado de las cosas que conoce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0" name="Rectangle 82"/>
          <p:cNvSpPr>
            <a:spLocks noChangeArrowheads="1"/>
          </p:cNvSpPr>
          <p:nvPr/>
        </p:nvSpPr>
        <p:spPr bwMode="auto">
          <a:xfrm>
            <a:off x="4590271" y="2684536"/>
            <a:ext cx="1925946" cy="730885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Planteamiento del problema de acuerdo a lo que conoce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1" name="Rectangle 83"/>
          <p:cNvSpPr>
            <a:spLocks noChangeArrowheads="1"/>
          </p:cNvSpPr>
          <p:nvPr/>
        </p:nvSpPr>
        <p:spPr bwMode="auto">
          <a:xfrm>
            <a:off x="4590271" y="3536440"/>
            <a:ext cx="1925946" cy="852170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Presentar posibles soluciones y selección de la más factible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2" name="Rectangle 84"/>
          <p:cNvSpPr>
            <a:spLocks noChangeArrowheads="1"/>
          </p:cNvSpPr>
          <p:nvPr/>
        </p:nvSpPr>
        <p:spPr bwMode="auto">
          <a:xfrm>
            <a:off x="4590271" y="4486463"/>
            <a:ext cx="1925946" cy="729615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Planificación de las actividades para resolver el problema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6895640" y="1578571"/>
            <a:ext cx="1755192" cy="488950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Investigar lo que requiere conocer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Rectangle 86"/>
          <p:cNvSpPr>
            <a:spLocks noChangeArrowheads="1"/>
          </p:cNvSpPr>
          <p:nvPr/>
        </p:nvSpPr>
        <p:spPr bwMode="auto">
          <a:xfrm>
            <a:off x="6861051" y="2185511"/>
            <a:ext cx="1906797" cy="981220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Presentación de la solución con documentación que respalde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5" name="Rectangle 92"/>
          <p:cNvSpPr>
            <a:spLocks noChangeArrowheads="1"/>
          </p:cNvSpPr>
          <p:nvPr/>
        </p:nvSpPr>
        <p:spPr bwMode="auto">
          <a:xfrm>
            <a:off x="6895640" y="3286619"/>
            <a:ext cx="1872208" cy="537845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Revisión de su desempeño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s-EC" sz="140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51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El Docente en el ABP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</a:t>
            </a:r>
            <a:endParaRPr lang="es-EC" sz="1400" dirty="0"/>
          </a:p>
        </p:txBody>
      </p:sp>
      <p:sp>
        <p:nvSpPr>
          <p:cNvPr id="19" name="18 Rectángulo"/>
          <p:cNvSpPr/>
          <p:nvPr/>
        </p:nvSpPr>
        <p:spPr>
          <a:xfrm>
            <a:off x="1547664" y="1099996"/>
            <a:ext cx="167805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Guía, facilitador</a:t>
            </a:r>
            <a:endParaRPr lang="es-EC" sz="1600" dirty="0"/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auto">
          <a:xfrm>
            <a:off x="3779912" y="1039763"/>
            <a:ext cx="5184576" cy="612279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/>
            <a:r>
              <a:rPr lang="es-EC" sz="1400" dirty="0"/>
              <a:t>Fomentar la investigación  para que los estudiantes adquieran nuevos conocimientos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auto">
          <a:xfrm>
            <a:off x="3779912" y="1767542"/>
            <a:ext cx="5184576" cy="497384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/>
            <a:r>
              <a:rPr lang="es-EC" sz="1400" dirty="0"/>
              <a:t>Estimular al estudiante para busque solución a un problema en base a los conocimientos adquiridos.</a:t>
            </a:r>
          </a:p>
        </p:txBody>
      </p:sp>
      <p:sp>
        <p:nvSpPr>
          <p:cNvPr id="30" name="Rectangle 82"/>
          <p:cNvSpPr>
            <a:spLocks noChangeArrowheads="1"/>
          </p:cNvSpPr>
          <p:nvPr/>
        </p:nvSpPr>
        <p:spPr bwMode="auto">
          <a:xfrm>
            <a:off x="3787888" y="2397924"/>
            <a:ext cx="5176600" cy="730885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s-EC" sz="1400" dirty="0"/>
              <a:t>Propender a desarrollar el pensamiento crítico, trabajo en equipo, colaboración  para que alcancen la solución  a un problema</a:t>
            </a:r>
            <a:r>
              <a:rPr lang="es-EC" sz="1400" dirty="0"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8" y="1099996"/>
            <a:ext cx="1193615" cy="1104094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794856" y="109999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D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547663" y="1578571"/>
            <a:ext cx="167805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Lograr AS</a:t>
            </a:r>
            <a:endParaRPr lang="es-EC" sz="1600" dirty="0"/>
          </a:p>
        </p:txBody>
      </p:sp>
      <p:sp>
        <p:nvSpPr>
          <p:cNvPr id="23" name="22 Rectángulo"/>
          <p:cNvSpPr/>
          <p:nvPr/>
        </p:nvSpPr>
        <p:spPr>
          <a:xfrm>
            <a:off x="1556914" y="2016234"/>
            <a:ext cx="167805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Guía, facilitador</a:t>
            </a:r>
            <a:endParaRPr lang="es-EC" sz="1600" dirty="0"/>
          </a:p>
        </p:txBody>
      </p:sp>
      <p:sp>
        <p:nvSpPr>
          <p:cNvPr id="24" name="23 Rectángulo"/>
          <p:cNvSpPr/>
          <p:nvPr/>
        </p:nvSpPr>
        <p:spPr>
          <a:xfrm>
            <a:off x="1565216" y="2395628"/>
            <a:ext cx="167805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Autoevaluarse y actualizarse</a:t>
            </a:r>
            <a:endParaRPr lang="es-EC" sz="1600" dirty="0"/>
          </a:p>
        </p:txBody>
      </p:sp>
      <p:sp>
        <p:nvSpPr>
          <p:cNvPr id="3" name="2 Abrir llave"/>
          <p:cNvSpPr/>
          <p:nvPr/>
        </p:nvSpPr>
        <p:spPr>
          <a:xfrm>
            <a:off x="3563888" y="1099996"/>
            <a:ext cx="72008" cy="1880407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52535" y="43651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Conlleva </a:t>
            </a:r>
            <a:r>
              <a:rPr lang="es-EC" sz="1400" dirty="0"/>
              <a:t>una mayor carga de trabajo para el docente </a:t>
            </a:r>
            <a:r>
              <a:rPr lang="es-EC" sz="1400" dirty="0" smtClean="0"/>
              <a:t>y mayor </a:t>
            </a:r>
            <a:r>
              <a:rPr lang="es-EC" sz="1400" dirty="0"/>
              <a:t>dedicación para el seguimiento, evaluación del trabajo realizado.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9559" y="3861048"/>
            <a:ext cx="129208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Dificultades</a:t>
            </a:r>
            <a:endParaRPr lang="es-EC" sz="1600" dirty="0"/>
          </a:p>
        </p:txBody>
      </p:sp>
      <p:sp>
        <p:nvSpPr>
          <p:cNvPr id="26" name="25 Abrir llave"/>
          <p:cNvSpPr/>
          <p:nvPr/>
        </p:nvSpPr>
        <p:spPr>
          <a:xfrm>
            <a:off x="52535" y="4430724"/>
            <a:ext cx="45719" cy="103831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Rectángulo"/>
          <p:cNvSpPr/>
          <p:nvPr/>
        </p:nvSpPr>
        <p:spPr>
          <a:xfrm>
            <a:off x="5444014" y="3674894"/>
            <a:ext cx="129208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 err="1" smtClean="0"/>
              <a:t>TICs</a:t>
            </a:r>
            <a:endParaRPr lang="es-EC" sz="1600" dirty="0"/>
          </a:p>
        </p:txBody>
      </p:sp>
      <p:sp>
        <p:nvSpPr>
          <p:cNvPr id="36" name="35 Rectángulo"/>
          <p:cNvSpPr/>
          <p:nvPr/>
        </p:nvSpPr>
        <p:spPr>
          <a:xfrm>
            <a:off x="5220072" y="4149080"/>
            <a:ext cx="36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Video conferencia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Blogs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Intercambio información en línea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Presentaciones WEB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Repositorio nube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Administración contenidos</a:t>
            </a:r>
          </a:p>
          <a:p>
            <a:pPr marL="285750" indent="-285750">
              <a:buFont typeface="Wingdings" pitchFamily="2" charset="2"/>
              <a:buChar char="ü"/>
            </a:pPr>
            <a:endParaRPr lang="es-EC" sz="1400" dirty="0"/>
          </a:p>
        </p:txBody>
      </p:sp>
      <p:sp>
        <p:nvSpPr>
          <p:cNvPr id="37" name="36 Abrir llave"/>
          <p:cNvSpPr/>
          <p:nvPr/>
        </p:nvSpPr>
        <p:spPr>
          <a:xfrm>
            <a:off x="5174353" y="4199602"/>
            <a:ext cx="45719" cy="1749678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8233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Diseño de problemas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</a:t>
            </a:r>
            <a:endParaRPr lang="es-EC" sz="1400" dirty="0"/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auto">
          <a:xfrm>
            <a:off x="1720640" y="1223456"/>
            <a:ext cx="6954672" cy="1377632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/>
            <a:r>
              <a:rPr lang="es-EC" sz="1400" dirty="0"/>
              <a:t>El problema debe estar relacionado  en un contexto del mundo real con el tema que se desee estudiar, no debe estar limitado aplicar fórmulas. El  planteamiento del problema puede ser narrativo o un caso, debe ser motivador para que el estudiante se interese por resolverlo; un  problema  con estructura inacabada desafiará a los estudiantes a que a la hora de resolverlo, se puede incorporar artículos, revistas, diarios, videos, historias, novelas, artículos, ensayos en la descripción del problema.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2914"/>
            <a:ext cx="1224136" cy="11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Implementación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    </a:t>
            </a:r>
            <a:r>
              <a:rPr lang="es-EC" sz="1400" b="1" dirty="0" smtClean="0"/>
              <a:t>EV</a:t>
            </a:r>
            <a:r>
              <a:rPr lang="es-EC" sz="1400" dirty="0" smtClean="0"/>
              <a:t> evaluación</a:t>
            </a:r>
            <a:endParaRPr lang="es-EC" sz="1400" dirty="0"/>
          </a:p>
        </p:txBody>
      </p:sp>
      <p:sp>
        <p:nvSpPr>
          <p:cNvPr id="10" name="9 Rectángulo"/>
          <p:cNvSpPr/>
          <p:nvPr/>
        </p:nvSpPr>
        <p:spPr>
          <a:xfrm>
            <a:off x="267008" y="966788"/>
            <a:ext cx="293684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Contenido de la Unidad 1 – Circuitos </a:t>
            </a:r>
            <a:r>
              <a:rPr lang="es-EC" sz="1400" b="1" dirty="0" err="1"/>
              <a:t>combinacionales</a:t>
            </a:r>
            <a:r>
              <a:rPr lang="es-EC" sz="1400" b="1" dirty="0"/>
              <a:t> SSI</a:t>
            </a:r>
            <a:endParaRPr lang="es-EC" sz="1400" dirty="0"/>
          </a:p>
        </p:txBody>
      </p:sp>
      <p:sp>
        <p:nvSpPr>
          <p:cNvPr id="11" name="Rectangle 82"/>
          <p:cNvSpPr>
            <a:spLocks noChangeArrowheads="1"/>
          </p:cNvSpPr>
          <p:nvPr/>
        </p:nvSpPr>
        <p:spPr bwMode="auto">
          <a:xfrm>
            <a:off x="267008" y="1628800"/>
            <a:ext cx="3196611" cy="2890952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Introducción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Sistemas de numeración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Operaciones aritméticas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Complementación de números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Suma y resta binaria con signo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Códigos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Códigos de error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Circuitos lógicos </a:t>
            </a:r>
            <a:r>
              <a:rPr lang="es-EC" sz="1400" dirty="0" err="1"/>
              <a:t>combinacionales</a:t>
            </a:r>
            <a:endParaRPr lang="es-EC" sz="1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Algebra booleana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Lógica mixta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Formas canónicas normalizadas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Mapas de </a:t>
            </a:r>
            <a:r>
              <a:rPr lang="es-EC" sz="1400" dirty="0" err="1"/>
              <a:t>karnaugh</a:t>
            </a:r>
            <a:endParaRPr lang="es-EC" sz="1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Mapas de variable introducida</a:t>
            </a:r>
            <a:endParaRPr lang="es-EC" sz="14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563888" y="1275168"/>
            <a:ext cx="5472608" cy="483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Utilizar su comprensión de la electrónica digital básica y el funcionamiento de un circuito eléctrico con sus entradas, salidas, su representación de la lógica </a:t>
            </a:r>
            <a:r>
              <a:rPr lang="es-EC" sz="1400" dirty="0" err="1"/>
              <a:t>combinacional</a:t>
            </a:r>
            <a:r>
              <a:rPr lang="es-EC" sz="1400" dirty="0"/>
              <a:t>, los materiales necesarios  para diseñar un circuito asociado con casos de la vida cotidiana.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Entender cómo las entradas y salidas  mediante su simbología permiten explicar el proceso de un sistema digital.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Explicar cómo pueden apoyar y asociar  las puertas lógicas en actividades cotidianas como la selección de un menú, semaforización y neuronas.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Calcular y explicar cómo se obtienen las funciones lógicas y su simplificación para representar soluciones a problemas cotidianos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Representar el funcionamiento de un sistema digital que resuelva un problema cotidiano o profesional mediante simuladores. 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Evaluar  información del mundo real con datos relativos a seleccionar un menú, mejorar la semaforización, comportamiento neuronal del ser humano para hacer un juicio sobre su importancia y aplicabilidad en otros campos.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Averiguar y usar fuentes de aprendizaje apropiadas para ayudar al diseño y simulación de circuitos.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563888" y="922504"/>
            <a:ext cx="293684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Objetivos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337780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Implementación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    </a:t>
            </a:r>
            <a:r>
              <a:rPr lang="es-EC" sz="1400" b="1" dirty="0" smtClean="0"/>
              <a:t>EV</a:t>
            </a:r>
            <a:r>
              <a:rPr lang="es-EC" sz="1400" dirty="0" smtClean="0"/>
              <a:t> evaluación</a:t>
            </a:r>
            <a:endParaRPr lang="es-EC" sz="1400" dirty="0"/>
          </a:p>
        </p:txBody>
      </p:sp>
      <p:sp>
        <p:nvSpPr>
          <p:cNvPr id="10" name="9 Rectángulo"/>
          <p:cNvSpPr/>
          <p:nvPr/>
        </p:nvSpPr>
        <p:spPr>
          <a:xfrm>
            <a:off x="267008" y="1120676"/>
            <a:ext cx="293684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Competencias</a:t>
            </a:r>
            <a:endParaRPr lang="es-EC" sz="1400" dirty="0"/>
          </a:p>
        </p:txBody>
      </p:sp>
      <p:sp>
        <p:nvSpPr>
          <p:cNvPr id="11" name="Rectangle 82"/>
          <p:cNvSpPr>
            <a:spLocks noChangeArrowheads="1"/>
          </p:cNvSpPr>
          <p:nvPr/>
        </p:nvSpPr>
        <p:spPr bwMode="auto">
          <a:xfrm>
            <a:off x="267008" y="1628800"/>
            <a:ext cx="6177200" cy="2890952"/>
          </a:xfrm>
          <a:prstGeom prst="rect">
            <a:avLst/>
          </a:prstGeom>
          <a:gradFill flip="none" rotWithShape="1">
            <a:gsLst>
              <a:gs pos="0">
                <a:srgbClr val="9EB786">
                  <a:tint val="66000"/>
                  <a:satMod val="160000"/>
                </a:srgbClr>
              </a:gs>
              <a:gs pos="50000">
                <a:srgbClr val="9EB786">
                  <a:tint val="44500"/>
                  <a:satMod val="160000"/>
                </a:srgbClr>
              </a:gs>
              <a:gs pos="100000">
                <a:srgbClr val="9EB78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/>
              <a:t>Entiende</a:t>
            </a:r>
            <a:r>
              <a:rPr lang="es-EC" sz="1400" dirty="0"/>
              <a:t>, relaciona y conceptualiza los métodos y teorías </a:t>
            </a:r>
            <a:r>
              <a:rPr lang="es-EC" sz="1400" dirty="0" smtClean="0"/>
              <a:t>matemáticos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s-EC" sz="1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/>
              <a:t>Adquiere dominio en el manejo y utilización eficiente de los equipos de generación y medida vinculando con el desarrollo de proyectos de la ingeniería electrónica</a:t>
            </a:r>
            <a:r>
              <a:rPr lang="es-EC" sz="14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/>
              <a:t>Analiza, interpreta y resuelve problemas de la realidad aplicando métodos de investigación, métodos propios de las ciencias, herramientas tecnológicas y diversas fuentes de información en idioma nacional y extranjero, con honestidad, responsabilidad, trabajo en equipo y respeto a la propiedad intelectual”</a:t>
            </a:r>
            <a:endParaRPr lang="es-EC" sz="1400" dirty="0" smtClean="0"/>
          </a:p>
        </p:txBody>
      </p:sp>
    </p:spTree>
    <p:extLst>
      <p:ext uri="{BB962C8B-B14F-4D97-AF65-F5344CB8AC3E}">
        <p14:creationId xmlns:p14="http://schemas.microsoft.com/office/powerpoint/2010/main" val="380827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Implementación – Ejemplo problema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MD</a:t>
            </a:r>
            <a:r>
              <a:rPr lang="es-EC" sz="1400" dirty="0" smtClean="0"/>
              <a:t> metodología </a:t>
            </a:r>
            <a:r>
              <a:rPr lang="es-EC" sz="1400" b="1" dirty="0" smtClean="0"/>
              <a:t> D </a:t>
            </a:r>
            <a:r>
              <a:rPr lang="es-EC" sz="1400" dirty="0" smtClean="0"/>
              <a:t>docente   </a:t>
            </a:r>
            <a:r>
              <a:rPr lang="es-EC" sz="1400" b="1" dirty="0" smtClean="0"/>
              <a:t>ES</a:t>
            </a:r>
            <a:r>
              <a:rPr lang="es-EC" sz="1400" dirty="0" smtClean="0"/>
              <a:t> estudiantes    </a:t>
            </a:r>
            <a:r>
              <a:rPr lang="es-EC" sz="1400" b="1" dirty="0" smtClean="0"/>
              <a:t>AS</a:t>
            </a:r>
            <a:r>
              <a:rPr lang="es-EC" sz="1400" dirty="0" smtClean="0"/>
              <a:t> aprendizaje significativo</a:t>
            </a:r>
          </a:p>
          <a:p>
            <a:r>
              <a:rPr lang="es-EC" sz="1400" b="1" dirty="0" smtClean="0"/>
              <a:t>ABP </a:t>
            </a:r>
            <a:r>
              <a:rPr lang="es-EC" sz="1400" dirty="0" smtClean="0"/>
              <a:t>aprendizaje basado en problemas     </a:t>
            </a:r>
            <a:r>
              <a:rPr lang="es-EC" sz="1400" b="1" dirty="0" smtClean="0"/>
              <a:t>EV</a:t>
            </a:r>
            <a:r>
              <a:rPr lang="es-EC" sz="1400" dirty="0" smtClean="0"/>
              <a:t> evaluación</a:t>
            </a:r>
            <a:endParaRPr lang="es-EC" sz="1400" dirty="0"/>
          </a:p>
        </p:txBody>
      </p:sp>
      <p:sp>
        <p:nvSpPr>
          <p:cNvPr id="2" name="1 Rectángulo"/>
          <p:cNvSpPr/>
          <p:nvPr/>
        </p:nvSpPr>
        <p:spPr>
          <a:xfrm>
            <a:off x="107504" y="1196752"/>
            <a:ext cx="85689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dirty="0" smtClean="0"/>
              <a:t>Así </a:t>
            </a:r>
            <a:r>
              <a:rPr lang="es-EC" sz="1500" dirty="0"/>
              <a:t>como los arquitectos utilizan planos que describen los diseños. En la ingeniería también se lo hace; se utiliza dibujos, letras y símbolo formando  planos o esquemas. El Ingeniero representa un diseño de un circuito que quiere construir utilizando distintos símbolos por ejemplo en electrónica analógica pueden ser: resistencias, condensadores, diodos, transistores, etc. En cambio la electrónica digital es la representación de los bits, la información aquí esta codificada en 1 y 0 ó verdadero y falso. Un ejemplo claro de la electrónica digital es el que se utiliza en las computadoras en el que toda la información está representada únicamente 0 y 1 (apagado y encendido), </a:t>
            </a:r>
          </a:p>
          <a:p>
            <a:r>
              <a:rPr lang="es-EC" sz="1500" dirty="0"/>
              <a:t>La representación del circuito eléctrico se lo realiza también utilizando símbolos y son las denominadas puertas lógicas que permiten representar estas manipulaciones de bits a una infinidad de estados según el valor del voltaje, así también las puertas lógicas son capaces de realizar operaciones básicas;  es decir para la electrónica digital un valor de voltaje permite el cambio a un determinado estado. </a:t>
            </a:r>
          </a:p>
          <a:p>
            <a:r>
              <a:rPr lang="es-EC" sz="1500" dirty="0"/>
              <a:t>Los circuitos digitales se dividen en dos grandes grupos secuenciales y </a:t>
            </a:r>
            <a:r>
              <a:rPr lang="es-EC" sz="1500" dirty="0" err="1"/>
              <a:t>combinacionales</a:t>
            </a:r>
            <a:r>
              <a:rPr lang="es-EC" sz="1500" dirty="0"/>
              <a:t> que son los que dependen de la combinación de las entradas. Referenciando esta pequeña introducción proponga una solución al problema familiar que Juan Díaz y María Pérez  tienen.</a:t>
            </a:r>
          </a:p>
          <a:p>
            <a:r>
              <a:rPr lang="es-EC" sz="1500" dirty="0"/>
              <a:t>Juan y María tienen dos hijos José y Luis de 15 y 10 años respectivamente; normalmente los fines de semana salen a comer fuera y el menú solicitado en el restaurante es el preferido por la mayoría considerando las reglas conocidas por la familia. </a:t>
            </a:r>
          </a:p>
        </p:txBody>
      </p:sp>
    </p:spTree>
    <p:extLst>
      <p:ext uri="{BB962C8B-B14F-4D97-AF65-F5344CB8AC3E}">
        <p14:creationId xmlns:p14="http://schemas.microsoft.com/office/powerpoint/2010/main" val="1774693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404664"/>
          </a:xfrm>
        </p:spPr>
        <p:txBody>
          <a:bodyPr>
            <a:noAutofit/>
          </a:bodyPr>
          <a:lstStyle/>
          <a:p>
            <a:pPr algn="l"/>
            <a:r>
              <a:rPr lang="es-EC" sz="1800" dirty="0">
                <a:solidFill>
                  <a:srgbClr val="FFC000"/>
                </a:solidFill>
                <a:effectLst/>
              </a:rPr>
              <a:t>Propuesta de la Metodología Activa o Participativa “	</a:t>
            </a:r>
            <a:r>
              <a:rPr lang="es-EC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es-EC" sz="1800" dirty="0" smtClean="0">
                <a:solidFill>
                  <a:srgbClr val="FFC000"/>
                </a:solidFill>
                <a:effectLst/>
              </a:rPr>
            </a:br>
            <a:r>
              <a:rPr lang="es-EC" sz="1800" dirty="0" smtClean="0">
                <a:solidFill>
                  <a:srgbClr val="FFC000"/>
                </a:solidFill>
                <a:effectLst/>
              </a:rPr>
              <a:t>EL </a:t>
            </a:r>
            <a:r>
              <a:rPr lang="es-EC" sz="1800" dirty="0">
                <a:solidFill>
                  <a:srgbClr val="FFC000"/>
                </a:solidFill>
                <a:effectLst/>
              </a:rPr>
              <a:t>APRENDIZAJE BASADO EN PROBLEMAS EN EL AULA UNIVERSITARIA”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Implementación – Ejemplo problema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03463" y="-27384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7008" y="6318612"/>
            <a:ext cx="6393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/>
              <a:t>GRACIAS POR SU GENTIL ATENCIÓN</a:t>
            </a:r>
            <a:endParaRPr lang="es-EC" sz="2000" dirty="0"/>
          </a:p>
        </p:txBody>
      </p:sp>
      <p:sp>
        <p:nvSpPr>
          <p:cNvPr id="2" name="1 Rectángulo"/>
          <p:cNvSpPr/>
          <p:nvPr/>
        </p:nvSpPr>
        <p:spPr>
          <a:xfrm>
            <a:off x="107504" y="1196752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dirty="0"/>
              <a:t>Sin embargo al momento de escoger el menú  tienen problemas, en esta ocasión no encuentran consenso entre comer pollo o hamburguesas porque cada vez que algún miembro de la familia quiere expresar su  decisión es interrumpido por otro; por lo tanto la votación no puede realizarse verbalmente. </a:t>
            </a:r>
          </a:p>
          <a:p>
            <a:endParaRPr lang="es-EC" sz="1500" dirty="0" smtClean="0"/>
          </a:p>
          <a:p>
            <a:r>
              <a:rPr lang="es-EC" sz="1500" dirty="0" smtClean="0"/>
              <a:t>Las </a:t>
            </a:r>
            <a:r>
              <a:rPr lang="es-EC" sz="1500" dirty="0"/>
              <a:t>reglas para elegir el menú es que seleccionarán el preferido por la mayoría, excepto cuando los padres están de acuerdo, en ese caso ordenaran lo que ellos decidan y en este día en caso de producirse un empate ordenan pollo</a:t>
            </a:r>
            <a:r>
              <a:rPr lang="es-EC" sz="1500" dirty="0" smtClean="0"/>
              <a:t>.</a:t>
            </a:r>
          </a:p>
          <a:p>
            <a:endParaRPr lang="es-EC" sz="1500" dirty="0"/>
          </a:p>
          <a:p>
            <a:r>
              <a:rPr lang="es-EC" sz="1500" dirty="0">
                <a:solidFill>
                  <a:srgbClr val="0070C0"/>
                </a:solidFill>
              </a:rPr>
              <a:t>¿Qué conceptos de la electrónica requiere aplicar para solucionar el problema de la familia Díaz Pérez</a:t>
            </a:r>
            <a:r>
              <a:rPr lang="es-EC" sz="1500" dirty="0" smtClean="0">
                <a:solidFill>
                  <a:srgbClr val="0070C0"/>
                </a:solidFill>
              </a:rPr>
              <a:t>?</a:t>
            </a:r>
          </a:p>
          <a:p>
            <a:endParaRPr lang="es-EC" sz="1500" dirty="0">
              <a:solidFill>
                <a:srgbClr val="0070C0"/>
              </a:solidFill>
            </a:endParaRPr>
          </a:p>
          <a:p>
            <a:r>
              <a:rPr lang="es-EC" sz="1500" dirty="0">
                <a:solidFill>
                  <a:srgbClr val="0070C0"/>
                </a:solidFill>
              </a:rPr>
              <a:t>¿Cuáles son todas las alternativas que la familia Díaz Pérez  tiene al momento de elegir el menú</a:t>
            </a:r>
            <a:r>
              <a:rPr lang="es-EC" sz="1500" dirty="0" smtClean="0">
                <a:solidFill>
                  <a:srgbClr val="0070C0"/>
                </a:solidFill>
              </a:rPr>
              <a:t>?</a:t>
            </a:r>
          </a:p>
          <a:p>
            <a:endParaRPr lang="es-EC" sz="1500" dirty="0">
              <a:solidFill>
                <a:srgbClr val="0070C0"/>
              </a:solidFill>
            </a:endParaRPr>
          </a:p>
          <a:p>
            <a:r>
              <a:rPr lang="es-EC" sz="1500" dirty="0">
                <a:solidFill>
                  <a:srgbClr val="0070C0"/>
                </a:solidFill>
              </a:rPr>
              <a:t>¿Cuáles son las condiciones en las que se realizará la votación?  </a:t>
            </a:r>
            <a:endParaRPr lang="es-EC" sz="1500" dirty="0" smtClean="0">
              <a:solidFill>
                <a:srgbClr val="0070C0"/>
              </a:solidFill>
            </a:endParaRPr>
          </a:p>
          <a:p>
            <a:endParaRPr lang="es-EC" sz="1500" dirty="0">
              <a:solidFill>
                <a:srgbClr val="0070C0"/>
              </a:solidFill>
            </a:endParaRPr>
          </a:p>
          <a:p>
            <a:r>
              <a:rPr lang="es-EC" sz="1500" dirty="0">
                <a:solidFill>
                  <a:srgbClr val="0070C0"/>
                </a:solidFill>
              </a:rPr>
              <a:t>¿Cuál sería la propuesta de un diseño electrónico para solucionar la problemática de la familia Díaz Pérez, utilizando el menor número de circuitos?</a:t>
            </a:r>
          </a:p>
        </p:txBody>
      </p:sp>
    </p:spTree>
    <p:extLst>
      <p:ext uri="{BB962C8B-B14F-4D97-AF65-F5344CB8AC3E}">
        <p14:creationId xmlns:p14="http://schemas.microsoft.com/office/powerpoint/2010/main" val="335624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Retos Educación Superior                                                                   </a:t>
            </a:r>
            <a:r>
              <a:rPr lang="es-EC" sz="1600" dirty="0" smtClean="0">
                <a:solidFill>
                  <a:srgbClr val="669900"/>
                </a:solidFill>
              </a:rPr>
              <a:t> 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rmAutofit fontScale="25000" lnSpcReduction="20000"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4800" b="1" dirty="0"/>
              <a:t>CO </a:t>
            </a:r>
            <a:r>
              <a:rPr lang="es-EC" sz="4800" dirty="0"/>
              <a:t>competencias </a:t>
            </a:r>
            <a:r>
              <a:rPr lang="es-EC" sz="4800" dirty="0" smtClean="0"/>
              <a:t>	</a:t>
            </a:r>
            <a:r>
              <a:rPr lang="es-EC" sz="4800" b="1" dirty="0"/>
              <a:t>SEC </a:t>
            </a:r>
            <a:r>
              <a:rPr lang="es-EC" sz="4800" dirty="0"/>
              <a:t>Secundaria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4800" b="1" dirty="0" smtClean="0"/>
              <a:t>CR </a:t>
            </a:r>
            <a:r>
              <a:rPr lang="es-EC" sz="4800" dirty="0" smtClean="0"/>
              <a:t>creatividad	</a:t>
            </a:r>
            <a:r>
              <a:rPr lang="es-EC" sz="4800" b="1" dirty="0"/>
              <a:t>SP </a:t>
            </a:r>
            <a:r>
              <a:rPr lang="es-EC" sz="4800" dirty="0"/>
              <a:t>solución de problemas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3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3200" dirty="0" smtClean="0"/>
              <a:t>	</a:t>
            </a:r>
            <a:endParaRPr lang="es-EC" sz="11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1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AutoShape 2" descr="data:image/jpeg;base64,/9j/4AAQSkZJRgABAQAAAQABAAD/2wCEAAkGBxQSEhUUEhQWFhUVFxQXFRgXFBUVFxgVFxQXFhcUFxcYHCggGhwlHRUVITEhJSkrLi4uFx8zODMsNygtLisBCgoKDg0OGhAQGywkICQsLC4sMCwsLCwsLCwsLCwsLCwsLCwsLCwsLCwsLCwsLCwsLCwsLCwsLCwsLCwsLCwsLP/AABEIAOEA4QMBEQACEQEDEQH/xAAcAAEAAgMBAQEAAAAAAAAAAAAABAUBAwYCBwj/xABEEAACAQICBgYGBQsEAwEAAAABAgADEQQhBQYSMUFREyJhcYGRMlKhscHRByNCcoIUM0NTYpKTorLh8BU0c9IWF4PC/8QAGgEBAAMBAQEAAAAAAAAAAAAAAAMEBQIBBv/EADYRAAICAQIDBAgFBAMBAAAAAAABAgMRBCEFEjETQVFhFCIycYGRodEGUrHB8CMzQuE0YnIV/9oADAMBAAIRAxEAPwD7jAEAQBAEAQBAEAQBAEAQDVXxCILuwXvIE6jCUuiOJ2QhvJ4K2vrFRXcS3cPiZPHSWPyKk+IUx6bkOprSPs0/NvkJMtF4sry4ou6P1NJ1pf8AVr5mdehR8Tj/AOnP8qMrrS3GmPBj8oeiXcz1cTl3x+pNw+stNvSBX2j2SGWjmum5YhxKuXtLBb0ayuLqQRzBvKsouLwy9GcZrMXk2Tw6EAQBAEAQBAEAQBAEAQBAEAQBAEAQBAEArcfpqlSyvtNyXPzO4SevTzn5IqXayurbOX5HP4zWCq+S9Qdm/wA5ehpIR67mZbr7Z+zsiqdyTckk8ybyykl0KTbbyzEHggCAIAgEnAY56LbSHvHAjtkdlUbFhk1N86pZidxgsUtVA67j7DxEyLIOEuVn0VVsbYKUTfOCQQBAEAQBAEAQBAEAQBAEAQBAEAQCNjcalJbubchxPcJJXXKbxEituhUsyZyuktOvUyXqLyG895mjVpYw3e7MW/XTs2jsiqlkpCAIAgCAIAgCAIBfap4qztTO5hcd43+z3SnrIZipeBp8NtxJw8TqpmmyIAgCAIAgCAIAgCAIAgCAIAgCAVGmNNrS6q2Z/Yvf8pao0znu+hR1WtjV6sd3+hyWIrs7FnNyf8tNOMVFYRiTnKcuaT3NU9OCFpLS1KgPrXAPBd7HuAnMpxj1Ja6Z2eyirp65YYmxLjtK5eyRq+BO9DavAv6VQMoZTcMAQRuIOYMmTyVGmnhnuDwxAMwBAEAQCVours1qZ/aAPccj75HdHmg15E2nly2xfmd9MU+mEAQBAEAQBAEAQBAEAQBAEAQCg07pvZvTpHrfabl2Dtl3T6bm9aXQzNZreX1K+ve/A5YmaJjCAR9IVmSk7INplViBzIF55JtJtHdcVKaT6HzXB0fyioXrMSxz7/kOyZsm28s+jhWorC6F9o/B0kYdRbbjcX984ZIdFoY7Iel+rbq/8bZr5Zjwl/Tz5oY8DC19XJbnxLKTlIQBAEAQBAMobEHkRD6HqeHk+jKbgGYTPqk8ozPD0QBAEAQBAEAQBAEAQBAEAodYdMbH1dM9b7R9Uch2y7ptPzetLoZut1fJ6kOvf5HKzRMUQBAMEQD5ti6P5PiGXgrZfcOY9h9kzrI8smj6PT2dpWpFwDIyctcPXs9Kp631T+OaE/iFvxSXTy5Z48Snr6+erPgXs0DBEAQBAEAQDEA+iYRrop/ZX3TDntJn1NbzBPyNs5OxAEAQBAEAQBAEAQBAEAq9O6T6FLL6bbuwetLGnp7SW/Qp6zU9jHC6s4tmubned81lsYDed2IPBAEAQDj9ecHnTqjj1G8LlT7xKuoj0kanDbOsPiQtGVdpBzGXylQ1i2wi7avTvbaF1PJhuPnY+E8e24aTWGX+j8T0lNX3EjrDkwyYeYM1Yy5kmfM2w7Obj4EiekYgCAIAgGIB3+i2vRp/dX3TFtWJv3n02neao+4lSMmEAQBAEAQBAEAQBAEA04rECmhdtwH+CdQg5ywjiyxVxcn3HB43FGq5dt59g4CbVcFCPKj5q212TcmaZ0RiAIAgCAQNO4PpqFRONrr95cx7vbObI80Wiaizs7FI4LRNaz2O5svGZrPpEX1CpssDyM5BdaNbZqunBrVU8cnHmAfxS5pZ5TiZHEqsSU13lpLRmCAIAgCAYgHc6Aa+Hp91vIkTI1Cxaz6PRvNESdUqBRdiAOZNpCk30LDkorLZEbS9Ab6qfvA+6Sqi38rIHq6F/mvmZTStE5Cqn7wnjosX+LC1VLeFNfMlqwOYzkWME6afQzB6IAgCAIAgCAcnrRj9p+jU5L6Xa39ppaSrC5n3mLxC/ml2a6Lr7yilwzTMAxAMwBAEAQD5vp7C9DiXAyBIdO5s/YbiULo8smfQaSznqXlsWdGptKDzEhLRbYCm1Z6CU2K1AxBIAJFK3XY3BFt3iBPFNweUcWVRsjyyLzEUalCotOoVcOGKOBs32bXVl3A53yOee6XdPqO02fUx9Zo1SuaPQ9yyUBAEAQDEA7DVWpejb1WYedj8Zl6xYsz5G7w6WaceDKuormrVZk6W1RgOtmoByAVsrWllOKhFJ42KTU3ZOUo8277918HsblxYH6KoPwA+4znkf5l8yVWpf4tfD7GGxIb9C7d6KP6jCg1/kvmeO1P/AAb+C/c9aI21xCjZFNHV7oDe5FrEjcDnwnl/LKpvOWsbnum543pY5U09vdjfwXwOmmea4gCAIAgCARdJYroqbPyGXed0kqhzzUSG+3sq3I4JmJNzvOZ75tJYPmm23lmIPBAEAQBAEAwTAKrE6rvpACqrrSQXWmWQsagvm+RFlvu575nai9OWF3G7otPKuGZd/cbsB9H1VRZ8Str/AGKRJ8CzWHkZXdnkXsHWaI0PRwiHYFic3djdmt6zcuzdI22xg53WvSO2UdfRouG7weq57tlj5Seh8k0yHU19pU4m2ax80ZgGIBmAIB0WqFbN07mHuPwlHWx6SNXhk95R+JNwVENWrqeDgjxRTIbJNVwa8P3ZYpgnbYn4/sj1XTZYgcIi8rJ7NYeDXOjkxhf9xT+5U96RP+0/ev3PK/78fc/2LyUzREAQBAEAQDndYmarUFFdyjaY8LnIC/O18u2XtLiEXN9+xl67msmq4927I1HRCD0rsfIeySyvk+hDDSQXXc3fkNL1ROO0n4knYVeBqq6Jpndde43986V8l1OJaSD6bFZi9HtTz3jmPiJYhbGRTt08ob9URJIQCAIBgiAcuNbcVgqjUBsPTpmyB1z2DmoDKQcgbeEy7akpNH0mmt561ItsH9IVSoD9SgYftMR32kXZk+SDpLTdav6bZbwqiy+XHxnSikeE5CKlPPcwIPjkZyem3Q9UtSUN6SXRu9Ds38bA+M1qpc0Ez5vU18lskTp2QGIAgCAT9B4jo6yE7idk9xy99pDqIc1bRZ0lnJcn8Dp8H/ua/dTP8tvhM+f9qHxNer/kWfD9DGM9M/5wntfsi32maJ2RnjC/7qn/AMdX+pJ7P+y/ev3OK/8Akx/8y/VF9KRpiAIAgCAa8RV2RfynUY8zwcTlyrJzmmNKLRUu+ZO4cWPyl6mlzfLEzNRqI1R5pFZgPyjEDaqfVofRAyJHd8TLE+yq2juypWr7/Wnsib/o6+s1/CRekPwJvQ4+LPBwlWnnTfaHI/Iz3nhL2kcuq2veDySMFjw/VYWblz7vlOJ1OO66EtV6n6r2ZB0rgNnrL6PEcv7Sam3OzK2po5fWj0K2TlQQCv0xpZMOt3zJ9FRvY/Ads4nNQW5NTRK2WInG42nVxL9K+ypIsAB9kbryhOxyeWbtFCqjyoi0FajVUNazDeOV7fKckxdTw9LPRFXeviPjOZHpJwtUU61QMQquoqAk2Fx1G3/hlvSz2aZk8SqbcZr3EkaVo/rF775ee6We0h4lD0e3GeVkwTshMwBAEA6vV7FdK9RuOxSVu8BrzN1MOSKXmza0VvazlLySf1JOM9M/5wnFfsk1vtM0TsjPGF/3VP8A46v9ST2f9l+9fuc1/wDJj/5l+qL6UjSEAQBAEArcfUu1uUsVrCyVbpZlg43CJ+WYp3bOlSyUHcTfL3E+U0pPsakl1ZiVr0nUOUvZj0/n1+RYad0yaRWnSXaqvuG+192XE9kioo51zS6IsarVOtqEFmTI1HCY70jVW/qE5ewWE7c9P0wRKrWe05L3fxEvC6WIfo667DcO3tHAjtE4lSmuaG5LDVSjLktWGb9KYS421yZc8uIHxnFU8eq+h3qKsrnj1RuwdYVaefG4bvnM48ktiSqathv8Tn8RS2WKngZdi8rJlzjyycTxPTk4DGV/ynEs+9E6q/dU5eZuZn3T5pH0Okq7OtLve5PoU2qEimj1Lb9hCwHYSMgeyQt4LJV6aTLMFWRrMrAqwDcwcxmBPUeEvBVttAeO494g9JmGq7LA8vdPGC6cotSjVdVZUqLfaAI2X6hOfIlT4TjuPTv3pggqQCNxBAI7rSI9ON6AUq1aivoIysg9VaihtgdgN7dlpq6SblDcwuIVqNmV3m6WSgIAgHS6mU+rVbmwHkv95Q1z3ivI1uFR9WcvP9ibiz1zIoeyizZ7TNU6ODzh/wDcUu1ag9in4T2X9qXwOYf34Pyf7F7KRpCAIAgCAUekmyqHjZvcZcqXQz7n7T95RalqOgJ4lzfyEt6x+v8AAocNS7LPmaNC2bG4hm9JbhewXtl4W851dtTFI403ramxvquhM05paph2Q7Aamcib9a/IcspHRTGxPfcl1WpnTJPGY/U26aoLXw5P7O2h4g2v7pzTJ12Y+DO9TCN1OfLKGrWINTDoWzIuveAbD2RqYqNjwNHNzpWfcatA11L1EB3HdxyJE71EXyxbItHJc0oo06aW1S/MD5Tqh+oR6tYsOf1ixfRYeow3kbK97ZTuyXLFs501fPakcfomh1ABltuq35BmCX9pmaz6M+n6M0ctTbXadKNF2o0qdN2pgbAAao5WxZmYk77WtIGz05/XPA7VGujMXfD9C1Ko1ts06xI6Jz9qxW4PdOovc8ZxOha+ZXnmO/8Az3SVgt4BY4djXpmhTU1KjArsjcoO5nO5QO3lOHs8g+i4jErQol6rZU0u7cyBnYcydw7ZFjLOj59TrPUZsQh+tdizoTkV3LTPIhQLHneWarHW/IrajTxujh9S1weKWot1ytkynJlbipHOaUJKSyjAtqlXLlkSJ0RnljYXnqPG8LJ3Or+F6OggO8jaPexuZj6mfPY2fRaKrs6IxfXq/iRsRWXaOY3njJIxeERzmuZ7mtaqncR5zrDOVJPvNeIfYanU4I1z91gVY+F7+E9iuZOPijix8jjZ4P6PZnRSiaggCAIAgFVjqfWIO4/GWa3sU7Y+szktXq35PWqYepldroeB5eYt5GaOoj2kFZH4mPpJ9jZKmXwJelNDv0vT4dgtT7QO5v8AOUjqvjy8lnQmv00+ftaniX6kPE4PFYplWsi06am5sRn3ZmSRnTUm4PLIZ1ajUNRsWEix1jxa0cOVGRYbCDstmfASHTwc7M/Esay2NVLXjsjboOh0OGXaysC7dl8/dOb5c9jwd6aHZUrPvKjU0bT1qnAm3iSW+UsazaMYlPh3rSnP+eJp1j0ls4gra4VVvzuc/jO9NXmvJHrbcXY8EjkNc9IB1pIvNmYdwsP6jIdUnFJF3heJSlLwNFCl9WB2DwO+48ZRNo6TBaxAEs71aNVgOkanTWtSqlQAKmwc0ewF5G4jJA0ppPpV2E29guKlR6lukrVALKSFyRRwUdk9UQUVTR/1iMhCXdA1xcDaYDat45id5PD6Fg9RqY/P1Hqfsr9Wns6x85C7H3HWC6q1cNgqWexSTgAM2PYBmxnO7Z70OA01rC2NII6tFT1E4lh9up28l4SaMcHOckOlUKm4NjPQTqGJDVaRTKox2XA3NTCkknuIFjwvJtPlTwinr4xdTb69x0M0DBNdaqEG0cwnWI52PVHi1vbPcZ28TzOHl92/2+pa4DX9bWrUyuW9Mx5HOU7OHPrB/M1KuLLpOPyK1dYsOftkd6N8pY7GZX7RGH1jw4+0T3I3xjsZnnaIhV9buCISpyba4rxAHO06Wn731HbPp3H0PV3GCpRXO5Wy35iwKt4qRMrUw5Z+819FZzV4fVbfb6FpK5bEAQBAKvWDFLSpiowyDKCeQY2v252ljTQc5cqKmssjXDnfivqUmltFJiUDAgNa6OOXC/MS3VdKp4fTvRQ1GnhfFNPfuZWJpDFYbq1aZqqNzC5Nu8DPxEnddNu8XhlVXaijaceZeJ6OtRbKnQct27vYJ56Il7Uke/8A0W9oweTOB0TVrVBWxXD0U91xwHvid0IR5K/me1aay2faXfBHvWrSNgKFPN6lgQOAPDvPunOlq37SXRHuuv27KPV/z6k/RuFXC0LMfRBZz28fgJFZN22bfAsU1rT1b927ODxmINSoznexJ+Q8rTVhHlioruMKybnJyfecxp43qgclHtJmdrX66Xkb3CI/0pPzLVRlKRrGHcAXJAHabQDzTrK3osD3EGAZrrdWG7I59vAwC2XXHFVUsrJTsACUXaY5A32myzvynHZpHkZcyKxrs227M7nezsWbzO4dgnR6SMNozbw6VKfpqGDLwcKxy+9yMt9lz1prqZXpTpvlGXRv5Eemjt6NKoT2oVHiWsJAqpvuL0tVVFZckX2htFmnd3sajC2W5V37IPHtMu1Vci8zH1WqdzwuiLSSlQq9M1bKF9c7X4VyXzO0fCSwW/uI5P1ff+i/3kpqhyMlOYdURJ4WhAEA736OtJ2OwTyQ+00z/WvlM/W15jn4/cu6K3ksx47fb90fQ5kG2IAgCAUuuVLawdXsCt+66n4S1oni6JR4jHm00/n8mfO9FaZqUMlN19Vt3hymzbRGzr1PnKNTOnp08DpcLrXRb0wyHu2h5iUpaOa6bmlDiNb9rKJDayYcD0ye5W+U5Wls8CR66ld/0KnSWthIIorb9pt/gvzk9ejxvNlS7iLe1a+L+xz+ExjU6oq+kwbaN+PO5luUFKPKUK7HCan1ZY6b0+1dQgXYXeRe5J4eEip06rec5ZY1Osdy5cYRTSwUznNNj678K/GZes/ufA+j4T/ZfvLiUzUNeFphncsL7Ngt87XUEkduc0dFBYcu8weL2zU4wT2xkkV8KrW4EbiuR7RLdlUbFiRm0amyh5gz3hcNTQ3NNX+/dj7ZwtNWuiJZa++XWRnHU9t9umFW4UMpuBdcgQQOXZwle7SOTzEuaTiUa48s0zZhdEtU9KoijknWbzOQ8pCtI17RZnxSLXqL5nQYTDLSQIgsB2335kkyzGKisIzZzc5OUuptZrbz5z05EAEE2A3sQB3nKe+bPHl7Lq9ig0rWDVWt6Isq/dXIfE+MmrWIrJHY05PHRbL4ECucp2e1+0Rp4WBAMQCz1exOxWUXtt9W/JrgofBgJHasx/nxOo9cfzPd9T7NgMT0lNX5jMcjuI8DefP2Q5JOJ9DTZ2kFLxJE4JRAEAjaTobdGonrIw9k7qlyzT8yK6HPXKPimfGbT6Y+LEAQBAEAQBAKDWBbOp5qR5H+8ztavWTN7g88xlHzLNDcDuEoGyMKPrSPXXL7y7x5e6driENJHmsT5W+7uKeo4XPWySqa5ku/v8s9xNZSN4tNXT6qnUR5qpJr+d3U+d1Ojv0suW6Di/P79DEsFY8Vaqr6RA7zPHJLdnUYSm8RWT1RSo/5qk7D1j9Wvm1vZKtmuqguuS/Vwu+e7WPeSTUNIA4jFpRB3KM2PcXHuEzVxNXpuvGOhp0cMrjvKTf6F1T0NR3spqE8ajF/IHIeAkMrJS6s0YUwh7KNOM0OqozUQyOASuy7BSRnYre1ju3TqNs4vqc2aeua3SPWFx6tSasu5U6txb6xxsqPDPymtjPKvH9D5terKT/L+r2RzoloqmnEnIQS1dTRPCcxAMwBAPrepukOkS3rgVB970ai/vC/4pjayvG/ht9jW0Fm7j47r9H9d/idLKJpCAIAgHx7TuF6LEVU5Obdx6w9hE+konz1xl5Hxuqr7O6cfP8A2QZKQCAIAAvuzkVt1dK5rJJLzJaaLb5ctUXJ+SybVwxPZMPU/iTS17Vpzflsvm/2R9DpfwrrLcOxqC8938l9zcuGHHOYGp/Eert2hiC8uvzZ9Jpfwtoqt7Mzfn0+SKzWjC3ohh9g38DkfhIuGaux6n+pJvm8Xku6/R1w0/8ASio8vgsbEbCNdFPYJ9KfPnuqDkV9JTtL3jh4i48ZFdUrYOEu8kqsdc1Ndxd0Kq1EDDMMAf7Htnxj7XT2tJtST7j6zlq1NS5kpRa6NZPOA0YKz1LsyohVbLYXJXaNzvG8bp9hoeI6i3Tpzll77958dreEaSrUNQjtttnYu8HomjT9Cmt/WPWb95rmSSnKW7YhCMFiKwc1oWtVq7VWrWqNZqihLhaY2XZfRUC+4b7zI4ld0qXf1ObH3GzTeGD07MAbgqb2vZhYiR8Kl/UlHuaPIPcudV8WauFpMfSA2H+8hKH3X8ZskxawDlcZWFMPhlytVNU/dcXUeB28u6a2hbksvu2MDicFB7L2nl+9bEKXzKI+JM8J6ujZMr6MvboSX9bNd+Vu4nrdXf1ZErPzbFlw/LuVxElIzEAzAOu1Gx+xcX/NuH/+b2SoPDJvCVNVDm28V9Vuieizkal4P6PZ/c+pCYZ9CIAgCAfP/pFwWzUSqNzjZPeuY9numxw6zMXDwPnuMVYnGzx2+RyCgncLy1fqaaFm2Sj72Z1Glv1DxTBy9y/foblwx45TC1P4m09e1Sc38l9/ofRaX8J6qze6Sgvm/wBl9TcmGA7e+YOp/EOst2i+VeX3PpNL+GNDTvNOb/7dPktjaBaYs5ym+aTbfnub9dcK48sEkvLYzOTsQDxVphlKkXBBB7jOoScJKS6o5lFSi4vozncFSKBqbb0YjvU5gz7ai+N1asj3/qfHXUumxwfcSJMRHrCYk0iRYlGz6ouVbjlxB3zI4jw53tTr69/mamg16oThPp3eR0OqzhkquNzVWtcWOSIu490s6SqVVMYS6oq6uyNl0px6MuxLBXOM0HUH11IX2qeIrXGyR1WqsRbzmJxCpq3n7n+pDNbm/StDEO2zTo9UZ7b1FpqT7T7Jb4dQ6ouclu/0OoRwhoDFJhVqrWq0iXfbCUi1TZuoDAkDiRfxmjhs7ybNJayFlIogoONRwBYfsrz7TOlHxGShwqEvtKCBZrs19pyTe+ee/iec09HVOL5n0MTiV9U0oLdpk+XzHNSYgpUDDMqd3hOZLKwWqnypM31satW3SBhskldixuCqizFjfa6g62e85ThQcen8/ngSuSl1/n88SJiq227Pa20Sbcp3FYWDmTy8muenggFlq5iRTxCX9F702+6/V99pFcsweO7c7ra5t+j2+Z9f0JWLUgD6SEo3eptfxFj4zD1EcT26Pf5m5pJuVST6rZ/D79SfISyR8ZjqdIXqOFHC/HuHGRW3V1LM3gkrpna8QWShxuuNNcqal+09UfOZ1vFq17Cz9DSq4TY/bePqc1pfTdTEjZqbOyDcKF4jjc58TKEuKal55ZcufAurhOlwuePNjx+xWAShKTk8yeWaMYRgsRWF5GZ4dCAIAgCAIBXaVwpP1iC7KLED7Sb7d43ianDNb2M+SXsv6MzOI6Tto88faX1RCRwQCMwd0+qPmjMAlaG1hFGmafR3IeoSekRd7Hgc+U5ccsJkyprU1sqSDtarkPITzkGSvq6frvkKluyjTv8AzG8jnZVX7TS97JIVWT9lN+5EV6FSp6Ss3bVqX/lBMqz4np4dHn3IuV8L1E+qx72e/wAicZFwo5IvxM0uGOOsrdm6w8GLxm2zh9salhtrP1aLbV/R6KXrOC/RIWG2bjb3Llu3maNmnrikkt2zGq119kpOT2Sz8e4g35y6UBAITHOeFtbIQeiAIAgAHzgH13VXGbefCrTSp+Jeo/8A+Zi6qGF7nj90a2jn67X5kn8Vs/2OjlI0iPj8MtRGVgDkd4vnI7a4zg4yWTuuyUJZi8HE4rQanOmdk8jmPPfMCzRJ7w2NmniUltYs+4p8Tg3p+ktu3ePOUbKp1+0jUq1Fdvss0SMmEAQBAEATwCegTwFRj8GUJemLqc3UcD66j3ib3DeJYxVa/c/2ZicQ4fnNtS96/dEOviQqbYzHDtPAT6Ewit0dgg93fMXNu08SeyDzBOqUVQioFF1IuABmpyOXPj4SvqanbU4p4fcWNNaqrVNrK7/cXi06v2aFXyRR7WmCuF3vq18/9G8+LULon8l9zYuDxB3UbfeqIPdeSLhM++S+pG+MQ7ov6Hk6HxRN7UVHa7k+xJ9Bw6a0dHZ4y8t5PluK6f0/Uds3jZLHXoTaWisR0TU+kpKHKkkK7Hq3yzIylqWubkpY6FSHCoRi48z3x9DSdWqlj9eL8Pq7C/C+ZNo9Ps8EdLhVPiymqMV2lcbLrky9+4g8QeBmlVdGyOUZFumlTZyyI8kOhAEAxAMwD3Qos7BUBZjuAFzPG0llnqTbwj6ZqtgXoDDJUttA1QQM7Kys+z5gTL1E1NTa8vsaGnhKE68+L+qb/Y7GZprmrE4hUUs7BRzJtOJzjBZk8I7hCU3iKyznA4bMEEHcRM1SUt0TSi4vDWARffPWs9QnjdFditDI2a9Q9mY8pUs0cJezsXqeIWQ2luvqU2K0bUp7xccxmJQs086+q2NWnWVW7J4fgyJIC0IAgCAYJjAPBq8p0oeIwRKdZq1XoaVtoC7sfRRfieyauj4c7Vzz2j9WZmt4jGl8kN5fp/spdaMLTSqtKlm4zdzvNR92QyFhnYc59JVFRikuiPnLJOUnJ9WSqVMKABuAtOzk8Yr0G7jAO7q4ynTA22ANhlx3cpFg6IVTT9Ibto9wt757ys8yR31kHCmfFv7T3lGTU2sbcEXzJjlGTWdYavJfI/OOVDJBxLvi6tFDsqzOFDbPAgkg8xluk1M+zlzFfU19pW0WVbUzELu2G7mt7xNJaqtmQ9NNERtWMUP0RPcyn4zv0ivxOOws8DA1axX6lvNfnHpFfiOws8CRR1QxJ3qq/eYfCcvVVo6WmsLGhqhTTPEYhbcQth/MT8JG9TKW0InvYwjvZNEvDacwVColDDBWqVGVARnmxsNpszI5VWSTlY9kdxuiny0xznv6L5na4HRmyweo224vbKyrffsr8TM+y7mXLFYRp06bllzzeX9F7kWMgLRB0xoxcRT2GuM7gjeDK+p00b4csixptRKifNE47FaDxOGO1Tuy81z81mHZo9Rp3mG68v3RtQ1em1K5bNn5/cxhdOcKoseYHvEV63usRFdw3vqfwf3LajWVhdSCOyXozjJZi8mbOuUHiSwe50cELF6Mp1OFjzXKV7NLXPyfkW6dbbVtnK8ynxeh6iZr1h2b/KULNJOG63RqU6+qez2fmVjtbfvlblZfW5rarO1E9weDOgQsfiSOonpHj6q+t38poaDR9vLml7K+vkZ3ENb2EeWPtP6eZK1TZadZk9dBs34lGJYd52r+Bn0rWFsfMZy8sm6T1WSrW6ZXKE5sAoa7WttC+7KeKWBg909Vqf2qtVvxKo/lWOZjBKpavYdc+j2vvMze8zzmYwRcVq9cko+8363zE6UhgrcZq/ibfVdGT2k7uyeqS7zxp9xVVNX9Idng6CTKdPemQON3c0aG1bx/qn+Kvzkis0/5WRuvUfmRr/8AFcad6H+Kv/addvp/ynHY6j8xsw+q+NRgypZhmD0iXB5750tTQt1E4lpbprEpbErH6Y0lhNnpahAa+ybqwy3i44yaq2q14wVbdLOlZ5n8yN/5xjf1g/dk/Y1+CK+Z/mfz/wBGuprljD+mPgBPeyh4IPL/AMn8yFW0/iX9Ks58Z0kl0Rw60+u/xZCq4l29JmPeTOj1QiuiR130T6JNbHLUI6lAFyeG0QQg8yT4SlrbOWvHiXtFXzWZ8D7tMU2RAEAQCv0joWjW9NBf1hk3mN/jK12jpu9pb+PeWadXbT7L28O45nG6q1qR2qD7Q5X2W+RmTbwy2t81Tz9H/s1a+JU2rluX7oh0tLuh2ayEHusfLjIY6ucHy2r7ntnD4WLmpf2LXD4lKgujA+/yl2u2E16rM22mdTxNYN0kIjl9Z6VqoPrLn3g2+UzdXHE8+KN7hk81NeDKeVjRPFWqFF2IA7Tad11zslywTb8jiy2FceabSXmU+FrBy7A365z7MreyfXaemVNUYSWGluj4/UXRutlOLym9mbyDkQSrKbqw3gjiJMQl9gtZgABXUqfXQFlPaQM19s4cfA9yXGG0lRqehUQ/iF/KeYBKtPD0QBAEAWgC0A8PVUb2A7yBAKTWQ4evRam1WmG3odsZON3xHjJK5ShJSRxOKnFxZ8vm7CanFNGBODhJxYnRwIBsw9BqjKiKWZiAoGZJO4CeNpLLPUm3hH6D1F1bGAwwQ51HO3VP7VrbI7AMvPnMLU3drPPd3G7p6eyhjvOilcnEAQBAEAQDRi8HTqi1RQw7Ru7jwkdlMLFiaySV2zreYPBzeP1Qz2qDlT6rX9jDMTKu4VvzVSx5P7mpVxXK5bo5/ngVdTFV8ObV0JHrfJhkZVdt9DxbH4/7JvRdPqFmmWH4f6KXWbSim1Q3FNRs7RBzY5kTqNNutsSpi3/PE7rsq0FTd8kss47Gaxk5Ult2tv8AKb+k/DkV618s+S+5i6v8TSfq6eOPN/YpK+IZzd2JPaZ9FRp6qI8tcUl5HzV+ptvlzWybfmbMDizTa4zB3jmPnONRR2iyupJptR2bw+h0OGxS1BdTfs4jvEzGmnhmvGSkso3Tw9PD0lbeoPeAYBhaIHoll+67L7jPAbVqON1Wt/Ff4mMIGemq/r638VowgBWqfrq38VowgeSznfVqn/7VPnGAazRB3lj3u595gGPyVPVXxF/fPQe1pgbgB3ACAczjhao/3j7c5q6R/wBNGNrF/VZolgqkvRejKuJqCnRQu54AbhzJ4DtM5nOMFmTO4QlN4ij7ZqJqKmBHSVLPiCMz9lL71T5zG1Oqduy6Gxp9Mqt31OylQtCAIAgCAIAgCAIB5dARYgEHeDmJ40msM9TaeUa6mFRkKMilCLFSBs25WnsfV9nY8l63tbnA6xfRXRq3fCsaLH7B61Pw4r7R2S/Vr5R2nv8AqUbdDGW8dj5xprU3GYUnpKLFR9tBtp33GY8bTQr1Nc+jM+zTWQ6ooTJyAA2z4zmUIy9pHcLJQ3iyVT0jUXc1++xlaWjg+mxajrrF1wzcNM1OS+R+cjei8GSLX+MTP+s1OSeR+cehPxOvT14D/WanJPI/OeehPxHp68B/rNTknkfnPfQvM89P/wCpj/Wan7HkfnPfQvM89P8A+pg6Xq81/dnvoS8Tz09/lPB0pV9b+UT30KPizl6+fgjwdIVT9s+ydLR1+Zy9dZ5GtsU53u3mZ0tLWu45ertfeTdGaBxOJP1NGo9+Oydnxc5e2dOdVSxlI45bbXnDZ32gfolY2bGVdkepTzPcXOQ8BKdvEF0gvmW69B3zZ9L0RoijhU2KFNUXs3ntY7ye+Z07JTeZM0IVxgsRROnB2IAgCAIAgCAIAgCAIAgCAIBTaV1WwmJ/PUEY+sBsN+8tjJYX2Q9lkU6K59Uctj/omwrX6KpVp9lw49uftlqPELF1SZWloa30KHFfRDWH5vEU2+8rL7ryePEY96IZcPl3Mq630XY8bhSbuqW/qAki11XmRPQ2+RoP0baR/Ur/ABaX/adem0+P0PPQrfA8/wDrfSP6gfxaX/aPTafH6MehW+Bn/wBb6R/UD+LS/wC0em0+P0Y9Ct8D0v0aaQP6JR31afwM89Np8foPQrfAl0fopxx3mivfUY+5Zy9fV5nXoFnkWeG+iCp+kxKD7qMfaSJG+IruiSLh772XWC+iXCr+cqVaniEHsF5DLiFj6JImjoK11Z0ejdTMDQt0eHS4+096jebkyvPU2z6ssQ09ceiL5VAFgAByGUgJjM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2532" name="AutoShape 4" descr="data:image/jpeg;base64,/9j/4AAQSkZJRgABAQAAAQABAAD/2wCEAAkGBxQTEhQUExQTFRUXFxsXGBgYGRsaGBgWGBUXHRgXFh4YICggHxolHxgVITEhJSktLi4uGB8zODMsNygtLisBCgoKDg0OGxAQGiwkICQsLCwsLC40LCssLCwsLCwsLCwsLTU0LCwsLC0sNCw0LC8sLC4sLCwsLCwsLCwsLCwsLP/AABEIAMwA9wMBIgACEQEDEQH/xAAcAAABBQEBAQAAAAAAAAAAAAAAAwQFBgcCAQj/xABTEAACAQIDBAcDBgoGBwYHAAABAgMAEQQSIQUxQVEGEyJhcYGRBzKhQlJicrHRCBQWIzNTgpLB4RUkQ5Oi8BdjsrPS0/E0VXOUo8M1RGR0g6TC/8QAGgEBAAMBAQEAAAAAAAAAAAAAAAECAwQFBv/EADIRAAIBAgMFBgYBBQAAAAAAAAABAgMREiExBBNBUaEiYYGxwfAyQnGR0eEUBSNSovH/2gAMAwEAAhEDEQA/AKzhMFJKcsSM545Re3idw8zVm2b0DkaxmcIPmp2m9T2Qf3qv8GHVQFUAAbgBYDwApULWbqNllTS1IXZvRnDwWKxgsPlv2m8id3lapQimu19twYYXmlVOIXe58FHaPpVYxPSjETaYWDq1/Wzb/FUHwJJ8KmEJTeSEpKJbJ5VRSzsqqN7MQFHiTpVaxfTSO5XCxviW5r2Yge923+Q86iDsQyMHxUrztwzmyD6qDQVLQ4YAAKNOAA+6uyGy/wCbMZVn8qJjYGwWx658XiWI+VhYLxIO6RgescHuIFX7AYKOGNYolCRoLKo3Ad1Ztg+tRg8YcMOIHwN947q0bZc7vGrSJkYjde4Om8cvCs6tOMH2WTGTeo7ooorIuFFFFAFFRW3sXNFFJJH1CqiM7NJnayqCScqC50G69Yptn2gTzaDbMcI5RYOZf8TKW+NAb7NMqAszKoG8kgAeZqq7W9pezMP7+LiY8orym/L82CB5mvnjaGHw85vNtgynnJFiXP8AiBpr/QmB/wC80/8ALz/8NAb9s32x7LlNjM8RvYdZGwB77rmAHjarjszbeHxAvBPDKPoOretjpXyh/QmB/wC84/8Ay8//AA16mx8ECCNqICNxGHnBHhpQH17RXzTsbpLLh7dVt5yPmvBPKvgBIpsPCtd6A9Jp8Yr2nw2IEeXMVimgbtXt79wfdO4UBeaK8HfXtAFFFcySBQWYgAAkk7gBvJoCpdIky7TwT20eGeMnkQYmUefa9KmGiB3gHxqL6QbXwkyZGMpKnMjRgqyPlIDoWsLgMeY13GqRB0mxmGfKJFxcXATARzAfWjurHxGtZ3UnZGu7nGOJrItm1OheFmucmRj8pNNeZG4+dVDans6mS5hdZByOjfcfhVu2b01w0hyuTBJ82UZfQ7qsKSA6ips0Z9lmC47Zk0JtLGyeI08ju+NNCK+hpYVYWYAjvFV3afQbCy3Kr1bc00+G74VbHzK7vkY1avK0fD9BYEY9YWl1ItcqvoupPifKvajeIbpjnaXS/DxnKhM8nzIu16t7o9TUPLtDGYj3nXCxn5MXalI5GQ7vFQKqGz8PiCLIuUdwt/Cp3B7Kn0zSW9fvphhHWSL9p6Indk9FYAc1izk3LMSzE87njU2Nmwrvt5n76gIdnm2rsaVGB+sfEmj2inHJSbLKjN6pInQcOvFB4a/ZXh2pANxv4D76gGwdISTRpqzL6/dVN/F6Rb8SzpNayLbg8YZSRFEzka71X7atWzGkMa9agRhpYG4sNx0rE9p7aJK9Szqym4dSVO7mOHnUtsjp1jk0YrMoFznXUAccyWPmb1bfLRqxZbLOSvH8Gw0VVeinTMYxsnUSqw3sO3ENOLaWJ4C1WqtGrHOFFFFQBvj8Is0UkT3yyIyNbQ5WUg277Gsa6E+z7Zu0FxLGLER9RiHg/TlswQDtaqLXvurbayv2Bz5osf8A/ds37yj7qAd/6EdmcsR/efyqr+z/ANn2zNpQzSmGeLq53hsJ81wqoc1ygtfNu7q3BjWU/g6zZsFijzxTN+9FH91APf8AQjsvliP7z+VVj2d+z3Zm08J+MGGeL840eUT5vdCm9yg58q23ENZWPIE+grL/AMHOS+zZR83FOPWKE/xoB0/sV2YoJtiNBf8AS8vKl/YnBhzgmxEEbxda5VkaTrLdUWAIJUfOPCr1tN8sMp5Ix9FNZ7+D5JfZVvmzyD4If40BpdFFFAFNtpwdZDKg3tGy/vKR/GnNV3pB0tiwz9WVZ5MoawsAA17XJ8DwqsmkszSlTnOSUFdkHs/ZyPh4nCgnILjfuG8VH7R2IsguNCNRbTUbqX2Lt9WmcFRGrm6qDdQx36m2pqw4jDX7S7+I5/zq2y1FFIbfQmptO99bFex+BjdELIrKw3EXysNGA5VDR4JsOb4XEtF/q2bPGf2Tu8dTVobIM6PbI4zC/Bxv8L1GyNAvEehrslnlhuca53scYPpxJGbYmG4H9pD2l8Sp1Hr5Vadk7fgxA/NSqx5Xsw8VOtVKfExFeyGb6oB+w1T9sQm+ZYmB4GxU+NwKxls8nmkaKqlqzW54+0fE17WG7R2vi5FVJJJSg+SWNj3nW5870Vz7pmu8NFWK2p3c9w+OlJvj4U951vyvc+VtPjVYlRmN2Zm8Sa5SADcBXB2F3ntLY6j1aXX8FifpFGPcV28go8838KZzbclb3VRfVvt3U2wez5JPcQnv3D1OlTmE6MAazOAOS/xY/dVk29EJUaFP45XfvkVyeV3952Pde3pbWnmC6NSyG+TKPnPp8N9Tsm18FhfcCs3NdT+8f4VC7W6ZS20/NKfdAF5G+qDqfQeNXUJS1dykq8YfBFR73r9tSXTo7h4RmnkB7r5R6DU+tN8TtmF74XCwmRnBUqgsSp0J0FwPpNYd9NNj9BsbjyJMSz4SA8L3xMg7yf0Y+PjWpdH+j2HwUfV4eJUHE72c83Y6sfGto0rHHV2hS1vLovsQHQrotPAwlnlyaEDDxG0S3/WfPfv4HiaudFFbHGFFFFAeOdDWN/g3TZosdz62Nv3lf7q1/GvaNzyVj6A1in4Mz/8Ab1/8A/76gNsxTWRzyUn0BrJPwbH/AKpihynB9Yx91aptl8uHmPKJz6IayL8GmT8zjV5PEfVX+6gNe2s+WCY8o3PoprL/AMG5v6hiByxJPrFH91aP0oky4LFNyw8p9I2NZj+DW/8AVcWOUyn1j/lQGo9JJMuExLcoJD6RtWdfg4vfZsw5Yp/jDDV66dPbZuOP/wBLP/uXrP8A8G5v6jiRyxF/WKP7qA1yiiigCqH0s6uLFl5shjnjSMagsGQudV32sd45VfKxPbGyHjcjEdYrEt25BdJO0bHML7wAdd16lU1PJv1JVbdO9r9CWx/R05esgOdDra9z+yeNSHRnbxuIpfe3Anee4/S+3x31fZu0Z8GQRdozw3qfAj/r47qtC/i2PW6Hq5rftafaPiO6ud05Upe7M9TfQ2mnaTvbj80fquK96lix2AWUXyhuNiLg/wA6hTJEm5ACOSAfdTrZOMliIjn3/Jf5Lj+D93Gucfhczs2libgmwHxrWVecI9jM8t7PBztPpx7yPl2kx91APE3+A++mU2d/et5AAfxpzNjIIzZpFJ5Ldm9BTKbpAg/Rxu3exCj0Gtc0q1Z6yt0OunstP5YX6/o4TZ6j5IHlRUfiNsTNuyJ4C59TRWNk9ZeZ1rZ6vCPkLYfYrtqxCD1PoNPjTpxhcPq5DEfO7R9BoPSqtidsYmbcerX4/D76bRbMzHtZpG367h323Dxrvp7FLW1u9nHX/qLeTlfuj+SwYvpxfs4eMt38Pu9CfCobEYnEz3aWXKg369keZ0v4C9L4DDGV+rw8Znk5L+jXvduP2d9aDsD2dqCsmNYTON0Y0iTutx+zxrXdU49/vkcm/qP4ez9NfuUjo50blxJ/q0dl3NiZQbd+QHVj6+Vad0a6FYfCHrCDNPxlk1a/0B8kfHvqyRoFACgAAWAAsAOQArqociEuYUUUVUkKKK8vQHtFeA17QEd0hxSR4adnbKoikJtYmwQk5QSLnuvWDezLpds7ZLTkzYmfrggt+LqmXIX/ANc175vhVp6e9ANr7Sk/OTYExRySGEEurKjsLBisepyqt+8VU/8AQTtD9Zgf7yX/AJdAXXanto2bLDLEPxpTJGyZuqU2zKRe3WC9r7qp/sy6ZbO2T+MXmxM/XZP/AJdUy5M/+ta98/wpL/QRtD9Zgf7yX/l13H7B8fxlwQ8HlP8A7dAW3b3tj2biMNiIP60nXQyRZuqU5esQrmt1gva97Xqs+zPpvs7ZSToZcTP1rK2mHVMuUMP1rXvcelIt7BsdwmwR/al/4KT/ANBG0P1mB/vJf+XQFu6Q+2DZuKws+HH40nXRPHm6pWy51IvbrBffuvS/sDfDJFio4J5JfziMTJEIrFlIAUdY+b3e7hVLHsJ2h+swP95L/wAupTYnse2jh5Y5lkwWeNg6nNIbMpuNDHQG8UUw2Ik6wqMUyPNrmKaKe0bWuBwtwp/QBSc8KupV1DKd4YAg+INKUUBUNp9BYzdsM5hY7196NvEHd/DlVM2nsaXDNmljaIg/pYrtGe8gar8D3VsVeEX31fHdWlmVinCWKDszNtldJQQEnKuvCRdR+2OB7/8ArXW3OjzS3kicyA65C11I+jrb/O+pvb3QDDT3aO+Hk+dHoL967vS1VNMNtHZh7a9fh/1kYJAHORB2lP0gLc65p07LLTr+z0KNeMpJ2Sl/q/x5fQhGjKkqRlI3i1reVeVeYpMLtFAQRntoRbMBzB+UvwqLfYEUNzNJcA88o8+J9a5HSfA9ZbdBK000+X4K2ovoASeQFz8K8p/julGHh7MQB7lH3C/naitFs90c8v6hJPKK8XmQ8hCEK2ZnO6JNXJO6/Bft7qtew+gU+IAbFnqId4gT3m/8Qn+N/AVeNgdFsPhNY0u53yNYub8jbQeFTdenUrOTPnoUlFDPZezIsOgjhjVFHAce8neT3mnlFFYmoUUUUAUUUUAUUVnPT32sYfAloYQMRiBoQD+bjPKRhvb6I101IoDRWYAEkgAbydwqlbf9qmzcLcGfrnHyIB1nlm0QHxavnzpL0wxu0CfxiZil/wBGvZiXiOyN9rb2udKjYNn3B11Fxu0vrp434eG+9VckibGsbW9vUhuMNhFXk0zlvVEt/tVV8b7WdrynsyrEOUcSDhffIGPA8aqy4fgBZhe31rHs89dbHvI+aa6EiizEGwYPpr2cxBt3gupHNWHKq4wPsX0u2o98+NxQ0zWWUpoVLDSMjeATbups22McdTjMSbtl/Ty+9Yd/HMK8kjK2dSrExKbjUNlAjI7xcajgSNxrjFGyMvBZ0ykngY3K3++q42BRtr49VD/jeJsRmFp5b2ysefJTTmLpVtSNrLjcVfTQzMw1vb3yQNATSGPQ5QCeyqSDuFsXY278tgPKidiZGC6EdWi8dXiuSe+y5fC3IVCqMXJvB+1HbCa/jBdRoQ8UZG6+pCht3fU/s/27YxP0+Hw8g+jnjPqSw+FUJrIl9O075VHvMcqqPLNnue7jSZUE5Ru93MfmpcM5tzyHwyrvvVlUBtmyfbrg3sJ4Z4Sd5GWRB5izf4avWwel+Cxn/ZsTFI3zL5ZP3Hs3wr5VODDEALbnfSw4X+kTfw3akU2nwhU3Um62PIg33jiP5GrKaB9n0V81dDva5jMGQmIJxUI0IkP51R9FzqfBr+Irfei/SbDY+HrcNJmG5lOjo3zXXgfgeBNXIJiiiigCiiigILaXRTDysXVeql39ZH2Tm5kDQnvOvfWX9M+h21Y5DJHkxcN9cuZZgO8Ekn9i/gK22iq4I3vY1Veoo4b5HzzgsKtrABG+Uj9lgeO/Q/bRW57W2Dh8T+ljVj87c3hmGtu6iuyFeytfp/w4Z0W3f1JOiiiuU6QooooAooooAooqje1vpl/R+EtGbYie6Rc0Fu3L+yCLd7LwvQFS9sPtNMZfA4JyHHZnmU6pzijPz+bDduGt7YjhsPm7hw7zyvztz/jREmYksSeJO8knee/mal0iD2ygZra20Rx81iLhTv3ix4WrOUrFtBCGMC4tqNCBowuNxDDfpcbgSFva9c4jCsGzDRmBYW0JNmzBb63vkOXeM1udLxwEXR0kOhA0tMgvcZeEiggGwN+VhcV1ho5Lfm5GkA1ygFHH0hGwyv5XNZYiBBZZWYSRsessuZLgZrAWZBuYEKNBrcHS1d4gvFI0e5SSUV17LI40AuL7iBYEHfxFq7kjLDMoDIffC65GJ7WliVU+8Li3AigSWUkv10GgkS9ygNwHQHVSDy0uQLm+gCmFQLC7qNEkQhGNyrP2XW/FWUgg93dc8Oo6mVSMzJ1bBuDxBsqX5NlkA8LcqkoNmZonKurrJJFaTnaNhdhvBDm5B3VG46dTh5ZFFlkkWFL78kQzE/7seVVTu/Fen7ApjY3kw+HTQEtIpNve6uwUn1Pmb17tGbtylNFDMi33lySC5+qsZt5czT3a0X5mAIRfqXlU8y0yS/7KMfKm2PRWaZQCM8f4zH3ho3LLbn23/dqIv18wI7Tj6ud7AFksBcjJEgFkAB0LkC+ugzcTuQwqzMjyJnOixowAAAuCzDcqgBAL6WuBUnt7DrFLK8gDMzKY4t/WMIwAWA+QGLaHfa1R8wa9pJOtk3ZAS2VuQVdwHdrpbs76mLvFeAG4dgAivmu15GB00GihjvVRck7u1y39wYfIob5J+KrcA9wJDMfndkC9zZzHG47IF5W3qMuZVBuFNtEubMx0tpxJpPqruOskaUj5CXbdwMj2GXnvFWxAay4bNutpodb5T9M7r92867zXewdtz4GdZ8O5R1/ddPmyLxU8vMG4BpZcO7nMFNhe1riNCd7ZiLu/gDc7twpLFxrlCgWvzHbZudibqL8DqePAi8Z8AmfT/QLplDtPD9bH2ZFsssRNzG9vip1IbjrxBAstfInQ7pLLs3FpPHqB2ZE4SRE9pfHiDwIHeK+sdl7QjxEMc0TZo5FDqeYI48j3cK2DHVFFFCAooooAooooAooooAooooAooooAr5S9p3SE4/aMzqbxRnqouXVoTdh9ZszeBHKvon2jba/FNm4qYGziMoh49ZJ2EI8CwPlXylgrLqRceYIA3kW+3Xy31EmSh1YKt1XUDtob+4Qe2Nb2+IvruvXCFFIbKe0AQQeB0N9QBY3BNrabtaWiQnWOZV17LX6vyYG1m+kt++nkMbFSGVHG85AGa/MGFhqedteNYOVgIw43LozTR33WkNm7wQVTzFLrtC2oxc6D6WSXXwRjp4im4yscsEjo99Ym7BY/RYWu3cT51xDiAbiUyEDQhwWYHkDa6nuJIPEVXCnwBIwgyNmZOtPDEYVgsn7aaa+IFS0OyXvmYxyqbqetTqZsrCxGYCzb9zaHmKrBeAaDDyuOJYAW8OrC+t/Klotmo9jAI5LjWEsplH1NxYfutVJQ77e/rl0FiwbH2DNDLLDr1c0ZVZLaBgpyMeAIFwRzsRcboTGoVw+CJUjIZsw5SRupIPeVT4042JtYwEtFJKRGMzwSDeimzhOAZQSbjL7u4i9WPaOyrPi0XtRSxf0hCbaCSMjrQPrK2vcwqLuM+174evQDSbDBcNBMdUgWaGTd8hiqb/nFMlv9bTXZGFLyYEkdpcO0snEmLNIIx+1nNWOXY3W4NYW3TbSdbbuyuIlzgfsxyUwWd40nxYAMmJmGHwyn3VjRiqG3AWDHl2RzrO+TS5vr7f2FiJwew5WkfEyrYlmZVc5LswsCTvVVB00uTytRPsp0WzM5B/s8JHkU/Wc7x4m9REp69yA0uKk1NzogA3tdiAF8gBxzUjJh4I7Zgk7nW0bXQdwyaseZNhuAB1rXBK+b8LAd/jJiuoaPBr81AJZW73IvbztSZx4G/EYhjzzoot9USZv87qQV4N5iljbkRdP8Kh/iPGuFeRyQjOLC5Ibq40XmwFgo9fOr4FxXv33ix7NiwdbSspGjM57XcA/aPgrU2WykFE7TEhF1N7bzzOpAAB3g8qfwmJjYGTEP8pgjZfAhbMV8TXuJWQnR4ouBsUSy/NtcvbuvapTWgI/FxC2nabiw3ZraqvO2gv4W5tsH4PPSYkS4Bz7t5ofAkdYg8yGA+k1ZGxCntNmJFlGrMb8WYAi2/sqSPtLnortc4PH4fEbgkgLbz+bbsyD90txPnWsGD6+orwGva0ICiiigCiiigCiiigCiiigCiiigMX/CN2xZMLhAfeZp38FGVPIln/dFZDh2CrqrCw3rdW8cxIW3dap/2ubX/GdrYg3ukREC24CP3v8AGZKrSYsCxsoI45RmJ5k2JA8OW/hVJ5k8B4kYk0jDhuD5h2u6QKq6fS1tfU02ixDhirgBl17aM5U6cCTbxApSRSQS8SnvN187qt/U27qWhlBUDqjMo0UGQHJ9UhAy+GbyrLQANoyH3sTEbcwD8OqNLnabvYmWBhzZYj/t5G+FdQs4PYgkuNbF3fTwzget69dp3PbwkLg8LKH8mQgg99qzeHkuhB1HizfSTAn/APF9tlI870vLObdY+Gw2IS4zSQdmRTvuShJHnbyrldj6E5mht8idkK+CsCfipog2RMGzRxyA8JIJ4yR4XAZh3MareHP0BIYqJXljxMah4sR7ubS0pTJJE9txcaH9ph7utw6Dzw4jCPh1dnlhjljVXXLKiOpARxuNjZbjflXQHSqbNtLFYYZcXF+MYWT37xhW4asRucabzrbRuInthYXq5osVDJ1sWZFWT+06uRljaCf52UsjKTqMhB4VnP4M/B+hZFu2xf8AG9lQheE2IlI3BlhK383lbzNUjpbjYGnEULFlwsTpZNEh7OV3dm0L2sigXAJJJ0Iq/wC3MUVilkSwl6tkRjwLe75Zsp8qzTHQQ4EAzDOwYmDDDXMwNhiMQflSHfrot7Acs6LTzJYwIjw+HCyxNJJiGDJApZbRJ7ge3ay3u2XUknW5BNJSSunZKYCAn+zyBm7swBJv5U5kG0J16yTrVD7khVY3I+kzWKjuJJ7rUwXY7A2ZY4LnTrJo2I/ZVe0e9jfvFdCt8zXn7+xUSbF7+3gr8hGgP/qZRSb7VcAKZoVB4BUt6Ijr53pzPsvJqsUmJI4syiIHmFDEnwJriKbE6j8XjF+EaqPKyMG+Iqey9LdCBm2OkPZM0br83Lnv5BB9tN8MZJSQt1Vd5UNZQN1lBtmPBRx9afOfnYeRuYMr5b+ZP8abYqQMQGX6sZeyjwWNFsfie+tF3LyJPS6A2CyKe51LNzLHKNe4N5Uz2jrbs28mF/3ib7t96cyyMl/zYVTpoBx4Ds2P7QPjTPETAiwCjvVQL+Nra7+HpV4rMI+s+gmPM+zsHKTdmgjzHmwUBj6g1PVRfYlJfY2G7jKP/wBiS321eq2ICiiigCiiigCiiigCiiigCmW29oLh8PNO3uxRvIf2VJt8Ke1Ufa1C77Ixoj3iMMfqK6s/+ENQHytNMzszsbsxLMebMbk+ppSB1HvD42P+EX9aQp1FkO9b95a3rlW1UZccRya9hpbbyTJYD0U6eIpxHMuthAz/AE8vxyopv402MsYtkTMRrYlioPM62J7q6hOINsrlQTYAMFHgqj7AKzaKjiPOwyixHzVRivmqJkPxPfRPhZRp10CdwcRt5g2PxoOHka6y4g2HvBbvYcc50VR3E+VNFxUcR/MqWbhJJY270QCwPeb2qqz0AtJsXqyDiJEQHUBe3I9/mjv5mnsOHwq/2W7e0szrry/NRlb9wJNQIxDXJLMSTcm5ufE768nkzG/IADwHLkO6r4JPV+hNi5YTpZh4NI45m4EGVylu4SE3/dFWboyIGzTYbsxSfpISLBZVIIZRuVuYGh7JG7XI6vHs1nIE68LofMhgfsFc20UVGDkg0aPJMCLHUXB8wbj4gVSdr7UgwcrO6mbFSdonTsKdFVSfdUAWFhc2uasvW1k/SyQtjJyfnAeQVQK5tkhjk09CFmTGJ2xhZ96yZjvE08oXyK5h62qNxOFwtvdki+kpMijkWDqr5e8XFQdKxzkLYXGpItpqQAbW3bvOvRVLDo2TYkRseRB1iSxBCbB1kyg919Ne40uMJKQCWiktxjHWMPEqvxqLw2OdCSCDm0ZSLq45MNx8d9OYEhkbs9ZC+8AEOL8luVa+82ufPdUNSWpA5MzZrt1TW0/OA/a6h/iRXDTLrkyr9RlU+F1jzfGumTEWbLPmC7+0VYfWVgCPE6d9NnllB/OASAj5RDXB4qwNx4g2okgctIvyjJfkZLjysL+tM5jroAB5H+A+OtPS0R+TryLsLd2pP+eVNZ7cFt53+0A1pElH0x7D1tsfD97TH/15B/Cr5VW9l2D6rZOCXnCJP70mT/8AurTWhUKKKKAKKKKAKKKKAKKKKAK5dAQQQCCLEHcQd4NdVWvaD0qTZ2DeY2Mh7EK/OlI0/ZHvHuHhQHyzt7CrFisREnuRzSIv1VkYL8AKYivXckkkkkkkk7yTqSa5qpce4TE5eZ/w28MrA06TEKxspy3FiRcnwZ3Ja2h0A4aioiu+sNrbv86+v8Kq43IsdYibMdNFHurwA8BpfmaSooqxIUUUUAVeegEdopG+c9vJV+9jVGrTdh4TqYI0O8C7fWbU/E1ybZK1O3MrIlc9Zv0wiy4uQ/OCsP3QPtU1oN6qfTrCXEco4dhvA6r8bjzrk2OWGp9SIvMqFFFFesXCiiigH2An4EkEaq1xdbA3AJ1AI7xu8aXOMUX07XH3kJ8QrBCe/TzqLBr13v8A5/zpVXFNkWFZnuTqfMX9DcmjA4RppI4k96R1jX6zsFHxNIVf/YhsX8Y2pG5F0w6mY6aZvdjHjmbN+waskSfS2Ew4jRI10VFCjwUAD7KVooqxQKKKKAKKKKAKKKKAKKKKA4mlCqWYgKoJJO4AC5J7q+dPaJiztPFGQyMsSXSFLbl4sb/KYi57rDhWh+1bpLb+pxHfZpiOW9Y/PRj3W5msxrh2jaGpYYs2hDK7IL8ml/WN6Cj8ml/WN6Cp2iuf+RU5l8KIL8ml/WN6Cj8ml/WN6CrEg42UDmf86+Qrtnj+axPMHL8Dm/hU7+pzGFFa/Jpf1jego/Jpf1jegq0rh0I1LR8s1mv5Cx87Um2Da11s45rqR4jePSm/q8xhRW16Lg6B3PgoNdv0TtqWkA71tU3m4Em3KlFzKMyMbcxcEHkbU/kVOYwojNgdF4zMpZ2OXtAECxI3X+3yq6/0Z9L4fzptsRHY52VbcGy2Y+lrjvNSONltkHFnUfG5+yobx5zzKuCY3OzPpfD+dJYzYayIyO3ZYWOnxGu8b6d7WmyRMw3i1v3hTlWBAI3EX8jUKEU8iN3Eyv8AJlf1jegpT8kTzl/cq0Y4yRtlsEHAoLZh47/K9NZI7e8Tm5cR433Huq2/qcy+FFd/Jpf1jego/Jpf1jegqwKGc2ALHuFzThcGAbSOqd2rHzC6DzNN/U5jCir/AJNL+sb0FH5NL+sb0FWeWJF4OR84Mtj6A+l65LIfdAX62vx/kKb+pzGFFa/Jpf1jegrc/Yt0XGEwbS6l8Q2a5Fj1a3CD4u37QrO9gbKbFYmOFdMzdojgg1dvS9u+1fQkMQRVVQAqgKANwAFgBXVs0pzu5PIzqWWSO6KKK6zIKKKKAKKKKAKKKKAKTxDEKxUXIBIHMgaClKKA+aZ52kZnckuxLMTvLE3Pxritm6U+z6HEs0kR6mU6mwujnmy8CeY8SDWV7e2HNhJOrmABIupU3Vlva6n+BANeTVoyhr9zpjJMja7jXUbyeQF64rpAeF++1Ylhd40+UxB5e+fPcPjShiVbfnCp5ZNRyuVOlJRwsNyMTzI0HrpfxroQcWKDmWa59FN6kHcWFRmA63MSdwRrn1sKWmmSFssS5nGhdtdeSgUkMUB2UGnymsASOIFtw+Jpokltflc+Xf41N7AlP6UZffOc/NsAB3E21PcPWvE2iQbiBQeYBH8NajYSb2W+Y8t/lU5s3ZzKc0jNf5oY/wCLn4VKbZA72aZGGaTQncu4AfefupnJN1mJRR7qX9ba/GwpbamOyo4Q9oWB7s1/j99Mujidp25AD1P8qs3mkB9txbx5QRe+a3Ehd9vC4PlXGwcVmTId6/7PD7vSmW1sQevFjbqwD/E+twKZmQxSkpwY28L7jUOWdwTOOxEsbaLnQ6jQ3U8Rcf51pkNoZdfxdV77WPqRUyJFkDLfdoQDYg/541B43Z8kZLKWZed9R4iplfVA6facliVYMvFWUXF+dt4768SCKVSwDIy+8B2hbmBvt4VHLLY3FvDgeY8K7hlytdSRppzB3gfCqX5kiqxoN03orVziI1yghy1/oga8Qdb/AApR5VfeFRuPZ7JPO66g+tO+i+xDi8UkI0X3pCOEa+8R46Ad7CiV3ZA0P2T7C6uFsS47cuid0QO/9o6+AWr9XEUYVQqgBQAABuAAsAK7r16cFCKijlbu7hRRRVyAooooAooooAooooAooooArIvbDMDiol+bDc/tO3/DWu1h3tM/+Izak6R2vwHVLoO7f61zbW/7fiaU9Sr0qrW8eF9wHO3OkqUiUHMTwF/+teYbnSgk++Ce+9/iKex4OQ2GVLHixUm3dx9KYjENwOX6un2anzqQhTLh3kHvNoSeWYCwqyB1FLEGsqBsoJZje2g+SCTvNhRg8a0jZRHFzPZ3D1pjg90n1D9oqQ6PLo57wPtqUwSU00cQubL4DU+FqaybRzQu4Ftcq89ba/H4VD4ty0rX17RHkDa1SGDfNCAbEGTKR3G27lapxXII7DNw4NcN4fyOvkKkOjrauO4H7fvqLlXKzAcCR5bqdbKciRAON/jf7h6VVPMk82wLSv32PlYfdSZb86x5FmHiLkfGnnSBe0h4kEeh/majXbW/cD8KPUC2HxGWRX79fP3v4mp2faQSTI4sLAgjv5/GoHAqMxJ1yqWHK43X7qebbb85b6IPnc1KbSBLyqCuZBGTvFwCD6VE4faGZsrRx66e7ubhe/fpXXR+Q3ZeFr+d6b4kWxBtwN/PLf7alviQcYmaMrdUytfUakW5jWw9K1v2YbB6jDda4tJPZu8R/IX4lv2u6ss2LhFlxkUTi6NMFI5rn1FfQgFdOyQu3J8DOo+B7RRRXeYhRRRQBRRRQBRRR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370644325"/>
              </p:ext>
            </p:extLst>
          </p:nvPr>
        </p:nvGraphicFramePr>
        <p:xfrm>
          <a:off x="623342" y="2685415"/>
          <a:ext cx="187220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hQSEBUUEhQWFRQUFBgYGBQYGBgYFxQaFRcVFBQXFxgXHCYeGBkjGhUVHy8gJScpLCwsFR4xNTAqNSYrLCkBCQoKBQUFDQUFDSkYEhgpKSkpKSkpKSkpKSkpKSkpKSkpKSkpKSkpKSkpKSkpKSkpKSkpKSkpKSkpKSkpKSkpKf/AABEIAMABBgMBIgACEQEDEQH/xAAcAAABBAMBAAAAAAAAAAAAAAAAAQQFBwIDBgj/xABEEAABAwEFBAcFBQYFBAMAAAABAAIDEQQFEiExBkFRYQcTInGBkaEUIzKx8EJSwdHhM2JygrLxCBVDkqIXY3OjNFPC/8QAFAEBAAAAAAAAAAAAAAAAAAAAAP/EABQRAQAAAAAAAAAAAAAAAAAAAAD/2gAMAwEAAhEDEQA/AIyw3EwOrvrXSv15J5PdY4fqfBTEV3kDcD9d6V1311O/mT+qCNhsbQKa04D8SlbYMRqRTmf0UzFYTSnaPp8gnEd2EbgDzoghvZAAdT3ZfJY2a6hXSnMqYtEPEgd2fyoiOytHHXgB80DeWxtDczu3eqSy3Y3cK6akDXmSAN2aeUbvDvP8lheVggtFmlhkLw2RlDhNXCha4EA60LQab0DW2XBM9hLbK94FQcJhdmKaUl7Xhz4Ljry2Vc1xLo5Yhl8cMgbn+8RQeeSrk2ySCVwhkkjwuIFHFjqA0zwkUPFTVg6Ubzh+C2zEcHkSD/2AoJ2G5hWgdG4V+8KjjzWUmzm/Cdd1KbqrXF032s//ACYLJaRv6yEVPi0geif2XpZsLv212CM/es8zo/IDD80DT/I6a1/mGv1msTchpk0a7k42j6RbJ1LTYBaGy4xiZOI3R4ADvFXE1oNRvruULZek2RpOKCI1+7jbTjvNUEibpAyoQctRXfXisf8AKOIrvrv8tUn/AFHhf8cL2GurSHClP5alPrFtBZZSAySjnUGEtcCSdwyIJ3fmgjJrgY5uYzz15c9Qoa8dj3tGKPMcNfVWHFG1xoXDFwrRw4ZHPzWZsRacxTge/LNBS74yDQ5FYq1b42WinGbcL9zhkf1XC3xspNATUYm1+Ifkg27IXZabXaGwWdvWOIJoThDWtFS4v+yM/Mgb1LXnsw+KTq7RE6KX7jxk6mpYRk4c2kjiuUsFpfE4SRSGORhyLXFrhzBHlSu/TVWZcPTOJY/Z73hbaYjT3mEY2/vEDU/vNoUHGNsJjqHCo9RX5rTLcAd2o3fyn8DwVqzbDQ2mMzXVO20RnMwSO943kx7t/J4r+8uLtV2PjkLS1zHt+JjwWvHNzT/UKhBxnsFctCNQcqePkkddj+FfnpXRdkbIyTJ4o7c4V+j9ZJH3M5o3O7tfJBx9nsdT2vLfu8tVIMuqmjiNMj+KmnWAE55Gm/Ud6VliI1G/Ub9fJBAmzDR4pXy3aHwSPurgd2QIy8PreuiNirkQtbrqLdNOFCaIOakuw6geRr5A0zTGWKh3+IouojhJOYzy08Etouyozbl3IOTSKcfdmA1A7J3ZZabzqhB6E6sfdHiUYDuoO4J9FETXM0BWRsvEnyQRxY7iSsms+q1/FPxZWpPZm8K+KCOfH3ef5LU6LuHqpTq28KDw/BabQGNaXHIAEkmlAACSTyoEEa7CASSAAKlxFAANSXHILmrf0hWCN2EydZuPVtLwPEgN8idFXG222j7ZKQwltna7sRjLEBUB7xvceelaDeTzBcgtv2m6Le7DkyRxp2mmMuJ4O0rpqarC8OiCH/TfI3vzHyVTAq5ui3a8TRNssr/fRg4MR/aMGYAJ1c3PLgBwNA5S39E8zfge13Igj1zUDbNiLXHrEXc2kFehnEjXPvTZ8bXHNtK79UHmueyPZk9rm94I+a04V6Ptd1sfk5rXDuryqubt/R7ZpDUMAJ8EFJp3dd5yWeVk0TiySNwc1woaEaGhyVjW3oqjPwl7TyNR6qFtXRdMPgkaeRqD+SB7Z+m+3UAnbZrSB/8AbC0nvq2mfgpCzdLljd+2u3q66us0zoxzODJvquFtWx9qj+KJ3hQqMlsUjT2mOHe0oLcs22l1yUpaLVBymhZMweMVH+qd2i8LMerbFarNaRLIGBrMbZBUE4jG8OOEAZ5qkk6u+8HwyNkjNHNNQaA0yI0PIlBZd87FQy1LR1bj9oaV1/RV/fOzk1mccbat++NPHgrNuG+nzRgyNoaZ0yz13qUksQlFMIcDu19EFLXXfE1mkEkEjo3jRzTTz3EcirJsvTLDaYOqvWyidzWnBNGcDwd2dQWE8WnwK03t0SzTHFZ4JASdMJDa/wA1AO+qbWPoFvN5zZFGCNXyjLkQwOKDXc94CaMF4o4k5ZE4amlcs8t9M+SlYrNT4Se4qd2d6AZ4nVmtbAMqsjY51ePac5tO+hXc2HovszKYnyvpxcGj/iK+qCrnR5Ue2vh68lusllb9k67qV7lctm2NsjNIGn+KrtP4iVJWewRx/Axja/daG/IIKNtF35jEwsrxBFfMUI/NYsgppQ+CtzbK6uts5cBV8faHMfbHkK+CrCWAVrQj5IIi02FpqXNpzH5hY4MqCh5HL1ClAzXMFaJYOXHQ5+iCEnsYNMj4AFKpItpvOm8IQW66LkhsfJbHHn9eawDnbkGPVcvRYvZxHosw47x9eCUSilMx9d6BqCDw8lF7SWN0ljtDIx23wyNbTiWmgqOOnipsy5rTI6oNKAkUrXjkg8llIn17WXBIQCCKkZVoCMi3PeD+HFMUAt1ntDmOa5hLXNILXDIgg1BHMFaVsicARUVFcxWlUHpG475E8THfa6uMubwc+Nrz/V9VT6Sh7xvVR7PbSyNeJOLgMAOugppnl2a50IJplUWpZLyZISAc2njrkCNeRBQI9pH14oqDqNN9KJ25tdfr9FpMB0pXu+s0GkxkHL64rExAqRhuuY0pG7lUUHmfxTHaLFZurbhBlkrgZUnJuEOcRG1znCrmNwtDnEvFBSpAPrDs06ZlTgwVIFdajLcMlsd0bsdk948GVPqVCCzXo1tMT2B5cWtY9kbgaCp6tkE9G1I+KWtQdK0Uv0Z2a9B1r70fix4erbiZVnxF1WxtAFajeTkgxPQ7YnfGC7jkwV9CfVb7F0N3ZG7ELPicDUFz35eAIHou2QgjINmbMz4YIx/KD80/js7W/CAO4AfJbEIEASoQgEIQgEIQgxeFTW0TXWS2PhJ7B7cZO9jq0Fd9DVv8qudV90vXCZbILQwduzmp5xuoH17jR3gUHGF4O4H1TeZ/MhRF3XiHN4Hwp6J4X8HepQEtpcKUcPEUSps97idT6H8kqC6q11/ukD81rMtFgXnI+iDeCtE7s+X1yWxr/Na3RfvfXig1ONSAN/0UspFAedOXDPint2Xe1+IlxypoONfyUibkZvqe80Hog8hbQki0ygggiRwLTq0gkEc9NdVFruul27BHeMpAwlzs2Z8AGPB3tc0DucHjcuFQCUJEIJ/Zl+OTASKHLMVpvy4UzP8Acq4+jG74bVJNO5zzilcGgOLQGspG2uVSSGg67yqChmLa0JFRRX10K2Qx2RpIpjJd4E5eiC14boiboxvecz6p21gGmXdktcMtQtmJBkuB6SLa+xSwXi2JswgZLE9hdhcOuwFjmHPMFjgcj2XnvHb+1NqADWvDPjmaaDKleOWq5vpKu4y3fIWhhdCWWgCQ+7d7O4Sua/cWljXAg5Z7tUHG3RtPb7wiE5Y+FjpDGGiTqGCoa9haWxvnmqKVcCxtTQA50c7OXXfP+ZNklmd7Ex37N0ru21zHDIPZjfhe4Gr6VprRQFj6Qrfb2veIeojgc12Jha0ENcS8Olnx0IGVGRuNTU0AzcXlZL8klYyxzylha7G901WA6j3klniOYyAaHd4QXTHoslhDXCK60Fd/fnvWaAQhCAQhCAQhCAQhCAWq0wh7S1wBa4EEHQg5EHwW1CDzNtDdgsVsls7h8Duwc6uYe0xw8CPGvNIy0BwGZH1+qsrpp2dxxMtTPiiIZJTexx7BPc7L+fkqxsVlqRqa57u9A53/ABDTQgIT4XdXOiEFulvhzG9ZNi5+f5pOoOo57krQd9EC+z93msHWfu81m45fqm8j89D5oJi446Y+8fipYqJ2eb2X5EdofIKVcEFMdNOyxnZ1rBV8dTzI1I/HwVDuGa9f3zYsYIVRbV9GLJXF7Ow87xoe8IKbQujvDYS0xH4A4cWnXwKa2fZK0vdTqiOZ0CDTs/dBtE7WDSoLu7f5r0ds1AI42tFAAPJVfdtihuuHrJ3dp2jB8chA0A3DdU5BcptRt1PbOyXYIt0LT2eWM/bPflwAQeoprzjhjMkjw1o568hxP1oqxvvpOkts4slgb1skhw/9lg+09729qUAajsxih/aihNT7K3izEYbTK9tkNXvjaadaWjssrqATSoHDjQixNhXPfI72Kyezwu/1DXE8VqAXOJcRvpWmQQXDs3dDLLEGY+slIHWSn4pHAAVoMmMGjWCgaMgnO0V2+02SaGuHroXsDj9kvaWg5cCQfBarmu4tFXaqUlZkg8+WLbS1Pl/y/qIo+qidC4wxySkOjaWEta1+E1IpUkNqak6hT1q2tvMWGM2brTMQ1tHCyOJI928NiYDJUOB7TjmASRwgr22lfddvmsvUxlslpdK+YuON0cz8UeZIazC11O1UAk5a1l7g22ns8EgiENGSyur7PNI2jz1jaTOlhaW0dhFAfgrvCCzNgvbPYY/8wxe01fjxGMkjEcGUYwjs0y1yzXRqtuinba3Xg+Z1riMcWBphLYXsid2iH0keTiI7OVTq7grJQCEIQCEIQCEIQCEIQCEIQNLzu5k8MkUgqyRha4ciKef5Lz/Jdb7LO+GQ1MbnDvzqHCu4jPx3L0UVVHTHs8Q+O1xgZ+7k7xnGfEBzT3NQc3E8jkhRliDyMsPn+qEF1B53j9fVHWpv7SeBWXtXf80Gx8o5fmtLn8gsHz1H6LUZRyQdHcY92f4vkApEqM2eHuv5jz4D8FKIGdqiqoW12Cq6J6h77vWGzRmSd4Y0DfqeQAzJQQclxhx0Vf7abd2exExWYMmnGTiM44jn8RHxu/dHDM7lDbddM0loDobJWGI5F9fePFM8x8I7vPNVe51UDm8bzknkMkri97tXHXkOAA4DIJottns7nuDWAuccgBmSrH2P6IJJiH2kFrfuDXxP5IOc2C2RktlpbRp6tjgXO3Gn2QV6guO42xRtFBom+zmy0dmjDWNDQBoF0LQgA1YyaLNIQgoPpBvT2C85pJbP1wmwPgc59GsIjYyQhuA1diYBUmorkO0SX9xX9H7U+SWCMsmhikjdapo4G7wXND8RII6sCjQSBWlCE96ZZhZ7TZJ5MfU0laTGG9Y11GEFjn5NLh2a6gB1M1A3Jelj6+xyspE2YzMe3KSfdhdJTHI4kxZHP4uaDq7t6amyXjFYm2djWvkbH1wmD2VIywYWUcDkBpmdytNpqq1tG1V03WS5zJRNL2y51nl62TDQAh0zW0aNwBACsO77WJYmSNBAkY14BpUBwDhWhIrQ8SgcIQhAIQhAIQhAIQhAIQhAKPvy6W2mzyQu0e2lfunVru8OAPgpBIUHnJ8b4nujkNHMcWkYdCDQ941Quk6Y7qdBaGWmMHq5xhfTQSM0O+mJvq1yEHcinPy/JI4t4nyTNs3f9d4WbrV3oNjnDUEeefyWJaTn+Gq0GTlXwRiG4IOu2f8A2A73f1FP3voudO0cFjsbZJ5AwUcaVq49o6DeqP6QumOa2ExWdzooK5gZF43VOp7tOR1QWbtt0vWayVZE5ssufw9prT4ZHzA79FQO0+189teXTPceAJJ7v7Cg5KFfKSak1PFPrnuOa1SYIWFx3n7Le8oGAFV12yvRtaLWQSDHGd5HaPcD8yrH2J6IY4sL5hjk1zGTe4K17BdLWAZIOM2S6MoLKBhYC7e45uPifku8st3taNAnLI6LNAgSoQgEIQgrfpphb7C0yMxx9fHjzoQDiAINCW1dhaSASGudQFVxDZ4HWYvgl6xtnngc9sUb4Ym4nhpLW0Ej3Bpd23uJGelVdu3FgZNYpmSCrDG4nKpGEF9W/vClRzCoa5Nnm+zyshxymWMlxNo6uIUBphjj95O5laYi0MLuWoWR/wBLrJaHsfanso0E9U2VwJLgPie95fQcBRWDcb4BC2OzPY6OECIBjw8MwAAMJBOYFNc1Sh2emt93xsghs1ZI2GsdkbGWk0d2rQ6Qu7yG58FZPRpsO+67O+F8zZccgkyaWhji0NeBUmo7I3Deg7RCEIBCEIBCEIBCKoQCTEiqRAtUhQgoGt4XbHO0NlY17QagO0BAIr5E+aE5QgroTGudUCYj+36LSwn73otNut7YWF8sgY0DOqB09/d5rk9qukSKygsjpJLwByb3n613rj9qukx8tY7P2GaY/tO7uA56rhXyEmpNSdSdT3oJC+9oZrVJjmeXcB9lo4AKOa0k5ZqSuHZ2a1vwxNrSlXbm14+qunYjoojgo+QY5PvEadw3IK+2Q6LZbSQ+YFkf3ftHv4fPuV47M7FRWdgaxgAH14qfsF1NYMhopOOOiDTBZA0JyAlQgEIQgEIQgEIQgbW1tWmulF5wua55Ltt7pWPhdHG+WIvkcY4jUFuAyFpLpGnBVsbXaEVGi9KSjJea7+u22WW93uYHGCKYFr6+7ZA+TGGGR3wNoSHCuteNSHQbEbT2iOyyRxSS0hlewCOyMe3CPgBknlaWilOyRUCifdGG0N7Wq8A+0maSye8aXhjGQhwacJ7IAcKimVcyEXNbLO68LQyOGW1xPkbKzqo+yS+MNc7FIWNpihccVaHOm9Sl+dNUNhk9nFilD2BvZc+NjW15xmTIDhVBawQtcD6tB45+fetlUAhISgFAqEhQEAQglLVISgSqEVRUoBYkpStbggMYSrAO5oQUVtHt5HZQWgiSX7jTk3m8jTu1+aq2/NoprU/FM4ng37Le4fimdpGebsTq5nX13rSAgRbYIHPIDQSTwUtdOy8ktCcm/R8F3VzbLsiA7NTrXMj9UFj9G2zLI7HCQ0AuiicctS5uIk86kru4bMAo/ZeENs0YG6OMf8ApgIFAWawWQQKhCEAhCEAhCEAhCEGLwqQ6ab4dZbVEWsY8vhPVl4xNheJCHyBhGFzy3qwCfho7LNXe9Vh0sugaITMyIvc54Y+evVRUaHSOcACXk9kBgFXHhQoOPdc4dabHNI59o9rsbnAyvLhjb1bi0BmEBgErsqUy4rtrt6JLHG909sZG4Uo1h7EMeeZpXMknVxKrS8bTJPFZ5YzLJBHOImuLm2eBuMdXgZDDWSNoOHtE6Gm9OL/2XntnVwwQwiQydrqjaS1uoLpJJ3kECu4VzQeg7vtccjfdPY9rTh7Dg4AgDs1BNCBTJOarkujHZOa7rALPO+N7hI9w6vFhaH07NXAE5gmtBquuqgSqKpaoQARRJRBQBKKoBRiQIXJClJWB70BRIacklAscY5IMqoWAdyQg8YWayOeaNFfwXVXVss0ULqE9xpnyPgpa7rC2MZMFO8ct+nBSLCzcAD3Vp41QbLHY2gdmngVINYQMnHln5c0ywjloM9KeazpQfa9DyQXRs+Pct/hZ/S1SYURs473I7mf0NUrVBsqlqtYSgoM6oqsapUCgpUUQgEISVQKhCEGL1wPSnswbdZerDsJbIHtcdAWhzTUb+y5y75ygNrrNjsk7Bq+GVoPNzHNGme/cgpGMR2e6p4IDLae0J+vawMhifEWOcQ9xpIPd6NxZ+K667ekU2extk6qyEnEQw2z3zsTiWtDBFSuYGZHeFxWwdjkt0sjLcJXxdQWxufjEcT6tDQ1uTK00Ggwqf2C2bFqsrYcmUjIkLWNxFwe+N4x0JrVuo4oJboz6VrVeN49ROIWRiGRwbG11S5pZSrnOcdCdKK36rj7BLdt1RtiMlngc1oqC5glOLME/bNdc11glBzGdUGyqRY40ElBmQiiwCWoQZF4WJesXSBa3SIMy8rAnmtLpCtZfxKBykMi0h+/+yhry2zscH7W1QMI3dY0nj8LST6IJvrkKvLX03XYw0D5ZObIjT/mWn0QgrqKMt0r/ALjn6/itjJHagkZcQcq/3TNlpJIpmRuoa5U47tE6imJ3DLz7kG+O0O36ZZGgNVkbZnWlKa0rnu18E3LhxJoO8Z8wtb3ioFTmef8AdBfezp927k4Dya1SwcoXZx3u3/8AkPyapdpQbWlZBy1YkuJBtqlWnEssSDaSkxLXVKEGeJAcsSUlUGeJBK11ShApTG2sqCnxKZ2rRBQF47Yvmt0lnAmjf17oo44nMixEOLR1k7quzI+yABXfqo+6LrME1qEsdmd1TwCJY5LQRj7TcHabi11IqV21s6OIWW51q7ZcZOtDQ7CGvriqKDPOpooq0WkC+g1wNLQIHZ5ZxYozQdw80ELc3RVarwmdKBHZosWRcwsJGvYhbiwjdSu7vXo5po0DXIZ8Vzts2ssNlqJLVAwj7PWNLuHwtJd6KAt3Tddkekr5Tp7uNx05vwhBYGM/RS1PFU3bv8RcQr1Nkkcdxkka0eIYHfNc3eH+IK3Pr1UcEQ/hc93Kpc6nkAg9EV+qrGe0sjbieWsAzJcQ0AcauK8p3h0p3nNk62SgHcwiIf8ArAXOWq3ySmsj3PPF7i455nNxQerby6S7thqH2yGo3Md1h4/6YcuUvLp/sDP2TJ5jyaGN83ur/wAV52JSILfvD/EPMR7iyxs5ySOk9GhgXMXj0y3nLWk4iBrlExjaV/eILvGq4dCCQvDaC0zn308sn8cjnctCaJhiSIQLVCRCDuPaSMqfX4Cq2Rsq0GpHHKleWVDqoz2gV7uRPdoPqidNtAppSvEU19UDtsRGddOFNOGZWyyOc6QAur2m/ZA35itVHsldX8SSd/onNhtBMzACc5GZZmtXNr3IPQezh9yf/I75NUuobZoe4J/7j/8A8qWqg2ByUFYtKyCDIFZArRPaWRtq9zWN4ucGjzJooy1bX2OMVfaYsuDsWunw1qgm6oJXGW3pfu2OvvsZBA7IHpiIUHbOn6xNrgY91DThXnk0hBZ5KFSNt/xE69XZ9+Vcqj/drzooG2dPlsd8DWsz5ZjgcLQfIoPRrVotN5Rx16yRjKDPE5raeZXlm39K1vl1lp/uOR3EPcQR3hQs21NpdrM8U0wnBTl2KZckHq207Z2RlazA/wADXv8AVjSKc9Fz14dLVhZ9uu/4ohppkX4vIE8l5imtLnfE5zu8k/Na6oLzvXpqs+fVsaT3yP8ATAwf8gq12s2yNrlbI0YSxrm4mtwGjiCPtuOWe/euWSIMnFYoQgEIQgEIQgEIQgEIQgEIQgEIQg//2Q=="/>
          <p:cNvSpPr>
            <a:spLocks noChangeAspect="1" noChangeArrowheads="1"/>
          </p:cNvSpPr>
          <p:nvPr/>
        </p:nvSpPr>
        <p:spPr bwMode="auto">
          <a:xfrm>
            <a:off x="0" y="-8890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54" name="53 Grupo"/>
          <p:cNvGrpSpPr/>
          <p:nvPr/>
        </p:nvGrpSpPr>
        <p:grpSpPr>
          <a:xfrm>
            <a:off x="2633831" y="1269765"/>
            <a:ext cx="6349635" cy="4482655"/>
            <a:chOff x="382605" y="1797348"/>
            <a:chExt cx="6349635" cy="4482655"/>
          </a:xfrm>
        </p:grpSpPr>
        <p:sp>
          <p:nvSpPr>
            <p:cNvPr id="55" name="54 Rectángulo redondeado"/>
            <p:cNvSpPr/>
            <p:nvPr/>
          </p:nvSpPr>
          <p:spPr>
            <a:xfrm>
              <a:off x="885940" y="1797348"/>
              <a:ext cx="5184576" cy="216024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Clasificación competencias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2051720" y="2144780"/>
              <a:ext cx="1224640" cy="432048"/>
            </a:xfrm>
            <a:prstGeom prst="round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Personales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57" name="56 Rectángulo redondeado"/>
            <p:cNvSpPr/>
            <p:nvPr/>
          </p:nvSpPr>
          <p:spPr>
            <a:xfrm>
              <a:off x="4444375" y="2101588"/>
              <a:ext cx="1567785" cy="4320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Profesionales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539552" y="2144780"/>
              <a:ext cx="1149908" cy="4320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Básicas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59" name="58 Rectángulo redondeado"/>
            <p:cNvSpPr/>
            <p:nvPr/>
          </p:nvSpPr>
          <p:spPr>
            <a:xfrm>
              <a:off x="382605" y="2635469"/>
              <a:ext cx="1492710" cy="531403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Aprendizaje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SEC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3690821" y="2703088"/>
              <a:ext cx="1156280" cy="463784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Genéricas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1" name="60 Rectángulo redondeado"/>
            <p:cNvSpPr/>
            <p:nvPr/>
          </p:nvSpPr>
          <p:spPr>
            <a:xfrm>
              <a:off x="5364088" y="2679240"/>
              <a:ext cx="1368152" cy="463784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accent6"/>
                  </a:solidFill>
                </a:rPr>
                <a:t>Específicas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pic>
          <p:nvPicPr>
            <p:cNvPr id="62" name="61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582" y="5775947"/>
              <a:ext cx="749623" cy="504056"/>
            </a:xfrm>
            <a:prstGeom prst="rect">
              <a:avLst/>
            </a:prstGeom>
          </p:spPr>
        </p:pic>
        <p:sp>
          <p:nvSpPr>
            <p:cNvPr id="63" name="62 Rectángulo redondeado"/>
            <p:cNvSpPr/>
            <p:nvPr/>
          </p:nvSpPr>
          <p:spPr>
            <a:xfrm>
              <a:off x="1914504" y="2649093"/>
              <a:ext cx="1674561" cy="551329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>
                  <a:solidFill>
                    <a:schemeClr val="accent6"/>
                  </a:solidFill>
                </a:rPr>
                <a:t>Personalidad Éxito </a:t>
              </a:r>
              <a:r>
                <a:rPr lang="es-EC" sz="1400" dirty="0" smtClean="0">
                  <a:solidFill>
                    <a:schemeClr val="accent6"/>
                  </a:solidFill>
                </a:rPr>
                <a:t>función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4" name="63 Rectángulo redondeado"/>
            <p:cNvSpPr/>
            <p:nvPr/>
          </p:nvSpPr>
          <p:spPr>
            <a:xfrm>
              <a:off x="3563888" y="3213485"/>
              <a:ext cx="1727389" cy="898802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todo universitario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30 CO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Nivel cognitivo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3112862" y="4621051"/>
              <a:ext cx="1062084" cy="9917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>
                  <a:solidFill>
                    <a:schemeClr val="tx1"/>
                  </a:solidFill>
                </a:rPr>
                <a:t>c</a:t>
              </a:r>
              <a:r>
                <a:rPr lang="es-EC" sz="1400" dirty="0" smtClean="0">
                  <a:solidFill>
                    <a:schemeClr val="tx1"/>
                  </a:solidFill>
                </a:rPr>
                <a:t>apta</a:t>
              </a:r>
            </a:p>
            <a:p>
              <a:pPr algn="ctr"/>
              <a:r>
                <a:rPr lang="es-EC" sz="1400" dirty="0">
                  <a:solidFill>
                    <a:schemeClr val="tx1"/>
                  </a:solidFill>
                </a:rPr>
                <a:t>r</a:t>
              </a:r>
              <a:r>
                <a:rPr lang="es-EC" sz="1400" dirty="0" smtClean="0">
                  <a:solidFill>
                    <a:schemeClr val="tx1"/>
                  </a:solidFill>
                </a:rPr>
                <a:t>egistra</a:t>
              </a:r>
            </a:p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significado</a:t>
              </a:r>
              <a:endParaRPr lang="es-EC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174946" y="4435363"/>
              <a:ext cx="1116331" cy="1177404"/>
            </a:xfrm>
            <a:prstGeom prst="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aprendizaje</a:t>
              </a:r>
            </a:p>
            <a:p>
              <a:pPr algn="ctr"/>
              <a:r>
                <a:rPr lang="es-EC" sz="1400" dirty="0">
                  <a:solidFill>
                    <a:schemeClr val="tx1"/>
                  </a:solidFill>
                </a:rPr>
                <a:t>c</a:t>
              </a:r>
              <a:r>
                <a:rPr lang="es-EC" sz="1400" dirty="0" smtClean="0">
                  <a:solidFill>
                    <a:schemeClr val="tx1"/>
                  </a:solidFill>
                </a:rPr>
                <a:t>omunicación</a:t>
              </a:r>
            </a:p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almacena</a:t>
              </a:r>
              <a:endParaRPr lang="es-EC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291277" y="4256303"/>
              <a:ext cx="815977" cy="13564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CR</a:t>
              </a:r>
            </a:p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SP</a:t>
              </a:r>
              <a:endParaRPr lang="es-EC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67 Rectángulo redondeado"/>
            <p:cNvSpPr/>
            <p:nvPr/>
          </p:nvSpPr>
          <p:spPr>
            <a:xfrm>
              <a:off x="5364088" y="3190021"/>
              <a:ext cx="1321168" cy="707713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Profesión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EC" sz="1400" dirty="0" smtClean="0">
                  <a:solidFill>
                    <a:schemeClr val="accent6"/>
                  </a:solidFill>
                </a:rPr>
                <a:t>perfil</a:t>
              </a:r>
              <a:endParaRPr lang="es-EC" sz="1400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35" name="34 Diagrama"/>
          <p:cNvGraphicFramePr/>
          <p:nvPr>
            <p:extLst>
              <p:ext uri="{D42A27DB-BD31-4B8C-83A1-F6EECF244321}">
                <p14:modId xmlns:p14="http://schemas.microsoft.com/office/powerpoint/2010/main" val="1539888913"/>
              </p:ext>
            </p:extLst>
          </p:nvPr>
        </p:nvGraphicFramePr>
        <p:xfrm>
          <a:off x="127583" y="3576624"/>
          <a:ext cx="417646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2274428"/>
            <a:ext cx="1023937" cy="1119187"/>
          </a:xfrm>
          <a:prstGeom prst="rect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1331640" y="3059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CO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845535" y="3571267"/>
            <a:ext cx="1290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accent6"/>
                </a:solidFill>
              </a:rPr>
              <a:t>para ejecutar una tarea</a:t>
            </a:r>
            <a:endParaRPr lang="es-EC" sz="1400" dirty="0"/>
          </a:p>
        </p:txBody>
      </p:sp>
      <p:sp>
        <p:nvSpPr>
          <p:cNvPr id="29" name="28 Rectángulo"/>
          <p:cNvSpPr/>
          <p:nvPr/>
        </p:nvSpPr>
        <p:spPr>
          <a:xfrm>
            <a:off x="3876303" y="4346520"/>
            <a:ext cx="1290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accent6"/>
                </a:solidFill>
              </a:rPr>
              <a:t>d</a:t>
            </a:r>
            <a:r>
              <a:rPr lang="es-EC" sz="1400" dirty="0" smtClean="0">
                <a:solidFill>
                  <a:schemeClr val="accent6"/>
                </a:solidFill>
              </a:rPr>
              <a:t>isciplina científica y profesión</a:t>
            </a:r>
            <a:endParaRPr lang="es-EC" sz="1400" dirty="0"/>
          </a:p>
        </p:txBody>
      </p:sp>
      <p:sp>
        <p:nvSpPr>
          <p:cNvPr id="30" name="29 Rectángulo"/>
          <p:cNvSpPr/>
          <p:nvPr/>
        </p:nvSpPr>
        <p:spPr>
          <a:xfrm>
            <a:off x="3927022" y="5229200"/>
            <a:ext cx="1290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accent6"/>
                </a:solidFill>
              </a:rPr>
              <a:t>d</a:t>
            </a:r>
            <a:r>
              <a:rPr lang="es-EC" sz="1400" dirty="0" smtClean="0">
                <a:solidFill>
                  <a:schemeClr val="accent6"/>
                </a:solidFill>
              </a:rPr>
              <a:t>esempeño función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62218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922504"/>
            <a:ext cx="1091597" cy="1091597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6666603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Metodología de enseñanza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</a:t>
            </a:r>
            <a:r>
              <a:rPr lang="es-EC" sz="1200" dirty="0" smtClean="0"/>
              <a:t> conocimientos    </a:t>
            </a:r>
            <a:r>
              <a:rPr lang="es-EC" sz="1200" b="1" dirty="0" smtClean="0"/>
              <a:t>M</a:t>
            </a:r>
            <a:r>
              <a:rPr lang="es-EC" sz="1200" dirty="0" smtClean="0"/>
              <a:t> método        </a:t>
            </a:r>
            <a:r>
              <a:rPr lang="es-EC" sz="1200" b="1" dirty="0" smtClean="0"/>
              <a:t>MD </a:t>
            </a:r>
            <a:r>
              <a:rPr lang="es-EC" sz="1200" dirty="0" smtClean="0"/>
              <a:t>metodología     </a:t>
            </a:r>
            <a:r>
              <a:rPr lang="es-EC" sz="1200" b="1" dirty="0" smtClean="0"/>
              <a:t>A</a:t>
            </a:r>
            <a:r>
              <a:rPr lang="es-EC" sz="1200" dirty="0" smtClean="0"/>
              <a:t> aprendizajes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ET </a:t>
            </a:r>
            <a:r>
              <a:rPr lang="es-EC" sz="1200" dirty="0"/>
              <a:t>estrategias </a:t>
            </a:r>
            <a:r>
              <a:rPr lang="es-EC" sz="1200" dirty="0" smtClean="0"/>
              <a:t>     </a:t>
            </a:r>
            <a:r>
              <a:rPr lang="es-EC" sz="1200" b="1" dirty="0" smtClean="0"/>
              <a:t>CO</a:t>
            </a:r>
            <a:r>
              <a:rPr lang="es-EC" sz="1200" dirty="0" smtClean="0"/>
              <a:t> contenidos        </a:t>
            </a:r>
            <a:r>
              <a:rPr lang="es-EC" sz="1200" b="1" dirty="0" smtClean="0"/>
              <a:t>AS</a:t>
            </a:r>
            <a:r>
              <a:rPr lang="es-EC" sz="1200" dirty="0" smtClean="0"/>
              <a:t> aprendizaje significativo</a:t>
            </a: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070906" y="3549384"/>
            <a:ext cx="5083123" cy="73866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Metodología activa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ET permiten organización distinta de los A y construcción C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Permite adquirir C y reflexionar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368025" y="369130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MD</a:t>
            </a:r>
            <a:endParaRPr lang="es-EC" dirty="0"/>
          </a:p>
        </p:txBody>
      </p:sp>
      <p:sp>
        <p:nvSpPr>
          <p:cNvPr id="43" name="42 Rectángulo"/>
          <p:cNvSpPr/>
          <p:nvPr/>
        </p:nvSpPr>
        <p:spPr>
          <a:xfrm>
            <a:off x="539552" y="156012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conjunto</a:t>
            </a:r>
            <a:endParaRPr lang="es-EC" sz="1400" dirty="0"/>
          </a:p>
        </p:txBody>
      </p:sp>
      <p:sp>
        <p:nvSpPr>
          <p:cNvPr id="44" name="43 Rectángulo"/>
          <p:cNvSpPr/>
          <p:nvPr/>
        </p:nvSpPr>
        <p:spPr>
          <a:xfrm>
            <a:off x="1285139" y="1224566"/>
            <a:ext cx="899605" cy="30777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técnicas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170080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</a:t>
            </a:r>
            <a:endParaRPr lang="es-EC" dirty="0"/>
          </a:p>
        </p:txBody>
      </p:sp>
      <p:cxnSp>
        <p:nvCxnSpPr>
          <p:cNvPr id="58" name="57 Conector recto de flecha"/>
          <p:cNvCxnSpPr/>
          <p:nvPr/>
        </p:nvCxnSpPr>
        <p:spPr>
          <a:xfrm flipV="1">
            <a:off x="1348019" y="1491156"/>
            <a:ext cx="251345" cy="16927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1257101" y="1768501"/>
            <a:ext cx="365645" cy="7632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errar llave"/>
          <p:cNvSpPr/>
          <p:nvPr/>
        </p:nvSpPr>
        <p:spPr>
          <a:xfrm>
            <a:off x="3391139" y="1306330"/>
            <a:ext cx="45719" cy="104255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80 Cheurón"/>
          <p:cNvSpPr/>
          <p:nvPr/>
        </p:nvSpPr>
        <p:spPr>
          <a:xfrm>
            <a:off x="3419872" y="2098231"/>
            <a:ext cx="1728192" cy="538681"/>
          </a:xfrm>
          <a:prstGeom prst="chevron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2"/>
                </a:solidFill>
              </a:rPr>
              <a:t>Instrumento </a:t>
            </a:r>
            <a:r>
              <a:rPr lang="es-EC" sz="1400" dirty="0">
                <a:solidFill>
                  <a:schemeClr val="accent2"/>
                </a:solidFill>
              </a:rPr>
              <a:t>objetivo A</a:t>
            </a:r>
          </a:p>
        </p:txBody>
      </p:sp>
      <p:sp>
        <p:nvSpPr>
          <p:cNvPr id="79" name="78 Cheurón"/>
          <p:cNvSpPr/>
          <p:nvPr/>
        </p:nvSpPr>
        <p:spPr>
          <a:xfrm>
            <a:off x="3504317" y="1300235"/>
            <a:ext cx="1511186" cy="376419"/>
          </a:xfrm>
          <a:prstGeom prst="chevron">
            <a:avLst/>
          </a:prstGeom>
          <a:solidFill>
            <a:srgbClr val="FFCC99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400" dirty="0" smtClean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accent2"/>
                </a:solidFill>
              </a:rPr>
              <a:t>forma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0" name="79 Cheurón"/>
          <p:cNvSpPr/>
          <p:nvPr/>
        </p:nvSpPr>
        <p:spPr>
          <a:xfrm>
            <a:off x="3512784" y="1676654"/>
            <a:ext cx="1502719" cy="398344"/>
          </a:xfrm>
          <a:prstGeom prst="chevron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accent2"/>
                </a:solidFill>
              </a:rPr>
              <a:t>CO informa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64" y="1283574"/>
            <a:ext cx="960326" cy="633258"/>
          </a:xfrm>
          <a:prstGeom prst="rect">
            <a:avLst/>
          </a:prstGeom>
        </p:spPr>
      </p:pic>
      <p:sp>
        <p:nvSpPr>
          <p:cNvPr id="57" name="56 Rectángulo"/>
          <p:cNvSpPr/>
          <p:nvPr/>
        </p:nvSpPr>
        <p:spPr>
          <a:xfrm>
            <a:off x="3203848" y="174327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</a:t>
            </a:r>
            <a:endParaRPr lang="es-EC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8563"/>
            <a:ext cx="1135305" cy="822557"/>
          </a:xfrm>
          <a:prstGeom prst="rect">
            <a:avLst/>
          </a:prstGeom>
        </p:spPr>
      </p:pic>
      <p:sp>
        <p:nvSpPr>
          <p:cNvPr id="59" name="58 Rectángulo"/>
          <p:cNvSpPr/>
          <p:nvPr/>
        </p:nvSpPr>
        <p:spPr>
          <a:xfrm>
            <a:off x="5637294" y="167537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MD</a:t>
            </a:r>
            <a:endParaRPr lang="es-EC" dirty="0"/>
          </a:p>
        </p:txBody>
      </p:sp>
      <p:sp>
        <p:nvSpPr>
          <p:cNvPr id="60" name="59 Rectángulo"/>
          <p:cNvSpPr/>
          <p:nvPr/>
        </p:nvSpPr>
        <p:spPr>
          <a:xfrm>
            <a:off x="5508104" y="2090511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ayudan</a:t>
            </a:r>
            <a:endParaRPr lang="es-EC" sz="1400" dirty="0"/>
          </a:p>
        </p:txBody>
      </p:sp>
      <p:sp>
        <p:nvSpPr>
          <p:cNvPr id="61" name="60 Rectángulo"/>
          <p:cNvSpPr/>
          <p:nvPr/>
        </p:nvSpPr>
        <p:spPr>
          <a:xfrm>
            <a:off x="6102877" y="1844824"/>
            <a:ext cx="880369" cy="307777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conocer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6050839" y="2286206"/>
            <a:ext cx="1220206" cy="307777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comprender</a:t>
            </a:r>
            <a:endParaRPr lang="es-EC" sz="1400" dirty="0">
              <a:solidFill>
                <a:schemeClr val="accent2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13352"/>
            <a:ext cx="826478" cy="772122"/>
          </a:xfrm>
          <a:prstGeom prst="rect">
            <a:avLst/>
          </a:prstGeom>
        </p:spPr>
      </p:pic>
      <p:sp>
        <p:nvSpPr>
          <p:cNvPr id="64" name="63 Rectángulo"/>
          <p:cNvSpPr/>
          <p:nvPr/>
        </p:nvSpPr>
        <p:spPr>
          <a:xfrm>
            <a:off x="7308304" y="1844824"/>
            <a:ext cx="1835759" cy="307777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crear conocimiento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7236296" y="2162359"/>
            <a:ext cx="1962397" cy="307777"/>
          </a:xfrm>
          <a:prstGeom prst="rect">
            <a:avLst/>
          </a:prstGeom>
          <a:solidFill>
            <a:srgbClr val="FFFFCC"/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genere investigación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7380312" y="2470136"/>
            <a:ext cx="1566454" cy="307777"/>
          </a:xfrm>
          <a:prstGeom prst="rect">
            <a:avLst/>
          </a:prstGeom>
          <a:solidFill>
            <a:srgbClr val="C4D3B5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producir ciencia</a:t>
            </a:r>
            <a:endParaRPr lang="es-EC" sz="1400" dirty="0">
              <a:solidFill>
                <a:schemeClr val="accent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" y="2576513"/>
            <a:ext cx="1338262" cy="852487"/>
          </a:xfrm>
          <a:prstGeom prst="rect">
            <a:avLst/>
          </a:prstGeom>
        </p:spPr>
      </p:pic>
      <p:sp>
        <p:nvSpPr>
          <p:cNvPr id="42" name="41 Rectángulo"/>
          <p:cNvSpPr/>
          <p:nvPr/>
        </p:nvSpPr>
        <p:spPr>
          <a:xfrm>
            <a:off x="266874" y="3442787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enfoques</a:t>
            </a:r>
            <a:endParaRPr lang="es-EC" sz="1400" dirty="0"/>
          </a:p>
        </p:txBody>
      </p:sp>
      <p:sp>
        <p:nvSpPr>
          <p:cNvPr id="45" name="44 Rectángulo"/>
          <p:cNvSpPr/>
          <p:nvPr/>
        </p:nvSpPr>
        <p:spPr>
          <a:xfrm>
            <a:off x="1540716" y="2947538"/>
            <a:ext cx="1217000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Conductista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547167" y="3337247"/>
            <a:ext cx="1008609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Cognitivo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534498" y="3752864"/>
            <a:ext cx="1486304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Constructivista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622746" y="4283448"/>
            <a:ext cx="1208985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err="1" smtClean="0">
                <a:solidFill>
                  <a:srgbClr val="FFC000"/>
                </a:solidFill>
              </a:rPr>
              <a:t>Sociocrítico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240954" y="1829435"/>
            <a:ext cx="1516762" cy="307777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2"/>
                </a:solidFill>
              </a:rPr>
              <a:t>procedimientos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2523698" y="98188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c</a:t>
            </a:r>
            <a:r>
              <a:rPr lang="es-EC" sz="1400" dirty="0" smtClean="0"/>
              <a:t>omo hacer</a:t>
            </a:r>
          </a:p>
          <a:p>
            <a:r>
              <a:rPr lang="es-EC" sz="1400" dirty="0" smtClean="0"/>
              <a:t> algo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46261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71969"/>
            <a:ext cx="859692" cy="577311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6687289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El Docente – Proceso enseñanza-aprendizaje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CD</a:t>
            </a:r>
            <a:r>
              <a:rPr lang="es-EC" sz="1200" dirty="0" smtClean="0"/>
              <a:t> conocimiento didáctico    </a:t>
            </a:r>
            <a:r>
              <a:rPr lang="es-EC" sz="1200" b="1" dirty="0" smtClean="0"/>
              <a:t>P&amp;R</a:t>
            </a:r>
            <a:r>
              <a:rPr lang="es-EC" sz="1200" dirty="0" smtClean="0"/>
              <a:t> </a:t>
            </a:r>
            <a:r>
              <a:rPr lang="es-EC" sz="1200" dirty="0"/>
              <a:t>pertinentes y relevantes </a:t>
            </a:r>
            <a:r>
              <a:rPr lang="es-EC" sz="1200" dirty="0" smtClean="0"/>
              <a:t>    </a:t>
            </a:r>
            <a:r>
              <a:rPr lang="es-EC" sz="1200" b="1" dirty="0" smtClean="0"/>
              <a:t>AS</a:t>
            </a:r>
            <a:r>
              <a:rPr lang="es-EC" sz="1200" dirty="0" smtClean="0"/>
              <a:t> </a:t>
            </a:r>
            <a:r>
              <a:rPr lang="es-EC" sz="1200" dirty="0"/>
              <a:t>aprendizaje </a:t>
            </a:r>
            <a:r>
              <a:rPr lang="es-EC" sz="1200" dirty="0" smtClean="0"/>
              <a:t>significativo    </a:t>
            </a:r>
            <a:r>
              <a:rPr lang="es-EC" sz="1200" b="1" dirty="0" smtClean="0"/>
              <a:t>D </a:t>
            </a:r>
            <a:r>
              <a:rPr lang="es-EC" sz="1200" dirty="0" smtClean="0"/>
              <a:t>docente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CO </a:t>
            </a:r>
            <a:r>
              <a:rPr lang="es-EC" sz="1200" dirty="0" smtClean="0"/>
              <a:t>contenido    </a:t>
            </a:r>
            <a:r>
              <a:rPr lang="es-EC" sz="1200" b="1" dirty="0" smtClean="0"/>
              <a:t>OB</a:t>
            </a:r>
            <a:r>
              <a:rPr lang="es-EC" sz="1200" dirty="0" smtClean="0"/>
              <a:t> objetivos      </a:t>
            </a:r>
            <a:r>
              <a:rPr lang="es-EC" sz="1200" b="1" dirty="0" smtClean="0"/>
              <a:t>A </a:t>
            </a:r>
            <a:r>
              <a:rPr lang="es-EC" sz="1200" dirty="0"/>
              <a:t>aprendizajes </a:t>
            </a:r>
            <a:r>
              <a:rPr lang="es-EC" sz="1200" dirty="0" smtClean="0"/>
              <a:t>     </a:t>
            </a:r>
            <a:r>
              <a:rPr lang="es-EC" sz="1200" b="1" dirty="0" smtClean="0"/>
              <a:t>CG </a:t>
            </a:r>
            <a:r>
              <a:rPr lang="es-EC" sz="1200" dirty="0" smtClean="0"/>
              <a:t>características del grupo        </a:t>
            </a:r>
            <a:r>
              <a:rPr lang="es-EC" sz="1200" b="1" dirty="0" smtClean="0"/>
              <a:t>C </a:t>
            </a:r>
            <a:r>
              <a:rPr lang="es-EC" sz="1200" dirty="0" smtClean="0"/>
              <a:t>conocimientos     </a:t>
            </a:r>
            <a:r>
              <a:rPr lang="es-EC" sz="1200" b="1" dirty="0" smtClean="0">
                <a:solidFill>
                  <a:srgbClr val="000000"/>
                </a:solidFill>
              </a:rPr>
              <a:t>E</a:t>
            </a:r>
            <a:r>
              <a:rPr lang="es-EC" sz="1200" dirty="0" smtClean="0">
                <a:solidFill>
                  <a:srgbClr val="000000"/>
                </a:solidFill>
              </a:rPr>
              <a:t> </a:t>
            </a:r>
            <a:r>
              <a:rPr lang="es-EC" sz="1200" dirty="0">
                <a:solidFill>
                  <a:srgbClr val="000000"/>
                </a:solidFill>
              </a:rPr>
              <a:t>estudiante </a:t>
            </a:r>
            <a:endParaRPr lang="es-EC" sz="1200" dirty="0"/>
          </a:p>
          <a:p>
            <a:pPr marL="10972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	</a:t>
            </a: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880555" y="1109283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d</a:t>
            </a:r>
            <a:r>
              <a:rPr lang="es-EC" sz="1400" dirty="0" smtClean="0"/>
              <a:t>inamizador del aprendizaje</a:t>
            </a:r>
            <a:endParaRPr lang="es-EC" sz="1400" dirty="0"/>
          </a:p>
        </p:txBody>
      </p:sp>
      <p:sp>
        <p:nvSpPr>
          <p:cNvPr id="28" name="27 Cerrar llave"/>
          <p:cNvSpPr/>
          <p:nvPr/>
        </p:nvSpPr>
        <p:spPr>
          <a:xfrm>
            <a:off x="2674133" y="1052811"/>
            <a:ext cx="131373" cy="246251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Explosión 1"/>
          <p:cNvSpPr/>
          <p:nvPr/>
        </p:nvSpPr>
        <p:spPr>
          <a:xfrm>
            <a:off x="6107667" y="895499"/>
            <a:ext cx="1976033" cy="1459869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 smtClean="0">
                <a:solidFill>
                  <a:schemeClr val="tx1"/>
                </a:solidFill>
              </a:rPr>
              <a:t>Colén</a:t>
            </a:r>
            <a:r>
              <a:rPr lang="es-EC" sz="1400" dirty="0" smtClean="0">
                <a:solidFill>
                  <a:schemeClr val="tx1"/>
                </a:solidFill>
              </a:rPr>
              <a:t> ÉXITO</a:t>
            </a: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554711" y="3698448"/>
            <a:ext cx="2694969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Centrado en el estudiante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Aprender a lo largo de la vida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531672" y="4490536"/>
            <a:ext cx="2536272" cy="738664"/>
          </a:xfrm>
          <a:prstGeom prst="rect">
            <a:avLst/>
          </a:prstGeom>
          <a:gradFill flip="none" rotWithShape="1">
            <a:gsLst>
              <a:gs pos="0">
                <a:srgbClr val="C4D3B5">
                  <a:shade val="30000"/>
                  <a:satMod val="115000"/>
                </a:srgbClr>
              </a:gs>
              <a:gs pos="50000">
                <a:srgbClr val="C4D3B5">
                  <a:shade val="67500"/>
                  <a:satMod val="115000"/>
                </a:srgbClr>
              </a:gs>
              <a:gs pos="100000">
                <a:srgbClr val="C4D3B5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La clase es una comunidad</a:t>
            </a:r>
            <a:endParaRPr lang="es-EC" sz="1400" dirty="0">
              <a:solidFill>
                <a:schemeClr val="tx1"/>
              </a:solidFill>
            </a:endParaRP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Cesión del protagonismo</a:t>
            </a:r>
            <a:endParaRPr lang="es-EC" sz="1400" dirty="0">
              <a:solidFill>
                <a:schemeClr val="tx1"/>
              </a:solidFill>
            </a:endParaRP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Reducción clase magistral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771800" y="5373216"/>
            <a:ext cx="3759362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Preparar actividades, tareas que estimulen</a:t>
            </a:r>
            <a:endParaRPr lang="es-EC" sz="1400" dirty="0">
              <a:solidFill>
                <a:schemeClr val="tx1"/>
              </a:solidFill>
            </a:endParaRP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Implica revisar su metodología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619672" y="557994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</a:t>
            </a:r>
            <a:endParaRPr lang="es-EC" dirty="0"/>
          </a:p>
        </p:txBody>
      </p:sp>
      <p:sp>
        <p:nvSpPr>
          <p:cNvPr id="36" name="35 Rectángulo"/>
          <p:cNvSpPr/>
          <p:nvPr/>
        </p:nvSpPr>
        <p:spPr>
          <a:xfrm>
            <a:off x="376113" y="472626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AS</a:t>
            </a:r>
            <a:endParaRPr lang="es-EC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3" y="1258303"/>
            <a:ext cx="887334" cy="738591"/>
          </a:xfrm>
          <a:prstGeom prst="rect">
            <a:avLst/>
          </a:prstGeom>
        </p:spPr>
      </p:pic>
      <p:sp>
        <p:nvSpPr>
          <p:cNvPr id="43" name="42 Rectángulo"/>
          <p:cNvSpPr/>
          <p:nvPr/>
        </p:nvSpPr>
        <p:spPr>
          <a:xfrm>
            <a:off x="827584" y="1321023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posee</a:t>
            </a:r>
            <a:endParaRPr lang="es-EC" sz="1400" dirty="0"/>
          </a:p>
        </p:txBody>
      </p:sp>
      <p:sp>
        <p:nvSpPr>
          <p:cNvPr id="44" name="43 Rectángulo"/>
          <p:cNvSpPr/>
          <p:nvPr/>
        </p:nvSpPr>
        <p:spPr>
          <a:xfrm>
            <a:off x="1526214" y="1051417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CD</a:t>
            </a:r>
            <a:endParaRPr lang="es-EC" sz="1600" dirty="0"/>
          </a:p>
        </p:txBody>
      </p:sp>
      <p:sp>
        <p:nvSpPr>
          <p:cNvPr id="45" name="44 Rectángulo"/>
          <p:cNvSpPr/>
          <p:nvPr/>
        </p:nvSpPr>
        <p:spPr>
          <a:xfrm>
            <a:off x="1907704" y="2373034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CO</a:t>
            </a:r>
            <a:endParaRPr lang="es-EC" sz="1600" dirty="0"/>
          </a:p>
        </p:txBody>
      </p:sp>
      <p:sp>
        <p:nvSpPr>
          <p:cNvPr id="46" name="45 Rectángulo"/>
          <p:cNvSpPr/>
          <p:nvPr/>
        </p:nvSpPr>
        <p:spPr>
          <a:xfrm>
            <a:off x="827584" y="1858394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mediador</a:t>
            </a:r>
            <a:endParaRPr lang="es-EC" sz="1400" dirty="0"/>
          </a:p>
        </p:txBody>
      </p:sp>
      <p:sp>
        <p:nvSpPr>
          <p:cNvPr id="47" name="46 Rectángulo"/>
          <p:cNvSpPr/>
          <p:nvPr/>
        </p:nvSpPr>
        <p:spPr>
          <a:xfrm>
            <a:off x="1802269" y="1827617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C</a:t>
            </a:r>
            <a:endParaRPr lang="es-EC" sz="1600" dirty="0"/>
          </a:p>
        </p:txBody>
      </p:sp>
      <p:sp>
        <p:nvSpPr>
          <p:cNvPr id="48" name="47 Rectángulo"/>
          <p:cNvSpPr/>
          <p:nvPr/>
        </p:nvSpPr>
        <p:spPr>
          <a:xfrm>
            <a:off x="1958504" y="1844824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  <a:sym typeface="Wingdings" pitchFamily="2" charset="2"/>
              </a:rPr>
              <a:t></a:t>
            </a:r>
            <a:r>
              <a:rPr lang="es-EC" sz="1600" b="1" dirty="0" smtClean="0">
                <a:solidFill>
                  <a:srgbClr val="FF0000"/>
                </a:solidFill>
              </a:rPr>
              <a:t>E</a:t>
            </a:r>
            <a:endParaRPr lang="es-EC" sz="1600" dirty="0"/>
          </a:p>
        </p:txBody>
      </p:sp>
      <p:sp>
        <p:nvSpPr>
          <p:cNvPr id="49" name="48 Rectángulo"/>
          <p:cNvSpPr/>
          <p:nvPr/>
        </p:nvSpPr>
        <p:spPr>
          <a:xfrm>
            <a:off x="755576" y="2229138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comunica</a:t>
            </a:r>
            <a:endParaRPr lang="es-EC" sz="1400" dirty="0"/>
          </a:p>
        </p:txBody>
      </p:sp>
      <p:sp>
        <p:nvSpPr>
          <p:cNvPr id="50" name="49 Rectángulo"/>
          <p:cNvSpPr/>
          <p:nvPr/>
        </p:nvSpPr>
        <p:spPr>
          <a:xfrm>
            <a:off x="1526456" y="1412776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CO</a:t>
            </a:r>
            <a:endParaRPr lang="es-EC" sz="1600" dirty="0"/>
          </a:p>
        </p:txBody>
      </p:sp>
      <p:sp>
        <p:nvSpPr>
          <p:cNvPr id="51" name="50 Rectángulo"/>
          <p:cNvSpPr/>
          <p:nvPr/>
        </p:nvSpPr>
        <p:spPr>
          <a:xfrm>
            <a:off x="1903673" y="2170004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OB</a:t>
            </a:r>
            <a:endParaRPr lang="es-EC" sz="1600" dirty="0"/>
          </a:p>
        </p:txBody>
      </p:sp>
      <p:sp>
        <p:nvSpPr>
          <p:cNvPr id="52" name="51 Rectángulo"/>
          <p:cNvSpPr/>
          <p:nvPr/>
        </p:nvSpPr>
        <p:spPr>
          <a:xfrm>
            <a:off x="755576" y="2641593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organiza</a:t>
            </a:r>
            <a:endParaRPr lang="es-EC" sz="1400" dirty="0"/>
          </a:p>
        </p:txBody>
      </p:sp>
      <p:sp>
        <p:nvSpPr>
          <p:cNvPr id="53" name="52 Rectángulo"/>
          <p:cNvSpPr/>
          <p:nvPr/>
        </p:nvSpPr>
        <p:spPr>
          <a:xfrm>
            <a:off x="1907704" y="264122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CG</a:t>
            </a:r>
            <a:endParaRPr lang="es-EC" sz="1600" dirty="0"/>
          </a:p>
        </p:txBody>
      </p:sp>
      <p:sp>
        <p:nvSpPr>
          <p:cNvPr id="54" name="53 Rectángulo"/>
          <p:cNvSpPr/>
          <p:nvPr/>
        </p:nvSpPr>
        <p:spPr>
          <a:xfrm>
            <a:off x="1626604" y="2653381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=&gt;</a:t>
            </a:r>
            <a:endParaRPr lang="es-EC" sz="1600" dirty="0"/>
          </a:p>
        </p:txBody>
      </p:sp>
      <p:sp>
        <p:nvSpPr>
          <p:cNvPr id="11" name="10 Rectángulo"/>
          <p:cNvSpPr/>
          <p:nvPr/>
        </p:nvSpPr>
        <p:spPr>
          <a:xfrm>
            <a:off x="371800" y="17008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D</a:t>
            </a:r>
            <a:endParaRPr lang="es-EC" dirty="0"/>
          </a:p>
        </p:txBody>
      </p:sp>
      <p:cxnSp>
        <p:nvCxnSpPr>
          <p:cNvPr id="58" name="57 Conector recto de flecha"/>
          <p:cNvCxnSpPr/>
          <p:nvPr/>
        </p:nvCxnSpPr>
        <p:spPr>
          <a:xfrm flipV="1">
            <a:off x="1371401" y="1220694"/>
            <a:ext cx="251345" cy="16927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1257101" y="1551275"/>
            <a:ext cx="365645" cy="7632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1622746" y="2373034"/>
            <a:ext cx="425744" cy="16927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flipV="1">
            <a:off x="1737046" y="2330123"/>
            <a:ext cx="281853" cy="3751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1877462" y="3195591"/>
            <a:ext cx="813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A P&amp;R</a:t>
            </a:r>
            <a:endParaRPr lang="es-EC" sz="1600" dirty="0"/>
          </a:p>
        </p:txBody>
      </p:sp>
      <p:sp>
        <p:nvSpPr>
          <p:cNvPr id="70" name="69 Rectángulo"/>
          <p:cNvSpPr/>
          <p:nvPr/>
        </p:nvSpPr>
        <p:spPr>
          <a:xfrm>
            <a:off x="1763688" y="2977530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conseguir</a:t>
            </a:r>
            <a:endParaRPr lang="es-EC" sz="1400" dirty="0"/>
          </a:p>
        </p:txBody>
      </p:sp>
      <p:sp>
        <p:nvSpPr>
          <p:cNvPr id="71" name="70 Rectángulo"/>
          <p:cNvSpPr/>
          <p:nvPr/>
        </p:nvSpPr>
        <p:spPr>
          <a:xfrm>
            <a:off x="2880555" y="1541864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orienta los retos y esfuerzos</a:t>
            </a:r>
          </a:p>
          <a:p>
            <a:r>
              <a:rPr lang="es-EC" sz="1400" dirty="0"/>
              <a:t>a</a:t>
            </a:r>
            <a:r>
              <a:rPr lang="es-EC" sz="1400" dirty="0" smtClean="0"/>
              <a:t> vencer dificultades</a:t>
            </a:r>
            <a:endParaRPr lang="es-EC" sz="1400" dirty="0"/>
          </a:p>
        </p:txBody>
      </p:sp>
      <p:sp>
        <p:nvSpPr>
          <p:cNvPr id="72" name="71 Rectángulo"/>
          <p:cNvSpPr/>
          <p:nvPr/>
        </p:nvSpPr>
        <p:spPr>
          <a:xfrm>
            <a:off x="2931674" y="2187868"/>
            <a:ext cx="2552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Sin reducir grado de dificultad</a:t>
            </a:r>
            <a:endParaRPr lang="es-EC" sz="1400" dirty="0"/>
          </a:p>
        </p:txBody>
      </p:sp>
      <p:sp>
        <p:nvSpPr>
          <p:cNvPr id="73" name="72 Flecha abajo"/>
          <p:cNvSpPr/>
          <p:nvPr/>
        </p:nvSpPr>
        <p:spPr>
          <a:xfrm>
            <a:off x="3779912" y="1996893"/>
            <a:ext cx="45719" cy="287173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73 Cerrar llave"/>
          <p:cNvSpPr/>
          <p:nvPr/>
        </p:nvSpPr>
        <p:spPr>
          <a:xfrm>
            <a:off x="5514425" y="1117625"/>
            <a:ext cx="65687" cy="134004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80 Cheurón"/>
          <p:cNvSpPr/>
          <p:nvPr/>
        </p:nvSpPr>
        <p:spPr>
          <a:xfrm>
            <a:off x="6814673" y="2420888"/>
            <a:ext cx="2059807" cy="789569"/>
          </a:xfrm>
          <a:prstGeom prst="chevron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es-EC" sz="1400" dirty="0" smtClean="0">
                <a:solidFill>
                  <a:schemeClr val="tx1"/>
                </a:solidFill>
              </a:rPr>
              <a:t>Adquisición competencia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9" name="78 Cheurón"/>
          <p:cNvSpPr/>
          <p:nvPr/>
        </p:nvSpPr>
        <p:spPr>
          <a:xfrm>
            <a:off x="5580112" y="2407817"/>
            <a:ext cx="1862769" cy="584118"/>
          </a:xfrm>
          <a:prstGeom prst="chevron">
            <a:avLst/>
          </a:prstGeom>
          <a:solidFill>
            <a:srgbClr val="FFCC99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es-EC" sz="1400" dirty="0" smtClean="0">
                <a:solidFill>
                  <a:schemeClr val="tx1"/>
                </a:solidFill>
              </a:rPr>
              <a:t>Dispositivo </a:t>
            </a:r>
            <a:r>
              <a:rPr lang="es-EC" sz="1400" dirty="0">
                <a:solidFill>
                  <a:schemeClr val="tx1"/>
                </a:solidFill>
              </a:rPr>
              <a:t>didáctico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0" name="79 Cheurón"/>
          <p:cNvSpPr/>
          <p:nvPr/>
        </p:nvSpPr>
        <p:spPr>
          <a:xfrm>
            <a:off x="5580112" y="2997011"/>
            <a:ext cx="1965565" cy="584118"/>
          </a:xfrm>
          <a:prstGeom prst="chevron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es-EC" sz="1400" dirty="0" smtClean="0">
                <a:solidFill>
                  <a:schemeClr val="tx1"/>
                </a:solidFill>
              </a:rPr>
              <a:t>Seguimiento proceso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82" name="8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0" y="3633928"/>
            <a:ext cx="1089977" cy="11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20668" cy="404664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ACADÉMICO</a:t>
            </a:r>
            <a:endParaRPr lang="es-EC" sz="18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Metodología de enseñanza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</a:t>
            </a:r>
            <a:r>
              <a:rPr lang="es-EC" sz="1200" dirty="0" smtClean="0"/>
              <a:t> conocimientos    </a:t>
            </a:r>
            <a:r>
              <a:rPr lang="es-EC" sz="1200" b="1" dirty="0" smtClean="0"/>
              <a:t>D</a:t>
            </a:r>
            <a:r>
              <a:rPr lang="es-EC" sz="1200" dirty="0" smtClean="0"/>
              <a:t> docente        </a:t>
            </a:r>
            <a:r>
              <a:rPr lang="es-EC" sz="1200" b="1" dirty="0" smtClean="0"/>
              <a:t>MD </a:t>
            </a:r>
            <a:r>
              <a:rPr lang="es-EC" sz="1200" dirty="0" smtClean="0"/>
              <a:t>metodología     </a:t>
            </a:r>
            <a:r>
              <a:rPr lang="es-EC" sz="1200" b="1" dirty="0" smtClean="0"/>
              <a:t>A</a:t>
            </a:r>
            <a:r>
              <a:rPr lang="es-EC" sz="1200" dirty="0" smtClean="0"/>
              <a:t> aprendizajes     </a:t>
            </a:r>
            <a:r>
              <a:rPr lang="es-EC" sz="1200" b="1" dirty="0" smtClean="0"/>
              <a:t>HD</a:t>
            </a:r>
            <a:r>
              <a:rPr lang="es-EC" sz="1200" dirty="0" smtClean="0"/>
              <a:t> habilidades destrezas 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/>
              <a:t>ET </a:t>
            </a:r>
            <a:r>
              <a:rPr lang="es-EC" sz="1200" dirty="0"/>
              <a:t>estrategias </a:t>
            </a:r>
            <a:r>
              <a:rPr lang="es-EC" sz="1200" dirty="0" smtClean="0"/>
              <a:t>     </a:t>
            </a:r>
            <a:r>
              <a:rPr lang="es-EC" sz="1200" b="1" dirty="0" smtClean="0"/>
              <a:t>CO</a:t>
            </a:r>
            <a:r>
              <a:rPr lang="es-EC" sz="1200" dirty="0" smtClean="0"/>
              <a:t> contenidos   </a:t>
            </a:r>
            <a:r>
              <a:rPr lang="es-EC" sz="1200" b="1" dirty="0" smtClean="0"/>
              <a:t>AS</a:t>
            </a:r>
            <a:r>
              <a:rPr lang="es-EC" sz="1200" dirty="0" smtClean="0"/>
              <a:t> aprendizaje significativo     </a:t>
            </a:r>
            <a:r>
              <a:rPr lang="es-EC" sz="1200" b="1" dirty="0" smtClean="0"/>
              <a:t>EA</a:t>
            </a:r>
            <a:r>
              <a:rPr lang="es-EC" sz="1200" dirty="0" smtClean="0"/>
              <a:t> enseñanza aprendizaje  </a:t>
            </a:r>
            <a:r>
              <a:rPr lang="es-EC" sz="1200" b="1" dirty="0" smtClean="0"/>
              <a:t>OB</a:t>
            </a:r>
            <a:r>
              <a:rPr lang="es-EC" sz="1200" dirty="0" smtClean="0"/>
              <a:t> objetivos</a:t>
            </a: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161148" y="1061072"/>
            <a:ext cx="4783678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E asuma un papel activo en la construcción C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Intercambie experiencias opiniones compañeros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Reflexione sobre lo que hace, realice propuestas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Interactúe con el entorno trabaje en proyectos, estudie casos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Desarrolle autonomía del pensamiento, sea crítico, autoevalúe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23982" y="1052736"/>
            <a:ext cx="2229841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Metodología Tradicional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5496" y="1556792"/>
            <a:ext cx="3163045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Metodología activa o participativa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131840" y="1556792"/>
            <a:ext cx="998991" cy="30777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Objetivos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47356" y="6602026"/>
            <a:ext cx="1037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</a:rPr>
              <a:t>E</a:t>
            </a:r>
            <a:r>
              <a:rPr lang="es-EC" sz="1200" dirty="0">
                <a:solidFill>
                  <a:srgbClr val="000000"/>
                </a:solidFill>
              </a:rPr>
              <a:t> estudiante</a:t>
            </a:r>
            <a:endParaRPr lang="es-EC" dirty="0"/>
          </a:p>
        </p:txBody>
      </p:sp>
      <p:sp>
        <p:nvSpPr>
          <p:cNvPr id="26" name="25 Rectángulo"/>
          <p:cNvSpPr/>
          <p:nvPr/>
        </p:nvSpPr>
        <p:spPr>
          <a:xfrm>
            <a:off x="5734738" y="4600873"/>
            <a:ext cx="3080266" cy="73866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Aprendizaje cooperativo</a:t>
            </a:r>
          </a:p>
          <a:p>
            <a:r>
              <a:rPr lang="es-EC" sz="1400" b="1" dirty="0" smtClean="0">
                <a:solidFill>
                  <a:srgbClr val="FFC000"/>
                </a:solidFill>
              </a:rPr>
              <a:t>Aprendizaje basado en problemas</a:t>
            </a:r>
          </a:p>
          <a:p>
            <a:r>
              <a:rPr lang="es-EC" sz="1400" b="1" dirty="0" smtClean="0">
                <a:solidFill>
                  <a:srgbClr val="FFC000"/>
                </a:solidFill>
              </a:rPr>
              <a:t>Método del caso</a:t>
            </a:r>
            <a:endParaRPr lang="es-EC" sz="1400" dirty="0">
              <a:solidFill>
                <a:srgbClr val="FFC000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94603" y="3976716"/>
            <a:ext cx="849913" cy="307777"/>
          </a:xfrm>
          <a:prstGeom prst="rect">
            <a:avLst/>
          </a:prstGeom>
          <a:solidFill>
            <a:srgbClr val="FFCC00"/>
          </a:solidFill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accent4"/>
                </a:solidFill>
              </a:rPr>
              <a:t>Técnica</a:t>
            </a:r>
            <a:endParaRPr lang="es-EC" sz="1400" dirty="0">
              <a:solidFill>
                <a:schemeClr val="accent4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934341" y="3397012"/>
            <a:ext cx="2089033" cy="307777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es-EC" sz="1400" dirty="0" smtClean="0">
                <a:solidFill>
                  <a:schemeClr val="tx1"/>
                </a:solidFill>
              </a:rPr>
              <a:t>Poner en práctica MD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554000" y="3907048"/>
            <a:ext cx="122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una </a:t>
            </a:r>
            <a:r>
              <a:rPr lang="es-EC" sz="1400" dirty="0"/>
              <a:t>voluntad </a:t>
            </a:r>
            <a:endParaRPr lang="es-EC" sz="1400" dirty="0" smtClean="0"/>
          </a:p>
          <a:p>
            <a:r>
              <a:rPr lang="es-EC" sz="1400" dirty="0" smtClean="0"/>
              <a:t>de </a:t>
            </a:r>
            <a:r>
              <a:rPr lang="es-EC" sz="1400" dirty="0"/>
              <a:t>cambio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29" y="3795295"/>
            <a:ext cx="1061849" cy="685778"/>
          </a:xfrm>
          <a:prstGeom prst="rect">
            <a:avLst/>
          </a:prstGeom>
        </p:spPr>
      </p:pic>
      <p:sp>
        <p:nvSpPr>
          <p:cNvPr id="37" name="36 Rectángulo"/>
          <p:cNvSpPr/>
          <p:nvPr/>
        </p:nvSpPr>
        <p:spPr>
          <a:xfrm>
            <a:off x="1617018" y="3907048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400" dirty="0">
                <a:solidFill>
                  <a:srgbClr val="000000"/>
                </a:solidFill>
              </a:rPr>
              <a:t>a</a:t>
            </a:r>
            <a:r>
              <a:rPr lang="es-EC" sz="1400" dirty="0" smtClean="0">
                <a:solidFill>
                  <a:srgbClr val="000000"/>
                </a:solidFill>
              </a:rPr>
              <a:t>prendizaje</a:t>
            </a:r>
          </a:p>
          <a:p>
            <a:pPr lvl="0"/>
            <a:r>
              <a:rPr lang="es-EC" sz="1400" dirty="0" smtClean="0">
                <a:solidFill>
                  <a:srgbClr val="000000"/>
                </a:solidFill>
              </a:rPr>
              <a:t>integral</a:t>
            </a:r>
            <a:endParaRPr lang="es-EC" sz="1400" dirty="0">
              <a:solidFill>
                <a:srgbClr val="000000"/>
              </a:solidFill>
            </a:endParaRPr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28" y="3619485"/>
            <a:ext cx="858348" cy="714462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95" y="3513072"/>
            <a:ext cx="524925" cy="787388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1357037" y="5082611"/>
            <a:ext cx="3691385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Técnica tradicional continuará en el aula junto con otras técnicas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79716" y="5095507"/>
            <a:ext cx="1159185" cy="523220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Clase magistral</a:t>
            </a:r>
            <a:endParaRPr lang="es-EC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0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04664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</a:t>
            </a:r>
            <a:r>
              <a:rPr lang="es-EC" sz="2000" dirty="0" smtClean="0">
                <a:solidFill>
                  <a:srgbClr val="FFCC00"/>
                </a:solidFill>
              </a:rPr>
              <a:t>ACADÉMICO</a:t>
            </a:r>
            <a:endParaRPr lang="es-EC" sz="20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Técnicas Metodología activa y Rol del Docente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err="1" smtClean="0"/>
              <a:t>TICs</a:t>
            </a:r>
            <a:r>
              <a:rPr lang="es-EC" sz="1200" dirty="0" smtClean="0"/>
              <a:t> tecnologías de información y comunicación  </a:t>
            </a:r>
            <a:r>
              <a:rPr lang="es-EC" sz="1200" b="1" dirty="0" smtClean="0"/>
              <a:t>D</a:t>
            </a:r>
            <a:r>
              <a:rPr lang="es-EC" sz="1200" dirty="0" smtClean="0"/>
              <a:t> docente        </a:t>
            </a:r>
            <a:r>
              <a:rPr lang="es-EC" sz="1200" b="1" dirty="0" smtClean="0"/>
              <a:t>MD </a:t>
            </a:r>
            <a:r>
              <a:rPr lang="es-EC" sz="1200" dirty="0" smtClean="0"/>
              <a:t>metodología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PD </a:t>
            </a:r>
            <a:r>
              <a:rPr lang="es-EC" sz="1200" dirty="0" smtClean="0"/>
              <a:t>portafolio docente      </a:t>
            </a:r>
            <a:r>
              <a:rPr lang="es-EC" sz="1200" b="1" dirty="0" smtClean="0"/>
              <a:t>E</a:t>
            </a:r>
            <a:r>
              <a:rPr lang="es-EC" sz="1200" dirty="0" smtClean="0"/>
              <a:t> estudiante   </a:t>
            </a:r>
            <a:r>
              <a:rPr lang="es-EC" sz="1200" b="1" dirty="0" smtClean="0"/>
              <a:t>OB</a:t>
            </a:r>
            <a:r>
              <a:rPr lang="es-EC" sz="1200" dirty="0" smtClean="0"/>
              <a:t> objetivos</a:t>
            </a: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95536" y="2259661"/>
            <a:ext cx="652743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Rol D</a:t>
            </a:r>
            <a:endParaRPr lang="es-EC" sz="1400" dirty="0">
              <a:solidFill>
                <a:srgbClr val="FFC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0" y="1268760"/>
            <a:ext cx="1462248" cy="990901"/>
          </a:xfrm>
          <a:prstGeom prst="rect">
            <a:avLst/>
          </a:prstGeom>
        </p:spPr>
      </p:pic>
      <p:sp>
        <p:nvSpPr>
          <p:cNvPr id="48" name="47 Rectángulo"/>
          <p:cNvSpPr/>
          <p:nvPr/>
        </p:nvSpPr>
        <p:spPr>
          <a:xfrm>
            <a:off x="1948289" y="1196752"/>
            <a:ext cx="5904656" cy="1815882"/>
          </a:xfrm>
          <a:prstGeom prst="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Entender procesos de aprendizaje y asumir el reto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Guiar al estudiante, buscar que se convierta en protagonista 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Crear escenarios adecuados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Pone recursos y actividades que construyan C sólidos y autónomos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Equilibrar tarea docente e investigadora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Debe actualizarse en su área de competencia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Producir y diseñar recursos didácticos apoyado </a:t>
            </a:r>
            <a:r>
              <a:rPr lang="es-EC" sz="1400" dirty="0" err="1" smtClean="0">
                <a:solidFill>
                  <a:schemeClr val="tx1"/>
                </a:solidFill>
              </a:rPr>
              <a:t>TICs</a:t>
            </a:r>
            <a:endParaRPr lang="es-EC" sz="1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Seguimiento y evaluación de aprendizajes</a:t>
            </a:r>
          </a:p>
        </p:txBody>
      </p:sp>
      <p:grpSp>
        <p:nvGrpSpPr>
          <p:cNvPr id="51" name="Group 27"/>
          <p:cNvGrpSpPr>
            <a:grpSpLocks/>
          </p:cNvGrpSpPr>
          <p:nvPr/>
        </p:nvGrpSpPr>
        <p:grpSpPr bwMode="auto">
          <a:xfrm>
            <a:off x="1873522" y="3284984"/>
            <a:ext cx="5234940" cy="974725"/>
            <a:chOff x="1963" y="11714"/>
            <a:chExt cx="8244" cy="1535"/>
          </a:xfrm>
        </p:grpSpPr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963" y="11714"/>
              <a:ext cx="2357" cy="15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effectLst/>
                  <a:latin typeface="Calibri"/>
                  <a:ea typeface="Times New Roman"/>
                  <a:cs typeface="Times New Roman"/>
                </a:rPr>
                <a:t>Establecimiento y comunicación de objetivos de aprendizaje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5008" y="11714"/>
              <a:ext cx="2357" cy="15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effectLst/>
                  <a:latin typeface="Calibri"/>
                  <a:ea typeface="Times New Roman"/>
                  <a:cs typeface="Times New Roman"/>
                </a:rPr>
                <a:t>Desarrollo: identificar logros y evidenciar casos de mejora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7850" y="11714"/>
              <a:ext cx="2357" cy="15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effectLst/>
                  <a:latin typeface="Calibri"/>
                  <a:ea typeface="Times New Roman"/>
                  <a:cs typeface="Times New Roman"/>
                </a:rPr>
                <a:t>Valoración del trabajo realizado y el alcance de los objetivos.</a:t>
              </a:r>
            </a:p>
          </p:txBody>
        </p:sp>
        <p:sp>
          <p:nvSpPr>
            <p:cNvPr id="65" name="AutoShape 31"/>
            <p:cNvSpPr>
              <a:spLocks noChangeArrowheads="1"/>
            </p:cNvSpPr>
            <p:nvPr/>
          </p:nvSpPr>
          <p:spPr bwMode="auto">
            <a:xfrm>
              <a:off x="4432" y="12562"/>
              <a:ext cx="576" cy="143"/>
            </a:xfrm>
            <a:prstGeom prst="rightArrow">
              <a:avLst>
                <a:gd name="adj1" fmla="val 50000"/>
                <a:gd name="adj2" fmla="val 10069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 sz="1400"/>
            </a:p>
          </p:txBody>
        </p:sp>
        <p:sp>
          <p:nvSpPr>
            <p:cNvPr id="66" name="AutoShape 32"/>
            <p:cNvSpPr>
              <a:spLocks noChangeArrowheads="1"/>
            </p:cNvSpPr>
            <p:nvPr/>
          </p:nvSpPr>
          <p:spPr bwMode="auto">
            <a:xfrm>
              <a:off x="7365" y="12419"/>
              <a:ext cx="485" cy="143"/>
            </a:xfrm>
            <a:prstGeom prst="rightArrow">
              <a:avLst>
                <a:gd name="adj1" fmla="val 50000"/>
                <a:gd name="adj2" fmla="val 8479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 sz="140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2204992" y="44998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 smtClean="0"/>
              <a:t>Águeda -Trabajo </a:t>
            </a:r>
            <a:r>
              <a:rPr lang="es-EC" sz="1400" b="1" dirty="0"/>
              <a:t>docente en el aula</a:t>
            </a:r>
            <a:endParaRPr lang="es-EC" sz="1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60"/>
            <a:ext cx="991857" cy="932107"/>
          </a:xfrm>
          <a:prstGeom prst="rect">
            <a:avLst/>
          </a:prstGeom>
        </p:spPr>
      </p:pic>
      <p:sp>
        <p:nvSpPr>
          <p:cNvPr id="68" name="67 Rectángulo"/>
          <p:cNvSpPr/>
          <p:nvPr/>
        </p:nvSpPr>
        <p:spPr>
          <a:xfrm>
            <a:off x="7884368" y="449982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PD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7166938" y="5333729"/>
            <a:ext cx="2157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Revisar y reflexionar práctica docente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60840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04664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rgbClr val="FFCC00"/>
                </a:solidFill>
              </a:rPr>
              <a:t>METODOLOGÍA DOCENTE &amp; RENDIMIENTO </a:t>
            </a:r>
            <a:r>
              <a:rPr lang="es-EC" sz="2000" dirty="0" smtClean="0">
                <a:solidFill>
                  <a:srgbClr val="FFCC00"/>
                </a:solidFill>
              </a:rPr>
              <a:t>ACADÉMICO</a:t>
            </a:r>
            <a:endParaRPr lang="es-EC" sz="2000" dirty="0">
              <a:solidFill>
                <a:srgbClr val="FFCC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34081"/>
            <a:ext cx="9108000" cy="28842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chemeClr val="bg2">
                    <a:lumMod val="25000"/>
                  </a:schemeClr>
                </a:solidFill>
              </a:rPr>
              <a:t>Evaluación y Rendimiento Académico</a:t>
            </a:r>
            <a:endParaRPr lang="es-EC" sz="1600" dirty="0">
              <a:solidFill>
                <a:srgbClr val="6699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67967" y="352518"/>
            <a:ext cx="1940537" cy="276999"/>
          </a:xfrm>
          <a:prstGeom prst="rect">
            <a:avLst/>
          </a:prstGeom>
          <a:solidFill>
            <a:srgbClr val="9EB786"/>
          </a:solidFill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María </a:t>
            </a:r>
            <a:r>
              <a:rPr lang="es-EC" sz="1200" dirty="0" err="1" smtClean="0">
                <a:solidFill>
                  <a:schemeClr val="bg1"/>
                </a:solidFill>
              </a:rPr>
              <a:t>Esthela</a:t>
            </a:r>
            <a:r>
              <a:rPr lang="es-EC" sz="1200" dirty="0" smtClean="0">
                <a:solidFill>
                  <a:schemeClr val="bg1"/>
                </a:solidFill>
              </a:rPr>
              <a:t> Freire V.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6358756"/>
            <a:ext cx="8766976" cy="459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vert="horz">
            <a:no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C</a:t>
            </a:r>
            <a:r>
              <a:rPr lang="es-EC" sz="1200" dirty="0" smtClean="0"/>
              <a:t> conocimientos  </a:t>
            </a:r>
            <a:r>
              <a:rPr lang="es-EC" sz="1200" b="1" dirty="0" smtClean="0"/>
              <a:t>D</a:t>
            </a:r>
            <a:r>
              <a:rPr lang="es-EC" sz="1200" dirty="0" smtClean="0"/>
              <a:t> docente        </a:t>
            </a:r>
            <a:r>
              <a:rPr lang="es-EC" sz="1200" b="1" dirty="0" smtClean="0"/>
              <a:t>MD </a:t>
            </a:r>
            <a:r>
              <a:rPr lang="es-EC" sz="1200" dirty="0" smtClean="0"/>
              <a:t>metodología      </a:t>
            </a:r>
            <a:r>
              <a:rPr lang="es-EC" sz="1200" b="1" dirty="0" smtClean="0"/>
              <a:t>RA</a:t>
            </a:r>
            <a:r>
              <a:rPr lang="es-EC" sz="1200" dirty="0" smtClean="0"/>
              <a:t> </a:t>
            </a:r>
            <a:r>
              <a:rPr lang="es-EC" sz="1200" dirty="0"/>
              <a:t>rendimiento </a:t>
            </a:r>
            <a:r>
              <a:rPr lang="es-EC" sz="1200" dirty="0" smtClean="0"/>
              <a:t>académico</a:t>
            </a: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b="1" dirty="0" smtClean="0"/>
              <a:t>EV </a:t>
            </a:r>
            <a:r>
              <a:rPr lang="es-EC" sz="1200" dirty="0" smtClean="0"/>
              <a:t>evaluación      </a:t>
            </a:r>
            <a:r>
              <a:rPr lang="es-EC" sz="1200" b="1" dirty="0" smtClean="0"/>
              <a:t>CA</a:t>
            </a:r>
            <a:r>
              <a:rPr lang="es-EC" sz="1200" dirty="0" smtClean="0"/>
              <a:t> capacidades     </a:t>
            </a:r>
            <a:r>
              <a:rPr lang="es-EC" sz="1200" b="1" dirty="0"/>
              <a:t>H</a:t>
            </a:r>
            <a:r>
              <a:rPr lang="es-EC" sz="1200" dirty="0" smtClean="0"/>
              <a:t> habilidades       </a:t>
            </a:r>
            <a:r>
              <a:rPr lang="es-EC" sz="1200" b="1" dirty="0"/>
              <a:t>E</a:t>
            </a:r>
            <a:r>
              <a:rPr lang="es-EC" sz="1200" dirty="0" smtClean="0"/>
              <a:t> enseñanza      </a:t>
            </a:r>
            <a:r>
              <a:rPr lang="es-EC" sz="1200" b="1" dirty="0" smtClean="0"/>
              <a:t>CL</a:t>
            </a:r>
            <a:r>
              <a:rPr lang="es-EC" sz="1200" dirty="0" smtClean="0"/>
              <a:t> calificación   </a:t>
            </a:r>
            <a:r>
              <a:rPr lang="es-EC" sz="1200" b="1" dirty="0" smtClean="0"/>
              <a:t>A </a:t>
            </a:r>
            <a:r>
              <a:rPr lang="es-EC" sz="1200" dirty="0" smtClean="0"/>
              <a:t>aprendizaje </a:t>
            </a:r>
            <a:endParaRPr lang="es-EC" sz="1200" dirty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s-EC" sz="1200" dirty="0" smtClean="0"/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C" sz="1200" dirty="0" smtClean="0"/>
              <a:t>	  	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5466"/>
            <a:ext cx="1138237" cy="1004887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323866" y="162282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EV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45741" y="1245787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evaluar</a:t>
            </a:r>
            <a:endParaRPr lang="es-EC" sz="1400" dirty="0">
              <a:solidFill>
                <a:schemeClr val="accent2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4" y="1035172"/>
            <a:ext cx="983152" cy="996378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2987824" y="1113765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obtenidos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915816" y="1681973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expresados</a:t>
            </a:r>
            <a:endParaRPr lang="es-EC" sz="1400" dirty="0">
              <a:solidFill>
                <a:schemeClr val="accent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3" y="1035172"/>
            <a:ext cx="860037" cy="555441"/>
          </a:xfrm>
          <a:prstGeom prst="rect">
            <a:avLst/>
          </a:prstGeom>
        </p:spPr>
      </p:pic>
      <p:sp>
        <p:nvSpPr>
          <p:cNvPr id="32" name="31 Rectángulo"/>
          <p:cNvSpPr/>
          <p:nvPr/>
        </p:nvSpPr>
        <p:spPr>
          <a:xfrm>
            <a:off x="3983017" y="110546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45352"/>
            <a:ext cx="893632" cy="649914"/>
          </a:xfrm>
          <a:prstGeom prst="rect">
            <a:avLst/>
          </a:prstGeom>
        </p:spPr>
      </p:pic>
      <p:sp>
        <p:nvSpPr>
          <p:cNvPr id="34" name="33 Rectángulo"/>
          <p:cNvSpPr/>
          <p:nvPr/>
        </p:nvSpPr>
        <p:spPr>
          <a:xfrm>
            <a:off x="2801670" y="1163768"/>
            <a:ext cx="338554" cy="491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283968" y="198648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2"/>
                </a:solidFill>
              </a:rPr>
              <a:t>CL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834504" y="1052736"/>
            <a:ext cx="118974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C adquiridos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834504" y="1465039"/>
            <a:ext cx="154856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CA desarrolladas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4839794" y="1850256"/>
            <a:ext cx="11400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H obtenidas</a:t>
            </a:r>
            <a:endParaRPr lang="es-EC" sz="1400" dirty="0">
              <a:solidFill>
                <a:schemeClr val="accent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91" y="993289"/>
            <a:ext cx="1510641" cy="11170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9" name="38 Rectángulo"/>
          <p:cNvSpPr/>
          <p:nvPr/>
        </p:nvSpPr>
        <p:spPr>
          <a:xfrm>
            <a:off x="6804248" y="154594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E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3" name="12 Flecha izquierda y derecha"/>
          <p:cNvSpPr/>
          <p:nvPr/>
        </p:nvSpPr>
        <p:spPr>
          <a:xfrm>
            <a:off x="7558172" y="1399675"/>
            <a:ext cx="408552" cy="1909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98" y="1004127"/>
            <a:ext cx="907206" cy="726488"/>
          </a:xfrm>
          <a:prstGeom prst="rect">
            <a:avLst/>
          </a:prstGeom>
        </p:spPr>
      </p:pic>
      <p:sp>
        <p:nvSpPr>
          <p:cNvPr id="42" name="41 Rectángulo"/>
          <p:cNvSpPr/>
          <p:nvPr/>
        </p:nvSpPr>
        <p:spPr>
          <a:xfrm>
            <a:off x="7884368" y="102664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RA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909645" y="1700808"/>
            <a:ext cx="910827" cy="30777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chemeClr val="accent2"/>
                </a:solidFill>
              </a:rPr>
              <a:t>indicador</a:t>
            </a:r>
            <a:endParaRPr lang="es-EC" sz="1400" dirty="0">
              <a:solidFill>
                <a:schemeClr val="accent2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73085" y="2689756"/>
            <a:ext cx="1604738" cy="523220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rgbClr val="FFC000"/>
                </a:solidFill>
              </a:rPr>
              <a:t>EV por competencias 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753571" y="2492896"/>
            <a:ext cx="422331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Evalúa resultados de aprendizaje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EV permite mejorar el proceso de EA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Docente debe valorar A no sancionar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tx1"/>
                </a:solidFill>
              </a:rPr>
              <a:t>Estudiante debe reflexionar lo aprendido, errores, vacíos</a:t>
            </a:r>
            <a:endParaRPr lang="es-EC" sz="1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0" name="49 Diagrama"/>
          <p:cNvGraphicFramePr/>
          <p:nvPr>
            <p:extLst>
              <p:ext uri="{D42A27DB-BD31-4B8C-83A1-F6EECF244321}">
                <p14:modId xmlns:p14="http://schemas.microsoft.com/office/powerpoint/2010/main" val="353772716"/>
              </p:ext>
            </p:extLst>
          </p:nvPr>
        </p:nvGraphicFramePr>
        <p:xfrm>
          <a:off x="5567464" y="2392902"/>
          <a:ext cx="4937760" cy="31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3" name="52 Rectángulo"/>
          <p:cNvSpPr/>
          <p:nvPr/>
        </p:nvSpPr>
        <p:spPr>
          <a:xfrm>
            <a:off x="5796136" y="5550443"/>
            <a:ext cx="3131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Nivel competencia - instrumento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97052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5267</Words>
  <Application>Microsoft Office PowerPoint</Application>
  <PresentationFormat>Presentación en pantalla (4:3)</PresentationFormat>
  <Paragraphs>1039</Paragraphs>
  <Slides>36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Diseño predeterminado</vt:lpstr>
      <vt:lpstr>CorelDRAW</vt:lpstr>
      <vt:lpstr>Presentación de PowerPoint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METODOLOGÍA DOCENTE &amp; RENDIMIENTO ACADÉMICO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  <vt:lpstr>Propuesta de la Metodología Activa o Participativa “  EL APRENDIZAJE BASADO EN PROBLEMAS EN EL AULA UNIVERSITARIA”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maria</cp:lastModifiedBy>
  <cp:revision>126</cp:revision>
  <dcterms:created xsi:type="dcterms:W3CDTF">2008-02-13T16:07:44Z</dcterms:created>
  <dcterms:modified xsi:type="dcterms:W3CDTF">2013-07-01T09:51:37Z</dcterms:modified>
</cp:coreProperties>
</file>