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7" r:id="rId2"/>
    <p:sldId id="256" r:id="rId3"/>
    <p:sldId id="257" r:id="rId4"/>
    <p:sldId id="258" r:id="rId5"/>
    <p:sldId id="259" r:id="rId6"/>
    <p:sldId id="281" r:id="rId7"/>
    <p:sldId id="260" r:id="rId8"/>
    <p:sldId id="261" r:id="rId9"/>
    <p:sldId id="262" r:id="rId10"/>
    <p:sldId id="263" r:id="rId11"/>
    <p:sldId id="264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280" r:id="rId22"/>
    <p:sldId id="265" r:id="rId23"/>
    <p:sldId id="268" r:id="rId24"/>
    <p:sldId id="270" r:id="rId25"/>
    <p:sldId id="269" r:id="rId26"/>
    <p:sldId id="271" r:id="rId27"/>
    <p:sldId id="279" r:id="rId28"/>
    <p:sldId id="273" r:id="rId29"/>
    <p:sldId id="276" r:id="rId30"/>
    <p:sldId id="274" r:id="rId31"/>
    <p:sldId id="278" r:id="rId32"/>
    <p:sldId id="275" r:id="rId33"/>
    <p:sldId id="306" r:id="rId34"/>
    <p:sldId id="319" r:id="rId35"/>
    <p:sldId id="328" r:id="rId36"/>
    <p:sldId id="326" r:id="rId37"/>
    <p:sldId id="327" r:id="rId38"/>
    <p:sldId id="321" r:id="rId39"/>
    <p:sldId id="320" r:id="rId40"/>
    <p:sldId id="322" r:id="rId41"/>
    <p:sldId id="323" r:id="rId42"/>
    <p:sldId id="324" r:id="rId43"/>
    <p:sldId id="325" r:id="rId44"/>
    <p:sldId id="318" r:id="rId45"/>
    <p:sldId id="307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5" r:id="rId59"/>
    <p:sldId id="304" r:id="rId60"/>
    <p:sldId id="282" r:id="rId61"/>
    <p:sldId id="283" r:id="rId62"/>
    <p:sldId id="284" r:id="rId63"/>
    <p:sldId id="285" r:id="rId64"/>
    <p:sldId id="287" r:id="rId65"/>
    <p:sldId id="286" r:id="rId66"/>
    <p:sldId id="288" r:id="rId67"/>
    <p:sldId id="289" r:id="rId68"/>
    <p:sldId id="290" r:id="rId69"/>
    <p:sldId id="329" r:id="rId70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4208F337-23B0-4BE8-BCC4-115423C5D69C}">
          <p14:sldIdLst>
            <p14:sldId id="277"/>
            <p14:sldId id="256"/>
            <p14:sldId id="257"/>
          </p14:sldIdLst>
        </p14:section>
        <p14:section name="Sección sin título" id="{3D3E754D-A468-473B-B789-4A7C367F165F}">
          <p14:sldIdLst>
            <p14:sldId id="258"/>
            <p14:sldId id="259"/>
            <p14:sldId id="281"/>
            <p14:sldId id="260"/>
            <p14:sldId id="261"/>
            <p14:sldId id="262"/>
            <p14:sldId id="263"/>
            <p14:sldId id="264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280"/>
            <p14:sldId id="265"/>
            <p14:sldId id="268"/>
            <p14:sldId id="270"/>
            <p14:sldId id="269"/>
            <p14:sldId id="271"/>
            <p14:sldId id="279"/>
            <p14:sldId id="273"/>
            <p14:sldId id="276"/>
            <p14:sldId id="274"/>
            <p14:sldId id="278"/>
            <p14:sldId id="275"/>
            <p14:sldId id="306"/>
            <p14:sldId id="319"/>
            <p14:sldId id="328"/>
            <p14:sldId id="326"/>
            <p14:sldId id="327"/>
            <p14:sldId id="321"/>
            <p14:sldId id="320"/>
            <p14:sldId id="322"/>
            <p14:sldId id="323"/>
            <p14:sldId id="324"/>
            <p14:sldId id="325"/>
            <p14:sldId id="318"/>
            <p14:sldId id="307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5"/>
            <p14:sldId id="304"/>
            <p14:sldId id="282"/>
            <p14:sldId id="283"/>
            <p14:sldId id="284"/>
            <p14:sldId id="285"/>
            <p14:sldId id="287"/>
            <p14:sldId id="286"/>
            <p14:sldId id="288"/>
            <p14:sldId id="289"/>
            <p14:sldId id="290"/>
            <p14:sldId id="32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50" d="100"/>
          <a:sy n="50" d="100"/>
        </p:scale>
        <p:origin x="-1956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E51C-DEBD-4A1F-9EFB-AE3DCDDE294B}" type="datetimeFigureOut">
              <a:rPr lang="es-EC" smtClean="0"/>
              <a:t>19/09/2013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5F58D-C435-4534-99EC-F2131287BACE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E51C-DEBD-4A1F-9EFB-AE3DCDDE294B}" type="datetimeFigureOut">
              <a:rPr lang="es-EC" smtClean="0"/>
              <a:t>19/09/2013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5F58D-C435-4534-99EC-F2131287BACE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E51C-DEBD-4A1F-9EFB-AE3DCDDE294B}" type="datetimeFigureOut">
              <a:rPr lang="es-EC" smtClean="0"/>
              <a:t>19/09/2013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5F58D-C435-4534-99EC-F2131287BACE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E51C-DEBD-4A1F-9EFB-AE3DCDDE294B}" type="datetimeFigureOut">
              <a:rPr lang="es-EC" smtClean="0"/>
              <a:t>19/09/2013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5F58D-C435-4534-99EC-F2131287BACE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E51C-DEBD-4A1F-9EFB-AE3DCDDE294B}" type="datetimeFigureOut">
              <a:rPr lang="es-EC" smtClean="0"/>
              <a:t>19/09/2013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5F58D-C435-4534-99EC-F2131287BACE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E51C-DEBD-4A1F-9EFB-AE3DCDDE294B}" type="datetimeFigureOut">
              <a:rPr lang="es-EC" smtClean="0"/>
              <a:t>19/09/2013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5F58D-C435-4534-99EC-F2131287BACE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E51C-DEBD-4A1F-9EFB-AE3DCDDE294B}" type="datetimeFigureOut">
              <a:rPr lang="es-EC" smtClean="0"/>
              <a:t>19/09/2013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5F58D-C435-4534-99EC-F2131287BACE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E51C-DEBD-4A1F-9EFB-AE3DCDDE294B}" type="datetimeFigureOut">
              <a:rPr lang="es-EC" smtClean="0"/>
              <a:t>19/09/2013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5F58D-C435-4534-99EC-F2131287BACE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E51C-DEBD-4A1F-9EFB-AE3DCDDE294B}" type="datetimeFigureOut">
              <a:rPr lang="es-EC" smtClean="0"/>
              <a:t>19/09/2013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5F58D-C435-4534-99EC-F2131287BACE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E51C-DEBD-4A1F-9EFB-AE3DCDDE294B}" type="datetimeFigureOut">
              <a:rPr lang="es-EC" smtClean="0"/>
              <a:t>19/09/2013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5F58D-C435-4534-99EC-F2131287BACE}" type="slidenum">
              <a:rPr lang="es-EC" smtClean="0"/>
              <a:t>‹Nº›</a:t>
            </a:fld>
            <a:endParaRPr lang="es-EC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E51C-DEBD-4A1F-9EFB-AE3DCDDE294B}" type="datetimeFigureOut">
              <a:rPr lang="es-EC" smtClean="0"/>
              <a:t>19/09/2013</a:t>
            </a:fld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15F58D-C435-4534-99EC-F2131287BACE}" type="slidenum">
              <a:rPr lang="es-EC" smtClean="0"/>
              <a:t>‹Nº›</a:t>
            </a:fld>
            <a:endParaRPr lang="es-EC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215F58D-C435-4534-99EC-F2131287BACE}" type="slidenum">
              <a:rPr lang="es-EC" smtClean="0"/>
              <a:t>‹Nº›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7E7E51C-DEBD-4A1F-9EFB-AE3DCDDE294B}" type="datetimeFigureOut">
              <a:rPr lang="es-EC" smtClean="0"/>
              <a:t>19/09/2013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Eduardo\Pictures\Tesis\Chevrolet_Optra_presentac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51"/>
          <a:stretch/>
        </p:blipFill>
        <p:spPr bwMode="auto">
          <a:xfrm>
            <a:off x="1714378" y="226135"/>
            <a:ext cx="5464076" cy="631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26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es-EC" dirty="0" smtClean="0">
                <a:latin typeface="Stencil" panose="040409050D0802020404" pitchFamily="82" charset="0"/>
              </a:rPr>
              <a:t>Oscilograma sensor </a:t>
            </a:r>
            <a:r>
              <a:rPr lang="es-EC" dirty="0" err="1" smtClean="0">
                <a:latin typeface="Stencil" panose="040409050D0802020404" pitchFamily="82" charset="0"/>
              </a:rPr>
              <a:t>ckp</a:t>
            </a:r>
            <a:endParaRPr lang="es-EC" dirty="0">
              <a:latin typeface="Stencil" panose="040409050D0802020404" pitchFamily="8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772816"/>
            <a:ext cx="5276952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57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es-EC" dirty="0" smtClean="0">
                <a:latin typeface="Stencil" panose="040409050D0802020404" pitchFamily="82" charset="0"/>
              </a:rPr>
              <a:t>Oscilograma Sensor </a:t>
            </a:r>
            <a:r>
              <a:rPr lang="es-EC" dirty="0" err="1" smtClean="0">
                <a:latin typeface="Stencil" panose="040409050D0802020404" pitchFamily="82" charset="0"/>
              </a:rPr>
              <a:t>cmp</a:t>
            </a:r>
            <a:endParaRPr lang="es-EC" dirty="0">
              <a:latin typeface="Stencil" panose="040409050D0802020404" pitchFamily="8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16957"/>
            <a:ext cx="5276952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76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es-EC" dirty="0" smtClean="0">
                <a:latin typeface="Stencil" panose="040409050D0802020404" pitchFamily="82" charset="0"/>
              </a:rPr>
              <a:t>Oscilograma Sensor </a:t>
            </a:r>
            <a:r>
              <a:rPr lang="es-EC" dirty="0" smtClean="0">
                <a:latin typeface="Stencil" panose="040409050D0802020404" pitchFamily="82" charset="0"/>
              </a:rPr>
              <a:t>ECT</a:t>
            </a:r>
            <a:endParaRPr lang="es-EC" dirty="0">
              <a:latin typeface="Stencil" panose="040409050D0802020404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9280"/>
            <a:ext cx="5262235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94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es-EC" dirty="0" smtClean="0">
                <a:latin typeface="Stencil" panose="040409050D0802020404" pitchFamily="82" charset="0"/>
              </a:rPr>
              <a:t>Oscilograma Sensor </a:t>
            </a:r>
            <a:r>
              <a:rPr lang="es-EC" dirty="0" smtClean="0">
                <a:latin typeface="Stencil" panose="040409050D0802020404" pitchFamily="82" charset="0"/>
              </a:rPr>
              <a:t>IAT</a:t>
            </a:r>
            <a:endParaRPr lang="es-EC" dirty="0">
              <a:latin typeface="Stencil" panose="040409050D0802020404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1288"/>
            <a:ext cx="5292694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72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es-EC" dirty="0" smtClean="0">
                <a:latin typeface="Stencil" panose="040409050D0802020404" pitchFamily="82" charset="0"/>
              </a:rPr>
              <a:t>Oscilograma Sensor KS</a:t>
            </a:r>
            <a:endParaRPr lang="es-EC" dirty="0">
              <a:latin typeface="Stencil" panose="040409050D0802020404" pitchFamily="8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5292692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32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es-EC" dirty="0" smtClean="0">
                <a:latin typeface="Stencil" panose="040409050D0802020404" pitchFamily="82" charset="0"/>
              </a:rPr>
              <a:t>Oscilograma Sensor </a:t>
            </a:r>
            <a:r>
              <a:rPr lang="es-EC" dirty="0" err="1" smtClean="0">
                <a:latin typeface="Stencil" panose="040409050D0802020404" pitchFamily="82" charset="0"/>
              </a:rPr>
              <a:t>map</a:t>
            </a:r>
            <a:endParaRPr lang="es-EC" dirty="0">
              <a:latin typeface="Stencil" panose="040409050D0802020404" pitchFamily="8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269846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2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es-EC" dirty="0" smtClean="0">
                <a:latin typeface="Stencil" panose="040409050D0802020404" pitchFamily="82" charset="0"/>
              </a:rPr>
              <a:t>Oscilograma Sensor O2</a:t>
            </a:r>
            <a:endParaRPr lang="es-EC" dirty="0">
              <a:latin typeface="Stencil" panose="040409050D0802020404" pitchFamily="8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033" y="2060848"/>
            <a:ext cx="5262231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5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es-EC" dirty="0" smtClean="0">
                <a:latin typeface="Stencil" panose="040409050D0802020404" pitchFamily="82" charset="0"/>
              </a:rPr>
              <a:t>Oscilograma sensor </a:t>
            </a:r>
            <a:r>
              <a:rPr lang="es-EC" dirty="0" err="1" smtClean="0">
                <a:latin typeface="Stencil" panose="040409050D0802020404" pitchFamily="82" charset="0"/>
              </a:rPr>
              <a:t>tps</a:t>
            </a:r>
            <a:endParaRPr lang="es-EC" dirty="0">
              <a:latin typeface="Stencil" panose="040409050D0802020404" pitchFamily="8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37" y="1917272"/>
            <a:ext cx="5262235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84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es-EC" dirty="0" smtClean="0">
                <a:latin typeface="Stencil" panose="040409050D0802020404" pitchFamily="82" charset="0"/>
              </a:rPr>
              <a:t>Oscilograma válvula </a:t>
            </a:r>
            <a:r>
              <a:rPr lang="es-EC" dirty="0" err="1" smtClean="0">
                <a:latin typeface="Stencil" panose="040409050D0802020404" pitchFamily="82" charset="0"/>
              </a:rPr>
              <a:t>vsv</a:t>
            </a:r>
            <a:r>
              <a:rPr lang="es-EC" dirty="0" smtClean="0">
                <a:latin typeface="Stencil" panose="040409050D0802020404" pitchFamily="82" charset="0"/>
              </a:rPr>
              <a:t> </a:t>
            </a:r>
            <a:r>
              <a:rPr lang="es-EC" dirty="0" err="1" smtClean="0">
                <a:latin typeface="Stencil" panose="040409050D0802020404" pitchFamily="82" charset="0"/>
              </a:rPr>
              <a:t>egr</a:t>
            </a:r>
            <a:endParaRPr lang="es-EC" dirty="0">
              <a:latin typeface="Stencil" panose="040409050D0802020404" pitchFamily="8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289" y="1896963"/>
            <a:ext cx="551497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07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es-EC" dirty="0" smtClean="0">
                <a:latin typeface="Stencil" panose="040409050D0802020404" pitchFamily="82" charset="0"/>
              </a:rPr>
              <a:t>Oscilograma </a:t>
            </a:r>
            <a:r>
              <a:rPr lang="es-EC" dirty="0" err="1" smtClean="0">
                <a:latin typeface="Stencil" panose="040409050D0802020404" pitchFamily="82" charset="0"/>
              </a:rPr>
              <a:t>evap</a:t>
            </a:r>
            <a:endParaRPr lang="es-EC" dirty="0">
              <a:latin typeface="Stencil" panose="040409050D0802020404" pitchFamily="8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014" y="2061288"/>
            <a:ext cx="5295242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3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1944216"/>
          </a:xfrm>
        </p:spPr>
        <p:txBody>
          <a:bodyPr>
            <a:normAutofit/>
          </a:bodyPr>
          <a:lstStyle/>
          <a:p>
            <a:r>
              <a:rPr lang="it-IT" sz="4800" dirty="0" smtClean="0">
                <a:latin typeface="Stencil" panose="040409050D0802020404" pitchFamily="82" charset="0"/>
                <a:cs typeface="Arial" panose="020B0604020202020204" pitchFamily="34" charset="0"/>
              </a:rPr>
              <a:t>ESTADO INICIAL</a:t>
            </a:r>
            <a:endParaRPr lang="es-EC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479723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26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es-EC" dirty="0" smtClean="0">
                <a:latin typeface="Stencil" panose="040409050D0802020404" pitchFamily="82" charset="0"/>
              </a:rPr>
              <a:t>Oscilograma válvula </a:t>
            </a:r>
            <a:r>
              <a:rPr lang="es-EC" dirty="0" err="1" smtClean="0">
                <a:latin typeface="Stencil" panose="040409050D0802020404" pitchFamily="82" charset="0"/>
              </a:rPr>
              <a:t>iac</a:t>
            </a:r>
            <a:endParaRPr lang="es-EC" dirty="0">
              <a:latin typeface="Stencil" panose="040409050D0802020404" pitchFamily="8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5295242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00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23528" y="2492896"/>
            <a:ext cx="7620000" cy="1143000"/>
          </a:xfrm>
        </p:spPr>
        <p:txBody>
          <a:bodyPr/>
          <a:lstStyle/>
          <a:p>
            <a:pPr algn="ctr"/>
            <a:r>
              <a:rPr lang="es-EC" sz="3600" dirty="0" smtClean="0">
                <a:latin typeface="Stencil" panose="040409050D0802020404" pitchFamily="82" charset="0"/>
              </a:rPr>
              <a:t>Pruebas Mecánicas</a:t>
            </a:r>
            <a:endParaRPr lang="es-EC" sz="3600" dirty="0"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8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/>
          <a:lstStyle/>
          <a:p>
            <a:r>
              <a:rPr lang="es-EC" dirty="0" smtClean="0">
                <a:latin typeface="Stencil" panose="040409050D0802020404" pitchFamily="82" charset="0"/>
              </a:rPr>
              <a:t>Presión de compresión</a:t>
            </a:r>
          </a:p>
          <a:p>
            <a:endParaRPr lang="es-EC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480554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2040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es-EC" dirty="0" smtClean="0">
                <a:latin typeface="Stencil" panose="040409050D0802020404" pitchFamily="82" charset="0"/>
              </a:rPr>
              <a:t>Prueba de vacío </a:t>
            </a:r>
            <a:endParaRPr lang="es-EC" dirty="0">
              <a:latin typeface="Stencil" panose="040409050D0802020404" pitchFamily="8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23495"/>
            <a:ext cx="480554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45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 smtClean="0">
                <a:latin typeface="Stencil" panose="040409050D0802020404" pitchFamily="82" charset="0"/>
              </a:rPr>
              <a:t>Prueba de presión de combustible</a:t>
            </a:r>
            <a:endParaRPr lang="es-EC" sz="3200" dirty="0">
              <a:latin typeface="Stencil" panose="040409050D0802020404" pitchFamily="8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9327" y="4509120"/>
            <a:ext cx="8229600" cy="1728192"/>
          </a:xfrm>
        </p:spPr>
        <p:txBody>
          <a:bodyPr>
            <a:normAutofit/>
          </a:bodyPr>
          <a:lstStyle/>
          <a:p>
            <a:r>
              <a:rPr lang="es-EC" dirty="0" smtClean="0"/>
              <a:t>La presión inicial fue de 55 psi, que es la indicada por el fabricante, por lo cual no hubo ninguna modificación en la bomba de combustible.</a:t>
            </a:r>
            <a:endParaRPr lang="es-EC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1" t="29337" r="31526" b="7129"/>
          <a:stretch/>
        </p:blipFill>
        <p:spPr bwMode="auto">
          <a:xfrm>
            <a:off x="2483768" y="1484784"/>
            <a:ext cx="3096344" cy="273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26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642194"/>
          </a:xfrm>
        </p:spPr>
        <p:txBody>
          <a:bodyPr>
            <a:noAutofit/>
          </a:bodyPr>
          <a:lstStyle/>
          <a:p>
            <a:r>
              <a:rPr lang="es-EC" sz="2400" dirty="0" smtClean="0">
                <a:latin typeface="Stencil" panose="040409050D0802020404" pitchFamily="82" charset="0"/>
              </a:rPr>
              <a:t>Valores previos y posteriores a las pruebas de compresión y vacío</a:t>
            </a:r>
            <a:endParaRPr lang="es-EC" sz="2400" dirty="0">
              <a:latin typeface="Stencil" panose="040409050D0802020404" pitchFamily="8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8" t="33594" r="40703" b="22656"/>
          <a:stretch/>
        </p:blipFill>
        <p:spPr bwMode="auto">
          <a:xfrm>
            <a:off x="1547664" y="2132856"/>
            <a:ext cx="5148064" cy="360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28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>
                <a:latin typeface="Stencil" panose="040409050D0802020404" pitchFamily="82" charset="0"/>
              </a:rPr>
              <a:t/>
            </a:r>
            <a:br>
              <a:rPr lang="es-EC" dirty="0">
                <a:latin typeface="Stencil" panose="040409050D0802020404" pitchFamily="82" charset="0"/>
              </a:rPr>
            </a:br>
            <a:r>
              <a:rPr lang="es-EC" dirty="0">
                <a:latin typeface="Stencil" panose="040409050D0802020404" pitchFamily="82" charset="0"/>
              </a:rPr>
              <a:t>DESMONTAJE DE LA CABEZA DE CILINDROS </a:t>
            </a:r>
            <a:br>
              <a:rPr lang="es-EC" dirty="0">
                <a:latin typeface="Stencil" panose="040409050D0802020404" pitchFamily="82" charset="0"/>
              </a:rPr>
            </a:br>
            <a:endParaRPr lang="es-EC" dirty="0">
              <a:latin typeface="Stencil" panose="040409050D0802020404" pitchFamily="82" charset="0"/>
            </a:endParaRPr>
          </a:p>
        </p:txBody>
      </p:sp>
      <p:pic>
        <p:nvPicPr>
          <p:cNvPr id="11266" name="Picture 2" descr="C:\Users\Eduardo\Pictures\Tesis\orden de desajust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550677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4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dirty="0" smtClean="0">
                <a:latin typeface="Stencil" panose="040409050D0802020404" pitchFamily="82" charset="0"/>
              </a:rPr>
              <a:t>Banda de distribución averiada</a:t>
            </a:r>
            <a:endParaRPr lang="es-EC" sz="2800" dirty="0">
              <a:latin typeface="Stencil" panose="040409050D0802020404" pitchFamily="82" charset="0"/>
            </a:endParaRPr>
          </a:p>
        </p:txBody>
      </p:sp>
      <p:pic>
        <p:nvPicPr>
          <p:cNvPr id="20482" name="Picture 2" descr="D:\EDU\Materias U\Edu\Tesis\FOTOS OPTRA\13.03.2013\DSCN2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00665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4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7620000" cy="1143000"/>
          </a:xfrm>
        </p:spPr>
        <p:txBody>
          <a:bodyPr>
            <a:noAutofit/>
          </a:bodyPr>
          <a:lstStyle/>
          <a:p>
            <a:r>
              <a:rPr lang="es-EC" sz="2800" dirty="0" smtClean="0">
                <a:latin typeface="Stencil" panose="040409050D0802020404" pitchFamily="82" charset="0"/>
              </a:rPr>
              <a:t>Verificación visual del estado de las cámaras de combustión</a:t>
            </a:r>
            <a:endParaRPr lang="es-EC" sz="2800" dirty="0">
              <a:latin typeface="Stencil" panose="040409050D0802020404" pitchFamily="8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64" y="2132856"/>
            <a:ext cx="4797235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25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2800" dirty="0">
                <a:latin typeface="Stencil" panose="040409050D0802020404" pitchFamily="82" charset="0"/>
              </a:rPr>
              <a:t>Verificación visual del estado de </a:t>
            </a:r>
            <a:r>
              <a:rPr lang="es-EC" sz="2800" dirty="0" smtClean="0">
                <a:latin typeface="Stencil" panose="040409050D0802020404" pitchFamily="82" charset="0"/>
              </a:rPr>
              <a:t>los pistones</a:t>
            </a:r>
            <a:endParaRPr lang="es-EC" sz="2800" dirty="0">
              <a:latin typeface="Stencil" panose="040409050D0802020404" pitchFamily="82" charset="0"/>
            </a:endParaRPr>
          </a:p>
        </p:txBody>
      </p:sp>
      <p:pic>
        <p:nvPicPr>
          <p:cNvPr id="16386" name="Picture 2" descr="D:\EDU\Materias U\Edu\Tesis\FOTOS OPTRA\13.03.2013\DSCN29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910" y="198884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54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3200" dirty="0">
                <a:latin typeface="Stencil" panose="040409050D0802020404" pitchFamily="82" charset="0"/>
                <a:cs typeface="Arial" panose="020B0604020202020204" pitchFamily="34" charset="0"/>
              </a:rPr>
              <a:t/>
            </a:r>
            <a:br>
              <a:rPr lang="es-EC" sz="3200" dirty="0">
                <a:latin typeface="Stencil" panose="040409050D0802020404" pitchFamily="82" charset="0"/>
                <a:cs typeface="Arial" panose="020B0604020202020204" pitchFamily="34" charset="0"/>
              </a:rPr>
            </a:br>
            <a:r>
              <a:rPr lang="it-IT" sz="3200" dirty="0">
                <a:latin typeface="Stencil" panose="040409050D0802020404" pitchFamily="82" charset="0"/>
                <a:cs typeface="Arial" panose="020B0604020202020204" pitchFamily="34" charset="0"/>
              </a:rPr>
              <a:t>INGRESO DEL CONTROL </a:t>
            </a:r>
            <a:r>
              <a:rPr lang="it-IT" sz="3200" dirty="0" smtClean="0">
                <a:latin typeface="Stencil" panose="040409050D0802020404" pitchFamily="82" charset="0"/>
                <a:cs typeface="Arial" panose="020B0604020202020204" pitchFamily="34" charset="0"/>
              </a:rPr>
              <a:t>CHEVYSTAR </a:t>
            </a:r>
            <a:r>
              <a:rPr lang="it-IT" sz="3200" dirty="0">
                <a:latin typeface="Stencil" panose="040409050D0802020404" pitchFamily="82" charset="0"/>
                <a:cs typeface="Arial" panose="020B0604020202020204" pitchFamily="34" charset="0"/>
              </a:rPr>
              <a:t/>
            </a:r>
            <a:br>
              <a:rPr lang="it-IT" sz="3200" dirty="0">
                <a:latin typeface="Stencil" panose="040409050D0802020404" pitchFamily="82" charset="0"/>
                <a:cs typeface="Arial" panose="020B0604020202020204" pitchFamily="34" charset="0"/>
              </a:rPr>
            </a:br>
            <a:endParaRPr lang="es-EC" sz="3200" dirty="0">
              <a:latin typeface="Stencil" panose="040409050D0802020404" pitchFamily="82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42" y="2060848"/>
            <a:ext cx="478578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8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2800" dirty="0" smtClean="0">
                <a:latin typeface="Stencil" panose="040409050D0802020404" pitchFamily="82" charset="0"/>
              </a:rPr>
              <a:t>Desmontaje de bloque de cilindros</a:t>
            </a:r>
            <a:endParaRPr lang="es-EC" sz="2800" dirty="0">
              <a:latin typeface="Stencil" panose="040409050D0802020404" pitchFamily="82" charset="0"/>
            </a:endParaRPr>
          </a:p>
        </p:txBody>
      </p:sp>
      <p:pic>
        <p:nvPicPr>
          <p:cNvPr id="15365" name="Picture 5" descr="D:\EDU\Materias U\Edu\Tesis\FOTOS OPTRA\14.03.2013\DSCN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0824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19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6" t="11914" r="42240" b="8398"/>
          <a:stretch/>
        </p:blipFill>
        <p:spPr bwMode="auto">
          <a:xfrm>
            <a:off x="2126032" y="116632"/>
            <a:ext cx="4678216" cy="640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87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2800" dirty="0" smtClean="0">
                <a:latin typeface="Stencil" panose="040409050D0802020404" pitchFamily="82" charset="0"/>
              </a:rPr>
              <a:t>Pistón dañado</a:t>
            </a:r>
            <a:endParaRPr lang="es-EC" sz="2800" dirty="0">
              <a:latin typeface="Stencil" panose="040409050D0802020404" pitchFamily="82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08240"/>
            <a:ext cx="479722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18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988840"/>
            <a:ext cx="7620000" cy="2232248"/>
          </a:xfrm>
        </p:spPr>
        <p:txBody>
          <a:bodyPr/>
          <a:lstStyle/>
          <a:p>
            <a:r>
              <a:rPr lang="es-ES" dirty="0" smtClean="0"/>
              <a:t>REPARACIÓN DEL MOTOR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3499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PULIDO DE VÁLVULA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04" y="1989280"/>
            <a:ext cx="5276952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12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COLOCACIÓN DE SELLOS DE VÁLVULA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20482" name="Picture 2" descr="G:\2013.03.25\DSCN3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68570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1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COLOCACIÓN DE VÁLVULAS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7410" name="Picture 2" descr="G:\2013.03.25\DSCN31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56" y="1961396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80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COLOCACIÓN DE TAQUÉS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8434" name="Picture 2" descr="G:\2013.03.25\DSCN31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83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COLOCACIÓN DE PISTONES EN LA BIELA</a:t>
            </a:r>
            <a:endParaRPr lang="es-EC" dirty="0"/>
          </a:p>
        </p:txBody>
      </p:sp>
      <p:pic>
        <p:nvPicPr>
          <p:cNvPr id="12290" name="Picture 2" descr="C:\Users\Eduardo\Desktop\Archivos tesis\fotos\21-25.03.2013\DSCN3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2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COLOCACIÓN DE COJINETES DE BANCADA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3314" name="Picture 2" descr="C:\Users\Eduardo\Desktop\Archivos tesis\fotos\21-25.03.2013\DSCN3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64" y="2132856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88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11560" y="1817591"/>
            <a:ext cx="8229600" cy="660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C" dirty="0">
              <a:latin typeface="Stencil" panose="040409050D0802020404" pitchFamily="82" charset="0"/>
              <a:cs typeface="Arial" panose="020B0604020202020204" pitchFamily="34" charset="0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52499" y="972407"/>
            <a:ext cx="6999821" cy="519289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7200" dirty="0">
                <a:latin typeface="Stencil" panose="040409050D0802020404" pitchFamily="82" charset="0"/>
                <a:cs typeface="Arial" panose="020B0604020202020204" pitchFamily="34" charset="0"/>
              </a:rPr>
              <a:t>Entrada al modo técnico</a:t>
            </a:r>
            <a:endParaRPr lang="es-EC" sz="7200" dirty="0" smtClean="0"/>
          </a:p>
          <a:p>
            <a:endParaRPr lang="es-EC" sz="7200" dirty="0"/>
          </a:p>
          <a:p>
            <a:r>
              <a:rPr lang="es-EC" sz="7200" dirty="0" smtClean="0"/>
              <a:t>7 </a:t>
            </a:r>
            <a:r>
              <a:rPr lang="es-EC" sz="7200" dirty="0" err="1"/>
              <a:t>switch</a:t>
            </a:r>
            <a:r>
              <a:rPr lang="es-EC" sz="7200" dirty="0"/>
              <a:t> antes de 7 </a:t>
            </a:r>
            <a:r>
              <a:rPr lang="es-EC" sz="7200" dirty="0" smtClean="0"/>
              <a:t>segundos</a:t>
            </a:r>
          </a:p>
          <a:p>
            <a:endParaRPr lang="es-EC" sz="7200" dirty="0"/>
          </a:p>
          <a:p>
            <a:pPr marL="0" indent="0">
              <a:buNone/>
            </a:pPr>
            <a:r>
              <a:rPr lang="es-EC" sz="7200" dirty="0" smtClean="0">
                <a:latin typeface="Stencil" panose="040409050D0802020404" pitchFamily="82" charset="0"/>
                <a:cs typeface="Arial" panose="020B0604020202020204" pitchFamily="34" charset="0"/>
              </a:rPr>
              <a:t>Ingreso </a:t>
            </a:r>
            <a:r>
              <a:rPr lang="es-EC" sz="7200" dirty="0">
                <a:latin typeface="Stencil" panose="040409050D0802020404" pitchFamily="82" charset="0"/>
                <a:cs typeface="Arial" panose="020B0604020202020204" pitchFamily="34" charset="0"/>
              </a:rPr>
              <a:t>de nuevo </a:t>
            </a:r>
            <a:r>
              <a:rPr lang="es-EC" sz="7200" dirty="0" smtClean="0">
                <a:latin typeface="Stencil" panose="040409050D0802020404" pitchFamily="82" charset="0"/>
                <a:cs typeface="Arial" panose="020B0604020202020204" pitchFamily="34" charset="0"/>
              </a:rPr>
              <a:t>control</a:t>
            </a:r>
          </a:p>
          <a:p>
            <a:pPr marL="0" indent="0">
              <a:buNone/>
            </a:pPr>
            <a:endParaRPr lang="es-EC" sz="7200" dirty="0">
              <a:latin typeface="Stencil" panose="040409050D0802020404" pitchFamily="82" charset="0"/>
              <a:cs typeface="Arial" panose="020B0604020202020204" pitchFamily="34" charset="0"/>
            </a:endParaRPr>
          </a:p>
          <a:p>
            <a:r>
              <a:rPr lang="es-EC" sz="7200" dirty="0" smtClean="0"/>
              <a:t>Modo técnico</a:t>
            </a:r>
          </a:p>
          <a:p>
            <a:r>
              <a:rPr lang="es-EC" sz="7200" dirty="0" smtClean="0"/>
              <a:t>Girar </a:t>
            </a:r>
            <a:r>
              <a:rPr lang="es-EC" sz="7200" dirty="0" err="1" smtClean="0"/>
              <a:t>switch</a:t>
            </a:r>
            <a:r>
              <a:rPr lang="es-EC" sz="7200" dirty="0" smtClean="0"/>
              <a:t> 2 veces desde off</a:t>
            </a:r>
          </a:p>
          <a:p>
            <a:r>
              <a:rPr lang="es-EC" sz="7200" dirty="0" smtClean="0"/>
              <a:t>Esperar 7 segundos y dentro de 10 segundos presionar cualquier botón del nuevo control</a:t>
            </a:r>
          </a:p>
          <a:p>
            <a:pPr marL="0" indent="0">
              <a:buNone/>
            </a:pPr>
            <a:r>
              <a:rPr lang="es-EC" sz="7200" dirty="0" smtClean="0"/>
              <a:t> </a:t>
            </a:r>
          </a:p>
          <a:p>
            <a:pPr marL="0" indent="0">
              <a:buNone/>
            </a:pPr>
            <a:r>
              <a:rPr lang="es-EC" sz="7200" dirty="0">
                <a:latin typeface="Stencil" panose="040409050D0802020404" pitchFamily="82" charset="0"/>
                <a:cs typeface="Arial" panose="020B0604020202020204" pitchFamily="34" charset="0"/>
              </a:rPr>
              <a:t>Borrar memoria de </a:t>
            </a:r>
            <a:r>
              <a:rPr lang="es-EC" sz="7200" dirty="0" smtClean="0">
                <a:latin typeface="Stencil" panose="040409050D0802020404" pitchFamily="82" charset="0"/>
                <a:cs typeface="Arial" panose="020B0604020202020204" pitchFamily="34" charset="0"/>
              </a:rPr>
              <a:t>controles</a:t>
            </a:r>
          </a:p>
          <a:p>
            <a:pPr marL="0" indent="0">
              <a:buNone/>
            </a:pPr>
            <a:endParaRPr lang="es-EC" sz="7200" dirty="0">
              <a:latin typeface="Stencil" panose="040409050D0802020404" pitchFamily="82" charset="0"/>
              <a:cs typeface="Arial" panose="020B0604020202020204" pitchFamily="34" charset="0"/>
            </a:endParaRPr>
          </a:p>
          <a:p>
            <a:r>
              <a:rPr lang="es-EC" sz="7200" dirty="0"/>
              <a:t>Tener el código original de la alarma</a:t>
            </a:r>
          </a:p>
          <a:p>
            <a:r>
              <a:rPr lang="es-EC" sz="7200" dirty="0"/>
              <a:t>Girar 5 veces el </a:t>
            </a:r>
            <a:r>
              <a:rPr lang="es-EC" sz="7200" dirty="0" err="1"/>
              <a:t>switch</a:t>
            </a:r>
            <a:endParaRPr lang="es-EC" sz="7200" dirty="0"/>
          </a:p>
          <a:p>
            <a:endParaRPr lang="es-EC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560" y="4801908"/>
            <a:ext cx="8229600" cy="660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C" dirty="0">
              <a:latin typeface="Stencil" panose="040409050D0802020404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COLOCACIÓN DE COJINES DE BIELA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4338" name="Picture 2" descr="C:\Users\Eduardo\Desktop\Archivos tesis\fotos\21-25.03.2013\DSCN3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65960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6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ENSAMBLE DE PISTONES EN BLOCK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5362" name="Picture 2" descr="C:\Users\Eduardo\Desktop\Archivos tesis\fotos\21-25.03.2013\DSCN3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53756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47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AJUSTE DE COLADOR DE ACEITE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6386" name="Picture 2" descr="C:\Users\Eduardo\Desktop\Archivos tesis\fotos\21-25.03.2013\DSCN3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56" y="1989280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14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SINCRONIZACIÓN DE BANDA DE DISTRIBUCIÓN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9458" name="Picture 2" descr="G:\2013.03.25\DSCN3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1556791"/>
            <a:ext cx="3924436" cy="523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2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988840"/>
            <a:ext cx="7620000" cy="2232248"/>
          </a:xfrm>
        </p:spPr>
        <p:txBody>
          <a:bodyPr/>
          <a:lstStyle/>
          <a:p>
            <a:r>
              <a:rPr lang="es-ES" dirty="0" smtClean="0"/>
              <a:t>FLUIDOS Y LUBRICANTES RECOMENDADOS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690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4" t="20313" r="22401" b="6250"/>
          <a:stretch/>
        </p:blipFill>
        <p:spPr bwMode="auto">
          <a:xfrm>
            <a:off x="539551" y="188640"/>
            <a:ext cx="755011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88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780928"/>
            <a:ext cx="7620000" cy="1143000"/>
          </a:xfrm>
        </p:spPr>
        <p:txBody>
          <a:bodyPr/>
          <a:lstStyle/>
          <a:p>
            <a:r>
              <a:rPr lang="es-ES" sz="3600" dirty="0" smtClean="0"/>
              <a:t>GESTÍON </a:t>
            </a:r>
            <a:r>
              <a:rPr lang="es-ES" sz="3600" dirty="0" smtClean="0"/>
              <a:t>ELECTRÓNICA </a:t>
            </a:r>
            <a:r>
              <a:rPr lang="es-ES" sz="3600" dirty="0" smtClean="0"/>
              <a:t>DEL MOTOR</a:t>
            </a:r>
            <a:endParaRPr lang="es-EC" sz="3600" dirty="0"/>
          </a:p>
        </p:txBody>
      </p:sp>
    </p:spTree>
    <p:extLst>
      <p:ext uri="{BB962C8B-B14F-4D97-AF65-F5344CB8AC3E}">
        <p14:creationId xmlns:p14="http://schemas.microsoft.com/office/powerpoint/2010/main" val="57433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17537" r="45291" b="16539"/>
          <a:stretch/>
        </p:blipFill>
        <p:spPr bwMode="auto">
          <a:xfrm>
            <a:off x="1475656" y="188640"/>
            <a:ext cx="5658716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15769" r="45184" b="16418"/>
          <a:stretch/>
        </p:blipFill>
        <p:spPr bwMode="auto">
          <a:xfrm>
            <a:off x="1691680" y="255092"/>
            <a:ext cx="5519491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6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 t="14231" r="45291" b="15769"/>
          <a:stretch/>
        </p:blipFill>
        <p:spPr bwMode="auto">
          <a:xfrm>
            <a:off x="1619672" y="188640"/>
            <a:ext cx="5322856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85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2800" dirty="0" smtClean="0">
                <a:latin typeface="Stencil" panose="040409050D0802020404" pitchFamily="82" charset="0"/>
              </a:rPr>
              <a:t>Reparación de ARNÉS de cableado averiado</a:t>
            </a:r>
            <a:endParaRPr lang="es-EC" sz="2800" dirty="0">
              <a:latin typeface="Stencil" panose="040409050D0802020404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52916"/>
            <a:ext cx="4780601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74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7" t="14808" r="45291" b="15112"/>
          <a:stretch/>
        </p:blipFill>
        <p:spPr bwMode="auto">
          <a:xfrm>
            <a:off x="1691680" y="188640"/>
            <a:ext cx="5305871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67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7" t="15385" r="45292" b="16791"/>
          <a:stretch/>
        </p:blipFill>
        <p:spPr bwMode="auto">
          <a:xfrm>
            <a:off x="1689733" y="188640"/>
            <a:ext cx="5518008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99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7500" r="45184" b="14615"/>
          <a:stretch/>
        </p:blipFill>
        <p:spPr bwMode="auto">
          <a:xfrm>
            <a:off x="1763688" y="188640"/>
            <a:ext cx="5507083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44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14808" r="45399" b="20149"/>
          <a:stretch/>
        </p:blipFill>
        <p:spPr bwMode="auto">
          <a:xfrm>
            <a:off x="1763688" y="188640"/>
            <a:ext cx="5716217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06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 t="14616" r="45075" b="14808"/>
          <a:stretch/>
        </p:blipFill>
        <p:spPr bwMode="auto">
          <a:xfrm>
            <a:off x="1763688" y="188640"/>
            <a:ext cx="5314659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03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t="14616" r="45183" b="12500"/>
          <a:stretch/>
        </p:blipFill>
        <p:spPr bwMode="auto">
          <a:xfrm>
            <a:off x="1691680" y="188640"/>
            <a:ext cx="5146384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12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7" t="14808" r="45291" b="20522"/>
          <a:stretch/>
        </p:blipFill>
        <p:spPr bwMode="auto">
          <a:xfrm>
            <a:off x="1763688" y="188640"/>
            <a:ext cx="5749773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07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14808" r="45291" b="15485"/>
          <a:stretch/>
        </p:blipFill>
        <p:spPr bwMode="auto">
          <a:xfrm>
            <a:off x="1763687" y="188640"/>
            <a:ext cx="5351616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92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636912"/>
            <a:ext cx="7620000" cy="1872208"/>
          </a:xfrm>
        </p:spPr>
        <p:txBody>
          <a:bodyPr/>
          <a:lstStyle/>
          <a:p>
            <a:r>
              <a:rPr lang="es-ES" sz="3600" dirty="0" smtClean="0"/>
              <a:t>MANUAL DE MANTENIMIENTO ELCTRÓNICO</a:t>
            </a:r>
            <a:endParaRPr lang="es-EC" sz="3600" dirty="0"/>
          </a:p>
        </p:txBody>
      </p:sp>
    </p:spTree>
    <p:extLst>
      <p:ext uri="{BB962C8B-B14F-4D97-AF65-F5344CB8AC3E}">
        <p14:creationId xmlns:p14="http://schemas.microsoft.com/office/powerpoint/2010/main" val="388657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t="4615" r="42951" b="18078"/>
          <a:stretch/>
        </p:blipFill>
        <p:spPr bwMode="auto">
          <a:xfrm>
            <a:off x="98474" y="337625"/>
            <a:ext cx="8117478" cy="626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5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23528" y="2564904"/>
            <a:ext cx="7620000" cy="1143000"/>
          </a:xfrm>
        </p:spPr>
        <p:txBody>
          <a:bodyPr>
            <a:noAutofit/>
          </a:bodyPr>
          <a:lstStyle/>
          <a:p>
            <a:pPr algn="ctr"/>
            <a:r>
              <a:rPr lang="es-EC" sz="3600" dirty="0" smtClean="0">
                <a:latin typeface="Stencil" panose="040409050D0802020404" pitchFamily="82" charset="0"/>
              </a:rPr>
              <a:t>Pruebas electrónicas</a:t>
            </a:r>
            <a:endParaRPr lang="es-EC" sz="3600" dirty="0"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9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564904"/>
            <a:ext cx="7620000" cy="1863080"/>
          </a:xfrm>
        </p:spPr>
        <p:txBody>
          <a:bodyPr/>
          <a:lstStyle/>
          <a:p>
            <a:r>
              <a:rPr lang="es-EC" sz="3600" b="1" dirty="0"/>
              <a:t>MARCO ADMINISTRATIVO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690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7620000" cy="1224136"/>
          </a:xfrm>
        </p:spPr>
        <p:txBody>
          <a:bodyPr/>
          <a:lstStyle/>
          <a:p>
            <a:r>
              <a:rPr lang="es-ES" sz="2800" b="1" dirty="0" smtClean="0"/>
              <a:t>RECURSOS </a:t>
            </a:r>
            <a:r>
              <a:rPr lang="es-ES" sz="2800" b="1" dirty="0"/>
              <a:t>HUMANOS: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s-EC" b="1" dirty="0" smtClean="0"/>
              <a:t>Investigación </a:t>
            </a:r>
            <a:r>
              <a:rPr lang="es-EC" b="1" dirty="0"/>
              <a:t>y desarrollo </a:t>
            </a:r>
            <a:endParaRPr lang="es-EC" dirty="0"/>
          </a:p>
          <a:p>
            <a:r>
              <a:rPr lang="es-EC" dirty="0"/>
              <a:t>Luis Alberto Santos Correa</a:t>
            </a:r>
          </a:p>
          <a:p>
            <a:r>
              <a:rPr lang="es-EC" dirty="0"/>
              <a:t>Eduardo Xavier </a:t>
            </a:r>
            <a:r>
              <a:rPr lang="es-EC" dirty="0" err="1"/>
              <a:t>Dillon</a:t>
            </a:r>
            <a:r>
              <a:rPr lang="es-EC" dirty="0"/>
              <a:t> Guevara  </a:t>
            </a:r>
          </a:p>
          <a:p>
            <a:pPr marL="114300" indent="0">
              <a:buNone/>
            </a:pPr>
            <a:r>
              <a:rPr lang="es-EC" b="1" dirty="0"/>
              <a:t>Asesoría </a:t>
            </a:r>
            <a:r>
              <a:rPr lang="es-EC" b="1" dirty="0" smtClean="0"/>
              <a:t>Científica </a:t>
            </a:r>
            <a:endParaRPr lang="es-EC" dirty="0"/>
          </a:p>
          <a:p>
            <a:r>
              <a:rPr lang="es-EC" dirty="0"/>
              <a:t>Ing. Danilo Zambrano </a:t>
            </a:r>
          </a:p>
          <a:p>
            <a:r>
              <a:rPr lang="es-EC" dirty="0"/>
              <a:t>Ing. José Quiroz quienes</a:t>
            </a:r>
          </a:p>
          <a:p>
            <a:pPr marL="114300" indent="0">
              <a:buNone/>
            </a:pPr>
            <a:r>
              <a:rPr lang="es-EC" b="1" dirty="0"/>
              <a:t>Agradecimientos Especiales</a:t>
            </a:r>
            <a:endParaRPr lang="es-EC" dirty="0"/>
          </a:p>
          <a:p>
            <a:r>
              <a:rPr lang="es-EC" dirty="0"/>
              <a:t>Ing. Germán Erazo</a:t>
            </a:r>
          </a:p>
          <a:p>
            <a:r>
              <a:rPr lang="es-EC" dirty="0" err="1"/>
              <a:t>Ing</a:t>
            </a:r>
            <a:r>
              <a:rPr lang="es-EC" dirty="0"/>
              <a:t> Juan Castro </a:t>
            </a:r>
            <a:endParaRPr lang="es-EC" dirty="0" smtClean="0"/>
          </a:p>
          <a:p>
            <a:r>
              <a:rPr lang="es-ES" dirty="0" smtClean="0"/>
              <a:t>Personal Docente de la ESPE</a:t>
            </a: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6175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7620000" cy="1296144"/>
          </a:xfrm>
        </p:spPr>
        <p:txBody>
          <a:bodyPr/>
          <a:lstStyle/>
          <a:p>
            <a:r>
              <a:rPr lang="es-ES" sz="2800" b="1" dirty="0"/>
              <a:t>RECURSOS TECNOLÓGICOS: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Osciloscopio </a:t>
            </a:r>
            <a:r>
              <a:rPr lang="es-ES" dirty="0"/>
              <a:t>OTC</a:t>
            </a:r>
            <a:endParaRPr lang="es-EC" dirty="0"/>
          </a:p>
          <a:p>
            <a:pPr lvl="0"/>
            <a:r>
              <a:rPr lang="es-ES" dirty="0"/>
              <a:t>Scanner TECH II</a:t>
            </a:r>
            <a:endParaRPr lang="es-EC" dirty="0"/>
          </a:p>
          <a:p>
            <a:pPr lvl="0"/>
            <a:r>
              <a:rPr lang="es-ES" dirty="0"/>
              <a:t>Alineadora computarizada</a:t>
            </a:r>
            <a:endParaRPr lang="es-EC" dirty="0"/>
          </a:p>
          <a:p>
            <a:pPr lvl="0"/>
            <a:r>
              <a:rPr lang="es-ES" dirty="0"/>
              <a:t>Herramientas mecánicas de todo tipo</a:t>
            </a:r>
            <a:endParaRPr lang="es-EC" dirty="0"/>
          </a:p>
          <a:p>
            <a:pPr lvl="0"/>
            <a:r>
              <a:rPr lang="es-ES" dirty="0"/>
              <a:t>Herramientas académicas</a:t>
            </a: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306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b="1" dirty="0"/>
              <a:t>RECURSOS MATERIALES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Constituyen </a:t>
            </a:r>
            <a:r>
              <a:rPr lang="es-EC" dirty="0"/>
              <a:t>las refacciones utilizadas en el  automóvil. </a:t>
            </a:r>
          </a:p>
          <a:p>
            <a:r>
              <a:rPr lang="es-EC" dirty="0"/>
              <a:t>Fluidos Lubricantes</a:t>
            </a:r>
          </a:p>
          <a:p>
            <a:r>
              <a:rPr lang="es-EC" dirty="0"/>
              <a:t>Partes internas del motor</a:t>
            </a:r>
          </a:p>
          <a:p>
            <a:r>
              <a:rPr lang="es-EC" dirty="0"/>
              <a:t>Autopartes varias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428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708920"/>
            <a:ext cx="7620000" cy="1143000"/>
          </a:xfrm>
        </p:spPr>
        <p:txBody>
          <a:bodyPr/>
          <a:lstStyle/>
          <a:p>
            <a:r>
              <a:rPr lang="es-ES" sz="3600" b="1" dirty="0" smtClean="0"/>
              <a:t>PRESUPUESTO</a:t>
            </a:r>
            <a:endParaRPr lang="es-EC" sz="3600" b="1" dirty="0"/>
          </a:p>
        </p:txBody>
      </p:sp>
    </p:spTree>
    <p:extLst>
      <p:ext uri="{BB962C8B-B14F-4D97-AF65-F5344CB8AC3E}">
        <p14:creationId xmlns:p14="http://schemas.microsoft.com/office/powerpoint/2010/main" val="28398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/>
              <a:t>REPUESTOS</a:t>
            </a:r>
            <a:endParaRPr lang="es-EC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2" t="36347" r="24424" b="19422"/>
          <a:stretch/>
        </p:blipFill>
        <p:spPr bwMode="auto">
          <a:xfrm>
            <a:off x="539552" y="1988840"/>
            <a:ext cx="7526215" cy="323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7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/>
              <a:t>REPUESTOS</a:t>
            </a:r>
            <a:endParaRPr lang="es-EC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3" t="23654" r="27559" b="26924"/>
          <a:stretch/>
        </p:blipFill>
        <p:spPr bwMode="auto">
          <a:xfrm>
            <a:off x="585569" y="1772816"/>
            <a:ext cx="7416824" cy="3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13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/>
              <a:t>PRESUPUESTO TOTAL</a:t>
            </a:r>
            <a:endParaRPr lang="es-EC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t="31923" r="38696" b="32649"/>
          <a:stretch/>
        </p:blipFill>
        <p:spPr bwMode="auto">
          <a:xfrm>
            <a:off x="467544" y="2369873"/>
            <a:ext cx="7771666" cy="259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52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/>
              <a:t>CRONOGRAMA</a:t>
            </a:r>
            <a:endParaRPr lang="es-EC" sz="3600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1" t="39062" r="16106" b="13020"/>
          <a:stretch/>
        </p:blipFill>
        <p:spPr bwMode="auto">
          <a:xfrm>
            <a:off x="485106" y="1988840"/>
            <a:ext cx="7418462" cy="316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33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s-EC" dirty="0" smtClean="0"/>
              <a:t>Se </a:t>
            </a:r>
            <a:r>
              <a:rPr lang="es-EC" dirty="0"/>
              <a:t>determinó el mal estado de funcionamiento del motor, analizándolo con diferentes instrumentos de diagnóstico mecánico y electrónico. </a:t>
            </a:r>
          </a:p>
          <a:p>
            <a:pPr algn="just"/>
            <a:r>
              <a:rPr lang="es-EC" dirty="0" smtClean="0"/>
              <a:t>Los </a:t>
            </a:r>
            <a:r>
              <a:rPr lang="es-EC" dirty="0"/>
              <a:t>daños en el motor, ocurrieron debido al ingreso de un objeto metálico en el cilindro, que averió los pistones y válvulas. </a:t>
            </a:r>
          </a:p>
          <a:p>
            <a:pPr algn="just"/>
            <a:r>
              <a:rPr lang="es-EC" dirty="0" smtClean="0"/>
              <a:t>Se </a:t>
            </a:r>
            <a:r>
              <a:rPr lang="es-EC" dirty="0"/>
              <a:t>realizó una guía esquemática de los procesos a seguir antes, durante y después de una reparación de motor. </a:t>
            </a:r>
          </a:p>
          <a:p>
            <a:pPr algn="just"/>
            <a:r>
              <a:rPr lang="es-EC" dirty="0" smtClean="0"/>
              <a:t>Se </a:t>
            </a:r>
            <a:r>
              <a:rPr lang="es-EC" dirty="0"/>
              <a:t>realizó un mantenimiento completo de todos los sistemas del vehículo para mantenerlo en óptimas condiciones. </a:t>
            </a:r>
          </a:p>
          <a:p>
            <a:pPr algn="just"/>
            <a:r>
              <a:rPr lang="es-EC" dirty="0" smtClean="0"/>
              <a:t>Se </a:t>
            </a:r>
            <a:r>
              <a:rPr lang="es-EC" dirty="0"/>
              <a:t>analizó cada uno de los sensores y actuadores que intervienen en el sistema de inyección electrónica, obteniendo valores reales de funcionamiento y sus respectivos diagramas. </a:t>
            </a:r>
          </a:p>
          <a:p>
            <a:pPr algn="just"/>
            <a:r>
              <a:rPr lang="es-EC" dirty="0" smtClean="0"/>
              <a:t>Se </a:t>
            </a:r>
            <a:r>
              <a:rPr lang="es-EC" dirty="0"/>
              <a:t>elaboró un software electrónico con los planes y guías de mantenimiento adecuadas para este vehículo.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0358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7620000" cy="5564088"/>
          </a:xfrm>
        </p:spPr>
        <p:txBody>
          <a:bodyPr/>
          <a:lstStyle/>
          <a:p>
            <a:r>
              <a:rPr lang="es-EC" dirty="0" smtClean="0">
                <a:latin typeface="Stencil" panose="040409050D0802020404" pitchFamily="82" charset="0"/>
              </a:rPr>
              <a:t>Oscilograma Inyectores</a:t>
            </a:r>
            <a:endParaRPr lang="es-EC" dirty="0">
              <a:latin typeface="Stencil" panose="040409050D0802020404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44" y="2276872"/>
            <a:ext cx="5533975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67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es-EC" dirty="0" smtClean="0">
                <a:latin typeface="Stencil" panose="040409050D0802020404" pitchFamily="82" charset="0"/>
              </a:rPr>
              <a:t>Oscilograma primario de bobina</a:t>
            </a:r>
            <a:endParaRPr lang="es-EC" dirty="0">
              <a:latin typeface="Stencil" panose="040409050D0802020404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188" y="1844824"/>
            <a:ext cx="528610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81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es-EC" dirty="0" smtClean="0">
                <a:latin typeface="Stencil" panose="040409050D0802020404" pitchFamily="82" charset="0"/>
              </a:rPr>
              <a:t>Oscilograma secundario de bobina</a:t>
            </a:r>
            <a:endParaRPr lang="es-EC" dirty="0">
              <a:latin typeface="Stencil" panose="040409050D0802020404" pitchFamily="8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772816"/>
            <a:ext cx="5276953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01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519</TotalTime>
  <Words>457</Words>
  <Application>Microsoft Office PowerPoint</Application>
  <PresentationFormat>Presentación en pantalla (4:3)</PresentationFormat>
  <Paragraphs>93</Paragraphs>
  <Slides>69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0" baseType="lpstr">
      <vt:lpstr>Adyacencia</vt:lpstr>
      <vt:lpstr>Presentación de PowerPoint</vt:lpstr>
      <vt:lpstr>ESTADO INICIAL</vt:lpstr>
      <vt:lpstr> INGRESO DEL CONTROL CHEVYSTAR  </vt:lpstr>
      <vt:lpstr>Presentación de PowerPoint</vt:lpstr>
      <vt:lpstr>Reparación de ARNÉS de cableado averiado</vt:lpstr>
      <vt:lpstr>Pruebas electrónicas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Pruebas Mecánicas</vt:lpstr>
      <vt:lpstr>Presentación de PowerPoint</vt:lpstr>
      <vt:lpstr>Presentación de PowerPoint</vt:lpstr>
      <vt:lpstr>Prueba de presión de combustible</vt:lpstr>
      <vt:lpstr>Valores previos y posteriores a las pruebas de compresión y vacío</vt:lpstr>
      <vt:lpstr> DESMONTAJE DE LA CABEZA DE CILINDROS  </vt:lpstr>
      <vt:lpstr>Banda de distribución averiada</vt:lpstr>
      <vt:lpstr>Verificación visual del estado de las cámaras de combustión</vt:lpstr>
      <vt:lpstr>Verificación visual del estado de los pistones</vt:lpstr>
      <vt:lpstr>Desmontaje de bloque de cilindros</vt:lpstr>
      <vt:lpstr>Presentación de PowerPoint</vt:lpstr>
      <vt:lpstr>Pistón dañado</vt:lpstr>
      <vt:lpstr>REPARACIÓN DEL MOTOR</vt:lpstr>
      <vt:lpstr>PULIDO DE VÁLVULA</vt:lpstr>
      <vt:lpstr>COLOCACIÓN DE SELLOS DE VÁLVULA</vt:lpstr>
      <vt:lpstr>COLOCACIÓN DE VÁLVULAS</vt:lpstr>
      <vt:lpstr>COLOCACIÓN DE TAQUÉS</vt:lpstr>
      <vt:lpstr>COLOCACIÓN DE PISTONES EN LA BIELA</vt:lpstr>
      <vt:lpstr>COLOCACIÓN DE COJINETES DE BANCADA</vt:lpstr>
      <vt:lpstr>COLOCACIÓN DE COJINES DE BIELA</vt:lpstr>
      <vt:lpstr>ENSAMBLE DE PISTONES EN BLOCK</vt:lpstr>
      <vt:lpstr>AJUSTE DE COLADOR DE ACEITE</vt:lpstr>
      <vt:lpstr>SINCRONIZACIÓN DE BANDA DE DISTRIBUCIÓN</vt:lpstr>
      <vt:lpstr>FLUIDOS Y LUBRICANTES RECOMENDADOS</vt:lpstr>
      <vt:lpstr>Presentación de PowerPoint</vt:lpstr>
      <vt:lpstr>GESTÍON ELECTRÓNICA DEL MOTOR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MANUAL DE MANTENIMIENTO ELCTRÓNICO</vt:lpstr>
      <vt:lpstr>Presentación de PowerPoint</vt:lpstr>
      <vt:lpstr>MARCO ADMINISTRATIVO </vt:lpstr>
      <vt:lpstr>RECURSOS HUMANOS: </vt:lpstr>
      <vt:lpstr>RECURSOS TECNOLÓGICOS: </vt:lpstr>
      <vt:lpstr>RECURSOS MATERIALES </vt:lpstr>
      <vt:lpstr>PRESUPUESTO</vt:lpstr>
      <vt:lpstr>REPUESTOS</vt:lpstr>
      <vt:lpstr>REPUESTOS</vt:lpstr>
      <vt:lpstr>PRESUPUESTO TOTAL</vt:lpstr>
      <vt:lpstr>CRONOGRAMA</vt:lpstr>
      <vt:lpstr>CONCLUSIONES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Estado inicial de compartimiento de motor</dc:title>
  <dc:creator>Eduardo</dc:creator>
  <cp:lastModifiedBy>Eduardo</cp:lastModifiedBy>
  <cp:revision>37</cp:revision>
  <dcterms:created xsi:type="dcterms:W3CDTF">2013-09-17T13:42:17Z</dcterms:created>
  <dcterms:modified xsi:type="dcterms:W3CDTF">2013-09-19T19:20:32Z</dcterms:modified>
</cp:coreProperties>
</file>