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6" r:id="rId5"/>
  </p:sldMasterIdLst>
  <p:notesMasterIdLst>
    <p:notesMasterId r:id="rId52"/>
  </p:notesMasterIdLst>
  <p:handoutMasterIdLst>
    <p:handoutMasterId r:id="rId53"/>
  </p:handoutMasterIdLst>
  <p:sldIdLst>
    <p:sldId id="257" r:id="rId6"/>
    <p:sldId id="261" r:id="rId7"/>
    <p:sldId id="282" r:id="rId8"/>
    <p:sldId id="258" r:id="rId9"/>
    <p:sldId id="259" r:id="rId10"/>
    <p:sldId id="260" r:id="rId11"/>
    <p:sldId id="262" r:id="rId12"/>
    <p:sldId id="263" r:id="rId13"/>
    <p:sldId id="264" r:id="rId14"/>
    <p:sldId id="265" r:id="rId15"/>
    <p:sldId id="291" r:id="rId16"/>
    <p:sldId id="283" r:id="rId17"/>
    <p:sldId id="266" r:id="rId18"/>
    <p:sldId id="267" r:id="rId19"/>
    <p:sldId id="268" r:id="rId20"/>
    <p:sldId id="269" r:id="rId21"/>
    <p:sldId id="270" r:id="rId22"/>
    <p:sldId id="271" r:id="rId23"/>
    <p:sldId id="272" r:id="rId24"/>
    <p:sldId id="273" r:id="rId25"/>
    <p:sldId id="306" r:id="rId26"/>
    <p:sldId id="274" r:id="rId27"/>
    <p:sldId id="275" r:id="rId28"/>
    <p:sldId id="276" r:id="rId29"/>
    <p:sldId id="277" r:id="rId30"/>
    <p:sldId id="292" r:id="rId31"/>
    <p:sldId id="293" r:id="rId32"/>
    <p:sldId id="279" r:id="rId33"/>
    <p:sldId id="280" r:id="rId34"/>
    <p:sldId id="281" r:id="rId35"/>
    <p:sldId id="303" r:id="rId36"/>
    <p:sldId id="286" r:id="rId37"/>
    <p:sldId id="287" r:id="rId38"/>
    <p:sldId id="288" r:id="rId39"/>
    <p:sldId id="304" r:id="rId40"/>
    <p:sldId id="290" r:id="rId41"/>
    <p:sldId id="294" r:id="rId42"/>
    <p:sldId id="295" r:id="rId43"/>
    <p:sldId id="296" r:id="rId44"/>
    <p:sldId id="298" r:id="rId45"/>
    <p:sldId id="301" r:id="rId46"/>
    <p:sldId id="297" r:id="rId47"/>
    <p:sldId id="302" r:id="rId48"/>
    <p:sldId id="278" r:id="rId49"/>
    <p:sldId id="300" r:id="rId50"/>
    <p:sldId id="305"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929"/>
  </p:normalViewPr>
  <p:slideViewPr>
    <p:cSldViewPr>
      <p:cViewPr>
        <p:scale>
          <a:sx n="73" d="100"/>
          <a:sy n="73"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747" name="Rectangle 3"/>
          <p:cNvSpPr>
            <a:spLocks noGrp="1" noChangeArrowheads="1"/>
          </p:cNvSpPr>
          <p:nvPr>
            <p:ph type="dt" sz="quarter" idx="1"/>
          </p:nvPr>
        </p:nvSpPr>
        <p:spPr bwMode="auto">
          <a:xfrm>
            <a:off x="3886201"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748" name="Rectangle 4"/>
          <p:cNvSpPr>
            <a:spLocks noGrp="1" noChangeArrowheads="1"/>
          </p:cNvSpPr>
          <p:nvPr>
            <p:ph type="ftr" sz="quarter" idx="2"/>
          </p:nvPr>
        </p:nvSpPr>
        <p:spPr bwMode="auto">
          <a:xfrm>
            <a:off x="0" y="8686801"/>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749" name="Rectangle 5"/>
          <p:cNvSpPr>
            <a:spLocks noGrp="1" noChangeArrowheads="1"/>
          </p:cNvSpPr>
          <p:nvPr>
            <p:ph type="sldNum" sz="quarter" idx="3"/>
          </p:nvPr>
        </p:nvSpPr>
        <p:spPr bwMode="auto">
          <a:xfrm>
            <a:off x="3886201" y="8686801"/>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C77F59F-DE17-426C-A6D3-69F27CE2E47B}" type="slidenum">
              <a:rPr lang="en-US"/>
              <a:pPr/>
              <a:t>‹Nº›</a:t>
            </a:fld>
            <a:endParaRPr lang="en-US"/>
          </a:p>
        </p:txBody>
      </p:sp>
    </p:spTree>
    <p:extLst>
      <p:ext uri="{BB962C8B-B14F-4D97-AF65-F5344CB8AC3E}">
        <p14:creationId xmlns:p14="http://schemas.microsoft.com/office/powerpoint/2010/main" val="1362499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idx="1"/>
          </p:nvPr>
        </p:nvSpPr>
        <p:spPr bwMode="auto">
          <a:xfrm>
            <a:off x="3886201"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914401"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686801"/>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3799" name="Rectangle 7"/>
          <p:cNvSpPr>
            <a:spLocks noGrp="1" noChangeArrowheads="1"/>
          </p:cNvSpPr>
          <p:nvPr>
            <p:ph type="sldNum" sz="quarter" idx="5"/>
          </p:nvPr>
        </p:nvSpPr>
        <p:spPr bwMode="auto">
          <a:xfrm>
            <a:off x="3886201" y="8686801"/>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78FF558-38D6-4CE0-9374-2244F683FB15}" type="slidenum">
              <a:rPr lang="en-US"/>
              <a:pPr/>
              <a:t>‹Nº›</a:t>
            </a:fld>
            <a:endParaRPr lang="en-US"/>
          </a:p>
        </p:txBody>
      </p:sp>
    </p:spTree>
    <p:extLst>
      <p:ext uri="{BB962C8B-B14F-4D97-AF65-F5344CB8AC3E}">
        <p14:creationId xmlns:p14="http://schemas.microsoft.com/office/powerpoint/2010/main" val="3640820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083650C-83F8-4CA6-AAC9-7191EC8F16A0}" type="slidenum">
              <a:rPr lang="en-US"/>
              <a:pPr/>
              <a:t>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14</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15</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16</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17</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18</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19</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20</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21</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22</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23</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4</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24</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25</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28</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29</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30</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32</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33</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34</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36</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37</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5</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38</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39</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40</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41</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42</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43</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44</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45</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46</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6</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7</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8</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9</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10</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4BA3D0C-742B-4712-BF4E-3120677BF3C3}" type="slidenum">
              <a:rPr lang="en-US"/>
              <a:pPr/>
              <a:t>13</a:t>
            </a:fld>
            <a:endParaRPr lang="en-US"/>
          </a:p>
        </p:txBody>
      </p:sp>
      <p:sp>
        <p:nvSpPr>
          <p:cNvPr id="6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lstStyle/>
          <a:p>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162" name="Picture 66" descr="&#10;GunMetal1.jpg                                                  0000CEA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ctrTitle"/>
          </p:nvPr>
        </p:nvSpPr>
        <p:spPr>
          <a:xfrm>
            <a:off x="762000" y="2057400"/>
            <a:ext cx="7543800" cy="1143000"/>
          </a:xfrm>
        </p:spPr>
        <p:txBody>
          <a:bodyPr/>
          <a:lstStyle>
            <a:lvl1pPr>
              <a:defRPr sz="3300"/>
            </a:lvl1pPr>
          </a:lstStyle>
          <a:p>
            <a:pPr lvl="0"/>
            <a:r>
              <a:rPr lang="es-ES" noProof="0" smtClean="0"/>
              <a:t>Haga clic para modificar el estilo de título del patrón</a:t>
            </a:r>
            <a:endParaRPr lang="en-US" noProof="0" smtClean="0"/>
          </a:p>
        </p:txBody>
      </p:sp>
      <p:sp>
        <p:nvSpPr>
          <p:cNvPr id="4100" name="Rectangle 4"/>
          <p:cNvSpPr>
            <a:spLocks noGrp="1" noChangeArrowheads="1"/>
          </p:cNvSpPr>
          <p:nvPr>
            <p:ph type="subTitle" idx="1"/>
          </p:nvPr>
        </p:nvSpPr>
        <p:spPr>
          <a:xfrm>
            <a:off x="800100" y="2832100"/>
            <a:ext cx="5410200" cy="4572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buFontTx/>
              <a:buNone/>
              <a:defRPr sz="1700">
                <a:solidFill>
                  <a:schemeClr val="accent1"/>
                </a:solidFill>
              </a:defRPr>
            </a:lvl1pPr>
          </a:lstStyle>
          <a:p>
            <a:pPr lvl="0"/>
            <a:r>
              <a:rPr lang="es-ES" noProof="0" smtClean="0"/>
              <a:t>Haga clic para modificar el estilo de subtítulo del patrón</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40176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495925" y="1219200"/>
            <a:ext cx="1628775" cy="558800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1219200"/>
            <a:ext cx="4733925" cy="5588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98870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477514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854740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32910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125841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434756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00229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14931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93941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156525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152196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017034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071528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173959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508344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132090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370544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51255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055623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56534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866050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598465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29844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486160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585764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112260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30925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997766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401230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598919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43622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1778000" y="2286000"/>
            <a:ext cx="2476500"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406900" y="2286000"/>
            <a:ext cx="2476500"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4025881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956916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854145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920454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525174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284230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493433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963190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005610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52624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47506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437061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048967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2612977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7880331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9214524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07602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4A5C7E4-DE5A-4722-BE25-EB8B1DB78FDC}" type="datetimeFigureOut">
              <a:rPr lang="es-EC" smtClean="0">
                <a:solidFill>
                  <a:prstClr val="black">
                    <a:tint val="75000"/>
                  </a:prstClr>
                </a:solidFill>
              </a:rPr>
              <a:pPr/>
              <a:t>06/06/2013</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B75C36-6D35-476E-8C22-0309327DADE3}"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80721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298543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36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58825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2099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6" name="Picture 72" descr="&#10;GunMetal2.jpg                                                  0000CEACMacintosh HD                   ABA781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97" name="Rectangle 7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B41F759-8D84-4392-8F01-2E7BED09F026}" type="slidenum">
              <a:rPr lang="en-US" sz="1800">
                <a:solidFill>
                  <a:schemeClr val="tx2"/>
                </a:solidFill>
                <a:latin typeface="Verdana" charset="0"/>
              </a:rPr>
              <a:pPr algn="r"/>
              <a:t>‹Nº›</a:t>
            </a:fld>
            <a:endParaRPr lang="en-US" sz="1400">
              <a:solidFill>
                <a:schemeClr val="tx2"/>
              </a:solidFill>
            </a:endParaRPr>
          </a:p>
        </p:txBody>
      </p:sp>
      <p:sp>
        <p:nvSpPr>
          <p:cNvPr id="1026" name="Rectangle 2"/>
          <p:cNvSpPr>
            <a:spLocks noGrp="1" noChangeArrowheads="1"/>
          </p:cNvSpPr>
          <p:nvPr>
            <p:ph type="title"/>
          </p:nvPr>
        </p:nvSpPr>
        <p:spPr bwMode="auto">
          <a:xfrm>
            <a:off x="609600" y="1219200"/>
            <a:ext cx="65151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1778000" y="2286000"/>
            <a:ext cx="5105400"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Verdana" charset="0"/>
        </a:defRPr>
      </a:lvl2pPr>
      <a:lvl3pPr algn="l" rtl="0" eaLnBrk="1" fontAlgn="base" hangingPunct="1">
        <a:spcBef>
          <a:spcPct val="0"/>
        </a:spcBef>
        <a:spcAft>
          <a:spcPct val="0"/>
        </a:spcAft>
        <a:defRPr sz="3000" b="1">
          <a:solidFill>
            <a:schemeClr val="tx2"/>
          </a:solidFill>
          <a:latin typeface="Verdana" charset="0"/>
        </a:defRPr>
      </a:lvl3pPr>
      <a:lvl4pPr algn="l" rtl="0" eaLnBrk="1" fontAlgn="base" hangingPunct="1">
        <a:spcBef>
          <a:spcPct val="0"/>
        </a:spcBef>
        <a:spcAft>
          <a:spcPct val="0"/>
        </a:spcAft>
        <a:defRPr sz="3000" b="1">
          <a:solidFill>
            <a:schemeClr val="tx2"/>
          </a:solidFill>
          <a:latin typeface="Verdana" charset="0"/>
        </a:defRPr>
      </a:lvl4pPr>
      <a:lvl5pPr algn="l" rtl="0" eaLnBrk="1" fontAlgn="base" hangingPunct="1">
        <a:spcBef>
          <a:spcPct val="0"/>
        </a:spcBef>
        <a:spcAft>
          <a:spcPct val="0"/>
        </a:spcAft>
        <a:defRPr sz="3000" b="1">
          <a:solidFill>
            <a:schemeClr val="tx2"/>
          </a:solidFill>
          <a:latin typeface="Verdana" charset="0"/>
        </a:defRPr>
      </a:lvl5pPr>
      <a:lvl6pPr marL="457200" algn="l" rtl="0" eaLnBrk="1" fontAlgn="base" hangingPunct="1">
        <a:spcBef>
          <a:spcPct val="0"/>
        </a:spcBef>
        <a:spcAft>
          <a:spcPct val="0"/>
        </a:spcAft>
        <a:defRPr sz="3000" b="1">
          <a:solidFill>
            <a:schemeClr val="tx2"/>
          </a:solidFill>
          <a:latin typeface="Verdana" charset="0"/>
        </a:defRPr>
      </a:lvl6pPr>
      <a:lvl7pPr marL="914400" algn="l" rtl="0" eaLnBrk="1" fontAlgn="base" hangingPunct="1">
        <a:spcBef>
          <a:spcPct val="0"/>
        </a:spcBef>
        <a:spcAft>
          <a:spcPct val="0"/>
        </a:spcAft>
        <a:defRPr sz="3000" b="1">
          <a:solidFill>
            <a:schemeClr val="tx2"/>
          </a:solidFill>
          <a:latin typeface="Verdana" charset="0"/>
        </a:defRPr>
      </a:lvl7pPr>
      <a:lvl8pPr marL="1371600" algn="l" rtl="0" eaLnBrk="1" fontAlgn="base" hangingPunct="1">
        <a:spcBef>
          <a:spcPct val="0"/>
        </a:spcBef>
        <a:spcAft>
          <a:spcPct val="0"/>
        </a:spcAft>
        <a:defRPr sz="3000" b="1">
          <a:solidFill>
            <a:schemeClr val="tx2"/>
          </a:solidFill>
          <a:latin typeface="Verdana" charset="0"/>
        </a:defRPr>
      </a:lvl8pPr>
      <a:lvl9pPr marL="1828800" algn="l" rtl="0" eaLnBrk="1" fontAlgn="base" hangingPunct="1">
        <a:spcBef>
          <a:spcPct val="0"/>
        </a:spcBef>
        <a:spcAft>
          <a:spcPct val="0"/>
        </a:spcAft>
        <a:defRPr sz="3000" b="1">
          <a:solidFill>
            <a:schemeClr val="tx2"/>
          </a:solidFill>
          <a:latin typeface="Verdana" charset="0"/>
        </a:defRPr>
      </a:lvl9pPr>
    </p:titleStyle>
    <p:body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4A5C7E4-DE5A-4722-BE25-EB8B1DB78FDC}" type="datetimeFigureOut">
              <a:rPr lang="es-EC" smtClean="0">
                <a:solidFill>
                  <a:prstClr val="black">
                    <a:tint val="75000"/>
                  </a:prstClr>
                </a:solidFill>
                <a:latin typeface="Calibri"/>
              </a:rPr>
              <a:pPr eaLnBrk="1" fontAlgn="auto" hangingPunct="1">
                <a:spcBef>
                  <a:spcPts val="0"/>
                </a:spcBef>
                <a:spcAft>
                  <a:spcPts val="0"/>
                </a:spcAft>
              </a:pPr>
              <a:t>06/06/2013</a:t>
            </a:fld>
            <a:endParaRPr lang="es-EC">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s-EC">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3B75C36-6D35-476E-8C22-0309327DADE3}" type="slidenum">
              <a:rPr lang="es-EC" smtClean="0">
                <a:solidFill>
                  <a:prstClr val="black">
                    <a:tint val="75000"/>
                  </a:prstClr>
                </a:solidFill>
                <a:latin typeface="Calibri"/>
              </a:rPr>
              <a:pPr eaLnBrk="1" fontAlgn="auto" hangingPunct="1">
                <a:spcBef>
                  <a:spcPts val="0"/>
                </a:spcBef>
                <a:spcAft>
                  <a:spcPts val="0"/>
                </a:spcAft>
              </a:pPr>
              <a:t>‹Nº›</a:t>
            </a:fld>
            <a:endParaRPr lang="es-EC">
              <a:solidFill>
                <a:prstClr val="black">
                  <a:tint val="75000"/>
                </a:prstClr>
              </a:solidFill>
              <a:latin typeface="Calibri"/>
            </a:endParaRPr>
          </a:p>
        </p:txBody>
      </p:sp>
    </p:spTree>
    <p:extLst>
      <p:ext uri="{BB962C8B-B14F-4D97-AF65-F5344CB8AC3E}">
        <p14:creationId xmlns:p14="http://schemas.microsoft.com/office/powerpoint/2010/main" val="581715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4A5C7E4-DE5A-4722-BE25-EB8B1DB78FDC}" type="datetimeFigureOut">
              <a:rPr lang="es-EC" smtClean="0">
                <a:solidFill>
                  <a:prstClr val="black">
                    <a:tint val="75000"/>
                  </a:prstClr>
                </a:solidFill>
                <a:latin typeface="Calibri"/>
              </a:rPr>
              <a:pPr eaLnBrk="1" fontAlgn="auto" hangingPunct="1">
                <a:spcBef>
                  <a:spcPts val="0"/>
                </a:spcBef>
                <a:spcAft>
                  <a:spcPts val="0"/>
                </a:spcAft>
              </a:pPr>
              <a:t>06/06/2013</a:t>
            </a:fld>
            <a:endParaRPr lang="es-EC">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s-EC">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3B75C36-6D35-476E-8C22-0309327DADE3}" type="slidenum">
              <a:rPr lang="es-EC" smtClean="0">
                <a:solidFill>
                  <a:prstClr val="black">
                    <a:tint val="75000"/>
                  </a:prstClr>
                </a:solidFill>
                <a:latin typeface="Calibri"/>
              </a:rPr>
              <a:pPr eaLnBrk="1" fontAlgn="auto" hangingPunct="1">
                <a:spcBef>
                  <a:spcPts val="0"/>
                </a:spcBef>
                <a:spcAft>
                  <a:spcPts val="0"/>
                </a:spcAft>
              </a:pPr>
              <a:t>‹Nº›</a:t>
            </a:fld>
            <a:endParaRPr lang="es-EC">
              <a:solidFill>
                <a:prstClr val="black">
                  <a:tint val="75000"/>
                </a:prstClr>
              </a:solidFill>
              <a:latin typeface="Calibri"/>
            </a:endParaRPr>
          </a:p>
        </p:txBody>
      </p:sp>
    </p:spTree>
    <p:extLst>
      <p:ext uri="{BB962C8B-B14F-4D97-AF65-F5344CB8AC3E}">
        <p14:creationId xmlns:p14="http://schemas.microsoft.com/office/powerpoint/2010/main" val="1618141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4A5C7E4-DE5A-4722-BE25-EB8B1DB78FDC}" type="datetimeFigureOut">
              <a:rPr lang="es-EC" smtClean="0">
                <a:solidFill>
                  <a:prstClr val="black">
                    <a:tint val="75000"/>
                  </a:prstClr>
                </a:solidFill>
                <a:latin typeface="Calibri"/>
              </a:rPr>
              <a:pPr eaLnBrk="1" fontAlgn="auto" hangingPunct="1">
                <a:spcBef>
                  <a:spcPts val="0"/>
                </a:spcBef>
                <a:spcAft>
                  <a:spcPts val="0"/>
                </a:spcAft>
              </a:pPr>
              <a:t>06/06/2013</a:t>
            </a:fld>
            <a:endParaRPr lang="es-EC">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s-EC">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3B75C36-6D35-476E-8C22-0309327DADE3}" type="slidenum">
              <a:rPr lang="es-EC" smtClean="0">
                <a:solidFill>
                  <a:prstClr val="black">
                    <a:tint val="75000"/>
                  </a:prstClr>
                </a:solidFill>
                <a:latin typeface="Calibri"/>
              </a:rPr>
              <a:pPr eaLnBrk="1" fontAlgn="auto" hangingPunct="1">
                <a:spcBef>
                  <a:spcPts val="0"/>
                </a:spcBef>
                <a:spcAft>
                  <a:spcPts val="0"/>
                </a:spcAft>
              </a:pPr>
              <a:t>‹Nº›</a:t>
            </a:fld>
            <a:endParaRPr lang="es-EC">
              <a:solidFill>
                <a:prstClr val="black">
                  <a:tint val="75000"/>
                </a:prstClr>
              </a:solidFill>
              <a:latin typeface="Calibri"/>
            </a:endParaRPr>
          </a:p>
        </p:txBody>
      </p:sp>
    </p:spTree>
    <p:extLst>
      <p:ext uri="{BB962C8B-B14F-4D97-AF65-F5344CB8AC3E}">
        <p14:creationId xmlns:p14="http://schemas.microsoft.com/office/powerpoint/2010/main" val="37824528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4A5C7E4-DE5A-4722-BE25-EB8B1DB78FDC}" type="datetimeFigureOut">
              <a:rPr lang="es-EC" smtClean="0">
                <a:solidFill>
                  <a:prstClr val="black">
                    <a:tint val="75000"/>
                  </a:prstClr>
                </a:solidFill>
                <a:latin typeface="Calibri"/>
              </a:rPr>
              <a:pPr eaLnBrk="1" fontAlgn="auto" hangingPunct="1">
                <a:spcBef>
                  <a:spcPts val="0"/>
                </a:spcBef>
                <a:spcAft>
                  <a:spcPts val="0"/>
                </a:spcAft>
              </a:pPr>
              <a:t>06/06/2013</a:t>
            </a:fld>
            <a:endParaRPr lang="es-EC">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s-EC">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3B75C36-6D35-476E-8C22-0309327DADE3}" type="slidenum">
              <a:rPr lang="es-EC" smtClean="0">
                <a:solidFill>
                  <a:prstClr val="black">
                    <a:tint val="75000"/>
                  </a:prstClr>
                </a:solidFill>
                <a:latin typeface="Calibri"/>
              </a:rPr>
              <a:pPr eaLnBrk="1" fontAlgn="auto" hangingPunct="1">
                <a:spcBef>
                  <a:spcPts val="0"/>
                </a:spcBef>
                <a:spcAft>
                  <a:spcPts val="0"/>
                </a:spcAft>
              </a:pPr>
              <a:t>‹Nº›</a:t>
            </a:fld>
            <a:endParaRPr lang="es-EC">
              <a:solidFill>
                <a:prstClr val="black">
                  <a:tint val="75000"/>
                </a:prstClr>
              </a:solidFill>
              <a:latin typeface="Calibri"/>
            </a:endParaRPr>
          </a:p>
        </p:txBody>
      </p:sp>
    </p:spTree>
    <p:extLst>
      <p:ext uri="{BB962C8B-B14F-4D97-AF65-F5344CB8AC3E}">
        <p14:creationId xmlns:p14="http://schemas.microsoft.com/office/powerpoint/2010/main" val="9477368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slide" Target="slide1.xml"/><Relationship Id="rId1" Type="http://schemas.openxmlformats.org/officeDocument/2006/relationships/slideLayout" Target="../slideLayouts/slideLayout12.xml"/><Relationship Id="rId6" Type="http://schemas.openxmlformats.org/officeDocument/2006/relationships/slide" Target="slide5.xml"/><Relationship Id="rId5" Type="http://schemas.openxmlformats.org/officeDocument/2006/relationships/image" Target="../media/image7.jp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4.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slide" Target="slide5.xml"/><Relationship Id="rId5" Type="http://schemas.openxmlformats.org/officeDocument/2006/relationships/image" Target="../media/image7.jpg"/><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slide" Target="slide1.xml"/><Relationship Id="rId1" Type="http://schemas.openxmlformats.org/officeDocument/2006/relationships/slideLayout" Target="../slideLayouts/slideLayout12.xml"/><Relationship Id="rId6" Type="http://schemas.openxmlformats.org/officeDocument/2006/relationships/slide" Target="slide5.xml"/><Relationship Id="rId5" Type="http://schemas.openxmlformats.org/officeDocument/2006/relationships/image" Target="../media/image7.jpg"/><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5.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3.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5.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5.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mailto:cbenalcazar@hotmail.com" TargetMode="External"/><Relationship Id="rId4" Type="http://schemas.openxmlformats.org/officeDocument/2006/relationships/hyperlink" Target="mailto:leninparram@hot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3991570"/>
          </a:xfrm>
          <a:prstGeom prst="rect">
            <a:avLst/>
          </a:prstGeom>
        </p:spPr>
      </p:pic>
      <p:sp>
        <p:nvSpPr>
          <p:cNvPr id="30722" name="Rectangle 2"/>
          <p:cNvSpPr>
            <a:spLocks noGrp="1" noChangeArrowheads="1"/>
          </p:cNvSpPr>
          <p:nvPr>
            <p:ph type="title"/>
          </p:nvPr>
        </p:nvSpPr>
        <p:spPr>
          <a:xfrm>
            <a:off x="107504" y="1700808"/>
            <a:ext cx="8928992" cy="1008112"/>
          </a:xfrm>
        </p:spPr>
        <p:txBody>
          <a:bodyPr/>
          <a:lstStyle/>
          <a:p>
            <a:pPr algn="ctr"/>
            <a:r>
              <a:rPr lang="es-EC" sz="3200" dirty="0">
                <a:solidFill>
                  <a:schemeClr val="tx2">
                    <a:lumMod val="50000"/>
                  </a:schemeClr>
                </a:solidFill>
                <a:latin typeface="BrowalliaUPC" pitchFamily="34" charset="-34"/>
                <a:cs typeface="BrowalliaUPC" pitchFamily="34" charset="-34"/>
              </a:rPr>
              <a:t>PLAN DE NEGOCIO PARA LA CREACIÓN DE UNA EMPRESA DE SERVICIOS TECNOLÓGICOS BASADOS EN OUTSOURCING Y COLABORACIÓN, ENFOCADO A PEQUEÑAS Y MEDIANAS EMPRESAS</a:t>
            </a:r>
            <a:endParaRPr lang="en-US" sz="3200" dirty="0">
              <a:solidFill>
                <a:schemeClr val="tx2">
                  <a:lumMod val="50000"/>
                </a:schemeClr>
              </a:solidFill>
            </a:endParaRPr>
          </a:p>
        </p:txBody>
      </p:sp>
      <p:sp>
        <p:nvSpPr>
          <p:cNvPr id="30723" name="Rectangle 3"/>
          <p:cNvSpPr>
            <a:spLocks noGrp="1" noChangeArrowheads="1"/>
          </p:cNvSpPr>
          <p:nvPr>
            <p:ph type="body" idx="1"/>
          </p:nvPr>
        </p:nvSpPr>
        <p:spPr>
          <a:xfrm>
            <a:off x="2411760" y="3963984"/>
            <a:ext cx="5867400" cy="2088232"/>
          </a:xfrm>
          <a:ln/>
        </p:spPr>
        <p:txBody>
          <a:bodyPr/>
          <a:lstStyle/>
          <a:p>
            <a:pPr marL="0" indent="0">
              <a:buNone/>
            </a:pPr>
            <a:r>
              <a:rPr lang="es-EC" sz="2000" dirty="0"/>
              <a:t>Escuela Politécnica del Ejército</a:t>
            </a:r>
          </a:p>
          <a:p>
            <a:pPr marL="0" indent="0">
              <a:buNone/>
            </a:pPr>
            <a:r>
              <a:rPr lang="es-EC" sz="2000" dirty="0">
                <a:solidFill>
                  <a:schemeClr val="bg1"/>
                </a:solidFill>
                <a:latin typeface="Times" charset="0"/>
              </a:rPr>
              <a:t>Maestría en Gerencia de </a:t>
            </a:r>
            <a:r>
              <a:rPr lang="es-EC" sz="2000" dirty="0" smtClean="0">
                <a:solidFill>
                  <a:schemeClr val="bg1"/>
                </a:solidFill>
                <a:latin typeface="Times" charset="0"/>
              </a:rPr>
              <a:t>Sistemas</a:t>
            </a:r>
          </a:p>
          <a:p>
            <a:pPr marL="0" indent="0">
              <a:buNone/>
            </a:pPr>
            <a:endParaRPr lang="es-EC" sz="1600" dirty="0" smtClean="0">
              <a:solidFill>
                <a:schemeClr val="bg1"/>
              </a:solidFill>
              <a:latin typeface="Times" charset="0"/>
            </a:endParaRPr>
          </a:p>
          <a:p>
            <a:pPr marL="0" indent="0">
              <a:buNone/>
            </a:pPr>
            <a:endParaRPr lang="es-EC" sz="1600" dirty="0">
              <a:solidFill>
                <a:schemeClr val="bg1"/>
              </a:solidFill>
              <a:latin typeface="Times" charset="0"/>
            </a:endParaRPr>
          </a:p>
          <a:p>
            <a:pPr marL="0" indent="0">
              <a:buNone/>
            </a:pPr>
            <a:r>
              <a:rPr lang="es-EC" sz="1600" dirty="0"/>
              <a:t>Ing. Lenin Parra M.</a:t>
            </a:r>
          </a:p>
          <a:p>
            <a:pPr marL="0" indent="0">
              <a:buNone/>
            </a:pPr>
            <a:r>
              <a:rPr lang="es-EC" sz="1600" dirty="0"/>
              <a:t>Ing. Christian </a:t>
            </a:r>
            <a:r>
              <a:rPr lang="es-EC" sz="1600" dirty="0" err="1"/>
              <a:t>Benalcázar</a:t>
            </a:r>
            <a:endParaRPr lang="es-EC" sz="1800" dirty="0"/>
          </a:p>
          <a:p>
            <a:pPr marL="0" indent="0">
              <a:buNone/>
            </a:pPr>
            <a:r>
              <a:rPr lang="es-EC" sz="1400" dirty="0">
                <a:solidFill>
                  <a:schemeClr val="bg1"/>
                </a:solidFill>
                <a:latin typeface="Times" charset="0"/>
              </a:rPr>
              <a:t>Junio - </a:t>
            </a:r>
            <a:r>
              <a:rPr lang="es-EC" sz="1400" dirty="0" smtClean="0">
                <a:solidFill>
                  <a:schemeClr val="bg1"/>
                </a:solidFill>
                <a:latin typeface="Times" charset="0"/>
              </a:rPr>
              <a:t>2013</a:t>
            </a:r>
            <a:endParaRPr lang="es-EC" sz="1400" dirty="0">
              <a:solidFill>
                <a:schemeClr val="bg1"/>
              </a:solidFill>
              <a:latin typeface="Times"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10</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Alcance</a:t>
            </a:r>
            <a:endParaRPr lang="en-US" dirty="0">
              <a:solidFill>
                <a:schemeClr val="accent2"/>
              </a:solidFill>
            </a:endParaRPr>
          </a:p>
        </p:txBody>
      </p:sp>
      <p:sp>
        <p:nvSpPr>
          <p:cNvPr id="61445" name="Rectangle 5"/>
          <p:cNvSpPr>
            <a:spLocks noGrp="1" noChangeArrowheads="1"/>
          </p:cNvSpPr>
          <p:nvPr>
            <p:ph type="body" idx="1"/>
          </p:nvPr>
        </p:nvSpPr>
        <p:spPr>
          <a:xfrm>
            <a:off x="1907704" y="1772816"/>
            <a:ext cx="6840760" cy="4176464"/>
          </a:xfrm>
          <a:ln/>
        </p:spPr>
        <p:txBody>
          <a:bodyPr/>
          <a:lstStyle/>
          <a:p>
            <a:pPr algn="just">
              <a:buClr>
                <a:schemeClr val="accent2">
                  <a:lumMod val="75000"/>
                </a:schemeClr>
              </a:buClr>
              <a:buFont typeface="Wingdings" pitchFamily="2" charset="2"/>
              <a:buChar char="ü"/>
            </a:pPr>
            <a:r>
              <a:rPr lang="es-EC" sz="1700" dirty="0" smtClean="0">
                <a:solidFill>
                  <a:schemeClr val="tx2">
                    <a:lumMod val="75000"/>
                  </a:schemeClr>
                </a:solidFill>
              </a:rPr>
              <a:t>Documentación que contenga las políticas, normas y procedimientos del negocio para la operación y entrega de sus productos.</a:t>
            </a:r>
          </a:p>
          <a:p>
            <a:pPr marL="0" indent="0" algn="just">
              <a:buClr>
                <a:schemeClr val="accent2">
                  <a:lumMod val="75000"/>
                </a:schemeClr>
              </a:buClr>
              <a:buNone/>
            </a:pPr>
            <a:endParaRPr lang="es-EC" sz="1700" dirty="0" smtClean="0">
              <a:solidFill>
                <a:schemeClr val="tx2">
                  <a:lumMod val="75000"/>
                </a:schemeClr>
              </a:solidFill>
            </a:endParaRPr>
          </a:p>
          <a:p>
            <a:pPr algn="just">
              <a:buClr>
                <a:schemeClr val="accent2">
                  <a:lumMod val="75000"/>
                </a:schemeClr>
              </a:buClr>
              <a:buFont typeface="Wingdings" pitchFamily="2" charset="2"/>
              <a:buChar char="ü"/>
            </a:pPr>
            <a:r>
              <a:rPr lang="es-EC" sz="1700" dirty="0" smtClean="0">
                <a:solidFill>
                  <a:schemeClr val="tx2">
                    <a:lumMod val="75000"/>
                  </a:schemeClr>
                </a:solidFill>
              </a:rPr>
              <a:t>Documentación que defina los pasos a seguir para la conformación de una empresa que cumpla con lo propuesto de acuerdo a las leyes Ecuatorianas.</a:t>
            </a:r>
          </a:p>
          <a:p>
            <a:pPr marL="0" indent="0" algn="just">
              <a:buClr>
                <a:schemeClr val="accent2">
                  <a:lumMod val="75000"/>
                </a:schemeClr>
              </a:buClr>
              <a:buNone/>
            </a:pPr>
            <a:endParaRPr lang="es-EC" sz="1700" dirty="0" smtClean="0">
              <a:solidFill>
                <a:schemeClr val="tx2">
                  <a:lumMod val="75000"/>
                </a:schemeClr>
              </a:solidFill>
            </a:endParaRPr>
          </a:p>
          <a:p>
            <a:pPr algn="just">
              <a:buClr>
                <a:schemeClr val="accent2">
                  <a:lumMod val="75000"/>
                </a:schemeClr>
              </a:buClr>
              <a:buFont typeface="Wingdings" pitchFamily="2" charset="2"/>
              <a:buChar char="ü"/>
            </a:pPr>
            <a:r>
              <a:rPr lang="es-EC" sz="1700" dirty="0" smtClean="0">
                <a:solidFill>
                  <a:schemeClr val="tx2">
                    <a:lumMod val="75000"/>
                  </a:schemeClr>
                </a:solidFill>
              </a:rPr>
              <a:t>El proyecto no contemplará:</a:t>
            </a:r>
          </a:p>
          <a:p>
            <a:pPr lvl="1" algn="just">
              <a:buClr>
                <a:schemeClr val="accent2">
                  <a:lumMod val="75000"/>
                </a:schemeClr>
              </a:buClr>
              <a:buFont typeface="Wingdings" pitchFamily="2" charset="2"/>
              <a:buChar char="ü"/>
            </a:pPr>
            <a:endParaRPr lang="es-EC" sz="1700" dirty="0">
              <a:solidFill>
                <a:schemeClr val="tx2">
                  <a:lumMod val="75000"/>
                </a:schemeClr>
              </a:solidFill>
            </a:endParaRPr>
          </a:p>
          <a:p>
            <a:pPr lvl="1" algn="just">
              <a:buClr>
                <a:schemeClr val="accent2">
                  <a:lumMod val="75000"/>
                </a:schemeClr>
              </a:buClr>
              <a:buFont typeface="Wingdings" pitchFamily="2" charset="2"/>
              <a:buChar char="ü"/>
            </a:pPr>
            <a:r>
              <a:rPr lang="es-EC" sz="1600" dirty="0" smtClean="0">
                <a:solidFill>
                  <a:schemeClr val="tx2">
                    <a:lumMod val="75000"/>
                  </a:schemeClr>
                </a:solidFill>
              </a:rPr>
              <a:t>La puesta en marcha del negocio.</a:t>
            </a:r>
          </a:p>
          <a:p>
            <a:pPr lvl="1" algn="just">
              <a:buClr>
                <a:schemeClr val="accent2">
                  <a:lumMod val="75000"/>
                </a:schemeClr>
              </a:buClr>
              <a:buFont typeface="Wingdings" pitchFamily="2" charset="2"/>
              <a:buChar char="ü"/>
            </a:pPr>
            <a:r>
              <a:rPr lang="es-EC" sz="1600" dirty="0" smtClean="0">
                <a:solidFill>
                  <a:schemeClr val="tx2">
                    <a:lumMod val="75000"/>
                  </a:schemeClr>
                </a:solidFill>
              </a:rPr>
              <a:t>Los trámites legales de conformación de la empresa</a:t>
            </a:r>
          </a:p>
          <a:p>
            <a:pPr lvl="1" algn="just">
              <a:buClr>
                <a:schemeClr val="accent2">
                  <a:lumMod val="75000"/>
                </a:schemeClr>
              </a:buClr>
              <a:buFont typeface="Wingdings" pitchFamily="2" charset="2"/>
              <a:buChar char="ü"/>
            </a:pPr>
            <a:r>
              <a:rPr lang="es-EC" sz="1600" dirty="0" smtClean="0">
                <a:solidFill>
                  <a:schemeClr val="tx2">
                    <a:lumMod val="75000"/>
                  </a:schemeClr>
                </a:solidFill>
              </a:rPr>
              <a:t>El desarrollo de los productos y servicios, especialmente desarrollo de software</a:t>
            </a:r>
            <a:r>
              <a:rPr lang="es-EC" sz="1100" dirty="0" smtClean="0">
                <a:solidFill>
                  <a:schemeClr val="tx2">
                    <a:lumMod val="75000"/>
                  </a:schemeClr>
                </a:solidFill>
              </a:rPr>
              <a:t>.</a:t>
            </a:r>
          </a:p>
          <a:p>
            <a:pPr lvl="1" algn="just">
              <a:buClr>
                <a:schemeClr val="accent2">
                  <a:lumMod val="75000"/>
                </a:schemeClr>
              </a:buClr>
              <a:buFont typeface="Wingdings" pitchFamily="2" charset="2"/>
              <a:buChar char="ü"/>
            </a:pPr>
            <a:endParaRPr lang="es-EC" sz="11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316" y="333315"/>
            <a:ext cx="1761164" cy="136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05370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029011708"/>
              </p:ext>
            </p:extLst>
          </p:nvPr>
        </p:nvGraphicFramePr>
        <p:xfrm>
          <a:off x="0" y="44624"/>
          <a:ext cx="9144000" cy="684076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348274">
                <a:tc>
                  <a:txBody>
                    <a:bodyPr/>
                    <a:lstStyle/>
                    <a:p>
                      <a:endParaRPr lang="es-EC" dirty="0"/>
                    </a:p>
                  </a:txBody>
                  <a:tcPr>
                    <a:solidFill>
                      <a:srgbClr val="E9EDF4"/>
                    </a:solidFill>
                  </a:tcPr>
                </a:tc>
                <a:tc>
                  <a:txBody>
                    <a:bodyPr/>
                    <a:lstStyle/>
                    <a:p>
                      <a:endParaRPr lang="es-EC" dirty="0"/>
                    </a:p>
                  </a:txBody>
                  <a:tcPr>
                    <a:solidFill>
                      <a:srgbClr val="E9EDF4"/>
                    </a:solidFill>
                  </a:tcPr>
                </a:tc>
                <a:tc>
                  <a:txBody>
                    <a:bodyPr/>
                    <a:lstStyle/>
                    <a:p>
                      <a:endParaRPr lang="es-EC" dirty="0"/>
                    </a:p>
                  </a:txBody>
                  <a:tcPr>
                    <a:solidFill>
                      <a:srgbClr val="E9EDF4"/>
                    </a:solidFill>
                  </a:tcPr>
                </a:tc>
                <a:tc>
                  <a:txBody>
                    <a:bodyPr/>
                    <a:lstStyle/>
                    <a:p>
                      <a:endParaRPr lang="es-EC" dirty="0"/>
                    </a:p>
                  </a:txBody>
                  <a:tcPr>
                    <a:solidFill>
                      <a:srgbClr val="E9EDF4"/>
                    </a:solidFill>
                  </a:tcPr>
                </a:tc>
                <a:tc>
                  <a:txBody>
                    <a:bodyPr/>
                    <a:lstStyle/>
                    <a:p>
                      <a:pPr algn="ctr"/>
                      <a:r>
                        <a:rPr lang="en-US" sz="2400" b="1" cap="none" spc="0" dirty="0" smtClean="0">
                          <a:ln>
                            <a:noFill/>
                          </a:ln>
                          <a:solidFill>
                            <a:schemeClr val="bg1"/>
                          </a:solidFill>
                          <a:effectLst>
                            <a:outerShdw blurRad="50800" dist="38100" dir="2700000" algn="tl" rotWithShape="0">
                              <a:prstClr val="black">
                                <a:alpha val="40000"/>
                              </a:prstClr>
                            </a:outerShdw>
                          </a:effectLst>
                        </a:rPr>
                        <a:t>Marco Conceptual</a:t>
                      </a: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6DBCD1"/>
                    </a:solidFill>
                  </a:tcPr>
                </a:tc>
              </a:tr>
              <a:tr h="1348274">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r>
              <a:tr h="1348274">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pPr algn="ctr"/>
                      <a:r>
                        <a:rPr lang="en-US" sz="2400" b="1" dirty="0" smtClean="0">
                          <a:solidFill>
                            <a:schemeClr val="bg1"/>
                          </a:solidFill>
                          <a:effectLst>
                            <a:outerShdw blurRad="50800" dist="38100" dir="2700000" algn="tl" rotWithShape="0">
                              <a:prstClr val="black">
                                <a:alpha val="40000"/>
                              </a:prstClr>
                            </a:outerShdw>
                          </a:effectLst>
                        </a:rPr>
                        <a:t>Estudio de Mercado</a:t>
                      </a:r>
                      <a:endParaRPr lang="es-EC" sz="2400" b="1" dirty="0">
                        <a:solidFill>
                          <a:schemeClr val="bg1"/>
                        </a:solidFill>
                        <a:effectLst>
                          <a:outerShdw blurRad="50800" dist="38100" dir="2700000" algn="tl" rotWithShape="0">
                            <a:prstClr val="black">
                              <a:alpha val="40000"/>
                            </a:prstClr>
                          </a:outerShdw>
                        </a:effectLst>
                      </a:endParaRPr>
                    </a:p>
                  </a:txBody>
                  <a:tcPr anchor="ctr">
                    <a:solidFill>
                      <a:srgbClr val="F8A45E"/>
                    </a:solidFill>
                  </a:tcPr>
                </a:tc>
                <a:tc>
                  <a:txBody>
                    <a:bodyPr/>
                    <a:lstStyle/>
                    <a:p>
                      <a:endParaRPr lang="es-EC" dirty="0"/>
                    </a:p>
                  </a:txBody>
                  <a:tcPr/>
                </a:tc>
              </a:tr>
              <a:tr h="1348274">
                <a:tc>
                  <a:txBody>
                    <a:bodyPr/>
                    <a:lstStyle/>
                    <a:p>
                      <a:endParaRPr lang="es-EC" dirty="0"/>
                    </a:p>
                  </a:txBody>
                  <a:tcPr/>
                </a:tc>
                <a:tc>
                  <a:txBody>
                    <a:bodyPr/>
                    <a:lstStyle/>
                    <a:p>
                      <a:pPr algn="ctr"/>
                      <a:endParaRPr lang="es-EC" sz="2400" b="1" dirty="0">
                        <a:solidFill>
                          <a:schemeClr val="bg1"/>
                        </a:solidFill>
                      </a:endParaRPr>
                    </a:p>
                  </a:txBody>
                  <a:tcPr anchor="ctr"/>
                </a:tc>
                <a:tc>
                  <a:txBody>
                    <a:bodyPr/>
                    <a:lstStyle/>
                    <a:p>
                      <a:endParaRPr lang="es-EC" dirty="0"/>
                    </a:p>
                  </a:txBody>
                  <a:tcPr/>
                </a:tc>
                <a:tc>
                  <a:txBody>
                    <a:bodyPr/>
                    <a:lstStyle/>
                    <a:p>
                      <a:endParaRPr lang="es-EC" dirty="0"/>
                    </a:p>
                  </a:txBody>
                  <a:tcPr/>
                </a:tc>
                <a:tc>
                  <a:txBody>
                    <a:bodyPr/>
                    <a:lstStyle/>
                    <a:p>
                      <a:endParaRPr lang="es-EC" dirty="0"/>
                    </a:p>
                  </a:txBody>
                  <a:tcPr/>
                </a:tc>
              </a:tr>
              <a:tr h="1447664">
                <a:tc>
                  <a:txBody>
                    <a:bodyPr/>
                    <a:lstStyle/>
                    <a:p>
                      <a:endParaRPr lang="es-EC" dirty="0"/>
                    </a:p>
                  </a:txBody>
                  <a:tcPr/>
                </a:tc>
                <a:tc>
                  <a:txBody>
                    <a:bodyPr/>
                    <a:lstStyle/>
                    <a:p>
                      <a:pPr algn="ctr"/>
                      <a:r>
                        <a:rPr lang="en-US" sz="2400" b="1" cap="none" spc="0" dirty="0" smtClean="0">
                          <a:ln>
                            <a:noFill/>
                          </a:ln>
                          <a:solidFill>
                            <a:schemeClr val="bg1"/>
                          </a:solidFill>
                          <a:effectLst>
                            <a:outerShdw blurRad="50800" dist="38100" dir="2700000" algn="tl" rotWithShape="0">
                              <a:prstClr val="black">
                                <a:alpha val="40000"/>
                              </a:prstClr>
                            </a:outerShdw>
                          </a:effectLst>
                        </a:rPr>
                        <a:t>Catálogo de Productos</a:t>
                      </a: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83C937"/>
                    </a:solidFill>
                  </a:tcPr>
                </a:tc>
                <a:tc>
                  <a:txBody>
                    <a:bodyPr/>
                    <a:lstStyle/>
                    <a:p>
                      <a:endParaRPr lang="es-EC" dirty="0"/>
                    </a:p>
                  </a:txBody>
                  <a:tcPr/>
                </a:tc>
                <a:tc>
                  <a:txBody>
                    <a:bodyPr/>
                    <a:lstStyle/>
                    <a:p>
                      <a:endParaRPr lang="es-EC" dirty="0"/>
                    </a:p>
                  </a:txBody>
                  <a:tcPr/>
                </a:tc>
                <a:tc>
                  <a:txBody>
                    <a:bodyPr/>
                    <a:lstStyle/>
                    <a:p>
                      <a:endParaRPr lang="es-EC" dirty="0"/>
                    </a:p>
                  </a:txBody>
                  <a:tcPr/>
                </a:tc>
              </a:tr>
            </a:tbl>
          </a:graphicData>
        </a:graphic>
      </p:graphicFrame>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180" y="63271"/>
            <a:ext cx="1780124" cy="1294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6175" y="2776537"/>
            <a:ext cx="1771650" cy="1304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96" y="5473067"/>
            <a:ext cx="1789382" cy="1384933"/>
          </a:xfrm>
          <a:prstGeom prst="roundRect">
            <a:avLst>
              <a:gd name="adj" fmla="val 8594"/>
            </a:avLst>
          </a:prstGeom>
          <a:ln/>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175089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6" presetClass="emph" presetSubtype="0" repeatCount="2000" fill="hold" nodeType="afterEffect">
                                  <p:stCondLst>
                                    <p:cond delay="0"/>
                                  </p:stCondLst>
                                  <p:childTnLst>
                                    <p:animEffect transition="out" filter="fade">
                                      <p:cBhvr>
                                        <p:cTn id="21" dur="1250" tmFilter="0, 0; .2, .5; .8, .5; 1, 0"/>
                                        <p:tgtEl>
                                          <p:spTgt spid="3"/>
                                        </p:tgtEl>
                                      </p:cBhvr>
                                    </p:animEffect>
                                    <p:animScale>
                                      <p:cBhvr>
                                        <p:cTn id="22" dur="6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841579749"/>
              </p:ext>
            </p:extLst>
          </p:nvPr>
        </p:nvGraphicFramePr>
        <p:xfrm>
          <a:off x="0" y="44624"/>
          <a:ext cx="9144000" cy="684076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348274">
                <a:tc>
                  <a:txBody>
                    <a:bodyPr/>
                    <a:lstStyle/>
                    <a:p>
                      <a:endParaRPr lang="es-EC" dirty="0"/>
                    </a:p>
                  </a:txBody>
                  <a:tcPr>
                    <a:solidFill>
                      <a:srgbClr val="E9EDF4"/>
                    </a:solidFill>
                  </a:tcPr>
                </a:tc>
                <a:tc>
                  <a:txBody>
                    <a:bodyPr/>
                    <a:lstStyle/>
                    <a:p>
                      <a:pPr algn="ctr"/>
                      <a:r>
                        <a:rPr lang="en-US" sz="2400" b="1" dirty="0" smtClean="0">
                          <a:solidFill>
                            <a:schemeClr val="bg1"/>
                          </a:solidFill>
                          <a:effectLst>
                            <a:outerShdw blurRad="50800" dist="38100" dir="2700000" algn="tl" rotWithShape="0">
                              <a:prstClr val="black">
                                <a:alpha val="40000"/>
                              </a:prstClr>
                            </a:outerShdw>
                          </a:effectLst>
                        </a:rPr>
                        <a:t>Objetivos</a:t>
                      </a:r>
                    </a:p>
                    <a:p>
                      <a:pPr algn="ctr"/>
                      <a:r>
                        <a:rPr lang="en-US" sz="1400" b="1" dirty="0" smtClean="0">
                          <a:solidFill>
                            <a:schemeClr val="bg1"/>
                          </a:solidFill>
                          <a:effectLst>
                            <a:outerShdw blurRad="50800" dist="38100" dir="2700000" algn="tl" rotWithShape="0">
                              <a:prstClr val="black">
                                <a:alpha val="40000"/>
                              </a:prstClr>
                            </a:outerShdw>
                          </a:effectLst>
                        </a:rPr>
                        <a:t>Segmentación</a:t>
                      </a:r>
                    </a:p>
                    <a:p>
                      <a:pPr algn="ctr"/>
                      <a:r>
                        <a:rPr lang="en-US" sz="1400" b="1" dirty="0" smtClean="0">
                          <a:solidFill>
                            <a:schemeClr val="bg1"/>
                          </a:solidFill>
                          <a:effectLst>
                            <a:outerShdw blurRad="50800" dist="38100" dir="2700000" algn="tl" rotWithShape="0">
                              <a:prstClr val="black">
                                <a:alpha val="40000"/>
                              </a:prstClr>
                            </a:outerShdw>
                          </a:effectLst>
                        </a:rPr>
                        <a:t>Fase exploratoria</a:t>
                      </a:r>
                      <a:endParaRPr lang="es-EC" sz="2000" dirty="0">
                        <a:effectLst>
                          <a:outerShdw blurRad="50800" dist="38100" dir="2700000" algn="tl" rotWithShape="0">
                            <a:prstClr val="black">
                              <a:alpha val="40000"/>
                            </a:prstClr>
                          </a:outerShdw>
                        </a:effectLst>
                      </a:endParaRPr>
                    </a:p>
                  </a:txBody>
                  <a:tcPr anchor="ctr">
                    <a:solidFill>
                      <a:srgbClr val="FF2F2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c>
                  <a:txBody>
                    <a:bodyPr/>
                    <a:lstStyle/>
                    <a:p>
                      <a:endParaRPr lang="es-EC" dirty="0"/>
                    </a:p>
                  </a:txBody>
                  <a:tcPr>
                    <a:solidFill>
                      <a:srgbClr val="E9EDF4"/>
                    </a:solidFill>
                  </a:tcPr>
                </a:tc>
                <a:tc>
                  <a:txBody>
                    <a:bodyPr/>
                    <a:lstStyle/>
                    <a:p>
                      <a:pPr algn="ct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r>
              <a:tr h="1348274">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r>
              <a:tr h="1348274">
                <a:tc>
                  <a:txBody>
                    <a:bodyPr/>
                    <a:lstStyle/>
                    <a:p>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dirty="0" smtClean="0">
                        <a:solidFill>
                          <a:schemeClr val="bg1"/>
                        </a:solidFill>
                        <a:effectLst>
                          <a:outerShdw blurRad="50800" dist="38100" dir="2700000" algn="tl" rotWithShape="0">
                            <a:prstClr val="black">
                              <a:alpha val="40000"/>
                            </a:prstClr>
                          </a:outerShdw>
                        </a:effectLst>
                      </a:endParaRPr>
                    </a:p>
                  </a:txBody>
                  <a:tcPr anchor="ctr">
                    <a:solidFill>
                      <a:srgbClr val="E9EDF4"/>
                    </a:solidFill>
                  </a:tcPr>
                </a:tc>
                <a:tc>
                  <a:txBody>
                    <a:bodyPr/>
                    <a:lstStyle/>
                    <a:p>
                      <a:endParaRPr lang="es-EC" dirty="0"/>
                    </a:p>
                  </a:txBody>
                  <a:tcPr/>
                </a:tc>
                <a:tc>
                  <a:txBody>
                    <a:bodyPr/>
                    <a:lstStyle/>
                    <a:p>
                      <a:pPr algn="ctr"/>
                      <a:endParaRPr lang="es-EC" sz="2400" b="1" dirty="0">
                        <a:solidFill>
                          <a:schemeClr val="bg1"/>
                        </a:solidFill>
                        <a:effectLst>
                          <a:outerShdw blurRad="50800" dist="38100" dir="2700000" algn="tl" rotWithShape="0">
                            <a:prstClr val="black">
                              <a:alpha val="40000"/>
                            </a:prstClr>
                          </a:outerShdw>
                        </a:effectLst>
                      </a:endParaRPr>
                    </a:p>
                  </a:txBody>
                  <a:tcPr anchor="ctr">
                    <a:solidFill>
                      <a:srgbClr val="E8EDF4"/>
                    </a:solidFill>
                  </a:tcPr>
                </a:tc>
                <a:tc>
                  <a:txBody>
                    <a:bodyPr/>
                    <a:lstStyle/>
                    <a:p>
                      <a:pPr algn="ctr"/>
                      <a:r>
                        <a:rPr lang="en-US" sz="2400" b="1" dirty="0" smtClean="0">
                          <a:solidFill>
                            <a:schemeClr val="bg1"/>
                          </a:solidFill>
                          <a:effectLst>
                            <a:outerShdw blurRad="50800" dist="38100" dir="2700000" algn="tl" rotWithShape="0">
                              <a:prstClr val="black">
                                <a:alpha val="40000"/>
                              </a:prstClr>
                            </a:outerShdw>
                          </a:effectLst>
                        </a:rPr>
                        <a:t>Encuesta</a:t>
                      </a:r>
                      <a:endParaRPr lang="es-EC" sz="2400" dirty="0">
                        <a:effectLst>
                          <a:outerShdw blurRad="50800" dist="38100" dir="2700000" algn="tl" rotWithShape="0">
                            <a:prstClr val="black">
                              <a:alpha val="40000"/>
                            </a:prstClr>
                          </a:outerShdw>
                        </a:effectLst>
                      </a:endParaRPr>
                    </a:p>
                  </a:txBody>
                  <a:tcPr anchor="ctr">
                    <a:solidFill>
                      <a:schemeClr val="accent6">
                        <a:lumMod val="75000"/>
                      </a:schemeClr>
                    </a:solidFill>
                  </a:tcPr>
                </a:tc>
              </a:tr>
              <a:tr h="1348274">
                <a:tc>
                  <a:txBody>
                    <a:bodyPr/>
                    <a:lstStyle/>
                    <a:p>
                      <a:endParaRPr lang="es-EC" dirty="0"/>
                    </a:p>
                  </a:txBody>
                  <a:tcPr/>
                </a:tc>
                <a:tc>
                  <a:txBody>
                    <a:bodyPr/>
                    <a:lstStyle/>
                    <a:p>
                      <a:pPr algn="ctr"/>
                      <a:endParaRPr lang="es-EC" sz="2400" b="1" dirty="0">
                        <a:solidFill>
                          <a:schemeClr val="bg1"/>
                        </a:solidFill>
                      </a:endParaRPr>
                    </a:p>
                  </a:txBody>
                  <a:tcPr anchor="ctr"/>
                </a:tc>
                <a:tc>
                  <a:txBody>
                    <a:bodyPr/>
                    <a:lstStyle/>
                    <a:p>
                      <a:endParaRPr lang="es-EC" dirty="0"/>
                    </a:p>
                  </a:txBody>
                  <a:tcPr/>
                </a:tc>
                <a:tc>
                  <a:txBody>
                    <a:bodyPr/>
                    <a:lstStyle/>
                    <a:p>
                      <a:endParaRPr lang="es-EC" dirty="0"/>
                    </a:p>
                  </a:txBody>
                  <a:tcPr/>
                </a:tc>
                <a:tc>
                  <a:txBody>
                    <a:bodyPr/>
                    <a:lstStyle/>
                    <a:p>
                      <a:endParaRPr lang="es-EC" dirty="0"/>
                    </a:p>
                  </a:txBody>
                  <a:tcPr/>
                </a:tc>
              </a:tr>
              <a:tr h="1447664">
                <a:tc>
                  <a:txBody>
                    <a:bodyPr/>
                    <a:lstStyle/>
                    <a:p>
                      <a:endParaRPr lang="es-EC" sz="1400" b="1" dirty="0"/>
                    </a:p>
                  </a:txBody>
                  <a:tcPr/>
                </a:tc>
                <a:tc>
                  <a:txBody>
                    <a:bodyPr/>
                    <a:lstStyle/>
                    <a:p>
                      <a:pPr algn="ct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E8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cap="none" spc="0" dirty="0" smtClean="0">
                          <a:ln>
                            <a:noFill/>
                          </a:ln>
                          <a:solidFill>
                            <a:schemeClr val="bg1"/>
                          </a:solidFill>
                          <a:effectLst>
                            <a:outerShdw blurRad="50800" dist="38100" dir="2700000" algn="tl" rotWithShape="0">
                              <a:prstClr val="black">
                                <a:alpha val="40000"/>
                              </a:prstClr>
                            </a:outerShdw>
                          </a:effectLst>
                        </a:rPr>
                        <a:t>Análisis de</a:t>
                      </a:r>
                      <a:r>
                        <a:rPr lang="en-US" sz="2400" b="1" cap="none" spc="0" baseline="0" dirty="0" smtClean="0">
                          <a:ln>
                            <a:noFill/>
                          </a:ln>
                          <a:solidFill>
                            <a:schemeClr val="bg1"/>
                          </a:solidFill>
                          <a:effectLst>
                            <a:outerShdw blurRad="50800" dist="38100" dir="2700000" algn="tl" rotWithShape="0">
                              <a:prstClr val="black">
                                <a:alpha val="40000"/>
                              </a:prstClr>
                            </a:outerShdw>
                          </a:effectLst>
                        </a:rPr>
                        <a:t> Resultados</a:t>
                      </a: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B70D35"/>
                    </a:solidFill>
                  </a:tcPr>
                </a:tc>
                <a:tc>
                  <a:txBody>
                    <a:bodyPr/>
                    <a:lstStyle/>
                    <a:p>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r>
            </a:tbl>
          </a:graphicData>
        </a:graphic>
      </p:graphicFrame>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0"/>
            <a:ext cx="1748151" cy="1412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301" y="2786990"/>
            <a:ext cx="1811003" cy="1290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5501174"/>
            <a:ext cx="1681550" cy="1356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3961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13</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Objetivo general</a:t>
            </a:r>
            <a:endParaRPr lang="en-US" dirty="0">
              <a:solidFill>
                <a:schemeClr val="accent2"/>
              </a:solidFill>
            </a:endParaRPr>
          </a:p>
        </p:txBody>
      </p:sp>
      <p:sp>
        <p:nvSpPr>
          <p:cNvPr id="61445" name="Rectangle 5"/>
          <p:cNvSpPr>
            <a:spLocks noGrp="1" noChangeArrowheads="1"/>
          </p:cNvSpPr>
          <p:nvPr>
            <p:ph type="body" idx="1"/>
          </p:nvPr>
        </p:nvSpPr>
        <p:spPr>
          <a:xfrm>
            <a:off x="1907704" y="1772816"/>
            <a:ext cx="6840760" cy="4176464"/>
          </a:xfrm>
          <a:ln/>
        </p:spPr>
        <p:txBody>
          <a:bodyPr/>
          <a:lstStyle/>
          <a:p>
            <a:pPr algn="just">
              <a:buClr>
                <a:schemeClr val="accent2">
                  <a:lumMod val="75000"/>
                </a:schemeClr>
              </a:buClr>
              <a:buFont typeface="Wingdings" pitchFamily="2" charset="2"/>
              <a:buChar char="ü"/>
            </a:pPr>
            <a:r>
              <a:rPr lang="es-EC" sz="1700" dirty="0" smtClean="0">
                <a:solidFill>
                  <a:schemeClr val="tx2">
                    <a:lumMod val="75000"/>
                  </a:schemeClr>
                </a:solidFill>
              </a:rPr>
              <a:t>Determinar la factibilidad para la conformación y aceptación de una empresa que ofrezca el servicio de </a:t>
            </a:r>
            <a:r>
              <a:rPr lang="es-EC" sz="1700" dirty="0" err="1" smtClean="0">
                <a:solidFill>
                  <a:schemeClr val="tx2">
                    <a:lumMod val="75000"/>
                  </a:schemeClr>
                </a:solidFill>
              </a:rPr>
              <a:t>Outsourcing</a:t>
            </a:r>
            <a:r>
              <a:rPr lang="es-EC" sz="1700" dirty="0" smtClean="0">
                <a:solidFill>
                  <a:schemeClr val="tx2">
                    <a:lumMod val="75000"/>
                  </a:schemeClr>
                </a:solidFill>
              </a:rPr>
              <a:t> informático dirigido a Pequeñas y medianas empresas en el mercado local.</a:t>
            </a:r>
          </a:p>
          <a:p>
            <a:pPr lvl="1" algn="just">
              <a:buClr>
                <a:schemeClr val="accent2">
                  <a:lumMod val="75000"/>
                </a:schemeClr>
              </a:buClr>
              <a:buFont typeface="Wingdings" pitchFamily="2" charset="2"/>
              <a:buChar char="ü"/>
            </a:pPr>
            <a:endParaRPr lang="es-EC" sz="11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332656"/>
            <a:ext cx="1170856" cy="1164758"/>
          </a:xfrm>
          <a:prstGeom prst="rect">
            <a:avLst/>
          </a:prstGeom>
        </p:spPr>
      </p:pic>
    </p:spTree>
    <p:extLst>
      <p:ext uri="{BB962C8B-B14F-4D97-AF65-F5344CB8AC3E}">
        <p14:creationId xmlns:p14="http://schemas.microsoft.com/office/powerpoint/2010/main" val="2950243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14</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Objetivos específicos</a:t>
            </a:r>
            <a:endParaRPr lang="en-US" dirty="0">
              <a:solidFill>
                <a:schemeClr val="accent2"/>
              </a:solidFill>
            </a:endParaRPr>
          </a:p>
        </p:txBody>
      </p:sp>
      <p:sp>
        <p:nvSpPr>
          <p:cNvPr id="61445" name="Rectangle 5"/>
          <p:cNvSpPr>
            <a:spLocks noGrp="1" noChangeArrowheads="1"/>
          </p:cNvSpPr>
          <p:nvPr>
            <p:ph type="body" idx="1"/>
          </p:nvPr>
        </p:nvSpPr>
        <p:spPr>
          <a:xfrm>
            <a:off x="1907704" y="1772816"/>
            <a:ext cx="6840760" cy="4176464"/>
          </a:xfrm>
          <a:ln/>
        </p:spPr>
        <p:txBody>
          <a:bodyPr/>
          <a:lstStyle/>
          <a:p>
            <a:pPr algn="just">
              <a:buClr>
                <a:schemeClr val="accent2">
                  <a:lumMod val="75000"/>
                </a:schemeClr>
              </a:buClr>
              <a:buFont typeface="Wingdings" pitchFamily="2" charset="2"/>
              <a:buChar char="ü"/>
            </a:pPr>
            <a:r>
              <a:rPr lang="es-EC" sz="1700" dirty="0" smtClean="0">
                <a:solidFill>
                  <a:schemeClr val="tx2">
                    <a:lumMod val="75000"/>
                  </a:schemeClr>
                </a:solidFill>
              </a:rPr>
              <a:t>Establecer  los sectores empresariales (segmento de mercado) a los que se prestarán los servicios de </a:t>
            </a:r>
            <a:r>
              <a:rPr lang="es-EC" sz="1700" dirty="0" err="1" smtClean="0">
                <a:solidFill>
                  <a:schemeClr val="tx2">
                    <a:lumMod val="75000"/>
                  </a:schemeClr>
                </a:solidFill>
              </a:rPr>
              <a:t>Outsourcing</a:t>
            </a:r>
            <a:r>
              <a:rPr lang="es-EC" sz="1700" dirty="0" smtClean="0">
                <a:solidFill>
                  <a:schemeClr val="tx2">
                    <a:lumMod val="75000"/>
                  </a:schemeClr>
                </a:solidFill>
              </a:rPr>
              <a:t>.</a:t>
            </a:r>
          </a:p>
          <a:p>
            <a:pPr algn="just">
              <a:buClr>
                <a:schemeClr val="accent2">
                  <a:lumMod val="75000"/>
                </a:schemeClr>
              </a:buClr>
              <a:buFont typeface="Wingdings" pitchFamily="2" charset="2"/>
              <a:buChar char="ü"/>
            </a:pPr>
            <a:r>
              <a:rPr lang="es-EC" sz="1700" dirty="0" smtClean="0">
                <a:solidFill>
                  <a:schemeClr val="tx2">
                    <a:lumMod val="75000"/>
                  </a:schemeClr>
                </a:solidFill>
              </a:rPr>
              <a:t>Conocer el presupuesto, de pequeñas y medianas empresas para gestión tecnológica.</a:t>
            </a:r>
          </a:p>
          <a:p>
            <a:pPr algn="just">
              <a:buClr>
                <a:schemeClr val="accent2">
                  <a:lumMod val="75000"/>
                </a:schemeClr>
              </a:buClr>
              <a:buFont typeface="Wingdings" pitchFamily="2" charset="2"/>
              <a:buChar char="ü"/>
            </a:pPr>
            <a:r>
              <a:rPr lang="es-EC" sz="1700" dirty="0" smtClean="0">
                <a:solidFill>
                  <a:schemeClr val="tx2">
                    <a:lumMod val="75000"/>
                  </a:schemeClr>
                </a:solidFill>
              </a:rPr>
              <a:t>Identificar los principales competidores directos e indirectos que existen en el mercado y los productos que ofrecen.</a:t>
            </a:r>
          </a:p>
          <a:p>
            <a:pPr algn="just">
              <a:buClr>
                <a:schemeClr val="accent2">
                  <a:lumMod val="75000"/>
                </a:schemeClr>
              </a:buClr>
              <a:buFont typeface="Wingdings" pitchFamily="2" charset="2"/>
              <a:buChar char="ü"/>
            </a:pPr>
            <a:r>
              <a:rPr lang="es-EC" sz="1700" dirty="0" smtClean="0">
                <a:solidFill>
                  <a:schemeClr val="tx2">
                    <a:lumMod val="75000"/>
                  </a:schemeClr>
                </a:solidFill>
              </a:rPr>
              <a:t>Dimensionar la demanda y determinar si existe demanda insatisfecha, para establecer la estrategia comercial a plantear.</a:t>
            </a:r>
          </a:p>
          <a:p>
            <a:pPr algn="just">
              <a:buClr>
                <a:schemeClr val="accent2">
                  <a:lumMod val="75000"/>
                </a:schemeClr>
              </a:buClr>
              <a:buFont typeface="Wingdings" pitchFamily="2" charset="2"/>
              <a:buChar char="ü"/>
            </a:pPr>
            <a:r>
              <a:rPr lang="es-EC" sz="1700" dirty="0" smtClean="0">
                <a:solidFill>
                  <a:schemeClr val="tx2">
                    <a:lumMod val="75000"/>
                  </a:schemeClr>
                </a:solidFill>
              </a:rPr>
              <a:t>Definir los grupos de productos y servicios que se ofrecerán al cliente.</a:t>
            </a:r>
          </a:p>
          <a:p>
            <a:pPr algn="just">
              <a:buClr>
                <a:schemeClr val="accent2">
                  <a:lumMod val="75000"/>
                </a:schemeClr>
              </a:buClr>
              <a:buFont typeface="Wingdings" pitchFamily="2" charset="2"/>
              <a:buChar char="ü"/>
            </a:pPr>
            <a:r>
              <a:rPr lang="es-EC" sz="1700" dirty="0" smtClean="0">
                <a:solidFill>
                  <a:schemeClr val="tx2">
                    <a:lumMod val="75000"/>
                  </a:schemeClr>
                </a:solidFill>
              </a:rPr>
              <a:t>Definir la mezcla promocional de mayor impacto para dar a conocer el servicio ofertado en el mercado local.</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lvl="1" algn="just">
              <a:buClr>
                <a:schemeClr val="accent2">
                  <a:lumMod val="75000"/>
                </a:schemeClr>
              </a:buClr>
              <a:buFont typeface="Wingdings" pitchFamily="2" charset="2"/>
              <a:buChar char="ü"/>
            </a:pPr>
            <a:endParaRPr lang="es-EC" sz="11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332656"/>
            <a:ext cx="1170856" cy="1164758"/>
          </a:xfrm>
          <a:prstGeom prst="rect">
            <a:avLst/>
          </a:prstGeom>
        </p:spPr>
      </p:pic>
    </p:spTree>
    <p:extLst>
      <p:ext uri="{BB962C8B-B14F-4D97-AF65-F5344CB8AC3E}">
        <p14:creationId xmlns:p14="http://schemas.microsoft.com/office/powerpoint/2010/main" val="2344883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15</a:t>
            </a:fld>
            <a:endParaRPr lang="en-US" sz="1400">
              <a:solidFill>
                <a:schemeClr val="tx2"/>
              </a:solidFill>
            </a:endParaRPr>
          </a:p>
        </p:txBody>
      </p:sp>
      <p:sp>
        <p:nvSpPr>
          <p:cNvPr id="61444" name="Rectangle 4"/>
          <p:cNvSpPr>
            <a:spLocks noGrp="1" noChangeArrowheads="1"/>
          </p:cNvSpPr>
          <p:nvPr>
            <p:ph type="title"/>
          </p:nvPr>
        </p:nvSpPr>
        <p:spPr>
          <a:xfrm>
            <a:off x="2025185" y="188640"/>
            <a:ext cx="6795287" cy="1143000"/>
          </a:xfrm>
        </p:spPr>
        <p:txBody>
          <a:bodyPr/>
          <a:lstStyle/>
          <a:p>
            <a:r>
              <a:rPr lang="es-EC" sz="2800" dirty="0" smtClean="0"/>
              <a:t>Segmentación de Mercado</a:t>
            </a:r>
            <a:endParaRPr lang="en-US" dirty="0">
              <a:solidFill>
                <a:schemeClr val="accent2"/>
              </a:solidFill>
            </a:endParaRPr>
          </a:p>
        </p:txBody>
      </p:sp>
      <p:pic>
        <p:nvPicPr>
          <p:cNvPr id="6"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247" y="1297955"/>
            <a:ext cx="5545137" cy="56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0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188640"/>
            <a:ext cx="1337685" cy="100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0331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16</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Análisis de la competencia</a:t>
            </a:r>
            <a:endParaRPr lang="en-US" dirty="0">
              <a:solidFill>
                <a:schemeClr val="accent2"/>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282700"/>
            <a:ext cx="9083795" cy="4594572"/>
          </a:xfrm>
          <a:prstGeom prst="rect">
            <a:avLst/>
          </a:prstGeom>
          <a:solidFill>
            <a:schemeClr val="bg1"/>
          </a:solidFill>
          <a:ln>
            <a:noFill/>
          </a:ln>
          <a:effectLst/>
          <a:extLst/>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104002"/>
            <a:ext cx="1170856" cy="1164758"/>
          </a:xfrm>
          <a:prstGeom prst="rect">
            <a:avLst/>
          </a:prstGeom>
        </p:spPr>
      </p:pic>
    </p:spTree>
    <p:extLst>
      <p:ext uri="{BB962C8B-B14F-4D97-AF65-F5344CB8AC3E}">
        <p14:creationId xmlns:p14="http://schemas.microsoft.com/office/powerpoint/2010/main" val="791245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17</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Análisis de la competencia</a:t>
            </a:r>
            <a:endParaRPr lang="en-US" dirty="0">
              <a:solidFill>
                <a:schemeClr val="accent2"/>
              </a:solidFill>
            </a:endParaRPr>
          </a:p>
        </p:txBody>
      </p:sp>
      <p:pic>
        <p:nvPicPr>
          <p:cNvPr id="65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492250"/>
            <a:ext cx="9070975" cy="4213225"/>
          </a:xfrm>
          <a:prstGeom prst="rect">
            <a:avLst/>
          </a:prstGeom>
          <a:solidFill>
            <a:schemeClr val="bg1"/>
          </a:solidFill>
          <a:ln>
            <a:noFill/>
          </a:ln>
          <a:effectLst/>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336" y="260648"/>
            <a:ext cx="1170856" cy="1164758"/>
          </a:xfrm>
          <a:prstGeom prst="rect">
            <a:avLst/>
          </a:prstGeom>
        </p:spPr>
      </p:pic>
    </p:spTree>
    <p:extLst>
      <p:ext uri="{BB962C8B-B14F-4D97-AF65-F5344CB8AC3E}">
        <p14:creationId xmlns:p14="http://schemas.microsoft.com/office/powerpoint/2010/main" val="3849730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18</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Análisis de la competencia</a:t>
            </a:r>
            <a:endParaRPr lang="en-US" dirty="0">
              <a:solidFill>
                <a:schemeClr val="accent2"/>
              </a:solidFill>
            </a:endParaRPr>
          </a:p>
        </p:txBody>
      </p:sp>
      <p:pic>
        <p:nvPicPr>
          <p:cNvPr id="66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1233190"/>
            <a:ext cx="8924925" cy="53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9616" y="31994"/>
            <a:ext cx="1170856" cy="1164758"/>
          </a:xfrm>
          <a:prstGeom prst="rect">
            <a:avLst/>
          </a:prstGeom>
        </p:spPr>
      </p:pic>
    </p:spTree>
    <p:extLst>
      <p:ext uri="{BB962C8B-B14F-4D97-AF65-F5344CB8AC3E}">
        <p14:creationId xmlns:p14="http://schemas.microsoft.com/office/powerpoint/2010/main" val="3383373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19</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solidFill>
                  <a:schemeClr val="tx2">
                    <a:lumMod val="75000"/>
                  </a:schemeClr>
                </a:solidFill>
              </a:rPr>
              <a:t>Análisis de entrevista a </a:t>
            </a:r>
            <a:br>
              <a:rPr lang="es-EC" sz="2800" dirty="0" smtClean="0">
                <a:solidFill>
                  <a:schemeClr val="tx2">
                    <a:lumMod val="75000"/>
                  </a:schemeClr>
                </a:solidFill>
              </a:rPr>
            </a:br>
            <a:r>
              <a:rPr lang="es-EC" sz="2800" dirty="0" smtClean="0">
                <a:solidFill>
                  <a:schemeClr val="tx2">
                    <a:lumMod val="75000"/>
                  </a:schemeClr>
                </a:solidFill>
              </a:rPr>
              <a:t>experto</a:t>
            </a:r>
            <a:endParaRPr lang="en-US" dirty="0">
              <a:solidFill>
                <a:schemeClr val="accent2"/>
              </a:solidFill>
            </a:endParaRPr>
          </a:p>
        </p:txBody>
      </p:sp>
      <p:sp>
        <p:nvSpPr>
          <p:cNvPr id="5" name="Rectangle 5"/>
          <p:cNvSpPr txBox="1">
            <a:spLocks noChangeArrowheads="1"/>
          </p:cNvSpPr>
          <p:nvPr/>
        </p:nvSpPr>
        <p:spPr bwMode="auto">
          <a:xfrm>
            <a:off x="1907704" y="1772816"/>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C" sz="1700" dirty="0" smtClean="0">
                <a:solidFill>
                  <a:schemeClr val="tx2">
                    <a:lumMod val="75000"/>
                  </a:schemeClr>
                </a:solidFill>
              </a:rPr>
              <a:t>Es indispensable mantener un nivel formación académica y capacitación adecuada en el personal técnico de la compañía proveedora de servicios tecnológicos.</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algn="just">
              <a:buClr>
                <a:schemeClr val="accent2">
                  <a:lumMod val="75000"/>
                </a:schemeClr>
              </a:buClr>
              <a:buFont typeface="Wingdings" pitchFamily="2" charset="2"/>
              <a:buChar char="ü"/>
            </a:pPr>
            <a:r>
              <a:rPr lang="es-EC" sz="1700" dirty="0" smtClean="0">
                <a:solidFill>
                  <a:schemeClr val="tx2">
                    <a:lumMod val="75000"/>
                  </a:schemeClr>
                </a:solidFill>
              </a:rPr>
              <a:t>Según el criterio del entrevistado es más rentable, tener pocos clientes grandes, antes que muchos pequeños.</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algn="just">
              <a:buClr>
                <a:schemeClr val="accent2">
                  <a:lumMod val="75000"/>
                </a:schemeClr>
              </a:buClr>
              <a:buFont typeface="Wingdings" pitchFamily="2" charset="2"/>
              <a:buChar char="ü"/>
            </a:pPr>
            <a:r>
              <a:rPr lang="es-EC" sz="1700" dirty="0" smtClean="0">
                <a:solidFill>
                  <a:schemeClr val="tx2">
                    <a:lumMod val="75000"/>
                  </a:schemeClr>
                </a:solidFill>
              </a:rPr>
              <a:t>El mercado no está saturado, existen miles de ofertantes y el factor diferenciador es el nivel de especialización de los proveedores.</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algn="just">
              <a:buClr>
                <a:schemeClr val="accent2">
                  <a:lumMod val="75000"/>
                </a:schemeClr>
              </a:buClr>
              <a:buFont typeface="Wingdings" pitchFamily="2" charset="2"/>
              <a:buChar char="ü"/>
            </a:pPr>
            <a:r>
              <a:rPr lang="es-EC" sz="1700" dirty="0" smtClean="0">
                <a:solidFill>
                  <a:schemeClr val="tx2">
                    <a:lumMod val="75000"/>
                  </a:schemeClr>
                </a:solidFill>
              </a:rPr>
              <a:t>El servicio de soporte informático es uno de los productos estrella.</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lvl="1" algn="just">
              <a:buClr>
                <a:schemeClr val="accent2">
                  <a:lumMod val="75000"/>
                </a:schemeClr>
              </a:buClr>
              <a:buFont typeface="Wingdings" pitchFamily="2" charset="2"/>
              <a:buChar char="ü"/>
            </a:pPr>
            <a:endParaRPr lang="es-EC" sz="11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pic>
        <p:nvPicPr>
          <p:cNvPr id="71682" name="Picture 2" descr="C:\Users\Lenin\Desktop\Maestria\Tesis\presentacion\encuest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663" y="340991"/>
            <a:ext cx="1089777" cy="122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587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695085127"/>
              </p:ext>
            </p:extLst>
          </p:nvPr>
        </p:nvGraphicFramePr>
        <p:xfrm>
          <a:off x="0" y="44624"/>
          <a:ext cx="9144000" cy="6912768"/>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348274">
                <a:tc>
                  <a:txBody>
                    <a:bodyPr/>
                    <a:lstStyle/>
                    <a:p>
                      <a:endParaRPr lang="es-EC" dirty="0"/>
                    </a:p>
                  </a:txBody>
                  <a:tcPr>
                    <a:solidFill>
                      <a:srgbClr val="E9EDF4"/>
                    </a:solidFill>
                  </a:tcPr>
                </a:tc>
                <a:tc>
                  <a:txBody>
                    <a:bodyPr/>
                    <a:lstStyle/>
                    <a:p>
                      <a:endParaRPr lang="es-EC" dirty="0"/>
                    </a:p>
                  </a:txBody>
                  <a:tcPr>
                    <a:solidFill>
                      <a:srgbClr val="E9EDF4"/>
                    </a:solidFill>
                  </a:tcPr>
                </a:tc>
                <a:tc>
                  <a:txBody>
                    <a:bodyPr/>
                    <a:lstStyle/>
                    <a:p>
                      <a:endParaRPr lang="es-EC" dirty="0"/>
                    </a:p>
                  </a:txBody>
                  <a:tcPr>
                    <a:solidFill>
                      <a:srgbClr val="E9EDF4"/>
                    </a:solidFill>
                  </a:tcPr>
                </a:tc>
                <a:tc>
                  <a:txBody>
                    <a:bodyPr/>
                    <a:lstStyle/>
                    <a:p>
                      <a:endParaRPr lang="es-EC" dirty="0"/>
                    </a:p>
                  </a:txBody>
                  <a:tcPr>
                    <a:solidFill>
                      <a:srgbClr val="E9EDF4"/>
                    </a:solidFill>
                  </a:tcPr>
                </a:tc>
                <a:tc>
                  <a:txBody>
                    <a:bodyPr/>
                    <a:lstStyle/>
                    <a:p>
                      <a:pPr algn="ctr"/>
                      <a:r>
                        <a:rPr lang="en-US" sz="2400" b="1" cap="none" spc="0" dirty="0" smtClean="0">
                          <a:ln>
                            <a:noFill/>
                          </a:ln>
                          <a:solidFill>
                            <a:schemeClr val="bg1"/>
                          </a:solidFill>
                          <a:effectLst>
                            <a:outerShdw blurRad="50800" dist="38100" dir="2700000" algn="tl" rotWithShape="0">
                              <a:prstClr val="black">
                                <a:alpha val="40000"/>
                              </a:prstClr>
                            </a:outerShdw>
                          </a:effectLst>
                        </a:rPr>
                        <a:t>Marco Conceptual</a:t>
                      </a: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6DBCD1"/>
                    </a:solidFill>
                  </a:tcPr>
                </a:tc>
              </a:tr>
              <a:tr h="1348274">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r>
              <a:tr h="1348274">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pPr algn="ctr"/>
                      <a:r>
                        <a:rPr lang="en-US" sz="2400" b="1" dirty="0" smtClean="0">
                          <a:solidFill>
                            <a:schemeClr val="bg1"/>
                          </a:solidFill>
                          <a:effectLst>
                            <a:outerShdw blurRad="50800" dist="38100" dir="2700000" algn="tl" rotWithShape="0">
                              <a:prstClr val="black">
                                <a:alpha val="40000"/>
                              </a:prstClr>
                            </a:outerShdw>
                          </a:effectLst>
                        </a:rPr>
                        <a:t>Estudio de Mercado</a:t>
                      </a:r>
                      <a:endParaRPr lang="es-EC" sz="2400" b="1" dirty="0">
                        <a:solidFill>
                          <a:schemeClr val="bg1"/>
                        </a:solidFill>
                        <a:effectLst>
                          <a:outerShdw blurRad="50800" dist="38100" dir="2700000" algn="tl" rotWithShape="0">
                            <a:prstClr val="black">
                              <a:alpha val="40000"/>
                            </a:prstClr>
                          </a:outerShdw>
                        </a:effectLst>
                      </a:endParaRPr>
                    </a:p>
                  </a:txBody>
                  <a:tcPr anchor="ctr">
                    <a:solidFill>
                      <a:srgbClr val="F8A45E"/>
                    </a:solidFill>
                  </a:tcPr>
                </a:tc>
                <a:tc>
                  <a:txBody>
                    <a:bodyPr/>
                    <a:lstStyle/>
                    <a:p>
                      <a:endParaRPr lang="es-EC" dirty="0"/>
                    </a:p>
                  </a:txBody>
                  <a:tcPr/>
                </a:tc>
              </a:tr>
              <a:tr h="1348274">
                <a:tc>
                  <a:txBody>
                    <a:bodyPr/>
                    <a:lstStyle/>
                    <a:p>
                      <a:endParaRPr lang="es-EC" dirty="0"/>
                    </a:p>
                  </a:txBody>
                  <a:tcPr/>
                </a:tc>
                <a:tc>
                  <a:txBody>
                    <a:bodyPr/>
                    <a:lstStyle/>
                    <a:p>
                      <a:pPr algn="ctr"/>
                      <a:endParaRPr lang="es-EC" sz="2400" b="1" dirty="0">
                        <a:solidFill>
                          <a:schemeClr val="bg1"/>
                        </a:solidFill>
                      </a:endParaRPr>
                    </a:p>
                  </a:txBody>
                  <a:tcPr anchor="ctr"/>
                </a:tc>
                <a:tc>
                  <a:txBody>
                    <a:bodyPr/>
                    <a:lstStyle/>
                    <a:p>
                      <a:endParaRPr lang="es-EC" dirty="0"/>
                    </a:p>
                  </a:txBody>
                  <a:tcPr/>
                </a:tc>
                <a:tc>
                  <a:txBody>
                    <a:bodyPr/>
                    <a:lstStyle/>
                    <a:p>
                      <a:endParaRPr lang="es-EC" dirty="0"/>
                    </a:p>
                  </a:txBody>
                  <a:tcPr/>
                </a:tc>
                <a:tc>
                  <a:txBody>
                    <a:bodyPr/>
                    <a:lstStyle/>
                    <a:p>
                      <a:endParaRPr lang="es-EC" dirty="0"/>
                    </a:p>
                  </a:txBody>
                  <a:tcPr/>
                </a:tc>
              </a:tr>
              <a:tr h="1519672">
                <a:tc>
                  <a:txBody>
                    <a:bodyPr/>
                    <a:lstStyle/>
                    <a:p>
                      <a:endParaRPr lang="es-EC" dirty="0"/>
                    </a:p>
                  </a:txBody>
                  <a:tcPr/>
                </a:tc>
                <a:tc>
                  <a:txBody>
                    <a:bodyPr/>
                    <a:lstStyle/>
                    <a:p>
                      <a:pPr algn="ctr"/>
                      <a:r>
                        <a:rPr lang="en-US" sz="2400" b="1" cap="none" spc="0" dirty="0" smtClean="0">
                          <a:ln>
                            <a:noFill/>
                          </a:ln>
                          <a:solidFill>
                            <a:schemeClr val="bg1"/>
                          </a:solidFill>
                          <a:effectLst>
                            <a:outerShdw blurRad="50800" dist="38100" dir="2700000" algn="tl" rotWithShape="0">
                              <a:prstClr val="black">
                                <a:alpha val="40000"/>
                              </a:prstClr>
                            </a:outerShdw>
                          </a:effectLst>
                        </a:rPr>
                        <a:t>Catálogo de Productos</a:t>
                      </a: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83C937"/>
                    </a:solidFill>
                  </a:tcPr>
                </a:tc>
                <a:tc>
                  <a:txBody>
                    <a:bodyPr/>
                    <a:lstStyle/>
                    <a:p>
                      <a:endParaRPr lang="es-EC" dirty="0"/>
                    </a:p>
                  </a:txBody>
                  <a:tcPr/>
                </a:tc>
                <a:tc>
                  <a:txBody>
                    <a:bodyPr/>
                    <a:lstStyle/>
                    <a:p>
                      <a:endParaRPr lang="es-EC" dirty="0"/>
                    </a:p>
                  </a:txBody>
                  <a:tcPr/>
                </a:tc>
                <a:tc>
                  <a:txBody>
                    <a:bodyPr/>
                    <a:lstStyle/>
                    <a:p>
                      <a:endParaRPr lang="es-EC" dirty="0"/>
                    </a:p>
                  </a:txBody>
                  <a:tcPr/>
                </a:tc>
              </a:tr>
            </a:tbl>
          </a:graphicData>
        </a:graphic>
      </p:graphicFrame>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180" y="63271"/>
            <a:ext cx="1780124" cy="1294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6175" y="2776537"/>
            <a:ext cx="1771650" cy="1304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96" y="5473067"/>
            <a:ext cx="1789382" cy="1384933"/>
          </a:xfrm>
          <a:prstGeom prst="roundRect">
            <a:avLst>
              <a:gd name="adj" fmla="val 8594"/>
            </a:avLst>
          </a:prstGeom>
          <a:ln/>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2599546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6" presetClass="emph" presetSubtype="0" repeatCount="2000" fill="hold" nodeType="afterEffect">
                                  <p:stCondLst>
                                    <p:cond delay="0"/>
                                  </p:stCondLst>
                                  <p:childTnLst>
                                    <p:animEffect transition="out" filter="fade">
                                      <p:cBhvr>
                                        <p:cTn id="21" dur="1250" tmFilter="0, 0; .2, .5; .8, .5; 1, 0"/>
                                        <p:tgtEl>
                                          <p:spTgt spid="5"/>
                                        </p:tgtEl>
                                      </p:cBhvr>
                                    </p:animEffect>
                                    <p:animScale>
                                      <p:cBhvr>
                                        <p:cTn id="22" dur="6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2706" name="Picture 2" descr="C:\Users\Lenin\Desktop\Maestria\Tesis\presentacion\encues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613" y="332656"/>
            <a:ext cx="1521891" cy="1139949"/>
          </a:xfrm>
          <a:prstGeom prst="rect">
            <a:avLst/>
          </a:prstGeom>
          <a:noFill/>
          <a:extLst>
            <a:ext uri="{909E8E84-426E-40DD-AFC4-6F175D3DCCD1}">
              <a14:hiddenFill xmlns:a14="http://schemas.microsoft.com/office/drawing/2010/main">
                <a:solidFill>
                  <a:srgbClr val="FFFFFF"/>
                </a:solidFill>
              </a14:hiddenFill>
            </a:ext>
          </a:extLst>
        </p:spPr>
      </p:pic>
      <p:sp>
        <p:nvSpPr>
          <p:cNvPr id="61444" name="Rectangle 4"/>
          <p:cNvSpPr>
            <a:spLocks noGrp="1" noChangeArrowheads="1"/>
          </p:cNvSpPr>
          <p:nvPr>
            <p:ph type="title"/>
          </p:nvPr>
        </p:nvSpPr>
        <p:spPr>
          <a:xfrm>
            <a:off x="2025185" y="413792"/>
            <a:ext cx="6795287" cy="1143000"/>
          </a:xfrm>
        </p:spPr>
        <p:txBody>
          <a:bodyPr/>
          <a:lstStyle/>
          <a:p>
            <a:r>
              <a:rPr lang="es-EC" sz="2700" dirty="0"/>
              <a:t>Encuesta</a:t>
            </a:r>
            <a:endParaRPr lang="en-US" sz="2700" dirty="0">
              <a:solidFill>
                <a:schemeClr val="accent2"/>
              </a:solidFill>
            </a:endParaRPr>
          </a:p>
        </p:txBody>
      </p:sp>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20</a:t>
            </a:fld>
            <a:endParaRPr lang="en-US" sz="1400">
              <a:solidFill>
                <a:schemeClr val="tx2"/>
              </a:solidFill>
            </a:endParaRPr>
          </a:p>
        </p:txBody>
      </p:sp>
      <p:sp>
        <p:nvSpPr>
          <p:cNvPr id="5" name="Rectangle 5"/>
          <p:cNvSpPr txBox="1">
            <a:spLocks noChangeArrowheads="1"/>
          </p:cNvSpPr>
          <p:nvPr/>
        </p:nvSpPr>
        <p:spPr bwMode="auto">
          <a:xfrm>
            <a:off x="1907704" y="1484784"/>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marL="0" indent="0" algn="just">
              <a:buClr>
                <a:schemeClr val="accent2">
                  <a:lumMod val="75000"/>
                </a:schemeClr>
              </a:buClr>
              <a:buNone/>
            </a:pPr>
            <a:r>
              <a:rPr lang="en-US" sz="1400" b="1" dirty="0" smtClean="0">
                <a:solidFill>
                  <a:schemeClr val="tx2">
                    <a:lumMod val="75000"/>
                  </a:schemeClr>
                </a:solidFill>
              </a:rPr>
              <a:t>CONSIDERACIONES</a:t>
            </a:r>
            <a:endParaRPr lang="es-EC" sz="1400" b="1" dirty="0" smtClean="0">
              <a:solidFill>
                <a:schemeClr val="tx2">
                  <a:lumMod val="75000"/>
                </a:schemeClr>
              </a:solidFill>
            </a:endParaRPr>
          </a:p>
          <a:p>
            <a:pPr algn="just">
              <a:buClr>
                <a:schemeClr val="accent2">
                  <a:lumMod val="75000"/>
                </a:schemeClr>
              </a:buClr>
              <a:buFont typeface="Wingdings" pitchFamily="2" charset="2"/>
              <a:buChar char="ü"/>
            </a:pPr>
            <a:r>
              <a:rPr lang="es-EC" sz="1400" dirty="0" smtClean="0">
                <a:solidFill>
                  <a:schemeClr val="tx2">
                    <a:lumMod val="75000"/>
                  </a:schemeClr>
                </a:solidFill>
              </a:rPr>
              <a:t>Rango </a:t>
            </a:r>
            <a:r>
              <a:rPr lang="es-EC" sz="1400" dirty="0" err="1" smtClean="0">
                <a:solidFill>
                  <a:schemeClr val="tx2">
                    <a:lumMod val="75000"/>
                  </a:schemeClr>
                </a:solidFill>
              </a:rPr>
              <a:t>PyMEs</a:t>
            </a:r>
            <a:r>
              <a:rPr lang="es-EC" sz="1400" dirty="0" smtClean="0">
                <a:solidFill>
                  <a:schemeClr val="tx2">
                    <a:lumMod val="75000"/>
                  </a:schemeClr>
                </a:solidFill>
              </a:rPr>
              <a:t>: ingreso ventas anuales de $10.000 a $6’000.000 </a:t>
            </a:r>
          </a:p>
          <a:p>
            <a:pPr algn="just">
              <a:buClr>
                <a:schemeClr val="accent2">
                  <a:lumMod val="75000"/>
                </a:schemeClr>
              </a:buClr>
              <a:buFont typeface="Wingdings" pitchFamily="2" charset="2"/>
              <a:buChar char="ü"/>
            </a:pPr>
            <a:r>
              <a:rPr lang="es-EC" sz="1400" dirty="0" smtClean="0">
                <a:solidFill>
                  <a:schemeClr val="tx2">
                    <a:lumMod val="75000"/>
                  </a:schemeClr>
                </a:solidFill>
              </a:rPr>
              <a:t>N = Universo: 2652 </a:t>
            </a:r>
            <a:r>
              <a:rPr lang="es-EC" sz="1400" dirty="0" err="1" smtClean="0">
                <a:solidFill>
                  <a:schemeClr val="tx2">
                    <a:lumMod val="75000"/>
                  </a:schemeClr>
                </a:solidFill>
              </a:rPr>
              <a:t>PyMEs</a:t>
            </a:r>
            <a:r>
              <a:rPr lang="es-EC" sz="1400" dirty="0" smtClean="0">
                <a:solidFill>
                  <a:schemeClr val="tx2">
                    <a:lumMod val="75000"/>
                  </a:schemeClr>
                </a:solidFill>
              </a:rPr>
              <a:t> en Quito</a:t>
            </a:r>
          </a:p>
          <a:p>
            <a:pPr algn="just">
              <a:buClr>
                <a:schemeClr val="accent2">
                  <a:lumMod val="75000"/>
                </a:schemeClr>
              </a:buClr>
              <a:buFont typeface="Wingdings" pitchFamily="2" charset="2"/>
              <a:buChar char="ü"/>
            </a:pPr>
            <a:r>
              <a:rPr lang="es-EC" sz="1400" dirty="0" smtClean="0">
                <a:solidFill>
                  <a:schemeClr val="tx2">
                    <a:lumMod val="75000"/>
                  </a:schemeClr>
                </a:solidFill>
              </a:rPr>
              <a:t>Z = Nivel de confiabilidad: 93% (1.81)</a:t>
            </a:r>
          </a:p>
          <a:p>
            <a:pPr algn="just">
              <a:buClr>
                <a:schemeClr val="accent2">
                  <a:lumMod val="75000"/>
                </a:schemeClr>
              </a:buClr>
              <a:buFont typeface="Wingdings" pitchFamily="2" charset="2"/>
              <a:buChar char="ü"/>
            </a:pPr>
            <a:r>
              <a:rPr lang="es-EC" sz="1400" dirty="0" smtClean="0">
                <a:solidFill>
                  <a:schemeClr val="tx2">
                    <a:lumMod val="75000"/>
                  </a:schemeClr>
                </a:solidFill>
              </a:rPr>
              <a:t>p = </a:t>
            </a:r>
            <a:r>
              <a:rPr lang="es-EC" sz="1400" dirty="0" err="1" smtClean="0">
                <a:solidFill>
                  <a:schemeClr val="tx2">
                    <a:lumMod val="75000"/>
                  </a:schemeClr>
                </a:solidFill>
              </a:rPr>
              <a:t>probalidad</a:t>
            </a:r>
            <a:r>
              <a:rPr lang="es-EC" sz="1400" dirty="0" smtClean="0">
                <a:solidFill>
                  <a:schemeClr val="tx2">
                    <a:lumMod val="75000"/>
                  </a:schemeClr>
                </a:solidFill>
              </a:rPr>
              <a:t> de ocurrencia: 0.7</a:t>
            </a:r>
          </a:p>
          <a:p>
            <a:pPr algn="just">
              <a:buClr>
                <a:schemeClr val="accent2">
                  <a:lumMod val="75000"/>
                </a:schemeClr>
              </a:buClr>
              <a:buFont typeface="Wingdings" pitchFamily="2" charset="2"/>
              <a:buChar char="ü"/>
            </a:pPr>
            <a:r>
              <a:rPr lang="es-EC" sz="1400" dirty="0" smtClean="0">
                <a:solidFill>
                  <a:schemeClr val="tx2">
                    <a:lumMod val="75000"/>
                  </a:schemeClr>
                </a:solidFill>
              </a:rPr>
              <a:t>e = error máximo permitido: 0.07</a:t>
            </a:r>
          </a:p>
          <a:p>
            <a:pPr algn="just">
              <a:buClr>
                <a:schemeClr val="accent2">
                  <a:lumMod val="75000"/>
                </a:schemeClr>
              </a:buClr>
              <a:buFont typeface="Wingdings" pitchFamily="2" charset="2"/>
              <a:buChar char="ü"/>
            </a:pPr>
            <a:r>
              <a:rPr lang="es-EC" sz="1400" dirty="0" smtClean="0">
                <a:solidFill>
                  <a:schemeClr val="tx2">
                    <a:lumMod val="75000"/>
                  </a:schemeClr>
                </a:solidFill>
              </a:rPr>
              <a:t>n = Muestra: </a:t>
            </a:r>
            <a:r>
              <a:rPr lang="es-EC" sz="1400" b="1" dirty="0" smtClean="0">
                <a:solidFill>
                  <a:schemeClr val="tx2">
                    <a:lumMod val="75000"/>
                  </a:schemeClr>
                </a:solidFill>
              </a:rPr>
              <a:t>133         </a:t>
            </a:r>
            <a:r>
              <a:rPr lang="es-EC" sz="1400" dirty="0" smtClean="0">
                <a:solidFill>
                  <a:schemeClr val="tx2">
                    <a:lumMod val="75000"/>
                  </a:schemeClr>
                </a:solidFill>
              </a:rPr>
              <a:t>(317 solicitudes, 174 respuestas, 149 válidas)</a:t>
            </a:r>
            <a:endParaRPr lang="es-EC" sz="1400" dirty="0" smtClean="0">
              <a:solidFill>
                <a:schemeClr val="tx2">
                  <a:lumMod val="75000"/>
                </a:schemeClr>
              </a:solidFill>
            </a:endParaRPr>
          </a:p>
          <a:p>
            <a:pPr algn="just">
              <a:buClr>
                <a:schemeClr val="accent2">
                  <a:lumMod val="75000"/>
                </a:schemeClr>
              </a:buClr>
              <a:buFont typeface="Wingdings" pitchFamily="2" charset="2"/>
              <a:buChar char="ü"/>
            </a:pPr>
            <a:endParaRPr lang="es-EC" sz="1400" dirty="0" smtClean="0">
              <a:solidFill>
                <a:schemeClr val="tx2">
                  <a:lumMod val="75000"/>
                </a:schemeClr>
              </a:solidFill>
            </a:endParaRPr>
          </a:p>
          <a:p>
            <a:pPr marL="0" indent="0" algn="just">
              <a:buClr>
                <a:schemeClr val="accent2">
                  <a:lumMod val="75000"/>
                </a:schemeClr>
              </a:buClr>
              <a:buNone/>
            </a:pPr>
            <a:r>
              <a:rPr lang="en-US" sz="1400" b="1" dirty="0" smtClean="0">
                <a:solidFill>
                  <a:schemeClr val="tx2">
                    <a:lumMod val="75000"/>
                  </a:schemeClr>
                </a:solidFill>
              </a:rPr>
              <a:t>PREGUNTAS</a:t>
            </a:r>
            <a:endParaRPr lang="es-EC" sz="1400" b="1" dirty="0" smtClean="0">
              <a:solidFill>
                <a:schemeClr val="tx2">
                  <a:lumMod val="75000"/>
                </a:schemeClr>
              </a:solidFill>
            </a:endParaRPr>
          </a:p>
          <a:p>
            <a:pPr algn="just">
              <a:buClr>
                <a:schemeClr val="accent2">
                  <a:lumMod val="75000"/>
                </a:schemeClr>
              </a:buClr>
              <a:buFont typeface="+mj-lt"/>
              <a:buAutoNum type="arabicPeriod"/>
            </a:pPr>
            <a:r>
              <a:rPr lang="es-EC" sz="1400" dirty="0" smtClean="0">
                <a:solidFill>
                  <a:schemeClr val="tx2">
                    <a:lumMod val="75000"/>
                  </a:schemeClr>
                </a:solidFill>
              </a:rPr>
              <a:t>Rango de ventas anuales</a:t>
            </a:r>
          </a:p>
          <a:p>
            <a:pPr algn="just">
              <a:buClr>
                <a:schemeClr val="accent2">
                  <a:lumMod val="75000"/>
                </a:schemeClr>
              </a:buClr>
              <a:buFont typeface="+mj-lt"/>
              <a:buAutoNum type="arabicPeriod"/>
            </a:pPr>
            <a:r>
              <a:rPr lang="es-EC" sz="1400" dirty="0" smtClean="0">
                <a:solidFill>
                  <a:schemeClr val="tx2">
                    <a:lumMod val="75000"/>
                  </a:schemeClr>
                </a:solidFill>
              </a:rPr>
              <a:t>Sector empresarial</a:t>
            </a:r>
          </a:p>
          <a:p>
            <a:pPr algn="just">
              <a:buClr>
                <a:schemeClr val="accent2">
                  <a:lumMod val="75000"/>
                </a:schemeClr>
              </a:buClr>
              <a:buFont typeface="+mj-lt"/>
              <a:buAutoNum type="arabicPeriod"/>
            </a:pPr>
            <a:r>
              <a:rPr lang="es-EC" sz="1400" dirty="0" smtClean="0">
                <a:solidFill>
                  <a:schemeClr val="tx2">
                    <a:lumMod val="75000"/>
                  </a:schemeClr>
                </a:solidFill>
              </a:rPr>
              <a:t>Número de personal</a:t>
            </a:r>
          </a:p>
          <a:p>
            <a:pPr algn="just">
              <a:buClr>
                <a:schemeClr val="accent2">
                  <a:lumMod val="75000"/>
                </a:schemeClr>
              </a:buClr>
              <a:buFont typeface="+mj-lt"/>
              <a:buAutoNum type="arabicPeriod"/>
            </a:pPr>
            <a:r>
              <a:rPr lang="es-EC" sz="1400" dirty="0" smtClean="0">
                <a:solidFill>
                  <a:schemeClr val="tx2">
                    <a:lumMod val="75000"/>
                  </a:schemeClr>
                </a:solidFill>
              </a:rPr>
              <a:t>Ciudades de las sucursales</a:t>
            </a:r>
          </a:p>
          <a:p>
            <a:pPr algn="just">
              <a:buClr>
                <a:schemeClr val="accent2">
                  <a:lumMod val="75000"/>
                </a:schemeClr>
              </a:buClr>
              <a:buFont typeface="+mj-lt"/>
              <a:buAutoNum type="arabicPeriod"/>
            </a:pPr>
            <a:r>
              <a:rPr lang="es-EC" sz="1400" dirty="0" smtClean="0">
                <a:solidFill>
                  <a:schemeClr val="tx2">
                    <a:lumMod val="75000"/>
                  </a:schemeClr>
                </a:solidFill>
              </a:rPr>
              <a:t>Tipo de personal interno o externo de TI</a:t>
            </a:r>
          </a:p>
          <a:p>
            <a:pPr algn="just">
              <a:buClr>
                <a:schemeClr val="accent2">
                  <a:lumMod val="75000"/>
                </a:schemeClr>
              </a:buClr>
              <a:buFont typeface="+mj-lt"/>
              <a:buAutoNum type="arabicPeriod"/>
            </a:pPr>
            <a:r>
              <a:rPr lang="es-EC" sz="1400" dirty="0" smtClean="0">
                <a:solidFill>
                  <a:schemeClr val="tx2">
                    <a:lumMod val="75000"/>
                  </a:schemeClr>
                </a:solidFill>
              </a:rPr>
              <a:t>Factores a la entrega de un servicio de TI</a:t>
            </a:r>
          </a:p>
          <a:p>
            <a:pPr algn="just">
              <a:buClr>
                <a:schemeClr val="accent2">
                  <a:lumMod val="75000"/>
                </a:schemeClr>
              </a:buClr>
              <a:buFont typeface="+mj-lt"/>
              <a:buAutoNum type="arabicPeriod"/>
            </a:pPr>
            <a:r>
              <a:rPr lang="es-EC" sz="1400" dirty="0" smtClean="0">
                <a:solidFill>
                  <a:schemeClr val="tx2">
                    <a:lumMod val="75000"/>
                  </a:schemeClr>
                </a:solidFill>
              </a:rPr>
              <a:t>Servicios informáticos</a:t>
            </a:r>
          </a:p>
          <a:p>
            <a:pPr algn="just">
              <a:buClr>
                <a:schemeClr val="accent2">
                  <a:lumMod val="75000"/>
                </a:schemeClr>
              </a:buClr>
              <a:buFont typeface="+mj-lt"/>
              <a:buAutoNum type="arabicPeriod"/>
            </a:pPr>
            <a:r>
              <a:rPr lang="es-EC" sz="1400" dirty="0" smtClean="0">
                <a:solidFill>
                  <a:schemeClr val="tx2">
                    <a:lumMod val="75000"/>
                  </a:schemeClr>
                </a:solidFill>
              </a:rPr>
              <a:t>Presupuesto anual para TI</a:t>
            </a:r>
          </a:p>
          <a:p>
            <a:pPr algn="just">
              <a:buClr>
                <a:schemeClr val="accent2">
                  <a:lumMod val="75000"/>
                </a:schemeClr>
              </a:buClr>
              <a:buFont typeface="+mj-lt"/>
              <a:buAutoNum type="arabicPeriod"/>
            </a:pPr>
            <a:r>
              <a:rPr lang="es-EC" sz="1400" dirty="0" smtClean="0">
                <a:solidFill>
                  <a:schemeClr val="tx2">
                    <a:lumMod val="75000"/>
                  </a:schemeClr>
                </a:solidFill>
              </a:rPr>
              <a:t>Gasto anual en tecnología</a:t>
            </a:r>
          </a:p>
          <a:p>
            <a:pPr algn="just">
              <a:buClr>
                <a:schemeClr val="accent2">
                  <a:lumMod val="75000"/>
                </a:schemeClr>
              </a:buClr>
              <a:buFont typeface="+mj-lt"/>
              <a:buAutoNum type="arabicPeriod"/>
            </a:pPr>
            <a:r>
              <a:rPr lang="es-EC" sz="1400" dirty="0" smtClean="0">
                <a:solidFill>
                  <a:schemeClr val="tx2">
                    <a:lumMod val="75000"/>
                  </a:schemeClr>
                </a:solidFill>
              </a:rPr>
              <a:t>Contrataría servicio de asesoría informática externa</a:t>
            </a:r>
          </a:p>
          <a:p>
            <a:pPr algn="just">
              <a:buClr>
                <a:schemeClr val="accent2">
                  <a:lumMod val="75000"/>
                </a:schemeClr>
              </a:buClr>
              <a:buFont typeface="+mj-lt"/>
              <a:buAutoNum type="arabicPeriod"/>
            </a:pPr>
            <a:r>
              <a:rPr lang="es-EC" sz="1400" dirty="0" smtClean="0">
                <a:solidFill>
                  <a:schemeClr val="tx2">
                    <a:lumMod val="75000"/>
                  </a:schemeClr>
                </a:solidFill>
              </a:rPr>
              <a:t>Conoce empresas de servicios de TI</a:t>
            </a:r>
          </a:p>
          <a:p>
            <a:pPr algn="just">
              <a:buClr>
                <a:schemeClr val="accent2">
                  <a:lumMod val="75000"/>
                </a:schemeClr>
              </a:buClr>
              <a:buFont typeface="+mj-lt"/>
              <a:buAutoNum type="arabicPeriod"/>
            </a:pPr>
            <a:r>
              <a:rPr lang="es-EC" sz="1400" dirty="0" smtClean="0">
                <a:solidFill>
                  <a:schemeClr val="tx2">
                    <a:lumMod val="75000"/>
                  </a:schemeClr>
                </a:solidFill>
              </a:rPr>
              <a:t>Medios que por las que conoce a empresa de TI</a:t>
            </a:r>
          </a:p>
          <a:p>
            <a:pPr lvl="1" algn="just">
              <a:buClr>
                <a:schemeClr val="accent2">
                  <a:lumMod val="75000"/>
                </a:schemeClr>
              </a:buClr>
              <a:buFont typeface="Wingdings" pitchFamily="2" charset="2"/>
              <a:buChar char="ü"/>
            </a:pPr>
            <a:endParaRPr lang="es-EC" sz="1400" dirty="0" smtClean="0">
              <a:solidFill>
                <a:schemeClr val="tx2">
                  <a:lumMod val="75000"/>
                </a:schemeClr>
              </a:solidFill>
            </a:endParaRPr>
          </a:p>
          <a:p>
            <a:pPr algn="just">
              <a:buFont typeface="Wingdings" pitchFamily="2" charset="2"/>
              <a:buChar char="ü"/>
            </a:pPr>
            <a:endParaRPr lang="es-EC" sz="1400" dirty="0">
              <a:solidFill>
                <a:schemeClr val="tx2">
                  <a:lumMod val="75000"/>
                </a:schemeClr>
              </a:solidFill>
            </a:endParaRPr>
          </a:p>
        </p:txBody>
      </p:sp>
    </p:spTree>
    <p:extLst>
      <p:ext uri="{BB962C8B-B14F-4D97-AF65-F5344CB8AC3E}">
        <p14:creationId xmlns:p14="http://schemas.microsoft.com/office/powerpoint/2010/main" val="3842156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2706" name="Picture 2" descr="C:\Users\Lenin\Desktop\Maestria\Tesis\presentacion\encues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613" y="332656"/>
            <a:ext cx="1521891" cy="1139949"/>
          </a:xfrm>
          <a:prstGeom prst="rect">
            <a:avLst/>
          </a:prstGeom>
          <a:noFill/>
          <a:extLst>
            <a:ext uri="{909E8E84-426E-40DD-AFC4-6F175D3DCCD1}">
              <a14:hiddenFill xmlns:a14="http://schemas.microsoft.com/office/drawing/2010/main">
                <a:solidFill>
                  <a:srgbClr val="FFFFFF"/>
                </a:solidFill>
              </a14:hiddenFill>
            </a:ext>
          </a:extLst>
        </p:spPr>
      </p:pic>
      <p:sp>
        <p:nvSpPr>
          <p:cNvPr id="61444" name="Rectangle 4"/>
          <p:cNvSpPr>
            <a:spLocks noGrp="1" noChangeArrowheads="1"/>
          </p:cNvSpPr>
          <p:nvPr>
            <p:ph type="title"/>
          </p:nvPr>
        </p:nvSpPr>
        <p:spPr>
          <a:xfrm>
            <a:off x="2025185" y="413792"/>
            <a:ext cx="6795287" cy="1143000"/>
          </a:xfrm>
        </p:spPr>
        <p:txBody>
          <a:bodyPr/>
          <a:lstStyle/>
          <a:p>
            <a:r>
              <a:rPr lang="es-EC" sz="2800" dirty="0" smtClean="0"/>
              <a:t>Conclusiones de la Encuesta</a:t>
            </a:r>
            <a:endParaRPr lang="en-US" dirty="0">
              <a:solidFill>
                <a:schemeClr val="accent2"/>
              </a:solidFill>
            </a:endParaRPr>
          </a:p>
        </p:txBody>
      </p:sp>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21</a:t>
            </a:fld>
            <a:endParaRPr lang="en-US" sz="1400">
              <a:solidFill>
                <a:schemeClr val="tx2"/>
              </a:solidFill>
            </a:endParaRPr>
          </a:p>
        </p:txBody>
      </p:sp>
      <p:sp>
        <p:nvSpPr>
          <p:cNvPr id="5" name="Rectangle 5"/>
          <p:cNvSpPr txBox="1">
            <a:spLocks noChangeArrowheads="1"/>
          </p:cNvSpPr>
          <p:nvPr/>
        </p:nvSpPr>
        <p:spPr bwMode="auto">
          <a:xfrm>
            <a:off x="1907704" y="1772816"/>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C" sz="1700" dirty="0" smtClean="0">
                <a:solidFill>
                  <a:schemeClr val="tx2">
                    <a:lumMod val="75000"/>
                  </a:schemeClr>
                </a:solidFill>
              </a:rPr>
              <a:t>El 76,51% de las empresas sujetas al estudio están dentro del rango de 100.000 a 1.000.000,00 de dólares en ventas anuales, lo cual evidencia una oportunidad clara de negocio, en vista de que una </a:t>
            </a:r>
            <a:r>
              <a:rPr lang="es-EC" sz="1700" dirty="0" err="1" smtClean="0">
                <a:solidFill>
                  <a:schemeClr val="tx2">
                    <a:lumMod val="75000"/>
                  </a:schemeClr>
                </a:solidFill>
              </a:rPr>
              <a:t>PyME</a:t>
            </a:r>
            <a:r>
              <a:rPr lang="es-EC" sz="1700" dirty="0" smtClean="0">
                <a:solidFill>
                  <a:schemeClr val="tx2">
                    <a:lumMod val="75000"/>
                  </a:schemeClr>
                </a:solidFill>
              </a:rPr>
              <a:t>, con ese nivel de ingresos es más probable que esté interesado en adquirir o contratar servicios de </a:t>
            </a:r>
            <a:r>
              <a:rPr lang="es-EC" sz="1700" dirty="0" err="1" smtClean="0">
                <a:solidFill>
                  <a:schemeClr val="tx2">
                    <a:lumMod val="75000"/>
                  </a:schemeClr>
                </a:solidFill>
              </a:rPr>
              <a:t>outsourcing</a:t>
            </a:r>
            <a:r>
              <a:rPr lang="es-EC" sz="1700" dirty="0" smtClean="0">
                <a:solidFill>
                  <a:schemeClr val="tx2">
                    <a:lumMod val="75000"/>
                  </a:schemeClr>
                </a:solidFill>
              </a:rPr>
              <a:t>. Adicionalmente, se encuentra que el mayor número de posibles clientes está en los siguientes sectores: Educación, Salud y Servicios que equivale en conjunto al 50,30% de los encuestados.</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lvl="1" algn="just">
              <a:buClr>
                <a:schemeClr val="accent2">
                  <a:lumMod val="75000"/>
                </a:schemeClr>
              </a:buClr>
              <a:buFont typeface="Wingdings" pitchFamily="2" charset="2"/>
              <a:buChar char="ü"/>
            </a:pPr>
            <a:endParaRPr lang="es-EC" sz="11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spTree>
    <p:extLst>
      <p:ext uri="{BB962C8B-B14F-4D97-AF65-F5344CB8AC3E}">
        <p14:creationId xmlns:p14="http://schemas.microsoft.com/office/powerpoint/2010/main" val="2373399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Picture 2" descr="C:\Users\Lenin\Desktop\Maestria\Tesis\presentacion\encues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613" y="332656"/>
            <a:ext cx="1521891" cy="1139949"/>
          </a:xfrm>
          <a:prstGeom prst="rect">
            <a:avLst/>
          </a:prstGeom>
          <a:noFill/>
          <a:extLst>
            <a:ext uri="{909E8E84-426E-40DD-AFC4-6F175D3DCCD1}">
              <a14:hiddenFill xmlns:a14="http://schemas.microsoft.com/office/drawing/2010/main">
                <a:solidFill>
                  <a:srgbClr val="FFFFFF"/>
                </a:solidFill>
              </a14:hiddenFill>
            </a:ext>
          </a:extLst>
        </p:spPr>
      </p:pic>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22</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Conclusiones de la Encuesta</a:t>
            </a:r>
            <a:endParaRPr lang="en-US" dirty="0">
              <a:solidFill>
                <a:schemeClr val="accent2"/>
              </a:solidFill>
            </a:endParaRPr>
          </a:p>
        </p:txBody>
      </p:sp>
      <p:sp>
        <p:nvSpPr>
          <p:cNvPr id="5" name="Rectangle 5"/>
          <p:cNvSpPr txBox="1">
            <a:spLocks noChangeArrowheads="1"/>
          </p:cNvSpPr>
          <p:nvPr/>
        </p:nvSpPr>
        <p:spPr bwMode="auto">
          <a:xfrm>
            <a:off x="1907704" y="1772816"/>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C" sz="1700" dirty="0" smtClean="0">
                <a:solidFill>
                  <a:schemeClr val="tx2">
                    <a:lumMod val="75000"/>
                  </a:schemeClr>
                </a:solidFill>
              </a:rPr>
              <a:t>El 32,90% de las empresas consideran  que la calidad del servicio es el factor más relevante en la entrega de un servicio informático, el 28,20% la disponibilidad, el 18,10% el precio del servicio, el 11,40% la agilidad del servicio y el 9,40% la personalización de las soluciones. Adicionalmente, el 38,90% de las empresas consideran </a:t>
            </a:r>
            <a:r>
              <a:rPr lang="es-EC" sz="1700" dirty="0" smtClean="0">
                <a:solidFill>
                  <a:schemeClr val="tx2">
                    <a:lumMod val="75000"/>
                  </a:schemeClr>
                </a:solidFill>
              </a:rPr>
              <a:t>contratar </a:t>
            </a:r>
            <a:r>
              <a:rPr lang="es-EC" sz="1700" dirty="0" smtClean="0">
                <a:solidFill>
                  <a:schemeClr val="tx2">
                    <a:lumMod val="75000"/>
                  </a:schemeClr>
                </a:solidFill>
              </a:rPr>
              <a:t>servicios informáticos </a:t>
            </a:r>
            <a:r>
              <a:rPr lang="es-EC" sz="1700" dirty="0" smtClean="0">
                <a:solidFill>
                  <a:schemeClr val="tx2">
                    <a:lumMod val="75000"/>
                  </a:schemeClr>
                </a:solidFill>
              </a:rPr>
              <a:t>para mantenimiento </a:t>
            </a:r>
            <a:r>
              <a:rPr lang="es-EC" sz="1700" dirty="0" smtClean="0">
                <a:solidFill>
                  <a:schemeClr val="tx2">
                    <a:lumMod val="75000"/>
                  </a:schemeClr>
                </a:solidFill>
              </a:rPr>
              <a:t>preventivo y correctivo, el 32,20% con lo relacionado a soporte a usuarios (</a:t>
            </a:r>
            <a:r>
              <a:rPr lang="es-EC" sz="1700" dirty="0" err="1" smtClean="0">
                <a:solidFill>
                  <a:schemeClr val="tx2">
                    <a:lumMod val="75000"/>
                  </a:schemeClr>
                </a:solidFill>
              </a:rPr>
              <a:t>Helpdesk</a:t>
            </a:r>
            <a:r>
              <a:rPr lang="es-EC" sz="1700" dirty="0" smtClean="0">
                <a:solidFill>
                  <a:schemeClr val="tx2">
                    <a:lumMod val="75000"/>
                  </a:schemeClr>
                </a:solidFill>
              </a:rPr>
              <a:t>), el 10,70% en temas de desarrollo de software, el 10,10% en lo referente a Data Center y el 8,10% todo lo relacionado con Planificación Estratégica de IT. Esta información es determinante para definir la propuesta de valor que se ofertará a los clientes.</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lvl="1" algn="just">
              <a:buClr>
                <a:schemeClr val="accent2">
                  <a:lumMod val="75000"/>
                </a:schemeClr>
              </a:buClr>
              <a:buFont typeface="Wingdings" pitchFamily="2" charset="2"/>
              <a:buChar char="ü"/>
            </a:pPr>
            <a:endParaRPr lang="es-EC" sz="11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spTree>
    <p:extLst>
      <p:ext uri="{BB962C8B-B14F-4D97-AF65-F5344CB8AC3E}">
        <p14:creationId xmlns:p14="http://schemas.microsoft.com/office/powerpoint/2010/main" val="1188206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Picture 2" descr="C:\Users\Lenin\Desktop\Maestria\Tesis\presentacion\encues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613" y="332656"/>
            <a:ext cx="1521891" cy="1139949"/>
          </a:xfrm>
          <a:prstGeom prst="rect">
            <a:avLst/>
          </a:prstGeom>
          <a:noFill/>
          <a:extLst>
            <a:ext uri="{909E8E84-426E-40DD-AFC4-6F175D3DCCD1}">
              <a14:hiddenFill xmlns:a14="http://schemas.microsoft.com/office/drawing/2010/main">
                <a:solidFill>
                  <a:srgbClr val="FFFFFF"/>
                </a:solidFill>
              </a14:hiddenFill>
            </a:ext>
          </a:extLst>
        </p:spPr>
      </p:pic>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23</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Conclusiones de la Encuesta</a:t>
            </a:r>
            <a:endParaRPr lang="en-US" dirty="0">
              <a:solidFill>
                <a:schemeClr val="accent2"/>
              </a:solidFill>
            </a:endParaRPr>
          </a:p>
        </p:txBody>
      </p:sp>
      <p:sp>
        <p:nvSpPr>
          <p:cNvPr id="5" name="Rectangle 5"/>
          <p:cNvSpPr txBox="1">
            <a:spLocks noChangeArrowheads="1"/>
          </p:cNvSpPr>
          <p:nvPr/>
        </p:nvSpPr>
        <p:spPr bwMode="auto">
          <a:xfrm>
            <a:off x="1907704" y="1772816"/>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C" sz="1700" dirty="0" smtClean="0">
                <a:solidFill>
                  <a:schemeClr val="tx2">
                    <a:lumMod val="75000"/>
                  </a:schemeClr>
                </a:solidFill>
              </a:rPr>
              <a:t>El 54,71% de las empresas cuentan con personal interno en el área de informática, mientras que el 45,29% cuentan con personal externo contratado eventualmente para esta necesidad. Estos datos evidencian que con una buena estrategia y diseño adecuado de productos se puede aprovechar la gran oportunidad que representa ese 45,29% para introducir un servicio de </a:t>
            </a:r>
            <a:r>
              <a:rPr lang="es-EC" sz="1700" dirty="0" err="1" smtClean="0">
                <a:solidFill>
                  <a:schemeClr val="tx2">
                    <a:lumMod val="75000"/>
                  </a:schemeClr>
                </a:solidFill>
              </a:rPr>
              <a:t>outsourcing</a:t>
            </a:r>
            <a:r>
              <a:rPr lang="es-EC" sz="1700" dirty="0" smtClean="0">
                <a:solidFill>
                  <a:schemeClr val="tx2">
                    <a:lumMod val="75000"/>
                  </a:schemeClr>
                </a:solidFill>
              </a:rPr>
              <a:t> especializado.</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lvl="1" algn="just">
              <a:buClr>
                <a:schemeClr val="accent2">
                  <a:lumMod val="75000"/>
                </a:schemeClr>
              </a:buClr>
              <a:buFont typeface="Wingdings" pitchFamily="2" charset="2"/>
              <a:buChar char="ü"/>
            </a:pPr>
            <a:endParaRPr lang="es-EC" sz="11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spTree>
    <p:extLst>
      <p:ext uri="{BB962C8B-B14F-4D97-AF65-F5344CB8AC3E}">
        <p14:creationId xmlns:p14="http://schemas.microsoft.com/office/powerpoint/2010/main" val="4263727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Picture 2" descr="C:\Users\Lenin\Desktop\Maestria\Tesis\presentacion\encues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613" y="332656"/>
            <a:ext cx="1521891" cy="1139949"/>
          </a:xfrm>
          <a:prstGeom prst="rect">
            <a:avLst/>
          </a:prstGeom>
          <a:noFill/>
          <a:extLst>
            <a:ext uri="{909E8E84-426E-40DD-AFC4-6F175D3DCCD1}">
              <a14:hiddenFill xmlns:a14="http://schemas.microsoft.com/office/drawing/2010/main">
                <a:solidFill>
                  <a:srgbClr val="FFFFFF"/>
                </a:solidFill>
              </a14:hiddenFill>
            </a:ext>
          </a:extLst>
        </p:spPr>
      </p:pic>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24</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Conclusiones de la Encuesta</a:t>
            </a:r>
            <a:endParaRPr lang="en-US" dirty="0">
              <a:solidFill>
                <a:schemeClr val="accent2"/>
              </a:solidFill>
            </a:endParaRPr>
          </a:p>
        </p:txBody>
      </p:sp>
      <p:sp>
        <p:nvSpPr>
          <p:cNvPr id="5" name="Rectangle 5"/>
          <p:cNvSpPr txBox="1">
            <a:spLocks noChangeArrowheads="1"/>
          </p:cNvSpPr>
          <p:nvPr/>
        </p:nvSpPr>
        <p:spPr bwMode="auto">
          <a:xfrm>
            <a:off x="1907704" y="1772816"/>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C" sz="1700" dirty="0" smtClean="0">
                <a:solidFill>
                  <a:schemeClr val="tx2">
                    <a:lumMod val="75000"/>
                  </a:schemeClr>
                </a:solidFill>
              </a:rPr>
              <a:t>El 48,99% de las empresas encuestadas, manejan un presupuesto anual, por otro lado, el 72,48% de los encuestados consideran que si contratarían los servicios de asesoría informática externa, Estos resultados son favorables ya que al existir un alto número de empresas con manejo de presupuesto anual, se eleva la posibilidad de inversión en servicios informáticos, adicionalmente el resultado de la predisposición a la contratación de servicios de </a:t>
            </a:r>
            <a:r>
              <a:rPr lang="es-EC" sz="1700" dirty="0" err="1" smtClean="0">
                <a:solidFill>
                  <a:schemeClr val="tx2">
                    <a:lumMod val="75000"/>
                  </a:schemeClr>
                </a:solidFill>
              </a:rPr>
              <a:t>outsourcing</a:t>
            </a:r>
            <a:r>
              <a:rPr lang="es-EC" sz="1700" dirty="0" smtClean="0">
                <a:solidFill>
                  <a:schemeClr val="tx2">
                    <a:lumMod val="75000"/>
                  </a:schemeClr>
                </a:solidFill>
              </a:rPr>
              <a:t> es positivo y puede ser incrementado con una buena estrategia de mercadeo. Por otro lado de ninguna manera se cierran opciones de introducción del servicio en el grupo de empresas que no manejan presupuesto.</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lvl="1" algn="just">
              <a:buClr>
                <a:schemeClr val="accent2">
                  <a:lumMod val="75000"/>
                </a:schemeClr>
              </a:buClr>
              <a:buFont typeface="Wingdings" pitchFamily="2" charset="2"/>
              <a:buChar char="ü"/>
            </a:pPr>
            <a:endParaRPr lang="es-EC" sz="11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spTree>
    <p:extLst>
      <p:ext uri="{BB962C8B-B14F-4D97-AF65-F5344CB8AC3E}">
        <p14:creationId xmlns:p14="http://schemas.microsoft.com/office/powerpoint/2010/main" val="1773870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25</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Conclusiones del Estudio </a:t>
            </a:r>
            <a:br>
              <a:rPr lang="es-EC" sz="2800" dirty="0" smtClean="0"/>
            </a:br>
            <a:r>
              <a:rPr lang="es-EC" sz="2800" dirty="0" smtClean="0"/>
              <a:t>de Mercado</a:t>
            </a:r>
            <a:endParaRPr lang="en-US" dirty="0">
              <a:solidFill>
                <a:schemeClr val="accent2"/>
              </a:solidFill>
            </a:endParaRPr>
          </a:p>
        </p:txBody>
      </p:sp>
      <p:sp>
        <p:nvSpPr>
          <p:cNvPr id="5" name="Rectangle 5"/>
          <p:cNvSpPr txBox="1">
            <a:spLocks noChangeArrowheads="1"/>
          </p:cNvSpPr>
          <p:nvPr/>
        </p:nvSpPr>
        <p:spPr bwMode="auto">
          <a:xfrm>
            <a:off x="1907704" y="1412776"/>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C" sz="1550" dirty="0" smtClean="0">
                <a:solidFill>
                  <a:schemeClr val="tx2">
                    <a:lumMod val="75000"/>
                  </a:schemeClr>
                </a:solidFill>
              </a:rPr>
              <a:t>Los resultados del estudio de mercado muestran que en el sector de las </a:t>
            </a:r>
            <a:r>
              <a:rPr lang="es-EC" sz="1550" dirty="0" err="1" smtClean="0">
                <a:solidFill>
                  <a:schemeClr val="tx2">
                    <a:lumMod val="75000"/>
                  </a:schemeClr>
                </a:solidFill>
              </a:rPr>
              <a:t>PyMEs</a:t>
            </a:r>
            <a:r>
              <a:rPr lang="es-EC" sz="1550" dirty="0" smtClean="0">
                <a:solidFill>
                  <a:schemeClr val="tx2">
                    <a:lumMod val="75000"/>
                  </a:schemeClr>
                </a:solidFill>
              </a:rPr>
              <a:t>, existe una gran oportunidad de desarrollar servicios informáticos de </a:t>
            </a:r>
            <a:r>
              <a:rPr lang="es-EC" sz="1550" dirty="0" err="1" smtClean="0">
                <a:solidFill>
                  <a:schemeClr val="tx2">
                    <a:lumMod val="75000"/>
                  </a:schemeClr>
                </a:solidFill>
              </a:rPr>
              <a:t>Outsourcing</a:t>
            </a:r>
            <a:r>
              <a:rPr lang="es-EC" sz="1550" dirty="0" smtClean="0">
                <a:solidFill>
                  <a:schemeClr val="tx2">
                    <a:lumMod val="75000"/>
                  </a:schemeClr>
                </a:solidFill>
              </a:rPr>
              <a:t> que complementados con otros servicios y productos que normalmente se encuentran en el mercado pueden resultar muy atractivos para dicho sector.</a:t>
            </a:r>
          </a:p>
          <a:p>
            <a:pPr marL="0" indent="0" algn="just">
              <a:buClr>
                <a:schemeClr val="accent2">
                  <a:lumMod val="75000"/>
                </a:schemeClr>
              </a:buClr>
              <a:buNone/>
            </a:pPr>
            <a:r>
              <a:rPr lang="es-EC" sz="1550" dirty="0">
                <a:solidFill>
                  <a:schemeClr val="tx2">
                    <a:lumMod val="75000"/>
                  </a:schemeClr>
                </a:solidFill>
              </a:rPr>
              <a:t> </a:t>
            </a:r>
            <a:r>
              <a:rPr lang="es-EC" sz="1550" dirty="0" smtClean="0">
                <a:solidFill>
                  <a:schemeClr val="tx2">
                    <a:lumMod val="75000"/>
                  </a:schemeClr>
                </a:solidFill>
              </a:rPr>
              <a:t>    Los factores claves serán: </a:t>
            </a:r>
          </a:p>
          <a:p>
            <a:pPr algn="just">
              <a:buClr>
                <a:schemeClr val="accent2">
                  <a:lumMod val="75000"/>
                </a:schemeClr>
              </a:buClr>
              <a:buFont typeface="Wingdings" pitchFamily="2" charset="2"/>
              <a:buChar char="ü"/>
            </a:pPr>
            <a:r>
              <a:rPr lang="es-EC" sz="1550" dirty="0" smtClean="0">
                <a:solidFill>
                  <a:schemeClr val="tx2">
                    <a:lumMod val="75000"/>
                  </a:schemeClr>
                </a:solidFill>
              </a:rPr>
              <a:t>Dirigir los esfuerzos hacia los sectores empresariales donde la tecnología no ha sido implementada totalmente.</a:t>
            </a:r>
          </a:p>
          <a:p>
            <a:pPr algn="just">
              <a:buClr>
                <a:schemeClr val="accent2">
                  <a:lumMod val="75000"/>
                </a:schemeClr>
              </a:buClr>
              <a:buFont typeface="Wingdings" pitchFamily="2" charset="2"/>
              <a:buChar char="ü"/>
            </a:pPr>
            <a:r>
              <a:rPr lang="es-EC" sz="1550" dirty="0" smtClean="0">
                <a:solidFill>
                  <a:schemeClr val="tx2">
                    <a:lumMod val="75000"/>
                  </a:schemeClr>
                </a:solidFill>
              </a:rPr>
              <a:t>Aprovechar la predisposición de las empresas para contratar asesoría externa.</a:t>
            </a:r>
          </a:p>
          <a:p>
            <a:pPr algn="just">
              <a:buClr>
                <a:schemeClr val="accent2">
                  <a:lumMod val="75000"/>
                </a:schemeClr>
              </a:buClr>
              <a:buFont typeface="Wingdings" pitchFamily="2" charset="2"/>
              <a:buChar char="ü"/>
            </a:pPr>
            <a:r>
              <a:rPr lang="es-EC" sz="1550" dirty="0" smtClean="0">
                <a:solidFill>
                  <a:schemeClr val="tx2">
                    <a:lumMod val="75000"/>
                  </a:schemeClr>
                </a:solidFill>
              </a:rPr>
              <a:t>Diseñar productos y servicios que entreguen soluciones efectivas para las necesidades de los clientes, para de esta manera ir formando una imagen de confianza y servicios eficientes; </a:t>
            </a:r>
          </a:p>
          <a:p>
            <a:pPr algn="just">
              <a:buClr>
                <a:schemeClr val="accent2">
                  <a:lumMod val="75000"/>
                </a:schemeClr>
              </a:buClr>
              <a:buFont typeface="Wingdings" pitchFamily="2" charset="2"/>
              <a:buChar char="ü"/>
            </a:pPr>
            <a:r>
              <a:rPr lang="es-EC" sz="1550" dirty="0" smtClean="0">
                <a:solidFill>
                  <a:schemeClr val="tx2">
                    <a:lumMod val="75000"/>
                  </a:schemeClr>
                </a:solidFill>
              </a:rPr>
              <a:t>No descuidar la competencia, pues es evidente que existe gran cantidad de oferta en el mercado, pero atendiendo a todo lo observado y concluido anteriormente, se pueden alcanzar características diferenciadoras que inclinen la balanza hacia esta nueva propuesta.</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lvl="1" algn="just">
              <a:buClr>
                <a:schemeClr val="accent2">
                  <a:lumMod val="75000"/>
                </a:schemeClr>
              </a:buClr>
              <a:buFont typeface="Wingdings" pitchFamily="2" charset="2"/>
              <a:buChar char="ü"/>
            </a:pPr>
            <a:endParaRPr lang="es-EC" sz="11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188640"/>
            <a:ext cx="1099994" cy="1368152"/>
          </a:xfrm>
          <a:prstGeom prst="rect">
            <a:avLst/>
          </a:prstGeom>
        </p:spPr>
      </p:pic>
    </p:spTree>
    <p:extLst>
      <p:ext uri="{BB962C8B-B14F-4D97-AF65-F5344CB8AC3E}">
        <p14:creationId xmlns:p14="http://schemas.microsoft.com/office/powerpoint/2010/main" val="424691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822415218"/>
              </p:ext>
            </p:extLst>
          </p:nvPr>
        </p:nvGraphicFramePr>
        <p:xfrm>
          <a:off x="0" y="44624"/>
          <a:ext cx="9144000" cy="684076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348274">
                <a:tc>
                  <a:txBody>
                    <a:bodyPr/>
                    <a:lstStyle/>
                    <a:p>
                      <a:endParaRPr lang="es-EC" dirty="0"/>
                    </a:p>
                  </a:txBody>
                  <a:tcPr>
                    <a:solidFill>
                      <a:srgbClr val="E9EDF4"/>
                    </a:solidFill>
                  </a:tcPr>
                </a:tc>
                <a:tc>
                  <a:txBody>
                    <a:bodyPr/>
                    <a:lstStyle/>
                    <a:p>
                      <a:endParaRPr lang="es-EC" dirty="0"/>
                    </a:p>
                  </a:txBody>
                  <a:tcPr>
                    <a:solidFill>
                      <a:srgbClr val="E9EDF4"/>
                    </a:solidFill>
                  </a:tcPr>
                </a:tc>
                <a:tc>
                  <a:txBody>
                    <a:bodyPr/>
                    <a:lstStyle/>
                    <a:p>
                      <a:endParaRPr lang="es-EC" dirty="0"/>
                    </a:p>
                  </a:txBody>
                  <a:tcPr>
                    <a:solidFill>
                      <a:srgbClr val="E9EDF4"/>
                    </a:solidFill>
                  </a:tcPr>
                </a:tc>
                <a:tc>
                  <a:txBody>
                    <a:bodyPr/>
                    <a:lstStyle/>
                    <a:p>
                      <a:endParaRPr lang="es-EC" dirty="0"/>
                    </a:p>
                  </a:txBody>
                  <a:tcPr>
                    <a:solidFill>
                      <a:srgbClr val="E9EDF4"/>
                    </a:solidFill>
                  </a:tcPr>
                </a:tc>
                <a:tc>
                  <a:txBody>
                    <a:bodyPr/>
                    <a:lstStyle/>
                    <a:p>
                      <a:pPr algn="ctr"/>
                      <a:r>
                        <a:rPr lang="en-US" sz="2400" b="1" cap="none" spc="0" dirty="0" smtClean="0">
                          <a:ln>
                            <a:noFill/>
                          </a:ln>
                          <a:solidFill>
                            <a:schemeClr val="bg1"/>
                          </a:solidFill>
                          <a:effectLst>
                            <a:outerShdw blurRad="50800" dist="38100" dir="2700000" algn="tl" rotWithShape="0">
                              <a:prstClr val="black">
                                <a:alpha val="40000"/>
                              </a:prstClr>
                            </a:outerShdw>
                          </a:effectLst>
                        </a:rPr>
                        <a:t>Marco Conceptual</a:t>
                      </a: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6DBCD1"/>
                    </a:solidFill>
                  </a:tcPr>
                </a:tc>
              </a:tr>
              <a:tr h="1348274">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r>
              <a:tr h="1348274">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pPr algn="ctr"/>
                      <a:r>
                        <a:rPr lang="en-US" sz="2400" b="1" dirty="0" smtClean="0">
                          <a:solidFill>
                            <a:schemeClr val="bg1"/>
                          </a:solidFill>
                          <a:effectLst>
                            <a:outerShdw blurRad="50800" dist="38100" dir="2700000" algn="tl" rotWithShape="0">
                              <a:prstClr val="black">
                                <a:alpha val="40000"/>
                              </a:prstClr>
                            </a:outerShdw>
                          </a:effectLst>
                        </a:rPr>
                        <a:t>Estudio de Mercado</a:t>
                      </a:r>
                      <a:endParaRPr lang="es-EC" sz="2400" b="1" dirty="0">
                        <a:solidFill>
                          <a:schemeClr val="bg1"/>
                        </a:solidFill>
                        <a:effectLst>
                          <a:outerShdw blurRad="50800" dist="38100" dir="2700000" algn="tl" rotWithShape="0">
                            <a:prstClr val="black">
                              <a:alpha val="40000"/>
                            </a:prstClr>
                          </a:outerShdw>
                        </a:effectLst>
                      </a:endParaRPr>
                    </a:p>
                  </a:txBody>
                  <a:tcPr anchor="ctr">
                    <a:solidFill>
                      <a:srgbClr val="F8A45E"/>
                    </a:solidFill>
                  </a:tcPr>
                </a:tc>
                <a:tc>
                  <a:txBody>
                    <a:bodyPr/>
                    <a:lstStyle/>
                    <a:p>
                      <a:endParaRPr lang="es-EC" dirty="0"/>
                    </a:p>
                  </a:txBody>
                  <a:tcPr/>
                </a:tc>
              </a:tr>
              <a:tr h="1348274">
                <a:tc>
                  <a:txBody>
                    <a:bodyPr/>
                    <a:lstStyle/>
                    <a:p>
                      <a:endParaRPr lang="es-EC" dirty="0"/>
                    </a:p>
                  </a:txBody>
                  <a:tcPr/>
                </a:tc>
                <a:tc>
                  <a:txBody>
                    <a:bodyPr/>
                    <a:lstStyle/>
                    <a:p>
                      <a:pPr algn="ctr"/>
                      <a:endParaRPr lang="es-EC" sz="2400" b="1" dirty="0">
                        <a:solidFill>
                          <a:schemeClr val="bg1"/>
                        </a:solidFill>
                      </a:endParaRPr>
                    </a:p>
                  </a:txBody>
                  <a:tcPr anchor="ctr"/>
                </a:tc>
                <a:tc>
                  <a:txBody>
                    <a:bodyPr/>
                    <a:lstStyle/>
                    <a:p>
                      <a:endParaRPr lang="es-EC" dirty="0"/>
                    </a:p>
                  </a:txBody>
                  <a:tcPr/>
                </a:tc>
                <a:tc>
                  <a:txBody>
                    <a:bodyPr/>
                    <a:lstStyle/>
                    <a:p>
                      <a:endParaRPr lang="es-EC" dirty="0"/>
                    </a:p>
                  </a:txBody>
                  <a:tcPr/>
                </a:tc>
                <a:tc>
                  <a:txBody>
                    <a:bodyPr/>
                    <a:lstStyle/>
                    <a:p>
                      <a:endParaRPr lang="es-EC" dirty="0"/>
                    </a:p>
                  </a:txBody>
                  <a:tcPr/>
                </a:tc>
              </a:tr>
              <a:tr h="1447664">
                <a:tc>
                  <a:txBody>
                    <a:bodyPr/>
                    <a:lstStyle/>
                    <a:p>
                      <a:endParaRPr lang="es-EC" dirty="0"/>
                    </a:p>
                  </a:txBody>
                  <a:tcPr/>
                </a:tc>
                <a:tc>
                  <a:txBody>
                    <a:bodyPr/>
                    <a:lstStyle/>
                    <a:p>
                      <a:pPr algn="ctr"/>
                      <a:r>
                        <a:rPr lang="en-US" sz="2400" b="1" cap="none" spc="0" dirty="0" smtClean="0">
                          <a:ln>
                            <a:noFill/>
                          </a:ln>
                          <a:solidFill>
                            <a:schemeClr val="bg1"/>
                          </a:solidFill>
                          <a:effectLst>
                            <a:outerShdw blurRad="50800" dist="38100" dir="2700000" algn="tl" rotWithShape="0">
                              <a:prstClr val="black">
                                <a:alpha val="40000"/>
                              </a:prstClr>
                            </a:outerShdw>
                          </a:effectLst>
                        </a:rPr>
                        <a:t>Catálogo de </a:t>
                      </a:r>
                      <a:r>
                        <a:rPr lang="en-US" sz="2400" b="1" cap="none" spc="0" dirty="0" smtClean="0">
                          <a:ln>
                            <a:noFill/>
                          </a:ln>
                          <a:solidFill>
                            <a:schemeClr val="bg1"/>
                          </a:solidFill>
                          <a:effectLst>
                            <a:outerShdw blurRad="50800" dist="38100" dir="2700000" algn="tl" rotWithShape="0">
                              <a:prstClr val="black">
                                <a:alpha val="40000"/>
                              </a:prstClr>
                            </a:outerShdw>
                          </a:effectLst>
                        </a:rPr>
                        <a:t>Productos y </a:t>
                      </a:r>
                      <a:r>
                        <a:rPr lang="en-US" sz="2400" b="1" cap="none" spc="0" dirty="0" err="1" smtClean="0">
                          <a:ln>
                            <a:noFill/>
                          </a:ln>
                          <a:solidFill>
                            <a:schemeClr val="bg1"/>
                          </a:solidFill>
                          <a:effectLst>
                            <a:outerShdw blurRad="50800" dist="38100" dir="2700000" algn="tl" rotWithShape="0">
                              <a:prstClr val="black">
                                <a:alpha val="40000"/>
                              </a:prstClr>
                            </a:outerShdw>
                          </a:effectLst>
                        </a:rPr>
                        <a:t>servicios</a:t>
                      </a: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83C937"/>
                    </a:solidFill>
                  </a:tcPr>
                </a:tc>
                <a:tc>
                  <a:txBody>
                    <a:bodyPr/>
                    <a:lstStyle/>
                    <a:p>
                      <a:endParaRPr lang="es-EC" dirty="0"/>
                    </a:p>
                  </a:txBody>
                  <a:tcPr/>
                </a:tc>
                <a:tc>
                  <a:txBody>
                    <a:bodyPr/>
                    <a:lstStyle/>
                    <a:p>
                      <a:endParaRPr lang="es-EC" dirty="0"/>
                    </a:p>
                  </a:txBody>
                  <a:tcPr/>
                </a:tc>
                <a:tc>
                  <a:txBody>
                    <a:bodyPr/>
                    <a:lstStyle/>
                    <a:p>
                      <a:endParaRPr lang="es-EC" dirty="0"/>
                    </a:p>
                  </a:txBody>
                  <a:tcPr/>
                </a:tc>
              </a:tr>
            </a:tbl>
          </a:graphicData>
        </a:graphic>
      </p:graphicFrame>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180" y="63271"/>
            <a:ext cx="1780124" cy="1294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2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6175" y="2776537"/>
            <a:ext cx="1771650" cy="1304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96" y="5473067"/>
            <a:ext cx="1789382" cy="1340309"/>
          </a:xfrm>
          <a:prstGeom prst="roundRect">
            <a:avLst>
              <a:gd name="adj" fmla="val 8594"/>
            </a:avLst>
          </a:prstGeom>
          <a:ln/>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357464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6" presetClass="emph" presetSubtype="0" repeatCount="2000" fill="hold" nodeType="afterEffect">
                                  <p:stCondLst>
                                    <p:cond delay="0"/>
                                  </p:stCondLst>
                                  <p:childTnLst>
                                    <p:animEffect transition="out" filter="fade">
                                      <p:cBhvr>
                                        <p:cTn id="21" dur="1250" tmFilter="0, 0; .2, .5; .8, .5; 1, 0"/>
                                        <p:tgtEl>
                                          <p:spTgt spid="9"/>
                                        </p:tgtEl>
                                      </p:cBhvr>
                                    </p:animEffect>
                                    <p:animScale>
                                      <p:cBhvr>
                                        <p:cTn id="22" dur="6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679998592"/>
              </p:ext>
            </p:extLst>
          </p:nvPr>
        </p:nvGraphicFramePr>
        <p:xfrm>
          <a:off x="0" y="44624"/>
          <a:ext cx="9144000" cy="684076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348274">
                <a:tc>
                  <a:txBody>
                    <a:bodyPr/>
                    <a:lstStyle/>
                    <a:p>
                      <a:endParaRPr lang="es-EC" dirty="0"/>
                    </a:p>
                  </a:txBody>
                  <a:tcPr>
                    <a:solidFill>
                      <a:srgbClr val="E9EDF4"/>
                    </a:solidFill>
                  </a:tcPr>
                </a:tc>
                <a:tc>
                  <a:txBody>
                    <a:bodyPr/>
                    <a:lstStyle/>
                    <a:p>
                      <a:pPr algn="ctr"/>
                      <a:endParaRPr lang="es-EC" sz="2000" dirty="0">
                        <a:effectLst>
                          <a:outerShdw blurRad="50800" dist="38100" dir="2700000" algn="tl" rotWithShape="0">
                            <a:prstClr val="black">
                              <a:alpha val="40000"/>
                            </a:prstClr>
                          </a:outerShdw>
                        </a:effectLst>
                      </a:endParaRPr>
                    </a:p>
                  </a:txBody>
                  <a:tcPr anchor="ctr">
                    <a:solidFill>
                      <a:srgbClr val="E8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c>
                  <a:txBody>
                    <a:bodyPr/>
                    <a:lstStyle/>
                    <a:p>
                      <a:pPr algn="ctr"/>
                      <a:r>
                        <a:rPr lang="en-US" sz="2400" b="1" dirty="0" smtClean="0">
                          <a:solidFill>
                            <a:schemeClr val="bg1"/>
                          </a:solidFill>
                          <a:effectLst>
                            <a:outerShdw blurRad="50800" dist="38100" dir="2700000" algn="tl" rotWithShape="0">
                              <a:prstClr val="black">
                                <a:alpha val="40000"/>
                              </a:prstClr>
                            </a:outerShdw>
                          </a:effectLst>
                        </a:rPr>
                        <a:t>Arquitectura de TI</a:t>
                      </a:r>
                      <a:endParaRPr lang="es-EC" sz="2800" dirty="0" smtClean="0">
                        <a:effectLst>
                          <a:outerShdw blurRad="50800" dist="38100" dir="2700000" algn="tl" rotWithShape="0">
                            <a:prstClr val="black">
                              <a:alpha val="40000"/>
                            </a:prstClr>
                          </a:outerShdw>
                        </a:effectLst>
                      </a:endParaRPr>
                    </a:p>
                  </a:txBody>
                  <a:tcPr anchor="ctr">
                    <a:solidFill>
                      <a:srgbClr val="85A644"/>
                    </a:solidFill>
                  </a:tcPr>
                </a:tc>
                <a:tc>
                  <a:txBody>
                    <a:bodyPr/>
                    <a:lstStyle/>
                    <a:p>
                      <a:pPr algn="ct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r>
              <a:tr h="1348274">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r>
              <a:tr h="1348274">
                <a:tc>
                  <a:txBody>
                    <a:bodyPr/>
                    <a:lstStyle/>
                    <a:p>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dirty="0" smtClean="0">
                        <a:solidFill>
                          <a:schemeClr val="bg1"/>
                        </a:solidFill>
                        <a:effectLst>
                          <a:outerShdw blurRad="50800" dist="38100" dir="2700000" algn="tl" rotWithShape="0">
                            <a:prstClr val="black">
                              <a:alpha val="40000"/>
                            </a:prstClr>
                          </a:outerShdw>
                        </a:effectLst>
                      </a:endParaRPr>
                    </a:p>
                  </a:txBody>
                  <a:tcPr anchor="ctr">
                    <a:solidFill>
                      <a:srgbClr val="E9EDF4"/>
                    </a:solidFill>
                  </a:tcPr>
                </a:tc>
                <a:tc>
                  <a:txBody>
                    <a:bodyPr/>
                    <a:lstStyle/>
                    <a:p>
                      <a:pPr algn="ctr"/>
                      <a:r>
                        <a:rPr lang="en-US" sz="2200" b="1" dirty="0" smtClean="0">
                          <a:solidFill>
                            <a:schemeClr val="bg1"/>
                          </a:solidFill>
                          <a:effectLst>
                            <a:outerShdw blurRad="50800" dist="38100" dir="2700000" algn="tl" rotWithShape="0">
                              <a:prstClr val="black">
                                <a:alpha val="40000"/>
                              </a:prstClr>
                            </a:outerShdw>
                          </a:effectLst>
                        </a:rPr>
                        <a:t>Herramientas</a:t>
                      </a:r>
                      <a:r>
                        <a:rPr lang="en-US" sz="2400" b="1" baseline="0" dirty="0" smtClean="0">
                          <a:solidFill>
                            <a:schemeClr val="bg1"/>
                          </a:solidFill>
                          <a:effectLst>
                            <a:outerShdw blurRad="50800" dist="38100" dir="2700000" algn="tl" rotWithShape="0">
                              <a:prstClr val="black">
                                <a:alpha val="40000"/>
                              </a:prstClr>
                            </a:outerShdw>
                          </a:effectLst>
                        </a:rPr>
                        <a:t> de TI</a:t>
                      </a:r>
                      <a:endParaRPr lang="es-EC" dirty="0"/>
                    </a:p>
                  </a:txBody>
                  <a:tcPr anchor="ctr">
                    <a:solidFill>
                      <a:srgbClr val="FFC000"/>
                    </a:solidFill>
                  </a:tcPr>
                </a:tc>
                <a:tc>
                  <a:txBody>
                    <a:bodyPr/>
                    <a:lstStyle/>
                    <a:p>
                      <a:pPr algn="ctr"/>
                      <a:endParaRPr lang="es-EC" sz="2400" b="1" dirty="0">
                        <a:solidFill>
                          <a:schemeClr val="bg1"/>
                        </a:solidFill>
                        <a:effectLst>
                          <a:outerShdw blurRad="50800" dist="38100" dir="2700000" algn="tl" rotWithShape="0">
                            <a:prstClr val="black">
                              <a:alpha val="40000"/>
                            </a:prstClr>
                          </a:outerShdw>
                        </a:effectLst>
                      </a:endParaRPr>
                    </a:p>
                  </a:txBody>
                  <a:tcPr anchor="ctr">
                    <a:solidFill>
                      <a:srgbClr val="E8EDF4"/>
                    </a:solidFill>
                  </a:tcPr>
                </a:tc>
                <a:tc>
                  <a:txBody>
                    <a:bodyPr/>
                    <a:lstStyle/>
                    <a:p>
                      <a:pPr algn="ctr"/>
                      <a:endParaRPr lang="es-EC" sz="2400" dirty="0">
                        <a:effectLst>
                          <a:outerShdw blurRad="50800" dist="38100" dir="2700000" algn="tl" rotWithShape="0">
                            <a:prstClr val="black">
                              <a:alpha val="40000"/>
                            </a:prstClr>
                          </a:outerShdw>
                        </a:effectLst>
                      </a:endParaRPr>
                    </a:p>
                  </a:txBody>
                  <a:tcPr anchor="ctr">
                    <a:solidFill>
                      <a:srgbClr val="E8EDF4"/>
                    </a:solidFill>
                  </a:tcPr>
                </a:tc>
              </a:tr>
              <a:tr h="1348274">
                <a:tc>
                  <a:txBody>
                    <a:bodyPr/>
                    <a:lstStyle/>
                    <a:p>
                      <a:endParaRPr lang="es-EC" dirty="0"/>
                    </a:p>
                  </a:txBody>
                  <a:tcPr/>
                </a:tc>
                <a:tc>
                  <a:txBody>
                    <a:bodyPr/>
                    <a:lstStyle/>
                    <a:p>
                      <a:pPr algn="ctr"/>
                      <a:endParaRPr lang="es-EC" sz="2400" b="1" dirty="0">
                        <a:solidFill>
                          <a:schemeClr val="bg1"/>
                        </a:solidFill>
                      </a:endParaRPr>
                    </a:p>
                  </a:txBody>
                  <a:tcPr anchor="ctr"/>
                </a:tc>
                <a:tc>
                  <a:txBody>
                    <a:bodyPr/>
                    <a:lstStyle/>
                    <a:p>
                      <a:endParaRPr lang="es-EC" dirty="0"/>
                    </a:p>
                  </a:txBody>
                  <a:tcPr/>
                </a:tc>
                <a:tc>
                  <a:txBody>
                    <a:bodyPr/>
                    <a:lstStyle/>
                    <a:p>
                      <a:endParaRPr lang="es-EC" dirty="0"/>
                    </a:p>
                  </a:txBody>
                  <a:tcPr/>
                </a:tc>
                <a:tc>
                  <a:txBody>
                    <a:bodyPr/>
                    <a:lstStyle/>
                    <a:p>
                      <a:endParaRPr lang="es-EC" dirty="0"/>
                    </a:p>
                  </a:txBody>
                  <a:tcPr/>
                </a:tc>
              </a:tr>
              <a:tr h="1447664">
                <a:tc>
                  <a:txBody>
                    <a:bodyPr/>
                    <a:lstStyle/>
                    <a:p>
                      <a:endParaRPr lang="es-EC" sz="1400" b="1" dirty="0"/>
                    </a:p>
                  </a:txBody>
                  <a:tcPr/>
                </a:tc>
                <a:tc>
                  <a:txBody>
                    <a:bodyPr/>
                    <a:lstStyle/>
                    <a:p>
                      <a:pPr algn="ct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E8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cap="none" spc="0" dirty="0" err="1" smtClean="0">
                          <a:ln>
                            <a:noFill/>
                          </a:ln>
                          <a:solidFill>
                            <a:schemeClr val="bg1"/>
                          </a:solidFill>
                          <a:effectLst>
                            <a:outerShdw blurRad="50800" dist="38100" dir="2700000" algn="tl" rotWithShape="0">
                              <a:prstClr val="black">
                                <a:alpha val="40000"/>
                              </a:prstClr>
                            </a:outerShdw>
                          </a:effectLst>
                        </a:rPr>
                        <a:t>Catálogo</a:t>
                      </a:r>
                      <a:r>
                        <a:rPr lang="en-US" sz="2400" b="1" cap="none" spc="0" baseline="0" dirty="0" smtClean="0">
                          <a:ln>
                            <a:noFill/>
                          </a:ln>
                          <a:solidFill>
                            <a:schemeClr val="bg1"/>
                          </a:solidFill>
                          <a:effectLst>
                            <a:outerShdw blurRad="50800" dist="38100" dir="2700000" algn="tl" rotWithShape="0">
                              <a:prstClr val="black">
                                <a:alpha val="40000"/>
                              </a:prstClr>
                            </a:outerShdw>
                          </a:effectLst>
                        </a:rPr>
                        <a:t> </a:t>
                      </a:r>
                      <a:r>
                        <a:rPr lang="en-US" sz="2400" b="1" cap="none" spc="0" dirty="0" smtClean="0">
                          <a:ln>
                            <a:noFill/>
                          </a:ln>
                          <a:solidFill>
                            <a:schemeClr val="bg1"/>
                          </a:solidFill>
                          <a:effectLst>
                            <a:outerShdw blurRad="50800" dist="38100" dir="2700000" algn="tl" rotWithShape="0">
                              <a:prstClr val="black">
                                <a:alpha val="40000"/>
                              </a:prstClr>
                            </a:outerShdw>
                          </a:effectLst>
                        </a:rPr>
                        <a:t>Productos y Servicios</a:t>
                      </a: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4FCD7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r>
            </a:tbl>
          </a:graphicData>
        </a:graphic>
      </p:graphicFrame>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7" y="116632"/>
            <a:ext cx="1800200" cy="1246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5" y="2760355"/>
            <a:ext cx="1800201" cy="12858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7" y="5517232"/>
            <a:ext cx="1728190" cy="1340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894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28</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Arquitectura Tecnológica Colaborativa</a:t>
            </a:r>
            <a:endParaRPr lang="en-US" dirty="0">
              <a:solidFill>
                <a:schemeClr val="accent2"/>
              </a:solidFill>
            </a:endParaRPr>
          </a:p>
        </p:txBody>
      </p:sp>
      <p:pic>
        <p:nvPicPr>
          <p:cNvPr id="686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957" y="1701576"/>
            <a:ext cx="6340475"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883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29</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Arquitectura Tecnológica Operacional</a:t>
            </a:r>
            <a:endParaRPr lang="en-US" dirty="0">
              <a:solidFill>
                <a:schemeClr val="accent2"/>
              </a:solidFill>
            </a:endParaRPr>
          </a:p>
        </p:txBody>
      </p:sp>
      <p:pic>
        <p:nvPicPr>
          <p:cNvPr id="69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463" y="1844824"/>
            <a:ext cx="4060825"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3594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569832565"/>
              </p:ext>
            </p:extLst>
          </p:nvPr>
        </p:nvGraphicFramePr>
        <p:xfrm>
          <a:off x="0" y="44624"/>
          <a:ext cx="9144000" cy="684076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348274">
                <a:tc>
                  <a:txBody>
                    <a:bodyPr/>
                    <a:lstStyle/>
                    <a:p>
                      <a:endParaRPr lang="es-EC" dirty="0"/>
                    </a:p>
                  </a:txBody>
                  <a:tcPr>
                    <a:solidFill>
                      <a:srgbClr val="E9EDF4"/>
                    </a:solidFill>
                  </a:tcPr>
                </a:tc>
                <a:tc>
                  <a:txBody>
                    <a:bodyPr/>
                    <a:lstStyle/>
                    <a:p>
                      <a:endParaRPr lang="es-EC" dirty="0"/>
                    </a:p>
                  </a:txBody>
                  <a:tcP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cap="none" spc="0" dirty="0" err="1" smtClean="0">
                          <a:ln>
                            <a:noFill/>
                          </a:ln>
                          <a:solidFill>
                            <a:schemeClr val="bg1"/>
                          </a:solidFill>
                          <a:effectLst>
                            <a:outerShdw blurRad="50800" dist="38100" dir="2700000" algn="tl" rotWithShape="0">
                              <a:prstClr val="black">
                                <a:alpha val="40000"/>
                              </a:prstClr>
                            </a:outerShdw>
                          </a:effectLst>
                        </a:rPr>
                        <a:t>Introducción</a:t>
                      </a:r>
                      <a:endParaRPr lang="en-US" sz="2400" b="1" cap="none" spc="0" dirty="0" smtClean="0">
                        <a:ln>
                          <a:noFill/>
                        </a:ln>
                        <a:solidFill>
                          <a:schemeClr val="bg1"/>
                        </a:solidFill>
                        <a:effectLst>
                          <a:outerShdw blurRad="50800" dist="38100" dir="2700000" algn="tl" rotWithShape="0">
                            <a:prstClr val="black">
                              <a:alpha val="40000"/>
                            </a:prst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cap="none" spc="0" dirty="0" err="1" smtClean="0">
                          <a:ln>
                            <a:noFill/>
                          </a:ln>
                          <a:solidFill>
                            <a:schemeClr val="bg1"/>
                          </a:solidFill>
                          <a:effectLst>
                            <a:outerShdw blurRad="50800" dist="38100" dir="2700000" algn="tl" rotWithShape="0">
                              <a:prstClr val="black">
                                <a:alpha val="40000"/>
                              </a:prstClr>
                            </a:outerShdw>
                          </a:effectLst>
                        </a:rPr>
                        <a:t>Justificación</a:t>
                      </a:r>
                      <a:endParaRPr lang="es-EC" sz="20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chemeClr val="accent5">
                        <a:lumMod val="60000"/>
                        <a:lumOff val="40000"/>
                      </a:schemeClr>
                    </a:solidFill>
                  </a:tcPr>
                </a:tc>
                <a:tc>
                  <a:txBody>
                    <a:bodyPr/>
                    <a:lstStyle/>
                    <a:p>
                      <a:endParaRPr lang="es-EC" dirty="0"/>
                    </a:p>
                  </a:txBody>
                  <a:tcPr>
                    <a:solidFill>
                      <a:srgbClr val="E9EDF4"/>
                    </a:solidFill>
                  </a:tcPr>
                </a:tc>
                <a:tc>
                  <a:txBody>
                    <a:bodyPr/>
                    <a:lstStyle/>
                    <a:p>
                      <a:pPr algn="ct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r>
              <a:tr h="1348274">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r>
              <a:tr h="1348274">
                <a:tc>
                  <a:txBody>
                    <a:bodyPr/>
                    <a:lstStyle/>
                    <a:p>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effectLst>
                            <a:outerShdw blurRad="50800" dist="38100" dir="2700000" algn="tl" rotWithShape="0">
                              <a:prstClr val="black">
                                <a:alpha val="40000"/>
                              </a:prstClr>
                            </a:outerShdw>
                          </a:effectLst>
                        </a:rPr>
                        <a:t>Objetivos</a:t>
                      </a:r>
                      <a:endParaRPr lang="es-EC" sz="2400" b="1" dirty="0" smtClean="0">
                        <a:solidFill>
                          <a:schemeClr val="bg1"/>
                        </a:solidFill>
                        <a:effectLst>
                          <a:outerShdw blurRad="50800" dist="38100" dir="2700000" algn="tl" rotWithShape="0">
                            <a:prstClr val="black">
                              <a:alpha val="40000"/>
                            </a:prstClr>
                          </a:outerShdw>
                        </a:effectLst>
                      </a:endParaRPr>
                    </a:p>
                  </a:txBody>
                  <a:tcPr anchor="ctr">
                    <a:solidFill>
                      <a:schemeClr val="accent1">
                        <a:lumMod val="75000"/>
                      </a:schemeClr>
                    </a:solidFill>
                  </a:tcPr>
                </a:tc>
                <a:tc>
                  <a:txBody>
                    <a:bodyPr/>
                    <a:lstStyle/>
                    <a:p>
                      <a:endParaRPr lang="es-EC" dirty="0"/>
                    </a:p>
                  </a:txBody>
                  <a:tcPr/>
                </a:tc>
                <a:tc>
                  <a:txBody>
                    <a:bodyPr/>
                    <a:lstStyle/>
                    <a:p>
                      <a:pPr algn="ctr"/>
                      <a:endParaRPr lang="es-EC" sz="2400" b="1" dirty="0">
                        <a:solidFill>
                          <a:schemeClr val="bg1"/>
                        </a:solidFill>
                        <a:effectLst>
                          <a:outerShdw blurRad="50800" dist="38100" dir="2700000" algn="tl" rotWithShape="0">
                            <a:prstClr val="black">
                              <a:alpha val="40000"/>
                            </a:prstClr>
                          </a:outerShdw>
                        </a:effectLst>
                      </a:endParaRPr>
                    </a:p>
                  </a:txBody>
                  <a:tcPr anchor="ctr">
                    <a:solidFill>
                      <a:srgbClr val="E8EDF4"/>
                    </a:solidFill>
                  </a:tcPr>
                </a:tc>
                <a:tc>
                  <a:txBody>
                    <a:bodyPr/>
                    <a:lstStyle/>
                    <a:p>
                      <a:endParaRPr lang="es-EC" dirty="0"/>
                    </a:p>
                  </a:txBody>
                  <a:tcPr/>
                </a:tc>
              </a:tr>
              <a:tr h="1348274">
                <a:tc>
                  <a:txBody>
                    <a:bodyPr/>
                    <a:lstStyle/>
                    <a:p>
                      <a:endParaRPr lang="es-EC" dirty="0"/>
                    </a:p>
                  </a:txBody>
                  <a:tcPr/>
                </a:tc>
                <a:tc>
                  <a:txBody>
                    <a:bodyPr/>
                    <a:lstStyle/>
                    <a:p>
                      <a:pPr algn="ctr"/>
                      <a:endParaRPr lang="es-EC" sz="2400" b="1" dirty="0">
                        <a:solidFill>
                          <a:schemeClr val="bg1"/>
                        </a:solidFill>
                      </a:endParaRPr>
                    </a:p>
                  </a:txBody>
                  <a:tcPr anchor="ctr"/>
                </a:tc>
                <a:tc>
                  <a:txBody>
                    <a:bodyPr/>
                    <a:lstStyle/>
                    <a:p>
                      <a:endParaRPr lang="es-EC" dirty="0"/>
                    </a:p>
                  </a:txBody>
                  <a:tcPr/>
                </a:tc>
                <a:tc>
                  <a:txBody>
                    <a:bodyPr/>
                    <a:lstStyle/>
                    <a:p>
                      <a:endParaRPr lang="es-EC" dirty="0"/>
                    </a:p>
                  </a:txBody>
                  <a:tcPr/>
                </a:tc>
                <a:tc>
                  <a:txBody>
                    <a:bodyPr/>
                    <a:lstStyle/>
                    <a:p>
                      <a:endParaRPr lang="es-EC" dirty="0"/>
                    </a:p>
                  </a:txBody>
                  <a:tcPr/>
                </a:tc>
              </a:tr>
              <a:tr h="1447664">
                <a:tc>
                  <a:txBody>
                    <a:bodyPr/>
                    <a:lstStyle/>
                    <a:p>
                      <a:endParaRPr lang="es-EC" sz="1400" b="1" dirty="0"/>
                    </a:p>
                  </a:txBody>
                  <a:tcPr/>
                </a:tc>
                <a:tc>
                  <a:txBody>
                    <a:bodyPr/>
                    <a:lstStyle/>
                    <a:p>
                      <a:pPr algn="ct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E8EDF4"/>
                    </a:solidFill>
                  </a:tcPr>
                </a:tc>
                <a:tc>
                  <a:txBody>
                    <a:bodyPr/>
                    <a:lstStyle/>
                    <a:p>
                      <a:endParaRPr lang="es-EC" dirty="0"/>
                    </a:p>
                  </a:txBody>
                  <a:tcPr/>
                </a:tc>
                <a:tc>
                  <a:txBody>
                    <a:bodyPr/>
                    <a:lstStyle/>
                    <a:p>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cap="none" spc="0" dirty="0" smtClean="0">
                          <a:ln>
                            <a:noFill/>
                          </a:ln>
                          <a:solidFill>
                            <a:schemeClr val="bg1"/>
                          </a:solidFill>
                          <a:effectLst>
                            <a:outerShdw blurRad="50800" dist="38100" dir="2700000" algn="tl" rotWithShape="0">
                              <a:prstClr val="black">
                                <a:alpha val="40000"/>
                              </a:prstClr>
                            </a:outerShdw>
                          </a:effectLst>
                        </a:rPr>
                        <a:t>Alcance</a:t>
                      </a: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chemeClr val="accent1">
                        <a:lumMod val="60000"/>
                        <a:lumOff val="40000"/>
                      </a:schemeClr>
                    </a:solidFill>
                  </a:tcPr>
                </a:tc>
              </a:tr>
            </a:tbl>
          </a:graphicData>
        </a:graphic>
      </p:graphicFrame>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2780928"/>
            <a:ext cx="1776038"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5455651"/>
            <a:ext cx="1800200" cy="1402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542" y="69776"/>
            <a:ext cx="175235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2765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30</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Arquitectura Tecnológica Analítica</a:t>
            </a:r>
            <a:endParaRPr lang="en-US" dirty="0">
              <a:solidFill>
                <a:schemeClr val="accent2"/>
              </a:solidFill>
            </a:endParaRPr>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74" y="1577553"/>
            <a:ext cx="6254750"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4805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72307349"/>
              </p:ext>
            </p:extLst>
          </p:nvPr>
        </p:nvGraphicFramePr>
        <p:xfrm>
          <a:off x="0" y="44624"/>
          <a:ext cx="9144000" cy="684076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348274">
                <a:tc>
                  <a:txBody>
                    <a:bodyPr/>
                    <a:lstStyle/>
                    <a:p>
                      <a:endParaRPr lang="es-EC" dirty="0"/>
                    </a:p>
                  </a:txBody>
                  <a:tcPr>
                    <a:solidFill>
                      <a:srgbClr val="E9EDF4"/>
                    </a:solidFill>
                  </a:tcPr>
                </a:tc>
                <a:tc>
                  <a:txBody>
                    <a:bodyPr/>
                    <a:lstStyle/>
                    <a:p>
                      <a:pPr algn="ctr"/>
                      <a:endParaRPr lang="es-EC" sz="2000" dirty="0">
                        <a:effectLst>
                          <a:outerShdw blurRad="50800" dist="38100" dir="2700000" algn="tl" rotWithShape="0">
                            <a:prstClr val="black">
                              <a:alpha val="40000"/>
                            </a:prstClr>
                          </a:outerShdw>
                        </a:effectLst>
                      </a:endParaRPr>
                    </a:p>
                  </a:txBody>
                  <a:tcPr anchor="ctr">
                    <a:solidFill>
                      <a:srgbClr val="E8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c>
                  <a:txBody>
                    <a:bodyPr/>
                    <a:lstStyle/>
                    <a:p>
                      <a:pPr algn="ctr"/>
                      <a:r>
                        <a:rPr lang="en-US" sz="2400" b="1" dirty="0" smtClean="0">
                          <a:solidFill>
                            <a:schemeClr val="bg1"/>
                          </a:solidFill>
                          <a:effectLst>
                            <a:outerShdw blurRad="50800" dist="38100" dir="2700000" algn="tl" rotWithShape="0">
                              <a:prstClr val="black">
                                <a:alpha val="40000"/>
                              </a:prstClr>
                            </a:outerShdw>
                          </a:effectLst>
                        </a:rPr>
                        <a:t>Arquitectura de TI</a:t>
                      </a:r>
                      <a:endParaRPr lang="es-EC" sz="2800" dirty="0" smtClean="0">
                        <a:effectLst>
                          <a:outerShdw blurRad="50800" dist="38100" dir="2700000" algn="tl" rotWithShape="0">
                            <a:prstClr val="black">
                              <a:alpha val="40000"/>
                            </a:prstClr>
                          </a:outerShdw>
                        </a:effectLst>
                      </a:endParaRPr>
                    </a:p>
                  </a:txBody>
                  <a:tcPr anchor="ctr">
                    <a:solidFill>
                      <a:srgbClr val="85A644"/>
                    </a:solidFill>
                  </a:tcPr>
                </a:tc>
                <a:tc>
                  <a:txBody>
                    <a:bodyPr/>
                    <a:lstStyle/>
                    <a:p>
                      <a:pPr algn="ct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r>
              <a:tr h="1348274">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r>
              <a:tr h="1348274">
                <a:tc>
                  <a:txBody>
                    <a:bodyPr/>
                    <a:lstStyle/>
                    <a:p>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dirty="0" smtClean="0">
                        <a:solidFill>
                          <a:schemeClr val="bg1"/>
                        </a:solidFill>
                        <a:effectLst>
                          <a:outerShdw blurRad="50800" dist="38100" dir="2700000" algn="tl" rotWithShape="0">
                            <a:prstClr val="black">
                              <a:alpha val="40000"/>
                            </a:prstClr>
                          </a:outerShdw>
                        </a:effectLst>
                      </a:endParaRPr>
                    </a:p>
                  </a:txBody>
                  <a:tcPr anchor="ctr">
                    <a:solidFill>
                      <a:srgbClr val="E9EDF4"/>
                    </a:solidFill>
                  </a:tcPr>
                </a:tc>
                <a:tc>
                  <a:txBody>
                    <a:bodyPr/>
                    <a:lstStyle/>
                    <a:p>
                      <a:pPr algn="ctr"/>
                      <a:r>
                        <a:rPr lang="en-US" sz="2200" b="1" dirty="0" smtClean="0">
                          <a:solidFill>
                            <a:schemeClr val="bg1"/>
                          </a:solidFill>
                          <a:effectLst>
                            <a:outerShdw blurRad="50800" dist="38100" dir="2700000" algn="tl" rotWithShape="0">
                              <a:prstClr val="black">
                                <a:alpha val="40000"/>
                              </a:prstClr>
                            </a:outerShdw>
                          </a:effectLst>
                        </a:rPr>
                        <a:t>Herramientas</a:t>
                      </a:r>
                      <a:r>
                        <a:rPr lang="en-US" sz="2400" b="1" baseline="0" dirty="0" smtClean="0">
                          <a:solidFill>
                            <a:schemeClr val="bg1"/>
                          </a:solidFill>
                          <a:effectLst>
                            <a:outerShdw blurRad="50800" dist="38100" dir="2700000" algn="tl" rotWithShape="0">
                              <a:prstClr val="black">
                                <a:alpha val="40000"/>
                              </a:prstClr>
                            </a:outerShdw>
                          </a:effectLst>
                        </a:rPr>
                        <a:t> de TI</a:t>
                      </a:r>
                      <a:endParaRPr lang="es-EC" dirty="0"/>
                    </a:p>
                  </a:txBody>
                  <a:tcPr anchor="ctr">
                    <a:solidFill>
                      <a:srgbClr val="FFC000"/>
                    </a:solidFill>
                  </a:tcPr>
                </a:tc>
                <a:tc>
                  <a:txBody>
                    <a:bodyPr/>
                    <a:lstStyle/>
                    <a:p>
                      <a:pPr algn="ctr"/>
                      <a:endParaRPr lang="es-EC" sz="2400" b="1" dirty="0">
                        <a:solidFill>
                          <a:schemeClr val="bg1"/>
                        </a:solidFill>
                        <a:effectLst>
                          <a:outerShdw blurRad="50800" dist="38100" dir="2700000" algn="tl" rotWithShape="0">
                            <a:prstClr val="black">
                              <a:alpha val="40000"/>
                            </a:prstClr>
                          </a:outerShdw>
                        </a:effectLst>
                      </a:endParaRPr>
                    </a:p>
                  </a:txBody>
                  <a:tcPr anchor="ctr">
                    <a:solidFill>
                      <a:srgbClr val="E8EDF4"/>
                    </a:solidFill>
                  </a:tcPr>
                </a:tc>
                <a:tc>
                  <a:txBody>
                    <a:bodyPr/>
                    <a:lstStyle/>
                    <a:p>
                      <a:pPr algn="ctr"/>
                      <a:endParaRPr lang="es-EC" sz="2400" dirty="0">
                        <a:effectLst>
                          <a:outerShdw blurRad="50800" dist="38100" dir="2700000" algn="tl" rotWithShape="0">
                            <a:prstClr val="black">
                              <a:alpha val="40000"/>
                            </a:prstClr>
                          </a:outerShdw>
                        </a:effectLst>
                      </a:endParaRPr>
                    </a:p>
                  </a:txBody>
                  <a:tcPr anchor="ctr">
                    <a:solidFill>
                      <a:srgbClr val="E8EDF4"/>
                    </a:solidFill>
                  </a:tcPr>
                </a:tc>
              </a:tr>
              <a:tr h="1348274">
                <a:tc>
                  <a:txBody>
                    <a:bodyPr/>
                    <a:lstStyle/>
                    <a:p>
                      <a:endParaRPr lang="es-EC" dirty="0"/>
                    </a:p>
                  </a:txBody>
                  <a:tcPr/>
                </a:tc>
                <a:tc>
                  <a:txBody>
                    <a:bodyPr/>
                    <a:lstStyle/>
                    <a:p>
                      <a:pPr algn="ctr"/>
                      <a:endParaRPr lang="es-EC" sz="2400" b="1" dirty="0">
                        <a:solidFill>
                          <a:schemeClr val="bg1"/>
                        </a:solidFill>
                      </a:endParaRPr>
                    </a:p>
                  </a:txBody>
                  <a:tcPr anchor="ctr"/>
                </a:tc>
                <a:tc>
                  <a:txBody>
                    <a:bodyPr/>
                    <a:lstStyle/>
                    <a:p>
                      <a:endParaRPr lang="es-EC" dirty="0"/>
                    </a:p>
                  </a:txBody>
                  <a:tcPr/>
                </a:tc>
                <a:tc>
                  <a:txBody>
                    <a:bodyPr/>
                    <a:lstStyle/>
                    <a:p>
                      <a:endParaRPr lang="es-EC" dirty="0"/>
                    </a:p>
                  </a:txBody>
                  <a:tcPr/>
                </a:tc>
                <a:tc>
                  <a:txBody>
                    <a:bodyPr/>
                    <a:lstStyle/>
                    <a:p>
                      <a:endParaRPr lang="es-EC" dirty="0"/>
                    </a:p>
                  </a:txBody>
                  <a:tcPr/>
                </a:tc>
              </a:tr>
              <a:tr h="1447664">
                <a:tc>
                  <a:txBody>
                    <a:bodyPr/>
                    <a:lstStyle/>
                    <a:p>
                      <a:endParaRPr lang="es-EC" sz="1400" b="1" dirty="0"/>
                    </a:p>
                  </a:txBody>
                  <a:tcPr/>
                </a:tc>
                <a:tc>
                  <a:txBody>
                    <a:bodyPr/>
                    <a:lstStyle/>
                    <a:p>
                      <a:pPr algn="ct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E8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cap="none" spc="0" dirty="0" err="1" smtClean="0">
                          <a:ln>
                            <a:noFill/>
                          </a:ln>
                          <a:solidFill>
                            <a:schemeClr val="bg1"/>
                          </a:solidFill>
                          <a:effectLst>
                            <a:outerShdw blurRad="50800" dist="38100" dir="2700000" algn="tl" rotWithShape="0">
                              <a:prstClr val="black">
                                <a:alpha val="40000"/>
                              </a:prstClr>
                            </a:outerShdw>
                          </a:effectLst>
                        </a:rPr>
                        <a:t>Catálogo</a:t>
                      </a:r>
                      <a:r>
                        <a:rPr lang="en-US" sz="2400" b="1" cap="none" spc="0" baseline="0" dirty="0" smtClean="0">
                          <a:ln>
                            <a:noFill/>
                          </a:ln>
                          <a:solidFill>
                            <a:schemeClr val="bg1"/>
                          </a:solidFill>
                          <a:effectLst>
                            <a:outerShdw blurRad="50800" dist="38100" dir="2700000" algn="tl" rotWithShape="0">
                              <a:prstClr val="black">
                                <a:alpha val="40000"/>
                              </a:prstClr>
                            </a:outerShdw>
                          </a:effectLst>
                        </a:rPr>
                        <a:t> </a:t>
                      </a:r>
                      <a:r>
                        <a:rPr lang="en-US" sz="2400" b="1" cap="none" spc="0" dirty="0" smtClean="0">
                          <a:ln>
                            <a:noFill/>
                          </a:ln>
                          <a:solidFill>
                            <a:schemeClr val="bg1"/>
                          </a:solidFill>
                          <a:effectLst>
                            <a:outerShdw blurRad="50800" dist="38100" dir="2700000" algn="tl" rotWithShape="0">
                              <a:prstClr val="black">
                                <a:alpha val="40000"/>
                              </a:prstClr>
                            </a:outerShdw>
                          </a:effectLst>
                        </a:rPr>
                        <a:t>Productos y Servicios</a:t>
                      </a: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4FCD7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r>
            </a:tbl>
          </a:graphicData>
        </a:graphic>
      </p:graphicFrame>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7" y="116632"/>
            <a:ext cx="1800200" cy="1246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5" y="2760355"/>
            <a:ext cx="1800201" cy="12858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7" y="5517232"/>
            <a:ext cx="1728190" cy="1340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6435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ppt_w</p:attrName>
                                        </p:attrNameLst>
                                      </p:cBhvr>
                                      <p:tavLst>
                                        <p:tav tm="0" fmla="#ppt_w*sin(2.5*pi*$)">
                                          <p:val>
                                            <p:fltVal val="0"/>
                                          </p:val>
                                        </p:tav>
                                        <p:tav tm="100000">
                                          <p:val>
                                            <p:fltVal val="1"/>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32</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Herramientas de </a:t>
            </a:r>
            <a:br>
              <a:rPr lang="es-EC" sz="2800" dirty="0" smtClean="0"/>
            </a:br>
            <a:r>
              <a:rPr lang="es-EC" sz="2800" dirty="0" smtClean="0"/>
              <a:t>Comunicación</a:t>
            </a:r>
            <a:endParaRPr lang="en-US" dirty="0">
              <a:solidFill>
                <a:schemeClr val="accent2"/>
              </a:solidFill>
            </a:endParaRPr>
          </a:p>
        </p:txBody>
      </p:sp>
      <p:sp>
        <p:nvSpPr>
          <p:cNvPr id="5" name="Rectangle 5"/>
          <p:cNvSpPr txBox="1">
            <a:spLocks noChangeArrowheads="1"/>
          </p:cNvSpPr>
          <p:nvPr/>
        </p:nvSpPr>
        <p:spPr bwMode="auto">
          <a:xfrm>
            <a:off x="1907704" y="1724499"/>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S" sz="1600" b="1" dirty="0"/>
              <a:t>Acceso a </a:t>
            </a:r>
            <a:r>
              <a:rPr lang="es-ES" sz="1600" b="1" dirty="0" smtClean="0"/>
              <a:t>Internet</a:t>
            </a:r>
          </a:p>
          <a:p>
            <a:pPr marL="457200" lvl="1" indent="0" algn="just">
              <a:buClr>
                <a:schemeClr val="accent2">
                  <a:lumMod val="75000"/>
                </a:schemeClr>
              </a:buClr>
              <a:buNone/>
            </a:pPr>
            <a:r>
              <a:rPr lang="es-ES" sz="1400" b="1" dirty="0" smtClean="0">
                <a:solidFill>
                  <a:schemeClr val="tx2">
                    <a:lumMod val="75000"/>
                  </a:schemeClr>
                </a:solidFill>
                <a:latin typeface="+mj-lt"/>
              </a:rPr>
              <a:t>Requisito para la entrega de servicios</a:t>
            </a:r>
            <a:endParaRPr lang="es-ES" sz="1200" b="1" dirty="0" smtClean="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err="1" smtClean="0"/>
              <a:t>WebSite</a:t>
            </a:r>
            <a:endParaRPr lang="es-ES" sz="1600" b="1" dirty="0" smtClean="0"/>
          </a:p>
          <a:p>
            <a:pPr marL="457200" lvl="1" indent="0" algn="just">
              <a:buClr>
                <a:schemeClr val="accent2">
                  <a:lumMod val="75000"/>
                </a:schemeClr>
              </a:buClr>
              <a:buNone/>
            </a:pPr>
            <a:r>
              <a:rPr lang="es-ES" sz="1400" b="1" dirty="0">
                <a:solidFill>
                  <a:schemeClr val="tx2">
                    <a:lumMod val="75000"/>
                  </a:schemeClr>
                </a:solidFill>
                <a:latin typeface="+mj-lt"/>
              </a:rPr>
              <a:t>La empresa proveedora del servicio, deberá contar con un sitio WEB que permita a los </a:t>
            </a:r>
            <a:r>
              <a:rPr lang="es-ES" sz="1400" b="1" dirty="0" smtClean="0">
                <a:solidFill>
                  <a:schemeClr val="tx2">
                    <a:lumMod val="75000"/>
                  </a:schemeClr>
                </a:solidFill>
                <a:latin typeface="+mj-lt"/>
              </a:rPr>
              <a:t>clientes acceder a servicios en línea</a:t>
            </a:r>
            <a:r>
              <a:rPr lang="es-ES" sz="1200" b="1" dirty="0" smtClean="0">
                <a:solidFill>
                  <a:schemeClr val="tx2">
                    <a:lumMod val="75000"/>
                  </a:schemeClr>
                </a:solidFill>
                <a:latin typeface="+mj-lt"/>
              </a:rPr>
              <a:t>.</a:t>
            </a:r>
            <a:endParaRPr lang="es-ES" sz="12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smtClean="0"/>
              <a:t>Acceso Remoto </a:t>
            </a:r>
            <a:r>
              <a:rPr lang="es-ES" sz="1600" b="1" dirty="0"/>
              <a:t>y VPN (Virtual </a:t>
            </a:r>
            <a:r>
              <a:rPr lang="es-ES" sz="1600" b="1" dirty="0" err="1"/>
              <a:t>Private</a:t>
            </a:r>
            <a:r>
              <a:rPr lang="es-ES" sz="1600" b="1" dirty="0"/>
              <a:t> Networks)</a:t>
            </a:r>
          </a:p>
          <a:p>
            <a:pPr marL="457200" lvl="1" indent="0" algn="just">
              <a:buClr>
                <a:schemeClr val="accent2">
                  <a:lumMod val="75000"/>
                </a:schemeClr>
              </a:buClr>
              <a:buNone/>
            </a:pPr>
            <a:r>
              <a:rPr lang="es-ES" sz="1400" b="1" dirty="0" smtClean="0">
                <a:solidFill>
                  <a:schemeClr val="tx2">
                    <a:lumMod val="75000"/>
                  </a:schemeClr>
                </a:solidFill>
                <a:latin typeface="+mj-lt"/>
              </a:rPr>
              <a:t>Acceder </a:t>
            </a:r>
            <a:r>
              <a:rPr lang="es-ES" sz="1400" b="1" dirty="0">
                <a:solidFill>
                  <a:schemeClr val="tx2">
                    <a:lumMod val="75000"/>
                  </a:schemeClr>
                </a:solidFill>
                <a:latin typeface="+mj-lt"/>
              </a:rPr>
              <a:t>remotamente pero de forma segura hacia la infraestructura del cliente, con el fin de proveer soporte en </a:t>
            </a:r>
            <a:r>
              <a:rPr lang="es-ES" sz="1400" b="1" dirty="0" smtClean="0">
                <a:solidFill>
                  <a:schemeClr val="tx2">
                    <a:lumMod val="75000"/>
                  </a:schemeClr>
                </a:solidFill>
                <a:latin typeface="+mj-lt"/>
              </a:rPr>
              <a:t>línea.</a:t>
            </a: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a:t>Líneas telefónicas de Servicio</a:t>
            </a:r>
            <a:endParaRPr lang="es-EC" sz="1600" b="1" dirty="0"/>
          </a:p>
          <a:p>
            <a:pPr marL="457200" lvl="1" indent="0" algn="just">
              <a:buClr>
                <a:schemeClr val="accent2">
                  <a:lumMod val="75000"/>
                </a:schemeClr>
              </a:buClr>
              <a:buNone/>
            </a:pPr>
            <a:r>
              <a:rPr lang="es-EC" sz="1400" b="1" dirty="0" smtClean="0">
                <a:solidFill>
                  <a:schemeClr val="tx2">
                    <a:lumMod val="75000"/>
                  </a:schemeClr>
                </a:solidFill>
                <a:latin typeface="+mj-lt"/>
              </a:rPr>
              <a:t>Atender </a:t>
            </a:r>
            <a:r>
              <a:rPr lang="es-EC" sz="1400" b="1" dirty="0">
                <a:solidFill>
                  <a:schemeClr val="tx2">
                    <a:lumMod val="75000"/>
                  </a:schemeClr>
                </a:solidFill>
                <a:latin typeface="+mj-lt"/>
              </a:rPr>
              <a:t>las emergencias de los clientes hasta en horarios </a:t>
            </a:r>
            <a:r>
              <a:rPr lang="es-EC" sz="1400" b="1" dirty="0" smtClean="0">
                <a:solidFill>
                  <a:schemeClr val="tx2">
                    <a:lumMod val="75000"/>
                  </a:schemeClr>
                </a:solidFill>
                <a:latin typeface="+mj-lt"/>
              </a:rPr>
              <a:t>24/7, dependiendo </a:t>
            </a:r>
            <a:r>
              <a:rPr lang="es-EC" sz="1400" b="1" dirty="0">
                <a:solidFill>
                  <a:schemeClr val="tx2">
                    <a:lumMod val="75000"/>
                  </a:schemeClr>
                </a:solidFill>
                <a:latin typeface="+mj-lt"/>
              </a:rPr>
              <a:t>del tipo de servicio contratado.</a:t>
            </a:r>
          </a:p>
          <a:p>
            <a:pPr lvl="1" algn="just">
              <a:buClr>
                <a:schemeClr val="accent2">
                  <a:lumMod val="75000"/>
                </a:schemeClr>
              </a:buClr>
              <a:buFont typeface="Wingdings" pitchFamily="2" charset="2"/>
              <a:buChar char="ü"/>
            </a:pPr>
            <a:endParaRPr lang="es-EC" sz="1400" b="1" dirty="0">
              <a:solidFill>
                <a:schemeClr val="tx2">
                  <a:lumMod val="75000"/>
                </a:schemeClr>
              </a:solidFill>
              <a:latin typeface="+mj-lt"/>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133" y="476672"/>
            <a:ext cx="1100138" cy="1038225"/>
          </a:xfrm>
          <a:prstGeom prst="rect">
            <a:avLst/>
          </a:prstGeom>
        </p:spPr>
      </p:pic>
    </p:spTree>
    <p:extLst>
      <p:ext uri="{BB962C8B-B14F-4D97-AF65-F5344CB8AC3E}">
        <p14:creationId xmlns:p14="http://schemas.microsoft.com/office/powerpoint/2010/main" val="3454291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33</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S" sz="2800" dirty="0"/>
              <a:t>Herramientas de </a:t>
            </a:r>
            <a:r>
              <a:rPr lang="es-ES" sz="2800" dirty="0" smtClean="0"/>
              <a:t/>
            </a:r>
            <a:br>
              <a:rPr lang="es-ES" sz="2800" dirty="0" smtClean="0"/>
            </a:br>
            <a:r>
              <a:rPr lang="es-ES" sz="2800" dirty="0" smtClean="0"/>
              <a:t>Colaboración</a:t>
            </a:r>
            <a:endParaRPr lang="en-US" dirty="0">
              <a:solidFill>
                <a:schemeClr val="accent2"/>
              </a:solidFill>
            </a:endParaRPr>
          </a:p>
        </p:txBody>
      </p:sp>
      <p:sp>
        <p:nvSpPr>
          <p:cNvPr id="5" name="Rectangle 5"/>
          <p:cNvSpPr txBox="1">
            <a:spLocks noChangeArrowheads="1"/>
          </p:cNvSpPr>
          <p:nvPr/>
        </p:nvSpPr>
        <p:spPr bwMode="auto">
          <a:xfrm>
            <a:off x="1907704" y="1724499"/>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S" sz="1600" b="1" dirty="0"/>
              <a:t>Redes </a:t>
            </a:r>
            <a:r>
              <a:rPr lang="es-ES" sz="1600" b="1" dirty="0" smtClean="0"/>
              <a:t>Sociales</a:t>
            </a:r>
          </a:p>
          <a:p>
            <a:pPr lvl="1" algn="just">
              <a:buClr>
                <a:schemeClr val="accent2">
                  <a:lumMod val="75000"/>
                </a:schemeClr>
              </a:buClr>
              <a:buFont typeface="Arial" pitchFamily="34" charset="0"/>
              <a:buChar char="•"/>
            </a:pPr>
            <a:r>
              <a:rPr lang="es-EC" sz="1400" b="1" dirty="0" smtClean="0">
                <a:solidFill>
                  <a:schemeClr val="tx2">
                    <a:lumMod val="75000"/>
                  </a:schemeClr>
                </a:solidFill>
                <a:latin typeface="+mj-lt"/>
              </a:rPr>
              <a:t>Mantener </a:t>
            </a:r>
            <a:r>
              <a:rPr lang="es-EC" sz="1400" b="1" dirty="0">
                <a:solidFill>
                  <a:schemeClr val="tx2">
                    <a:lumMod val="75000"/>
                  </a:schemeClr>
                </a:solidFill>
                <a:latin typeface="+mj-lt"/>
              </a:rPr>
              <a:t>informados a los clientes de las noticias, promociones y recomendaciones que el centro de servicio les </a:t>
            </a:r>
            <a:r>
              <a:rPr lang="es-EC" sz="1400" b="1" dirty="0" smtClean="0">
                <a:solidFill>
                  <a:schemeClr val="tx2">
                    <a:lumMod val="75000"/>
                  </a:schemeClr>
                </a:solidFill>
                <a:latin typeface="+mj-lt"/>
              </a:rPr>
              <a:t>proporcionará.</a:t>
            </a:r>
          </a:p>
          <a:p>
            <a:pPr lvl="1" algn="just">
              <a:buClr>
                <a:schemeClr val="accent2">
                  <a:lumMod val="75000"/>
                </a:schemeClr>
              </a:buClr>
              <a:buFont typeface="Arial" pitchFamily="34" charset="0"/>
              <a:buChar char="•"/>
            </a:pPr>
            <a:endParaRPr lang="es-ES" sz="12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a:t>Software de comunicación </a:t>
            </a:r>
            <a:r>
              <a:rPr lang="es-ES" sz="1600" b="1" dirty="0" smtClean="0"/>
              <a:t>grupal</a:t>
            </a:r>
          </a:p>
          <a:p>
            <a:pPr lvl="1" algn="just">
              <a:buClr>
                <a:schemeClr val="accent2">
                  <a:lumMod val="75000"/>
                </a:schemeClr>
              </a:buClr>
              <a:buFont typeface="Arial" pitchFamily="34" charset="0"/>
              <a:buChar char="•"/>
            </a:pPr>
            <a:r>
              <a:rPr lang="es-EC" sz="1400" b="1" dirty="0">
                <a:solidFill>
                  <a:schemeClr val="tx2">
                    <a:lumMod val="75000"/>
                  </a:schemeClr>
                </a:solidFill>
                <a:latin typeface="+mj-lt"/>
              </a:rPr>
              <a:t>Mantener contacto ágil y permanente entre los clientes y la mesa de servicios, a través de chat, llamadas, video conferencias y la funcionalidad de compartir el escritorio</a:t>
            </a:r>
            <a:r>
              <a:rPr lang="es-EC" sz="1400" b="1" dirty="0" smtClean="0">
                <a:solidFill>
                  <a:schemeClr val="tx2">
                    <a:lumMod val="75000"/>
                  </a:schemeClr>
                </a:solidFill>
                <a:latin typeface="+mj-lt"/>
              </a:rPr>
              <a:t>.</a:t>
            </a:r>
          </a:p>
          <a:p>
            <a:pPr lvl="1" algn="just">
              <a:buClr>
                <a:schemeClr val="accent2">
                  <a:lumMod val="75000"/>
                </a:schemeClr>
              </a:buClr>
              <a:buFont typeface="Arial" pitchFamily="34" charset="0"/>
              <a:buChar char="•"/>
            </a:pPr>
            <a:endParaRPr lang="es-ES" sz="12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a:t>Almacenamiento en la </a:t>
            </a:r>
            <a:r>
              <a:rPr lang="es-ES" sz="1600" b="1" dirty="0" smtClean="0"/>
              <a:t>Nube</a:t>
            </a:r>
          </a:p>
          <a:p>
            <a:pPr lvl="1" algn="just">
              <a:buClr>
                <a:schemeClr val="accent2">
                  <a:lumMod val="75000"/>
                </a:schemeClr>
              </a:buClr>
              <a:buFont typeface="Arial" pitchFamily="34" charset="0"/>
              <a:buChar char="•"/>
            </a:pPr>
            <a:r>
              <a:rPr lang="es-EC" sz="1400" b="1" dirty="0" smtClean="0">
                <a:solidFill>
                  <a:schemeClr val="tx2">
                    <a:lumMod val="75000"/>
                  </a:schemeClr>
                </a:solidFill>
                <a:latin typeface="+mj-lt"/>
              </a:rPr>
              <a:t>Intercambiar </a:t>
            </a:r>
            <a:r>
              <a:rPr lang="es-EC" sz="1400" b="1" dirty="0">
                <a:solidFill>
                  <a:schemeClr val="tx2">
                    <a:lumMod val="75000"/>
                  </a:schemeClr>
                </a:solidFill>
                <a:latin typeface="+mj-lt"/>
              </a:rPr>
              <a:t>volúmenes más grandes de información, se emplearán herramientas de almacenamiento en “la nube”, que proporcionen espacios adecuados y que certifiquen los niveles de seguridad requeridos.</a:t>
            </a:r>
            <a:endParaRPr lang="es-ES" sz="1400" b="1" dirty="0">
              <a:solidFill>
                <a:schemeClr val="tx2">
                  <a:lumMod val="75000"/>
                </a:schemeClr>
              </a:solidFill>
              <a:latin typeface="+mj-lt"/>
            </a:endParaRPr>
          </a:p>
          <a:p>
            <a:pPr lvl="1" algn="just">
              <a:buClr>
                <a:schemeClr val="accent2">
                  <a:lumMod val="75000"/>
                </a:schemeClr>
              </a:buClr>
              <a:buFont typeface="Wingdings" pitchFamily="2" charset="2"/>
              <a:buChar char="ü"/>
            </a:pPr>
            <a:endParaRPr lang="es-EC" sz="1200" b="1" dirty="0">
              <a:solidFill>
                <a:schemeClr val="tx2">
                  <a:lumMod val="75000"/>
                </a:schemeClr>
              </a:solidFill>
              <a:latin typeface="+mj-lt"/>
            </a:endParaRPr>
          </a:p>
          <a:p>
            <a:pPr algn="just">
              <a:buClr>
                <a:schemeClr val="accent2">
                  <a:lumMod val="75000"/>
                </a:schemeClr>
              </a:buClr>
              <a:buFont typeface="Wingdings" pitchFamily="2" charset="2"/>
              <a:buChar char="ü"/>
            </a:pPr>
            <a:endParaRPr lang="es-EC" sz="1600" b="1" dirty="0"/>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762" y="116632"/>
            <a:ext cx="2642237" cy="1585342"/>
          </a:xfrm>
          <a:prstGeom prst="rect">
            <a:avLst/>
          </a:prstGeom>
        </p:spPr>
      </p:pic>
    </p:spTree>
    <p:extLst>
      <p:ext uri="{BB962C8B-B14F-4D97-AF65-F5344CB8AC3E}">
        <p14:creationId xmlns:p14="http://schemas.microsoft.com/office/powerpoint/2010/main" val="252309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34</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a:t>Herramientas de Apoyo</a:t>
            </a:r>
          </a:p>
        </p:txBody>
      </p:sp>
      <p:sp>
        <p:nvSpPr>
          <p:cNvPr id="5" name="Rectangle 5"/>
          <p:cNvSpPr txBox="1">
            <a:spLocks noChangeArrowheads="1"/>
          </p:cNvSpPr>
          <p:nvPr/>
        </p:nvSpPr>
        <p:spPr bwMode="auto">
          <a:xfrm>
            <a:off x="1907704" y="1724499"/>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S" sz="1600" b="1" dirty="0" smtClean="0"/>
              <a:t>Logísticas</a:t>
            </a:r>
          </a:p>
          <a:p>
            <a:pPr lvl="1" algn="just">
              <a:buClr>
                <a:schemeClr val="accent2">
                  <a:lumMod val="75000"/>
                </a:schemeClr>
              </a:buClr>
              <a:buFont typeface="Arial" pitchFamily="34" charset="0"/>
              <a:buChar char="•"/>
            </a:pPr>
            <a:r>
              <a:rPr lang="es-EC" sz="1400" b="1" dirty="0" smtClean="0">
                <a:solidFill>
                  <a:schemeClr val="tx2">
                    <a:lumMod val="75000"/>
                  </a:schemeClr>
                </a:solidFill>
                <a:latin typeface="+mj-lt"/>
              </a:rPr>
              <a:t>Medios </a:t>
            </a:r>
            <a:r>
              <a:rPr lang="es-EC" sz="1400" b="1" dirty="0">
                <a:solidFill>
                  <a:schemeClr val="tx2">
                    <a:lumMod val="75000"/>
                  </a:schemeClr>
                </a:solidFill>
                <a:latin typeface="+mj-lt"/>
              </a:rPr>
              <a:t>de transporte para garantizar la entrega de productos e intercambio de documentos con los clientes</a:t>
            </a:r>
            <a:r>
              <a:rPr lang="es-EC" sz="1400" b="1" dirty="0" smtClean="0">
                <a:solidFill>
                  <a:schemeClr val="tx2">
                    <a:lumMod val="75000"/>
                  </a:schemeClr>
                </a:solidFill>
                <a:latin typeface="+mj-lt"/>
              </a:rPr>
              <a:t>.</a:t>
            </a:r>
          </a:p>
          <a:p>
            <a:pPr lvl="1" algn="just">
              <a:buClr>
                <a:schemeClr val="accent2">
                  <a:lumMod val="75000"/>
                </a:schemeClr>
              </a:buClr>
              <a:buFont typeface="Arial" pitchFamily="34" charset="0"/>
              <a:buChar char="•"/>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a:t>Sistemas de </a:t>
            </a:r>
            <a:r>
              <a:rPr lang="es-ES" sz="1600" b="1" dirty="0" smtClean="0"/>
              <a:t>información</a:t>
            </a:r>
          </a:p>
          <a:p>
            <a:pPr lvl="1" algn="just">
              <a:buClr>
                <a:schemeClr val="accent2">
                  <a:lumMod val="75000"/>
                </a:schemeClr>
              </a:buClr>
              <a:buFont typeface="Arial" pitchFamily="34" charset="0"/>
              <a:buChar char="•"/>
            </a:pPr>
            <a:r>
              <a:rPr lang="es-ES" sz="1400" b="1" dirty="0" smtClean="0">
                <a:solidFill>
                  <a:schemeClr val="tx2">
                    <a:lumMod val="75000"/>
                  </a:schemeClr>
                </a:solidFill>
                <a:latin typeface="+mj-lt"/>
              </a:rPr>
              <a:t>Software </a:t>
            </a:r>
            <a:r>
              <a:rPr lang="es-ES" sz="1400" b="1" dirty="0">
                <a:solidFill>
                  <a:schemeClr val="tx2">
                    <a:lumMod val="75000"/>
                  </a:schemeClr>
                </a:solidFill>
                <a:latin typeface="+mj-lt"/>
              </a:rPr>
              <a:t>básico para el control y gestión empresarial</a:t>
            </a:r>
            <a:r>
              <a:rPr lang="es-ES" sz="1400" b="1" dirty="0" smtClean="0">
                <a:solidFill>
                  <a:schemeClr val="tx2">
                    <a:lumMod val="75000"/>
                  </a:schemeClr>
                </a:solidFill>
                <a:latin typeface="+mj-lt"/>
              </a:rPr>
              <a:t>.</a:t>
            </a:r>
          </a:p>
          <a:p>
            <a:pPr lvl="1" algn="just">
              <a:buClr>
                <a:schemeClr val="accent2">
                  <a:lumMod val="75000"/>
                </a:schemeClr>
              </a:buClr>
              <a:buFont typeface="Arial" pitchFamily="34" charset="0"/>
              <a:buChar char="•"/>
            </a:pPr>
            <a:r>
              <a:rPr lang="es-ES" sz="1400" b="1" dirty="0" smtClean="0">
                <a:solidFill>
                  <a:schemeClr val="tx2">
                    <a:lumMod val="75000"/>
                  </a:schemeClr>
                </a:solidFill>
                <a:latin typeface="+mj-lt"/>
              </a:rPr>
              <a:t>Software </a:t>
            </a:r>
            <a:r>
              <a:rPr lang="es-ES" sz="1400" b="1" dirty="0">
                <a:solidFill>
                  <a:schemeClr val="tx2">
                    <a:lumMod val="75000"/>
                  </a:schemeClr>
                </a:solidFill>
                <a:latin typeface="+mj-lt"/>
              </a:rPr>
              <a:t>especializado para administrar la “mesa de servicios” (</a:t>
            </a:r>
            <a:r>
              <a:rPr lang="es-ES" sz="1400" b="1" dirty="0" err="1">
                <a:solidFill>
                  <a:schemeClr val="tx2">
                    <a:lumMod val="75000"/>
                  </a:schemeClr>
                </a:solidFill>
                <a:latin typeface="+mj-lt"/>
              </a:rPr>
              <a:t>Service</a:t>
            </a:r>
            <a:r>
              <a:rPr lang="es-ES" sz="1400" b="1" dirty="0">
                <a:solidFill>
                  <a:schemeClr val="tx2">
                    <a:lumMod val="75000"/>
                  </a:schemeClr>
                </a:solidFill>
                <a:latin typeface="+mj-lt"/>
              </a:rPr>
              <a:t> </a:t>
            </a:r>
            <a:r>
              <a:rPr lang="es-ES" sz="1400" b="1" dirty="0" err="1">
                <a:solidFill>
                  <a:schemeClr val="tx2">
                    <a:lumMod val="75000"/>
                  </a:schemeClr>
                </a:solidFill>
                <a:latin typeface="+mj-lt"/>
              </a:rPr>
              <a:t>Desk</a:t>
            </a:r>
            <a:r>
              <a:rPr lang="es-ES" sz="1400" b="1" dirty="0">
                <a:solidFill>
                  <a:schemeClr val="tx2">
                    <a:lumMod val="75000"/>
                  </a:schemeClr>
                </a:solidFill>
                <a:latin typeface="+mj-lt"/>
              </a:rPr>
              <a:t>). </a:t>
            </a:r>
            <a:endParaRPr lang="es-ES" sz="1400" b="1" dirty="0" smtClean="0">
              <a:solidFill>
                <a:schemeClr val="tx2">
                  <a:lumMod val="75000"/>
                </a:schemeClr>
              </a:solidFill>
              <a:latin typeface="+mj-lt"/>
            </a:endParaRPr>
          </a:p>
          <a:p>
            <a:pPr lvl="1" algn="just">
              <a:buClr>
                <a:schemeClr val="accent2">
                  <a:lumMod val="75000"/>
                </a:schemeClr>
              </a:buClr>
              <a:buFont typeface="Arial" pitchFamily="34" charset="0"/>
              <a:buChar char="•"/>
            </a:pPr>
            <a:r>
              <a:rPr lang="es-ES" sz="1400" b="1" dirty="0" smtClean="0">
                <a:solidFill>
                  <a:schemeClr val="tx2">
                    <a:lumMod val="75000"/>
                  </a:schemeClr>
                </a:solidFill>
                <a:latin typeface="+mj-lt"/>
              </a:rPr>
              <a:t>A </a:t>
            </a:r>
            <a:r>
              <a:rPr lang="es-ES" sz="1400" b="1" dirty="0">
                <a:solidFill>
                  <a:schemeClr val="tx2">
                    <a:lumMod val="75000"/>
                  </a:schemeClr>
                </a:solidFill>
                <a:latin typeface="+mj-lt"/>
              </a:rPr>
              <a:t>futuro, será necesario también el desarrollo de un CRM </a:t>
            </a:r>
            <a:endParaRPr lang="es-ES" sz="1400" b="1" dirty="0" smtClean="0">
              <a:solidFill>
                <a:schemeClr val="tx2">
                  <a:lumMod val="75000"/>
                </a:schemeClr>
              </a:solidFill>
              <a:latin typeface="+mj-lt"/>
            </a:endParaRPr>
          </a:p>
          <a:p>
            <a:pPr lvl="1" algn="just">
              <a:buClr>
                <a:schemeClr val="accent2">
                  <a:lumMod val="75000"/>
                </a:schemeClr>
              </a:buClr>
              <a:buFont typeface="Arial" pitchFamily="34" charset="0"/>
              <a:buChar char="•"/>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a:t>Software </a:t>
            </a:r>
            <a:r>
              <a:rPr lang="es-ES" sz="1600" b="1" dirty="0" smtClean="0"/>
              <a:t>utilitario</a:t>
            </a:r>
          </a:p>
          <a:p>
            <a:pPr lvl="1" algn="just">
              <a:buClr>
                <a:schemeClr val="accent2">
                  <a:lumMod val="75000"/>
                </a:schemeClr>
              </a:buClr>
              <a:buFont typeface="Arial" pitchFamily="34" charset="0"/>
              <a:buChar char="•"/>
            </a:pPr>
            <a:r>
              <a:rPr lang="es-ES" sz="1400" b="1" dirty="0" smtClean="0">
                <a:solidFill>
                  <a:schemeClr val="tx2">
                    <a:lumMod val="75000"/>
                  </a:schemeClr>
                </a:solidFill>
                <a:latin typeface="+mj-lt"/>
              </a:rPr>
              <a:t>Utilitarios </a:t>
            </a:r>
            <a:r>
              <a:rPr lang="es-ES" sz="1400" b="1" dirty="0">
                <a:solidFill>
                  <a:schemeClr val="tx2">
                    <a:lumMod val="75000"/>
                  </a:schemeClr>
                </a:solidFill>
                <a:latin typeface="+mj-lt"/>
              </a:rPr>
              <a:t>más comunes para la operación de la empresa y otras herramientas de seguridad</a:t>
            </a:r>
            <a:r>
              <a:rPr lang="es-ES" sz="1400" b="1" dirty="0" smtClean="0">
                <a:solidFill>
                  <a:schemeClr val="tx2">
                    <a:lumMod val="75000"/>
                  </a:schemeClr>
                </a:solidFill>
                <a:latin typeface="+mj-lt"/>
              </a:rPr>
              <a:t>.</a:t>
            </a:r>
          </a:p>
          <a:p>
            <a:pPr lvl="1" algn="just">
              <a:buClr>
                <a:schemeClr val="accent2">
                  <a:lumMod val="75000"/>
                </a:schemeClr>
              </a:buClr>
              <a:buFont typeface="Arial" pitchFamily="34" charset="0"/>
              <a:buChar char="•"/>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smtClean="0"/>
              <a:t>Equipamiento</a:t>
            </a:r>
          </a:p>
          <a:p>
            <a:pPr lvl="1" algn="just">
              <a:buClr>
                <a:schemeClr val="accent2">
                  <a:lumMod val="75000"/>
                </a:schemeClr>
              </a:buClr>
              <a:buFont typeface="Arial" pitchFamily="34" charset="0"/>
              <a:buChar char="•"/>
            </a:pPr>
            <a:r>
              <a:rPr lang="es-ES" sz="1400" b="1" dirty="0">
                <a:solidFill>
                  <a:schemeClr val="tx2">
                    <a:lumMod val="75000"/>
                  </a:schemeClr>
                </a:solidFill>
                <a:latin typeface="+mj-lt"/>
              </a:rPr>
              <a:t>Herramientas para mantenimiento preventivo y correctivo sobre el hardware de los clientes,</a:t>
            </a:r>
            <a:endParaRPr lang="es-EC" sz="1400" b="1" dirty="0">
              <a:solidFill>
                <a:schemeClr val="tx2">
                  <a:lumMod val="75000"/>
                </a:schemeClr>
              </a:solidFill>
              <a:latin typeface="+mj-lt"/>
            </a:endParaRPr>
          </a:p>
          <a:p>
            <a:pPr algn="just">
              <a:buClr>
                <a:schemeClr val="accent2">
                  <a:lumMod val="75000"/>
                </a:schemeClr>
              </a:buClr>
              <a:buFont typeface="Wingdings" pitchFamily="2" charset="2"/>
              <a:buChar char="ü"/>
            </a:pPr>
            <a:endParaRPr lang="es-EC" sz="1400" b="1" dirty="0">
              <a:solidFill>
                <a:schemeClr val="tx2">
                  <a:lumMod val="75000"/>
                </a:schemeClr>
              </a:solidFill>
              <a:latin typeface="+mj-lt"/>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081" y="332656"/>
            <a:ext cx="1858182" cy="1391843"/>
          </a:xfrm>
          <a:prstGeom prst="rect">
            <a:avLst/>
          </a:prstGeom>
        </p:spPr>
      </p:pic>
    </p:spTree>
    <p:extLst>
      <p:ext uri="{BB962C8B-B14F-4D97-AF65-F5344CB8AC3E}">
        <p14:creationId xmlns:p14="http://schemas.microsoft.com/office/powerpoint/2010/main" val="15061111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773042600"/>
              </p:ext>
            </p:extLst>
          </p:nvPr>
        </p:nvGraphicFramePr>
        <p:xfrm>
          <a:off x="0" y="44624"/>
          <a:ext cx="9144000" cy="684076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348274">
                <a:tc>
                  <a:txBody>
                    <a:bodyPr/>
                    <a:lstStyle/>
                    <a:p>
                      <a:endParaRPr lang="es-EC" dirty="0"/>
                    </a:p>
                  </a:txBody>
                  <a:tcPr>
                    <a:solidFill>
                      <a:srgbClr val="E9EDF4"/>
                    </a:solidFill>
                  </a:tcPr>
                </a:tc>
                <a:tc>
                  <a:txBody>
                    <a:bodyPr/>
                    <a:lstStyle/>
                    <a:p>
                      <a:pPr algn="ctr"/>
                      <a:endParaRPr lang="es-EC" sz="2000" dirty="0">
                        <a:effectLst>
                          <a:outerShdw blurRad="50800" dist="38100" dir="2700000" algn="tl" rotWithShape="0">
                            <a:prstClr val="black">
                              <a:alpha val="40000"/>
                            </a:prstClr>
                          </a:outerShdw>
                        </a:effectLst>
                      </a:endParaRPr>
                    </a:p>
                  </a:txBody>
                  <a:tcPr anchor="ctr">
                    <a:solidFill>
                      <a:srgbClr val="E8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c>
                  <a:txBody>
                    <a:bodyPr/>
                    <a:lstStyle/>
                    <a:p>
                      <a:pPr algn="ctr"/>
                      <a:r>
                        <a:rPr lang="en-US" sz="2400" b="1" dirty="0" smtClean="0">
                          <a:solidFill>
                            <a:schemeClr val="bg1"/>
                          </a:solidFill>
                          <a:effectLst>
                            <a:outerShdw blurRad="50800" dist="38100" dir="2700000" algn="tl" rotWithShape="0">
                              <a:prstClr val="black">
                                <a:alpha val="40000"/>
                              </a:prstClr>
                            </a:outerShdw>
                          </a:effectLst>
                        </a:rPr>
                        <a:t>Arquitectura de TI</a:t>
                      </a:r>
                      <a:endParaRPr lang="es-EC" sz="2800" dirty="0" smtClean="0">
                        <a:effectLst>
                          <a:outerShdw blurRad="50800" dist="38100" dir="2700000" algn="tl" rotWithShape="0">
                            <a:prstClr val="black">
                              <a:alpha val="40000"/>
                            </a:prstClr>
                          </a:outerShdw>
                        </a:effectLst>
                      </a:endParaRPr>
                    </a:p>
                  </a:txBody>
                  <a:tcPr anchor="ctr">
                    <a:solidFill>
                      <a:srgbClr val="85A644"/>
                    </a:solidFill>
                  </a:tcPr>
                </a:tc>
                <a:tc>
                  <a:txBody>
                    <a:bodyPr/>
                    <a:lstStyle/>
                    <a:p>
                      <a:pPr algn="ct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r>
              <a:tr h="1348274">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c>
                  <a:txBody>
                    <a:bodyPr/>
                    <a:lstStyle/>
                    <a:p>
                      <a:endParaRPr lang="es-EC" dirty="0"/>
                    </a:p>
                  </a:txBody>
                  <a:tcPr/>
                </a:tc>
              </a:tr>
              <a:tr h="1348274">
                <a:tc>
                  <a:txBody>
                    <a:bodyPr/>
                    <a:lstStyle/>
                    <a:p>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dirty="0" smtClean="0">
                        <a:solidFill>
                          <a:schemeClr val="bg1"/>
                        </a:solidFill>
                        <a:effectLst>
                          <a:outerShdw blurRad="50800" dist="38100" dir="2700000" algn="tl" rotWithShape="0">
                            <a:prstClr val="black">
                              <a:alpha val="40000"/>
                            </a:prstClr>
                          </a:outerShdw>
                        </a:effectLst>
                      </a:endParaRPr>
                    </a:p>
                  </a:txBody>
                  <a:tcPr anchor="ctr">
                    <a:solidFill>
                      <a:srgbClr val="E9EDF4"/>
                    </a:solidFill>
                  </a:tcPr>
                </a:tc>
                <a:tc>
                  <a:txBody>
                    <a:bodyPr/>
                    <a:lstStyle/>
                    <a:p>
                      <a:pPr algn="ctr"/>
                      <a:r>
                        <a:rPr lang="en-US" sz="2200" b="1" dirty="0" smtClean="0">
                          <a:solidFill>
                            <a:schemeClr val="bg1"/>
                          </a:solidFill>
                          <a:effectLst>
                            <a:outerShdw blurRad="50800" dist="38100" dir="2700000" algn="tl" rotWithShape="0">
                              <a:prstClr val="black">
                                <a:alpha val="40000"/>
                              </a:prstClr>
                            </a:outerShdw>
                          </a:effectLst>
                        </a:rPr>
                        <a:t>Herramientas</a:t>
                      </a:r>
                      <a:r>
                        <a:rPr lang="en-US" sz="2400" b="1" baseline="0" dirty="0" smtClean="0">
                          <a:solidFill>
                            <a:schemeClr val="bg1"/>
                          </a:solidFill>
                          <a:effectLst>
                            <a:outerShdw blurRad="50800" dist="38100" dir="2700000" algn="tl" rotWithShape="0">
                              <a:prstClr val="black">
                                <a:alpha val="40000"/>
                              </a:prstClr>
                            </a:outerShdw>
                          </a:effectLst>
                        </a:rPr>
                        <a:t> de TI</a:t>
                      </a:r>
                      <a:endParaRPr lang="es-EC" dirty="0"/>
                    </a:p>
                  </a:txBody>
                  <a:tcPr anchor="ctr">
                    <a:solidFill>
                      <a:srgbClr val="FFC000"/>
                    </a:solidFill>
                  </a:tcPr>
                </a:tc>
                <a:tc>
                  <a:txBody>
                    <a:bodyPr/>
                    <a:lstStyle/>
                    <a:p>
                      <a:pPr algn="ctr"/>
                      <a:endParaRPr lang="es-EC" sz="2400" b="1" dirty="0">
                        <a:solidFill>
                          <a:schemeClr val="bg1"/>
                        </a:solidFill>
                        <a:effectLst>
                          <a:outerShdw blurRad="50800" dist="38100" dir="2700000" algn="tl" rotWithShape="0">
                            <a:prstClr val="black">
                              <a:alpha val="40000"/>
                            </a:prstClr>
                          </a:outerShdw>
                        </a:effectLst>
                      </a:endParaRPr>
                    </a:p>
                  </a:txBody>
                  <a:tcPr anchor="ctr">
                    <a:solidFill>
                      <a:srgbClr val="E8EDF4"/>
                    </a:solidFill>
                  </a:tcPr>
                </a:tc>
                <a:tc>
                  <a:txBody>
                    <a:bodyPr/>
                    <a:lstStyle/>
                    <a:p>
                      <a:pPr algn="ctr"/>
                      <a:endParaRPr lang="es-EC" sz="2400" dirty="0">
                        <a:effectLst>
                          <a:outerShdw blurRad="50800" dist="38100" dir="2700000" algn="tl" rotWithShape="0">
                            <a:prstClr val="black">
                              <a:alpha val="40000"/>
                            </a:prstClr>
                          </a:outerShdw>
                        </a:effectLst>
                      </a:endParaRPr>
                    </a:p>
                  </a:txBody>
                  <a:tcPr anchor="ctr">
                    <a:solidFill>
                      <a:srgbClr val="E8EDF4"/>
                    </a:solidFill>
                  </a:tcPr>
                </a:tc>
              </a:tr>
              <a:tr h="1348274">
                <a:tc>
                  <a:txBody>
                    <a:bodyPr/>
                    <a:lstStyle/>
                    <a:p>
                      <a:endParaRPr lang="es-EC" dirty="0"/>
                    </a:p>
                  </a:txBody>
                  <a:tcPr/>
                </a:tc>
                <a:tc>
                  <a:txBody>
                    <a:bodyPr/>
                    <a:lstStyle/>
                    <a:p>
                      <a:pPr algn="ctr"/>
                      <a:endParaRPr lang="es-EC" sz="2400" b="1" dirty="0">
                        <a:solidFill>
                          <a:schemeClr val="bg1"/>
                        </a:solidFill>
                      </a:endParaRPr>
                    </a:p>
                  </a:txBody>
                  <a:tcPr anchor="ctr"/>
                </a:tc>
                <a:tc>
                  <a:txBody>
                    <a:bodyPr/>
                    <a:lstStyle/>
                    <a:p>
                      <a:endParaRPr lang="es-EC" dirty="0"/>
                    </a:p>
                  </a:txBody>
                  <a:tcPr/>
                </a:tc>
                <a:tc>
                  <a:txBody>
                    <a:bodyPr/>
                    <a:lstStyle/>
                    <a:p>
                      <a:endParaRPr lang="es-EC" dirty="0"/>
                    </a:p>
                  </a:txBody>
                  <a:tcPr/>
                </a:tc>
                <a:tc>
                  <a:txBody>
                    <a:bodyPr/>
                    <a:lstStyle/>
                    <a:p>
                      <a:endParaRPr lang="es-EC" dirty="0"/>
                    </a:p>
                  </a:txBody>
                  <a:tcPr/>
                </a:tc>
              </a:tr>
              <a:tr h="1447664">
                <a:tc>
                  <a:txBody>
                    <a:bodyPr/>
                    <a:lstStyle/>
                    <a:p>
                      <a:endParaRPr lang="es-EC" sz="1400" b="1" dirty="0"/>
                    </a:p>
                  </a:txBody>
                  <a:tcPr/>
                </a:tc>
                <a:tc>
                  <a:txBody>
                    <a:bodyPr/>
                    <a:lstStyle/>
                    <a:p>
                      <a:pPr algn="ctr"/>
                      <a:endParaRPr lang="es-EC" sz="2400" b="1" cap="none" spc="0" dirty="0">
                        <a:ln>
                          <a:noFill/>
                        </a:ln>
                        <a:solidFill>
                          <a:schemeClr val="bg1"/>
                        </a:solidFill>
                        <a:effectLst>
                          <a:outerShdw blurRad="50800" dist="38100" dir="2700000" algn="tl" rotWithShape="0">
                            <a:prstClr val="black">
                              <a:alpha val="40000"/>
                            </a:prstClr>
                          </a:outerShdw>
                        </a:effectLst>
                      </a:endParaRPr>
                    </a:p>
                  </a:txBody>
                  <a:tcPr anchor="ctr">
                    <a:solidFill>
                      <a:srgbClr val="E8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cap="none" spc="0" dirty="0" err="1" smtClean="0">
                          <a:ln>
                            <a:noFill/>
                          </a:ln>
                          <a:solidFill>
                            <a:schemeClr val="bg1"/>
                          </a:solidFill>
                          <a:effectLst>
                            <a:outerShdw blurRad="50800" dist="38100" dir="2700000" algn="tl" rotWithShape="0">
                              <a:prstClr val="black">
                                <a:alpha val="40000"/>
                              </a:prstClr>
                            </a:outerShdw>
                          </a:effectLst>
                        </a:rPr>
                        <a:t>Catálogo</a:t>
                      </a:r>
                      <a:r>
                        <a:rPr lang="en-US" sz="2400" b="1" cap="none" spc="0" baseline="0" dirty="0" smtClean="0">
                          <a:ln>
                            <a:noFill/>
                          </a:ln>
                          <a:solidFill>
                            <a:schemeClr val="bg1"/>
                          </a:solidFill>
                          <a:effectLst>
                            <a:outerShdw blurRad="50800" dist="38100" dir="2700000" algn="tl" rotWithShape="0">
                              <a:prstClr val="black">
                                <a:alpha val="40000"/>
                              </a:prstClr>
                            </a:outerShdw>
                          </a:effectLst>
                        </a:rPr>
                        <a:t> </a:t>
                      </a:r>
                      <a:r>
                        <a:rPr lang="en-US" sz="2400" b="1" cap="none" spc="0" dirty="0" smtClean="0">
                          <a:ln>
                            <a:noFill/>
                          </a:ln>
                          <a:solidFill>
                            <a:schemeClr val="bg1"/>
                          </a:solidFill>
                          <a:effectLst>
                            <a:outerShdw blurRad="50800" dist="38100" dir="2700000" algn="tl" rotWithShape="0">
                              <a:prstClr val="black">
                                <a:alpha val="40000"/>
                              </a:prstClr>
                            </a:outerShdw>
                          </a:effectLst>
                        </a:rPr>
                        <a:t>Productos y Servicios</a:t>
                      </a: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4FCD7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400" b="1" cap="none" spc="0" dirty="0" smtClean="0">
                        <a:ln>
                          <a:noFill/>
                        </a:ln>
                        <a:solidFill>
                          <a:schemeClr val="bg1"/>
                        </a:solidFill>
                        <a:effectLst>
                          <a:outerShdw blurRad="50800" dist="38100" dir="2700000" algn="tl" rotWithShape="0">
                            <a:prstClr val="black">
                              <a:alpha val="40000"/>
                            </a:prstClr>
                          </a:outerShdw>
                        </a:effectLst>
                      </a:endParaRPr>
                    </a:p>
                  </a:txBody>
                  <a:tcPr anchor="ctr">
                    <a:solidFill>
                      <a:srgbClr val="E9EDF4"/>
                    </a:solidFill>
                  </a:tcPr>
                </a:tc>
              </a:tr>
            </a:tbl>
          </a:graphicData>
        </a:graphic>
      </p:graphicFrame>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7" y="116632"/>
            <a:ext cx="1800200" cy="1246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5" y="2760355"/>
            <a:ext cx="1800201" cy="12858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7" y="5517232"/>
            <a:ext cx="1728190" cy="1340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903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36</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S" sz="2800" dirty="0"/>
              <a:t>Servicios de </a:t>
            </a:r>
            <a:r>
              <a:rPr lang="es-ES" sz="2800" dirty="0" err="1"/>
              <a:t>Outsourcing</a:t>
            </a:r>
            <a:endParaRPr lang="es-EC" sz="2800" dirty="0"/>
          </a:p>
        </p:txBody>
      </p:sp>
      <p:sp>
        <p:nvSpPr>
          <p:cNvPr id="5" name="Rectangle 5"/>
          <p:cNvSpPr txBox="1">
            <a:spLocks noChangeArrowheads="1"/>
          </p:cNvSpPr>
          <p:nvPr/>
        </p:nvSpPr>
        <p:spPr bwMode="auto">
          <a:xfrm>
            <a:off x="1907704" y="1724499"/>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S" sz="1600" b="1" dirty="0"/>
              <a:t>Planificación Estratégica de </a:t>
            </a:r>
            <a:r>
              <a:rPr lang="es-ES" sz="1600" b="1" dirty="0" smtClean="0"/>
              <a:t>Tecnología</a:t>
            </a:r>
          </a:p>
          <a:p>
            <a:pPr lvl="1" algn="just">
              <a:buClr>
                <a:schemeClr val="accent2">
                  <a:lumMod val="75000"/>
                </a:schemeClr>
              </a:buClr>
              <a:buFont typeface="Arial" pitchFamily="34" charset="0"/>
              <a:buChar char="•"/>
            </a:pPr>
            <a:r>
              <a:rPr lang="es-ES" sz="1400" b="1" dirty="0">
                <a:solidFill>
                  <a:schemeClr val="tx2">
                    <a:lumMod val="75000"/>
                  </a:schemeClr>
                </a:solidFill>
                <a:latin typeface="+mj-lt"/>
              </a:rPr>
              <a:t>Consultoría que tiene por objeto analizar la situación actual de la infraestructura instalada contrastada con las necesidades de los principales procesos de negocio para definir un plan de optimización o implementación</a:t>
            </a:r>
            <a:r>
              <a:rPr lang="es-ES" sz="1400" b="1" dirty="0" smtClean="0">
                <a:solidFill>
                  <a:schemeClr val="tx2">
                    <a:lumMod val="75000"/>
                  </a:schemeClr>
                </a:solidFill>
                <a:latin typeface="+mj-lt"/>
              </a:rPr>
              <a:t>.</a:t>
            </a:r>
          </a:p>
          <a:p>
            <a:pPr lvl="1" algn="just">
              <a:buClr>
                <a:schemeClr val="accent2">
                  <a:lumMod val="75000"/>
                </a:schemeClr>
              </a:buClr>
              <a:buFont typeface="Arial" pitchFamily="34" charset="0"/>
              <a:buChar char="•"/>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err="1"/>
              <a:t>Helpdesk</a:t>
            </a:r>
            <a:r>
              <a:rPr lang="es-ES" sz="1600" b="1" dirty="0"/>
              <a:t> (Soporte a Usuarios</a:t>
            </a:r>
            <a:r>
              <a:rPr lang="es-ES" sz="1600" b="1" dirty="0" smtClean="0"/>
              <a:t>)</a:t>
            </a:r>
          </a:p>
          <a:p>
            <a:pPr lvl="1" algn="just">
              <a:buClr>
                <a:schemeClr val="accent2">
                  <a:lumMod val="75000"/>
                </a:schemeClr>
              </a:buClr>
              <a:buFont typeface="Arial" pitchFamily="34" charset="0"/>
              <a:buChar char="•"/>
            </a:pPr>
            <a:r>
              <a:rPr lang="es-ES" sz="1400" b="1" dirty="0" smtClean="0">
                <a:solidFill>
                  <a:schemeClr val="tx2">
                    <a:lumMod val="75000"/>
                  </a:schemeClr>
                </a:solidFill>
                <a:latin typeface="+mj-lt"/>
              </a:rPr>
              <a:t>Soporte </a:t>
            </a:r>
            <a:r>
              <a:rPr lang="es-ES" sz="1400" b="1" dirty="0">
                <a:solidFill>
                  <a:schemeClr val="tx2">
                    <a:lumMod val="75000"/>
                  </a:schemeClr>
                </a:solidFill>
                <a:latin typeface="+mj-lt"/>
              </a:rPr>
              <a:t>remoto o presencial para cubrir </a:t>
            </a:r>
            <a:r>
              <a:rPr lang="es-ES" sz="1400" b="1" dirty="0" smtClean="0">
                <a:solidFill>
                  <a:schemeClr val="tx2">
                    <a:lumMod val="75000"/>
                  </a:schemeClr>
                </a:solidFill>
                <a:latin typeface="+mj-lt"/>
              </a:rPr>
              <a:t>los requerimientos informáticos, con un </a:t>
            </a:r>
            <a:r>
              <a:rPr lang="es-ES" sz="1400" b="1" dirty="0">
                <a:solidFill>
                  <a:schemeClr val="tx2">
                    <a:lumMod val="75000"/>
                  </a:schemeClr>
                </a:solidFill>
                <a:latin typeface="+mj-lt"/>
              </a:rPr>
              <a:t>grupo de </a:t>
            </a:r>
            <a:r>
              <a:rPr lang="es-ES" sz="1400" b="1" dirty="0" smtClean="0">
                <a:solidFill>
                  <a:schemeClr val="tx2">
                    <a:lumMod val="75000"/>
                  </a:schemeClr>
                </a:solidFill>
                <a:latin typeface="+mj-lt"/>
              </a:rPr>
              <a:t>técnicos </a:t>
            </a:r>
            <a:r>
              <a:rPr lang="es-ES" sz="1400" b="1" dirty="0">
                <a:solidFill>
                  <a:schemeClr val="tx2">
                    <a:lumMod val="75000"/>
                  </a:schemeClr>
                </a:solidFill>
                <a:latin typeface="+mj-lt"/>
              </a:rPr>
              <a:t>experimentados en solución de problemas de hardware y </a:t>
            </a:r>
            <a:r>
              <a:rPr lang="es-ES" sz="1400" b="1" dirty="0" smtClean="0">
                <a:solidFill>
                  <a:schemeClr val="tx2">
                    <a:lumMod val="75000"/>
                  </a:schemeClr>
                </a:solidFill>
                <a:latin typeface="+mj-lt"/>
              </a:rPr>
              <a:t>software.</a:t>
            </a:r>
          </a:p>
          <a:p>
            <a:pPr lvl="1" algn="just">
              <a:buClr>
                <a:schemeClr val="accent2">
                  <a:lumMod val="75000"/>
                </a:schemeClr>
              </a:buClr>
              <a:buFont typeface="Arial" pitchFamily="34" charset="0"/>
              <a:buChar char="•"/>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a:t>Centro de </a:t>
            </a:r>
            <a:r>
              <a:rPr lang="es-ES" sz="1600" b="1" dirty="0" smtClean="0"/>
              <a:t>Cómputo</a:t>
            </a:r>
          </a:p>
          <a:p>
            <a:pPr lvl="1" algn="just">
              <a:buClr>
                <a:schemeClr val="accent2">
                  <a:lumMod val="75000"/>
                </a:schemeClr>
              </a:buClr>
              <a:buFont typeface="Arial" pitchFamily="34" charset="0"/>
              <a:buChar char="•"/>
            </a:pPr>
            <a:r>
              <a:rPr lang="es-ES" sz="1400" b="1" dirty="0">
                <a:solidFill>
                  <a:schemeClr val="tx2">
                    <a:lumMod val="75000"/>
                  </a:schemeClr>
                </a:solidFill>
                <a:latin typeface="+mj-lt"/>
              </a:rPr>
              <a:t>El centro de cómputo podrá estar alojado en las instalaciones del cliente y contar con la presencia de un operador o podrá alojarse en las instalaciones del proveedor.</a:t>
            </a:r>
          </a:p>
          <a:p>
            <a:pPr lvl="1" algn="just">
              <a:buClr>
                <a:schemeClr val="accent2">
                  <a:lumMod val="75000"/>
                </a:schemeClr>
              </a:buClr>
              <a:buFont typeface="Arial" pitchFamily="34" charset="0"/>
              <a:buChar char="•"/>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endParaRPr lang="es-ES" sz="1600" b="1" dirty="0" smtClean="0"/>
          </a:p>
          <a:p>
            <a:pPr algn="just">
              <a:buClr>
                <a:schemeClr val="accent2">
                  <a:lumMod val="75000"/>
                </a:schemeClr>
              </a:buClr>
              <a:buFont typeface="Wingdings" pitchFamily="2" charset="2"/>
              <a:buChar char="ü"/>
            </a:pPr>
            <a:endParaRPr lang="es-EC" sz="1600" b="1" dirty="0">
              <a:solidFill>
                <a:schemeClr val="accent2"/>
              </a:solidFill>
              <a:latin typeface="+mn-lt"/>
            </a:endParaRPr>
          </a:p>
          <a:p>
            <a:pPr algn="just">
              <a:buClr>
                <a:schemeClr val="accent2">
                  <a:lumMod val="75000"/>
                </a:schemeClr>
              </a:buClr>
              <a:buFont typeface="Wingdings" pitchFamily="2" charset="2"/>
              <a:buChar char="ü"/>
            </a:pPr>
            <a:endParaRPr lang="es-EC" sz="1600" b="1" dirty="0"/>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995" y="404664"/>
            <a:ext cx="1080120" cy="1080120"/>
          </a:xfrm>
          <a:prstGeom prst="rect">
            <a:avLst/>
          </a:prstGeom>
        </p:spPr>
      </p:pic>
    </p:spTree>
    <p:extLst>
      <p:ext uri="{BB962C8B-B14F-4D97-AF65-F5344CB8AC3E}">
        <p14:creationId xmlns:p14="http://schemas.microsoft.com/office/powerpoint/2010/main" val="949994086"/>
      </p:ext>
    </p:extLst>
  </p:cSld>
  <p:clrMapOvr>
    <a:masterClrMapping/>
  </p:clrMapOvr>
  <p:transition spd="slow">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37</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S" sz="2800" dirty="0" smtClean="0"/>
              <a:t>Software</a:t>
            </a:r>
            <a:endParaRPr lang="es-EC" sz="2800" dirty="0"/>
          </a:p>
        </p:txBody>
      </p:sp>
      <p:sp>
        <p:nvSpPr>
          <p:cNvPr id="5" name="Rectangle 5"/>
          <p:cNvSpPr txBox="1">
            <a:spLocks noChangeArrowheads="1"/>
          </p:cNvSpPr>
          <p:nvPr/>
        </p:nvSpPr>
        <p:spPr bwMode="auto">
          <a:xfrm>
            <a:off x="1907704" y="1844824"/>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S" sz="1600" b="1" dirty="0" smtClean="0"/>
              <a:t>Desarrollo de Aplicaciones</a:t>
            </a:r>
          </a:p>
          <a:p>
            <a:pPr lvl="1" algn="just">
              <a:buClr>
                <a:schemeClr val="accent2">
                  <a:lumMod val="75000"/>
                </a:schemeClr>
              </a:buClr>
              <a:buFont typeface="Arial" pitchFamily="34" charset="0"/>
              <a:buChar char="•"/>
            </a:pPr>
            <a:r>
              <a:rPr lang="es-ES" sz="1400" b="1" dirty="0" smtClean="0">
                <a:solidFill>
                  <a:schemeClr val="tx2">
                    <a:lumMod val="75000"/>
                  </a:schemeClr>
                </a:solidFill>
                <a:latin typeface="+mj-lt"/>
              </a:rPr>
              <a:t>Desarrollo </a:t>
            </a:r>
            <a:r>
              <a:rPr lang="es-ES" sz="1400" b="1" dirty="0">
                <a:solidFill>
                  <a:schemeClr val="tx2">
                    <a:lumMod val="75000"/>
                  </a:schemeClr>
                </a:solidFill>
                <a:latin typeface="+mj-lt"/>
              </a:rPr>
              <a:t>de aplicaciones que se personalicen a partir de las versiones estándar para atender los procesos críticos del negocio o soluciones desarrollas a la medida de las necesidades específicas del </a:t>
            </a:r>
            <a:r>
              <a:rPr lang="es-ES" sz="1400" b="1" dirty="0" smtClean="0">
                <a:solidFill>
                  <a:schemeClr val="tx2">
                    <a:lumMod val="75000"/>
                  </a:schemeClr>
                </a:solidFill>
                <a:latin typeface="+mj-lt"/>
              </a:rPr>
              <a:t>cliente.</a:t>
            </a:r>
          </a:p>
          <a:p>
            <a:pPr lvl="1" algn="just">
              <a:buClr>
                <a:schemeClr val="accent2">
                  <a:lumMod val="75000"/>
                </a:schemeClr>
              </a:buClr>
              <a:buFont typeface="Arial" pitchFamily="34" charset="0"/>
              <a:buChar char="•"/>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smtClean="0"/>
              <a:t>Mantenimiento y soporte</a:t>
            </a:r>
          </a:p>
          <a:p>
            <a:pPr lvl="1" algn="just">
              <a:buClr>
                <a:schemeClr val="accent2">
                  <a:lumMod val="75000"/>
                </a:schemeClr>
              </a:buClr>
              <a:buFont typeface="Arial" pitchFamily="34" charset="0"/>
              <a:buChar char="•"/>
            </a:pPr>
            <a:r>
              <a:rPr lang="es-ES" sz="1400" b="1" dirty="0">
                <a:solidFill>
                  <a:schemeClr val="tx2">
                    <a:lumMod val="75000"/>
                  </a:schemeClr>
                </a:solidFill>
                <a:latin typeface="+mj-lt"/>
              </a:rPr>
              <a:t>Horas de </a:t>
            </a:r>
            <a:r>
              <a:rPr lang="es-ES" sz="1400" b="1" dirty="0" smtClean="0">
                <a:solidFill>
                  <a:schemeClr val="tx2">
                    <a:lumMod val="75000"/>
                  </a:schemeClr>
                </a:solidFill>
                <a:latin typeface="+mj-lt"/>
              </a:rPr>
              <a:t>mantenimiento </a:t>
            </a:r>
            <a:r>
              <a:rPr lang="es-ES" sz="1400" b="1" dirty="0">
                <a:solidFill>
                  <a:schemeClr val="tx2">
                    <a:lumMod val="75000"/>
                  </a:schemeClr>
                </a:solidFill>
                <a:latin typeface="+mj-lt"/>
              </a:rPr>
              <a:t>para realizar mejoras a los aplicativos adquiridos y </a:t>
            </a:r>
            <a:r>
              <a:rPr lang="es-ES" sz="1400" b="1" dirty="0" smtClean="0">
                <a:solidFill>
                  <a:schemeClr val="tx2">
                    <a:lumMod val="75000"/>
                  </a:schemeClr>
                </a:solidFill>
                <a:latin typeface="+mj-lt"/>
              </a:rPr>
              <a:t>acceder </a:t>
            </a:r>
            <a:r>
              <a:rPr lang="es-ES" sz="1400" b="1" dirty="0">
                <a:solidFill>
                  <a:schemeClr val="tx2">
                    <a:lumMod val="75000"/>
                  </a:schemeClr>
                </a:solidFill>
                <a:latin typeface="+mj-lt"/>
              </a:rPr>
              <a:t>a las nuevas versiones o </a:t>
            </a:r>
            <a:r>
              <a:rPr lang="es-ES" sz="1400" b="1" dirty="0" smtClean="0">
                <a:solidFill>
                  <a:schemeClr val="tx2">
                    <a:lumMod val="75000"/>
                  </a:schemeClr>
                </a:solidFill>
                <a:latin typeface="+mj-lt"/>
              </a:rPr>
              <a:t>mejoras con soporte permanente.</a:t>
            </a:r>
          </a:p>
          <a:p>
            <a:pPr lvl="1" algn="just">
              <a:buClr>
                <a:schemeClr val="accent2">
                  <a:lumMod val="75000"/>
                </a:schemeClr>
              </a:buClr>
              <a:buFont typeface="Arial" pitchFamily="34" charset="0"/>
              <a:buChar char="•"/>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smtClean="0"/>
              <a:t>Licencias de Software</a:t>
            </a:r>
          </a:p>
          <a:p>
            <a:pPr lvl="1" algn="just">
              <a:buClr>
                <a:schemeClr val="accent2">
                  <a:lumMod val="75000"/>
                </a:schemeClr>
              </a:buClr>
              <a:buFont typeface="Arial" pitchFamily="34" charset="0"/>
              <a:buChar char="•"/>
            </a:pPr>
            <a:r>
              <a:rPr lang="es-ES" sz="1400" b="1" dirty="0" smtClean="0">
                <a:solidFill>
                  <a:schemeClr val="tx2">
                    <a:lumMod val="75000"/>
                  </a:schemeClr>
                </a:solidFill>
                <a:latin typeface="+mj-lt"/>
              </a:rPr>
              <a:t>Licencias </a:t>
            </a:r>
            <a:r>
              <a:rPr lang="es-ES" sz="1400" b="1" dirty="0">
                <a:solidFill>
                  <a:schemeClr val="tx2">
                    <a:lumMod val="75000"/>
                  </a:schemeClr>
                </a:solidFill>
                <a:latin typeface="+mj-lt"/>
              </a:rPr>
              <a:t>de uso de software propio o de las principales empresas de </a:t>
            </a:r>
            <a:r>
              <a:rPr lang="es-ES" sz="1400" b="1" dirty="0" smtClean="0">
                <a:solidFill>
                  <a:schemeClr val="tx2">
                    <a:lumMod val="75000"/>
                  </a:schemeClr>
                </a:solidFill>
                <a:latin typeface="+mj-lt"/>
              </a:rPr>
              <a:t>software.</a:t>
            </a:r>
            <a:endParaRPr lang="es-ES" sz="1400" b="1" dirty="0">
              <a:solidFill>
                <a:schemeClr val="tx2">
                  <a:lumMod val="75000"/>
                </a:schemeClr>
              </a:solidFill>
              <a:latin typeface="+mj-lt"/>
            </a:endParaRPr>
          </a:p>
          <a:p>
            <a:pPr lvl="1" algn="just">
              <a:buClr>
                <a:schemeClr val="accent2">
                  <a:lumMod val="75000"/>
                </a:schemeClr>
              </a:buClr>
              <a:buFont typeface="Arial" pitchFamily="34" charset="0"/>
              <a:buChar char="•"/>
            </a:pPr>
            <a:endParaRPr lang="es-EC" sz="1400" b="1" dirty="0">
              <a:solidFill>
                <a:schemeClr val="tx2">
                  <a:lumMod val="75000"/>
                </a:schemeClr>
              </a:solidFill>
              <a:latin typeface="+mj-lt"/>
            </a:endParaRPr>
          </a:p>
          <a:p>
            <a:pPr algn="just">
              <a:buClr>
                <a:schemeClr val="accent2">
                  <a:lumMod val="75000"/>
                </a:schemeClr>
              </a:buClr>
              <a:buFont typeface="Wingdings" pitchFamily="2" charset="2"/>
              <a:buChar char="ü"/>
            </a:pPr>
            <a:endParaRPr lang="es-EC" sz="1600" b="1" dirty="0"/>
          </a:p>
        </p:txBody>
      </p:sp>
      <p:pic>
        <p:nvPicPr>
          <p:cNvPr id="9113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39" y="559718"/>
            <a:ext cx="1872554" cy="99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523744"/>
      </p:ext>
    </p:extLst>
  </p:cSld>
  <p:clrMapOvr>
    <a:masterClrMapping/>
  </p:clrMapOvr>
  <p:transition spd="slow">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38</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S" sz="2800" dirty="0" smtClean="0"/>
              <a:t>Hardware</a:t>
            </a:r>
            <a:endParaRPr lang="es-EC" sz="2800" dirty="0"/>
          </a:p>
        </p:txBody>
      </p:sp>
      <p:sp>
        <p:nvSpPr>
          <p:cNvPr id="5" name="Rectangle 5"/>
          <p:cNvSpPr txBox="1">
            <a:spLocks noChangeArrowheads="1"/>
          </p:cNvSpPr>
          <p:nvPr/>
        </p:nvSpPr>
        <p:spPr bwMode="auto">
          <a:xfrm>
            <a:off x="1907704" y="1844824"/>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S" sz="1600" b="1" dirty="0" smtClean="0"/>
              <a:t>Servidores</a:t>
            </a:r>
          </a:p>
          <a:p>
            <a:pPr lvl="1" algn="just">
              <a:buClr>
                <a:schemeClr val="accent2">
                  <a:lumMod val="75000"/>
                </a:schemeClr>
              </a:buClr>
              <a:buFont typeface="Wingdings" pitchFamily="2" charset="2"/>
              <a:buChar char="ü"/>
            </a:pPr>
            <a:r>
              <a:rPr lang="es-ES" sz="1400" b="1" dirty="0">
                <a:solidFill>
                  <a:schemeClr val="tx2">
                    <a:lumMod val="75000"/>
                  </a:schemeClr>
                </a:solidFill>
                <a:latin typeface="+mj-lt"/>
              </a:rPr>
              <a:t>Asesoría para el dimensionamiento </a:t>
            </a:r>
            <a:r>
              <a:rPr lang="es-ES" sz="1400" b="1" dirty="0" smtClean="0">
                <a:solidFill>
                  <a:schemeClr val="tx2">
                    <a:lumMod val="75000"/>
                  </a:schemeClr>
                </a:solidFill>
                <a:latin typeface="+mj-lt"/>
              </a:rPr>
              <a:t>del </a:t>
            </a:r>
            <a:r>
              <a:rPr lang="es-ES" sz="1400" b="1" dirty="0">
                <a:solidFill>
                  <a:schemeClr val="tx2">
                    <a:lumMod val="75000"/>
                  </a:schemeClr>
                </a:solidFill>
                <a:latin typeface="+mj-lt"/>
              </a:rPr>
              <a:t>hardware de acuerdo a la capacidad de procesamiento y sistema operativo requeridos por el </a:t>
            </a:r>
            <a:r>
              <a:rPr lang="es-ES" sz="1400" b="1" dirty="0" smtClean="0">
                <a:solidFill>
                  <a:schemeClr val="tx2">
                    <a:lumMod val="75000"/>
                  </a:schemeClr>
                </a:solidFill>
                <a:latin typeface="+mj-lt"/>
              </a:rPr>
              <a:t>cliente. Provisión, instalación mantenimiento y soporte.</a:t>
            </a:r>
          </a:p>
          <a:p>
            <a:pPr lvl="1" algn="just">
              <a:buClr>
                <a:schemeClr val="accent2">
                  <a:lumMod val="75000"/>
                </a:schemeClr>
              </a:buClr>
              <a:buFont typeface="Wingdings" pitchFamily="2" charset="2"/>
              <a:buChar char="ü"/>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smtClean="0"/>
              <a:t>Computadoras</a:t>
            </a:r>
          </a:p>
          <a:p>
            <a:pPr lvl="1" algn="just">
              <a:buClr>
                <a:schemeClr val="accent2">
                  <a:lumMod val="75000"/>
                </a:schemeClr>
              </a:buClr>
              <a:buFont typeface="Wingdings" pitchFamily="2" charset="2"/>
              <a:buChar char="ü"/>
            </a:pPr>
            <a:r>
              <a:rPr lang="es-ES" sz="1400" b="1" dirty="0">
                <a:solidFill>
                  <a:schemeClr val="tx2">
                    <a:lumMod val="75000"/>
                  </a:schemeClr>
                </a:solidFill>
                <a:latin typeface="+mj-lt"/>
              </a:rPr>
              <a:t>Venta de computadoras portátiles y de </a:t>
            </a:r>
            <a:r>
              <a:rPr lang="es-ES" sz="1400" b="1" dirty="0" smtClean="0">
                <a:solidFill>
                  <a:schemeClr val="tx2">
                    <a:lumMod val="75000"/>
                  </a:schemeClr>
                </a:solidFill>
                <a:latin typeface="+mj-lt"/>
              </a:rPr>
              <a:t>escritorio. </a:t>
            </a:r>
            <a:r>
              <a:rPr lang="es-ES" sz="1400" b="1" dirty="0">
                <a:solidFill>
                  <a:schemeClr val="tx2">
                    <a:lumMod val="75000"/>
                  </a:schemeClr>
                </a:solidFill>
                <a:latin typeface="+mj-lt"/>
              </a:rPr>
              <a:t>instalación mantenimiento y soporte</a:t>
            </a:r>
            <a:r>
              <a:rPr lang="es-ES" sz="1400" b="1" dirty="0" smtClean="0">
                <a:solidFill>
                  <a:schemeClr val="tx2">
                    <a:lumMod val="75000"/>
                  </a:schemeClr>
                </a:solidFill>
                <a:latin typeface="+mj-lt"/>
              </a:rPr>
              <a:t>.</a:t>
            </a:r>
          </a:p>
          <a:p>
            <a:pPr lvl="1" algn="just">
              <a:buClr>
                <a:schemeClr val="accent2">
                  <a:lumMod val="75000"/>
                </a:schemeClr>
              </a:buClr>
              <a:buFont typeface="Wingdings" pitchFamily="2" charset="2"/>
              <a:buChar char="ü"/>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smtClean="0"/>
              <a:t>Dispositivos Periféricos</a:t>
            </a:r>
          </a:p>
          <a:p>
            <a:pPr lvl="1" algn="just">
              <a:buClr>
                <a:schemeClr val="accent2">
                  <a:lumMod val="75000"/>
                </a:schemeClr>
              </a:buClr>
              <a:buFont typeface="Wingdings" pitchFamily="2" charset="2"/>
              <a:buChar char="ü"/>
            </a:pPr>
            <a:r>
              <a:rPr lang="es-ES" sz="1400" b="1" dirty="0">
                <a:solidFill>
                  <a:schemeClr val="tx2">
                    <a:lumMod val="75000"/>
                  </a:schemeClr>
                </a:solidFill>
                <a:latin typeface="+mj-lt"/>
              </a:rPr>
              <a:t>Venta y mantenimiento preventivo y correctivo de equipos informáticos </a:t>
            </a:r>
            <a:r>
              <a:rPr lang="es-ES" sz="1400" b="1" dirty="0" smtClean="0">
                <a:solidFill>
                  <a:schemeClr val="tx2">
                    <a:lumMod val="75000"/>
                  </a:schemeClr>
                </a:solidFill>
                <a:latin typeface="+mj-lt"/>
              </a:rPr>
              <a:t>periféricos.</a:t>
            </a: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endParaRPr lang="es-EC" sz="1600" b="1" dirty="0">
              <a:solidFill>
                <a:schemeClr val="accent2"/>
              </a:solidFill>
              <a:latin typeface="+mn-lt"/>
            </a:endParaRPr>
          </a:p>
          <a:p>
            <a:pPr algn="just">
              <a:buClr>
                <a:schemeClr val="accent2">
                  <a:lumMod val="75000"/>
                </a:schemeClr>
              </a:buClr>
              <a:buFont typeface="Wingdings" pitchFamily="2" charset="2"/>
              <a:buChar char="ü"/>
            </a:pPr>
            <a:endParaRPr lang="es-EC" sz="1600" b="1" dirty="0"/>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664" y="506758"/>
            <a:ext cx="1565920" cy="1043947"/>
          </a:xfrm>
          <a:prstGeom prst="rect">
            <a:avLst/>
          </a:prstGeom>
        </p:spPr>
      </p:pic>
    </p:spTree>
    <p:extLst>
      <p:ext uri="{BB962C8B-B14F-4D97-AF65-F5344CB8AC3E}">
        <p14:creationId xmlns:p14="http://schemas.microsoft.com/office/powerpoint/2010/main" val="2760060800"/>
      </p:ext>
    </p:extLst>
  </p:cSld>
  <p:clrMapOvr>
    <a:masterClrMapping/>
  </p:clrMapOvr>
  <p:transition spd="slow">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39</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S" sz="2800" dirty="0" smtClean="0"/>
              <a:t>Redes</a:t>
            </a:r>
            <a:endParaRPr lang="es-EC" sz="2800" dirty="0"/>
          </a:p>
        </p:txBody>
      </p:sp>
      <p:sp>
        <p:nvSpPr>
          <p:cNvPr id="5" name="Rectangle 5"/>
          <p:cNvSpPr txBox="1">
            <a:spLocks noChangeArrowheads="1"/>
          </p:cNvSpPr>
          <p:nvPr/>
        </p:nvSpPr>
        <p:spPr bwMode="auto">
          <a:xfrm>
            <a:off x="1907704" y="1844824"/>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S" sz="1600" b="1" dirty="0" smtClean="0"/>
              <a:t>Cableado Estructurado</a:t>
            </a:r>
          </a:p>
          <a:p>
            <a:pPr lvl="1" algn="just">
              <a:buClr>
                <a:schemeClr val="accent2">
                  <a:lumMod val="75000"/>
                </a:schemeClr>
              </a:buClr>
              <a:buFont typeface="Arial" pitchFamily="34" charset="0"/>
              <a:buChar char="•"/>
            </a:pPr>
            <a:r>
              <a:rPr lang="es-EC" sz="1400" b="1" dirty="0">
                <a:solidFill>
                  <a:schemeClr val="tx2">
                    <a:lumMod val="75000"/>
                  </a:schemeClr>
                </a:solidFill>
                <a:latin typeface="+mj-lt"/>
              </a:rPr>
              <a:t>Asesoría en diseño e instalación física de cableado estructurado y puesta en marcha de redes. Mantenimiento preventivo y correctivo</a:t>
            </a:r>
            <a:r>
              <a:rPr lang="es-EC" sz="1400" b="1" dirty="0" smtClean="0">
                <a:solidFill>
                  <a:schemeClr val="tx2">
                    <a:lumMod val="75000"/>
                  </a:schemeClr>
                </a:solidFill>
                <a:latin typeface="+mj-lt"/>
              </a:rPr>
              <a:t>.</a:t>
            </a:r>
          </a:p>
          <a:p>
            <a:pPr lvl="1" algn="just">
              <a:buClr>
                <a:schemeClr val="accent2">
                  <a:lumMod val="75000"/>
                </a:schemeClr>
              </a:buClr>
              <a:buFont typeface="Arial" pitchFamily="34" charset="0"/>
              <a:buChar char="•"/>
            </a:pPr>
            <a:endParaRPr lang="es-ES"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S" sz="1600" b="1" dirty="0" smtClean="0"/>
              <a:t>Equipos de Red</a:t>
            </a:r>
          </a:p>
          <a:p>
            <a:pPr lvl="1" algn="just">
              <a:buClr>
                <a:schemeClr val="accent2">
                  <a:lumMod val="75000"/>
                </a:schemeClr>
              </a:buClr>
              <a:buFont typeface="Arial" pitchFamily="34" charset="0"/>
              <a:buChar char="•"/>
            </a:pPr>
            <a:r>
              <a:rPr lang="es-ES" sz="1400" b="1" dirty="0">
                <a:solidFill>
                  <a:schemeClr val="tx2">
                    <a:lumMod val="75000"/>
                  </a:schemeClr>
                </a:solidFill>
                <a:latin typeface="+mj-lt"/>
              </a:rPr>
              <a:t>Provisión y mantenimiento preventivo y </a:t>
            </a:r>
            <a:r>
              <a:rPr lang="es-ES" sz="1400" b="1" dirty="0" smtClean="0">
                <a:solidFill>
                  <a:schemeClr val="tx2">
                    <a:lumMod val="75000"/>
                  </a:schemeClr>
                </a:solidFill>
                <a:latin typeface="+mj-lt"/>
              </a:rPr>
              <a:t>correctivo.</a:t>
            </a:r>
          </a:p>
          <a:p>
            <a:pPr marL="457200" lvl="1" indent="0" algn="just">
              <a:buClr>
                <a:schemeClr val="accent2">
                  <a:lumMod val="75000"/>
                </a:schemeClr>
              </a:buClr>
              <a:buNone/>
            </a:pPr>
            <a:r>
              <a:rPr lang="es-ES" sz="1000" dirty="0" smtClean="0"/>
              <a:t>s </a:t>
            </a:r>
            <a:r>
              <a:rPr lang="es-ES" sz="1000" dirty="0"/>
              <a:t>activos de red</a:t>
            </a:r>
            <a:endParaRPr lang="es-ES" sz="1000" b="1" dirty="0" smtClean="0"/>
          </a:p>
          <a:p>
            <a:pPr algn="just">
              <a:buClr>
                <a:schemeClr val="accent2">
                  <a:lumMod val="75000"/>
                </a:schemeClr>
              </a:buClr>
              <a:buFont typeface="Wingdings" pitchFamily="2" charset="2"/>
              <a:buChar char="ü"/>
            </a:pPr>
            <a:r>
              <a:rPr lang="es-ES" sz="1600" b="1" dirty="0" smtClean="0"/>
              <a:t>Soporte y mantenimiento</a:t>
            </a:r>
          </a:p>
          <a:p>
            <a:pPr lvl="1" algn="just">
              <a:buClr>
                <a:schemeClr val="accent2">
                  <a:lumMod val="75000"/>
                </a:schemeClr>
              </a:buClr>
              <a:buFont typeface="Arial" pitchFamily="34" charset="0"/>
              <a:buChar char="•"/>
            </a:pPr>
            <a:r>
              <a:rPr lang="es-ES" sz="1400" b="1" dirty="0">
                <a:solidFill>
                  <a:schemeClr val="tx2">
                    <a:lumMod val="75000"/>
                  </a:schemeClr>
                </a:solidFill>
                <a:latin typeface="+mj-lt"/>
              </a:rPr>
              <a:t>Servicio de soporte técnico, mantenimiento preventivo y correctivo de componentes activos y pasivos de </a:t>
            </a:r>
            <a:r>
              <a:rPr lang="es-ES" sz="1400" b="1" dirty="0" smtClean="0">
                <a:solidFill>
                  <a:schemeClr val="tx2">
                    <a:lumMod val="75000"/>
                  </a:schemeClr>
                </a:solidFill>
                <a:latin typeface="+mj-lt"/>
              </a:rPr>
              <a:t>red.</a:t>
            </a:r>
            <a:endParaRPr lang="es-ES" sz="1400" b="1" dirty="0">
              <a:solidFill>
                <a:schemeClr val="tx2">
                  <a:lumMod val="75000"/>
                </a:schemeClr>
              </a:solidFill>
              <a:latin typeface="+mj-lt"/>
            </a:endParaRPr>
          </a:p>
          <a:p>
            <a:pPr lvl="1" algn="just">
              <a:buClr>
                <a:schemeClr val="accent2">
                  <a:lumMod val="75000"/>
                </a:schemeClr>
              </a:buClr>
              <a:buFont typeface="Arial" pitchFamily="34" charset="0"/>
              <a:buChar char="•"/>
            </a:pPr>
            <a:endParaRPr lang="es-EC" sz="1400" b="1" dirty="0">
              <a:solidFill>
                <a:schemeClr val="tx2">
                  <a:lumMod val="75000"/>
                </a:schemeClr>
              </a:solidFill>
              <a:latin typeface="+mj-lt"/>
            </a:endParaRPr>
          </a:p>
          <a:p>
            <a:pPr lvl="1" algn="just">
              <a:buClr>
                <a:schemeClr val="accent2">
                  <a:lumMod val="75000"/>
                </a:schemeClr>
              </a:buClr>
              <a:buFont typeface="Arial" pitchFamily="34" charset="0"/>
              <a:buChar char="•"/>
            </a:pPr>
            <a:endParaRPr lang="es-EC" sz="1400" b="1" dirty="0">
              <a:solidFill>
                <a:schemeClr val="tx2">
                  <a:lumMod val="75000"/>
                </a:schemeClr>
              </a:solidFill>
              <a:latin typeface="+mj-lt"/>
            </a:endParaRPr>
          </a:p>
        </p:txBody>
      </p:sp>
      <p:pic>
        <p:nvPicPr>
          <p:cNvPr id="87042" name="Picture 2" descr="http://t0.gstatic.com/images?q=tbn:ANd9GcSF0sYmGoQQipM0NVKSDVZZFSyP2ACX3BqCDGtjRzwMyY3LFoxG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365380"/>
            <a:ext cx="1303437" cy="126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311287"/>
      </p:ext>
    </p:extLst>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4</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Introducción</a:t>
            </a:r>
            <a:endParaRPr lang="en-US" dirty="0">
              <a:solidFill>
                <a:schemeClr val="accent2"/>
              </a:solidFill>
            </a:endParaRPr>
          </a:p>
        </p:txBody>
      </p:sp>
      <p:sp>
        <p:nvSpPr>
          <p:cNvPr id="61445" name="Rectangle 5"/>
          <p:cNvSpPr>
            <a:spLocks noGrp="1" noChangeArrowheads="1"/>
          </p:cNvSpPr>
          <p:nvPr>
            <p:ph type="body" idx="1"/>
          </p:nvPr>
        </p:nvSpPr>
        <p:spPr>
          <a:xfrm>
            <a:off x="1907704" y="1772816"/>
            <a:ext cx="6840760" cy="4399384"/>
          </a:xfrm>
          <a:ln/>
        </p:spPr>
        <p:txBody>
          <a:bodyPr/>
          <a:lstStyle/>
          <a:p>
            <a:pPr algn="just">
              <a:buClr>
                <a:schemeClr val="accent2">
                  <a:lumMod val="75000"/>
                </a:schemeClr>
              </a:buClr>
              <a:buFont typeface="Wingdings" pitchFamily="2" charset="2"/>
              <a:buChar char="ü"/>
            </a:pPr>
            <a:r>
              <a:rPr lang="es-EC" sz="1700" dirty="0" smtClean="0">
                <a:solidFill>
                  <a:schemeClr val="tx2">
                    <a:lumMod val="75000"/>
                  </a:schemeClr>
                </a:solidFill>
              </a:rPr>
              <a:t>Las organizaciones buscan agilizar y estandarizar procesos para ser más eficientes y ser mas competitivos.</a:t>
            </a:r>
          </a:p>
          <a:p>
            <a:pPr algn="just">
              <a:buClr>
                <a:schemeClr val="accent2">
                  <a:lumMod val="75000"/>
                </a:schemeClr>
              </a:buClr>
              <a:buFont typeface="Wingdings" pitchFamily="2" charset="2"/>
              <a:buChar char="ü"/>
            </a:pPr>
            <a:r>
              <a:rPr lang="es-EC" sz="1700" dirty="0">
                <a:solidFill>
                  <a:schemeClr val="tx2">
                    <a:lumMod val="75000"/>
                  </a:schemeClr>
                </a:solidFill>
              </a:rPr>
              <a:t>Necesitan herramientas informáticas que sean adaptables</a:t>
            </a:r>
          </a:p>
          <a:p>
            <a:pPr algn="just">
              <a:buClr>
                <a:schemeClr val="accent2">
                  <a:lumMod val="75000"/>
                </a:schemeClr>
              </a:buClr>
              <a:buFont typeface="Wingdings" pitchFamily="2" charset="2"/>
              <a:buChar char="ü"/>
            </a:pPr>
            <a:r>
              <a:rPr lang="es-EC" sz="1700" dirty="0">
                <a:solidFill>
                  <a:schemeClr val="tx2">
                    <a:lumMod val="75000"/>
                  </a:schemeClr>
                </a:solidFill>
              </a:rPr>
              <a:t>Concientizar a las </a:t>
            </a:r>
            <a:r>
              <a:rPr lang="es-EC" sz="1700" dirty="0" err="1">
                <a:solidFill>
                  <a:schemeClr val="tx2">
                    <a:lumMod val="75000"/>
                  </a:schemeClr>
                </a:solidFill>
              </a:rPr>
              <a:t>PyMEs</a:t>
            </a:r>
            <a:r>
              <a:rPr lang="es-EC" sz="1700" dirty="0">
                <a:solidFill>
                  <a:schemeClr val="tx2">
                    <a:lumMod val="75000"/>
                  </a:schemeClr>
                </a:solidFill>
              </a:rPr>
              <a:t> sobre inversión en T.I.</a:t>
            </a:r>
          </a:p>
          <a:p>
            <a:pPr algn="just">
              <a:buClr>
                <a:schemeClr val="accent2">
                  <a:lumMod val="75000"/>
                </a:schemeClr>
              </a:buClr>
              <a:buFont typeface="Wingdings" pitchFamily="2" charset="2"/>
              <a:buChar char="ü"/>
            </a:pPr>
            <a:r>
              <a:rPr lang="es-EC" sz="1700" dirty="0">
                <a:solidFill>
                  <a:schemeClr val="tx2">
                    <a:lumMod val="75000"/>
                  </a:schemeClr>
                </a:solidFill>
              </a:rPr>
              <a:t>Apoyarse en terceros permite concentrarse en el </a:t>
            </a:r>
            <a:r>
              <a:rPr lang="es-EC" sz="1700" dirty="0" err="1">
                <a:solidFill>
                  <a:schemeClr val="tx2">
                    <a:lumMod val="75000"/>
                  </a:schemeClr>
                </a:solidFill>
              </a:rPr>
              <a:t>Core</a:t>
            </a:r>
            <a:r>
              <a:rPr lang="es-EC" sz="1700" dirty="0">
                <a:solidFill>
                  <a:schemeClr val="tx2">
                    <a:lumMod val="75000"/>
                  </a:schemeClr>
                </a:solidFill>
              </a:rPr>
              <a:t> Business.</a:t>
            </a:r>
          </a:p>
          <a:p>
            <a:pPr algn="just">
              <a:buClr>
                <a:schemeClr val="accent2">
                  <a:lumMod val="75000"/>
                </a:schemeClr>
              </a:buClr>
              <a:buFont typeface="Wingdings" pitchFamily="2" charset="2"/>
              <a:buChar char="ü"/>
            </a:pPr>
            <a:r>
              <a:rPr lang="es-EC" sz="1700" dirty="0">
                <a:solidFill>
                  <a:schemeClr val="tx2">
                    <a:lumMod val="75000"/>
                  </a:schemeClr>
                </a:solidFill>
              </a:rPr>
              <a:t>La oportunidad de negocio se da porque al ser una empresa especializada </a:t>
            </a:r>
            <a:r>
              <a:rPr lang="es-EC" sz="1700" dirty="0" smtClean="0">
                <a:solidFill>
                  <a:schemeClr val="tx2">
                    <a:lumMod val="75000"/>
                  </a:schemeClr>
                </a:solidFill>
              </a:rPr>
              <a:t>se puede ofrecer ventajas en:</a:t>
            </a:r>
          </a:p>
          <a:p>
            <a:pPr lvl="1">
              <a:buFont typeface="Arial" pitchFamily="34" charset="0"/>
              <a:buChar char="•"/>
            </a:pPr>
            <a:r>
              <a:rPr lang="es-EC" sz="1400" dirty="0">
                <a:solidFill>
                  <a:schemeClr val="tx2">
                    <a:lumMod val="50000"/>
                  </a:schemeClr>
                </a:solidFill>
                <a:latin typeface="+mn-lt"/>
                <a:ea typeface="+mn-ea"/>
                <a:cs typeface="+mn-cs"/>
              </a:rPr>
              <a:t>Costos</a:t>
            </a:r>
          </a:p>
          <a:p>
            <a:pPr lvl="1">
              <a:buFont typeface="Arial" pitchFamily="34" charset="0"/>
              <a:buChar char="•"/>
            </a:pPr>
            <a:r>
              <a:rPr lang="es-EC" sz="1400" dirty="0">
                <a:solidFill>
                  <a:schemeClr val="tx2">
                    <a:lumMod val="50000"/>
                  </a:schemeClr>
                </a:solidFill>
                <a:latin typeface="+mn-lt"/>
                <a:ea typeface="+mn-ea"/>
                <a:cs typeface="+mn-cs"/>
              </a:rPr>
              <a:t>Metodologías y buenas prácticas</a:t>
            </a:r>
          </a:p>
          <a:p>
            <a:pPr lvl="1">
              <a:buFont typeface="Arial" pitchFamily="34" charset="0"/>
              <a:buChar char="•"/>
            </a:pPr>
            <a:r>
              <a:rPr lang="es-EC" sz="1400" dirty="0">
                <a:solidFill>
                  <a:schemeClr val="tx2">
                    <a:lumMod val="50000"/>
                  </a:schemeClr>
                </a:solidFill>
                <a:latin typeface="+mn-lt"/>
                <a:ea typeface="+mn-ea"/>
                <a:cs typeface="+mn-cs"/>
              </a:rPr>
              <a:t>Actualización tecnológica</a:t>
            </a:r>
          </a:p>
          <a:p>
            <a:pPr lvl="1">
              <a:buFont typeface="Arial" pitchFamily="34" charset="0"/>
              <a:buChar char="•"/>
            </a:pPr>
            <a:r>
              <a:rPr lang="es-EC" sz="1400" dirty="0">
                <a:solidFill>
                  <a:schemeClr val="tx2">
                    <a:lumMod val="50000"/>
                  </a:schemeClr>
                </a:solidFill>
                <a:latin typeface="+mn-lt"/>
                <a:ea typeface="+mn-ea"/>
                <a:cs typeface="+mn-cs"/>
              </a:rPr>
              <a:t>Actualización de conocimientos </a:t>
            </a:r>
          </a:p>
          <a:p>
            <a:pPr lvl="1">
              <a:buFont typeface="Arial" pitchFamily="34" charset="0"/>
              <a:buChar char="•"/>
            </a:pPr>
            <a:r>
              <a:rPr lang="es-EC" sz="1400" dirty="0">
                <a:solidFill>
                  <a:schemeClr val="tx2">
                    <a:lumMod val="50000"/>
                  </a:schemeClr>
                </a:solidFill>
                <a:latin typeface="+mn-lt"/>
                <a:ea typeface="+mn-ea"/>
                <a:cs typeface="+mn-cs"/>
              </a:rPr>
              <a:t>Definición de Road </a:t>
            </a:r>
            <a:r>
              <a:rPr lang="es-EC" sz="1400" dirty="0" err="1">
                <a:solidFill>
                  <a:schemeClr val="tx2">
                    <a:lumMod val="50000"/>
                  </a:schemeClr>
                </a:solidFill>
                <a:latin typeface="+mn-lt"/>
                <a:ea typeface="+mn-ea"/>
                <a:cs typeface="+mn-cs"/>
              </a:rPr>
              <a:t>Map</a:t>
            </a:r>
            <a:endParaRPr lang="es-EC" sz="1400" dirty="0">
              <a:solidFill>
                <a:schemeClr val="tx2">
                  <a:lumMod val="50000"/>
                </a:schemeClr>
              </a:solidFill>
              <a:latin typeface="+mn-lt"/>
              <a:ea typeface="+mn-ea"/>
              <a:cs typeface="+mn-cs"/>
            </a:endParaRPr>
          </a:p>
          <a:p>
            <a:pPr lvl="1">
              <a:buFont typeface="Arial" pitchFamily="34" charset="0"/>
              <a:buChar char="•"/>
            </a:pPr>
            <a:r>
              <a:rPr lang="es-EC" sz="1400" dirty="0">
                <a:solidFill>
                  <a:schemeClr val="tx2">
                    <a:lumMod val="50000"/>
                  </a:schemeClr>
                </a:solidFill>
                <a:latin typeface="+mn-lt"/>
                <a:ea typeface="+mn-ea"/>
                <a:cs typeface="+mn-cs"/>
              </a:rPr>
              <a:t>Entrega de indicadores de</a:t>
            </a:r>
            <a:r>
              <a:rPr lang="es-EC" sz="1800" dirty="0">
                <a:solidFill>
                  <a:schemeClr val="tx2">
                    <a:lumMod val="50000"/>
                  </a:schemeClr>
                </a:solidFill>
                <a:ea typeface="Tahoma" pitchFamily="34" charset="0"/>
                <a:cs typeface="Tahoma" pitchFamily="34" charset="0"/>
              </a:rPr>
              <a:t> </a:t>
            </a:r>
            <a:r>
              <a:rPr lang="es-EC" sz="1400" dirty="0">
                <a:solidFill>
                  <a:schemeClr val="tx2">
                    <a:lumMod val="50000"/>
                  </a:schemeClr>
                </a:solidFill>
                <a:latin typeface="+mn-lt"/>
                <a:ea typeface="+mn-ea"/>
                <a:cs typeface="+mn-cs"/>
              </a:rPr>
              <a:t>Gestión</a:t>
            </a:r>
          </a:p>
          <a:p>
            <a:pPr algn="just">
              <a:buFont typeface="Wingdings" pitchFamily="2" charset="2"/>
              <a:buChar char="ü"/>
            </a:pPr>
            <a:endParaRPr lang="es-EC" sz="1800" dirty="0">
              <a:solidFill>
                <a:schemeClr val="tx2">
                  <a:lumMod val="75000"/>
                </a:schemeClr>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6315" y="260648"/>
            <a:ext cx="1049173"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40</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S" sz="2800" dirty="0" smtClean="0"/>
              <a:t>Medios de difusión</a:t>
            </a:r>
            <a:endParaRPr lang="es-EC" sz="2800" dirty="0"/>
          </a:p>
        </p:txBody>
      </p:sp>
      <p:sp>
        <p:nvSpPr>
          <p:cNvPr id="5" name="Rectangle 5"/>
          <p:cNvSpPr txBox="1">
            <a:spLocks noChangeArrowheads="1"/>
          </p:cNvSpPr>
          <p:nvPr/>
        </p:nvSpPr>
        <p:spPr bwMode="auto">
          <a:xfrm>
            <a:off x="1907704" y="1844824"/>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C" sz="1600" b="1" dirty="0" smtClean="0"/>
              <a:t>Publicidad de “boca en boca”</a:t>
            </a:r>
          </a:p>
          <a:p>
            <a:pPr lvl="1" algn="just">
              <a:buClr>
                <a:schemeClr val="accent2">
                  <a:lumMod val="75000"/>
                </a:schemeClr>
              </a:buClr>
              <a:buFont typeface="Arial" pitchFamily="34" charset="0"/>
              <a:buChar char="•"/>
            </a:pPr>
            <a:r>
              <a:rPr lang="es-EC" sz="1400" b="1" dirty="0" smtClean="0">
                <a:solidFill>
                  <a:schemeClr val="tx2">
                    <a:lumMod val="75000"/>
                  </a:schemeClr>
                </a:solidFill>
                <a:latin typeface="+mj-lt"/>
              </a:rPr>
              <a:t>Asegurar satisfacción </a:t>
            </a:r>
            <a:r>
              <a:rPr lang="es-EC" sz="1400" b="1" dirty="0">
                <a:solidFill>
                  <a:schemeClr val="tx2">
                    <a:lumMod val="75000"/>
                  </a:schemeClr>
                </a:solidFill>
                <a:latin typeface="+mj-lt"/>
              </a:rPr>
              <a:t>de </a:t>
            </a:r>
            <a:r>
              <a:rPr lang="es-EC" sz="1400" b="1" dirty="0" smtClean="0">
                <a:solidFill>
                  <a:schemeClr val="tx2">
                    <a:lumMod val="75000"/>
                  </a:schemeClr>
                </a:solidFill>
                <a:latin typeface="+mj-lt"/>
              </a:rPr>
              <a:t>los </a:t>
            </a:r>
            <a:r>
              <a:rPr lang="es-EC" sz="1400" b="1" dirty="0">
                <a:solidFill>
                  <a:schemeClr val="tx2">
                    <a:lumMod val="75000"/>
                  </a:schemeClr>
                </a:solidFill>
                <a:latin typeface="+mj-lt"/>
              </a:rPr>
              <a:t>clientes</a:t>
            </a:r>
            <a:r>
              <a:rPr lang="es-EC" sz="1400" b="1" dirty="0" smtClean="0">
                <a:solidFill>
                  <a:schemeClr val="tx2">
                    <a:lumMod val="75000"/>
                  </a:schemeClr>
                </a:solidFill>
                <a:latin typeface="+mj-lt"/>
              </a:rPr>
              <a:t>, </a:t>
            </a:r>
            <a:r>
              <a:rPr lang="es-EC" sz="1400" b="1" dirty="0">
                <a:solidFill>
                  <a:schemeClr val="tx2">
                    <a:lumMod val="75000"/>
                  </a:schemeClr>
                </a:solidFill>
                <a:latin typeface="+mj-lt"/>
              </a:rPr>
              <a:t>pues sin duda </a:t>
            </a:r>
            <a:r>
              <a:rPr lang="es-EC" sz="1400" b="1" dirty="0" smtClean="0">
                <a:solidFill>
                  <a:schemeClr val="tx2">
                    <a:lumMod val="75000"/>
                  </a:schemeClr>
                </a:solidFill>
                <a:latin typeface="+mj-lt"/>
              </a:rPr>
              <a:t>sus referencias, </a:t>
            </a:r>
            <a:r>
              <a:rPr lang="es-EC" sz="1400" b="1" dirty="0">
                <a:solidFill>
                  <a:schemeClr val="tx2">
                    <a:lumMod val="75000"/>
                  </a:schemeClr>
                </a:solidFill>
                <a:latin typeface="+mj-lt"/>
              </a:rPr>
              <a:t>se convertirán en un  factor clave para la expansión de la empresa en el mercado. </a:t>
            </a:r>
            <a:endParaRPr lang="es-EC" sz="1400" b="1" dirty="0" smtClean="0">
              <a:solidFill>
                <a:schemeClr val="tx2">
                  <a:lumMod val="75000"/>
                </a:schemeClr>
              </a:solidFill>
              <a:latin typeface="+mj-lt"/>
            </a:endParaRPr>
          </a:p>
          <a:p>
            <a:pPr lvl="1" algn="just">
              <a:buClr>
                <a:schemeClr val="accent2">
                  <a:lumMod val="75000"/>
                </a:schemeClr>
              </a:buClr>
              <a:buFont typeface="Arial" pitchFamily="34" charset="0"/>
              <a:buChar char="•"/>
            </a:pPr>
            <a:endParaRPr lang="es-EC"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C" sz="1600" b="1" dirty="0" smtClean="0"/>
              <a:t>Buscadores de Internet y Redes sociales</a:t>
            </a:r>
          </a:p>
          <a:p>
            <a:pPr lvl="1" algn="just">
              <a:buClr>
                <a:schemeClr val="accent2">
                  <a:lumMod val="75000"/>
                </a:schemeClr>
              </a:buClr>
              <a:buFont typeface="Arial" pitchFamily="34" charset="0"/>
              <a:buChar char="•"/>
            </a:pPr>
            <a:r>
              <a:rPr lang="es-ES" sz="1400" b="1" dirty="0" smtClean="0">
                <a:solidFill>
                  <a:schemeClr val="tx2">
                    <a:lumMod val="75000"/>
                  </a:schemeClr>
                </a:solidFill>
                <a:latin typeface="+mj-lt"/>
              </a:rPr>
              <a:t>Encontrar </a:t>
            </a:r>
            <a:r>
              <a:rPr lang="es-ES" sz="1400" b="1" dirty="0">
                <a:solidFill>
                  <a:schemeClr val="tx2">
                    <a:lumMod val="75000"/>
                  </a:schemeClr>
                </a:solidFill>
                <a:latin typeface="+mj-lt"/>
              </a:rPr>
              <a:t>el esquema que sea más eficiente y con el mejor costo, para lograr ubicar la empresa en un lugar preferencial en las búsquedas relacionadas a los productos y servicios definidos en el catálogo de la </a:t>
            </a:r>
            <a:r>
              <a:rPr lang="es-ES" sz="1400" b="1" dirty="0" smtClean="0">
                <a:solidFill>
                  <a:schemeClr val="tx2">
                    <a:lumMod val="75000"/>
                  </a:schemeClr>
                </a:solidFill>
                <a:latin typeface="+mj-lt"/>
              </a:rPr>
              <a:t>empresa.</a:t>
            </a:r>
          </a:p>
          <a:p>
            <a:pPr lvl="1" algn="just">
              <a:buClr>
                <a:schemeClr val="accent2">
                  <a:lumMod val="75000"/>
                </a:schemeClr>
              </a:buClr>
              <a:buFont typeface="Arial" pitchFamily="34" charset="0"/>
              <a:buChar char="•"/>
            </a:pPr>
            <a:endParaRPr lang="es-EC"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C" sz="1600" b="1" dirty="0" err="1" smtClean="0"/>
              <a:t>Mailing</a:t>
            </a:r>
            <a:endParaRPr lang="es-EC" sz="1600" b="1" dirty="0" smtClean="0"/>
          </a:p>
          <a:p>
            <a:pPr lvl="1" algn="just">
              <a:buClr>
                <a:schemeClr val="accent2">
                  <a:lumMod val="75000"/>
                </a:schemeClr>
              </a:buClr>
              <a:buFont typeface="Arial" pitchFamily="34" charset="0"/>
              <a:buChar char="•"/>
            </a:pPr>
            <a:r>
              <a:rPr lang="es-ES" sz="1400" b="1" dirty="0" smtClean="0">
                <a:solidFill>
                  <a:schemeClr val="tx2">
                    <a:lumMod val="75000"/>
                  </a:schemeClr>
                </a:solidFill>
                <a:latin typeface="+mj-lt"/>
              </a:rPr>
              <a:t>Emplear </a:t>
            </a:r>
            <a:r>
              <a:rPr lang="es-ES" sz="1400" b="1" dirty="0">
                <a:solidFill>
                  <a:schemeClr val="tx2">
                    <a:lumMod val="75000"/>
                  </a:schemeClr>
                </a:solidFill>
                <a:latin typeface="+mj-lt"/>
              </a:rPr>
              <a:t>un método adecuado de envío de correos </a:t>
            </a:r>
            <a:r>
              <a:rPr lang="es-ES" sz="1400" b="1" dirty="0" smtClean="0">
                <a:solidFill>
                  <a:schemeClr val="tx2">
                    <a:lumMod val="75000"/>
                  </a:schemeClr>
                </a:solidFill>
                <a:latin typeface="+mj-lt"/>
              </a:rPr>
              <a:t>con </a:t>
            </a:r>
            <a:r>
              <a:rPr lang="es-ES" sz="1400" b="1" dirty="0">
                <a:solidFill>
                  <a:schemeClr val="tx2">
                    <a:lumMod val="75000"/>
                  </a:schemeClr>
                </a:solidFill>
                <a:latin typeface="+mj-lt"/>
              </a:rPr>
              <a:t>cartas de presentación muy cortas y sobre todo </a:t>
            </a:r>
            <a:r>
              <a:rPr lang="es-ES" sz="1400" b="1" dirty="0" smtClean="0">
                <a:solidFill>
                  <a:schemeClr val="tx2">
                    <a:lumMod val="75000"/>
                  </a:schemeClr>
                </a:solidFill>
                <a:latin typeface="+mj-lt"/>
              </a:rPr>
              <a:t>vendedoras. </a:t>
            </a:r>
            <a:r>
              <a:rPr lang="es-EC" sz="1400" b="1" dirty="0" smtClean="0">
                <a:solidFill>
                  <a:schemeClr val="tx2">
                    <a:lumMod val="75000"/>
                  </a:schemeClr>
                </a:solidFill>
                <a:latin typeface="+mj-lt"/>
              </a:rPr>
              <a:t>Usar cuidadosamente</a:t>
            </a:r>
            <a:r>
              <a:rPr lang="es-EC" sz="1400" b="1" dirty="0">
                <a:solidFill>
                  <a:schemeClr val="tx2">
                    <a:lumMod val="75000"/>
                  </a:schemeClr>
                </a:solidFill>
                <a:latin typeface="+mj-lt"/>
              </a:rPr>
              <a:t>, </a:t>
            </a:r>
            <a:r>
              <a:rPr lang="es-EC" sz="1400" b="1" dirty="0" smtClean="0">
                <a:solidFill>
                  <a:schemeClr val="tx2">
                    <a:lumMod val="75000"/>
                  </a:schemeClr>
                </a:solidFill>
                <a:latin typeface="+mj-lt"/>
              </a:rPr>
              <a:t>para que no se  cataloguen </a:t>
            </a:r>
            <a:r>
              <a:rPr lang="es-EC" sz="1400" b="1" dirty="0">
                <a:solidFill>
                  <a:schemeClr val="tx2">
                    <a:lumMod val="75000"/>
                  </a:schemeClr>
                </a:solidFill>
                <a:latin typeface="+mj-lt"/>
              </a:rPr>
              <a:t>como </a:t>
            </a:r>
            <a:r>
              <a:rPr lang="es-EC" sz="1400" b="1" dirty="0" err="1">
                <a:solidFill>
                  <a:schemeClr val="tx2">
                    <a:lumMod val="75000"/>
                  </a:schemeClr>
                </a:solidFill>
                <a:latin typeface="+mj-lt"/>
              </a:rPr>
              <a:t>spam</a:t>
            </a:r>
            <a:r>
              <a:rPr lang="es-EC" sz="1400" b="1" dirty="0" smtClean="0">
                <a:solidFill>
                  <a:schemeClr val="tx2">
                    <a:lumMod val="75000"/>
                  </a:schemeClr>
                </a:solidFill>
                <a:latin typeface="+mj-lt"/>
              </a:rPr>
              <a:t>.</a:t>
            </a:r>
          </a:p>
          <a:p>
            <a:pPr lvl="1" algn="just">
              <a:buClr>
                <a:schemeClr val="accent2">
                  <a:lumMod val="75000"/>
                </a:schemeClr>
              </a:buClr>
              <a:buFont typeface="Arial" pitchFamily="34" charset="0"/>
              <a:buChar char="•"/>
            </a:pPr>
            <a:endParaRPr lang="es-EC" sz="1400" b="1" dirty="0">
              <a:solidFill>
                <a:schemeClr val="tx2">
                  <a:lumMod val="75000"/>
                </a:schemeClr>
              </a:solidFill>
              <a:latin typeface="+mj-lt"/>
            </a:endParaRPr>
          </a:p>
        </p:txBody>
      </p:sp>
      <p:pic>
        <p:nvPicPr>
          <p:cNvPr id="829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404664"/>
            <a:ext cx="1179227" cy="117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33500"/>
      </p:ext>
    </p:extLst>
  </p:cSld>
  <p:clrMapOvr>
    <a:masterClrMapping/>
  </p:clrMapOvr>
  <p:transition spd="slow">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41</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S" sz="2800" dirty="0" smtClean="0"/>
              <a:t>Medios de difusión</a:t>
            </a:r>
            <a:endParaRPr lang="es-EC" sz="2800" dirty="0"/>
          </a:p>
        </p:txBody>
      </p:sp>
      <p:sp>
        <p:nvSpPr>
          <p:cNvPr id="5" name="Rectangle 5"/>
          <p:cNvSpPr txBox="1">
            <a:spLocks noChangeArrowheads="1"/>
          </p:cNvSpPr>
          <p:nvPr/>
        </p:nvSpPr>
        <p:spPr bwMode="auto">
          <a:xfrm>
            <a:off x="1907704" y="1844824"/>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C" sz="1600" b="1" dirty="0" smtClean="0"/>
              <a:t>Catálogos de productos y servicios</a:t>
            </a:r>
          </a:p>
          <a:p>
            <a:pPr lvl="1" algn="just">
              <a:buClr>
                <a:schemeClr val="accent2">
                  <a:lumMod val="75000"/>
                </a:schemeClr>
              </a:buClr>
              <a:buFont typeface="Arial" pitchFamily="34" charset="0"/>
              <a:buChar char="•"/>
            </a:pPr>
            <a:r>
              <a:rPr lang="es-EC" sz="1400" b="1" dirty="0">
                <a:solidFill>
                  <a:schemeClr val="tx2">
                    <a:lumMod val="75000"/>
                  </a:schemeClr>
                </a:solidFill>
                <a:latin typeface="+mj-lt"/>
              </a:rPr>
              <a:t>Este catálogo, que identifica claramente las categorías de los productos deberá ser entregado personalmente en manos de los propietarios de los </a:t>
            </a:r>
            <a:r>
              <a:rPr lang="es-EC" sz="1400" b="1" dirty="0" smtClean="0">
                <a:solidFill>
                  <a:schemeClr val="tx2">
                    <a:lumMod val="75000"/>
                  </a:schemeClr>
                </a:solidFill>
                <a:latin typeface="+mj-lt"/>
              </a:rPr>
              <a:t>negocios </a:t>
            </a:r>
            <a:r>
              <a:rPr lang="es-EC" sz="1400" b="1" dirty="0">
                <a:solidFill>
                  <a:schemeClr val="tx2">
                    <a:lumMod val="75000"/>
                  </a:schemeClr>
                </a:solidFill>
                <a:latin typeface="+mj-lt"/>
              </a:rPr>
              <a:t>o de los responsables del área de </a:t>
            </a:r>
            <a:r>
              <a:rPr lang="es-EC" sz="1400" b="1" dirty="0" smtClean="0">
                <a:solidFill>
                  <a:schemeClr val="tx2">
                    <a:lumMod val="75000"/>
                  </a:schemeClr>
                </a:solidFill>
                <a:latin typeface="+mj-lt"/>
              </a:rPr>
              <a:t>tecnología.</a:t>
            </a:r>
          </a:p>
          <a:p>
            <a:pPr lvl="1" algn="just">
              <a:buClr>
                <a:schemeClr val="accent2">
                  <a:lumMod val="75000"/>
                </a:schemeClr>
              </a:buClr>
              <a:buFont typeface="Arial" pitchFamily="34" charset="0"/>
              <a:buChar char="•"/>
            </a:pPr>
            <a:endParaRPr lang="es-EC"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C" sz="1600" b="1" dirty="0" smtClean="0"/>
              <a:t>Emisoras Radiales</a:t>
            </a:r>
          </a:p>
          <a:p>
            <a:pPr lvl="1" algn="just">
              <a:buClr>
                <a:schemeClr val="accent2">
                  <a:lumMod val="75000"/>
                </a:schemeClr>
              </a:buClr>
              <a:buFont typeface="Arial" pitchFamily="34" charset="0"/>
              <a:buChar char="•"/>
            </a:pPr>
            <a:r>
              <a:rPr lang="es-ES" sz="1400" b="1" dirty="0">
                <a:solidFill>
                  <a:schemeClr val="tx2">
                    <a:lumMod val="75000"/>
                  </a:schemeClr>
                </a:solidFill>
                <a:latin typeface="+mj-lt"/>
              </a:rPr>
              <a:t>De manera temporal, sobre todo en la época de lanzamiento se utilizarán jingles que estarán diseñados para informar a la audiencia de la presencia de una empresa </a:t>
            </a:r>
            <a:r>
              <a:rPr lang="es-ES" sz="1400" b="1" dirty="0" smtClean="0">
                <a:solidFill>
                  <a:schemeClr val="tx2">
                    <a:lumMod val="75000"/>
                  </a:schemeClr>
                </a:solidFill>
                <a:latin typeface="+mj-lt"/>
              </a:rPr>
              <a:t>con </a:t>
            </a:r>
            <a:r>
              <a:rPr lang="es-ES" sz="1400" b="1" dirty="0">
                <a:solidFill>
                  <a:schemeClr val="tx2">
                    <a:lumMod val="75000"/>
                  </a:schemeClr>
                </a:solidFill>
                <a:latin typeface="+mj-lt"/>
              </a:rPr>
              <a:t>una propuesta </a:t>
            </a:r>
            <a:r>
              <a:rPr lang="es-ES" sz="1400" b="1" dirty="0" smtClean="0">
                <a:solidFill>
                  <a:schemeClr val="tx2">
                    <a:lumMod val="75000"/>
                  </a:schemeClr>
                </a:solidFill>
                <a:latin typeface="+mj-lt"/>
              </a:rPr>
              <a:t>innovadora.</a:t>
            </a:r>
            <a:endParaRPr lang="es-EC" sz="1400" b="1" dirty="0">
              <a:solidFill>
                <a:schemeClr val="tx2">
                  <a:lumMod val="75000"/>
                </a:schemeClr>
              </a:solidFill>
              <a:latin typeface="+mj-lt"/>
            </a:endParaRPr>
          </a:p>
        </p:txBody>
      </p:sp>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404664"/>
            <a:ext cx="1179227" cy="117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928614"/>
      </p:ext>
    </p:extLst>
  </p:cSld>
  <p:clrMapOvr>
    <a:masterClrMapping/>
  </p:clrMapOvr>
  <p:transition spd="slow">
    <p:wipe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42</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S" sz="2800" dirty="0" smtClean="0"/>
              <a:t>Esquemas de contratación</a:t>
            </a:r>
            <a:endParaRPr lang="es-EC" sz="2800" dirty="0"/>
          </a:p>
        </p:txBody>
      </p:sp>
      <p:sp>
        <p:nvSpPr>
          <p:cNvPr id="5" name="Rectangle 5"/>
          <p:cNvSpPr txBox="1">
            <a:spLocks noChangeArrowheads="1"/>
          </p:cNvSpPr>
          <p:nvPr/>
        </p:nvSpPr>
        <p:spPr bwMode="auto">
          <a:xfrm>
            <a:off x="1907704" y="1484784"/>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C" sz="1600" b="1" dirty="0" smtClean="0"/>
              <a:t>Tarjetas de soporte prepago</a:t>
            </a:r>
          </a:p>
          <a:p>
            <a:pPr lvl="1" algn="just">
              <a:buClr>
                <a:schemeClr val="accent2">
                  <a:lumMod val="75000"/>
                </a:schemeClr>
              </a:buClr>
              <a:buFont typeface="Arial" pitchFamily="34" charset="0"/>
              <a:buChar char="•"/>
            </a:pPr>
            <a:r>
              <a:rPr lang="es-EC" sz="1400" b="1" dirty="0">
                <a:solidFill>
                  <a:schemeClr val="tx2">
                    <a:lumMod val="75000"/>
                  </a:schemeClr>
                </a:solidFill>
                <a:latin typeface="+mj-lt"/>
              </a:rPr>
              <a:t>Tarjetas físicas o electrónicas, que le permitirán al cliente acceder a los servicios especificados en </a:t>
            </a:r>
            <a:r>
              <a:rPr lang="es-EC" sz="1400" b="1" dirty="0" smtClean="0">
                <a:solidFill>
                  <a:schemeClr val="tx2">
                    <a:lumMod val="75000"/>
                  </a:schemeClr>
                </a:solidFill>
                <a:latin typeface="+mj-lt"/>
              </a:rPr>
              <a:t>el catálogo.</a:t>
            </a:r>
          </a:p>
          <a:p>
            <a:pPr lvl="1" algn="just">
              <a:buClr>
                <a:schemeClr val="accent2">
                  <a:lumMod val="75000"/>
                </a:schemeClr>
              </a:buClr>
              <a:buFont typeface="Arial" pitchFamily="34" charset="0"/>
              <a:buChar char="•"/>
            </a:pPr>
            <a:endParaRPr lang="es-EC" sz="1400" b="1" dirty="0" smtClean="0">
              <a:solidFill>
                <a:schemeClr val="tx2">
                  <a:lumMod val="75000"/>
                </a:schemeClr>
              </a:solidFill>
              <a:latin typeface="+mj-lt"/>
            </a:endParaRPr>
          </a:p>
          <a:p>
            <a:pPr algn="just">
              <a:buClr>
                <a:schemeClr val="accent2">
                  <a:lumMod val="75000"/>
                </a:schemeClr>
              </a:buClr>
              <a:buFont typeface="Wingdings" pitchFamily="2" charset="2"/>
              <a:buChar char="ü"/>
            </a:pPr>
            <a:r>
              <a:rPr lang="pt-BR" sz="1600" b="1" dirty="0" smtClean="0">
                <a:solidFill>
                  <a:schemeClr val="accent2"/>
                </a:solidFill>
                <a:latin typeface="+mn-lt"/>
              </a:rPr>
              <a:t>Contrato anual de </a:t>
            </a:r>
            <a:r>
              <a:rPr lang="pt-BR" sz="1600" b="1" dirty="0" err="1" smtClean="0">
                <a:solidFill>
                  <a:schemeClr val="accent2"/>
                </a:solidFill>
                <a:latin typeface="+mn-lt"/>
              </a:rPr>
              <a:t>servicios</a:t>
            </a:r>
            <a:r>
              <a:rPr lang="pt-BR" sz="1600" b="1" dirty="0" smtClean="0">
                <a:solidFill>
                  <a:schemeClr val="accent2"/>
                </a:solidFill>
                <a:latin typeface="+mn-lt"/>
              </a:rPr>
              <a:t> de </a:t>
            </a:r>
            <a:r>
              <a:rPr lang="pt-BR" sz="1600" b="1" dirty="0" err="1" smtClean="0">
                <a:solidFill>
                  <a:schemeClr val="accent2"/>
                </a:solidFill>
                <a:latin typeface="+mn-lt"/>
              </a:rPr>
              <a:t>soporte</a:t>
            </a:r>
            <a:endParaRPr lang="pt-BR" sz="1600" b="1" dirty="0" smtClean="0">
              <a:solidFill>
                <a:schemeClr val="accent2"/>
              </a:solidFill>
              <a:latin typeface="+mn-lt"/>
            </a:endParaRPr>
          </a:p>
          <a:p>
            <a:pPr lvl="1" algn="just">
              <a:buClr>
                <a:schemeClr val="accent2">
                  <a:lumMod val="75000"/>
                </a:schemeClr>
              </a:buClr>
              <a:buFont typeface="Arial" pitchFamily="34" charset="0"/>
              <a:buChar char="•"/>
            </a:pPr>
            <a:r>
              <a:rPr lang="es-EC" sz="1400" b="1" dirty="0">
                <a:solidFill>
                  <a:schemeClr val="tx2">
                    <a:lumMod val="75000"/>
                  </a:schemeClr>
                </a:solidFill>
                <a:latin typeface="+mj-lt"/>
              </a:rPr>
              <a:t>Permitirá disponer de servicios con preferencias de precio y tiempo de respuesta, a través un SLA diseñado específicamente para cada cliente.</a:t>
            </a:r>
          </a:p>
          <a:p>
            <a:pPr algn="just">
              <a:buClr>
                <a:schemeClr val="accent2">
                  <a:lumMod val="75000"/>
                </a:schemeClr>
              </a:buClr>
              <a:buFont typeface="Wingdings" pitchFamily="2" charset="2"/>
              <a:buChar char="ü"/>
            </a:pPr>
            <a:endParaRPr lang="pt-BR"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C" sz="1600" b="1" dirty="0" smtClean="0">
                <a:solidFill>
                  <a:schemeClr val="accent2"/>
                </a:solidFill>
                <a:latin typeface="+mn-lt"/>
              </a:rPr>
              <a:t>Contrato de renta y mantenimiento de software</a:t>
            </a:r>
          </a:p>
          <a:p>
            <a:pPr lvl="1" algn="just">
              <a:buClr>
                <a:schemeClr val="accent2">
                  <a:lumMod val="75000"/>
                </a:schemeClr>
              </a:buClr>
              <a:buFont typeface="Arial" pitchFamily="34" charset="0"/>
              <a:buChar char="•"/>
            </a:pPr>
            <a:r>
              <a:rPr lang="es-ES" sz="1400" b="1" dirty="0">
                <a:solidFill>
                  <a:schemeClr val="tx2">
                    <a:lumMod val="75000"/>
                  </a:schemeClr>
                </a:solidFill>
                <a:latin typeface="+mj-lt"/>
              </a:rPr>
              <a:t>Permitirá al cliente rentar software para el desarrollo de actividades específicas dentro de su </a:t>
            </a:r>
            <a:r>
              <a:rPr lang="es-ES" sz="1400" b="1" dirty="0" smtClean="0">
                <a:solidFill>
                  <a:schemeClr val="tx2">
                    <a:lumMod val="75000"/>
                  </a:schemeClr>
                </a:solidFill>
                <a:latin typeface="+mj-lt"/>
              </a:rPr>
              <a:t>empresa. Incluye hora de soporte y mantenimiento para desarrollar mejoras. </a:t>
            </a:r>
          </a:p>
          <a:p>
            <a:pPr lvl="1" algn="just">
              <a:buClr>
                <a:schemeClr val="accent2">
                  <a:lumMod val="75000"/>
                </a:schemeClr>
              </a:buClr>
              <a:buFont typeface="Arial" pitchFamily="34" charset="0"/>
              <a:buChar char="•"/>
            </a:pPr>
            <a:endParaRPr lang="es-EC"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C" sz="1600" b="1" dirty="0" smtClean="0">
                <a:solidFill>
                  <a:schemeClr val="accent2"/>
                </a:solidFill>
                <a:latin typeface="+mn-lt"/>
              </a:rPr>
              <a:t>Contrato de renta y mantenimiento de equipos</a:t>
            </a:r>
          </a:p>
          <a:p>
            <a:pPr lvl="1" algn="just">
              <a:buClr>
                <a:schemeClr val="accent2">
                  <a:lumMod val="75000"/>
                </a:schemeClr>
              </a:buClr>
              <a:buFont typeface="Arial" pitchFamily="34" charset="0"/>
              <a:buChar char="•"/>
            </a:pPr>
            <a:r>
              <a:rPr lang="es-ES" sz="1400" b="1" dirty="0">
                <a:solidFill>
                  <a:schemeClr val="tx2">
                    <a:lumMod val="75000"/>
                  </a:schemeClr>
                </a:solidFill>
                <a:latin typeface="+mj-lt"/>
              </a:rPr>
              <a:t>Mediante este esquema de contratación mensual o anual, el cliente podrá disponer de equipos informáticos rentados para su uso </a:t>
            </a:r>
            <a:r>
              <a:rPr lang="es-ES" sz="1400" b="1" dirty="0" smtClean="0">
                <a:solidFill>
                  <a:schemeClr val="tx2">
                    <a:lumMod val="75000"/>
                  </a:schemeClr>
                </a:solidFill>
                <a:latin typeface="+mj-lt"/>
              </a:rPr>
              <a:t>particular</a:t>
            </a:r>
            <a:endParaRPr lang="es-EC" sz="1400" b="1" dirty="0">
              <a:solidFill>
                <a:schemeClr val="tx2">
                  <a:lumMod val="75000"/>
                </a:schemeClr>
              </a:solidFill>
              <a:latin typeface="+mj-lt"/>
            </a:endParaRPr>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9299" y="548680"/>
            <a:ext cx="1185018" cy="1091753"/>
          </a:xfrm>
          <a:prstGeom prst="rect">
            <a:avLst/>
          </a:prstGeom>
        </p:spPr>
      </p:pic>
    </p:spTree>
    <p:extLst>
      <p:ext uri="{BB962C8B-B14F-4D97-AF65-F5344CB8AC3E}">
        <p14:creationId xmlns:p14="http://schemas.microsoft.com/office/powerpoint/2010/main" val="1831546025"/>
      </p:ext>
    </p:extLst>
  </p:cSld>
  <p:clrMapOvr>
    <a:masterClrMapping/>
  </p:clrMapOvr>
  <p:transition spd="slow">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43</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S" sz="2800" dirty="0" smtClean="0"/>
              <a:t>Esquemas de contratación</a:t>
            </a:r>
            <a:endParaRPr lang="es-EC" sz="2800" dirty="0"/>
          </a:p>
        </p:txBody>
      </p:sp>
      <p:sp>
        <p:nvSpPr>
          <p:cNvPr id="5" name="Rectangle 5"/>
          <p:cNvSpPr txBox="1">
            <a:spLocks noChangeArrowheads="1"/>
          </p:cNvSpPr>
          <p:nvPr/>
        </p:nvSpPr>
        <p:spPr bwMode="auto">
          <a:xfrm>
            <a:off x="1907704" y="1484784"/>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Char char="&gt;"/>
              <a:defRPr sz="21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120000"/>
              <a:buChar char=" "/>
              <a:defRPr sz="1500">
                <a:solidFill>
                  <a:schemeClr val="bg1"/>
                </a:solidFill>
                <a:latin typeface="Times" charset="0"/>
              </a:defRPr>
            </a:lvl2pPr>
            <a:lvl3pPr marL="1143000" indent="-228600" algn="l" rtl="0" eaLnBrk="1" fontAlgn="base" hangingPunct="1">
              <a:spcBef>
                <a:spcPct val="20000"/>
              </a:spcBef>
              <a:spcAft>
                <a:spcPct val="0"/>
              </a:spcAft>
              <a:buClr>
                <a:schemeClr val="tx2"/>
              </a:buClr>
              <a:buSzPct val="75000"/>
              <a:buChar char="•"/>
              <a:defRPr sz="1600" b="1">
                <a:solidFill>
                  <a:schemeClr val="bg1"/>
                </a:solidFill>
                <a:latin typeface="+mn-lt"/>
              </a:defRPr>
            </a:lvl3pPr>
            <a:lvl4pPr marL="1600200" indent="-228600" algn="l" rtl="0" eaLnBrk="1" fontAlgn="base" hangingPunct="1">
              <a:spcBef>
                <a:spcPct val="20000"/>
              </a:spcBef>
              <a:spcAft>
                <a:spcPct val="0"/>
              </a:spcAft>
              <a:buClr>
                <a:schemeClr val="tx2"/>
              </a:buClr>
              <a:buChar char="&gt;"/>
              <a:defRPr sz="1600">
                <a:solidFill>
                  <a:schemeClr val="bg1"/>
                </a:solidFill>
                <a:latin typeface="+mn-lt"/>
              </a:defRPr>
            </a:lvl4pPr>
            <a:lvl5pPr marL="20574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5pPr>
            <a:lvl6pPr marL="25146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6pPr>
            <a:lvl7pPr marL="29718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7pPr>
            <a:lvl8pPr marL="34290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8pPr>
            <a:lvl9pPr marL="3886200" indent="-228600" algn="l" rtl="0" eaLnBrk="1" fontAlgn="base" hangingPunct="1">
              <a:spcBef>
                <a:spcPct val="20000"/>
              </a:spcBef>
              <a:spcAft>
                <a:spcPct val="0"/>
              </a:spcAft>
              <a:buClr>
                <a:schemeClr val="tx2"/>
              </a:buClr>
              <a:buSzPct val="85000"/>
              <a:buFont typeface="Times" charset="0"/>
              <a:buChar char="•"/>
              <a:defRPr sz="1500">
                <a:solidFill>
                  <a:schemeClr val="bg1"/>
                </a:solidFill>
                <a:latin typeface="Times New Roman" charset="0"/>
              </a:defRPr>
            </a:lvl9pPr>
          </a:lstStyle>
          <a:p>
            <a:pPr algn="just">
              <a:buClr>
                <a:schemeClr val="accent2">
                  <a:lumMod val="75000"/>
                </a:schemeClr>
              </a:buClr>
              <a:buFont typeface="Wingdings" pitchFamily="2" charset="2"/>
              <a:buChar char="ü"/>
            </a:pPr>
            <a:r>
              <a:rPr lang="es-EC" sz="1600" b="1" dirty="0" smtClean="0">
                <a:solidFill>
                  <a:schemeClr val="accent2"/>
                </a:solidFill>
                <a:latin typeface="+mn-lt"/>
              </a:rPr>
              <a:t>Contrato de desarrollo de software</a:t>
            </a:r>
          </a:p>
          <a:p>
            <a:pPr lvl="1" algn="just">
              <a:buClr>
                <a:schemeClr val="accent2">
                  <a:lumMod val="75000"/>
                </a:schemeClr>
              </a:buClr>
              <a:buFont typeface="Arial" pitchFamily="34" charset="0"/>
              <a:buChar char="•"/>
            </a:pPr>
            <a:r>
              <a:rPr lang="es-ES" sz="1400" b="1" dirty="0" smtClean="0">
                <a:solidFill>
                  <a:schemeClr val="tx2">
                    <a:lumMod val="75000"/>
                  </a:schemeClr>
                </a:solidFill>
                <a:latin typeface="+mj-lt"/>
              </a:rPr>
              <a:t>Permitirá </a:t>
            </a:r>
            <a:r>
              <a:rPr lang="es-ES" sz="1400" b="1" dirty="0">
                <a:solidFill>
                  <a:schemeClr val="tx2">
                    <a:lumMod val="75000"/>
                  </a:schemeClr>
                </a:solidFill>
                <a:latin typeface="+mj-lt"/>
              </a:rPr>
              <a:t>al cliente asegurar el desarrollo de software específico para cubrir sus procesos de negocio</a:t>
            </a:r>
            <a:r>
              <a:rPr lang="es-ES" sz="1400" b="1" dirty="0" smtClean="0">
                <a:solidFill>
                  <a:schemeClr val="tx2">
                    <a:lumMod val="75000"/>
                  </a:schemeClr>
                </a:solidFill>
                <a:latin typeface="+mj-lt"/>
              </a:rPr>
              <a:t>.</a:t>
            </a:r>
          </a:p>
          <a:p>
            <a:pPr lvl="1" algn="just">
              <a:buClr>
                <a:schemeClr val="accent2">
                  <a:lumMod val="75000"/>
                </a:schemeClr>
              </a:buClr>
              <a:buFont typeface="Arial" pitchFamily="34" charset="0"/>
              <a:buChar char="•"/>
            </a:pPr>
            <a:endParaRPr lang="es-EC"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C" sz="1600" b="1" dirty="0" smtClean="0">
                <a:solidFill>
                  <a:schemeClr val="accent2"/>
                </a:solidFill>
                <a:latin typeface="+mn-lt"/>
              </a:rPr>
              <a:t>Contrato de mantenimiento de software</a:t>
            </a:r>
          </a:p>
          <a:p>
            <a:pPr lvl="1" algn="just">
              <a:buClr>
                <a:schemeClr val="accent2">
                  <a:lumMod val="75000"/>
                </a:schemeClr>
              </a:buClr>
              <a:buFont typeface="Arial" pitchFamily="34" charset="0"/>
              <a:buChar char="•"/>
            </a:pPr>
            <a:r>
              <a:rPr lang="es-EC" sz="1400" b="1" dirty="0" smtClean="0">
                <a:solidFill>
                  <a:schemeClr val="tx2">
                    <a:lumMod val="75000"/>
                  </a:schemeClr>
                </a:solidFill>
                <a:latin typeface="+mj-lt"/>
              </a:rPr>
              <a:t>Definir </a:t>
            </a:r>
            <a:r>
              <a:rPr lang="es-EC" sz="1400" b="1" dirty="0">
                <a:solidFill>
                  <a:schemeClr val="tx2">
                    <a:lumMod val="75000"/>
                  </a:schemeClr>
                </a:solidFill>
                <a:latin typeface="+mj-lt"/>
              </a:rPr>
              <a:t>las condiciones bajo las cuales el proveedor, se obliga a cubrir un número determinado de horas de desarrollo para realizar mejoras a los sistemas informáticos </a:t>
            </a:r>
            <a:r>
              <a:rPr lang="es-EC" sz="1400" b="1" dirty="0" smtClean="0">
                <a:solidFill>
                  <a:schemeClr val="tx2">
                    <a:lumMod val="75000"/>
                  </a:schemeClr>
                </a:solidFill>
                <a:latin typeface="+mj-lt"/>
              </a:rPr>
              <a:t>entregados.</a:t>
            </a:r>
          </a:p>
          <a:p>
            <a:pPr lvl="1" algn="just">
              <a:buClr>
                <a:schemeClr val="accent2">
                  <a:lumMod val="75000"/>
                </a:schemeClr>
              </a:buClr>
              <a:buFont typeface="Arial" pitchFamily="34" charset="0"/>
              <a:buChar char="•"/>
            </a:pPr>
            <a:endParaRPr lang="es-EC" sz="1400" b="1" dirty="0">
              <a:solidFill>
                <a:schemeClr val="tx2">
                  <a:lumMod val="75000"/>
                </a:schemeClr>
              </a:solidFill>
              <a:latin typeface="+mj-lt"/>
            </a:endParaRPr>
          </a:p>
          <a:p>
            <a:pPr algn="just">
              <a:buClr>
                <a:schemeClr val="accent2">
                  <a:lumMod val="75000"/>
                </a:schemeClr>
              </a:buClr>
              <a:buFont typeface="Wingdings" pitchFamily="2" charset="2"/>
              <a:buChar char="ü"/>
            </a:pPr>
            <a:r>
              <a:rPr lang="es-EC" sz="1600" b="1" dirty="0" smtClean="0">
                <a:solidFill>
                  <a:schemeClr val="accent2"/>
                </a:solidFill>
                <a:latin typeface="+mn-lt"/>
              </a:rPr>
              <a:t>Contrato de instalación de hardware y redes </a:t>
            </a:r>
          </a:p>
          <a:p>
            <a:pPr lvl="1" algn="just">
              <a:buClr>
                <a:schemeClr val="accent2">
                  <a:lumMod val="75000"/>
                </a:schemeClr>
              </a:buClr>
              <a:buFont typeface="Arial" pitchFamily="34" charset="0"/>
              <a:buChar char="•"/>
            </a:pPr>
            <a:r>
              <a:rPr lang="es-ES" sz="1400" b="1" dirty="0" smtClean="0">
                <a:solidFill>
                  <a:schemeClr val="tx2">
                    <a:lumMod val="75000"/>
                  </a:schemeClr>
                </a:solidFill>
                <a:latin typeface="+mj-lt"/>
              </a:rPr>
              <a:t>Instalaciones </a:t>
            </a:r>
            <a:r>
              <a:rPr lang="es-ES" sz="1400" b="1" dirty="0">
                <a:solidFill>
                  <a:schemeClr val="tx2">
                    <a:lumMod val="75000"/>
                  </a:schemeClr>
                </a:solidFill>
                <a:latin typeface="+mj-lt"/>
              </a:rPr>
              <a:t>de hardware y montaje de cableado estructurado para redes de área </a:t>
            </a:r>
            <a:r>
              <a:rPr lang="es-ES" sz="1400" b="1" dirty="0" smtClean="0">
                <a:solidFill>
                  <a:schemeClr val="tx2">
                    <a:lumMod val="75000"/>
                  </a:schemeClr>
                </a:solidFill>
                <a:latin typeface="+mj-lt"/>
              </a:rPr>
              <a:t>local.</a:t>
            </a:r>
          </a:p>
          <a:p>
            <a:pPr lvl="1" algn="just">
              <a:buClr>
                <a:schemeClr val="accent2">
                  <a:lumMod val="75000"/>
                </a:schemeClr>
              </a:buClr>
              <a:buFont typeface="Arial" pitchFamily="34" charset="0"/>
              <a:buChar char="•"/>
            </a:pPr>
            <a:endParaRPr lang="es-ES" sz="1400" b="1" dirty="0" smtClean="0">
              <a:solidFill>
                <a:schemeClr val="tx2">
                  <a:lumMod val="75000"/>
                </a:schemeClr>
              </a:solidFill>
              <a:latin typeface="+mj-lt"/>
            </a:endParaRPr>
          </a:p>
          <a:p>
            <a:pPr algn="just">
              <a:buClr>
                <a:schemeClr val="accent2">
                  <a:lumMod val="75000"/>
                </a:schemeClr>
              </a:buClr>
              <a:buFont typeface="Wingdings" pitchFamily="2" charset="2"/>
              <a:buChar char="ü"/>
            </a:pPr>
            <a:r>
              <a:rPr lang="es-EC" sz="1600" b="1" dirty="0"/>
              <a:t>Contrato de </a:t>
            </a:r>
            <a:r>
              <a:rPr lang="es-EC" sz="1600" b="1" dirty="0" err="1"/>
              <a:t>Outsourcing</a:t>
            </a:r>
            <a:r>
              <a:rPr lang="es-EC" sz="1600" b="1" dirty="0"/>
              <a:t> de Tecnología</a:t>
            </a:r>
          </a:p>
          <a:p>
            <a:pPr lvl="1" algn="just">
              <a:buClr>
                <a:schemeClr val="accent2">
                  <a:lumMod val="75000"/>
                </a:schemeClr>
              </a:buClr>
              <a:buFont typeface="Arial" pitchFamily="34" charset="0"/>
              <a:buChar char="•"/>
            </a:pPr>
            <a:r>
              <a:rPr lang="es-EC" sz="1400" b="1" dirty="0" smtClean="0">
                <a:solidFill>
                  <a:schemeClr val="tx2">
                    <a:lumMod val="75000"/>
                  </a:schemeClr>
                </a:solidFill>
                <a:latin typeface="+mj-lt"/>
              </a:rPr>
              <a:t>Contrato </a:t>
            </a:r>
            <a:r>
              <a:rPr lang="es-EC" sz="1400" b="1" dirty="0">
                <a:solidFill>
                  <a:schemeClr val="tx2">
                    <a:lumMod val="75000"/>
                  </a:schemeClr>
                </a:solidFill>
                <a:latin typeface="+mj-lt"/>
              </a:rPr>
              <a:t>anual mediante el cual los clientes entregan la planeación, administración, operación y monitoreo de su plataforma tecnológica </a:t>
            </a:r>
            <a:r>
              <a:rPr lang="es-EC" sz="1000" b="1" dirty="0" smtClean="0"/>
              <a:t>al proveedor</a:t>
            </a:r>
            <a:endParaRPr lang="es-EC" sz="1000" b="1" dirty="0"/>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9299" y="548680"/>
            <a:ext cx="1185018" cy="1091753"/>
          </a:xfrm>
          <a:prstGeom prst="rect">
            <a:avLst/>
          </a:prstGeom>
        </p:spPr>
      </p:pic>
    </p:spTree>
    <p:extLst>
      <p:ext uri="{BB962C8B-B14F-4D97-AF65-F5344CB8AC3E}">
        <p14:creationId xmlns:p14="http://schemas.microsoft.com/office/powerpoint/2010/main" val="1406224244"/>
      </p:ext>
    </p:extLst>
  </p:cSld>
  <p:clrMapOvr>
    <a:masterClrMapping/>
  </p:clrMapOvr>
  <p:transition spd="slow">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44</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pPr lvl="2"/>
            <a:r>
              <a:rPr lang="es-EC" sz="3200" dirty="0" smtClean="0"/>
              <a:t>Detalle del catálogo </a:t>
            </a:r>
            <a:r>
              <a:rPr lang="es-EC" sz="3200" dirty="0"/>
              <a:t>de </a:t>
            </a:r>
            <a:r>
              <a:rPr lang="es-EC" sz="3200" dirty="0" smtClean="0"/>
              <a:t>productos y servicios</a:t>
            </a:r>
            <a:endParaRPr lang="es-EC" sz="2800" dirty="0"/>
          </a:p>
        </p:txBody>
      </p:sp>
      <p:pic>
        <p:nvPicPr>
          <p:cNvPr id="675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519956"/>
            <a:ext cx="6218237"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7494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45</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pPr lvl="2"/>
            <a:r>
              <a:rPr lang="es-EC" sz="3200" dirty="0" smtClean="0"/>
              <a:t>Modelo de </a:t>
            </a:r>
            <a:r>
              <a:rPr lang="es-EC" sz="3200" dirty="0"/>
              <a:t>presentación para correo electrónico</a:t>
            </a:r>
            <a:endParaRPr lang="es-EC" sz="2800" dirty="0"/>
          </a:p>
        </p:txBody>
      </p:sp>
      <p:pic>
        <p:nvPicPr>
          <p:cNvPr id="5" name="0 Imagen"/>
          <p:cNvPicPr/>
          <p:nvPr/>
        </p:nvPicPr>
        <p:blipFill>
          <a:blip r:embed="rId4">
            <a:extLst>
              <a:ext uri="{28A0092B-C50C-407E-A947-70E740481C1C}">
                <a14:useLocalDpi xmlns:a14="http://schemas.microsoft.com/office/drawing/2010/main" val="0"/>
              </a:ext>
            </a:extLst>
          </a:blip>
          <a:stretch>
            <a:fillRect/>
          </a:stretch>
        </p:blipFill>
        <p:spPr>
          <a:xfrm>
            <a:off x="2754874" y="1610697"/>
            <a:ext cx="5155565" cy="4986655"/>
          </a:xfrm>
          <a:prstGeom prst="rect">
            <a:avLst/>
          </a:prstGeom>
        </p:spPr>
      </p:pic>
    </p:spTree>
    <p:extLst>
      <p:ext uri="{BB962C8B-B14F-4D97-AF65-F5344CB8AC3E}">
        <p14:creationId xmlns:p14="http://schemas.microsoft.com/office/powerpoint/2010/main" val="29830569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46</a:t>
            </a:fld>
            <a:endParaRPr lang="en-US" sz="1400">
              <a:solidFill>
                <a:schemeClr val="tx2"/>
              </a:solidFill>
            </a:endParaRPr>
          </a:p>
        </p:txBody>
      </p:sp>
      <p:sp>
        <p:nvSpPr>
          <p:cNvPr id="61444" name="Rectangle 4"/>
          <p:cNvSpPr>
            <a:spLocks noGrp="1" noChangeArrowheads="1"/>
          </p:cNvSpPr>
          <p:nvPr>
            <p:ph type="title"/>
          </p:nvPr>
        </p:nvSpPr>
        <p:spPr>
          <a:xfrm>
            <a:off x="2843808" y="2276872"/>
            <a:ext cx="4392488" cy="1143000"/>
          </a:xfrm>
        </p:spPr>
        <p:txBody>
          <a:bodyPr/>
          <a:lstStyle/>
          <a:p>
            <a:pPr lvl="2" algn="ctr"/>
            <a:r>
              <a:rPr lang="es-EC" sz="3200" dirty="0" smtClean="0"/>
              <a:t>PREGUNTAS ?</a:t>
            </a:r>
            <a:br>
              <a:rPr lang="es-EC" sz="3200" dirty="0" smtClean="0"/>
            </a:br>
            <a:r>
              <a:rPr lang="es-EC" sz="3200" dirty="0"/>
              <a:t/>
            </a:r>
            <a:br>
              <a:rPr lang="es-EC" sz="3200" dirty="0"/>
            </a:br>
            <a:r>
              <a:rPr lang="es-EC" sz="3200" dirty="0"/>
              <a:t/>
            </a:r>
            <a:br>
              <a:rPr lang="es-EC" sz="3200" dirty="0"/>
            </a:br>
            <a:r>
              <a:rPr lang="es-EC" sz="3200" dirty="0" smtClean="0"/>
              <a:t/>
            </a:r>
            <a:br>
              <a:rPr lang="es-EC" sz="3200" dirty="0" smtClean="0"/>
            </a:br>
            <a:r>
              <a:rPr lang="es-EC" sz="3200" dirty="0" smtClean="0"/>
              <a:t>GRACIAS</a:t>
            </a:r>
            <a:r>
              <a:rPr lang="es-EC" sz="3200" dirty="0" smtClean="0"/>
              <a:t>!</a:t>
            </a:r>
            <a:endParaRPr lang="es-EC" sz="2800" dirty="0"/>
          </a:p>
        </p:txBody>
      </p:sp>
      <p:sp>
        <p:nvSpPr>
          <p:cNvPr id="2" name="1 CuadroTexto"/>
          <p:cNvSpPr txBox="1"/>
          <p:nvPr/>
        </p:nvSpPr>
        <p:spPr>
          <a:xfrm>
            <a:off x="2195736" y="4869160"/>
            <a:ext cx="6336704" cy="707886"/>
          </a:xfrm>
          <a:prstGeom prst="rect">
            <a:avLst/>
          </a:prstGeom>
          <a:noFill/>
        </p:spPr>
        <p:txBody>
          <a:bodyPr wrap="square" rtlCol="0">
            <a:spAutoFit/>
          </a:bodyPr>
          <a:lstStyle/>
          <a:p>
            <a:r>
              <a:rPr lang="en-US" sz="2000" dirty="0" err="1" smtClean="0"/>
              <a:t>Ing</a:t>
            </a:r>
            <a:r>
              <a:rPr lang="en-US" sz="2000" dirty="0" smtClean="0"/>
              <a:t>. Lenin Parra </a:t>
            </a:r>
            <a:r>
              <a:rPr lang="en-US" sz="2000" dirty="0" smtClean="0">
                <a:hlinkClick r:id="rId4"/>
              </a:rPr>
              <a:t>leninparram@hotmail.com</a:t>
            </a:r>
            <a:endParaRPr lang="en-US" sz="2000" dirty="0" smtClean="0"/>
          </a:p>
          <a:p>
            <a:r>
              <a:rPr lang="en-US" sz="2000" dirty="0" err="1" smtClean="0"/>
              <a:t>Ing.Christian</a:t>
            </a:r>
            <a:r>
              <a:rPr lang="en-US" sz="2000" dirty="0" smtClean="0"/>
              <a:t> Benalcázar </a:t>
            </a:r>
            <a:r>
              <a:rPr lang="en-US" sz="2000" dirty="0" smtClean="0">
                <a:hlinkClick r:id="rId5"/>
              </a:rPr>
              <a:t>cbenalcazar@hotmail.com</a:t>
            </a:r>
            <a:endParaRPr lang="en-US" sz="2000" dirty="0" smtClean="0"/>
          </a:p>
        </p:txBody>
      </p:sp>
    </p:spTree>
    <p:extLst>
      <p:ext uri="{BB962C8B-B14F-4D97-AF65-F5344CB8AC3E}">
        <p14:creationId xmlns:p14="http://schemas.microsoft.com/office/powerpoint/2010/main" val="11075420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5</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Justificación</a:t>
            </a:r>
            <a:endParaRPr lang="en-US" dirty="0">
              <a:solidFill>
                <a:schemeClr val="accent2"/>
              </a:solidFill>
            </a:endParaRPr>
          </a:p>
        </p:txBody>
      </p:sp>
      <p:sp>
        <p:nvSpPr>
          <p:cNvPr id="61445" name="Rectangle 5"/>
          <p:cNvSpPr>
            <a:spLocks noGrp="1" noChangeArrowheads="1"/>
          </p:cNvSpPr>
          <p:nvPr>
            <p:ph type="body" idx="1"/>
          </p:nvPr>
        </p:nvSpPr>
        <p:spPr>
          <a:xfrm>
            <a:off x="1907704" y="1772816"/>
            <a:ext cx="6840760" cy="4399384"/>
          </a:xfrm>
          <a:ln/>
        </p:spPr>
        <p:txBody>
          <a:bodyPr/>
          <a:lstStyle/>
          <a:p>
            <a:pPr algn="just">
              <a:buClr>
                <a:schemeClr val="accent2">
                  <a:lumMod val="75000"/>
                </a:schemeClr>
              </a:buClr>
              <a:buFont typeface="Wingdings" pitchFamily="2" charset="2"/>
              <a:buChar char="ü"/>
            </a:pPr>
            <a:r>
              <a:rPr lang="es-EC" sz="1700" dirty="0" smtClean="0">
                <a:solidFill>
                  <a:schemeClr val="tx2">
                    <a:lumMod val="75000"/>
                  </a:schemeClr>
                </a:solidFill>
              </a:rPr>
              <a:t>Garantizar servicios informáticos desarrollados e implementados con las mejores prácticas.</a:t>
            </a:r>
          </a:p>
          <a:p>
            <a:pPr algn="just">
              <a:buClr>
                <a:schemeClr val="accent2">
                  <a:lumMod val="75000"/>
                </a:schemeClr>
              </a:buClr>
              <a:buFont typeface="Wingdings" pitchFamily="2" charset="2"/>
              <a:buChar char="ü"/>
            </a:pPr>
            <a:r>
              <a:rPr lang="es-EC" sz="1700" dirty="0" smtClean="0">
                <a:solidFill>
                  <a:schemeClr val="tx2">
                    <a:lumMod val="75000"/>
                  </a:schemeClr>
                </a:solidFill>
              </a:rPr>
              <a:t>Adecuado manejo de sus recursos informáticos.</a:t>
            </a:r>
          </a:p>
          <a:p>
            <a:pPr algn="just">
              <a:buClr>
                <a:schemeClr val="accent2">
                  <a:lumMod val="75000"/>
                </a:schemeClr>
              </a:buClr>
              <a:buFont typeface="Wingdings" pitchFamily="2" charset="2"/>
              <a:buChar char="ü"/>
            </a:pPr>
            <a:r>
              <a:rPr lang="es-EC" sz="1700" dirty="0" smtClean="0">
                <a:solidFill>
                  <a:schemeClr val="tx2">
                    <a:lumMod val="75000"/>
                  </a:schemeClr>
                </a:solidFill>
              </a:rPr>
              <a:t>Experiencia y conocimientos del equipo en administración de unidades de T.I y mejores practicas.</a:t>
            </a:r>
          </a:p>
          <a:p>
            <a:pPr algn="just">
              <a:buClr>
                <a:schemeClr val="accent2">
                  <a:lumMod val="75000"/>
                </a:schemeClr>
              </a:buClr>
              <a:buFont typeface="Wingdings" pitchFamily="2" charset="2"/>
              <a:buChar char="ü"/>
            </a:pPr>
            <a:r>
              <a:rPr lang="es-EC" sz="1700" dirty="0" smtClean="0">
                <a:solidFill>
                  <a:schemeClr val="tx2">
                    <a:lumMod val="75000"/>
                  </a:schemeClr>
                </a:solidFill>
              </a:rPr>
              <a:t>Optimización de recurso dependiendo de servicios contratados.</a:t>
            </a:r>
          </a:p>
          <a:p>
            <a:pPr algn="just">
              <a:buClr>
                <a:schemeClr val="accent2">
                  <a:lumMod val="75000"/>
                </a:schemeClr>
              </a:buClr>
              <a:buFont typeface="Wingdings" pitchFamily="2" charset="2"/>
              <a:buChar char="ü"/>
            </a:pPr>
            <a:r>
              <a:rPr lang="es-EC" sz="1700" dirty="0" smtClean="0">
                <a:solidFill>
                  <a:schemeClr val="tx2">
                    <a:lumMod val="75000"/>
                  </a:schemeClr>
                </a:solidFill>
              </a:rPr>
              <a:t>Asesoría en definición del “</a:t>
            </a:r>
            <a:r>
              <a:rPr lang="es-EC" sz="1700" dirty="0" err="1" smtClean="0">
                <a:solidFill>
                  <a:schemeClr val="tx2">
                    <a:lumMod val="75000"/>
                  </a:schemeClr>
                </a:solidFill>
              </a:rPr>
              <a:t>road</a:t>
            </a:r>
            <a:r>
              <a:rPr lang="es-EC" sz="1700" dirty="0" smtClean="0">
                <a:solidFill>
                  <a:schemeClr val="tx2">
                    <a:lumMod val="75000"/>
                  </a:schemeClr>
                </a:solidFill>
              </a:rPr>
              <a:t> </a:t>
            </a:r>
            <a:r>
              <a:rPr lang="es-EC" sz="1700" dirty="0" err="1" smtClean="0">
                <a:solidFill>
                  <a:schemeClr val="tx2">
                    <a:lumMod val="75000"/>
                  </a:schemeClr>
                </a:solidFill>
              </a:rPr>
              <a:t>map</a:t>
            </a:r>
            <a:r>
              <a:rPr lang="es-EC" sz="1700" dirty="0" smtClean="0">
                <a:solidFill>
                  <a:schemeClr val="tx2">
                    <a:lumMod val="75000"/>
                  </a:schemeClr>
                </a:solidFill>
              </a:rPr>
              <a:t>“ de T.I. asegurando adaptación de la tecnología al negocio.</a:t>
            </a:r>
          </a:p>
          <a:p>
            <a:pPr algn="just">
              <a:buClr>
                <a:schemeClr val="accent2">
                  <a:lumMod val="75000"/>
                </a:schemeClr>
              </a:buClr>
              <a:buFont typeface="Wingdings" pitchFamily="2" charset="2"/>
              <a:buChar char="ü"/>
            </a:pPr>
            <a:r>
              <a:rPr lang="es-EC" sz="1700" dirty="0" smtClean="0">
                <a:solidFill>
                  <a:schemeClr val="tx2">
                    <a:lumMod val="75000"/>
                  </a:schemeClr>
                </a:solidFill>
              </a:rPr>
              <a:t>Acceso a actualización de herramientas y soporte técnico</a:t>
            </a:r>
          </a:p>
          <a:p>
            <a:pPr algn="just">
              <a:buClr>
                <a:schemeClr val="accent2">
                  <a:lumMod val="75000"/>
                </a:schemeClr>
              </a:buClr>
              <a:buFont typeface="Wingdings" pitchFamily="2" charset="2"/>
              <a:buChar char="ü"/>
            </a:pPr>
            <a:r>
              <a:rPr lang="es-EC" sz="1700" dirty="0" smtClean="0">
                <a:solidFill>
                  <a:schemeClr val="tx2">
                    <a:lumMod val="75000"/>
                  </a:schemeClr>
                </a:solidFill>
              </a:rPr>
              <a:t>Herramientas on-line y de colaboración para soporte y consultas.</a:t>
            </a:r>
          </a:p>
          <a:p>
            <a:pPr algn="just">
              <a:buClr>
                <a:schemeClr val="accent2">
                  <a:lumMod val="75000"/>
                </a:schemeClr>
              </a:buClr>
              <a:buFont typeface="Wingdings" pitchFamily="2" charset="2"/>
              <a:buChar char="ü"/>
            </a:pPr>
            <a:r>
              <a:rPr lang="es-EC" sz="1700" dirty="0" smtClean="0">
                <a:solidFill>
                  <a:schemeClr val="tx2">
                    <a:lumMod val="75000"/>
                  </a:schemeClr>
                </a:solidFill>
              </a:rPr>
              <a:t>Desarrollar alianza estratégica que permita a las empresas desarrollar sus potencialidades enfocadas a su “</a:t>
            </a:r>
            <a:r>
              <a:rPr lang="es-EC" sz="1700" dirty="0" err="1" smtClean="0">
                <a:solidFill>
                  <a:schemeClr val="tx2">
                    <a:lumMod val="75000"/>
                  </a:schemeClr>
                </a:solidFill>
              </a:rPr>
              <a:t>Core</a:t>
            </a:r>
            <a:r>
              <a:rPr lang="es-EC" sz="1700" dirty="0" smtClean="0">
                <a:solidFill>
                  <a:schemeClr val="tx2">
                    <a:lumMod val="75000"/>
                  </a:schemeClr>
                </a:solidFill>
              </a:rPr>
              <a:t> Business”.</a:t>
            </a:r>
          </a:p>
          <a:p>
            <a:pPr algn="just">
              <a:buFont typeface="Wingdings" pitchFamily="2" charset="2"/>
              <a:buChar char="ü"/>
            </a:pPr>
            <a:endParaRPr lang="es-EC" sz="1800" dirty="0">
              <a:solidFill>
                <a:schemeClr val="tx2">
                  <a:lumMod val="75000"/>
                </a:schemeClr>
              </a:solidFill>
            </a:endParaRPr>
          </a:p>
        </p:txBody>
      </p:sp>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6315" y="260648"/>
            <a:ext cx="1049173"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73035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6</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Objetivo general</a:t>
            </a:r>
            <a:endParaRPr lang="en-US" dirty="0">
              <a:solidFill>
                <a:schemeClr val="accent2"/>
              </a:solidFill>
            </a:endParaRPr>
          </a:p>
        </p:txBody>
      </p:sp>
      <p:sp>
        <p:nvSpPr>
          <p:cNvPr id="61445" name="Rectangle 5"/>
          <p:cNvSpPr>
            <a:spLocks noGrp="1" noChangeArrowheads="1"/>
          </p:cNvSpPr>
          <p:nvPr>
            <p:ph type="body" idx="1"/>
          </p:nvPr>
        </p:nvSpPr>
        <p:spPr>
          <a:xfrm>
            <a:off x="1907704" y="1772816"/>
            <a:ext cx="6840760" cy="2088232"/>
          </a:xfrm>
          <a:ln/>
        </p:spPr>
        <p:txBody>
          <a:bodyPr/>
          <a:lstStyle/>
          <a:p>
            <a:pPr algn="just">
              <a:buClr>
                <a:schemeClr val="accent2">
                  <a:lumMod val="75000"/>
                </a:schemeClr>
              </a:buClr>
              <a:buFont typeface="Wingdings" pitchFamily="2" charset="2"/>
              <a:buChar char="ü"/>
            </a:pPr>
            <a:r>
              <a:rPr lang="es-EC" sz="1700" dirty="0" smtClean="0">
                <a:solidFill>
                  <a:schemeClr val="tx2">
                    <a:lumMod val="75000"/>
                  </a:schemeClr>
                </a:solidFill>
              </a:rPr>
              <a:t>Desarrollar un modelo de negocio innovador  para la conformación de una empresa competitiva en el mercado local, destinada a la prestación de productos y servicios que permitan la adecuada administración de las tecnologías de información de pequeñas y medianas empresas, a través de esquemas de </a:t>
            </a:r>
            <a:r>
              <a:rPr lang="es-EC" sz="1700" dirty="0" err="1" smtClean="0">
                <a:solidFill>
                  <a:schemeClr val="tx2">
                    <a:lumMod val="75000"/>
                  </a:schemeClr>
                </a:solidFill>
              </a:rPr>
              <a:t>Outsourcing</a:t>
            </a:r>
            <a:r>
              <a:rPr lang="es-EC" sz="1700" dirty="0" smtClean="0">
                <a:solidFill>
                  <a:schemeClr val="tx2">
                    <a:lumMod val="75000"/>
                  </a:schemeClr>
                </a:solidFill>
              </a:rPr>
              <a:t> y el uso de herramientas de colaboración de última generación.  </a:t>
            </a:r>
          </a:p>
          <a:p>
            <a:pPr algn="just">
              <a:buFont typeface="Wingdings" pitchFamily="2" charset="2"/>
              <a:buChar char="ü"/>
            </a:pPr>
            <a:endParaRPr lang="es-EC" sz="1800" dirty="0">
              <a:solidFill>
                <a:schemeClr val="tx2">
                  <a:lumMod val="75000"/>
                </a:schemeClr>
              </a:solidFill>
            </a:endParaRPr>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861" y="404664"/>
            <a:ext cx="1258701" cy="125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91894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7</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Objetivos específicos</a:t>
            </a:r>
            <a:endParaRPr lang="en-US" dirty="0">
              <a:solidFill>
                <a:schemeClr val="accent2"/>
              </a:solidFill>
            </a:endParaRPr>
          </a:p>
        </p:txBody>
      </p:sp>
      <p:sp>
        <p:nvSpPr>
          <p:cNvPr id="61445" name="Rectangle 5"/>
          <p:cNvSpPr>
            <a:spLocks noGrp="1" noChangeArrowheads="1"/>
          </p:cNvSpPr>
          <p:nvPr>
            <p:ph type="body" idx="1"/>
          </p:nvPr>
        </p:nvSpPr>
        <p:spPr>
          <a:xfrm>
            <a:off x="1907704" y="1772816"/>
            <a:ext cx="6840760" cy="2088232"/>
          </a:xfrm>
          <a:ln/>
        </p:spPr>
        <p:txBody>
          <a:bodyPr/>
          <a:lstStyle/>
          <a:p>
            <a:pPr algn="just">
              <a:buClr>
                <a:schemeClr val="accent2">
                  <a:lumMod val="75000"/>
                </a:schemeClr>
              </a:buClr>
              <a:buFont typeface="Wingdings" pitchFamily="2" charset="2"/>
              <a:buChar char="ü"/>
            </a:pPr>
            <a:r>
              <a:rPr lang="es-EC" sz="1700" dirty="0" smtClean="0">
                <a:solidFill>
                  <a:schemeClr val="tx2">
                    <a:lumMod val="75000"/>
                  </a:schemeClr>
                </a:solidFill>
              </a:rPr>
              <a:t>Determinar la factibilidad del proyecto en el mercado local, a través de un estudio que permita establecer claramente los tipos de clientes potenciales y sus principales necesidades en cuanto a la administración y uso de la tecnología. </a:t>
            </a:r>
          </a:p>
          <a:p>
            <a:pPr marL="0" indent="0" algn="just">
              <a:buClr>
                <a:schemeClr val="accent2">
                  <a:lumMod val="75000"/>
                </a:schemeClr>
              </a:buClr>
              <a:buNone/>
            </a:pPr>
            <a:endParaRPr lang="es-EC" sz="1700" dirty="0" smtClean="0">
              <a:solidFill>
                <a:schemeClr val="tx2">
                  <a:lumMod val="75000"/>
                </a:schemeClr>
              </a:solidFill>
            </a:endParaRPr>
          </a:p>
          <a:p>
            <a:pPr algn="just">
              <a:buClr>
                <a:schemeClr val="accent2">
                  <a:lumMod val="75000"/>
                </a:schemeClr>
              </a:buClr>
              <a:buFont typeface="Wingdings" pitchFamily="2" charset="2"/>
              <a:buChar char="ü"/>
            </a:pPr>
            <a:r>
              <a:rPr lang="es-EC" sz="1700" dirty="0" smtClean="0">
                <a:solidFill>
                  <a:schemeClr val="tx2">
                    <a:lumMod val="75000"/>
                  </a:schemeClr>
                </a:solidFill>
              </a:rPr>
              <a:t>Desarrollar el portafolio de productos y servicios para cada uno de los tipos de clientes. Asegurando el uso de herramientas tecnológicas de colaboración como factor diferenciador  que permita alcanzar altos niveles de satisfacción al cliente</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861" y="404664"/>
            <a:ext cx="1258701" cy="125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48281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8</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Objetivos específicos</a:t>
            </a:r>
            <a:endParaRPr lang="en-US" dirty="0">
              <a:solidFill>
                <a:schemeClr val="accent2"/>
              </a:solidFill>
            </a:endParaRPr>
          </a:p>
        </p:txBody>
      </p:sp>
      <p:sp>
        <p:nvSpPr>
          <p:cNvPr id="61445" name="Rectangle 5"/>
          <p:cNvSpPr>
            <a:spLocks noGrp="1" noChangeArrowheads="1"/>
          </p:cNvSpPr>
          <p:nvPr>
            <p:ph type="body" idx="1"/>
          </p:nvPr>
        </p:nvSpPr>
        <p:spPr>
          <a:xfrm>
            <a:off x="1907704" y="1772816"/>
            <a:ext cx="6840760" cy="2088232"/>
          </a:xfrm>
          <a:ln/>
        </p:spPr>
        <p:txBody>
          <a:bodyPr/>
          <a:lstStyle/>
          <a:p>
            <a:pPr algn="just">
              <a:buClr>
                <a:schemeClr val="accent2">
                  <a:lumMod val="75000"/>
                </a:schemeClr>
              </a:buClr>
              <a:buFont typeface="Wingdings" pitchFamily="2" charset="2"/>
              <a:buChar char="ü"/>
            </a:pPr>
            <a:r>
              <a:rPr lang="es-EC" sz="1700" dirty="0" smtClean="0">
                <a:solidFill>
                  <a:schemeClr val="tx2">
                    <a:lumMod val="75000"/>
                  </a:schemeClr>
                </a:solidFill>
              </a:rPr>
              <a:t>Documentar el estudio técnico y construcción del proceso de prestación del servicio, para garantizar eficiencia, oportunidad y calidad, recogiendo las mejores prácticas y marcos de referencia mundialmente aceptados.</a:t>
            </a:r>
          </a:p>
          <a:p>
            <a:pPr marL="0" indent="0" algn="just">
              <a:buClr>
                <a:schemeClr val="accent2">
                  <a:lumMod val="75000"/>
                </a:schemeClr>
              </a:buClr>
              <a:buNone/>
            </a:pPr>
            <a:endParaRPr lang="es-EC" sz="1700" dirty="0" smtClean="0">
              <a:solidFill>
                <a:schemeClr val="tx2">
                  <a:lumMod val="75000"/>
                </a:schemeClr>
              </a:solidFill>
            </a:endParaRPr>
          </a:p>
          <a:p>
            <a:pPr algn="just">
              <a:buClr>
                <a:schemeClr val="accent2">
                  <a:lumMod val="75000"/>
                </a:schemeClr>
              </a:buClr>
              <a:buFont typeface="Wingdings" pitchFamily="2" charset="2"/>
              <a:buChar char="ü"/>
            </a:pPr>
            <a:r>
              <a:rPr lang="es-EC" sz="1700" dirty="0" smtClean="0">
                <a:solidFill>
                  <a:schemeClr val="tx2">
                    <a:lumMod val="75000"/>
                  </a:schemeClr>
                </a:solidFill>
              </a:rPr>
              <a:t>Diseñar el marco estratégico del negocio, orientado a la conformación de una empresa de servicios basada en la innovación tecnológica.</a:t>
            </a:r>
          </a:p>
          <a:p>
            <a:pPr marL="0" indent="0" algn="just">
              <a:buClr>
                <a:schemeClr val="accent2">
                  <a:lumMod val="75000"/>
                </a:schemeClr>
              </a:buClr>
              <a:buNone/>
            </a:pPr>
            <a:endParaRPr lang="es-EC" sz="1700" dirty="0" smtClean="0">
              <a:solidFill>
                <a:schemeClr val="tx2">
                  <a:lumMod val="75000"/>
                </a:schemeClr>
              </a:solidFill>
            </a:endParaRPr>
          </a:p>
          <a:p>
            <a:pPr algn="just">
              <a:buClr>
                <a:schemeClr val="accent2">
                  <a:lumMod val="75000"/>
                </a:schemeClr>
              </a:buClr>
              <a:buFont typeface="Wingdings" pitchFamily="2" charset="2"/>
              <a:buChar char="ü"/>
            </a:pPr>
            <a:r>
              <a:rPr lang="es-EC" sz="1700" dirty="0" smtClean="0">
                <a:solidFill>
                  <a:schemeClr val="tx2">
                    <a:lumMod val="75000"/>
                  </a:schemeClr>
                </a:solidFill>
              </a:rPr>
              <a:t>Desarrollar el análisis financiero del proyecto, para establecer la rentabilidad y sostenibilidad del negocio en el tiempo.</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861" y="404664"/>
            <a:ext cx="1258701" cy="125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57107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7924800" y="61722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546F486-E356-4897-B575-44C07F658F27}" type="slidenum">
              <a:rPr lang="en-US" sz="1800">
                <a:solidFill>
                  <a:schemeClr val="tx2"/>
                </a:solidFill>
                <a:latin typeface="Verdana" charset="0"/>
              </a:rPr>
              <a:pPr algn="r"/>
              <a:t>9</a:t>
            </a:fld>
            <a:endParaRPr lang="en-US" sz="1400">
              <a:solidFill>
                <a:schemeClr val="tx2"/>
              </a:solidFill>
            </a:endParaRPr>
          </a:p>
        </p:txBody>
      </p:sp>
      <p:sp>
        <p:nvSpPr>
          <p:cNvPr id="61444" name="Rectangle 4"/>
          <p:cNvSpPr>
            <a:spLocks noGrp="1" noChangeArrowheads="1"/>
          </p:cNvSpPr>
          <p:nvPr>
            <p:ph type="title"/>
          </p:nvPr>
        </p:nvSpPr>
        <p:spPr>
          <a:xfrm>
            <a:off x="2025185" y="413792"/>
            <a:ext cx="6795287" cy="1143000"/>
          </a:xfrm>
        </p:spPr>
        <p:txBody>
          <a:bodyPr/>
          <a:lstStyle/>
          <a:p>
            <a:r>
              <a:rPr lang="es-EC" sz="2800" dirty="0" smtClean="0"/>
              <a:t>Alcance</a:t>
            </a:r>
            <a:endParaRPr lang="en-US" dirty="0">
              <a:solidFill>
                <a:schemeClr val="accent2"/>
              </a:solidFill>
            </a:endParaRPr>
          </a:p>
        </p:txBody>
      </p:sp>
      <p:sp>
        <p:nvSpPr>
          <p:cNvPr id="61445" name="Rectangle 5"/>
          <p:cNvSpPr>
            <a:spLocks noGrp="1" noChangeArrowheads="1"/>
          </p:cNvSpPr>
          <p:nvPr>
            <p:ph type="body" idx="1"/>
          </p:nvPr>
        </p:nvSpPr>
        <p:spPr>
          <a:xfrm>
            <a:off x="1907704" y="1772816"/>
            <a:ext cx="6840760" cy="2088232"/>
          </a:xfrm>
          <a:ln/>
        </p:spPr>
        <p:txBody>
          <a:bodyPr/>
          <a:lstStyle/>
          <a:p>
            <a:pPr algn="just">
              <a:buClr>
                <a:schemeClr val="accent2">
                  <a:lumMod val="75000"/>
                </a:schemeClr>
              </a:buClr>
              <a:buFont typeface="Wingdings" pitchFamily="2" charset="2"/>
              <a:buChar char="ü"/>
            </a:pPr>
            <a:r>
              <a:rPr lang="es-EC" sz="1700" dirty="0" smtClean="0">
                <a:solidFill>
                  <a:schemeClr val="tx2">
                    <a:lumMod val="75000"/>
                  </a:schemeClr>
                </a:solidFill>
              </a:rPr>
              <a:t>Documentación que soporte el estudio de mercado a realizar y que incluya datos relacionados con posibles clientes.</a:t>
            </a:r>
          </a:p>
          <a:p>
            <a:pPr marL="0" indent="0" algn="just">
              <a:buClr>
                <a:schemeClr val="accent2">
                  <a:lumMod val="75000"/>
                </a:schemeClr>
              </a:buClr>
              <a:buNone/>
            </a:pPr>
            <a:endParaRPr lang="es-EC" sz="1700" dirty="0" smtClean="0">
              <a:solidFill>
                <a:schemeClr val="tx2">
                  <a:lumMod val="75000"/>
                </a:schemeClr>
              </a:solidFill>
            </a:endParaRPr>
          </a:p>
          <a:p>
            <a:pPr algn="just">
              <a:buClr>
                <a:schemeClr val="accent2">
                  <a:lumMod val="75000"/>
                </a:schemeClr>
              </a:buClr>
              <a:buFont typeface="Wingdings" pitchFamily="2" charset="2"/>
              <a:buChar char="ü"/>
            </a:pPr>
            <a:r>
              <a:rPr lang="es-EC" sz="1700" dirty="0" smtClean="0">
                <a:solidFill>
                  <a:schemeClr val="tx2">
                    <a:lumMod val="75000"/>
                  </a:schemeClr>
                </a:solidFill>
              </a:rPr>
              <a:t>Documentación descriptiva de la planificación estratégica del negocio.</a:t>
            </a:r>
          </a:p>
          <a:p>
            <a:pPr marL="0" indent="0" algn="just">
              <a:buClr>
                <a:schemeClr val="accent2">
                  <a:lumMod val="75000"/>
                </a:schemeClr>
              </a:buClr>
              <a:buNone/>
            </a:pPr>
            <a:endParaRPr lang="es-EC" sz="1700" dirty="0" smtClean="0">
              <a:solidFill>
                <a:schemeClr val="tx2">
                  <a:lumMod val="75000"/>
                </a:schemeClr>
              </a:solidFill>
            </a:endParaRPr>
          </a:p>
          <a:p>
            <a:pPr algn="just">
              <a:buClr>
                <a:schemeClr val="accent2">
                  <a:lumMod val="75000"/>
                </a:schemeClr>
              </a:buClr>
              <a:buFont typeface="Wingdings" pitchFamily="2" charset="2"/>
              <a:buChar char="ü"/>
            </a:pPr>
            <a:r>
              <a:rPr lang="es-EC" sz="1700" dirty="0" smtClean="0">
                <a:solidFill>
                  <a:schemeClr val="tx2">
                    <a:lumMod val="75000"/>
                  </a:schemeClr>
                </a:solidFill>
              </a:rPr>
              <a:t>Resultado del análisis financiero del proyecto de inversión que permita asegurar un adecuado retorno de dicha inversión.</a:t>
            </a:r>
          </a:p>
          <a:p>
            <a:pPr marL="0" indent="0" algn="just">
              <a:buClr>
                <a:schemeClr val="accent2">
                  <a:lumMod val="75000"/>
                </a:schemeClr>
              </a:buClr>
              <a:buNone/>
            </a:pPr>
            <a:endParaRPr lang="es-EC" sz="1700" dirty="0" smtClean="0">
              <a:solidFill>
                <a:schemeClr val="tx2">
                  <a:lumMod val="75000"/>
                </a:schemeClr>
              </a:solidFill>
            </a:endParaRPr>
          </a:p>
          <a:p>
            <a:pPr algn="just">
              <a:buClr>
                <a:schemeClr val="accent2">
                  <a:lumMod val="75000"/>
                </a:schemeClr>
              </a:buClr>
              <a:buFont typeface="Wingdings" pitchFamily="2" charset="2"/>
              <a:buChar char="ü"/>
            </a:pPr>
            <a:r>
              <a:rPr lang="es-EC" sz="1700" dirty="0" smtClean="0">
                <a:solidFill>
                  <a:schemeClr val="tx2">
                    <a:lumMod val="75000"/>
                  </a:schemeClr>
                </a:solidFill>
              </a:rPr>
              <a:t>Catálogo de servicios tecnológicos que se ofertarán al mercado. En este documento se incluirá la descripción detallada de los principales productos y servicios, asimismo, las herramientas tecnológicas empleadas para la entrega de dichos productos.</a:t>
            </a:r>
          </a:p>
          <a:p>
            <a:pPr algn="just">
              <a:buClr>
                <a:schemeClr val="accent2">
                  <a:lumMod val="75000"/>
                </a:schemeClr>
              </a:buClr>
              <a:buFont typeface="Wingdings" pitchFamily="2" charset="2"/>
              <a:buChar char="ü"/>
            </a:pPr>
            <a:endParaRPr lang="es-EC" sz="1700" dirty="0" smtClean="0">
              <a:solidFill>
                <a:schemeClr val="tx2">
                  <a:lumMod val="75000"/>
                </a:schemeClr>
              </a:solidFill>
            </a:endParaRPr>
          </a:p>
          <a:p>
            <a:pPr algn="just">
              <a:buFont typeface="Wingdings" pitchFamily="2" charset="2"/>
              <a:buChar char="ü"/>
            </a:pPr>
            <a:endParaRPr lang="es-EC" sz="1800" dirty="0">
              <a:solidFill>
                <a:schemeClr val="tx2">
                  <a:lumMod val="75000"/>
                </a:schemeClr>
              </a:solidFill>
            </a:endParaRPr>
          </a:p>
        </p:txBody>
      </p:sp>
      <p:pic>
        <p:nvPicPr>
          <p:cNvPr id="132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316" y="333315"/>
            <a:ext cx="1761164" cy="136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33577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V3_18_gunmetal">
  <a:themeElements>
    <a:clrScheme name="">
      <a:dk1>
        <a:srgbClr val="000000"/>
      </a:dk1>
      <a:lt1>
        <a:srgbClr val="FFFFFF"/>
      </a:lt1>
      <a:dk2>
        <a:srgbClr val="263A63"/>
      </a:dk2>
      <a:lt2>
        <a:srgbClr val="708AA8"/>
      </a:lt2>
      <a:accent1>
        <a:srgbClr val="DC490B"/>
      </a:accent1>
      <a:accent2>
        <a:srgbClr val="FFA11C"/>
      </a:accent2>
      <a:accent3>
        <a:srgbClr val="FFFFFF"/>
      </a:accent3>
      <a:accent4>
        <a:srgbClr val="000000"/>
      </a:accent4>
      <a:accent5>
        <a:srgbClr val="EBB1AA"/>
      </a:accent5>
      <a:accent6>
        <a:srgbClr val="E79118"/>
      </a:accent6>
      <a:hlink>
        <a:srgbClr val="CFDCE3"/>
      </a:hlink>
      <a:folHlink>
        <a:srgbClr val="FFD426"/>
      </a:folHlink>
    </a:clrScheme>
    <a:fontScheme name="Tema de Offi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V3_18_gunmetal</Template>
  <TotalTime>920</TotalTime>
  <Words>2620</Words>
  <Application>Microsoft Office PowerPoint</Application>
  <PresentationFormat>Presentación en pantalla (4:3)</PresentationFormat>
  <Paragraphs>344</Paragraphs>
  <Slides>46</Slides>
  <Notes>38</Notes>
  <HiddenSlides>0</HiddenSlides>
  <MMClips>0</MMClips>
  <ScaleCrop>false</ScaleCrop>
  <HeadingPairs>
    <vt:vector size="4" baseType="variant">
      <vt:variant>
        <vt:lpstr>Tema</vt:lpstr>
      </vt:variant>
      <vt:variant>
        <vt:i4>5</vt:i4>
      </vt:variant>
      <vt:variant>
        <vt:lpstr>Títulos de diapositiva</vt:lpstr>
      </vt:variant>
      <vt:variant>
        <vt:i4>46</vt:i4>
      </vt:variant>
    </vt:vector>
  </HeadingPairs>
  <TitlesOfParts>
    <vt:vector size="51" baseType="lpstr">
      <vt:lpstr>V3_18_gunmetal</vt:lpstr>
      <vt:lpstr>Tema de Office</vt:lpstr>
      <vt:lpstr>1_Tema de Office</vt:lpstr>
      <vt:lpstr>2_Tema de Office</vt:lpstr>
      <vt:lpstr>3_Tema de Office</vt:lpstr>
      <vt:lpstr>PLAN DE NEGOCIO PARA LA CREACIÓN DE UNA EMPRESA DE SERVICIOS TECNOLÓGICOS BASADOS EN OUTSOURCING Y COLABORACIÓN, ENFOCADO A PEQUEÑAS Y MEDIANAS EMPRESAS</vt:lpstr>
      <vt:lpstr>Presentación de PowerPoint</vt:lpstr>
      <vt:lpstr>Presentación de PowerPoint</vt:lpstr>
      <vt:lpstr>Introducción</vt:lpstr>
      <vt:lpstr>Justificación</vt:lpstr>
      <vt:lpstr>Objetivo general</vt:lpstr>
      <vt:lpstr>Objetivos específicos</vt:lpstr>
      <vt:lpstr>Objetivos específicos</vt:lpstr>
      <vt:lpstr>Alcance</vt:lpstr>
      <vt:lpstr>Alcance</vt:lpstr>
      <vt:lpstr>Presentación de PowerPoint</vt:lpstr>
      <vt:lpstr>Presentación de PowerPoint</vt:lpstr>
      <vt:lpstr>Objetivo general</vt:lpstr>
      <vt:lpstr>Objetivos específicos</vt:lpstr>
      <vt:lpstr>Segmentación de Mercado</vt:lpstr>
      <vt:lpstr>Análisis de la competencia</vt:lpstr>
      <vt:lpstr>Análisis de la competencia</vt:lpstr>
      <vt:lpstr>Análisis de la competencia</vt:lpstr>
      <vt:lpstr>Análisis de entrevista a  experto</vt:lpstr>
      <vt:lpstr>Encuesta</vt:lpstr>
      <vt:lpstr>Conclusiones de la Encuesta</vt:lpstr>
      <vt:lpstr>Conclusiones de la Encuesta</vt:lpstr>
      <vt:lpstr>Conclusiones de la Encuesta</vt:lpstr>
      <vt:lpstr>Conclusiones de la Encuesta</vt:lpstr>
      <vt:lpstr>Conclusiones del Estudio  de Mercado</vt:lpstr>
      <vt:lpstr>Presentación de PowerPoint</vt:lpstr>
      <vt:lpstr>Presentación de PowerPoint</vt:lpstr>
      <vt:lpstr>Arquitectura Tecnológica Colaborativa</vt:lpstr>
      <vt:lpstr>Arquitectura Tecnológica Operacional</vt:lpstr>
      <vt:lpstr>Arquitectura Tecnológica Analítica</vt:lpstr>
      <vt:lpstr>Presentación de PowerPoint</vt:lpstr>
      <vt:lpstr>Herramientas de  Comunicación</vt:lpstr>
      <vt:lpstr>Herramientas de  Colaboración</vt:lpstr>
      <vt:lpstr>Herramientas de Apoyo</vt:lpstr>
      <vt:lpstr>Presentación de PowerPoint</vt:lpstr>
      <vt:lpstr>Servicios de Outsourcing</vt:lpstr>
      <vt:lpstr>Software</vt:lpstr>
      <vt:lpstr>Hardware</vt:lpstr>
      <vt:lpstr>Redes</vt:lpstr>
      <vt:lpstr>Medios de difusión</vt:lpstr>
      <vt:lpstr>Medios de difusión</vt:lpstr>
      <vt:lpstr>Esquemas de contratación</vt:lpstr>
      <vt:lpstr>Esquemas de contratación</vt:lpstr>
      <vt:lpstr>Detalle del catálogo de productos y servicios</vt:lpstr>
      <vt:lpstr>Modelo de presentación para correo electrónico</vt:lpstr>
      <vt:lpstr>PREGUNTAS ?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NEGOCIO PARA LA CREACIÓN DE UNA EMPRESA DE SERVICIOS TECNOLÓGICOS BASADOS EN OUTSOURCING Y COLABORACIÓN, ENFOCADO A PEQUEÑAS Y MEDIANAS EMPRESAS</dc:title>
  <dc:creator>Lenin Parra M.</dc:creator>
  <cp:lastModifiedBy>Christian</cp:lastModifiedBy>
  <cp:revision>47</cp:revision>
  <cp:lastPrinted>2013-06-04T19:41:11Z</cp:lastPrinted>
  <dcterms:created xsi:type="dcterms:W3CDTF">2013-06-01T22:15:47Z</dcterms:created>
  <dcterms:modified xsi:type="dcterms:W3CDTF">2013-06-06T19:08:25Z</dcterms:modified>
</cp:coreProperties>
</file>