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56" r:id="rId1"/>
  </p:sldMasterIdLst>
  <p:notesMasterIdLst>
    <p:notesMasterId r:id="rId35"/>
  </p:notesMasterIdLst>
  <p:sldIdLst>
    <p:sldId id="340" r:id="rId2"/>
    <p:sldId id="341" r:id="rId3"/>
    <p:sldId id="342" r:id="rId4"/>
    <p:sldId id="343" r:id="rId5"/>
    <p:sldId id="344" r:id="rId6"/>
    <p:sldId id="362" r:id="rId7"/>
    <p:sldId id="348" r:id="rId8"/>
    <p:sldId id="402" r:id="rId9"/>
    <p:sldId id="310" r:id="rId10"/>
    <p:sldId id="403" r:id="rId11"/>
    <p:sldId id="404" r:id="rId12"/>
    <p:sldId id="405" r:id="rId13"/>
    <p:sldId id="407" r:id="rId14"/>
    <p:sldId id="409" r:id="rId15"/>
    <p:sldId id="361" r:id="rId16"/>
    <p:sldId id="377" r:id="rId17"/>
    <p:sldId id="369" r:id="rId18"/>
    <p:sldId id="371" r:id="rId19"/>
    <p:sldId id="378" r:id="rId20"/>
    <p:sldId id="379" r:id="rId21"/>
    <p:sldId id="380" r:id="rId22"/>
    <p:sldId id="400" r:id="rId23"/>
    <p:sldId id="382" r:id="rId24"/>
    <p:sldId id="383" r:id="rId25"/>
    <p:sldId id="384" r:id="rId26"/>
    <p:sldId id="385" r:id="rId27"/>
    <p:sldId id="386" r:id="rId28"/>
    <p:sldId id="387" r:id="rId29"/>
    <p:sldId id="381" r:id="rId30"/>
    <p:sldId id="388" r:id="rId31"/>
    <p:sldId id="411" r:id="rId32"/>
    <p:sldId id="410" r:id="rId33"/>
    <p:sldId id="368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33CCFF"/>
    <a:srgbClr val="00FFFF"/>
    <a:srgbClr val="6699FF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9" autoAdjust="0"/>
    <p:restoredTop sz="89843" autoAdjust="0"/>
  </p:normalViewPr>
  <p:slideViewPr>
    <p:cSldViewPr>
      <p:cViewPr>
        <p:scale>
          <a:sx n="75" d="100"/>
          <a:sy n="75" d="100"/>
        </p:scale>
        <p:origin x="-12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3C984B-33BB-47CD-AF6C-5864876EDF7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29C96B0-910B-4D80-A46E-3BF49206B611}">
      <dgm:prSet phldrT="[Texto]" custT="1"/>
      <dgm:spPr/>
      <dgm:t>
        <a:bodyPr/>
        <a:lstStyle/>
        <a:p>
          <a:r>
            <a:rPr lang="es-ES" sz="1400" dirty="0" smtClean="0"/>
            <a:t>Primer atributo más </a:t>
          </a:r>
          <a:r>
            <a:rPr lang="es-ES" sz="1400" dirty="0" smtClean="0"/>
            <a:t>importante:</a:t>
          </a:r>
          <a:endParaRPr lang="es-ES" sz="1400" dirty="0"/>
        </a:p>
      </dgm:t>
    </dgm:pt>
    <dgm:pt modelId="{A1E9A4C7-3B9C-439E-BD23-CB7CC32558D4}" type="parTrans" cxnId="{A187FB31-E56F-4D5F-AA76-EB31309B64CA}">
      <dgm:prSet/>
      <dgm:spPr/>
      <dgm:t>
        <a:bodyPr/>
        <a:lstStyle/>
        <a:p>
          <a:endParaRPr lang="es-ES" sz="1400"/>
        </a:p>
      </dgm:t>
    </dgm:pt>
    <dgm:pt modelId="{F65B2880-D75C-4C80-B3F7-2A9A04B687E8}" type="sibTrans" cxnId="{A187FB31-E56F-4D5F-AA76-EB31309B64CA}">
      <dgm:prSet/>
      <dgm:spPr/>
      <dgm:t>
        <a:bodyPr/>
        <a:lstStyle/>
        <a:p>
          <a:endParaRPr lang="es-ES" sz="1400"/>
        </a:p>
      </dgm:t>
    </dgm:pt>
    <dgm:pt modelId="{13BEAD7D-6779-4AEC-A741-EF2907692702}">
      <dgm:prSet phldrT="[Texto]" custT="1"/>
      <dgm:spPr/>
      <dgm:t>
        <a:bodyPr/>
        <a:lstStyle/>
        <a:p>
          <a:r>
            <a:rPr lang="es-ES" sz="1400" dirty="0" smtClean="0"/>
            <a:t>Velocidad de navegación</a:t>
          </a:r>
          <a:r>
            <a:rPr lang="es-ES" sz="1400" b="1" dirty="0" smtClean="0"/>
            <a:t>:</a:t>
          </a:r>
          <a:r>
            <a:rPr lang="es-ES" sz="1400" dirty="0" smtClean="0"/>
            <a:t>:  66</a:t>
          </a:r>
          <a:r>
            <a:rPr lang="es-ES" sz="1400" b="1" dirty="0" smtClean="0"/>
            <a:t>%</a:t>
          </a:r>
          <a:endParaRPr lang="es-ES" sz="1400" b="1" dirty="0"/>
        </a:p>
      </dgm:t>
    </dgm:pt>
    <dgm:pt modelId="{F337BFEB-DC71-4B1D-9F82-0A492BEF1BB3}" type="parTrans" cxnId="{7BA488B1-B95B-442B-9BEA-E25387311FF7}">
      <dgm:prSet/>
      <dgm:spPr/>
      <dgm:t>
        <a:bodyPr/>
        <a:lstStyle/>
        <a:p>
          <a:endParaRPr lang="es-ES" sz="1400"/>
        </a:p>
      </dgm:t>
    </dgm:pt>
    <dgm:pt modelId="{9C434DDE-8ED8-4AAE-BEFE-DB566608D4A1}" type="sibTrans" cxnId="{7BA488B1-B95B-442B-9BEA-E25387311FF7}">
      <dgm:prSet/>
      <dgm:spPr/>
      <dgm:t>
        <a:bodyPr/>
        <a:lstStyle/>
        <a:p>
          <a:endParaRPr lang="es-ES" sz="1400"/>
        </a:p>
      </dgm:t>
    </dgm:pt>
    <dgm:pt modelId="{F17C24D6-BE40-4C5A-8B24-96EC85F4E833}">
      <dgm:prSet phldrT="[Texto]" custT="1"/>
      <dgm:spPr/>
      <dgm:t>
        <a:bodyPr/>
        <a:lstStyle/>
        <a:p>
          <a:r>
            <a:rPr lang="es-ES" sz="1400" dirty="0" smtClean="0"/>
            <a:t>Segundo atributo más importante:</a:t>
          </a:r>
          <a:endParaRPr lang="es-ES" sz="1400" dirty="0"/>
        </a:p>
      </dgm:t>
    </dgm:pt>
    <dgm:pt modelId="{67754BCE-6D31-4DAC-AE10-59AF1A54C987}" type="parTrans" cxnId="{F9468431-0025-454A-863B-690BC54FD57B}">
      <dgm:prSet/>
      <dgm:spPr/>
      <dgm:t>
        <a:bodyPr/>
        <a:lstStyle/>
        <a:p>
          <a:endParaRPr lang="es-ES" sz="1400"/>
        </a:p>
      </dgm:t>
    </dgm:pt>
    <dgm:pt modelId="{2CC3D109-E449-49F6-A5C3-D9236B479479}" type="sibTrans" cxnId="{F9468431-0025-454A-863B-690BC54FD57B}">
      <dgm:prSet/>
      <dgm:spPr/>
      <dgm:t>
        <a:bodyPr/>
        <a:lstStyle/>
        <a:p>
          <a:endParaRPr lang="es-ES" sz="1400"/>
        </a:p>
      </dgm:t>
    </dgm:pt>
    <dgm:pt modelId="{F10AEE30-FF3D-4B7F-AA6A-6FDAB3CD8EA4}">
      <dgm:prSet phldrT="[Texto]" custT="1"/>
      <dgm:spPr/>
      <dgm:t>
        <a:bodyPr/>
        <a:lstStyle/>
        <a:p>
          <a:r>
            <a:rPr lang="es-ES" sz="1400" dirty="0" smtClean="0"/>
            <a:t>Disponibilidad: </a:t>
          </a:r>
          <a:r>
            <a:rPr lang="es-ES" sz="1400" dirty="0" smtClean="0"/>
            <a:t>16</a:t>
          </a:r>
          <a:r>
            <a:rPr lang="es-ES" sz="1400" b="1" dirty="0" smtClean="0"/>
            <a:t>%</a:t>
          </a:r>
          <a:endParaRPr lang="es-ES" sz="1400" b="1" dirty="0"/>
        </a:p>
      </dgm:t>
    </dgm:pt>
    <dgm:pt modelId="{9E360E98-60A9-4ACC-B5AC-84552B2C05ED}" type="parTrans" cxnId="{361FE4AA-1CA9-44C2-A770-29691F4CB03F}">
      <dgm:prSet/>
      <dgm:spPr/>
      <dgm:t>
        <a:bodyPr/>
        <a:lstStyle/>
        <a:p>
          <a:endParaRPr lang="es-ES" sz="1400"/>
        </a:p>
      </dgm:t>
    </dgm:pt>
    <dgm:pt modelId="{F768B24B-60FC-496A-A36C-2813736E078A}" type="sibTrans" cxnId="{361FE4AA-1CA9-44C2-A770-29691F4CB03F}">
      <dgm:prSet/>
      <dgm:spPr/>
      <dgm:t>
        <a:bodyPr/>
        <a:lstStyle/>
        <a:p>
          <a:endParaRPr lang="es-ES" sz="1400"/>
        </a:p>
      </dgm:t>
    </dgm:pt>
    <dgm:pt modelId="{283ABB47-80C2-468A-8C7C-7EA029CF6D75}">
      <dgm:prSet phldrT="[Texto]" custT="1"/>
      <dgm:spPr/>
      <dgm:t>
        <a:bodyPr/>
        <a:lstStyle/>
        <a:p>
          <a:r>
            <a:rPr lang="es-ES" sz="1400" dirty="0" smtClean="0"/>
            <a:t>Tercer atributo más importante:</a:t>
          </a:r>
          <a:endParaRPr lang="es-ES" sz="1400" dirty="0"/>
        </a:p>
      </dgm:t>
    </dgm:pt>
    <dgm:pt modelId="{265055CE-FF7E-468B-A6E8-EC95D651B839}" type="parTrans" cxnId="{31924015-B8FA-4C03-AA01-96BC99DDB1BF}">
      <dgm:prSet/>
      <dgm:spPr/>
      <dgm:t>
        <a:bodyPr/>
        <a:lstStyle/>
        <a:p>
          <a:endParaRPr lang="es-ES" sz="1400"/>
        </a:p>
      </dgm:t>
    </dgm:pt>
    <dgm:pt modelId="{9211298D-890F-45DE-B488-1EDE69826DA8}" type="sibTrans" cxnId="{31924015-B8FA-4C03-AA01-96BC99DDB1BF}">
      <dgm:prSet/>
      <dgm:spPr/>
      <dgm:t>
        <a:bodyPr/>
        <a:lstStyle/>
        <a:p>
          <a:endParaRPr lang="es-ES" sz="1400"/>
        </a:p>
      </dgm:t>
    </dgm:pt>
    <dgm:pt modelId="{ED9871FA-9210-4A7B-A0E4-EA657C4A3205}">
      <dgm:prSet phldrT="[Texto]" custT="1"/>
      <dgm:spPr/>
      <dgm:t>
        <a:bodyPr/>
        <a:lstStyle/>
        <a:p>
          <a:r>
            <a:rPr lang="es-ES" sz="1400" dirty="0" smtClean="0"/>
            <a:t>Tiempo de respuesta:</a:t>
          </a:r>
          <a:r>
            <a:rPr lang="es-ES" sz="1400" b="1" dirty="0" smtClean="0"/>
            <a:t> 13%</a:t>
          </a:r>
          <a:endParaRPr lang="es-ES" sz="1400" b="1" dirty="0"/>
        </a:p>
      </dgm:t>
    </dgm:pt>
    <dgm:pt modelId="{EF833ECC-7130-4E44-A397-E372E538008A}" type="parTrans" cxnId="{A89CA173-AB98-4D39-BA1F-4410ED256E65}">
      <dgm:prSet/>
      <dgm:spPr/>
      <dgm:t>
        <a:bodyPr/>
        <a:lstStyle/>
        <a:p>
          <a:endParaRPr lang="es-ES" sz="1400"/>
        </a:p>
      </dgm:t>
    </dgm:pt>
    <dgm:pt modelId="{A516F668-7FA3-4037-BE19-8F4C0E1CD713}" type="sibTrans" cxnId="{A89CA173-AB98-4D39-BA1F-4410ED256E65}">
      <dgm:prSet/>
      <dgm:spPr/>
      <dgm:t>
        <a:bodyPr/>
        <a:lstStyle/>
        <a:p>
          <a:endParaRPr lang="es-ES" sz="1400"/>
        </a:p>
      </dgm:t>
    </dgm:pt>
    <dgm:pt modelId="{5E69C475-33BF-44EE-9FD5-C1013B958CC6}" type="pres">
      <dgm:prSet presAssocID="{3D3C984B-33BB-47CD-AF6C-5864876EDF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9C0C9C1-B435-476C-8933-1C852697145D}" type="pres">
      <dgm:prSet presAssocID="{329C96B0-910B-4D80-A46E-3BF49206B611}" presName="comp" presStyleCnt="0"/>
      <dgm:spPr/>
    </dgm:pt>
    <dgm:pt modelId="{D116D5B1-1B7A-4369-AB87-C24155080CF6}" type="pres">
      <dgm:prSet presAssocID="{329C96B0-910B-4D80-A46E-3BF49206B611}" presName="box" presStyleLbl="node1" presStyleIdx="0" presStyleCnt="3" custLinFactNeighborX="-22750" custLinFactNeighborY="-36183"/>
      <dgm:spPr/>
      <dgm:t>
        <a:bodyPr/>
        <a:lstStyle/>
        <a:p>
          <a:endParaRPr lang="es-ES"/>
        </a:p>
      </dgm:t>
    </dgm:pt>
    <dgm:pt modelId="{ADBE3E47-4F91-4D48-A636-C5F743BB975D}" type="pres">
      <dgm:prSet presAssocID="{329C96B0-910B-4D80-A46E-3BF49206B611}" presName="img" presStyleLbl="fgImgPlace1" presStyleIdx="0" presStyleCnt="3" custScaleX="55652" custScaleY="7072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90F375A5-025F-4493-83BB-1F49F2C1E7A1}" type="pres">
      <dgm:prSet presAssocID="{329C96B0-910B-4D80-A46E-3BF49206B61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440CBA-5473-4B65-BDF7-E60C6E5361DA}" type="pres">
      <dgm:prSet presAssocID="{F65B2880-D75C-4C80-B3F7-2A9A04B687E8}" presName="spacer" presStyleCnt="0"/>
      <dgm:spPr/>
    </dgm:pt>
    <dgm:pt modelId="{6FED750B-4E8B-4BBB-9F9E-24A83648C8D0}" type="pres">
      <dgm:prSet presAssocID="{F17C24D6-BE40-4C5A-8B24-96EC85F4E833}" presName="comp" presStyleCnt="0"/>
      <dgm:spPr/>
    </dgm:pt>
    <dgm:pt modelId="{0B44EE5E-26B0-4183-963B-F79290D626BF}" type="pres">
      <dgm:prSet presAssocID="{F17C24D6-BE40-4C5A-8B24-96EC85F4E833}" presName="box" presStyleLbl="node1" presStyleIdx="1" presStyleCnt="3"/>
      <dgm:spPr/>
      <dgm:t>
        <a:bodyPr/>
        <a:lstStyle/>
        <a:p>
          <a:endParaRPr lang="es-ES"/>
        </a:p>
      </dgm:t>
    </dgm:pt>
    <dgm:pt modelId="{68E1CFB7-A847-4C82-B2EB-B78A782C651E}" type="pres">
      <dgm:prSet presAssocID="{F17C24D6-BE40-4C5A-8B24-96EC85F4E833}" presName="img" presStyleLbl="fgImgPlace1" presStyleIdx="1" presStyleCnt="3" custScaleX="55652" custScaleY="7038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D483A6A4-3D82-4845-8607-A5D07FC2BF79}" type="pres">
      <dgm:prSet presAssocID="{F17C24D6-BE40-4C5A-8B24-96EC85F4E83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1DB410-1D96-43BD-9B0B-EE259DBA2A7A}" type="pres">
      <dgm:prSet presAssocID="{2CC3D109-E449-49F6-A5C3-D9236B479479}" presName="spacer" presStyleCnt="0"/>
      <dgm:spPr/>
    </dgm:pt>
    <dgm:pt modelId="{BE711E38-0BB9-421A-8715-3A6A5C090B40}" type="pres">
      <dgm:prSet presAssocID="{283ABB47-80C2-468A-8C7C-7EA029CF6D75}" presName="comp" presStyleCnt="0"/>
      <dgm:spPr/>
    </dgm:pt>
    <dgm:pt modelId="{9EEA37D6-639A-4DD5-8B73-DC5469A96455}" type="pres">
      <dgm:prSet presAssocID="{283ABB47-80C2-468A-8C7C-7EA029CF6D75}" presName="box" presStyleLbl="node1" presStyleIdx="2" presStyleCnt="3" custLinFactNeighborY="-6667"/>
      <dgm:spPr/>
      <dgm:t>
        <a:bodyPr/>
        <a:lstStyle/>
        <a:p>
          <a:endParaRPr lang="es-ES"/>
        </a:p>
      </dgm:t>
    </dgm:pt>
    <dgm:pt modelId="{45824406-CBD3-4C97-8B69-E2F90FEBC1D6}" type="pres">
      <dgm:prSet presAssocID="{283ABB47-80C2-468A-8C7C-7EA029CF6D75}" presName="img" presStyleLbl="fgImgPlace1" presStyleIdx="2" presStyleCnt="3" custScaleX="55652" custScaleY="6676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DFDA147F-A913-4ACF-A846-755D8A9640BB}" type="pres">
      <dgm:prSet presAssocID="{283ABB47-80C2-468A-8C7C-7EA029CF6D7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91EB949-7E9A-47A0-A865-BC4B9B03AA6B}" type="presOf" srcId="{13BEAD7D-6779-4AEC-A741-EF2907692702}" destId="{90F375A5-025F-4493-83BB-1F49F2C1E7A1}" srcOrd="1" destOrd="1" presId="urn:microsoft.com/office/officeart/2005/8/layout/vList4"/>
    <dgm:cxn modelId="{2473B74D-F3F9-4ECA-87DC-CEE19DD9EC68}" type="presOf" srcId="{ED9871FA-9210-4A7B-A0E4-EA657C4A3205}" destId="{DFDA147F-A913-4ACF-A846-755D8A9640BB}" srcOrd="1" destOrd="1" presId="urn:microsoft.com/office/officeart/2005/8/layout/vList4"/>
    <dgm:cxn modelId="{2A7D9E87-D3A0-40A1-BD4A-14F2D1DE3019}" type="presOf" srcId="{ED9871FA-9210-4A7B-A0E4-EA657C4A3205}" destId="{9EEA37D6-639A-4DD5-8B73-DC5469A96455}" srcOrd="0" destOrd="1" presId="urn:microsoft.com/office/officeart/2005/8/layout/vList4"/>
    <dgm:cxn modelId="{A89CA173-AB98-4D39-BA1F-4410ED256E65}" srcId="{283ABB47-80C2-468A-8C7C-7EA029CF6D75}" destId="{ED9871FA-9210-4A7B-A0E4-EA657C4A3205}" srcOrd="0" destOrd="0" parTransId="{EF833ECC-7130-4E44-A397-E372E538008A}" sibTransId="{A516F668-7FA3-4037-BE19-8F4C0E1CD713}"/>
    <dgm:cxn modelId="{3B88B653-6A72-4A86-B63C-1929A27AEDEB}" type="presOf" srcId="{F17C24D6-BE40-4C5A-8B24-96EC85F4E833}" destId="{0B44EE5E-26B0-4183-963B-F79290D626BF}" srcOrd="0" destOrd="0" presId="urn:microsoft.com/office/officeart/2005/8/layout/vList4"/>
    <dgm:cxn modelId="{F9468431-0025-454A-863B-690BC54FD57B}" srcId="{3D3C984B-33BB-47CD-AF6C-5864876EDF7F}" destId="{F17C24D6-BE40-4C5A-8B24-96EC85F4E833}" srcOrd="1" destOrd="0" parTransId="{67754BCE-6D31-4DAC-AE10-59AF1A54C987}" sibTransId="{2CC3D109-E449-49F6-A5C3-D9236B479479}"/>
    <dgm:cxn modelId="{AE0FCF0D-9A7C-42EC-BD22-034925EB65B3}" type="presOf" srcId="{13BEAD7D-6779-4AEC-A741-EF2907692702}" destId="{D116D5B1-1B7A-4369-AB87-C24155080CF6}" srcOrd="0" destOrd="1" presId="urn:microsoft.com/office/officeart/2005/8/layout/vList4"/>
    <dgm:cxn modelId="{31924015-B8FA-4C03-AA01-96BC99DDB1BF}" srcId="{3D3C984B-33BB-47CD-AF6C-5864876EDF7F}" destId="{283ABB47-80C2-468A-8C7C-7EA029CF6D75}" srcOrd="2" destOrd="0" parTransId="{265055CE-FF7E-468B-A6E8-EC95D651B839}" sibTransId="{9211298D-890F-45DE-B488-1EDE69826DA8}"/>
    <dgm:cxn modelId="{BA605BB5-3F6E-43D3-89E2-0E91EB7B190E}" type="presOf" srcId="{3D3C984B-33BB-47CD-AF6C-5864876EDF7F}" destId="{5E69C475-33BF-44EE-9FD5-C1013B958CC6}" srcOrd="0" destOrd="0" presId="urn:microsoft.com/office/officeart/2005/8/layout/vList4"/>
    <dgm:cxn modelId="{361FE4AA-1CA9-44C2-A770-29691F4CB03F}" srcId="{F17C24D6-BE40-4C5A-8B24-96EC85F4E833}" destId="{F10AEE30-FF3D-4B7F-AA6A-6FDAB3CD8EA4}" srcOrd="0" destOrd="0" parTransId="{9E360E98-60A9-4ACC-B5AC-84552B2C05ED}" sibTransId="{F768B24B-60FC-496A-A36C-2813736E078A}"/>
    <dgm:cxn modelId="{6552B1C8-9C54-42B7-B9F0-EC210FEB78C7}" type="presOf" srcId="{F17C24D6-BE40-4C5A-8B24-96EC85F4E833}" destId="{D483A6A4-3D82-4845-8607-A5D07FC2BF79}" srcOrd="1" destOrd="0" presId="urn:microsoft.com/office/officeart/2005/8/layout/vList4"/>
    <dgm:cxn modelId="{7BA488B1-B95B-442B-9BEA-E25387311FF7}" srcId="{329C96B0-910B-4D80-A46E-3BF49206B611}" destId="{13BEAD7D-6779-4AEC-A741-EF2907692702}" srcOrd="0" destOrd="0" parTransId="{F337BFEB-DC71-4B1D-9F82-0A492BEF1BB3}" sibTransId="{9C434DDE-8ED8-4AAE-BEFE-DB566608D4A1}"/>
    <dgm:cxn modelId="{C168E8A2-D61F-41ED-8FB5-F407B2D78F98}" type="presOf" srcId="{329C96B0-910B-4D80-A46E-3BF49206B611}" destId="{90F375A5-025F-4493-83BB-1F49F2C1E7A1}" srcOrd="1" destOrd="0" presId="urn:microsoft.com/office/officeart/2005/8/layout/vList4"/>
    <dgm:cxn modelId="{A187FB31-E56F-4D5F-AA76-EB31309B64CA}" srcId="{3D3C984B-33BB-47CD-AF6C-5864876EDF7F}" destId="{329C96B0-910B-4D80-A46E-3BF49206B611}" srcOrd="0" destOrd="0" parTransId="{A1E9A4C7-3B9C-439E-BD23-CB7CC32558D4}" sibTransId="{F65B2880-D75C-4C80-B3F7-2A9A04B687E8}"/>
    <dgm:cxn modelId="{392213ED-4E51-4131-915B-541753198F6C}" type="presOf" srcId="{F10AEE30-FF3D-4B7F-AA6A-6FDAB3CD8EA4}" destId="{0B44EE5E-26B0-4183-963B-F79290D626BF}" srcOrd="0" destOrd="1" presId="urn:microsoft.com/office/officeart/2005/8/layout/vList4"/>
    <dgm:cxn modelId="{923332D4-9253-4E6D-A381-BBE8E732CFB7}" type="presOf" srcId="{329C96B0-910B-4D80-A46E-3BF49206B611}" destId="{D116D5B1-1B7A-4369-AB87-C24155080CF6}" srcOrd="0" destOrd="0" presId="urn:microsoft.com/office/officeart/2005/8/layout/vList4"/>
    <dgm:cxn modelId="{08646F1C-6F73-499F-94AB-5B61B05A68B7}" type="presOf" srcId="{F10AEE30-FF3D-4B7F-AA6A-6FDAB3CD8EA4}" destId="{D483A6A4-3D82-4845-8607-A5D07FC2BF79}" srcOrd="1" destOrd="1" presId="urn:microsoft.com/office/officeart/2005/8/layout/vList4"/>
    <dgm:cxn modelId="{3F462BA9-EB57-4E6A-8DEE-28D4F388F5B9}" type="presOf" srcId="{283ABB47-80C2-468A-8C7C-7EA029CF6D75}" destId="{DFDA147F-A913-4ACF-A846-755D8A9640BB}" srcOrd="1" destOrd="0" presId="urn:microsoft.com/office/officeart/2005/8/layout/vList4"/>
    <dgm:cxn modelId="{C045839B-E0D8-4AB0-88DA-B06D8374B035}" type="presOf" srcId="{283ABB47-80C2-468A-8C7C-7EA029CF6D75}" destId="{9EEA37D6-639A-4DD5-8B73-DC5469A96455}" srcOrd="0" destOrd="0" presId="urn:microsoft.com/office/officeart/2005/8/layout/vList4"/>
    <dgm:cxn modelId="{CCD97A47-68F8-4D85-9352-C3D1EEA0C610}" type="presParOf" srcId="{5E69C475-33BF-44EE-9FD5-C1013B958CC6}" destId="{D9C0C9C1-B435-476C-8933-1C852697145D}" srcOrd="0" destOrd="0" presId="urn:microsoft.com/office/officeart/2005/8/layout/vList4"/>
    <dgm:cxn modelId="{BD945C29-3550-4DD9-B745-FA791BD41BA8}" type="presParOf" srcId="{D9C0C9C1-B435-476C-8933-1C852697145D}" destId="{D116D5B1-1B7A-4369-AB87-C24155080CF6}" srcOrd="0" destOrd="0" presId="urn:microsoft.com/office/officeart/2005/8/layout/vList4"/>
    <dgm:cxn modelId="{C8E6FD12-3CCD-4217-BEBA-0FAFB6C77EB3}" type="presParOf" srcId="{D9C0C9C1-B435-476C-8933-1C852697145D}" destId="{ADBE3E47-4F91-4D48-A636-C5F743BB975D}" srcOrd="1" destOrd="0" presId="urn:microsoft.com/office/officeart/2005/8/layout/vList4"/>
    <dgm:cxn modelId="{9C5BD2C3-1E80-453F-B664-1E4FA148BC86}" type="presParOf" srcId="{D9C0C9C1-B435-476C-8933-1C852697145D}" destId="{90F375A5-025F-4493-83BB-1F49F2C1E7A1}" srcOrd="2" destOrd="0" presId="urn:microsoft.com/office/officeart/2005/8/layout/vList4"/>
    <dgm:cxn modelId="{683D6072-C4F7-450E-B38D-D117447D9B75}" type="presParOf" srcId="{5E69C475-33BF-44EE-9FD5-C1013B958CC6}" destId="{82440CBA-5473-4B65-BDF7-E60C6E5361DA}" srcOrd="1" destOrd="0" presId="urn:microsoft.com/office/officeart/2005/8/layout/vList4"/>
    <dgm:cxn modelId="{549D2D3B-F45A-4824-B538-0BB5A097BEB1}" type="presParOf" srcId="{5E69C475-33BF-44EE-9FD5-C1013B958CC6}" destId="{6FED750B-4E8B-4BBB-9F9E-24A83648C8D0}" srcOrd="2" destOrd="0" presId="urn:microsoft.com/office/officeart/2005/8/layout/vList4"/>
    <dgm:cxn modelId="{D719AF94-4184-4213-B83A-5A275F914B6C}" type="presParOf" srcId="{6FED750B-4E8B-4BBB-9F9E-24A83648C8D0}" destId="{0B44EE5E-26B0-4183-963B-F79290D626BF}" srcOrd="0" destOrd="0" presId="urn:microsoft.com/office/officeart/2005/8/layout/vList4"/>
    <dgm:cxn modelId="{6B71C02A-566F-404A-AC24-20B2E4918F40}" type="presParOf" srcId="{6FED750B-4E8B-4BBB-9F9E-24A83648C8D0}" destId="{68E1CFB7-A847-4C82-B2EB-B78A782C651E}" srcOrd="1" destOrd="0" presId="urn:microsoft.com/office/officeart/2005/8/layout/vList4"/>
    <dgm:cxn modelId="{30513984-D4BD-44B0-9482-D831D53136FD}" type="presParOf" srcId="{6FED750B-4E8B-4BBB-9F9E-24A83648C8D0}" destId="{D483A6A4-3D82-4845-8607-A5D07FC2BF79}" srcOrd="2" destOrd="0" presId="urn:microsoft.com/office/officeart/2005/8/layout/vList4"/>
    <dgm:cxn modelId="{67928E9C-DC1E-44FB-8A12-1CCDAD36BEEC}" type="presParOf" srcId="{5E69C475-33BF-44EE-9FD5-C1013B958CC6}" destId="{351DB410-1D96-43BD-9B0B-EE259DBA2A7A}" srcOrd="3" destOrd="0" presId="urn:microsoft.com/office/officeart/2005/8/layout/vList4"/>
    <dgm:cxn modelId="{32186FB3-BEBB-447D-876E-3FE645F9FFDA}" type="presParOf" srcId="{5E69C475-33BF-44EE-9FD5-C1013B958CC6}" destId="{BE711E38-0BB9-421A-8715-3A6A5C090B40}" srcOrd="4" destOrd="0" presId="urn:microsoft.com/office/officeart/2005/8/layout/vList4"/>
    <dgm:cxn modelId="{754A369F-1703-49B1-86A2-ADBEE2D199C4}" type="presParOf" srcId="{BE711E38-0BB9-421A-8715-3A6A5C090B40}" destId="{9EEA37D6-639A-4DD5-8B73-DC5469A96455}" srcOrd="0" destOrd="0" presId="urn:microsoft.com/office/officeart/2005/8/layout/vList4"/>
    <dgm:cxn modelId="{5E98BB92-1C2C-4013-9871-16E1D5F33CAC}" type="presParOf" srcId="{BE711E38-0BB9-421A-8715-3A6A5C090B40}" destId="{45824406-CBD3-4C97-8B69-E2F90FEBC1D6}" srcOrd="1" destOrd="0" presId="urn:microsoft.com/office/officeart/2005/8/layout/vList4"/>
    <dgm:cxn modelId="{52E26670-A167-401B-82B2-4DE1E0155511}" type="presParOf" srcId="{BE711E38-0BB9-421A-8715-3A6A5C090B40}" destId="{DFDA147F-A913-4ACF-A846-755D8A9640B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7CD456-9111-437D-9399-A08B3D51421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7B99823-C932-4E2E-94D2-1AFCF426E6B3}">
      <dgm:prSet phldrT="[Texto]"/>
      <dgm:spPr/>
      <dgm:t>
        <a:bodyPr/>
        <a:lstStyle/>
        <a:p>
          <a:r>
            <a:rPr lang="es-EC" dirty="0" smtClean="0"/>
            <a:t>Primer sitio </a:t>
          </a:r>
          <a:r>
            <a:rPr lang="es-EC" dirty="0" smtClean="0"/>
            <a:t>Internet </a:t>
          </a:r>
          <a:r>
            <a:rPr lang="es-EC" dirty="0" smtClean="0"/>
            <a:t>más visitado</a:t>
          </a:r>
          <a:endParaRPr lang="es-EC" dirty="0"/>
        </a:p>
      </dgm:t>
    </dgm:pt>
    <dgm:pt modelId="{68EF0CC8-FBF3-4B07-B48E-4E0515B65791}" type="parTrans" cxnId="{CB17BF6A-60A5-432B-8A31-63DAE2C7B53C}">
      <dgm:prSet/>
      <dgm:spPr/>
      <dgm:t>
        <a:bodyPr/>
        <a:lstStyle/>
        <a:p>
          <a:endParaRPr lang="es-EC"/>
        </a:p>
      </dgm:t>
    </dgm:pt>
    <dgm:pt modelId="{11B1D6F3-48E6-457D-AD29-107BA71D4308}" type="sibTrans" cxnId="{CB17BF6A-60A5-432B-8A31-63DAE2C7B53C}">
      <dgm:prSet/>
      <dgm:spPr/>
      <dgm:t>
        <a:bodyPr/>
        <a:lstStyle/>
        <a:p>
          <a:endParaRPr lang="es-EC"/>
        </a:p>
      </dgm:t>
    </dgm:pt>
    <dgm:pt modelId="{6C07ACCE-4F2D-41AB-B379-42821161043A}">
      <dgm:prSet phldrT="[Texto]"/>
      <dgm:spPr/>
      <dgm:t>
        <a:bodyPr/>
        <a:lstStyle/>
        <a:p>
          <a:r>
            <a:rPr lang="es-EC" dirty="0" smtClean="0"/>
            <a:t>79</a:t>
          </a:r>
          <a:r>
            <a:rPr lang="es-EC" dirty="0" smtClean="0"/>
            <a:t>%</a:t>
          </a:r>
          <a:endParaRPr lang="es-EC" dirty="0"/>
        </a:p>
      </dgm:t>
    </dgm:pt>
    <dgm:pt modelId="{C1E4AFE8-A5DF-4721-A2C8-730BC49E7962}" type="parTrans" cxnId="{F33F800E-E0D4-4670-9176-9357D40B62B5}">
      <dgm:prSet/>
      <dgm:spPr/>
      <dgm:t>
        <a:bodyPr/>
        <a:lstStyle/>
        <a:p>
          <a:endParaRPr lang="es-EC"/>
        </a:p>
      </dgm:t>
    </dgm:pt>
    <dgm:pt modelId="{A4DCA70B-70D6-48AC-A947-A3011E14B77D}" type="sibTrans" cxnId="{F33F800E-E0D4-4670-9176-9357D40B62B5}">
      <dgm:prSet/>
      <dgm:spPr/>
      <dgm:t>
        <a:bodyPr/>
        <a:lstStyle/>
        <a:p>
          <a:endParaRPr lang="es-EC"/>
        </a:p>
      </dgm:t>
    </dgm:pt>
    <dgm:pt modelId="{4BCF6BCF-E485-4315-83EA-C573604A1856}">
      <dgm:prSet phldrT="[Texto]"/>
      <dgm:spPr/>
      <dgm:t>
        <a:bodyPr/>
        <a:lstStyle/>
        <a:p>
          <a:r>
            <a:rPr lang="es-EC" dirty="0" smtClean="0"/>
            <a:t>Tercer </a:t>
          </a:r>
          <a:r>
            <a:rPr lang="es-EC" dirty="0" smtClean="0"/>
            <a:t>sitio Internet </a:t>
          </a:r>
          <a:r>
            <a:rPr lang="es-EC" dirty="0" smtClean="0"/>
            <a:t>más visitado</a:t>
          </a:r>
          <a:endParaRPr lang="es-EC" dirty="0"/>
        </a:p>
      </dgm:t>
    </dgm:pt>
    <dgm:pt modelId="{E16743F0-CB36-49A8-ADD3-2E552EEF6391}" type="parTrans" cxnId="{7D98A624-75C5-4590-9387-0E8CA7EA97ED}">
      <dgm:prSet/>
      <dgm:spPr/>
      <dgm:t>
        <a:bodyPr/>
        <a:lstStyle/>
        <a:p>
          <a:endParaRPr lang="es-EC"/>
        </a:p>
      </dgm:t>
    </dgm:pt>
    <dgm:pt modelId="{E5870825-0C48-44AA-8421-915DD5FF95B9}" type="sibTrans" cxnId="{7D98A624-75C5-4590-9387-0E8CA7EA97ED}">
      <dgm:prSet/>
      <dgm:spPr/>
      <dgm:t>
        <a:bodyPr/>
        <a:lstStyle/>
        <a:p>
          <a:endParaRPr lang="es-EC"/>
        </a:p>
      </dgm:t>
    </dgm:pt>
    <dgm:pt modelId="{DD6C59C2-133F-4658-9667-8A06E106F20D}">
      <dgm:prSet phldrT="[Texto]"/>
      <dgm:spPr/>
      <dgm:t>
        <a:bodyPr/>
        <a:lstStyle/>
        <a:p>
          <a:r>
            <a:rPr lang="es-EC" dirty="0" smtClean="0"/>
            <a:t>58%</a:t>
          </a:r>
          <a:endParaRPr lang="es-EC" dirty="0"/>
        </a:p>
      </dgm:t>
    </dgm:pt>
    <dgm:pt modelId="{BF08E2B5-95F6-444B-826E-5B5045A14D00}" type="parTrans" cxnId="{12BD037F-EC6E-4A80-9B47-B21D51EC307D}">
      <dgm:prSet/>
      <dgm:spPr/>
      <dgm:t>
        <a:bodyPr/>
        <a:lstStyle/>
        <a:p>
          <a:endParaRPr lang="es-EC"/>
        </a:p>
      </dgm:t>
    </dgm:pt>
    <dgm:pt modelId="{31664610-56BC-4E1D-B618-E2B36C6584E1}" type="sibTrans" cxnId="{12BD037F-EC6E-4A80-9B47-B21D51EC307D}">
      <dgm:prSet/>
      <dgm:spPr/>
      <dgm:t>
        <a:bodyPr/>
        <a:lstStyle/>
        <a:p>
          <a:endParaRPr lang="es-EC"/>
        </a:p>
      </dgm:t>
    </dgm:pt>
    <dgm:pt modelId="{739C6593-6C78-4287-879D-CDC202EDB11B}">
      <dgm:prSet/>
      <dgm:spPr/>
      <dgm:t>
        <a:bodyPr/>
        <a:lstStyle/>
        <a:p>
          <a:r>
            <a:rPr lang="es-EC" dirty="0" smtClean="0"/>
            <a:t>Segundo sitio Internet más visitado</a:t>
          </a:r>
          <a:endParaRPr lang="es-ES" dirty="0"/>
        </a:p>
      </dgm:t>
    </dgm:pt>
    <dgm:pt modelId="{24EEFEB3-27C2-4554-AD1D-86DD6DD85BF4}" type="parTrans" cxnId="{A415172D-76A2-487B-A320-60C3EEABDA29}">
      <dgm:prSet/>
      <dgm:spPr/>
    </dgm:pt>
    <dgm:pt modelId="{909A6BD3-1B1D-4DB2-B5E2-8EB01D7F1E68}" type="sibTrans" cxnId="{A415172D-76A2-487B-A320-60C3EEABDA29}">
      <dgm:prSet/>
      <dgm:spPr/>
    </dgm:pt>
    <dgm:pt modelId="{B1487062-82D9-43F2-8CE3-8504F598578D}">
      <dgm:prSet/>
      <dgm:spPr/>
      <dgm:t>
        <a:bodyPr/>
        <a:lstStyle/>
        <a:p>
          <a:r>
            <a:rPr lang="es-EC" dirty="0" smtClean="0"/>
            <a:t>78%</a:t>
          </a:r>
          <a:endParaRPr lang="es-EC" dirty="0"/>
        </a:p>
      </dgm:t>
    </dgm:pt>
    <dgm:pt modelId="{9C53C4AB-6B10-43DA-94CE-439D22473FB8}" type="parTrans" cxnId="{454CBE7A-892A-4061-B6B7-EA104DC6A23B}">
      <dgm:prSet/>
      <dgm:spPr/>
      <dgm:t>
        <a:bodyPr/>
        <a:lstStyle/>
        <a:p>
          <a:endParaRPr lang="es-ES"/>
        </a:p>
      </dgm:t>
    </dgm:pt>
    <dgm:pt modelId="{62978AF8-1AAA-40A6-BB9B-AA1508D498BE}" type="sibTrans" cxnId="{454CBE7A-892A-4061-B6B7-EA104DC6A23B}">
      <dgm:prSet/>
      <dgm:spPr/>
      <dgm:t>
        <a:bodyPr/>
        <a:lstStyle/>
        <a:p>
          <a:endParaRPr lang="es-ES"/>
        </a:p>
      </dgm:t>
    </dgm:pt>
    <dgm:pt modelId="{7B4D149D-C8F9-4458-AECC-DB601DE3B4EC}">
      <dgm:prSet phldrT="[Texto]"/>
      <dgm:spPr/>
      <dgm:t>
        <a:bodyPr/>
        <a:lstStyle/>
        <a:p>
          <a:endParaRPr lang="es-EC" dirty="0"/>
        </a:p>
      </dgm:t>
    </dgm:pt>
    <dgm:pt modelId="{2A28F1B9-AA52-4ED9-860E-51E2481F659B}" type="sibTrans" cxnId="{DAA4882C-3017-4D15-BEE0-CB21EE50DD7A}">
      <dgm:prSet/>
      <dgm:spPr/>
      <dgm:t>
        <a:bodyPr/>
        <a:lstStyle/>
        <a:p>
          <a:endParaRPr lang="es-EC"/>
        </a:p>
      </dgm:t>
    </dgm:pt>
    <dgm:pt modelId="{DF798967-4C01-4A3E-AA7A-45907A450D1D}" type="parTrans" cxnId="{DAA4882C-3017-4D15-BEE0-CB21EE50DD7A}">
      <dgm:prSet/>
      <dgm:spPr/>
      <dgm:t>
        <a:bodyPr/>
        <a:lstStyle/>
        <a:p>
          <a:endParaRPr lang="es-EC"/>
        </a:p>
      </dgm:t>
    </dgm:pt>
    <dgm:pt modelId="{EADFD5BE-5C73-49BD-A7A3-7538E67F6364}" type="pres">
      <dgm:prSet presAssocID="{AF7CD456-9111-437D-9399-A08B3D51421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BC7E9B6-02DF-44A8-8607-F4D2D1AF5972}" type="pres">
      <dgm:prSet presAssocID="{E7B99823-C932-4E2E-94D2-1AFCF426E6B3}" presName="comp" presStyleCnt="0"/>
      <dgm:spPr/>
      <dgm:t>
        <a:bodyPr/>
        <a:lstStyle/>
        <a:p>
          <a:endParaRPr lang="es-ES"/>
        </a:p>
      </dgm:t>
    </dgm:pt>
    <dgm:pt modelId="{4E58A800-FC10-46C9-A610-8CFBD7F801B1}" type="pres">
      <dgm:prSet presAssocID="{E7B99823-C932-4E2E-94D2-1AFCF426E6B3}" presName="box" presStyleLbl="node1" presStyleIdx="0" presStyleCnt="4" custLinFactNeighborX="19471" custLinFactNeighborY="-8421"/>
      <dgm:spPr/>
      <dgm:t>
        <a:bodyPr/>
        <a:lstStyle/>
        <a:p>
          <a:endParaRPr lang="es-ES"/>
        </a:p>
      </dgm:t>
    </dgm:pt>
    <dgm:pt modelId="{A224BFDC-1472-40E4-92C4-36CF4C67FE0B}" type="pres">
      <dgm:prSet presAssocID="{E7B99823-C932-4E2E-94D2-1AFCF426E6B3}" presName="img" presStyleLbl="fgImgPlace1" presStyleIdx="0" presStyleCnt="4" custScaleX="68164" custScaleY="54687" custLinFactY="100000" custLinFactNeighborX="3338" custLinFactNeighborY="17104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3B88AAB-79D7-44AE-A446-897620FB957C}" type="pres">
      <dgm:prSet presAssocID="{E7B99823-C932-4E2E-94D2-1AFCF426E6B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6A54DF-60DE-486B-A17B-756EC38AD446}" type="pres">
      <dgm:prSet presAssocID="{11B1D6F3-48E6-457D-AD29-107BA71D4308}" presName="spacer" presStyleCnt="0"/>
      <dgm:spPr/>
      <dgm:t>
        <a:bodyPr/>
        <a:lstStyle/>
        <a:p>
          <a:endParaRPr lang="es-ES"/>
        </a:p>
      </dgm:t>
    </dgm:pt>
    <dgm:pt modelId="{C9518FBF-695E-4BCA-BF30-7BA254FAA5D8}" type="pres">
      <dgm:prSet presAssocID="{739C6593-6C78-4287-879D-CDC202EDB11B}" presName="comp" presStyleCnt="0"/>
      <dgm:spPr/>
    </dgm:pt>
    <dgm:pt modelId="{8FA4414C-C200-438A-A80C-3DDC318E4254}" type="pres">
      <dgm:prSet presAssocID="{739C6593-6C78-4287-879D-CDC202EDB11B}" presName="box" presStyleLbl="node1" presStyleIdx="1" presStyleCnt="4"/>
      <dgm:spPr/>
      <dgm:t>
        <a:bodyPr/>
        <a:lstStyle/>
        <a:p>
          <a:endParaRPr lang="es-ES"/>
        </a:p>
      </dgm:t>
    </dgm:pt>
    <dgm:pt modelId="{0685E765-A5E4-43D6-B34A-3168C3F2FCDE}" type="pres">
      <dgm:prSet presAssocID="{739C6593-6C78-4287-879D-CDC202EDB11B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9C06239-BC52-4ED8-8666-F1AF1615A6DE}" type="pres">
      <dgm:prSet presAssocID="{739C6593-6C78-4287-879D-CDC202EDB11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F5BF6C-85FC-4FC4-A0B5-EE1053500DE1}" type="pres">
      <dgm:prSet presAssocID="{909A6BD3-1B1D-4DB2-B5E2-8EB01D7F1E68}" presName="spacer" presStyleCnt="0"/>
      <dgm:spPr/>
    </dgm:pt>
    <dgm:pt modelId="{FD130F1A-72E4-4F89-91B8-A7031003890D}" type="pres">
      <dgm:prSet presAssocID="{7B4D149D-C8F9-4458-AECC-DB601DE3B4EC}" presName="comp" presStyleCnt="0"/>
      <dgm:spPr/>
      <dgm:t>
        <a:bodyPr/>
        <a:lstStyle/>
        <a:p>
          <a:endParaRPr lang="es-ES"/>
        </a:p>
      </dgm:t>
    </dgm:pt>
    <dgm:pt modelId="{A075A0FB-7996-40FC-96BD-1365122D9ED8}" type="pres">
      <dgm:prSet presAssocID="{7B4D149D-C8F9-4458-AECC-DB601DE3B4EC}" presName="box" presStyleLbl="node1" presStyleIdx="2" presStyleCnt="4" custScaleY="8191" custLinFactNeighborY="-7812"/>
      <dgm:spPr/>
      <dgm:t>
        <a:bodyPr/>
        <a:lstStyle/>
        <a:p>
          <a:endParaRPr lang="es-ES"/>
        </a:p>
      </dgm:t>
    </dgm:pt>
    <dgm:pt modelId="{1BE38C26-8E35-4D4A-960B-A3774E974D23}" type="pres">
      <dgm:prSet presAssocID="{7B4D149D-C8F9-4458-AECC-DB601DE3B4EC}" presName="img" presStyleLbl="fgImgPlace1" presStyleIdx="2" presStyleCnt="4" custScaleX="79977" custScaleY="38858" custLinFactY="-100000" custLinFactNeighborX="1048" custLinFactNeighborY="-16157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21666B9-F6FD-4AF9-8A19-2F68FDEFEFD0}" type="pres">
      <dgm:prSet presAssocID="{7B4D149D-C8F9-4458-AECC-DB601DE3B4E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D31ADF-361E-4867-BAE1-F4D38D7400FB}" type="pres">
      <dgm:prSet presAssocID="{2A28F1B9-AA52-4ED9-860E-51E2481F659B}" presName="spacer" presStyleCnt="0"/>
      <dgm:spPr/>
      <dgm:t>
        <a:bodyPr/>
        <a:lstStyle/>
        <a:p>
          <a:endParaRPr lang="es-ES"/>
        </a:p>
      </dgm:t>
    </dgm:pt>
    <dgm:pt modelId="{BA4E1A82-1AFB-44E9-8CC9-CF17ADA8D1F9}" type="pres">
      <dgm:prSet presAssocID="{4BCF6BCF-E485-4315-83EA-C573604A1856}" presName="comp" presStyleCnt="0"/>
      <dgm:spPr/>
      <dgm:t>
        <a:bodyPr/>
        <a:lstStyle/>
        <a:p>
          <a:endParaRPr lang="es-ES"/>
        </a:p>
      </dgm:t>
    </dgm:pt>
    <dgm:pt modelId="{CA7E61F5-F577-4430-A653-CD2BB8B32B16}" type="pres">
      <dgm:prSet presAssocID="{4BCF6BCF-E485-4315-83EA-C573604A1856}" presName="box" presStyleLbl="node1" presStyleIdx="3" presStyleCnt="4"/>
      <dgm:spPr/>
      <dgm:t>
        <a:bodyPr/>
        <a:lstStyle/>
        <a:p>
          <a:endParaRPr lang="es-ES"/>
        </a:p>
      </dgm:t>
    </dgm:pt>
    <dgm:pt modelId="{5AEEB05F-ABB9-44F3-9DF9-FE1E5D8FA93D}" type="pres">
      <dgm:prSet presAssocID="{4BCF6BCF-E485-4315-83EA-C573604A1856}" presName="img" presStyleLbl="fgImgPlace1" presStyleIdx="3" presStyleCnt="4" custScaleX="61771" custScaleY="4735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57B1474-2B23-4B73-AD06-F2865888721F}" type="pres">
      <dgm:prSet presAssocID="{4BCF6BCF-E485-4315-83EA-C573604A185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B950B4F-1822-4B0C-BC89-D7FF6CA6F8B5}" type="presOf" srcId="{6C07ACCE-4F2D-41AB-B379-42821161043A}" destId="{43B88AAB-79D7-44AE-A446-897620FB957C}" srcOrd="1" destOrd="1" presId="urn:microsoft.com/office/officeart/2005/8/layout/vList4"/>
    <dgm:cxn modelId="{F33F800E-E0D4-4670-9176-9357D40B62B5}" srcId="{E7B99823-C932-4E2E-94D2-1AFCF426E6B3}" destId="{6C07ACCE-4F2D-41AB-B379-42821161043A}" srcOrd="0" destOrd="0" parTransId="{C1E4AFE8-A5DF-4721-A2C8-730BC49E7962}" sibTransId="{A4DCA70B-70D6-48AC-A947-A3011E14B77D}"/>
    <dgm:cxn modelId="{12BD037F-EC6E-4A80-9B47-B21D51EC307D}" srcId="{4BCF6BCF-E485-4315-83EA-C573604A1856}" destId="{DD6C59C2-133F-4658-9667-8A06E106F20D}" srcOrd="0" destOrd="0" parTransId="{BF08E2B5-95F6-444B-826E-5B5045A14D00}" sibTransId="{31664610-56BC-4E1D-B618-E2B36C6584E1}"/>
    <dgm:cxn modelId="{454CBE7A-892A-4061-B6B7-EA104DC6A23B}" srcId="{739C6593-6C78-4287-879D-CDC202EDB11B}" destId="{B1487062-82D9-43F2-8CE3-8504F598578D}" srcOrd="0" destOrd="0" parTransId="{9C53C4AB-6B10-43DA-94CE-439D22473FB8}" sibTransId="{62978AF8-1AAA-40A6-BB9B-AA1508D498BE}"/>
    <dgm:cxn modelId="{C893C0FC-E842-447E-80CD-B347F3C79726}" type="presOf" srcId="{739C6593-6C78-4287-879D-CDC202EDB11B}" destId="{99C06239-BC52-4ED8-8666-F1AF1615A6DE}" srcOrd="1" destOrd="0" presId="urn:microsoft.com/office/officeart/2005/8/layout/vList4"/>
    <dgm:cxn modelId="{87C9F6F6-E629-4DF9-9B9E-46BFF4A8D41E}" type="presOf" srcId="{E7B99823-C932-4E2E-94D2-1AFCF426E6B3}" destId="{4E58A800-FC10-46C9-A610-8CFBD7F801B1}" srcOrd="0" destOrd="0" presId="urn:microsoft.com/office/officeart/2005/8/layout/vList4"/>
    <dgm:cxn modelId="{F75AE526-9E48-4FDC-8AD6-146BEF427048}" type="presOf" srcId="{4BCF6BCF-E485-4315-83EA-C573604A1856}" destId="{CA7E61F5-F577-4430-A653-CD2BB8B32B16}" srcOrd="0" destOrd="0" presId="urn:microsoft.com/office/officeart/2005/8/layout/vList4"/>
    <dgm:cxn modelId="{B810703F-62A6-4362-B71C-7AD8CAA6917B}" type="presOf" srcId="{4BCF6BCF-E485-4315-83EA-C573604A1856}" destId="{757B1474-2B23-4B73-AD06-F2865888721F}" srcOrd="1" destOrd="0" presId="urn:microsoft.com/office/officeart/2005/8/layout/vList4"/>
    <dgm:cxn modelId="{2E3F07BB-E86C-4DD4-ADBA-4BC7C78FD229}" type="presOf" srcId="{6C07ACCE-4F2D-41AB-B379-42821161043A}" destId="{4E58A800-FC10-46C9-A610-8CFBD7F801B1}" srcOrd="0" destOrd="1" presId="urn:microsoft.com/office/officeart/2005/8/layout/vList4"/>
    <dgm:cxn modelId="{7D98A624-75C5-4590-9387-0E8CA7EA97ED}" srcId="{AF7CD456-9111-437D-9399-A08B3D514219}" destId="{4BCF6BCF-E485-4315-83EA-C573604A1856}" srcOrd="3" destOrd="0" parTransId="{E16743F0-CB36-49A8-ADD3-2E552EEF6391}" sibTransId="{E5870825-0C48-44AA-8421-915DD5FF95B9}"/>
    <dgm:cxn modelId="{A0A4AA92-5B12-434E-BB50-6316F3BF02E7}" type="presOf" srcId="{7B4D149D-C8F9-4458-AECC-DB601DE3B4EC}" destId="{A075A0FB-7996-40FC-96BD-1365122D9ED8}" srcOrd="0" destOrd="0" presId="urn:microsoft.com/office/officeart/2005/8/layout/vList4"/>
    <dgm:cxn modelId="{5A0B8498-86E9-4861-B92F-E390AEEA1F51}" type="presOf" srcId="{DD6C59C2-133F-4658-9667-8A06E106F20D}" destId="{757B1474-2B23-4B73-AD06-F2865888721F}" srcOrd="1" destOrd="1" presId="urn:microsoft.com/office/officeart/2005/8/layout/vList4"/>
    <dgm:cxn modelId="{19A6914C-2FDF-4D63-8D03-A0F6672DB9A7}" type="presOf" srcId="{7B4D149D-C8F9-4458-AECC-DB601DE3B4EC}" destId="{C21666B9-F6FD-4AF9-8A19-2F68FDEFEFD0}" srcOrd="1" destOrd="0" presId="urn:microsoft.com/office/officeart/2005/8/layout/vList4"/>
    <dgm:cxn modelId="{281CA73B-2BFB-46A0-96D6-08F27E2DB0FD}" type="presOf" srcId="{AF7CD456-9111-437D-9399-A08B3D514219}" destId="{EADFD5BE-5C73-49BD-A7A3-7538E67F6364}" srcOrd="0" destOrd="0" presId="urn:microsoft.com/office/officeart/2005/8/layout/vList4"/>
    <dgm:cxn modelId="{954AB7E8-586E-4D5C-AAD0-1FFFFCBEB716}" type="presOf" srcId="{B1487062-82D9-43F2-8CE3-8504F598578D}" destId="{99C06239-BC52-4ED8-8666-F1AF1615A6DE}" srcOrd="1" destOrd="1" presId="urn:microsoft.com/office/officeart/2005/8/layout/vList4"/>
    <dgm:cxn modelId="{4B7BC6F4-D0F6-4FE3-AE19-15B244920F99}" type="presOf" srcId="{E7B99823-C932-4E2E-94D2-1AFCF426E6B3}" destId="{43B88AAB-79D7-44AE-A446-897620FB957C}" srcOrd="1" destOrd="0" presId="urn:microsoft.com/office/officeart/2005/8/layout/vList4"/>
    <dgm:cxn modelId="{A415172D-76A2-487B-A320-60C3EEABDA29}" srcId="{AF7CD456-9111-437D-9399-A08B3D514219}" destId="{739C6593-6C78-4287-879D-CDC202EDB11B}" srcOrd="1" destOrd="0" parTransId="{24EEFEB3-27C2-4554-AD1D-86DD6DD85BF4}" sibTransId="{909A6BD3-1B1D-4DB2-B5E2-8EB01D7F1E68}"/>
    <dgm:cxn modelId="{CB17BF6A-60A5-432B-8A31-63DAE2C7B53C}" srcId="{AF7CD456-9111-437D-9399-A08B3D514219}" destId="{E7B99823-C932-4E2E-94D2-1AFCF426E6B3}" srcOrd="0" destOrd="0" parTransId="{68EF0CC8-FBF3-4B07-B48E-4E0515B65791}" sibTransId="{11B1D6F3-48E6-457D-AD29-107BA71D4308}"/>
    <dgm:cxn modelId="{9CFBC3A5-5FDF-4432-8C66-C7B2EDAA3419}" type="presOf" srcId="{739C6593-6C78-4287-879D-CDC202EDB11B}" destId="{8FA4414C-C200-438A-A80C-3DDC318E4254}" srcOrd="0" destOrd="0" presId="urn:microsoft.com/office/officeart/2005/8/layout/vList4"/>
    <dgm:cxn modelId="{79B51EF3-DF2E-4BB4-960D-9ABDCFF5865C}" type="presOf" srcId="{B1487062-82D9-43F2-8CE3-8504F598578D}" destId="{8FA4414C-C200-438A-A80C-3DDC318E4254}" srcOrd="0" destOrd="1" presId="urn:microsoft.com/office/officeart/2005/8/layout/vList4"/>
    <dgm:cxn modelId="{C19A97F1-5EC1-4749-9C0B-290CBDD3A447}" type="presOf" srcId="{DD6C59C2-133F-4658-9667-8A06E106F20D}" destId="{CA7E61F5-F577-4430-A653-CD2BB8B32B16}" srcOrd="0" destOrd="1" presId="urn:microsoft.com/office/officeart/2005/8/layout/vList4"/>
    <dgm:cxn modelId="{DAA4882C-3017-4D15-BEE0-CB21EE50DD7A}" srcId="{AF7CD456-9111-437D-9399-A08B3D514219}" destId="{7B4D149D-C8F9-4458-AECC-DB601DE3B4EC}" srcOrd="2" destOrd="0" parTransId="{DF798967-4C01-4A3E-AA7A-45907A450D1D}" sibTransId="{2A28F1B9-AA52-4ED9-860E-51E2481F659B}"/>
    <dgm:cxn modelId="{AA73FDF7-0670-4677-BA3C-CF710E27E4A0}" type="presParOf" srcId="{EADFD5BE-5C73-49BD-A7A3-7538E67F6364}" destId="{3BC7E9B6-02DF-44A8-8607-F4D2D1AF5972}" srcOrd="0" destOrd="0" presId="urn:microsoft.com/office/officeart/2005/8/layout/vList4"/>
    <dgm:cxn modelId="{2D421BBE-61A3-49F6-90F7-86537D59FD1D}" type="presParOf" srcId="{3BC7E9B6-02DF-44A8-8607-F4D2D1AF5972}" destId="{4E58A800-FC10-46C9-A610-8CFBD7F801B1}" srcOrd="0" destOrd="0" presId="urn:microsoft.com/office/officeart/2005/8/layout/vList4"/>
    <dgm:cxn modelId="{2F9494BE-5103-41CF-A705-E5F84020B3AE}" type="presParOf" srcId="{3BC7E9B6-02DF-44A8-8607-F4D2D1AF5972}" destId="{A224BFDC-1472-40E4-92C4-36CF4C67FE0B}" srcOrd="1" destOrd="0" presId="urn:microsoft.com/office/officeart/2005/8/layout/vList4"/>
    <dgm:cxn modelId="{93A33FDC-67E6-44E8-9742-01C9A32A0CAE}" type="presParOf" srcId="{3BC7E9B6-02DF-44A8-8607-F4D2D1AF5972}" destId="{43B88AAB-79D7-44AE-A446-897620FB957C}" srcOrd="2" destOrd="0" presId="urn:microsoft.com/office/officeart/2005/8/layout/vList4"/>
    <dgm:cxn modelId="{F081F630-C3E1-4566-BAD8-E35598AF4A9B}" type="presParOf" srcId="{EADFD5BE-5C73-49BD-A7A3-7538E67F6364}" destId="{736A54DF-60DE-486B-A17B-756EC38AD446}" srcOrd="1" destOrd="0" presId="urn:microsoft.com/office/officeart/2005/8/layout/vList4"/>
    <dgm:cxn modelId="{4CC8CFA6-4C46-42C7-8BCB-E29DFD620D46}" type="presParOf" srcId="{EADFD5BE-5C73-49BD-A7A3-7538E67F6364}" destId="{C9518FBF-695E-4BCA-BF30-7BA254FAA5D8}" srcOrd="2" destOrd="0" presId="urn:microsoft.com/office/officeart/2005/8/layout/vList4"/>
    <dgm:cxn modelId="{952EB815-F251-4A55-B238-7C32C19CC4E1}" type="presParOf" srcId="{C9518FBF-695E-4BCA-BF30-7BA254FAA5D8}" destId="{8FA4414C-C200-438A-A80C-3DDC318E4254}" srcOrd="0" destOrd="0" presId="urn:microsoft.com/office/officeart/2005/8/layout/vList4"/>
    <dgm:cxn modelId="{9302B2E5-1EE9-4BC7-A07B-5DCE4A2E74FC}" type="presParOf" srcId="{C9518FBF-695E-4BCA-BF30-7BA254FAA5D8}" destId="{0685E765-A5E4-43D6-B34A-3168C3F2FCDE}" srcOrd="1" destOrd="0" presId="urn:microsoft.com/office/officeart/2005/8/layout/vList4"/>
    <dgm:cxn modelId="{F7EFE5AF-C163-4FC8-B1A5-5356EC89882D}" type="presParOf" srcId="{C9518FBF-695E-4BCA-BF30-7BA254FAA5D8}" destId="{99C06239-BC52-4ED8-8666-F1AF1615A6DE}" srcOrd="2" destOrd="0" presId="urn:microsoft.com/office/officeart/2005/8/layout/vList4"/>
    <dgm:cxn modelId="{15899083-B106-4512-97EB-B31D2D5301A7}" type="presParOf" srcId="{EADFD5BE-5C73-49BD-A7A3-7538E67F6364}" destId="{0FF5BF6C-85FC-4FC4-A0B5-EE1053500DE1}" srcOrd="3" destOrd="0" presId="urn:microsoft.com/office/officeart/2005/8/layout/vList4"/>
    <dgm:cxn modelId="{38AABFBA-0D9A-41F9-AA28-419AD7128A8A}" type="presParOf" srcId="{EADFD5BE-5C73-49BD-A7A3-7538E67F6364}" destId="{FD130F1A-72E4-4F89-91B8-A7031003890D}" srcOrd="4" destOrd="0" presId="urn:microsoft.com/office/officeart/2005/8/layout/vList4"/>
    <dgm:cxn modelId="{31C77A6A-91D7-4B94-B148-A2AE91D8BB4F}" type="presParOf" srcId="{FD130F1A-72E4-4F89-91B8-A7031003890D}" destId="{A075A0FB-7996-40FC-96BD-1365122D9ED8}" srcOrd="0" destOrd="0" presId="urn:microsoft.com/office/officeart/2005/8/layout/vList4"/>
    <dgm:cxn modelId="{11A3AFD9-44E4-443C-8F4D-3347B36CF427}" type="presParOf" srcId="{FD130F1A-72E4-4F89-91B8-A7031003890D}" destId="{1BE38C26-8E35-4D4A-960B-A3774E974D23}" srcOrd="1" destOrd="0" presId="urn:microsoft.com/office/officeart/2005/8/layout/vList4"/>
    <dgm:cxn modelId="{FB8F5E71-2AC8-4F2D-B161-FDB8E483C450}" type="presParOf" srcId="{FD130F1A-72E4-4F89-91B8-A7031003890D}" destId="{C21666B9-F6FD-4AF9-8A19-2F68FDEFEFD0}" srcOrd="2" destOrd="0" presId="urn:microsoft.com/office/officeart/2005/8/layout/vList4"/>
    <dgm:cxn modelId="{58CEB07E-2066-4EA8-A08E-0FC436FFCB54}" type="presParOf" srcId="{EADFD5BE-5C73-49BD-A7A3-7538E67F6364}" destId="{B8D31ADF-361E-4867-BAE1-F4D38D7400FB}" srcOrd="5" destOrd="0" presId="urn:microsoft.com/office/officeart/2005/8/layout/vList4"/>
    <dgm:cxn modelId="{D9A258B2-A4BD-4279-928A-AC07831CAC3D}" type="presParOf" srcId="{EADFD5BE-5C73-49BD-A7A3-7538E67F6364}" destId="{BA4E1A82-1AFB-44E9-8CC9-CF17ADA8D1F9}" srcOrd="6" destOrd="0" presId="urn:microsoft.com/office/officeart/2005/8/layout/vList4"/>
    <dgm:cxn modelId="{383575A0-6EF3-4761-870F-2CE370D63F4E}" type="presParOf" srcId="{BA4E1A82-1AFB-44E9-8CC9-CF17ADA8D1F9}" destId="{CA7E61F5-F577-4430-A653-CD2BB8B32B16}" srcOrd="0" destOrd="0" presId="urn:microsoft.com/office/officeart/2005/8/layout/vList4"/>
    <dgm:cxn modelId="{F62477A0-6C05-4AFF-B979-BE71FA37D00D}" type="presParOf" srcId="{BA4E1A82-1AFB-44E9-8CC9-CF17ADA8D1F9}" destId="{5AEEB05F-ABB9-44F3-9DF9-FE1E5D8FA93D}" srcOrd="1" destOrd="0" presId="urn:microsoft.com/office/officeart/2005/8/layout/vList4"/>
    <dgm:cxn modelId="{E126C71C-06D8-476E-9E0E-245EEA0DBB7D}" type="presParOf" srcId="{BA4E1A82-1AFB-44E9-8CC9-CF17ADA8D1F9}" destId="{757B1474-2B23-4B73-AD06-F2865888721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CC26FA-4FA0-4405-9612-F7F3C52AA1E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34E1C5B-7DE3-41B3-8D38-26820FA1D564}">
      <dgm:prSet phldrT="[Texto]"/>
      <dgm:spPr/>
      <dgm:t>
        <a:bodyPr/>
        <a:lstStyle/>
        <a:p>
          <a:r>
            <a:rPr lang="es-ES" dirty="0" smtClean="0"/>
            <a:t>Si</a:t>
          </a:r>
          <a:endParaRPr lang="es-ES" dirty="0"/>
        </a:p>
      </dgm:t>
    </dgm:pt>
    <dgm:pt modelId="{49836F0D-90B6-4DF6-BC84-2FD7FC68D15B}" type="parTrans" cxnId="{4E873D97-66AB-4B5D-8B99-A7DAE501D6EE}">
      <dgm:prSet/>
      <dgm:spPr/>
      <dgm:t>
        <a:bodyPr/>
        <a:lstStyle/>
        <a:p>
          <a:endParaRPr lang="es-ES"/>
        </a:p>
      </dgm:t>
    </dgm:pt>
    <dgm:pt modelId="{1CD42EDA-5512-4FD7-AA2E-E3DA9638F05B}" type="sibTrans" cxnId="{4E873D97-66AB-4B5D-8B99-A7DAE501D6EE}">
      <dgm:prSet/>
      <dgm:spPr/>
      <dgm:t>
        <a:bodyPr/>
        <a:lstStyle/>
        <a:p>
          <a:endParaRPr lang="es-ES"/>
        </a:p>
      </dgm:t>
    </dgm:pt>
    <dgm:pt modelId="{632ECEED-8FDB-4274-81A5-96AE19A36807}">
      <dgm:prSet phldrT="[Texto]"/>
      <dgm:spPr/>
      <dgm:t>
        <a:bodyPr/>
        <a:lstStyle/>
        <a:p>
          <a:r>
            <a:rPr lang="es-ES" dirty="0" smtClean="0"/>
            <a:t>97%</a:t>
          </a:r>
          <a:endParaRPr lang="es-ES" dirty="0"/>
        </a:p>
      </dgm:t>
    </dgm:pt>
    <dgm:pt modelId="{90704606-F727-44DB-BA86-B592E60D982C}" type="parTrans" cxnId="{5AC36C90-F86A-420A-9DB5-0208C861D37A}">
      <dgm:prSet/>
      <dgm:spPr/>
      <dgm:t>
        <a:bodyPr/>
        <a:lstStyle/>
        <a:p>
          <a:endParaRPr lang="es-ES"/>
        </a:p>
      </dgm:t>
    </dgm:pt>
    <dgm:pt modelId="{261EBC19-16F8-45B9-B64A-C9DCC4ECBB99}" type="sibTrans" cxnId="{5AC36C90-F86A-420A-9DB5-0208C861D37A}">
      <dgm:prSet/>
      <dgm:spPr/>
      <dgm:t>
        <a:bodyPr/>
        <a:lstStyle/>
        <a:p>
          <a:endParaRPr lang="es-ES"/>
        </a:p>
      </dgm:t>
    </dgm:pt>
    <dgm:pt modelId="{AB855892-6758-47A7-8F35-0F6B9DE4EC6A}">
      <dgm:prSet phldrT="[Texto]"/>
      <dgm:spPr/>
      <dgm:t>
        <a:bodyPr/>
        <a:lstStyle/>
        <a:p>
          <a:r>
            <a:rPr lang="es-ES" dirty="0" smtClean="0"/>
            <a:t>No</a:t>
          </a:r>
          <a:endParaRPr lang="es-ES" dirty="0"/>
        </a:p>
      </dgm:t>
    </dgm:pt>
    <dgm:pt modelId="{E9215868-2DED-421F-91FB-A26517677E66}" type="parTrans" cxnId="{1FC1B3DE-2A8E-4C05-97DB-2F10FAD3027F}">
      <dgm:prSet/>
      <dgm:spPr/>
      <dgm:t>
        <a:bodyPr/>
        <a:lstStyle/>
        <a:p>
          <a:endParaRPr lang="es-ES"/>
        </a:p>
      </dgm:t>
    </dgm:pt>
    <dgm:pt modelId="{0E659BB5-A52E-4879-9975-7FAEECF5057D}" type="sibTrans" cxnId="{1FC1B3DE-2A8E-4C05-97DB-2F10FAD3027F}">
      <dgm:prSet/>
      <dgm:spPr/>
      <dgm:t>
        <a:bodyPr/>
        <a:lstStyle/>
        <a:p>
          <a:endParaRPr lang="es-ES"/>
        </a:p>
      </dgm:t>
    </dgm:pt>
    <dgm:pt modelId="{11644CA1-FF0F-42BD-87DE-144FECAB13DA}">
      <dgm:prSet phldrT="[Texto]"/>
      <dgm:spPr/>
      <dgm:t>
        <a:bodyPr/>
        <a:lstStyle/>
        <a:p>
          <a:r>
            <a:rPr lang="es-ES" dirty="0" smtClean="0"/>
            <a:t>3%</a:t>
          </a:r>
          <a:endParaRPr lang="es-ES" dirty="0"/>
        </a:p>
      </dgm:t>
    </dgm:pt>
    <dgm:pt modelId="{CDDCC41E-C173-4E84-802C-DAE8EC4F48EA}" type="parTrans" cxnId="{6EAC4803-CC57-4F3E-A9CF-0745E74B4CFE}">
      <dgm:prSet/>
      <dgm:spPr/>
      <dgm:t>
        <a:bodyPr/>
        <a:lstStyle/>
        <a:p>
          <a:endParaRPr lang="es-ES"/>
        </a:p>
      </dgm:t>
    </dgm:pt>
    <dgm:pt modelId="{2FA37D4A-9E49-4D16-AA0E-85A33A1BDA7B}" type="sibTrans" cxnId="{6EAC4803-CC57-4F3E-A9CF-0745E74B4CFE}">
      <dgm:prSet/>
      <dgm:spPr/>
      <dgm:t>
        <a:bodyPr/>
        <a:lstStyle/>
        <a:p>
          <a:endParaRPr lang="es-ES"/>
        </a:p>
      </dgm:t>
    </dgm:pt>
    <dgm:pt modelId="{896361CE-C4AD-4735-B8F7-87991B6B6C9F}" type="pres">
      <dgm:prSet presAssocID="{F8CC26FA-4FA0-4405-9612-F7F3C52AA1E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68DF9AD-47CF-4336-AFA5-18F78305159C}" type="pres">
      <dgm:prSet presAssocID="{C34E1C5B-7DE3-41B3-8D38-26820FA1D564}" presName="comp" presStyleCnt="0"/>
      <dgm:spPr/>
    </dgm:pt>
    <dgm:pt modelId="{C088B1BC-386A-4DBB-8567-88D3051CAE62}" type="pres">
      <dgm:prSet presAssocID="{C34E1C5B-7DE3-41B3-8D38-26820FA1D564}" presName="box" presStyleLbl="node1" presStyleIdx="0" presStyleCnt="2" custLinFactNeighborX="16925" custLinFactNeighborY="815"/>
      <dgm:spPr/>
      <dgm:t>
        <a:bodyPr/>
        <a:lstStyle/>
        <a:p>
          <a:endParaRPr lang="es-ES"/>
        </a:p>
      </dgm:t>
    </dgm:pt>
    <dgm:pt modelId="{EA16DF27-FC2F-4C74-9D15-D4B491D31950}" type="pres">
      <dgm:prSet presAssocID="{C34E1C5B-7DE3-41B3-8D38-26820FA1D564}" presName="img" presStyleLbl="fgImgPlace1" presStyleIdx="0" presStyleCnt="2" custScaleX="57855" custScaleY="613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029E3BC-3319-422B-9295-FD6E4784BC34}" type="pres">
      <dgm:prSet presAssocID="{C34E1C5B-7DE3-41B3-8D38-26820FA1D56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5041E1-3264-4047-8551-2E2EEBFC26C3}" type="pres">
      <dgm:prSet presAssocID="{1CD42EDA-5512-4FD7-AA2E-E3DA9638F05B}" presName="spacer" presStyleCnt="0"/>
      <dgm:spPr/>
    </dgm:pt>
    <dgm:pt modelId="{D47077FA-FD9D-49BF-A631-D4F842DA19A0}" type="pres">
      <dgm:prSet presAssocID="{AB855892-6758-47A7-8F35-0F6B9DE4EC6A}" presName="comp" presStyleCnt="0"/>
      <dgm:spPr/>
    </dgm:pt>
    <dgm:pt modelId="{D4616765-844D-4903-929E-66672B141446}" type="pres">
      <dgm:prSet presAssocID="{AB855892-6758-47A7-8F35-0F6B9DE4EC6A}" presName="box" presStyleLbl="node1" presStyleIdx="1" presStyleCnt="2" custLinFactNeighborX="2083" custLinFactNeighborY="51"/>
      <dgm:spPr/>
      <dgm:t>
        <a:bodyPr/>
        <a:lstStyle/>
        <a:p>
          <a:endParaRPr lang="es-ES"/>
        </a:p>
      </dgm:t>
    </dgm:pt>
    <dgm:pt modelId="{8B51A972-0A0C-4A67-85AE-14C404CD9723}" type="pres">
      <dgm:prSet presAssocID="{AB855892-6758-47A7-8F35-0F6B9DE4EC6A}" presName="img" presStyleLbl="fgImgPlace1" presStyleIdx="1" presStyleCnt="2" custScaleX="57855" custScaleY="5737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27595E4-7CE0-4DB8-BE3E-A5784A5342DB}" type="pres">
      <dgm:prSet presAssocID="{AB855892-6758-47A7-8F35-0F6B9DE4EC6A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C5CF1B6-787B-434D-9EDD-0F6298107EA3}" type="presOf" srcId="{AB855892-6758-47A7-8F35-0F6B9DE4EC6A}" destId="{527595E4-7CE0-4DB8-BE3E-A5784A5342DB}" srcOrd="1" destOrd="0" presId="urn:microsoft.com/office/officeart/2005/8/layout/vList4"/>
    <dgm:cxn modelId="{87784651-1473-4DEB-BA18-3F885532EB71}" type="presOf" srcId="{11644CA1-FF0F-42BD-87DE-144FECAB13DA}" destId="{527595E4-7CE0-4DB8-BE3E-A5784A5342DB}" srcOrd="1" destOrd="1" presId="urn:microsoft.com/office/officeart/2005/8/layout/vList4"/>
    <dgm:cxn modelId="{195EBA2A-A8F8-450D-BACA-D4B7C252F322}" type="presOf" srcId="{632ECEED-8FDB-4274-81A5-96AE19A36807}" destId="{C088B1BC-386A-4DBB-8567-88D3051CAE62}" srcOrd="0" destOrd="1" presId="urn:microsoft.com/office/officeart/2005/8/layout/vList4"/>
    <dgm:cxn modelId="{07989644-AF4A-4B4C-A799-CE053C036A50}" type="presOf" srcId="{C34E1C5B-7DE3-41B3-8D38-26820FA1D564}" destId="{C088B1BC-386A-4DBB-8567-88D3051CAE62}" srcOrd="0" destOrd="0" presId="urn:microsoft.com/office/officeart/2005/8/layout/vList4"/>
    <dgm:cxn modelId="{5AC36C90-F86A-420A-9DB5-0208C861D37A}" srcId="{C34E1C5B-7DE3-41B3-8D38-26820FA1D564}" destId="{632ECEED-8FDB-4274-81A5-96AE19A36807}" srcOrd="0" destOrd="0" parTransId="{90704606-F727-44DB-BA86-B592E60D982C}" sibTransId="{261EBC19-16F8-45B9-B64A-C9DCC4ECBB99}"/>
    <dgm:cxn modelId="{AA49C3F8-6ED3-45E7-8636-DE60713AA395}" type="presOf" srcId="{AB855892-6758-47A7-8F35-0F6B9DE4EC6A}" destId="{D4616765-844D-4903-929E-66672B141446}" srcOrd="0" destOrd="0" presId="urn:microsoft.com/office/officeart/2005/8/layout/vList4"/>
    <dgm:cxn modelId="{45DAD1CE-E8C4-42CB-AD5B-CCDD07D6BA60}" type="presOf" srcId="{632ECEED-8FDB-4274-81A5-96AE19A36807}" destId="{4029E3BC-3319-422B-9295-FD6E4784BC34}" srcOrd="1" destOrd="1" presId="urn:microsoft.com/office/officeart/2005/8/layout/vList4"/>
    <dgm:cxn modelId="{6DCEE675-AF2C-406C-B9B5-945370C47F9A}" type="presOf" srcId="{F8CC26FA-4FA0-4405-9612-F7F3C52AA1E4}" destId="{896361CE-C4AD-4735-B8F7-87991B6B6C9F}" srcOrd="0" destOrd="0" presId="urn:microsoft.com/office/officeart/2005/8/layout/vList4"/>
    <dgm:cxn modelId="{A3975715-6BFF-4535-96DB-4C65A85985A8}" type="presOf" srcId="{11644CA1-FF0F-42BD-87DE-144FECAB13DA}" destId="{D4616765-844D-4903-929E-66672B141446}" srcOrd="0" destOrd="1" presId="urn:microsoft.com/office/officeart/2005/8/layout/vList4"/>
    <dgm:cxn modelId="{368CD121-33CE-4626-8EC6-8191085D6433}" type="presOf" srcId="{C34E1C5B-7DE3-41B3-8D38-26820FA1D564}" destId="{4029E3BC-3319-422B-9295-FD6E4784BC34}" srcOrd="1" destOrd="0" presId="urn:microsoft.com/office/officeart/2005/8/layout/vList4"/>
    <dgm:cxn modelId="{4E873D97-66AB-4B5D-8B99-A7DAE501D6EE}" srcId="{F8CC26FA-4FA0-4405-9612-F7F3C52AA1E4}" destId="{C34E1C5B-7DE3-41B3-8D38-26820FA1D564}" srcOrd="0" destOrd="0" parTransId="{49836F0D-90B6-4DF6-BC84-2FD7FC68D15B}" sibTransId="{1CD42EDA-5512-4FD7-AA2E-E3DA9638F05B}"/>
    <dgm:cxn modelId="{1FC1B3DE-2A8E-4C05-97DB-2F10FAD3027F}" srcId="{F8CC26FA-4FA0-4405-9612-F7F3C52AA1E4}" destId="{AB855892-6758-47A7-8F35-0F6B9DE4EC6A}" srcOrd="1" destOrd="0" parTransId="{E9215868-2DED-421F-91FB-A26517677E66}" sibTransId="{0E659BB5-A52E-4879-9975-7FAEECF5057D}"/>
    <dgm:cxn modelId="{6EAC4803-CC57-4F3E-A9CF-0745E74B4CFE}" srcId="{AB855892-6758-47A7-8F35-0F6B9DE4EC6A}" destId="{11644CA1-FF0F-42BD-87DE-144FECAB13DA}" srcOrd="0" destOrd="0" parTransId="{CDDCC41E-C173-4E84-802C-DAE8EC4F48EA}" sibTransId="{2FA37D4A-9E49-4D16-AA0E-85A33A1BDA7B}"/>
    <dgm:cxn modelId="{F57F2F51-13C5-4082-B440-20170465F20F}" type="presParOf" srcId="{896361CE-C4AD-4735-B8F7-87991B6B6C9F}" destId="{968DF9AD-47CF-4336-AFA5-18F78305159C}" srcOrd="0" destOrd="0" presId="urn:microsoft.com/office/officeart/2005/8/layout/vList4"/>
    <dgm:cxn modelId="{D0031915-5CFF-4C99-A92D-A2E1FA989B10}" type="presParOf" srcId="{968DF9AD-47CF-4336-AFA5-18F78305159C}" destId="{C088B1BC-386A-4DBB-8567-88D3051CAE62}" srcOrd="0" destOrd="0" presId="urn:microsoft.com/office/officeart/2005/8/layout/vList4"/>
    <dgm:cxn modelId="{E00331E2-DAB4-4297-9A15-EDBBBA44733D}" type="presParOf" srcId="{968DF9AD-47CF-4336-AFA5-18F78305159C}" destId="{EA16DF27-FC2F-4C74-9D15-D4B491D31950}" srcOrd="1" destOrd="0" presId="urn:microsoft.com/office/officeart/2005/8/layout/vList4"/>
    <dgm:cxn modelId="{18B74D35-5D0D-424D-87AA-5C244BED2427}" type="presParOf" srcId="{968DF9AD-47CF-4336-AFA5-18F78305159C}" destId="{4029E3BC-3319-422B-9295-FD6E4784BC34}" srcOrd="2" destOrd="0" presId="urn:microsoft.com/office/officeart/2005/8/layout/vList4"/>
    <dgm:cxn modelId="{3209E6DF-D94A-4EEE-9F1D-BC41DDB773C1}" type="presParOf" srcId="{896361CE-C4AD-4735-B8F7-87991B6B6C9F}" destId="{255041E1-3264-4047-8551-2E2EEBFC26C3}" srcOrd="1" destOrd="0" presId="urn:microsoft.com/office/officeart/2005/8/layout/vList4"/>
    <dgm:cxn modelId="{E3E5A289-CFBA-4E88-B016-5149951528C4}" type="presParOf" srcId="{896361CE-C4AD-4735-B8F7-87991B6B6C9F}" destId="{D47077FA-FD9D-49BF-A631-D4F842DA19A0}" srcOrd="2" destOrd="0" presId="urn:microsoft.com/office/officeart/2005/8/layout/vList4"/>
    <dgm:cxn modelId="{B925010F-0A38-40A2-BBBB-30FFCDD18165}" type="presParOf" srcId="{D47077FA-FD9D-49BF-A631-D4F842DA19A0}" destId="{D4616765-844D-4903-929E-66672B141446}" srcOrd="0" destOrd="0" presId="urn:microsoft.com/office/officeart/2005/8/layout/vList4"/>
    <dgm:cxn modelId="{EBFF0BBF-C656-460A-A15C-68AAE4C3B1B5}" type="presParOf" srcId="{D47077FA-FD9D-49BF-A631-D4F842DA19A0}" destId="{8B51A972-0A0C-4A67-85AE-14C404CD9723}" srcOrd="1" destOrd="0" presId="urn:microsoft.com/office/officeart/2005/8/layout/vList4"/>
    <dgm:cxn modelId="{79B6ED7C-A646-42AE-A671-03BC38AE6729}" type="presParOf" srcId="{D47077FA-FD9D-49BF-A631-D4F842DA19A0}" destId="{527595E4-7CE0-4DB8-BE3E-A5784A5342D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16D5B1-1B7A-4369-AB87-C24155080CF6}">
      <dsp:nvSpPr>
        <dsp:cNvPr id="0" name=""/>
        <dsp:cNvSpPr/>
      </dsp:nvSpPr>
      <dsp:spPr>
        <a:xfrm>
          <a:off x="0" y="0"/>
          <a:ext cx="4392488" cy="7425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Primer atributo más </a:t>
          </a:r>
          <a:r>
            <a:rPr lang="es-ES" sz="1400" kern="1200" dirty="0" smtClean="0"/>
            <a:t>importante: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Velocidad de navegación</a:t>
          </a:r>
          <a:r>
            <a:rPr lang="es-ES" sz="1400" b="1" kern="1200" dirty="0" smtClean="0"/>
            <a:t>:</a:t>
          </a:r>
          <a:r>
            <a:rPr lang="es-ES" sz="1400" kern="1200" dirty="0" smtClean="0"/>
            <a:t>:  66</a:t>
          </a:r>
          <a:r>
            <a:rPr lang="es-ES" sz="1400" b="1" kern="1200" dirty="0" smtClean="0"/>
            <a:t>%</a:t>
          </a:r>
          <a:endParaRPr lang="es-ES" sz="1400" b="1" kern="1200" dirty="0"/>
        </a:p>
      </dsp:txBody>
      <dsp:txXfrm>
        <a:off x="952755" y="0"/>
        <a:ext cx="3439732" cy="742582"/>
      </dsp:txXfrm>
    </dsp:sp>
    <dsp:sp modelId="{ADBE3E47-4F91-4D48-A636-C5F743BB975D}">
      <dsp:nvSpPr>
        <dsp:cNvPr id="0" name=""/>
        <dsp:cNvSpPr/>
      </dsp:nvSpPr>
      <dsp:spPr>
        <a:xfrm>
          <a:off x="269056" y="161217"/>
          <a:ext cx="488901" cy="4201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44EE5E-26B0-4183-963B-F79290D626BF}">
      <dsp:nvSpPr>
        <dsp:cNvPr id="0" name=""/>
        <dsp:cNvSpPr/>
      </dsp:nvSpPr>
      <dsp:spPr>
        <a:xfrm>
          <a:off x="0" y="816840"/>
          <a:ext cx="4392488" cy="7425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Segundo atributo más importante: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Disponibilidad: </a:t>
          </a:r>
          <a:r>
            <a:rPr lang="es-ES" sz="1400" kern="1200" dirty="0" smtClean="0"/>
            <a:t>16</a:t>
          </a:r>
          <a:r>
            <a:rPr lang="es-ES" sz="1400" b="1" kern="1200" dirty="0" smtClean="0"/>
            <a:t>%</a:t>
          </a:r>
          <a:endParaRPr lang="es-ES" sz="1400" b="1" kern="1200" dirty="0"/>
        </a:p>
      </dsp:txBody>
      <dsp:txXfrm>
        <a:off x="952755" y="816840"/>
        <a:ext cx="3439732" cy="742582"/>
      </dsp:txXfrm>
    </dsp:sp>
    <dsp:sp modelId="{68E1CFB7-A847-4C82-B2EB-B78A782C651E}">
      <dsp:nvSpPr>
        <dsp:cNvPr id="0" name=""/>
        <dsp:cNvSpPr/>
      </dsp:nvSpPr>
      <dsp:spPr>
        <a:xfrm>
          <a:off x="269056" y="979065"/>
          <a:ext cx="488901" cy="4181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EA37D6-639A-4DD5-8B73-DC5469A96455}">
      <dsp:nvSpPr>
        <dsp:cNvPr id="0" name=""/>
        <dsp:cNvSpPr/>
      </dsp:nvSpPr>
      <dsp:spPr>
        <a:xfrm>
          <a:off x="0" y="1584173"/>
          <a:ext cx="4392488" cy="7425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Tercer atributo más importante: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Tiempo de respuesta:</a:t>
          </a:r>
          <a:r>
            <a:rPr lang="es-ES" sz="1400" b="1" kern="1200" dirty="0" smtClean="0"/>
            <a:t> 13%</a:t>
          </a:r>
          <a:endParaRPr lang="es-ES" sz="1400" b="1" kern="1200" dirty="0"/>
        </a:p>
      </dsp:txBody>
      <dsp:txXfrm>
        <a:off x="952755" y="1584173"/>
        <a:ext cx="3439732" cy="742582"/>
      </dsp:txXfrm>
    </dsp:sp>
    <dsp:sp modelId="{45824406-CBD3-4C97-8B69-E2F90FEBC1D6}">
      <dsp:nvSpPr>
        <dsp:cNvPr id="0" name=""/>
        <dsp:cNvSpPr/>
      </dsp:nvSpPr>
      <dsp:spPr>
        <a:xfrm>
          <a:off x="269056" y="1806670"/>
          <a:ext cx="488901" cy="3966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58A800-FC10-46C9-A610-8CFBD7F801B1}">
      <dsp:nvSpPr>
        <dsp:cNvPr id="0" name=""/>
        <dsp:cNvSpPr/>
      </dsp:nvSpPr>
      <dsp:spPr>
        <a:xfrm>
          <a:off x="0" y="0"/>
          <a:ext cx="4392488" cy="558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Primer sitio </a:t>
          </a:r>
          <a:r>
            <a:rPr lang="es-EC" sz="1400" kern="1200" dirty="0" smtClean="0"/>
            <a:t>Internet </a:t>
          </a:r>
          <a:r>
            <a:rPr lang="es-EC" sz="1400" kern="1200" dirty="0" smtClean="0"/>
            <a:t>más visitado</a:t>
          </a:r>
          <a:endParaRPr lang="es-EC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79</a:t>
          </a:r>
          <a:r>
            <a:rPr lang="es-EC" sz="1100" kern="1200" dirty="0" smtClean="0"/>
            <a:t>%</a:t>
          </a:r>
          <a:endParaRPr lang="es-EC" sz="1100" kern="1200" dirty="0"/>
        </a:p>
      </dsp:txBody>
      <dsp:txXfrm>
        <a:off x="934317" y="0"/>
        <a:ext cx="3458170" cy="558202"/>
      </dsp:txXfrm>
    </dsp:sp>
    <dsp:sp modelId="{A224BFDC-1472-40E4-92C4-36CF4C67FE0B}">
      <dsp:nvSpPr>
        <dsp:cNvPr id="0" name=""/>
        <dsp:cNvSpPr/>
      </dsp:nvSpPr>
      <dsp:spPr>
        <a:xfrm>
          <a:off x="224983" y="1367366"/>
          <a:ext cx="598819" cy="2442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4414C-C200-438A-A80C-3DDC318E4254}">
      <dsp:nvSpPr>
        <dsp:cNvPr id="0" name=""/>
        <dsp:cNvSpPr/>
      </dsp:nvSpPr>
      <dsp:spPr>
        <a:xfrm>
          <a:off x="0" y="614022"/>
          <a:ext cx="4392488" cy="558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Segundo sitio Internet más visitado</a:t>
          </a:r>
          <a:endParaRPr lang="es-E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78%</a:t>
          </a:r>
          <a:endParaRPr lang="es-EC" sz="1100" kern="1200" dirty="0"/>
        </a:p>
      </dsp:txBody>
      <dsp:txXfrm>
        <a:off x="934317" y="614022"/>
        <a:ext cx="3458170" cy="558202"/>
      </dsp:txXfrm>
    </dsp:sp>
    <dsp:sp modelId="{0685E765-A5E4-43D6-B34A-3168C3F2FCDE}">
      <dsp:nvSpPr>
        <dsp:cNvPr id="0" name=""/>
        <dsp:cNvSpPr/>
      </dsp:nvSpPr>
      <dsp:spPr>
        <a:xfrm>
          <a:off x="55820" y="669843"/>
          <a:ext cx="878497" cy="4465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5A0FB-7996-40FC-96BD-1365122D9ED8}">
      <dsp:nvSpPr>
        <dsp:cNvPr id="0" name=""/>
        <dsp:cNvSpPr/>
      </dsp:nvSpPr>
      <dsp:spPr>
        <a:xfrm>
          <a:off x="0" y="1248340"/>
          <a:ext cx="4392488" cy="45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>
        <a:off x="934317" y="1248340"/>
        <a:ext cx="3458170" cy="45722"/>
      </dsp:txXfrm>
    </dsp:sp>
    <dsp:sp modelId="{1BE38C26-8E35-4D4A-960B-A3774E974D23}">
      <dsp:nvSpPr>
        <dsp:cNvPr id="0" name=""/>
        <dsp:cNvSpPr/>
      </dsp:nvSpPr>
      <dsp:spPr>
        <a:xfrm>
          <a:off x="152977" y="59964"/>
          <a:ext cx="702596" cy="1735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E61F5-F577-4430-A653-CD2BB8B32B16}">
      <dsp:nvSpPr>
        <dsp:cNvPr id="0" name=""/>
        <dsp:cNvSpPr/>
      </dsp:nvSpPr>
      <dsp:spPr>
        <a:xfrm>
          <a:off x="0" y="1457391"/>
          <a:ext cx="4392488" cy="558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Tercer </a:t>
          </a:r>
          <a:r>
            <a:rPr lang="es-EC" sz="1400" kern="1200" dirty="0" smtClean="0"/>
            <a:t>sitio Internet </a:t>
          </a:r>
          <a:r>
            <a:rPr lang="es-EC" sz="1400" kern="1200" dirty="0" smtClean="0"/>
            <a:t>más visitado</a:t>
          </a:r>
          <a:endParaRPr lang="es-EC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58%</a:t>
          </a:r>
          <a:endParaRPr lang="es-EC" sz="1100" kern="1200" dirty="0"/>
        </a:p>
      </dsp:txBody>
      <dsp:txXfrm>
        <a:off x="934317" y="1457391"/>
        <a:ext cx="3458170" cy="558202"/>
      </dsp:txXfrm>
    </dsp:sp>
    <dsp:sp modelId="{5AEEB05F-ABB9-44F3-9DF9-FE1E5D8FA93D}">
      <dsp:nvSpPr>
        <dsp:cNvPr id="0" name=""/>
        <dsp:cNvSpPr/>
      </dsp:nvSpPr>
      <dsp:spPr>
        <a:xfrm>
          <a:off x="223740" y="1630759"/>
          <a:ext cx="542656" cy="2114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88B1BC-386A-4DBB-8567-88D3051CAE62}">
      <dsp:nvSpPr>
        <dsp:cNvPr id="0" name=""/>
        <dsp:cNvSpPr/>
      </dsp:nvSpPr>
      <dsp:spPr>
        <a:xfrm>
          <a:off x="0" y="7264"/>
          <a:ext cx="3456384" cy="891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Si</a:t>
          </a:r>
          <a:endParaRPr lang="es-E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97%</a:t>
          </a:r>
          <a:endParaRPr lang="es-ES" sz="1800" kern="1200" dirty="0"/>
        </a:p>
      </dsp:txBody>
      <dsp:txXfrm>
        <a:off x="780407" y="7264"/>
        <a:ext cx="2675976" cy="891309"/>
      </dsp:txXfrm>
    </dsp:sp>
    <dsp:sp modelId="{EA16DF27-FC2F-4C74-9D15-D4B491D31950}">
      <dsp:nvSpPr>
        <dsp:cNvPr id="0" name=""/>
        <dsp:cNvSpPr/>
      </dsp:nvSpPr>
      <dsp:spPr>
        <a:xfrm>
          <a:off x="234800" y="226977"/>
          <a:ext cx="399938" cy="4373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16765-844D-4903-929E-66672B141446}">
      <dsp:nvSpPr>
        <dsp:cNvPr id="0" name=""/>
        <dsp:cNvSpPr/>
      </dsp:nvSpPr>
      <dsp:spPr>
        <a:xfrm>
          <a:off x="0" y="980895"/>
          <a:ext cx="3456384" cy="891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No</a:t>
          </a:r>
          <a:endParaRPr lang="es-E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3%</a:t>
          </a:r>
          <a:endParaRPr lang="es-ES" sz="1800" kern="1200" dirty="0"/>
        </a:p>
      </dsp:txBody>
      <dsp:txXfrm>
        <a:off x="780407" y="980895"/>
        <a:ext cx="2675976" cy="891309"/>
      </dsp:txXfrm>
    </dsp:sp>
    <dsp:sp modelId="{8B51A972-0A0C-4A67-85AE-14C404CD9723}">
      <dsp:nvSpPr>
        <dsp:cNvPr id="0" name=""/>
        <dsp:cNvSpPr/>
      </dsp:nvSpPr>
      <dsp:spPr>
        <a:xfrm>
          <a:off x="234800" y="1221558"/>
          <a:ext cx="399938" cy="4090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09DCC-5C29-45DD-909F-095CD6118729}" type="datetimeFigureOut">
              <a:rPr lang="es-ES" smtClean="0"/>
              <a:pPr/>
              <a:t>21/04/2013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990D0-6688-4521-8ADD-679247632D4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990D0-6688-4521-8ADD-679247632D4F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no propiedad hace alusión al término arrendamiento como un concepto genérico para denominar el pago que se hace por utilizar o acceder a algo generalmente dentro de un período definido, en lugar de adquirirlo por completo (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LOVELOCK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2009, pág. 13) .</a:t>
            </a:r>
            <a:endParaRPr lang="es-ES" dirty="0" smtClean="0"/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el tipo de servicio de </a:t>
            </a:r>
            <a:r>
              <a:rPr lang="es-E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sistemas y redes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los clientes arriendan el derecho a participar en una red específica como la de telecomunicaciones, de servicios públicos, de servicios bancarios, de seguros o de información especializada. Los proveedores de servicios a menudo crean un verdadero menú de términos de acceso y uso en respuesta a las distintas necesidades de los clientes y a las diferentes capacidades de pago (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LOVELOCK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2009, pág. 13).</a:t>
            </a:r>
            <a:endParaRPr lang="es-ES" dirty="0" smtClean="0"/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s-ES" dirty="0" smtClean="0"/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importante considerar que un servicio implica un intercambio de valor entre el comprador y vendedor en el mercado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990D0-6688-4521-8ADD-679247632D4F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990D0-6688-4521-8ADD-679247632D4F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990D0-6688-4521-8ADD-679247632D4F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990D0-6688-4521-8ADD-679247632D4F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990D0-6688-4521-8ADD-679247632D4F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990D0-6688-4521-8ADD-679247632D4F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990D0-6688-4521-8ADD-679247632D4F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990D0-6688-4521-8ADD-679247632D4F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990D0-6688-4521-8ADD-679247632D4F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BDA-91AE-4460-9A59-D5BD6158B4BB}" type="datetimeFigureOut">
              <a:rPr lang="es-ES" smtClean="0"/>
              <a:pPr/>
              <a:t>21/04/2013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6B15-5586-4F5A-A935-134ABAEB53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BDA-91AE-4460-9A59-D5BD6158B4BB}" type="datetimeFigureOut">
              <a:rPr lang="es-ES" smtClean="0"/>
              <a:pPr/>
              <a:t>21/04/2013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6B15-5586-4F5A-A935-134ABAEB53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BDA-91AE-4460-9A59-D5BD6158B4BB}" type="datetimeFigureOut">
              <a:rPr lang="es-ES" smtClean="0"/>
              <a:pPr/>
              <a:t>21/04/2013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6B15-5586-4F5A-A935-134ABAEB53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6208092"/>
        </p:xfrm>
        <a:graphic>
          <a:graphicData uri="http://schemas.openxmlformats.org/presentationml/2006/ole">
            <p:oleObj spid="_x0000_s100354" name="CorelDRAW" r:id="rId3" imgW="9168480" imgH="5375520" progId="">
              <p:embed/>
            </p:oleObj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400">
              <a:latin typeface="Calibri" pitchFamily="34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ES" sz="1400">
              <a:latin typeface="Calibri" pitchFamily="34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400">
              <a:latin typeface="Calibri" pitchFamily="34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ES" sz="1400">
              <a:latin typeface="Calibri" pitchFamily="34" charset="0"/>
            </a:endParaRPr>
          </a:p>
        </p:txBody>
      </p:sp>
      <p:grpSp>
        <p:nvGrpSpPr>
          <p:cNvPr id="10" name="9 Grupo"/>
          <p:cNvGrpSpPr/>
          <p:nvPr userDrawn="1"/>
        </p:nvGrpSpPr>
        <p:grpSpPr>
          <a:xfrm>
            <a:off x="259684" y="124796"/>
            <a:ext cx="2736730" cy="724795"/>
            <a:chOff x="2771374" y="1511257"/>
            <a:chExt cx="2736730" cy="724795"/>
          </a:xfrm>
        </p:grpSpPr>
        <p:pic>
          <p:nvPicPr>
            <p:cNvPr id="7" name="Picture 33" descr="LOGO-OFICIAL-transparente"/>
            <p:cNvPicPr>
              <a:picLocks noChangeAspect="1" noChangeArrowheads="1"/>
            </p:cNvPicPr>
            <p:nvPr/>
          </p:nvPicPr>
          <p:blipFill>
            <a:blip r:embed="rId4" cstate="print"/>
            <a:srcRect l="30600" t="8085" r="5845" b="19145"/>
            <a:stretch>
              <a:fillRect/>
            </a:stretch>
          </p:blipFill>
          <p:spPr bwMode="auto">
            <a:xfrm>
              <a:off x="3563888" y="1556792"/>
              <a:ext cx="194421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356" name="Picture 4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71374" y="1511257"/>
              <a:ext cx="720506" cy="724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6" y="5453741"/>
            <a:ext cx="1153962" cy="140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6208092"/>
        </p:xfrm>
        <a:graphic>
          <a:graphicData uri="http://schemas.openxmlformats.org/presentationml/2006/ole">
            <p:oleObj spid="_x0000_s101378" name="CorelDRAW" r:id="rId3" imgW="9168480" imgH="5375520" progId="">
              <p:embed/>
            </p:oleObj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400">
              <a:latin typeface="Calibri" pitchFamily="34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ES" sz="1400">
              <a:latin typeface="Calibri" pitchFamily="34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400">
              <a:latin typeface="Calibri" pitchFamily="34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ES" sz="1400">
              <a:latin typeface="Calibri" pitchFamily="34" charset="0"/>
            </a:endParaRPr>
          </a:p>
        </p:txBody>
      </p:sp>
      <p:pic>
        <p:nvPicPr>
          <p:cNvPr id="100356" name="Picture 4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684" y="124796"/>
            <a:ext cx="720506" cy="72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BDA-91AE-4460-9A59-D5BD6158B4BB}" type="datetimeFigureOut">
              <a:rPr lang="es-ES" smtClean="0"/>
              <a:pPr/>
              <a:t>21/04/2013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6B15-5586-4F5A-A935-134ABAEB53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BDA-91AE-4460-9A59-D5BD6158B4BB}" type="datetimeFigureOut">
              <a:rPr lang="es-ES" smtClean="0"/>
              <a:pPr/>
              <a:t>21/04/2013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6B15-5586-4F5A-A935-134ABAEB53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BDA-91AE-4460-9A59-D5BD6158B4BB}" type="datetimeFigureOut">
              <a:rPr lang="es-ES" smtClean="0"/>
              <a:pPr/>
              <a:t>21/04/2013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6B15-5586-4F5A-A935-134ABAEB53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BDA-91AE-4460-9A59-D5BD6158B4BB}" type="datetimeFigureOut">
              <a:rPr lang="es-ES" smtClean="0"/>
              <a:pPr/>
              <a:t>21/04/2013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6B15-5586-4F5A-A935-134ABAEB53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BDA-91AE-4460-9A59-D5BD6158B4BB}" type="datetimeFigureOut">
              <a:rPr lang="es-ES" smtClean="0"/>
              <a:pPr/>
              <a:t>21/04/2013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6B15-5586-4F5A-A935-134ABAEB53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BDA-91AE-4460-9A59-D5BD6158B4BB}" type="datetimeFigureOut">
              <a:rPr lang="es-ES" smtClean="0"/>
              <a:pPr/>
              <a:t>21/04/2013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6B15-5586-4F5A-A935-134ABAEB53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BDA-91AE-4460-9A59-D5BD6158B4BB}" type="datetimeFigureOut">
              <a:rPr lang="es-ES" smtClean="0"/>
              <a:pPr/>
              <a:t>21/04/2013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6B15-5586-4F5A-A935-134ABAEB53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BDA-91AE-4460-9A59-D5BD6158B4BB}" type="datetimeFigureOut">
              <a:rPr lang="es-ES" smtClean="0"/>
              <a:pPr/>
              <a:t>21/04/2013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6B15-5586-4F5A-A935-134ABAEB53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9EBDA-91AE-4460-9A59-D5BD6158B4BB}" type="datetimeFigureOut">
              <a:rPr lang="es-ES" smtClean="0"/>
              <a:pPr/>
              <a:t>21/04/2013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6B15-5586-4F5A-A935-134ABAEB53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0.jpe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hyperlink" Target="http://www.google.com.ec/url?sa=i&amp;rct=j&amp;q=tv+cable+ecuador&amp;source=images&amp;cd=&amp;cad=rja&amp;docid=blq93bhHuWTTpM&amp;tbnid=cVd60cG0PoL1sM:&amp;ved=0CAUQjRw&amp;url=http%3A%2F%2Fwww.dlatv.net%2Fespanol%2Fonline%2FConcert-Channel-HD-y-Rush-HD-en-Ecuador%2F517088.php%3Fviewcard&amp;ei=5610UcuGNYnS9QSMz4G4CQ&amp;bvm=bv.45512109,d.eWU&amp;psig=AFQjCNEP_G4NxCatd0lhzc6v57fZ4BYvVw&amp;ust=136668755169912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em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2.emf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ctrTitle" idx="4294967295"/>
          </p:nvPr>
        </p:nvSpPr>
        <p:spPr>
          <a:xfrm>
            <a:off x="971600" y="1412776"/>
            <a:ext cx="7851775" cy="1828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dirty="0" smtClean="0"/>
              <a:t>ESCUELA POLITÉCNICA DEL EJÉRCITO</a:t>
            </a:r>
            <a:br>
              <a:rPr lang="es-ES" sz="3600" dirty="0" smtClean="0"/>
            </a:b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" sz="2700" dirty="0" smtClean="0"/>
              <a:t>VICERRECTORADO DE INVESTIGACIÓN Y VINCULACIÓN CON LA COLECTIVIDAD</a:t>
            </a:r>
            <a:br>
              <a:rPr lang="es-ES" sz="2700" dirty="0" smtClean="0"/>
            </a:br>
            <a:r>
              <a:rPr lang="es-ES" sz="2400" dirty="0" smtClean="0"/>
              <a:t>UNIDAD DE GESTIÓN DE POSTGRADOS</a:t>
            </a:r>
            <a:br>
              <a:rPr lang="es-ES" sz="2400" dirty="0" smtClean="0"/>
            </a:br>
            <a:endParaRPr lang="es-ES" sz="2700" dirty="0"/>
          </a:p>
        </p:txBody>
      </p:sp>
      <p:sp>
        <p:nvSpPr>
          <p:cNvPr id="5" name="2 Subtítulo"/>
          <p:cNvSpPr>
            <a:spLocks noGrp="1"/>
          </p:cNvSpPr>
          <p:nvPr>
            <p:ph type="subTitle" idx="4294967295"/>
          </p:nvPr>
        </p:nvSpPr>
        <p:spPr>
          <a:xfrm>
            <a:off x="3131840" y="4941168"/>
            <a:ext cx="4147046" cy="1556792"/>
          </a:xfrm>
        </p:spPr>
        <p:txBody>
          <a:bodyPr>
            <a:noAutofit/>
          </a:bodyPr>
          <a:lstStyle/>
          <a:p>
            <a:pPr marR="0"/>
            <a:r>
              <a:rPr lang="es-ES" sz="2000" dirty="0" smtClean="0"/>
              <a:t>Paulina </a:t>
            </a:r>
            <a:r>
              <a:rPr lang="es-ES" sz="2000" dirty="0" smtClean="0"/>
              <a:t>Soledad Criollo Flores</a:t>
            </a:r>
          </a:p>
          <a:p>
            <a:pPr marR="0"/>
            <a:endParaRPr lang="es-ES" sz="2000" dirty="0" smtClean="0"/>
          </a:p>
          <a:p>
            <a:pPr marR="0" algn="ctr">
              <a:buNone/>
            </a:pPr>
            <a:r>
              <a:rPr lang="es-ES" sz="2000" dirty="0" smtClean="0"/>
              <a:t>Abril</a:t>
            </a:r>
            <a:r>
              <a:rPr lang="es-ES" sz="2000" dirty="0" smtClean="0"/>
              <a:t> 2013</a:t>
            </a:r>
            <a:endParaRPr lang="es-ES" sz="2000" dirty="0" smtClean="0"/>
          </a:p>
          <a:p>
            <a:pPr marR="0"/>
            <a:endParaRPr lang="es-ES" sz="2000" dirty="0" smtClean="0"/>
          </a:p>
          <a:p>
            <a:pPr marR="0"/>
            <a:endParaRPr lang="es-ES" sz="20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971600" y="342900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Estudio de mercado </a:t>
            </a:r>
            <a:r>
              <a:rPr lang="es-ES" sz="2400" b="1" dirty="0" smtClean="0"/>
              <a:t>y factibilidad financiera de </a:t>
            </a:r>
            <a:r>
              <a:rPr lang="es-ES" sz="2400" b="1" dirty="0" smtClean="0"/>
              <a:t>un nuevo servicio de telecomunicaciones “Acceso a servidores de contenido” para la Empresa TRANSNEXA S.A. E.M.A.</a:t>
            </a:r>
            <a:endParaRPr lang="es-E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035440" y="260648"/>
            <a:ext cx="8001056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ENCUESTA A CLIENTES: ANÁLISIS UNIVARIADO</a:t>
            </a:r>
            <a:endParaRPr lang="es-EC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115616" y="1017602"/>
            <a:ext cx="7848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b="1" dirty="0" smtClean="0"/>
              <a:t> </a:t>
            </a:r>
            <a:endParaRPr lang="es-ES" dirty="0" smtClean="0"/>
          </a:p>
          <a:p>
            <a:r>
              <a:rPr lang="es-ES" b="1" dirty="0" smtClean="0"/>
              <a:t>3.-Señale los contenidos de Internet más importantes para usted:</a:t>
            </a:r>
            <a:endParaRPr lang="es-ES" dirty="0"/>
          </a:p>
        </p:txBody>
      </p:sp>
      <p:grpSp>
        <p:nvGrpSpPr>
          <p:cNvPr id="4" name="4 Grupo"/>
          <p:cNvGrpSpPr/>
          <p:nvPr/>
        </p:nvGrpSpPr>
        <p:grpSpPr>
          <a:xfrm>
            <a:off x="4716016" y="1700808"/>
            <a:ext cx="4320480" cy="2520280"/>
            <a:chOff x="0" y="980895"/>
            <a:chExt cx="3456383" cy="891309"/>
          </a:xfrm>
        </p:grpSpPr>
        <p:sp>
          <p:nvSpPr>
            <p:cNvPr id="6" name="5 Rectángulo redondeado"/>
            <p:cNvSpPr/>
            <p:nvPr/>
          </p:nvSpPr>
          <p:spPr>
            <a:xfrm>
              <a:off x="0" y="980895"/>
              <a:ext cx="3456383" cy="8403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111496" y="980895"/>
              <a:ext cx="3344886" cy="891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300" dirty="0" smtClean="0"/>
                <a:t>Contenidos preferidos</a:t>
              </a:r>
              <a:endParaRPr lang="es-ES" sz="2300" kern="1200" dirty="0"/>
            </a:p>
            <a:p>
              <a:pPr lvl="0">
                <a:buFont typeface="Arial" pitchFamily="34" charset="0"/>
                <a:buChar char="•"/>
              </a:pPr>
              <a:r>
                <a:rPr lang="es-ES" b="1" dirty="0" smtClean="0"/>
                <a:t>Redes </a:t>
              </a:r>
              <a:r>
                <a:rPr lang="es-ES" b="1" dirty="0" smtClean="0"/>
                <a:t>sociales: </a:t>
              </a:r>
              <a:r>
                <a:rPr lang="es-ES" b="1" dirty="0" smtClean="0"/>
                <a:t>74%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es-EC" b="1" dirty="0" smtClean="0"/>
                <a:t>Música: 53%</a:t>
              </a:r>
              <a:endParaRPr lang="es-ES" b="1" dirty="0" smtClean="0"/>
            </a:p>
            <a:p>
              <a:pPr lvl="0">
                <a:buFont typeface="Arial" pitchFamily="34" charset="0"/>
                <a:buChar char="•"/>
              </a:pPr>
              <a:r>
                <a:rPr lang="es-ES" b="1" dirty="0" smtClean="0"/>
                <a:t>Buscadores: 49%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es-EC" b="1" dirty="0" smtClean="0"/>
                <a:t>Noticias: 43%</a:t>
              </a:r>
              <a:endParaRPr lang="es-ES" b="1" dirty="0" smtClean="0"/>
            </a:p>
          </p:txBody>
        </p:sp>
      </p:grpSp>
      <p:pic>
        <p:nvPicPr>
          <p:cNvPr id="8" name="7 Imagen" descr="imagesCA6IW0Y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2204864"/>
            <a:ext cx="826653" cy="504056"/>
          </a:xfrm>
          <a:prstGeom prst="rect">
            <a:avLst/>
          </a:prstGeom>
        </p:spPr>
      </p:pic>
      <p:pic>
        <p:nvPicPr>
          <p:cNvPr id="9" name="8 Imagen" descr="imagesCAQBUXV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2996952"/>
            <a:ext cx="954887" cy="360040"/>
          </a:xfrm>
          <a:prstGeom prst="rect">
            <a:avLst/>
          </a:prstGeom>
        </p:spPr>
      </p:pic>
      <p:pic>
        <p:nvPicPr>
          <p:cNvPr id="3" name="Picture 2" descr="http://t3.gstatic.com/images?q=tbn:ANd9GcQ7Qrw--g0kXf4b5yRnMdcfGiT0n0zw9zeWwXkY9vA-qQ0ovsiP"/>
          <p:cNvPicPr>
            <a:picLocks noChangeAspect="1" noChangeArrowheads="1"/>
          </p:cNvPicPr>
          <p:nvPr/>
        </p:nvPicPr>
        <p:blipFill>
          <a:blip r:embed="rId5" cstate="print"/>
          <a:srcRect l="15750" t="31499" r="11801" b="31751"/>
          <a:stretch>
            <a:fillRect/>
          </a:stretch>
        </p:blipFill>
        <p:spPr bwMode="auto">
          <a:xfrm>
            <a:off x="7308304" y="3394561"/>
            <a:ext cx="1296144" cy="394479"/>
          </a:xfrm>
          <a:prstGeom prst="rect">
            <a:avLst/>
          </a:prstGeom>
          <a:noFill/>
        </p:spPr>
      </p:pic>
      <p:pic>
        <p:nvPicPr>
          <p:cNvPr id="11" name="10 Imagen" descr="imagesCAPP2CF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2204864"/>
            <a:ext cx="961344" cy="720080"/>
          </a:xfrm>
          <a:prstGeom prst="rect">
            <a:avLst/>
          </a:prstGeom>
        </p:spPr>
      </p:pic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1700808"/>
            <a:ext cx="396215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1" name="Imagen 18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4149080"/>
            <a:ext cx="44999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035440" y="260648"/>
            <a:ext cx="8001056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ENCUESTA A CLIENTES: ANÁLISIS UNIVARIADO</a:t>
            </a:r>
            <a:endParaRPr lang="es-EC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971600" y="801579"/>
            <a:ext cx="8064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b="1" dirty="0" smtClean="0"/>
              <a:t> </a:t>
            </a:r>
            <a:endParaRPr lang="es-ES" dirty="0" smtClean="0"/>
          </a:p>
          <a:p>
            <a:r>
              <a:rPr lang="es-ES" b="1" dirty="0" smtClean="0"/>
              <a:t>4.-¿Dispone del servicio de Internet en su hogar?</a:t>
            </a:r>
            <a:endParaRPr lang="es-ES" dirty="0"/>
          </a:p>
        </p:txBody>
      </p:sp>
      <p:graphicFrame>
        <p:nvGraphicFramePr>
          <p:cNvPr id="10" name="9 Diagrama"/>
          <p:cNvGraphicFramePr/>
          <p:nvPr/>
        </p:nvGraphicFramePr>
        <p:xfrm>
          <a:off x="5220072" y="1772816"/>
          <a:ext cx="3456384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1628800"/>
            <a:ext cx="368979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043608" y="260648"/>
            <a:ext cx="8001056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ENCUESTA A CLIENTES: ANÁLISIS UNIVARIADO</a:t>
            </a:r>
            <a:endParaRPr lang="es-EC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936104" y="1048961"/>
            <a:ext cx="8028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b="1" dirty="0" smtClean="0"/>
              <a:t>5.-¿Cuál es su proveedor de Internet en su hogar?</a:t>
            </a:r>
            <a:endParaRPr lang="es-ES" dirty="0"/>
          </a:p>
        </p:txBody>
      </p:sp>
      <p:grpSp>
        <p:nvGrpSpPr>
          <p:cNvPr id="3" name="4 Grupo"/>
          <p:cNvGrpSpPr/>
          <p:nvPr/>
        </p:nvGrpSpPr>
        <p:grpSpPr>
          <a:xfrm>
            <a:off x="5148064" y="1916832"/>
            <a:ext cx="3888432" cy="2520280"/>
            <a:chOff x="0" y="980895"/>
            <a:chExt cx="3456383" cy="891309"/>
          </a:xfrm>
        </p:grpSpPr>
        <p:sp>
          <p:nvSpPr>
            <p:cNvPr id="6" name="5 Rectángulo redondeado"/>
            <p:cNvSpPr/>
            <p:nvPr/>
          </p:nvSpPr>
          <p:spPr>
            <a:xfrm>
              <a:off x="0" y="980895"/>
              <a:ext cx="3456383" cy="7130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111496" y="980895"/>
              <a:ext cx="3344886" cy="891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es-ES" kern="1200" dirty="0" smtClean="0"/>
                <a:t>CNT</a:t>
              </a:r>
              <a:r>
                <a:rPr lang="es-ES" kern="1200" dirty="0" smtClean="0"/>
                <a:t>: </a:t>
              </a:r>
              <a:r>
                <a:rPr lang="es-ES" kern="1200" dirty="0" smtClean="0"/>
                <a:t>46%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es-EC" b="1" dirty="0" smtClean="0"/>
                <a:t>TV Cable: 29%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es-EC" b="1" kern="1200" dirty="0" smtClean="0"/>
                <a:t>Claro: 12 %</a:t>
              </a:r>
              <a:endParaRPr lang="es-ES" b="1" kern="1200" dirty="0"/>
            </a:p>
          </p:txBody>
        </p:sp>
      </p:grpSp>
      <p:pic>
        <p:nvPicPr>
          <p:cNvPr id="9" name="8 Imagen" descr="imagesCAVU5QK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2060848"/>
            <a:ext cx="648072" cy="648072"/>
          </a:xfrm>
          <a:prstGeom prst="rect">
            <a:avLst/>
          </a:prstGeom>
        </p:spPr>
      </p:pic>
      <p:pic>
        <p:nvPicPr>
          <p:cNvPr id="15" name="14 Imagen" descr="untitled9.png"/>
          <p:cNvPicPr>
            <a:picLocks noChangeAspect="1"/>
          </p:cNvPicPr>
          <p:nvPr/>
        </p:nvPicPr>
        <p:blipFill>
          <a:blip r:embed="rId4" cstate="print"/>
          <a:srcRect l="3360" t="16800" r="2561" b="19361"/>
          <a:stretch>
            <a:fillRect/>
          </a:stretch>
        </p:blipFill>
        <p:spPr>
          <a:xfrm>
            <a:off x="6876256" y="2027415"/>
            <a:ext cx="1004322" cy="681505"/>
          </a:xfrm>
          <a:prstGeom prst="rect">
            <a:avLst/>
          </a:prstGeom>
        </p:spPr>
      </p:pic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556792"/>
            <a:ext cx="4464496" cy="244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79" name="Imagen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221088"/>
            <a:ext cx="4348163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81" name="AutoShape 5" descr="data:image/jpeg;base64,/9j/4AAQSkZJRgABAQAAAQABAAD/2wCEAAkGBhQPEBAQEBIUFRQWEBYUFhAUGRoVFREWFxcVGBQWFBUXHSYeFxkkGhUUKy8gJSgpLCwtFR4xODAqNSYsLCkBCQoKDgwOGg8PFSkkHx81NTUpLCkqKjEpKTU1LTAsKSkuLyk1NCwyLSkqLCkpKSksLCksKSwrKS0pLDMpLiksNv/AABEIAJwA5gMBIgACEQEDEQH/xAAcAAEAAgIDAQAAAAAAAAAAAAAABQcEBgEDCAL/xABGEAABAwIDBAQJCQcCBwAAAAABAAIDBBEFEiEGEyIxFEFRgQcyUmFxkZKx0RUWQlNUcoKhwSM0YmN0k7Oi8CQzQ4Oy0uH/xAAZAQEAAwEBAAAAAAAAAAAAAAAAAQIFAwT/xAAmEQEAAQMDBAICAwAAAAAAAAAAAQIDEQQSEyExQXFSkQUyQ4Gx/9oADAMBAAIRAxEAPwC8UREBERAREQEREBERAREQEREBERAREQEREBERAREQEREBERAREQEREBERAREQEREBERAREQEREBERAREQEREBERAREQEREBERAREQEREBFDSbZUTSWuq4AQSCDI24I0IOvavn57UP2yn/ALjfir8dfxn6U5KPlCbRQnz2oftlP/cb8U+e1D9sp/7jfinHX8Z+jko+UfabRR+HbQU9SS2CeOUgXIY4OIHK5A6lIKsxMdJWiYnrAiKHl2wo2Ocx1XAHNJBaZG3BGhBF0imau0E1RHeUwii6HaelneI4aiKR5BIYx4cSBz0Ck7pMTHSYImJ7S5RYFVjsERs+aMHycwJ9Q1XQzaqlJsJ2d9x+ZChKWRdUVS17Q9rgWkXDgQQR23Uf86KX6+P1oJVFFfOil+vj9afOil+vj9aCVRYEOP077Bs8RJ6swBPcVnByDlFgVeOQQuySyta618pOtjyXXFtJTPcGtnYSSAADqSdAEEmi+XyBoJJsALknqCj/AJyU32iL2ggkkUb85Kb7RF7QT5yU32iL2ggkkWNR4lHNfdSNfbnlN7X5XsslAREQEREHmTGf3mo/qJf8jlh3V1Y3glN0rcQUFK+QxGd753mMEOeW8NgS5xINzawuFA7WYXSOwcVlPSxwvdIxvDqWkPLXgOGhFwdesLft6uJ2xtnr6YdelmMzu7KyuubrhXBiuwcEuEtkgga2cUscoe0cTyGNc4HtLhfvsvRdvU2pjd5cLVmbkTjwr3YnH+g1sMxPATkk+47Qnu0P4V6JabheWFfPgy2g6XQsa4/tIf2Tu0gDgd3t/NpWf+RtdIuR/b3aC73tyltrsc6FRzT6Zg2zAeuR2jPz17ivOTnkkkkkk3JPMk8yfPdWP4ZcezyxUbTpGN4/zvd4o7m3P4/Mq8oqR00kcUYu972saO0uNh7120NvZb3T5/xx1lzfc2x4Wd4JcLbBDPiEv0juo+0gHjLfS6w/CVK4vjE1RcXLGeQ02v8AePX7lKuwoQxQ0zPEhjDR/EbcTj5yb+sr4ZheYgAa3WTeuclc1NWzb46Ipar8n+ZdtJgxlkZGPpOA9Hae4XW902zkbRxjMe8DussunwuON2ZjLG1r3P6lccuqO2ilEFLuY9MwEYHY0Di/L3rQ+geZbpjLhJJqRZosNfX+fuWEKFuVzriwIHPrN/gg1j5PToC2Iws8oLYMJlibC0F0fN3Mtv4x7UFedAU7stXPglZGSTG45cp5NJ5Edmqk8YML5LsLeViRyJ7l14XRB8rMpBs4OPmAP+/WgjtsqTNVE/wN9xUbhVFaeE9krD/qC2rH4WmY3IByjmsWipW7yMgjx29fnCDaMQF4ZR/Ld7iqsFArXqW3Y8drT7lp/wAmpCWrmhXHQlYeEiOOPK8C+YnVt+zzLM6RD2N9g/BMiB2Bhytn85Z7nLbVj00jDfJbz2Fv0WQoBERAREQVp4TJW9Lp961rmMiY9rDubOdvSJRJvCHFpjFhbS/esnwhTtkwRrmRbphkiyxHLwjNp4hLbegrv27xWSKoYyNkb7Qtc7NA2Zzc8hjj4nSN0LyBYcufXpG7X0BgwBkTmuaRKwlrsoIJkLjowloGugB0C0rf8ftn197npUZXpfZ39zpP6aL/ABtXmgr0vs5+50v9NF/jau/5L9aXD8f+1SiNusD6FXTRAWYTvI+zI+5AHoNx3LL8HW1AoKoukNoZIy1/mLQXMNu24I/Et68MWA72mjqmjihdZ1uuN5AN/Q63tFU2vRYqjUWcVepcL1M2L2afcMrFcRdUzyzv8aR5efNc6D0AWHct48DuA72pfVOHDC3K3zyPH6Nv7QVegL0TsRgPQaKGEizyM8n336u9Wg/Cqa25Fu1tjz0W0dvkubp8IDFMYkE0rc1rSOHV1FZuyuIF9RZ7ieA2BPo/RRW2lGYakv8AoycQPn+kP171B09e6N7XsNnNNwQsJtriUfjmI7iB7+vxW/ePL1c+5avTeEUhtpIbnta6wPcRoojH9qDVloy5GtvZt73J6z57e9MJcGsWw1cW6w9jj4z5GuPffKPVZaRv1mVOPSysEckhc0W4Ta2nLkEQy+mLLgpZpGh7I3uaeTgLg2Nj7lrvSFu2zO09PDTRxyyZXAvu3K82u9xGoaRyIQQtQXxm0jXNPY4EX9F+akMB2hELw1wGRztXW4h2G/WPMuna/aSKoEbISXZXEl5BA5WsL6n/AOLWd/2INv2rqMtSR/A39VH4bVXmhH81n/kF17WyFs7Qee4jv6cuqjcOrAyaJzjYNkaSedgHAnkgtWuNopD/AC3e4quW15HJx9a3GTaWnnZLHFJmcYnkDK8cmm+paAq2FQkCfZisnU5x/NdzMclHVf0t+CzNlNpIIKfJLJldvHG2VztDa2rWlTPzzpPrv9En/qg42YxAzCTM3LYt7db37VOrBw3GIqnMYX5str6Oba/LxgOxZyhIiIgIiIK/2/jY6oAmbCwGmG7qJWSPBfveJmZmgytuQCNS9YG0kTzs9GCwg7xnCGlpLd6crsmpbdtjY8rqziLpZemnUbYpjHacvPVYzNU57vLpo3/Vv9k/BektnRakpQRb/hotP+21SNksr6jVc8RGMYU0+m4Zmc5yx6+ibPFJFILtewscPM4WPvXm7E8Elp5pYXMcSx7m3DTZ1joRYdYse9emUUabUzYz0zlOo00XsdcYUL4ONmnVNfEZGHdxftXZgQDlPA3Xnd1u4K+QFh4vi0VHC+oqHZI2AFzrOda5DRwtBJ1I5BfeG4lHUwxzwuzRyNDmOsRmaeRs4AjvVNRfm9VmYXsWIs04h14vhTKqMxSDQ6gjm09RCrvFtiKmEkxt3rOpzPG72c7+i63vDdqaepqJ6aGXPLD/AMxoa8Bpva2cjK437CV9s2gidVuo25nSsjD35WksiDvFD38muPU3nZed3VJLTSsNnRSD0td8F1cfkO9k/BXoinIrfYvZhtU2SSdrsocGtGrTe13H82rK2v2XhpqbeQtfm3jW8y7Q3vot9RQKM4/If7JTj8h3slXminIpCGnlebMikcfM1x/RbZsxsTI57ZakZGNIIjPjPI5XH0R6dSrDWPWYhHDk3sjWZ5GxszEDO93isbfm49iZFcbf5umus1x/Zs1AJ7exa3x+Q/2SrzXKZFR7L5t++7Xfu83MEf8ATKhxn8h/slXmsKvxiKnfBHK6zppN3GA1zsz7E24QbaDmbBMimbP8h/slLO8h3sn4K8ysLCcYiq497A7MzO9mazm8THFrwMwBNiDry0TI1XwZXy1NwRxM5gjqct4XC5UAiIgIiICIiAiIgIiINM8JI3zaCj+04hC1w7Y4yZJO7K1QuCY6+lwiOlgsao1c9DAznZzZXgPN/osjs49XJbniOzu/rqOrMlm0zJrRW8Z8oa3NmvpYA6W6yo7Bdg201dVVplLzI97ooyLNp97Yyka6l2VmumgQaVgIGHU2KS088MLjWMo46iouc+5aBLI1oa4ySOc+Q5bakaqR2Xxl/wApxQQVdRVRywTSTdIg3FnMyiN0bjGxxuSR1iylR4OXx09E2GpaKimqJZxM+PPHK+Yv3mePNf6WhvcWXLdgqiSpnqKmuzmajNO4xxmJ0XFmYYCHnIAddbkm+uuhKDwLGauWaNsle+Gu3v7TDamNsdO+MO4207gwl3DycHE9qsDafFOiUVVUDnHA97fvBpyD2reta/DsVVSyUnTqyOWOllbLGI4d3JI9nibyQvdpe1wAL21XZ4T2GWkhowSDVVkFPccw0vDnnuDb9yIQdbBiNLhoxGXEXmaOFkppyyPcuHDeN4yglxB1dpqdLLt2g2mMtQI3Yg6mjEEbjDSRvnqt48ZjvssTt20AiwGp1JUmdiKmobFBXVrZaWNzTuY4t0+oyWyCeTObjTUNAvb1fQ2Lqopqs0tayKGpmMrxuQ6aNzgA7dS5gBy0u02Qa3T7WV0uH0QhlvPPiboIp3tDTJDG513TMAsNGuvYXs3tWXjFXNSyMpZ8YdxB00ro4s9XchoZHHDFE4Rw6ON+ZzWUxs9sC+mOG72djxRxzta1sZZndLo15JcdQ0uv25jyXdWbJVLa2oq6Orji6Q2MStkh3rmmNuUGJ2cW06iCL+pB0+DXGJqllYJZXzRxVRiimlYI5XNDWkiRthqMw5i+uqj9tMLlq8Xw+njq5Ixu5KjKxrCIDFZrZBmBzOc59uLQZdFsexWzL8PgkhkmE2aeSUSZcjjnNyZDmOZ1+vTq0XzV7MSnEo6+Koa1ogbBJC6PPmYHued2/MMhJdqbHkgxdkMXkm+UZpZS6KOrfFEDYAMgY0PcCAPGcSTfsWT4P66Wow+CoqHl75i+UEgDKxz3GJosByZlUGPB5VinqaKPEGsppHyuAEN5hvXOc5rpM9i25N7AE9oW64Vh4p4IYG+LHEyMdV8oAvbq5INNftdJSPxrfOMhgmiFNFpdxnjBiibYa8RHaRr2LH+W6ijngZVzmTo+Fz1tXwt43k2jYLDQNtIBbnlF7qcqNhGyYmMQfIS0NYejW4TNG1zWSuN9crXaC2h1XZNsW2WfEZZ35mVdOynDA3KYo2sIcM1zclziRoLXQa3VR4h8nyYpJXuikFO6oFG1jDTsYG5xE64zOdl+lfmdFgRVhpKbDqI1/Rmik30zYGOmrHySHPbI2N2Rl3ON+ZKma3wf1tRTCinxFpgaGABkGWSRrC3K2Z2exFh1AagHqss+fY6ojq6ipoquOFtQ2NsjXw717N2wMaYnZxbhA0IIv6kHx4NMYlqYqveyvmZHVuiimlYI5XtDWkh7QBqCesX11W5rXtitmX4dA+CSYTXnkkEmXI45zcmTiOZ9+sW6tFsKAiIgIiICIiAiIgIiICIiAuLLlEBcFt1y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3783" name="AutoShape 7" descr="data:image/jpeg;base64,/9j/4AAQSkZJRgABAQAAAQABAAD/2wCEAAkGBhQPEBAQEBIUFRQWEBYUFhAUGRoVFREWFxcVGBQWFBUXHSYeFxkkGhUUKy8gJSgpLCwtFR4xODAqNSYsLCkBCQoKDgwOGg8PFSkkHx81NTUpLCkqKjEpKTU1LTAsKSkuLyk1NCwyLSkqLCkpKSksLCksKSwrKS0pLDMpLiksNv/AABEIAJwA5gMBIgACEQEDEQH/xAAcAAEAAgIDAQAAAAAAAAAAAAAABQcEBgEDCAL/xABGEAABAwIDBAQJCQcCBwAAAAABAAIDBBEFEiEGEyIxFEFRgQcyUmFxkZKx0RUWQlNUcoKhwSM0YmN0k7Oi8CQzQ4Oy0uH/xAAZAQEAAwEBAAAAAAAAAAAAAAAAAQIFAwT/xAAmEQEAAQMDBAICAwAAAAAAAAAAAQIDEQQSEyExQXFSkQUyQ4Gx/9oADAMBAAIRAxEAPwC8UREBERAREQEREBERAREQEREBERAREQEREBERAREQEREBERAREQEREBERAREQEREBERAREQEREBERAREQEREBERAREQEREBERAREQEREBFDSbZUTSWuq4AQSCDI24I0IOvavn57UP2yn/ALjfir8dfxn6U5KPlCbRQnz2oftlP/cb8U+e1D9sp/7jfinHX8Z+jko+UfabRR+HbQU9SS2CeOUgXIY4OIHK5A6lIKsxMdJWiYnrAiKHl2wo2Ocx1XAHNJBaZG3BGhBF0imau0E1RHeUwii6HaelneI4aiKR5BIYx4cSBz0Ck7pMTHSYImJ7S5RYFVjsERs+aMHycwJ9Q1XQzaqlJsJ2d9x+ZChKWRdUVS17Q9rgWkXDgQQR23Uf86KX6+P1oJVFFfOil+vj9afOil+vj9aCVRYEOP077Bs8RJ6swBPcVnByDlFgVeOQQuySyta618pOtjyXXFtJTPcGtnYSSAADqSdAEEmi+XyBoJJsALknqCj/AJyU32iL2ggkkUb85Kb7RF7QT5yU32iL2ggkkWNR4lHNfdSNfbnlN7X5XsslAREQEREHmTGf3mo/qJf8jlh3V1Y3glN0rcQUFK+QxGd753mMEOeW8NgS5xINzawuFA7WYXSOwcVlPSxwvdIxvDqWkPLXgOGhFwdesLft6uJ2xtnr6YdelmMzu7KyuubrhXBiuwcEuEtkgga2cUscoe0cTyGNc4HtLhfvsvRdvU2pjd5cLVmbkTjwr3YnH+g1sMxPATkk+47Qnu0P4V6JabheWFfPgy2g6XQsa4/tIf2Tu0gDgd3t/NpWf+RtdIuR/b3aC73tyltrsc6FRzT6Zg2zAeuR2jPz17ivOTnkkkkkk3JPMk8yfPdWP4ZcezyxUbTpGN4/zvd4o7m3P4/Mq8oqR00kcUYu972saO0uNh7120NvZb3T5/xx1lzfc2x4Wd4JcLbBDPiEv0juo+0gHjLfS6w/CVK4vjE1RcXLGeQ02v8AePX7lKuwoQxQ0zPEhjDR/EbcTj5yb+sr4ZheYgAa3WTeuclc1NWzb46Ipar8n+ZdtJgxlkZGPpOA9Hae4XW902zkbRxjMe8DussunwuON2ZjLG1r3P6lccuqO2ilEFLuY9MwEYHY0Di/L3rQ+geZbpjLhJJqRZosNfX+fuWEKFuVzriwIHPrN/gg1j5PToC2Iws8oLYMJlibC0F0fN3Mtv4x7UFedAU7stXPglZGSTG45cp5NJ5Edmqk8YML5LsLeViRyJ7l14XRB8rMpBs4OPmAP+/WgjtsqTNVE/wN9xUbhVFaeE9krD/qC2rH4WmY3IByjmsWipW7yMgjx29fnCDaMQF4ZR/Ld7iqsFArXqW3Y8drT7lp/wAmpCWrmhXHQlYeEiOOPK8C+YnVt+zzLM6RD2N9g/BMiB2Bhytn85Z7nLbVj00jDfJbz2Fv0WQoBERAREQVp4TJW9Lp961rmMiY9rDubOdvSJRJvCHFpjFhbS/esnwhTtkwRrmRbphkiyxHLwjNp4hLbegrv27xWSKoYyNkb7Qtc7NA2Zzc8hjj4nSN0LyBYcufXpG7X0BgwBkTmuaRKwlrsoIJkLjowloGugB0C0rf8ftn197npUZXpfZ39zpP6aL/ABtXmgr0vs5+50v9NF/jau/5L9aXD8f+1SiNusD6FXTRAWYTvI+zI+5AHoNx3LL8HW1AoKoukNoZIy1/mLQXMNu24I/Et68MWA72mjqmjihdZ1uuN5AN/Q63tFU2vRYqjUWcVepcL1M2L2afcMrFcRdUzyzv8aR5efNc6D0AWHct48DuA72pfVOHDC3K3zyPH6Nv7QVegL0TsRgPQaKGEizyM8n336u9Wg/Cqa25Fu1tjz0W0dvkubp8IDFMYkE0rc1rSOHV1FZuyuIF9RZ7ieA2BPo/RRW2lGYakv8AoycQPn+kP171B09e6N7XsNnNNwQsJtriUfjmI7iB7+vxW/ePL1c+5avTeEUhtpIbnta6wPcRoojH9qDVloy5GtvZt73J6z57e9MJcGsWw1cW6w9jj4z5GuPffKPVZaRv1mVOPSysEckhc0W4Ta2nLkEQy+mLLgpZpGh7I3uaeTgLg2Nj7lrvSFu2zO09PDTRxyyZXAvu3K82u9xGoaRyIQQtQXxm0jXNPY4EX9F+akMB2hELw1wGRztXW4h2G/WPMuna/aSKoEbISXZXEl5BA5WsL6n/AOLWd/2INv2rqMtSR/A39VH4bVXmhH81n/kF17WyFs7Qee4jv6cuqjcOrAyaJzjYNkaSedgHAnkgtWuNopD/AC3e4quW15HJx9a3GTaWnnZLHFJmcYnkDK8cmm+paAq2FQkCfZisnU5x/NdzMclHVf0t+CzNlNpIIKfJLJldvHG2VztDa2rWlTPzzpPrv9En/qg42YxAzCTM3LYt7db37VOrBw3GIqnMYX5str6Oba/LxgOxZyhIiIgIiIK/2/jY6oAmbCwGmG7qJWSPBfveJmZmgytuQCNS9YG0kTzs9GCwg7xnCGlpLd6crsmpbdtjY8rqziLpZemnUbYpjHacvPVYzNU57vLpo3/Vv9k/BektnRakpQRb/hotP+21SNksr6jVc8RGMYU0+m4Zmc5yx6+ibPFJFILtewscPM4WPvXm7E8Elp5pYXMcSx7m3DTZ1joRYdYse9emUUabUzYz0zlOo00XsdcYUL4ONmnVNfEZGHdxftXZgQDlPA3Xnd1u4K+QFh4vi0VHC+oqHZI2AFzrOda5DRwtBJ1I5BfeG4lHUwxzwuzRyNDmOsRmaeRs4AjvVNRfm9VmYXsWIs04h14vhTKqMxSDQ6gjm09RCrvFtiKmEkxt3rOpzPG72c7+i63vDdqaepqJ6aGXPLD/AMxoa8Bpva2cjK437CV9s2gidVuo25nSsjD35WksiDvFD38muPU3nZed3VJLTSsNnRSD0td8F1cfkO9k/BXoinIrfYvZhtU2SSdrsocGtGrTe13H82rK2v2XhpqbeQtfm3jW8y7Q3vot9RQKM4/If7JTj8h3slXminIpCGnlebMikcfM1x/RbZsxsTI57ZakZGNIIjPjPI5XH0R6dSrDWPWYhHDk3sjWZ5GxszEDO93isbfm49iZFcbf5umus1x/Zs1AJ7exa3x+Q/2SrzXKZFR7L5t++7Xfu83MEf8ATKhxn8h/slXmsKvxiKnfBHK6zppN3GA1zsz7E24QbaDmbBMimbP8h/slLO8h3sn4K8ysLCcYiq497A7MzO9mazm8THFrwMwBNiDry0TI1XwZXy1NwRxM5gjqct4XC5UAiIgIiICIiAiIgIiINM8JI3zaCj+04hC1w7Y4yZJO7K1QuCY6+lwiOlgsao1c9DAznZzZXgPN/osjs49XJbniOzu/rqOrMlm0zJrRW8Z8oa3NmvpYA6W6yo7Bdg201dVVplLzI97ooyLNp97Yyka6l2VmumgQaVgIGHU2KS088MLjWMo46iouc+5aBLI1oa4ySOc+Q5bakaqR2Xxl/wApxQQVdRVRywTSTdIg3FnMyiN0bjGxxuSR1iylR4OXx09E2GpaKimqJZxM+PPHK+Yv3mePNf6WhvcWXLdgqiSpnqKmuzmajNO4xxmJ0XFmYYCHnIAddbkm+uuhKDwLGauWaNsle+Gu3v7TDamNsdO+MO4207gwl3DycHE9qsDafFOiUVVUDnHA97fvBpyD2reta/DsVVSyUnTqyOWOllbLGI4d3JI9nibyQvdpe1wAL21XZ4T2GWkhowSDVVkFPccw0vDnnuDb9yIQdbBiNLhoxGXEXmaOFkppyyPcuHDeN4yglxB1dpqdLLt2g2mMtQI3Yg6mjEEbjDSRvnqt48ZjvssTt20AiwGp1JUmdiKmobFBXVrZaWNzTuY4t0+oyWyCeTObjTUNAvb1fQ2Lqopqs0tayKGpmMrxuQ6aNzgA7dS5gBy0u02Qa3T7WV0uH0QhlvPPiboIp3tDTJDG513TMAsNGuvYXs3tWXjFXNSyMpZ8YdxB00ro4s9XchoZHHDFE4Rw6ON+ZzWUxs9sC+mOG72djxRxzta1sZZndLo15JcdQ0uv25jyXdWbJVLa2oq6Orji6Q2MStkh3rmmNuUGJ2cW06iCL+pB0+DXGJqllYJZXzRxVRiimlYI5XNDWkiRthqMw5i+uqj9tMLlq8Xw+njq5Ixu5KjKxrCIDFZrZBmBzOc59uLQZdFsexWzL8PgkhkmE2aeSUSZcjjnNyZDmOZ1+vTq0XzV7MSnEo6+Koa1ogbBJC6PPmYHued2/MMhJdqbHkgxdkMXkm+UZpZS6KOrfFEDYAMgY0PcCAPGcSTfsWT4P66Wow+CoqHl75i+UEgDKxz3GJosByZlUGPB5VinqaKPEGsppHyuAEN5hvXOc5rpM9i25N7AE9oW64Vh4p4IYG+LHEyMdV8oAvbq5INNftdJSPxrfOMhgmiFNFpdxnjBiibYa8RHaRr2LH+W6ijngZVzmTo+Fz1tXwt43k2jYLDQNtIBbnlF7qcqNhGyYmMQfIS0NYejW4TNG1zWSuN9crXaC2h1XZNsW2WfEZZ35mVdOynDA3KYo2sIcM1zclziRoLXQa3VR4h8nyYpJXuikFO6oFG1jDTsYG5xE64zOdl+lfmdFgRVhpKbDqI1/Rmik30zYGOmrHySHPbI2N2Rl3ON+ZKma3wf1tRTCinxFpgaGABkGWSRrC3K2Z2exFh1AagHqss+fY6ojq6ipoquOFtQ2NsjXw717N2wMaYnZxbhA0IIv6kHx4NMYlqYqveyvmZHVuiimlYI5XtDWkh7QBqCesX11W5rXtitmX4dA+CSYTXnkkEmXI45zcmTiOZ9+sW6tFsKAiIgIiICIiAiIgIiICIiAuLLlEBcFt1y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3785" name="Picture 9" descr="http://www.dlatv.net/imagenes/video/materiales/esp_92789B1A40D6F8E8E040030AA5001F72_chic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2780928"/>
            <a:ext cx="1481127" cy="8324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043608" y="260648"/>
            <a:ext cx="8001056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ENCUESTA A CLIENTES: ANÁLISIS UNIVARIADO</a:t>
            </a:r>
            <a:endParaRPr lang="es-EC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1043608" y="921494"/>
            <a:ext cx="79563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b="1" dirty="0" smtClean="0"/>
              <a:t>6.-Basándose en la tarifa actual que usted paga a su proveedor por el servicio de Internet en su hogar, cuál sería el porcentaje adicional que estaría dispuesto a pagar por un mejor servicio?</a:t>
            </a:r>
            <a:endParaRPr lang="es-ES" dirty="0"/>
          </a:p>
        </p:txBody>
      </p:sp>
      <p:grpSp>
        <p:nvGrpSpPr>
          <p:cNvPr id="3" name="4 Grupo"/>
          <p:cNvGrpSpPr/>
          <p:nvPr/>
        </p:nvGrpSpPr>
        <p:grpSpPr>
          <a:xfrm>
            <a:off x="6012160" y="1988840"/>
            <a:ext cx="2808312" cy="2160240"/>
            <a:chOff x="0" y="980895"/>
            <a:chExt cx="3456383" cy="891309"/>
          </a:xfrm>
        </p:grpSpPr>
        <p:sp>
          <p:nvSpPr>
            <p:cNvPr id="6" name="5 Rectángulo redondeado"/>
            <p:cNvSpPr/>
            <p:nvPr/>
          </p:nvSpPr>
          <p:spPr>
            <a:xfrm>
              <a:off x="0" y="980895"/>
              <a:ext cx="3456383" cy="8403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111496" y="980895"/>
              <a:ext cx="3344886" cy="891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dirty="0" smtClean="0"/>
                <a:t>Tarifa</a:t>
              </a:r>
              <a:endParaRPr lang="es-ES" b="1" kern="1200" dirty="0"/>
            </a:p>
            <a:p>
              <a:pPr lvl="0">
                <a:buFont typeface="Arial" pitchFamily="34" charset="0"/>
                <a:buChar char="•"/>
              </a:pPr>
              <a:r>
                <a:rPr lang="es-ES" b="1" dirty="0" smtClean="0"/>
                <a:t>1 -5%: 63</a:t>
              </a:r>
              <a:r>
                <a:rPr lang="es-ES" b="1" dirty="0" smtClean="0"/>
                <a:t>%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es-ES" b="1" dirty="0" smtClean="0"/>
                <a:t>6-10</a:t>
              </a:r>
              <a:r>
                <a:rPr lang="es-ES" b="1" dirty="0" smtClean="0"/>
                <a:t>%: </a:t>
              </a:r>
              <a:r>
                <a:rPr lang="es-ES" b="1" dirty="0" smtClean="0"/>
                <a:t>27%</a:t>
              </a:r>
              <a:endParaRPr lang="es-ES" b="1" dirty="0" smtClean="0"/>
            </a:p>
            <a:p>
              <a:pPr lvl="0">
                <a:buFont typeface="Arial" pitchFamily="34" charset="0"/>
                <a:buChar char="•"/>
              </a:pPr>
              <a:r>
                <a:rPr lang="es-ES" b="1" dirty="0" smtClean="0"/>
                <a:t>11-15%: 3%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es-EC" b="1" dirty="0" smtClean="0"/>
                <a:t>15-20%: 7 % </a:t>
              </a:r>
              <a:endParaRPr lang="es-ES" b="1" dirty="0" smtClean="0"/>
            </a:p>
          </p:txBody>
        </p:sp>
      </p:grpSp>
      <p:pic>
        <p:nvPicPr>
          <p:cNvPr id="61445" name="Picture 5" descr="http://t1.gstatic.com/images?q=tbn:ANd9GcQKJ2hWzanxLl4yL7rbOrdX5XwJvuQqJSchq9FX_O0fppeGGhYj"/>
          <p:cNvPicPr>
            <a:picLocks noChangeAspect="1" noChangeArrowheads="1"/>
          </p:cNvPicPr>
          <p:nvPr/>
        </p:nvPicPr>
        <p:blipFill>
          <a:blip r:embed="rId3" cstate="print"/>
          <a:srcRect l="26889" r="26054"/>
          <a:stretch>
            <a:fillRect/>
          </a:stretch>
        </p:blipFill>
        <p:spPr bwMode="auto">
          <a:xfrm>
            <a:off x="7812360" y="2636912"/>
            <a:ext cx="504056" cy="792088"/>
          </a:xfrm>
          <a:prstGeom prst="rect">
            <a:avLst/>
          </a:prstGeom>
          <a:noFill/>
        </p:spPr>
      </p:pic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988840"/>
            <a:ext cx="46761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800000" y="1071546"/>
            <a:ext cx="3357586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ANÁLISIS FODA</a:t>
            </a:r>
            <a:endParaRPr lang="es-EC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691680" y="2276872"/>
            <a:ext cx="3600400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ESTUDIO DE MERCADO CLIENTES FINALES</a:t>
            </a:r>
            <a:endParaRPr lang="es-EC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3186" name="AutoShape 2" descr="data:image/jpeg;base64,/9j/4AAQSkZJRgABAQAAAQABAAD/2wBDAAkGBwgHBgkIBwgKCgkLDRYPDQwMDRsUFRAWIB0iIiAdHx8kKDQsJCYxJx8fLT0tMTU3Ojo6Iys/RD84QzQ5Ojf/2wBDAQoKCg0MDRoPDxo3JR8lNzc3Nzc3Nzc3Nzc3Nzc3Nzc3Nzc3Nzc3Nzc3Nzc3Nzc3Nzc3Nzc3Nzc3Nzc3Nzc3Nzf/wAARCAC6AGkDASIAAhEBAxEB/8QAHAAAAgIDAQEAAAAAAAAAAAAAAAUGBwEDBAII/8QAPBAAAgEDAgQFAgQFAgQHAAAAAQIDAAQRBSEGEjFBEyJRYXEykQcUgbEjQqHB0SRyFTNS8ENic4KS8fL/xAAZAQADAQEBAAAAAAAAAAAAAAAAAgMBBAX/xAAkEQADAQACAgICAgMAAAAAAAAAAQIRAyESMQQTIkEUIzJRcf/aAAwDAQACEQMRAD8Au+iiitFCitdxPFbwPNPIscaDLOxwAKgeu8dv54dHiGenjuOv+0U8cdW8QakTyeaKCMvNIkajuxxSteI9LkDmG5E3Id/DUtVTSXT6jcGbWr2V48bZPOeYei5wK79Il09blEtdRlhzt/Eh6/G9dP8AExdsn9i/RYkvFVjFjmjucEZz4RryOMNF/wDFumh/9SNlpGsQeLnW6imLIcMY92rVFpXjo4u8EjfCKB8VJ8UjebJvY6hZ6hH4lldRTqe6MDXVVTX+htZuLi2eW2cfU8TY2+RTPTeKNT0oKmohr+2H0vsr4+ehqdcf+hkyxqK4tJ1O01W1E9lMsi/zL/Mh9CO1dvXpSAFFFFABWm7uIra2knncLGikk1szUQ1e5k1u7vbWAM1vZochDjxJD2+K2J8mD6I1xdrN1qUieIPCtec+HEHGCB/M3r+1LdPFmzkTLJPKR5DG3II//uubUFeXUWZmSTPKvIA2IwBsoHoBTfhqCKW/RrjCRs2F9T6DHzXqJKOPog+2L7m0aeaSK2tZ5p1G6xAeXPqx610nhtINPF7NGySscRwYBYsTsM4qd6VYwaZEoWMeJJIdh2G+5+39a8aqZZL7Tg6hII5i/MDs2VIA+5FQfyHvQ6gWaNorRLGl3KpKoS2WxlyT2G2B0rslsLZLqJbQgzDysSTggf3r3rdpcXJRY4JCHABKkZQjv7Vr0iGSygdAomvdwiyPnAB7sO+K56vV5GpYbrlArNiLlDZDZGx989qXS2a3VsVcKJFPKy/saLe+vpmuEu0jihDJzEk7ZOGxj0961W624n8t0ZgARG4UggZ6HttSTYwgZ77Qb83enSGNwMOv8si+jD+/UVZfDut22uWAuICFkG0sWcmNvT496h+uxxtCxYgMNmz32zmozpOry8Oasl7GcwPhZVOwdPX9OtM51aai66K1W08c9vHNCwaN1DKw6EVs5vn7VE0X6/eiw0qecZ5gvlx6mofwjfwW63St5RIobzMMuxPQe+9OONp3WzdB9CQszfJOB/eq2uJWEKKswXJ50AO4YbD9q7eDj8o/6SuuzfxNceLqdz4Yki8LMcigbc2cFvbbH2ppwVYXd1eWt28Ra0EmAw2Gw2OPTNJdTkuL6+u7yLDyPaiVkUZBXHK32wSaNB4rk02GJfEciAMBDynlYegPzXVU19eIVey0bhHhuFuuQ4UnyfIwT/elWvao2mCNbO1NxcTPyiIHIPrk9Bt3rPDuuT6va80oCnlZlUDbAOMn+opsBHdC8ggUPcFBjOwwRsfavOf4ey3sj3DWu6jGlwNV8J1Q+Uodo9tkB7gbb+9d8eoWwma4spyWJJ5JW82e9c1zbtbyrAiqpiAdvEzjfrj170jQW4ha6jJklG3MRgEfFee+atelnCSRLJ+JdMS1VpZQhJHMjJnO+46b1H+Jbu0staLxyBYgE8TA8obp+nalVvJE3jXd66KsIzDEDlnl/lwPTNLZLa4jvLmF155pVIdWORzHcmrcV+T7IV0SDXbq3WKFsAwzSedgMkgjtUc1BIZWmt4sskYyhJ7f9mvClyTC3OWgPMQwOFYjt64xitMDyeK7yxeGsmVHopxn7V3Yv0LpP/wl1c3WkzabM+ZbNvKD/wBB6Y9h0qfVRv4c3/5Xja1jJ2uVkjYj4yB91q8sVz2uyiZC+Pg5s5yhweaMH/aOYn96rlV8VlACsOYgnsBjr/WrH49TmtgvNygSIzn0Ugj96gELmBg8bLhgS6t2Xof1r0Pjf4EL9jCwsEn0iZrUxLeowjQCQNzRsQXU/GT85pbPp9pqE99LbDkNoqvMscgVJd8eVceUYHQf3plpF1Fp2uQRyflzGeZlZ2wNxsc+hrzqdgbIyv8AlYIIr2NkRyxk5WznqMY74pm2masH3BlwkMVsqFVhRCGY7s7ddye3sMDvTaS+/wCHpMxbMTymUgDDAZyRnvUU0LUEEsVpBMDCI8b4zkbn5PWui81SO+JhBblPkJx6nrXB8hOdZVZhJpL8avYrPEvI+5RCd1GdyT3zUXvo3ROUKw9GC4NOb14LCxSKOXk8GIszZ7Dbel2k3wv4v9Ne208KDMjA4dAf2rynFXrwtVJThHI1Zru38RVB8ZTzAADAOTn3+1TMQ2N7qV5dFrhGA508wIbA3x36nH6V0roFlMY1t2iLL5iObPXfNY1fh6BLOW5WWcvHHgcrdMddq6eFOdIMimoTQicKJI05hjxc45h2OewpbfXANjIJsIowOYtvnA7UqvNTgHjWr85GGVXIzg9sA0pkYu4iRiwB+pj9Qrv44rNYundoUxg4o0iVT9N7EMgY6sB/c19H/rXzhw1F+Y4n0q3Xf/WRY/8AawYn7A19Hfoanyex0Jtbs45j/E2jmiaJz/UH5zmquurESF7cuBIjYLcv8vxnrVv6nam8sZYMkFl2I65qrBZmbULmNJHiuI2OEcfWR2z610fFrponyLsQJ4Uwa3vFjcpuqbrkMuCNjnPlU+xPanLE21vHDY3ttcaZPyrJb4J8L3Jztv1yd8V6udNNvINQjUBjlJ0ZMkZ6mtENt+ZtJY4baFlmwtw0RPMyE4wRj+orrqk8wVEftxFp+ovFciWOd2x4ca+UwsmzKxJ5Wz2+xr1ol1cXOsJBAsjJIDug3KjvuetWFbnTZL0QT6cVQxDwLuZB/EVRjkOdxjfr1qsrw3Gn646wNcafKrkxkjfBPp3qVSuaXDH0c8apcRyxm78WKFoR4SlAfEcHGM5223zg9D61ElnuLC48S2uGWQggjuPY1ZvAerQahFLpWrWz3N1bu0sSzHIYeoz070j/ABHsrODiJZFVQpjB8DGCR/nNQ4cj+ql6BvUcsPFF/Hp9rNKFMrPyLMMr5RjLH0qeRcT3tpZSS6gI7q3ZS0VzbjyOM7bknf16YqrL2MrBGsRkkVhzIuPoXbK/IIP3rzb6rd22BG4wB5VO6j4HStXBK1oxNsf65pDyXDXsdlFcCdecCCYnwyd8nI3/AKfFRyfFsXLBRKRgJ1A9TWTq18VZfzD4b0OK4XY/U5JONyT1rKppYMkTH8JbJ7vjGCTl5ktYpJWb0JHKPvk/ar6qA/hFobaZoBvJ4uWe+YPv1EY+n/P61O8N7Vy0+ymHrFRbiTRYzMb6IFecFZeX3GM1KsV5ZFZSrDIIwQe9bFOXpjWlaaVfxRXbW2oRmSbZAx/mA7fO3XvtTO5hsooWa1YoZMBJV2KH0P29K0cX8PGBVubaJnhViTynzIM/2pJZ3s72zKmZkOQzL9Sn3/zXaspeSZLtHZf2dzqE/wCWuXeEwqXjdOZAXO46beu/T4rku7ebVrKTTtbVY71QDEypz9Ojf7fYYp9pcviRwzC4xyg5QHK/GD71r1WKzu3iglYpJktAwO4I6geo9qX7MZuEa0aSXSdXvptdX/VNCojvrZeZIxnHmH8v8v8Aek/EUF1d3gl1BzcOqBVuIlySoO2cd9+4qYtaxF3V7iOSUoOcKoAbHTb0/euGaR1maSdxkLy5LYGPTFLXKlWpdmYQdWlWYeIok8Q8gBypGfjv8151DTDa24ladHbpyAYY++OlMdUuIy4mUKZE2HLv75pPf6jLdF/GVdyOUA7D4o+zezUjhby5yM+lSTgThiXibWAGBWxtmD3D4yG9FHua0cKcK3/E96qWy8loG/jXBHlT/J9qvrh/RrPQ9LisbBOWOMbserH1J7moXTbKIYRRrHGqIoVVAAA7D0r1j5oAwMCs1M0KKKKAPLAEEEAj0NRnU+FYpJjc6XILWZzmSPB5JPkdj71KMVjHpWzTntGNaVdqy3ujyFbmwuIoif8AnRrzR/cdP1pTf6l+YhTBRpYz5Wz9PuKuVkDKVYAqeoO4NJdU4f0yRGmFjBzqM/R1qj5eu0YoRSV3ql7DdmZJSpbtjAwOgPStk/E7OiiWHLY8xVsAmrZj4X4Yu4GupdMgUqD4mSQFI6536d68aPb8IPOiafp8Ad88jPAcNj0LbUv2SCh6U7BbarrNyy6dp08ocjAjjPKoO2Sx2xUy4Y/DCS7lhu9YuI2tDv4ERbLj522qyNfnW00mSKEBWkXw4lAwOY7AY+SKY2cC29pDCOkaKn2GKTzbeD5i082Fja6faJa2VvHDbxjlWONcACugdKMVmgwKKKKACivOaM0AeqKwDWaACsMARg1msH3oArr8Rze6fptx/wAPlZEmdBKB1MROWH7j4pVr11ZNpEd5FehIVXxEdJ8PGeXbA7AGp3rSWz6paw3gDRXEUiqp6FlHNg/pk/pUMu9BsoNKuLXwI3V2HmdATynqKkuKqfR0rnmUOtEvbrXIOG5b6IpKyC4mQ9uVSQf/AJEVOB7VEuDL2LU3lm8MLLaxLBgDGx//ADUtHeqKWvZG6VZhmiiitECiiigDRz1jnrm8SseJQB2I2SK3VotwCM5rfQAVg9KzWDQAr1yyS5iimbrbsZFPocY/YmovqADZDfQRggfvUv1eTw7F/fAqH33049SarxLBLZ6/D5401TV4eZcssbAL6Dmz+4qdjvUH/D9fD1bWV/6hAw+zVOaS/Yy9BRRRSmhRRRQByT2ufopdLzxHz5p5Wma3SXqKAFdtecre1NopVlUFSPvSq8sDGC0ef0rhivZLeTBOBQBJ6wa4bPUEnUAsAfmu3ORtQAp198RwpncsTj/v5qLXzZwB3NSPixeTTxOshR1YKDjPWkWh2susaDPeFwLpZHWPA8px7U88ky8B8Ta8v0beF3S34mlibAM9kpGf/Ix/zU1BqtuFGuZOMYRqPhlkt5PBKDGGGAR77E/arIXpSeSp6hq43xvKPVFFFAoUUUUAFFFFAGCARuM0n1LS/FJeIb+lOaxigCFsk9tLj6TnrTW11KaAoswLIepprfWSXKEEDNKIma0fwbrDRk7E9qANHF92smihYzuz5I9gCa7eELGPT+H7SFAcOniHPq29cPEOk/mbZBauoDOAQx7HFM4rie0AjkjwijC46ADakU/m2yra+pSiL8TQPpGu2moxbokokbA3C5ww+xqeQyLLGsiNzI4BUjuKS6zb22sWfhh18VfoJOP0rbw+rWGnQ2V1KjSR+ReXpjsP06USsbQXXnKb9jiiiinJBRRRQAUUUUAFFFFAAa4tSshdwlejY2NdtFAESu7HUpri3htYJFjiI5nlYBTg9sEmpUUVshgDXo7DasjpQAqu9JDuskLFGDZ271h7OZ088asc5wDim1eW6UAc+ni4WIi6A5gfL5snHvXVWF6VmgAooooA/9k="/>
          <p:cNvSpPr>
            <a:spLocks noChangeAspect="1" noChangeArrowheads="1"/>
          </p:cNvSpPr>
          <p:nvPr/>
        </p:nvSpPr>
        <p:spPr bwMode="auto">
          <a:xfrm>
            <a:off x="63500" y="-679450"/>
            <a:ext cx="790575" cy="1409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3188" name="AutoShape 4" descr="data:image/jpeg;base64,/9j/4AAQSkZJRgABAQAAAQABAAD/2wBDAAkGBwgHBgkIBwgKCgkLDRYPDQwMDRsUFRAWIB0iIiAdHx8kKDQsJCYxJx8fLT0tMTU3Ojo6Iys/RD84QzQ5Ojf/2wBDAQoKCg0MDRoPDxo3JR8lNzc3Nzc3Nzc3Nzc3Nzc3Nzc3Nzc3Nzc3Nzc3Nzc3Nzc3Nzc3Nzc3Nzc3Nzc3Nzc3Nzf/wAARCAC6AGkDASIAAhEBAxEB/8QAHAAAAgIDAQEAAAAAAAAAAAAAAAUGBwEDBAII/8QAPBAAAgEDAgQFAgQFAgQHAAAAAQIDAAQRBSEGEjFBEyJRYXEykQcUgbEjQqHB0SRyFTNS8ENic4KS8fL/xAAZAQADAQEBAAAAAAAAAAAAAAAAAgMBBAX/xAAkEQADAQACAgICAgMAAAAAAAAAAQIRAyESMQQTIkEUIzJRcf/aAAwDAQACEQMRAD8Au+iiitFCitdxPFbwPNPIscaDLOxwAKgeu8dv54dHiGenjuOv+0U8cdW8QakTyeaKCMvNIkajuxxSteI9LkDmG5E3Id/DUtVTSXT6jcGbWr2V48bZPOeYei5wK79Il09blEtdRlhzt/Eh6/G9dP8AExdsn9i/RYkvFVjFjmjucEZz4RryOMNF/wDFumh/9SNlpGsQeLnW6imLIcMY92rVFpXjo4u8EjfCKB8VJ8UjebJvY6hZ6hH4lldRTqe6MDXVVTX+htZuLi2eW2cfU8TY2+RTPTeKNT0oKmohr+2H0vsr4+ehqdcf+hkyxqK4tJ1O01W1E9lMsi/zL/Mh9CO1dvXpSAFFFFABWm7uIra2knncLGikk1szUQ1e5k1u7vbWAM1vZochDjxJD2+K2J8mD6I1xdrN1qUieIPCtec+HEHGCB/M3r+1LdPFmzkTLJPKR5DG3II//uubUFeXUWZmSTPKvIA2IwBsoHoBTfhqCKW/RrjCRs2F9T6DHzXqJKOPog+2L7m0aeaSK2tZ5p1G6xAeXPqx610nhtINPF7NGySscRwYBYsTsM4qd6VYwaZEoWMeJJIdh2G+5+39a8aqZZL7Tg6hII5i/MDs2VIA+5FQfyHvQ6gWaNorRLGl3KpKoS2WxlyT2G2B0rslsLZLqJbQgzDysSTggf3r3rdpcXJRY4JCHABKkZQjv7Vr0iGSygdAomvdwiyPnAB7sO+K56vV5GpYbrlArNiLlDZDZGx989qXS2a3VsVcKJFPKy/saLe+vpmuEu0jihDJzEk7ZOGxj0961W624n8t0ZgARG4UggZ6HttSTYwgZ77Qb83enSGNwMOv8si+jD+/UVZfDut22uWAuICFkG0sWcmNvT496h+uxxtCxYgMNmz32zmozpOry8Oasl7GcwPhZVOwdPX9OtM51aai66K1W08c9vHNCwaN1DKw6EVs5vn7VE0X6/eiw0qecZ5gvlx6mofwjfwW63St5RIobzMMuxPQe+9OONp3WzdB9CQszfJOB/eq2uJWEKKswXJ50AO4YbD9q7eDj8o/6SuuzfxNceLqdz4Yki8LMcigbc2cFvbbH2ppwVYXd1eWt28Ra0EmAw2Gw2OPTNJdTkuL6+u7yLDyPaiVkUZBXHK32wSaNB4rk02GJfEciAMBDynlYegPzXVU19eIVey0bhHhuFuuQ4UnyfIwT/elWvao2mCNbO1NxcTPyiIHIPrk9Bt3rPDuuT6va80oCnlZlUDbAOMn+opsBHdC8ggUPcFBjOwwRsfavOf4ey3sj3DWu6jGlwNV8J1Q+Uodo9tkB7gbb+9d8eoWwma4spyWJJ5JW82e9c1zbtbyrAiqpiAdvEzjfrj170jQW4ha6jJklG3MRgEfFee+atelnCSRLJ+JdMS1VpZQhJHMjJnO+46b1H+Jbu0staLxyBYgE8TA8obp+nalVvJE3jXd66KsIzDEDlnl/lwPTNLZLa4jvLmF155pVIdWORzHcmrcV+T7IV0SDXbq3WKFsAwzSedgMkgjtUc1BIZWmt4sskYyhJ7f9mvClyTC3OWgPMQwOFYjt64xitMDyeK7yxeGsmVHopxn7V3Yv0LpP/wl1c3WkzabM+ZbNvKD/wBB6Y9h0qfVRv4c3/5Xja1jJ2uVkjYj4yB91q8sVz2uyiZC+Pg5s5yhweaMH/aOYn96rlV8VlACsOYgnsBjr/WrH49TmtgvNygSIzn0Ugj96gELmBg8bLhgS6t2Xof1r0Pjf4EL9jCwsEn0iZrUxLeowjQCQNzRsQXU/GT85pbPp9pqE99LbDkNoqvMscgVJd8eVceUYHQf3plpF1Fp2uQRyflzGeZlZ2wNxsc+hrzqdgbIyv8AlYIIr2NkRyxk5WznqMY74pm2masH3BlwkMVsqFVhRCGY7s7ddye3sMDvTaS+/wCHpMxbMTymUgDDAZyRnvUU0LUEEsVpBMDCI8b4zkbn5PWui81SO+JhBblPkJx6nrXB8hOdZVZhJpL8avYrPEvI+5RCd1GdyT3zUXvo3ROUKw9GC4NOb14LCxSKOXk8GIszZ7Dbel2k3wv4v9Ne208KDMjA4dAf2rynFXrwtVJThHI1Zru38RVB8ZTzAADAOTn3+1TMQ2N7qV5dFrhGA508wIbA3x36nH6V0roFlMY1t2iLL5iObPXfNY1fh6BLOW5WWcvHHgcrdMddq6eFOdIMimoTQicKJI05hjxc45h2OewpbfXANjIJsIowOYtvnA7UqvNTgHjWr85GGVXIzg9sA0pkYu4iRiwB+pj9Qrv44rNYundoUxg4o0iVT9N7EMgY6sB/c19H/rXzhw1F+Y4n0q3Xf/WRY/8AawYn7A19Hfoanyex0Jtbs45j/E2jmiaJz/UH5zmquurESF7cuBIjYLcv8vxnrVv6nam8sZYMkFl2I65qrBZmbULmNJHiuI2OEcfWR2z610fFrponyLsQJ4Uwa3vFjcpuqbrkMuCNjnPlU+xPanLE21vHDY3ttcaZPyrJb4J8L3Jztv1yd8V6udNNvINQjUBjlJ0ZMkZ6mtENt+ZtJY4baFlmwtw0RPMyE4wRj+orrqk8wVEftxFp+ovFciWOd2x4ca+UwsmzKxJ5Wz2+xr1ol1cXOsJBAsjJIDug3KjvuetWFbnTZL0QT6cVQxDwLuZB/EVRjkOdxjfr1qsrw3Gn646wNcafKrkxkjfBPp3qVSuaXDH0c8apcRyxm78WKFoR4SlAfEcHGM5223zg9D61ElnuLC48S2uGWQggjuPY1ZvAerQahFLpWrWz3N1bu0sSzHIYeoz070j/ABHsrODiJZFVQpjB8DGCR/nNQ4cj+ql6BvUcsPFF/Hp9rNKFMrPyLMMr5RjLH0qeRcT3tpZSS6gI7q3ZS0VzbjyOM7bknf16YqrL2MrBGsRkkVhzIuPoXbK/IIP3rzb6rd22BG4wB5VO6j4HStXBK1oxNsf65pDyXDXsdlFcCdecCCYnwyd8nI3/AKfFRyfFsXLBRKRgJ1A9TWTq18VZfzD4b0OK4XY/U5JONyT1rKppYMkTH8JbJ7vjGCTl5ktYpJWb0JHKPvk/ar6qA/hFobaZoBvJ4uWe+YPv1EY+n/P61O8N7Vy0+ymHrFRbiTRYzMb6IFecFZeX3GM1KsV5ZFZSrDIIwQe9bFOXpjWlaaVfxRXbW2oRmSbZAx/mA7fO3XvtTO5hsooWa1YoZMBJV2KH0P29K0cX8PGBVubaJnhViTynzIM/2pJZ3s72zKmZkOQzL9Sn3/zXaspeSZLtHZf2dzqE/wCWuXeEwqXjdOZAXO46beu/T4rku7ebVrKTTtbVY71QDEypz9Ojf7fYYp9pcviRwzC4xyg5QHK/GD71r1WKzu3iglYpJktAwO4I6geo9qX7MZuEa0aSXSdXvptdX/VNCojvrZeZIxnHmH8v8v8Aek/EUF1d3gl1BzcOqBVuIlySoO2cd9+4qYtaxF3V7iOSUoOcKoAbHTb0/euGaR1maSdxkLy5LYGPTFLXKlWpdmYQdWlWYeIok8Q8gBypGfjv8151DTDa24ladHbpyAYY++OlMdUuIy4mUKZE2HLv75pPf6jLdF/GVdyOUA7D4o+zezUjhby5yM+lSTgThiXibWAGBWxtmD3D4yG9FHua0cKcK3/E96qWy8loG/jXBHlT/J9qvrh/RrPQ9LisbBOWOMbserH1J7moXTbKIYRRrHGqIoVVAAA7D0r1j5oAwMCs1M0KKKKAPLAEEEAj0NRnU+FYpJjc6XILWZzmSPB5JPkdj71KMVjHpWzTntGNaVdqy3ujyFbmwuIoif8AnRrzR/cdP1pTf6l+YhTBRpYz5Wz9PuKuVkDKVYAqeoO4NJdU4f0yRGmFjBzqM/R1qj5eu0YoRSV3ql7DdmZJSpbtjAwOgPStk/E7OiiWHLY8xVsAmrZj4X4Yu4GupdMgUqD4mSQFI6536d68aPb8IPOiafp8Ad88jPAcNj0LbUv2SCh6U7BbarrNyy6dp08ocjAjjPKoO2Sx2xUy4Y/DCS7lhu9YuI2tDv4ERbLj522qyNfnW00mSKEBWkXw4lAwOY7AY+SKY2cC29pDCOkaKn2GKTzbeD5i082Fja6faJa2VvHDbxjlWONcACugdKMVmgwKKKKACivOaM0AeqKwDWaACsMARg1msH3oArr8Rze6fptx/wAPlZEmdBKB1MROWH7j4pVr11ZNpEd5FehIVXxEdJ8PGeXbA7AGp3rSWz6paw3gDRXEUiqp6FlHNg/pk/pUMu9BsoNKuLXwI3V2HmdATynqKkuKqfR0rnmUOtEvbrXIOG5b6IpKyC4mQ9uVSQf/AJEVOB7VEuDL2LU3lm8MLLaxLBgDGx//ADUtHeqKWvZG6VZhmiiitECiiigDRz1jnrm8SseJQB2I2SK3VotwCM5rfQAVg9KzWDQAr1yyS5iimbrbsZFPocY/YmovqADZDfQRggfvUv1eTw7F/fAqH33049SarxLBLZ6/D5401TV4eZcssbAL6Dmz+4qdjvUH/D9fD1bWV/6hAw+zVOaS/Yy9BRRRSmhRRRQByT2ufopdLzxHz5p5Wma3SXqKAFdtecre1NopVlUFSPvSq8sDGC0ef0rhivZLeTBOBQBJ6wa4bPUEnUAsAfmu3ORtQAp198RwpncsTj/v5qLXzZwB3NSPixeTTxOshR1YKDjPWkWh2susaDPeFwLpZHWPA8px7U88ky8B8Ta8v0beF3S34mlibAM9kpGf/Ix/zU1BqtuFGuZOMYRqPhlkt5PBKDGGGAR77E/arIXpSeSp6hq43xvKPVFFFAoUUUUAFFFFAGCARuM0n1LS/FJeIb+lOaxigCFsk9tLj6TnrTW11KaAoswLIepprfWSXKEEDNKIma0fwbrDRk7E9qANHF92smihYzuz5I9gCa7eELGPT+H7SFAcOniHPq29cPEOk/mbZBauoDOAQx7HFM4rie0AjkjwijC46ADakU/m2yra+pSiL8TQPpGu2moxbokokbA3C5ww+xqeQyLLGsiNzI4BUjuKS6zb22sWfhh18VfoJOP0rbw+rWGnQ2V1KjSR+ReXpjsP06USsbQXXnKb9jiiiinJBRRRQAUUUUAFFFFAAa4tSshdwlejY2NdtFAESu7HUpri3htYJFjiI5nlYBTg9sEmpUUVshgDXo7DasjpQAqu9JDuskLFGDZ271h7OZ088asc5wDim1eW6UAc+ni4WIi6A5gfL5snHvXVWF6VmgAooooA/9k="/>
          <p:cNvSpPr>
            <a:spLocks noChangeAspect="1" noChangeArrowheads="1"/>
          </p:cNvSpPr>
          <p:nvPr/>
        </p:nvSpPr>
        <p:spPr bwMode="auto">
          <a:xfrm>
            <a:off x="63500" y="-679450"/>
            <a:ext cx="790575" cy="1409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9 Imagen" descr="imagesCARRL4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988840"/>
            <a:ext cx="1501202" cy="2664296"/>
          </a:xfrm>
          <a:prstGeom prst="rect">
            <a:avLst/>
          </a:prstGeom>
        </p:spPr>
      </p:pic>
      <p:sp>
        <p:nvSpPr>
          <p:cNvPr id="12" name="11 Rectángulo redondeado"/>
          <p:cNvSpPr/>
          <p:nvPr/>
        </p:nvSpPr>
        <p:spPr>
          <a:xfrm>
            <a:off x="1763688" y="4841230"/>
            <a:ext cx="3357586" cy="64294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ANÁLISIS FINANCIERO</a:t>
            </a:r>
            <a:endParaRPr lang="es-EC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691680" y="3356992"/>
            <a:ext cx="4068144" cy="13772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ESTRATEGIAS DEL MARKETING MIX</a:t>
            </a:r>
            <a:endParaRPr lang="es-EC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043608" y="260648"/>
            <a:ext cx="8001056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Servicio de telecomunicaciones</a:t>
            </a:r>
            <a:endParaRPr lang="es-EC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911450" y="1135778"/>
            <a:ext cx="7956376" cy="25922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200" dirty="0"/>
          </a:p>
        </p:txBody>
      </p:sp>
      <p:sp>
        <p:nvSpPr>
          <p:cNvPr id="5" name="4 Rectángulo"/>
          <p:cNvSpPr/>
          <p:nvPr/>
        </p:nvSpPr>
        <p:spPr>
          <a:xfrm>
            <a:off x="1115616" y="1628800"/>
            <a:ext cx="84969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dirty="0" smtClean="0"/>
              <a:t>De acuerdo a </a:t>
            </a:r>
            <a:r>
              <a:rPr lang="es-ES" sz="3600" dirty="0" err="1" smtClean="0"/>
              <a:t>Lovelock</a:t>
            </a:r>
            <a:r>
              <a:rPr lang="es-ES" sz="36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s-ES" sz="3600" dirty="0" smtClean="0"/>
              <a:t>Servicio de sistemas y redes </a:t>
            </a:r>
          </a:p>
          <a:p>
            <a:pPr>
              <a:buFont typeface="Arial" pitchFamily="34" charset="0"/>
              <a:buChar char="•"/>
            </a:pPr>
            <a:r>
              <a:rPr lang="es-ES" sz="3600" dirty="0" smtClean="0"/>
              <a:t>Dentro del esquema de la no propiedad</a:t>
            </a:r>
            <a:endParaRPr lang="es-E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1314" name="Picture 2" descr="http://t2.gstatic.com/images?q=tbn:ANd9GcQQ0g4pxMG8Cc8sfXW02FRi_1VxCSUA2mI2opjdWHXdA8Cu5mFodQ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8FA"/>
              </a:clrFrom>
              <a:clrTo>
                <a:srgbClr val="F7F8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4005064"/>
            <a:ext cx="3460836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043608" y="260648"/>
            <a:ext cx="8001056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Mix</a:t>
            </a:r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marketing – Producto/Servicio</a:t>
            </a:r>
            <a:endParaRPr lang="es-EC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971600" y="980728"/>
            <a:ext cx="8136904" cy="10801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tx1"/>
                </a:solidFill>
              </a:rPr>
              <a:t>Los productos de servicio constituyen el núcleo de la estrategia de marketing de una empresa.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75856" y="1280032"/>
            <a:ext cx="38100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5004048" y="2200628"/>
            <a:ext cx="268989" cy="50829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491880" y="2817546"/>
            <a:ext cx="32380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Dise</a:t>
            </a:r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ño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Triángulo isósceles"/>
          <p:cNvSpPr/>
          <p:nvPr/>
        </p:nvSpPr>
        <p:spPr>
          <a:xfrm>
            <a:off x="2411760" y="3789040"/>
            <a:ext cx="5178030" cy="2160240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 acceso a servidores de contenido sea un servicio complementario de servicio de Internet</a:t>
            </a:r>
          </a:p>
          <a:p>
            <a:pPr algn="ctr"/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403648" y="6017052"/>
            <a:ext cx="7128197" cy="508292"/>
          </a:xfrm>
          <a:prstGeom prst="rect">
            <a:avLst/>
          </a:prstGeom>
          <a:solidFill>
            <a:schemeClr val="accent5"/>
          </a:solidFill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Valor Agregado y promoción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999944" y="386259"/>
            <a:ext cx="8001056" cy="428628"/>
          </a:xfrm>
          <a:prstGeom prst="roundRect">
            <a:avLst/>
          </a:prstGeom>
          <a:solidFill>
            <a:srgbClr val="FF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Producto/Servicio - Diseño</a:t>
            </a:r>
            <a:endParaRPr lang="es-EC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384376" y="1440159"/>
            <a:ext cx="40798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Imagen 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7344816" cy="592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1043608" y="286868"/>
            <a:ext cx="8001056" cy="428628"/>
          </a:xfrm>
          <a:prstGeom prst="roundRect">
            <a:avLst/>
          </a:prstGeom>
          <a:solidFill>
            <a:srgbClr val="FF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Producto/Servicio –Proceso de entrega </a:t>
            </a:r>
            <a:endParaRPr lang="es-EC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923984" y="1340768"/>
            <a:ext cx="40798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Imagen 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1196752"/>
            <a:ext cx="910748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043608" y="264068"/>
            <a:ext cx="8001056" cy="428628"/>
          </a:xfrm>
          <a:prstGeom prst="roundRect">
            <a:avLst/>
          </a:prstGeom>
          <a:solidFill>
            <a:srgbClr val="FF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Producto/Servicio –– Marca</a:t>
            </a:r>
            <a:endParaRPr lang="es-EC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491880" y="1196752"/>
            <a:ext cx="40798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agen 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08719"/>
            <a:ext cx="6317022" cy="370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619672" y="4725144"/>
            <a:ext cx="63322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TRANSNEXA IP ACCESS</a:t>
            </a:r>
          </a:p>
          <a:p>
            <a:r>
              <a:rPr lang="es-E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 (Nueva Generación)</a:t>
            </a:r>
            <a:endParaRPr lang="es-E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763688" y="1340768"/>
            <a:ext cx="3357586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ANÁLISIS FODA</a:t>
            </a:r>
            <a:endParaRPr lang="es-EC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763688" y="2483776"/>
            <a:ext cx="3357586" cy="64294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ESTUDIO DE MERCADO CLIENTES FINALES</a:t>
            </a:r>
            <a:endParaRPr lang="es-EC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763688" y="3631344"/>
            <a:ext cx="3357586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ESTRATEGIAS DEL MARKETING MIX</a:t>
            </a:r>
            <a:endParaRPr lang="es-EC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763688" y="4841230"/>
            <a:ext cx="3357586" cy="64294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ANÁLISIS FINANCIERO</a:t>
            </a:r>
            <a:endParaRPr lang="es-EC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3186" name="AutoShape 2" descr="data:image/jpeg;base64,/9j/4AAQSkZJRgABAQAAAQABAAD/2wBDAAkGBwgHBgkIBwgKCgkLDRYPDQwMDRsUFRAWIB0iIiAdHx8kKDQsJCYxJx8fLT0tMTU3Ojo6Iys/RD84QzQ5Ojf/2wBDAQoKCg0MDRoPDxo3JR8lNzc3Nzc3Nzc3Nzc3Nzc3Nzc3Nzc3Nzc3Nzc3Nzc3Nzc3Nzc3Nzc3Nzc3Nzc3Nzc3Nzf/wAARCAC6AGkDASIAAhEBAxEB/8QAHAAAAgIDAQEAAAAAAAAAAAAAAAUGBwEDBAII/8QAPBAAAgEDAgQFAgQFAgQHAAAAAQIDAAQRBSEGEjFBEyJRYXEykQcUgbEjQqHB0SRyFTNS8ENic4KS8fL/xAAZAQADAQEBAAAAAAAAAAAAAAAAAgMBBAX/xAAkEQADAQACAgICAgMAAAAAAAAAAQIRAyESMQQTIkEUIzJRcf/aAAwDAQACEQMRAD8Au+iiitFCitdxPFbwPNPIscaDLOxwAKgeu8dv54dHiGenjuOv+0U8cdW8QakTyeaKCMvNIkajuxxSteI9LkDmG5E3Id/DUtVTSXT6jcGbWr2V48bZPOeYei5wK79Il09blEtdRlhzt/Eh6/G9dP8AExdsn9i/RYkvFVjFjmjucEZz4RryOMNF/wDFumh/9SNlpGsQeLnW6imLIcMY92rVFpXjo4u8EjfCKB8VJ8UjebJvY6hZ6hH4lldRTqe6MDXVVTX+htZuLi2eW2cfU8TY2+RTPTeKNT0oKmohr+2H0vsr4+ehqdcf+hkyxqK4tJ1O01W1E9lMsi/zL/Mh9CO1dvXpSAFFFFABWm7uIra2knncLGikk1szUQ1e5k1u7vbWAM1vZochDjxJD2+K2J8mD6I1xdrN1qUieIPCtec+HEHGCB/M3r+1LdPFmzkTLJPKR5DG3II//uubUFeXUWZmSTPKvIA2IwBsoHoBTfhqCKW/RrjCRs2F9T6DHzXqJKOPog+2L7m0aeaSK2tZ5p1G6xAeXPqx610nhtINPF7NGySscRwYBYsTsM4qd6VYwaZEoWMeJJIdh2G+5+39a8aqZZL7Tg6hII5i/MDs2VIA+5FQfyHvQ6gWaNorRLGl3KpKoS2WxlyT2G2B0rslsLZLqJbQgzDysSTggf3r3rdpcXJRY4JCHABKkZQjv7Vr0iGSygdAomvdwiyPnAB7sO+K56vV5GpYbrlArNiLlDZDZGx989qXS2a3VsVcKJFPKy/saLe+vpmuEu0jihDJzEk7ZOGxj0961W624n8t0ZgARG4UggZ6HttSTYwgZ77Qb83enSGNwMOv8si+jD+/UVZfDut22uWAuICFkG0sWcmNvT496h+uxxtCxYgMNmz32zmozpOry8Oasl7GcwPhZVOwdPX9OtM51aai66K1W08c9vHNCwaN1DKw6EVs5vn7VE0X6/eiw0qecZ5gvlx6mofwjfwW63St5RIobzMMuxPQe+9OONp3WzdB9CQszfJOB/eq2uJWEKKswXJ50AO4YbD9q7eDj8o/6SuuzfxNceLqdz4Yki8LMcigbc2cFvbbH2ppwVYXd1eWt28Ra0EmAw2Gw2OPTNJdTkuL6+u7yLDyPaiVkUZBXHK32wSaNB4rk02GJfEciAMBDynlYegPzXVU19eIVey0bhHhuFuuQ4UnyfIwT/elWvao2mCNbO1NxcTPyiIHIPrk9Bt3rPDuuT6va80oCnlZlUDbAOMn+opsBHdC8ggUPcFBjOwwRsfavOf4ey3sj3DWu6jGlwNV8J1Q+Uodo9tkB7gbb+9d8eoWwma4spyWJJ5JW82e9c1zbtbyrAiqpiAdvEzjfrj170jQW4ha6jJklG3MRgEfFee+atelnCSRLJ+JdMS1VpZQhJHMjJnO+46b1H+Jbu0staLxyBYgE8TA8obp+nalVvJE3jXd66KsIzDEDlnl/lwPTNLZLa4jvLmF155pVIdWORzHcmrcV+T7IV0SDXbq3WKFsAwzSedgMkgjtUc1BIZWmt4sskYyhJ7f9mvClyTC3OWgPMQwOFYjt64xitMDyeK7yxeGsmVHopxn7V3Yv0LpP/wl1c3WkzabM+ZbNvKD/wBB6Y9h0qfVRv4c3/5Xja1jJ2uVkjYj4yB91q8sVz2uyiZC+Pg5s5yhweaMH/aOYn96rlV8VlACsOYgnsBjr/WrH49TmtgvNygSIzn0Ugj96gELmBg8bLhgS6t2Xof1r0Pjf4EL9jCwsEn0iZrUxLeowjQCQNzRsQXU/GT85pbPp9pqE99LbDkNoqvMscgVJd8eVceUYHQf3plpF1Fp2uQRyflzGeZlZ2wNxsc+hrzqdgbIyv8AlYIIr2NkRyxk5WznqMY74pm2masH3BlwkMVsqFVhRCGY7s7ddye3sMDvTaS+/wCHpMxbMTymUgDDAZyRnvUU0LUEEsVpBMDCI8b4zkbn5PWui81SO+JhBblPkJx6nrXB8hOdZVZhJpL8avYrPEvI+5RCd1GdyT3zUXvo3ROUKw9GC4NOb14LCxSKOXk8GIszZ7Dbel2k3wv4v9Ne208KDMjA4dAf2rynFXrwtVJThHI1Zru38RVB8ZTzAADAOTn3+1TMQ2N7qV5dFrhGA508wIbA3x36nH6V0roFlMY1t2iLL5iObPXfNY1fh6BLOW5WWcvHHgcrdMddq6eFOdIMimoTQicKJI05hjxc45h2OewpbfXANjIJsIowOYtvnA7UqvNTgHjWr85GGVXIzg9sA0pkYu4iRiwB+pj9Qrv44rNYundoUxg4o0iVT9N7EMgY6sB/c19H/rXzhw1F+Y4n0q3Xf/WRY/8AawYn7A19Hfoanyex0Jtbs45j/E2jmiaJz/UH5zmquurESF7cuBIjYLcv8vxnrVv6nam8sZYMkFl2I65qrBZmbULmNJHiuI2OEcfWR2z610fFrponyLsQJ4Uwa3vFjcpuqbrkMuCNjnPlU+xPanLE21vHDY3ttcaZPyrJb4J8L3Jztv1yd8V6udNNvINQjUBjlJ0ZMkZ6mtENt+ZtJY4baFlmwtw0RPMyE4wRj+orrqk8wVEftxFp+ovFciWOd2x4ca+UwsmzKxJ5Wz2+xr1ol1cXOsJBAsjJIDug3KjvuetWFbnTZL0QT6cVQxDwLuZB/EVRjkOdxjfr1qsrw3Gn646wNcafKrkxkjfBPp3qVSuaXDH0c8apcRyxm78WKFoR4SlAfEcHGM5223zg9D61ElnuLC48S2uGWQggjuPY1ZvAerQahFLpWrWz3N1bu0sSzHIYeoz070j/ABHsrODiJZFVQpjB8DGCR/nNQ4cj+ql6BvUcsPFF/Hp9rNKFMrPyLMMr5RjLH0qeRcT3tpZSS6gI7q3ZS0VzbjyOM7bknf16YqrL2MrBGsRkkVhzIuPoXbK/IIP3rzb6rd22BG4wB5VO6j4HStXBK1oxNsf65pDyXDXsdlFcCdecCCYnwyd8nI3/AKfFRyfFsXLBRKRgJ1A9TWTq18VZfzD4b0OK4XY/U5JONyT1rKppYMkTH8JbJ7vjGCTl5ktYpJWb0JHKPvk/ar6qA/hFobaZoBvJ4uWe+YPv1EY+n/P61O8N7Vy0+ymHrFRbiTRYzMb6IFecFZeX3GM1KsV5ZFZSrDIIwQe9bFOXpjWlaaVfxRXbW2oRmSbZAx/mA7fO3XvtTO5hsooWa1YoZMBJV2KH0P29K0cX8PGBVubaJnhViTynzIM/2pJZ3s72zKmZkOQzL9Sn3/zXaspeSZLtHZf2dzqE/wCWuXeEwqXjdOZAXO46beu/T4rku7ebVrKTTtbVY71QDEypz9Ojf7fYYp9pcviRwzC4xyg5QHK/GD71r1WKzu3iglYpJktAwO4I6geo9qX7MZuEa0aSXSdXvptdX/VNCojvrZeZIxnHmH8v8v8Aek/EUF1d3gl1BzcOqBVuIlySoO2cd9+4qYtaxF3V7iOSUoOcKoAbHTb0/euGaR1maSdxkLy5LYGPTFLXKlWpdmYQdWlWYeIok8Q8gBypGfjv8151DTDa24ladHbpyAYY++OlMdUuIy4mUKZE2HLv75pPf6jLdF/GVdyOUA7D4o+zezUjhby5yM+lSTgThiXibWAGBWxtmD3D4yG9FHua0cKcK3/E96qWy8loG/jXBHlT/J9qvrh/RrPQ9LisbBOWOMbserH1J7moXTbKIYRRrHGqIoVVAAA7D0r1j5oAwMCs1M0KKKKAPLAEEEAj0NRnU+FYpJjc6XILWZzmSPB5JPkdj71KMVjHpWzTntGNaVdqy3ujyFbmwuIoif8AnRrzR/cdP1pTf6l+YhTBRpYz5Wz9PuKuVkDKVYAqeoO4NJdU4f0yRGmFjBzqM/R1qj5eu0YoRSV3ql7DdmZJSpbtjAwOgPStk/E7OiiWHLY8xVsAmrZj4X4Yu4GupdMgUqD4mSQFI6536d68aPb8IPOiafp8Ad88jPAcNj0LbUv2SCh6U7BbarrNyy6dp08ocjAjjPKoO2Sx2xUy4Y/DCS7lhu9YuI2tDv4ERbLj522qyNfnW00mSKEBWkXw4lAwOY7AY+SKY2cC29pDCOkaKn2GKTzbeD5i082Fja6faJa2VvHDbxjlWONcACugdKMVmgwKKKKACivOaM0AeqKwDWaACsMARg1msH3oArr8Rze6fptx/wAPlZEmdBKB1MROWH7j4pVr11ZNpEd5FehIVXxEdJ8PGeXbA7AGp3rSWz6paw3gDRXEUiqp6FlHNg/pk/pUMu9BsoNKuLXwI3V2HmdATynqKkuKqfR0rnmUOtEvbrXIOG5b6IpKyC4mQ9uVSQf/AJEVOB7VEuDL2LU3lm8MLLaxLBgDGx//ADUtHeqKWvZG6VZhmiiitECiiigDRz1jnrm8SseJQB2I2SK3VotwCM5rfQAVg9KzWDQAr1yyS5iimbrbsZFPocY/YmovqADZDfQRggfvUv1eTw7F/fAqH33049SarxLBLZ6/D5401TV4eZcssbAL6Dmz+4qdjvUH/D9fD1bWV/6hAw+zVOaS/Yy9BRRRSmhRRRQByT2ufopdLzxHz5p5Wma3SXqKAFdtecre1NopVlUFSPvSq8sDGC0ef0rhivZLeTBOBQBJ6wa4bPUEnUAsAfmu3ORtQAp198RwpncsTj/v5qLXzZwB3NSPixeTTxOshR1YKDjPWkWh2susaDPeFwLpZHWPA8px7U88ky8B8Ta8v0beF3S34mlibAM9kpGf/Ix/zU1BqtuFGuZOMYRqPhlkt5PBKDGGGAR77E/arIXpSeSp6hq43xvKPVFFFAoUUUUAFFFFAGCARuM0n1LS/FJeIb+lOaxigCFsk9tLj6TnrTW11KaAoswLIepprfWSXKEEDNKIma0fwbrDRk7E9qANHF92smihYzuz5I9gCa7eELGPT+H7SFAcOniHPq29cPEOk/mbZBauoDOAQx7HFM4rie0AjkjwijC46ADakU/m2yra+pSiL8TQPpGu2moxbokokbA3C5ww+xqeQyLLGsiNzI4BUjuKS6zb22sWfhh18VfoJOP0rbw+rWGnQ2V1KjSR+ReXpjsP06USsbQXXnKb9jiiiinJBRRRQAUUUUAFFFFAAa4tSshdwlejY2NdtFAESu7HUpri3htYJFjiI5nlYBTg9sEmpUUVshgDXo7DasjpQAqu9JDuskLFGDZ271h7OZ088asc5wDim1eW6UAc+ni4WIi6A5gfL5snHvXVWF6VmgAooooA/9k="/>
          <p:cNvSpPr>
            <a:spLocks noChangeAspect="1" noChangeArrowheads="1"/>
          </p:cNvSpPr>
          <p:nvPr/>
        </p:nvSpPr>
        <p:spPr bwMode="auto">
          <a:xfrm>
            <a:off x="63500" y="-679450"/>
            <a:ext cx="790575" cy="1409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3188" name="AutoShape 4" descr="data:image/jpeg;base64,/9j/4AAQSkZJRgABAQAAAQABAAD/2wBDAAkGBwgHBgkIBwgKCgkLDRYPDQwMDRsUFRAWIB0iIiAdHx8kKDQsJCYxJx8fLT0tMTU3Ojo6Iys/RD84QzQ5Ojf/2wBDAQoKCg0MDRoPDxo3JR8lNzc3Nzc3Nzc3Nzc3Nzc3Nzc3Nzc3Nzc3Nzc3Nzc3Nzc3Nzc3Nzc3Nzc3Nzc3Nzc3Nzf/wAARCAC6AGkDASIAAhEBAxEB/8QAHAAAAgIDAQEAAAAAAAAAAAAAAAUGBwEDBAII/8QAPBAAAgEDAgQFAgQFAgQHAAAAAQIDAAQRBSEGEjFBEyJRYXEykQcUgbEjQqHB0SRyFTNS8ENic4KS8fL/xAAZAQADAQEBAAAAAAAAAAAAAAAAAgMBBAX/xAAkEQADAQACAgICAgMAAAAAAAAAAQIRAyESMQQTIkEUIzJRcf/aAAwDAQACEQMRAD8Au+iiitFCitdxPFbwPNPIscaDLOxwAKgeu8dv54dHiGenjuOv+0U8cdW8QakTyeaKCMvNIkajuxxSteI9LkDmG5E3Id/DUtVTSXT6jcGbWr2V48bZPOeYei5wK79Il09blEtdRlhzt/Eh6/G9dP8AExdsn9i/RYkvFVjFjmjucEZz4RryOMNF/wDFumh/9SNlpGsQeLnW6imLIcMY92rVFpXjo4u8EjfCKB8VJ8UjebJvY6hZ6hH4lldRTqe6MDXVVTX+htZuLi2eW2cfU8TY2+RTPTeKNT0oKmohr+2H0vsr4+ehqdcf+hkyxqK4tJ1O01W1E9lMsi/zL/Mh9CO1dvXpSAFFFFABWm7uIra2knncLGikk1szUQ1e5k1u7vbWAM1vZochDjxJD2+K2J8mD6I1xdrN1qUieIPCtec+HEHGCB/M3r+1LdPFmzkTLJPKR5DG3II//uubUFeXUWZmSTPKvIA2IwBsoHoBTfhqCKW/RrjCRs2F9T6DHzXqJKOPog+2L7m0aeaSK2tZ5p1G6xAeXPqx610nhtINPF7NGySscRwYBYsTsM4qd6VYwaZEoWMeJJIdh2G+5+39a8aqZZL7Tg6hII5i/MDs2VIA+5FQfyHvQ6gWaNorRLGl3KpKoS2WxlyT2G2B0rslsLZLqJbQgzDysSTggf3r3rdpcXJRY4JCHABKkZQjv7Vr0iGSygdAomvdwiyPnAB7sO+K56vV5GpYbrlArNiLlDZDZGx989qXS2a3VsVcKJFPKy/saLe+vpmuEu0jihDJzEk7ZOGxj0961W624n8t0ZgARG4UggZ6HttSTYwgZ77Qb83enSGNwMOv8si+jD+/UVZfDut22uWAuICFkG0sWcmNvT496h+uxxtCxYgMNmz32zmozpOry8Oasl7GcwPhZVOwdPX9OtM51aai66K1W08c9vHNCwaN1DKw6EVs5vn7VE0X6/eiw0qecZ5gvlx6mofwjfwW63St5RIobzMMuxPQe+9OONp3WzdB9CQszfJOB/eq2uJWEKKswXJ50AO4YbD9q7eDj8o/6SuuzfxNceLqdz4Yki8LMcigbc2cFvbbH2ppwVYXd1eWt28Ra0EmAw2Gw2OPTNJdTkuL6+u7yLDyPaiVkUZBXHK32wSaNB4rk02GJfEciAMBDynlYegPzXVU19eIVey0bhHhuFuuQ4UnyfIwT/elWvao2mCNbO1NxcTPyiIHIPrk9Bt3rPDuuT6va80oCnlZlUDbAOMn+opsBHdC8ggUPcFBjOwwRsfavOf4ey3sj3DWu6jGlwNV8J1Q+Uodo9tkB7gbb+9d8eoWwma4spyWJJ5JW82e9c1zbtbyrAiqpiAdvEzjfrj170jQW4ha6jJklG3MRgEfFee+atelnCSRLJ+JdMS1VpZQhJHMjJnO+46b1H+Jbu0staLxyBYgE8TA8obp+nalVvJE3jXd66KsIzDEDlnl/lwPTNLZLa4jvLmF155pVIdWORzHcmrcV+T7IV0SDXbq3WKFsAwzSedgMkgjtUc1BIZWmt4sskYyhJ7f9mvClyTC3OWgPMQwOFYjt64xitMDyeK7yxeGsmVHopxn7V3Yv0LpP/wl1c3WkzabM+ZbNvKD/wBB6Y9h0qfVRv4c3/5Xja1jJ2uVkjYj4yB91q8sVz2uyiZC+Pg5s5yhweaMH/aOYn96rlV8VlACsOYgnsBjr/WrH49TmtgvNygSIzn0Ugj96gELmBg8bLhgS6t2Xof1r0Pjf4EL9jCwsEn0iZrUxLeowjQCQNzRsQXU/GT85pbPp9pqE99LbDkNoqvMscgVJd8eVceUYHQf3plpF1Fp2uQRyflzGeZlZ2wNxsc+hrzqdgbIyv8AlYIIr2NkRyxk5WznqMY74pm2masH3BlwkMVsqFVhRCGY7s7ddye3sMDvTaS+/wCHpMxbMTymUgDDAZyRnvUU0LUEEsVpBMDCI8b4zkbn5PWui81SO+JhBblPkJx6nrXB8hOdZVZhJpL8avYrPEvI+5RCd1GdyT3zUXvo3ROUKw9GC4NOb14LCxSKOXk8GIszZ7Dbel2k3wv4v9Ne208KDMjA4dAf2rynFXrwtVJThHI1Zru38RVB8ZTzAADAOTn3+1TMQ2N7qV5dFrhGA508wIbA3x36nH6V0roFlMY1t2iLL5iObPXfNY1fh6BLOW5WWcvHHgcrdMddq6eFOdIMimoTQicKJI05hjxc45h2OewpbfXANjIJsIowOYtvnA7UqvNTgHjWr85GGVXIzg9sA0pkYu4iRiwB+pj9Qrv44rNYundoUxg4o0iVT9N7EMgY6sB/c19H/rXzhw1F+Y4n0q3Xf/WRY/8AawYn7A19Hfoanyex0Jtbs45j/E2jmiaJz/UH5zmquurESF7cuBIjYLcv8vxnrVv6nam8sZYMkFl2I65qrBZmbULmNJHiuI2OEcfWR2z610fFrponyLsQJ4Uwa3vFjcpuqbrkMuCNjnPlU+xPanLE21vHDY3ttcaZPyrJb4J8L3Jztv1yd8V6udNNvINQjUBjlJ0ZMkZ6mtENt+ZtJY4baFlmwtw0RPMyE4wRj+orrqk8wVEftxFp+ovFciWOd2x4ca+UwsmzKxJ5Wz2+xr1ol1cXOsJBAsjJIDug3KjvuetWFbnTZL0QT6cVQxDwLuZB/EVRjkOdxjfr1qsrw3Gn646wNcafKrkxkjfBPp3qVSuaXDH0c8apcRyxm78WKFoR4SlAfEcHGM5223zg9D61ElnuLC48S2uGWQggjuPY1ZvAerQahFLpWrWz3N1bu0sSzHIYeoz070j/ABHsrODiJZFVQpjB8DGCR/nNQ4cj+ql6BvUcsPFF/Hp9rNKFMrPyLMMr5RjLH0qeRcT3tpZSS6gI7q3ZS0VzbjyOM7bknf16YqrL2MrBGsRkkVhzIuPoXbK/IIP3rzb6rd22BG4wB5VO6j4HStXBK1oxNsf65pDyXDXsdlFcCdecCCYnwyd8nI3/AKfFRyfFsXLBRKRgJ1A9TWTq18VZfzD4b0OK4XY/U5JONyT1rKppYMkTH8JbJ7vjGCTl5ktYpJWb0JHKPvk/ar6qA/hFobaZoBvJ4uWe+YPv1EY+n/P61O8N7Vy0+ymHrFRbiTRYzMb6IFecFZeX3GM1KsV5ZFZSrDIIwQe9bFOXpjWlaaVfxRXbW2oRmSbZAx/mA7fO3XvtTO5hsooWa1YoZMBJV2KH0P29K0cX8PGBVubaJnhViTynzIM/2pJZ3s72zKmZkOQzL9Sn3/zXaspeSZLtHZf2dzqE/wCWuXeEwqXjdOZAXO46beu/T4rku7ebVrKTTtbVY71QDEypz9Ojf7fYYp9pcviRwzC4xyg5QHK/GD71r1WKzu3iglYpJktAwO4I6geo9qX7MZuEa0aSXSdXvptdX/VNCojvrZeZIxnHmH8v8v8Aek/EUF1d3gl1BzcOqBVuIlySoO2cd9+4qYtaxF3V7iOSUoOcKoAbHTb0/euGaR1maSdxkLy5LYGPTFLXKlWpdmYQdWlWYeIok8Q8gBypGfjv8151DTDa24ladHbpyAYY++OlMdUuIy4mUKZE2HLv75pPf6jLdF/GVdyOUA7D4o+zezUjhby5yM+lSTgThiXibWAGBWxtmD3D4yG9FHua0cKcK3/E96qWy8loG/jXBHlT/J9qvrh/RrPQ9LisbBOWOMbserH1J7moXTbKIYRRrHGqIoVVAAA7D0r1j5oAwMCs1M0KKKKAPLAEEEAj0NRnU+FYpJjc6XILWZzmSPB5JPkdj71KMVjHpWzTntGNaVdqy3ujyFbmwuIoif8AnRrzR/cdP1pTf6l+YhTBRpYz5Wz9PuKuVkDKVYAqeoO4NJdU4f0yRGmFjBzqM/R1qj5eu0YoRSV3ql7DdmZJSpbtjAwOgPStk/E7OiiWHLY8xVsAmrZj4X4Yu4GupdMgUqD4mSQFI6536d68aPb8IPOiafp8Ad88jPAcNj0LbUv2SCh6U7BbarrNyy6dp08ocjAjjPKoO2Sx2xUy4Y/DCS7lhu9YuI2tDv4ERbLj522qyNfnW00mSKEBWkXw4lAwOY7AY+SKY2cC29pDCOkaKn2GKTzbeD5i082Fja6faJa2VvHDbxjlWONcACugdKMVmgwKKKKACivOaM0AeqKwDWaACsMARg1msH3oArr8Rze6fptx/wAPlZEmdBKB1MROWH7j4pVr11ZNpEd5FehIVXxEdJ8PGeXbA7AGp3rSWz6paw3gDRXEUiqp6FlHNg/pk/pUMu9BsoNKuLXwI3V2HmdATynqKkuKqfR0rnmUOtEvbrXIOG5b6IpKyC4mQ9uVSQf/AJEVOB7VEuDL2LU3lm8MLLaxLBgDGx//ADUtHeqKWvZG6VZhmiiitECiiigDRz1jnrm8SseJQB2I2SK3VotwCM5rfQAVg9KzWDQAr1yyS5iimbrbsZFPocY/YmovqADZDfQRggfvUv1eTw7F/fAqH33049SarxLBLZ6/D5401TV4eZcssbAL6Dmz+4qdjvUH/D9fD1bWV/6hAw+zVOaS/Yy9BRRRSmhRRRQByT2ufopdLzxHz5p5Wma3SXqKAFdtecre1NopVlUFSPvSq8sDGC0ef0rhivZLeTBOBQBJ6wa4bPUEnUAsAfmu3ORtQAp198RwpncsTj/v5qLXzZwB3NSPixeTTxOshR1YKDjPWkWh2susaDPeFwLpZHWPA8px7U88ky8B8Ta8v0beF3S34mlibAM9kpGf/Ix/zU1BqtuFGuZOMYRqPhlkt5PBKDGGGAR77E/arIXpSeSp6hq43xvKPVFFFAoUUUUAFFFFAGCARuM0n1LS/FJeIb+lOaxigCFsk9tLj6TnrTW11KaAoswLIepprfWSXKEEDNKIma0fwbrDRk7E9qANHF92smihYzuz5I9gCa7eELGPT+H7SFAcOniHPq29cPEOk/mbZBauoDOAQx7HFM4rie0AjkjwijC46ADakU/m2yra+pSiL8TQPpGu2moxbokokbA3C5ww+xqeQyLLGsiNzI4BUjuKS6zb22sWfhh18VfoJOP0rbw+rWGnQ2V1KjSR+ReXpjsP06USsbQXXnKb9jiiiinJBRRRQAUUUUAFFFFAAa4tSshdwlejY2NdtFAESu7HUpri3htYJFjiI5nlYBTg9sEmpUUVshgDXo7DasjpQAqu9JDuskLFGDZ271h7OZ088asc5wDim1eW6UAc+ni4WIi6A5gfL5snHvXVWF6VmgAooooA/9k="/>
          <p:cNvSpPr>
            <a:spLocks noChangeAspect="1" noChangeArrowheads="1"/>
          </p:cNvSpPr>
          <p:nvPr/>
        </p:nvSpPr>
        <p:spPr bwMode="auto">
          <a:xfrm>
            <a:off x="63500" y="-679450"/>
            <a:ext cx="790575" cy="1409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9 Imagen" descr="imagesCARRL4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2348880"/>
            <a:ext cx="1501202" cy="2664296"/>
          </a:xfrm>
          <a:prstGeom prst="rect">
            <a:avLst/>
          </a:prstGeom>
        </p:spPr>
      </p:pic>
      <p:sp>
        <p:nvSpPr>
          <p:cNvPr id="12" name="11 Rectángulo redondeado"/>
          <p:cNvSpPr/>
          <p:nvPr/>
        </p:nvSpPr>
        <p:spPr>
          <a:xfrm>
            <a:off x="1691680" y="1124744"/>
            <a:ext cx="3933650" cy="100811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ANÁLISIS FODA</a:t>
            </a:r>
            <a:endParaRPr lang="es-EC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179456" y="142852"/>
            <a:ext cx="8001056" cy="428628"/>
          </a:xfrm>
          <a:prstGeom prst="roundRect">
            <a:avLst/>
          </a:prstGeom>
          <a:solidFill>
            <a:srgbClr val="FF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Producto/Servicio –– Estrategias</a:t>
            </a:r>
            <a:endParaRPr lang="es-EC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Imagen 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748" y="692696"/>
            <a:ext cx="6087611" cy="245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685" y="3212976"/>
            <a:ext cx="8824811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107448" y="264068"/>
            <a:ext cx="8001056" cy="428628"/>
          </a:xfrm>
          <a:prstGeom prst="roundRect">
            <a:avLst/>
          </a:prstGeom>
          <a:solidFill>
            <a:srgbClr val="FF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Producto/Servicio –– Estrategias</a:t>
            </a:r>
            <a:endParaRPr lang="es-EC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Imagen 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229" y="980728"/>
            <a:ext cx="8776267" cy="25202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Imagen 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02" y="3717032"/>
            <a:ext cx="8817009" cy="23762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1"/>
          <p:cNvSpPr>
            <a:spLocks noChangeArrowheads="1"/>
          </p:cNvSpPr>
          <p:nvPr/>
        </p:nvSpPr>
        <p:spPr bwMode="auto">
          <a:xfrm>
            <a:off x="1907704" y="1484784"/>
            <a:ext cx="6264696" cy="2062103"/>
          </a:xfrm>
          <a:prstGeom prst="rect">
            <a:avLst/>
          </a:prstGeom>
          <a:ln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Noción de valor percibido del producto.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C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Se apoya 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 el conocimiento y la comprensión total del uso final del producto por el comprador.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C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Idea 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central que sostiene este enfoque es que los compradores comparan las ventajas y los costes de una compra; cuando las ventajas son superiores a los costes y cuando el producto posee la mejor relación coste-ventaja, el cliente procede a la compra  (</a:t>
            </a:r>
            <a:r>
              <a:rPr kumimoji="0" lang="es-EC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LAMBIN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).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043608" y="260648"/>
            <a:ext cx="8001056" cy="428628"/>
          </a:xfrm>
          <a:prstGeom prst="roundRect">
            <a:avLst/>
          </a:prstGeom>
          <a:solidFill>
            <a:srgbClr val="FF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Mix</a:t>
            </a:r>
            <a:r>
              <a:rPr lang="es-EC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marketing-Precio</a:t>
            </a:r>
            <a:endParaRPr lang="es-EC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3779" name="Picture 3" descr="http://t3.gstatic.com/images?q=tbn:ANd9GcQHF5pdYR1EBcJdtmC2LrProwiWlSky8ePFSlmkGDXsgRISUH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861048"/>
            <a:ext cx="2697613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043608" y="260648"/>
            <a:ext cx="8001056" cy="428628"/>
          </a:xfrm>
          <a:prstGeom prst="roundRect">
            <a:avLst/>
          </a:prstGeom>
          <a:solidFill>
            <a:srgbClr val="FF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Mix</a:t>
            </a:r>
            <a:r>
              <a:rPr lang="es-EC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marketing-Precio</a:t>
            </a:r>
            <a:endParaRPr lang="es-EC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Imagen 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90100"/>
            <a:ext cx="500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99592" y="908720"/>
            <a:ext cx="7992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</a:rPr>
              <a:t>Cálculo del factor de valor percibido para </a:t>
            </a:r>
            <a:r>
              <a:rPr lang="es-ES" sz="2400" dirty="0" err="1" smtClean="0">
                <a:solidFill>
                  <a:schemeClr val="accent2">
                    <a:lumMod val="75000"/>
                  </a:schemeClr>
                </a:solidFill>
              </a:rPr>
              <a:t>TRASNEXA</a:t>
            </a: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</a:rPr>
              <a:t> y competencia:</a:t>
            </a:r>
            <a:endParaRPr lang="es-ES" sz="2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035440" y="260648"/>
            <a:ext cx="8001056" cy="428628"/>
          </a:xfrm>
          <a:prstGeom prst="roundRect">
            <a:avLst/>
          </a:prstGeom>
          <a:solidFill>
            <a:srgbClr val="FF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Mix</a:t>
            </a:r>
            <a:r>
              <a:rPr lang="es-EC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marketing-Precio</a:t>
            </a:r>
            <a:endParaRPr lang="es-EC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0" y="90100"/>
            <a:ext cx="500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5659388" cy="221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347864" y="908720"/>
            <a:ext cx="1983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Tarifa promedio E1</a:t>
            </a:r>
            <a:endParaRPr lang="es-E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699792" y="3789040"/>
            <a:ext cx="35476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Valores proporcionales percibidos</a:t>
            </a:r>
            <a:endParaRPr kumimoji="0" lang="es-EC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n 1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123405"/>
            <a:ext cx="5832648" cy="273459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107448" y="264068"/>
            <a:ext cx="8001056" cy="428628"/>
          </a:xfrm>
          <a:prstGeom prst="roundRect">
            <a:avLst/>
          </a:prstGeom>
          <a:solidFill>
            <a:srgbClr val="FF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Precio-Estrategia</a:t>
            </a:r>
            <a:endParaRPr lang="es-EC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0" y="90100"/>
            <a:ext cx="500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7056784" cy="105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968" y="3356992"/>
            <a:ext cx="8849032" cy="21602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107448" y="336076"/>
            <a:ext cx="8001056" cy="428628"/>
          </a:xfrm>
          <a:prstGeom prst="roundRect">
            <a:avLst/>
          </a:prstGeom>
          <a:solidFill>
            <a:srgbClr val="FF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Mix</a:t>
            </a:r>
            <a:r>
              <a:rPr lang="es-EC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marketing-Plaza</a:t>
            </a:r>
            <a:endParaRPr lang="es-EC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80121" y="1211268"/>
            <a:ext cx="79928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Distribución intensiva: </a:t>
            </a: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</a:rPr>
              <a:t>a través de la ampliación de la cobertura a nivel nacional</a:t>
            </a:r>
          </a:p>
          <a:p>
            <a:pPr lvl="0"/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Distribución directa: </a:t>
            </a: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</a:rPr>
              <a:t>a través de un sistema de marketing relacional</a:t>
            </a:r>
            <a:endParaRPr lang="es-ES" sz="2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396552" y="90100"/>
            <a:ext cx="500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396552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n 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128" y="3212976"/>
            <a:ext cx="776010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107448" y="142852"/>
            <a:ext cx="8001056" cy="428628"/>
          </a:xfrm>
          <a:prstGeom prst="roundRect">
            <a:avLst/>
          </a:prstGeom>
          <a:solidFill>
            <a:srgbClr val="FF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Plaza-Estrategias</a:t>
            </a:r>
            <a:endParaRPr lang="es-EC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252536" y="90100"/>
            <a:ext cx="500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252536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04" y="981140"/>
            <a:ext cx="8958188" cy="259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42" y="3789040"/>
            <a:ext cx="894185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071952" y="142852"/>
            <a:ext cx="8001056" cy="428628"/>
          </a:xfrm>
          <a:prstGeom prst="roundRect">
            <a:avLst/>
          </a:prstGeom>
          <a:solidFill>
            <a:srgbClr val="FF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Mix</a:t>
            </a:r>
            <a:r>
              <a:rPr lang="es-EC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marketing-Promoción</a:t>
            </a:r>
            <a:endParaRPr lang="es-EC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56185" y="1211268"/>
            <a:ext cx="79928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</a:rPr>
              <a:t>Correo electrónico, redes sociales y revistas técnicas</a:t>
            </a:r>
            <a:endParaRPr lang="es-ES" sz="2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972616" y="90100"/>
            <a:ext cx="500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972616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32856"/>
            <a:ext cx="5760640" cy="180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107448" y="142852"/>
            <a:ext cx="8001056" cy="428628"/>
          </a:xfrm>
          <a:prstGeom prst="roundRect">
            <a:avLst/>
          </a:prstGeom>
          <a:solidFill>
            <a:srgbClr val="FF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Promoción-Estrategias</a:t>
            </a:r>
            <a:endParaRPr lang="es-EC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251520" y="90100"/>
            <a:ext cx="500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25152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056" y="836712"/>
            <a:ext cx="8525607" cy="487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 descr="data:image/jpeg;base64,/9j/4AAQSkZJRgABAQAAAQABAAD/2wCEAAkGBhASEA8PDxAUDw8PEBQQDxAQFA8QEA8QFBAVFhQQFBIXHCYfFxkjGRQUIC8gIycpLCwsFh4xNTAqNSYrLCkBCQoKDgwOGg8PGiokHyUsKSwpLC0tLCoqKSwxLC0sLDUtLCwvLC4sKSwpLCwtLSwsLCwsLCwuLCktLywpLCwsLP/AABEIAOEA4QMBIgACEQEDEQH/xAAcAAABBAMBAAAAAAAAAAAAAAAAAwQGBwIFCAH/xABJEAACAgEBBAcDBgoIBQUAAAABAgADBBEFBhIhBxMxQVFhgSJxkRQjMnKSoSRCUmJzgrGys8EVM0NTY3Si0ReDhJPTFtLh8PH/xAAbAQACAwEBAQAAAAAAAAAAAAAABAECAwUGB//EADMRAAICAQIDBAkEAgMAAAAAAAABAgMRBCEFEjFBUWFxExQiMpGhscHRQoHh8AYkI1KC/9oADAMBAAIRAxEAPwC8YQhAAhCEACEIQAIQhAAhPNZGtu9Iez8XVbLw9g/sqfnXB8DpyX1IkNpdTSuudj5YJt+BJoayoNq9OVh1GJiqo7nvYsfsJoB9oyKZ/SbtS3XXKNYPdSqVaeoHF98xd8EdSrg2pn72F5v8HRUwa5R2sB7yBOW8nbWTZr1uRdZ9e2xv2mM2JPbzmfrPgOR4DLtn8v5OsFuU9jA+4gzOclgx1j7VyK+dd9tf1LLF/YYes+APgL7J/L+TqrWE5wwekjalWnDlu48LeG0H1cE/fJTsrpyvXQZWMlo72pLVN7+FuIH7por4vqKW8G1EPdw/L+S5oSJbD6T9nZOii7qLD+JkDqzr4B9Sp+MlgYHmDqD2Hxmykn0OVZVOp4mmvM9hCEkzCEIQAIQhAAhCEACEIQAIQhAAhCEACEI3zs+umt7bnWutBq7sQFUQJSzshcmRDevpMw8ItWD8oyBy6msjRD/iP2L7uZ8pAN9ulq3I4qMItRj9jW/RutHkf7NfIc/MdkrsmK2X9kT0Oj4M5Ynft4fkk+8fSJnZmqvb1VJ/sadUTTwY9r+p08pGJ6Fmx2fsay0gKp5xNyy8s9PXTXTHEUkjXBYtXiM3YpMsXYnRv2Ndy8u+THB3Txq9NEBPieclRkxK7idNey3KWo3fvbsQ/Ax9XuXkn+zPwMvCvDrHYoHpFhWvhLejfeIS4zL9MSjf/Q2T+QfhELtz8he1D8DL64V8JialPcJPo33lVxmfbFHO9+xrV7VMZvSR2jSdE5Ox6XGjIp9JGds9H1LgmscJ8O6UcZIbq4tXPaawUyRN7u9vxm4RHUXE1jtps9uk+XCfo/qkRbbm6VtBPsnTy7JHnr07YKWN0dGUK74djRe26fSziZRWvI0xLzyAc60ufzbO4+Tae8ydazkyTbcrpPyMMrVdrkYo5cJOtlQ/w2Pd+aeXhpGoX9kjzus4Nj2qPh+C/oRjsfbNGVUt+PYLK27x2g96sO1WHgY+jSeTzbTi8PqEIQkkBCEIAEIQgAQhCABCEb5+dXTW91rhK61LOx7FUQJSy8IQ21tqnFpfIyHCVoOZ72PcijvY9wnP++m/N+0LdW1rx0PzNAPJfz3/ACn8+7sHn5vzvrbtC/i5pj1kiir8kflt+efu7B5xoRC23m2XQ9fw3hyoXpLPe+n8nszRJ4qzY7OxeIgnsi7Z3ksLLHuxNhmxhr2Szdi7OqpUaAcXeZFdn2isACbFdqHxlVtucnVOdrwuhMlzRMxmech67VPjFBtY+M05zmPSMlwzIDNkUG1vOe/0v5yfSFfVGSz5ZD5ZIqNrec9/peTzkeqMlPyzzmPyyRj+lvOeHavnI5w9UZvs2tLFKuAQZWW9W7PVsWQcpLTtXzjXMyhYpVpSTzuO6Xnolt0Kssr0ic3W2sHhYkTTssEzve8so3G629mRgXdbQ2qtoLamJ6u1R3Edx8G7R8Qegt2d56M6gX0HysQ6cdT6c0Yfz75zHNxutvRdg5C30nUfRtqJ0W2vXmp8/A9x9QWKreTZ9Dj8R4dHUx547SXz8zpyE1+w9t05dFeRQ3Elg/WVh9JGHcwPKbCPp5PFyi4vD6hCEIEBCEIAEIQgB4TKQ6W99jkWnBob8Hob51h2XXDu81U6j36nuEsDpM3s+RYZFbaZGRrXT4oNPbt/VBGnmwnPZit8/wBKPRcH0fM/TyXTp+TzSZAQCzMCJnq4xMq1m92eugmmpXnNvQ3KVZa3pg2S3RRb4wV5mLJAryD8XzIXxiHnosgV5R+Mie/KIx6yAeBHIPxkT35RGHHDjkkcg/8AlMPlM1/WQ62QHIPvlExOTGXWTE2QJ5A2mAyyMWJodJI7n5TRZQ9owQ3R0wNCsxipEwKy5aUSX9G2+pwcjgtb8EvIFoPZW3Ytw93YfL3CdBKdQCOYPYR3zkyXh0P72G/HOHa2t2KBwE9r0a6L9k+z7isbon+lnl+M6Pb1iP7/AJLEhCEbPMBCEIAE8M9kZ6Q9u/Jdn5FinSx16mo94ezlqPcOJv1ZDeFkvXW7JqEer2KY6Rd4/lmda6nWmn5mjw4FJ1cfWbU+7SRkCeTMCcuUsvLPotFSrgoR6I9AmQgJ6JA4kKUds2FbzXKY6reGCJrI8DxUPGitFVaBi4jgNMg0RDz0NAo0LhoaxHimQaBGBTihxRPinhaAYFS0x4onxTwtAMCheLY+FdZqaqrLAORNaO4B8DwiMi0svonb5jK/Tr/CEtCHNLAtrL3p6nYlnoV3mUWVnhsRq201AdWQ6eOhHZymnyjzk96Vn/DU/wAsn8S2QC9tTIlHllgZ0djtrjY11QgZiRM5tt292bs24V1+yi6G20j2a18T4k9w7/iZGMvCGbZxri5SeEjRmbXdbbrYeXTkrrojaWKPx6m5Ovw108wI43r3VtwreB/aqfU02gey48D4MO8fymik7xYr7F9e28Wjq6i5XVXQhldQykdhUjUEekUkF6INudfs8VMdXxG6o+PVn2qz8NV/Uk6nTjLmWT57fU6bJVvsYQhCWMQlP9Oe1dXxMQHkqte482PAn3K/xlwGc69J2d1u1Ms66itlpHl1aAEfa4phe8QOxwarn1Oe5N/YiyiKATFRMxED3MEez0SQbtbj5WZ7aAVU66ddZqFPiEA5sfu85NcbohxwPnMi127+AV1j4EMfvmka5PdCl3EdPRLllLfw3KrEVRpZeb0P1kHqMl1buFqq6n1XQj4GQbbe7eThvwXpwhvoWL7Vb6fkt4+R0PlJcGupejX0ah8sJb93RjVWiitG4PKWxi9FOIyIxtv1ZVY+1VpzUH8iRGDl0KarV1abHpM7lZBpmGmW0McV3XVgkiu2ysE9pCuVBPnyiIMzwbp5WUKhocUw1hrAMGfFDimGsNYBgzLzEtMCZiTAEjItLM6JT+D5X6df4QlXGS/cffSjCqurtSxzZYHBrCEABNOfEw5zSppSyxDiVU7NO4wWXt9T3paP4bX/AJZP4lsgbySb87xV5mQt1SuirStZFgUNqHc68ieXtCMt2927c24VV+yq6G20j2a08fMnuHf7tTJl7UngY0n+vpYu3bC3Md2t2bs27q6xoi6G20j2a18T4k9w7/dqZdGzdm4+Fj8CaV1VgvY7EAsdPasdvH/8Ey2bs3HwsfgTSuqsF7HYgEkD2rHbx5fylVb8b8Nlt1NJKYinkOxrmB5O/l4L6nn2abVrPacWc7eKW8kdoL+/HwMN+t9DmN1VWq4tbarqNGtYcusbwHboPPnz7IgRFDMTF223lnoqqIUwUILZE86GdqmvPagn2cmogD8+v21/08fxl5zmPdXP6jOxLtdAl9fF9UsFb/STOnI5p3mODx/HauS9T719P6ghCEZOCE5Z2zk9Zk5Nvb1l9r/asY/znUdraKx8AT905RJ7/HnFNT2HpeAR9qx+X3PQJKtwt1Pll5NgPyenRre7jJ+jUD3a6EnyHmJFlEuvo2wRXs6kge1cz2sfHVyo/wBKLF6480jucS1EqKMx6vYkGXl041JewrTTUoHgqgcgqqPgAJAtodL+jEY+NxKOxrmILefAvZ8Zq+lPbLPlDGB0rx1UleehtddSx9ykD4+MhM2lY84Qlw/hVcq1bdu3vgtbYvS1VYwTKp6jXl1iE2VjzYaageY1k1ztn05NLVWgWVWLry0PaPZdW7j3gic7KJL93+kPKxaVoVK7UUng63rOJFP4gKsOWup9ZMbeyRGs4PjE9Ns+7P0NTvDsN8S+3Hc68PNG0046yDwt/v5gy+8AfNVfo0/dEo7ebeazNKPbXXW1aMoNfH7Sk66HiJ7Dr8TLywP6qr9Gn7gk04y8CfGHZ6Kr0nvb5+RQ+2x+FZX+Zu/jNN3u70f5OUot1Wiluau4JZx4og7R5kjy1jT5Ctu03qchUfNsDkkKODr2Lcz2cgZcd+18eqp36yvhqrLcKOhPCq/RVQfLQCUrgpNtjeu11lEIQqW7SIYvRCmnPLbXyqXT4cc1W1uizJrUtRYuSB+IAa7PQEkH4zO3pSzC5K10qmvJCruQPAtxDU+glibvbV+VY1WQV4DYDqvaAVYqdD3jUcpoo1T2QjdqOIaVKdjTT8vsULYpGoI0I1BB5EEdoIkqr6Mc9lVh1JDAEfOHsI1H4vnPOkrDVM+0qNOsrS1vrEEMfXh19ZbeF/VVfo0/cEzrqTk1LsG9ZxGyuquyvHtdc/sUtsPcnKyi3AFStGKNbZqELKdCFAGrenLzhvduicHqAbetNwcnROALw8PIczr9L7pZ+3t68XBVayOJ+HVKKgoIXxPco7fM8+RkF2vtX+l8nDorqNBUuGYsr6IeEs/IDsCH1IhOEEuVdQ02t1Ns1bJYr3z8Pj8CNbD3ayctitCaqv07G9mtPe3j5DU+Ul9XQ8dPnMzRu8JVqo9WYa/ASwMTDpxqRWgFVNSk8yAABzZ2Y9p7SSZDtodLNCOVpoe5QdOsLCoN5qpBOnv0lvRwgvbMXr9ZqptaZYS8vm2Rza/RPk1qWx7FyQPxNDVYfcCSD8RIvsfbN+Df1leqOp4banBAcA863X/6QZce7e+mPm6qmtdyjU1WacRXvZSOTD7x4TRdJ+6y20tm1rpdSB1un9pV2anzXt18NfASJQWOaBvptfZ6T1bVrrt0+vh4kN3x36szeGtAacddCUJ1ax+8uR2gHsHr7orNlsLd+7MsaqgKXVC5424BwhgO33sJvf8AhZtD8mr/ALo/2mLUpbnYjZpdIvRKSjjsIfMTJh/ws2h4Vf8AdH+00e393r8N1ryAoZ0414G4xw6kdvvBlHFrqjSGqpsfLCSbNVrpzHbOp9n5HHVVZ/eVo/2lB/nOWDOmt031wME+OJR/CWNaZ7s89/kEfZhLxZtoQhHDyhhcuqsPFSPunKOndOsZyztTH6vIvrP9ndYn2bGH8opqew9P/j73sXl9xsJePR9kB9m4un4itWfIrY38tPjKPEn3RbvKtTth2twpc3FST2C3TQp+sANPMecXqliW51+LUO3T5j2PJr+k3BZNoWOR7N6JYh7jogRh6FfvEigEvreXdmrNp6uz2WU61WAatW2nh3g947/vlX53RvtCpiFp69e56WUgjx4SQw+EvODT2KcO4jVKqNc3hrbftI2izaYGwsm5S9OPZaoPCWRGZQ2gOmo79CPjN9sXoxzLGHXqMav8YsVazTwVFJ5+/SWxs3Z1WNStVYCVVKe0jzLOzd57STJhU5ddiut4tCrarEn8iis7ZF9IHX0vTxA8PWKy8Wg56a9vaPjL9wB81V+jT90SnN89ujLyXdP6mterp81Gur/rHn7tJc2CPm6v0afuiaUYUpYOXxec51VSsWHvt8CjdrUFsvIVQWZsm1VUDUsTcwAA98nOxOiqsKGy3Jc8zXVoqr5F9CSfdp6zWbtY4bbJ4vxcjIcfWHWEffz9JYG9GRZXh5D06ixU5EdqjiAZh7lJPpK1Qi8ykX12stjKFFTxlLfzGH/pPZeOOKyqpQO+9y377aTd7NyKrKkagqaeaoUHCuikroo07NQZSHAzt3u7HzZmJ+8mXLuvs5qcPHqcaOqasPyWZixX04tJpVPmeywI8Q0zpgpTscm32lddJ6fhv/Tp+15aOGPmqv0afuCVt0lV/hn/AE6fteWZhD5ur9Gn7ok1+/INY/8AVp8n9ijt5bmszMp2OpN7j3KrFVHoFEkHRZQPldzHtXHPD62Jr+z75ots1/hGR+nt/iNNjuTtIY+YjOdK7QaXJ7F4iCrHyDBfTWKQf/Jl953tRFy0jjH/AKkt6UL2XBCrqBbciP8AV4WbT1KiVCyS/wDbuxkyqLKLOQYaqw7Ucc1Yev3aypNo7jZ1Tlfk7WjX2XpHWKw8eXMeoE11EJc2V0E+D6qqNbrk8POd+002wch68vFev6QvrA07wzhSvqCR6y8tpUhqrkbmrVWKfcUIMg25W4FqWpk5a9WKzxVVEguX7nbTsA7QO3XTs05yXffa4xsK5tdHsU01DvLupGo9wJPpLVJxg3Iw4jbHU6iEKt30z+/2Ko3F3iqwr3tuV2V6DWBWFLcRdG1OpHL2TJuelvC/usj7NX/klVMkRMwjZJLCPQX8Oo1E+eec+ZbJ6W8L+6yPs1f+SQjfveWrNuqspV1VKurIsCg68bNqNCeXtSNzwyHZKWzCnh1FE+eGc+ZiZ0zuiumz8EeGJR/CWczGdS7Lx+roor/u6kT7KAfyjGmW7ON/kMvZhHxY7hCEcPJnhnOnSNg9VtTMXuezrR5ixQ5+8n4ToyU5037L4b8bKA5W1mlj+dW3EPiHP2YvqFmOTt8Dt5NTyvtTX3K0E9BmImQiHae6RYe63Sk1arTmq1qroBeuhsA/PU/T945++TnE322e4BGXWPKwmsj0cCUMkc1TeNskcfU8HoslzLMfLoXhlb97PrBPyhbD+TSGsJ8tRy+JkG3m37tygaq1NOOfpLrq9v1yOQH5o9SZEaxHNays7pSWDOjhlND5ur8TIJy9DLvw9v4grrByaRoig/O18tFHnKWRI4RIV2OBXW6SOpxl4wbP5eas18iohiuRY6ntVlLty1HcQT8ZZezt8MO5QTatTEe0lpCEHw1PJvSVQqRZa5MLXHJjqtFXell4aWMlmvtvZlBLoaeP/ARGc+qj+cX2XvTj219Y9iUkswCWWIHCg6Akd2vbKwVJkK5p6d9wnLhdbW8nnvNvv5cluVx1uti9So4kIYagty1Hvk9xduYoSsHIqBCKD84nLRRy7ZVnVzE1ysbWm3jqa26GNlcK3J+yJbUUG+9gdQbrCCOYINhIIMZPXHzJEnrmD3OpB4WCU7sb+9Wq0ZerIo0S4e0yjuVx2sB4jn75MKd4cNxquTSR52IpHvDEESn7Ejd0m0b5RWHuc+7hdVsuZPH0LW2tvzhUqdLRe47EpPGSfN/oj4yqd5d4Lsy3rLdAq6iusfRrXwHiT3nv9AA3sWNnWUstc9h7R6CrTvmW7739hnYsbuI8sEa2CZo68GImYmZGYmSWZsN3sHrsvFp016y+tT9XjHEfhrOnpRPQ/svrdoi0jVcaprPLjYcCj/Ux/Vl7x3TL2WzxXHrea+MF2L6/1BCEIyefCRPpN2J8p2dcFGtlGmRX4+xrxAe9C33SWTxhqCDzB7R4yJLmWDWm11WRsXVPJyjPZvN9t3zh5t1GmlZPWUHxqfUqPTmv6s0YnKaw9z6XTbG2CnHo9xSuO6oyQx5SZJeQ7rEdViNqo8rEqKyYvUscVrEqhHVSyReTM0SLrXPEWOESWwLykYrXFBXFVSKBJJi5Dfq5iyR2UmBrgCmMnriLpHrpEHSQaRkMbFjaxY+dY1sWUaGIsY2LG1gjy0RrZKjMWM7BGdpjy0xjcZZDUBIzwwMfbC2Q+Vk041f0rXC6/kr2s/ooJ9JJFklGLk+iLh6G9idVhNkMNHy34h49Umqp8Txn1EsCIYWIlVddVY4UrRUQeCqAAPgIvOpGPKkj5rqbnfbKx9rCEISxgEIQgBBeljdQ5WL8oqXW/EBcAdr0/jp5kacQ9x8ZRQnVxEoTpN3MOHkddUv4LkMSmnZVZ2tV5DtI8tR3RTUQ/Uj1HA9bj/Xn/wCfuiHAx1QYzBi1TRQ9W90bWkx5UZrqHj+loCsx9UI8qEZUmPaZZCkx1UI5RY3rEcpLIWkxZVmYEEigEkwbMCJiyxYzBoEJjd1jaxY7eNrJDRtBjK0RpbHlpjO0ygzAaWxlcY6uaMb3lRuA1uaMbDzi99kakwG49AMuHob3W4K2z7V9u4cFGvaKtfaf9Ygei+cgO4m6LZ+SEOox6tHyHHcuvJAfym0092p7p0RRSqKqIoVVUKqjkFUDQADw0jWnrz7TPNcc12I+rwe76+Xd+4pCEI6eSCEIQAIQhAAjHbOx6sqizHvXirsGh8Qe5lPcQeYMfQgTGTi8rqc0b1bsXYGQ1FvNT7VVoGi2168mHge4juPoTqFM6X3m3ZozqDRePOtxpx1PpydT+0d4nP2826+Rg3Gm9eR1NVq68Fqj8ZT4+I7R8CefbU4PK6HuOGcSjqY8k/eXz8hrRbH9Ns0qPpH1F0yOpOJvKLI/osmjpvmwoukoTnE3NTR2jTVU3R5VbLik0bFDFQYzS2Ki2SLtC5MwYzDrYm1sCEgsMbWtPbLY0ttlWbQTMLnjC94pffNfdfKjkIid1k1+RbFLr5r7rNZUchEwsfWPNibFuy70x8deJ3Pafooo7XY9yj/47YbF2Jfl3LRjoXduZ7lRe93buUeP85f+5m5lOBTwJ7dz6G64jQuR+KPBB3D+c1rrc34CHEeIx0seWO8n0Xd4sdbr7tVYOOmPVz09qxyPatsI5uf2AdwAE3EIToJY2R4Wc5Tk5SeWwhCEkqEIQgAQhCABCEIAE1+2th0ZVTUZFYsRvRlbuZW7VYeM2EINZJjJxeVszn7fPo3yMEtYmt+J29aB7VY8LVHZ9Ycvd2SJo+k6sZQeRGoPaPGV9vX0RY95a3EIxbjzKaE0Ofqjmn6vLyik6O2J6nRcbWOTUfH8lQVZEf05MQ23uzl4bcOTSyDXRbB7VT/VccvTt8oxryItjB31y2R5oPKJHTlR7VlSNVZXnHdeX5yTCdZJK8qLDJkeTMiwzJKZg6jefKYm+TNQc2JtmQbIVRsrcqM7sqMbMuNbcuVybRrHV2VGF2RELcmK7L2Nk5b9XjUva3fwj2V82c8l9TAZxGC5pPCGdt2s326O4mVntqg6vHB0fIcewPFUH47eQ5eJEn+63Q3XXw257C5+0UJr1QP57dr+7kPfLJppVFVEUKqjRVUBVUDsAA7BGIUN7yOFreNxiuTT7vv7P27zV7tbr4+DV1WOmmuhssbQ2Wt+Ux/l2Dum4hCNpY2R5Wc5Tk5SeWwhCEkqEIQgAQhCABCEIAEIQgAQhCABCEIAJ3UK6lXUMrDRlYBlI8CD2yFbb6IsC/Vqg2JYe+rnXr51ty+zpJzCVlFS6m1Wotpea5NFH7U6HM+vU0NXkr3AHqrPsvy/1SNZm7udRr12LcgHf1bMv211H3zpWExdC7Dr1ccvjtNKXyf9/Y5b+V6cjyPhFBnTpfI2fU/9ZUln10Rv2iMn3TwD24WOf+TT/wC2VenfeNrjsH71b+Jzsc6JnO850Ym6OAOzCxh/yaf9o8x9l0V/1dNdf1ERf2CR6u+8Hx2vsrfxOc8PY+Zf/U411mvetb8P2tNJI9m9Ee0bSDb1eMvf1jh308kTX7yJekJdaddorZxy57Qil8/78CAbF6G8KrRshny3Hc3zdWv1FOp9SZOMTCrqQV1ItaL2Iiqqj0EXhNoxUeiORdqbb3myTYQhCWMAhCEACEIQAIQhAAhCEACEIQAIQhAAhCEACEIQAIQhAAhCEACEIQAIQhAAhCEACEIQAIQhAAhCEACEIQAIQhAAhCEAP//Z"/>
          <p:cNvSpPr>
            <a:spLocks noChangeAspect="1" noChangeArrowheads="1"/>
          </p:cNvSpPr>
          <p:nvPr/>
        </p:nvSpPr>
        <p:spPr bwMode="auto">
          <a:xfrm>
            <a:off x="63500" y="-696913"/>
            <a:ext cx="1428750" cy="1428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7" name="36 Rectángulo redondeado"/>
          <p:cNvSpPr/>
          <p:nvPr/>
        </p:nvSpPr>
        <p:spPr>
          <a:xfrm>
            <a:off x="1035440" y="260648"/>
            <a:ext cx="8001056" cy="4286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ANÁLISIS FODA</a:t>
            </a:r>
            <a:r>
              <a:rPr lang="es-ES" b="1" dirty="0" smtClean="0"/>
              <a:t>: Oportunidades y Amenazas</a:t>
            </a:r>
            <a:endParaRPr lang="es-EC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7761" name="Imagen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91910"/>
            <a:ext cx="8316416" cy="419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971600" y="192060"/>
            <a:ext cx="8001056" cy="428628"/>
          </a:xfrm>
          <a:prstGeom prst="roundRect">
            <a:avLst/>
          </a:prstGeom>
          <a:solidFill>
            <a:srgbClr val="FF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Promoción-Estrategias</a:t>
            </a:r>
            <a:endParaRPr lang="es-EC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180528" y="90100"/>
            <a:ext cx="500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180528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7"/>
            <a:ext cx="8928992" cy="279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763688" y="2483776"/>
            <a:ext cx="3357586" cy="64294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ESTUDIO DE MERCADO CLIENTES FINALES</a:t>
            </a:r>
            <a:endParaRPr lang="es-EC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763688" y="3631344"/>
            <a:ext cx="3357586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ESTRATEGIAS DEL MARKETING MIX</a:t>
            </a:r>
            <a:endParaRPr lang="es-EC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763688" y="4509120"/>
            <a:ext cx="3744416" cy="97505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ANÁLISIS FINANCIERO</a:t>
            </a:r>
            <a:endParaRPr lang="es-EC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3186" name="AutoShape 2" descr="data:image/jpeg;base64,/9j/4AAQSkZJRgABAQAAAQABAAD/2wBDAAkGBwgHBgkIBwgKCgkLDRYPDQwMDRsUFRAWIB0iIiAdHx8kKDQsJCYxJx8fLT0tMTU3Ojo6Iys/RD84QzQ5Ojf/2wBDAQoKCg0MDRoPDxo3JR8lNzc3Nzc3Nzc3Nzc3Nzc3Nzc3Nzc3Nzc3Nzc3Nzc3Nzc3Nzc3Nzc3Nzc3Nzc3Nzc3Nzf/wAARCAC6AGkDASIAAhEBAxEB/8QAHAAAAgIDAQEAAAAAAAAAAAAAAAUGBwEDBAII/8QAPBAAAgEDAgQFAgQFAgQHAAAAAQIDAAQRBSEGEjFBEyJRYXEykQcUgbEjQqHB0SRyFTNS8ENic4KS8fL/xAAZAQADAQEBAAAAAAAAAAAAAAAAAgMBBAX/xAAkEQADAQACAgICAgMAAAAAAAAAAQIRAyESMQQTIkEUIzJRcf/aAAwDAQACEQMRAD8Au+iiitFCitdxPFbwPNPIscaDLOxwAKgeu8dv54dHiGenjuOv+0U8cdW8QakTyeaKCMvNIkajuxxSteI9LkDmG5E3Id/DUtVTSXT6jcGbWr2V48bZPOeYei5wK79Il09blEtdRlhzt/Eh6/G9dP8AExdsn9i/RYkvFVjFjmjucEZz4RryOMNF/wDFumh/9SNlpGsQeLnW6imLIcMY92rVFpXjo4u8EjfCKB8VJ8UjebJvY6hZ6hH4lldRTqe6MDXVVTX+htZuLi2eW2cfU8TY2+RTPTeKNT0oKmohr+2H0vsr4+ehqdcf+hkyxqK4tJ1O01W1E9lMsi/zL/Mh9CO1dvXpSAFFFFABWm7uIra2knncLGikk1szUQ1e5k1u7vbWAM1vZochDjxJD2+K2J8mD6I1xdrN1qUieIPCtec+HEHGCB/M3r+1LdPFmzkTLJPKR5DG3II//uubUFeXUWZmSTPKvIA2IwBsoHoBTfhqCKW/RrjCRs2F9T6DHzXqJKOPog+2L7m0aeaSK2tZ5p1G6xAeXPqx610nhtINPF7NGySscRwYBYsTsM4qd6VYwaZEoWMeJJIdh2G+5+39a8aqZZL7Tg6hII5i/MDs2VIA+5FQfyHvQ6gWaNorRLGl3KpKoS2WxlyT2G2B0rslsLZLqJbQgzDysSTggf3r3rdpcXJRY4JCHABKkZQjv7Vr0iGSygdAomvdwiyPnAB7sO+K56vV5GpYbrlArNiLlDZDZGx989qXS2a3VsVcKJFPKy/saLe+vpmuEu0jihDJzEk7ZOGxj0961W624n8t0ZgARG4UggZ6HttSTYwgZ77Qb83enSGNwMOv8si+jD+/UVZfDut22uWAuICFkG0sWcmNvT496h+uxxtCxYgMNmz32zmozpOry8Oasl7GcwPhZVOwdPX9OtM51aai66K1W08c9vHNCwaN1DKw6EVs5vn7VE0X6/eiw0qecZ5gvlx6mofwjfwW63St5RIobzMMuxPQe+9OONp3WzdB9CQszfJOB/eq2uJWEKKswXJ50AO4YbD9q7eDj8o/6SuuzfxNceLqdz4Yki8LMcigbc2cFvbbH2ppwVYXd1eWt28Ra0EmAw2Gw2OPTNJdTkuL6+u7yLDyPaiVkUZBXHK32wSaNB4rk02GJfEciAMBDynlYegPzXVU19eIVey0bhHhuFuuQ4UnyfIwT/elWvao2mCNbO1NxcTPyiIHIPrk9Bt3rPDuuT6va80oCnlZlUDbAOMn+opsBHdC8ggUPcFBjOwwRsfavOf4ey3sj3DWu6jGlwNV8J1Q+Uodo9tkB7gbb+9d8eoWwma4spyWJJ5JW82e9c1zbtbyrAiqpiAdvEzjfrj170jQW4ha6jJklG3MRgEfFee+atelnCSRLJ+JdMS1VpZQhJHMjJnO+46b1H+Jbu0staLxyBYgE8TA8obp+nalVvJE3jXd66KsIzDEDlnl/lwPTNLZLa4jvLmF155pVIdWORzHcmrcV+T7IV0SDXbq3WKFsAwzSedgMkgjtUc1BIZWmt4sskYyhJ7f9mvClyTC3OWgPMQwOFYjt64xitMDyeK7yxeGsmVHopxn7V3Yv0LpP/wl1c3WkzabM+ZbNvKD/wBB6Y9h0qfVRv4c3/5Xja1jJ2uVkjYj4yB91q8sVz2uyiZC+Pg5s5yhweaMH/aOYn96rlV8VlACsOYgnsBjr/WrH49TmtgvNygSIzn0Ugj96gELmBg8bLhgS6t2Xof1r0Pjf4EL9jCwsEn0iZrUxLeowjQCQNzRsQXU/GT85pbPp9pqE99LbDkNoqvMscgVJd8eVceUYHQf3plpF1Fp2uQRyflzGeZlZ2wNxsc+hrzqdgbIyv8AlYIIr2NkRyxk5WznqMY74pm2masH3BlwkMVsqFVhRCGY7s7ddye3sMDvTaS+/wCHpMxbMTymUgDDAZyRnvUU0LUEEsVpBMDCI8b4zkbn5PWui81SO+JhBblPkJx6nrXB8hOdZVZhJpL8avYrPEvI+5RCd1GdyT3zUXvo3ROUKw9GC4NOb14LCxSKOXk8GIszZ7Dbel2k3wv4v9Ne208KDMjA4dAf2rynFXrwtVJThHI1Zru38RVB8ZTzAADAOTn3+1TMQ2N7qV5dFrhGA508wIbA3x36nH6V0roFlMY1t2iLL5iObPXfNY1fh6BLOW5WWcvHHgcrdMddq6eFOdIMimoTQicKJI05hjxc45h2OewpbfXANjIJsIowOYtvnA7UqvNTgHjWr85GGVXIzg9sA0pkYu4iRiwB+pj9Qrv44rNYundoUxg4o0iVT9N7EMgY6sB/c19H/rXzhw1F+Y4n0q3Xf/WRY/8AawYn7A19Hfoanyex0Jtbs45j/E2jmiaJz/UH5zmquurESF7cuBIjYLcv8vxnrVv6nam8sZYMkFl2I65qrBZmbULmNJHiuI2OEcfWR2z610fFrponyLsQJ4Uwa3vFjcpuqbrkMuCNjnPlU+xPanLE21vHDY3ttcaZPyrJb4J8L3Jztv1yd8V6udNNvINQjUBjlJ0ZMkZ6mtENt+ZtJY4baFlmwtw0RPMyE4wRj+orrqk8wVEftxFp+ovFciWOd2x4ca+UwsmzKxJ5Wz2+xr1ol1cXOsJBAsjJIDug3KjvuetWFbnTZL0QT6cVQxDwLuZB/EVRjkOdxjfr1qsrw3Gn646wNcafKrkxkjfBPp3qVSuaXDH0c8apcRyxm78WKFoR4SlAfEcHGM5223zg9D61ElnuLC48S2uGWQggjuPY1ZvAerQahFLpWrWz3N1bu0sSzHIYeoz070j/ABHsrODiJZFVQpjB8DGCR/nNQ4cj+ql6BvUcsPFF/Hp9rNKFMrPyLMMr5RjLH0qeRcT3tpZSS6gI7q3ZS0VzbjyOM7bknf16YqrL2MrBGsRkkVhzIuPoXbK/IIP3rzb6rd22BG4wB5VO6j4HStXBK1oxNsf65pDyXDXsdlFcCdecCCYnwyd8nI3/AKfFRyfFsXLBRKRgJ1A9TWTq18VZfzD4b0OK4XY/U5JONyT1rKppYMkTH8JbJ7vjGCTl5ktYpJWb0JHKPvk/ar6qA/hFobaZoBvJ4uWe+YPv1EY+n/P61O8N7Vy0+ymHrFRbiTRYzMb6IFecFZeX3GM1KsV5ZFZSrDIIwQe9bFOXpjWlaaVfxRXbW2oRmSbZAx/mA7fO3XvtTO5hsooWa1YoZMBJV2KH0P29K0cX8PGBVubaJnhViTynzIM/2pJZ3s72zKmZkOQzL9Sn3/zXaspeSZLtHZf2dzqE/wCWuXeEwqXjdOZAXO46beu/T4rku7ebVrKTTtbVY71QDEypz9Ojf7fYYp9pcviRwzC4xyg5QHK/GD71r1WKzu3iglYpJktAwO4I6geo9qX7MZuEa0aSXSdXvptdX/VNCojvrZeZIxnHmH8v8v8Aek/EUF1d3gl1BzcOqBVuIlySoO2cd9+4qYtaxF3V7iOSUoOcKoAbHTb0/euGaR1maSdxkLy5LYGPTFLXKlWpdmYQdWlWYeIok8Q8gBypGfjv8151DTDa24ladHbpyAYY++OlMdUuIy4mUKZE2HLv75pPf6jLdF/GVdyOUA7D4o+zezUjhby5yM+lSTgThiXibWAGBWxtmD3D4yG9FHua0cKcK3/E96qWy8loG/jXBHlT/J9qvrh/RrPQ9LisbBOWOMbserH1J7moXTbKIYRRrHGqIoVVAAA7D0r1j5oAwMCs1M0KKKKAPLAEEEAj0NRnU+FYpJjc6XILWZzmSPB5JPkdj71KMVjHpWzTntGNaVdqy3ujyFbmwuIoif8AnRrzR/cdP1pTf6l+YhTBRpYz5Wz9PuKuVkDKVYAqeoO4NJdU4f0yRGmFjBzqM/R1qj5eu0YoRSV3ql7DdmZJSpbtjAwOgPStk/E7OiiWHLY8xVsAmrZj4X4Yu4GupdMgUqD4mSQFI6536d68aPb8IPOiafp8Ad88jPAcNj0LbUv2SCh6U7BbarrNyy6dp08ocjAjjPKoO2Sx2xUy4Y/DCS7lhu9YuI2tDv4ERbLj522qyNfnW00mSKEBWkXw4lAwOY7AY+SKY2cC29pDCOkaKn2GKTzbeD5i082Fja6faJa2VvHDbxjlWONcACugdKMVmgwKKKKACivOaM0AeqKwDWaACsMARg1msH3oArr8Rze6fptx/wAPlZEmdBKB1MROWH7j4pVr11ZNpEd5FehIVXxEdJ8PGeXbA7AGp3rSWz6paw3gDRXEUiqp6FlHNg/pk/pUMu9BsoNKuLXwI3V2HmdATynqKkuKqfR0rnmUOtEvbrXIOG5b6IpKyC4mQ9uVSQf/AJEVOB7VEuDL2LU3lm8MLLaxLBgDGx//ADUtHeqKWvZG6VZhmiiitECiiigDRz1jnrm8SseJQB2I2SK3VotwCM5rfQAVg9KzWDQAr1yyS5iimbrbsZFPocY/YmovqADZDfQRggfvUv1eTw7F/fAqH33049SarxLBLZ6/D5401TV4eZcssbAL6Dmz+4qdjvUH/D9fD1bWV/6hAw+zVOaS/Yy9BRRRSmhRRRQByT2ufopdLzxHz5p5Wma3SXqKAFdtecre1NopVlUFSPvSq8sDGC0ef0rhivZLeTBOBQBJ6wa4bPUEnUAsAfmu3ORtQAp198RwpncsTj/v5qLXzZwB3NSPixeTTxOshR1YKDjPWkWh2susaDPeFwLpZHWPA8px7U88ky8B8Ta8v0beF3S34mlibAM9kpGf/Ix/zU1BqtuFGuZOMYRqPhlkt5PBKDGGGAR77E/arIXpSeSp6hq43xvKPVFFFAoUUUUAFFFFAGCARuM0n1LS/FJeIb+lOaxigCFsk9tLj6TnrTW11KaAoswLIepprfWSXKEEDNKIma0fwbrDRk7E9qANHF92smihYzuz5I9gCa7eELGPT+H7SFAcOniHPq29cPEOk/mbZBauoDOAQx7HFM4rie0AjkjwijC46ADakU/m2yra+pSiL8TQPpGu2moxbokokbA3C5ww+xqeQyLLGsiNzI4BUjuKS6zb22sWfhh18VfoJOP0rbw+rWGnQ2V1KjSR+ReXpjsP06USsbQXXnKb9jiiiinJBRRRQAUUUUAFFFFAAa4tSshdwlejY2NdtFAESu7HUpri3htYJFjiI5nlYBTg9sEmpUUVshgDXo7DasjpQAqu9JDuskLFGDZ271h7OZ088asc5wDim1eW6UAc+ni4WIi6A5gfL5snHvXVWF6VmgAooooA/9k="/>
          <p:cNvSpPr>
            <a:spLocks noChangeAspect="1" noChangeArrowheads="1"/>
          </p:cNvSpPr>
          <p:nvPr/>
        </p:nvSpPr>
        <p:spPr bwMode="auto">
          <a:xfrm>
            <a:off x="63500" y="-679450"/>
            <a:ext cx="790575" cy="1409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3188" name="AutoShape 4" descr="data:image/jpeg;base64,/9j/4AAQSkZJRgABAQAAAQABAAD/2wBDAAkGBwgHBgkIBwgKCgkLDRYPDQwMDRsUFRAWIB0iIiAdHx8kKDQsJCYxJx8fLT0tMTU3Ojo6Iys/RD84QzQ5Ojf/2wBDAQoKCg0MDRoPDxo3JR8lNzc3Nzc3Nzc3Nzc3Nzc3Nzc3Nzc3Nzc3Nzc3Nzc3Nzc3Nzc3Nzc3Nzc3Nzc3Nzc3Nzf/wAARCAC6AGkDASIAAhEBAxEB/8QAHAAAAgIDAQEAAAAAAAAAAAAAAAUGBwEDBAII/8QAPBAAAgEDAgQFAgQFAgQHAAAAAQIDAAQRBSEGEjFBEyJRYXEykQcUgbEjQqHB0SRyFTNS8ENic4KS8fL/xAAZAQADAQEBAAAAAAAAAAAAAAAAAgMBBAX/xAAkEQADAQACAgICAgMAAAAAAAAAAQIRAyESMQQTIkEUIzJRcf/aAAwDAQACEQMRAD8Au+iiitFCitdxPFbwPNPIscaDLOxwAKgeu8dv54dHiGenjuOv+0U8cdW8QakTyeaKCMvNIkajuxxSteI9LkDmG5E3Id/DUtVTSXT6jcGbWr2V48bZPOeYei5wK79Il09blEtdRlhzt/Eh6/G9dP8AExdsn9i/RYkvFVjFjmjucEZz4RryOMNF/wDFumh/9SNlpGsQeLnW6imLIcMY92rVFpXjo4u8EjfCKB8VJ8UjebJvY6hZ6hH4lldRTqe6MDXVVTX+htZuLi2eW2cfU8TY2+RTPTeKNT0oKmohr+2H0vsr4+ehqdcf+hkyxqK4tJ1O01W1E9lMsi/zL/Mh9CO1dvXpSAFFFFABWm7uIra2knncLGikk1szUQ1e5k1u7vbWAM1vZochDjxJD2+K2J8mD6I1xdrN1qUieIPCtec+HEHGCB/M3r+1LdPFmzkTLJPKR5DG3II//uubUFeXUWZmSTPKvIA2IwBsoHoBTfhqCKW/RrjCRs2F9T6DHzXqJKOPog+2L7m0aeaSK2tZ5p1G6xAeXPqx610nhtINPF7NGySscRwYBYsTsM4qd6VYwaZEoWMeJJIdh2G+5+39a8aqZZL7Tg6hII5i/MDs2VIA+5FQfyHvQ6gWaNorRLGl3KpKoS2WxlyT2G2B0rslsLZLqJbQgzDysSTggf3r3rdpcXJRY4JCHABKkZQjv7Vr0iGSygdAomvdwiyPnAB7sO+K56vV5GpYbrlArNiLlDZDZGx989qXS2a3VsVcKJFPKy/saLe+vpmuEu0jihDJzEk7ZOGxj0961W624n8t0ZgARG4UggZ6HttSTYwgZ77Qb83enSGNwMOv8si+jD+/UVZfDut22uWAuICFkG0sWcmNvT496h+uxxtCxYgMNmz32zmozpOry8Oasl7GcwPhZVOwdPX9OtM51aai66K1W08c9vHNCwaN1DKw6EVs5vn7VE0X6/eiw0qecZ5gvlx6mofwjfwW63St5RIobzMMuxPQe+9OONp3WzdB9CQszfJOB/eq2uJWEKKswXJ50AO4YbD9q7eDj8o/6SuuzfxNceLqdz4Yki8LMcigbc2cFvbbH2ppwVYXd1eWt28Ra0EmAw2Gw2OPTNJdTkuL6+u7yLDyPaiVkUZBXHK32wSaNB4rk02GJfEciAMBDynlYegPzXVU19eIVey0bhHhuFuuQ4UnyfIwT/elWvao2mCNbO1NxcTPyiIHIPrk9Bt3rPDuuT6va80oCnlZlUDbAOMn+opsBHdC8ggUPcFBjOwwRsfavOf4ey3sj3DWu6jGlwNV8J1Q+Uodo9tkB7gbb+9d8eoWwma4spyWJJ5JW82e9c1zbtbyrAiqpiAdvEzjfrj170jQW4ha6jJklG3MRgEfFee+atelnCSRLJ+JdMS1VpZQhJHMjJnO+46b1H+Jbu0staLxyBYgE8TA8obp+nalVvJE3jXd66KsIzDEDlnl/lwPTNLZLa4jvLmF155pVIdWORzHcmrcV+T7IV0SDXbq3WKFsAwzSedgMkgjtUc1BIZWmt4sskYyhJ7f9mvClyTC3OWgPMQwOFYjt64xitMDyeK7yxeGsmVHopxn7V3Yv0LpP/wl1c3WkzabM+ZbNvKD/wBB6Y9h0qfVRv4c3/5Xja1jJ2uVkjYj4yB91q8sVz2uyiZC+Pg5s5yhweaMH/aOYn96rlV8VlACsOYgnsBjr/WrH49TmtgvNygSIzn0Ugj96gELmBg8bLhgS6t2Xof1r0Pjf4EL9jCwsEn0iZrUxLeowjQCQNzRsQXU/GT85pbPp9pqE99LbDkNoqvMscgVJd8eVceUYHQf3plpF1Fp2uQRyflzGeZlZ2wNxsc+hrzqdgbIyv8AlYIIr2NkRyxk5WznqMY74pm2masH3BlwkMVsqFVhRCGY7s7ddye3sMDvTaS+/wCHpMxbMTymUgDDAZyRnvUU0LUEEsVpBMDCI8b4zkbn5PWui81SO+JhBblPkJx6nrXB8hOdZVZhJpL8avYrPEvI+5RCd1GdyT3zUXvo3ROUKw9GC4NOb14LCxSKOXk8GIszZ7Dbel2k3wv4v9Ne208KDMjA4dAf2rynFXrwtVJThHI1Zru38RVB8ZTzAADAOTn3+1TMQ2N7qV5dFrhGA508wIbA3x36nH6V0roFlMY1t2iLL5iObPXfNY1fh6BLOW5WWcvHHgcrdMddq6eFOdIMimoTQicKJI05hjxc45h2OewpbfXANjIJsIowOYtvnA7UqvNTgHjWr85GGVXIzg9sA0pkYu4iRiwB+pj9Qrv44rNYundoUxg4o0iVT9N7EMgY6sB/c19H/rXzhw1F+Y4n0q3Xf/WRY/8AawYn7A19Hfoanyex0Jtbs45j/E2jmiaJz/UH5zmquurESF7cuBIjYLcv8vxnrVv6nam8sZYMkFl2I65qrBZmbULmNJHiuI2OEcfWR2z610fFrponyLsQJ4Uwa3vFjcpuqbrkMuCNjnPlU+xPanLE21vHDY3ttcaZPyrJb4J8L3Jztv1yd8V6udNNvINQjUBjlJ0ZMkZ6mtENt+ZtJY4baFlmwtw0RPMyE4wRj+orrqk8wVEftxFp+ovFciWOd2x4ca+UwsmzKxJ5Wz2+xr1ol1cXOsJBAsjJIDug3KjvuetWFbnTZL0QT6cVQxDwLuZB/EVRjkOdxjfr1qsrw3Gn646wNcafKrkxkjfBPp3qVSuaXDH0c8apcRyxm78WKFoR4SlAfEcHGM5223zg9D61ElnuLC48S2uGWQggjuPY1ZvAerQahFLpWrWz3N1bu0sSzHIYeoz070j/ABHsrODiJZFVQpjB8DGCR/nNQ4cj+ql6BvUcsPFF/Hp9rNKFMrPyLMMr5RjLH0qeRcT3tpZSS6gI7q3ZS0VzbjyOM7bknf16YqrL2MrBGsRkkVhzIuPoXbK/IIP3rzb6rd22BG4wB5VO6j4HStXBK1oxNsf65pDyXDXsdlFcCdecCCYnwyd8nI3/AKfFRyfFsXLBRKRgJ1A9TWTq18VZfzD4b0OK4XY/U5JONyT1rKppYMkTH8JbJ7vjGCTl5ktYpJWb0JHKPvk/ar6qA/hFobaZoBvJ4uWe+YPv1EY+n/P61O8N7Vy0+ymHrFRbiTRYzMb6IFecFZeX3GM1KsV5ZFZSrDIIwQe9bFOXpjWlaaVfxRXbW2oRmSbZAx/mA7fO3XvtTO5hsooWa1YoZMBJV2KH0P29K0cX8PGBVubaJnhViTynzIM/2pJZ3s72zKmZkOQzL9Sn3/zXaspeSZLtHZf2dzqE/wCWuXeEwqXjdOZAXO46beu/T4rku7ebVrKTTtbVY71QDEypz9Ojf7fYYp9pcviRwzC4xyg5QHK/GD71r1WKzu3iglYpJktAwO4I6geo9qX7MZuEa0aSXSdXvptdX/VNCojvrZeZIxnHmH8v8v8Aek/EUF1d3gl1BzcOqBVuIlySoO2cd9+4qYtaxF3V7iOSUoOcKoAbHTb0/euGaR1maSdxkLy5LYGPTFLXKlWpdmYQdWlWYeIok8Q8gBypGfjv8151DTDa24ladHbpyAYY++OlMdUuIy4mUKZE2HLv75pPf6jLdF/GVdyOUA7D4o+zezUjhby5yM+lSTgThiXibWAGBWxtmD3D4yG9FHua0cKcK3/E96qWy8loG/jXBHlT/J9qvrh/RrPQ9LisbBOWOMbserH1J7moXTbKIYRRrHGqIoVVAAA7D0r1j5oAwMCs1M0KKKKAPLAEEEAj0NRnU+FYpJjc6XILWZzmSPB5JPkdj71KMVjHpWzTntGNaVdqy3ujyFbmwuIoif8AnRrzR/cdP1pTf6l+YhTBRpYz5Wz9PuKuVkDKVYAqeoO4NJdU4f0yRGmFjBzqM/R1qj5eu0YoRSV3ql7DdmZJSpbtjAwOgPStk/E7OiiWHLY8xVsAmrZj4X4Yu4GupdMgUqD4mSQFI6536d68aPb8IPOiafp8Ad88jPAcNj0LbUv2SCh6U7BbarrNyy6dp08ocjAjjPKoO2Sx2xUy4Y/DCS7lhu9YuI2tDv4ERbLj522qyNfnW00mSKEBWkXw4lAwOY7AY+SKY2cC29pDCOkaKn2GKTzbeD5i082Fja6faJa2VvHDbxjlWONcACugdKMVmgwKKKKACivOaM0AeqKwDWaACsMARg1msH3oArr8Rze6fptx/wAPlZEmdBKB1MROWH7j4pVr11ZNpEd5FehIVXxEdJ8PGeXbA7AGp3rSWz6paw3gDRXEUiqp6FlHNg/pk/pUMu9BsoNKuLXwI3V2HmdATynqKkuKqfR0rnmUOtEvbrXIOG5b6IpKyC4mQ9uVSQf/AJEVOB7VEuDL2LU3lm8MLLaxLBgDGx//ADUtHeqKWvZG6VZhmiiitECiiigDRz1jnrm8SseJQB2I2SK3VotwCM5rfQAVg9KzWDQAr1yyS5iimbrbsZFPocY/YmovqADZDfQRggfvUv1eTw7F/fAqH33049SarxLBLZ6/D5401TV4eZcssbAL6Dmz+4qdjvUH/D9fD1bWV/6hAw+zVOaS/Yy9BRRRSmhRRRQByT2ufopdLzxHz5p5Wma3SXqKAFdtecre1NopVlUFSPvSq8sDGC0ef0rhivZLeTBOBQBJ6wa4bPUEnUAsAfmu3ORtQAp198RwpncsTj/v5qLXzZwB3NSPixeTTxOshR1YKDjPWkWh2susaDPeFwLpZHWPA8px7U88ky8B8Ta8v0beF3S34mlibAM9kpGf/Ix/zU1BqtuFGuZOMYRqPhlkt5PBKDGGGAR77E/arIXpSeSp6hq43xvKPVFFFAoUUUUAFFFFAGCARuM0n1LS/FJeIb+lOaxigCFsk9tLj6TnrTW11KaAoswLIepprfWSXKEEDNKIma0fwbrDRk7E9qANHF92smihYzuz5I9gCa7eELGPT+H7SFAcOniHPq29cPEOk/mbZBauoDOAQx7HFM4rie0AjkjwijC46ADakU/m2yra+pSiL8TQPpGu2moxbokokbA3C5ww+xqeQyLLGsiNzI4BUjuKS6zb22sWfhh18VfoJOP0rbw+rWGnQ2V1KjSR+ReXpjsP06USsbQXXnKb9jiiiinJBRRRQAUUUUAFFFFAAa4tSshdwlejY2NdtFAESu7HUpri3htYJFjiI5nlYBTg9sEmpUUVshgDXo7DasjpQAqu9JDuskLFGDZ271h7OZ088asc5wDim1eW6UAc+ni4WIi6A5gfL5snHvXVWF6VmgAooooA/9k="/>
          <p:cNvSpPr>
            <a:spLocks noChangeAspect="1" noChangeArrowheads="1"/>
          </p:cNvSpPr>
          <p:nvPr/>
        </p:nvSpPr>
        <p:spPr bwMode="auto">
          <a:xfrm>
            <a:off x="63500" y="-679450"/>
            <a:ext cx="790575" cy="1409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9 Imagen" descr="imagesCARRL4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2348880"/>
            <a:ext cx="1501202" cy="2664296"/>
          </a:xfrm>
          <a:prstGeom prst="rect">
            <a:avLst/>
          </a:prstGeom>
        </p:spPr>
      </p:pic>
      <p:sp>
        <p:nvSpPr>
          <p:cNvPr id="12" name="11 Rectángulo redondeado"/>
          <p:cNvSpPr/>
          <p:nvPr/>
        </p:nvSpPr>
        <p:spPr>
          <a:xfrm>
            <a:off x="1691680" y="1124744"/>
            <a:ext cx="3528392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ANÁLISIS FODA</a:t>
            </a:r>
            <a:endParaRPr lang="es-EC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971600" y="192060"/>
            <a:ext cx="8001056" cy="42862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Promoción-Estrategias</a:t>
            </a:r>
            <a:endParaRPr lang="es-EC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390230" y="2139821"/>
            <a:ext cx="72142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Gracias por su atención.</a:t>
            </a:r>
          </a:p>
          <a:p>
            <a:pPr algn="ctr"/>
            <a:endParaRPr lang="es-E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Preguntas y Respuestas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1043608" y="260648"/>
            <a:ext cx="8001056" cy="4286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ANÁLISIS FODA: </a:t>
            </a:r>
            <a:r>
              <a:rPr lang="es-ES" b="1" dirty="0" smtClean="0"/>
              <a:t> Fortalezas y Debilidades</a:t>
            </a:r>
            <a:endParaRPr lang="es-EC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5713" name="Imagen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1772816"/>
            <a:ext cx="84604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1026296" y="260648"/>
            <a:ext cx="8001056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400" b="1" dirty="0" smtClean="0"/>
              <a:t>ANÁLISIS </a:t>
            </a:r>
            <a:r>
              <a:rPr lang="es-ES" sz="2400" b="1" dirty="0" smtClean="0"/>
              <a:t>FODA: </a:t>
            </a:r>
            <a:r>
              <a:rPr lang="es-ES" sz="2400" dirty="0" smtClean="0"/>
              <a:t>Matriz Síntesis Estratégicas Ofensivas, Defensivas, Respuesta y Mejoramiento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72707" name="Imagen 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86974"/>
            <a:ext cx="8208912" cy="579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800000" y="1071546"/>
            <a:ext cx="3357586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ANÁLISIS FODA</a:t>
            </a:r>
            <a:endParaRPr lang="es-EC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691680" y="2276872"/>
            <a:ext cx="3789064" cy="99842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ESTUDIO DE MERCADO CLIENTES FINALES</a:t>
            </a:r>
            <a:endParaRPr lang="es-EC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3186" name="AutoShape 2" descr="data:image/jpeg;base64,/9j/4AAQSkZJRgABAQAAAQABAAD/2wBDAAkGBwgHBgkIBwgKCgkLDRYPDQwMDRsUFRAWIB0iIiAdHx8kKDQsJCYxJx8fLT0tMTU3Ojo6Iys/RD84QzQ5Ojf/2wBDAQoKCg0MDRoPDxo3JR8lNzc3Nzc3Nzc3Nzc3Nzc3Nzc3Nzc3Nzc3Nzc3Nzc3Nzc3Nzc3Nzc3Nzc3Nzc3Nzc3Nzf/wAARCAC6AGkDASIAAhEBAxEB/8QAHAAAAgIDAQEAAAAAAAAAAAAAAAUGBwEDBAII/8QAPBAAAgEDAgQFAgQFAgQHAAAAAQIDAAQRBSEGEjFBEyJRYXEykQcUgbEjQqHB0SRyFTNS8ENic4KS8fL/xAAZAQADAQEBAAAAAAAAAAAAAAAAAgMBBAX/xAAkEQADAQACAgICAgMAAAAAAAAAAQIRAyESMQQTIkEUIzJRcf/aAAwDAQACEQMRAD8Au+iiitFCitdxPFbwPNPIscaDLOxwAKgeu8dv54dHiGenjuOv+0U8cdW8QakTyeaKCMvNIkajuxxSteI9LkDmG5E3Id/DUtVTSXT6jcGbWr2V48bZPOeYei5wK79Il09blEtdRlhzt/Eh6/G9dP8AExdsn9i/RYkvFVjFjmjucEZz4RryOMNF/wDFumh/9SNlpGsQeLnW6imLIcMY92rVFpXjo4u8EjfCKB8VJ8UjebJvY6hZ6hH4lldRTqe6MDXVVTX+htZuLi2eW2cfU8TY2+RTPTeKNT0oKmohr+2H0vsr4+ehqdcf+hkyxqK4tJ1O01W1E9lMsi/zL/Mh9CO1dvXpSAFFFFABWm7uIra2knncLGikk1szUQ1e5k1u7vbWAM1vZochDjxJD2+K2J8mD6I1xdrN1qUieIPCtec+HEHGCB/M3r+1LdPFmzkTLJPKR5DG3II//uubUFeXUWZmSTPKvIA2IwBsoHoBTfhqCKW/RrjCRs2F9T6DHzXqJKOPog+2L7m0aeaSK2tZ5p1G6xAeXPqx610nhtINPF7NGySscRwYBYsTsM4qd6VYwaZEoWMeJJIdh2G+5+39a8aqZZL7Tg6hII5i/MDs2VIA+5FQfyHvQ6gWaNorRLGl3KpKoS2WxlyT2G2B0rslsLZLqJbQgzDysSTggf3r3rdpcXJRY4JCHABKkZQjv7Vr0iGSygdAomvdwiyPnAB7sO+K56vV5GpYbrlArNiLlDZDZGx989qXS2a3VsVcKJFPKy/saLe+vpmuEu0jihDJzEk7ZOGxj0961W624n8t0ZgARG4UggZ6HttSTYwgZ77Qb83enSGNwMOv8si+jD+/UVZfDut22uWAuICFkG0sWcmNvT496h+uxxtCxYgMNmz32zmozpOry8Oasl7GcwPhZVOwdPX9OtM51aai66K1W08c9vHNCwaN1DKw6EVs5vn7VE0X6/eiw0qecZ5gvlx6mofwjfwW63St5RIobzMMuxPQe+9OONp3WzdB9CQszfJOB/eq2uJWEKKswXJ50AO4YbD9q7eDj8o/6SuuzfxNceLqdz4Yki8LMcigbc2cFvbbH2ppwVYXd1eWt28Ra0EmAw2Gw2OPTNJdTkuL6+u7yLDyPaiVkUZBXHK32wSaNB4rk02GJfEciAMBDynlYegPzXVU19eIVey0bhHhuFuuQ4UnyfIwT/elWvao2mCNbO1NxcTPyiIHIPrk9Bt3rPDuuT6va80oCnlZlUDbAOMn+opsBHdC8ggUPcFBjOwwRsfavOf4ey3sj3DWu6jGlwNV8J1Q+Uodo9tkB7gbb+9d8eoWwma4spyWJJ5JW82e9c1zbtbyrAiqpiAdvEzjfrj170jQW4ha6jJklG3MRgEfFee+atelnCSRLJ+JdMS1VpZQhJHMjJnO+46b1H+Jbu0staLxyBYgE8TA8obp+nalVvJE3jXd66KsIzDEDlnl/lwPTNLZLa4jvLmF155pVIdWORzHcmrcV+T7IV0SDXbq3WKFsAwzSedgMkgjtUc1BIZWmt4sskYyhJ7f9mvClyTC3OWgPMQwOFYjt64xitMDyeK7yxeGsmVHopxn7V3Yv0LpP/wl1c3WkzabM+ZbNvKD/wBB6Y9h0qfVRv4c3/5Xja1jJ2uVkjYj4yB91q8sVz2uyiZC+Pg5s5yhweaMH/aOYn96rlV8VlACsOYgnsBjr/WrH49TmtgvNygSIzn0Ugj96gELmBg8bLhgS6t2Xof1r0Pjf4EL9jCwsEn0iZrUxLeowjQCQNzRsQXU/GT85pbPp9pqE99LbDkNoqvMscgVJd8eVceUYHQf3plpF1Fp2uQRyflzGeZlZ2wNxsc+hrzqdgbIyv8AlYIIr2NkRyxk5WznqMY74pm2masH3BlwkMVsqFVhRCGY7s7ddye3sMDvTaS+/wCHpMxbMTymUgDDAZyRnvUU0LUEEsVpBMDCI8b4zkbn5PWui81SO+JhBblPkJx6nrXB8hOdZVZhJpL8avYrPEvI+5RCd1GdyT3zUXvo3ROUKw9GC4NOb14LCxSKOXk8GIszZ7Dbel2k3wv4v9Ne208KDMjA4dAf2rynFXrwtVJThHI1Zru38RVB8ZTzAADAOTn3+1TMQ2N7qV5dFrhGA508wIbA3x36nH6V0roFlMY1t2iLL5iObPXfNY1fh6BLOW5WWcvHHgcrdMddq6eFOdIMimoTQicKJI05hjxc45h2OewpbfXANjIJsIowOYtvnA7UqvNTgHjWr85GGVXIzg9sA0pkYu4iRiwB+pj9Qrv44rNYundoUxg4o0iVT9N7EMgY6sB/c19H/rXzhw1F+Y4n0q3Xf/WRY/8AawYn7A19Hfoanyex0Jtbs45j/E2jmiaJz/UH5zmquurESF7cuBIjYLcv8vxnrVv6nam8sZYMkFl2I65qrBZmbULmNJHiuI2OEcfWR2z610fFrponyLsQJ4Uwa3vFjcpuqbrkMuCNjnPlU+xPanLE21vHDY3ttcaZPyrJb4J8L3Jztv1yd8V6udNNvINQjUBjlJ0ZMkZ6mtENt+ZtJY4baFlmwtw0RPMyE4wRj+orrqk8wVEftxFp+ovFciWOd2x4ca+UwsmzKxJ5Wz2+xr1ol1cXOsJBAsjJIDug3KjvuetWFbnTZL0QT6cVQxDwLuZB/EVRjkOdxjfr1qsrw3Gn646wNcafKrkxkjfBPp3qVSuaXDH0c8apcRyxm78WKFoR4SlAfEcHGM5223zg9D61ElnuLC48S2uGWQggjuPY1ZvAerQahFLpWrWz3N1bu0sSzHIYeoz070j/ABHsrODiJZFVQpjB8DGCR/nNQ4cj+ql6BvUcsPFF/Hp9rNKFMrPyLMMr5RjLH0qeRcT3tpZSS6gI7q3ZS0VzbjyOM7bknf16YqrL2MrBGsRkkVhzIuPoXbK/IIP3rzb6rd22BG4wB5VO6j4HStXBK1oxNsf65pDyXDXsdlFcCdecCCYnwyd8nI3/AKfFRyfFsXLBRKRgJ1A9TWTq18VZfzD4b0OK4XY/U5JONyT1rKppYMkTH8JbJ7vjGCTl5ktYpJWb0JHKPvk/ar6qA/hFobaZoBvJ4uWe+YPv1EY+n/P61O8N7Vy0+ymHrFRbiTRYzMb6IFecFZeX3GM1KsV5ZFZSrDIIwQe9bFOXpjWlaaVfxRXbW2oRmSbZAx/mA7fO3XvtTO5hsooWa1YoZMBJV2KH0P29K0cX8PGBVubaJnhViTynzIM/2pJZ3s72zKmZkOQzL9Sn3/zXaspeSZLtHZf2dzqE/wCWuXeEwqXjdOZAXO46beu/T4rku7ebVrKTTtbVY71QDEypz9Ojf7fYYp9pcviRwzC4xyg5QHK/GD71r1WKzu3iglYpJktAwO4I6geo9qX7MZuEa0aSXSdXvptdX/VNCojvrZeZIxnHmH8v8v8Aek/EUF1d3gl1BzcOqBVuIlySoO2cd9+4qYtaxF3V7iOSUoOcKoAbHTb0/euGaR1maSdxkLy5LYGPTFLXKlWpdmYQdWlWYeIok8Q8gBypGfjv8151DTDa24ladHbpyAYY++OlMdUuIy4mUKZE2HLv75pPf6jLdF/GVdyOUA7D4o+zezUjhby5yM+lSTgThiXibWAGBWxtmD3D4yG9FHua0cKcK3/E96qWy8loG/jXBHlT/J9qvrh/RrPQ9LisbBOWOMbserH1J7moXTbKIYRRrHGqIoVVAAA7D0r1j5oAwMCs1M0KKKKAPLAEEEAj0NRnU+FYpJjc6XILWZzmSPB5JPkdj71KMVjHpWzTntGNaVdqy3ujyFbmwuIoif8AnRrzR/cdP1pTf6l+YhTBRpYz5Wz9PuKuVkDKVYAqeoO4NJdU4f0yRGmFjBzqM/R1qj5eu0YoRSV3ql7DdmZJSpbtjAwOgPStk/E7OiiWHLY8xVsAmrZj4X4Yu4GupdMgUqD4mSQFI6536d68aPb8IPOiafp8Ad88jPAcNj0LbUv2SCh6U7BbarrNyy6dp08ocjAjjPKoO2Sx2xUy4Y/DCS7lhu9YuI2tDv4ERbLj522qyNfnW00mSKEBWkXw4lAwOY7AY+SKY2cC29pDCOkaKn2GKTzbeD5i082Fja6faJa2VvHDbxjlWONcACugdKMVmgwKKKKACivOaM0AeqKwDWaACsMARg1msH3oArr8Rze6fptx/wAPlZEmdBKB1MROWH7j4pVr11ZNpEd5FehIVXxEdJ8PGeXbA7AGp3rSWz6paw3gDRXEUiqp6FlHNg/pk/pUMu9BsoNKuLXwI3V2HmdATynqKkuKqfR0rnmUOtEvbrXIOG5b6IpKyC4mQ9uVSQf/AJEVOB7VEuDL2LU3lm8MLLaxLBgDGx//ADUtHeqKWvZG6VZhmiiitECiiigDRz1jnrm8SseJQB2I2SK3VotwCM5rfQAVg9KzWDQAr1yyS5iimbrbsZFPocY/YmovqADZDfQRggfvUv1eTw7F/fAqH33049SarxLBLZ6/D5401TV4eZcssbAL6Dmz+4qdjvUH/D9fD1bWV/6hAw+zVOaS/Yy9BRRRSmhRRRQByT2ufopdLzxHz5p5Wma3SXqKAFdtecre1NopVlUFSPvSq8sDGC0ef0rhivZLeTBOBQBJ6wa4bPUEnUAsAfmu3ORtQAp198RwpncsTj/v5qLXzZwB3NSPixeTTxOshR1YKDjPWkWh2susaDPeFwLpZHWPA8px7U88ky8B8Ta8v0beF3S34mlibAM9kpGf/Ix/zU1BqtuFGuZOMYRqPhlkt5PBKDGGGAR77E/arIXpSeSp6hq43xvKPVFFFAoUUUUAFFFFAGCARuM0n1LS/FJeIb+lOaxigCFsk9tLj6TnrTW11KaAoswLIepprfWSXKEEDNKIma0fwbrDRk7E9qANHF92smihYzuz5I9gCa7eELGPT+H7SFAcOniHPq29cPEOk/mbZBauoDOAQx7HFM4rie0AjkjwijC46ADakU/m2yra+pSiL8TQPpGu2moxbokokbA3C5ww+xqeQyLLGsiNzI4BUjuKS6zb22sWfhh18VfoJOP0rbw+rWGnQ2V1KjSR+ReXpjsP06USsbQXXnKb9jiiiinJBRRRQAUUUUAFFFFAAa4tSshdwlejY2NdtFAESu7HUpri3htYJFjiI5nlYBTg9sEmpUUVshgDXo7DasjpQAqu9JDuskLFGDZ271h7OZ088asc5wDim1eW6UAc+ni4WIi6A5gfL5snHvXVWF6VmgAooooA/9k="/>
          <p:cNvSpPr>
            <a:spLocks noChangeAspect="1" noChangeArrowheads="1"/>
          </p:cNvSpPr>
          <p:nvPr/>
        </p:nvSpPr>
        <p:spPr bwMode="auto">
          <a:xfrm>
            <a:off x="63500" y="-679450"/>
            <a:ext cx="790575" cy="1409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3188" name="AutoShape 4" descr="data:image/jpeg;base64,/9j/4AAQSkZJRgABAQAAAQABAAD/2wBDAAkGBwgHBgkIBwgKCgkLDRYPDQwMDRsUFRAWIB0iIiAdHx8kKDQsJCYxJx8fLT0tMTU3Ojo6Iys/RD84QzQ5Ojf/2wBDAQoKCg0MDRoPDxo3JR8lNzc3Nzc3Nzc3Nzc3Nzc3Nzc3Nzc3Nzc3Nzc3Nzc3Nzc3Nzc3Nzc3Nzc3Nzc3Nzc3Nzf/wAARCAC6AGkDASIAAhEBAxEB/8QAHAAAAgIDAQEAAAAAAAAAAAAAAAUGBwEDBAII/8QAPBAAAgEDAgQFAgQFAgQHAAAAAQIDAAQRBSEGEjFBEyJRYXEykQcUgbEjQqHB0SRyFTNS8ENic4KS8fL/xAAZAQADAQEBAAAAAAAAAAAAAAAAAgMBBAX/xAAkEQADAQACAgICAgMAAAAAAAAAAQIRAyESMQQTIkEUIzJRcf/aAAwDAQACEQMRAD8Au+iiitFCitdxPFbwPNPIscaDLOxwAKgeu8dv54dHiGenjuOv+0U8cdW8QakTyeaKCMvNIkajuxxSteI9LkDmG5E3Id/DUtVTSXT6jcGbWr2V48bZPOeYei5wK79Il09blEtdRlhzt/Eh6/G9dP8AExdsn9i/RYkvFVjFjmjucEZz4RryOMNF/wDFumh/9SNlpGsQeLnW6imLIcMY92rVFpXjo4u8EjfCKB8VJ8UjebJvY6hZ6hH4lldRTqe6MDXVVTX+htZuLi2eW2cfU8TY2+RTPTeKNT0oKmohr+2H0vsr4+ehqdcf+hkyxqK4tJ1O01W1E9lMsi/zL/Mh9CO1dvXpSAFFFFABWm7uIra2knncLGikk1szUQ1e5k1u7vbWAM1vZochDjxJD2+K2J8mD6I1xdrN1qUieIPCtec+HEHGCB/M3r+1LdPFmzkTLJPKR5DG3II//uubUFeXUWZmSTPKvIA2IwBsoHoBTfhqCKW/RrjCRs2F9T6DHzXqJKOPog+2L7m0aeaSK2tZ5p1G6xAeXPqx610nhtINPF7NGySscRwYBYsTsM4qd6VYwaZEoWMeJJIdh2G+5+39a8aqZZL7Tg6hII5i/MDs2VIA+5FQfyHvQ6gWaNorRLGl3KpKoS2WxlyT2G2B0rslsLZLqJbQgzDysSTggf3r3rdpcXJRY4JCHABKkZQjv7Vr0iGSygdAomvdwiyPnAB7sO+K56vV5GpYbrlArNiLlDZDZGx989qXS2a3VsVcKJFPKy/saLe+vpmuEu0jihDJzEk7ZOGxj0961W624n8t0ZgARG4UggZ6HttSTYwgZ77Qb83enSGNwMOv8si+jD+/UVZfDut22uWAuICFkG0sWcmNvT496h+uxxtCxYgMNmz32zmozpOry8Oasl7GcwPhZVOwdPX9OtM51aai66K1W08c9vHNCwaN1DKw6EVs5vn7VE0X6/eiw0qecZ5gvlx6mofwjfwW63St5RIobzMMuxPQe+9OONp3WzdB9CQszfJOB/eq2uJWEKKswXJ50AO4YbD9q7eDj8o/6SuuzfxNceLqdz4Yki8LMcigbc2cFvbbH2ppwVYXd1eWt28Ra0EmAw2Gw2OPTNJdTkuL6+u7yLDyPaiVkUZBXHK32wSaNB4rk02GJfEciAMBDynlYegPzXVU19eIVey0bhHhuFuuQ4UnyfIwT/elWvao2mCNbO1NxcTPyiIHIPrk9Bt3rPDuuT6va80oCnlZlUDbAOMn+opsBHdC8ggUPcFBjOwwRsfavOf4ey3sj3DWu6jGlwNV8J1Q+Uodo9tkB7gbb+9d8eoWwma4spyWJJ5JW82e9c1zbtbyrAiqpiAdvEzjfrj170jQW4ha6jJklG3MRgEfFee+atelnCSRLJ+JdMS1VpZQhJHMjJnO+46b1H+Jbu0staLxyBYgE8TA8obp+nalVvJE3jXd66KsIzDEDlnl/lwPTNLZLa4jvLmF155pVIdWORzHcmrcV+T7IV0SDXbq3WKFsAwzSedgMkgjtUc1BIZWmt4sskYyhJ7f9mvClyTC3OWgPMQwOFYjt64xitMDyeK7yxeGsmVHopxn7V3Yv0LpP/wl1c3WkzabM+ZbNvKD/wBB6Y9h0qfVRv4c3/5Xja1jJ2uVkjYj4yB91q8sVz2uyiZC+Pg5s5yhweaMH/aOYn96rlV8VlACsOYgnsBjr/WrH49TmtgvNygSIzn0Ugj96gELmBg8bLhgS6t2Xof1r0Pjf4EL9jCwsEn0iZrUxLeowjQCQNzRsQXU/GT85pbPp9pqE99LbDkNoqvMscgVJd8eVceUYHQf3plpF1Fp2uQRyflzGeZlZ2wNxsc+hrzqdgbIyv8AlYIIr2NkRyxk5WznqMY74pm2masH3BlwkMVsqFVhRCGY7s7ddye3sMDvTaS+/wCHpMxbMTymUgDDAZyRnvUU0LUEEsVpBMDCI8b4zkbn5PWui81SO+JhBblPkJx6nrXB8hOdZVZhJpL8avYrPEvI+5RCd1GdyT3zUXvo3ROUKw9GC4NOb14LCxSKOXk8GIszZ7Dbel2k3wv4v9Ne208KDMjA4dAf2rynFXrwtVJThHI1Zru38RVB8ZTzAADAOTn3+1TMQ2N7qV5dFrhGA508wIbA3x36nH6V0roFlMY1t2iLL5iObPXfNY1fh6BLOW5WWcvHHgcrdMddq6eFOdIMimoTQicKJI05hjxc45h2OewpbfXANjIJsIowOYtvnA7UqvNTgHjWr85GGVXIzg9sA0pkYu4iRiwB+pj9Qrv44rNYundoUxg4o0iVT9N7EMgY6sB/c19H/rXzhw1F+Y4n0q3Xf/WRY/8AawYn7A19Hfoanyex0Jtbs45j/E2jmiaJz/UH5zmquurESF7cuBIjYLcv8vxnrVv6nam8sZYMkFl2I65qrBZmbULmNJHiuI2OEcfWR2z610fFrponyLsQJ4Uwa3vFjcpuqbrkMuCNjnPlU+xPanLE21vHDY3ttcaZPyrJb4J8L3Jztv1yd8V6udNNvINQjUBjlJ0ZMkZ6mtENt+ZtJY4baFlmwtw0RPMyE4wRj+orrqk8wVEftxFp+ovFciWOd2x4ca+UwsmzKxJ5Wz2+xr1ol1cXOsJBAsjJIDug3KjvuetWFbnTZL0QT6cVQxDwLuZB/EVRjkOdxjfr1qsrw3Gn646wNcafKrkxkjfBPp3qVSuaXDH0c8apcRyxm78WKFoR4SlAfEcHGM5223zg9D61ElnuLC48S2uGWQggjuPY1ZvAerQahFLpWrWz3N1bu0sSzHIYeoz070j/ABHsrODiJZFVQpjB8DGCR/nNQ4cj+ql6BvUcsPFF/Hp9rNKFMrPyLMMr5RjLH0qeRcT3tpZSS6gI7q3ZS0VzbjyOM7bknf16YqrL2MrBGsRkkVhzIuPoXbK/IIP3rzb6rd22BG4wB5VO6j4HStXBK1oxNsf65pDyXDXsdlFcCdecCCYnwyd8nI3/AKfFRyfFsXLBRKRgJ1A9TWTq18VZfzD4b0OK4XY/U5JONyT1rKppYMkTH8JbJ7vjGCTl5ktYpJWb0JHKPvk/ar6qA/hFobaZoBvJ4uWe+YPv1EY+n/P61O8N7Vy0+ymHrFRbiTRYzMb6IFecFZeX3GM1KsV5ZFZSrDIIwQe9bFOXpjWlaaVfxRXbW2oRmSbZAx/mA7fO3XvtTO5hsooWa1YoZMBJV2KH0P29K0cX8PGBVubaJnhViTynzIM/2pJZ3s72zKmZkOQzL9Sn3/zXaspeSZLtHZf2dzqE/wCWuXeEwqXjdOZAXO46beu/T4rku7ebVrKTTtbVY71QDEypz9Ojf7fYYp9pcviRwzC4xyg5QHK/GD71r1WKzu3iglYpJktAwO4I6geo9qX7MZuEa0aSXSdXvptdX/VNCojvrZeZIxnHmH8v8v8Aek/EUF1d3gl1BzcOqBVuIlySoO2cd9+4qYtaxF3V7iOSUoOcKoAbHTb0/euGaR1maSdxkLy5LYGPTFLXKlWpdmYQdWlWYeIok8Q8gBypGfjv8151DTDa24ladHbpyAYY++OlMdUuIy4mUKZE2HLv75pPf6jLdF/GVdyOUA7D4o+zezUjhby5yM+lSTgThiXibWAGBWxtmD3D4yG9FHua0cKcK3/E96qWy8loG/jXBHlT/J9qvrh/RrPQ9LisbBOWOMbserH1J7moXTbKIYRRrHGqIoVVAAA7D0r1j5oAwMCs1M0KKKKAPLAEEEAj0NRnU+FYpJjc6XILWZzmSPB5JPkdj71KMVjHpWzTntGNaVdqy3ujyFbmwuIoif8AnRrzR/cdP1pTf6l+YhTBRpYz5Wz9PuKuVkDKVYAqeoO4NJdU4f0yRGmFjBzqM/R1qj5eu0YoRSV3ql7DdmZJSpbtjAwOgPStk/E7OiiWHLY8xVsAmrZj4X4Yu4GupdMgUqD4mSQFI6536d68aPb8IPOiafp8Ad88jPAcNj0LbUv2SCh6U7BbarrNyy6dp08ocjAjjPKoO2Sx2xUy4Y/DCS7lhu9YuI2tDv4ERbLj522qyNfnW00mSKEBWkXw4lAwOY7AY+SKY2cC29pDCOkaKn2GKTzbeD5i082Fja6faJa2VvHDbxjlWONcACugdKMVmgwKKKKACivOaM0AeqKwDWaACsMARg1msH3oArr8Rze6fptx/wAPlZEmdBKB1MROWH7j4pVr11ZNpEd5FehIVXxEdJ8PGeXbA7AGp3rSWz6paw3gDRXEUiqp6FlHNg/pk/pUMu9BsoNKuLXwI3V2HmdATynqKkuKqfR0rnmUOtEvbrXIOG5b6IpKyC4mQ9uVSQf/AJEVOB7VEuDL2LU3lm8MLLaxLBgDGx//ADUtHeqKWvZG6VZhmiiitECiiigDRz1jnrm8SseJQB2I2SK3VotwCM5rfQAVg9KzWDQAr1yyS5iimbrbsZFPocY/YmovqADZDfQRggfvUv1eTw7F/fAqH33049SarxLBLZ6/D5401TV4eZcssbAL6Dmz+4qdjvUH/D9fD1bWV/6hAw+zVOaS/Yy9BRRRSmhRRRQByT2ufopdLzxHz5p5Wma3SXqKAFdtecre1NopVlUFSPvSq8sDGC0ef0rhivZLeTBOBQBJ6wa4bPUEnUAsAfmu3ORtQAp198RwpncsTj/v5qLXzZwB3NSPixeTTxOshR1YKDjPWkWh2susaDPeFwLpZHWPA8px7U88ky8B8Ta8v0beF3S34mlibAM9kpGf/Ix/zU1BqtuFGuZOMYRqPhlkt5PBKDGGGAR77E/arIXpSeSp6hq43xvKPVFFFAoUUUUAFFFFAGCARuM0n1LS/FJeIb+lOaxigCFsk9tLj6TnrTW11KaAoswLIepprfWSXKEEDNKIma0fwbrDRk7E9qANHF92smihYzuz5I9gCa7eELGPT+H7SFAcOniHPq29cPEOk/mbZBauoDOAQx7HFM4rie0AjkjwijC46ADakU/m2yra+pSiL8TQPpGu2moxbokokbA3C5ww+xqeQyLLGsiNzI4BUjuKS6zb22sWfhh18VfoJOP0rbw+rWGnQ2V1KjSR+ReXpjsP06USsbQXXnKb9jiiiinJBRRRQAUUUUAFFFFAAa4tSshdwlejY2NdtFAESu7HUpri3htYJFjiI5nlYBTg9sEmpUUVshgDXo7DasjpQAqu9JDuskLFGDZ271h7OZ088asc5wDim1eW6UAc+ni4WIi6A5gfL5snHvXVWF6VmgAooooA/9k="/>
          <p:cNvSpPr>
            <a:spLocks noChangeAspect="1" noChangeArrowheads="1"/>
          </p:cNvSpPr>
          <p:nvPr/>
        </p:nvSpPr>
        <p:spPr bwMode="auto">
          <a:xfrm>
            <a:off x="63500" y="-679450"/>
            <a:ext cx="790575" cy="1409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9 Imagen" descr="imagesCARRL4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988840"/>
            <a:ext cx="1501202" cy="2664296"/>
          </a:xfrm>
          <a:prstGeom prst="rect">
            <a:avLst/>
          </a:prstGeom>
        </p:spPr>
      </p:pic>
      <p:sp>
        <p:nvSpPr>
          <p:cNvPr id="11" name="10 Rectángulo redondeado"/>
          <p:cNvSpPr/>
          <p:nvPr/>
        </p:nvSpPr>
        <p:spPr>
          <a:xfrm>
            <a:off x="1763688" y="3631344"/>
            <a:ext cx="3357586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ESTRATEGIAS DEL MARKETING MIX</a:t>
            </a:r>
            <a:endParaRPr lang="es-EC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763688" y="4841230"/>
            <a:ext cx="3357586" cy="64294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ANÁLISIS FINANCIERO</a:t>
            </a:r>
            <a:endParaRPr lang="es-EC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1043608" y="260648"/>
            <a:ext cx="8001056" cy="42862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ESTUDIO DE MERCADO CLIENTES FINALES</a:t>
            </a:r>
            <a:endParaRPr lang="es-EC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22883" name="Object 3"/>
          <p:cNvGraphicFramePr>
            <a:graphicFrameLocks noChangeAspect="1"/>
          </p:cNvGraphicFramePr>
          <p:nvPr/>
        </p:nvGraphicFramePr>
        <p:xfrm>
          <a:off x="3347864" y="4293096"/>
          <a:ext cx="3038475" cy="933450"/>
        </p:xfrm>
        <a:graphic>
          <a:graphicData uri="http://schemas.openxmlformats.org/presentationml/2006/ole">
            <p:oleObj spid="_x0000_s122883" name="Ecuación" r:id="rId3" imgW="2946400" imgH="901700" progId="Equation.3">
              <p:embed/>
            </p:oleObj>
          </a:graphicData>
        </a:graphic>
      </p:graphicFrame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052736"/>
            <a:ext cx="24613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2771800" y="1916832"/>
            <a:ext cx="48245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n=tamaño de muestra</a:t>
            </a:r>
          </a:p>
          <a:p>
            <a:r>
              <a:rPr lang="es-ES" sz="1600" dirty="0" smtClean="0"/>
              <a:t>N=tamaño de la población</a:t>
            </a:r>
          </a:p>
          <a:p>
            <a:r>
              <a:rPr lang="es-ES" sz="1600" dirty="0" smtClean="0"/>
              <a:t>z=valor normal estándar correspondiente al nivel de confianza deseado</a:t>
            </a:r>
          </a:p>
          <a:p>
            <a:r>
              <a:rPr lang="es-ES" sz="1600" dirty="0" smtClean="0"/>
              <a:t>p=probabilidad de éxito</a:t>
            </a:r>
          </a:p>
          <a:p>
            <a:r>
              <a:rPr lang="es-ES" sz="1600" dirty="0" smtClean="0"/>
              <a:t>q=probabilidad de fracaso</a:t>
            </a:r>
          </a:p>
          <a:p>
            <a:r>
              <a:rPr lang="es-ES" sz="1600" dirty="0" smtClean="0"/>
              <a:t>e = valor del error </a:t>
            </a:r>
            <a:r>
              <a:rPr lang="es-ES" sz="1600" dirty="0" err="1" smtClean="0"/>
              <a:t>muestral</a:t>
            </a:r>
            <a:endParaRPr lang="es-ES" sz="1600" dirty="0" smtClean="0"/>
          </a:p>
          <a:p>
            <a:endParaRPr lang="es-E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035440" y="260648"/>
            <a:ext cx="8001056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ENCUESTA A CLIENTES: ANÁLISIS UNIVARIADO</a:t>
            </a:r>
            <a:endParaRPr lang="es-EC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971600" y="1032412"/>
            <a:ext cx="7992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C" b="1" dirty="0" smtClean="0"/>
              <a:t>1.-</a:t>
            </a:r>
            <a:r>
              <a:rPr lang="es-ES" b="1" dirty="0" smtClean="0"/>
              <a:t>¿Cuáles son los atributos que considera más importantes del servicio de Internet?</a:t>
            </a:r>
            <a:endParaRPr lang="es-ES" dirty="0"/>
          </a:p>
        </p:txBody>
      </p:sp>
      <p:sp>
        <p:nvSpPr>
          <p:cNvPr id="57352" name="AutoShape 8" descr="data:image/jpeg;base64,/9j/4AAQSkZJRgABAQAAAQABAAD/2wCEAAkGBhQQEBISEBQUFRQRFBUUFBAQFhUQFhQVFRYVFRYQFRUYHCYeFxojGRUVHy8gIycpLC0sFh4xNjAqNScrLSkBCQoKDgwOGg8PGjAkHyItMjE0LCw0NS80LS4uKSwpLDIsLDAsLSwvNDQpLCwpNSwvLCwsKSwsLC8sLCwsLCwsLP/AABEIAL0BCwMBIgACEQEDEQH/xAAcAAEAAgIDAQAAAAAAAAAAAAAABgcEBQEDCAL/xAA9EAACAQIDBQUECQMDBQAAAAAAAQIDEQQGIQUSMUFhBxNRcZEiMlKBFEJicoKhsbLBFiMzJDQ1FSVDU2P/xAAaAQEAAwEBAQAAAAAAAAAAAAAAAwQFAgEG/8QALxEAAgIBAgUCBAYDAQAAAAAAAAECAxEEMRITIUFRBWE0cZGhFCIygbHBQtHwI//aAAwDAQACEQMRAD8AvEAAAAAAAAAAAAAAAAAAAAAAAAAAAAAAAAAAAAAAAAAAAAAAAAAAAAAAAAAAAAAAAAAAAAAAAAAAAAAAAAAAAAAAAAAAAAAAAAAAAAAAAAAAAAAAAAAAAAAAAAAAAAAAAAAAAAAAAAAAAAAAAAAAAAAAAAAAAAHDZoMyZ0oYKL33vT+CLX5vl+p1CEpvhiss5lJRWWb+4uVpUzJtPF+1S7rCU37sqq3qjXjutSfqomNV2Xj5O/8A1Or+GnKK9FOy9CfkJdJTS+r/AIRxzG9ostS4uU9W2ztXCK/fd9BcXuxqP8UZRU/RsztkdsrVliqScedSho11cJPX5MlWhslHiral8n/Twcc+KeJJotQGBsbblHGU1Vw81OD0uuMXzjJPWL6Mzyk008MsbgAHgAAAAAAAAAAAAAAAAAYBxc43iLZmwbhCdSU6lS1mqctxQV5JaRUV48XqVdsjErEbTjGpBSpxUpOm/dbWkVJc1drToV5XNTUMblOWolGxV8O/uX2jk6MG24K6tpwWljvLBcAAAAAAAAAAB8VJqKbfBJtvogCM53zUsJSai7Tau5fCnwt9p8vXwK8yjs2eLqLFVVvSk70YPVQjf/M/GT5eHHi9Nf2ibRlia8KSetacb/iaSXyX6Fr5P2VGnSTStokuiWiXoaNy5Farju+rKtf/AKSc322MzZ+X4xV5+0+ps44SK+qjuBnFow8RsunNWcUVVnzs9lPERdCO5Tkr1a142bvpGML3crcXa2q8C4Tqr4ZT94krslW8xOZRUlhkYyJsj6NRjTjHdhHgubb4yk+cn4ksPmEElZCUrcSNvPVnR9HFyI7Sz8u9dDBUpYiqtW01CnFfFKb4Lq7LTRs19bMW0o+06eGsuNOnLefybaT9SLmrt1+RaWln04mo58vH2J9c5K5wHa3FT3cVScbO0p073g/CVN66dHfoT/B4yFaEalKUZwmrxnB7ya6M9hbGf6Wc36W2jHMW/fs/3O8A1+1Ns08Orzer0UVq2+SSFtsKo8U3hECTbwjPuckaqbervVU4QXJVJ+180uHzPinmySdqkFfwTtfqnwZTs9QrrWZxkl5w8EsaZS6LBKAYWztrU66vB6r3ovSS81/Jml2E4zipReUyJpp4YBrNt5ho4OG/Xmo+EVrKXlFcTQV891VHfjga6hx36q3Xu295wSbRYhTOayl9en8kcrIx3JkCu8R2sqKTjThJvRJTa1f4TM2XnPG16m48FGjHnVr1ZQVvsxULzflp4tEs9JbWszwv3RxG6MnhG+zbO2Fl1cV+d/4KcySr7Vn9yX74Fu5vnfCNr4o/yVJkHXak/uP98DIl8QinP4uPyL4pe6vI+7nxDgvIj2386U8NJUoRlWrzdo0aerv4N8vH9bFuUlFZZq11yseIokdzm5AcTmbaS9ruKCS17uM1Un5cbN+TOjZfa3DvFDFw3E3bvYXtF3tacHql1V/Ij58U8Pp8y2tDbKLlDEsb4eSxTi5h43FSVOM6KU96dNae0tyc4qU1bkotyv0MOO0K/fKDp+x3u66ijJXpunJxkl4qcd18rNeJMUTcgAAGtzHiO7wtefDdpyf5GyMDbmC7/DV6X/spzivNxdvzsd1tKSztk5lszz7jcSqm0aEr6d9T1/Ej0HsaNqMPI8141NNSWkotPXlKLv8Aqkeicp7SjiMLSqR4Tin5XWq+TuvkavqtfDNNbFTSSzFo3IBxcxy6cg1O2M04fCf56sYv4F7UvPdWqRh0M94Wcd6EpNLmoSJY02SWVF4OHZFPDZImQXtIzL3FKUIu1lefW/CHlz9DcbIzzhsXWdGg6kppNyfdTUYrxlN6LXReJWfanX3p1Y//AEl6LRfkkVNWpVrhfRs1fS64228W+FkknZ9stzw8OXeJVakucpzV1foo2il0fiTuGx6aVt0j/ZrNSwVGXjThe3iopNet0S4kikkkija3Kbct8lX9puTlGCxNJaxajUtzi9FJ+TsvJ9DR9l+apYbFfRajfdV291P6lW1014KSVn1SZb23MGquGrQfCVOS8dbNp+dzzxtSLo4yjKPvKpTkvPeiylauC5SXc3tJPn6KdU/8dv6+jPR2KxKhBy9CusJtCWKxtSS/8doQ6OV96fnZJfNkn2ni74eHVS/REVyAv9TWT+JS9br+DPVnN9T4JbQXRe7WcmOo8NPEu5PMHsSMY+1q+dzH2rl2E4txVpLVeZu0Gbk4KcXGWzKybTyir8Tip4WpGrDSUHqvFc4vzJ/T2xCWG+kLWO5v281pH10IjnbDqPeP5+quYeX8ZJ7IrWV3CMpJLnGFTe/RMw/Q8q2eneylj74LWsxwKa8Glw+1JYna3t2k6UZTSeq7y6jFpeEU3brZlm4fYilFOo229SkssbSVPalOpL3arcG3wW/bdflvKK+Z6CpO6T6H1/qEXC3HbHQzNM04ZKX7SsorDVFVgvYrXUlyU1rf5q7+TNp2R7QjXjUoVdZ0HHdb4unK9k/Jxa8miVdpaj9CvK2lSNr+UivuyChLv61bXdnKMI9VDebfrK3yZNOxWaOPFung4jHhveNmWfnGFsI0vij/ACVL2e/8nU+4/wB8S285/wC0f3o/yVJ2ef8AJ1PuP98T5yXxCIJ/GL5FxZi2p9Hw7knaT9mL8Ha7l8kn+RW+RN7E1q9X60pulGXFxhFJyXnJtX8d1Er7SKlqFPyn67sSE9mE6koVqdGrClKM23OVPvpe2lZxjvJL3Xq78OB05Zux4R9VGrh0PEnjifV+2xaNfB0KFPerSjGK4ym0l+fEpzOsoYrESezqc6sbJTqRi4x31e7cnZLS3HwJ3DKMZz38RKpi6nxV21TXlSTtbo2yQUcu7ySnZRjwpxSjFdEloiSUHb0l0RXp1ENK3KptyxjOy+m7+xquy+pWhg4UMQ05U7qO63K0OMYNvw1Wl9LE2RjYPZ8KS9lWMomSwsFGUnJuT7gAHpyDhnJwwCiu0nLrwuKlKK/tV25xfJSes6fq7ro+hsOyvOCw1T6LXdqdR3pTb0hN8YO/BS5dfMs/MeX6eMoypVFdPhyafKSfJoozMWT6+Dm7xdSnynFXaX2orh5rQ26tRXqalTa+vkoTrlVPjhseiUw0UhlPtXq4WKpVv71KOiu7VILwUn7y6P1LEwPadgKqu6zpv4asZRfqk0/UoW6K2t7ZXldSxC+EvZ+5scXl2m793Ropy1cu7hdvxbtqQXP2zZYeCcWo3hLSCUU9VyRNKmfsDHjiafyu/wBEV52g5xhjd2GDhUqqMZJyjCTXFPS38k2jjZC1SmmkvJxc4uGI7nX2Oyk5V1f3qkL9bRdv3P1PntZ2bKnit5+5XW9F/aSSnHz4P8Rk9j+z6tKVTvoODnNNJ2vZRtfR6Fj5py7DG0JUqi6xa4xkuEk/EztfDnSljyanpmp/CzUmumMMhXYztlSozw0n7VF3SfOEndP5O69Czkzz/PYmN2XiVVopycG7Tpre3o84Thxs+a18ywNmdrVOcUquGxManBxp03UTfR6P1RVrm0uGfRotavTKc3ZQ+KL+xN9p4hQo1JS0UYSd/kygMPQeL2nC2sKDUpPlvL3Y/OSv+Fk8zDtTG7Qj3cKTwlD608RpUl5U+L8tFw1MzJuTo0bbqe6ndylrKcuc5Px6cFwPeHmTUuyPFP8ADUyrz+aW+Oy/2braWDawkX8Gr8nx/giGxa3cY2Mn7tT2W+t/Zfrp8y0alFOLjyasVxmPL86Mm4Lehe9ua8mZms0tkb1qqVl90V6rIuHLkWVCV0ctkG2DnjciqeIhO60U1Ft26rn5m2xOaJTj/p6VRt8J1F3cF1vLQvLW1uOVnPjDyQ8qRG+07aFk6cNZ1GoxiuLfA2+Qtmd3QUXqlG3n4v1bNHh8vzrYjvKj7yo/rL3ILmoX4v7RYez8GqUFFeBHoNLKlSnP9Um2/bL2PbZ8WIrZFN507OalKrKeFScJO/dN7rj0i3o104okOVM64qlRUMZRT3FaNWc1CUrLhK17u3PQsTGypqN6rjGPjNqK9WVzn7GYHuP7Vek6kXvKEJb28mrNJx0vrf5H0lNstQ1Xasrz4M+yKrTlB4fg1u0Npz21VlCctzD4e14U/eqTle0U30TvLktFxuTjKeXFQimoqKSSjFaJLwKYyzmF4Ov3sEpxk1v03pvJN6p8pK7s+upfeX8wUcbRVWhK64Si9JQl8Elyf68jzXUzrawvy9sDTzjJe5i51/2kvvR/RlSdni/7nP7j/fEsztCr1/o6hh6M6jb3pTW6lFJOy1au22VXln6VhcU6v0Wc7pxcN6MOaeju/AwJJ89Sx0RXmn+JU8dEi0+0jZ8qmBc4K8qNp2XFwtaa9NfwlS5O26sFjI1Jf4p+xV52i9VU62f5Nl6bIx0sRRvVpOk5L/FKcajStz3dPkVLnfs9qYepKphY71Nu/dLjD7t+K6cV1F1cuJWwPrvT9VVKl6e7Z7P/AL6l0YWpGcYzg04ySalHVNPVNPmjvuefMuZ5xez/AO3GM3BPWhVhKUV47vOPy06EzwHaTj8V7NDCU1fTvaznCnHq3K1/JXZLC9S3TyVbfT5QeYzi15yWfvHJqNgynuf3ajq1HrOaW5BP4aceUV11fPptkTmc1hnIAPTwAAAGJjdmwqq0kZYAITtTs4o1XdwhJ+Mopv14mqh2XUov/DB+bn+m9YssHasmtmeOKfYhWDyTCHu0KEeV+6g/1Rtf6cc1actF9VaLysSAHLk3uwkka7AbEp0XeK1NiAeHpiYzZkKq9pGBHLij7sml4Js3QANXR2FBO8tfM2NOmoqyR9gAHVWw6mrSVztABpamWoXvG8fLQ+4bAX1pNm3ABj4fBRpr2UjSZvzOsHT9m2+1e74RXjbm3yRImU/2u4mSrSpu9pwhKL8YpWaX4k/UuaKpW28MvmQXzcYZR87GwMtotYjFupVU9adDeklu30nNp315RVlbzJphspQ3d1UKEV4KlB/m1c1vZNWp1MJC1t+lFU5x5xcVZO3g0k0T9Mjvssc3GT27HVcY4yirM09mN4upQSjUWtordjK3JpcH1REclbaqYHaNJO6jVl3NWD04tpNrxjK3q/E9ATtbXgUXtDDxxW2ZToK9KlV35SXBtaRS6ykm/JMt6e9ypnCfVJEVlaU4yjuXfOmqsNeDRhf03S8DK2ZFqlG/gZZmFoxsLgI0/dOzEYaM1aSudoANDiMp05O60GHyrCLu22b4AZOqhh1BWijtAAAAAAAAAAAAAAAAAAAAAAAAAAAAAAAABGs7ZThj6NpaThrCpH3ovn5p80SU4sdRk4vijueNJrDKDhlvHYCrv0J2ktFOm9xteDjLRrpqSnBZx2qlZ0qNTrN04fP2aiLLr7PhP3opmL/T1L4S3LWSmvzxT92iFUJbNoguIWPxiccViYUqb96lhFvTkvhcmrJfN+Ru8vZVhT3VCG5Ti724uT5zlJ6yk7cWSajsqnHhFGWo2K87ZTWNl4XQljFR6iMbKxyARHQAAAAAAAAAAAAAAAAAAAAAAAAAAAAAAAAAAAAAAAAAAAAAAAAAAAAAAAAAAAAAAAAAAAAAA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63500" y="-798513"/>
            <a:ext cx="2333625" cy="1647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7354" name="AutoShape 10" descr="data:image/jpeg;base64,/9j/4AAQSkZJRgABAQAAAQABAAD/2wCEAAkGBhQQEBISEBQUFRQRFBUUFBAQFhUQFhQVFRYVFRYQFRUYHCYeFxojGRUVHy8gIycpLC0sFh4xNjAqNScrLSkBCQoKDgwOGg8PGjAkHyItMjE0LCw0NS80LS4uKSwpLDIsLDAsLSwvNDQpLCwpNSwvLCwsKSwsLC8sLCwsLCwsLP/AABEIAL0BCwMBIgACEQEDEQH/xAAcAAEAAgIDAQAAAAAAAAAAAAAABgcEBQEDCAL/xAA9EAACAQIDBQUECQMDBQAAAAAAAQIDEQQGIQUSMUFhBxNRcZEiMlKBFEJicoKhsbLBFiMzJDQ1FSVDU2P/xAAaAQEAAwEBAQAAAAAAAAAAAAAAAwQFAgEG/8QALxEAAgIBAgUCBAYDAQAAAAAAAAECAxEEMRITIUFRBWE0cZGhFCIygbHBQtHwI//aAAwDAQACEQMRAD8AvEAAAAAAAAAAAAAAAAAAAAAAAAAAAAAAAAAAAAAAAAAAAAAAAAAAAAAAAAAAAAAAAAAAAAAAAAAAAAAAAAAAAAAAAAAAAAAAAAAAAAAAAAAAAAAAAAAAAAAAAAAAAAAAAAAAAAAAAAAAAAAAAAAAAAAAAAAAAAHDZoMyZ0oYKL33vT+CLX5vl+p1CEpvhiss5lJRWWb+4uVpUzJtPF+1S7rCU37sqq3qjXjutSfqomNV2Xj5O/8A1Or+GnKK9FOy9CfkJdJTS+r/AIRxzG9ostS4uU9W2ztXCK/fd9BcXuxqP8UZRU/RsztkdsrVliqScedSho11cJPX5MlWhslHiral8n/Twcc+KeJJotQGBsbblHGU1Vw81OD0uuMXzjJPWL6Mzyk008MsbgAHgAAAAAAAAAAAAAAAAAYBxc43iLZmwbhCdSU6lS1mqctxQV5JaRUV48XqVdsjErEbTjGpBSpxUpOm/dbWkVJc1drToV5XNTUMblOWolGxV8O/uX2jk6MG24K6tpwWljvLBcAAAAAAAAAAB8VJqKbfBJtvogCM53zUsJSai7Tau5fCnwt9p8vXwK8yjs2eLqLFVVvSk70YPVQjf/M/GT5eHHi9Nf2ibRlia8KSetacb/iaSXyX6Fr5P2VGnSTStokuiWiXoaNy5Farju+rKtf/AKSc322MzZ+X4xV5+0+ps44SK+qjuBnFow8RsunNWcUVVnzs9lPERdCO5Tkr1a142bvpGML3crcXa2q8C4Tqr4ZT94krslW8xOZRUlhkYyJsj6NRjTjHdhHgubb4yk+cn4ksPmEElZCUrcSNvPVnR9HFyI7Sz8u9dDBUpYiqtW01CnFfFKb4Lq7LTRs19bMW0o+06eGsuNOnLefybaT9SLmrt1+RaWln04mo58vH2J9c5K5wHa3FT3cVScbO0p073g/CVN66dHfoT/B4yFaEalKUZwmrxnB7ya6M9hbGf6Wc36W2jHMW/fs/3O8A1+1Ns08Orzer0UVq2+SSFtsKo8U3hECTbwjPuckaqbervVU4QXJVJ+180uHzPinmySdqkFfwTtfqnwZTs9QrrWZxkl5w8EsaZS6LBKAYWztrU66vB6r3ovSS81/Jml2E4zipReUyJpp4YBrNt5ho4OG/Xmo+EVrKXlFcTQV891VHfjga6hx36q3Xu295wSbRYhTOayl9en8kcrIx3JkCu8R2sqKTjThJvRJTa1f4TM2XnPG16m48FGjHnVr1ZQVvsxULzflp4tEs9JbWszwv3RxG6MnhG+zbO2Fl1cV+d/4KcySr7Vn9yX74Fu5vnfCNr4o/yVJkHXak/uP98DIl8QinP4uPyL4pe6vI+7nxDgvIj2386U8NJUoRlWrzdo0aerv4N8vH9bFuUlFZZq11yseIokdzm5AcTmbaS9ruKCS17uM1Un5cbN+TOjZfa3DvFDFw3E3bvYXtF3tacHql1V/Ij58U8Pp8y2tDbKLlDEsb4eSxTi5h43FSVOM6KU96dNae0tyc4qU1bkotyv0MOO0K/fKDp+x3u66ijJXpunJxkl4qcd18rNeJMUTcgAAGtzHiO7wtefDdpyf5GyMDbmC7/DV6X/spzivNxdvzsd1tKSztk5lszz7jcSqm0aEr6d9T1/Ej0HsaNqMPI8141NNSWkotPXlKLv8Aqkeicp7SjiMLSqR4Tin5XWq+TuvkavqtfDNNbFTSSzFo3IBxcxy6cg1O2M04fCf56sYv4F7UvPdWqRh0M94Wcd6EpNLmoSJY02SWVF4OHZFPDZImQXtIzL3FKUIu1lefW/CHlz9DcbIzzhsXWdGg6kppNyfdTUYrxlN6LXReJWfanX3p1Y//AEl6LRfkkVNWpVrhfRs1fS64228W+FkknZ9stzw8OXeJVakucpzV1foo2il0fiTuGx6aVt0j/ZrNSwVGXjThe3iopNet0S4kikkkija3Kbct8lX9puTlGCxNJaxajUtzi9FJ+TsvJ9DR9l+apYbFfRajfdV291P6lW1014KSVn1SZb23MGquGrQfCVOS8dbNp+dzzxtSLo4yjKPvKpTkvPeiylauC5SXc3tJPn6KdU/8dv6+jPR2KxKhBy9CusJtCWKxtSS/8doQ6OV96fnZJfNkn2ni74eHVS/REVyAv9TWT+JS9br+DPVnN9T4JbQXRe7WcmOo8NPEu5PMHsSMY+1q+dzH2rl2E4txVpLVeZu0Gbk4KcXGWzKybTyir8Tip4WpGrDSUHqvFc4vzJ/T2xCWG+kLWO5v281pH10IjnbDqPeP5+quYeX8ZJ7IrWV3CMpJLnGFTe/RMw/Q8q2eneylj74LWsxwKa8Glw+1JYna3t2k6UZTSeq7y6jFpeEU3brZlm4fYilFOo229SkssbSVPalOpL3arcG3wW/bdflvKK+Z6CpO6T6H1/qEXC3HbHQzNM04ZKX7SsorDVFVgvYrXUlyU1rf5q7+TNp2R7QjXjUoVdZ0HHdb4unK9k/Jxa8miVdpaj9CvK2lSNr+UivuyChLv61bXdnKMI9VDebfrK3yZNOxWaOPFung4jHhveNmWfnGFsI0vij/ACVL2e/8nU+4/wB8S285/wC0f3o/yVJ2ef8AJ1PuP98T5yXxCIJ/GL5FxZi2p9Hw7knaT9mL8Ha7l8kn+RW+RN7E1q9X60pulGXFxhFJyXnJtX8d1Er7SKlqFPyn67sSE9mE6koVqdGrClKM23OVPvpe2lZxjvJL3Xq78OB05Zux4R9VGrh0PEnjifV+2xaNfB0KFPerSjGK4ym0l+fEpzOsoYrESezqc6sbJTqRi4x31e7cnZLS3HwJ3DKMZz38RKpi6nxV21TXlSTtbo2yQUcu7ySnZRjwpxSjFdEloiSUHb0l0RXp1ENK3KptyxjOy+m7+xquy+pWhg4UMQ05U7qO63K0OMYNvw1Wl9LE2RjYPZ8KS9lWMomSwsFGUnJuT7gAHpyDhnJwwCiu0nLrwuKlKK/tV25xfJSes6fq7ro+hsOyvOCw1T6LXdqdR3pTb0hN8YO/BS5dfMs/MeX6eMoypVFdPhyafKSfJoozMWT6+Dm7xdSnynFXaX2orh5rQ26tRXqalTa+vkoTrlVPjhseiUw0UhlPtXq4WKpVv71KOiu7VILwUn7y6P1LEwPadgKqu6zpv4asZRfqk0/UoW6K2t7ZXldSxC+EvZ+5scXl2m793Ropy1cu7hdvxbtqQXP2zZYeCcWo3hLSCUU9VyRNKmfsDHjiafyu/wBEV52g5xhjd2GDhUqqMZJyjCTXFPS38k2jjZC1SmmkvJxc4uGI7nX2Oyk5V1f3qkL9bRdv3P1PntZ2bKnit5+5XW9F/aSSnHz4P8Rk9j+z6tKVTvoODnNNJ2vZRtfR6Fj5py7DG0JUqi6xa4xkuEk/EztfDnSljyanpmp/CzUmumMMhXYztlSozw0n7VF3SfOEndP5O69Czkzz/PYmN2XiVVopycG7Tpre3o84Thxs+a18ywNmdrVOcUquGxManBxp03UTfR6P1RVrm0uGfRotavTKc3ZQ+KL+xN9p4hQo1JS0UYSd/kygMPQeL2nC2sKDUpPlvL3Y/OSv+Fk8zDtTG7Qj3cKTwlD608RpUl5U+L8tFw1MzJuTo0bbqe6ndylrKcuc5Px6cFwPeHmTUuyPFP8ADUyrz+aW+Oy/2braWDawkX8Gr8nx/giGxa3cY2Mn7tT2W+t/Zfrp8y0alFOLjyasVxmPL86Mm4Lehe9ua8mZms0tkb1qqVl90V6rIuHLkWVCV0ctkG2DnjciqeIhO60U1Ft26rn5m2xOaJTj/p6VRt8J1F3cF1vLQvLW1uOVnPjDyQ8qRG+07aFk6cNZ1GoxiuLfA2+Qtmd3QUXqlG3n4v1bNHh8vzrYjvKj7yo/rL3ILmoX4v7RYez8GqUFFeBHoNLKlSnP9Um2/bL2PbZ8WIrZFN507OalKrKeFScJO/dN7rj0i3o104okOVM64qlRUMZRT3FaNWc1CUrLhK17u3PQsTGypqN6rjGPjNqK9WVzn7GYHuP7Vek6kXvKEJb28mrNJx0vrf5H0lNstQ1Xasrz4M+yKrTlB4fg1u0Npz21VlCctzD4e14U/eqTle0U30TvLktFxuTjKeXFQimoqKSSjFaJLwKYyzmF4Ov3sEpxk1v03pvJN6p8pK7s+upfeX8wUcbRVWhK64Si9JQl8Elyf68jzXUzrawvy9sDTzjJe5i51/2kvvR/RlSdni/7nP7j/fEsztCr1/o6hh6M6jb3pTW6lFJOy1au22VXln6VhcU6v0Wc7pxcN6MOaeju/AwJJ89Sx0RXmn+JU8dEi0+0jZ8qmBc4K8qNp2XFwtaa9NfwlS5O26sFjI1Jf4p+xV52i9VU62f5Nl6bIx0sRRvVpOk5L/FKcajStz3dPkVLnfs9qYepKphY71Nu/dLjD7t+K6cV1F1cuJWwPrvT9VVKl6e7Z7P/AL6l0YWpGcYzg04ySalHVNPVNPmjvuefMuZ5xez/AO3GM3BPWhVhKUV47vOPy06EzwHaTj8V7NDCU1fTvaznCnHq3K1/JXZLC9S3TyVbfT5QeYzi15yWfvHJqNgynuf3ajq1HrOaW5BP4aceUV11fPptkTmc1hnIAPTwAAAGJjdmwqq0kZYAITtTs4o1XdwhJ+Mopv14mqh2XUov/DB+bn+m9YssHasmtmeOKfYhWDyTCHu0KEeV+6g/1Rtf6cc1actF9VaLysSAHLk3uwkka7AbEp0XeK1NiAeHpiYzZkKq9pGBHLij7sml4Js3QANXR2FBO8tfM2NOmoqyR9gAHVWw6mrSVztABpamWoXvG8fLQ+4bAX1pNm3ABj4fBRpr2UjSZvzOsHT9m2+1e74RXjbm3yRImU/2u4mSrSpu9pwhKL8YpWaX4k/UuaKpW28MvmQXzcYZR87GwMtotYjFupVU9adDeklu30nNp315RVlbzJphspQ3d1UKEV4KlB/m1c1vZNWp1MJC1t+lFU5x5xcVZO3g0k0T9Mjvssc3GT27HVcY4yirM09mN4upQSjUWtordjK3JpcH1REclbaqYHaNJO6jVl3NWD04tpNrxjK3q/E9ATtbXgUXtDDxxW2ZToK9KlV35SXBtaRS6ykm/JMt6e9ypnCfVJEVlaU4yjuXfOmqsNeDRhf03S8DK2ZFqlG/gZZmFoxsLgI0/dOzEYaM1aSudoANDiMp05O60GHyrCLu22b4AZOqhh1BWijtAAAAAAAAAAAAAAAAAAAAAAAAAAAAAAAABGs7ZThj6NpaThrCpH3ovn5p80SU4sdRk4vijueNJrDKDhlvHYCrv0J2ktFOm9xteDjLRrpqSnBZx2qlZ0qNTrN04fP2aiLLr7PhP3opmL/T1L4S3LWSmvzxT92iFUJbNoguIWPxiccViYUqb96lhFvTkvhcmrJfN+Ru8vZVhT3VCG5Ti724uT5zlJ6yk7cWSajsqnHhFGWo2K87ZTWNl4XQljFR6iMbKxyARHQAAAAAAAAAAAAAAAAAAAAAAAAAAAAAAAAAAAAAAAAAAAAAAAAAAAAAAAAAAAAAAAAAAAAAA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63500" y="-874713"/>
            <a:ext cx="2543175" cy="1800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92513" name="Imagen 1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5837" y="4581128"/>
            <a:ext cx="434816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916832"/>
            <a:ext cx="3881438" cy="336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Diagrama"/>
          <p:cNvGraphicFramePr/>
          <p:nvPr/>
        </p:nvGraphicFramePr>
        <p:xfrm>
          <a:off x="4572000" y="1844824"/>
          <a:ext cx="439248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2 Diagrama"/>
          <p:cNvGraphicFramePr/>
          <p:nvPr/>
        </p:nvGraphicFramePr>
        <p:xfrm>
          <a:off x="4572000" y="1849039"/>
          <a:ext cx="439248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 redondeado"/>
          <p:cNvSpPr/>
          <p:nvPr/>
        </p:nvSpPr>
        <p:spPr>
          <a:xfrm>
            <a:off x="1035440" y="260648"/>
            <a:ext cx="8001056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ENCUESTA A CLIENTES: ANÁLISIS UNIVARIADO</a:t>
            </a:r>
            <a:endParaRPr lang="es-EC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971600" y="1170911"/>
            <a:ext cx="7992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i="1" dirty="0" smtClean="0"/>
              <a:t> </a:t>
            </a:r>
            <a:r>
              <a:rPr lang="es-ES" b="1" dirty="0" smtClean="0"/>
              <a:t>2</a:t>
            </a:r>
            <a:r>
              <a:rPr lang="es-ES" b="1" dirty="0" smtClean="0"/>
              <a:t>.-Escoja los tres sitios de Internet más visitados</a:t>
            </a:r>
            <a:endParaRPr lang="es-ES" dirty="0"/>
          </a:p>
        </p:txBody>
      </p:sp>
      <p:sp>
        <p:nvSpPr>
          <p:cNvPr id="57352" name="AutoShape 8" descr="data:image/jpeg;base64,/9j/4AAQSkZJRgABAQAAAQABAAD/2wCEAAkGBhQQEBISEBQUFRQRFBUUFBAQFhUQFhQVFRYVFRYQFRUYHCYeFxojGRUVHy8gIycpLC0sFh4xNjAqNScrLSkBCQoKDgwOGg8PGjAkHyItMjE0LCw0NS80LS4uKSwpLDIsLDAsLSwvNDQpLCwpNSwvLCwsKSwsLC8sLCwsLCwsLP/AABEIAL0BCwMBIgACEQEDEQH/xAAcAAEAAgIDAQAAAAAAAAAAAAAABgcEBQEDCAL/xAA9EAACAQIDBQUECQMDBQAAAAAAAQIDEQQGIQUSMUFhBxNRcZEiMlKBFEJicoKhsbLBFiMzJDQ1FSVDU2P/xAAaAQEAAwEBAQAAAAAAAAAAAAAAAwQFAgEG/8QALxEAAgIBAgUCBAYDAQAAAAAAAAECAxEEMRITIUFRBWE0cZGhFCIygbHBQtHwI//aAAwDAQACEQMRAD8AvEAAAAAAAAAAAAAAAAAAAAAAAAAAAAAAAAAAAAAAAAAAAAAAAAAAAAAAAAAAAAAAAAAAAAAAAAAAAAAAAAAAAAAAAAAAAAAAAAAAAAAAAAAAAAAAAAAAAAAAAAAAAAAAAAAAAAAAAAAAAAAAAAAAAAAAAAAAAAHDZoMyZ0oYKL33vT+CLX5vl+p1CEpvhiss5lJRWWb+4uVpUzJtPF+1S7rCU37sqq3qjXjutSfqomNV2Xj5O/8A1Or+GnKK9FOy9CfkJdJTS+r/AIRxzG9ostS4uU9W2ztXCK/fd9BcXuxqP8UZRU/RsztkdsrVliqScedSho11cJPX5MlWhslHiral8n/Twcc+KeJJotQGBsbblHGU1Vw81OD0uuMXzjJPWL6Mzyk008MsbgAHgAAAAAAAAAAAAAAAAAYBxc43iLZmwbhCdSU6lS1mqctxQV5JaRUV48XqVdsjErEbTjGpBSpxUpOm/dbWkVJc1drToV5XNTUMblOWolGxV8O/uX2jk6MG24K6tpwWljvLBcAAAAAAAAAAB8VJqKbfBJtvogCM53zUsJSai7Tau5fCnwt9p8vXwK8yjs2eLqLFVVvSk70YPVQjf/M/GT5eHHi9Nf2ibRlia8KSetacb/iaSXyX6Fr5P2VGnSTStokuiWiXoaNy5Farju+rKtf/AKSc322MzZ+X4xV5+0+ps44SK+qjuBnFow8RsunNWcUVVnzs9lPERdCO5Tkr1a142bvpGML3crcXa2q8C4Tqr4ZT94krslW8xOZRUlhkYyJsj6NRjTjHdhHgubb4yk+cn4ksPmEElZCUrcSNvPVnR9HFyI7Sz8u9dDBUpYiqtW01CnFfFKb4Lq7LTRs19bMW0o+06eGsuNOnLefybaT9SLmrt1+RaWln04mo58vH2J9c5K5wHa3FT3cVScbO0p073g/CVN66dHfoT/B4yFaEalKUZwmrxnB7ya6M9hbGf6Wc36W2jHMW/fs/3O8A1+1Ns08Orzer0UVq2+SSFtsKo8U3hECTbwjPuckaqbervVU4QXJVJ+180uHzPinmySdqkFfwTtfqnwZTs9QrrWZxkl5w8EsaZS6LBKAYWztrU66vB6r3ovSS81/Jml2E4zipReUyJpp4YBrNt5ho4OG/Xmo+EVrKXlFcTQV891VHfjga6hx36q3Xu295wSbRYhTOayl9en8kcrIx3JkCu8R2sqKTjThJvRJTa1f4TM2XnPG16m48FGjHnVr1ZQVvsxULzflp4tEs9JbWszwv3RxG6MnhG+zbO2Fl1cV+d/4KcySr7Vn9yX74Fu5vnfCNr4o/yVJkHXak/uP98DIl8QinP4uPyL4pe6vI+7nxDgvIj2386U8NJUoRlWrzdo0aerv4N8vH9bFuUlFZZq11yseIokdzm5AcTmbaS9ruKCS17uM1Un5cbN+TOjZfa3DvFDFw3E3bvYXtF3tacHql1V/Ij58U8Pp8y2tDbKLlDEsb4eSxTi5h43FSVOM6KU96dNae0tyc4qU1bkotyv0MOO0K/fKDp+x3u66ijJXpunJxkl4qcd18rNeJMUTcgAAGtzHiO7wtefDdpyf5GyMDbmC7/DV6X/spzivNxdvzsd1tKSztk5lszz7jcSqm0aEr6d9T1/Ej0HsaNqMPI8141NNSWkotPXlKLv8Aqkeicp7SjiMLSqR4Tin5XWq+TuvkavqtfDNNbFTSSzFo3IBxcxy6cg1O2M04fCf56sYv4F7UvPdWqRh0M94Wcd6EpNLmoSJY02SWVF4OHZFPDZImQXtIzL3FKUIu1lefW/CHlz9DcbIzzhsXWdGg6kppNyfdTUYrxlN6LXReJWfanX3p1Y//AEl6LRfkkVNWpVrhfRs1fS64228W+FkknZ9stzw8OXeJVakucpzV1foo2il0fiTuGx6aVt0j/ZrNSwVGXjThe3iopNet0S4kikkkija3Kbct8lX9puTlGCxNJaxajUtzi9FJ+TsvJ9DR9l+apYbFfRajfdV291P6lW1014KSVn1SZb23MGquGrQfCVOS8dbNp+dzzxtSLo4yjKPvKpTkvPeiylauC5SXc3tJPn6KdU/8dv6+jPR2KxKhBy9CusJtCWKxtSS/8doQ6OV96fnZJfNkn2ni74eHVS/REVyAv9TWT+JS9br+DPVnN9T4JbQXRe7WcmOo8NPEu5PMHsSMY+1q+dzH2rl2E4txVpLVeZu0Gbk4KcXGWzKybTyir8Tip4WpGrDSUHqvFc4vzJ/T2xCWG+kLWO5v281pH10IjnbDqPeP5+quYeX8ZJ7IrWV3CMpJLnGFTe/RMw/Q8q2eneylj74LWsxwKa8Glw+1JYna3t2k6UZTSeq7y6jFpeEU3brZlm4fYilFOo229SkssbSVPalOpL3arcG3wW/bdflvKK+Z6CpO6T6H1/qEXC3HbHQzNM04ZKX7SsorDVFVgvYrXUlyU1rf5q7+TNp2R7QjXjUoVdZ0HHdb4unK9k/Jxa8miVdpaj9CvK2lSNr+UivuyChLv61bXdnKMI9VDebfrK3yZNOxWaOPFung4jHhveNmWfnGFsI0vij/ACVL2e/8nU+4/wB8S285/wC0f3o/yVJ2ef8AJ1PuP98T5yXxCIJ/GL5FxZi2p9Hw7knaT9mL8Ha7l8kn+RW+RN7E1q9X60pulGXFxhFJyXnJtX8d1Er7SKlqFPyn67sSE9mE6koVqdGrClKM23OVPvpe2lZxjvJL3Xq78OB05Zux4R9VGrh0PEnjifV+2xaNfB0KFPerSjGK4ym0l+fEpzOsoYrESezqc6sbJTqRi4x31e7cnZLS3HwJ3DKMZz38RKpi6nxV21TXlSTtbo2yQUcu7ySnZRjwpxSjFdEloiSUHb0l0RXp1ENK3KptyxjOy+m7+xquy+pWhg4UMQ05U7qO63K0OMYNvw1Wl9LE2RjYPZ8KS9lWMomSwsFGUnJuT7gAHpyDhnJwwCiu0nLrwuKlKK/tV25xfJSes6fq7ro+hsOyvOCw1T6LXdqdR3pTb0hN8YO/BS5dfMs/MeX6eMoypVFdPhyafKSfJoozMWT6+Dm7xdSnynFXaX2orh5rQ26tRXqalTa+vkoTrlVPjhseiUw0UhlPtXq4WKpVv71KOiu7VILwUn7y6P1LEwPadgKqu6zpv4asZRfqk0/UoW6K2t7ZXldSxC+EvZ+5scXl2m793Ropy1cu7hdvxbtqQXP2zZYeCcWo3hLSCUU9VyRNKmfsDHjiafyu/wBEV52g5xhjd2GDhUqqMZJyjCTXFPS38k2jjZC1SmmkvJxc4uGI7nX2Oyk5V1f3qkL9bRdv3P1PntZ2bKnit5+5XW9F/aSSnHz4P8Rk9j+z6tKVTvoODnNNJ2vZRtfR6Fj5py7DG0JUqi6xa4xkuEk/EztfDnSljyanpmp/CzUmumMMhXYztlSozw0n7VF3SfOEndP5O69Czkzz/PYmN2XiVVopycG7Tpre3o84Thxs+a18ywNmdrVOcUquGxManBxp03UTfR6P1RVrm0uGfRotavTKc3ZQ+KL+xN9p4hQo1JS0UYSd/kygMPQeL2nC2sKDUpPlvL3Y/OSv+Fk8zDtTG7Qj3cKTwlD608RpUl5U+L8tFw1MzJuTo0bbqe6ndylrKcuc5Px6cFwPeHmTUuyPFP8ADUyrz+aW+Oy/2braWDawkX8Gr8nx/giGxa3cY2Mn7tT2W+t/Zfrp8y0alFOLjyasVxmPL86Mm4Lehe9ua8mZms0tkb1qqVl90V6rIuHLkWVCV0ctkG2DnjciqeIhO60U1Ft26rn5m2xOaJTj/p6VRt8J1F3cF1vLQvLW1uOVnPjDyQ8qRG+07aFk6cNZ1GoxiuLfA2+Qtmd3QUXqlG3n4v1bNHh8vzrYjvKj7yo/rL3ILmoX4v7RYez8GqUFFeBHoNLKlSnP9Um2/bL2PbZ8WIrZFN507OalKrKeFScJO/dN7rj0i3o104okOVM64qlRUMZRT3FaNWc1CUrLhK17u3PQsTGypqN6rjGPjNqK9WVzn7GYHuP7Vek6kXvKEJb28mrNJx0vrf5H0lNstQ1Xasrz4M+yKrTlB4fg1u0Npz21VlCctzD4e14U/eqTle0U30TvLktFxuTjKeXFQimoqKSSjFaJLwKYyzmF4Ov3sEpxk1v03pvJN6p8pK7s+upfeX8wUcbRVWhK64Si9JQl8Elyf68jzXUzrawvy9sDTzjJe5i51/2kvvR/RlSdni/7nP7j/fEsztCr1/o6hh6M6jb3pTW6lFJOy1au22VXln6VhcU6v0Wc7pxcN6MOaeju/AwJJ89Sx0RXmn+JU8dEi0+0jZ8qmBc4K8qNp2XFwtaa9NfwlS5O26sFjI1Jf4p+xV52i9VU62f5Nl6bIx0sRRvVpOk5L/FKcajStz3dPkVLnfs9qYepKphY71Nu/dLjD7t+K6cV1F1cuJWwPrvT9VVKl6e7Z7P/AL6l0YWpGcYzg04ySalHVNPVNPmjvuefMuZ5xez/AO3GM3BPWhVhKUV47vOPy06EzwHaTj8V7NDCU1fTvaznCnHq3K1/JXZLC9S3TyVbfT5QeYzi15yWfvHJqNgynuf3ajq1HrOaW5BP4aceUV11fPptkTmc1hnIAPTwAAAGJjdmwqq0kZYAITtTs4o1XdwhJ+Mopv14mqh2XUov/DB+bn+m9YssHasmtmeOKfYhWDyTCHu0KEeV+6g/1Rtf6cc1actF9VaLysSAHLk3uwkka7AbEp0XeK1NiAeHpiYzZkKq9pGBHLij7sml4Js3QANXR2FBO8tfM2NOmoqyR9gAHVWw6mrSVztABpamWoXvG8fLQ+4bAX1pNm3ABj4fBRpr2UjSZvzOsHT9m2+1e74RXjbm3yRImU/2u4mSrSpu9pwhKL8YpWaX4k/UuaKpW28MvmQXzcYZR87GwMtotYjFupVU9adDeklu30nNp315RVlbzJphspQ3d1UKEV4KlB/m1c1vZNWp1MJC1t+lFU5x5xcVZO3g0k0T9Mjvssc3GT27HVcY4yirM09mN4upQSjUWtordjK3JpcH1REclbaqYHaNJO6jVl3NWD04tpNrxjK3q/E9ATtbXgUXtDDxxW2ZToK9KlV35SXBtaRS6ykm/JMt6e9ypnCfVJEVlaU4yjuXfOmqsNeDRhf03S8DK2ZFqlG/gZZmFoxsLgI0/dOzEYaM1aSudoANDiMp05O60GHyrCLu22b4AZOqhh1BWijtAAAAAAAAAAAAAAAAAAAAAAAAAAAAAAAABGs7ZThj6NpaThrCpH3ovn5p80SU4sdRk4vijueNJrDKDhlvHYCrv0J2ktFOm9xteDjLRrpqSnBZx2qlZ0qNTrN04fP2aiLLr7PhP3opmL/T1L4S3LWSmvzxT92iFUJbNoguIWPxiccViYUqb96lhFvTkvhcmrJfN+Ru8vZVhT3VCG5Ti724uT5zlJ6yk7cWSajsqnHhFGWo2K87ZTWNl4XQljFR6iMbKxyARHQAAAAAAAAAAAAAAAAAAAAAAAAAAAAAAAAAAAAAAAAAAAAAAAAAAAAAAAAAAAAAAAAAAAAAA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63500" y="-798513"/>
            <a:ext cx="2333625" cy="1647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7354" name="AutoShape 10" descr="data:image/jpeg;base64,/9j/4AAQSkZJRgABAQAAAQABAAD/2wCEAAkGBhQQEBISEBQUFRQRFBUUFBAQFhUQFhQVFRYVFRYQFRUYHCYeFxojGRUVHy8gIycpLC0sFh4xNjAqNScrLSkBCQoKDgwOGg8PGjAkHyItMjE0LCw0NS80LS4uKSwpLDIsLDAsLSwvNDQpLCwpNSwvLCwsKSwsLC8sLCwsLCwsLP/AABEIAL0BCwMBIgACEQEDEQH/xAAcAAEAAgIDAQAAAAAAAAAAAAAABgcEBQEDCAL/xAA9EAACAQIDBQUECQMDBQAAAAAAAQIDEQQGIQUSMUFhBxNRcZEiMlKBFEJicoKhsbLBFiMzJDQ1FSVDU2P/xAAaAQEAAwEBAQAAAAAAAAAAAAAAAwQFAgEG/8QALxEAAgIBAgUCBAYDAQAAAAAAAAECAxEEMRITIUFRBWE0cZGhFCIygbHBQtHwI//aAAwDAQACEQMRAD8AvEAAAAAAAAAAAAAAAAAAAAAAAAAAAAAAAAAAAAAAAAAAAAAAAAAAAAAAAAAAAAAAAAAAAAAAAAAAAAAAAAAAAAAAAAAAAAAAAAAAAAAAAAAAAAAAAAAAAAAAAAAAAAAAAAAAAAAAAAAAAAAAAAAAAAAAAAAAAAHDZoMyZ0oYKL33vT+CLX5vl+p1CEpvhiss5lJRWWb+4uVpUzJtPF+1S7rCU37sqq3qjXjutSfqomNV2Xj5O/8A1Or+GnKK9FOy9CfkJdJTS+r/AIRxzG9ostS4uU9W2ztXCK/fd9BcXuxqP8UZRU/RsztkdsrVliqScedSho11cJPX5MlWhslHiral8n/Twcc+KeJJotQGBsbblHGU1Vw81OD0uuMXzjJPWL6Mzyk008MsbgAHgAAAAAAAAAAAAAAAAAYBxc43iLZmwbhCdSU6lS1mqctxQV5JaRUV48XqVdsjErEbTjGpBSpxUpOm/dbWkVJc1drToV5XNTUMblOWolGxV8O/uX2jk6MG24K6tpwWljvLBcAAAAAAAAAAB8VJqKbfBJtvogCM53zUsJSai7Tau5fCnwt9p8vXwK8yjs2eLqLFVVvSk70YPVQjf/M/GT5eHHi9Nf2ibRlia8KSetacb/iaSXyX6Fr5P2VGnSTStokuiWiXoaNy5Farju+rKtf/AKSc322MzZ+X4xV5+0+ps44SK+qjuBnFow8RsunNWcUVVnzs9lPERdCO5Tkr1a142bvpGML3crcXa2q8C4Tqr4ZT94krslW8xOZRUlhkYyJsj6NRjTjHdhHgubb4yk+cn4ksPmEElZCUrcSNvPVnR9HFyI7Sz8u9dDBUpYiqtW01CnFfFKb4Lq7LTRs19bMW0o+06eGsuNOnLefybaT9SLmrt1+RaWln04mo58vH2J9c5K5wHa3FT3cVScbO0p073g/CVN66dHfoT/B4yFaEalKUZwmrxnB7ya6M9hbGf6Wc36W2jHMW/fs/3O8A1+1Ns08Orzer0UVq2+SSFtsKo8U3hECTbwjPuckaqbervVU4QXJVJ+180uHzPinmySdqkFfwTtfqnwZTs9QrrWZxkl5w8EsaZS6LBKAYWztrU66vB6r3ovSS81/Jml2E4zipReUyJpp4YBrNt5ho4OG/Xmo+EVrKXlFcTQV891VHfjga6hx36q3Xu295wSbRYhTOayl9en8kcrIx3JkCu8R2sqKTjThJvRJTa1f4TM2XnPG16m48FGjHnVr1ZQVvsxULzflp4tEs9JbWszwv3RxG6MnhG+zbO2Fl1cV+d/4KcySr7Vn9yX74Fu5vnfCNr4o/yVJkHXak/uP98DIl8QinP4uPyL4pe6vI+7nxDgvIj2386U8NJUoRlWrzdo0aerv4N8vH9bFuUlFZZq11yseIokdzm5AcTmbaS9ruKCS17uM1Un5cbN+TOjZfa3DvFDFw3E3bvYXtF3tacHql1V/Ij58U8Pp8y2tDbKLlDEsb4eSxTi5h43FSVOM6KU96dNae0tyc4qU1bkotyv0MOO0K/fKDp+x3u66ijJXpunJxkl4qcd18rNeJMUTcgAAGtzHiO7wtefDdpyf5GyMDbmC7/DV6X/spzivNxdvzsd1tKSztk5lszz7jcSqm0aEr6d9T1/Ej0HsaNqMPI8141NNSWkotPXlKLv8Aqkeicp7SjiMLSqR4Tin5XWq+TuvkavqtfDNNbFTSSzFo3IBxcxy6cg1O2M04fCf56sYv4F7UvPdWqRh0M94Wcd6EpNLmoSJY02SWVF4OHZFPDZImQXtIzL3FKUIu1lefW/CHlz9DcbIzzhsXWdGg6kppNyfdTUYrxlN6LXReJWfanX3p1Y//AEl6LRfkkVNWpVrhfRs1fS64228W+FkknZ9stzw8OXeJVakucpzV1foo2il0fiTuGx6aVt0j/ZrNSwVGXjThe3iopNet0S4kikkkija3Kbct8lX9puTlGCxNJaxajUtzi9FJ+TsvJ9DR9l+apYbFfRajfdV291P6lW1014KSVn1SZb23MGquGrQfCVOS8dbNp+dzzxtSLo4yjKPvKpTkvPeiylauC5SXc3tJPn6KdU/8dv6+jPR2KxKhBy9CusJtCWKxtSS/8doQ6OV96fnZJfNkn2ni74eHVS/REVyAv9TWT+JS9br+DPVnN9T4JbQXRe7WcmOo8NPEu5PMHsSMY+1q+dzH2rl2E4txVpLVeZu0Gbk4KcXGWzKybTyir8Tip4WpGrDSUHqvFc4vzJ/T2xCWG+kLWO5v281pH10IjnbDqPeP5+quYeX8ZJ7IrWV3CMpJLnGFTe/RMw/Q8q2eneylj74LWsxwKa8Glw+1JYna3t2k6UZTSeq7y6jFpeEU3brZlm4fYilFOo229SkssbSVPalOpL3arcG3wW/bdflvKK+Z6CpO6T6H1/qEXC3HbHQzNM04ZKX7SsorDVFVgvYrXUlyU1rf5q7+TNp2R7QjXjUoVdZ0HHdb4unK9k/Jxa8miVdpaj9CvK2lSNr+UivuyChLv61bXdnKMI9VDebfrK3yZNOxWaOPFung4jHhveNmWfnGFsI0vij/ACVL2e/8nU+4/wB8S285/wC0f3o/yVJ2ef8AJ1PuP98T5yXxCIJ/GL5FxZi2p9Hw7knaT9mL8Ha7l8kn+RW+RN7E1q9X60pulGXFxhFJyXnJtX8d1Er7SKlqFPyn67sSE9mE6koVqdGrClKM23OVPvpe2lZxjvJL3Xq78OB05Zux4R9VGrh0PEnjifV+2xaNfB0KFPerSjGK4ym0l+fEpzOsoYrESezqc6sbJTqRi4x31e7cnZLS3HwJ3DKMZz38RKpi6nxV21TXlSTtbo2yQUcu7ySnZRjwpxSjFdEloiSUHb0l0RXp1ENK3KptyxjOy+m7+xquy+pWhg4UMQ05U7qO63K0OMYNvw1Wl9LE2RjYPZ8KS9lWMomSwsFGUnJuT7gAHpyDhnJwwCiu0nLrwuKlKK/tV25xfJSes6fq7ro+hsOyvOCw1T6LXdqdR3pTb0hN8YO/BS5dfMs/MeX6eMoypVFdPhyafKSfJoozMWT6+Dm7xdSnynFXaX2orh5rQ26tRXqalTa+vkoTrlVPjhseiUw0UhlPtXq4WKpVv71KOiu7VILwUn7y6P1LEwPadgKqu6zpv4asZRfqk0/UoW6K2t7ZXldSxC+EvZ+5scXl2m793Ropy1cu7hdvxbtqQXP2zZYeCcWo3hLSCUU9VyRNKmfsDHjiafyu/wBEV52g5xhjd2GDhUqqMZJyjCTXFPS38k2jjZC1SmmkvJxc4uGI7nX2Oyk5V1f3qkL9bRdv3P1PntZ2bKnit5+5XW9F/aSSnHz4P8Rk9j+z6tKVTvoODnNNJ2vZRtfR6Fj5py7DG0JUqi6xa4xkuEk/EztfDnSljyanpmp/CzUmumMMhXYztlSozw0n7VF3SfOEndP5O69Czkzz/PYmN2XiVVopycG7Tpre3o84Thxs+a18ywNmdrVOcUquGxManBxp03UTfR6P1RVrm0uGfRotavTKc3ZQ+KL+xN9p4hQo1JS0UYSd/kygMPQeL2nC2sKDUpPlvL3Y/OSv+Fk8zDtTG7Qj3cKTwlD608RpUl5U+L8tFw1MzJuTo0bbqe6ndylrKcuc5Px6cFwPeHmTUuyPFP8ADUyrz+aW+Oy/2braWDawkX8Gr8nx/giGxa3cY2Mn7tT2W+t/Zfrp8y0alFOLjyasVxmPL86Mm4Lehe9ua8mZms0tkb1qqVl90V6rIuHLkWVCV0ctkG2DnjciqeIhO60U1Ft26rn5m2xOaJTj/p6VRt8J1F3cF1vLQvLW1uOVnPjDyQ8qRG+07aFk6cNZ1GoxiuLfA2+Qtmd3QUXqlG3n4v1bNHh8vzrYjvKj7yo/rL3ILmoX4v7RYez8GqUFFeBHoNLKlSnP9Um2/bL2PbZ8WIrZFN507OalKrKeFScJO/dN7rj0i3o104okOVM64qlRUMZRT3FaNWc1CUrLhK17u3PQsTGypqN6rjGPjNqK9WVzn7GYHuP7Vek6kXvKEJb28mrNJx0vrf5H0lNstQ1Xasrz4M+yKrTlB4fg1u0Npz21VlCctzD4e14U/eqTle0U30TvLktFxuTjKeXFQimoqKSSjFaJLwKYyzmF4Ov3sEpxk1v03pvJN6p8pK7s+upfeX8wUcbRVWhK64Si9JQl8Elyf68jzXUzrawvy9sDTzjJe5i51/2kvvR/RlSdni/7nP7j/fEsztCr1/o6hh6M6jb3pTW6lFJOy1au22VXln6VhcU6v0Wc7pxcN6MOaeju/AwJJ89Sx0RXmn+JU8dEi0+0jZ8qmBc4K8qNp2XFwtaa9NfwlS5O26sFjI1Jf4p+xV52i9VU62f5Nl6bIx0sRRvVpOk5L/FKcajStz3dPkVLnfs9qYepKphY71Nu/dLjD7t+K6cV1F1cuJWwPrvT9VVKl6e7Z7P/AL6l0YWpGcYzg04ySalHVNPVNPmjvuefMuZ5xez/AO3GM3BPWhVhKUV47vOPy06EzwHaTj8V7NDCU1fTvaznCnHq3K1/JXZLC9S3TyVbfT5QeYzi15yWfvHJqNgynuf3ajq1HrOaW5BP4aceUV11fPptkTmc1hnIAPTwAAAGJjdmwqq0kZYAITtTs4o1XdwhJ+Mopv14mqh2XUov/DB+bn+m9YssHasmtmeOKfYhWDyTCHu0KEeV+6g/1Rtf6cc1actF9VaLysSAHLk3uwkka7AbEp0XeK1NiAeHpiYzZkKq9pGBHLij7sml4Js3QANXR2FBO8tfM2NOmoqyR9gAHVWw6mrSVztABpamWoXvG8fLQ+4bAX1pNm3ABj4fBRpr2UjSZvzOsHT9m2+1e74RXjbm3yRImU/2u4mSrSpu9pwhKL8YpWaX4k/UuaKpW28MvmQXzcYZR87GwMtotYjFupVU9adDeklu30nNp315RVlbzJphspQ3d1UKEV4KlB/m1c1vZNWp1MJC1t+lFU5x5xcVZO3g0k0T9Mjvssc3GT27HVcY4yirM09mN4upQSjUWtordjK3JpcH1REclbaqYHaNJO6jVl3NWD04tpNrxjK3q/E9ATtbXgUXtDDxxW2ZToK9KlV35SXBtaRS6ykm/JMt6e9ypnCfVJEVlaU4yjuXfOmqsNeDRhf03S8DK2ZFqlG/gZZmFoxsLgI0/dOzEYaM1aSudoANDiMp05O60GHyrCLu22b4AZOqhh1BWijtAAAAAAAAAAAAAAAAAAAAAAAAAAAAAAAABGs7ZThj6NpaThrCpH3ovn5p80SU4sdRk4vijueNJrDKDhlvHYCrv0J2ktFOm9xteDjLRrpqSnBZx2qlZ0qNTrN04fP2aiLLr7PhP3opmL/T1L4S3LWSmvzxT92iFUJbNoguIWPxiccViYUqb96lhFvTkvhcmrJfN+Ru8vZVhT3VCG5Ti724uT5zlJ6yk7cWSajsqnHhFGWo2K87ZTWNl4XQljFR6iMbKxyARHQAAAAAAAAAAAAAAAAAAAAAAAAAAAAAAAAAAAAAAAAAAAAAAAAAAAAAAAAAAAAAAAAAAAAAA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63500" y="-874713"/>
            <a:ext cx="2543175" cy="1800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92515" name="Imagen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005064"/>
            <a:ext cx="434816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7068" y="1988840"/>
            <a:ext cx="33529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2069</TotalTime>
  <Words>743</Words>
  <Application>Microsoft Office PowerPoint</Application>
  <PresentationFormat>Presentación en pantalla (4:3)</PresentationFormat>
  <Paragraphs>135</Paragraphs>
  <Slides>33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36" baseType="lpstr">
      <vt:lpstr>Tema de Office</vt:lpstr>
      <vt:lpstr>CorelDRAW</vt:lpstr>
      <vt:lpstr>Microsoft Editor de ecuaciones 3.0</vt:lpstr>
      <vt:lpstr>ESCUELA POLITÉCNICA DEL EJÉRCITO  VICERRECTORADO DE INVESTIGACIÓN Y VINCULACIÓN CON LA COLECTIVIDAD UNIDAD DE GESTIÓN DE POSTGRADOS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Giovanni</dc:creator>
  <cp:lastModifiedBy>PAULY</cp:lastModifiedBy>
  <cp:revision>284</cp:revision>
  <dcterms:created xsi:type="dcterms:W3CDTF">2012-03-17T02:12:01Z</dcterms:created>
  <dcterms:modified xsi:type="dcterms:W3CDTF">2013-04-22T03:39:18Z</dcterms:modified>
</cp:coreProperties>
</file>