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sldIdLst>
    <p:sldId id="256" r:id="rId2"/>
    <p:sldId id="261" r:id="rId3"/>
    <p:sldId id="263" r:id="rId4"/>
    <p:sldId id="266" r:id="rId5"/>
    <p:sldId id="292" r:id="rId6"/>
    <p:sldId id="269" r:id="rId7"/>
    <p:sldId id="277" r:id="rId8"/>
    <p:sldId id="276" r:id="rId9"/>
    <p:sldId id="275" r:id="rId10"/>
    <p:sldId id="274" r:id="rId11"/>
    <p:sldId id="278" r:id="rId12"/>
    <p:sldId id="279" r:id="rId13"/>
    <p:sldId id="280" r:id="rId14"/>
    <p:sldId id="281" r:id="rId15"/>
    <p:sldId id="282" r:id="rId16"/>
    <p:sldId id="284" r:id="rId17"/>
    <p:sldId id="416" r:id="rId18"/>
    <p:sldId id="417" r:id="rId19"/>
    <p:sldId id="400" r:id="rId20"/>
    <p:sldId id="403" r:id="rId21"/>
    <p:sldId id="406" r:id="rId22"/>
    <p:sldId id="408" r:id="rId23"/>
    <p:sldId id="409" r:id="rId24"/>
    <p:sldId id="407" r:id="rId25"/>
    <p:sldId id="410" r:id="rId26"/>
    <p:sldId id="411" r:id="rId27"/>
    <p:sldId id="412" r:id="rId28"/>
    <p:sldId id="413" r:id="rId29"/>
    <p:sldId id="414" r:id="rId30"/>
    <p:sldId id="396" r:id="rId31"/>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12" autoAdjust="0"/>
    <p:restoredTop sz="94711" autoAdjust="0"/>
  </p:normalViewPr>
  <p:slideViewPr>
    <p:cSldViewPr>
      <p:cViewPr>
        <p:scale>
          <a:sx n="70" d="100"/>
          <a:sy n="70" d="100"/>
        </p:scale>
        <p:origin x="-1122" y="-90"/>
      </p:cViewPr>
      <p:guideLst>
        <p:guide orient="horz" pos="2160"/>
        <p:guide pos="2880"/>
      </p:guideLst>
    </p:cSldViewPr>
  </p:slideViewPr>
  <p:outlineViewPr>
    <p:cViewPr>
      <p:scale>
        <a:sx n="33" d="100"/>
        <a:sy n="33" d="100"/>
      </p:scale>
      <p:origin x="0" y="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53521-5A68-4092-951B-DA98E2E19059}" type="datetimeFigureOut">
              <a:rPr lang="es-SV" smtClean="0"/>
              <a:pPr/>
              <a:t>25/04/2013</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95052-79A8-4412-B22A-A2696FC0FDD0}" type="slidenum">
              <a:rPr lang="es-SV" smtClean="0"/>
              <a:pPr/>
              <a:t>‹Nº›</a:t>
            </a:fld>
            <a:endParaRPr lang="es-SV"/>
          </a:p>
        </p:txBody>
      </p:sp>
    </p:spTree>
    <p:extLst>
      <p:ext uri="{BB962C8B-B14F-4D97-AF65-F5344CB8AC3E}">
        <p14:creationId xmlns:p14="http://schemas.microsoft.com/office/powerpoint/2010/main" val="47384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a:p>
        </p:txBody>
      </p:sp>
      <p:sp>
        <p:nvSpPr>
          <p:cNvPr id="4" name="3 Marcador de número de diapositiva"/>
          <p:cNvSpPr>
            <a:spLocks noGrp="1"/>
          </p:cNvSpPr>
          <p:nvPr>
            <p:ph type="sldNum" sz="quarter" idx="10"/>
          </p:nvPr>
        </p:nvSpPr>
        <p:spPr/>
        <p:txBody>
          <a:bodyPr/>
          <a:lstStyle/>
          <a:p>
            <a:fld id="{A9195052-79A8-4412-B22A-A2696FC0FDD0}" type="slidenum">
              <a:rPr lang="es-SV" smtClean="0"/>
              <a:pPr/>
              <a:t>1</a:t>
            </a:fld>
            <a:endParaRPr lang="es-SV"/>
          </a:p>
        </p:txBody>
      </p:sp>
    </p:spTree>
    <p:extLst>
      <p:ext uri="{BB962C8B-B14F-4D97-AF65-F5344CB8AC3E}">
        <p14:creationId xmlns:p14="http://schemas.microsoft.com/office/powerpoint/2010/main" val="406918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17" name="16 Marcador de pie de página"/>
          <p:cNvSpPr>
            <a:spLocks noGrp="1"/>
          </p:cNvSpPr>
          <p:nvPr>
            <p:ph type="ftr" sz="quarter" idx="11"/>
          </p:nvPr>
        </p:nvSpPr>
        <p:spPr/>
        <p:txBody>
          <a:bodyPr/>
          <a:lstStyle/>
          <a:p>
            <a:endParaRPr lang="es-SV"/>
          </a:p>
        </p:txBody>
      </p:sp>
      <p:sp>
        <p:nvSpPr>
          <p:cNvPr id="29" name="28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a:xfrm>
            <a:off x="7924800" y="6416675"/>
            <a:ext cx="762000" cy="365125"/>
          </a:xfrm>
        </p:spPr>
        <p:txBody>
          <a:bodyPr/>
          <a:lstStyle/>
          <a:p>
            <a:fld id="{342C42F9-6359-4803-AA53-DA9EAC997D6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CD877F4-1B87-4A77-8020-B70AC25AE46F}" type="datetimeFigureOut">
              <a:rPr lang="es-SV" smtClean="0"/>
              <a:pPr/>
              <a:t>25/04/2013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42C42F9-6359-4803-AA53-DA9EAC997D6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CD877F4-1B87-4A77-8020-B70AC25AE46F}" type="datetimeFigureOut">
              <a:rPr lang="es-SV" smtClean="0"/>
              <a:pPr/>
              <a:t>25/04/2013</a:t>
            </a:fld>
            <a:endParaRPr lang="es-SV"/>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SV"/>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42C42F9-6359-4803-AA53-DA9EAC997D6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0935" y="1022871"/>
            <a:ext cx="7772400" cy="1614041"/>
          </a:xfrm>
        </p:spPr>
        <p:txBody>
          <a:bodyPr>
            <a:noAutofit/>
          </a:bodyPr>
          <a:lstStyle/>
          <a:p>
            <a:r>
              <a:rPr lang="es-EC" sz="3600" cap="none" dirty="0" smtClean="0">
                <a:ln w="17780" cmpd="sng">
                  <a:solidFill>
                    <a:srgbClr val="FFFFFF"/>
                  </a:solidFill>
                  <a:prstDash val="solid"/>
                  <a:miter lim="800000"/>
                </a:ln>
                <a:solidFill>
                  <a:schemeClr val="tx1"/>
                </a:solidFill>
                <a:effectLst>
                  <a:outerShdw blurRad="50800" algn="tl" rotWithShape="0">
                    <a:srgbClr val="000000"/>
                  </a:outerShdw>
                </a:effectLst>
                <a:latin typeface="Arial" pitchFamily="34" charset="0"/>
                <a:cs typeface="Arial" pitchFamily="34" charset="0"/>
              </a:rPr>
              <a:t>ESCUELA POLITECNICA DEL EJERCITO</a:t>
            </a:r>
            <a:br>
              <a:rPr lang="es-EC" sz="3600" cap="none" dirty="0" smtClean="0">
                <a:ln w="17780" cmpd="sng">
                  <a:solidFill>
                    <a:srgbClr val="FFFFFF"/>
                  </a:solidFill>
                  <a:prstDash val="solid"/>
                  <a:miter lim="800000"/>
                </a:ln>
                <a:solidFill>
                  <a:schemeClr val="tx1"/>
                </a:solidFill>
                <a:effectLst>
                  <a:outerShdw blurRad="50800" algn="tl" rotWithShape="0">
                    <a:srgbClr val="000000"/>
                  </a:outerShdw>
                </a:effectLst>
                <a:latin typeface="Arial" pitchFamily="34" charset="0"/>
                <a:cs typeface="Arial" pitchFamily="34" charset="0"/>
              </a:rPr>
            </a:br>
            <a:r>
              <a:rPr lang="es-EC" sz="3600" cap="none" dirty="0" smtClean="0">
                <a:ln w="17780" cmpd="sng">
                  <a:solidFill>
                    <a:srgbClr val="FFFFFF"/>
                  </a:solidFill>
                  <a:prstDash val="solid"/>
                  <a:miter lim="800000"/>
                </a:ln>
                <a:solidFill>
                  <a:schemeClr val="tx1"/>
                </a:solidFill>
                <a:effectLst>
                  <a:outerShdw blurRad="50800" algn="tl" rotWithShape="0">
                    <a:srgbClr val="000000"/>
                  </a:outerShdw>
                </a:effectLst>
                <a:latin typeface="Arial" pitchFamily="34" charset="0"/>
                <a:cs typeface="Arial" pitchFamily="34" charset="0"/>
              </a:rPr>
              <a:t>MAESTRIA EN REDES DE INFORMACIÓN Y CONECTIVIDAD</a:t>
            </a:r>
            <a:endParaRPr lang="es-SV" sz="3600" cap="none" dirty="0">
              <a:ln w="17780" cmpd="sng">
                <a:solidFill>
                  <a:srgbClr val="FFFFFF"/>
                </a:solidFill>
                <a:prstDash val="solid"/>
                <a:miter lim="800000"/>
              </a:ln>
              <a:solidFill>
                <a:schemeClr val="tx1"/>
              </a:solidFill>
              <a:effectLst>
                <a:outerShdw blurRad="50800" algn="tl" rotWithShape="0">
                  <a:srgbClr val="000000"/>
                </a:outerShdw>
              </a:effectLst>
              <a:latin typeface="Arial" pitchFamily="34" charset="0"/>
              <a:cs typeface="Arial" pitchFamily="34" charset="0"/>
            </a:endParaRPr>
          </a:p>
        </p:txBody>
      </p:sp>
      <p:sp>
        <p:nvSpPr>
          <p:cNvPr id="3" name="2 Subtítulo"/>
          <p:cNvSpPr>
            <a:spLocks noGrp="1"/>
          </p:cNvSpPr>
          <p:nvPr>
            <p:ph type="subTitle" idx="1"/>
          </p:nvPr>
        </p:nvSpPr>
        <p:spPr>
          <a:xfrm>
            <a:off x="1187624" y="2924944"/>
            <a:ext cx="6400800" cy="2808312"/>
          </a:xfrm>
        </p:spPr>
        <p:txBody>
          <a:bodyPr>
            <a:noAutofit/>
          </a:bodyPr>
          <a:lstStyle/>
          <a:p>
            <a:pPr algn="ctr"/>
            <a:r>
              <a:rPr lang="es-SV" sz="2000" b="1" dirty="0" smtClean="0">
                <a:latin typeface="Arial" pitchFamily="34" charset="0"/>
                <a:cs typeface="Arial" pitchFamily="34" charset="0"/>
              </a:rPr>
              <a:t>«REPOTENCIACIÓN DE UN SISTEMA DE FIREWALL DE CÓDIGO ABIERTO BASADO EN FUNCIONALIDADES DE PLATAFORMA PROPIETARIA»</a:t>
            </a:r>
          </a:p>
          <a:p>
            <a:endParaRPr lang="es-SV" sz="2000" dirty="0">
              <a:latin typeface="Arial" pitchFamily="34" charset="0"/>
              <a:cs typeface="Arial" pitchFamily="34" charset="0"/>
            </a:endParaRPr>
          </a:p>
          <a:p>
            <a:pPr algn="ctr"/>
            <a:r>
              <a:rPr lang="es-EC" sz="2000" b="1" dirty="0" smtClean="0">
                <a:latin typeface="Arial" pitchFamily="34" charset="0"/>
                <a:cs typeface="Arial" pitchFamily="34" charset="0"/>
              </a:rPr>
              <a:t>REALIZADO POR:</a:t>
            </a:r>
          </a:p>
          <a:p>
            <a:r>
              <a:rPr lang="es-EC" sz="2000" b="1" dirty="0" smtClean="0">
                <a:latin typeface="Arial" pitchFamily="34" charset="0"/>
                <a:cs typeface="Arial" pitchFamily="34" charset="0"/>
              </a:rPr>
              <a:t>MARCO POLO SANCHEZ AGUAYO</a:t>
            </a:r>
          </a:p>
          <a:p>
            <a:r>
              <a:rPr lang="es-EC" sz="2000" b="1" dirty="0" smtClean="0">
                <a:latin typeface="Arial" pitchFamily="34" charset="0"/>
                <a:cs typeface="Arial" pitchFamily="34" charset="0"/>
              </a:rPr>
              <a:t>PATRICIO XAVIER ZAMBRANO RODRIGUEZ</a:t>
            </a:r>
            <a:endParaRPr lang="es-SV" sz="2000" b="1" dirty="0">
              <a:latin typeface="Arial" pitchFamily="34" charset="0"/>
              <a:cs typeface="Arial"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25450"/>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678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pic>
        <p:nvPicPr>
          <p:cNvPr id="8" name="7 Imagen"/>
          <p:cNvPicPr/>
          <p:nvPr/>
        </p:nvPicPr>
        <p:blipFill>
          <a:blip r:embed="rId3" cstate="print"/>
          <a:srcRect/>
          <a:stretch>
            <a:fillRect/>
          </a:stretch>
        </p:blipFill>
        <p:spPr bwMode="auto">
          <a:xfrm>
            <a:off x="1878089" y="1591990"/>
            <a:ext cx="5142183" cy="1476970"/>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907704" y="3212976"/>
            <a:ext cx="5136985" cy="1512168"/>
          </a:xfrm>
          <a:prstGeom prst="rect">
            <a:avLst/>
          </a:prstGeom>
          <a:noFill/>
          <a:ln w="9525">
            <a:noFill/>
            <a:miter lim="800000"/>
            <a:headEnd/>
            <a:tailEnd/>
          </a:ln>
        </p:spPr>
      </p:pic>
      <p:pic>
        <p:nvPicPr>
          <p:cNvPr id="10" name="9 Imagen"/>
          <p:cNvPicPr/>
          <p:nvPr/>
        </p:nvPicPr>
        <p:blipFill>
          <a:blip r:embed="rId5" cstate="print"/>
          <a:srcRect/>
          <a:stretch>
            <a:fillRect/>
          </a:stretch>
        </p:blipFill>
        <p:spPr bwMode="auto">
          <a:xfrm>
            <a:off x="1878089" y="4869160"/>
            <a:ext cx="5166600" cy="1618864"/>
          </a:xfrm>
          <a:prstGeom prst="rect">
            <a:avLst/>
          </a:prstGeom>
          <a:noFill/>
          <a:ln w="9525">
            <a:noFill/>
            <a:miter lim="800000"/>
            <a:headEnd/>
            <a:tailEnd/>
          </a:ln>
        </p:spPr>
      </p:pic>
    </p:spTree>
    <p:extLst>
      <p:ext uri="{BB962C8B-B14F-4D97-AF65-F5344CB8AC3E}">
        <p14:creationId xmlns:p14="http://schemas.microsoft.com/office/powerpoint/2010/main" val="2279106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pic>
        <p:nvPicPr>
          <p:cNvPr id="8" name="7 Imagen"/>
          <p:cNvPicPr/>
          <p:nvPr/>
        </p:nvPicPr>
        <p:blipFill>
          <a:blip r:embed="rId3" cstate="print"/>
          <a:srcRect/>
          <a:stretch>
            <a:fillRect/>
          </a:stretch>
        </p:blipFill>
        <p:spPr bwMode="auto">
          <a:xfrm>
            <a:off x="1863137" y="1556793"/>
            <a:ext cx="5157135" cy="1584175"/>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863137" y="3284984"/>
            <a:ext cx="5148292" cy="1584176"/>
          </a:xfrm>
          <a:prstGeom prst="rect">
            <a:avLst/>
          </a:prstGeom>
          <a:noFill/>
          <a:ln w="9525">
            <a:noFill/>
            <a:miter lim="800000"/>
            <a:headEnd/>
            <a:tailEnd/>
          </a:ln>
        </p:spPr>
      </p:pic>
      <p:pic>
        <p:nvPicPr>
          <p:cNvPr id="10" name="9 Imagen"/>
          <p:cNvPicPr/>
          <p:nvPr/>
        </p:nvPicPr>
        <p:blipFill>
          <a:blip r:embed="rId5" cstate="print"/>
          <a:srcRect/>
          <a:stretch>
            <a:fillRect/>
          </a:stretch>
        </p:blipFill>
        <p:spPr bwMode="auto">
          <a:xfrm>
            <a:off x="1871980" y="5013176"/>
            <a:ext cx="5139449" cy="1772816"/>
          </a:xfrm>
          <a:prstGeom prst="rect">
            <a:avLst/>
          </a:prstGeom>
          <a:noFill/>
          <a:ln w="9525">
            <a:noFill/>
            <a:miter lim="800000"/>
            <a:headEnd/>
            <a:tailEnd/>
          </a:ln>
        </p:spPr>
      </p:pic>
    </p:spTree>
    <p:extLst>
      <p:ext uri="{BB962C8B-B14F-4D97-AF65-F5344CB8AC3E}">
        <p14:creationId xmlns:p14="http://schemas.microsoft.com/office/powerpoint/2010/main" val="2611287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8" name="7 Imagen"/>
          <p:cNvPicPr/>
          <p:nvPr/>
        </p:nvPicPr>
        <p:blipFill>
          <a:blip r:embed="rId3" cstate="print"/>
          <a:srcRect/>
          <a:stretch>
            <a:fillRect/>
          </a:stretch>
        </p:blipFill>
        <p:spPr bwMode="auto">
          <a:xfrm>
            <a:off x="1763688" y="2204864"/>
            <a:ext cx="5472608" cy="3960440"/>
          </a:xfrm>
          <a:prstGeom prst="rect">
            <a:avLst/>
          </a:prstGeom>
          <a:solidFill>
            <a:schemeClr val="bg1"/>
          </a:solidFill>
          <a:ln w="9525">
            <a:solidFill>
              <a:schemeClr val="accent1"/>
            </a:solidFill>
            <a:miter lim="800000"/>
            <a:headEnd/>
            <a:tailEnd/>
          </a:ln>
        </p:spPr>
      </p:pic>
      <p:sp>
        <p:nvSpPr>
          <p:cNvPr id="9" name="6 Marcador de contenido"/>
          <p:cNvSpPr txBox="1">
            <a:spLocks/>
          </p:cNvSpPr>
          <p:nvPr/>
        </p:nvSpPr>
        <p:spPr>
          <a:xfrm>
            <a:off x="457200" y="1600200"/>
            <a:ext cx="8229600" cy="460648"/>
          </a:xfrm>
          <a:prstGeom prst="rect">
            <a:avLst/>
          </a:prstGeom>
        </p:spPr>
        <p:txBody>
          <a:bodyPr>
            <a:normAutofit fontScale="7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IMPLEMENTACIÓN DE IPS (PSAD), TCPDUMP, P0F, Y NESSUS</a:t>
            </a: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Tree>
    <p:extLst>
      <p:ext uri="{BB962C8B-B14F-4D97-AF65-F5344CB8AC3E}">
        <p14:creationId xmlns:p14="http://schemas.microsoft.com/office/powerpoint/2010/main" val="210049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8" name="6 Marcador de contenido"/>
          <p:cNvSpPr txBox="1">
            <a:spLocks/>
          </p:cNvSpPr>
          <p:nvPr/>
        </p:nvSpPr>
        <p:spPr>
          <a:xfrm>
            <a:off x="457200" y="1600200"/>
            <a:ext cx="8229600" cy="460648"/>
          </a:xfrm>
          <a:prstGeom prst="rect">
            <a:avLst/>
          </a:prstGeom>
        </p:spPr>
        <p:txBody>
          <a:bodyPr>
            <a:normAutofit fontScale="7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IMPLEMENTACIÓN DE IPS (PSAD), TCPDUMP, P0F, Y NESSUS</a:t>
            </a: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9" name="8 Imagen" descr="C:\Users\patricio.zambrano\Desktop\aaa.jpg"/>
          <p:cNvPicPr/>
          <p:nvPr/>
        </p:nvPicPr>
        <p:blipFill>
          <a:blip r:embed="rId3" cstate="print"/>
          <a:srcRect/>
          <a:stretch>
            <a:fillRect/>
          </a:stretch>
        </p:blipFill>
        <p:spPr bwMode="auto">
          <a:xfrm>
            <a:off x="1691680" y="2204864"/>
            <a:ext cx="5616624" cy="4032448"/>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03749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9" name="6 Marcador de contenido"/>
          <p:cNvSpPr txBox="1">
            <a:spLocks/>
          </p:cNvSpPr>
          <p:nvPr/>
        </p:nvSpPr>
        <p:spPr>
          <a:xfrm>
            <a:off x="457200" y="1600200"/>
            <a:ext cx="8229600" cy="460648"/>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DESARROLLO DE MÓDULO PSAD</a:t>
            </a: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10" name="9 Imagen"/>
          <p:cNvPicPr/>
          <p:nvPr/>
        </p:nvPicPr>
        <p:blipFill rotWithShape="1">
          <a:blip r:embed="rId3" cstate="print"/>
          <a:srcRect l="18342" t="11915" r="18871" b="19414"/>
          <a:stretch/>
        </p:blipFill>
        <p:spPr bwMode="auto">
          <a:xfrm>
            <a:off x="755576" y="2276872"/>
            <a:ext cx="7632848"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1321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8" name="6 Marcador de contenido"/>
          <p:cNvSpPr txBox="1">
            <a:spLocks/>
          </p:cNvSpPr>
          <p:nvPr/>
        </p:nvSpPr>
        <p:spPr>
          <a:xfrm>
            <a:off x="457200" y="1600200"/>
            <a:ext cx="8229600" cy="460648"/>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DESARROLLO DE MÓDULO PSAD</a:t>
            </a: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9" name="8 Imagen"/>
          <p:cNvPicPr/>
          <p:nvPr/>
        </p:nvPicPr>
        <p:blipFill rotWithShape="1">
          <a:blip r:embed="rId3" cstate="print"/>
          <a:srcRect l="18343" t="12543" r="19577" b="25058"/>
          <a:stretch/>
        </p:blipFill>
        <p:spPr bwMode="auto">
          <a:xfrm>
            <a:off x="755576" y="2276872"/>
            <a:ext cx="756084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845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8" name="6 Marcador de contenido"/>
          <p:cNvSpPr txBox="1">
            <a:spLocks/>
          </p:cNvSpPr>
          <p:nvPr/>
        </p:nvSpPr>
        <p:spPr>
          <a:xfrm>
            <a:off x="457200" y="1621029"/>
            <a:ext cx="8229600" cy="3896203"/>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DESARROLLO DE MÓDULO PSAD</a:t>
            </a:r>
          </a:p>
          <a:p>
            <a:pPr marL="36576" indent="0" algn="just">
              <a:buNone/>
            </a:pPr>
            <a:r>
              <a:rPr lang="es-EC" sz="1800" dirty="0">
                <a:latin typeface="Comic Sans MS" pitchFamily="66" charset="0"/>
                <a:cs typeface="Arial" pitchFamily="34" charset="0"/>
              </a:rPr>
              <a:t>El desarrollo del módulo se lo realizo bajo el nombre de PSAD </a:t>
            </a:r>
            <a:r>
              <a:rPr lang="es-EC" sz="1800" dirty="0" smtClean="0">
                <a:latin typeface="Comic Sans MS" pitchFamily="66" charset="0"/>
                <a:cs typeface="Arial" pitchFamily="34" charset="0"/>
              </a:rPr>
              <a:t>:</a:t>
            </a:r>
          </a:p>
          <a:p>
            <a:pPr marL="36576" indent="0" algn="just">
              <a:buNone/>
            </a:pPr>
            <a:endParaRPr lang="es-EC" sz="1800" dirty="0">
              <a:latin typeface="Comic Sans MS" pitchFamily="66" charset="0"/>
              <a:cs typeface="Arial" pitchFamily="34" charset="0"/>
            </a:endParaRPr>
          </a:p>
          <a:p>
            <a:pPr marL="36576" indent="0" algn="just">
              <a:buNone/>
            </a:pPr>
            <a:r>
              <a:rPr lang="es-EC" sz="1800" dirty="0">
                <a:latin typeface="Comic Sans MS" pitchFamily="66" charset="0"/>
                <a:cs typeface="Arial" pitchFamily="34" charset="0"/>
              </a:rPr>
              <a:t>/</a:t>
            </a:r>
            <a:r>
              <a:rPr lang="es-EC" sz="1800" dirty="0" err="1" smtClean="0">
                <a:latin typeface="Comic Sans MS" pitchFamily="66" charset="0"/>
                <a:cs typeface="Arial" pitchFamily="34" charset="0"/>
              </a:rPr>
              <a:t>usr</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clearos</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app</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psad</a:t>
            </a:r>
            <a:endParaRPr lang="es-EC" sz="1800" dirty="0" smtClean="0">
              <a:latin typeface="Comic Sans MS" pitchFamily="66" charset="0"/>
              <a:cs typeface="Arial" pitchFamily="34" charset="0"/>
            </a:endParaRPr>
          </a:p>
          <a:p>
            <a:pPr marL="36576" indent="0" algn="just">
              <a:buNone/>
            </a:pPr>
            <a:endParaRPr lang="es-EC" sz="1800" dirty="0" smtClean="0">
              <a:latin typeface="Comic Sans MS" pitchFamily="66" charset="0"/>
              <a:cs typeface="Arial" pitchFamily="34" charset="0"/>
            </a:endParaRPr>
          </a:p>
          <a:p>
            <a:pPr marL="36576" indent="0" algn="just">
              <a:buNone/>
            </a:pPr>
            <a:r>
              <a:rPr lang="es-EC" sz="1800" dirty="0" smtClean="0">
                <a:latin typeface="Comic Sans MS" pitchFamily="66" charset="0"/>
                <a:cs typeface="Arial" pitchFamily="34" charset="0"/>
              </a:rPr>
              <a:t>Directorios:</a:t>
            </a:r>
            <a:endParaRPr lang="es-EC" sz="1800" dirty="0">
              <a:latin typeface="Comic Sans MS" pitchFamily="66" charset="0"/>
              <a:cs typeface="Arial" pitchFamily="34" charset="0"/>
            </a:endParaRPr>
          </a:p>
          <a:p>
            <a:pPr marL="322326" indent="-285750" algn="just">
              <a:buFont typeface="Wingdings" pitchFamily="2" charset="2"/>
              <a:buChar char="Ø"/>
            </a:pPr>
            <a:r>
              <a:rPr lang="es-EC" sz="1800" dirty="0" err="1" smtClean="0">
                <a:latin typeface="Comic Sans MS" pitchFamily="66" charset="0"/>
                <a:cs typeface="Arial" pitchFamily="34" charset="0"/>
              </a:rPr>
              <a:t>controllers</a:t>
            </a:r>
            <a:r>
              <a:rPr lang="es-EC" sz="1800" dirty="0" smtClean="0">
                <a:latin typeface="Comic Sans MS" pitchFamily="66" charset="0"/>
                <a:cs typeface="Arial" pitchFamily="34" charset="0"/>
              </a:rPr>
              <a:t> </a:t>
            </a:r>
            <a:r>
              <a:rPr lang="es-EC" sz="1800" dirty="0">
                <a:latin typeface="Comic Sans MS" pitchFamily="66" charset="0"/>
                <a:cs typeface="Arial" pitchFamily="34" charset="0"/>
              </a:rPr>
              <a:t>(Clases de lógica del negocio)</a:t>
            </a:r>
          </a:p>
          <a:p>
            <a:pPr marL="322326" indent="-285750" algn="just">
              <a:buFont typeface="Wingdings" pitchFamily="2" charset="2"/>
              <a:buChar char="Ø"/>
            </a:pPr>
            <a:r>
              <a:rPr lang="es-EC" sz="1800" dirty="0" err="1" smtClean="0">
                <a:latin typeface="Comic Sans MS" pitchFamily="66" charset="0"/>
                <a:cs typeface="Arial" pitchFamily="34" charset="0"/>
              </a:rPr>
              <a:t>view</a:t>
            </a:r>
            <a:r>
              <a:rPr lang="es-EC" sz="1800" dirty="0" smtClean="0">
                <a:latin typeface="Comic Sans MS" pitchFamily="66" charset="0"/>
                <a:cs typeface="Arial" pitchFamily="34" charset="0"/>
              </a:rPr>
              <a:t> </a:t>
            </a:r>
            <a:r>
              <a:rPr lang="es-EC" sz="1800" dirty="0">
                <a:latin typeface="Comic Sans MS" pitchFamily="66" charset="0"/>
                <a:cs typeface="Arial" pitchFamily="34" charset="0"/>
              </a:rPr>
              <a:t>(Vistas o Capa de presentación)</a:t>
            </a:r>
          </a:p>
          <a:p>
            <a:pPr marL="322326" indent="-285750" algn="just">
              <a:buFont typeface="Wingdings" pitchFamily="2" charset="2"/>
              <a:buChar char="Ø"/>
            </a:pPr>
            <a:r>
              <a:rPr lang="es-EC" sz="1800" dirty="0" err="1" smtClean="0">
                <a:latin typeface="Comic Sans MS" pitchFamily="66" charset="0"/>
                <a:cs typeface="Arial" pitchFamily="34" charset="0"/>
              </a:rPr>
              <a:t>deploy</a:t>
            </a:r>
            <a:r>
              <a:rPr lang="es-EC" sz="1800" dirty="0" smtClean="0">
                <a:latin typeface="Comic Sans MS" pitchFamily="66" charset="0"/>
                <a:cs typeface="Arial" pitchFamily="34" charset="0"/>
              </a:rPr>
              <a:t> </a:t>
            </a:r>
            <a:r>
              <a:rPr lang="es-EC" sz="1800" dirty="0">
                <a:latin typeface="Comic Sans MS" pitchFamily="66" charset="0"/>
                <a:cs typeface="Arial" pitchFamily="34" charset="0"/>
              </a:rPr>
              <a:t>(Archivos de configuración e información del módulo)</a:t>
            </a:r>
          </a:p>
          <a:p>
            <a:pPr marL="322326" indent="-285750" algn="just">
              <a:buFont typeface="Wingdings" pitchFamily="2" charset="2"/>
              <a:buChar char="Ø"/>
            </a:pPr>
            <a:r>
              <a:rPr lang="es-EC" sz="1800" dirty="0" err="1" smtClean="0">
                <a:latin typeface="Comic Sans MS" pitchFamily="66" charset="0"/>
                <a:cs typeface="Arial" pitchFamily="34" charset="0"/>
              </a:rPr>
              <a:t>language</a:t>
            </a:r>
            <a:r>
              <a:rPr lang="es-EC" sz="1800" dirty="0" smtClean="0">
                <a:latin typeface="Comic Sans MS" pitchFamily="66" charset="0"/>
                <a:cs typeface="Arial" pitchFamily="34" charset="0"/>
              </a:rPr>
              <a:t> </a:t>
            </a:r>
            <a:r>
              <a:rPr lang="es-EC" sz="1800" dirty="0">
                <a:latin typeface="Comic Sans MS" pitchFamily="66" charset="0"/>
                <a:cs typeface="Arial" pitchFamily="34" charset="0"/>
              </a:rPr>
              <a:t>(Archivos de idioma)</a:t>
            </a: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Tree>
    <p:extLst>
      <p:ext uri="{BB962C8B-B14F-4D97-AF65-F5344CB8AC3E}">
        <p14:creationId xmlns:p14="http://schemas.microsoft.com/office/powerpoint/2010/main" val="2024832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5" name="6 Marcador de contenido"/>
          <p:cNvSpPr txBox="1">
            <a:spLocks/>
          </p:cNvSpPr>
          <p:nvPr/>
        </p:nvSpPr>
        <p:spPr>
          <a:xfrm>
            <a:off x="457200" y="1621030"/>
            <a:ext cx="8229600" cy="799858"/>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CONTROLADORES</a:t>
            </a:r>
          </a:p>
          <a:p>
            <a:pPr marL="322326" indent="-285750" algn="just">
              <a:buFont typeface="Wingdings" pitchFamily="2" charset="2"/>
              <a:buChar char="Ø"/>
            </a:pPr>
            <a:r>
              <a:rPr lang="es-EC" sz="1600" dirty="0" smtClean="0">
                <a:latin typeface="Comic Sans MS" pitchFamily="66" charset="0"/>
                <a:cs typeface="Arial" pitchFamily="34" charset="0"/>
              </a:rPr>
              <a:t>Clase </a:t>
            </a:r>
            <a:r>
              <a:rPr lang="es-EC" sz="1600" dirty="0">
                <a:latin typeface="Comic Sans MS" pitchFamily="66" charset="0"/>
                <a:cs typeface="Arial" pitchFamily="34" charset="0"/>
              </a:rPr>
              <a:t>principal PSAD</a:t>
            </a: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6" name="5 Imagen" descr="Captura de pantalla 2012-10-19 a la(s) 22.43.37.png"/>
          <p:cNvPicPr/>
          <p:nvPr/>
        </p:nvPicPr>
        <p:blipFill>
          <a:blip r:embed="rId3" cstate="print"/>
          <a:stretch>
            <a:fillRect/>
          </a:stretch>
        </p:blipFill>
        <p:spPr>
          <a:xfrm>
            <a:off x="1115616" y="2420888"/>
            <a:ext cx="6984776" cy="4108342"/>
          </a:xfrm>
          <a:prstGeom prst="rect">
            <a:avLst/>
          </a:prstGeom>
          <a:ln>
            <a:solidFill>
              <a:schemeClr val="accent1"/>
            </a:solidFill>
          </a:ln>
        </p:spPr>
      </p:pic>
    </p:spTree>
    <p:extLst>
      <p:ext uri="{BB962C8B-B14F-4D97-AF65-F5344CB8AC3E}">
        <p14:creationId xmlns:p14="http://schemas.microsoft.com/office/powerpoint/2010/main" val="3462075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6" name="6 Marcador de contenido"/>
          <p:cNvSpPr txBox="1">
            <a:spLocks/>
          </p:cNvSpPr>
          <p:nvPr/>
        </p:nvSpPr>
        <p:spPr>
          <a:xfrm>
            <a:off x="457200" y="1621030"/>
            <a:ext cx="8229600" cy="1015882"/>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CONTROLADORES</a:t>
            </a:r>
          </a:p>
          <a:p>
            <a:pPr marL="322326" indent="-285750" algn="just">
              <a:buFont typeface="Wingdings" pitchFamily="2" charset="2"/>
              <a:buChar char="Ø"/>
            </a:pPr>
            <a:r>
              <a:rPr lang="es-EC" sz="1600" dirty="0" smtClean="0">
                <a:latin typeface="Comic Sans MS" pitchFamily="66" charset="0"/>
                <a:cs typeface="Arial" pitchFamily="34" charset="0"/>
              </a:rPr>
              <a:t>Clase </a:t>
            </a:r>
            <a:r>
              <a:rPr lang="es-EC" sz="1600" dirty="0">
                <a:latin typeface="Comic Sans MS" pitchFamily="66" charset="0"/>
                <a:cs typeface="Arial" pitchFamily="34" charset="0"/>
              </a:rPr>
              <a:t>controladora de vista </a:t>
            </a:r>
            <a:r>
              <a:rPr lang="es-EC" sz="1600" dirty="0" smtClean="0">
                <a:latin typeface="Comic Sans MS" pitchFamily="66" charset="0"/>
                <a:cs typeface="Arial" pitchFamily="34" charset="0"/>
              </a:rPr>
              <a:t>Status</a:t>
            </a:r>
          </a:p>
          <a:p>
            <a:pPr marL="36576" indent="0" algn="just">
              <a:buNone/>
            </a:pPr>
            <a:r>
              <a:rPr lang="es-EC" sz="1600" dirty="0" smtClean="0"/>
              <a:t>	</a:t>
            </a:r>
            <a:endParaRPr lang="es-EC" sz="1600" dirty="0">
              <a:latin typeface="Comic Sans MS" pitchFamily="66" charset="0"/>
              <a:cs typeface="Arial" pitchFamily="34" charset="0"/>
            </a:endParaRP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7" name="6 Imagen" descr="Captura de pantalla 2012-10-19 a la(s) 22.55.14.png"/>
          <p:cNvPicPr/>
          <p:nvPr/>
        </p:nvPicPr>
        <p:blipFill>
          <a:blip r:embed="rId3" cstate="print"/>
          <a:stretch>
            <a:fillRect/>
          </a:stretch>
        </p:blipFill>
        <p:spPr>
          <a:xfrm>
            <a:off x="1942717" y="2420888"/>
            <a:ext cx="4717515" cy="4129251"/>
          </a:xfrm>
          <a:prstGeom prst="rect">
            <a:avLst/>
          </a:prstGeom>
          <a:ln>
            <a:solidFill>
              <a:schemeClr val="accent1"/>
            </a:solidFill>
          </a:ln>
        </p:spPr>
      </p:pic>
    </p:spTree>
    <p:extLst>
      <p:ext uri="{BB962C8B-B14F-4D97-AF65-F5344CB8AC3E}">
        <p14:creationId xmlns:p14="http://schemas.microsoft.com/office/powerpoint/2010/main" val="1030690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6 Marcador de contenido"/>
          <p:cNvSpPr txBox="1">
            <a:spLocks/>
          </p:cNvSpPr>
          <p:nvPr/>
        </p:nvSpPr>
        <p:spPr>
          <a:xfrm>
            <a:off x="457200" y="1621030"/>
            <a:ext cx="8229600" cy="1015882"/>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VISTAS</a:t>
            </a:r>
          </a:p>
          <a:p>
            <a:pPr marL="36576" indent="0" algn="just">
              <a:buNone/>
            </a:pPr>
            <a:r>
              <a:rPr lang="en-US" sz="1800" dirty="0"/>
              <a:t>/</a:t>
            </a:r>
            <a:r>
              <a:rPr lang="en-US" sz="1800" dirty="0" err="1"/>
              <a:t>usr</a:t>
            </a:r>
            <a:r>
              <a:rPr lang="en-US" sz="1800" dirty="0"/>
              <a:t>/</a:t>
            </a:r>
            <a:r>
              <a:rPr lang="en-US" sz="1800" dirty="0" err="1"/>
              <a:t>clearos</a:t>
            </a:r>
            <a:r>
              <a:rPr lang="en-US" sz="1800" dirty="0"/>
              <a:t>/apps/</a:t>
            </a:r>
            <a:r>
              <a:rPr lang="en-US" sz="1800" dirty="0" err="1"/>
              <a:t>psad</a:t>
            </a:r>
            <a:r>
              <a:rPr lang="en-US" sz="1800" dirty="0"/>
              <a:t>/views/</a:t>
            </a:r>
            <a:r>
              <a:rPr lang="en-US" sz="1800" dirty="0" err="1"/>
              <a:t>status.php</a:t>
            </a:r>
            <a:endParaRPr lang="es-EC" sz="1800" dirty="0"/>
          </a:p>
          <a:p>
            <a:pPr marL="36576" indent="0" algn="just">
              <a:buFont typeface="Wingdings 2"/>
              <a:buNone/>
            </a:pPr>
            <a:endParaRPr lang="es-EC" sz="1800" b="1" dirty="0" smtClean="0">
              <a:latin typeface="Comic Sans MS" pitchFamily="66" charset="0"/>
              <a:cs typeface="Arial" pitchFamily="34" charset="0"/>
            </a:endParaRP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
        <p:nvSpPr>
          <p:cNvPr id="5"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6" name="5 Imagen" descr="Captura de pantalla 2012-10-19 a la(s) 23.01.30.png"/>
          <p:cNvPicPr/>
          <p:nvPr/>
        </p:nvPicPr>
        <p:blipFill>
          <a:blip r:embed="rId3" cstate="print"/>
          <a:stretch>
            <a:fillRect/>
          </a:stretch>
        </p:blipFill>
        <p:spPr>
          <a:xfrm>
            <a:off x="1619672" y="2780928"/>
            <a:ext cx="5616624" cy="3024336"/>
          </a:xfrm>
          <a:prstGeom prst="rect">
            <a:avLst/>
          </a:prstGeom>
          <a:ln>
            <a:solidFill>
              <a:schemeClr val="accent1"/>
            </a:solidFill>
          </a:ln>
        </p:spPr>
      </p:pic>
    </p:spTree>
    <p:extLst>
      <p:ext uri="{BB962C8B-B14F-4D97-AF65-F5344CB8AC3E}">
        <p14:creationId xmlns:p14="http://schemas.microsoft.com/office/powerpoint/2010/main" val="342271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dirty="0" smtClean="0">
                <a:solidFill>
                  <a:schemeClr val="tx1"/>
                </a:solidFill>
                <a:latin typeface="Comic Sans MS" pitchFamily="66" charset="0"/>
                <a:cs typeface="Arial" pitchFamily="34" charset="0"/>
              </a:rPr>
              <a:t>INTRODUCCIÓN</a:t>
            </a:r>
            <a:endParaRPr lang="es-SV" sz="3200" dirty="0">
              <a:solidFill>
                <a:schemeClr val="tx1"/>
              </a:solidFill>
              <a:latin typeface="Comic Sans MS" pitchFamily="66" charset="0"/>
              <a:cs typeface="Arial" pitchFamily="34" charset="0"/>
            </a:endParaRPr>
          </a:p>
        </p:txBody>
      </p:sp>
      <p:sp>
        <p:nvSpPr>
          <p:cNvPr id="7" name="6 Marcador de contenido"/>
          <p:cNvSpPr>
            <a:spLocks noGrp="1"/>
          </p:cNvSpPr>
          <p:nvPr>
            <p:ph idx="1"/>
          </p:nvPr>
        </p:nvSpPr>
        <p:spPr>
          <a:xfrm>
            <a:off x="457200" y="1600200"/>
            <a:ext cx="8229600" cy="4925144"/>
          </a:xfrm>
        </p:spPr>
        <p:txBody>
          <a:bodyPr>
            <a:normAutofit fontScale="62500" lnSpcReduction="20000"/>
          </a:bodyPr>
          <a:lstStyle/>
          <a:p>
            <a:pPr marL="36576" indent="0" algn="just">
              <a:buNone/>
            </a:pPr>
            <a:r>
              <a:rPr lang="es-EC" b="1" dirty="0" smtClean="0">
                <a:latin typeface="Comic Sans MS" pitchFamily="66" charset="0"/>
                <a:cs typeface="Arial" pitchFamily="34" charset="0"/>
              </a:rPr>
              <a:t>JUSTIFICACIÓN:</a:t>
            </a:r>
            <a:endParaRPr lang="es-EC" b="1" dirty="0">
              <a:latin typeface="Comic Sans MS" pitchFamily="66" charset="0"/>
              <a:cs typeface="Arial" pitchFamily="34" charset="0"/>
            </a:endParaRPr>
          </a:p>
          <a:p>
            <a:pPr marL="457200" indent="-457200" algn="just">
              <a:buClrTx/>
              <a:buFont typeface="Wingdings" pitchFamily="2" charset="2"/>
              <a:buChar char="Ø"/>
            </a:pPr>
            <a:r>
              <a:rPr lang="es-EC" sz="3500" dirty="0">
                <a:latin typeface="Comic Sans MS" pitchFamily="66" charset="0"/>
              </a:rPr>
              <a:t>Este proyecto pretende dar respuesta a un problema actual y real que afecta a los servicios y prestaciones de las redes de información. Así mismo, dada la obligatoriedad de acogerse al mandato constitucional 1014, este proyecto, favorece la posibilidad de evaluar  sí el firewall de software libre, es lo suficientemente robusto y tiene la efectividad requerida. </a:t>
            </a:r>
            <a:endParaRPr lang="es-EC" sz="3500" dirty="0" smtClean="0">
              <a:latin typeface="Comic Sans MS" pitchFamily="66" charset="0"/>
            </a:endParaRPr>
          </a:p>
          <a:p>
            <a:pPr marL="0" indent="0" algn="just">
              <a:buClrTx/>
              <a:buNone/>
            </a:pPr>
            <a:endParaRPr lang="es-EC" b="1" dirty="0" smtClean="0">
              <a:latin typeface="Comic Sans MS" pitchFamily="66" charset="0"/>
              <a:cs typeface="Arial" pitchFamily="34" charset="0"/>
            </a:endParaRPr>
          </a:p>
          <a:p>
            <a:pPr marL="0" indent="0" algn="just">
              <a:buClrTx/>
              <a:buNone/>
            </a:pPr>
            <a:r>
              <a:rPr lang="es-EC" b="1" dirty="0" smtClean="0">
                <a:latin typeface="Comic Sans MS" pitchFamily="66" charset="0"/>
                <a:cs typeface="Arial" pitchFamily="34" charset="0"/>
              </a:rPr>
              <a:t>OBJETIVO GENERAL:</a:t>
            </a:r>
            <a:endParaRPr lang="es-EC" b="1" dirty="0">
              <a:latin typeface="Comic Sans MS" pitchFamily="66" charset="0"/>
              <a:cs typeface="Arial" pitchFamily="34" charset="0"/>
            </a:endParaRPr>
          </a:p>
          <a:p>
            <a:pPr marL="457200" indent="-457200" algn="just">
              <a:buClrTx/>
              <a:buFont typeface="Wingdings" pitchFamily="2" charset="2"/>
              <a:buChar char="Ø"/>
            </a:pPr>
            <a:r>
              <a:rPr lang="es-EC" sz="3500" dirty="0" smtClean="0">
                <a:latin typeface="Comic Sans MS" pitchFamily="66" charset="0"/>
              </a:rPr>
              <a:t>Evaluar </a:t>
            </a:r>
            <a:r>
              <a:rPr lang="es-EC" sz="3500" dirty="0">
                <a:latin typeface="Comic Sans MS" pitchFamily="66" charset="0"/>
              </a:rPr>
              <a:t>y repotenciar una plataforma de </a:t>
            </a:r>
            <a:r>
              <a:rPr lang="es-EC" sz="3500" dirty="0" err="1">
                <a:latin typeface="Comic Sans MS" pitchFamily="66" charset="0"/>
              </a:rPr>
              <a:t>firewalling</a:t>
            </a:r>
            <a:r>
              <a:rPr lang="es-EC" sz="3500" dirty="0">
                <a:latin typeface="Comic Sans MS" pitchFamily="66" charset="0"/>
              </a:rPr>
              <a:t> de código abierto basado en las características distintivas de un sistema propietario y verificar su comportamiento en términos de performance y efectividad ante ataques informáticos, con el fin reforzar la detección, control y mitigación de ataques de seguridades informáticos en las instituciones gubernamentales. </a:t>
            </a:r>
            <a:endParaRPr lang="es-SV" sz="3500" dirty="0">
              <a:latin typeface="Comic Sans MS" pitchFamily="66" charset="0"/>
            </a:endParaRPr>
          </a:p>
          <a:p>
            <a:endParaRPr lang="es-SV"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82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ELIMINACIÓN DE IP BLOQUEADA</a:t>
            </a:r>
          </a:p>
          <a:p>
            <a:pPr marL="36576" indent="0" algn="just">
              <a:buNone/>
            </a:pPr>
            <a:r>
              <a:rPr lang="es-EC" sz="1800" dirty="0">
                <a:latin typeface="Comic Sans MS" pitchFamily="66" charset="0"/>
                <a:cs typeface="Arial" pitchFamily="34" charset="0"/>
              </a:rPr>
              <a:t>/</a:t>
            </a:r>
            <a:r>
              <a:rPr lang="es-EC" sz="1800" dirty="0" err="1">
                <a:latin typeface="Comic Sans MS" pitchFamily="66" charset="0"/>
                <a:cs typeface="Arial" pitchFamily="34" charset="0"/>
              </a:rPr>
              <a:t>usr</a:t>
            </a:r>
            <a:r>
              <a:rPr lang="es-EC" sz="1800" dirty="0">
                <a:latin typeface="Comic Sans MS" pitchFamily="66" charset="0"/>
                <a:cs typeface="Arial" pitchFamily="34" charset="0"/>
              </a:rPr>
              <a:t>/</a:t>
            </a:r>
            <a:r>
              <a:rPr lang="es-EC" sz="1800" dirty="0" err="1">
                <a:latin typeface="Comic Sans MS" pitchFamily="66" charset="0"/>
                <a:cs typeface="Arial" pitchFamily="34" charset="0"/>
              </a:rPr>
              <a:t>clearos</a:t>
            </a:r>
            <a:r>
              <a:rPr lang="es-EC" sz="1800" dirty="0">
                <a:latin typeface="Comic Sans MS" pitchFamily="66" charset="0"/>
                <a:cs typeface="Arial" pitchFamily="34" charset="0"/>
              </a:rPr>
              <a:t>/</a:t>
            </a:r>
            <a:r>
              <a:rPr lang="es-EC" sz="1800" dirty="0" err="1">
                <a:latin typeface="Comic Sans MS" pitchFamily="66" charset="0"/>
                <a:cs typeface="Arial" pitchFamily="34" charset="0"/>
              </a:rPr>
              <a:t>apps</a:t>
            </a:r>
            <a:r>
              <a:rPr lang="es-EC" sz="1800" dirty="0">
                <a:latin typeface="Comic Sans MS" pitchFamily="66" charset="0"/>
                <a:cs typeface="Arial" pitchFamily="34" charset="0"/>
              </a:rPr>
              <a:t>/</a:t>
            </a:r>
            <a:r>
              <a:rPr lang="es-EC" sz="1800" dirty="0" err="1">
                <a:latin typeface="Comic Sans MS" pitchFamily="66" charset="0"/>
                <a:cs typeface="Arial" pitchFamily="34" charset="0"/>
              </a:rPr>
              <a:t>psad</a:t>
            </a:r>
            <a:r>
              <a:rPr lang="es-EC" sz="1800" dirty="0">
                <a:latin typeface="Comic Sans MS" pitchFamily="66" charset="0"/>
                <a:cs typeface="Arial" pitchFamily="34" charset="0"/>
              </a:rPr>
              <a:t>/</a:t>
            </a:r>
            <a:r>
              <a:rPr lang="es-EC" sz="1800" dirty="0" err="1">
                <a:latin typeface="Comic Sans MS" pitchFamily="66" charset="0"/>
                <a:cs typeface="Arial" pitchFamily="34" charset="0"/>
              </a:rPr>
              <a:t>libraries</a:t>
            </a:r>
            <a:r>
              <a:rPr lang="es-EC" sz="1800" dirty="0">
                <a:latin typeface="Comic Sans MS" pitchFamily="66" charset="0"/>
                <a:cs typeface="Arial" pitchFamily="34" charset="0"/>
              </a:rPr>
              <a:t>/</a:t>
            </a:r>
            <a:r>
              <a:rPr lang="es-EC" sz="1800" dirty="0" err="1">
                <a:latin typeface="Comic Sans MS" pitchFamily="66" charset="0"/>
                <a:cs typeface="Arial" pitchFamily="34" charset="0"/>
              </a:rPr>
              <a:t>Validation.php</a:t>
            </a:r>
            <a:endParaRPr lang="es-EC" sz="1800" dirty="0">
              <a:latin typeface="Comic Sans MS" pitchFamily="66" charset="0"/>
              <a:cs typeface="Arial" pitchFamily="34" charset="0"/>
            </a:endParaRPr>
          </a:p>
          <a:p>
            <a:pPr marL="36576" indent="0" algn="just">
              <a:buNone/>
            </a:pPr>
            <a:endParaRPr lang="es-EC" sz="1800" b="1" dirty="0" smtClean="0">
              <a:latin typeface="Comic Sans MS" pitchFamily="66" charset="0"/>
              <a:cs typeface="Arial" pitchFamily="34" charset="0"/>
            </a:endParaRP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6" name="5 Imagen" descr="Captura de pantalla 2012-10-19 a la(s) 23.13.34.png"/>
          <p:cNvPicPr/>
          <p:nvPr/>
        </p:nvPicPr>
        <p:blipFill>
          <a:blip r:embed="rId3" cstate="print"/>
          <a:stretch>
            <a:fillRect/>
          </a:stretch>
        </p:blipFill>
        <p:spPr>
          <a:xfrm>
            <a:off x="1654037" y="2492896"/>
            <a:ext cx="5136462" cy="1872208"/>
          </a:xfrm>
          <a:prstGeom prst="rect">
            <a:avLst/>
          </a:prstGeom>
          <a:ln>
            <a:solidFill>
              <a:schemeClr val="accent1"/>
            </a:solidFill>
          </a:ln>
        </p:spPr>
      </p:pic>
      <p:pic>
        <p:nvPicPr>
          <p:cNvPr id="7" name="6 Imagen" descr="Captura de pantalla 2012-10-19 a la(s) 23.12.43.png"/>
          <p:cNvPicPr/>
          <p:nvPr/>
        </p:nvPicPr>
        <p:blipFill>
          <a:blip r:embed="rId4" cstate="print"/>
          <a:stretch>
            <a:fillRect/>
          </a:stretch>
        </p:blipFill>
        <p:spPr>
          <a:xfrm>
            <a:off x="1451763" y="4653136"/>
            <a:ext cx="5541010" cy="1484630"/>
          </a:xfrm>
          <a:prstGeom prst="rect">
            <a:avLst/>
          </a:prstGeom>
          <a:ln>
            <a:solidFill>
              <a:schemeClr val="accent1"/>
            </a:solidFill>
          </a:ln>
        </p:spPr>
      </p:pic>
    </p:spTree>
    <p:extLst>
      <p:ext uri="{BB962C8B-B14F-4D97-AF65-F5344CB8AC3E}">
        <p14:creationId xmlns:p14="http://schemas.microsoft.com/office/powerpoint/2010/main" val="71987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5" name="4 Imagen" descr="Captura de pantalla 2012-11-28 a la(s) 22.51.11.png"/>
          <p:cNvPicPr/>
          <p:nvPr/>
        </p:nvPicPr>
        <p:blipFill>
          <a:blip r:embed="rId3" cstate="print"/>
          <a:stretch>
            <a:fillRect/>
          </a:stretch>
        </p:blipFill>
        <p:spPr>
          <a:xfrm>
            <a:off x="1419085" y="2636912"/>
            <a:ext cx="6085078" cy="3717032"/>
          </a:xfrm>
          <a:prstGeom prst="rect">
            <a:avLst/>
          </a:prstGeom>
          <a:ln>
            <a:solidFill>
              <a:schemeClr val="accent1"/>
            </a:solidFill>
          </a:ln>
        </p:spPr>
      </p:pic>
      <p:sp>
        <p:nvSpPr>
          <p:cNvPr id="6"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VISTA SERVER</a:t>
            </a:r>
            <a:endParaRPr lang="es-EC" sz="1800" b="1" dirty="0" smtClean="0">
              <a:latin typeface="Comic Sans MS" pitchFamily="66" charset="0"/>
              <a:cs typeface="Arial" pitchFamily="34" charset="0"/>
            </a:endParaRPr>
          </a:p>
          <a:p>
            <a:pPr marL="36576" indent="0" algn="just">
              <a:buNone/>
            </a:pPr>
            <a:r>
              <a:rPr lang="es-EC" sz="1800" dirty="0">
                <a:latin typeface="Comic Sans MS" pitchFamily="66" charset="0"/>
                <a:cs typeface="Arial" pitchFamily="34" charset="0"/>
              </a:rPr>
              <a:t>/</a:t>
            </a:r>
            <a:r>
              <a:rPr lang="es-EC" sz="1800" dirty="0" err="1" smtClean="0">
                <a:latin typeface="Comic Sans MS" pitchFamily="66" charset="0"/>
                <a:cs typeface="Arial" pitchFamily="34" charset="0"/>
              </a:rPr>
              <a:t>usr</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clearos</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apps</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psad</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controllers</a:t>
            </a:r>
            <a:r>
              <a:rPr lang="es-EC" sz="1800" dirty="0" smtClean="0">
                <a:latin typeface="Comic Sans MS" pitchFamily="66" charset="0"/>
                <a:cs typeface="Arial" pitchFamily="34" charset="0"/>
              </a:rPr>
              <a:t>/</a:t>
            </a:r>
            <a:r>
              <a:rPr lang="es-EC" sz="1800" dirty="0" err="1" smtClean="0">
                <a:latin typeface="Comic Sans MS" pitchFamily="66" charset="0"/>
                <a:cs typeface="Arial" pitchFamily="34" charset="0"/>
              </a:rPr>
              <a:t>psad.php</a:t>
            </a:r>
            <a:endParaRPr lang="es-EC" sz="1800" dirty="0" smtClean="0">
              <a:latin typeface="Comic Sans MS" pitchFamily="66" charset="0"/>
              <a:cs typeface="Arial" pitchFamily="34" charset="0"/>
            </a:endParaRPr>
          </a:p>
          <a:p>
            <a:pPr marL="36576" indent="0" algn="just">
              <a:buNone/>
            </a:pPr>
            <a:endParaRPr lang="es-EC" sz="16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Tree>
    <p:extLst>
      <p:ext uri="{BB962C8B-B14F-4D97-AF65-F5344CB8AC3E}">
        <p14:creationId xmlns:p14="http://schemas.microsoft.com/office/powerpoint/2010/main" val="2857429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5"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EVALUACIÓN DE RESULTADOS – FIREWALL REPOTENCIADO</a:t>
            </a:r>
            <a:endParaRPr lang="es-EC" sz="1800" b="1"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6" name="5 Imagen"/>
          <p:cNvPicPr/>
          <p:nvPr/>
        </p:nvPicPr>
        <p:blipFill>
          <a:blip r:embed="rId3" cstate="print"/>
          <a:srcRect/>
          <a:stretch>
            <a:fillRect/>
          </a:stretch>
        </p:blipFill>
        <p:spPr bwMode="auto">
          <a:xfrm>
            <a:off x="1692240" y="2173466"/>
            <a:ext cx="5400040" cy="2119630"/>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1692240" y="4509120"/>
            <a:ext cx="5400040" cy="1787525"/>
          </a:xfrm>
          <a:prstGeom prst="rect">
            <a:avLst/>
          </a:prstGeom>
          <a:noFill/>
          <a:ln w="9525">
            <a:noFill/>
            <a:miter lim="800000"/>
            <a:headEnd/>
            <a:tailEnd/>
          </a:ln>
        </p:spPr>
      </p:pic>
    </p:spTree>
    <p:extLst>
      <p:ext uri="{BB962C8B-B14F-4D97-AF65-F5344CB8AC3E}">
        <p14:creationId xmlns:p14="http://schemas.microsoft.com/office/powerpoint/2010/main" val="2098126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5"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EVALUACIÓN DE RESULTADOS – FIREWALL REPOTENCIADO</a:t>
            </a:r>
            <a:endParaRPr lang="es-EC" sz="1800" b="1"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6" name="5 Imagen"/>
          <p:cNvPicPr/>
          <p:nvPr/>
        </p:nvPicPr>
        <p:blipFill>
          <a:blip r:embed="rId3" cstate="print"/>
          <a:srcRect/>
          <a:stretch>
            <a:fillRect/>
          </a:stretch>
        </p:blipFill>
        <p:spPr bwMode="auto">
          <a:xfrm>
            <a:off x="1871980" y="2060848"/>
            <a:ext cx="5400040" cy="2304256"/>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1871980" y="4509090"/>
            <a:ext cx="5400040" cy="2160270"/>
          </a:xfrm>
          <a:prstGeom prst="rect">
            <a:avLst/>
          </a:prstGeom>
          <a:noFill/>
          <a:ln w="9525">
            <a:noFill/>
            <a:miter lim="800000"/>
            <a:headEnd/>
            <a:tailEnd/>
          </a:ln>
        </p:spPr>
      </p:pic>
    </p:spTree>
    <p:extLst>
      <p:ext uri="{BB962C8B-B14F-4D97-AF65-F5344CB8AC3E}">
        <p14:creationId xmlns:p14="http://schemas.microsoft.com/office/powerpoint/2010/main" val="239691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sp>
        <p:nvSpPr>
          <p:cNvPr id="9"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EVALUACIÓN DE RESULTADOS – FIREWALL REPOTENCIADO</a:t>
            </a:r>
            <a:endParaRPr lang="es-EC" sz="1800" b="1"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10" name="9 Imagen"/>
          <p:cNvPicPr/>
          <p:nvPr/>
        </p:nvPicPr>
        <p:blipFill>
          <a:blip r:embed="rId3" cstate="print"/>
          <a:srcRect/>
          <a:stretch>
            <a:fillRect/>
          </a:stretch>
        </p:blipFill>
        <p:spPr bwMode="auto">
          <a:xfrm>
            <a:off x="1871980" y="2016574"/>
            <a:ext cx="5400040" cy="2294255"/>
          </a:xfrm>
          <a:prstGeom prst="rect">
            <a:avLst/>
          </a:prstGeom>
          <a:noFill/>
          <a:ln w="9525">
            <a:noFill/>
            <a:miter lim="800000"/>
            <a:headEnd/>
            <a:tailEnd/>
          </a:ln>
        </p:spPr>
      </p:pic>
      <p:pic>
        <p:nvPicPr>
          <p:cNvPr id="11" name="10 Imagen"/>
          <p:cNvPicPr/>
          <p:nvPr/>
        </p:nvPicPr>
        <p:blipFill>
          <a:blip r:embed="rId4" cstate="print"/>
          <a:srcRect/>
          <a:stretch>
            <a:fillRect/>
          </a:stretch>
        </p:blipFill>
        <p:spPr bwMode="auto">
          <a:xfrm>
            <a:off x="1861636" y="4581128"/>
            <a:ext cx="5400040" cy="1891030"/>
          </a:xfrm>
          <a:prstGeom prst="rect">
            <a:avLst/>
          </a:prstGeom>
          <a:noFill/>
          <a:ln w="9525">
            <a:noFill/>
            <a:miter lim="800000"/>
            <a:headEnd/>
            <a:tailEnd/>
          </a:ln>
        </p:spPr>
      </p:pic>
    </p:spTree>
    <p:extLst>
      <p:ext uri="{BB962C8B-B14F-4D97-AF65-F5344CB8AC3E}">
        <p14:creationId xmlns:p14="http://schemas.microsoft.com/office/powerpoint/2010/main" val="3930284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print"/>
          <a:srcRect/>
          <a:stretch>
            <a:fillRect/>
          </a:stretch>
        </p:blipFill>
        <p:spPr bwMode="auto">
          <a:xfrm>
            <a:off x="1841826" y="2827506"/>
            <a:ext cx="5400040" cy="2185670"/>
          </a:xfrm>
          <a:prstGeom prst="rect">
            <a:avLst/>
          </a:prstGeom>
          <a:noFill/>
          <a:ln w="9525">
            <a:noFill/>
            <a:miter lim="800000"/>
            <a:headEnd/>
            <a:tailEnd/>
          </a:ln>
        </p:spPr>
      </p:pic>
      <p:sp>
        <p:nvSpPr>
          <p:cNvPr id="6" name="6 Marcador de contenido"/>
          <p:cNvSpPr txBox="1">
            <a:spLocks/>
          </p:cNvSpPr>
          <p:nvPr/>
        </p:nvSpPr>
        <p:spPr>
          <a:xfrm>
            <a:off x="457200" y="1621030"/>
            <a:ext cx="8229600"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1800" b="1" dirty="0" smtClean="0">
                <a:latin typeface="Comic Sans MS" pitchFamily="66" charset="0"/>
                <a:cs typeface="Arial" pitchFamily="34" charset="0"/>
              </a:rPr>
              <a:t>EVALUACIÓN DE RESULTADOS – FIREWALL REPOTENCIADO</a:t>
            </a:r>
            <a:endParaRPr lang="es-EC" sz="1800" b="1"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Tree>
    <p:extLst>
      <p:ext uri="{BB962C8B-B14F-4D97-AF65-F5344CB8AC3E}">
        <p14:creationId xmlns:p14="http://schemas.microsoft.com/office/powerpoint/2010/main" val="1507141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REPOTENCIACIÓN DE</a:t>
            </a:r>
          </a:p>
          <a:p>
            <a:r>
              <a:rPr lang="es-EC" sz="3200" dirty="0" smtClean="0">
                <a:solidFill>
                  <a:schemeClr val="tx1"/>
                </a:solidFill>
                <a:latin typeface="Comic Sans MS" pitchFamily="66" charset="0"/>
                <a:cs typeface="Arial" pitchFamily="34" charset="0"/>
              </a:rPr>
              <a:t>FIREWALL SELECCIONADO</a:t>
            </a:r>
          </a:p>
          <a:p>
            <a:r>
              <a:rPr lang="es-EC" sz="3200" dirty="0" smtClean="0">
                <a:solidFill>
                  <a:schemeClr val="tx1"/>
                </a:solidFill>
                <a:latin typeface="Comic Sans MS" pitchFamily="66" charset="0"/>
                <a:cs typeface="Arial" pitchFamily="34" charset="0"/>
              </a:rPr>
              <a:t>CLEAROS</a:t>
            </a:r>
            <a:endParaRPr lang="es-SV" sz="3200" dirty="0">
              <a:solidFill>
                <a:schemeClr val="accent3"/>
              </a:solidFill>
              <a:latin typeface="Comic Sans MS" pitchFamily="66"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6 Marcador de contenido"/>
          <p:cNvSpPr txBox="1">
            <a:spLocks/>
          </p:cNvSpPr>
          <p:nvPr/>
        </p:nvSpPr>
        <p:spPr>
          <a:xfrm>
            <a:off x="1835696" y="3501008"/>
            <a:ext cx="5328592" cy="727850"/>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ctr">
              <a:buFont typeface="Wingdings 2"/>
              <a:buNone/>
            </a:pPr>
            <a:r>
              <a:rPr lang="es-EC" sz="1800" b="1" dirty="0" smtClean="0">
                <a:latin typeface="Comic Sans MS" pitchFamily="66" charset="0"/>
                <a:cs typeface="Arial" pitchFamily="34" charset="0"/>
              </a:rPr>
              <a:t>CONCLUSIONES Y RECOMENDACIONES</a:t>
            </a:r>
          </a:p>
          <a:p>
            <a:pPr marL="36576" indent="0" algn="just">
              <a:buFont typeface="Wingdings 2"/>
              <a:buNone/>
            </a:pPr>
            <a:endParaRPr lang="es-EC" sz="1800" b="1"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spTree>
    <p:extLst>
      <p:ext uri="{BB962C8B-B14F-4D97-AF65-F5344CB8AC3E}">
        <p14:creationId xmlns:p14="http://schemas.microsoft.com/office/powerpoint/2010/main" val="1840848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13184" y="1628800"/>
            <a:ext cx="8496944" cy="4524315"/>
          </a:xfrm>
          <a:prstGeom prst="rect">
            <a:avLst/>
          </a:prstGeom>
        </p:spPr>
        <p:txBody>
          <a:bodyPr wrap="square">
            <a:spAutoFit/>
          </a:bodyPr>
          <a:lstStyle/>
          <a:p>
            <a:pPr marL="285750" indent="-285750">
              <a:buFont typeface="Arial" pitchFamily="34" charset="0"/>
              <a:buChar char="•"/>
            </a:pPr>
            <a:r>
              <a:rPr lang="es-EC" dirty="0"/>
              <a:t>F</a:t>
            </a:r>
            <a:r>
              <a:rPr lang="es-EC" dirty="0" smtClean="0"/>
              <a:t>alta </a:t>
            </a:r>
            <a:r>
              <a:rPr lang="es-EC" dirty="0"/>
              <a:t>de mecanismos de mitigación ante ataques orientados a la obtención de información relevante, por parte de las herramientas </a:t>
            </a:r>
            <a:r>
              <a:rPr lang="es-EC" dirty="0" smtClean="0"/>
              <a:t>OPENSOURCE.</a:t>
            </a:r>
          </a:p>
          <a:p>
            <a:endParaRPr lang="es-EC" dirty="0"/>
          </a:p>
          <a:p>
            <a:pPr marL="285750" indent="-285750">
              <a:buFont typeface="Arial" pitchFamily="34" charset="0"/>
              <a:buChar char="•"/>
            </a:pPr>
            <a:r>
              <a:rPr lang="es-EC" dirty="0"/>
              <a:t>En la continua carrera entre fabricantes y desarrolladores de Firewalls OPENSOURCE, se evidencia una brecha muy marcada en aspectos de seguridad. La presente investigación coadyuvará en el desarrollo de las plataformas OPENSOURCE, haciéndolas más competitivas en aspectos de performance y confiabilidad. </a:t>
            </a:r>
            <a:endParaRPr lang="es-EC" dirty="0" smtClean="0"/>
          </a:p>
          <a:p>
            <a:pPr marL="285750" indent="-285750">
              <a:buFont typeface="Arial" pitchFamily="34" charset="0"/>
              <a:buChar char="•"/>
            </a:pPr>
            <a:endParaRPr lang="es-EC" dirty="0"/>
          </a:p>
          <a:p>
            <a:pPr marL="285750" indent="-285750">
              <a:buFont typeface="Arial" pitchFamily="34" charset="0"/>
              <a:buChar char="•"/>
            </a:pPr>
            <a:r>
              <a:rPr lang="es-EC" dirty="0" smtClean="0"/>
              <a:t>CLAROS </a:t>
            </a:r>
            <a:r>
              <a:rPr lang="es-EC" dirty="0"/>
              <a:t>como distribución especializada en seguridad bajo el sistema operativo RED HAT, demostró su amplia escalabilidad y soporte a la hora de mejorar sus prestaciones a diferencia de las herramientas no seleccionadas</a:t>
            </a:r>
            <a:r>
              <a:rPr lang="es-EC" dirty="0" smtClean="0"/>
              <a:t>.</a:t>
            </a:r>
          </a:p>
          <a:p>
            <a:pPr marL="285750" indent="-285750">
              <a:buFont typeface="Arial" pitchFamily="34" charset="0"/>
              <a:buChar char="•"/>
            </a:pPr>
            <a:endParaRPr lang="es-EC" dirty="0"/>
          </a:p>
          <a:p>
            <a:pPr marL="285750" indent="-285750">
              <a:buFont typeface="Arial" pitchFamily="34" charset="0"/>
              <a:buChar char="•"/>
            </a:pPr>
            <a:r>
              <a:rPr lang="es-EC" dirty="0"/>
              <a:t>Ante el ataque </a:t>
            </a:r>
            <a:r>
              <a:rPr lang="es-EC" dirty="0" err="1"/>
              <a:t>DDoS</a:t>
            </a:r>
            <a:r>
              <a:rPr lang="es-EC" dirty="0"/>
              <a:t> generado por la herramienta LOIC, WATCHGUARD demostró una potencial vulnerabilidad, misma que prueba que las plataformas propietarias también se enfrentan a retos de continua  mejora.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CONCLUSIONES</a:t>
            </a:r>
            <a:endParaRPr lang="es-SV" sz="3200" dirty="0">
              <a:solidFill>
                <a:schemeClr val="accent3"/>
              </a:solidFill>
              <a:latin typeface="Comic Sans MS" pitchFamily="66" charset="0"/>
              <a:cs typeface="Arial" pitchFamily="34" charset="0"/>
            </a:endParaRPr>
          </a:p>
        </p:txBody>
      </p:sp>
    </p:spTree>
    <p:extLst>
      <p:ext uri="{BB962C8B-B14F-4D97-AF65-F5344CB8AC3E}">
        <p14:creationId xmlns:p14="http://schemas.microsoft.com/office/powerpoint/2010/main" val="421305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3336" y="1844824"/>
            <a:ext cx="8208912" cy="4247317"/>
          </a:xfrm>
          <a:prstGeom prst="rect">
            <a:avLst/>
          </a:prstGeom>
        </p:spPr>
        <p:txBody>
          <a:bodyPr wrap="square">
            <a:spAutoFit/>
          </a:bodyPr>
          <a:lstStyle/>
          <a:p>
            <a:pPr marL="285750" indent="-285750" algn="just">
              <a:buFont typeface="Arial" pitchFamily="34" charset="0"/>
              <a:buChar char="•"/>
            </a:pPr>
            <a:r>
              <a:rPr lang="es-EC" dirty="0"/>
              <a:t>Con la configuración correcta cualquier sistema de FIREWALLING basado en GNU LINUX puede ser más seguro, </a:t>
            </a:r>
            <a:r>
              <a:rPr lang="es-EC" dirty="0" smtClean="0"/>
              <a:t>pero más predominante aún es la selección </a:t>
            </a:r>
            <a:r>
              <a:rPr lang="es-EC" dirty="0"/>
              <a:t>d</a:t>
            </a:r>
            <a:r>
              <a:rPr lang="es-EC" dirty="0" smtClean="0"/>
              <a:t>el </a:t>
            </a:r>
            <a:r>
              <a:rPr lang="es-EC" dirty="0"/>
              <a:t>sistema </a:t>
            </a:r>
            <a:r>
              <a:rPr lang="es-EC" dirty="0" smtClean="0"/>
              <a:t>base </a:t>
            </a:r>
            <a:r>
              <a:rPr lang="es-EC" dirty="0"/>
              <a:t>y </a:t>
            </a:r>
            <a:r>
              <a:rPr lang="es-EC" dirty="0" smtClean="0"/>
              <a:t>su soporte.</a:t>
            </a:r>
            <a:endParaRPr lang="es-EC" dirty="0"/>
          </a:p>
          <a:p>
            <a:endParaRPr lang="es-EC" dirty="0"/>
          </a:p>
          <a:p>
            <a:pPr marL="285750" indent="-285750" algn="just">
              <a:buFont typeface="Arial" pitchFamily="34" charset="0"/>
              <a:buChar char="•"/>
            </a:pPr>
            <a:r>
              <a:rPr lang="es-EC" dirty="0" smtClean="0"/>
              <a:t>Al valorizar la </a:t>
            </a:r>
            <a:r>
              <a:rPr lang="es-EC" dirty="0"/>
              <a:t>información, es importante determinar si </a:t>
            </a:r>
            <a:r>
              <a:rPr lang="es-EC" dirty="0" smtClean="0"/>
              <a:t>se desea orientar la </a:t>
            </a:r>
            <a:r>
              <a:rPr lang="es-EC" dirty="0"/>
              <a:t>data en un equipamiento propietario, </a:t>
            </a:r>
            <a:r>
              <a:rPr lang="es-EC" dirty="0" smtClean="0"/>
              <a:t>apoyado por continuo desarrollo, </a:t>
            </a:r>
            <a:r>
              <a:rPr lang="es-EC" dirty="0"/>
              <a:t>estándares de calidad y seguridad o por medio </a:t>
            </a:r>
            <a:r>
              <a:rPr lang="es-EC" dirty="0" smtClean="0"/>
              <a:t>de </a:t>
            </a:r>
            <a:r>
              <a:rPr lang="es-EC" dirty="0"/>
              <a:t>OPENSOURCE </a:t>
            </a:r>
            <a:r>
              <a:rPr lang="es-EC" dirty="0" smtClean="0"/>
              <a:t>(software) que </a:t>
            </a:r>
            <a:r>
              <a:rPr lang="es-EC" dirty="0"/>
              <a:t>continuamente se encuentra en evolución, que es altamente personalizable y mejorable (repotenciar) a la medida de las necesidades.</a:t>
            </a:r>
          </a:p>
          <a:p>
            <a:endParaRPr lang="es-EC" dirty="0"/>
          </a:p>
          <a:p>
            <a:pPr marL="285750" indent="-285750" algn="just">
              <a:buFont typeface="Arial" pitchFamily="34" charset="0"/>
              <a:buChar char="•"/>
            </a:pPr>
            <a:r>
              <a:rPr lang="es-EC" dirty="0"/>
              <a:t>Sin adecuadas políticas de seguridad (normativas legales) y capacitación a los empleados mal se podría hablar de seguridad incluyente, misma que obliga a todas las persona a responsabilizarse de la información, ya que no depende únicamente de un equipamiento sino de un adecuado manejo de la información y el compromiso de los mismos por resguardarla. </a:t>
            </a:r>
          </a:p>
        </p:txBody>
      </p:sp>
      <p:sp>
        <p:nvSpPr>
          <p:cNvPr id="4" name="1 Título"/>
          <p:cNvSpPr txBox="1">
            <a:spLocks/>
          </p:cNvSpPr>
          <p:nvPr/>
        </p:nvSpPr>
        <p:spPr>
          <a:xfrm>
            <a:off x="446856" y="26064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RECOMENDACIONES</a:t>
            </a:r>
            <a:endParaRPr lang="es-SV" sz="3200" dirty="0">
              <a:solidFill>
                <a:schemeClr val="accent3"/>
              </a:solidFill>
              <a:latin typeface="Comic Sans MS" pitchFamily="66" charset="0"/>
              <a:cs typeface="Arial"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549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6143" y="980728"/>
            <a:ext cx="7992888" cy="5632311"/>
          </a:xfrm>
          <a:prstGeom prst="rect">
            <a:avLst/>
          </a:prstGeom>
        </p:spPr>
        <p:txBody>
          <a:bodyPr wrap="square">
            <a:spAutoFit/>
          </a:bodyPr>
          <a:lstStyle/>
          <a:p>
            <a:r>
              <a:rPr lang="es-EC" b="1" i="1" dirty="0"/>
              <a:t>PUBLICACIONES </a:t>
            </a:r>
            <a:r>
              <a:rPr lang="es-EC" b="1" i="1" dirty="0" smtClean="0"/>
              <a:t>INTERNACIONALES</a:t>
            </a:r>
          </a:p>
          <a:p>
            <a:endParaRPr lang="es-EC" b="1" i="1" dirty="0"/>
          </a:p>
          <a:p>
            <a:r>
              <a:rPr lang="es-EC" dirty="0"/>
              <a:t>Walter Fuertes, Patricio Zambrano, Marco Sánchez, and Pablo Gamboa, “</a:t>
            </a:r>
            <a:r>
              <a:rPr lang="es-EC" dirty="0" err="1"/>
              <a:t>Alternative</a:t>
            </a:r>
            <a:r>
              <a:rPr lang="es-EC" dirty="0"/>
              <a:t> </a:t>
            </a:r>
            <a:r>
              <a:rPr lang="es-EC" dirty="0" err="1"/>
              <a:t>Engine</a:t>
            </a:r>
            <a:r>
              <a:rPr lang="es-EC" dirty="0"/>
              <a:t> </a:t>
            </a:r>
            <a:r>
              <a:rPr lang="es-EC" dirty="0" err="1"/>
              <a:t>to</a:t>
            </a:r>
            <a:endParaRPr lang="es-EC" dirty="0"/>
          </a:p>
          <a:p>
            <a:r>
              <a:rPr lang="en-US" dirty="0"/>
              <a:t>Detect and Block Port Scan Attacks using Virtual Network Environments”, accepted for its</a:t>
            </a:r>
          </a:p>
          <a:p>
            <a:r>
              <a:rPr lang="es-EC" dirty="0" err="1"/>
              <a:t>Publication</a:t>
            </a:r>
            <a:r>
              <a:rPr lang="es-EC" dirty="0"/>
              <a:t> in</a:t>
            </a:r>
          </a:p>
          <a:p>
            <a:r>
              <a:rPr lang="en-US" dirty="0"/>
              <a:t>IJCSNS‐International Journal of Computer Science and Network Security”, </a:t>
            </a:r>
            <a:r>
              <a:rPr lang="en-US" dirty="0" err="1"/>
              <a:t>Volumen</a:t>
            </a:r>
            <a:r>
              <a:rPr lang="en-US" dirty="0"/>
              <a:t> 11, No.11,</a:t>
            </a:r>
          </a:p>
          <a:p>
            <a:r>
              <a:rPr lang="en-US" dirty="0"/>
              <a:t>Special Issues: Communication Network &amp; Security. </a:t>
            </a:r>
            <a:r>
              <a:rPr lang="en-US" dirty="0" err="1"/>
              <a:t>Seul</a:t>
            </a:r>
            <a:r>
              <a:rPr lang="en-US" dirty="0"/>
              <a:t>, Korea, Nov. 30, 2011. ISSN: 1738‐</a:t>
            </a:r>
          </a:p>
          <a:p>
            <a:r>
              <a:rPr lang="es-EC" dirty="0"/>
              <a:t>7906</a:t>
            </a:r>
            <a:r>
              <a:rPr lang="es-EC" dirty="0" smtClean="0"/>
              <a:t>.</a:t>
            </a:r>
          </a:p>
          <a:p>
            <a:endParaRPr lang="es-EC" dirty="0"/>
          </a:p>
          <a:p>
            <a:r>
              <a:rPr lang="es-EC" dirty="0"/>
              <a:t>Walter Fuertes, Patricio Zambrano, Marco Sánchez y Mónica Santillán, “Repotenciación de un</a:t>
            </a:r>
          </a:p>
          <a:p>
            <a:r>
              <a:rPr lang="es-EC" dirty="0"/>
              <a:t>firewall de Código abierto basado en una Evaluación Cuantitativa”, Publicación III Encuentro</a:t>
            </a:r>
          </a:p>
          <a:p>
            <a:r>
              <a:rPr lang="es-EC" dirty="0"/>
              <a:t>Internacional y VII Nacional de Ingeniería de Sistemas EIISI 2012 ‐ Universidad Pedagógica</a:t>
            </a:r>
          </a:p>
          <a:p>
            <a:r>
              <a:rPr lang="es-EC" dirty="0"/>
              <a:t>Tecnológica de Colombia. ISSN 0121‐1129, Sogamoso, Colombia, 2012.</a:t>
            </a:r>
            <a:endParaRPr lang="es-EC" dirty="0"/>
          </a:p>
        </p:txBody>
      </p:sp>
    </p:spTree>
    <p:extLst>
      <p:ext uri="{BB962C8B-B14F-4D97-AF65-F5344CB8AC3E}">
        <p14:creationId xmlns:p14="http://schemas.microsoft.com/office/powerpoint/2010/main" val="228123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a:solidFill>
                  <a:schemeClr val="tx1"/>
                </a:solidFill>
                <a:latin typeface="Comic Sans MS" pitchFamily="66" charset="0"/>
                <a:cs typeface="Arial" pitchFamily="34" charset="0"/>
              </a:rPr>
              <a:t>DISEÑO</a:t>
            </a:r>
            <a:r>
              <a:rPr lang="es-EC" sz="3200" dirty="0" smtClean="0">
                <a:solidFill>
                  <a:schemeClr val="tx1"/>
                </a:solidFill>
                <a:effectLst/>
              </a:rPr>
              <a:t> </a:t>
            </a:r>
            <a:r>
              <a:rPr lang="es-EC" sz="3200" dirty="0">
                <a:solidFill>
                  <a:schemeClr val="tx1"/>
                </a:solidFill>
                <a:latin typeface="Comic Sans MS" pitchFamily="66" charset="0"/>
                <a:cs typeface="Arial" pitchFamily="34" charset="0"/>
              </a:rPr>
              <a:t>DE FIREWALLS</a:t>
            </a:r>
            <a:endParaRPr lang="es-SV" sz="3200" dirty="0">
              <a:solidFill>
                <a:schemeClr val="tx1"/>
              </a:solidFill>
              <a:latin typeface="Comic Sans MS" pitchFamily="66" charset="0"/>
              <a:cs typeface="Arial"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rotWithShape="1">
          <a:blip r:embed="rId3" cstate="print">
            <a:extLst>
              <a:ext uri="{28A0092B-C50C-407E-A947-70E740481C1C}">
                <a14:useLocalDpi xmlns:a14="http://schemas.microsoft.com/office/drawing/2010/main" val="0"/>
              </a:ext>
            </a:extLst>
          </a:blip>
          <a:srcRect l="7936" t="4987" r="7936" b="5237"/>
          <a:stretch/>
        </p:blipFill>
        <p:spPr bwMode="auto">
          <a:xfrm>
            <a:off x="2051720" y="2852936"/>
            <a:ext cx="4536504" cy="3600400"/>
          </a:xfrm>
          <a:prstGeom prst="rect">
            <a:avLst/>
          </a:prstGeom>
          <a:noFill/>
          <a:ln>
            <a:noFill/>
          </a:ln>
          <a:extLst>
            <a:ext uri="{53640926-AAD7-44D8-BBD7-CCE9431645EC}">
              <a14:shadowObscured xmlns:a14="http://schemas.microsoft.com/office/drawing/2010/main"/>
            </a:ext>
          </a:extLst>
        </p:spPr>
      </p:pic>
      <p:sp>
        <p:nvSpPr>
          <p:cNvPr id="10" name="6 Marcador de contenido"/>
          <p:cNvSpPr>
            <a:spLocks noGrp="1"/>
          </p:cNvSpPr>
          <p:nvPr>
            <p:ph idx="1"/>
          </p:nvPr>
        </p:nvSpPr>
        <p:spPr>
          <a:xfrm>
            <a:off x="457200" y="1600200"/>
            <a:ext cx="8229600" cy="1324744"/>
          </a:xfrm>
        </p:spPr>
        <p:txBody>
          <a:bodyPr>
            <a:normAutofit fontScale="47500" lnSpcReduction="20000"/>
          </a:bodyPr>
          <a:lstStyle/>
          <a:p>
            <a:pPr marL="36576" indent="0" algn="just">
              <a:buNone/>
            </a:pPr>
            <a:r>
              <a:rPr lang="es-EC" sz="3800" b="1" dirty="0" smtClean="0">
                <a:latin typeface="Comic Sans MS" pitchFamily="66" charset="0"/>
                <a:cs typeface="Arial" pitchFamily="34" charset="0"/>
              </a:rPr>
              <a:t>FIREWALLS:</a:t>
            </a:r>
            <a:endParaRPr lang="es-EC" sz="3800" b="1" dirty="0">
              <a:latin typeface="Comic Sans MS" pitchFamily="66" charset="0"/>
              <a:cs typeface="Arial" pitchFamily="34" charset="0"/>
            </a:endParaRPr>
          </a:p>
          <a:p>
            <a:pPr marL="777240" lvl="1" indent="-457200" algn="just">
              <a:buClrTx/>
              <a:buFont typeface="Wingdings" pitchFamily="2" charset="2"/>
              <a:buChar char="Ø"/>
            </a:pPr>
            <a:r>
              <a:rPr lang="es-EC" sz="3700" dirty="0">
                <a:latin typeface="Comic Sans MS" pitchFamily="66" charset="0"/>
              </a:rPr>
              <a:t>Los Firewalls están insertados entre la red local y la </a:t>
            </a:r>
            <a:r>
              <a:rPr lang="es-EC" sz="3700" dirty="0" smtClean="0">
                <a:latin typeface="Comic Sans MS" pitchFamily="66" charset="0"/>
              </a:rPr>
              <a:t>Internet.</a:t>
            </a:r>
          </a:p>
          <a:p>
            <a:pPr marL="777240" lvl="1" indent="-457200" algn="just">
              <a:buClrTx/>
              <a:buFont typeface="Wingdings" pitchFamily="2" charset="2"/>
              <a:buChar char="Ø"/>
            </a:pPr>
            <a:r>
              <a:rPr lang="es-EC" sz="3700" dirty="0" smtClean="0">
                <a:latin typeface="Comic Sans MS" pitchFamily="66" charset="0"/>
              </a:rPr>
              <a:t>Único </a:t>
            </a:r>
            <a:r>
              <a:rPr lang="es-EC" sz="3700" dirty="0">
                <a:latin typeface="Comic Sans MS" pitchFamily="66" charset="0"/>
              </a:rPr>
              <a:t>punto de convergencia  </a:t>
            </a:r>
            <a:endParaRPr lang="es-EC" sz="3700" dirty="0" smtClean="0">
              <a:latin typeface="Comic Sans MS" pitchFamily="66" charset="0"/>
            </a:endParaRPr>
          </a:p>
          <a:p>
            <a:pPr marL="777240" lvl="1" indent="-457200" algn="just">
              <a:buClrTx/>
              <a:buFont typeface="Wingdings" pitchFamily="2" charset="2"/>
              <a:buChar char="Ø"/>
            </a:pPr>
            <a:r>
              <a:rPr lang="es-EC" sz="3700" dirty="0">
                <a:latin typeface="Comic Sans MS" pitchFamily="66" charset="0"/>
              </a:rPr>
              <a:t>Protección de ataques internos y externos a la RED</a:t>
            </a:r>
          </a:p>
          <a:p>
            <a:pPr marL="0" indent="0" algn="just">
              <a:buClrTx/>
              <a:buNone/>
            </a:pPr>
            <a:endParaRPr lang="es-EC" b="1" dirty="0" smtClean="0">
              <a:latin typeface="Comic Sans MS" pitchFamily="66" charset="0"/>
              <a:cs typeface="Arial" pitchFamily="34" charset="0"/>
            </a:endParaRPr>
          </a:p>
        </p:txBody>
      </p:sp>
    </p:spTree>
    <p:extLst>
      <p:ext uri="{BB962C8B-B14F-4D97-AF65-F5344CB8AC3E}">
        <p14:creationId xmlns:p14="http://schemas.microsoft.com/office/powerpoint/2010/main" val="1119866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124409" y="2924944"/>
            <a:ext cx="7020091" cy="1241950"/>
          </a:xfrm>
          <a:prstGeom prst="rect">
            <a:avLst/>
          </a:prstGeom>
        </p:spPr>
        <p:txBody>
          <a:bodyPr vert="horz" anchor="ctr">
            <a:noAutofit/>
            <a:scene3d>
              <a:camera prst="orthographicFront"/>
              <a:lightRig rig="balanced" dir="t">
                <a:rot lat="0" lon="0" rev="2100000"/>
              </a:lightRig>
            </a:scene3d>
            <a:sp3d extrusionH="57150" prstMaterial="metal">
              <a:bevelT w="38100" h="25400"/>
              <a:contourClr>
                <a:schemeClr val="bg2"/>
              </a:contourClr>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538163" indent="-538163"/>
            <a:r>
              <a:rPr lang="es-EC" sz="6600" dirty="0" smtClean="0">
                <a:solidFill>
                  <a:schemeClr val="tx1"/>
                </a:solidFill>
                <a:latin typeface="Comic Sans MS" pitchFamily="66" charset="0"/>
              </a:rPr>
              <a:t>GRACIAS POR LA ATENCION</a:t>
            </a:r>
            <a:endParaRPr lang="es-EC" sz="6600" dirty="0">
              <a:solidFill>
                <a:schemeClr val="tx1"/>
              </a:solidFill>
              <a:latin typeface="Comic Sans MS" pitchFamily="66" charset="0"/>
            </a:endParaRPr>
          </a:p>
        </p:txBody>
      </p:sp>
    </p:spTree>
    <p:extLst>
      <p:ext uri="{BB962C8B-B14F-4D97-AF65-F5344CB8AC3E}">
        <p14:creationId xmlns:p14="http://schemas.microsoft.com/office/powerpoint/2010/main" val="2882548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a:solidFill>
                  <a:schemeClr val="tx1"/>
                </a:solidFill>
                <a:latin typeface="Comic Sans MS" pitchFamily="66" charset="0"/>
                <a:cs typeface="Arial" pitchFamily="34" charset="0"/>
              </a:rPr>
              <a:t>DISEÑO</a:t>
            </a:r>
            <a:r>
              <a:rPr lang="es-EC" sz="3200" dirty="0">
                <a:solidFill>
                  <a:schemeClr val="tx1"/>
                </a:solidFill>
                <a:effectLst/>
              </a:rPr>
              <a:t> </a:t>
            </a:r>
            <a:r>
              <a:rPr lang="es-EC" sz="3200" dirty="0">
                <a:solidFill>
                  <a:schemeClr val="tx1"/>
                </a:solidFill>
                <a:latin typeface="Comic Sans MS" pitchFamily="66" charset="0"/>
                <a:cs typeface="Arial" pitchFamily="34" charset="0"/>
              </a:rPr>
              <a:t>DE FIREWALLS</a:t>
            </a:r>
            <a:endParaRPr lang="es-SV" sz="3200" b="1" dirty="0">
              <a:solidFill>
                <a:schemeClr val="accent3"/>
              </a:solidFill>
              <a:latin typeface="Comic Sans MS" pitchFamily="66" charset="0"/>
              <a:cs typeface="Arial"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6 Marcador de contenido"/>
          <p:cNvSpPr>
            <a:spLocks noGrp="1"/>
          </p:cNvSpPr>
          <p:nvPr>
            <p:ph idx="1"/>
          </p:nvPr>
        </p:nvSpPr>
        <p:spPr>
          <a:xfrm>
            <a:off x="457200" y="1600200"/>
            <a:ext cx="8229600" cy="2332856"/>
          </a:xfrm>
        </p:spPr>
        <p:txBody>
          <a:bodyPr>
            <a:normAutofit/>
          </a:bodyPr>
          <a:lstStyle/>
          <a:p>
            <a:pPr marL="36576" indent="0" algn="just">
              <a:buNone/>
            </a:pPr>
            <a:r>
              <a:rPr lang="es-EC" sz="3800" b="1" dirty="0" smtClean="0">
                <a:latin typeface="Comic Sans MS" pitchFamily="66" charset="0"/>
                <a:cs typeface="Arial" pitchFamily="34" charset="0"/>
              </a:rPr>
              <a:t>WATCHWARD</a:t>
            </a:r>
            <a:endParaRPr lang="es-EC" sz="3800" b="1" dirty="0" smtClean="0">
              <a:latin typeface="Comic Sans MS" pitchFamily="66" charset="0"/>
              <a:cs typeface="Arial" pitchFamily="34" charset="0"/>
            </a:endParaRPr>
          </a:p>
        </p:txBody>
      </p:sp>
      <p:pic>
        <p:nvPicPr>
          <p:cNvPr id="10" name="9 Imagen" descr="D:\GRAFICA w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20" y="2708920"/>
            <a:ext cx="4486275" cy="1186815"/>
          </a:xfrm>
          <a:prstGeom prst="rect">
            <a:avLst/>
          </a:prstGeom>
          <a:noFill/>
          <a:ln>
            <a:solidFill>
              <a:schemeClr val="tx2"/>
            </a:solidFill>
          </a:ln>
        </p:spPr>
      </p:pic>
      <p:pic>
        <p:nvPicPr>
          <p:cNvPr id="6" name="il_fi" descr="http://www.antivirusgratis.com.ar/noticias/fotos/Sophos-Gartner-Magico-FDG.jpg"/>
          <p:cNvPicPr/>
          <p:nvPr/>
        </p:nvPicPr>
        <p:blipFill>
          <a:blip r:embed="rId4" cstate="print">
            <a:lum bright="-10000"/>
          </a:blip>
          <a:srcRect l="11267" t="23349"/>
          <a:stretch>
            <a:fillRect/>
          </a:stretch>
        </p:blipFill>
        <p:spPr bwMode="auto">
          <a:xfrm>
            <a:off x="5508104" y="3446343"/>
            <a:ext cx="3312369" cy="310633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587222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Marcador de contenido"/>
          <p:cNvSpPr txBox="1">
            <a:spLocks/>
          </p:cNvSpPr>
          <p:nvPr/>
        </p:nvSpPr>
        <p:spPr>
          <a:xfrm>
            <a:off x="457200" y="1600200"/>
            <a:ext cx="8229600" cy="2044824"/>
          </a:xfrm>
          <a:prstGeom prst="rect">
            <a:avLst/>
          </a:prstGeom>
        </p:spPr>
        <p:txBody>
          <a:bodyPr vert="horz">
            <a:normAutofit fontScale="700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marL="36576" algn="just"/>
            <a:r>
              <a:rPr lang="es-EC" sz="3300" b="1" dirty="0" smtClean="0">
                <a:latin typeface="Comic Sans MS" pitchFamily="66" charset="0"/>
                <a:cs typeface="Arial" pitchFamily="34" charset="0"/>
              </a:rPr>
              <a:t>APLICACIONES DE SEGURIDAD OPEN SOURCE</a:t>
            </a:r>
          </a:p>
          <a:p>
            <a:pPr marL="777240" lvl="1" indent="-457200" algn="just">
              <a:buClrTx/>
              <a:buFont typeface="Wingdings" pitchFamily="2" charset="2"/>
              <a:buChar char="Ø"/>
            </a:pPr>
            <a:r>
              <a:rPr lang="es-EC" sz="3700" dirty="0" err="1" smtClean="0">
                <a:latin typeface="Comic Sans MS" pitchFamily="66" charset="0"/>
              </a:rPr>
              <a:t>Snort</a:t>
            </a:r>
            <a:endParaRPr lang="es-EC" sz="3700" dirty="0" smtClean="0">
              <a:latin typeface="Comic Sans MS" pitchFamily="66" charset="0"/>
            </a:endParaRPr>
          </a:p>
          <a:p>
            <a:pPr marL="777240" lvl="1" indent="-457200" algn="just">
              <a:buClrTx/>
              <a:buFont typeface="Wingdings" pitchFamily="2" charset="2"/>
              <a:buChar char="Ø"/>
            </a:pPr>
            <a:r>
              <a:rPr lang="es-EC" sz="3700" dirty="0" smtClean="0">
                <a:latin typeface="Comic Sans MS" pitchFamily="66" charset="0"/>
              </a:rPr>
              <a:t>TCPDUMP</a:t>
            </a:r>
          </a:p>
          <a:p>
            <a:pPr marL="777240" lvl="1" indent="-457200" algn="just">
              <a:buClrTx/>
              <a:buFont typeface="Wingdings" pitchFamily="2" charset="2"/>
              <a:buChar char="Ø"/>
            </a:pPr>
            <a:r>
              <a:rPr lang="es-EC" sz="3700" dirty="0" err="1" smtClean="0">
                <a:latin typeface="Comic Sans MS" pitchFamily="66" charset="0"/>
              </a:rPr>
              <a:t>Psad</a:t>
            </a:r>
            <a:endParaRPr lang="es-EC" sz="3700" dirty="0" smtClean="0">
              <a:latin typeface="Comic Sans MS" pitchFamily="66" charset="0"/>
            </a:endParaRPr>
          </a:p>
          <a:p>
            <a:pPr marL="777240" lvl="1" indent="-457200" algn="just">
              <a:buClrTx/>
              <a:buFont typeface="Wingdings" pitchFamily="2" charset="2"/>
              <a:buChar char="Ø"/>
            </a:pPr>
            <a:r>
              <a:rPr lang="es-EC" sz="3700" dirty="0" err="1" smtClean="0">
                <a:latin typeface="Comic Sans MS" pitchFamily="66" charset="0"/>
              </a:rPr>
              <a:t>Nessus</a:t>
            </a:r>
            <a:endParaRPr lang="es-EC" sz="3700" dirty="0" smtClean="0">
              <a:latin typeface="Comic Sans MS" pitchFamily="66" charset="0"/>
            </a:endParaRPr>
          </a:p>
          <a:p>
            <a:pPr marL="777240" lvl="1" indent="-457200" algn="just">
              <a:buClrTx/>
              <a:buFont typeface="Wingdings" pitchFamily="2" charset="2"/>
              <a:buChar char="Ø"/>
            </a:pPr>
            <a:endParaRPr lang="es-EC" sz="3700" dirty="0" smtClean="0">
              <a:latin typeface="Comic Sans MS" pitchFamily="66" charset="0"/>
            </a:endParaRPr>
          </a:p>
          <a:p>
            <a:pPr marL="777240" lvl="1" indent="-457200" algn="just">
              <a:buClrTx/>
              <a:buFont typeface="Wingdings" pitchFamily="2" charset="2"/>
              <a:buChar char="Ø"/>
            </a:pPr>
            <a:endParaRPr lang="es-EC" sz="3700" dirty="0" smtClean="0">
              <a:latin typeface="Comic Sans MS" pitchFamily="66" charset="0"/>
            </a:endParaRPr>
          </a:p>
          <a:p>
            <a:pPr marL="320040" lvl="1" algn="just">
              <a:buClrTx/>
            </a:pPr>
            <a:endParaRPr lang="es-EC" b="1" dirty="0" smtClean="0">
              <a:latin typeface="Comic Sans MS" pitchFamily="66" charset="0"/>
              <a:cs typeface="Arial" pitchFamily="34" charset="0"/>
            </a:endParaRPr>
          </a:p>
        </p:txBody>
      </p:sp>
      <p:sp>
        <p:nvSpPr>
          <p:cNvPr id="10" name="1 Título"/>
          <p:cNvSpPr txBox="1">
            <a:spLocks/>
          </p:cNvSpPr>
          <p:nvPr/>
        </p:nvSpPr>
        <p:spPr>
          <a:xfrm>
            <a:off x="457200" y="274638"/>
            <a:ext cx="8229600" cy="114300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DISEÑO</a:t>
            </a:r>
            <a:r>
              <a:rPr lang="es-EC" sz="3200" dirty="0" smtClean="0">
                <a:solidFill>
                  <a:schemeClr val="tx1"/>
                </a:solidFill>
                <a:effectLst/>
              </a:rPr>
              <a:t> </a:t>
            </a:r>
            <a:r>
              <a:rPr lang="es-EC" sz="3200" dirty="0" smtClean="0">
                <a:solidFill>
                  <a:schemeClr val="tx1"/>
                </a:solidFill>
                <a:latin typeface="Comic Sans MS" pitchFamily="66" charset="0"/>
                <a:cs typeface="Arial" pitchFamily="34" charset="0"/>
              </a:rPr>
              <a:t>DE FIREWALLS</a:t>
            </a:r>
            <a:endParaRPr lang="es-SV" sz="3200" dirty="0">
              <a:solidFill>
                <a:schemeClr val="accent3"/>
              </a:solidFill>
              <a:latin typeface="Comic Sans MS" pitchFamily="66" charset="0"/>
              <a:cs typeface="Arial" pitchFamily="34" charset="0"/>
            </a:endParaRPr>
          </a:p>
        </p:txBody>
      </p:sp>
      <p:pic>
        <p:nvPicPr>
          <p:cNvPr id="11" name="10 Imagen"/>
          <p:cNvPicPr/>
          <p:nvPr/>
        </p:nvPicPr>
        <p:blipFill>
          <a:blip r:embed="rId3" cstate="print"/>
          <a:srcRect/>
          <a:stretch>
            <a:fillRect/>
          </a:stretch>
        </p:blipFill>
        <p:spPr bwMode="auto">
          <a:xfrm>
            <a:off x="1295636" y="3645024"/>
            <a:ext cx="3780420" cy="1656184"/>
          </a:xfrm>
          <a:prstGeom prst="rect">
            <a:avLst/>
          </a:prstGeom>
          <a:solidFill>
            <a:schemeClr val="bg1"/>
          </a:solidFill>
          <a:ln w="9525">
            <a:solidFill>
              <a:schemeClr val="accent1"/>
            </a:solidFill>
            <a:miter lim="800000"/>
            <a:headEnd/>
            <a:tailEnd/>
          </a:ln>
        </p:spPr>
      </p:pic>
      <p:sp>
        <p:nvSpPr>
          <p:cNvPr id="2" name="1 Rectángulo"/>
          <p:cNvSpPr/>
          <p:nvPr/>
        </p:nvSpPr>
        <p:spPr>
          <a:xfrm>
            <a:off x="4374396" y="5661248"/>
            <a:ext cx="4572000" cy="923330"/>
          </a:xfrm>
          <a:prstGeom prst="rect">
            <a:avLst/>
          </a:prstGeom>
        </p:spPr>
        <p:txBody>
          <a:bodyPr>
            <a:spAutoFit/>
          </a:bodyPr>
          <a:lstStyle/>
          <a:p>
            <a:pPr marL="608076" indent="-571500" algn="just">
              <a:buFont typeface="Wingdings" pitchFamily="2" charset="2"/>
              <a:buChar char="Ø"/>
            </a:pPr>
            <a:r>
              <a:rPr lang="es-EC" dirty="0">
                <a:latin typeface="Comic Sans MS" pitchFamily="66" charset="0"/>
                <a:cs typeface="Arial" pitchFamily="34" charset="0"/>
              </a:rPr>
              <a:t>CLEAROS - REDHAT</a:t>
            </a:r>
          </a:p>
          <a:p>
            <a:pPr marL="608076" indent="-571500" algn="just">
              <a:buFont typeface="Wingdings" pitchFamily="2" charset="2"/>
              <a:buChar char="Ø"/>
            </a:pPr>
            <a:r>
              <a:rPr lang="es-EC" dirty="0">
                <a:latin typeface="Comic Sans MS" pitchFamily="66" charset="0"/>
                <a:cs typeface="Arial" pitchFamily="34" charset="0"/>
              </a:rPr>
              <a:t>ZENTYAL – UBUNTU</a:t>
            </a:r>
          </a:p>
          <a:p>
            <a:pPr marL="608076" indent="-571500" algn="just">
              <a:buFont typeface="Wingdings" pitchFamily="2" charset="2"/>
              <a:buChar char="Ø"/>
            </a:pPr>
            <a:r>
              <a:rPr lang="es-EC" dirty="0">
                <a:latin typeface="Comic Sans MS" pitchFamily="66" charset="0"/>
                <a:cs typeface="Arial" pitchFamily="34" charset="0"/>
              </a:rPr>
              <a:t>PFSENSE - FREEEBSD</a:t>
            </a:r>
          </a:p>
        </p:txBody>
      </p:sp>
    </p:spTree>
    <p:extLst>
      <p:ext uri="{BB962C8B-B14F-4D97-AF65-F5344CB8AC3E}">
        <p14:creationId xmlns:p14="http://schemas.microsoft.com/office/powerpoint/2010/main" val="790499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sp>
        <p:nvSpPr>
          <p:cNvPr id="8" name="6 Marcador de contenido"/>
          <p:cNvSpPr txBox="1">
            <a:spLocks/>
          </p:cNvSpPr>
          <p:nvPr/>
        </p:nvSpPr>
        <p:spPr>
          <a:xfrm>
            <a:off x="457200" y="1600200"/>
            <a:ext cx="8229600" cy="532656"/>
          </a:xfrm>
          <a:prstGeom prst="rect">
            <a:avLst/>
          </a:prstGeom>
        </p:spPr>
        <p:txBody>
          <a:bodyPr>
            <a:normAutofit fontScale="7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DISEÑO E IMPLEMENTACIÓN DE LA TOPOLOGIA DE PRUEBA – AMBIENTE REAL</a:t>
            </a:r>
            <a:endParaRPr lang="es-EC" sz="23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9" name="8 Imagen"/>
          <p:cNvPicPr/>
          <p:nvPr/>
        </p:nvPicPr>
        <p:blipFill>
          <a:blip r:embed="rId3" cstate="print"/>
          <a:srcRect t="14956"/>
          <a:stretch>
            <a:fillRect/>
          </a:stretch>
        </p:blipFill>
        <p:spPr bwMode="auto">
          <a:xfrm>
            <a:off x="399492" y="2264296"/>
            <a:ext cx="5180620" cy="2676872"/>
          </a:xfrm>
          <a:prstGeom prst="rect">
            <a:avLst/>
          </a:prstGeom>
          <a:solidFill>
            <a:schemeClr val="bg1"/>
          </a:solidFill>
          <a:ln w="9525">
            <a:solidFill>
              <a:schemeClr val="accent1"/>
            </a:solid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1098594073"/>
              </p:ext>
            </p:extLst>
          </p:nvPr>
        </p:nvGraphicFramePr>
        <p:xfrm>
          <a:off x="5786359" y="3356992"/>
          <a:ext cx="2922270" cy="1497965"/>
        </p:xfrm>
        <a:graphic>
          <a:graphicData uri="http://schemas.openxmlformats.org/drawingml/2006/table">
            <a:tbl>
              <a:tblPr firstRow="1" firstCol="1" lastRow="1" lastCol="1" bandRow="1" bandCol="1"/>
              <a:tblGrid>
                <a:gridCol w="2922270"/>
              </a:tblGrid>
              <a:tr h="373380">
                <a:tc>
                  <a:txBody>
                    <a:bodyPr/>
                    <a:lstStyle/>
                    <a:p>
                      <a:pPr marL="41910" algn="ctr">
                        <a:lnSpc>
                          <a:spcPct val="200000"/>
                        </a:lnSpc>
                        <a:spcAft>
                          <a:spcPts val="0"/>
                        </a:spcAft>
                      </a:pPr>
                      <a:r>
                        <a:rPr lang="es-EC" sz="1200" b="1" spc="-5" dirty="0">
                          <a:effectLst/>
                          <a:latin typeface="Times New Roman"/>
                          <a:ea typeface="Times New Roman"/>
                          <a:cs typeface="Times New Roman"/>
                        </a:rPr>
                        <a:t>ESCENARIOS AVALUADOS</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4650">
                <a:tc>
                  <a:txBody>
                    <a:bodyPr/>
                    <a:lstStyle/>
                    <a:p>
                      <a:pPr marL="63500">
                        <a:lnSpc>
                          <a:spcPct val="200000"/>
                        </a:lnSpc>
                        <a:spcAft>
                          <a:spcPts val="0"/>
                        </a:spcAft>
                      </a:pPr>
                      <a:r>
                        <a:rPr lang="es-EC" sz="1200" dirty="0">
                          <a:effectLst/>
                          <a:latin typeface="Times New Roman"/>
                          <a:ea typeface="Times New Roman"/>
                          <a:cs typeface="Times New Roman"/>
                        </a:rPr>
                        <a:t>N</a:t>
                      </a:r>
                      <a:r>
                        <a:rPr lang="es-EC" sz="1200" spc="-10" dirty="0">
                          <a:effectLst/>
                          <a:latin typeface="Times New Roman"/>
                          <a:ea typeface="Times New Roman"/>
                          <a:cs typeface="Times New Roman"/>
                        </a:rPr>
                        <a:t>A</a:t>
                      </a:r>
                      <a:r>
                        <a:rPr lang="es-EC" sz="1200" dirty="0">
                          <a:effectLst/>
                          <a:latin typeface="Times New Roman"/>
                          <a:ea typeface="Times New Roman"/>
                          <a:cs typeface="Times New Roman"/>
                        </a:rPr>
                        <a:t>T+ Fi</a:t>
                      </a:r>
                      <a:r>
                        <a:rPr lang="es-EC" sz="1200" spc="-5" dirty="0">
                          <a:effectLst/>
                          <a:latin typeface="Times New Roman"/>
                          <a:ea typeface="Times New Roman"/>
                          <a:cs typeface="Times New Roman"/>
                        </a:rPr>
                        <a:t>l</a:t>
                      </a:r>
                      <a:r>
                        <a:rPr lang="es-EC" sz="1200" dirty="0">
                          <a:effectLst/>
                          <a:latin typeface="Times New Roman"/>
                          <a:ea typeface="Times New Roman"/>
                          <a:cs typeface="Times New Roman"/>
                        </a:rPr>
                        <a:t>tra</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o </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e c</a:t>
                      </a:r>
                      <a:r>
                        <a:rPr lang="es-EC" sz="1200" spc="5" dirty="0">
                          <a:effectLst/>
                          <a:latin typeface="Times New Roman"/>
                          <a:ea typeface="Times New Roman"/>
                          <a:cs typeface="Times New Roman"/>
                        </a:rPr>
                        <a:t>o</a:t>
                      </a:r>
                      <a:r>
                        <a:rPr lang="es-EC" sz="1200" spc="-5" dirty="0">
                          <a:effectLst/>
                          <a:latin typeface="Times New Roman"/>
                          <a:ea typeface="Times New Roman"/>
                          <a:cs typeface="Times New Roman"/>
                        </a:rPr>
                        <a:t>n</a:t>
                      </a:r>
                      <a:r>
                        <a:rPr lang="es-EC" sz="1200" dirty="0">
                          <a:effectLst/>
                          <a:latin typeface="Times New Roman"/>
                          <a:ea typeface="Times New Roman"/>
                          <a:cs typeface="Times New Roman"/>
                        </a:rPr>
                        <a:t>te</a:t>
                      </a:r>
                      <a:r>
                        <a:rPr lang="es-EC" sz="1200" spc="-5" dirty="0">
                          <a:effectLst/>
                          <a:latin typeface="Times New Roman"/>
                          <a:ea typeface="Times New Roman"/>
                          <a:cs typeface="Times New Roman"/>
                        </a:rPr>
                        <a:t>n</a:t>
                      </a:r>
                      <a:r>
                        <a:rPr lang="es-EC" sz="1200" dirty="0">
                          <a:effectLst/>
                          <a:latin typeface="Times New Roman"/>
                          <a:ea typeface="Times New Roman"/>
                          <a:cs typeface="Times New Roman"/>
                        </a:rPr>
                        <a:t>i</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o</a:t>
                      </a:r>
                      <a:endParaRPr lang="es-EC" sz="11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4650">
                <a:tc>
                  <a:txBody>
                    <a:bodyPr/>
                    <a:lstStyle/>
                    <a:p>
                      <a:pPr marL="63500">
                        <a:lnSpc>
                          <a:spcPct val="200000"/>
                        </a:lnSpc>
                        <a:spcAft>
                          <a:spcPts val="0"/>
                        </a:spcAft>
                      </a:pPr>
                      <a:r>
                        <a:rPr lang="es-EC" sz="1200">
                          <a:effectLst/>
                          <a:latin typeface="Times New Roman"/>
                          <a:ea typeface="Times New Roman"/>
                          <a:cs typeface="Times New Roman"/>
                        </a:rPr>
                        <a:t>N</a:t>
                      </a:r>
                      <a:r>
                        <a:rPr lang="es-EC" sz="1200" spc="-10">
                          <a:effectLst/>
                          <a:latin typeface="Times New Roman"/>
                          <a:ea typeface="Times New Roman"/>
                          <a:cs typeface="Times New Roman"/>
                        </a:rPr>
                        <a:t>A</a:t>
                      </a:r>
                      <a:r>
                        <a:rPr lang="es-EC" sz="1200">
                          <a:effectLst/>
                          <a:latin typeface="Times New Roman"/>
                          <a:ea typeface="Times New Roman"/>
                          <a:cs typeface="Times New Roman"/>
                        </a:rPr>
                        <a:t>T+ Fi</a:t>
                      </a:r>
                      <a:r>
                        <a:rPr lang="es-EC" sz="1200" spc="-5">
                          <a:effectLst/>
                          <a:latin typeface="Times New Roman"/>
                          <a:ea typeface="Times New Roman"/>
                          <a:cs typeface="Times New Roman"/>
                        </a:rPr>
                        <a:t>l</a:t>
                      </a:r>
                      <a:r>
                        <a:rPr lang="es-EC" sz="1200">
                          <a:effectLst/>
                          <a:latin typeface="Times New Roman"/>
                          <a:ea typeface="Times New Roman"/>
                          <a:cs typeface="Times New Roman"/>
                        </a:rPr>
                        <a:t>tra</a:t>
                      </a:r>
                      <a:r>
                        <a:rPr lang="es-EC" sz="1200" spc="5">
                          <a:effectLst/>
                          <a:latin typeface="Times New Roman"/>
                          <a:ea typeface="Times New Roman"/>
                          <a:cs typeface="Times New Roman"/>
                        </a:rPr>
                        <a:t>d</a:t>
                      </a:r>
                      <a:r>
                        <a:rPr lang="es-EC" sz="1200">
                          <a:effectLst/>
                          <a:latin typeface="Times New Roman"/>
                          <a:ea typeface="Times New Roman"/>
                          <a:cs typeface="Times New Roman"/>
                        </a:rPr>
                        <a:t>o </a:t>
                      </a:r>
                      <a:r>
                        <a:rPr lang="es-EC" sz="1200" spc="5">
                          <a:effectLst/>
                          <a:latin typeface="Times New Roman"/>
                          <a:ea typeface="Times New Roman"/>
                          <a:cs typeface="Times New Roman"/>
                        </a:rPr>
                        <a:t>d</a:t>
                      </a:r>
                      <a:r>
                        <a:rPr lang="es-EC" sz="1200">
                          <a:effectLst/>
                          <a:latin typeface="Times New Roman"/>
                          <a:ea typeface="Times New Roman"/>
                          <a:cs typeface="Times New Roman"/>
                        </a:rPr>
                        <a:t>e c</a:t>
                      </a:r>
                      <a:r>
                        <a:rPr lang="es-EC" sz="1200" spc="5">
                          <a:effectLst/>
                          <a:latin typeface="Times New Roman"/>
                          <a:ea typeface="Times New Roman"/>
                          <a:cs typeface="Times New Roman"/>
                        </a:rPr>
                        <a:t>o</a:t>
                      </a:r>
                      <a:r>
                        <a:rPr lang="es-EC" sz="1200" spc="-5">
                          <a:effectLst/>
                          <a:latin typeface="Times New Roman"/>
                          <a:ea typeface="Times New Roman"/>
                          <a:cs typeface="Times New Roman"/>
                        </a:rPr>
                        <a:t>n</a:t>
                      </a:r>
                      <a:r>
                        <a:rPr lang="es-EC" sz="1200">
                          <a:effectLst/>
                          <a:latin typeface="Times New Roman"/>
                          <a:ea typeface="Times New Roman"/>
                          <a:cs typeface="Times New Roman"/>
                        </a:rPr>
                        <a:t>te</a:t>
                      </a:r>
                      <a:r>
                        <a:rPr lang="es-EC" sz="1200" spc="-5">
                          <a:effectLst/>
                          <a:latin typeface="Times New Roman"/>
                          <a:ea typeface="Times New Roman"/>
                          <a:cs typeface="Times New Roman"/>
                        </a:rPr>
                        <a:t>n</a:t>
                      </a:r>
                      <a:r>
                        <a:rPr lang="es-EC" sz="1200">
                          <a:effectLst/>
                          <a:latin typeface="Times New Roman"/>
                          <a:ea typeface="Times New Roman"/>
                          <a:cs typeface="Times New Roman"/>
                        </a:rPr>
                        <a:t>i</a:t>
                      </a:r>
                      <a:r>
                        <a:rPr lang="es-EC" sz="1200" spc="5">
                          <a:effectLst/>
                          <a:latin typeface="Times New Roman"/>
                          <a:ea typeface="Times New Roman"/>
                          <a:cs typeface="Times New Roman"/>
                        </a:rPr>
                        <a:t>d</a:t>
                      </a:r>
                      <a:r>
                        <a:rPr lang="es-EC" sz="1200">
                          <a:effectLst/>
                          <a:latin typeface="Times New Roman"/>
                          <a:ea typeface="Times New Roman"/>
                          <a:cs typeface="Times New Roman"/>
                        </a:rPr>
                        <a:t>o+ A</a:t>
                      </a:r>
                      <a:r>
                        <a:rPr lang="es-EC" sz="1200" spc="-5">
                          <a:effectLst/>
                          <a:latin typeface="Times New Roman"/>
                          <a:ea typeface="Times New Roman"/>
                          <a:cs typeface="Times New Roman"/>
                        </a:rPr>
                        <a:t>n</a:t>
                      </a:r>
                      <a:r>
                        <a:rPr lang="es-EC" sz="1200">
                          <a:effectLst/>
                          <a:latin typeface="Times New Roman"/>
                          <a:ea typeface="Times New Roman"/>
                          <a:cs typeface="Times New Roman"/>
                        </a:rPr>
                        <a:t>t</a:t>
                      </a:r>
                      <a:r>
                        <a:rPr lang="es-EC" sz="1200" spc="10">
                          <a:effectLst/>
                          <a:latin typeface="Times New Roman"/>
                          <a:ea typeface="Times New Roman"/>
                          <a:cs typeface="Times New Roman"/>
                        </a:rPr>
                        <a:t>i</a:t>
                      </a:r>
                      <a:r>
                        <a:rPr lang="es-EC" sz="1200" spc="-5">
                          <a:effectLst/>
                          <a:latin typeface="Times New Roman"/>
                          <a:ea typeface="Times New Roman"/>
                          <a:cs typeface="Times New Roman"/>
                        </a:rPr>
                        <a:t>v</a:t>
                      </a:r>
                      <a:r>
                        <a:rPr lang="es-EC" sz="1200">
                          <a:effectLst/>
                          <a:latin typeface="Times New Roman"/>
                          <a:ea typeface="Times New Roman"/>
                          <a:cs typeface="Times New Roman"/>
                        </a:rPr>
                        <a:t>ir</a:t>
                      </a:r>
                      <a:r>
                        <a:rPr lang="es-EC" sz="1200" spc="5">
                          <a:effectLst/>
                          <a:latin typeface="Times New Roman"/>
                          <a:ea typeface="Times New Roman"/>
                          <a:cs typeface="Times New Roman"/>
                        </a:rPr>
                        <a:t>u</a:t>
                      </a:r>
                      <a:r>
                        <a:rPr lang="es-EC" sz="1200">
                          <a:effectLst/>
                          <a:latin typeface="Times New Roman"/>
                          <a:ea typeface="Times New Roman"/>
                          <a:cs typeface="Times New Roman"/>
                        </a:rPr>
                        <a:t>s</a:t>
                      </a:r>
                      <a:endParaRPr lang="es-EC" sz="110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5285">
                <a:tc>
                  <a:txBody>
                    <a:bodyPr/>
                    <a:lstStyle/>
                    <a:p>
                      <a:pPr marL="63500">
                        <a:lnSpc>
                          <a:spcPct val="200000"/>
                        </a:lnSpc>
                        <a:spcAft>
                          <a:spcPts val="0"/>
                        </a:spcAft>
                      </a:pPr>
                      <a:r>
                        <a:rPr lang="es-EC" sz="1200" dirty="0">
                          <a:effectLst/>
                          <a:latin typeface="Times New Roman"/>
                          <a:ea typeface="Times New Roman"/>
                          <a:cs typeface="Times New Roman"/>
                        </a:rPr>
                        <a:t>N</a:t>
                      </a:r>
                      <a:r>
                        <a:rPr lang="es-EC" sz="1200" spc="-10" dirty="0">
                          <a:effectLst/>
                          <a:latin typeface="Times New Roman"/>
                          <a:ea typeface="Times New Roman"/>
                          <a:cs typeface="Times New Roman"/>
                        </a:rPr>
                        <a:t>A</a:t>
                      </a:r>
                      <a:r>
                        <a:rPr lang="es-EC" sz="1200" dirty="0">
                          <a:effectLst/>
                          <a:latin typeface="Times New Roman"/>
                          <a:ea typeface="Times New Roman"/>
                          <a:cs typeface="Times New Roman"/>
                        </a:rPr>
                        <a:t>T+ Fi</a:t>
                      </a:r>
                      <a:r>
                        <a:rPr lang="es-EC" sz="1200" spc="-5" dirty="0">
                          <a:effectLst/>
                          <a:latin typeface="Times New Roman"/>
                          <a:ea typeface="Times New Roman"/>
                          <a:cs typeface="Times New Roman"/>
                        </a:rPr>
                        <a:t>l</a:t>
                      </a:r>
                      <a:r>
                        <a:rPr lang="es-EC" sz="1200" dirty="0">
                          <a:effectLst/>
                          <a:latin typeface="Times New Roman"/>
                          <a:ea typeface="Times New Roman"/>
                          <a:cs typeface="Times New Roman"/>
                        </a:rPr>
                        <a:t>tra</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o </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e </a:t>
                      </a:r>
                      <a:r>
                        <a:rPr lang="es-EC" sz="1200" dirty="0" err="1">
                          <a:effectLst/>
                          <a:latin typeface="Times New Roman"/>
                          <a:ea typeface="Times New Roman"/>
                          <a:cs typeface="Times New Roman"/>
                        </a:rPr>
                        <a:t>c</a:t>
                      </a:r>
                      <a:r>
                        <a:rPr lang="es-EC" sz="1200" spc="5" dirty="0" err="1">
                          <a:effectLst/>
                          <a:latin typeface="Times New Roman"/>
                          <a:ea typeface="Times New Roman"/>
                          <a:cs typeface="Times New Roman"/>
                        </a:rPr>
                        <a:t>o</a:t>
                      </a:r>
                      <a:r>
                        <a:rPr lang="es-EC" sz="1200" spc="-5" dirty="0" err="1">
                          <a:effectLst/>
                          <a:latin typeface="Times New Roman"/>
                          <a:ea typeface="Times New Roman"/>
                          <a:cs typeface="Times New Roman"/>
                        </a:rPr>
                        <a:t>n</a:t>
                      </a:r>
                      <a:r>
                        <a:rPr lang="es-EC" sz="1200" dirty="0" err="1">
                          <a:effectLst/>
                          <a:latin typeface="Times New Roman"/>
                          <a:ea typeface="Times New Roman"/>
                          <a:cs typeface="Times New Roman"/>
                        </a:rPr>
                        <a:t>te</a:t>
                      </a:r>
                      <a:r>
                        <a:rPr lang="es-EC" sz="1200" spc="-5" dirty="0" err="1">
                          <a:effectLst/>
                          <a:latin typeface="Times New Roman"/>
                          <a:ea typeface="Times New Roman"/>
                          <a:cs typeface="Times New Roman"/>
                        </a:rPr>
                        <a:t>n</a:t>
                      </a:r>
                      <a:r>
                        <a:rPr lang="es-EC" sz="1200" dirty="0" err="1">
                          <a:effectLst/>
                          <a:latin typeface="Times New Roman"/>
                          <a:ea typeface="Times New Roman"/>
                          <a:cs typeface="Times New Roman"/>
                        </a:rPr>
                        <a:t>i</a:t>
                      </a:r>
                      <a:r>
                        <a:rPr lang="es-EC" sz="1200" spc="5" dirty="0" err="1">
                          <a:effectLst/>
                          <a:latin typeface="Times New Roman"/>
                          <a:ea typeface="Times New Roman"/>
                          <a:cs typeface="Times New Roman"/>
                        </a:rPr>
                        <a:t>d</a:t>
                      </a:r>
                      <a:r>
                        <a:rPr lang="es-EC" sz="1200" dirty="0" err="1">
                          <a:effectLst/>
                          <a:latin typeface="Times New Roman"/>
                          <a:ea typeface="Times New Roman"/>
                          <a:cs typeface="Times New Roman"/>
                        </a:rPr>
                        <a:t>o+A</a:t>
                      </a:r>
                      <a:r>
                        <a:rPr lang="es-EC" sz="1200" spc="-5" dirty="0" err="1">
                          <a:effectLst/>
                          <a:latin typeface="Times New Roman"/>
                          <a:ea typeface="Times New Roman"/>
                          <a:cs typeface="Times New Roman"/>
                        </a:rPr>
                        <a:t>n</a:t>
                      </a:r>
                      <a:r>
                        <a:rPr lang="es-EC" sz="1200" dirty="0" err="1">
                          <a:effectLst/>
                          <a:latin typeface="Times New Roman"/>
                          <a:ea typeface="Times New Roman"/>
                          <a:cs typeface="Times New Roman"/>
                        </a:rPr>
                        <a:t>t</a:t>
                      </a:r>
                      <a:r>
                        <a:rPr lang="es-EC" sz="1200" spc="10" dirty="0" err="1">
                          <a:effectLst/>
                          <a:latin typeface="Times New Roman"/>
                          <a:ea typeface="Times New Roman"/>
                          <a:cs typeface="Times New Roman"/>
                        </a:rPr>
                        <a:t>i</a:t>
                      </a:r>
                      <a:r>
                        <a:rPr lang="es-EC" sz="1200" spc="-5" dirty="0" err="1">
                          <a:effectLst/>
                          <a:latin typeface="Times New Roman"/>
                          <a:ea typeface="Times New Roman"/>
                          <a:cs typeface="Times New Roman"/>
                        </a:rPr>
                        <a:t>v</a:t>
                      </a:r>
                      <a:r>
                        <a:rPr lang="es-EC" sz="1200" dirty="0" err="1">
                          <a:effectLst/>
                          <a:latin typeface="Times New Roman"/>
                          <a:ea typeface="Times New Roman"/>
                          <a:cs typeface="Times New Roman"/>
                        </a:rPr>
                        <a:t>ir</a:t>
                      </a:r>
                      <a:r>
                        <a:rPr lang="es-EC" sz="1200" spc="5" dirty="0" err="1">
                          <a:effectLst/>
                          <a:latin typeface="Times New Roman"/>
                          <a:ea typeface="Times New Roman"/>
                          <a:cs typeface="Times New Roman"/>
                        </a:rPr>
                        <a:t>u</a:t>
                      </a:r>
                      <a:r>
                        <a:rPr lang="es-EC" sz="1200" dirty="0" err="1">
                          <a:effectLst/>
                          <a:latin typeface="Times New Roman"/>
                          <a:ea typeface="Times New Roman"/>
                          <a:cs typeface="Times New Roman"/>
                        </a:rPr>
                        <a:t>s</a:t>
                      </a:r>
                      <a:r>
                        <a:rPr lang="es-EC" sz="1200" dirty="0">
                          <a:effectLst/>
                          <a:latin typeface="Times New Roman"/>
                          <a:ea typeface="Times New Roman"/>
                          <a:cs typeface="Times New Roman"/>
                        </a:rPr>
                        <a:t>+ </a:t>
                      </a:r>
                      <a:r>
                        <a:rPr lang="es-EC" sz="1200" spc="5" dirty="0">
                          <a:effectLst/>
                          <a:latin typeface="Times New Roman"/>
                          <a:ea typeface="Times New Roman"/>
                          <a:cs typeface="Times New Roman"/>
                        </a:rPr>
                        <a:t>I</a:t>
                      </a:r>
                      <a:r>
                        <a:rPr lang="es-EC" sz="1200" spc="10" dirty="0">
                          <a:effectLst/>
                          <a:latin typeface="Times New Roman"/>
                          <a:ea typeface="Times New Roman"/>
                          <a:cs typeface="Times New Roman"/>
                        </a:rPr>
                        <a:t>P</a:t>
                      </a:r>
                      <a:r>
                        <a:rPr lang="es-EC" sz="1200" dirty="0">
                          <a:effectLst/>
                          <a:latin typeface="Times New Roman"/>
                          <a:ea typeface="Times New Roman"/>
                          <a:cs typeface="Times New Roman"/>
                        </a:rPr>
                        <a:t>S</a:t>
                      </a:r>
                      <a:endParaRPr lang="es-EC" sz="11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33315935"/>
              </p:ext>
            </p:extLst>
          </p:nvPr>
        </p:nvGraphicFramePr>
        <p:xfrm>
          <a:off x="5482956" y="5085184"/>
          <a:ext cx="3434715" cy="1497965"/>
        </p:xfrm>
        <a:graphic>
          <a:graphicData uri="http://schemas.openxmlformats.org/drawingml/2006/table">
            <a:tbl>
              <a:tblPr firstRow="1" firstCol="1" lastRow="1" lastCol="1" bandRow="1" bandCol="1"/>
              <a:tblGrid>
                <a:gridCol w="2004695"/>
                <a:gridCol w="1430020"/>
              </a:tblGrid>
              <a:tr h="374650">
                <a:tc>
                  <a:txBody>
                    <a:bodyPr/>
                    <a:lstStyle/>
                    <a:p>
                      <a:pPr marL="27305" marR="24765" algn="ctr">
                        <a:lnSpc>
                          <a:spcPct val="200000"/>
                        </a:lnSpc>
                        <a:spcAft>
                          <a:spcPts val="0"/>
                        </a:spcAft>
                      </a:pPr>
                      <a:r>
                        <a:rPr lang="es-EC" sz="1200" b="1" dirty="0">
                          <a:effectLst/>
                          <a:latin typeface="Times New Roman"/>
                          <a:ea typeface="Times New Roman"/>
                          <a:cs typeface="Times New Roman"/>
                        </a:rPr>
                        <a:t>ATAQUES</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spc="5" dirty="0">
                          <a:effectLst/>
                          <a:latin typeface="Times New Roman"/>
                          <a:ea typeface="Times New Roman"/>
                          <a:cs typeface="Times New Roman"/>
                        </a:rPr>
                        <a:t>HERRAMIENTA</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4650">
                <a:tc>
                  <a:txBody>
                    <a:bodyPr/>
                    <a:lstStyle/>
                    <a:p>
                      <a:pPr marL="8255" algn="ctr">
                        <a:lnSpc>
                          <a:spcPct val="200000"/>
                        </a:lnSpc>
                        <a:spcAft>
                          <a:spcPts val="0"/>
                        </a:spcAft>
                      </a:pPr>
                      <a:r>
                        <a:rPr lang="es-EC" sz="1200" dirty="0">
                          <a:effectLst/>
                          <a:latin typeface="Times New Roman"/>
                          <a:ea typeface="Times New Roman"/>
                          <a:cs typeface="Times New Roman"/>
                        </a:rPr>
                        <a:t>E</a:t>
                      </a:r>
                      <a:r>
                        <a:rPr lang="es-EC" sz="1200" spc="-5" dirty="0">
                          <a:effectLst/>
                          <a:latin typeface="Times New Roman"/>
                          <a:ea typeface="Times New Roman"/>
                          <a:cs typeface="Times New Roman"/>
                        </a:rPr>
                        <a:t>s</a:t>
                      </a:r>
                      <a:r>
                        <a:rPr lang="es-EC" sz="1200" dirty="0">
                          <a:effectLst/>
                          <a:latin typeface="Times New Roman"/>
                          <a:ea typeface="Times New Roman"/>
                          <a:cs typeface="Times New Roman"/>
                        </a:rPr>
                        <a:t>c</a:t>
                      </a:r>
                      <a:r>
                        <a:rPr lang="es-EC" sz="1200" spc="5" dirty="0">
                          <a:effectLst/>
                          <a:latin typeface="Times New Roman"/>
                          <a:ea typeface="Times New Roman"/>
                          <a:cs typeface="Times New Roman"/>
                        </a:rPr>
                        <a:t>a</a:t>
                      </a:r>
                      <a:r>
                        <a:rPr lang="es-EC" sz="1200" spc="-5" dirty="0">
                          <a:effectLst/>
                          <a:latin typeface="Times New Roman"/>
                          <a:ea typeface="Times New Roman"/>
                          <a:cs typeface="Times New Roman"/>
                        </a:rPr>
                        <a:t>n</a:t>
                      </a:r>
                      <a:r>
                        <a:rPr lang="es-EC" sz="1200" dirty="0">
                          <a:effectLst/>
                          <a:latin typeface="Times New Roman"/>
                          <a:ea typeface="Times New Roman"/>
                          <a:cs typeface="Times New Roman"/>
                        </a:rPr>
                        <a:t>eo </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e </a:t>
                      </a:r>
                      <a:r>
                        <a:rPr lang="es-EC" sz="1200" spc="5" dirty="0">
                          <a:effectLst/>
                          <a:latin typeface="Times New Roman"/>
                          <a:ea typeface="Times New Roman"/>
                          <a:cs typeface="Times New Roman"/>
                        </a:rPr>
                        <a:t>p</a:t>
                      </a:r>
                      <a:r>
                        <a:rPr lang="es-EC" sz="1200" spc="-5" dirty="0">
                          <a:effectLst/>
                          <a:latin typeface="Times New Roman"/>
                          <a:ea typeface="Times New Roman"/>
                          <a:cs typeface="Times New Roman"/>
                        </a:rPr>
                        <a:t>u</a:t>
                      </a:r>
                      <a:r>
                        <a:rPr lang="es-EC" sz="1200" dirty="0">
                          <a:effectLst/>
                          <a:latin typeface="Times New Roman"/>
                          <a:ea typeface="Times New Roman"/>
                          <a:cs typeface="Times New Roman"/>
                        </a:rPr>
                        <a:t>e</a:t>
                      </a:r>
                      <a:r>
                        <a:rPr lang="es-EC" sz="1200" spc="5" dirty="0">
                          <a:effectLst/>
                          <a:latin typeface="Times New Roman"/>
                          <a:ea typeface="Times New Roman"/>
                          <a:cs typeface="Times New Roman"/>
                        </a:rPr>
                        <a:t>r</a:t>
                      </a:r>
                      <a:r>
                        <a:rPr lang="es-EC" sz="1200" dirty="0">
                          <a:effectLst/>
                          <a:latin typeface="Times New Roman"/>
                          <a:ea typeface="Times New Roman"/>
                          <a:cs typeface="Times New Roman"/>
                        </a:rPr>
                        <a:t>t</a:t>
                      </a:r>
                      <a:r>
                        <a:rPr lang="es-EC" sz="1200" spc="5" dirty="0">
                          <a:effectLst/>
                          <a:latin typeface="Times New Roman"/>
                          <a:ea typeface="Times New Roman"/>
                          <a:cs typeface="Times New Roman"/>
                        </a:rPr>
                        <a:t>o</a:t>
                      </a:r>
                      <a:r>
                        <a:rPr lang="es-EC" sz="1200" dirty="0">
                          <a:effectLst/>
                          <a:latin typeface="Times New Roman"/>
                          <a:ea typeface="Times New Roman"/>
                          <a:cs typeface="Times New Roman"/>
                        </a:rPr>
                        <a:t>s</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spc="-10" dirty="0" err="1">
                          <a:effectLst/>
                          <a:latin typeface="Times New Roman"/>
                          <a:ea typeface="Times New Roman"/>
                          <a:cs typeface="Times New Roman"/>
                        </a:rPr>
                        <a:t>Z</a:t>
                      </a:r>
                      <a:r>
                        <a:rPr lang="es-EC" sz="1200" spc="15" dirty="0" err="1">
                          <a:effectLst/>
                          <a:latin typeface="Times New Roman"/>
                          <a:ea typeface="Times New Roman"/>
                          <a:cs typeface="Times New Roman"/>
                        </a:rPr>
                        <a:t>e</a:t>
                      </a:r>
                      <a:r>
                        <a:rPr lang="es-EC" sz="1200" spc="-5" dirty="0" err="1">
                          <a:effectLst/>
                          <a:latin typeface="Times New Roman"/>
                          <a:ea typeface="Times New Roman"/>
                          <a:cs typeface="Times New Roman"/>
                        </a:rPr>
                        <a:t>n</a:t>
                      </a:r>
                      <a:r>
                        <a:rPr lang="es-EC" sz="1200" dirty="0" err="1">
                          <a:effectLst/>
                          <a:latin typeface="Times New Roman"/>
                          <a:ea typeface="Times New Roman"/>
                          <a:cs typeface="Times New Roman"/>
                        </a:rPr>
                        <a:t>M</a:t>
                      </a:r>
                      <a:r>
                        <a:rPr lang="es-EC" sz="1200" spc="5" dirty="0" err="1">
                          <a:effectLst/>
                          <a:latin typeface="Times New Roman"/>
                          <a:ea typeface="Times New Roman"/>
                          <a:cs typeface="Times New Roman"/>
                        </a:rPr>
                        <a:t>ap</a:t>
                      </a:r>
                      <a:r>
                        <a:rPr lang="es-EC" sz="1200" dirty="0">
                          <a:effectLst/>
                          <a:latin typeface="Times New Roman"/>
                          <a:ea typeface="Times New Roman"/>
                          <a:cs typeface="Times New Roman"/>
                        </a:rPr>
                        <a:t>, </a:t>
                      </a:r>
                      <a:r>
                        <a:rPr lang="es-EC" sz="1200" spc="5" dirty="0" err="1">
                          <a:effectLst/>
                          <a:latin typeface="Times New Roman"/>
                          <a:ea typeface="Times New Roman"/>
                          <a:cs typeface="Times New Roman"/>
                        </a:rPr>
                        <a:t>n</a:t>
                      </a:r>
                      <a:r>
                        <a:rPr lang="es-EC" sz="1200" spc="-20" dirty="0" err="1">
                          <a:effectLst/>
                          <a:latin typeface="Times New Roman"/>
                          <a:ea typeface="Times New Roman"/>
                          <a:cs typeface="Times New Roman"/>
                        </a:rPr>
                        <a:t>m</a:t>
                      </a:r>
                      <a:r>
                        <a:rPr lang="es-EC" sz="1200" dirty="0" err="1">
                          <a:effectLst/>
                          <a:latin typeface="Times New Roman"/>
                          <a:ea typeface="Times New Roman"/>
                          <a:cs typeface="Times New Roman"/>
                        </a:rPr>
                        <a:t>ap</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3380">
                <a:tc>
                  <a:txBody>
                    <a:bodyPr/>
                    <a:lstStyle/>
                    <a:p>
                      <a:pPr marL="8255" algn="ctr">
                        <a:lnSpc>
                          <a:spcPct val="200000"/>
                        </a:lnSpc>
                        <a:spcAft>
                          <a:spcPts val="0"/>
                        </a:spcAft>
                      </a:pPr>
                      <a:r>
                        <a:rPr lang="es-EC" sz="1200">
                          <a:effectLst/>
                          <a:latin typeface="Times New Roman"/>
                          <a:ea typeface="Times New Roman"/>
                          <a:cs typeface="Times New Roman"/>
                        </a:rPr>
                        <a:t>S</a:t>
                      </a:r>
                      <a:r>
                        <a:rPr lang="es-EC" sz="1200" spc="-10">
                          <a:effectLst/>
                          <a:latin typeface="Times New Roman"/>
                          <a:ea typeface="Times New Roman"/>
                          <a:cs typeface="Times New Roman"/>
                        </a:rPr>
                        <a:t>n</a:t>
                      </a:r>
                      <a:r>
                        <a:rPr lang="es-EC" sz="1200" spc="10">
                          <a:effectLst/>
                          <a:latin typeface="Times New Roman"/>
                          <a:ea typeface="Times New Roman"/>
                          <a:cs typeface="Times New Roman"/>
                        </a:rPr>
                        <a:t>i</a:t>
                      </a:r>
                      <a:r>
                        <a:rPr lang="es-EC" sz="1200" spc="5">
                          <a:effectLst/>
                          <a:latin typeface="Times New Roman"/>
                          <a:ea typeface="Times New Roman"/>
                          <a:cs typeface="Times New Roman"/>
                        </a:rPr>
                        <a:t>f</a:t>
                      </a:r>
                      <a:r>
                        <a:rPr lang="es-EC" sz="1200" spc="-10">
                          <a:effectLst/>
                          <a:latin typeface="Times New Roman"/>
                          <a:ea typeface="Times New Roman"/>
                          <a:cs typeface="Times New Roman"/>
                        </a:rPr>
                        <a:t>f</a:t>
                      </a:r>
                      <a:r>
                        <a:rPr lang="es-EC" sz="1200" spc="10">
                          <a:effectLst/>
                          <a:latin typeface="Times New Roman"/>
                          <a:ea typeface="Times New Roman"/>
                          <a:cs typeface="Times New Roman"/>
                        </a:rPr>
                        <a:t>i</a:t>
                      </a:r>
                      <a:r>
                        <a:rPr lang="es-EC" sz="1200" spc="-5">
                          <a:effectLst/>
                          <a:latin typeface="Times New Roman"/>
                          <a:ea typeface="Times New Roman"/>
                          <a:cs typeface="Times New Roman"/>
                        </a:rPr>
                        <a:t>n</a:t>
                      </a:r>
                      <a:r>
                        <a:rPr lang="es-EC" sz="1200">
                          <a:effectLst/>
                          <a:latin typeface="Times New Roman"/>
                          <a:ea typeface="Times New Roman"/>
                          <a:cs typeface="Times New Roman"/>
                        </a:rPr>
                        <a:t>g</a:t>
                      </a:r>
                      <a:endParaRPr lang="es-EC" sz="11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spc="15">
                          <a:effectLst/>
                          <a:latin typeface="Times New Roman"/>
                          <a:ea typeface="Times New Roman"/>
                          <a:cs typeface="Times New Roman"/>
                        </a:rPr>
                        <a:t>T</a:t>
                      </a:r>
                      <a:r>
                        <a:rPr lang="es-EC" sz="1200" spc="-5">
                          <a:effectLst/>
                          <a:latin typeface="Times New Roman"/>
                          <a:ea typeface="Times New Roman"/>
                          <a:cs typeface="Times New Roman"/>
                        </a:rPr>
                        <a:t>h</a:t>
                      </a:r>
                      <a:r>
                        <a:rPr lang="es-EC" sz="1200">
                          <a:effectLst/>
                          <a:latin typeface="Times New Roman"/>
                          <a:ea typeface="Times New Roman"/>
                          <a:cs typeface="Times New Roman"/>
                        </a:rPr>
                        <a:t>e </a:t>
                      </a:r>
                      <a:r>
                        <a:rPr lang="es-EC" sz="1200" spc="5">
                          <a:effectLst/>
                          <a:latin typeface="Times New Roman"/>
                          <a:ea typeface="Times New Roman"/>
                          <a:cs typeface="Times New Roman"/>
                        </a:rPr>
                        <a:t>d</a:t>
                      </a:r>
                      <a:r>
                        <a:rPr lang="es-EC" sz="1200" spc="-5">
                          <a:effectLst/>
                          <a:latin typeface="Times New Roman"/>
                          <a:ea typeface="Times New Roman"/>
                          <a:cs typeface="Times New Roman"/>
                        </a:rPr>
                        <a:t>u</a:t>
                      </a:r>
                      <a:r>
                        <a:rPr lang="es-EC" sz="1200" spc="5">
                          <a:effectLst/>
                          <a:latin typeface="Times New Roman"/>
                          <a:ea typeface="Times New Roman"/>
                          <a:cs typeface="Times New Roman"/>
                        </a:rPr>
                        <a:t>d</a:t>
                      </a:r>
                      <a:r>
                        <a:rPr lang="es-EC" sz="1200">
                          <a:effectLst/>
                          <a:latin typeface="Times New Roman"/>
                          <a:ea typeface="Times New Roman"/>
                          <a:cs typeface="Times New Roman"/>
                        </a:rPr>
                        <a:t>e</a:t>
                      </a:r>
                      <a:endParaRPr lang="es-EC" sz="11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5285">
                <a:tc>
                  <a:txBody>
                    <a:bodyPr/>
                    <a:lstStyle/>
                    <a:p>
                      <a:pPr algn="ctr">
                        <a:lnSpc>
                          <a:spcPct val="200000"/>
                        </a:lnSpc>
                        <a:spcAft>
                          <a:spcPts val="0"/>
                        </a:spcAft>
                      </a:pPr>
                      <a:r>
                        <a:rPr lang="es-EC" sz="1200" dirty="0">
                          <a:effectLst/>
                          <a:latin typeface="Times New Roman"/>
                          <a:ea typeface="Times New Roman"/>
                          <a:cs typeface="Times New Roman"/>
                        </a:rPr>
                        <a:t>De</a:t>
                      </a:r>
                      <a:r>
                        <a:rPr lang="es-EC" sz="1200" spc="-5" dirty="0">
                          <a:effectLst/>
                          <a:latin typeface="Times New Roman"/>
                          <a:ea typeface="Times New Roman"/>
                          <a:cs typeface="Times New Roman"/>
                        </a:rPr>
                        <a:t>n</a:t>
                      </a:r>
                      <a:r>
                        <a:rPr lang="es-EC" sz="1200" spc="15" dirty="0">
                          <a:effectLst/>
                          <a:latin typeface="Times New Roman"/>
                          <a:ea typeface="Times New Roman"/>
                          <a:cs typeface="Times New Roman"/>
                        </a:rPr>
                        <a:t>e</a:t>
                      </a:r>
                      <a:r>
                        <a:rPr lang="es-EC" sz="1200" spc="-5" dirty="0">
                          <a:effectLst/>
                          <a:latin typeface="Times New Roman"/>
                          <a:ea typeface="Times New Roman"/>
                          <a:cs typeface="Times New Roman"/>
                        </a:rPr>
                        <a:t>g</a:t>
                      </a:r>
                      <a:r>
                        <a:rPr lang="es-EC" sz="1200" dirty="0">
                          <a:effectLst/>
                          <a:latin typeface="Times New Roman"/>
                          <a:ea typeface="Times New Roman"/>
                          <a:cs typeface="Times New Roman"/>
                        </a:rPr>
                        <a:t>a</a:t>
                      </a:r>
                      <a:r>
                        <a:rPr lang="es-EC" sz="1200" spc="5" dirty="0">
                          <a:effectLst/>
                          <a:latin typeface="Times New Roman"/>
                          <a:ea typeface="Times New Roman"/>
                          <a:cs typeface="Times New Roman"/>
                        </a:rPr>
                        <a:t>c</a:t>
                      </a:r>
                      <a:r>
                        <a:rPr lang="es-EC" sz="1200" dirty="0">
                          <a:effectLst/>
                          <a:latin typeface="Times New Roman"/>
                          <a:ea typeface="Times New Roman"/>
                          <a:cs typeface="Times New Roman"/>
                        </a:rPr>
                        <a:t>i</a:t>
                      </a:r>
                      <a:r>
                        <a:rPr lang="es-EC" sz="1200" spc="5" dirty="0">
                          <a:effectLst/>
                          <a:latin typeface="Times New Roman"/>
                          <a:ea typeface="Times New Roman"/>
                          <a:cs typeface="Times New Roman"/>
                        </a:rPr>
                        <a:t>ó</a:t>
                      </a:r>
                      <a:r>
                        <a:rPr lang="es-EC" sz="1200" dirty="0">
                          <a:effectLst/>
                          <a:latin typeface="Times New Roman"/>
                          <a:ea typeface="Times New Roman"/>
                          <a:cs typeface="Times New Roman"/>
                        </a:rPr>
                        <a:t>n </a:t>
                      </a:r>
                      <a:r>
                        <a:rPr lang="es-EC" sz="1200" spc="5" dirty="0">
                          <a:effectLst/>
                          <a:latin typeface="Times New Roman"/>
                          <a:ea typeface="Times New Roman"/>
                          <a:cs typeface="Times New Roman"/>
                        </a:rPr>
                        <a:t>d</a:t>
                      </a:r>
                      <a:r>
                        <a:rPr lang="es-EC" sz="1200" dirty="0">
                          <a:effectLst/>
                          <a:latin typeface="Times New Roman"/>
                          <a:ea typeface="Times New Roman"/>
                          <a:cs typeface="Times New Roman"/>
                        </a:rPr>
                        <a:t>e Se</a:t>
                      </a:r>
                      <a:r>
                        <a:rPr lang="es-EC" sz="1200" spc="5" dirty="0">
                          <a:effectLst/>
                          <a:latin typeface="Times New Roman"/>
                          <a:ea typeface="Times New Roman"/>
                          <a:cs typeface="Times New Roman"/>
                        </a:rPr>
                        <a:t>r</a:t>
                      </a:r>
                      <a:r>
                        <a:rPr lang="es-EC" sz="1200" spc="-5" dirty="0">
                          <a:effectLst/>
                          <a:latin typeface="Times New Roman"/>
                          <a:ea typeface="Times New Roman"/>
                          <a:cs typeface="Times New Roman"/>
                        </a:rPr>
                        <a:t>v</a:t>
                      </a:r>
                      <a:r>
                        <a:rPr lang="es-EC" sz="1200" dirty="0">
                          <a:effectLst/>
                          <a:latin typeface="Times New Roman"/>
                          <a:ea typeface="Times New Roman"/>
                          <a:cs typeface="Times New Roman"/>
                        </a:rPr>
                        <a:t>ici</a:t>
                      </a:r>
                      <a:r>
                        <a:rPr lang="es-EC" sz="1200" spc="5" dirty="0">
                          <a:effectLst/>
                          <a:latin typeface="Times New Roman"/>
                          <a:ea typeface="Times New Roman"/>
                          <a:cs typeface="Times New Roman"/>
                        </a:rPr>
                        <a:t>o</a:t>
                      </a:r>
                      <a:r>
                        <a:rPr lang="es-EC" sz="1200" dirty="0">
                          <a:effectLst/>
                          <a:latin typeface="Times New Roman"/>
                          <a:ea typeface="Times New Roman"/>
                          <a:cs typeface="Times New Roman"/>
                        </a:rPr>
                        <a:t>s</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98145" marR="388620" algn="ctr">
                        <a:lnSpc>
                          <a:spcPct val="200000"/>
                        </a:lnSpc>
                        <a:spcAft>
                          <a:spcPts val="0"/>
                        </a:spcAft>
                      </a:pPr>
                      <a:r>
                        <a:rPr lang="es-EC" sz="1200" spc="-10" dirty="0" err="1">
                          <a:effectLst/>
                          <a:latin typeface="Times New Roman"/>
                          <a:ea typeface="Times New Roman"/>
                          <a:cs typeface="Times New Roman"/>
                        </a:rPr>
                        <a:t>L</a:t>
                      </a:r>
                      <a:r>
                        <a:rPr lang="es-EC" sz="1200" spc="5" dirty="0" err="1">
                          <a:effectLst/>
                          <a:latin typeface="Times New Roman"/>
                          <a:ea typeface="Times New Roman"/>
                          <a:cs typeface="Times New Roman"/>
                        </a:rPr>
                        <a:t>o</a:t>
                      </a:r>
                      <a:r>
                        <a:rPr lang="es-EC" sz="1200" dirty="0" err="1">
                          <a:effectLst/>
                          <a:latin typeface="Times New Roman"/>
                          <a:ea typeface="Times New Roman"/>
                          <a:cs typeface="Times New Roman"/>
                        </a:rPr>
                        <a:t>ic</a:t>
                      </a:r>
                      <a:endParaRPr lang="es-EC" sz="11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48595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sp>
        <p:nvSpPr>
          <p:cNvPr id="10" name="6 Marcador de contenido"/>
          <p:cNvSpPr txBox="1">
            <a:spLocks/>
          </p:cNvSpPr>
          <p:nvPr/>
        </p:nvSpPr>
        <p:spPr>
          <a:xfrm>
            <a:off x="457200" y="1600200"/>
            <a:ext cx="8229600" cy="460648"/>
          </a:xfrm>
          <a:prstGeom prst="rect">
            <a:avLst/>
          </a:prstGeom>
        </p:spPr>
        <p:txBody>
          <a:bodyPr>
            <a:normAutofit fontScale="77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 indent="0" algn="just">
              <a:buFont typeface="Wingdings 2"/>
              <a:buNone/>
            </a:pPr>
            <a:r>
              <a:rPr lang="es-EC" sz="2300" b="1" dirty="0" smtClean="0">
                <a:latin typeface="Comic Sans MS" pitchFamily="66" charset="0"/>
                <a:cs typeface="Arial" pitchFamily="34" charset="0"/>
              </a:rPr>
              <a:t>EVALUACIÓN DE RESULTADOS DE PLATAFORMAS SELECCIONADAS</a:t>
            </a:r>
          </a:p>
          <a:p>
            <a:pPr marL="36576" indent="0" algn="just">
              <a:buNone/>
            </a:pPr>
            <a:endParaRPr lang="es-EC" sz="3800" dirty="0" smtClean="0">
              <a:latin typeface="Comic Sans MS" pitchFamily="66" charset="0"/>
              <a:cs typeface="Arial" pitchFamily="34" charset="0"/>
            </a:endParaRPr>
          </a:p>
          <a:p>
            <a:pPr marL="36576" indent="0" algn="just">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a:p>
            <a:pPr marL="36576" indent="0" algn="just">
              <a:buFont typeface="Wingdings 2"/>
              <a:buNone/>
            </a:pPr>
            <a:endParaRPr lang="es-EC" sz="3800" dirty="0" smtClean="0">
              <a:latin typeface="Comic Sans MS" pitchFamily="66" charset="0"/>
              <a:cs typeface="Arial" pitchFamily="34" charset="0"/>
            </a:endParaRPr>
          </a:p>
        </p:txBody>
      </p:sp>
      <p:pic>
        <p:nvPicPr>
          <p:cNvPr id="18433" name="Imagen 1" descr="2013-03-06-855"/>
          <p:cNvPicPr>
            <a:picLocks noChangeAspect="1" noChangeArrowheads="1"/>
          </p:cNvPicPr>
          <p:nvPr/>
        </p:nvPicPr>
        <p:blipFill>
          <a:blip r:embed="rId3">
            <a:extLst>
              <a:ext uri="{28A0092B-C50C-407E-A947-70E740481C1C}">
                <a14:useLocalDpi xmlns:a14="http://schemas.microsoft.com/office/drawing/2010/main" val="0"/>
              </a:ext>
            </a:extLst>
          </a:blip>
          <a:srcRect r="12572"/>
          <a:stretch>
            <a:fillRect/>
          </a:stretch>
        </p:blipFill>
        <p:spPr bwMode="auto">
          <a:xfrm>
            <a:off x="1477529" y="2204864"/>
            <a:ext cx="6453812" cy="41471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2"/>
          <p:cNvSpPr>
            <a:spLocks noChangeArrowheads="1"/>
          </p:cNvSpPr>
          <p:nvPr/>
        </p:nvSpPr>
        <p:spPr bwMode="auto">
          <a:xfrm>
            <a:off x="5842810" y="2546952"/>
            <a:ext cx="1832861" cy="110647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Equipo 1</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EJECUCION SCRIPT</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3"/>
          <p:cNvSpPr>
            <a:spLocks noChangeArrowheads="1"/>
          </p:cNvSpPr>
          <p:nvPr/>
        </p:nvSpPr>
        <p:spPr bwMode="auto">
          <a:xfrm>
            <a:off x="2295720" y="3513748"/>
            <a:ext cx="3352648" cy="110647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Firewall ClearOS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Oval 4"/>
          <p:cNvSpPr>
            <a:spLocks noChangeArrowheads="1"/>
          </p:cNvSpPr>
          <p:nvPr/>
        </p:nvSpPr>
        <p:spPr bwMode="auto">
          <a:xfrm rot="-319451">
            <a:off x="2349931" y="4431403"/>
            <a:ext cx="3352648" cy="132435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Firewall Watchguard</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5"/>
          <p:cNvSpPr>
            <a:spLocks noChangeArrowheads="1"/>
          </p:cNvSpPr>
          <p:nvPr/>
        </p:nvSpPr>
        <p:spPr bwMode="auto">
          <a:xfrm>
            <a:off x="5336609" y="4278427"/>
            <a:ext cx="1323623" cy="110647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HD  - SISTEMA OPERATIVO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Oval 6"/>
          <p:cNvSpPr>
            <a:spLocks noChangeArrowheads="1"/>
          </p:cNvSpPr>
          <p:nvPr/>
        </p:nvSpPr>
        <p:spPr bwMode="auto">
          <a:xfrm>
            <a:off x="4112274" y="2204864"/>
            <a:ext cx="1832861" cy="1341409"/>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Equipo 2</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EJECUCION SCRIPT – 100 conexiones</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4"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6" name="Rectangle 15"/>
          <p:cNvSpPr>
            <a:spLocks noChangeArrowheads="1"/>
          </p:cNvSpPr>
          <p:nvPr/>
        </p:nvSpPr>
        <p:spPr bwMode="auto">
          <a:xfrm>
            <a:off x="0" y="3676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3372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pic>
        <p:nvPicPr>
          <p:cNvPr id="8" name="7 Imagen"/>
          <p:cNvPicPr/>
          <p:nvPr/>
        </p:nvPicPr>
        <p:blipFill>
          <a:blip r:embed="rId3" cstate="print"/>
          <a:srcRect/>
          <a:stretch>
            <a:fillRect/>
          </a:stretch>
        </p:blipFill>
        <p:spPr bwMode="auto">
          <a:xfrm>
            <a:off x="1655676" y="2132856"/>
            <a:ext cx="5832648" cy="1656184"/>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655676" y="4289094"/>
            <a:ext cx="5832648" cy="1660186"/>
          </a:xfrm>
          <a:prstGeom prst="rect">
            <a:avLst/>
          </a:prstGeom>
          <a:noFill/>
          <a:ln w="9525">
            <a:noFill/>
            <a:miter lim="800000"/>
            <a:headEnd/>
            <a:tailEnd/>
          </a:ln>
        </p:spPr>
      </p:pic>
    </p:spTree>
    <p:extLst>
      <p:ext uri="{BB962C8B-B14F-4D97-AF65-F5344CB8AC3E}">
        <p14:creationId xmlns:p14="http://schemas.microsoft.com/office/powerpoint/2010/main" val="199136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1" y="260648"/>
            <a:ext cx="1465350" cy="11873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s-EC" sz="3200" dirty="0" smtClean="0">
                <a:solidFill>
                  <a:schemeClr val="tx1"/>
                </a:solidFill>
                <a:latin typeface="Comic Sans MS" pitchFamily="66" charset="0"/>
                <a:cs typeface="Arial" pitchFamily="34" charset="0"/>
              </a:rPr>
              <a:t>EVALUACIÓN DE SISTEMA</a:t>
            </a:r>
          </a:p>
          <a:p>
            <a:r>
              <a:rPr lang="es-EC" sz="3200" dirty="0" smtClean="0">
                <a:solidFill>
                  <a:schemeClr val="tx1"/>
                </a:solidFill>
                <a:latin typeface="Comic Sans MS" pitchFamily="66" charset="0"/>
                <a:cs typeface="Arial" pitchFamily="34" charset="0"/>
              </a:rPr>
              <a:t>DE FIREWALLING</a:t>
            </a:r>
            <a:endParaRPr lang="es-SV" sz="3200" dirty="0">
              <a:solidFill>
                <a:schemeClr val="accent3"/>
              </a:solidFill>
              <a:latin typeface="Comic Sans MS" pitchFamily="66" charset="0"/>
              <a:cs typeface="Arial" pitchFamily="34" charset="0"/>
            </a:endParaRPr>
          </a:p>
        </p:txBody>
      </p:sp>
      <p:pic>
        <p:nvPicPr>
          <p:cNvPr id="8" name="7 Imagen"/>
          <p:cNvPicPr/>
          <p:nvPr/>
        </p:nvPicPr>
        <p:blipFill>
          <a:blip r:embed="rId3" cstate="print"/>
          <a:srcRect/>
          <a:stretch>
            <a:fillRect/>
          </a:stretch>
        </p:blipFill>
        <p:spPr bwMode="auto">
          <a:xfrm>
            <a:off x="1871980" y="1674948"/>
            <a:ext cx="5400040" cy="1404962"/>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871980" y="3364628"/>
            <a:ext cx="5400040" cy="1443474"/>
          </a:xfrm>
          <a:prstGeom prst="rect">
            <a:avLst/>
          </a:prstGeom>
          <a:noFill/>
          <a:ln w="9525">
            <a:noFill/>
            <a:miter lim="800000"/>
            <a:headEnd/>
            <a:tailEnd/>
          </a:ln>
        </p:spPr>
      </p:pic>
      <p:pic>
        <p:nvPicPr>
          <p:cNvPr id="10" name="9 Imagen"/>
          <p:cNvPicPr/>
          <p:nvPr/>
        </p:nvPicPr>
        <p:blipFill>
          <a:blip r:embed="rId5" cstate="print"/>
          <a:srcRect/>
          <a:stretch>
            <a:fillRect/>
          </a:stretch>
        </p:blipFill>
        <p:spPr bwMode="auto">
          <a:xfrm>
            <a:off x="1880036" y="5096134"/>
            <a:ext cx="5391984" cy="1357202"/>
          </a:xfrm>
          <a:prstGeom prst="rect">
            <a:avLst/>
          </a:prstGeom>
          <a:noFill/>
          <a:ln w="9525">
            <a:noFill/>
            <a:miter lim="800000"/>
            <a:headEnd/>
            <a:tailEnd/>
          </a:ln>
        </p:spPr>
      </p:pic>
    </p:spTree>
    <p:extLst>
      <p:ext uri="{BB962C8B-B14F-4D97-AF65-F5344CB8AC3E}">
        <p14:creationId xmlns:p14="http://schemas.microsoft.com/office/powerpoint/2010/main" val="23446460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TotalTime>
  <Words>939</Words>
  <Application>Microsoft Office PowerPoint</Application>
  <PresentationFormat>Presentación en pantalla (4:3)</PresentationFormat>
  <Paragraphs>208</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Vértice</vt:lpstr>
      <vt:lpstr>ESCUELA POLITECNICA DEL EJERCITO MAESTRIA EN REDES DE INFORMACIÓN Y CONECTIVIDAD</vt:lpstr>
      <vt:lpstr>INTRODUCCIÓN</vt:lpstr>
      <vt:lpstr>DISEÑO DE FIREWALLS</vt:lpstr>
      <vt:lpstr>DISEÑO DE FIREWALLS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INGCONSTRUCCIONES</dc:creator>
  <cp:lastModifiedBy>Marco Sanchez</cp:lastModifiedBy>
  <cp:revision>181</cp:revision>
  <dcterms:created xsi:type="dcterms:W3CDTF">2011-03-30T01:20:24Z</dcterms:created>
  <dcterms:modified xsi:type="dcterms:W3CDTF">2013-04-25T20:16:01Z</dcterms:modified>
</cp:coreProperties>
</file>