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96" r:id="rId1"/>
  </p:sldMasterIdLst>
  <p:notesMasterIdLst>
    <p:notesMasterId r:id="rId24"/>
  </p:notesMasterIdLst>
  <p:sldIdLst>
    <p:sldId id="342" r:id="rId2"/>
    <p:sldId id="259" r:id="rId3"/>
    <p:sldId id="265" r:id="rId4"/>
    <p:sldId id="271" r:id="rId5"/>
    <p:sldId id="276" r:id="rId6"/>
    <p:sldId id="340" r:id="rId7"/>
    <p:sldId id="283" r:id="rId8"/>
    <p:sldId id="303" r:id="rId9"/>
    <p:sldId id="304" r:id="rId10"/>
    <p:sldId id="305" r:id="rId11"/>
    <p:sldId id="307" r:id="rId12"/>
    <p:sldId id="341" r:id="rId13"/>
    <p:sldId id="337" r:id="rId14"/>
    <p:sldId id="313" r:id="rId15"/>
    <p:sldId id="314" r:id="rId16"/>
    <p:sldId id="294" r:id="rId17"/>
    <p:sldId id="339" r:id="rId18"/>
    <p:sldId id="338" r:id="rId19"/>
    <p:sldId id="298" r:id="rId20"/>
    <p:sldId id="300" r:id="rId21"/>
    <p:sldId id="330" r:id="rId22"/>
    <p:sldId id="33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CBFF"/>
    <a:srgbClr val="CC0099"/>
    <a:srgbClr val="660066"/>
    <a:srgbClr val="990099"/>
    <a:srgbClr val="8235A1"/>
    <a:srgbClr val="52AE71"/>
    <a:srgbClr val="666699"/>
    <a:srgbClr val="6666FF"/>
    <a:srgbClr val="CC00CC"/>
    <a:srgbClr val="9564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37" autoAdjust="0"/>
  </p:normalViewPr>
  <p:slideViewPr>
    <p:cSldViewPr>
      <p:cViewPr>
        <p:scale>
          <a:sx n="73" d="100"/>
          <a:sy n="73" d="100"/>
        </p:scale>
        <p:origin x="-51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DBA35-4863-4E8C-824C-269186B55242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6FF519-F138-4EB4-A8B2-7E2F47961B69}">
      <dgm:prSet phldrT="[Texto]"/>
      <dgm:spPr/>
      <dgm:t>
        <a:bodyPr/>
        <a:lstStyle/>
        <a:p>
          <a:endParaRPr lang="en-US" dirty="0"/>
        </a:p>
      </dgm:t>
    </dgm:pt>
    <dgm:pt modelId="{574A4576-AE36-403C-AF07-CEDC67A85C27}" type="parTrans" cxnId="{C1DD3B78-8EF2-48BB-9C73-8172311647EA}">
      <dgm:prSet/>
      <dgm:spPr/>
      <dgm:t>
        <a:bodyPr/>
        <a:lstStyle/>
        <a:p>
          <a:endParaRPr lang="en-US"/>
        </a:p>
      </dgm:t>
    </dgm:pt>
    <dgm:pt modelId="{5F7DEE4D-428B-48E5-AD07-6B5775C8CF9B}" type="sibTrans" cxnId="{C1DD3B78-8EF2-48BB-9C73-8172311647EA}">
      <dgm:prSet/>
      <dgm:spPr/>
      <dgm:t>
        <a:bodyPr/>
        <a:lstStyle/>
        <a:p>
          <a:endParaRPr lang="en-US"/>
        </a:p>
      </dgm:t>
    </dgm:pt>
    <dgm:pt modelId="{78C2A4BF-E4E0-4737-915D-C0C24EB03321}">
      <dgm:prSet phldrT="[Texto]" phldr="1"/>
      <dgm:spPr/>
      <dgm:t>
        <a:bodyPr/>
        <a:lstStyle/>
        <a:p>
          <a:endParaRPr lang="en-US" dirty="0"/>
        </a:p>
      </dgm:t>
    </dgm:pt>
    <dgm:pt modelId="{15EF690D-FEB3-4D2D-A757-2A045DE3CE6D}" type="parTrans" cxnId="{53DF2996-382D-42D9-99AE-0C490B45A4FE}">
      <dgm:prSet/>
      <dgm:spPr/>
      <dgm:t>
        <a:bodyPr/>
        <a:lstStyle/>
        <a:p>
          <a:endParaRPr lang="en-US"/>
        </a:p>
      </dgm:t>
    </dgm:pt>
    <dgm:pt modelId="{8DD88FC4-FE59-4B92-9251-A852AC2578DD}" type="sibTrans" cxnId="{53DF2996-382D-42D9-99AE-0C490B45A4FE}">
      <dgm:prSet/>
      <dgm:spPr/>
      <dgm:t>
        <a:bodyPr/>
        <a:lstStyle/>
        <a:p>
          <a:endParaRPr lang="en-US"/>
        </a:p>
      </dgm:t>
    </dgm:pt>
    <dgm:pt modelId="{B57C492F-D6EC-4395-90AB-68F88333894B}" type="pres">
      <dgm:prSet presAssocID="{478DBA35-4863-4E8C-824C-269186B552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340347-E2F4-4B77-A03D-3C8068BF9971}" type="pres">
      <dgm:prSet presAssocID="{EC6FF519-F138-4EB4-A8B2-7E2F47961B69}" presName="arrow" presStyleLbl="node1" presStyleIdx="0" presStyleCnt="2" custScaleY="111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BB0F2-D003-4BF3-87C6-0D3EA48989D0}" type="pres">
      <dgm:prSet presAssocID="{78C2A4BF-E4E0-4737-915D-C0C24EB0332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143C08-43DF-4B5D-B422-7401905CBF51}" type="presOf" srcId="{78C2A4BF-E4E0-4737-915D-C0C24EB03321}" destId="{23BBB0F2-D003-4BF3-87C6-0D3EA48989D0}" srcOrd="0" destOrd="0" presId="urn:microsoft.com/office/officeart/2005/8/layout/arrow5"/>
    <dgm:cxn modelId="{5AD5A071-D120-4815-9E23-200309F0DFC5}" type="presOf" srcId="{EC6FF519-F138-4EB4-A8B2-7E2F47961B69}" destId="{E7340347-E2F4-4B77-A03D-3C8068BF9971}" srcOrd="0" destOrd="0" presId="urn:microsoft.com/office/officeart/2005/8/layout/arrow5"/>
    <dgm:cxn modelId="{53DF2996-382D-42D9-99AE-0C490B45A4FE}" srcId="{478DBA35-4863-4E8C-824C-269186B55242}" destId="{78C2A4BF-E4E0-4737-915D-C0C24EB03321}" srcOrd="1" destOrd="0" parTransId="{15EF690D-FEB3-4D2D-A757-2A045DE3CE6D}" sibTransId="{8DD88FC4-FE59-4B92-9251-A852AC2578DD}"/>
    <dgm:cxn modelId="{FC39141A-998E-4851-BB29-DBB16CA5C7ED}" type="presOf" srcId="{478DBA35-4863-4E8C-824C-269186B55242}" destId="{B57C492F-D6EC-4395-90AB-68F88333894B}" srcOrd="0" destOrd="0" presId="urn:microsoft.com/office/officeart/2005/8/layout/arrow5"/>
    <dgm:cxn modelId="{C1DD3B78-8EF2-48BB-9C73-8172311647EA}" srcId="{478DBA35-4863-4E8C-824C-269186B55242}" destId="{EC6FF519-F138-4EB4-A8B2-7E2F47961B69}" srcOrd="0" destOrd="0" parTransId="{574A4576-AE36-403C-AF07-CEDC67A85C27}" sibTransId="{5F7DEE4D-428B-48E5-AD07-6B5775C8CF9B}"/>
    <dgm:cxn modelId="{1A53C46C-683E-40C5-88D7-2FBF2054305A}" type="presParOf" srcId="{B57C492F-D6EC-4395-90AB-68F88333894B}" destId="{E7340347-E2F4-4B77-A03D-3C8068BF9971}" srcOrd="0" destOrd="0" presId="urn:microsoft.com/office/officeart/2005/8/layout/arrow5"/>
    <dgm:cxn modelId="{86641C99-07A3-4A52-9D9A-2FC15B590A73}" type="presParOf" srcId="{B57C492F-D6EC-4395-90AB-68F88333894B}" destId="{23BBB0F2-D003-4BF3-87C6-0D3EA48989D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CC83A1-2FCE-4959-BBB3-3D87AE1D706E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A55408DF-66E0-4E78-BE53-5EE0C955F10F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La línea marrón representa cerca del 53% del valor de venta del mercado de electrodomésticos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A763221C-063F-49ED-8F69-8C892D87BAB7}" type="parTrans" cxnId="{7AB90968-0E71-4680-9432-B07DD6113F7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1FCE115-D520-4712-A042-DCC6EFB6F6C2}" type="sibTrans" cxnId="{7AB90968-0E71-4680-9432-B07DD6113F7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E6D2A27-8C73-4F4F-BB42-FE2AD1A3A4F4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Línea blanca con alrededor del 38%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161B4C9-487A-4BC2-ABEA-B312F7AD1F4D}" type="parTrans" cxnId="{96B136EA-DA9F-4CBB-BD53-16DA2A51689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03BCE1D-2594-4569-97B5-B0FDDC512523}" type="sibTrans" cxnId="{96B136EA-DA9F-4CBB-BD53-16DA2A51689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2B691B5-4960-4CAA-BD9D-EB2809900532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Línea de pequeños electrodomésticos con el 9%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E81691A-A81C-4216-B513-6FED351B9F31}" type="parTrans" cxnId="{14C10EFE-B83A-448D-98F9-BE8731A7B6B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5FEA5A0-33C9-46DF-AFBE-07FBDBFEC622}" type="sibTrans" cxnId="{14C10EFE-B83A-448D-98F9-BE8731A7B6B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F618ED3-11FB-409D-840C-EF5268B3F615}" type="pres">
      <dgm:prSet presAssocID="{B3CC83A1-2FCE-4959-BBB3-3D87AE1D706E}" presName="Name0" presStyleCnt="0">
        <dgm:presLayoutVars>
          <dgm:dir/>
          <dgm:resizeHandles val="exact"/>
        </dgm:presLayoutVars>
      </dgm:prSet>
      <dgm:spPr/>
    </dgm:pt>
    <dgm:pt modelId="{200DDE4D-31D4-4849-BE40-54DA41D68CF4}" type="pres">
      <dgm:prSet presAssocID="{B3CC83A1-2FCE-4959-BBB3-3D87AE1D706E}" presName="fgShape" presStyleLbl="fgShp" presStyleIdx="0" presStyleCnt="1" custScaleY="66666" custLinFactNeighborX="2446" custLinFactNeighborY="37500"/>
      <dgm:spPr/>
    </dgm:pt>
    <dgm:pt modelId="{F578B3D5-8626-4585-BCC3-0C5BB651C194}" type="pres">
      <dgm:prSet presAssocID="{B3CC83A1-2FCE-4959-BBB3-3D87AE1D706E}" presName="linComp" presStyleCnt="0"/>
      <dgm:spPr/>
    </dgm:pt>
    <dgm:pt modelId="{5CDA4145-A62F-4919-ADD2-4A83AE2090E7}" type="pres">
      <dgm:prSet presAssocID="{A55408DF-66E0-4E78-BE53-5EE0C955F10F}" presName="compNode" presStyleCnt="0"/>
      <dgm:spPr/>
    </dgm:pt>
    <dgm:pt modelId="{32EC123E-4ADB-4DFB-B275-38F972449294}" type="pres">
      <dgm:prSet presAssocID="{A55408DF-66E0-4E78-BE53-5EE0C955F10F}" presName="bkgdShape" presStyleLbl="node1" presStyleIdx="0" presStyleCnt="3"/>
      <dgm:spPr/>
      <dgm:t>
        <a:bodyPr/>
        <a:lstStyle/>
        <a:p>
          <a:endParaRPr lang="en-US"/>
        </a:p>
      </dgm:t>
    </dgm:pt>
    <dgm:pt modelId="{2ACF23CF-B725-47CE-8340-726483B3ADD6}" type="pres">
      <dgm:prSet presAssocID="{A55408DF-66E0-4E78-BE53-5EE0C955F10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3EEEB-4E38-4C91-A6E7-1E79F0B97653}" type="pres">
      <dgm:prSet presAssocID="{A55408DF-66E0-4E78-BE53-5EE0C955F10F}" presName="invisiNode" presStyleLbl="node1" presStyleIdx="0" presStyleCnt="3"/>
      <dgm:spPr/>
    </dgm:pt>
    <dgm:pt modelId="{84A3FDDA-C1A0-4B86-B6F3-6A6D16938AA3}" type="pres">
      <dgm:prSet presAssocID="{A55408DF-66E0-4E78-BE53-5EE0C955F10F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D2FC829-0EF6-46F3-B9A1-8B617FFBD41A}" type="pres">
      <dgm:prSet presAssocID="{F1FCE115-D520-4712-A042-DCC6EFB6F6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87D4082-5A20-4BFC-B169-4CCBE6478C7F}" type="pres">
      <dgm:prSet presAssocID="{BE6D2A27-8C73-4F4F-BB42-FE2AD1A3A4F4}" presName="compNode" presStyleCnt="0"/>
      <dgm:spPr/>
    </dgm:pt>
    <dgm:pt modelId="{4F430420-BECF-4760-ABF1-97FE5796F7E2}" type="pres">
      <dgm:prSet presAssocID="{BE6D2A27-8C73-4F4F-BB42-FE2AD1A3A4F4}" presName="bkgdShape" presStyleLbl="node1" presStyleIdx="1" presStyleCnt="3"/>
      <dgm:spPr/>
      <dgm:t>
        <a:bodyPr/>
        <a:lstStyle/>
        <a:p>
          <a:endParaRPr lang="en-US"/>
        </a:p>
      </dgm:t>
    </dgm:pt>
    <dgm:pt modelId="{E26E2E96-D238-439D-84F9-E6F13CB4DFAB}" type="pres">
      <dgm:prSet presAssocID="{BE6D2A27-8C73-4F4F-BB42-FE2AD1A3A4F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03330-CF49-4EA6-99D5-02FA1E8AB6FE}" type="pres">
      <dgm:prSet presAssocID="{BE6D2A27-8C73-4F4F-BB42-FE2AD1A3A4F4}" presName="invisiNode" presStyleLbl="node1" presStyleIdx="1" presStyleCnt="3"/>
      <dgm:spPr/>
    </dgm:pt>
    <dgm:pt modelId="{4170F710-25B2-48D6-B31C-0F54593F9720}" type="pres">
      <dgm:prSet presAssocID="{BE6D2A27-8C73-4F4F-BB42-FE2AD1A3A4F4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FBBFE5E-2092-43C9-B83F-BEFAD2C60A87}" type="pres">
      <dgm:prSet presAssocID="{703BCE1D-2594-4569-97B5-B0FDDC5125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B842FE4-0E8C-4141-A34D-1AE1BF6CF0DD}" type="pres">
      <dgm:prSet presAssocID="{82B691B5-4960-4CAA-BD9D-EB2809900532}" presName="compNode" presStyleCnt="0"/>
      <dgm:spPr/>
    </dgm:pt>
    <dgm:pt modelId="{26D13719-62BB-4CD4-BB89-F6B61D5F4C38}" type="pres">
      <dgm:prSet presAssocID="{82B691B5-4960-4CAA-BD9D-EB2809900532}" presName="bkgdShape" presStyleLbl="node1" presStyleIdx="2" presStyleCnt="3"/>
      <dgm:spPr/>
      <dgm:t>
        <a:bodyPr/>
        <a:lstStyle/>
        <a:p>
          <a:endParaRPr lang="en-US"/>
        </a:p>
      </dgm:t>
    </dgm:pt>
    <dgm:pt modelId="{17C46865-8BA7-4C1A-BA34-BA7C6761E17D}" type="pres">
      <dgm:prSet presAssocID="{82B691B5-4960-4CAA-BD9D-EB280990053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D4DB5-ACCA-4B8A-BDDF-4360CAD4FF40}" type="pres">
      <dgm:prSet presAssocID="{82B691B5-4960-4CAA-BD9D-EB2809900532}" presName="invisiNode" presStyleLbl="node1" presStyleIdx="2" presStyleCnt="3"/>
      <dgm:spPr/>
    </dgm:pt>
    <dgm:pt modelId="{E3B1B53E-311D-4DD0-B7C6-B90CDB5BAF73}" type="pres">
      <dgm:prSet presAssocID="{82B691B5-4960-4CAA-BD9D-EB2809900532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F9442D2-E5A4-4096-A403-3B4DEB69BB89}" type="presOf" srcId="{B3CC83A1-2FCE-4959-BBB3-3D87AE1D706E}" destId="{1F618ED3-11FB-409D-840C-EF5268B3F615}" srcOrd="0" destOrd="0" presId="urn:microsoft.com/office/officeart/2005/8/layout/hList7"/>
    <dgm:cxn modelId="{42988C63-9C84-459B-BE4B-C0FA4F1A214C}" type="presOf" srcId="{A55408DF-66E0-4E78-BE53-5EE0C955F10F}" destId="{32EC123E-4ADB-4DFB-B275-38F972449294}" srcOrd="0" destOrd="0" presId="urn:microsoft.com/office/officeart/2005/8/layout/hList7"/>
    <dgm:cxn modelId="{75DC123B-F911-43A7-8E8D-A7E3E8C86502}" type="presOf" srcId="{A55408DF-66E0-4E78-BE53-5EE0C955F10F}" destId="{2ACF23CF-B725-47CE-8340-726483B3ADD6}" srcOrd="1" destOrd="0" presId="urn:microsoft.com/office/officeart/2005/8/layout/hList7"/>
    <dgm:cxn modelId="{96B136EA-DA9F-4CBB-BD53-16DA2A516898}" srcId="{B3CC83A1-2FCE-4959-BBB3-3D87AE1D706E}" destId="{BE6D2A27-8C73-4F4F-BB42-FE2AD1A3A4F4}" srcOrd="1" destOrd="0" parTransId="{6161B4C9-487A-4BC2-ABEA-B312F7AD1F4D}" sibTransId="{703BCE1D-2594-4569-97B5-B0FDDC512523}"/>
    <dgm:cxn modelId="{12504AA2-5435-45A9-AD18-2A46904C739C}" type="presOf" srcId="{BE6D2A27-8C73-4F4F-BB42-FE2AD1A3A4F4}" destId="{E26E2E96-D238-439D-84F9-E6F13CB4DFAB}" srcOrd="1" destOrd="0" presId="urn:microsoft.com/office/officeart/2005/8/layout/hList7"/>
    <dgm:cxn modelId="{14C10EFE-B83A-448D-98F9-BE8731A7B6BD}" srcId="{B3CC83A1-2FCE-4959-BBB3-3D87AE1D706E}" destId="{82B691B5-4960-4CAA-BD9D-EB2809900532}" srcOrd="2" destOrd="0" parTransId="{FE81691A-A81C-4216-B513-6FED351B9F31}" sibTransId="{25FEA5A0-33C9-46DF-AFBE-07FBDBFEC622}"/>
    <dgm:cxn modelId="{648D1D5E-D5D5-4FB4-87CF-25BE09C08241}" type="presOf" srcId="{82B691B5-4960-4CAA-BD9D-EB2809900532}" destId="{26D13719-62BB-4CD4-BB89-F6B61D5F4C38}" srcOrd="0" destOrd="0" presId="urn:microsoft.com/office/officeart/2005/8/layout/hList7"/>
    <dgm:cxn modelId="{E36884A4-FD82-4D8E-86C5-D63CF64BBC4B}" type="presOf" srcId="{703BCE1D-2594-4569-97B5-B0FDDC512523}" destId="{3FBBFE5E-2092-43C9-B83F-BEFAD2C60A87}" srcOrd="0" destOrd="0" presId="urn:microsoft.com/office/officeart/2005/8/layout/hList7"/>
    <dgm:cxn modelId="{968DC5CF-32EE-4712-A5EB-1D5D28E9F74D}" type="presOf" srcId="{F1FCE115-D520-4712-A042-DCC6EFB6F6C2}" destId="{ED2FC829-0EF6-46F3-B9A1-8B617FFBD41A}" srcOrd="0" destOrd="0" presId="urn:microsoft.com/office/officeart/2005/8/layout/hList7"/>
    <dgm:cxn modelId="{7AB90968-0E71-4680-9432-B07DD6113F7D}" srcId="{B3CC83A1-2FCE-4959-BBB3-3D87AE1D706E}" destId="{A55408DF-66E0-4E78-BE53-5EE0C955F10F}" srcOrd="0" destOrd="0" parTransId="{A763221C-063F-49ED-8F69-8C892D87BAB7}" sibTransId="{F1FCE115-D520-4712-A042-DCC6EFB6F6C2}"/>
    <dgm:cxn modelId="{7AF8D39D-0E00-4328-9639-E85E7BD44C18}" type="presOf" srcId="{82B691B5-4960-4CAA-BD9D-EB2809900532}" destId="{17C46865-8BA7-4C1A-BA34-BA7C6761E17D}" srcOrd="1" destOrd="0" presId="urn:microsoft.com/office/officeart/2005/8/layout/hList7"/>
    <dgm:cxn modelId="{B7BBA64E-8798-4080-A81D-FED302BB4F5E}" type="presOf" srcId="{BE6D2A27-8C73-4F4F-BB42-FE2AD1A3A4F4}" destId="{4F430420-BECF-4760-ABF1-97FE5796F7E2}" srcOrd="0" destOrd="0" presId="urn:microsoft.com/office/officeart/2005/8/layout/hList7"/>
    <dgm:cxn modelId="{D7DA8B7C-C4FE-402C-881E-8D3BA4EE2A99}" type="presParOf" srcId="{1F618ED3-11FB-409D-840C-EF5268B3F615}" destId="{200DDE4D-31D4-4849-BE40-54DA41D68CF4}" srcOrd="0" destOrd="0" presId="urn:microsoft.com/office/officeart/2005/8/layout/hList7"/>
    <dgm:cxn modelId="{9B22A3ED-BAA8-436F-8DC7-F784DA9B291F}" type="presParOf" srcId="{1F618ED3-11FB-409D-840C-EF5268B3F615}" destId="{F578B3D5-8626-4585-BCC3-0C5BB651C194}" srcOrd="1" destOrd="0" presId="urn:microsoft.com/office/officeart/2005/8/layout/hList7"/>
    <dgm:cxn modelId="{9A9D7E9A-03DB-46A4-9429-145D1894B414}" type="presParOf" srcId="{F578B3D5-8626-4585-BCC3-0C5BB651C194}" destId="{5CDA4145-A62F-4919-ADD2-4A83AE2090E7}" srcOrd="0" destOrd="0" presId="urn:microsoft.com/office/officeart/2005/8/layout/hList7"/>
    <dgm:cxn modelId="{2BFA9BD1-0F26-420F-AC3F-903EDA086B80}" type="presParOf" srcId="{5CDA4145-A62F-4919-ADD2-4A83AE2090E7}" destId="{32EC123E-4ADB-4DFB-B275-38F972449294}" srcOrd="0" destOrd="0" presId="urn:microsoft.com/office/officeart/2005/8/layout/hList7"/>
    <dgm:cxn modelId="{7D0DF2AE-74F0-4D02-A4E8-3688C4BE5B03}" type="presParOf" srcId="{5CDA4145-A62F-4919-ADD2-4A83AE2090E7}" destId="{2ACF23CF-B725-47CE-8340-726483B3ADD6}" srcOrd="1" destOrd="0" presId="urn:microsoft.com/office/officeart/2005/8/layout/hList7"/>
    <dgm:cxn modelId="{89C44C06-83BF-459D-8E56-90746EFE734C}" type="presParOf" srcId="{5CDA4145-A62F-4919-ADD2-4A83AE2090E7}" destId="{9B63EEEB-4E38-4C91-A6E7-1E79F0B97653}" srcOrd="2" destOrd="0" presId="urn:microsoft.com/office/officeart/2005/8/layout/hList7"/>
    <dgm:cxn modelId="{64FFA91B-1E86-4F11-9315-7BDC2749112A}" type="presParOf" srcId="{5CDA4145-A62F-4919-ADD2-4A83AE2090E7}" destId="{84A3FDDA-C1A0-4B86-B6F3-6A6D16938AA3}" srcOrd="3" destOrd="0" presId="urn:microsoft.com/office/officeart/2005/8/layout/hList7"/>
    <dgm:cxn modelId="{68E4A073-A99A-4788-893D-DFB09E8C0203}" type="presParOf" srcId="{F578B3D5-8626-4585-BCC3-0C5BB651C194}" destId="{ED2FC829-0EF6-46F3-B9A1-8B617FFBD41A}" srcOrd="1" destOrd="0" presId="urn:microsoft.com/office/officeart/2005/8/layout/hList7"/>
    <dgm:cxn modelId="{F3126555-2E4B-442F-91D8-F146912292F4}" type="presParOf" srcId="{F578B3D5-8626-4585-BCC3-0C5BB651C194}" destId="{687D4082-5A20-4BFC-B169-4CCBE6478C7F}" srcOrd="2" destOrd="0" presId="urn:microsoft.com/office/officeart/2005/8/layout/hList7"/>
    <dgm:cxn modelId="{79AD2A56-3145-4458-BE60-229C6492D08D}" type="presParOf" srcId="{687D4082-5A20-4BFC-B169-4CCBE6478C7F}" destId="{4F430420-BECF-4760-ABF1-97FE5796F7E2}" srcOrd="0" destOrd="0" presId="urn:microsoft.com/office/officeart/2005/8/layout/hList7"/>
    <dgm:cxn modelId="{C6D8D3D3-A66A-4A5F-BE39-4B6479D5CDD5}" type="presParOf" srcId="{687D4082-5A20-4BFC-B169-4CCBE6478C7F}" destId="{E26E2E96-D238-439D-84F9-E6F13CB4DFAB}" srcOrd="1" destOrd="0" presId="urn:microsoft.com/office/officeart/2005/8/layout/hList7"/>
    <dgm:cxn modelId="{9C50A2A4-637F-4E13-B907-F49A342EBD55}" type="presParOf" srcId="{687D4082-5A20-4BFC-B169-4CCBE6478C7F}" destId="{B9D03330-CF49-4EA6-99D5-02FA1E8AB6FE}" srcOrd="2" destOrd="0" presId="urn:microsoft.com/office/officeart/2005/8/layout/hList7"/>
    <dgm:cxn modelId="{1A81FB8B-839A-452E-B117-4F8F3FACFFBC}" type="presParOf" srcId="{687D4082-5A20-4BFC-B169-4CCBE6478C7F}" destId="{4170F710-25B2-48D6-B31C-0F54593F9720}" srcOrd="3" destOrd="0" presId="urn:microsoft.com/office/officeart/2005/8/layout/hList7"/>
    <dgm:cxn modelId="{69CF35BC-D326-4EF0-98A0-9A9CF214387D}" type="presParOf" srcId="{F578B3D5-8626-4585-BCC3-0C5BB651C194}" destId="{3FBBFE5E-2092-43C9-B83F-BEFAD2C60A87}" srcOrd="3" destOrd="0" presId="urn:microsoft.com/office/officeart/2005/8/layout/hList7"/>
    <dgm:cxn modelId="{5B7B79C2-24FA-4757-87F8-2C016D1B5FE9}" type="presParOf" srcId="{F578B3D5-8626-4585-BCC3-0C5BB651C194}" destId="{AB842FE4-0E8C-4141-A34D-1AE1BF6CF0DD}" srcOrd="4" destOrd="0" presId="urn:microsoft.com/office/officeart/2005/8/layout/hList7"/>
    <dgm:cxn modelId="{2E04D391-3005-4D48-A7D6-260DA59E0813}" type="presParOf" srcId="{AB842FE4-0E8C-4141-A34D-1AE1BF6CF0DD}" destId="{26D13719-62BB-4CD4-BB89-F6B61D5F4C38}" srcOrd="0" destOrd="0" presId="urn:microsoft.com/office/officeart/2005/8/layout/hList7"/>
    <dgm:cxn modelId="{2BC547AB-6943-4F5B-939D-AEAF5668FC7A}" type="presParOf" srcId="{AB842FE4-0E8C-4141-A34D-1AE1BF6CF0DD}" destId="{17C46865-8BA7-4C1A-BA34-BA7C6761E17D}" srcOrd="1" destOrd="0" presId="urn:microsoft.com/office/officeart/2005/8/layout/hList7"/>
    <dgm:cxn modelId="{5D2616E7-6F95-4F17-8FE1-73614895A512}" type="presParOf" srcId="{AB842FE4-0E8C-4141-A34D-1AE1BF6CF0DD}" destId="{B21D4DB5-ACCA-4B8A-BDDF-4360CAD4FF40}" srcOrd="2" destOrd="0" presId="urn:microsoft.com/office/officeart/2005/8/layout/hList7"/>
    <dgm:cxn modelId="{D02FBE96-BE0D-4F6F-B347-5D9DE5054113}" type="presParOf" srcId="{AB842FE4-0E8C-4141-A34D-1AE1BF6CF0DD}" destId="{E3B1B53E-311D-4DD0-B7C6-B90CDB5BAF7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36F63B-1A26-4B99-8B21-AA64FFF02FCC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7C16B2-27CB-47B4-BFE7-7743916B5140}">
      <dgm:prSet phldrT="[Texto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China 55%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A6DD39A4-1AEE-4E70-B82F-0871BBA10149}" type="parTrans" cxnId="{FA3D997B-6E64-4E35-B105-019DF04B2F6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246B649-615D-4284-866E-8226A717A226}" type="sibTrans" cxnId="{FA3D997B-6E64-4E35-B105-019DF04B2F6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38E4CCC-EE7E-41D6-BBB2-3DB5F32408F9}">
      <dgm:prSet phldrT="[Texto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M</a:t>
          </a:r>
          <a:r>
            <a:rPr lang="es-EC" dirty="0" smtClean="0">
              <a:latin typeface="Arial" pitchFamily="34" charset="0"/>
              <a:cs typeface="Arial" pitchFamily="34" charset="0"/>
            </a:rPr>
            <a:t>éxico 19%</a:t>
          </a:r>
        </a:p>
      </dgm:t>
    </dgm:pt>
    <dgm:pt modelId="{EB521E6E-FFEC-4CCD-8790-720CC3AABB9F}" type="parTrans" cxnId="{DFA5219E-6DF5-42C9-8BE0-CA83FE3EAD9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698AB21-D694-4DE5-A80F-5970F33DBBA1}" type="sibTrans" cxnId="{DFA5219E-6DF5-42C9-8BE0-CA83FE3EAD99}">
      <dgm:prSet/>
      <dgm:spPr/>
      <dgm:t>
        <a:bodyPr/>
        <a:lstStyle/>
        <a:p>
          <a:endParaRPr lang="en-US" dirty="0">
            <a:latin typeface="Arial" pitchFamily="34" charset="0"/>
            <a:cs typeface="Arial" pitchFamily="34" charset="0"/>
          </a:endParaRPr>
        </a:p>
      </dgm:t>
    </dgm:pt>
    <dgm:pt modelId="{BFEF3A3E-35B6-4548-8715-042F49263076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Malasia 5%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D3C4FF5-39F7-4178-A90C-6F36E3018A03}" type="parTrans" cxnId="{D02B39CC-411D-4504-ADF6-EC3C46A8B62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24ED206-2EE9-4E4C-AF99-452BFFA1BFB1}" type="sibTrans" cxnId="{D02B39CC-411D-4504-ADF6-EC3C46A8B62A}">
      <dgm:prSet/>
      <dgm:spPr/>
      <dgm:t>
        <a:bodyPr/>
        <a:lstStyle/>
        <a:p>
          <a:endParaRPr lang="en-US" dirty="0">
            <a:latin typeface="Arial" pitchFamily="34" charset="0"/>
            <a:cs typeface="Arial" pitchFamily="34" charset="0"/>
          </a:endParaRPr>
        </a:p>
      </dgm:t>
    </dgm:pt>
    <dgm:pt modelId="{EA4D6F13-7082-4040-84B6-6A7053BC6290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Ecuador 5%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C415DA3-07AB-493A-9002-A57C97810774}" type="parTrans" cxnId="{AD154091-0BC0-48C3-B896-2713B03054B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7913D8F-9725-44D4-8D4E-242C005F5AD0}" type="sibTrans" cxnId="{AD154091-0BC0-48C3-B896-2713B03054B4}">
      <dgm:prSet/>
      <dgm:spPr/>
      <dgm:t>
        <a:bodyPr/>
        <a:lstStyle/>
        <a:p>
          <a:endParaRPr lang="en-US" dirty="0">
            <a:latin typeface="Arial" pitchFamily="34" charset="0"/>
            <a:cs typeface="Arial" pitchFamily="34" charset="0"/>
          </a:endParaRPr>
        </a:p>
      </dgm:t>
    </dgm:pt>
    <dgm:pt modelId="{D2224233-0F25-4983-A8C4-72094663409B}" type="pres">
      <dgm:prSet presAssocID="{8F36F63B-1A26-4B99-8B21-AA64FFF02F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1234A1-E06E-4E3B-B0A0-44FD8B368AEA}" type="pres">
      <dgm:prSet presAssocID="{5C7C16B2-27CB-47B4-BFE7-7743916B514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FCA10-346D-48D7-9EC8-A7CBC1EAF922}" type="pres">
      <dgm:prSet presAssocID="{7246B649-615D-4284-866E-8226A717A22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4B2D886-C3E4-4377-A81C-0783BDAC69C9}" type="pres">
      <dgm:prSet presAssocID="{7246B649-615D-4284-866E-8226A717A22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2F7D369-47F6-4986-A5B9-B357B99A1761}" type="pres">
      <dgm:prSet presAssocID="{938E4CCC-EE7E-41D6-BBB2-3DB5F32408F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AF4F9-0BB6-4C1E-9DAF-66EF3932314A}" type="pres">
      <dgm:prSet presAssocID="{4698AB21-D694-4DE5-A80F-5970F33DBBA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9ADB44CC-C747-4EA8-8C96-D59F9B085227}" type="pres">
      <dgm:prSet presAssocID="{4698AB21-D694-4DE5-A80F-5970F33DBBA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DEE50CE-790D-4809-ABA8-DA80637FB398}" type="pres">
      <dgm:prSet presAssocID="{BFEF3A3E-35B6-4548-8715-042F492630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BC7B2-7A36-4FB9-8549-B4F4EA26DEB7}" type="pres">
      <dgm:prSet presAssocID="{124ED206-2EE9-4E4C-AF99-452BFFA1BFB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AF6E84A-7F02-4BCF-A8F5-1F6D7897E532}" type="pres">
      <dgm:prSet presAssocID="{124ED206-2EE9-4E4C-AF99-452BFFA1BFB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D18ABAB-F49F-49AE-A009-EEFE414934AC}" type="pres">
      <dgm:prSet presAssocID="{EA4D6F13-7082-4040-84B6-6A7053BC629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650A2-2318-4154-BA56-033A53F2B8FB}" type="pres">
      <dgm:prSet presAssocID="{D7913D8F-9725-44D4-8D4E-242C005F5AD0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8E01D15-FC4E-48E9-A12C-407CDD3B117E}" type="pres">
      <dgm:prSet presAssocID="{D7913D8F-9725-44D4-8D4E-242C005F5AD0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25A11D5-4616-432F-B80A-2FBDCC82559E}" type="presOf" srcId="{8F36F63B-1A26-4B99-8B21-AA64FFF02FCC}" destId="{D2224233-0F25-4983-A8C4-72094663409B}" srcOrd="0" destOrd="0" presId="urn:microsoft.com/office/officeart/2005/8/layout/cycle2"/>
    <dgm:cxn modelId="{95FFA47B-2826-46F8-B0A1-978B606288BD}" type="presOf" srcId="{7246B649-615D-4284-866E-8226A717A226}" destId="{84B2D886-C3E4-4377-A81C-0783BDAC69C9}" srcOrd="1" destOrd="0" presId="urn:microsoft.com/office/officeart/2005/8/layout/cycle2"/>
    <dgm:cxn modelId="{0DDEAB78-1710-414E-B69F-B423BF0B3975}" type="presOf" srcId="{124ED206-2EE9-4E4C-AF99-452BFFA1BFB1}" destId="{9AF6E84A-7F02-4BCF-A8F5-1F6D7897E532}" srcOrd="1" destOrd="0" presId="urn:microsoft.com/office/officeart/2005/8/layout/cycle2"/>
    <dgm:cxn modelId="{11E063AB-A67D-4D76-A734-DBA51DB3787E}" type="presOf" srcId="{EA4D6F13-7082-4040-84B6-6A7053BC6290}" destId="{3D18ABAB-F49F-49AE-A009-EEFE414934AC}" srcOrd="0" destOrd="0" presId="urn:microsoft.com/office/officeart/2005/8/layout/cycle2"/>
    <dgm:cxn modelId="{20D3637E-EF96-4410-B437-F1BE2AE6356B}" type="presOf" srcId="{4698AB21-D694-4DE5-A80F-5970F33DBBA1}" destId="{335AF4F9-0BB6-4C1E-9DAF-66EF3932314A}" srcOrd="0" destOrd="0" presId="urn:microsoft.com/office/officeart/2005/8/layout/cycle2"/>
    <dgm:cxn modelId="{DFA5219E-6DF5-42C9-8BE0-CA83FE3EAD99}" srcId="{8F36F63B-1A26-4B99-8B21-AA64FFF02FCC}" destId="{938E4CCC-EE7E-41D6-BBB2-3DB5F32408F9}" srcOrd="1" destOrd="0" parTransId="{EB521E6E-FFEC-4CCD-8790-720CC3AABB9F}" sibTransId="{4698AB21-D694-4DE5-A80F-5970F33DBBA1}"/>
    <dgm:cxn modelId="{A897E0A5-EA48-4294-A756-553EE4C3B0DF}" type="presOf" srcId="{7246B649-615D-4284-866E-8226A717A226}" destId="{2B6FCA10-346D-48D7-9EC8-A7CBC1EAF922}" srcOrd="0" destOrd="0" presId="urn:microsoft.com/office/officeart/2005/8/layout/cycle2"/>
    <dgm:cxn modelId="{99B7F336-0989-4D75-B453-A2F9DB8A5301}" type="presOf" srcId="{D7913D8F-9725-44D4-8D4E-242C005F5AD0}" destId="{38E01D15-FC4E-48E9-A12C-407CDD3B117E}" srcOrd="1" destOrd="0" presId="urn:microsoft.com/office/officeart/2005/8/layout/cycle2"/>
    <dgm:cxn modelId="{83F2F4C3-E3BA-4D17-8345-F1FDD87AF3B3}" type="presOf" srcId="{4698AB21-D694-4DE5-A80F-5970F33DBBA1}" destId="{9ADB44CC-C747-4EA8-8C96-D59F9B085227}" srcOrd="1" destOrd="0" presId="urn:microsoft.com/office/officeart/2005/8/layout/cycle2"/>
    <dgm:cxn modelId="{FA3D997B-6E64-4E35-B105-019DF04B2F6E}" srcId="{8F36F63B-1A26-4B99-8B21-AA64FFF02FCC}" destId="{5C7C16B2-27CB-47B4-BFE7-7743916B5140}" srcOrd="0" destOrd="0" parTransId="{A6DD39A4-1AEE-4E70-B82F-0871BBA10149}" sibTransId="{7246B649-615D-4284-866E-8226A717A226}"/>
    <dgm:cxn modelId="{0672A768-5B07-4E3D-96D7-2E989C21673A}" type="presOf" srcId="{938E4CCC-EE7E-41D6-BBB2-3DB5F32408F9}" destId="{D2F7D369-47F6-4986-A5B9-B357B99A1761}" srcOrd="0" destOrd="0" presId="urn:microsoft.com/office/officeart/2005/8/layout/cycle2"/>
    <dgm:cxn modelId="{80E7894F-C092-4AE5-9980-1BD85ABD3BEB}" type="presOf" srcId="{BFEF3A3E-35B6-4548-8715-042F49263076}" destId="{BDEE50CE-790D-4809-ABA8-DA80637FB398}" srcOrd="0" destOrd="0" presId="urn:microsoft.com/office/officeart/2005/8/layout/cycle2"/>
    <dgm:cxn modelId="{9E3A8225-4043-45E4-BAA2-7A11E4051A1E}" type="presOf" srcId="{5C7C16B2-27CB-47B4-BFE7-7743916B5140}" destId="{791234A1-E06E-4E3B-B0A0-44FD8B368AEA}" srcOrd="0" destOrd="0" presId="urn:microsoft.com/office/officeart/2005/8/layout/cycle2"/>
    <dgm:cxn modelId="{F91F95C3-D33B-4ABC-834F-B008A9DCA60F}" type="presOf" srcId="{D7913D8F-9725-44D4-8D4E-242C005F5AD0}" destId="{ED5650A2-2318-4154-BA56-033A53F2B8FB}" srcOrd="0" destOrd="0" presId="urn:microsoft.com/office/officeart/2005/8/layout/cycle2"/>
    <dgm:cxn modelId="{AD154091-0BC0-48C3-B896-2713B03054B4}" srcId="{8F36F63B-1A26-4B99-8B21-AA64FFF02FCC}" destId="{EA4D6F13-7082-4040-84B6-6A7053BC6290}" srcOrd="3" destOrd="0" parTransId="{7C415DA3-07AB-493A-9002-A57C97810774}" sibTransId="{D7913D8F-9725-44D4-8D4E-242C005F5AD0}"/>
    <dgm:cxn modelId="{869031B7-E902-404E-A3B6-999E820BC317}" type="presOf" srcId="{124ED206-2EE9-4E4C-AF99-452BFFA1BFB1}" destId="{C18BC7B2-7A36-4FB9-8549-B4F4EA26DEB7}" srcOrd="0" destOrd="0" presId="urn:microsoft.com/office/officeart/2005/8/layout/cycle2"/>
    <dgm:cxn modelId="{D02B39CC-411D-4504-ADF6-EC3C46A8B62A}" srcId="{8F36F63B-1A26-4B99-8B21-AA64FFF02FCC}" destId="{BFEF3A3E-35B6-4548-8715-042F49263076}" srcOrd="2" destOrd="0" parTransId="{4D3C4FF5-39F7-4178-A90C-6F36E3018A03}" sibTransId="{124ED206-2EE9-4E4C-AF99-452BFFA1BFB1}"/>
    <dgm:cxn modelId="{F97D0B60-07AC-46D2-8BC5-7209A3E7BB2D}" type="presParOf" srcId="{D2224233-0F25-4983-A8C4-72094663409B}" destId="{791234A1-E06E-4E3B-B0A0-44FD8B368AEA}" srcOrd="0" destOrd="0" presId="urn:microsoft.com/office/officeart/2005/8/layout/cycle2"/>
    <dgm:cxn modelId="{0949B300-E177-400A-A69A-45B98D774DEF}" type="presParOf" srcId="{D2224233-0F25-4983-A8C4-72094663409B}" destId="{2B6FCA10-346D-48D7-9EC8-A7CBC1EAF922}" srcOrd="1" destOrd="0" presId="urn:microsoft.com/office/officeart/2005/8/layout/cycle2"/>
    <dgm:cxn modelId="{5FA54DFD-BC6F-409A-9A2E-FF3372517FE5}" type="presParOf" srcId="{2B6FCA10-346D-48D7-9EC8-A7CBC1EAF922}" destId="{84B2D886-C3E4-4377-A81C-0783BDAC69C9}" srcOrd="0" destOrd="0" presId="urn:microsoft.com/office/officeart/2005/8/layout/cycle2"/>
    <dgm:cxn modelId="{2696CA87-F27E-4815-8326-8E3A98263995}" type="presParOf" srcId="{D2224233-0F25-4983-A8C4-72094663409B}" destId="{D2F7D369-47F6-4986-A5B9-B357B99A1761}" srcOrd="2" destOrd="0" presId="urn:microsoft.com/office/officeart/2005/8/layout/cycle2"/>
    <dgm:cxn modelId="{8A5F88FA-246F-4639-A4EB-C80424E78839}" type="presParOf" srcId="{D2224233-0F25-4983-A8C4-72094663409B}" destId="{335AF4F9-0BB6-4C1E-9DAF-66EF3932314A}" srcOrd="3" destOrd="0" presId="urn:microsoft.com/office/officeart/2005/8/layout/cycle2"/>
    <dgm:cxn modelId="{FC239F36-16D0-4291-AC8D-4F2FCAE26C48}" type="presParOf" srcId="{335AF4F9-0BB6-4C1E-9DAF-66EF3932314A}" destId="{9ADB44CC-C747-4EA8-8C96-D59F9B085227}" srcOrd="0" destOrd="0" presId="urn:microsoft.com/office/officeart/2005/8/layout/cycle2"/>
    <dgm:cxn modelId="{E11F2020-E485-4CB2-BC0C-DC5E25776406}" type="presParOf" srcId="{D2224233-0F25-4983-A8C4-72094663409B}" destId="{BDEE50CE-790D-4809-ABA8-DA80637FB398}" srcOrd="4" destOrd="0" presId="urn:microsoft.com/office/officeart/2005/8/layout/cycle2"/>
    <dgm:cxn modelId="{70AD7D53-2F6B-4375-8830-91B9B15B1083}" type="presParOf" srcId="{D2224233-0F25-4983-A8C4-72094663409B}" destId="{C18BC7B2-7A36-4FB9-8549-B4F4EA26DEB7}" srcOrd="5" destOrd="0" presId="urn:microsoft.com/office/officeart/2005/8/layout/cycle2"/>
    <dgm:cxn modelId="{3DDAEE61-FE39-4292-8054-615861396F02}" type="presParOf" srcId="{C18BC7B2-7A36-4FB9-8549-B4F4EA26DEB7}" destId="{9AF6E84A-7F02-4BCF-A8F5-1F6D7897E532}" srcOrd="0" destOrd="0" presId="urn:microsoft.com/office/officeart/2005/8/layout/cycle2"/>
    <dgm:cxn modelId="{093C3E78-D16A-4243-9D34-31DF1957E44E}" type="presParOf" srcId="{D2224233-0F25-4983-A8C4-72094663409B}" destId="{3D18ABAB-F49F-49AE-A009-EEFE414934AC}" srcOrd="6" destOrd="0" presId="urn:microsoft.com/office/officeart/2005/8/layout/cycle2"/>
    <dgm:cxn modelId="{78A68EFC-EC2A-4CFA-80C4-A4717411F08C}" type="presParOf" srcId="{D2224233-0F25-4983-A8C4-72094663409B}" destId="{ED5650A2-2318-4154-BA56-033A53F2B8FB}" srcOrd="7" destOrd="0" presId="urn:microsoft.com/office/officeart/2005/8/layout/cycle2"/>
    <dgm:cxn modelId="{738FC1EE-D694-427D-BF1A-86F3194C33FE}" type="presParOf" srcId="{ED5650A2-2318-4154-BA56-033A53F2B8FB}" destId="{38E01D15-FC4E-48E9-A12C-407CDD3B117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201408-36C9-4B13-AE97-8AEC2D19D469}" type="doc">
      <dgm:prSet loTypeId="urn:microsoft.com/office/officeart/2005/8/layout/vList3" loCatId="list" qsTypeId="urn:microsoft.com/office/officeart/2005/8/quickstyle/simple1" qsCatId="simple" csTypeId="urn:microsoft.com/office/officeart/2005/8/colors/accent3_2" csCatId="accent3" phldr="1"/>
      <dgm:spPr/>
    </dgm:pt>
    <dgm:pt modelId="{8D087C26-9F07-44EE-A8AB-F0B4ABB0CB26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Obligaciones del Comprador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AD6DFC0C-577A-43E9-BE66-4996EBD62AB5}" type="parTrans" cxnId="{19FCC863-E4E2-47C3-BD3E-328771FEBC1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DF7FC42F-263E-4B54-A5B3-E9F5B1782F20}" type="sibTrans" cxnId="{19FCC863-E4E2-47C3-BD3E-328771FEBC1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F6A430D-CC72-45CD-835B-CB25E38EFD71}" type="pres">
      <dgm:prSet presAssocID="{F7201408-36C9-4B13-AE97-8AEC2D19D469}" presName="linearFlow" presStyleCnt="0">
        <dgm:presLayoutVars>
          <dgm:dir/>
          <dgm:resizeHandles val="exact"/>
        </dgm:presLayoutVars>
      </dgm:prSet>
      <dgm:spPr/>
    </dgm:pt>
    <dgm:pt modelId="{2504B196-E8F2-4DEF-BAFD-E74C7A84337C}" type="pres">
      <dgm:prSet presAssocID="{8D087C26-9F07-44EE-A8AB-F0B4ABB0CB26}" presName="composite" presStyleCnt="0"/>
      <dgm:spPr/>
    </dgm:pt>
    <dgm:pt modelId="{06D41E2E-30EB-4CFE-B74A-94C5D7A193AA}" type="pres">
      <dgm:prSet presAssocID="{8D087C26-9F07-44EE-A8AB-F0B4ABB0CB26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1A9F45-3DEA-4EE2-B007-8373A13A6E3C}" type="pres">
      <dgm:prSet presAssocID="{8D087C26-9F07-44EE-A8AB-F0B4ABB0CB26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FCC863-E4E2-47C3-BD3E-328771FEBC18}" srcId="{F7201408-36C9-4B13-AE97-8AEC2D19D469}" destId="{8D087C26-9F07-44EE-A8AB-F0B4ABB0CB26}" srcOrd="0" destOrd="0" parTransId="{AD6DFC0C-577A-43E9-BE66-4996EBD62AB5}" sibTransId="{DF7FC42F-263E-4B54-A5B3-E9F5B1782F20}"/>
    <dgm:cxn modelId="{ABF6A5F4-7815-4AED-B516-A9F87BFDC185}" type="presOf" srcId="{F7201408-36C9-4B13-AE97-8AEC2D19D469}" destId="{CF6A430D-CC72-45CD-835B-CB25E38EFD71}" srcOrd="0" destOrd="0" presId="urn:microsoft.com/office/officeart/2005/8/layout/vList3"/>
    <dgm:cxn modelId="{06F88333-CD47-4DCE-BFF8-A5AE5E807C01}" type="presOf" srcId="{8D087C26-9F07-44EE-A8AB-F0B4ABB0CB26}" destId="{EB1A9F45-3DEA-4EE2-B007-8373A13A6E3C}" srcOrd="0" destOrd="0" presId="urn:microsoft.com/office/officeart/2005/8/layout/vList3"/>
    <dgm:cxn modelId="{C9D9A6A3-E7C4-44FD-810D-608AF3EBF938}" type="presParOf" srcId="{CF6A430D-CC72-45CD-835B-CB25E38EFD71}" destId="{2504B196-E8F2-4DEF-BAFD-E74C7A84337C}" srcOrd="0" destOrd="0" presId="urn:microsoft.com/office/officeart/2005/8/layout/vList3"/>
    <dgm:cxn modelId="{EE52AA70-C590-42F0-9AE2-BE5EE51ED7D2}" type="presParOf" srcId="{2504B196-E8F2-4DEF-BAFD-E74C7A84337C}" destId="{06D41E2E-30EB-4CFE-B74A-94C5D7A193AA}" srcOrd="0" destOrd="0" presId="urn:microsoft.com/office/officeart/2005/8/layout/vList3"/>
    <dgm:cxn modelId="{C5E62F62-B7F7-49CB-B316-669E84F502EB}" type="presParOf" srcId="{2504B196-E8F2-4DEF-BAFD-E74C7A84337C}" destId="{EB1A9F45-3DEA-4EE2-B007-8373A13A6E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201408-36C9-4B13-AE97-8AEC2D19D469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6E0997D3-F47F-458A-A43A-0475DE797171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</a:rPr>
            <a:t>Obligaciones del Vendedor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28D9245-5ABB-44D2-B6CB-4FC98353A1F0}" type="parTrans" cxnId="{73EF24F0-E1AD-4584-9FB8-ED566C72D0A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C5CCDD9-A498-4876-890A-0410A6C7E70C}" type="sibTrans" cxnId="{73EF24F0-E1AD-4584-9FB8-ED566C72D0AD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F6A430D-CC72-45CD-835B-CB25E38EFD71}" type="pres">
      <dgm:prSet presAssocID="{F7201408-36C9-4B13-AE97-8AEC2D19D469}" presName="linearFlow" presStyleCnt="0">
        <dgm:presLayoutVars>
          <dgm:dir/>
          <dgm:resizeHandles val="exact"/>
        </dgm:presLayoutVars>
      </dgm:prSet>
      <dgm:spPr/>
    </dgm:pt>
    <dgm:pt modelId="{77B72F2D-2CFA-4536-AC99-ED05D0B36A0E}" type="pres">
      <dgm:prSet presAssocID="{6E0997D3-F47F-458A-A43A-0475DE797171}" presName="composite" presStyleCnt="0"/>
      <dgm:spPr/>
    </dgm:pt>
    <dgm:pt modelId="{D900C3AC-8AC9-451D-8ABC-139E328793EA}" type="pres">
      <dgm:prSet presAssocID="{6E0997D3-F47F-458A-A43A-0475DE797171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DC9E9A-F665-42E1-ACA7-4C58AFB89456}" type="pres">
      <dgm:prSet presAssocID="{6E0997D3-F47F-458A-A43A-0475DE797171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DE0C5A-4F78-4B74-962D-DF01343E4270}" type="presOf" srcId="{6E0997D3-F47F-458A-A43A-0475DE797171}" destId="{0DDC9E9A-F665-42E1-ACA7-4C58AFB89456}" srcOrd="0" destOrd="0" presId="urn:microsoft.com/office/officeart/2005/8/layout/vList3"/>
    <dgm:cxn modelId="{73EF24F0-E1AD-4584-9FB8-ED566C72D0AD}" srcId="{F7201408-36C9-4B13-AE97-8AEC2D19D469}" destId="{6E0997D3-F47F-458A-A43A-0475DE797171}" srcOrd="0" destOrd="0" parTransId="{428D9245-5ABB-44D2-B6CB-4FC98353A1F0}" sibTransId="{0C5CCDD9-A498-4876-890A-0410A6C7E70C}"/>
    <dgm:cxn modelId="{9020A67F-A901-42BF-93EF-814AD3E36B11}" type="presOf" srcId="{F7201408-36C9-4B13-AE97-8AEC2D19D469}" destId="{CF6A430D-CC72-45CD-835B-CB25E38EFD71}" srcOrd="0" destOrd="0" presId="urn:microsoft.com/office/officeart/2005/8/layout/vList3"/>
    <dgm:cxn modelId="{09BFF54F-E139-4FC2-86A2-774BD8E1BB9A}" type="presParOf" srcId="{CF6A430D-CC72-45CD-835B-CB25E38EFD71}" destId="{77B72F2D-2CFA-4536-AC99-ED05D0B36A0E}" srcOrd="0" destOrd="0" presId="urn:microsoft.com/office/officeart/2005/8/layout/vList3"/>
    <dgm:cxn modelId="{0AB6FF53-0419-4CE9-934E-B13FD05087EE}" type="presParOf" srcId="{77B72F2D-2CFA-4536-AC99-ED05D0B36A0E}" destId="{D900C3AC-8AC9-451D-8ABC-139E328793EA}" srcOrd="0" destOrd="0" presId="urn:microsoft.com/office/officeart/2005/8/layout/vList3"/>
    <dgm:cxn modelId="{BF796C6E-7748-4C09-B681-DB0C7F9EAAE0}" type="presParOf" srcId="{77B72F2D-2CFA-4536-AC99-ED05D0B36A0E}" destId="{0DDC9E9A-F665-42E1-ACA7-4C58AFB894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8469DA-FEE1-4CD6-A298-7B8BD3863462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50A4E7D1-E91F-480F-BF22-080A275C23B8}">
      <dgm:prSet phldrT="[Texto]"/>
      <dgm:spPr/>
      <dgm:t>
        <a:bodyPr/>
        <a:lstStyle/>
        <a:p>
          <a:pPr algn="ctr"/>
          <a:r>
            <a: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Irrevocable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261826CF-9A12-4AC4-A828-95D304F25787}" type="sibTrans" cxnId="{9DAC71B3-5CC5-48C4-85C2-CA5390BAB7E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FEDA2CF4-1A26-4D32-9E0F-5C39136DED38}" type="parTrans" cxnId="{9DAC71B3-5CC5-48C4-85C2-CA5390BAB7E8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EA51736-34F4-4DD2-8F20-722879822F93}" type="pres">
      <dgm:prSet presAssocID="{AD8469DA-FEE1-4CD6-A298-7B8BD3863462}" presName="Name0" presStyleCnt="0">
        <dgm:presLayoutVars>
          <dgm:dir/>
          <dgm:resizeHandles val="exact"/>
        </dgm:presLayoutVars>
      </dgm:prSet>
      <dgm:spPr/>
    </dgm:pt>
    <dgm:pt modelId="{DF72F565-F36C-4A7D-9219-DEDEB8CDF1A6}" type="pres">
      <dgm:prSet presAssocID="{50A4E7D1-E91F-480F-BF22-080A275C23B8}" presName="node" presStyleLbl="node1" presStyleIdx="0" presStyleCnt="1" custLinFactNeighborX="-40088" custLinFactNeighborY="-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292F5-9765-4D62-A343-3897CF18B0BD}" type="presOf" srcId="{50A4E7D1-E91F-480F-BF22-080A275C23B8}" destId="{DF72F565-F36C-4A7D-9219-DEDEB8CDF1A6}" srcOrd="0" destOrd="0" presId="urn:microsoft.com/office/officeart/2005/8/layout/process1"/>
    <dgm:cxn modelId="{9DAC71B3-5CC5-48C4-85C2-CA5390BAB7E8}" srcId="{AD8469DA-FEE1-4CD6-A298-7B8BD3863462}" destId="{50A4E7D1-E91F-480F-BF22-080A275C23B8}" srcOrd="0" destOrd="0" parTransId="{FEDA2CF4-1A26-4D32-9E0F-5C39136DED38}" sibTransId="{261826CF-9A12-4AC4-A828-95D304F25787}"/>
    <dgm:cxn modelId="{849F0EBA-5008-4393-90EA-09BC03A64337}" type="presOf" srcId="{AD8469DA-FEE1-4CD6-A298-7B8BD3863462}" destId="{0EA51736-34F4-4DD2-8F20-722879822F93}" srcOrd="0" destOrd="0" presId="urn:microsoft.com/office/officeart/2005/8/layout/process1"/>
    <dgm:cxn modelId="{D3564DF1-3458-43C7-A4DC-7AC2FDD081CF}" type="presParOf" srcId="{0EA51736-34F4-4DD2-8F20-722879822F93}" destId="{DF72F565-F36C-4A7D-9219-DEDEB8CDF1A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340347-E2F4-4B77-A03D-3C8068BF9971}">
      <dsp:nvSpPr>
        <dsp:cNvPr id="0" name=""/>
        <dsp:cNvSpPr/>
      </dsp:nvSpPr>
      <dsp:spPr>
        <a:xfrm rot="16200000">
          <a:off x="530" y="126270"/>
          <a:ext cx="3331889" cy="3709859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 dirty="0"/>
        </a:p>
      </dsp:txBody>
      <dsp:txXfrm rot="16200000">
        <a:off x="530" y="126270"/>
        <a:ext cx="3331889" cy="3709859"/>
      </dsp:txXfrm>
    </dsp:sp>
    <dsp:sp modelId="{23BBB0F2-D003-4BF3-87C6-0D3EA48989D0}">
      <dsp:nvSpPr>
        <dsp:cNvPr id="0" name=""/>
        <dsp:cNvSpPr/>
      </dsp:nvSpPr>
      <dsp:spPr>
        <a:xfrm rot="5400000">
          <a:off x="3525579" y="315255"/>
          <a:ext cx="3331889" cy="3331889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 rot="5400000">
        <a:off x="3525579" y="315255"/>
        <a:ext cx="3331889" cy="33318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EC123E-4ADB-4DFB-B275-38F972449294}">
      <dsp:nvSpPr>
        <dsp:cNvPr id="0" name=""/>
        <dsp:cNvSpPr/>
      </dsp:nvSpPr>
      <dsp:spPr>
        <a:xfrm>
          <a:off x="1167" y="0"/>
          <a:ext cx="1817079" cy="2946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itchFamily="34" charset="0"/>
              <a:cs typeface="Arial" pitchFamily="34" charset="0"/>
            </a:rPr>
            <a:t>La línea marrón representa cerca del 53% del valor de venta del mercado de electrodomésticos</a:t>
          </a:r>
          <a:endParaRPr lang="en-US" sz="1300" kern="1200" dirty="0">
            <a:latin typeface="Arial" pitchFamily="34" charset="0"/>
            <a:cs typeface="Arial" pitchFamily="34" charset="0"/>
          </a:endParaRPr>
        </a:p>
      </dsp:txBody>
      <dsp:txXfrm>
        <a:off x="1167" y="1178560"/>
        <a:ext cx="1817079" cy="1178560"/>
      </dsp:txXfrm>
    </dsp:sp>
    <dsp:sp modelId="{84A3FDDA-C1A0-4B86-B6F3-6A6D16938AA3}">
      <dsp:nvSpPr>
        <dsp:cNvPr id="0" name=""/>
        <dsp:cNvSpPr/>
      </dsp:nvSpPr>
      <dsp:spPr>
        <a:xfrm>
          <a:off x="419132" y="176784"/>
          <a:ext cx="981151" cy="98115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30420-BECF-4760-ABF1-97FE5796F7E2}">
      <dsp:nvSpPr>
        <dsp:cNvPr id="0" name=""/>
        <dsp:cNvSpPr/>
      </dsp:nvSpPr>
      <dsp:spPr>
        <a:xfrm>
          <a:off x="1872760" y="0"/>
          <a:ext cx="1817079" cy="2946400"/>
        </a:xfrm>
        <a:prstGeom prst="roundRect">
          <a:avLst>
            <a:gd name="adj" fmla="val 10000"/>
          </a:avLst>
        </a:prstGeom>
        <a:solidFill>
          <a:schemeClr val="accent2">
            <a:hueOff val="3241393"/>
            <a:satOff val="12376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itchFamily="34" charset="0"/>
              <a:cs typeface="Arial" pitchFamily="34" charset="0"/>
            </a:rPr>
            <a:t>Línea blanca con alrededor del 38% </a:t>
          </a:r>
          <a:endParaRPr lang="en-US" sz="1300" kern="1200" dirty="0">
            <a:latin typeface="Arial" pitchFamily="34" charset="0"/>
            <a:cs typeface="Arial" pitchFamily="34" charset="0"/>
          </a:endParaRPr>
        </a:p>
      </dsp:txBody>
      <dsp:txXfrm>
        <a:off x="1872760" y="1178560"/>
        <a:ext cx="1817079" cy="1178560"/>
      </dsp:txXfrm>
    </dsp:sp>
    <dsp:sp modelId="{4170F710-25B2-48D6-B31C-0F54593F9720}">
      <dsp:nvSpPr>
        <dsp:cNvPr id="0" name=""/>
        <dsp:cNvSpPr/>
      </dsp:nvSpPr>
      <dsp:spPr>
        <a:xfrm>
          <a:off x="2290724" y="176784"/>
          <a:ext cx="981151" cy="98115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13719-62BB-4CD4-BB89-F6B61D5F4C38}">
      <dsp:nvSpPr>
        <dsp:cNvPr id="0" name=""/>
        <dsp:cNvSpPr/>
      </dsp:nvSpPr>
      <dsp:spPr>
        <a:xfrm>
          <a:off x="3744352" y="0"/>
          <a:ext cx="1817079" cy="2946400"/>
        </a:xfrm>
        <a:prstGeom prst="roundRect">
          <a:avLst>
            <a:gd name="adj" fmla="val 10000"/>
          </a:avLst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itchFamily="34" charset="0"/>
              <a:cs typeface="Arial" pitchFamily="34" charset="0"/>
            </a:rPr>
            <a:t>Línea de pequeños electrodomésticos con el 9%</a:t>
          </a:r>
          <a:endParaRPr lang="en-US" sz="1300" kern="1200" dirty="0">
            <a:latin typeface="Arial" pitchFamily="34" charset="0"/>
            <a:cs typeface="Arial" pitchFamily="34" charset="0"/>
          </a:endParaRPr>
        </a:p>
      </dsp:txBody>
      <dsp:txXfrm>
        <a:off x="3744352" y="1178560"/>
        <a:ext cx="1817079" cy="1178560"/>
      </dsp:txXfrm>
    </dsp:sp>
    <dsp:sp modelId="{E3B1B53E-311D-4DD0-B7C6-B90CDB5BAF73}">
      <dsp:nvSpPr>
        <dsp:cNvPr id="0" name=""/>
        <dsp:cNvSpPr/>
      </dsp:nvSpPr>
      <dsp:spPr>
        <a:xfrm>
          <a:off x="4162316" y="176784"/>
          <a:ext cx="981151" cy="98115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DDE4D-31D4-4849-BE40-54DA41D68CF4}">
      <dsp:nvSpPr>
        <dsp:cNvPr id="0" name=""/>
        <dsp:cNvSpPr/>
      </dsp:nvSpPr>
      <dsp:spPr>
        <a:xfrm>
          <a:off x="347680" y="2596516"/>
          <a:ext cx="5117592" cy="294637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1234A1-E06E-4E3B-B0A0-44FD8B368AEA}">
      <dsp:nvSpPr>
        <dsp:cNvPr id="0" name=""/>
        <dsp:cNvSpPr/>
      </dsp:nvSpPr>
      <dsp:spPr>
        <a:xfrm>
          <a:off x="1533004" y="628"/>
          <a:ext cx="1048791" cy="10487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China 55%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1533004" y="628"/>
        <a:ext cx="1048791" cy="1048791"/>
      </dsp:txXfrm>
    </dsp:sp>
    <dsp:sp modelId="{2B6FCA10-346D-48D7-9EC8-A7CBC1EAF922}">
      <dsp:nvSpPr>
        <dsp:cNvPr id="0" name=""/>
        <dsp:cNvSpPr/>
      </dsp:nvSpPr>
      <dsp:spPr>
        <a:xfrm rot="2700000">
          <a:off x="2469174" y="899103"/>
          <a:ext cx="278577" cy="353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Arial" pitchFamily="34" charset="0"/>
            <a:cs typeface="Arial" pitchFamily="34" charset="0"/>
          </a:endParaRPr>
        </a:p>
      </dsp:txBody>
      <dsp:txXfrm rot="2700000">
        <a:off x="2469174" y="899103"/>
        <a:ext cx="278577" cy="353967"/>
      </dsp:txXfrm>
    </dsp:sp>
    <dsp:sp modelId="{D2F7D369-47F6-4986-A5B9-B357B99A1761}">
      <dsp:nvSpPr>
        <dsp:cNvPr id="0" name=""/>
        <dsp:cNvSpPr/>
      </dsp:nvSpPr>
      <dsp:spPr>
        <a:xfrm>
          <a:off x="2646279" y="1113904"/>
          <a:ext cx="1048791" cy="10487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M</a:t>
          </a:r>
          <a:r>
            <a:rPr lang="es-EC" sz="1400" kern="1200" dirty="0" smtClean="0">
              <a:latin typeface="Arial" pitchFamily="34" charset="0"/>
              <a:cs typeface="Arial" pitchFamily="34" charset="0"/>
            </a:rPr>
            <a:t>éxico 19%</a:t>
          </a:r>
        </a:p>
      </dsp:txBody>
      <dsp:txXfrm>
        <a:off x="2646279" y="1113904"/>
        <a:ext cx="1048791" cy="1048791"/>
      </dsp:txXfrm>
    </dsp:sp>
    <dsp:sp modelId="{335AF4F9-0BB6-4C1E-9DAF-66EF3932314A}">
      <dsp:nvSpPr>
        <dsp:cNvPr id="0" name=""/>
        <dsp:cNvSpPr/>
      </dsp:nvSpPr>
      <dsp:spPr>
        <a:xfrm rot="8100000">
          <a:off x="2480324" y="2012378"/>
          <a:ext cx="278577" cy="353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Arial" pitchFamily="34" charset="0"/>
            <a:cs typeface="Arial" pitchFamily="34" charset="0"/>
          </a:endParaRPr>
        </a:p>
      </dsp:txBody>
      <dsp:txXfrm rot="8100000">
        <a:off x="2480324" y="2012378"/>
        <a:ext cx="278577" cy="353967"/>
      </dsp:txXfrm>
    </dsp:sp>
    <dsp:sp modelId="{BDEE50CE-790D-4809-ABA8-DA80637FB398}">
      <dsp:nvSpPr>
        <dsp:cNvPr id="0" name=""/>
        <dsp:cNvSpPr/>
      </dsp:nvSpPr>
      <dsp:spPr>
        <a:xfrm>
          <a:off x="1533004" y="2227179"/>
          <a:ext cx="1048791" cy="10487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Malasia 5%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1533004" y="2227179"/>
        <a:ext cx="1048791" cy="1048791"/>
      </dsp:txXfrm>
    </dsp:sp>
    <dsp:sp modelId="{C18BC7B2-7A36-4FB9-8549-B4F4EA26DEB7}">
      <dsp:nvSpPr>
        <dsp:cNvPr id="0" name=""/>
        <dsp:cNvSpPr/>
      </dsp:nvSpPr>
      <dsp:spPr>
        <a:xfrm rot="13500000">
          <a:off x="1367048" y="2023528"/>
          <a:ext cx="278577" cy="353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Arial" pitchFamily="34" charset="0"/>
            <a:cs typeface="Arial" pitchFamily="34" charset="0"/>
          </a:endParaRPr>
        </a:p>
      </dsp:txBody>
      <dsp:txXfrm rot="13500000">
        <a:off x="1367048" y="2023528"/>
        <a:ext cx="278577" cy="353967"/>
      </dsp:txXfrm>
    </dsp:sp>
    <dsp:sp modelId="{3D18ABAB-F49F-49AE-A009-EEFE414934AC}">
      <dsp:nvSpPr>
        <dsp:cNvPr id="0" name=""/>
        <dsp:cNvSpPr/>
      </dsp:nvSpPr>
      <dsp:spPr>
        <a:xfrm>
          <a:off x="419728" y="1113904"/>
          <a:ext cx="1048791" cy="10487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itchFamily="34" charset="0"/>
              <a:cs typeface="Arial" pitchFamily="34" charset="0"/>
            </a:rPr>
            <a:t>Ecuador 5%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419728" y="1113904"/>
        <a:ext cx="1048791" cy="1048791"/>
      </dsp:txXfrm>
    </dsp:sp>
    <dsp:sp modelId="{ED5650A2-2318-4154-BA56-033A53F2B8FB}">
      <dsp:nvSpPr>
        <dsp:cNvPr id="0" name=""/>
        <dsp:cNvSpPr/>
      </dsp:nvSpPr>
      <dsp:spPr>
        <a:xfrm rot="18900000">
          <a:off x="1355898" y="910253"/>
          <a:ext cx="278577" cy="353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latin typeface="Arial" pitchFamily="34" charset="0"/>
            <a:cs typeface="Arial" pitchFamily="34" charset="0"/>
          </a:endParaRPr>
        </a:p>
      </dsp:txBody>
      <dsp:txXfrm rot="18900000">
        <a:off x="1355898" y="910253"/>
        <a:ext cx="278577" cy="3539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1A9F45-3DEA-4EE2-B007-8373A13A6E3C}">
      <dsp:nvSpPr>
        <dsp:cNvPr id="0" name=""/>
        <dsp:cNvSpPr/>
      </dsp:nvSpPr>
      <dsp:spPr>
        <a:xfrm rot="10800000">
          <a:off x="918971" y="377951"/>
          <a:ext cx="2432303" cy="122529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32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latin typeface="Arial" pitchFamily="34" charset="0"/>
              <a:cs typeface="Arial" pitchFamily="34" charset="0"/>
            </a:rPr>
            <a:t>Obligaciones del Comprador</a:t>
          </a:r>
          <a:endParaRPr lang="en-US" sz="1900" kern="1200" dirty="0">
            <a:latin typeface="Arial" pitchFamily="34" charset="0"/>
            <a:cs typeface="Arial" pitchFamily="34" charset="0"/>
          </a:endParaRPr>
        </a:p>
      </dsp:txBody>
      <dsp:txXfrm rot="10800000">
        <a:off x="918971" y="377951"/>
        <a:ext cx="2432303" cy="1225295"/>
      </dsp:txXfrm>
    </dsp:sp>
    <dsp:sp modelId="{06D41E2E-30EB-4CFE-B74A-94C5D7A193AA}">
      <dsp:nvSpPr>
        <dsp:cNvPr id="0" name=""/>
        <dsp:cNvSpPr/>
      </dsp:nvSpPr>
      <dsp:spPr>
        <a:xfrm>
          <a:off x="306323" y="377951"/>
          <a:ext cx="1225295" cy="12252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DC9E9A-F665-42E1-ACA7-4C58AFB89456}">
      <dsp:nvSpPr>
        <dsp:cNvPr id="0" name=""/>
        <dsp:cNvSpPr/>
      </dsp:nvSpPr>
      <dsp:spPr>
        <a:xfrm rot="10800000">
          <a:off x="899826" y="466915"/>
          <a:ext cx="2381631" cy="119976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9065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latin typeface="Arial" pitchFamily="34" charset="0"/>
              <a:cs typeface="Arial" pitchFamily="34" charset="0"/>
            </a:rPr>
            <a:t>Obligaciones del Vendedor</a:t>
          </a:r>
          <a:endParaRPr lang="en-US" sz="1900" kern="1200" dirty="0">
            <a:latin typeface="Arial" pitchFamily="34" charset="0"/>
            <a:cs typeface="Arial" pitchFamily="34" charset="0"/>
          </a:endParaRPr>
        </a:p>
      </dsp:txBody>
      <dsp:txXfrm rot="10800000">
        <a:off x="899826" y="466915"/>
        <a:ext cx="2381631" cy="1199769"/>
      </dsp:txXfrm>
    </dsp:sp>
    <dsp:sp modelId="{D900C3AC-8AC9-451D-8ABC-139E328793EA}">
      <dsp:nvSpPr>
        <dsp:cNvPr id="0" name=""/>
        <dsp:cNvSpPr/>
      </dsp:nvSpPr>
      <dsp:spPr>
        <a:xfrm>
          <a:off x="299942" y="466915"/>
          <a:ext cx="1199769" cy="11997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72F565-F36C-4A7D-9219-DEDEB8CDF1A6}">
      <dsp:nvSpPr>
        <dsp:cNvPr id="0" name=""/>
        <dsp:cNvSpPr/>
      </dsp:nvSpPr>
      <dsp:spPr>
        <a:xfrm>
          <a:off x="0" y="0"/>
          <a:ext cx="3425651" cy="1524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Irrevocable</a:t>
          </a:r>
          <a:endParaRPr lang="en-US" sz="4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0"/>
        <a:ext cx="3425651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5BE09-012E-490D-9911-6882580980ED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1823B-ACBB-4932-B15A-DAAB4F60B95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1823B-ACBB-4932-B15A-DAAB4F60B95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208-A76D-43BE-B7A1-E96077EA17FF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FB91-2F3C-463F-868B-949767BA913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208-A76D-43BE-B7A1-E96077EA17FF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FB91-2F3C-463F-868B-949767BA913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208-A76D-43BE-B7A1-E96077EA17FF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FB91-2F3C-463F-868B-949767BA913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208-A76D-43BE-B7A1-E96077EA17FF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FB91-2F3C-463F-868B-949767BA913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208-A76D-43BE-B7A1-E96077EA17FF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FB91-2F3C-463F-868B-949767BA913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208-A76D-43BE-B7A1-E96077EA17FF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FB91-2F3C-463F-868B-949767BA913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208-A76D-43BE-B7A1-E96077EA17FF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FB91-2F3C-463F-868B-949767BA913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208-A76D-43BE-B7A1-E96077EA17FF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FB91-2F3C-463F-868B-949767BA913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208-A76D-43BE-B7A1-E96077EA17FF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FB91-2F3C-463F-868B-949767BA913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208-A76D-43BE-B7A1-E96077EA17FF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FB91-2F3C-463F-868B-949767BA913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B208-A76D-43BE-B7A1-E96077EA17FF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04FB91-2F3C-463F-868B-949767BA913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13B208-A76D-43BE-B7A1-E96077EA17FF}" type="datetimeFigureOut">
              <a:rPr lang="en-US" smtClean="0"/>
              <a:pPr/>
              <a:t>3/20/2013</a:t>
            </a:fld>
            <a:endParaRPr lang="en-U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04FB91-2F3C-463F-868B-949767BA913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pli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slide" Target="slide22.xml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57.jpeg"/><Relationship Id="rId18" Type="http://schemas.openxmlformats.org/officeDocument/2006/relationships/image" Target="../media/image62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56.jpeg"/><Relationship Id="rId17" Type="http://schemas.openxmlformats.org/officeDocument/2006/relationships/image" Target="../media/image61.gif"/><Relationship Id="rId2" Type="http://schemas.openxmlformats.org/officeDocument/2006/relationships/diagramData" Target="../diagrams/data4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59.jpe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2.jpeg"/><Relationship Id="rId12" Type="http://schemas.openxmlformats.org/officeDocument/2006/relationships/diagramColors" Target="../diagrams/colors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QuickStyle" Target="../diagrams/quickStyle3.xml"/><Relationship Id="rId5" Type="http://schemas.openxmlformats.org/officeDocument/2006/relationships/diagramColors" Target="../diagrams/colors2.xml"/><Relationship Id="rId10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9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3276600"/>
            <a:ext cx="8077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C" sz="3600" dirty="0" smtClean="0">
                <a:latin typeface="Arial" pitchFamily="34" charset="0"/>
                <a:cs typeface="Arial" pitchFamily="34" charset="0"/>
              </a:rPr>
            </a:br>
            <a:r>
              <a:rPr lang="es-EC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DE COMERCIO EXTERIOR Y NEGOCIACIÓN INTERNACIONAL PARA LA EXPORTACIÓN DE LÍNEA BLANCA  BAJO LA FIGURA DE TRADING DESDE CUENCA HACIA EL PERÚ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14338" name="AutoShape 2" descr="data:image/jpeg;base64,/9j/4AAQSkZJRgABAQAAAQABAAD/2wCEAAkGBhQSEBUUExQSFBQTGBkYGBgYGBYVGBsZFhsYGB8XGBgZGyYeHBokGhUWHzsgJScqLCwsFR40NTAqNSYrLCkBCQoKDgwOGg8PGiwkHyQvLCkpLC0sLCktLCkpNDUpLCwtLSksLCwpLSwsKSwpLCwtLCwpKSwsKSwpLC8sLCwsLP/AABEIAP4AxgMBIgACEQEDEQH/xAAcAAEAAgIDAQAAAAAAAAAAAAAABgcBBQIDBAj/xABCEAABAwIDBQUFBgMIAQUAAAABAgMRACEEEjEFQVFh8AYHE3GBIjKRobEjQmLB0eEUUvEVJCUzQ1NygjU0Y5KTov/EABsBAQACAwEBAAAAAAAAAAAAAAAEBQEDBgIH/8QANhEAAgEDAwEECAUDBQAAAAAAAAECAwQREiExBUFRYXEGEyIyNHKRwSOBsdHhJDNiFEJSofD/2gAMAwEAAhEDEQA/AKNpSlAKUpQClKUApSlAKUpQCpD2f7AY3Gt+JhmFON5igrzICQoAEgyoHRQ3b6j1Wb3KduThsSMI6r+74lUJFoQ8rKAq+5QGUjiUndQEQ252FxuDSVYjDuNoGqrKRJMRmSSJndzFaGvtF9hKkFK0hSFyClQBSQfukERBFuF6+f8Avf7tmsAlvEYVLiWnFKStBVnDatUwSJggKsZ93WgKupSlAKUpQClKUApSlAKUpQClKUApSlAKUpQClKUApSlAKUpQCrL7mOwzOOdecxKCplkJAGZbcuKMzmQQfZSkmAdVCoHsTYruLfbYZTmccVAF/VRgWSBJJ3AGvq7sl2YawGEbw7ZEJuVGxWs+8rdNxpuAAvE0Btk3SB9Tm3bzrwrjicKh1JbWhK0LELSsBQI5gyDu+FdpVERc+vw+dcEpHLnpzHlpFAVr2t7lsAcI8rDtlh5CFOIIW4tJyAqyqC1H2SLSLix5H53Ir7SWhKpCrg6gwZBEXB1BuKo/vP7psLgsI9i2VvA+IkJbOTIkLVBSPZzWm19IoCnKUrIFAYpXcMOqJgxxgx8aNMFRhIJPAXpk9aXxg6aV6XcGtPvJUnzBFecimRKLi8MxSlKHkUpSgFKUoBSlKAUpSgFKVzSidKGUsnCvdsXZDmKxDbDQlx1QSkbpO88ABJJ3AGpf2L7osVj0hwlDLMkZ1e0okahLYvPmQPOrt7G93OE2YAWx4jxmXnIz6QUoAEITrpfiTQNNPDOvu77AtbNw8QleIUPtHQBmm3sNkgKCBYRYkySBoJYhVo87mTx38f0rmlu8cN2nD9a4zbUfTq5oYCUenPyn9aynyn4GR0fnWSuAJiw8tTGhrPADefp+lYBgi8wDwjlv+HXDwbe2I1jMK5h3gSh0QTAkGbKSTopJEjyrYZuZPK89XHxooHd9N39TQFGbc7jGsNhFvHFOLWjLAyJQk5lJTGqjvPwqFNdl20qBzKVBmDAFtxr6E7wVj+znhYWTpv8AtEjhpJqlo58Z9OjUC6qzhLEWdf0Gxt69Fzqxy1L9jilIAgQBpHLrdzrDbITmhIBPID51zUOX78+uFD6fL51X5Z2GiO23BhxOYXEg8YiOB+tRftDsdDYC0WBMZeesjlUlxGIShJUrRIm0enz/AC51CdrbTLy8xsBYDgPPeam2kZuWVwc16Q1aEaWiSzN8eHj/AB2nhNYpSrM4UUpSgFKVzCJ0oDhSvRiMGpswtJSSAb8DXnoepRcXh8ilK92ytn+K4EwY1UeArDaSyzNOnKpJQjyzu2NsfxiZOVKdTrruFSvB7MQ0ISmDpOs+ZrlgNmoZBCJ9qJkzy8oE13gddfWqmvXc3twfQ+mdKhbU05xWvtfP0Lg7r/8Ax9v9xet+HzqVZ+fXlry9aivdYB/ACD/qL3z/AC633CKlsAzMflvqyo/215HEdS+LqfMzkANfma4hZm9iANf39KypQ1nzH9KweEQBy/KtpAA0Gg+WtvjWFbh8LWrKU6anebHz9N1cVEAXFt/7zIPnyrAOaU25+sa/vXAEgbv0k+VZPl153j96flzvBm/0oCPd4Y/w97/r6e0nXlVLI61mrm7wkg7Nf0B9jcdy0R1uqmEH13VWXnvo7v0b+Gl832RlXXUz1zoD1auK3QkSSAB5CN2/0rU43tI2kQn2zwFh8Y6+saFOU+EXle8oW6zUkl+v0PbtHAeKgomNDOunEcKi21thqZO9Sf5oi/CmK7ROrm4SDuSI9J1rXuYpZEFSiOBJNWVClUp8vY4nqt/aXbbjB6ux5x/0dRrFZmsVLOeFKUoDnkqVbD2N4Y8RfvRZIFx+9avswyFP+190FQ01EcamM9Hj5VAuqzj7COt6D06FSLuJ9nC8e8hm2tqh4iE5cs66mY/T51qKmTHZtsZiqVFU8ss8OelebG9lm0NqUlSipIKrxEC8QL6b62Qr0l7KId30m+qN16iTfL47P4ItUn7H/wCp/wBY5+9Wjwmz1OKhIJ57h5mpjsjZfgoKZzFRuYjS1qXU0oOPaOhWtWVzGtj2Vnf8j2G0x5dfIVlV+rda0T0Ot96yUzHOqk+gFu91o/uFv91fPhUvKfM66HnwNjeoh3Yf+PE2+0ciR5GR1vNS/P1fnNXlH+2vI+W9S+LqfMzCkX13iAP6WPVqwnyNt+nrHw6tXJIB9oX+VjXViHkNoKlkBCZUtRiwFySY4TW0gHYiZ3fXXr40E8R8I5+u+q3V31sEOFLJUEFORKlJQpYlWZQ3CAlJAsTIqZ9n+0jOMZ8VoyAPaEQUqMylW6wtbhWM5MJpm0CZ5D635WvbdWZ4nq/71nKeuW+a4FG/Tz46/lFDJHu34P8AZzw/4b7e+mvn/a/aBLRyohSxbkn96t7vp7YN4bBHDTOIfAyj+VAUJcO7UFI4meBr5xUqa0zoqc9Ui2tup1La3dKls285O/F45bipUok9aDdXnmk1itySXBVynKb1SeWZmsUpWTyKUpQClKUB6sDii2tKhuOnEbxVgZ/h8eP5VW01L+zTbnhkqkpMZQbwI15A/lUK8gnHUdT6O3Uo1XRw2nv5Y/fg3IPnf4ny51hxIIIPlEc/2rP19fztRI1tbTo1VncNJ7BMf0/anXppWJ6+WtCr0PWkdflkJYMQOW7iPjXMDz58fj1pQD0t9I+tAnh+VYMlu92KowEafar4TaP0qWjh1x1vJqJd2CpwAAkQ6u/qm3XCs9vO0owgZKTfxCpQk3CEKICgDoVra+NXdJ4pryPlfU3i6qP/ACZLEAwDpyjSOHPSoF3ybQU3s9KEkp8ZwIcICT9nlUogzaLI+FSvswFjBsBaipfhIKlRqopBJPAydLaW4VqO8ns4cXgVBB+0aPjI0E5AqUSBvBPDQaVsfBAfBDNg90gxGCQ45iFNrdSlSEpSAhuYMKCjmUSCJuN2tdfdA6prHYvDKsCgzEQVsryZhqRIWs+oqJ7I7e47DsJZZfCUXyghKlJECcmaYA1F4EGpx3M9n1Q7ilSQ6A22SDJGYlari0kI5WNeFysGpNNrBZmIxyGlIStQCnVEIH8yspVA3TAV57qzg8el0ZkLzJJUOUpJSRx1Ser1Au8zbyQpGHKVoW0W3mnJEEnxEwmLhSTBuIOTymN7I72EbPYeQ8lx15xwuISISJWTnKlmcozJzRlN1GBFZ1+1pPXrFr0lfd6G0lvbWxRX9xxTaRwQ37KR8BPmTUUrZdpNrfxWLfxGXJ4zinMs5suYzGaBPnFa2thsFKUoBSlKAUpSgFKUoBW12ft1xqBOZIEZTp6HUVqqzmrzKKksM20q1SjLVTbT8Cc7P2yh2IMK3pJv6V7yOHy61quErI0qRbD28bNuSZPsq3g7geXOq+taY3h9DsendfVRqncLD/5fuSUC2/T51yJ+fp1u+NYB9eprB/TfH09agHVmEjnz4RvoB5dbrDqazmniOuvnThw+vPdQyW/3WH+4Cf8AcXb1FV33mYk/2liM3uoSiNDEtonynKkelT3u+STstYTIu9BG4kWPpPW6qdsbX8d4uLP2hQ2CY+8htKT7PErym361bJ/hRR8k6y/6mov8mXZgMetGzmnHMiXfBQCkWTnUkAJvNgoxyANcNkdrGlNguOtAyQFlQShd7KBNgo70zKTI4THtqYR8bPYUsqUS2S4TmEKWQ4skfiQVIgi1xvtoBKMym1uNlUklKlJzQT7wiNSL8hffUyjbVa+qVNpaex9vbkq695GhKMZLkkO08Ds9x/OMHh3UqMrcEoUokgS2mRnge0SNd0kVKmdt4dCAlooJA9hpFlwLwEAApuN4Ateq97AFJddDyvEjOXFrlZgJUcqpmCPaN4twmvHg+2yP4hXjNrdwpzBLPtkpSICVALV9oBAlJ0KjA0qv1Vk3ut/NY/cl64x97Y33aNg7QwilSFP4YlfsgpCmVGVBKlWUUFJEyJ8IG2cE/P22cV4jylAyNAdJCbAxzifWvpLtLsVWLU8ywfDK8OtOafYJUgJyxPsyFNA8RGpSK+atq7PWw8tl0ZXGlFChrBSYNxYjnvrfR3y3ytsmdC1ajyUpSpBkUpSgFKUoBSlKAUpSgFKUoBXJK4rjSgJ1sXHeI0kz7QsRr6nkda92bjf5ctOtKr3D4pSFBSTBG+pdsPbfiylQAUBOtjzHPlzqrr27jmUeDvOk9ZhWUaNXaXCff/JtEjrW4rB38/26muRNutCa5BN/n+VQjpixuy2OLOxnXAVDw3FLt/KhTalRzKQoVWgaT4sySkLuTFklRUSSYtcX3QeFWDspRTsFySAFuFBm0JdU23rNrrBmq4bblJRN/dIBTcQbQb6JA9TVn/sj5HyHrXxk/mf6l8bZfS9s5TjfspdQlSCoZTlUoRIOljpzquENuqTKEZx+JQzkXm0acJ3RVi9o8rWCUgH3UpSJPtQgSNdbJ4b6rDZuIKGz4a0wCsSoKIBK1EEkGYExwtG4VLVW6jmNrjU8c925EnTt5SUrjhI963vBaxUCfs1A5bQHU5SDrIEq0+pqFBBVlEqUU243ESRcDeRNpB+M/wCyuB/ivEQtUJxCXLiBvOWxBmAgTxrUM93WJXiThpbaUlsL8TOVBSZLeZICMxlQVYkSNajSp1FhS5ws/RGqpH1ks0+Mv9Sb93qytBzE5v4fD79ykK9rTghI4HLyqiu3+w1MYx0KBlKilWsyDY3+6pJSQdL19H7EwSWXltpBAShCQDeyEoi/kv6+kI7y9jtYl5BaUC9nbYcR70+IooSoxvSo5SL7uFeqW0du9/qSnGXK7OfI+fTWKsHvM7v2MGlOIwj4cw7jim8pOZSVpBUQDHtJgDW4kazNV/FSj201szFKUoYFK5JRNFpigONKUoBSlKAUpSgFKUoBXt2TiQ28hR0Bv5Gx+teKsg1hrKwe6c3TmprlblkIXYEHXfa/QrI438zpNR7spi8wU2TEXTPzHXGpATpAOm6J1qjq0/Vy0n1Kxuld0FVXbz5libGYz7AxKZMjxVJGl0FKwJPNI+NVowqPagSAd494AjSLjl+tWh2VwZd2I+hObOrxiiNcyQFJy21zAVVqSQqCCCfeNkwoKSCOBED4+VT8exHyPl3Wl/V1H4stvaGJcf2fh1OKBWtpLjntIbCioIEZlQB7xg8ud4bgtmuNhST4eUkEf3jDayufZDgHC07la3nnt7aYd2fggkQkICCLGS0XU3g/zISdK49ntjM+GpbzVjmCAQkhSZAItdDuYHKo23RWt39W2m5Qa+mfDvJEul0q1p6+pLnZI3HY8nC5S4EFKREJew0yQoQPtYi+s3nSt012hT/aCnso8JWHS0IfwxVmSvN7odgD2lbzcelRzHdjmHEqLQQ2rNMgZkQmQYSNBCCsZYIzX3Coc6lKZ9hK8kynS4OmbjryvUeN9UrNy1LPl+Xf4Eyy6ZSqUpaJPKWcfsXLs3aKXceFpASFJCT9o0omAozDa1cEiT891bYnapbx6wge0rFeJJsmQ8CASSAB4gmRFrGK2HYdjwtpBKfaAgZgkjMFFBBg8l8I1itD2jbjGYhsg/5yhqBYuKBOvBU+prfSnJxy+/yKvqUHaSSg8ppfR7m77TdlcPi9mF1tb6U4Z1YQZBDhcLQU6pJEpmCAJEBI9a0d7JDKSlZkTqI4/DSrrdwRa7PQbKWEuEZSkS44FRCrggRqargjf+vU869Vqs6bSXcdR0Wxo3tvKdZZlnnL7itymu3DYVS1BKQSToBU3f2W0oyptBO/7vrYiu9nDJQISEp00EdXr272ONluIejNTX7c1p8OTU7H7PBshS7q4bgfzNRvaiYeWPxH61Ppjrjf9Kgm2/8A1DkaZjWLapKc22Z65Z0rW3pxprG/12PDSlKnnJClKUApSlAKUpQClKUB69nYwtOJWN2vlvFTtl4LTmSQQRbyPQqupre9lsdlcyHRenIi4+NxUS5o646lyjouh9RdvU9TL3ZP6M+hu7VZGzpAlQcWRJyyQBCZOk2E8+VVdtZpP8QpbYhpa5AI9pOdfuwbeyoZFc2weFWn3Zj/AA8a/wCY5GvLdHOoH3h7I8DHKKQA0/8AaEDSSQV+SgpRVHB3lFMfhRKPrSzc1PmZr1qzYBsD/QUc6QDYOKdKZvEyqPSthhFNttnw1AKQk5wmSlRWLjxoBWSWyfDI/CONabs00Fl5sFRDreVOtyiVJUQkaDKF5Y3Hyr1qxLrMN4hKioKBAKveQVTklPvIUSIcEkRoZMQKkctp9pKtpTuLSNOHMW9vM9OB7WONLWMqVthRB1BMHLZUwREi/IzpXbjEYXFFLge8I/6mYpAmRBUCbKhSRI4b9a02JDRStSFJCyZCVJCFErIUcsaggLTB90ZYuq3W42FOlLYUsTCBlzOEeSZJJ9Y8hWiVGKeY7PwLy1tIVYpw1U5R95vj7G+2BtltvGqej7MABOpKiVNIT70kEkA62jlFehjZP8ftVRdbLaEltx4G4CglKQ0CfvKUNDFpsTFaPaWCUzh2vZhxxzMZgyG0whuxPuqcJVaBKQbgxJexOHTiEOJxGMCXHcQFeGFJzqUnIvMRvJVIA3A20qfbRwih6hVo1bj1S4jhZ8ETXvAV/hr0/h+OdPyqmMuvXXlVz94d9mvf9df+aeVUuok/GvN5768jrvRr4aXzfZHGfT9658P36+lYzGIjT6evn8qZPn18NahHTGAdbxv6+NRLamxnVPqhCiFGQYtB56CpcD+1ZCbfn5a9b63UqrpNtFb1Dp8L2EYyeMPOxDF9mnEoUpRSMoJjU28q1JTVkDfpz/bz/WoRtrZZZX+FUlJ5cPMWqfb13UbUuTk+sdIjaRjOlnTw/PsNbSskUqYc2YpSlAKUpQClKUArvwmKLa0qGqTNdFKw1nY9Rk4tSXKPo/ub2+l/BuD7NJbWpWULzOBJHvLbyyB7NoJnlAnu7yezq3WRiWFn2cq3EBPvJTMOwq4UhCiDvKSdcoFUJ2U7UvYDEpfYIzAEKSqci0nVCwCJFgfMA7q+mMO5/H7MQVPpScS0JcZJbGY65Qr2on2SkwbqG+3nStOkVpSrNyny+SkcDjS2626iQQcyVj2wFe8JPGQdTU02t2xwqmsreGUnOMzqLZUqVrlbUMpkAGU5ZBE3rqxvdLiEQGfCeQPdUlXhK3/dJgGCdDHzrwO9htoJVmThyTmH+YW1pI3TKgY119KhSpya0tGuwcaVX8VPTh8d/YbIdkkuLaWwZbdEpCCFBSYMlClxkgRmS5dPsxmJy1y2PtvCNvpZy/ZglJdQrIk8VKdUA44iZuSBY2iKjOG2xicGhxhDwA9rMG1JWmXAAvKsCbgD3VQItxEm7N91630ocfeYS0QCEs5V5hrCl+7Fo0P1rxGhFvC38y+qzmoL/Uybi09OO/syaHtLtX+Ixh8EZWxDbCACIQBGdKBcFSiojSZE76nPYPu/Lam8RiUnOmC22fuk38Rd7uXNt0yb6SnYvZHDYY5mWUhY1cMqWf8AsZIPw1rcknXTTXTnx41NjT31M52NL2tUuSN94CgdmvH/AIcvvp0631S4N/MfWro7wf8Axz273fT2k2jz5VTAA/Lr1+lQbz315H0L0a+Gl832RgJHz640zSN1ut9YUk/H6c+t9ZP0qEdMJtr1rNDw/YeluudZCPXrh1pWAkk9dcqGDJ4cbfnu8q8+OwiXUZVXB0O9J4jy4V3k0UL3tv8Az0+deotp5R4q041IOE1lPkgG0MCppRSr05jiKV3bY2iXlzoBYDlP1pV7HOFq5PlFwqaqyVL3c7GvpSlejQKUpQClKUApSlAK2fZ9pp3Est4lxbbCl5VLGU5M9s8KsEgwTyBrWVkGgPsfYuASww0wlRUGG0NAmJIQkJBUB942MfiqBd5v8V47bKFqUy8IQ2mUysQkhUXUCSDe1+VaPub7yy5k2fiLwkpYc1MJCj4S5OgSISRwAq5FsyQqASJAJFwDrB13C2+vE46lgkW1f1FRVMJ47yJ7I7vMOjCqadSHVugFar2UkGAg6gAkxvN54VEdj7OxWF2knDtrU2leaFZStK20pKyrLoTusbKPlNuAWEeen7/PhXWpsZsxGkxMHUQYO7hXh0ltjbBthe1Fr1e1q5z3968jsm145bj8fWsJOsHy+Gsgmf3pEAR6G/0Hl86GIM/TdrpyJraQiOd4Dk7OeuL5N/FabWPU1TAVHU9eVXT3hpH9nvaaojT+dPpuj0NUpk61+PyqsvPfXkd56N/DS+b7IyoR+kR1v+FEq6Gt/wB6yetPp6VxVv63fKoR0wAv8uvj8qyU203aHX57/wBKE0+P9evlQwCuR6W9KwLboESecDzrJ4efHreaEa6/rwB631lHmXDK5dNzGk1msOJgmaV0B8hlycKUpQwKUrd9jOzhx2Naw85UrJK1fytoBUtXCyQfUigHZvsdiscojDMqWE+8uyW0b/bWbCwJ41tcV2WwOGtidoB1waowbXjj/wC5akInymK93bztwCP4DZ58LZ7PsQg3fP3nHFaqBItx1OoAgU0BJi5skWCNon8RXhx/+cpHzr17H7GMbQWW8C5ivEAkpew8oA/E8wpeUc1IArX9iOxy9oYgoCg202nxHnVe622nU+cTA5cATXs7WdtA4j+Ewaf4fAtmEoT7Knot4uIVqtZiYNh6TQHi212DxeFbLrraPCBIzodZcSYOWRkWTEwNLTeKj1b3sttdLbgafBXhXiEvI4AmA6j+V1EyFC+oMhRBdtuzJwGNdw85kphTatMzawFJJ5wYPMGgMdiNmuP7QwzbSihZcBCgcpSEe2VA8QlJI5xX1wlcC+h+UxGn5V8c7E2w5hcQ2+0QHGlBSZuPIjeCCRHA19Ld3veaztNBTAafT7zJUFEpEe22YEpvpqI5yQJiD5T8euuFJvz38hw1miRaYE7uG+5oVcBcjhaehQCDe/lw/eZrAOnE677VynL6nj9OuFYJtu10k/PjesAjfeGf8NeB1hExEe+nroVS6vmY0q6u8ITs582HufDOnhyqlAI6+s76rLz30d56NfDy+b7IFXpr/Sskbv1n4fD4UNxf0EVn97nhUI6UwOfPnaaAfDd60Kr/ANNbctLUKuOlDJjdHw165V1v4kIEqVlHM28v2rtVOl7f1rUdocA47lCAmBJN4v0K2U4qUkmyHeVp0aMp046n2IiuPdCnVkaFRI8iTSulVKvVsj5XKTlJt9pxpStp2a7PuY3FN4ZqM7pgE6AAFRUeQAJoeTWZamfdtIG0Sj/MGz38ka6thRHMIzVJ9u7S2XsZZw2HwjWOxTdnXsR7bYVqQEXEgmIERoSTNavZvfKpt9Lh2fsy03bZLLkEFJSFhRsQSIIIoCuVVlCZMATVl9p0bFfbaxaUY3DfxOfMhgMuIQ42RmQUKUnKSFpUMpghQsLipR3WdltnpQ7j/BeLWHGZD2JKPeQM6lIablIyiLlSjmMeyQaAjfabDnYuykYNKoxm0AHMSRYoZAyhjyKioTvhe4iq8x+x3WUoWtBCHUhTaxdCh+FWhI0I1BsYr09qe0juOxbmIdJlajlG5CJOVA5JFq6Nm7ffw4UGnVoSr3k6oVG9SDKSRxIoDad3/ZVePxzTYSfDSoLeVoENJMqJVukCBzIrbd8e22sTtRZZIU2yhDIULhRbmSDvAKiJ35a6+zTm0NrvpwSX1paXKnAkBDSUJ1UtDYSFbgAdSoaTNTnFdnm8LiU4DANMgshK8btB9tDvhD3imXAW2/YAOX8QH8yqApGK94axGEdQoh7DuCFoJCm1clJmDGtxzqxdnIwSts4naKW207Mwa0kgJ9lS1JDaC02BBl0FzLaAPIVPe0uA2XtPDJxj2Kfcw2CCxI+zzqMLUnMtsKWowlOVMXtrQGr7Bd9jDqA1jyGHUwA6B9muBHtRORWv4b7tKs/D7SQ4gONLQ4jcpCs6bamUmN3HWqW7rn28XtR7HqZZw2GwLBCUtpCUpBzBOc/eWG/EJUbkpFazsZt3E7T2o9hwtbeFxy3HH20gWbABgKiUkpShvMP5t9AX3gdoNPoDjLjbrdwFIUFCU6iRodPlXeCbWNx5+k+VVmvvDweE27imlktNFDLRUkZmg60lUqWBdJAKGpSD/l3gCRY+CxiH0JW0tDjaxKVJUCkjjInn8aA0feCf8OeuR7h3DVaN+o0qlzPXXKrn7w1Rs565+5pBPvp1k8frVMA2/X4eX9Kqrz30d56NfDy+b7IeVuuvjTNYdfCsRa8detZJHGPy3/ThNQzpQk8J66+dcfj1Fcjv5detYF/Xz66NDIPX0rU9pscpttISSCokHjAB+smtliWMyFJCspIIkX4aDn+VQva2FdbOVZUUycsmQecTY6VLtacZSy3+Rz/XLupRouEYvDXvLsPATSsEUq2PnpirD7icehvbLYWQPEbcQkn+YgKHqQkj1qvK5IWQZBgjfQG27XYFxnH4lt2c6XnM075USFeSgQqd4NaiKn6O9Bt9pKNp4JrHKQIS9nLD0DitCZV+e+uzAd4OzMOoLY2M34guFPYhbwB5JUgi3pQDu57qn8fldelnBA5lKJKS4AL+GOG7ObCTExFbHvZ7wmloRs/ZxSnCND2y3ZCzqEJjVANyfvKPKTG+1nepjsfmQpzwmFW8Fv2URwURdYsNTHKoeTQGKUpQF0dyu0WsHszaOMyhx1kJJTMHKkKKRMSApRN/w8qguL25jNrYjwUwhtalL8JByMoklannSdYuouLk/IVptg9pHsIpRaUmHElDiFpC23EHVK0KsR8xXo2h2wfcaUygNYdlcFTbCEtJWRf2yBmXeLKJAgQKA3gbbxGIw2ysI7OGU6jxHoILzqrKeynRKU+ylPBMm6jUi74sQXMZh9k4Jv7PDhIS0gRLrgkW0shQMnetZNVZgMetl1DraihxtQWlQ1CkmQb86k23O8rE4nOQGWVvJyPOMoShx1MRlWse1lgRlBgwJmBQEu7x9njZWysLs5oyvFK8bEqF86kBACR+DPoP/bHE1sey+yF7A2U/tB5KRi8QlCGW1AyjMZCV8zGcp3BsDWYr9nvS2glttHjIJZGVtamWVuoTAEJcUgqFgLzNta8uE7wMahCkF0OpWvxIeQ3iIcv9onxUqyqubjjQHoVg04dleJxeVzE4pKiyyqSoeLM4p4brElAN1FQVoPa13Zztli8CvNhnlIB1TZSDMXKFSkmwvE21rWYzHLdWpxxalrWSVKUZUSd5JrooCzsV34v4jDOMYhlo549tvMgiCFe4SQdBoR61rdn7abd0MK4Gx/eoHXJKq0VaEam75Lbp/Vatl7MUnF7tfyWSkb+O49eVYJnjf8qgOC2mtoyk+YNwfSpXs7bzbpAnKqdD9AR+xqvq20obrdHXWPW6Ny9MvZl49vkzZZeXWvXnQpPD+lracuVcl6ddf1rE/H5+vyqKXuQRfiOvSvDtXDtFGZ2ITob/APxEXkxp517Uj5ddGop2oxRLgRfKgb7STvipFvBynsyp6vcwt7duSTzsk+P/ACNK8RJgQJMDW3nWa6yaVcnzVvJilKUMClKUApSlAKUpQClKUApSlAKUpQClKUApSlAK5IVFcaUBJNidoPuOm25R1HInhUiS4FXBBHI263VXaa9WHx7iAQlRAO7zEVCq2qk8x2Ol6f16dCPq6y1Jcd/kTdeNbAlS0W5jUTqPgKgeLxRcUVKMknoeVcCa4Gt1GgqRB6l1Sd9hNYS7MmKUpW8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40" name="AutoShape 4" descr="data:image/jpeg;base64,/9j/4AAQSkZJRgABAQAAAQABAAD/2wCEAAkGBhQSEBUUExQSFBQTGBkYGBgYGBYVGBsZFhsYGB8XGBgZGyYeHBokGhUWHzsgJScqLCwsFR40NTAqNSYrLCkBCQoKDgwOGg8PGiwkHyQvLCkpLC0sLCktLCkpNDUpLCwtLSksLCwpLSwsKSwpLCwtLCwpKSwsKSwpLC8sLCwsLP/AABEIAP4AxgMBIgACEQEDEQH/xAAcAAEAAgIDAQAAAAAAAAAAAAAABgcBBQIDBAj/xABCEAABAwIDBQUFBgMIAQUAAAABAgMRACEEEjEFQVFh8AYHE3GBIjKRobEjQmLB0eEUUvEVJCUzQ1NygjU0Y5KTov/EABsBAQACAwEBAAAAAAAAAAAAAAAEBQEDBgIH/8QANhEAAgEDAwEECAUDBQAAAAAAAAECAwQREiExBUFRYXEGEyIyNHKRwSOBsdHhJDNiFEJSofD/2gAMAwEAAhEDEQA/AKNpSlAKUpQClKUApSlAKUpQCpD2f7AY3Gt+JhmFON5igrzICQoAEgyoHRQ3b6j1Wb3KduThsSMI6r+74lUJFoQ8rKAq+5QGUjiUndQEQ252FxuDSVYjDuNoGqrKRJMRmSSJndzFaGvtF9hKkFK0hSFyClQBSQfukERBFuF6+f8Avf7tmsAlvEYVLiWnFKStBVnDatUwSJggKsZ93WgKupSlAKUpQClKUApSlAKUpQClKUApSlAKUpQClKUApSlAKUpQCrL7mOwzOOdecxKCplkJAGZbcuKMzmQQfZSkmAdVCoHsTYruLfbYZTmccVAF/VRgWSBJJ3AGvq7sl2YawGEbw7ZEJuVGxWs+8rdNxpuAAvE0Btk3SB9Tm3bzrwrjicKh1JbWhK0LELSsBQI5gyDu+FdpVERc+vw+dcEpHLnpzHlpFAVr2t7lsAcI8rDtlh5CFOIIW4tJyAqyqC1H2SLSLix5H53Ir7SWhKpCrg6gwZBEXB1BuKo/vP7psLgsI9i2VvA+IkJbOTIkLVBSPZzWm19IoCnKUrIFAYpXcMOqJgxxgx8aNMFRhIJPAXpk9aXxg6aV6XcGtPvJUnzBFecimRKLi8MxSlKHkUpSgFKUoBSlKAUpSgFKVzSidKGUsnCvdsXZDmKxDbDQlx1QSkbpO88ABJJ3AGpf2L7osVj0hwlDLMkZ1e0okahLYvPmQPOrt7G93OE2YAWx4jxmXnIz6QUoAEITrpfiTQNNPDOvu77AtbNw8QleIUPtHQBmm3sNkgKCBYRYkySBoJYhVo87mTx38f0rmlu8cN2nD9a4zbUfTq5oYCUenPyn9aynyn4GR0fnWSuAJiw8tTGhrPADefp+lYBgi8wDwjlv+HXDwbe2I1jMK5h3gSh0QTAkGbKSTopJEjyrYZuZPK89XHxooHd9N39TQFGbc7jGsNhFvHFOLWjLAyJQk5lJTGqjvPwqFNdl20qBzKVBmDAFtxr6E7wVj+znhYWTpv8AtEjhpJqlo58Z9OjUC6qzhLEWdf0Gxt69Fzqxy1L9jilIAgQBpHLrdzrDbITmhIBPID51zUOX78+uFD6fL51X5Z2GiO23BhxOYXEg8YiOB+tRftDsdDYC0WBMZeesjlUlxGIShJUrRIm0enz/AC51CdrbTLy8xsBYDgPPeam2kZuWVwc16Q1aEaWiSzN8eHj/AB2nhNYpSrM4UUpSgFKVzCJ0oDhSvRiMGpswtJSSAb8DXnoepRcXh8ilK92ytn+K4EwY1UeArDaSyzNOnKpJQjyzu2NsfxiZOVKdTrruFSvB7MQ0ISmDpOs+ZrlgNmoZBCJ9qJkzy8oE13gddfWqmvXc3twfQ+mdKhbU05xWvtfP0Lg7r/8Ax9v9xet+HzqVZ+fXlry9aivdYB/ACD/qL3z/AC633CKlsAzMflvqyo/215HEdS+LqfMzkANfma4hZm9iANf39KypQ1nzH9KweEQBy/KtpAA0Gg+WtvjWFbh8LWrKU6anebHz9N1cVEAXFt/7zIPnyrAOaU25+sa/vXAEgbv0k+VZPl153j96flzvBm/0oCPd4Y/w97/r6e0nXlVLI61mrm7wkg7Nf0B9jcdy0R1uqmEH13VWXnvo7v0b+Gl832RlXXUz1zoD1auK3QkSSAB5CN2/0rU43tI2kQn2zwFh8Y6+saFOU+EXle8oW6zUkl+v0PbtHAeKgomNDOunEcKi21thqZO9Sf5oi/CmK7ROrm4SDuSI9J1rXuYpZEFSiOBJNWVClUp8vY4nqt/aXbbjB6ux5x/0dRrFZmsVLOeFKUoDnkqVbD2N4Y8RfvRZIFx+9avswyFP+190FQ01EcamM9Hj5VAuqzj7COt6D06FSLuJ9nC8e8hm2tqh4iE5cs66mY/T51qKmTHZtsZiqVFU8ss8OelebG9lm0NqUlSipIKrxEC8QL6b62Qr0l7KId30m+qN16iTfL47P4ItUn7H/wCp/wBY5+9Wjwmz1OKhIJ57h5mpjsjZfgoKZzFRuYjS1qXU0oOPaOhWtWVzGtj2Vnf8j2G0x5dfIVlV+rda0T0Ot96yUzHOqk+gFu91o/uFv91fPhUvKfM66HnwNjeoh3Yf+PE2+0ciR5GR1vNS/P1fnNXlH+2vI+W9S+LqfMzCkX13iAP6WPVqwnyNt+nrHw6tXJIB9oX+VjXViHkNoKlkBCZUtRiwFySY4TW0gHYiZ3fXXr40E8R8I5+u+q3V31sEOFLJUEFORKlJQpYlWZQ3CAlJAsTIqZ9n+0jOMZ8VoyAPaEQUqMylW6wtbhWM5MJpm0CZ5D635WvbdWZ4nq/71nKeuW+a4FG/Tz46/lFDJHu34P8AZzw/4b7e+mvn/a/aBLRyohSxbkn96t7vp7YN4bBHDTOIfAyj+VAUJcO7UFI4meBr5xUqa0zoqc9Ui2tup1La3dKls285O/F45bipUok9aDdXnmk1itySXBVynKb1SeWZmsUpWTyKUpQClKUB6sDii2tKhuOnEbxVgZ/h8eP5VW01L+zTbnhkqkpMZQbwI15A/lUK8gnHUdT6O3Uo1XRw2nv5Y/fg3IPnf4ny51hxIIIPlEc/2rP19fztRI1tbTo1VncNJ7BMf0/anXppWJ6+WtCr0PWkdflkJYMQOW7iPjXMDz58fj1pQD0t9I+tAnh+VYMlu92KowEafar4TaP0qWjh1x1vJqJd2CpwAAkQ6u/qm3XCs9vO0owgZKTfxCpQk3CEKICgDoVra+NXdJ4pryPlfU3i6qP/ACZLEAwDpyjSOHPSoF3ybQU3s9KEkp8ZwIcICT9nlUogzaLI+FSvswFjBsBaipfhIKlRqopBJPAydLaW4VqO8ns4cXgVBB+0aPjI0E5AqUSBvBPDQaVsfBAfBDNg90gxGCQ45iFNrdSlSEpSAhuYMKCjmUSCJuN2tdfdA6prHYvDKsCgzEQVsryZhqRIWs+oqJ7I7e47DsJZZfCUXyghKlJECcmaYA1F4EGpx3M9n1Q7ilSQ6A22SDJGYlari0kI5WNeFysGpNNrBZmIxyGlIStQCnVEIH8yspVA3TAV57qzg8el0ZkLzJJUOUpJSRx1Ser1Au8zbyQpGHKVoW0W3mnJEEnxEwmLhSTBuIOTymN7I72EbPYeQ8lx15xwuISISJWTnKlmcozJzRlN1GBFZ1+1pPXrFr0lfd6G0lvbWxRX9xxTaRwQ37KR8BPmTUUrZdpNrfxWLfxGXJ4zinMs5suYzGaBPnFa2thsFKUoBSlKAUpSgFKUoBW12ft1xqBOZIEZTp6HUVqqzmrzKKksM20q1SjLVTbT8Cc7P2yh2IMK3pJv6V7yOHy61quErI0qRbD28bNuSZPsq3g7geXOq+taY3h9DsendfVRqncLD/5fuSUC2/T51yJ+fp1u+NYB9eprB/TfH09agHVmEjnz4RvoB5dbrDqazmniOuvnThw+vPdQyW/3WH+4Cf8AcXb1FV33mYk/2liM3uoSiNDEtonynKkelT3u+STstYTIu9BG4kWPpPW6qdsbX8d4uLP2hQ2CY+8htKT7PErym361bJ/hRR8k6y/6mov8mXZgMetGzmnHMiXfBQCkWTnUkAJvNgoxyANcNkdrGlNguOtAyQFlQShd7KBNgo70zKTI4THtqYR8bPYUsqUS2S4TmEKWQ4skfiQVIgi1xvtoBKMym1uNlUklKlJzQT7wiNSL8hffUyjbVa+qVNpaex9vbkq695GhKMZLkkO08Ds9x/OMHh3UqMrcEoUokgS2mRnge0SNd0kVKmdt4dCAlooJA9hpFlwLwEAApuN4Ateq97AFJddDyvEjOXFrlZgJUcqpmCPaN4twmvHg+2yP4hXjNrdwpzBLPtkpSICVALV9oBAlJ0KjA0qv1Vk3ut/NY/cl64x97Y33aNg7QwilSFP4YlfsgpCmVGVBKlWUUFJEyJ8IG2cE/P22cV4jylAyNAdJCbAxzifWvpLtLsVWLU8ywfDK8OtOafYJUgJyxPsyFNA8RGpSK+atq7PWw8tl0ZXGlFChrBSYNxYjnvrfR3y3ytsmdC1ajyUpSpBkUpSgFKUoBSlKAUpSgFKUoBXJK4rjSgJ1sXHeI0kz7QsRr6nkda92bjf5ctOtKr3D4pSFBSTBG+pdsPbfiylQAUBOtjzHPlzqrr27jmUeDvOk9ZhWUaNXaXCff/JtEjrW4rB38/26muRNutCa5BN/n+VQjpixuy2OLOxnXAVDw3FLt/KhTalRzKQoVWgaT4sySkLuTFklRUSSYtcX3QeFWDspRTsFySAFuFBm0JdU23rNrrBmq4bblJRN/dIBTcQbQb6JA9TVn/sj5HyHrXxk/mf6l8bZfS9s5TjfspdQlSCoZTlUoRIOljpzquENuqTKEZx+JQzkXm0acJ3RVi9o8rWCUgH3UpSJPtQgSNdbJ4b6rDZuIKGz4a0wCsSoKIBK1EEkGYExwtG4VLVW6jmNrjU8c925EnTt5SUrjhI963vBaxUCfs1A5bQHU5SDrIEq0+pqFBBVlEqUU243ESRcDeRNpB+M/wCyuB/ivEQtUJxCXLiBvOWxBmAgTxrUM93WJXiThpbaUlsL8TOVBSZLeZICMxlQVYkSNajSp1FhS5ws/RGqpH1ks0+Mv9Sb93qytBzE5v4fD79ykK9rTghI4HLyqiu3+w1MYx0KBlKilWsyDY3+6pJSQdL19H7EwSWXltpBAShCQDeyEoi/kv6+kI7y9jtYl5BaUC9nbYcR70+IooSoxvSo5SL7uFeqW0du9/qSnGXK7OfI+fTWKsHvM7v2MGlOIwj4cw7jim8pOZSVpBUQDHtJgDW4kazNV/FSj201szFKUoYFK5JRNFpigONKUoBSlKAUpSgFKUoBXt2TiQ28hR0Bv5Gx+teKsg1hrKwe6c3TmprlblkIXYEHXfa/QrI438zpNR7spi8wU2TEXTPzHXGpATpAOm6J1qjq0/Vy0n1Kxuld0FVXbz5libGYz7AxKZMjxVJGl0FKwJPNI+NVowqPagSAd494AjSLjl+tWh2VwZd2I+hObOrxiiNcyQFJy21zAVVqSQqCCCfeNkwoKSCOBED4+VT8exHyPl3Wl/V1H4stvaGJcf2fh1OKBWtpLjntIbCioIEZlQB7xg8ud4bgtmuNhST4eUkEf3jDayufZDgHC07la3nnt7aYd2fggkQkICCLGS0XU3g/zISdK49ntjM+GpbzVjmCAQkhSZAItdDuYHKo23RWt39W2m5Qa+mfDvJEul0q1p6+pLnZI3HY8nC5S4EFKREJew0yQoQPtYi+s3nSt012hT/aCnso8JWHS0IfwxVmSvN7odgD2lbzcelRzHdjmHEqLQQ2rNMgZkQmQYSNBCCsZYIzX3Coc6lKZ9hK8kynS4OmbjryvUeN9UrNy1LPl+Xf4Eyy6ZSqUpaJPKWcfsXLs3aKXceFpASFJCT9o0omAozDa1cEiT891bYnapbx6wge0rFeJJsmQ8CASSAB4gmRFrGK2HYdjwtpBKfaAgZgkjMFFBBg8l8I1itD2jbjGYhsg/5yhqBYuKBOvBU+prfSnJxy+/yKvqUHaSSg8ppfR7m77TdlcPi9mF1tb6U4Z1YQZBDhcLQU6pJEpmCAJEBI9a0d7JDKSlZkTqI4/DSrrdwRa7PQbKWEuEZSkS44FRCrggRqargjf+vU869Vqs6bSXcdR0Wxo3tvKdZZlnnL7itymu3DYVS1BKQSToBU3f2W0oyptBO/7vrYiu9nDJQISEp00EdXr272ONluIejNTX7c1p8OTU7H7PBshS7q4bgfzNRvaiYeWPxH61Ppjrjf9Kgm2/8A1DkaZjWLapKc22Z65Z0rW3pxprG/12PDSlKnnJClKUApSlAKUpQClKUB69nYwtOJWN2vlvFTtl4LTmSQQRbyPQqupre9lsdlcyHRenIi4+NxUS5o646lyjouh9RdvU9TL3ZP6M+hu7VZGzpAlQcWRJyyQBCZOk2E8+VVdtZpP8QpbYhpa5AI9pOdfuwbeyoZFc2weFWn3Zj/AA8a/wCY5GvLdHOoH3h7I8DHKKQA0/8AaEDSSQV+SgpRVHB3lFMfhRKPrSzc1PmZr1qzYBsD/QUc6QDYOKdKZvEyqPSthhFNttnw1AKQk5wmSlRWLjxoBWSWyfDI/CONabs00Fl5sFRDreVOtyiVJUQkaDKF5Y3Hyr1qxLrMN4hKioKBAKveQVTklPvIUSIcEkRoZMQKkctp9pKtpTuLSNOHMW9vM9OB7WONLWMqVthRB1BMHLZUwREi/IzpXbjEYXFFLge8I/6mYpAmRBUCbKhSRI4b9a02JDRStSFJCyZCVJCFErIUcsaggLTB90ZYuq3W42FOlLYUsTCBlzOEeSZJJ9Y8hWiVGKeY7PwLy1tIVYpw1U5R95vj7G+2BtltvGqej7MABOpKiVNIT70kEkA62jlFehjZP8ftVRdbLaEltx4G4CglKQ0CfvKUNDFpsTFaPaWCUzh2vZhxxzMZgyG0whuxPuqcJVaBKQbgxJexOHTiEOJxGMCXHcQFeGFJzqUnIvMRvJVIA3A20qfbRwih6hVo1bj1S4jhZ8ETXvAV/hr0/h+OdPyqmMuvXXlVz94d9mvf9df+aeVUuok/GvN5768jrvRr4aXzfZHGfT9658P36+lYzGIjT6evn8qZPn18NahHTGAdbxv6+NRLamxnVPqhCiFGQYtB56CpcD+1ZCbfn5a9b63UqrpNtFb1Dp8L2EYyeMPOxDF9mnEoUpRSMoJjU28q1JTVkDfpz/bz/WoRtrZZZX+FUlJ5cPMWqfb13UbUuTk+sdIjaRjOlnTw/PsNbSskUqYc2YpSlAKUpQClKUArvwmKLa0qGqTNdFKw1nY9Rk4tSXKPo/ub2+l/BuD7NJbWpWULzOBJHvLbyyB7NoJnlAnu7yezq3WRiWFn2cq3EBPvJTMOwq4UhCiDvKSdcoFUJ2U7UvYDEpfYIzAEKSqci0nVCwCJFgfMA7q+mMO5/H7MQVPpScS0JcZJbGY65Qr2on2SkwbqG+3nStOkVpSrNyny+SkcDjS2626iQQcyVj2wFe8JPGQdTU02t2xwqmsreGUnOMzqLZUqVrlbUMpkAGU5ZBE3rqxvdLiEQGfCeQPdUlXhK3/dJgGCdDHzrwO9htoJVmThyTmH+YW1pI3TKgY119KhSpya0tGuwcaVX8VPTh8d/YbIdkkuLaWwZbdEpCCFBSYMlClxkgRmS5dPsxmJy1y2PtvCNvpZy/ZglJdQrIk8VKdUA44iZuSBY2iKjOG2xicGhxhDwA9rMG1JWmXAAvKsCbgD3VQItxEm7N91630ocfeYS0QCEs5V5hrCl+7Fo0P1rxGhFvC38y+qzmoL/Uybi09OO/syaHtLtX+Ixh8EZWxDbCACIQBGdKBcFSiojSZE76nPYPu/Lam8RiUnOmC22fuk38Rd7uXNt0yb6SnYvZHDYY5mWUhY1cMqWf8AsZIPw1rcknXTTXTnx41NjT31M52NL2tUuSN94CgdmvH/AIcvvp0631S4N/MfWro7wf8Axz273fT2k2jz5VTAA/Lr1+lQbz315H0L0a+Gl832RgJHz640zSN1ut9YUk/H6c+t9ZP0qEdMJtr1rNDw/YeluudZCPXrh1pWAkk9dcqGDJ4cbfnu8q8+OwiXUZVXB0O9J4jy4V3k0UL3tv8Az0+deotp5R4q041IOE1lPkgG0MCppRSr05jiKV3bY2iXlzoBYDlP1pV7HOFq5PlFwqaqyVL3c7GvpSlejQKUpQClKUApSlAK2fZ9pp3Est4lxbbCl5VLGU5M9s8KsEgwTyBrWVkGgPsfYuASww0wlRUGG0NAmJIQkJBUB942MfiqBd5v8V47bKFqUy8IQ2mUysQkhUXUCSDe1+VaPub7yy5k2fiLwkpYc1MJCj4S5OgSISRwAq5FsyQqASJAJFwDrB13C2+vE46lgkW1f1FRVMJ47yJ7I7vMOjCqadSHVugFar2UkGAg6gAkxvN54VEdj7OxWF2knDtrU2leaFZStK20pKyrLoTusbKPlNuAWEeen7/PhXWpsZsxGkxMHUQYO7hXh0ltjbBthe1Fr1e1q5z3968jsm145bj8fWsJOsHy+Gsgmf3pEAR6G/0Hl86GIM/TdrpyJraQiOd4Dk7OeuL5N/FabWPU1TAVHU9eVXT3hpH9nvaaojT+dPpuj0NUpk61+PyqsvPfXkd56N/DS+b7IyoR+kR1v+FEq6Gt/wB6yetPp6VxVv63fKoR0wAv8uvj8qyU203aHX57/wBKE0+P9evlQwCuR6W9KwLboESecDzrJ4efHreaEa6/rwB631lHmXDK5dNzGk1msOJgmaV0B8hlycKUpQwKUrd9jOzhx2Naw85UrJK1fytoBUtXCyQfUigHZvsdiscojDMqWE+8uyW0b/bWbCwJ41tcV2WwOGtidoB1waowbXjj/wC5akInymK93bztwCP4DZ58LZ7PsQg3fP3nHFaqBItx1OoAgU0BJi5skWCNon8RXhx/+cpHzr17H7GMbQWW8C5ivEAkpew8oA/E8wpeUc1IArX9iOxy9oYgoCg202nxHnVe622nU+cTA5cATXs7WdtA4j+Ewaf4fAtmEoT7Knot4uIVqtZiYNh6TQHi212DxeFbLrraPCBIzodZcSYOWRkWTEwNLTeKj1b3sttdLbgafBXhXiEvI4AmA6j+V1EyFC+oMhRBdtuzJwGNdw85kphTatMzawFJJ5wYPMGgMdiNmuP7QwzbSihZcBCgcpSEe2VA8QlJI5xX1wlcC+h+UxGn5V8c7E2w5hcQ2+0QHGlBSZuPIjeCCRHA19Ld3veaztNBTAafT7zJUFEpEe22YEpvpqI5yQJiD5T8euuFJvz38hw1miRaYE7uG+5oVcBcjhaehQCDe/lw/eZrAOnE677VynL6nj9OuFYJtu10k/PjesAjfeGf8NeB1hExEe+nroVS6vmY0q6u8ITs582HufDOnhyqlAI6+s76rLz30d56NfDy+b7IFXpr/Sskbv1n4fD4UNxf0EVn97nhUI6UwOfPnaaAfDd60Kr/ANNbctLUKuOlDJjdHw165V1v4kIEqVlHM28v2rtVOl7f1rUdocA47lCAmBJN4v0K2U4qUkmyHeVp0aMp046n2IiuPdCnVkaFRI8iTSulVKvVsj5XKTlJt9pxpStp2a7PuY3FN4ZqM7pgE6AAFRUeQAJoeTWZamfdtIG0Sj/MGz38ka6thRHMIzVJ9u7S2XsZZw2HwjWOxTdnXsR7bYVqQEXEgmIERoSTNavZvfKpt9Lh2fsy03bZLLkEFJSFhRsQSIIIoCuVVlCZMATVl9p0bFfbaxaUY3DfxOfMhgMuIQ42RmQUKUnKSFpUMpghQsLipR3WdltnpQ7j/BeLWHGZD2JKPeQM6lIablIyiLlSjmMeyQaAjfabDnYuykYNKoxm0AHMSRYoZAyhjyKioTvhe4iq8x+x3WUoWtBCHUhTaxdCh+FWhI0I1BsYr09qe0juOxbmIdJlajlG5CJOVA5JFq6Nm7ffw4UGnVoSr3k6oVG9SDKSRxIoDad3/ZVePxzTYSfDSoLeVoENJMqJVukCBzIrbd8e22sTtRZZIU2yhDIULhRbmSDvAKiJ35a6+zTm0NrvpwSX1paXKnAkBDSUJ1UtDYSFbgAdSoaTNTnFdnm8LiU4DANMgshK8btB9tDvhD3imXAW2/YAOX8QH8yqApGK94axGEdQoh7DuCFoJCm1clJmDGtxzqxdnIwSts4naKW207Mwa0kgJ9lS1JDaC02BBl0FzLaAPIVPe0uA2XtPDJxj2Kfcw2CCxI+zzqMLUnMtsKWowlOVMXtrQGr7Bd9jDqA1jyGHUwA6B9muBHtRORWv4b7tKs/D7SQ4gONLQ4jcpCs6bamUmN3HWqW7rn28XtR7HqZZw2GwLBCUtpCUpBzBOc/eWG/EJUbkpFazsZt3E7T2o9hwtbeFxy3HH20gWbABgKiUkpShvMP5t9AX3gdoNPoDjLjbrdwFIUFCU6iRodPlXeCbWNx5+k+VVmvvDweE27imlktNFDLRUkZmg60lUqWBdJAKGpSD/l3gCRY+CxiH0JW0tDjaxKVJUCkjjInn8aA0feCf8OeuR7h3DVaN+o0qlzPXXKrn7w1Rs565+5pBPvp1k8frVMA2/X4eX9Kqrz30d56NfDy+b7IeVuuvjTNYdfCsRa8detZJHGPy3/ThNQzpQk8J66+dcfj1Fcjv5detYF/Xz66NDIPX0rU9pscpttISSCokHjAB+smtliWMyFJCspIIkX4aDn+VQva2FdbOVZUUycsmQecTY6VLtacZSy3+Rz/XLupRouEYvDXvLsPATSsEUq2PnpirD7icehvbLYWQPEbcQkn+YgKHqQkj1qvK5IWQZBgjfQG27XYFxnH4lt2c6XnM075USFeSgQqd4NaiKn6O9Bt9pKNp4JrHKQIS9nLD0DitCZV+e+uzAd4OzMOoLY2M34guFPYhbwB5JUgi3pQDu57qn8fldelnBA5lKJKS4AL+GOG7ObCTExFbHvZ7wmloRs/ZxSnCND2y3ZCzqEJjVANyfvKPKTG+1nepjsfmQpzwmFW8Fv2URwURdYsNTHKoeTQGKUpQF0dyu0WsHszaOMyhx1kJJTMHKkKKRMSApRN/w8qguL25jNrYjwUwhtalL8JByMoklannSdYuouLk/IVptg9pHsIpRaUmHElDiFpC23EHVK0KsR8xXo2h2wfcaUygNYdlcFTbCEtJWRf2yBmXeLKJAgQKA3gbbxGIw2ysI7OGU6jxHoILzqrKeynRKU+ylPBMm6jUi74sQXMZh9k4Jv7PDhIS0gRLrgkW0shQMnetZNVZgMetl1DraihxtQWlQ1CkmQb86k23O8rE4nOQGWVvJyPOMoShx1MRlWse1lgRlBgwJmBQEu7x9njZWysLs5oyvFK8bEqF86kBACR+DPoP/bHE1sey+yF7A2U/tB5KRi8QlCGW1AyjMZCV8zGcp3BsDWYr9nvS2glttHjIJZGVtamWVuoTAEJcUgqFgLzNta8uE7wMahCkF0OpWvxIeQ3iIcv9onxUqyqubjjQHoVg04dleJxeVzE4pKiyyqSoeLM4p4brElAN1FQVoPa13Zztli8CvNhnlIB1TZSDMXKFSkmwvE21rWYzHLdWpxxalrWSVKUZUSd5JrooCzsV34v4jDOMYhlo549tvMgiCFe4SQdBoR61rdn7abd0MK4Gx/eoHXJKq0VaEam75Lbp/Vatl7MUnF7tfyWSkb+O49eVYJnjf8qgOC2mtoyk+YNwfSpXs7bzbpAnKqdD9AR+xqvq20obrdHXWPW6Ny9MvZl49vkzZZeXWvXnQpPD+lracuVcl6ddf1rE/H5+vyqKXuQRfiOvSvDtXDtFGZ2ITob/APxEXkxp517Uj5ddGop2oxRLgRfKgb7STvipFvBynsyp6vcwt7duSTzsk+P/ACNK8RJgQJMDW3nWa6yaVcnzVvJilKUMClKUApSlAKUpQClKUApSlAKUpQClKUApSlAK5IVFcaUBJNidoPuOm25R1HInhUiS4FXBBHI263VXaa9WHx7iAQlRAO7zEVCq2qk8x2Ol6f16dCPq6y1Jcd/kTdeNbAlS0W5jUTqPgKgeLxRcUVKMknoeVcCa4Gt1GgqRB6l1Sd9hNYS7MmKUpW8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42" name="AutoShape 6" descr="data:image/jpeg;base64,/9j/4AAQSkZJRgABAQAAAQABAAD/2wCEAAkGBhQSEBUUExQSFBQTGBkYGBgYGBYVGBsZFhsYGB8XGBgZGyYeHBokGhUWHzsgJScqLCwsFR40NTAqNSYrLCkBCQoKDgwOGg8PGiwkHyQvLCkpLC0sLCktLCkpNDUpLCwtLSksLCwpLSwsKSwpLCwtLCwpKSwsKSwpLC8sLCwsLP/AABEIAP4AxgMBIgACEQEDEQH/xAAcAAEAAgIDAQAAAAAAAAAAAAAABgcBBQIDBAj/xABCEAABAwIDBQUFBgMIAQUAAAABAgMRACEEEjEFQVFh8AYHE3GBIjKRobEjQmLB0eEUUvEVJCUzQ1NygjU0Y5KTov/EABsBAQACAwEBAAAAAAAAAAAAAAAEBQEDBgIH/8QANhEAAgEDAwEECAUDBQAAAAAAAAECAwQREiExBUFRYXEGEyIyNHKRwSOBsdHhJDNiFEJSofD/2gAMAwEAAhEDEQA/AKNpSlAKUpQClKUApSlAKUpQCpD2f7AY3Gt+JhmFON5igrzICQoAEgyoHRQ3b6j1Wb3KduThsSMI6r+74lUJFoQ8rKAq+5QGUjiUndQEQ252FxuDSVYjDuNoGqrKRJMRmSSJndzFaGvtF9hKkFK0hSFyClQBSQfukERBFuF6+f8Avf7tmsAlvEYVLiWnFKStBVnDatUwSJggKsZ93WgKupSlAKUpQClKUApSlAKUpQClKUApSlAKUpQClKUApSlAKUpQCrL7mOwzOOdecxKCplkJAGZbcuKMzmQQfZSkmAdVCoHsTYruLfbYZTmccVAF/VRgWSBJJ3AGvq7sl2YawGEbw7ZEJuVGxWs+8rdNxpuAAvE0Btk3SB9Tm3bzrwrjicKh1JbWhK0LELSsBQI5gyDu+FdpVERc+vw+dcEpHLnpzHlpFAVr2t7lsAcI8rDtlh5CFOIIW4tJyAqyqC1H2SLSLix5H53Ir7SWhKpCrg6gwZBEXB1BuKo/vP7psLgsI9i2VvA+IkJbOTIkLVBSPZzWm19IoCnKUrIFAYpXcMOqJgxxgx8aNMFRhIJPAXpk9aXxg6aV6XcGtPvJUnzBFecimRKLi8MxSlKHkUpSgFKUoBSlKAUpSgFKVzSidKGUsnCvdsXZDmKxDbDQlx1QSkbpO88ABJJ3AGpf2L7osVj0hwlDLMkZ1e0okahLYvPmQPOrt7G93OE2YAWx4jxmXnIz6QUoAEITrpfiTQNNPDOvu77AtbNw8QleIUPtHQBmm3sNkgKCBYRYkySBoJYhVo87mTx38f0rmlu8cN2nD9a4zbUfTq5oYCUenPyn9aynyn4GR0fnWSuAJiw8tTGhrPADefp+lYBgi8wDwjlv+HXDwbe2I1jMK5h3gSh0QTAkGbKSTopJEjyrYZuZPK89XHxooHd9N39TQFGbc7jGsNhFvHFOLWjLAyJQk5lJTGqjvPwqFNdl20qBzKVBmDAFtxr6E7wVj+znhYWTpv8AtEjhpJqlo58Z9OjUC6qzhLEWdf0Gxt69Fzqxy1L9jilIAgQBpHLrdzrDbITmhIBPID51zUOX78+uFD6fL51X5Z2GiO23BhxOYXEg8YiOB+tRftDsdDYC0WBMZeesjlUlxGIShJUrRIm0enz/AC51CdrbTLy8xsBYDgPPeam2kZuWVwc16Q1aEaWiSzN8eHj/AB2nhNYpSrM4UUpSgFKVzCJ0oDhSvRiMGpswtJSSAb8DXnoepRcXh8ilK92ytn+K4EwY1UeArDaSyzNOnKpJQjyzu2NsfxiZOVKdTrruFSvB7MQ0ISmDpOs+ZrlgNmoZBCJ9qJkzy8oE13gddfWqmvXc3twfQ+mdKhbU05xWvtfP0Lg7r/8Ax9v9xet+HzqVZ+fXlry9aivdYB/ACD/qL3z/AC633CKlsAzMflvqyo/215HEdS+LqfMzkANfma4hZm9iANf39KypQ1nzH9KweEQBy/KtpAA0Gg+WtvjWFbh8LWrKU6anebHz9N1cVEAXFt/7zIPnyrAOaU25+sa/vXAEgbv0k+VZPl153j96flzvBm/0oCPd4Y/w97/r6e0nXlVLI61mrm7wkg7Nf0B9jcdy0R1uqmEH13VWXnvo7v0b+Gl832RlXXUz1zoD1auK3QkSSAB5CN2/0rU43tI2kQn2zwFh8Y6+saFOU+EXle8oW6zUkl+v0PbtHAeKgomNDOunEcKi21thqZO9Sf5oi/CmK7ROrm4SDuSI9J1rXuYpZEFSiOBJNWVClUp8vY4nqt/aXbbjB6ux5x/0dRrFZmsVLOeFKUoDnkqVbD2N4Y8RfvRZIFx+9avswyFP+190FQ01EcamM9Hj5VAuqzj7COt6D06FSLuJ9nC8e8hm2tqh4iE5cs66mY/T51qKmTHZtsZiqVFU8ss8OelebG9lm0NqUlSipIKrxEC8QL6b62Qr0l7KId30m+qN16iTfL47P4ItUn7H/wCp/wBY5+9Wjwmz1OKhIJ57h5mpjsjZfgoKZzFRuYjS1qXU0oOPaOhWtWVzGtj2Vnf8j2G0x5dfIVlV+rda0T0Ot96yUzHOqk+gFu91o/uFv91fPhUvKfM66HnwNjeoh3Yf+PE2+0ciR5GR1vNS/P1fnNXlH+2vI+W9S+LqfMzCkX13iAP6WPVqwnyNt+nrHw6tXJIB9oX+VjXViHkNoKlkBCZUtRiwFySY4TW0gHYiZ3fXXr40E8R8I5+u+q3V31sEOFLJUEFORKlJQpYlWZQ3CAlJAsTIqZ9n+0jOMZ8VoyAPaEQUqMylW6wtbhWM5MJpm0CZ5D635WvbdWZ4nq/71nKeuW+a4FG/Tz46/lFDJHu34P8AZzw/4b7e+mvn/a/aBLRyohSxbkn96t7vp7YN4bBHDTOIfAyj+VAUJcO7UFI4meBr5xUqa0zoqc9Ui2tup1La3dKls285O/F45bipUok9aDdXnmk1itySXBVynKb1SeWZmsUpWTyKUpQClKUB6sDii2tKhuOnEbxVgZ/h8eP5VW01L+zTbnhkqkpMZQbwI15A/lUK8gnHUdT6O3Uo1XRw2nv5Y/fg3IPnf4ny51hxIIIPlEc/2rP19fztRI1tbTo1VncNJ7BMf0/anXppWJ6+WtCr0PWkdflkJYMQOW7iPjXMDz58fj1pQD0t9I+tAnh+VYMlu92KowEafar4TaP0qWjh1x1vJqJd2CpwAAkQ6u/qm3XCs9vO0owgZKTfxCpQk3CEKICgDoVra+NXdJ4pryPlfU3i6qP/ACZLEAwDpyjSOHPSoF3ybQU3s9KEkp8ZwIcICT9nlUogzaLI+FSvswFjBsBaipfhIKlRqopBJPAydLaW4VqO8ns4cXgVBB+0aPjI0E5AqUSBvBPDQaVsfBAfBDNg90gxGCQ45iFNrdSlSEpSAhuYMKCjmUSCJuN2tdfdA6prHYvDKsCgzEQVsryZhqRIWs+oqJ7I7e47DsJZZfCUXyghKlJECcmaYA1F4EGpx3M9n1Q7ilSQ6A22SDJGYlari0kI5WNeFysGpNNrBZmIxyGlIStQCnVEIH8yspVA3TAV57qzg8el0ZkLzJJUOUpJSRx1Ser1Au8zbyQpGHKVoW0W3mnJEEnxEwmLhSTBuIOTymN7I72EbPYeQ8lx15xwuISISJWTnKlmcozJzRlN1GBFZ1+1pPXrFr0lfd6G0lvbWxRX9xxTaRwQ37KR8BPmTUUrZdpNrfxWLfxGXJ4zinMs5suYzGaBPnFa2thsFKUoBSlKAUpSgFKUoBW12ft1xqBOZIEZTp6HUVqqzmrzKKksM20q1SjLVTbT8Cc7P2yh2IMK3pJv6V7yOHy61quErI0qRbD28bNuSZPsq3g7geXOq+taY3h9DsendfVRqncLD/5fuSUC2/T51yJ+fp1u+NYB9eprB/TfH09agHVmEjnz4RvoB5dbrDqazmniOuvnThw+vPdQyW/3WH+4Cf8AcXb1FV33mYk/2liM3uoSiNDEtonynKkelT3u+STstYTIu9BG4kWPpPW6qdsbX8d4uLP2hQ2CY+8htKT7PErym361bJ/hRR8k6y/6mov8mXZgMetGzmnHMiXfBQCkWTnUkAJvNgoxyANcNkdrGlNguOtAyQFlQShd7KBNgo70zKTI4THtqYR8bPYUsqUS2S4TmEKWQ4skfiQVIgi1xvtoBKMym1uNlUklKlJzQT7wiNSL8hffUyjbVa+qVNpaex9vbkq695GhKMZLkkO08Ds9x/OMHh3UqMrcEoUokgS2mRnge0SNd0kVKmdt4dCAlooJA9hpFlwLwEAApuN4Ateq97AFJddDyvEjOXFrlZgJUcqpmCPaN4twmvHg+2yP4hXjNrdwpzBLPtkpSICVALV9oBAlJ0KjA0qv1Vk3ut/NY/cl64x97Y33aNg7QwilSFP4YlfsgpCmVGVBKlWUUFJEyJ8IG2cE/P22cV4jylAyNAdJCbAxzifWvpLtLsVWLU8ywfDK8OtOafYJUgJyxPsyFNA8RGpSK+atq7PWw8tl0ZXGlFChrBSYNxYjnvrfR3y3ytsmdC1ajyUpSpBkUpSgFKUoBSlKAUpSgFKUoBXJK4rjSgJ1sXHeI0kz7QsRr6nkda92bjf5ctOtKr3D4pSFBSTBG+pdsPbfiylQAUBOtjzHPlzqrr27jmUeDvOk9ZhWUaNXaXCff/JtEjrW4rB38/26muRNutCa5BN/n+VQjpixuy2OLOxnXAVDw3FLt/KhTalRzKQoVWgaT4sySkLuTFklRUSSYtcX3QeFWDspRTsFySAFuFBm0JdU23rNrrBmq4bblJRN/dIBTcQbQb6JA9TVn/sj5HyHrXxk/mf6l8bZfS9s5TjfspdQlSCoZTlUoRIOljpzquENuqTKEZx+JQzkXm0acJ3RVi9o8rWCUgH3UpSJPtQgSNdbJ4b6rDZuIKGz4a0wCsSoKIBK1EEkGYExwtG4VLVW6jmNrjU8c925EnTt5SUrjhI963vBaxUCfs1A5bQHU5SDrIEq0+pqFBBVlEqUU243ESRcDeRNpB+M/wCyuB/ivEQtUJxCXLiBvOWxBmAgTxrUM93WJXiThpbaUlsL8TOVBSZLeZICMxlQVYkSNajSp1FhS5ws/RGqpH1ks0+Mv9Sb93qytBzE5v4fD79ykK9rTghI4HLyqiu3+w1MYx0KBlKilWsyDY3+6pJSQdL19H7EwSWXltpBAShCQDeyEoi/kv6+kI7y9jtYl5BaUC9nbYcR70+IooSoxvSo5SL7uFeqW0du9/qSnGXK7OfI+fTWKsHvM7v2MGlOIwj4cw7jim8pOZSVpBUQDHtJgDW4kazNV/FSj201szFKUoYFK5JRNFpigONKUoBSlKAUpSgFKUoBXt2TiQ28hR0Bv5Gx+teKsg1hrKwe6c3TmprlblkIXYEHXfa/QrI438zpNR7spi8wU2TEXTPzHXGpATpAOm6J1qjq0/Vy0n1Kxuld0FVXbz5libGYz7AxKZMjxVJGl0FKwJPNI+NVowqPagSAd494AjSLjl+tWh2VwZd2I+hObOrxiiNcyQFJy21zAVVqSQqCCCfeNkwoKSCOBED4+VT8exHyPl3Wl/V1H4stvaGJcf2fh1OKBWtpLjntIbCioIEZlQB7xg8ud4bgtmuNhST4eUkEf3jDayufZDgHC07la3nnt7aYd2fggkQkICCLGS0XU3g/zISdK49ntjM+GpbzVjmCAQkhSZAItdDuYHKo23RWt39W2m5Qa+mfDvJEul0q1p6+pLnZI3HY8nC5S4EFKREJew0yQoQPtYi+s3nSt012hT/aCnso8JWHS0IfwxVmSvN7odgD2lbzcelRzHdjmHEqLQQ2rNMgZkQmQYSNBCCsZYIzX3Coc6lKZ9hK8kynS4OmbjryvUeN9UrNy1LPl+Xf4Eyy6ZSqUpaJPKWcfsXLs3aKXceFpASFJCT9o0omAozDa1cEiT891bYnapbx6wge0rFeJJsmQ8CASSAB4gmRFrGK2HYdjwtpBKfaAgZgkjMFFBBg8l8I1itD2jbjGYhsg/5yhqBYuKBOvBU+prfSnJxy+/yKvqUHaSSg8ppfR7m77TdlcPi9mF1tb6U4Z1YQZBDhcLQU6pJEpmCAJEBI9a0d7JDKSlZkTqI4/DSrrdwRa7PQbKWEuEZSkS44FRCrggRqargjf+vU869Vqs6bSXcdR0Wxo3tvKdZZlnnL7itymu3DYVS1BKQSToBU3f2W0oyptBO/7vrYiu9nDJQISEp00EdXr272ONluIejNTX7c1p8OTU7H7PBshS7q4bgfzNRvaiYeWPxH61Ppjrjf9Kgm2/8A1DkaZjWLapKc22Z65Z0rW3pxprG/12PDSlKnnJClKUApSlAKUpQClKUB69nYwtOJWN2vlvFTtl4LTmSQQRbyPQqupre9lsdlcyHRenIi4+NxUS5o646lyjouh9RdvU9TL3ZP6M+hu7VZGzpAlQcWRJyyQBCZOk2E8+VVdtZpP8QpbYhpa5AI9pOdfuwbeyoZFc2weFWn3Zj/AA8a/wCY5GvLdHOoH3h7I8DHKKQA0/8AaEDSSQV+SgpRVHB3lFMfhRKPrSzc1PmZr1qzYBsD/QUc6QDYOKdKZvEyqPSthhFNttnw1AKQk5wmSlRWLjxoBWSWyfDI/CONabs00Fl5sFRDreVOtyiVJUQkaDKF5Y3Hyr1qxLrMN4hKioKBAKveQVTklPvIUSIcEkRoZMQKkctp9pKtpTuLSNOHMW9vM9OB7WONLWMqVthRB1BMHLZUwREi/IzpXbjEYXFFLge8I/6mYpAmRBUCbKhSRI4b9a02JDRStSFJCyZCVJCFErIUcsaggLTB90ZYuq3W42FOlLYUsTCBlzOEeSZJJ9Y8hWiVGKeY7PwLy1tIVYpw1U5R95vj7G+2BtltvGqej7MABOpKiVNIT70kEkA62jlFehjZP8ftVRdbLaEltx4G4CglKQ0CfvKUNDFpsTFaPaWCUzh2vZhxxzMZgyG0whuxPuqcJVaBKQbgxJexOHTiEOJxGMCXHcQFeGFJzqUnIvMRvJVIA3A20qfbRwih6hVo1bj1S4jhZ8ETXvAV/hr0/h+OdPyqmMuvXXlVz94d9mvf9df+aeVUuok/GvN5768jrvRr4aXzfZHGfT9658P36+lYzGIjT6evn8qZPn18NahHTGAdbxv6+NRLamxnVPqhCiFGQYtB56CpcD+1ZCbfn5a9b63UqrpNtFb1Dp8L2EYyeMPOxDF9mnEoUpRSMoJjU28q1JTVkDfpz/bz/WoRtrZZZX+FUlJ5cPMWqfb13UbUuTk+sdIjaRjOlnTw/PsNbSskUqYc2YpSlAKUpQClKUArvwmKLa0qGqTNdFKw1nY9Rk4tSXKPo/ub2+l/BuD7NJbWpWULzOBJHvLbyyB7NoJnlAnu7yezq3WRiWFn2cq3EBPvJTMOwq4UhCiDvKSdcoFUJ2U7UvYDEpfYIzAEKSqci0nVCwCJFgfMA7q+mMO5/H7MQVPpScS0JcZJbGY65Qr2on2SkwbqG+3nStOkVpSrNyny+SkcDjS2626iQQcyVj2wFe8JPGQdTU02t2xwqmsreGUnOMzqLZUqVrlbUMpkAGU5ZBE3rqxvdLiEQGfCeQPdUlXhK3/dJgGCdDHzrwO9htoJVmThyTmH+YW1pI3TKgY119KhSpya0tGuwcaVX8VPTh8d/YbIdkkuLaWwZbdEpCCFBSYMlClxkgRmS5dPsxmJy1y2PtvCNvpZy/ZglJdQrIk8VKdUA44iZuSBY2iKjOG2xicGhxhDwA9rMG1JWmXAAvKsCbgD3VQItxEm7N91630ocfeYS0QCEs5V5hrCl+7Fo0P1rxGhFvC38y+qzmoL/Uybi09OO/syaHtLtX+Ixh8EZWxDbCACIQBGdKBcFSiojSZE76nPYPu/Lam8RiUnOmC22fuk38Rd7uXNt0yb6SnYvZHDYY5mWUhY1cMqWf8AsZIPw1rcknXTTXTnx41NjT31M52NL2tUuSN94CgdmvH/AIcvvp0631S4N/MfWro7wf8Axz273fT2k2jz5VTAA/Lr1+lQbz315H0L0a+Gl832RgJHz640zSN1ut9YUk/H6c+t9ZP0qEdMJtr1rNDw/YeluudZCPXrh1pWAkk9dcqGDJ4cbfnu8q8+OwiXUZVXB0O9J4jy4V3k0UL3tv8Az0+deotp5R4q041IOE1lPkgG0MCppRSr05jiKV3bY2iXlzoBYDlP1pV7HOFq5PlFwqaqyVL3c7GvpSlejQKUpQClKUApSlAK2fZ9pp3Est4lxbbCl5VLGU5M9s8KsEgwTyBrWVkGgPsfYuASww0wlRUGG0NAmJIQkJBUB942MfiqBd5v8V47bKFqUy8IQ2mUysQkhUXUCSDe1+VaPub7yy5k2fiLwkpYc1MJCj4S5OgSISRwAq5FsyQqASJAJFwDrB13C2+vE46lgkW1f1FRVMJ47yJ7I7vMOjCqadSHVugFar2UkGAg6gAkxvN54VEdj7OxWF2knDtrU2leaFZStK20pKyrLoTusbKPlNuAWEeen7/PhXWpsZsxGkxMHUQYO7hXh0ltjbBthe1Fr1e1q5z3968jsm145bj8fWsJOsHy+Gsgmf3pEAR6G/0Hl86GIM/TdrpyJraQiOd4Dk7OeuL5N/FabWPU1TAVHU9eVXT3hpH9nvaaojT+dPpuj0NUpk61+PyqsvPfXkd56N/DS+b7IyoR+kR1v+FEq6Gt/wB6yetPp6VxVv63fKoR0wAv8uvj8qyU203aHX57/wBKE0+P9evlQwCuR6W9KwLboESecDzrJ4efHreaEa6/rwB631lHmXDK5dNzGk1msOJgmaV0B8hlycKUpQwKUrd9jOzhx2Naw85UrJK1fytoBUtXCyQfUigHZvsdiscojDMqWE+8uyW0b/bWbCwJ41tcV2WwOGtidoB1waowbXjj/wC5akInymK93bztwCP4DZ58LZ7PsQg3fP3nHFaqBItx1OoAgU0BJi5skWCNon8RXhx/+cpHzr17H7GMbQWW8C5ivEAkpew8oA/E8wpeUc1IArX9iOxy9oYgoCg202nxHnVe622nU+cTA5cATXs7WdtA4j+Ewaf4fAtmEoT7Knot4uIVqtZiYNh6TQHi212DxeFbLrraPCBIzodZcSYOWRkWTEwNLTeKj1b3sttdLbgafBXhXiEvI4AmA6j+V1EyFC+oMhRBdtuzJwGNdw85kphTatMzawFJJ5wYPMGgMdiNmuP7QwzbSihZcBCgcpSEe2VA8QlJI5xX1wlcC+h+UxGn5V8c7E2w5hcQ2+0QHGlBSZuPIjeCCRHA19Ld3veaztNBTAafT7zJUFEpEe22YEpvpqI5yQJiD5T8euuFJvz38hw1miRaYE7uG+5oVcBcjhaehQCDe/lw/eZrAOnE677VynL6nj9OuFYJtu10k/PjesAjfeGf8NeB1hExEe+nroVS6vmY0q6u8ITs582HufDOnhyqlAI6+s76rLz30d56NfDy+b7IFXpr/Sskbv1n4fD4UNxf0EVn97nhUI6UwOfPnaaAfDd60Kr/ANNbctLUKuOlDJjdHw165V1v4kIEqVlHM28v2rtVOl7f1rUdocA47lCAmBJN4v0K2U4qUkmyHeVp0aMp046n2IiuPdCnVkaFRI8iTSulVKvVsj5XKTlJt9pxpStp2a7PuY3FN4ZqM7pgE6AAFRUeQAJoeTWZamfdtIG0Sj/MGz38ka6thRHMIzVJ9u7S2XsZZw2HwjWOxTdnXsR7bYVqQEXEgmIERoSTNavZvfKpt9Lh2fsy03bZLLkEFJSFhRsQSIIIoCuVVlCZMATVl9p0bFfbaxaUY3DfxOfMhgMuIQ42RmQUKUnKSFpUMpghQsLipR3WdltnpQ7j/BeLWHGZD2JKPeQM6lIablIyiLlSjmMeyQaAjfabDnYuykYNKoxm0AHMSRYoZAyhjyKioTvhe4iq8x+x3WUoWtBCHUhTaxdCh+FWhI0I1BsYr09qe0juOxbmIdJlajlG5CJOVA5JFq6Nm7ffw4UGnVoSr3k6oVG9SDKSRxIoDad3/ZVePxzTYSfDSoLeVoENJMqJVukCBzIrbd8e22sTtRZZIU2yhDIULhRbmSDvAKiJ35a6+zTm0NrvpwSX1paXKnAkBDSUJ1UtDYSFbgAdSoaTNTnFdnm8LiU4DANMgshK8btB9tDvhD3imXAW2/YAOX8QH8yqApGK94axGEdQoh7DuCFoJCm1clJmDGtxzqxdnIwSts4naKW207Mwa0kgJ9lS1JDaC02BBl0FzLaAPIVPe0uA2XtPDJxj2Kfcw2CCxI+zzqMLUnMtsKWowlOVMXtrQGr7Bd9jDqA1jyGHUwA6B9muBHtRORWv4b7tKs/D7SQ4gONLQ4jcpCs6bamUmN3HWqW7rn28XtR7HqZZw2GwLBCUtpCUpBzBOc/eWG/EJUbkpFazsZt3E7T2o9hwtbeFxy3HH20gWbABgKiUkpShvMP5t9AX3gdoNPoDjLjbrdwFIUFCU6iRodPlXeCbWNx5+k+VVmvvDweE27imlktNFDLRUkZmg60lUqWBdJAKGpSD/l3gCRY+CxiH0JW0tDjaxKVJUCkjjInn8aA0feCf8OeuR7h3DVaN+o0qlzPXXKrn7w1Rs565+5pBPvp1k8frVMA2/X4eX9Kqrz30d56NfDy+b7IeVuuvjTNYdfCsRa8detZJHGPy3/ThNQzpQk8J66+dcfj1Fcjv5detYF/Xz66NDIPX0rU9pscpttISSCokHjAB+smtliWMyFJCspIIkX4aDn+VQva2FdbOVZUUycsmQecTY6VLtacZSy3+Rz/XLupRouEYvDXvLsPATSsEUq2PnpirD7icehvbLYWQPEbcQkn+YgKHqQkj1qvK5IWQZBgjfQG27XYFxnH4lt2c6XnM075USFeSgQqd4NaiKn6O9Bt9pKNp4JrHKQIS9nLD0DitCZV+e+uzAd4OzMOoLY2M34guFPYhbwB5JUgi3pQDu57qn8fldelnBA5lKJKS4AL+GOG7ObCTExFbHvZ7wmloRs/ZxSnCND2y3ZCzqEJjVANyfvKPKTG+1nepjsfmQpzwmFW8Fv2URwURdYsNTHKoeTQGKUpQF0dyu0WsHszaOMyhx1kJJTMHKkKKRMSApRN/w8qguL25jNrYjwUwhtalL8JByMoklannSdYuouLk/IVptg9pHsIpRaUmHElDiFpC23EHVK0KsR8xXo2h2wfcaUygNYdlcFTbCEtJWRf2yBmXeLKJAgQKA3gbbxGIw2ysI7OGU6jxHoILzqrKeynRKU+ylPBMm6jUi74sQXMZh9k4Jv7PDhIS0gRLrgkW0shQMnetZNVZgMetl1DraihxtQWlQ1CkmQb86k23O8rE4nOQGWVvJyPOMoShx1MRlWse1lgRlBgwJmBQEu7x9njZWysLs5oyvFK8bEqF86kBACR+DPoP/bHE1sey+yF7A2U/tB5KRi8QlCGW1AyjMZCV8zGcp3BsDWYr9nvS2glttHjIJZGVtamWVuoTAEJcUgqFgLzNta8uE7wMahCkF0OpWvxIeQ3iIcv9onxUqyqubjjQHoVg04dleJxeVzE4pKiyyqSoeLM4p4brElAN1FQVoPa13Zztli8CvNhnlIB1TZSDMXKFSkmwvE21rWYzHLdWpxxalrWSVKUZUSd5JrooCzsV34v4jDOMYhlo549tvMgiCFe4SQdBoR61rdn7abd0MK4Gx/eoHXJKq0VaEam75Lbp/Vatl7MUnF7tfyWSkb+O49eVYJnjf8qgOC2mtoyk+YNwfSpXs7bzbpAnKqdD9AR+xqvq20obrdHXWPW6Ny9MvZl49vkzZZeXWvXnQpPD+lracuVcl6ddf1rE/H5+vyqKXuQRfiOvSvDtXDtFGZ2ITob/APxEXkxp517Uj5ddGop2oxRLgRfKgb7STvipFvBynsyp6vcwt7duSTzsk+P/ACNK8RJgQJMDW3nWa6yaVcnzVvJilKUMClKUApSlAKUpQClKUApSlAKUpQClKUApSlAK5IVFcaUBJNidoPuOm25R1HInhUiS4FXBBHI263VXaa9WHx7iAQlRAO7zEVCq2qk8x2Ol6f16dCPq6y1Jcd/kTdeNbAlS0W5jUTqPgKgeLxRcUVKMknoeVcCa4Gt1GgqRB6l1Sd9hNYS7MmKUpW8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44" name="AutoShape 8" descr="data:image/jpeg;base64,/9j/4AAQSkZJRgABAQAAAQABAAD/2wCEAAkGBhQSEBUUExQSFBQTGBkYGBgYGBYVGBsZFhsYGB8XGBgZGyYeHBokGhUWHzsgJScqLCwsFR40NTAqNSYrLCkBCQoKDgwOGg8PGiwkHyQvLCkpLC0sLCktLCkpNDUpLCwtLSksLCwpLSwsKSwpLCwtLCwpKSwsKSwpLC8sLCwsLP/AABEIAP4AxgMBIgACEQEDEQH/xAAcAAEAAgIDAQAAAAAAAAAAAAAABgcBBQIDBAj/xABCEAABAwIDBQUFBgMIAQUAAAABAgMRACEEEjEFQVFh8AYHE3GBIjKRobEjQmLB0eEUUvEVJCUzQ1NygjU0Y5KTov/EABsBAQACAwEBAAAAAAAAAAAAAAAEBQEDBgIH/8QANhEAAgEDAwEECAUDBQAAAAAAAAECAwQREiExBUFRYXEGEyIyNHKRwSOBsdHhJDNiFEJSofD/2gAMAwEAAhEDEQA/AKNpSlAKUpQClKUApSlAKUpQCpD2f7AY3Gt+JhmFON5igrzICQoAEgyoHRQ3b6j1Wb3KduThsSMI6r+74lUJFoQ8rKAq+5QGUjiUndQEQ252FxuDSVYjDuNoGqrKRJMRmSSJndzFaGvtF9hKkFK0hSFyClQBSQfukERBFuF6+f8Avf7tmsAlvEYVLiWnFKStBVnDatUwSJggKsZ93WgKupSlAKUpQClKUApSlAKUpQClKUApSlAKUpQClKUApSlAKUpQCrL7mOwzOOdecxKCplkJAGZbcuKMzmQQfZSkmAdVCoHsTYruLfbYZTmccVAF/VRgWSBJJ3AGvq7sl2YawGEbw7ZEJuVGxWs+8rdNxpuAAvE0Btk3SB9Tm3bzrwrjicKh1JbWhK0LELSsBQI5gyDu+FdpVERc+vw+dcEpHLnpzHlpFAVr2t7lsAcI8rDtlh5CFOIIW4tJyAqyqC1H2SLSLix5H53Ir7SWhKpCrg6gwZBEXB1BuKo/vP7psLgsI9i2VvA+IkJbOTIkLVBSPZzWm19IoCnKUrIFAYpXcMOqJgxxgx8aNMFRhIJPAXpk9aXxg6aV6XcGtPvJUnzBFecimRKLi8MxSlKHkUpSgFKUoBSlKAUpSgFKVzSidKGUsnCvdsXZDmKxDbDQlx1QSkbpO88ABJJ3AGpf2L7osVj0hwlDLMkZ1e0okahLYvPmQPOrt7G93OE2YAWx4jxmXnIz6QUoAEITrpfiTQNNPDOvu77AtbNw8QleIUPtHQBmm3sNkgKCBYRYkySBoJYhVo87mTx38f0rmlu8cN2nD9a4zbUfTq5oYCUenPyn9aynyn4GR0fnWSuAJiw8tTGhrPADefp+lYBgi8wDwjlv+HXDwbe2I1jMK5h3gSh0QTAkGbKSTopJEjyrYZuZPK89XHxooHd9N39TQFGbc7jGsNhFvHFOLWjLAyJQk5lJTGqjvPwqFNdl20qBzKVBmDAFtxr6E7wVj+znhYWTpv8AtEjhpJqlo58Z9OjUC6qzhLEWdf0Gxt69Fzqxy1L9jilIAgQBpHLrdzrDbITmhIBPID51zUOX78+uFD6fL51X5Z2GiO23BhxOYXEg8YiOB+tRftDsdDYC0WBMZeesjlUlxGIShJUrRIm0enz/AC51CdrbTLy8xsBYDgPPeam2kZuWVwc16Q1aEaWiSzN8eHj/AB2nhNYpSrM4UUpSgFKVzCJ0oDhSvRiMGpswtJSSAb8DXnoepRcXh8ilK92ytn+K4EwY1UeArDaSyzNOnKpJQjyzu2NsfxiZOVKdTrruFSvB7MQ0ISmDpOs+ZrlgNmoZBCJ9qJkzy8oE13gddfWqmvXc3twfQ+mdKhbU05xWvtfP0Lg7r/8Ax9v9xet+HzqVZ+fXlry9aivdYB/ACD/qL3z/AC633CKlsAzMflvqyo/215HEdS+LqfMzkANfma4hZm9iANf39KypQ1nzH9KweEQBy/KtpAA0Gg+WtvjWFbh8LWrKU6anebHz9N1cVEAXFt/7zIPnyrAOaU25+sa/vXAEgbv0k+VZPl153j96flzvBm/0oCPd4Y/w97/r6e0nXlVLI61mrm7wkg7Nf0B9jcdy0R1uqmEH13VWXnvo7v0b+Gl832RlXXUz1zoD1auK3QkSSAB5CN2/0rU43tI2kQn2zwFh8Y6+saFOU+EXle8oW6zUkl+v0PbtHAeKgomNDOunEcKi21thqZO9Sf5oi/CmK7ROrm4SDuSI9J1rXuYpZEFSiOBJNWVClUp8vY4nqt/aXbbjB6ux5x/0dRrFZmsVLOeFKUoDnkqVbD2N4Y8RfvRZIFx+9avswyFP+190FQ01EcamM9Hj5VAuqzj7COt6D06FSLuJ9nC8e8hm2tqh4iE5cs66mY/T51qKmTHZtsZiqVFU8ss8OelebG9lm0NqUlSipIKrxEC8QL6b62Qr0l7KId30m+qN16iTfL47P4ItUn7H/wCp/wBY5+9Wjwmz1OKhIJ57h5mpjsjZfgoKZzFRuYjS1qXU0oOPaOhWtWVzGtj2Vnf8j2G0x5dfIVlV+rda0T0Ot96yUzHOqk+gFu91o/uFv91fPhUvKfM66HnwNjeoh3Yf+PE2+0ciR5GR1vNS/P1fnNXlH+2vI+W9S+LqfMzCkX13iAP6WPVqwnyNt+nrHw6tXJIB9oX+VjXViHkNoKlkBCZUtRiwFySY4TW0gHYiZ3fXXr40E8R8I5+u+q3V31sEOFLJUEFORKlJQpYlWZQ3CAlJAsTIqZ9n+0jOMZ8VoyAPaEQUqMylW6wtbhWM5MJpm0CZ5D635WvbdWZ4nq/71nKeuW+a4FG/Tz46/lFDJHu34P8AZzw/4b7e+mvn/a/aBLRyohSxbkn96t7vp7YN4bBHDTOIfAyj+VAUJcO7UFI4meBr5xUqa0zoqc9Ui2tup1La3dKls285O/F45bipUok9aDdXnmk1itySXBVynKb1SeWZmsUpWTyKUpQClKUB6sDii2tKhuOnEbxVgZ/h8eP5VW01L+zTbnhkqkpMZQbwI15A/lUK8gnHUdT6O3Uo1XRw2nv5Y/fg3IPnf4ny51hxIIIPlEc/2rP19fztRI1tbTo1VncNJ7BMf0/anXppWJ6+WtCr0PWkdflkJYMQOW7iPjXMDz58fj1pQD0t9I+tAnh+VYMlu92KowEafar4TaP0qWjh1x1vJqJd2CpwAAkQ6u/qm3XCs9vO0owgZKTfxCpQk3CEKICgDoVra+NXdJ4pryPlfU3i6qP/ACZLEAwDpyjSOHPSoF3ybQU3s9KEkp8ZwIcICT9nlUogzaLI+FSvswFjBsBaipfhIKlRqopBJPAydLaW4VqO8ns4cXgVBB+0aPjI0E5AqUSBvBPDQaVsfBAfBDNg90gxGCQ45iFNrdSlSEpSAhuYMKCjmUSCJuN2tdfdA6prHYvDKsCgzEQVsryZhqRIWs+oqJ7I7e47DsJZZfCUXyghKlJECcmaYA1F4EGpx3M9n1Q7ilSQ6A22SDJGYlari0kI5WNeFysGpNNrBZmIxyGlIStQCnVEIH8yspVA3TAV57qzg8el0ZkLzJJUOUpJSRx1Ser1Au8zbyQpGHKVoW0W3mnJEEnxEwmLhSTBuIOTymN7I72EbPYeQ8lx15xwuISISJWTnKlmcozJzRlN1GBFZ1+1pPXrFr0lfd6G0lvbWxRX9xxTaRwQ37KR8BPmTUUrZdpNrfxWLfxGXJ4zinMs5suYzGaBPnFa2thsFKUoBSlKAUpSgFKUoBW12ft1xqBOZIEZTp6HUVqqzmrzKKksM20q1SjLVTbT8Cc7P2yh2IMK3pJv6V7yOHy61quErI0qRbD28bNuSZPsq3g7geXOq+taY3h9DsendfVRqncLD/5fuSUC2/T51yJ+fp1u+NYB9eprB/TfH09agHVmEjnz4RvoB5dbrDqazmniOuvnThw+vPdQyW/3WH+4Cf8AcXb1FV33mYk/2liM3uoSiNDEtonynKkelT3u+STstYTIu9BG4kWPpPW6qdsbX8d4uLP2hQ2CY+8htKT7PErym361bJ/hRR8k6y/6mov8mXZgMetGzmnHMiXfBQCkWTnUkAJvNgoxyANcNkdrGlNguOtAyQFlQShd7KBNgo70zKTI4THtqYR8bPYUsqUS2S4TmEKWQ4skfiQVIgi1xvtoBKMym1uNlUklKlJzQT7wiNSL8hffUyjbVa+qVNpaex9vbkq695GhKMZLkkO08Ds9x/OMHh3UqMrcEoUokgS2mRnge0SNd0kVKmdt4dCAlooJA9hpFlwLwEAApuN4Ateq97AFJddDyvEjOXFrlZgJUcqpmCPaN4twmvHg+2yP4hXjNrdwpzBLPtkpSICVALV9oBAlJ0KjA0qv1Vk3ut/NY/cl64x97Y33aNg7QwilSFP4YlfsgpCmVGVBKlWUUFJEyJ8IG2cE/P22cV4jylAyNAdJCbAxzifWvpLtLsVWLU8ywfDK8OtOafYJUgJyxPsyFNA8RGpSK+atq7PWw8tl0ZXGlFChrBSYNxYjnvrfR3y3ytsmdC1ajyUpSpBkUpSgFKUoBSlKAUpSgFKUoBXJK4rjSgJ1sXHeI0kz7QsRr6nkda92bjf5ctOtKr3D4pSFBSTBG+pdsPbfiylQAUBOtjzHPlzqrr27jmUeDvOk9ZhWUaNXaXCff/JtEjrW4rB38/26muRNutCa5BN/n+VQjpixuy2OLOxnXAVDw3FLt/KhTalRzKQoVWgaT4sySkLuTFklRUSSYtcX3QeFWDspRTsFySAFuFBm0JdU23rNrrBmq4bblJRN/dIBTcQbQb6JA9TVn/sj5HyHrXxk/mf6l8bZfS9s5TjfspdQlSCoZTlUoRIOljpzquENuqTKEZx+JQzkXm0acJ3RVi9o8rWCUgH3UpSJPtQgSNdbJ4b6rDZuIKGz4a0wCsSoKIBK1EEkGYExwtG4VLVW6jmNrjU8c925EnTt5SUrjhI963vBaxUCfs1A5bQHU5SDrIEq0+pqFBBVlEqUU243ESRcDeRNpB+M/wCyuB/ivEQtUJxCXLiBvOWxBmAgTxrUM93WJXiThpbaUlsL8TOVBSZLeZICMxlQVYkSNajSp1FhS5ws/RGqpH1ks0+Mv9Sb93qytBzE5v4fD79ykK9rTghI4HLyqiu3+w1MYx0KBlKilWsyDY3+6pJSQdL19H7EwSWXltpBAShCQDeyEoi/kv6+kI7y9jtYl5BaUC9nbYcR70+IooSoxvSo5SL7uFeqW0du9/qSnGXK7OfI+fTWKsHvM7v2MGlOIwj4cw7jim8pOZSVpBUQDHtJgDW4kazNV/FSj201szFKUoYFK5JRNFpigONKUoBSlKAUpSgFKUoBXt2TiQ28hR0Bv5Gx+teKsg1hrKwe6c3TmprlblkIXYEHXfa/QrI438zpNR7spi8wU2TEXTPzHXGpATpAOm6J1qjq0/Vy0n1Kxuld0FVXbz5libGYz7AxKZMjxVJGl0FKwJPNI+NVowqPagSAd494AjSLjl+tWh2VwZd2I+hObOrxiiNcyQFJy21zAVVqSQqCCCfeNkwoKSCOBED4+VT8exHyPl3Wl/V1H4stvaGJcf2fh1OKBWtpLjntIbCioIEZlQB7xg8ud4bgtmuNhST4eUkEf3jDayufZDgHC07la3nnt7aYd2fggkQkICCLGS0XU3g/zISdK49ntjM+GpbzVjmCAQkhSZAItdDuYHKo23RWt39W2m5Qa+mfDvJEul0q1p6+pLnZI3HY8nC5S4EFKREJew0yQoQPtYi+s3nSt012hT/aCnso8JWHS0IfwxVmSvN7odgD2lbzcelRzHdjmHEqLQQ2rNMgZkQmQYSNBCCsZYIzX3Coc6lKZ9hK8kynS4OmbjryvUeN9UrNy1LPl+Xf4Eyy6ZSqUpaJPKWcfsXLs3aKXceFpASFJCT9o0omAozDa1cEiT891bYnapbx6wge0rFeJJsmQ8CASSAB4gmRFrGK2HYdjwtpBKfaAgZgkjMFFBBg8l8I1itD2jbjGYhsg/5yhqBYuKBOvBU+prfSnJxy+/yKvqUHaSSg8ppfR7m77TdlcPi9mF1tb6U4Z1YQZBDhcLQU6pJEpmCAJEBI9a0d7JDKSlZkTqI4/DSrrdwRa7PQbKWEuEZSkS44FRCrggRqargjf+vU869Vqs6bSXcdR0Wxo3tvKdZZlnnL7itymu3DYVS1BKQSToBU3f2W0oyptBO/7vrYiu9nDJQISEp00EdXr272ONluIejNTX7c1p8OTU7H7PBshS7q4bgfzNRvaiYeWPxH61Ppjrjf9Kgm2/8A1DkaZjWLapKc22Z65Z0rW3pxprG/12PDSlKnnJClKUApSlAKUpQClKUB69nYwtOJWN2vlvFTtl4LTmSQQRbyPQqupre9lsdlcyHRenIi4+NxUS5o646lyjouh9RdvU9TL3ZP6M+hu7VZGzpAlQcWRJyyQBCZOk2E8+VVdtZpP8QpbYhpa5AI9pOdfuwbeyoZFc2weFWn3Zj/AA8a/wCY5GvLdHOoH3h7I8DHKKQA0/8AaEDSSQV+SgpRVHB3lFMfhRKPrSzc1PmZr1qzYBsD/QUc6QDYOKdKZvEyqPSthhFNttnw1AKQk5wmSlRWLjxoBWSWyfDI/CONabs00Fl5sFRDreVOtyiVJUQkaDKF5Y3Hyr1qxLrMN4hKioKBAKveQVTklPvIUSIcEkRoZMQKkctp9pKtpTuLSNOHMW9vM9OB7WONLWMqVthRB1BMHLZUwREi/IzpXbjEYXFFLge8I/6mYpAmRBUCbKhSRI4b9a02JDRStSFJCyZCVJCFErIUcsaggLTB90ZYuq3W42FOlLYUsTCBlzOEeSZJJ9Y8hWiVGKeY7PwLy1tIVYpw1U5R95vj7G+2BtltvGqej7MABOpKiVNIT70kEkA62jlFehjZP8ftVRdbLaEltx4G4CglKQ0CfvKUNDFpsTFaPaWCUzh2vZhxxzMZgyG0whuxPuqcJVaBKQbgxJexOHTiEOJxGMCXHcQFeGFJzqUnIvMRvJVIA3A20qfbRwih6hVo1bj1S4jhZ8ETXvAV/hr0/h+OdPyqmMuvXXlVz94d9mvf9df+aeVUuok/GvN5768jrvRr4aXzfZHGfT9658P36+lYzGIjT6evn8qZPn18NahHTGAdbxv6+NRLamxnVPqhCiFGQYtB56CpcD+1ZCbfn5a9b63UqrpNtFb1Dp8L2EYyeMPOxDF9mnEoUpRSMoJjU28q1JTVkDfpz/bz/WoRtrZZZX+FUlJ5cPMWqfb13UbUuTk+sdIjaRjOlnTw/PsNbSskUqYc2YpSlAKUpQClKUArvwmKLa0qGqTNdFKw1nY9Rk4tSXKPo/ub2+l/BuD7NJbWpWULzOBJHvLbyyB7NoJnlAnu7yezq3WRiWFn2cq3EBPvJTMOwq4UhCiDvKSdcoFUJ2U7UvYDEpfYIzAEKSqci0nVCwCJFgfMA7q+mMO5/H7MQVPpScS0JcZJbGY65Qr2on2SkwbqG+3nStOkVpSrNyny+SkcDjS2626iQQcyVj2wFe8JPGQdTU02t2xwqmsreGUnOMzqLZUqVrlbUMpkAGU5ZBE3rqxvdLiEQGfCeQPdUlXhK3/dJgGCdDHzrwO9htoJVmThyTmH+YW1pI3TKgY119KhSpya0tGuwcaVX8VPTh8d/YbIdkkuLaWwZbdEpCCFBSYMlClxkgRmS5dPsxmJy1y2PtvCNvpZy/ZglJdQrIk8VKdUA44iZuSBY2iKjOG2xicGhxhDwA9rMG1JWmXAAvKsCbgD3VQItxEm7N91630ocfeYS0QCEs5V5hrCl+7Fo0P1rxGhFvC38y+qzmoL/Uybi09OO/syaHtLtX+Ixh8EZWxDbCACIQBGdKBcFSiojSZE76nPYPu/Lam8RiUnOmC22fuk38Rd7uXNt0yb6SnYvZHDYY5mWUhY1cMqWf8AsZIPw1rcknXTTXTnx41NjT31M52NL2tUuSN94CgdmvH/AIcvvp0631S4N/MfWro7wf8Axz273fT2k2jz5VTAA/Lr1+lQbz315H0L0a+Gl832RgJHz640zSN1ut9YUk/H6c+t9ZP0qEdMJtr1rNDw/YeluudZCPXrh1pWAkk9dcqGDJ4cbfnu8q8+OwiXUZVXB0O9J4jy4V3k0UL3tv8Az0+deotp5R4q041IOE1lPkgG0MCppRSr05jiKV3bY2iXlzoBYDlP1pV7HOFq5PlFwqaqyVL3c7GvpSlejQKUpQClKUApSlAK2fZ9pp3Est4lxbbCl5VLGU5M9s8KsEgwTyBrWVkGgPsfYuASww0wlRUGG0NAmJIQkJBUB942MfiqBd5v8V47bKFqUy8IQ2mUysQkhUXUCSDe1+VaPub7yy5k2fiLwkpYc1MJCj4S5OgSISRwAq5FsyQqASJAJFwDrB13C2+vE46lgkW1f1FRVMJ47yJ7I7vMOjCqadSHVugFar2UkGAg6gAkxvN54VEdj7OxWF2knDtrU2leaFZStK20pKyrLoTusbKPlNuAWEeen7/PhXWpsZsxGkxMHUQYO7hXh0ltjbBthe1Fr1e1q5z3968jsm145bj8fWsJOsHy+Gsgmf3pEAR6G/0Hl86GIM/TdrpyJraQiOd4Dk7OeuL5N/FabWPU1TAVHU9eVXT3hpH9nvaaojT+dPpuj0NUpk61+PyqsvPfXkd56N/DS+b7IyoR+kR1v+FEq6Gt/wB6yetPp6VxVv63fKoR0wAv8uvj8qyU203aHX57/wBKE0+P9evlQwCuR6W9KwLboESecDzrJ4efHreaEa6/rwB631lHmXDK5dNzGk1msOJgmaV0B8hlycKUpQwKUrd9jOzhx2Naw85UrJK1fytoBUtXCyQfUigHZvsdiscojDMqWE+8uyW0b/bWbCwJ41tcV2WwOGtidoB1waowbXjj/wC5akInymK93bztwCP4DZ58LZ7PsQg3fP3nHFaqBItx1OoAgU0BJi5skWCNon8RXhx/+cpHzr17H7GMbQWW8C5ivEAkpew8oA/E8wpeUc1IArX9iOxy9oYgoCg202nxHnVe622nU+cTA5cATXs7WdtA4j+Ewaf4fAtmEoT7Knot4uIVqtZiYNh6TQHi212DxeFbLrraPCBIzodZcSYOWRkWTEwNLTeKj1b3sttdLbgafBXhXiEvI4AmA6j+V1EyFC+oMhRBdtuzJwGNdw85kphTatMzawFJJ5wYPMGgMdiNmuP7QwzbSihZcBCgcpSEe2VA8QlJI5xX1wlcC+h+UxGn5V8c7E2w5hcQ2+0QHGlBSZuPIjeCCRHA19Ld3veaztNBTAafT7zJUFEpEe22YEpvpqI5yQJiD5T8euuFJvz38hw1miRaYE7uG+5oVcBcjhaehQCDe/lw/eZrAOnE677VynL6nj9OuFYJtu10k/PjesAjfeGf8NeB1hExEe+nroVS6vmY0q6u8ITs582HufDOnhyqlAI6+s76rLz30d56NfDy+b7IFXpr/Sskbv1n4fD4UNxf0EVn97nhUI6UwOfPnaaAfDd60Kr/ANNbctLUKuOlDJjdHw165V1v4kIEqVlHM28v2rtVOl7f1rUdocA47lCAmBJN4v0K2U4qUkmyHeVp0aMp046n2IiuPdCnVkaFRI8iTSulVKvVsj5XKTlJt9pxpStp2a7PuY3FN4ZqM7pgE6AAFRUeQAJoeTWZamfdtIG0Sj/MGz38ka6thRHMIzVJ9u7S2XsZZw2HwjWOxTdnXsR7bYVqQEXEgmIERoSTNavZvfKpt9Lh2fsy03bZLLkEFJSFhRsQSIIIoCuVVlCZMATVl9p0bFfbaxaUY3DfxOfMhgMuIQ42RmQUKUnKSFpUMpghQsLipR3WdltnpQ7j/BeLWHGZD2JKPeQM6lIablIyiLlSjmMeyQaAjfabDnYuykYNKoxm0AHMSRYoZAyhjyKioTvhe4iq8x+x3WUoWtBCHUhTaxdCh+FWhI0I1BsYr09qe0juOxbmIdJlajlG5CJOVA5JFq6Nm7ffw4UGnVoSr3k6oVG9SDKSRxIoDad3/ZVePxzTYSfDSoLeVoENJMqJVukCBzIrbd8e22sTtRZZIU2yhDIULhRbmSDvAKiJ35a6+zTm0NrvpwSX1paXKnAkBDSUJ1UtDYSFbgAdSoaTNTnFdnm8LiU4DANMgshK8btB9tDvhD3imXAW2/YAOX8QH8yqApGK94axGEdQoh7DuCFoJCm1clJmDGtxzqxdnIwSts4naKW207Mwa0kgJ9lS1JDaC02BBl0FzLaAPIVPe0uA2XtPDJxj2Kfcw2CCxI+zzqMLUnMtsKWowlOVMXtrQGr7Bd9jDqA1jyGHUwA6B9muBHtRORWv4b7tKs/D7SQ4gONLQ4jcpCs6bamUmN3HWqW7rn28XtR7HqZZw2GwLBCUtpCUpBzBOc/eWG/EJUbkpFazsZt3E7T2o9hwtbeFxy3HH20gWbABgKiUkpShvMP5t9AX3gdoNPoDjLjbrdwFIUFCU6iRodPlXeCbWNx5+k+VVmvvDweE27imlktNFDLRUkZmg60lUqWBdJAKGpSD/l3gCRY+CxiH0JW0tDjaxKVJUCkjjInn8aA0feCf8OeuR7h3DVaN+o0qlzPXXKrn7w1Rs565+5pBPvp1k8frVMA2/X4eX9Kqrz30d56NfDy+b7IeVuuvjTNYdfCsRa8detZJHGPy3/ThNQzpQk8J66+dcfj1Fcjv5detYF/Xz66NDIPX0rU9pscpttISSCokHjAB+smtliWMyFJCspIIkX4aDn+VQva2FdbOVZUUycsmQecTY6VLtacZSy3+Rz/XLupRouEYvDXvLsPATSsEUq2PnpirD7icehvbLYWQPEbcQkn+YgKHqQkj1qvK5IWQZBgjfQG27XYFxnH4lt2c6XnM075USFeSgQqd4NaiKn6O9Bt9pKNp4JrHKQIS9nLD0DitCZV+e+uzAd4OzMOoLY2M34guFPYhbwB5JUgi3pQDu57qn8fldelnBA5lKJKS4AL+GOG7ObCTExFbHvZ7wmloRs/ZxSnCND2y3ZCzqEJjVANyfvKPKTG+1nepjsfmQpzwmFW8Fv2URwURdYsNTHKoeTQGKUpQF0dyu0WsHszaOMyhx1kJJTMHKkKKRMSApRN/w8qguL25jNrYjwUwhtalL8JByMoklannSdYuouLk/IVptg9pHsIpRaUmHElDiFpC23EHVK0KsR8xXo2h2wfcaUygNYdlcFTbCEtJWRf2yBmXeLKJAgQKA3gbbxGIw2ysI7OGU6jxHoILzqrKeynRKU+ylPBMm6jUi74sQXMZh9k4Jv7PDhIS0gRLrgkW0shQMnetZNVZgMetl1DraihxtQWlQ1CkmQb86k23O8rE4nOQGWVvJyPOMoShx1MRlWse1lgRlBgwJmBQEu7x9njZWysLs5oyvFK8bEqF86kBACR+DPoP/bHE1sey+yF7A2U/tB5KRi8QlCGW1AyjMZCV8zGcp3BsDWYr9nvS2glttHjIJZGVtamWVuoTAEJcUgqFgLzNta8uE7wMahCkF0OpWvxIeQ3iIcv9onxUqyqubjjQHoVg04dleJxeVzE4pKiyyqSoeLM4p4brElAN1FQVoPa13Zztli8CvNhnlIB1TZSDMXKFSkmwvE21rWYzHLdWpxxalrWSVKUZUSd5JrooCzsV34v4jDOMYhlo549tvMgiCFe4SQdBoR61rdn7abd0MK4Gx/eoHXJKq0VaEam75Lbp/Vatl7MUnF7tfyWSkb+O49eVYJnjf8qgOC2mtoyk+YNwfSpXs7bzbpAnKqdD9AR+xqvq20obrdHXWPW6Ny9MvZl49vkzZZeXWvXnQpPD+lracuVcl6ddf1rE/H5+vyqKXuQRfiOvSvDtXDtFGZ2ITob/APxEXkxp517Uj5ddGop2oxRLgRfKgb7STvipFvBynsyp6vcwt7duSTzsk+P/ACNK8RJgQJMDW3nWa6yaVcnzVvJilKUMClKUApSlAKUpQClKUApSlAKUpQClKUApSlAK5IVFcaUBJNidoPuOm25R1HInhUiS4FXBBHI263VXaa9WHx7iAQlRAO7zEVCq2qk8x2Ol6f16dCPq6y1Jcd/kTdeNbAlS0W5jUTqPgKgeLxRcUVKMknoeVcCa4Gt1GgqRB6l1Sd9hNYS7MmKUpW8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46" name="AutoShape 10" descr="data:image/jpeg;base64,/9j/4AAQSkZJRgABAQAAAQABAAD/2wCEAAkGBhQSEBUUExQSFBQTGBkYGBgYGBYVGBsZFhsYGB8XGBgZGyYeHBokGhUWHzsgJScqLCwsFR40NTAqNSYrLCkBCQoKDgwOGg8PGiwkHyQvLCkpLC0sLCktLCkpNDUpLCwtLSksLCwpLSwsKSwpLCwtLCwpKSwsKSwpLC8sLCwsLP/AABEIAP4AxgMBIgACEQEDEQH/xAAcAAEAAgIDAQAAAAAAAAAAAAAABgcBBQIDBAj/xABCEAABAwIDBQUFBgMIAQUAAAABAgMRACEEEjEFQVFh8AYHE3GBIjKRobEjQmLB0eEUUvEVJCUzQ1NygjU0Y5KTov/EABsBAQACAwEBAAAAAAAAAAAAAAAEBQEDBgIH/8QANhEAAgEDAwEECAUDBQAAAAAAAAECAwQREiExBUFRYXEGEyIyNHKRwSOBsdHhJDNiFEJSofD/2gAMAwEAAhEDEQA/AKNpSlAKUpQClKUApSlAKUpQCpD2f7AY3Gt+JhmFON5igrzICQoAEgyoHRQ3b6j1Wb3KduThsSMI6r+74lUJFoQ8rKAq+5QGUjiUndQEQ252FxuDSVYjDuNoGqrKRJMRmSSJndzFaGvtF9hKkFK0hSFyClQBSQfukERBFuF6+f8Avf7tmsAlvEYVLiWnFKStBVnDatUwSJggKsZ93WgKupSlAKUpQClKUApSlAKUpQClKUApSlAKUpQClKUApSlAKUpQCrL7mOwzOOdecxKCplkJAGZbcuKMzmQQfZSkmAdVCoHsTYruLfbYZTmccVAF/VRgWSBJJ3AGvq7sl2YawGEbw7ZEJuVGxWs+8rdNxpuAAvE0Btk3SB9Tm3bzrwrjicKh1JbWhK0LELSsBQI5gyDu+FdpVERc+vw+dcEpHLnpzHlpFAVr2t7lsAcI8rDtlh5CFOIIW4tJyAqyqC1H2SLSLix5H53Ir7SWhKpCrg6gwZBEXB1BuKo/vP7psLgsI9i2VvA+IkJbOTIkLVBSPZzWm19IoCnKUrIFAYpXcMOqJgxxgx8aNMFRhIJPAXpk9aXxg6aV6XcGtPvJUnzBFecimRKLi8MxSlKHkUpSgFKUoBSlKAUpSgFKVzSidKGUsnCvdsXZDmKxDbDQlx1QSkbpO88ABJJ3AGpf2L7osVj0hwlDLMkZ1e0okahLYvPmQPOrt7G93OE2YAWx4jxmXnIz6QUoAEITrpfiTQNNPDOvu77AtbNw8QleIUPtHQBmm3sNkgKCBYRYkySBoJYhVo87mTx38f0rmlu8cN2nD9a4zbUfTq5oYCUenPyn9aynyn4GR0fnWSuAJiw8tTGhrPADefp+lYBgi8wDwjlv+HXDwbe2I1jMK5h3gSh0QTAkGbKSTopJEjyrYZuZPK89XHxooHd9N39TQFGbc7jGsNhFvHFOLWjLAyJQk5lJTGqjvPwqFNdl20qBzKVBmDAFtxr6E7wVj+znhYWTpv8AtEjhpJqlo58Z9OjUC6qzhLEWdf0Gxt69Fzqxy1L9jilIAgQBpHLrdzrDbITmhIBPID51zUOX78+uFD6fL51X5Z2GiO23BhxOYXEg8YiOB+tRftDsdDYC0WBMZeesjlUlxGIShJUrRIm0enz/AC51CdrbTLy8xsBYDgPPeam2kZuWVwc16Q1aEaWiSzN8eHj/AB2nhNYpSrM4UUpSgFKVzCJ0oDhSvRiMGpswtJSSAb8DXnoepRcXh8ilK92ytn+K4EwY1UeArDaSyzNOnKpJQjyzu2NsfxiZOVKdTrruFSvB7MQ0ISmDpOs+ZrlgNmoZBCJ9qJkzy8oE13gddfWqmvXc3twfQ+mdKhbU05xWvtfP0Lg7r/8Ax9v9xet+HzqVZ+fXlry9aivdYB/ACD/qL3z/AC633CKlsAzMflvqyo/215HEdS+LqfMzkANfma4hZm9iANf39KypQ1nzH9KweEQBy/KtpAA0Gg+WtvjWFbh8LWrKU6anebHz9N1cVEAXFt/7zIPnyrAOaU25+sa/vXAEgbv0k+VZPl153j96flzvBm/0oCPd4Y/w97/r6e0nXlVLI61mrm7wkg7Nf0B9jcdy0R1uqmEH13VWXnvo7v0b+Gl832RlXXUz1zoD1auK3QkSSAB5CN2/0rU43tI2kQn2zwFh8Y6+saFOU+EXle8oW6zUkl+v0PbtHAeKgomNDOunEcKi21thqZO9Sf5oi/CmK7ROrm4SDuSI9J1rXuYpZEFSiOBJNWVClUp8vY4nqt/aXbbjB6ux5x/0dRrFZmsVLOeFKUoDnkqVbD2N4Y8RfvRZIFx+9avswyFP+190FQ01EcamM9Hj5VAuqzj7COt6D06FSLuJ9nC8e8hm2tqh4iE5cs66mY/T51qKmTHZtsZiqVFU8ss8OelebG9lm0NqUlSipIKrxEC8QL6b62Qr0l7KId30m+qN16iTfL47P4ItUn7H/wCp/wBY5+9Wjwmz1OKhIJ57h5mpjsjZfgoKZzFRuYjS1qXU0oOPaOhWtWVzGtj2Vnf8j2G0x5dfIVlV+rda0T0Ot96yUzHOqk+gFu91o/uFv91fPhUvKfM66HnwNjeoh3Yf+PE2+0ciR5GR1vNS/P1fnNXlH+2vI+W9S+LqfMzCkX13iAP6WPVqwnyNt+nrHw6tXJIB9oX+VjXViHkNoKlkBCZUtRiwFySY4TW0gHYiZ3fXXr40E8R8I5+u+q3V31sEOFLJUEFORKlJQpYlWZQ3CAlJAsTIqZ9n+0jOMZ8VoyAPaEQUqMylW6wtbhWM5MJpm0CZ5D635WvbdWZ4nq/71nKeuW+a4FG/Tz46/lFDJHu34P8AZzw/4b7e+mvn/a/aBLRyohSxbkn96t7vp7YN4bBHDTOIfAyj+VAUJcO7UFI4meBr5xUqa0zoqc9Ui2tup1La3dKls285O/F45bipUok9aDdXnmk1itySXBVynKb1SeWZmsUpWTyKUpQClKUB6sDii2tKhuOnEbxVgZ/h8eP5VW01L+zTbnhkqkpMZQbwI15A/lUK8gnHUdT6O3Uo1XRw2nv5Y/fg3IPnf4ny51hxIIIPlEc/2rP19fztRI1tbTo1VncNJ7BMf0/anXppWJ6+WtCr0PWkdflkJYMQOW7iPjXMDz58fj1pQD0t9I+tAnh+VYMlu92KowEafar4TaP0qWjh1x1vJqJd2CpwAAkQ6u/qm3XCs9vO0owgZKTfxCpQk3CEKICgDoVra+NXdJ4pryPlfU3i6qP/ACZLEAwDpyjSOHPSoF3ybQU3s9KEkp8ZwIcICT9nlUogzaLI+FSvswFjBsBaipfhIKlRqopBJPAydLaW4VqO8ns4cXgVBB+0aPjI0E5AqUSBvBPDQaVsfBAfBDNg90gxGCQ45iFNrdSlSEpSAhuYMKCjmUSCJuN2tdfdA6prHYvDKsCgzEQVsryZhqRIWs+oqJ7I7e47DsJZZfCUXyghKlJECcmaYA1F4EGpx3M9n1Q7ilSQ6A22SDJGYlari0kI5WNeFysGpNNrBZmIxyGlIStQCnVEIH8yspVA3TAV57qzg8el0ZkLzJJUOUpJSRx1Ser1Au8zbyQpGHKVoW0W3mnJEEnxEwmLhSTBuIOTymN7I72EbPYeQ8lx15xwuISISJWTnKlmcozJzRlN1GBFZ1+1pPXrFr0lfd6G0lvbWxRX9xxTaRwQ37KR8BPmTUUrZdpNrfxWLfxGXJ4zinMs5suYzGaBPnFa2thsFKUoBSlKAUpSgFKUoBW12ft1xqBOZIEZTp6HUVqqzmrzKKksM20q1SjLVTbT8Cc7P2yh2IMK3pJv6V7yOHy61quErI0qRbD28bNuSZPsq3g7geXOq+taY3h9DsendfVRqncLD/5fuSUC2/T51yJ+fp1u+NYB9eprB/TfH09agHVmEjnz4RvoB5dbrDqazmniOuvnThw+vPdQyW/3WH+4Cf8AcXb1FV33mYk/2liM3uoSiNDEtonynKkelT3u+STstYTIu9BG4kWPpPW6qdsbX8d4uLP2hQ2CY+8htKT7PErym361bJ/hRR8k6y/6mov8mXZgMetGzmnHMiXfBQCkWTnUkAJvNgoxyANcNkdrGlNguOtAyQFlQShd7KBNgo70zKTI4THtqYR8bPYUsqUS2S4TmEKWQ4skfiQVIgi1xvtoBKMym1uNlUklKlJzQT7wiNSL8hffUyjbVa+qVNpaex9vbkq695GhKMZLkkO08Ds9x/OMHh3UqMrcEoUokgS2mRnge0SNd0kVKmdt4dCAlooJA9hpFlwLwEAApuN4Ateq97AFJddDyvEjOXFrlZgJUcqpmCPaN4twmvHg+2yP4hXjNrdwpzBLPtkpSICVALV9oBAlJ0KjA0qv1Vk3ut/NY/cl64x97Y33aNg7QwilSFP4YlfsgpCmVGVBKlWUUFJEyJ8IG2cE/P22cV4jylAyNAdJCbAxzifWvpLtLsVWLU8ywfDK8OtOafYJUgJyxPsyFNA8RGpSK+atq7PWw8tl0ZXGlFChrBSYNxYjnvrfR3y3ytsmdC1ajyUpSpBkUpSgFKUoBSlKAUpSgFKUoBXJK4rjSgJ1sXHeI0kz7QsRr6nkda92bjf5ctOtKr3D4pSFBSTBG+pdsPbfiylQAUBOtjzHPlzqrr27jmUeDvOk9ZhWUaNXaXCff/JtEjrW4rB38/26muRNutCa5BN/n+VQjpixuy2OLOxnXAVDw3FLt/KhTalRzKQoVWgaT4sySkLuTFklRUSSYtcX3QeFWDspRTsFySAFuFBm0JdU23rNrrBmq4bblJRN/dIBTcQbQb6JA9TVn/sj5HyHrXxk/mf6l8bZfS9s5TjfspdQlSCoZTlUoRIOljpzquENuqTKEZx+JQzkXm0acJ3RVi9o8rWCUgH3UpSJPtQgSNdbJ4b6rDZuIKGz4a0wCsSoKIBK1EEkGYExwtG4VLVW6jmNrjU8c925EnTt5SUrjhI963vBaxUCfs1A5bQHU5SDrIEq0+pqFBBVlEqUU243ESRcDeRNpB+M/wCyuB/ivEQtUJxCXLiBvOWxBmAgTxrUM93WJXiThpbaUlsL8TOVBSZLeZICMxlQVYkSNajSp1FhS5ws/RGqpH1ks0+Mv9Sb93qytBzE5v4fD79ykK9rTghI4HLyqiu3+w1MYx0KBlKilWsyDY3+6pJSQdL19H7EwSWXltpBAShCQDeyEoi/kv6+kI7y9jtYl5BaUC9nbYcR70+IooSoxvSo5SL7uFeqW0du9/qSnGXK7OfI+fTWKsHvM7v2MGlOIwj4cw7jim8pOZSVpBUQDHtJgDW4kazNV/FSj201szFKUoYFK5JRNFpigONKUoBSlKAUpSgFKUoBXt2TiQ28hR0Bv5Gx+teKsg1hrKwe6c3TmprlblkIXYEHXfa/QrI438zpNR7spi8wU2TEXTPzHXGpATpAOm6J1qjq0/Vy0n1Kxuld0FVXbz5libGYz7AxKZMjxVJGl0FKwJPNI+NVowqPagSAd494AjSLjl+tWh2VwZd2I+hObOrxiiNcyQFJy21zAVVqSQqCCCfeNkwoKSCOBED4+VT8exHyPl3Wl/V1H4stvaGJcf2fh1OKBWtpLjntIbCioIEZlQB7xg8ud4bgtmuNhST4eUkEf3jDayufZDgHC07la3nnt7aYd2fggkQkICCLGS0XU3g/zISdK49ntjM+GpbzVjmCAQkhSZAItdDuYHKo23RWt39W2m5Qa+mfDvJEul0q1p6+pLnZI3HY8nC5S4EFKREJew0yQoQPtYi+s3nSt012hT/aCnso8JWHS0IfwxVmSvN7odgD2lbzcelRzHdjmHEqLQQ2rNMgZkQmQYSNBCCsZYIzX3Coc6lKZ9hK8kynS4OmbjryvUeN9UrNy1LPl+Xf4Eyy6ZSqUpaJPKWcfsXLs3aKXceFpASFJCT9o0omAozDa1cEiT891bYnapbx6wge0rFeJJsmQ8CASSAB4gmRFrGK2HYdjwtpBKfaAgZgkjMFFBBg8l8I1itD2jbjGYhsg/5yhqBYuKBOvBU+prfSnJxy+/yKvqUHaSSg8ppfR7m77TdlcPi9mF1tb6U4Z1YQZBDhcLQU6pJEpmCAJEBI9a0d7JDKSlZkTqI4/DSrrdwRa7PQbKWEuEZSkS44FRCrggRqargjf+vU869Vqs6bSXcdR0Wxo3tvKdZZlnnL7itymu3DYVS1BKQSToBU3f2W0oyptBO/7vrYiu9nDJQISEp00EdXr272ONluIejNTX7c1p8OTU7H7PBshS7q4bgfzNRvaiYeWPxH61Ppjrjf9Kgm2/8A1DkaZjWLapKc22Z65Z0rW3pxprG/12PDSlKnnJClKUApSlAKUpQClKUB69nYwtOJWN2vlvFTtl4LTmSQQRbyPQqupre9lsdlcyHRenIi4+NxUS5o646lyjouh9RdvU9TL3ZP6M+hu7VZGzpAlQcWRJyyQBCZOk2E8+VVdtZpP8QpbYhpa5AI9pOdfuwbeyoZFc2weFWn3Zj/AA8a/wCY5GvLdHOoH3h7I8DHKKQA0/8AaEDSSQV+SgpRVHB3lFMfhRKPrSzc1PmZr1qzYBsD/QUc6QDYOKdKZvEyqPSthhFNttnw1AKQk5wmSlRWLjxoBWSWyfDI/CONabs00Fl5sFRDreVOtyiVJUQkaDKF5Y3Hyr1qxLrMN4hKioKBAKveQVTklPvIUSIcEkRoZMQKkctp9pKtpTuLSNOHMW9vM9OB7WONLWMqVthRB1BMHLZUwREi/IzpXbjEYXFFLge8I/6mYpAmRBUCbKhSRI4b9a02JDRStSFJCyZCVJCFErIUcsaggLTB90ZYuq3W42FOlLYUsTCBlzOEeSZJJ9Y8hWiVGKeY7PwLy1tIVYpw1U5R95vj7G+2BtltvGqej7MABOpKiVNIT70kEkA62jlFehjZP8ftVRdbLaEltx4G4CglKQ0CfvKUNDFpsTFaPaWCUzh2vZhxxzMZgyG0whuxPuqcJVaBKQbgxJexOHTiEOJxGMCXHcQFeGFJzqUnIvMRvJVIA3A20qfbRwih6hVo1bj1S4jhZ8ETXvAV/hr0/h+OdPyqmMuvXXlVz94d9mvf9df+aeVUuok/GvN5768jrvRr4aXzfZHGfT9658P36+lYzGIjT6evn8qZPn18NahHTGAdbxv6+NRLamxnVPqhCiFGQYtB56CpcD+1ZCbfn5a9b63UqrpNtFb1Dp8L2EYyeMPOxDF9mnEoUpRSMoJjU28q1JTVkDfpz/bz/WoRtrZZZX+FUlJ5cPMWqfb13UbUuTk+sdIjaRjOlnTw/PsNbSskUqYc2YpSlAKUpQClKUArvwmKLa0qGqTNdFKw1nY9Rk4tSXKPo/ub2+l/BuD7NJbWpWULzOBJHvLbyyB7NoJnlAnu7yezq3WRiWFn2cq3EBPvJTMOwq4UhCiDvKSdcoFUJ2U7UvYDEpfYIzAEKSqci0nVCwCJFgfMA7q+mMO5/H7MQVPpScS0JcZJbGY65Qr2on2SkwbqG+3nStOkVpSrNyny+SkcDjS2626iQQcyVj2wFe8JPGQdTU02t2xwqmsreGUnOMzqLZUqVrlbUMpkAGU5ZBE3rqxvdLiEQGfCeQPdUlXhK3/dJgGCdDHzrwO9htoJVmThyTmH+YW1pI3TKgY119KhSpya0tGuwcaVX8VPTh8d/YbIdkkuLaWwZbdEpCCFBSYMlClxkgRmS5dPsxmJy1y2PtvCNvpZy/ZglJdQrIk8VKdUA44iZuSBY2iKjOG2xicGhxhDwA9rMG1JWmXAAvKsCbgD3VQItxEm7N91630ocfeYS0QCEs5V5hrCl+7Fo0P1rxGhFvC38y+qzmoL/Uybi09OO/syaHtLtX+Ixh8EZWxDbCACIQBGdKBcFSiojSZE76nPYPu/Lam8RiUnOmC22fuk38Rd7uXNt0yb6SnYvZHDYY5mWUhY1cMqWf8AsZIPw1rcknXTTXTnx41NjT31M52NL2tUuSN94CgdmvH/AIcvvp0631S4N/MfWro7wf8Axz273fT2k2jz5VTAA/Lr1+lQbz315H0L0a+Gl832RgJHz640zSN1ut9YUk/H6c+t9ZP0qEdMJtr1rNDw/YeluudZCPXrh1pWAkk9dcqGDJ4cbfnu8q8+OwiXUZVXB0O9J4jy4V3k0UL3tv8Az0+deotp5R4q041IOE1lPkgG0MCppRSr05jiKV3bY2iXlzoBYDlP1pV7HOFq5PlFwqaqyVL3c7GvpSlejQKUpQClKUApSlAK2fZ9pp3Est4lxbbCl5VLGU5M9s8KsEgwTyBrWVkGgPsfYuASww0wlRUGG0NAmJIQkJBUB942MfiqBd5v8V47bKFqUy8IQ2mUysQkhUXUCSDe1+VaPub7yy5k2fiLwkpYc1MJCj4S5OgSISRwAq5FsyQqASJAJFwDrB13C2+vE46lgkW1f1FRVMJ47yJ7I7vMOjCqadSHVugFar2UkGAg6gAkxvN54VEdj7OxWF2knDtrU2leaFZStK20pKyrLoTusbKPlNuAWEeen7/PhXWpsZsxGkxMHUQYO7hXh0ltjbBthe1Fr1e1q5z3968jsm145bj8fWsJOsHy+Gsgmf3pEAR6G/0Hl86GIM/TdrpyJraQiOd4Dk7OeuL5N/FabWPU1TAVHU9eVXT3hpH9nvaaojT+dPpuj0NUpk61+PyqsvPfXkd56N/DS+b7IyoR+kR1v+FEq6Gt/wB6yetPp6VxVv63fKoR0wAv8uvj8qyU203aHX57/wBKE0+P9evlQwCuR6W9KwLboESecDzrJ4efHreaEa6/rwB631lHmXDK5dNzGk1msOJgmaV0B8hlycKUpQwKUrd9jOzhx2Naw85UrJK1fytoBUtXCyQfUigHZvsdiscojDMqWE+8uyW0b/bWbCwJ41tcV2WwOGtidoB1waowbXjj/wC5akInymK93bztwCP4DZ58LZ7PsQg3fP3nHFaqBItx1OoAgU0BJi5skWCNon8RXhx/+cpHzr17H7GMbQWW8C5ivEAkpew8oA/E8wpeUc1IArX9iOxy9oYgoCg202nxHnVe622nU+cTA5cATXs7WdtA4j+Ewaf4fAtmEoT7Knot4uIVqtZiYNh6TQHi212DxeFbLrraPCBIzodZcSYOWRkWTEwNLTeKj1b3sttdLbgafBXhXiEvI4AmA6j+V1EyFC+oMhRBdtuzJwGNdw85kphTatMzawFJJ5wYPMGgMdiNmuP7QwzbSihZcBCgcpSEe2VA8QlJI5xX1wlcC+h+UxGn5V8c7E2w5hcQ2+0QHGlBSZuPIjeCCRHA19Ld3veaztNBTAafT7zJUFEpEe22YEpvpqI5yQJiD5T8euuFJvz38hw1miRaYE7uG+5oVcBcjhaehQCDe/lw/eZrAOnE677VynL6nj9OuFYJtu10k/PjesAjfeGf8NeB1hExEe+nroVS6vmY0q6u8ITs582HufDOnhyqlAI6+s76rLz30d56NfDy+b7IFXpr/Sskbv1n4fD4UNxf0EVn97nhUI6UwOfPnaaAfDd60Kr/ANNbctLUKuOlDJjdHw165V1v4kIEqVlHM28v2rtVOl7f1rUdocA47lCAmBJN4v0K2U4qUkmyHeVp0aMp046n2IiuPdCnVkaFRI8iTSulVKvVsj5XKTlJt9pxpStp2a7PuY3FN4ZqM7pgE6AAFRUeQAJoeTWZamfdtIG0Sj/MGz38ka6thRHMIzVJ9u7S2XsZZw2HwjWOxTdnXsR7bYVqQEXEgmIERoSTNavZvfKpt9Lh2fsy03bZLLkEFJSFhRsQSIIIoCuVVlCZMATVl9p0bFfbaxaUY3DfxOfMhgMuIQ42RmQUKUnKSFpUMpghQsLipR3WdltnpQ7j/BeLWHGZD2JKPeQM6lIablIyiLlSjmMeyQaAjfabDnYuykYNKoxm0AHMSRYoZAyhjyKioTvhe4iq8x+x3WUoWtBCHUhTaxdCh+FWhI0I1BsYr09qe0juOxbmIdJlajlG5CJOVA5JFq6Nm7ffw4UGnVoSr3k6oVG9SDKSRxIoDad3/ZVePxzTYSfDSoLeVoENJMqJVukCBzIrbd8e22sTtRZZIU2yhDIULhRbmSDvAKiJ35a6+zTm0NrvpwSX1paXKnAkBDSUJ1UtDYSFbgAdSoaTNTnFdnm8LiU4DANMgshK8btB9tDvhD3imXAW2/YAOX8QH8yqApGK94axGEdQoh7DuCFoJCm1clJmDGtxzqxdnIwSts4naKW207Mwa0kgJ9lS1JDaC02BBl0FzLaAPIVPe0uA2XtPDJxj2Kfcw2CCxI+zzqMLUnMtsKWowlOVMXtrQGr7Bd9jDqA1jyGHUwA6B9muBHtRORWv4b7tKs/D7SQ4gONLQ4jcpCs6bamUmN3HWqW7rn28XtR7HqZZw2GwLBCUtpCUpBzBOc/eWG/EJUbkpFazsZt3E7T2o9hwtbeFxy3HH20gWbABgKiUkpShvMP5t9AX3gdoNPoDjLjbrdwFIUFCU6iRodPlXeCbWNx5+k+VVmvvDweE27imlktNFDLRUkZmg60lUqWBdJAKGpSD/l3gCRY+CxiH0JW0tDjaxKVJUCkjjInn8aA0feCf8OeuR7h3DVaN+o0qlzPXXKrn7w1Rs565+5pBPvp1k8frVMA2/X4eX9Kqrz30d56NfDy+b7IeVuuvjTNYdfCsRa8detZJHGPy3/ThNQzpQk8J66+dcfj1Fcjv5detYF/Xz66NDIPX0rU9pscpttISSCokHjAB+smtliWMyFJCspIIkX4aDn+VQva2FdbOVZUUycsmQecTY6VLtacZSy3+Rz/XLupRouEYvDXvLsPATSsEUq2PnpirD7icehvbLYWQPEbcQkn+YgKHqQkj1qvK5IWQZBgjfQG27XYFxnH4lt2c6XnM075USFeSgQqd4NaiKn6O9Bt9pKNp4JrHKQIS9nLD0DitCZV+e+uzAd4OzMOoLY2M34guFPYhbwB5JUgi3pQDu57qn8fldelnBA5lKJKS4AL+GOG7ObCTExFbHvZ7wmloRs/ZxSnCND2y3ZCzqEJjVANyfvKPKTG+1nepjsfmQpzwmFW8Fv2URwURdYsNTHKoeTQGKUpQF0dyu0WsHszaOMyhx1kJJTMHKkKKRMSApRN/w8qguL25jNrYjwUwhtalL8JByMoklannSdYuouLk/IVptg9pHsIpRaUmHElDiFpC23EHVK0KsR8xXo2h2wfcaUygNYdlcFTbCEtJWRf2yBmXeLKJAgQKA3gbbxGIw2ysI7OGU6jxHoILzqrKeynRKU+ylPBMm6jUi74sQXMZh9k4Jv7PDhIS0gRLrgkW0shQMnetZNVZgMetl1DraihxtQWlQ1CkmQb86k23O8rE4nOQGWVvJyPOMoShx1MRlWse1lgRlBgwJmBQEu7x9njZWysLs5oyvFK8bEqF86kBACR+DPoP/bHE1sey+yF7A2U/tB5KRi8QlCGW1AyjMZCV8zGcp3BsDWYr9nvS2glttHjIJZGVtamWVuoTAEJcUgqFgLzNta8uE7wMahCkF0OpWvxIeQ3iIcv9onxUqyqubjjQHoVg04dleJxeVzE4pKiyyqSoeLM4p4brElAN1FQVoPa13Zztli8CvNhnlIB1TZSDMXKFSkmwvE21rWYzHLdWpxxalrWSVKUZUSd5JrooCzsV34v4jDOMYhlo549tvMgiCFe4SQdBoR61rdn7abd0MK4Gx/eoHXJKq0VaEam75Lbp/Vatl7MUnF7tfyWSkb+O49eVYJnjf8qgOC2mtoyk+YNwfSpXs7bzbpAnKqdD9AR+xqvq20obrdHXWPW6Ny9MvZl49vkzZZeXWvXnQpPD+lracuVcl6ddf1rE/H5+vyqKXuQRfiOvSvDtXDtFGZ2ITob/APxEXkxp517Uj5ddGop2oxRLgRfKgb7STvipFvBynsyp6vcwt7duSTzsk+P/ACNK8RJgQJMDW3nWa6yaVcnzVvJilKUMClKUApSlAKUpQClKUApSlAKUpQClKUApSlAK5IVFcaUBJNidoPuOm25R1HInhUiS4FXBBHI263VXaa9WHx7iAQlRAO7zEVCq2qk8x2Ol6f16dCPq6y1Jcd/kTdeNbAlS0W5jUTqPgKgeLxRcUVKMknoeVcCa4Gt1GgqRB6l1Sd9hNYS7MmKUpW8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48" name="AutoShape 12" descr="data:image/jpeg;base64,/9j/4AAQSkZJRgABAQAAAQABAAD/2wCEAAkGBhQSEBUUExQSFBQTGBkYGBgYGBYVGBsZFhsYGB8XGBgZGyYeHBokGhUWHzsgJScqLCwsFR40NTAqNSYrLCkBCQoKDgwOGg8PGiwkHyQvLCkpLC0sLCktLCkpNDUpLCwtLSksLCwpLSwsKSwpLCwtLCwpKSwsKSwpLC8sLCwsLP/AABEIAP4AxgMBIgACEQEDEQH/xAAcAAEAAgIDAQAAAAAAAAAAAAAABgcBBQIDBAj/xABCEAABAwIDBQUFBgMIAQUAAAABAgMRACEEEjEFQVFh8AYHE3GBIjKRobEjQmLB0eEUUvEVJCUzQ1NygjU0Y5KTov/EABsBAQACAwEBAAAAAAAAAAAAAAAEBQEDBgIH/8QANhEAAgEDAwEECAUDBQAAAAAAAAECAwQREiExBUFRYXEGEyIyNHKRwSOBsdHhJDNiFEJSofD/2gAMAwEAAhEDEQA/AKNpSlAKUpQClKUApSlAKUpQCpD2f7AY3Gt+JhmFON5igrzICQoAEgyoHRQ3b6j1Wb3KduThsSMI6r+74lUJFoQ8rKAq+5QGUjiUndQEQ252FxuDSVYjDuNoGqrKRJMRmSSJndzFaGvtF9hKkFK0hSFyClQBSQfukERBFuF6+f8Avf7tmsAlvEYVLiWnFKStBVnDatUwSJggKsZ93WgKupSlAKUpQClKUApSlAKUpQClKUApSlAKUpQClKUApSlAKUpQCrL7mOwzOOdecxKCplkJAGZbcuKMzmQQfZSkmAdVCoHsTYruLfbYZTmccVAF/VRgWSBJJ3AGvq7sl2YawGEbw7ZEJuVGxWs+8rdNxpuAAvE0Btk3SB9Tm3bzrwrjicKh1JbWhK0LELSsBQI5gyDu+FdpVERc+vw+dcEpHLnpzHlpFAVr2t7lsAcI8rDtlh5CFOIIW4tJyAqyqC1H2SLSLix5H53Ir7SWhKpCrg6gwZBEXB1BuKo/vP7psLgsI9i2VvA+IkJbOTIkLVBSPZzWm19IoCnKUrIFAYpXcMOqJgxxgx8aNMFRhIJPAXpk9aXxg6aV6XcGtPvJUnzBFecimRKLi8MxSlKHkUpSgFKUoBSlKAUpSgFKVzSidKGUsnCvdsXZDmKxDbDQlx1QSkbpO88ABJJ3AGpf2L7osVj0hwlDLMkZ1e0okahLYvPmQPOrt7G93OE2YAWx4jxmXnIz6QUoAEITrpfiTQNNPDOvu77AtbNw8QleIUPtHQBmm3sNkgKCBYRYkySBoJYhVo87mTx38f0rmlu8cN2nD9a4zbUfTq5oYCUenPyn9aynyn4GR0fnWSuAJiw8tTGhrPADefp+lYBgi8wDwjlv+HXDwbe2I1jMK5h3gSh0QTAkGbKSTopJEjyrYZuZPK89XHxooHd9N39TQFGbc7jGsNhFvHFOLWjLAyJQk5lJTGqjvPwqFNdl20qBzKVBmDAFtxr6E7wVj+znhYWTpv8AtEjhpJqlo58Z9OjUC6qzhLEWdf0Gxt69Fzqxy1L9jilIAgQBpHLrdzrDbITmhIBPID51zUOX78+uFD6fL51X5Z2GiO23BhxOYXEg8YiOB+tRftDsdDYC0WBMZeesjlUlxGIShJUrRIm0enz/AC51CdrbTLy8xsBYDgPPeam2kZuWVwc16Q1aEaWiSzN8eHj/AB2nhNYpSrM4UUpSgFKVzCJ0oDhSvRiMGpswtJSSAb8DXnoepRcXh8ilK92ytn+K4EwY1UeArDaSyzNOnKpJQjyzu2NsfxiZOVKdTrruFSvB7MQ0ISmDpOs+ZrlgNmoZBCJ9qJkzy8oE13gddfWqmvXc3twfQ+mdKhbU05xWvtfP0Lg7r/8Ax9v9xet+HzqVZ+fXlry9aivdYB/ACD/qL3z/AC633CKlsAzMflvqyo/215HEdS+LqfMzkANfma4hZm9iANf39KypQ1nzH9KweEQBy/KtpAA0Gg+WtvjWFbh8LWrKU6anebHz9N1cVEAXFt/7zIPnyrAOaU25+sa/vXAEgbv0k+VZPl153j96flzvBm/0oCPd4Y/w97/r6e0nXlVLI61mrm7wkg7Nf0B9jcdy0R1uqmEH13VWXnvo7v0b+Gl832RlXXUz1zoD1auK3QkSSAB5CN2/0rU43tI2kQn2zwFh8Y6+saFOU+EXle8oW6zUkl+v0PbtHAeKgomNDOunEcKi21thqZO9Sf5oi/CmK7ROrm4SDuSI9J1rXuYpZEFSiOBJNWVClUp8vY4nqt/aXbbjB6ux5x/0dRrFZmsVLOeFKUoDnkqVbD2N4Y8RfvRZIFx+9avswyFP+190FQ01EcamM9Hj5VAuqzj7COt6D06FSLuJ9nC8e8hm2tqh4iE5cs66mY/T51qKmTHZtsZiqVFU8ss8OelebG9lm0NqUlSipIKrxEC8QL6b62Qr0l7KId30m+qN16iTfL47P4ItUn7H/wCp/wBY5+9Wjwmz1OKhIJ57h5mpjsjZfgoKZzFRuYjS1qXU0oOPaOhWtWVzGtj2Vnf8j2G0x5dfIVlV+rda0T0Ot96yUzHOqk+gFu91o/uFv91fPhUvKfM66HnwNjeoh3Yf+PE2+0ciR5GR1vNS/P1fnNXlH+2vI+W9S+LqfMzCkX13iAP6WPVqwnyNt+nrHw6tXJIB9oX+VjXViHkNoKlkBCZUtRiwFySY4TW0gHYiZ3fXXr40E8R8I5+u+q3V31sEOFLJUEFORKlJQpYlWZQ3CAlJAsTIqZ9n+0jOMZ8VoyAPaEQUqMylW6wtbhWM5MJpm0CZ5D635WvbdWZ4nq/71nKeuW+a4FG/Tz46/lFDJHu34P8AZzw/4b7e+mvn/a/aBLRyohSxbkn96t7vp7YN4bBHDTOIfAyj+VAUJcO7UFI4meBr5xUqa0zoqc9Ui2tup1La3dKls285O/F45bipUok9aDdXnmk1itySXBVynKb1SeWZmsUpWTyKUpQClKUB6sDii2tKhuOnEbxVgZ/h8eP5VW01L+zTbnhkqkpMZQbwI15A/lUK8gnHUdT6O3Uo1XRw2nv5Y/fg3IPnf4ny51hxIIIPlEc/2rP19fztRI1tbTo1VncNJ7BMf0/anXppWJ6+WtCr0PWkdflkJYMQOW7iPjXMDz58fj1pQD0t9I+tAnh+VYMlu92KowEafar4TaP0qWjh1x1vJqJd2CpwAAkQ6u/qm3XCs9vO0owgZKTfxCpQk3CEKICgDoVra+NXdJ4pryPlfU3i6qP/ACZLEAwDpyjSOHPSoF3ybQU3s9KEkp8ZwIcICT9nlUogzaLI+FSvswFjBsBaipfhIKlRqopBJPAydLaW4VqO8ns4cXgVBB+0aPjI0E5AqUSBvBPDQaVsfBAfBDNg90gxGCQ45iFNrdSlSEpSAhuYMKCjmUSCJuN2tdfdA6prHYvDKsCgzEQVsryZhqRIWs+oqJ7I7e47DsJZZfCUXyghKlJECcmaYA1F4EGpx3M9n1Q7ilSQ6A22SDJGYlari0kI5WNeFysGpNNrBZmIxyGlIStQCnVEIH8yspVA3TAV57qzg8el0ZkLzJJUOUpJSRx1Ser1Au8zbyQpGHKVoW0W3mnJEEnxEwmLhSTBuIOTymN7I72EbPYeQ8lx15xwuISISJWTnKlmcozJzRlN1GBFZ1+1pPXrFr0lfd6G0lvbWxRX9xxTaRwQ37KR8BPmTUUrZdpNrfxWLfxGXJ4zinMs5suYzGaBPnFa2thsFKUoBSlKAUpSgFKUoBW12ft1xqBOZIEZTp6HUVqqzmrzKKksM20q1SjLVTbT8Cc7P2yh2IMK3pJv6V7yOHy61quErI0qRbD28bNuSZPsq3g7geXOq+taY3h9DsendfVRqncLD/5fuSUC2/T51yJ+fp1u+NYB9eprB/TfH09agHVmEjnz4RvoB5dbrDqazmniOuvnThw+vPdQyW/3WH+4Cf8AcXb1FV33mYk/2liM3uoSiNDEtonynKkelT3u+STstYTIu9BG4kWPpPW6qdsbX8d4uLP2hQ2CY+8htKT7PErym361bJ/hRR8k6y/6mov8mXZgMetGzmnHMiXfBQCkWTnUkAJvNgoxyANcNkdrGlNguOtAyQFlQShd7KBNgo70zKTI4THtqYR8bPYUsqUS2S4TmEKWQ4skfiQVIgi1xvtoBKMym1uNlUklKlJzQT7wiNSL8hffUyjbVa+qVNpaex9vbkq695GhKMZLkkO08Ds9x/OMHh3UqMrcEoUokgS2mRnge0SNd0kVKmdt4dCAlooJA9hpFlwLwEAApuN4Ateq97AFJddDyvEjOXFrlZgJUcqpmCPaN4twmvHg+2yP4hXjNrdwpzBLPtkpSICVALV9oBAlJ0KjA0qv1Vk3ut/NY/cl64x97Y33aNg7QwilSFP4YlfsgpCmVGVBKlWUUFJEyJ8IG2cE/P22cV4jylAyNAdJCbAxzifWvpLtLsVWLU8ywfDK8OtOafYJUgJyxPsyFNA8RGpSK+atq7PWw8tl0ZXGlFChrBSYNxYjnvrfR3y3ytsmdC1ajyUpSpBkUpSgFKUoBSlKAUpSgFKUoBXJK4rjSgJ1sXHeI0kz7QsRr6nkda92bjf5ctOtKr3D4pSFBSTBG+pdsPbfiylQAUBOtjzHPlzqrr27jmUeDvOk9ZhWUaNXaXCff/JtEjrW4rB38/26muRNutCa5BN/n+VQjpixuy2OLOxnXAVDw3FLt/KhTalRzKQoVWgaT4sySkLuTFklRUSSYtcX3QeFWDspRTsFySAFuFBm0JdU23rNrrBmq4bblJRN/dIBTcQbQb6JA9TVn/sj5HyHrXxk/mf6l8bZfS9s5TjfspdQlSCoZTlUoRIOljpzquENuqTKEZx+JQzkXm0acJ3RVi9o8rWCUgH3UpSJPtQgSNdbJ4b6rDZuIKGz4a0wCsSoKIBK1EEkGYExwtG4VLVW6jmNrjU8c925EnTt5SUrjhI963vBaxUCfs1A5bQHU5SDrIEq0+pqFBBVlEqUU243ESRcDeRNpB+M/wCyuB/ivEQtUJxCXLiBvOWxBmAgTxrUM93WJXiThpbaUlsL8TOVBSZLeZICMxlQVYkSNajSp1FhS5ws/RGqpH1ks0+Mv9Sb93qytBzE5v4fD79ykK9rTghI4HLyqiu3+w1MYx0KBlKilWsyDY3+6pJSQdL19H7EwSWXltpBAShCQDeyEoi/kv6+kI7y9jtYl5BaUC9nbYcR70+IooSoxvSo5SL7uFeqW0du9/qSnGXK7OfI+fTWKsHvM7v2MGlOIwj4cw7jim8pOZSVpBUQDHtJgDW4kazNV/FSj201szFKUoYFK5JRNFpigONKUoBSlKAUpSgFKUoBXt2TiQ28hR0Bv5Gx+teKsg1hrKwe6c3TmprlblkIXYEHXfa/QrI438zpNR7spi8wU2TEXTPzHXGpATpAOm6J1qjq0/Vy0n1Kxuld0FVXbz5libGYz7AxKZMjxVJGl0FKwJPNI+NVowqPagSAd494AjSLjl+tWh2VwZd2I+hObOrxiiNcyQFJy21zAVVqSQqCCCfeNkwoKSCOBED4+VT8exHyPl3Wl/V1H4stvaGJcf2fh1OKBWtpLjntIbCioIEZlQB7xg8ud4bgtmuNhST4eUkEf3jDayufZDgHC07la3nnt7aYd2fggkQkICCLGS0XU3g/zISdK49ntjM+GpbzVjmCAQkhSZAItdDuYHKo23RWt39W2m5Qa+mfDvJEul0q1p6+pLnZI3HY8nC5S4EFKREJew0yQoQPtYi+s3nSt012hT/aCnso8JWHS0IfwxVmSvN7odgD2lbzcelRzHdjmHEqLQQ2rNMgZkQmQYSNBCCsZYIzX3Coc6lKZ9hK8kynS4OmbjryvUeN9UrNy1LPl+Xf4Eyy6ZSqUpaJPKWcfsXLs3aKXceFpASFJCT9o0omAozDa1cEiT891bYnapbx6wge0rFeJJsmQ8CASSAB4gmRFrGK2HYdjwtpBKfaAgZgkjMFFBBg8l8I1itD2jbjGYhsg/5yhqBYuKBOvBU+prfSnJxy+/yKvqUHaSSg8ppfR7m77TdlcPi9mF1tb6U4Z1YQZBDhcLQU6pJEpmCAJEBI9a0d7JDKSlZkTqI4/DSrrdwRa7PQbKWEuEZSkS44FRCrggRqargjf+vU869Vqs6bSXcdR0Wxo3tvKdZZlnnL7itymu3DYVS1BKQSToBU3f2W0oyptBO/7vrYiu9nDJQISEp00EdXr272ONluIejNTX7c1p8OTU7H7PBshS7q4bgfzNRvaiYeWPxH61Ppjrjf9Kgm2/8A1DkaZjWLapKc22Z65Z0rW3pxprG/12PDSlKnnJClKUApSlAKUpQClKUB69nYwtOJWN2vlvFTtl4LTmSQQRbyPQqupre9lsdlcyHRenIi4+NxUS5o646lyjouh9RdvU9TL3ZP6M+hu7VZGzpAlQcWRJyyQBCZOk2E8+VVdtZpP8QpbYhpa5AI9pOdfuwbeyoZFc2weFWn3Zj/AA8a/wCY5GvLdHOoH3h7I8DHKKQA0/8AaEDSSQV+SgpRVHB3lFMfhRKPrSzc1PmZr1qzYBsD/QUc6QDYOKdKZvEyqPSthhFNttnw1AKQk5wmSlRWLjxoBWSWyfDI/CONabs00Fl5sFRDreVOtyiVJUQkaDKF5Y3Hyr1qxLrMN4hKioKBAKveQVTklPvIUSIcEkRoZMQKkctp9pKtpTuLSNOHMW9vM9OB7WONLWMqVthRB1BMHLZUwREi/IzpXbjEYXFFLge8I/6mYpAmRBUCbKhSRI4b9a02JDRStSFJCyZCVJCFErIUcsaggLTB90ZYuq3W42FOlLYUsTCBlzOEeSZJJ9Y8hWiVGKeY7PwLy1tIVYpw1U5R95vj7G+2BtltvGqej7MABOpKiVNIT70kEkA62jlFehjZP8ftVRdbLaEltx4G4CglKQ0CfvKUNDFpsTFaPaWCUzh2vZhxxzMZgyG0whuxPuqcJVaBKQbgxJexOHTiEOJxGMCXHcQFeGFJzqUnIvMRvJVIA3A20qfbRwih6hVo1bj1S4jhZ8ETXvAV/hr0/h+OdPyqmMuvXXlVz94d9mvf9df+aeVUuok/GvN5768jrvRr4aXzfZHGfT9658P36+lYzGIjT6evn8qZPn18NahHTGAdbxv6+NRLamxnVPqhCiFGQYtB56CpcD+1ZCbfn5a9b63UqrpNtFb1Dp8L2EYyeMPOxDF9mnEoUpRSMoJjU28q1JTVkDfpz/bz/WoRtrZZZX+FUlJ5cPMWqfb13UbUuTk+sdIjaRjOlnTw/PsNbSskUqYc2YpSlAKUpQClKUArvwmKLa0qGqTNdFKw1nY9Rk4tSXKPo/ub2+l/BuD7NJbWpWULzOBJHvLbyyB7NoJnlAnu7yezq3WRiWFn2cq3EBPvJTMOwq4UhCiDvKSdcoFUJ2U7UvYDEpfYIzAEKSqci0nVCwCJFgfMA7q+mMO5/H7MQVPpScS0JcZJbGY65Qr2on2SkwbqG+3nStOkVpSrNyny+SkcDjS2626iQQcyVj2wFe8JPGQdTU02t2xwqmsreGUnOMzqLZUqVrlbUMpkAGU5ZBE3rqxvdLiEQGfCeQPdUlXhK3/dJgGCdDHzrwO9htoJVmThyTmH+YW1pI3TKgY119KhSpya0tGuwcaVX8VPTh8d/YbIdkkuLaWwZbdEpCCFBSYMlClxkgRmS5dPsxmJy1y2PtvCNvpZy/ZglJdQrIk8VKdUA44iZuSBY2iKjOG2xicGhxhDwA9rMG1JWmXAAvKsCbgD3VQItxEm7N91630ocfeYS0QCEs5V5hrCl+7Fo0P1rxGhFvC38y+qzmoL/Uybi09OO/syaHtLtX+Ixh8EZWxDbCACIQBGdKBcFSiojSZE76nPYPu/Lam8RiUnOmC22fuk38Rd7uXNt0yb6SnYvZHDYY5mWUhY1cMqWf8AsZIPw1rcknXTTXTnx41NjT31M52NL2tUuSN94CgdmvH/AIcvvp0631S4N/MfWro7wf8Axz273fT2k2jz5VTAA/Lr1+lQbz315H0L0a+Gl832RgJHz640zSN1ut9YUk/H6c+t9ZP0qEdMJtr1rNDw/YeluudZCPXrh1pWAkk9dcqGDJ4cbfnu8q8+OwiXUZVXB0O9J4jy4V3k0UL3tv8Az0+deotp5R4q041IOE1lPkgG0MCppRSr05jiKV3bY2iXlzoBYDlP1pV7HOFq5PlFwqaqyVL3c7GvpSlejQKUpQClKUApSlAK2fZ9pp3Est4lxbbCl5VLGU5M9s8KsEgwTyBrWVkGgPsfYuASww0wlRUGG0NAmJIQkJBUB942MfiqBd5v8V47bKFqUy8IQ2mUysQkhUXUCSDe1+VaPub7yy5k2fiLwkpYc1MJCj4S5OgSISRwAq5FsyQqASJAJFwDrB13C2+vE46lgkW1f1FRVMJ47yJ7I7vMOjCqadSHVugFar2UkGAg6gAkxvN54VEdj7OxWF2knDtrU2leaFZStK20pKyrLoTusbKPlNuAWEeen7/PhXWpsZsxGkxMHUQYO7hXh0ltjbBthe1Fr1e1q5z3968jsm145bj8fWsJOsHy+Gsgmf3pEAR6G/0Hl86GIM/TdrpyJraQiOd4Dk7OeuL5N/FabWPU1TAVHU9eVXT3hpH9nvaaojT+dPpuj0NUpk61+PyqsvPfXkd56N/DS+b7IyoR+kR1v+FEq6Gt/wB6yetPp6VxVv63fKoR0wAv8uvj8qyU203aHX57/wBKE0+P9evlQwCuR6W9KwLboESecDzrJ4efHreaEa6/rwB631lHmXDK5dNzGk1msOJgmaV0B8hlycKUpQwKUrd9jOzhx2Naw85UrJK1fytoBUtXCyQfUigHZvsdiscojDMqWE+8uyW0b/bWbCwJ41tcV2WwOGtidoB1waowbXjj/wC5akInymK93bztwCP4DZ58LZ7PsQg3fP3nHFaqBItx1OoAgU0BJi5skWCNon8RXhx/+cpHzr17H7GMbQWW8C5ivEAkpew8oA/E8wpeUc1IArX9iOxy9oYgoCg202nxHnVe622nU+cTA5cATXs7WdtA4j+Ewaf4fAtmEoT7Knot4uIVqtZiYNh6TQHi212DxeFbLrraPCBIzodZcSYOWRkWTEwNLTeKj1b3sttdLbgafBXhXiEvI4AmA6j+V1EyFC+oMhRBdtuzJwGNdw85kphTatMzawFJJ5wYPMGgMdiNmuP7QwzbSihZcBCgcpSEe2VA8QlJI5xX1wlcC+h+UxGn5V8c7E2w5hcQ2+0QHGlBSZuPIjeCCRHA19Ld3veaztNBTAafT7zJUFEpEe22YEpvpqI5yQJiD5T8euuFJvz38hw1miRaYE7uG+5oVcBcjhaehQCDe/lw/eZrAOnE677VynL6nj9OuFYJtu10k/PjesAjfeGf8NeB1hExEe+nroVS6vmY0q6u8ITs582HufDOnhyqlAI6+s76rLz30d56NfDy+b7IFXpr/Sskbv1n4fD4UNxf0EVn97nhUI6UwOfPnaaAfDd60Kr/ANNbctLUKuOlDJjdHw165V1v4kIEqVlHM28v2rtVOl7f1rUdocA47lCAmBJN4v0K2U4qUkmyHeVp0aMp046n2IiuPdCnVkaFRI8iTSulVKvVsj5XKTlJt9pxpStp2a7PuY3FN4ZqM7pgE6AAFRUeQAJoeTWZamfdtIG0Sj/MGz38ka6thRHMIzVJ9u7S2XsZZw2HwjWOxTdnXsR7bYVqQEXEgmIERoSTNavZvfKpt9Lh2fsy03bZLLkEFJSFhRsQSIIIoCuVVlCZMATVl9p0bFfbaxaUY3DfxOfMhgMuIQ42RmQUKUnKSFpUMpghQsLipR3WdltnpQ7j/BeLWHGZD2JKPeQM6lIablIyiLlSjmMeyQaAjfabDnYuykYNKoxm0AHMSRYoZAyhjyKioTvhe4iq8x+x3WUoWtBCHUhTaxdCh+FWhI0I1BsYr09qe0juOxbmIdJlajlG5CJOVA5JFq6Nm7ffw4UGnVoSr3k6oVG9SDKSRxIoDad3/ZVePxzTYSfDSoLeVoENJMqJVukCBzIrbd8e22sTtRZZIU2yhDIULhRbmSDvAKiJ35a6+zTm0NrvpwSX1paXKnAkBDSUJ1UtDYSFbgAdSoaTNTnFdnm8LiU4DANMgshK8btB9tDvhD3imXAW2/YAOX8QH8yqApGK94axGEdQoh7DuCFoJCm1clJmDGtxzqxdnIwSts4naKW207Mwa0kgJ9lS1JDaC02BBl0FzLaAPIVPe0uA2XtPDJxj2Kfcw2CCxI+zzqMLUnMtsKWowlOVMXtrQGr7Bd9jDqA1jyGHUwA6B9muBHtRORWv4b7tKs/D7SQ4gONLQ4jcpCs6bamUmN3HWqW7rn28XtR7HqZZw2GwLBCUtpCUpBzBOc/eWG/EJUbkpFazsZt3E7T2o9hwtbeFxy3HH20gWbABgKiUkpShvMP5t9AX3gdoNPoDjLjbrdwFIUFCU6iRodPlXeCbWNx5+k+VVmvvDweE27imlktNFDLRUkZmg60lUqWBdJAKGpSD/l3gCRY+CxiH0JW0tDjaxKVJUCkjjInn8aA0feCf8OeuR7h3DVaN+o0qlzPXXKrn7w1Rs565+5pBPvp1k8frVMA2/X4eX9Kqrz30d56NfDy+b7IeVuuvjTNYdfCsRa8detZJHGPy3/ThNQzpQk8J66+dcfj1Fcjv5detYF/Xz66NDIPX0rU9pscpttISSCokHjAB+smtliWMyFJCspIIkX4aDn+VQva2FdbOVZUUycsmQecTY6VLtacZSy3+Rz/XLupRouEYvDXvLsPATSsEUq2PnpirD7icehvbLYWQPEbcQkn+YgKHqQkj1qvK5IWQZBgjfQG27XYFxnH4lt2c6XnM075USFeSgQqd4NaiKn6O9Bt9pKNp4JrHKQIS9nLD0DitCZV+e+uzAd4OzMOoLY2M34guFPYhbwB5JUgi3pQDu57qn8fldelnBA5lKJKS4AL+GOG7ObCTExFbHvZ7wmloRs/ZxSnCND2y3ZCzqEJjVANyfvKPKTG+1nepjsfmQpzwmFW8Fv2URwURdYsNTHKoeTQGKUpQF0dyu0WsHszaOMyhx1kJJTMHKkKKRMSApRN/w8qguL25jNrYjwUwhtalL8JByMoklannSdYuouLk/IVptg9pHsIpRaUmHElDiFpC23EHVK0KsR8xXo2h2wfcaUygNYdlcFTbCEtJWRf2yBmXeLKJAgQKA3gbbxGIw2ysI7OGU6jxHoILzqrKeynRKU+ylPBMm6jUi74sQXMZh9k4Jv7PDhIS0gRLrgkW0shQMnetZNVZgMetl1DraihxtQWlQ1CkmQb86k23O8rE4nOQGWVvJyPOMoShx1MRlWse1lgRlBgwJmBQEu7x9njZWysLs5oyvFK8bEqF86kBACR+DPoP/bHE1sey+yF7A2U/tB5KRi8QlCGW1AyjMZCV8zGcp3BsDWYr9nvS2glttHjIJZGVtamWVuoTAEJcUgqFgLzNta8uE7wMahCkF0OpWvxIeQ3iIcv9onxUqyqubjjQHoVg04dleJxeVzE4pKiyyqSoeLM4p4brElAN1FQVoPa13Zztli8CvNhnlIB1TZSDMXKFSkmwvE21rWYzHLdWpxxalrWSVKUZUSd5JrooCzsV34v4jDOMYhlo549tvMgiCFe4SQdBoR61rdn7abd0MK4Gx/eoHXJKq0VaEam75Lbp/Vatl7MUnF7tfyWSkb+O49eVYJnjf8qgOC2mtoyk+YNwfSpXs7bzbpAnKqdD9AR+xqvq20obrdHXWPW6Ny9MvZl49vkzZZeXWvXnQpPD+lracuVcl6ddf1rE/H5+vyqKXuQRfiOvSvDtXDtFGZ2ITob/APxEXkxp517Uj5ddGop2oxRLgRfKgb7STvipFvBynsyp6vcwt7duSTzsk+P/ACNK8RJgQJMDW3nWa6yaVcnzVvJilKUMClKUApSlAKUpQClKUApSlAKUpQClKUApSlAK5IVFcaUBJNidoPuOm25R1HInhUiS4FXBBHI263VXaa9WHx7iAQlRAO7zEVCq2qk8x2Ol6f16dCPq6y1Jcd/kTdeNbAlS0W5jUTqPgKgeLxRcUVKMknoeVcCa4Gt1GgqRB6l1Sd9hNYS7MmKUpW8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50" name="AutoShape 14" descr="data:image/jpeg;base64,/9j/4AAQSkZJRgABAQAAAQABAAD/2wCEAAkGBhQSEBUUExQSFBQTGBkYGBgYGBYVGBsZFhsYGB8XGBgZGyYeHBokGhUWHzsgJScqLCwsFR40NTAqNSYrLCkBCQoKDgwOGg8PGiwkHyQvLCkpLC0sLCktLCkpNDUpLCwtLSksLCwpLSwsKSwpLCwtLCwpKSwsKSwpLC8sLCwsLP/AABEIAP4AxgMBIgACEQEDEQH/xAAcAAEAAgIDAQAAAAAAAAAAAAAABgcBBQIDBAj/xABCEAABAwIDBQUFBgMIAQUAAAABAgMRACEEEjEFQVFh8AYHE3GBIjKRobEjQmLB0eEUUvEVJCUzQ1NygjU0Y5KTov/EABsBAQACAwEBAAAAAAAAAAAAAAAEBQEDBgIH/8QANhEAAgEDAwEECAUDBQAAAAAAAAECAwQREiExBUFRYXEGEyIyNHKRwSOBsdHhJDNiFEJSofD/2gAMAwEAAhEDEQA/AKNpSlAKUpQClKUApSlAKUpQCpD2f7AY3Gt+JhmFON5igrzICQoAEgyoHRQ3b6j1Wb3KduThsSMI6r+74lUJFoQ8rKAq+5QGUjiUndQEQ252FxuDSVYjDuNoGqrKRJMRmSSJndzFaGvtF9hKkFK0hSFyClQBSQfukERBFuF6+f8Avf7tmsAlvEYVLiWnFKStBVnDatUwSJggKsZ93WgKupSlAKUpQClKUApSlAKUpQClKUApSlAKUpQClKUApSlAKUpQCrL7mOwzOOdecxKCplkJAGZbcuKMzmQQfZSkmAdVCoHsTYruLfbYZTmccVAF/VRgWSBJJ3AGvq7sl2YawGEbw7ZEJuVGxWs+8rdNxpuAAvE0Btk3SB9Tm3bzrwrjicKh1JbWhK0LELSsBQI5gyDu+FdpVERc+vw+dcEpHLnpzHlpFAVr2t7lsAcI8rDtlh5CFOIIW4tJyAqyqC1H2SLSLix5H53Ir7SWhKpCrg6gwZBEXB1BuKo/vP7psLgsI9i2VvA+IkJbOTIkLVBSPZzWm19IoCnKUrIFAYpXcMOqJgxxgx8aNMFRhIJPAXpk9aXxg6aV6XcGtPvJUnzBFecimRKLi8MxSlKHkUpSgFKUoBSlKAUpSgFKVzSidKGUsnCvdsXZDmKxDbDQlx1QSkbpO88ABJJ3AGpf2L7osVj0hwlDLMkZ1e0okahLYvPmQPOrt7G93OE2YAWx4jxmXnIz6QUoAEITrpfiTQNNPDOvu77AtbNw8QleIUPtHQBmm3sNkgKCBYRYkySBoJYhVo87mTx38f0rmlu8cN2nD9a4zbUfTq5oYCUenPyn9aynyn4GR0fnWSuAJiw8tTGhrPADefp+lYBgi8wDwjlv+HXDwbe2I1jMK5h3gSh0QTAkGbKSTopJEjyrYZuZPK89XHxooHd9N39TQFGbc7jGsNhFvHFOLWjLAyJQk5lJTGqjvPwqFNdl20qBzKVBmDAFtxr6E7wVj+znhYWTpv8AtEjhpJqlo58Z9OjUC6qzhLEWdf0Gxt69Fzqxy1L9jilIAgQBpHLrdzrDbITmhIBPID51zUOX78+uFD6fL51X5Z2GiO23BhxOYXEg8YiOB+tRftDsdDYC0WBMZeesjlUlxGIShJUrRIm0enz/AC51CdrbTLy8xsBYDgPPeam2kZuWVwc16Q1aEaWiSzN8eHj/AB2nhNYpSrM4UUpSgFKVzCJ0oDhSvRiMGpswtJSSAb8DXnoepRcXh8ilK92ytn+K4EwY1UeArDaSyzNOnKpJQjyzu2NsfxiZOVKdTrruFSvB7MQ0ISmDpOs+ZrlgNmoZBCJ9qJkzy8oE13gddfWqmvXc3twfQ+mdKhbU05xWvtfP0Lg7r/8Ax9v9xet+HzqVZ+fXlry9aivdYB/ACD/qL3z/AC633CKlsAzMflvqyo/215HEdS+LqfMzkANfma4hZm9iANf39KypQ1nzH9KweEQBy/KtpAA0Gg+WtvjWFbh8LWrKU6anebHz9N1cVEAXFt/7zIPnyrAOaU25+sa/vXAEgbv0k+VZPl153j96flzvBm/0oCPd4Y/w97/r6e0nXlVLI61mrm7wkg7Nf0B9jcdy0R1uqmEH13VWXnvo7v0b+Gl832RlXXUz1zoD1auK3QkSSAB5CN2/0rU43tI2kQn2zwFh8Y6+saFOU+EXle8oW6zUkl+v0PbtHAeKgomNDOunEcKi21thqZO9Sf5oi/CmK7ROrm4SDuSI9J1rXuYpZEFSiOBJNWVClUp8vY4nqt/aXbbjB6ux5x/0dRrFZmsVLOeFKUoDnkqVbD2N4Y8RfvRZIFx+9avswyFP+190FQ01EcamM9Hj5VAuqzj7COt6D06FSLuJ9nC8e8hm2tqh4iE5cs66mY/T51qKmTHZtsZiqVFU8ss8OelebG9lm0NqUlSipIKrxEC8QL6b62Qr0l7KId30m+qN16iTfL47P4ItUn7H/wCp/wBY5+9Wjwmz1OKhIJ57h5mpjsjZfgoKZzFRuYjS1qXU0oOPaOhWtWVzGtj2Vnf8j2G0x5dfIVlV+rda0T0Ot96yUzHOqk+gFu91o/uFv91fPhUvKfM66HnwNjeoh3Yf+PE2+0ciR5GR1vNS/P1fnNXlH+2vI+W9S+LqfMzCkX13iAP6WPVqwnyNt+nrHw6tXJIB9oX+VjXViHkNoKlkBCZUtRiwFySY4TW0gHYiZ3fXXr40E8R8I5+u+q3V31sEOFLJUEFORKlJQpYlWZQ3CAlJAsTIqZ9n+0jOMZ8VoyAPaEQUqMylW6wtbhWM5MJpm0CZ5D635WvbdWZ4nq/71nKeuW+a4FG/Tz46/lFDJHu34P8AZzw/4b7e+mvn/a/aBLRyohSxbkn96t7vp7YN4bBHDTOIfAyj+VAUJcO7UFI4meBr5xUqa0zoqc9Ui2tup1La3dKls285O/F45bipUok9aDdXnmk1itySXBVynKb1SeWZmsUpWTyKUpQClKUB6sDii2tKhuOnEbxVgZ/h8eP5VW01L+zTbnhkqkpMZQbwI15A/lUK8gnHUdT6O3Uo1XRw2nv5Y/fg3IPnf4ny51hxIIIPlEc/2rP19fztRI1tbTo1VncNJ7BMf0/anXppWJ6+WtCr0PWkdflkJYMQOW7iPjXMDz58fj1pQD0t9I+tAnh+VYMlu92KowEafar4TaP0qWjh1x1vJqJd2CpwAAkQ6u/qm3XCs9vO0owgZKTfxCpQk3CEKICgDoVra+NXdJ4pryPlfU3i6qP/ACZLEAwDpyjSOHPSoF3ybQU3s9KEkp8ZwIcICT9nlUogzaLI+FSvswFjBsBaipfhIKlRqopBJPAydLaW4VqO8ns4cXgVBB+0aPjI0E5AqUSBvBPDQaVsfBAfBDNg90gxGCQ45iFNrdSlSEpSAhuYMKCjmUSCJuN2tdfdA6prHYvDKsCgzEQVsryZhqRIWs+oqJ7I7e47DsJZZfCUXyghKlJECcmaYA1F4EGpx3M9n1Q7ilSQ6A22SDJGYlari0kI5WNeFysGpNNrBZmIxyGlIStQCnVEIH8yspVA3TAV57qzg8el0ZkLzJJUOUpJSRx1Ser1Au8zbyQpGHKVoW0W3mnJEEnxEwmLhSTBuIOTymN7I72EbPYeQ8lx15xwuISISJWTnKlmcozJzRlN1GBFZ1+1pPXrFr0lfd6G0lvbWxRX9xxTaRwQ37KR8BPmTUUrZdpNrfxWLfxGXJ4zinMs5suYzGaBPnFa2thsFKUoBSlKAUpSgFKUoBW12ft1xqBOZIEZTp6HUVqqzmrzKKksM20q1SjLVTbT8Cc7P2yh2IMK3pJv6V7yOHy61quErI0qRbD28bNuSZPsq3g7geXOq+taY3h9DsendfVRqncLD/5fuSUC2/T51yJ+fp1u+NYB9eprB/TfH09agHVmEjnz4RvoB5dbrDqazmniOuvnThw+vPdQyW/3WH+4Cf8AcXb1FV33mYk/2liM3uoSiNDEtonynKkelT3u+STstYTIu9BG4kWPpPW6qdsbX8d4uLP2hQ2CY+8htKT7PErym361bJ/hRR8k6y/6mov8mXZgMetGzmnHMiXfBQCkWTnUkAJvNgoxyANcNkdrGlNguOtAyQFlQShd7KBNgo70zKTI4THtqYR8bPYUsqUS2S4TmEKWQ4skfiQVIgi1xvtoBKMym1uNlUklKlJzQT7wiNSL8hffUyjbVa+qVNpaex9vbkq695GhKMZLkkO08Ds9x/OMHh3UqMrcEoUokgS2mRnge0SNd0kVKmdt4dCAlooJA9hpFlwLwEAApuN4Ateq97AFJddDyvEjOXFrlZgJUcqpmCPaN4twmvHg+2yP4hXjNrdwpzBLPtkpSICVALV9oBAlJ0KjA0qv1Vk3ut/NY/cl64x97Y33aNg7QwilSFP4YlfsgpCmVGVBKlWUUFJEyJ8IG2cE/P22cV4jylAyNAdJCbAxzifWvpLtLsVWLU8ywfDK8OtOafYJUgJyxPsyFNA8RGpSK+atq7PWw8tl0ZXGlFChrBSYNxYjnvrfR3y3ytsmdC1ajyUpSpBkUpSgFKUoBSlKAUpSgFKUoBXJK4rjSgJ1sXHeI0kz7QsRr6nkda92bjf5ctOtKr3D4pSFBSTBG+pdsPbfiylQAUBOtjzHPlzqrr27jmUeDvOk9ZhWUaNXaXCff/JtEjrW4rB38/26muRNutCa5BN/n+VQjpixuy2OLOxnXAVDw3FLt/KhTalRzKQoVWgaT4sySkLuTFklRUSSYtcX3QeFWDspRTsFySAFuFBm0JdU23rNrrBmq4bblJRN/dIBTcQbQb6JA9TVn/sj5HyHrXxk/mf6l8bZfS9s5TjfspdQlSCoZTlUoRIOljpzquENuqTKEZx+JQzkXm0acJ3RVi9o8rWCUgH3UpSJPtQgSNdbJ4b6rDZuIKGz4a0wCsSoKIBK1EEkGYExwtG4VLVW6jmNrjU8c925EnTt5SUrjhI963vBaxUCfs1A5bQHU5SDrIEq0+pqFBBVlEqUU243ESRcDeRNpB+M/wCyuB/ivEQtUJxCXLiBvOWxBmAgTxrUM93WJXiThpbaUlsL8TOVBSZLeZICMxlQVYkSNajSp1FhS5ws/RGqpH1ks0+Mv9Sb93qytBzE5v4fD79ykK9rTghI4HLyqiu3+w1MYx0KBlKilWsyDY3+6pJSQdL19H7EwSWXltpBAShCQDeyEoi/kv6+kI7y9jtYl5BaUC9nbYcR70+IooSoxvSo5SL7uFeqW0du9/qSnGXK7OfI+fTWKsHvM7v2MGlOIwj4cw7jim8pOZSVpBUQDHtJgDW4kazNV/FSj201szFKUoYFK5JRNFpigONKUoBSlKAUpSgFKUoBXt2TiQ28hR0Bv5Gx+teKsg1hrKwe6c3TmprlblkIXYEHXfa/QrI438zpNR7spi8wU2TEXTPzHXGpATpAOm6J1qjq0/Vy0n1Kxuld0FVXbz5libGYz7AxKZMjxVJGl0FKwJPNI+NVowqPagSAd494AjSLjl+tWh2VwZd2I+hObOrxiiNcyQFJy21zAVVqSQqCCCfeNkwoKSCOBED4+VT8exHyPl3Wl/V1H4stvaGJcf2fh1OKBWtpLjntIbCioIEZlQB7xg8ud4bgtmuNhST4eUkEf3jDayufZDgHC07la3nnt7aYd2fggkQkICCLGS0XU3g/zISdK49ntjM+GpbzVjmCAQkhSZAItdDuYHKo23RWt39W2m5Qa+mfDvJEul0q1p6+pLnZI3HY8nC5S4EFKREJew0yQoQPtYi+s3nSt012hT/aCnso8JWHS0IfwxVmSvN7odgD2lbzcelRzHdjmHEqLQQ2rNMgZkQmQYSNBCCsZYIzX3Coc6lKZ9hK8kynS4OmbjryvUeN9UrNy1LPl+Xf4Eyy6ZSqUpaJPKWcfsXLs3aKXceFpASFJCT9o0omAozDa1cEiT891bYnapbx6wge0rFeJJsmQ8CASSAB4gmRFrGK2HYdjwtpBKfaAgZgkjMFFBBg8l8I1itD2jbjGYhsg/5yhqBYuKBOvBU+prfSnJxy+/yKvqUHaSSg8ppfR7m77TdlcPi9mF1tb6U4Z1YQZBDhcLQU6pJEpmCAJEBI9a0d7JDKSlZkTqI4/DSrrdwRa7PQbKWEuEZSkS44FRCrggRqargjf+vU869Vqs6bSXcdR0Wxo3tvKdZZlnnL7itymu3DYVS1BKQSToBU3f2W0oyptBO/7vrYiu9nDJQISEp00EdXr272ONluIejNTX7c1p8OTU7H7PBshS7q4bgfzNRvaiYeWPxH61Ppjrjf9Kgm2/8A1DkaZjWLapKc22Z65Z0rW3pxprG/12PDSlKnnJClKUApSlAKUpQClKUB69nYwtOJWN2vlvFTtl4LTmSQQRbyPQqupre9lsdlcyHRenIi4+NxUS5o646lyjouh9RdvU9TL3ZP6M+hu7VZGzpAlQcWRJyyQBCZOk2E8+VVdtZpP8QpbYhpa5AI9pOdfuwbeyoZFc2weFWn3Zj/AA8a/wCY5GvLdHOoH3h7I8DHKKQA0/8AaEDSSQV+SgpRVHB3lFMfhRKPrSzc1PmZr1qzYBsD/QUc6QDYOKdKZvEyqPSthhFNttnw1AKQk5wmSlRWLjxoBWSWyfDI/CONabs00Fl5sFRDreVOtyiVJUQkaDKF5Y3Hyr1qxLrMN4hKioKBAKveQVTklPvIUSIcEkRoZMQKkctp9pKtpTuLSNOHMW9vM9OB7WONLWMqVthRB1BMHLZUwREi/IzpXbjEYXFFLge8I/6mYpAmRBUCbKhSRI4b9a02JDRStSFJCyZCVJCFErIUcsaggLTB90ZYuq3W42FOlLYUsTCBlzOEeSZJJ9Y8hWiVGKeY7PwLy1tIVYpw1U5R95vj7G+2BtltvGqej7MABOpKiVNIT70kEkA62jlFehjZP8ftVRdbLaEltx4G4CglKQ0CfvKUNDFpsTFaPaWCUzh2vZhxxzMZgyG0whuxPuqcJVaBKQbgxJexOHTiEOJxGMCXHcQFeGFJzqUnIvMRvJVIA3A20qfbRwih6hVo1bj1S4jhZ8ETXvAV/hr0/h+OdPyqmMuvXXlVz94d9mvf9df+aeVUuok/GvN5768jrvRr4aXzfZHGfT9658P36+lYzGIjT6evn8qZPn18NahHTGAdbxv6+NRLamxnVPqhCiFGQYtB56CpcD+1ZCbfn5a9b63UqrpNtFb1Dp8L2EYyeMPOxDF9mnEoUpRSMoJjU28q1JTVkDfpz/bz/WoRtrZZZX+FUlJ5cPMWqfb13UbUuTk+sdIjaRjOlnTw/PsNbSskUqYc2YpSlAKUpQClKUArvwmKLa0qGqTNdFKw1nY9Rk4tSXKPo/ub2+l/BuD7NJbWpWULzOBJHvLbyyB7NoJnlAnu7yezq3WRiWFn2cq3EBPvJTMOwq4UhCiDvKSdcoFUJ2U7UvYDEpfYIzAEKSqci0nVCwCJFgfMA7q+mMO5/H7MQVPpScS0JcZJbGY65Qr2on2SkwbqG+3nStOkVpSrNyny+SkcDjS2626iQQcyVj2wFe8JPGQdTU02t2xwqmsreGUnOMzqLZUqVrlbUMpkAGU5ZBE3rqxvdLiEQGfCeQPdUlXhK3/dJgGCdDHzrwO9htoJVmThyTmH+YW1pI3TKgY119KhSpya0tGuwcaVX8VPTh8d/YbIdkkuLaWwZbdEpCCFBSYMlClxkgRmS5dPsxmJy1y2PtvCNvpZy/ZglJdQrIk8VKdUA44iZuSBY2iKjOG2xicGhxhDwA9rMG1JWmXAAvKsCbgD3VQItxEm7N91630ocfeYS0QCEs5V5hrCl+7Fo0P1rxGhFvC38y+qzmoL/Uybi09OO/syaHtLtX+Ixh8EZWxDbCACIQBGdKBcFSiojSZE76nPYPu/Lam8RiUnOmC22fuk38Rd7uXNt0yb6SnYvZHDYY5mWUhY1cMqWf8AsZIPw1rcknXTTXTnx41NjT31M52NL2tUuSN94CgdmvH/AIcvvp0631S4N/MfWro7wf8Axz273fT2k2jz5VTAA/Lr1+lQbz315H0L0a+Gl832RgJHz640zSN1ut9YUk/H6c+t9ZP0qEdMJtr1rNDw/YeluudZCPXrh1pWAkk9dcqGDJ4cbfnu8q8+OwiXUZVXB0O9J4jy4V3k0UL3tv8Az0+deotp5R4q041IOE1lPkgG0MCppRSr05jiKV3bY2iXlzoBYDlP1pV7HOFq5PlFwqaqyVL3c7GvpSlejQKUpQClKUApSlAK2fZ9pp3Est4lxbbCl5VLGU5M9s8KsEgwTyBrWVkGgPsfYuASww0wlRUGG0NAmJIQkJBUB942MfiqBd5v8V47bKFqUy8IQ2mUysQkhUXUCSDe1+VaPub7yy5k2fiLwkpYc1MJCj4S5OgSISRwAq5FsyQqASJAJFwDrB13C2+vE46lgkW1f1FRVMJ47yJ7I7vMOjCqadSHVugFar2UkGAg6gAkxvN54VEdj7OxWF2knDtrU2leaFZStK20pKyrLoTusbKPlNuAWEeen7/PhXWpsZsxGkxMHUQYO7hXh0ltjbBthe1Fr1e1q5z3968jsm145bj8fWsJOsHy+Gsgmf3pEAR6G/0Hl86GIM/TdrpyJraQiOd4Dk7OeuL5N/FabWPU1TAVHU9eVXT3hpH9nvaaojT+dPpuj0NUpk61+PyqsvPfXkd56N/DS+b7IyoR+kR1v+FEq6Gt/wB6yetPp6VxVv63fKoR0wAv8uvj8qyU203aHX57/wBKE0+P9evlQwCuR6W9KwLboESecDzrJ4efHreaEa6/rwB631lHmXDK5dNzGk1msOJgmaV0B8hlycKUpQwKUrd9jOzhx2Naw85UrJK1fytoBUtXCyQfUigHZvsdiscojDMqWE+8uyW0b/bWbCwJ41tcV2WwOGtidoB1waowbXjj/wC5akInymK93bztwCP4DZ58LZ7PsQg3fP3nHFaqBItx1OoAgU0BJi5skWCNon8RXhx/+cpHzr17H7GMbQWW8C5ivEAkpew8oA/E8wpeUc1IArX9iOxy9oYgoCg202nxHnVe622nU+cTA5cATXs7WdtA4j+Ewaf4fAtmEoT7Knot4uIVqtZiYNh6TQHi212DxeFbLrraPCBIzodZcSYOWRkWTEwNLTeKj1b3sttdLbgafBXhXiEvI4AmA6j+V1EyFC+oMhRBdtuzJwGNdw85kphTatMzawFJJ5wYPMGgMdiNmuP7QwzbSihZcBCgcpSEe2VA8QlJI5xX1wlcC+h+UxGn5V8c7E2w5hcQ2+0QHGlBSZuPIjeCCRHA19Ld3veaztNBTAafT7zJUFEpEe22YEpvpqI5yQJiD5T8euuFJvz38hw1miRaYE7uG+5oVcBcjhaehQCDe/lw/eZrAOnE677VynL6nj9OuFYJtu10k/PjesAjfeGf8NeB1hExEe+nroVS6vmY0q6u8ITs582HufDOnhyqlAI6+s76rLz30d56NfDy+b7IFXpr/Sskbv1n4fD4UNxf0EVn97nhUI6UwOfPnaaAfDd60Kr/ANNbctLUKuOlDJjdHw165V1v4kIEqVlHM28v2rtVOl7f1rUdocA47lCAmBJN4v0K2U4qUkmyHeVp0aMp046n2IiuPdCnVkaFRI8iTSulVKvVsj5XKTlJt9pxpStp2a7PuY3FN4ZqM7pgE6AAFRUeQAJoeTWZamfdtIG0Sj/MGz38ka6thRHMIzVJ9u7S2XsZZw2HwjWOxTdnXsR7bYVqQEXEgmIERoSTNavZvfKpt9Lh2fsy03bZLLkEFJSFhRsQSIIIoCuVVlCZMATVl9p0bFfbaxaUY3DfxOfMhgMuIQ42RmQUKUnKSFpUMpghQsLipR3WdltnpQ7j/BeLWHGZD2JKPeQM6lIablIyiLlSjmMeyQaAjfabDnYuykYNKoxm0AHMSRYoZAyhjyKioTvhe4iq8x+x3WUoWtBCHUhTaxdCh+FWhI0I1BsYr09qe0juOxbmIdJlajlG5CJOVA5JFq6Nm7ffw4UGnVoSr3k6oVG9SDKSRxIoDad3/ZVePxzTYSfDSoLeVoENJMqJVukCBzIrbd8e22sTtRZZIU2yhDIULhRbmSDvAKiJ35a6+zTm0NrvpwSX1paXKnAkBDSUJ1UtDYSFbgAdSoaTNTnFdnm8LiU4DANMgshK8btB9tDvhD3imXAW2/YAOX8QH8yqApGK94axGEdQoh7DuCFoJCm1clJmDGtxzqxdnIwSts4naKW207Mwa0kgJ9lS1JDaC02BBl0FzLaAPIVPe0uA2XtPDJxj2Kfcw2CCxI+zzqMLUnMtsKWowlOVMXtrQGr7Bd9jDqA1jyGHUwA6B9muBHtRORWv4b7tKs/D7SQ4gONLQ4jcpCs6bamUmN3HWqW7rn28XtR7HqZZw2GwLBCUtpCUpBzBOc/eWG/EJUbkpFazsZt3E7T2o9hwtbeFxy3HH20gWbABgKiUkpShvMP5t9AX3gdoNPoDjLjbrdwFIUFCU6iRodPlXeCbWNx5+k+VVmvvDweE27imlktNFDLRUkZmg60lUqWBdJAKGpSD/l3gCRY+CxiH0JW0tDjaxKVJUCkjjInn8aA0feCf8OeuR7h3DVaN+o0qlzPXXKrn7w1Rs565+5pBPvp1k8frVMA2/X4eX9Kqrz30d56NfDy+b7IeVuuvjTNYdfCsRa8detZJHGPy3/ThNQzpQk8J66+dcfj1Fcjv5detYF/Xz66NDIPX0rU9pscpttISSCokHjAB+smtliWMyFJCspIIkX4aDn+VQva2FdbOVZUUycsmQecTY6VLtacZSy3+Rz/XLupRouEYvDXvLsPATSsEUq2PnpirD7icehvbLYWQPEbcQkn+YgKHqQkj1qvK5IWQZBgjfQG27XYFxnH4lt2c6XnM075USFeSgQqd4NaiKn6O9Bt9pKNp4JrHKQIS9nLD0DitCZV+e+uzAd4OzMOoLY2M34guFPYhbwB5JUgi3pQDu57qn8fldelnBA5lKJKS4AL+GOG7ObCTExFbHvZ7wmloRs/ZxSnCND2y3ZCzqEJjVANyfvKPKTG+1nepjsfmQpzwmFW8Fv2URwURdYsNTHKoeTQGKUpQF0dyu0WsHszaOMyhx1kJJTMHKkKKRMSApRN/w8qguL25jNrYjwUwhtalL8JByMoklannSdYuouLk/IVptg9pHsIpRaUmHElDiFpC23EHVK0KsR8xXo2h2wfcaUygNYdlcFTbCEtJWRf2yBmXeLKJAgQKA3gbbxGIw2ysI7OGU6jxHoILzqrKeynRKU+ylPBMm6jUi74sQXMZh9k4Jv7PDhIS0gRLrgkW0shQMnetZNVZgMetl1DraihxtQWlQ1CkmQb86k23O8rE4nOQGWVvJyPOMoShx1MRlWse1lgRlBgwJmBQEu7x9njZWysLs5oyvFK8bEqF86kBACR+DPoP/bHE1sey+yF7A2U/tB5KRi8QlCGW1AyjMZCV8zGcp3BsDWYr9nvS2glttHjIJZGVtamWVuoTAEJcUgqFgLzNta8uE7wMahCkF0OpWvxIeQ3iIcv9onxUqyqubjjQHoVg04dleJxeVzE4pKiyyqSoeLM4p4brElAN1FQVoPa13Zztli8CvNhnlIB1TZSDMXKFSkmwvE21rWYzHLdWpxxalrWSVKUZUSd5JrooCzsV34v4jDOMYhlo549tvMgiCFe4SQdBoR61rdn7abd0MK4Gx/eoHXJKq0VaEam75Lbp/Vatl7MUnF7tfyWSkb+O49eVYJnjf8qgOC2mtoyk+YNwfSpXs7bzbpAnKqdD9AR+xqvq20obrdHXWPW6Ny9MvZl49vkzZZeXWvXnQpPD+lracuVcl6ddf1rE/H5+vyqKXuQRfiOvSvDtXDtFGZ2ITob/APxEXkxp517Uj5ddGop2oxRLgRfKgb7STvipFvBynsyp6vcwt7duSTzsk+P/ACNK8RJgQJMDW3nWa6yaVcnzVvJilKUMClKUApSlAKUpQClKUApSlAKUpQClKUApSlAK5IVFcaUBJNidoPuOm25R1HInhUiS4FXBBHI263VXaa9WHx7iAQlRAO7zEVCq2qk8x2Ol6f16dCPq6y1Jcd/kTdeNbAlS0W5jUTqPgKgeLxRcUVKMknoeVcCa4Gt1GgqRB6l1Sd9hNYS7MmKUpW8q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54" name="AutoShape 18" descr="data:image/jpeg;base64,/9j/4AAQSkZJRgABAQAAAQABAAD/2wCEAAkGBhQSEBMUEhQWFRUWGBYXGBgVFxYYGhoWFRgYFxcZHhoYHSYeGhojHhYXIC8jIycpLCwsFx4xNTAtNSYrLCkBCQoKDgwOGg8PGiwkHyQ0Ki8sLC00LC0sLC80LCksLCwsKiwsLywsLCwsLCksKi8sLCwsLCwsLCwsLCwsLCksKf/AABEIAMQBAQMBIgACEQEDEQH/xAAcAAEAAgIDAQAAAAAAAAAAAAAABQYEBwECAwj/xABJEAABAwEFAwkDCQUHAwUAAAABAgMRAAQFEiExBkFRBxMiMmFxgZGhI0JSFBZicpKxwdHhCDNDgqIVF1Nj0vDxk7PCJDRUc4P/xAAbAQACAgMBAAAAAAAAAAAAAAAAAwQFAQIGB//EADIRAAEDAgMFBgYCAwAAAAAAAAEAAgMEERIhMQUTQVHwFCJhcYGhMpGxwdHhBvEVUmL/2gAMAwEAAhEDEQA/AN40pShCUpShCUpShCUrAtl8obJHWUNw3d5qHtN9OK0OEcE/nrUhlO9+aQ+djVZHHkp6xA7yBWK5fDQ96e4E1WFrJMkknic64qS2jbxKjmqPAKfc2iRuSo98CvI7ScG/NX6VC0popo+SWaiTmpr5yf5f9X6U+cn+X/V+lQtKz2aPl9VjtEnNTY2kHwHz/Su6No070K8IP5VA0rHZo+Sz2iTmrF84G+CvIfnXZF/NHeR3g/hNVula9ljWe0vVoF8NfH6K/KvVF4NnRafMVUq4rU0beBK2FU7iFdUqB0M91c1SkqI0Md2VZLd5OJ0WfHP76WaM8CmCqHEK2UqtIv10bwe8flFZDe0Z95APcY++aUaWQJgqWFTtKjWr/bOuJPeJ+6sxm2IV1VA+OflrSXRvbqE1sjXaFe1KUrRbpSlKEJSlKEJSlKEJSlKEJSlKEJULfd5EHAgx8RHbuqaqtX4xhdJy6Wflkak0zQX5qPUEhmSj6UpVqqxKUpQhKUruzZ1LMJST3UE21WQLrpSvdywuJiUHPTf91E2Bw6IV5H8a1xt5rOF3JeFKy03S6fcPmPzruLkd+EDvUPwrG9ZzC23b+RWDSpQbPOcU+Z/Kuw2cV8SfI1pv4+a23L+SiaVM/Ns/4g+z+tPm2f8AEH2f1rHaI+f1WdxJyUNSpn5tn/EH2f1rodnFblp8jR2iPmsbiTkomlSS9n3BoUnxP4isO0WNaOukj7vMUxsjHaFaujc3ULxriuaVulr3Zt7ieqs9xzHkakWNoj76Qe1OXoah6Ut0THahMbK9uhVrst5Ic6pz4HI/r4VlVSqkrDfakZLlSfUeO/xqHJSWzYpcdTfJysdK82H0rEpMivSoJFlMBulKUoQlKVG3lfAblKc1eg7+3srdjC82C1c8NFypBx0JEqIA4kxUZaNoEDqgq9B+fpUG/aFLMqJJ/wB6cK9rtQ2V+0MCMpyBPaamima0XdmoZqHONm5L2XfDyzCcuxAk/ia8hdbqs8B8SPxNWZlKQIREdkfhXpS+04fgaAmdnxfE66riNn3DqUjxP4CvVOzit6x4An8anqVoaqRbCmYoT5t/5n9P61wdm+Dn9P61OUrHaZOf0Wezx8lAt7PKxDEoYd5GvdnU0wwlCQlIgV6UrR8rn6rdkTWaJSuiHkkkBQJGoBBjv4V3pSYlKUoQlKUoQlKhtrtqGrvsjlpdkhEAJEStajCUieJ8gCd1fPm0O1F9WoB5TrrTbgK0NMqU3DOoWQiDgyAClmVHSawSBqsgE6L6cpXy9szyw3jYXEpfWq0NCQpt4yqMxk4QVgg8SRlEV9KXNe7dqs7b7KgptxIUkj1B4EGQRuIIrKws2se3IltQjESIA7ToeyNayKVkGxusEXFlXW9n3DqUjzP3Vko2cG9ZPcAPvmpmujjyU6kDvIFSDUyHQpAp4woa07PQCUKOQmCBn4ioxFhcOiFeR/GrcDXNbNqntFjmsOpmk5ZKoqsDg1QryJ+6vCroTVYvd9K3SUaQATxInP7vKpMM5kNiFHmhDBcFelx2vC5h3Ly8dx/CrJVXuezlTqSNE5n8KtFRqu2PJSKa+DNKUpURSVH3tePNpgdY6dg41WiaybzfxuqPAwO4ZVjVbwRhjfFVU0he5KUpT0lBXZsqkBJMnLInfXWiVQZG6grIVyYawpCRu4613quIv9wDPCe0j8iK5+cLnBHkfzqrNLJdWIqI1YqVV7TtMtCStakISMyVZJA4kk5VSr45ebO0cLalPq09kgBM/WX5ZA1q6At+IgLZs4doCtu1o6+9obRftpdZYdWxdzRwLKYCnlAnfEwcjhJgAJJEkCsa8eVi32ph5LVieSlbbg5zGQEhSDKv3YSY113VLcnNmSi7LPhHWSpR7VKUZPoB4VElcGjum6sqOHev74sPqoh3kxSwOdsNpfYfSMlY+seBKQkichll2GrvyVcpXy1lbNrKU2qznCs6c4mcIXEZKkQocYOUwMG/bwDTSiYzBga4jBhMe9MaanOM61nyUPld7OqTOEtOzKsRw4kQMRzPSwidfWtaYmSTCdE3aUbIWhzBYr6Ncv5oaEnuH5xXg5tGn3UE95A+6agqVdCljC501LyptnaPPpIgcQZ9DWaL5a+L0V+VVelDqWM+CG1Lx4qr8t1tbeN2MlfsXLUOd3JwjAmTMaBavWr4bOmIwiOEcP8AcVQ+UTZhVtsZS2AXm1BbckCTopMnISCfECvDY/ldYU0GrwXzFpb6KytCglZEicgcKsswYz04Cl2hTuaRhzCtaKcOBvqqnyx3S0heJAAUInCmTJyGJQgJyGSSpRhOSUiTVr5FbzeTdgEkJS87gBGRScJOuoxFfrVL5Utpmrc8hqyEvkb0oKpmDCSrq6CQhI7VK3T3JVto0tluxKAbdbBCM8nMyoxwXmTG/UcA7Z4GQf7pVa46tW3kbRmM0A9xj8DRW0h3IHir9Kh6Vbdnj5Kt38nNZ799uK0OEfR/M1guOFRlRJPEma4pTWsa3QJbnudqVylRGhI7sq7c+r4leZrpStrBa3XZThOpJ7yTRlkqUEpEk11qzXVd/Npk9Y69nZSZZRG1NijMhXtYLCGkwMycyeJ/KsmlKqHEuNyrQAAWCUpSsLKpRNK7OohRHAkeRiutXypUpSlCwlKUoQlV3bDbZm725X03VCUNAwTukmDhT2nWMpzjnbTaxNhYxAY3nDhabz6SsszGeESO+QN8ivbJ7HK5w2y3+0tSyFAKghvhlpiGWmSYgVX1ta2nb4qxoqF1S7wUQ3szbL0PP3g6WWdUMpyhOeeFWSPrKlR3153O5jd5q6LO2lCDC7W+nGcQ3gnPuEb9EjOpjlUv7mLIGkyFPkpJG5tMFfnKU9xNZewDoRZENmBhITh4KWOcwdqwkhSjxUoR0YHOPmkezePzvoOH7XSx08bJN0zK2p4+Xgur9hvNlvGm0N2tXvNONJbkbwhSSM92f6Vr67NunbLjaZQpDSS4QhWakFWYCuxKsjoSCd8Ru2qjthsQHj8os3s7UiFAiAHCncqcsW6T3HLRcEzb2eNfROngeBiiJy9fldaxv7bR60kjEQgzAy0PpOh4SkKABrpstti7YC6plDaluBIKnAokAGSBChqYmeArI202g+VFlJaDTjSVpdSEhPtcULy1iEJyJykjtNZw6dtXEDXBoc1tuuaoqg43EON1ff76Lb8LH2Ff66f30W34WPsK/wBdUXmT0uyuRZzMdk1YCKqOgPL3I+oKi7uPkFef76Lb8LH2Ff6697Py3WoRjZYVnnAcSY4dcgeVa+DJgHiYqZ2a2PetrpQ0IQk9NxU4Uj8VcEjPuGdKeZ4243XAy98wsGOPkth3XywO2g801Yit5QOEJclMzqoFIISBJJndu1HjYbvXeF7OfKuadbsvW5ttKUF5QSObJPTcSkpV1yZ5vQAxU8xdLN0Xe8tsStKCouKAxLWckA8E4ikYdO8517cnl281YGlE4lvS+tW8qczEn6uHxmoUlS94zOST3W3LQpG02Gy2dhyUMstYSFkJShOE7jESDOm+Y31pDaRtsOl2zOBSQpPSSSCFagyrCcWUwhASkQAa2dtSfllvYsMS02k2h8TEwIbRII4g6jrjhWttsrsNnfVhbLSVSMIKACJ0htasstCfdpUeRW8WRW6dhdovlthbdUQXBKHI+NGpgaYgUq/mqwVozkz23bsCnm7Ri5twpIKAFBKkyCcjmCCNJ0Fbmuq+mbSjGw6hxO/CZIniNUnsIFX8Eoe0Z5qLNGWuPJZtKUp6QlKUoQsu6Wwp5APf4gSKtVUxtwpIIMEZirLdt6B0Qcl7x+IqBVscbOGinUrwO7xWdSlKgKalKUoQqvfLGF5XBXS89fUGsKrHflkxoxDVOfhv/PwquVbwPxsCq52YXlKUpT0hKxL0vJFnZcedMIQkqJ+4DiSYAHEisutebYum33g1d6SeZah60xvMdFM9ygO9z6NJnmEMZeU+CEzSBg4rpsrdi7a+bytac1f+3bOYbbB6Ku06wSOKt4q7VwlIAAGQGQA4VzXDTTOleXOXfU8DYGBjVrPlmkGxqA0Lu6RPsiB6VH7ObQc2klJkMIDTcmectlrV0nDOoASoZnqp+lV35QNmjbLIUtiXUHG3oJOikydJB8wK0o285Z3UhSSlTSirCoQQsREg9oT5VPgAkiw8R1+lV1RdFOX8Dbr7rf8AYr1QSEBUkKWgdpaADqvBRwntrPbdCgCDIIBHcdDWhbNtSUIWBM/JiwiZObrmN1U8Ticz+rwqbsPKOpCzOns+I6LLKhh7lOEGKQ6jeNFKZXsPxK+7UbBWe2nGqW3RlziIkiDAUDkqPA5RNa7vTk1tbJSQn5Q2CM2evhmOoc57pA41no5V1pQrKVwIkZApQnukFwuE9gHhw1yoWpwhLTRWZJMAkxJwjLgAjv6fHKZSSVkBtH8vdR5zSS5k2PMKLu/Yi0WizG0MpKgpwIQg4UlaAFBThJMBIMJynOeFdRdIbW6m0ILZCVNJ1WDaEhBKUqQCFHpJMfTGtXLZbaZyy2NplyxvqUgKgoLZBlSlCekCk9KIjdXQ3itdktbZZVz9qebfTAUltktluMS1hJUroHqA610kW0NoxyE4SbnS2X6VbLFT7sFrs+KjtneS9x4JVaxzLYM4B+9Vpkrc2NfpZmRpWw/lVmsbSW0lDaEDopHAFIJ81plR4yTWvLwevV2ZebSJBASYgpKTqEzqkHxNQzuy9tXAU6iMx1j7yEtqJ6MmUpE8YnWolRS11S/HK0/jyVdgJ1Kse3m2ONp5hBGFSVATqS24UuIKToQnCoHsnhVx2HtIcu6ylO5pKP5m+gr1Sa1m3yfyZdfUrjhTn9pRPDhV55LxgsrrR/g2hxHbHQIJ75NRaqhlp4wZBa6w9oDclg7Fp568b0tBzAXzKYg9EKOm45NI1HjrVL5QbMEuGEEZ6mzNM/1Nq6W45pBzq78lKyqyWhwiMdocVu+FBjPgSdaom2LXPW0MtNQtSgkQ22gqJMD90rCe8gGozfjW7fjVWtLcEZgylJyMxIGXeN43aVzZLatpYW0tSFjRSSUkeIqY2isZTaQHEuITKU+1WlZCRHwCEgDQCa7X3s7zSXXeojnMDSM5KZMKMyRkkmNTrlv33gBA5phkaLA8VcdlOWVSYbtycY/xUAYh9ZAyV3iD2GtqXfeTT7YcZWlxB0UkyO48D2HMV8vv2dSDCwQYBg6wcxluyqS2b2pfsLvOMKiesg5oWBuUPHI6ip8VURk7MJMlO12bV9L0qu7H7bM3g2SjoOJAxtqMkdoPvJnKcu0CRNiqya4OFwoJaWmxSuUqIMjIjhXFKytVZrqvLnEweuNe3trPqnWd8oUFDUH/AJFW5p0KSFDQiRVVURYDcaFWcEuMWOoXelKVGUhKrN7XfzapHVOnYeH5VZq832AtJSoSDToZTG6/BKlj3gsqdSsm3WBTSoOm48f1rFq3a4OFwqsgg2K8ba+UNrWlOIpSpQTIGIpBIEnITEZ1rjkqtzTiH1lzFanVqcdByOGciOKZUTloVRwnC5VtvZKrFZzkMnlgnMg5tDsHvcdNxmgXMw+Ap+zqKVNROAkLgznG8ZGaptokTNwA2VrQP7M7eOC+iiqunPCSN4ExvjStdbN8oS304VJStz3mZgrSB1mScsQiS2ddUkaCWVfiHWsbbi1tI/iIE2myqMiVtkStvKDIJjXF1q5x0DmmxXVtqWOF2qyO300lJWVDCFYCrOErBghWUo1Bk5QZ0zqBv5mwWlShaG5daScQ6aXQjcoBGbiM9RiA4a1FXleCiQ4jAp5STiQgyxbWRkcGvtUj3c1DMdIVr29ryBCAhRKE5skn2jOfSaJ1KQdPAiMxT4YCTcG3XX9iyjz1IAsQD11/RupK/wC67vaILS3lAgkQpB3ApHV0OfSGLMQYM1BXLdwefbQqQhaiJGWgkgE5Tp51iJCnF7ypSvEqUfvk1sraK5UWZN3BA6LT4STlmpcEqPEko/DhU9kzYZ4on54j7dZKgnnaXAAWuu1j2Rszf8MLPFw4vTq+lSzTKUgJSAkDcAAPIV3pXpMcMcfwNAUUklKUpTFhKUpQhKw9nraWn71TqOYD4E70tkK7pJHl3VmVX73tXMWlbm56x2ln+YJKx28BNU22o8dNfkQfss2vkp3Y+0czcaFkZQ6rwxqE5JUN28aVStjbuNotjrwSChpKlQWw4CpcpQMDYQFHrH3R0c+FZ18XoWrqsVnbkqcROQzlSiqBkSTK4EEHIeNuuC5P7Ou3C6QHHDjc9sliCQIRzpgjCkbpzKoyrjNLnmi9gTzWtNrrGpDslBQJy/8ATJs6TvyhRnxrZ9ouxDiWyQAlPtM8+kRrwJAJzPGtUbTWlC3CUhrXPA486rxcc63hxrc1m6iPqp+4VS7YldHuy3x+yRVDJvqte37skpWNwArdeX0cRwpbRx7YEJk6zkKpVtsJbUsdZKVYCoA4cQ1A9a3s+zMkCVRAJ3flxqn7RbNJWEAkhtoKJS2nrKI6o3DIcNSaZQ7S3ndd11kEuGoLDZ2i1xd94uMOJcZWpC06KSYPaO0HeDka31sJt2i3t4VQi0IHTRuI0xo+jxG4nuJ0NeNhU0vCtIST0sMg4QcwDnrHGl13m5Z3kPMqwrQZSfQiN4IJBG8E10kMxYbjRTpIxK24X1JSoDYvaxFvswcEJcT0XEA9VXETnhOo8RqDU/Vu1wcLhVpBabFKn9nn5QpPwnLuP6zUBUps6r2ihxT9xH50mobeMpsBs8Kw0pSqhWiUpShC6PMhQIUJBrVPK3tGLtZwNrl54EN/EhOinDwjRPE/VNbMvm9m7Kw4+8rC22kqUewbhxJMADeSK+Q9sNp3LwtjtpcyxnopmcDYyQgdw8zJ30xkjmZBLdG12ZUfYLGp90IBGJUwVE5mCYniYra2zNz4UtuFtIWpAQ6BGqcpIGROU4hn0qpfJ7YectCxhEoSHEzMhSVpAgjvz3GtroQBoInM99cztirLDuhrx66zCgVbyXYVq3lEuZtm0tFhGEuJkpTPXxQIG4nLIVEf2o6l0FZUzaWyRzmaVEj3XBqTlGI57lTqLTtSjnL6siIMSwMtYLhUT6nyq/7RbGWa2iXUYV7nEQF9kmOkOwz4VKpp8EEe8zuNVd0FO+WHE05rTC9oSpKgUhJUQVpSIbUofxEgfunfpIgHgBIMRaHytRUcyd+WfaY38TvNWfaHk4tVmJKUl5se+2JMfSRmU+o7ar1hYBUSpJKUAqUBlkMgDwlRSPGrJhZbE1YkEl8L1M3VZUoXYQRKnnULVp1A7zaU5HfCjmBuq8barxPWFr4nis5xk2Bu/mNVC5jNruwHMBKYn/7XTw4id/fuE9bHufvgwZTZ28OnvRBH2lnyqJDCZ9pwjlc+9lBqBeYeA691YKUpXqqWlKUoQlKUoQoq8Nom2182kF13TAjcfpKOSagL42ctDylPrcZKgJDQUVQAOqJyJ+81Z9mbhs76rWp5lDihaVgFQkxhQY8yfOph3ZGxgGLM1v8AdV+EmvP9p7VllkMd7AHS37VtT0zcNyL38f0qiq57KLUwbMlxrAgq5zCoe1ThwFXPJwgwCZAzKt0CsXarau1qYa5x1CHDPQbbAUAJBUV4lRMDqx4Qa52kuizJkpYQnXqi2p0idWSg/wC++oC67Ig2e3KAkoQ3hMmRK89w4DdVawn4iTbLXrxW8kTHG2EXzz9L6enuu1nuB35ZZm7QMXOKbmSogpJBKcWhMHccprciRAAG6tf2pwOXldykhWaGVHFgGQaSojIYjA+InsrYNUG23EyMHh91z1SSSErwtTAUJVJAkwN58M696VRscWm4UNUDaTZxS0kNtoStxWJa164RukyoZxpuTWvHm4JAOISQFCYMbxNb2t9ixpICUnF1sXDhnWudtbqiXFu5DoNtpRllrBxeJMcOyuv2dWiUWKl0sxacBUNsjtOuw2lLqM09VxG5aDqO8ag7iBX0ZYrYh1tDjZxIWkKSeKVCR3V8sVtXkZ2pMqsTisjK2Z3EZuIHeOmB2K4101LLhOE8VJqY7jEFtmpC4v3w7jUfUts6ycalbgI8SQfw9amzm0ZUSEXeFP0pSqZWyUpUff8AfKLJZXrQ51WkKWRkCYGSRO8mAO0ihC0x+0RthK27A2rJMOvR8RHs0HuBKiPpI4VpiztYlAZeJj1r3vi9XLTaHX3TK3VqWo9qjMDgBoBwArJuGzBTqQoJzIyXISeAxJzE6TVhs6n39Q1p01K0ebBZt13gu7rZjW2eqQUkgEpUOMHeAfCtjbK7WJtqXITgUg5pxYuidFTA4EHw411ZYCUhIGQEAEzA4SeFU23IVd1vRaEfulk4gNIJ9oj8R4cKi/yH+Ptka+pZm4+2d7a+nyUV8YkHipt9sL2hs4B6qUkxuKW1rE+nnWz61ndiwdopBkFqQRoQbOCDWzK5Yi0UY/5C6fY4tTjrgEqi8p+BuzqUkIS4sYSoYUrUmQVAmQVCBpn3Veq11ysc5zQ/eYDqcJwTI1UhcT2LSdMjW9PnIFOqjaJxVJNnxG7oJTiRhC40Wl50DOM4OHj91W/Z+5VMl1x1QW86oqWRpqTlkNSSTlw4VTrI4fktmc3MWkg5EwFc2sZxpKVZT99bJrvNhwxuLpCO80n5FctUag+A+iUpSuoUVKUpQhKUpQheuxrcJtR+K0u+iUCp19UJOceIT6kGqncW0lms6LQl55CFfKXThMkwQmDCQTGRrMtXKBY0ZF1UxlDTnpiSK8qrI3uqJCAdT9VfQPa1jbkKp7W2oqJHOqVxAvBojPMS3gHZkKhrgA+RXgokjooGs6lUCd8nKe2p697Sq2tqcZ591sGCo2FgpB4c4VTvHaJ7RVOuwqWfk4JCHHEleWeFvFOXYCox2DhTGNuy2mn1S3PAfi119xZS1xXKbchSnnXPZhLSN4ASmEjPcABkI76lbs2mfu90M2uXGj1VySQMswTmUjek5jd2+mwT6CysJICucUoonMJISBrnGUTU1fF1JtDKm1b80n4Vbj/vdXTv2NBW0QuO9bryVQ8B3ddorMy8FpCkkFKgCCNCCJBrvVF5OL2WC7Y3us3JQDqADC09wJBHeavVeR1dM6mmdE7gqyRmB2FcETURelkVCinCjcnKczvjKe6amK8LUyFDMExoBNFLMY5AeCUQtK7RXell7DzpdXqskRBOfEyd576xLrvBTDzbyOs2pKx3pMx3HQ99bD2nud1acLTSElc4lKgKjgMp7zWt7TZyhZSqJBgwQRPeMq7qmmEjQQVbU8u8ZY6r6gua3JtTTTrOaXUhSeOeoPaDIPcautgsnNoCd+pPaa03+znf6VJfsi+uj2rZM9RRCXANwhWE/wA5rdtWM05kAC2ihDCSlKUqMpCVpj9ozafAyxYkHNw865nngQYbHcVYj/8AmK3PXzZy37N243g/anGVmznAltxPTSlCEpHSjNEqxHpAZqMTQhawAq9bD2NQlaVgoOSkGcQylJ0j/k1SrKOkNfD/AHnW1rmZwspnCSQOklOGRukETNdTsWFojdLxOXXXJIkOdlnVhXxdofZW2d4yPBQ6p8/SazaVcvaHtLXaFaKl8m5X/aqEuTiQhxBB1GBspA8AI8K3RWsLobCb+bOmNpR7zgUP/H0rZ9eVbUi3NQYxw/a6jZhvD6/hcOLAEmB3mPWtTcoFvSvEQkcMSfk690ddlYWO5QOlbRvBagg4Qon6KkJV4FeVae27acKpWm0d7zFn/wC+z1qj0gBemVziI7BRuziEuWW2tKknAh5ESek2Sk5CdznDxG+57M3nz9mQo9ZPQV3p3+Ig+NUXY28eZtrJJhKlc2qdMLnRk9xIV/LU6q0/2dbXG1qxNLV0iAroqzzzJnfIkmO0RXUbMqhTVJDjk7rrzVDIzHEHDhl91cqVwlQIBGYOYI4VzXbqAlKUoQlKUoQo2/L1TZmlOQMRySI6y90xuGp/WsC6dmA2yu222XHcCnAhQnDAlMg5FWQyOQnTh42lj5TezLKhLbIxqG45BZ8D0E1YtvbZzdge4rwoH8yhP9IVXmn8l2k+WqbRxmwuL/O356ulyOIIYOKz9lnxZtnmlFQQpfOLzJbJKnFgdV1tSskjQyR2Vq+yuYvllpWSrCjm0FSiTzj3QEYlKJhAcOp0GdX3lHdFlu2y2UnpJaQkxjw4kpSFQQ6M8UnNJ1JqkXatVosTVis7a1KU8Xn154R7iBllASMUnerKkMIDXPOl/ZXErg2wPAKxXfsYFWKzOsnm7SlAWFaBeIlYSvjkoCeGRy0yruv0LWWXUlp9OSm1cfonRQzkb4461bm2wkBKdAAB3AQPSoXabZRu2Iz6LqRCHBu3weKfunLtrtkfySWjlIkzY438lRMnz72n0UBZLHF9oUB1mVLPZ0VN/gPOr3VY2R2M+RqWtaw44oYQQDATIJ1zkkDy7as9Ve26yOsq3Sx6dH7pc7w52SUpSqZJURfFkkHEtQKshhyIHYd3fWpL9ZZS4UsBWFOqiScR7MtBx31uu0syMkpKvpRVF2zsisB5y0BtsR0EpxFStYnEJPZoPCa6jZNTlhJ68gE6nfgf59eqguTO/Pkl62R09XnA2v6jvsycuGLF/LX13Xw7vyr7F2Fvz5Zd1lfJlS204z/mJ6Dn9SVV0iuFO0pShCV1WgEEEAg5EHQg6iu1KELUu2/ICxaCp2wqFncOfNkexJ7Izb8JHACtSW1d4XU5zNpQpPwhwYkKA3oWDmO4+FfWtYd63QzaWi1aG0OtnVKwCO/sPaM6ZHK+M4mGxWCLr5ru/b5lYAdCmz9pPmM/SrDZbYhwYm1pWOKSD/xU9tT+zsw5K7C6WFf4bkrb8FZrT44q1LtDsHeF2nG80tCQYDzZxI+2nq9yoq3h2zK3KQX9j+FoYxwVh2gvAWW12O1ROBS0qA1KCADGesKVHaat12cpNheA9rzaj7roKY71Zo/qrUHzmdUtgvQ4GVhYBgEwQSkmM5w6kGrd/bt12sHn2uZWTJOEgzvONsZ6e8K5zbUrZp962NxB4i1x6KRDWyUowgXCvd8X00WZCwUEdYMLtLRB483l5mtV3xaGFKJaNlmDmym02ZX2Vy2O6p2y7CWdZx2O2LSc+opKyAd3QKT514W3k2tLh6drDkaFfOE/j99VMNXTMNi8jzBH2+6ZLtSOXUWPXWi18oQT+c+o1q1We5bTeTK3+dQtxHRwEBKzAykgAEkaEzMGSIrPHJO7vfb8l/lVn2U2P+RFZ55S8eRThCU5dU6kyM9++t6vakIjvC8YuGR9Roq2SpAacDlGbL3wHG+aUnm3WuipEFMBOUwdOBG499TdQd+2bmr2YdHVfQUHXrJThj/tmpyvRtiVxraNsp10WAcQDhxSlKVcoSlKUIUHs5nfFqnc0InhLWlZ23WJRsiEtKe9tzim0+8lsCQTBwg4omN5rFug4b4cEj2jA/pwZDj1Jq6V4vt2Q0+1XyWvb9qPK/BKHKm31cVsvF8OWjAw0SmWwvGrCIkSlOGdeAmrZZbIhpIQ2hKEjRKQAPTf217UqiqKySosHaDgNEqWd8pu5KUpURJSlKib12qs1nycdGL4U9JXkNPGKYyN0hwsBJ8FkAnIKWrzefShJUtQSkalRAA8TlWvL15VFGRZ2gkfE5mfsjIeJNQ1jua8b1cGBt5+SYVBDSePSMNo9KuKfYsz85O6PmVKZSuPxZK03/yltIBRZhzqtMRkIHdoVeg7TVKs1ltl5P4W0LfcPuoT0UjwhKE9pgVuLZL9nZtBSu8HedOvMtSlE8FOdZQ+qE99baum5WLK2G7O0hpA91CQBPExqe0510lLRRUwswZ8zqp0cLGaLU+wHIGhoh68sLq8ilhJltP11e+fojo5aqnLcbTQSkJSAEgAAAQABoABoK7UqYmpSlKEJSlKEJSlKEJXCkyINc0oQqTtNyPXdbMSiyGXD/EY6BnWSgdBR4kiTxrV20f7O1qalVkdRaBn0Feyc7AJJQrzT3V9D0oQvjG9NnrXY1e3YeYMkBSkKSCdOivQ79DWXd+3dsZgB0rA3OjH6npetfYLjQUIUAQdQRI8qqV7ckl12g4l2RCVQRLRU1rnMNkJJ7SDSpIY5RZ7QfNauaHahaNs3Kyf4lnHehZHooH76m7JykWNY6SltngtBPqjFVpvT9nCyKB+T2h5pRmMeBxI7IhKo3daqtef7OFrTJYtDDvYoLbJ7BkoeZFV0mx6V+gI8j+bpBpYysTa+8rO+y040+hSmXW19FQxYSoJV0dd6TpuqYqk27kevVoqBsilgAmW1IWCBwhUnuieyoW07P26ygqcYtLIGpLbqBBz1gDd6VfbGmGzIzFm4E38ls2HCLAraFK1Ujai1ARzy/Eg+pzr3Z20tSf4gV9ZKD6xNdENtQ8Wn2/KN2Vs6la3+fdq4o+wKfPq1fEj7Ca2/wAxT8j16o3ZVwwBN7WVXxtup03hKj+P3Vc606b2tzrrS0IWXEYubwMyemIOWEzl2VP2S67/AHD0WbXpPSbwCMt6wBOemtef7coXV9WZ4iACBrqky07nkELYlYlsvZlr9662jfClpBPcJk+FUyz8kl9Wo+1SpImJtD4jOATAKjEdnnU/YP2a3iBz1sbQcpDbal5b81FGfhVazYP+7/kP39lqKPmV52zlAsbYMOlwjc2lRPmQEx41X7dyr6hljjCnFf8Ainw31tK7f2fLubMuF97sW4Ep8mwk+tXC5NhLDZAPk9laQRoopxr3++uV7zvqfFsemZqCfM/iyc2ljGua+crNY74vMw028pBjqjmmoOY6RwpIy3k1Z7i/ZytKyDan22UxJS3Li+7ckd4KvGvoSlWbI2RizAAPBSA0NyAVJ2e5HbtsmEhjnlj33zzh78OTY8E1dEIAAAAAGQAyAFdqUxZSlKUISlKUISlKUISlKUISlKUISlKUISlKUISlKUISlKUISuIrmlCF15scB5VhruKzkklhkk5kltEknwpShC6/N+zf/HZ/6Tf5V72a7Gm55tpCJ1woSmY0mBSlCFkxSKUoQlKUoQlKUoQlKUoQlKUoQlKUoQlKUoQlKUoQ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56" name="AutoShape 20" descr="data:image/jpeg;base64,/9j/4AAQSkZJRgABAQAAAQABAAD/2wCEAAkGBhQSEBMUEhQWFRUWGBYXGBgVFxYYGhoWFRgYFxcZHhoYHSYeGhojHhYXIC8jIycpLCwsFx4xNTAtNSYrLCkBCQoKDgwOGg8PGiwkHyQ0Ki8sLC00LC0sLC80LCksLCwsKiwsLywsLCwsLCksKi8sLCwsLCwsLCwsLCwsLCksKf/AABEIAMQBAQMBIgACEQEDEQH/xAAcAAEAAgIDAQAAAAAAAAAAAAAABQYEBwECAwj/xABJEAABAwEFAwkDCQUHAwUAAAABAgMRAAQFEiExBkFRBxMiMmFxgZGhI0JSFBZicpKxwdHhCDNDgqIVF1Nj0vDxk7PCJDRUc4P/xAAbAQACAgMBAAAAAAAAAAAAAAAAAwQFAQIGB//EADIRAAEDAgMFBgYCAwAAAAAAAAEAAgMEERIhMQUTQVHwFCJhcYGhMpGxwdHhBvEVUmL/2gAMAwEAAhEDEQA/AN40pShCUpShCUpShCUrAtl8obJHWUNw3d5qHtN9OK0OEcE/nrUhlO9+aQ+djVZHHkp6xA7yBWK5fDQ96e4E1WFrJMkknic64qS2jbxKjmqPAKfc2iRuSo98CvI7ScG/NX6VC0popo+SWaiTmpr5yf5f9X6U+cn+X/V+lQtKz2aPl9VjtEnNTY2kHwHz/Su6No070K8IP5VA0rHZo+Sz2iTmrF84G+CvIfnXZF/NHeR3g/hNVula9ljWe0vVoF8NfH6K/KvVF4NnRafMVUq4rU0beBK2FU7iFdUqB0M91c1SkqI0Md2VZLd5OJ0WfHP76WaM8CmCqHEK2UqtIv10bwe8flFZDe0Z95APcY++aUaWQJgqWFTtKjWr/bOuJPeJ+6sxm2IV1VA+OflrSXRvbqE1sjXaFe1KUrRbpSlKEJSlKEJSlKEJSlKEJSlKEJULfd5EHAgx8RHbuqaqtX4xhdJy6Wflkak0zQX5qPUEhmSj6UpVqqxKUpQhKUruzZ1LMJST3UE21WQLrpSvdywuJiUHPTf91E2Bw6IV5H8a1xt5rOF3JeFKy03S6fcPmPzruLkd+EDvUPwrG9ZzC23b+RWDSpQbPOcU+Z/Kuw2cV8SfI1pv4+a23L+SiaVM/Ns/4g+z+tPm2f8AEH2f1rHaI+f1WdxJyUNSpn5tn/EH2f1rodnFblp8jR2iPmsbiTkomlSS9n3BoUnxP4isO0WNaOukj7vMUxsjHaFaujc3ULxriuaVulr3Zt7ieqs9xzHkakWNoj76Qe1OXoah6Ut0THahMbK9uhVrst5Ic6pz4HI/r4VlVSqkrDfakZLlSfUeO/xqHJSWzYpcdTfJysdK82H0rEpMivSoJFlMBulKUoQlKVG3lfAblKc1eg7+3srdjC82C1c8NFypBx0JEqIA4kxUZaNoEDqgq9B+fpUG/aFLMqJJ/wB6cK9rtQ2V+0MCMpyBPaamima0XdmoZqHONm5L2XfDyzCcuxAk/ia8hdbqs8B8SPxNWZlKQIREdkfhXpS+04fgaAmdnxfE66riNn3DqUjxP4CvVOzit6x4An8anqVoaqRbCmYoT5t/5n9P61wdm+Dn9P61OUrHaZOf0Wezx8lAt7PKxDEoYd5GvdnU0wwlCQlIgV6UrR8rn6rdkTWaJSuiHkkkBQJGoBBjv4V3pSYlKUoQlKUoQlKhtrtqGrvsjlpdkhEAJEStajCUieJ8gCd1fPm0O1F9WoB5TrrTbgK0NMqU3DOoWQiDgyAClmVHSawSBqsgE6L6cpXy9szyw3jYXEpfWq0NCQpt4yqMxk4QVgg8SRlEV9KXNe7dqs7b7KgptxIUkj1B4EGQRuIIrKws2se3IltQjESIA7ToeyNayKVkGxusEXFlXW9n3DqUjzP3Vko2cG9ZPcAPvmpmujjyU6kDvIFSDUyHQpAp4woa07PQCUKOQmCBn4ioxFhcOiFeR/GrcDXNbNqntFjmsOpmk5ZKoqsDg1QryJ+6vCroTVYvd9K3SUaQATxInP7vKpMM5kNiFHmhDBcFelx2vC5h3Ly8dx/CrJVXuezlTqSNE5n8KtFRqu2PJSKa+DNKUpURSVH3tePNpgdY6dg41WiaybzfxuqPAwO4ZVjVbwRhjfFVU0he5KUpT0lBXZsqkBJMnLInfXWiVQZG6grIVyYawpCRu4613quIv9wDPCe0j8iK5+cLnBHkfzqrNLJdWIqI1YqVV7TtMtCStakISMyVZJA4kk5VSr45ebO0cLalPq09kgBM/WX5ZA1q6At+IgLZs4doCtu1o6+9obRftpdZYdWxdzRwLKYCnlAnfEwcjhJgAJJEkCsa8eVi32ph5LVieSlbbg5zGQEhSDKv3YSY113VLcnNmSi7LPhHWSpR7VKUZPoB4VElcGjum6sqOHev74sPqoh3kxSwOdsNpfYfSMlY+seBKQkichll2GrvyVcpXy1lbNrKU2qznCs6c4mcIXEZKkQocYOUwMG/bwDTSiYzBga4jBhMe9MaanOM61nyUPld7OqTOEtOzKsRw4kQMRzPSwidfWtaYmSTCdE3aUbIWhzBYr6Ncv5oaEnuH5xXg5tGn3UE95A+6agqVdCljC501LyptnaPPpIgcQZ9DWaL5a+L0V+VVelDqWM+CG1Lx4qr8t1tbeN2MlfsXLUOd3JwjAmTMaBavWr4bOmIwiOEcP8AcVQ+UTZhVtsZS2AXm1BbckCTopMnISCfECvDY/ldYU0GrwXzFpb6KytCglZEicgcKsswYz04Cl2hTuaRhzCtaKcOBvqqnyx3S0heJAAUInCmTJyGJQgJyGSSpRhOSUiTVr5FbzeTdgEkJS87gBGRScJOuoxFfrVL5Utpmrc8hqyEvkb0oKpmDCSrq6CQhI7VK3T3JVto0tluxKAbdbBCM8nMyoxwXmTG/UcA7Z4GQf7pVa46tW3kbRmM0A9xj8DRW0h3IHir9Kh6Vbdnj5Kt38nNZ799uK0OEfR/M1guOFRlRJPEma4pTWsa3QJbnudqVylRGhI7sq7c+r4leZrpStrBa3XZThOpJ7yTRlkqUEpEk11qzXVd/Npk9Y69nZSZZRG1NijMhXtYLCGkwMycyeJ/KsmlKqHEuNyrQAAWCUpSsLKpRNK7OohRHAkeRiutXypUpSlCwlKUoQlV3bDbZm725X03VCUNAwTukmDhT2nWMpzjnbTaxNhYxAY3nDhabz6SsszGeESO+QN8ivbJ7HK5w2y3+0tSyFAKghvhlpiGWmSYgVX1ta2nb4qxoqF1S7wUQ3szbL0PP3g6WWdUMpyhOeeFWSPrKlR3153O5jd5q6LO2lCDC7W+nGcQ3gnPuEb9EjOpjlUv7mLIGkyFPkpJG5tMFfnKU9xNZewDoRZENmBhITh4KWOcwdqwkhSjxUoR0YHOPmkezePzvoOH7XSx08bJN0zK2p4+Xgur9hvNlvGm0N2tXvNONJbkbwhSSM92f6Vr67NunbLjaZQpDSS4QhWakFWYCuxKsjoSCd8Ru2qjthsQHj8os3s7UiFAiAHCncqcsW6T3HLRcEzb2eNfROngeBiiJy9fldaxv7bR60kjEQgzAy0PpOh4SkKABrpstti7YC6plDaluBIKnAokAGSBChqYmeArI202g+VFlJaDTjSVpdSEhPtcULy1iEJyJykjtNZw6dtXEDXBoc1tuuaoqg43EON1ff76Lb8LH2Ff66f30W34WPsK/wBdUXmT0uyuRZzMdk1YCKqOgPL3I+oKi7uPkFef76Lb8LH2Ff6697Py3WoRjZYVnnAcSY4dcgeVa+DJgHiYqZ2a2PetrpQ0IQk9NxU4Uj8VcEjPuGdKeZ4243XAy98wsGOPkth3XywO2g801Yit5QOEJclMzqoFIISBJJndu1HjYbvXeF7OfKuadbsvW5ttKUF5QSObJPTcSkpV1yZ5vQAxU8xdLN0Xe8tsStKCouKAxLWckA8E4ikYdO8517cnl281YGlE4lvS+tW8qczEn6uHxmoUlS94zOST3W3LQpG02Gy2dhyUMstYSFkJShOE7jESDOm+Y31pDaRtsOl2zOBSQpPSSSCFagyrCcWUwhASkQAa2dtSfllvYsMS02k2h8TEwIbRII4g6jrjhWttsrsNnfVhbLSVSMIKACJ0htasstCfdpUeRW8WRW6dhdovlthbdUQXBKHI+NGpgaYgUq/mqwVozkz23bsCnm7Ri5twpIKAFBKkyCcjmCCNJ0Fbmuq+mbSjGw6hxO/CZIniNUnsIFX8Eoe0Z5qLNGWuPJZtKUp6QlKUoQsu6Wwp5APf4gSKtVUxtwpIIMEZirLdt6B0Qcl7x+IqBVscbOGinUrwO7xWdSlKgKalKUoQqvfLGF5XBXS89fUGsKrHflkxoxDVOfhv/PwquVbwPxsCq52YXlKUpT0hKxL0vJFnZcedMIQkqJ+4DiSYAHEisutebYum33g1d6SeZah60xvMdFM9ygO9z6NJnmEMZeU+CEzSBg4rpsrdi7a+bytac1f+3bOYbbB6Ku06wSOKt4q7VwlIAAGQGQA4VzXDTTOleXOXfU8DYGBjVrPlmkGxqA0Lu6RPsiB6VH7ObQc2klJkMIDTcmectlrV0nDOoASoZnqp+lV35QNmjbLIUtiXUHG3oJOikydJB8wK0o285Z3UhSSlTSirCoQQsREg9oT5VPgAkiw8R1+lV1RdFOX8Dbr7rf8AYr1QSEBUkKWgdpaADqvBRwntrPbdCgCDIIBHcdDWhbNtSUIWBM/JiwiZObrmN1U8Ticz+rwqbsPKOpCzOns+I6LLKhh7lOEGKQ6jeNFKZXsPxK+7UbBWe2nGqW3RlziIkiDAUDkqPA5RNa7vTk1tbJSQn5Q2CM2evhmOoc57pA41no5V1pQrKVwIkZApQnukFwuE9gHhw1yoWpwhLTRWZJMAkxJwjLgAjv6fHKZSSVkBtH8vdR5zSS5k2PMKLu/Yi0WizG0MpKgpwIQg4UlaAFBThJMBIMJynOeFdRdIbW6m0ILZCVNJ1WDaEhBKUqQCFHpJMfTGtXLZbaZyy2NplyxvqUgKgoLZBlSlCekCk9KIjdXQ3itdktbZZVz9qebfTAUltktluMS1hJUroHqA610kW0NoxyE4SbnS2X6VbLFT7sFrs+KjtneS9x4JVaxzLYM4B+9Vpkrc2NfpZmRpWw/lVmsbSW0lDaEDopHAFIJ81plR4yTWvLwevV2ZebSJBASYgpKTqEzqkHxNQzuy9tXAU6iMx1j7yEtqJ6MmUpE8YnWolRS11S/HK0/jyVdgJ1Kse3m2ONp5hBGFSVATqS24UuIKToQnCoHsnhVx2HtIcu6ylO5pKP5m+gr1Sa1m3yfyZdfUrjhTn9pRPDhV55LxgsrrR/g2hxHbHQIJ75NRaqhlp4wZBa6w9oDclg7Fp568b0tBzAXzKYg9EKOm45NI1HjrVL5QbMEuGEEZ6mzNM/1Nq6W45pBzq78lKyqyWhwiMdocVu+FBjPgSdaom2LXPW0MtNQtSgkQ22gqJMD90rCe8gGozfjW7fjVWtLcEZgylJyMxIGXeN43aVzZLatpYW0tSFjRSSUkeIqY2isZTaQHEuITKU+1WlZCRHwCEgDQCa7X3s7zSXXeojnMDSM5KZMKMyRkkmNTrlv33gBA5phkaLA8VcdlOWVSYbtycY/xUAYh9ZAyV3iD2GtqXfeTT7YcZWlxB0UkyO48D2HMV8vv2dSDCwQYBg6wcxluyqS2b2pfsLvOMKiesg5oWBuUPHI6ip8VURk7MJMlO12bV9L0qu7H7bM3g2SjoOJAxtqMkdoPvJnKcu0CRNiqya4OFwoJaWmxSuUqIMjIjhXFKytVZrqvLnEweuNe3trPqnWd8oUFDUH/AJFW5p0KSFDQiRVVURYDcaFWcEuMWOoXelKVGUhKrN7XfzapHVOnYeH5VZq832AtJSoSDToZTG6/BKlj3gsqdSsm3WBTSoOm48f1rFq3a4OFwqsgg2K8ba+UNrWlOIpSpQTIGIpBIEnITEZ1rjkqtzTiH1lzFanVqcdByOGciOKZUTloVRwnC5VtvZKrFZzkMnlgnMg5tDsHvcdNxmgXMw+Ap+zqKVNROAkLgznG8ZGaptokTNwA2VrQP7M7eOC+iiqunPCSN4ExvjStdbN8oS304VJStz3mZgrSB1mScsQiS2ddUkaCWVfiHWsbbi1tI/iIE2myqMiVtkStvKDIJjXF1q5x0DmmxXVtqWOF2qyO300lJWVDCFYCrOErBghWUo1Bk5QZ0zqBv5mwWlShaG5daScQ6aXQjcoBGbiM9RiA4a1FXleCiQ4jAp5STiQgyxbWRkcGvtUj3c1DMdIVr29ryBCAhRKE5skn2jOfSaJ1KQdPAiMxT4YCTcG3XX9iyjz1IAsQD11/RupK/wC67vaILS3lAgkQpB3ApHV0OfSGLMQYM1BXLdwefbQqQhaiJGWgkgE5Tp51iJCnF7ypSvEqUfvk1sraK5UWZN3BA6LT4STlmpcEqPEko/DhU9kzYZ4on54j7dZKgnnaXAAWuu1j2Rszf8MLPFw4vTq+lSzTKUgJSAkDcAAPIV3pXpMcMcfwNAUUklKUpTFhKUpQhKw9nraWn71TqOYD4E70tkK7pJHl3VmVX73tXMWlbm56x2ln+YJKx28BNU22o8dNfkQfss2vkp3Y+0czcaFkZQ6rwxqE5JUN28aVStjbuNotjrwSChpKlQWw4CpcpQMDYQFHrH3R0c+FZ18XoWrqsVnbkqcROQzlSiqBkSTK4EEHIeNuuC5P7Ou3C6QHHDjc9sliCQIRzpgjCkbpzKoyrjNLnmi9gTzWtNrrGpDslBQJy/8ATJs6TvyhRnxrZ9ouxDiWyQAlPtM8+kRrwJAJzPGtUbTWlC3CUhrXPA486rxcc63hxrc1m6iPqp+4VS7YldHuy3x+yRVDJvqte37skpWNwArdeX0cRwpbRx7YEJk6zkKpVtsJbUsdZKVYCoA4cQ1A9a3s+zMkCVRAJ3flxqn7RbNJWEAkhtoKJS2nrKI6o3DIcNSaZQ7S3ndd11kEuGoLDZ2i1xd94uMOJcZWpC06KSYPaO0HeDka31sJt2i3t4VQi0IHTRuI0xo+jxG4nuJ0NeNhU0vCtIST0sMg4QcwDnrHGl13m5Z3kPMqwrQZSfQiN4IJBG8E10kMxYbjRTpIxK24X1JSoDYvaxFvswcEJcT0XEA9VXETnhOo8RqDU/Vu1wcLhVpBabFKn9nn5QpPwnLuP6zUBUps6r2ihxT9xH50mobeMpsBs8Kw0pSqhWiUpShC6PMhQIUJBrVPK3tGLtZwNrl54EN/EhOinDwjRPE/VNbMvm9m7Kw4+8rC22kqUewbhxJMADeSK+Q9sNp3LwtjtpcyxnopmcDYyQgdw8zJ30xkjmZBLdG12ZUfYLGp90IBGJUwVE5mCYniYra2zNz4UtuFtIWpAQ6BGqcpIGROU4hn0qpfJ7YectCxhEoSHEzMhSVpAgjvz3GtroQBoInM99cztirLDuhrx66zCgVbyXYVq3lEuZtm0tFhGEuJkpTPXxQIG4nLIVEf2o6l0FZUzaWyRzmaVEj3XBqTlGI57lTqLTtSjnL6siIMSwMtYLhUT6nyq/7RbGWa2iXUYV7nEQF9kmOkOwz4VKpp8EEe8zuNVd0FO+WHE05rTC9oSpKgUhJUQVpSIbUofxEgfunfpIgHgBIMRaHytRUcyd+WfaY38TvNWfaHk4tVmJKUl5se+2JMfSRmU+o7ar1hYBUSpJKUAqUBlkMgDwlRSPGrJhZbE1YkEl8L1M3VZUoXYQRKnnULVp1A7zaU5HfCjmBuq8barxPWFr4nis5xk2Bu/mNVC5jNruwHMBKYn/7XTw4id/fuE9bHufvgwZTZ28OnvRBH2lnyqJDCZ9pwjlc+9lBqBeYeA691YKUpXqqWlKUoQlKUoQoq8Nom2182kF13TAjcfpKOSagL42ctDylPrcZKgJDQUVQAOqJyJ+81Z9mbhs76rWp5lDihaVgFQkxhQY8yfOph3ZGxgGLM1v8AdV+EmvP9p7VllkMd7AHS37VtT0zcNyL38f0qiq57KLUwbMlxrAgq5zCoe1ThwFXPJwgwCZAzKt0CsXarau1qYa5x1CHDPQbbAUAJBUV4lRMDqx4Qa52kuizJkpYQnXqi2p0idWSg/wC++oC67Ig2e3KAkoQ3hMmRK89w4DdVawn4iTbLXrxW8kTHG2EXzz9L6enuu1nuB35ZZm7QMXOKbmSogpJBKcWhMHccprciRAAG6tf2pwOXldykhWaGVHFgGQaSojIYjA+InsrYNUG23EyMHh91z1SSSErwtTAUJVJAkwN58M696VRscWm4UNUDaTZxS0kNtoStxWJa164RukyoZxpuTWvHm4JAOISQFCYMbxNb2t9ixpICUnF1sXDhnWudtbqiXFu5DoNtpRllrBxeJMcOyuv2dWiUWKl0sxacBUNsjtOuw2lLqM09VxG5aDqO8ag7iBX0ZYrYh1tDjZxIWkKSeKVCR3V8sVtXkZ2pMqsTisjK2Z3EZuIHeOmB2K4101LLhOE8VJqY7jEFtmpC4v3w7jUfUts6ycalbgI8SQfw9amzm0ZUSEXeFP0pSqZWyUpUff8AfKLJZXrQ51WkKWRkCYGSRO8mAO0ihC0x+0RthK27A2rJMOvR8RHs0HuBKiPpI4VpiztYlAZeJj1r3vi9XLTaHX3TK3VqWo9qjMDgBoBwArJuGzBTqQoJzIyXISeAxJzE6TVhs6n39Q1p01K0ebBZt13gu7rZjW2eqQUkgEpUOMHeAfCtjbK7WJtqXITgUg5pxYuidFTA4EHw411ZYCUhIGQEAEzA4SeFU23IVd1vRaEfulk4gNIJ9oj8R4cKi/yH+Ptka+pZm4+2d7a+nyUV8YkHipt9sL2hs4B6qUkxuKW1rE+nnWz61ndiwdopBkFqQRoQbOCDWzK5Yi0UY/5C6fY4tTjrgEqi8p+BuzqUkIS4sYSoYUrUmQVAmQVCBpn3Veq11ysc5zQ/eYDqcJwTI1UhcT2LSdMjW9PnIFOqjaJxVJNnxG7oJTiRhC40Wl50DOM4OHj91W/Z+5VMl1x1QW86oqWRpqTlkNSSTlw4VTrI4fktmc3MWkg5EwFc2sZxpKVZT99bJrvNhwxuLpCO80n5FctUag+A+iUpSuoUVKUpQhKUpQheuxrcJtR+K0u+iUCp19UJOceIT6kGqncW0lms6LQl55CFfKXThMkwQmDCQTGRrMtXKBY0ZF1UxlDTnpiSK8qrI3uqJCAdT9VfQPa1jbkKp7W2oqJHOqVxAvBojPMS3gHZkKhrgA+RXgokjooGs6lUCd8nKe2p697Sq2tqcZ591sGCo2FgpB4c4VTvHaJ7RVOuwqWfk4JCHHEleWeFvFOXYCox2DhTGNuy2mn1S3PAfi119xZS1xXKbchSnnXPZhLSN4ASmEjPcABkI76lbs2mfu90M2uXGj1VySQMswTmUjek5jd2+mwT6CysJICucUoonMJISBrnGUTU1fF1JtDKm1b80n4Vbj/vdXTv2NBW0QuO9bryVQ8B3ddorMy8FpCkkFKgCCNCCJBrvVF5OL2WC7Y3us3JQDqADC09wJBHeavVeR1dM6mmdE7gqyRmB2FcETURelkVCinCjcnKczvjKe6amK8LUyFDMExoBNFLMY5AeCUQtK7RXell7DzpdXqskRBOfEyd576xLrvBTDzbyOs2pKx3pMx3HQ99bD2nud1acLTSElc4lKgKjgMp7zWt7TZyhZSqJBgwQRPeMq7qmmEjQQVbU8u8ZY6r6gua3JtTTTrOaXUhSeOeoPaDIPcautgsnNoCd+pPaa03+znf6VJfsi+uj2rZM9RRCXANwhWE/wA5rdtWM05kAC2ihDCSlKUqMpCVpj9ozafAyxYkHNw865nngQYbHcVYj/8AmK3PXzZy37N243g/anGVmznAltxPTSlCEpHSjNEqxHpAZqMTQhawAq9bD2NQlaVgoOSkGcQylJ0j/k1SrKOkNfD/AHnW1rmZwspnCSQOklOGRukETNdTsWFojdLxOXXXJIkOdlnVhXxdofZW2d4yPBQ6p8/SazaVcvaHtLXaFaKl8m5X/aqEuTiQhxBB1GBspA8AI8K3RWsLobCb+bOmNpR7zgUP/H0rZ9eVbUi3NQYxw/a6jZhvD6/hcOLAEmB3mPWtTcoFvSvEQkcMSfk690ddlYWO5QOlbRvBagg4Qon6KkJV4FeVae27acKpWm0d7zFn/wC+z1qj0gBemVziI7BRuziEuWW2tKknAh5ESek2Sk5CdznDxG+57M3nz9mQo9ZPQV3p3+Ig+NUXY28eZtrJJhKlc2qdMLnRk9xIV/LU6q0/2dbXG1qxNLV0iAroqzzzJnfIkmO0RXUbMqhTVJDjk7rrzVDIzHEHDhl91cqVwlQIBGYOYI4VzXbqAlKUoQlKUoQo2/L1TZmlOQMRySI6y90xuGp/WsC6dmA2yu222XHcCnAhQnDAlMg5FWQyOQnTh42lj5TezLKhLbIxqG45BZ8D0E1YtvbZzdge4rwoH8yhP9IVXmn8l2k+WqbRxmwuL/O356ulyOIIYOKz9lnxZtnmlFQQpfOLzJbJKnFgdV1tSskjQyR2Vq+yuYvllpWSrCjm0FSiTzj3QEYlKJhAcOp0GdX3lHdFlu2y2UnpJaQkxjw4kpSFQQ6M8UnNJ1JqkXatVosTVis7a1KU8Xn154R7iBllASMUnerKkMIDXPOl/ZXErg2wPAKxXfsYFWKzOsnm7SlAWFaBeIlYSvjkoCeGRy0yruv0LWWXUlp9OSm1cfonRQzkb4461bm2wkBKdAAB3AQPSoXabZRu2Iz6LqRCHBu3weKfunLtrtkfySWjlIkzY438lRMnz72n0UBZLHF9oUB1mVLPZ0VN/gPOr3VY2R2M+RqWtaw44oYQQDATIJ1zkkDy7as9Ve26yOsq3Sx6dH7pc7w52SUpSqZJURfFkkHEtQKshhyIHYd3fWpL9ZZS4UsBWFOqiScR7MtBx31uu0syMkpKvpRVF2zsisB5y0BtsR0EpxFStYnEJPZoPCa6jZNTlhJ68gE6nfgf59eqguTO/Pkl62R09XnA2v6jvsycuGLF/LX13Xw7vyr7F2Fvz5Zd1lfJlS204z/mJ6Dn9SVV0iuFO0pShCV1WgEEEAg5EHQg6iu1KELUu2/ICxaCp2wqFncOfNkexJ7Izb8JHACtSW1d4XU5zNpQpPwhwYkKA3oWDmO4+FfWtYd63QzaWi1aG0OtnVKwCO/sPaM6ZHK+M4mGxWCLr5ru/b5lYAdCmz9pPmM/SrDZbYhwYm1pWOKSD/xU9tT+zsw5K7C6WFf4bkrb8FZrT44q1LtDsHeF2nG80tCQYDzZxI+2nq9yoq3h2zK3KQX9j+FoYxwVh2gvAWW12O1ROBS0qA1KCADGesKVHaat12cpNheA9rzaj7roKY71Zo/qrUHzmdUtgvQ4GVhYBgEwQSkmM5w6kGrd/bt12sHn2uZWTJOEgzvONsZ6e8K5zbUrZp962NxB4i1x6KRDWyUowgXCvd8X00WZCwUEdYMLtLRB483l5mtV3xaGFKJaNlmDmym02ZX2Vy2O6p2y7CWdZx2O2LSc+opKyAd3QKT514W3k2tLh6drDkaFfOE/j99VMNXTMNi8jzBH2+6ZLtSOXUWPXWi18oQT+c+o1q1We5bTeTK3+dQtxHRwEBKzAykgAEkaEzMGSIrPHJO7vfb8l/lVn2U2P+RFZ55S8eRThCU5dU6kyM9++t6vakIjvC8YuGR9Roq2SpAacDlGbL3wHG+aUnm3WuipEFMBOUwdOBG499TdQd+2bmr2YdHVfQUHXrJThj/tmpyvRtiVxraNsp10WAcQDhxSlKVcoSlKUIUHs5nfFqnc0InhLWlZ23WJRsiEtKe9tzim0+8lsCQTBwg4omN5rFug4b4cEj2jA/pwZDj1Jq6V4vt2Q0+1XyWvb9qPK/BKHKm31cVsvF8OWjAw0SmWwvGrCIkSlOGdeAmrZZbIhpIQ2hKEjRKQAPTf217UqiqKySosHaDgNEqWd8pu5KUpURJSlKib12qs1nycdGL4U9JXkNPGKYyN0hwsBJ8FkAnIKWrzefShJUtQSkalRAA8TlWvL15VFGRZ2gkfE5mfsjIeJNQ1jua8b1cGBt5+SYVBDSePSMNo9KuKfYsz85O6PmVKZSuPxZK03/yltIBRZhzqtMRkIHdoVeg7TVKs1ltl5P4W0LfcPuoT0UjwhKE9pgVuLZL9nZtBSu8HedOvMtSlE8FOdZQ+qE99baum5WLK2G7O0hpA91CQBPExqe0510lLRRUwswZ8zqp0cLGaLU+wHIGhoh68sLq8ilhJltP11e+fojo5aqnLcbTQSkJSAEgAAAQABoABoK7UqYmpSlKEJSlKEJSlKEJXCkyINc0oQqTtNyPXdbMSiyGXD/EY6BnWSgdBR4kiTxrV20f7O1qalVkdRaBn0Feyc7AJJQrzT3V9D0oQvjG9NnrXY1e3YeYMkBSkKSCdOivQ79DWXd+3dsZgB0rA3OjH6npetfYLjQUIUAQdQRI8qqV7ckl12g4l2RCVQRLRU1rnMNkJJ7SDSpIY5RZ7QfNauaHahaNs3Kyf4lnHehZHooH76m7JykWNY6SltngtBPqjFVpvT9nCyKB+T2h5pRmMeBxI7IhKo3daqtef7OFrTJYtDDvYoLbJ7BkoeZFV0mx6V+gI8j+bpBpYysTa+8rO+y040+hSmXW19FQxYSoJV0dd6TpuqYqk27kevVoqBsilgAmW1IWCBwhUnuieyoW07P26ygqcYtLIGpLbqBBz1gDd6VfbGmGzIzFm4E38ls2HCLAraFK1Ujai1ARzy/Eg+pzr3Z20tSf4gV9ZKD6xNdENtQ8Wn2/KN2Vs6la3+fdq4o+wKfPq1fEj7Ca2/wAxT8j16o3ZVwwBN7WVXxtup03hKj+P3Vc606b2tzrrS0IWXEYubwMyemIOWEzl2VP2S67/AHD0WbXpPSbwCMt6wBOemtef7coXV9WZ4iACBrqky07nkELYlYlsvZlr9662jfClpBPcJk+FUyz8kl9Wo+1SpImJtD4jOATAKjEdnnU/YP2a3iBz1sbQcpDbal5b81FGfhVazYP+7/kP39lqKPmV52zlAsbYMOlwjc2lRPmQEx41X7dyr6hljjCnFf8Ainw31tK7f2fLubMuF97sW4Ep8mwk+tXC5NhLDZAPk9laQRoopxr3++uV7zvqfFsemZqCfM/iyc2ljGua+crNY74vMw028pBjqjmmoOY6RwpIy3k1Z7i/ZytKyDan22UxJS3Li+7ckd4KvGvoSlWbI2RizAAPBSA0NyAVJ2e5HbtsmEhjnlj33zzh78OTY8E1dEIAAAAAGQAyAFdqUxZSlKUISlKUISlKUISlKUISlKUISlKUISlKUISlKUISlKUISuIrmlCF15scB5VhruKzkklhkk5kltEknwpShC6/N+zf/HZ/6Tf5V72a7Gm55tpCJ1woSmY0mBSlCFkxSKUoQlKUoQlKUoQlKUoQlKUoQlKUoQlKUoQlKUoQ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358" name="Picture 22" descr="http://www.eumed.net/cursecon/15/tema15.gif"/>
          <p:cNvPicPr>
            <a:picLocks noChangeAspect="1" noChangeArrowheads="1"/>
          </p:cNvPicPr>
          <p:nvPr/>
        </p:nvPicPr>
        <p:blipFill>
          <a:blip r:embed="rId2" cstate="print"/>
          <a:srcRect t="11905"/>
          <a:stretch>
            <a:fillRect/>
          </a:stretch>
        </p:blipFill>
        <p:spPr bwMode="auto">
          <a:xfrm>
            <a:off x="2362200" y="4038600"/>
            <a:ext cx="4205835" cy="2819400"/>
          </a:xfrm>
          <a:prstGeom prst="rect">
            <a:avLst/>
          </a:prstGeom>
          <a:noFill/>
        </p:spPr>
      </p:pic>
      <p:pic>
        <p:nvPicPr>
          <p:cNvPr id="16" name="Picture 16" descr="http://2.bp.blogspot.com/-ZNpC69iU5r0/TejWm7sYp5I/AAAAAAAATvQ/3-x-uwMvaKs/s1600/peru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410200"/>
            <a:ext cx="838200" cy="1267763"/>
          </a:xfrm>
          <a:prstGeom prst="rect">
            <a:avLst/>
          </a:prstGeom>
          <a:noFill/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533400" y="762000"/>
            <a:ext cx="8077200" cy="1219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ESCUELA  POLITÉCNICA DEL EJÉRCITO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6400800" y="5715000"/>
            <a:ext cx="2743200" cy="685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400" b="1" i="0" u="none" strike="noStrike" kern="1200" spc="150" normalizeH="0" baseline="0" noProof="0" dirty="0" smtClean="0">
                <a:ln w="11430"/>
                <a:solidFill>
                  <a:srgbClr val="37CB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50" endPos="85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Andrea</a:t>
            </a:r>
            <a:r>
              <a:rPr kumimoji="0" lang="es-EC" sz="2400" b="1" i="0" u="none" strike="noStrike" kern="1200" spc="150" normalizeH="0" noProof="0" dirty="0" smtClean="0">
                <a:ln w="11430"/>
                <a:solidFill>
                  <a:srgbClr val="37CB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50" endPos="85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Patiño</a:t>
            </a:r>
            <a:endParaRPr kumimoji="0" lang="en-US" sz="2400" b="1" i="0" u="none" strike="noStrike" kern="1200" spc="150" normalizeH="0" baseline="0" noProof="0" dirty="0">
              <a:ln w="11430"/>
              <a:solidFill>
                <a:srgbClr val="37CB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50" endPos="8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2" name="Picture 2" descr="http://getforextradingstrategies.com/wp-content/uploads/2012/11/stock-trading-basics-main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71600"/>
            <a:ext cx="4419600" cy="2946400"/>
          </a:xfrm>
          <a:prstGeom prst="rect">
            <a:avLst/>
          </a:prstGeom>
          <a:noFill/>
        </p:spPr>
      </p:pic>
      <p:sp>
        <p:nvSpPr>
          <p:cNvPr id="5" name="4 Flecha curvada hacia la derecha"/>
          <p:cNvSpPr/>
          <p:nvPr/>
        </p:nvSpPr>
        <p:spPr>
          <a:xfrm rot="711055">
            <a:off x="1134030" y="2984105"/>
            <a:ext cx="1017866" cy="1502465"/>
          </a:xfrm>
          <a:prstGeom prst="curvedRightArrow">
            <a:avLst>
              <a:gd name="adj1" fmla="val 25000"/>
              <a:gd name="adj2" fmla="val 50000"/>
              <a:gd name="adj3" fmla="val 2649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5 Flecha curvada hacia la izquierda"/>
          <p:cNvSpPr/>
          <p:nvPr/>
        </p:nvSpPr>
        <p:spPr>
          <a:xfrm rot="20312752">
            <a:off x="7116681" y="3019431"/>
            <a:ext cx="980268" cy="1600200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57800" y="4572000"/>
            <a:ext cx="3505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Discrecional</a:t>
            </a:r>
            <a:endParaRPr lang="es-E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33400" y="4648200"/>
            <a:ext cx="3810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Sistemático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81000" y="5181600"/>
            <a:ext cx="40386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caracteriza por tener un conjunto de métodos y reglas predefinidas, claras y concisas, que se van ejecutando.</a:t>
            </a:r>
            <a:endParaRPr lang="en-US" sz="16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724400" y="5181600"/>
            <a:ext cx="40386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existe una metodología, ni reglas definidas. Las decisiones se toman sobre la marcha según criterios no establecidos previamente y que van cambiando constantemente.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09600"/>
            <a:ext cx="3276600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5538" name="AutoShape 2" descr="data:image/jpeg;base64,/9j/4AAQSkZJRgABAQAAAQABAAD/2wCEAAkGBhQQDxQQDxAPEBQPEBAQDxQQEBAQEBAPFRAVFRQVFBQYHCYfFxkjGRQUHy8hJCgpLCwtFR4xNTAqNSYrLCkBCQoKDgwOGg8PGikkHyQpKikpLzItLC0qKSkpLCwsLCksKSwpLCosLC8sLCkpKSksKSksLCwsLCwpLyksKSwsLP/AABEIAOIA3wMBIgACEQEDEQH/xAAbAAABBQEBAAAAAAAAAAAAAAAAAQIDBAUGB//EAEYQAAICAQEEBgQJCAoDAQAAAAECAAMRBAUSITEGE0FRYXEigZGhFBYyQlKSscHRIzNTVGJyorIHFRdDY3OCk9LhZMLw4v/EABsBAAEFAQEAAAAAAAAAAAAAAAABAgMEBQYH/8QANREAAgEDAAcFBwQCAwAAAAAAAAECAwQRBRIhMUFRYRNxkbHRIkJSgaHh8BQyosFikiMkNP/aAAwDAQACEQMRAD8A9xhCIYAGYuZzG3OlRRzXRjK8GY8QD3ATFHSXUfpT9VPwmTW0tQpScdrxyNGlo2tUjrbF3noOYmZwa9KtQPnqfNBJV6X39vVn/R/3GLTVv18PuPeiq/Tx+x3GYTil6ZXdq1H1N+MkXppZ211+osJItL2r4vwGPRtwuH1R2MJyi9Nj20g+VhH/AKyRem47aSPJwfuj1pW1fv8A0foMej7he79V6nTwmfszbdeoHoEhhzVuDD8ZoS/TqRqR1oPKKc4Sg9WSwwhCEeNCEIQAIQhAAhCEACEIQAIQhAAhCEACEIQAJW2jqerpez6CMfXjh75YzMDppqtzTBf0jqvqGSfsEr3NTs6Up8kTUKfaVYw5s4otnn28/OGZEHjt+cBg7fA/MXMZvQ3oYDA/MMxm9DehgMEmYZke9F3oYEwWNNqTW4dDgqcj8J6RpNQLK1ccnUMPWJ5hvTruiW2FKdQ5AZc7meG8pOceYOZuaGuOzqOnJ7Hu7zG0pQ1oKolu39x08ImYuZ1ZzgQiZhmACwiZi5gAQhmGYAEImYZgAsIZhmABCEMwAIQhADJ27qynVquDvuwOTjgK2b7QJx209UtwTTvqAro1hTeBZTk7oDN2Hh751u2dFabktrYFFRldMDfDfNdDy4AsCDzz4Th9udDXZc0HfbfLsHwjkYOAOwnj4SvcRUoNNZXInt5as008FjQ9HGwRdvBgTg1spQr2HJEtp0ZTta4eYXP2Shs2rUppwiqVustVHNnoblKgcuXjy+lE2jtj4HqCtd5xgMyWHrEyR9E8u/hg8ZVjZWygm4r5ll3lw5tKXgbFXROpv7632JLC9Bqz/f2/VSZ2h6Y02AF/yeTu76ktVveJxlfXmbN23VpIWxgMjI8QIsrS1S1nFYEV1cyeqpPJCf6P0/WLfqpE/s+X9Ys+oktJ0tq+mPfJR0tq+kPfIeyseUfH7kvaXvN+BQ/s+H6w/wBRfxh/Z+P1hv8AbX8ZofG2rv8Ati/Gyrv9xidjYf4+P3F7W95vw+xnfED/AMlv9sfjF+IX/kH/AG//ANTQ+Nlff7jD42Vd/uMTsNH9PH7i9vfdfD7FZeilw5a6wf6W/wCceOjV/wCv2fVf/nJvjZV3+4xfjZV3+4x+rZfF/J+ozXu+X8V6EHxc1H6/Z9V/+cX4v6n9ef6r/wDOT/GurvPsMT42Vd59hiatl8X8n6hr3fw/xXoQ/wBR6r9dP1W/5Rp2LrOzW/wH8ZZ+NdXefYfwjLellePRyT5GGLNe/wDyfqGbp+6v9V6GbtCnV0LltaD3Dd4mUBty/GDc58fRBPsEZtHaTXNvHl2DuEqTBvLr29WhJ473tNa3oexmrFZ7kXhtu/8ATP7RF/r2/wDTP7vwlCEpfqa3xPxJ+wpfCvA0P6/v/TN7F/CL8Yr/ANKfqp+EzSZG9mI9XNf434h+mpP3V4Gq3Sa8cTb/AAp+EZszpZqL7+rRxuqC9jsi7qqPvPKczqNSXbcUFieQGMADmSeweJl6miw6J6dKU669+JVxkVBQSc92OA78zWsO3qyzKUsd+8oXioUo4jGOe5HpmztoLcgYEcfVnHaAeyXJyXRHZVnVflLy61sKwoVeaquSG58z7p1s6eElJZRgSi4vDCcz06176ehLat0HrlVt5QwZSrcCD4gTppy39IyZ0PldWftH3yC6bjRk1vwTWqUqsU+Zy9fTS5wGNVQAYgisFSVAHInODkxLdBodcSd96Lm59Y26zH945V/cZQ2fX+SX/V/O0S7SA9k5uOk6ik4z9pdToJaPg1mGx9DR6N9F7tHbZTcnXae5fzi+kFx9Ks8wc9mZr7T2GtiLuksiLu1sjb26PL5w4Dhz4TlCjhd3fs3fo77bvszINNtW7RHepb0SRvo3FGGePDs8xL0NI0ppU3H2SlKwqwbqKW00NNsW92ITdZQcB8kKx8sZB8xH6nS2UHFqkD6Q4qfX+M1+k19QrzY9tD7u/W9DMFsOOAyOee5vbOc2b04sqATUAais8PSx1gHmfleuNr2VstmWm/zah1C8uHtwnj83lyu3MlBkt1VFtR1GkbgpHWIcgrnwPL7JUS2YdzbSoSw/l1NehXjWjlFjMUSINHgypgnwPixoMXMQaLFjYsBBYRIsBBYRIZgAuYhaNZpT1OuC9sco5F7x+p1e7y5xmz9nvqMvY3V0pks7cAQOePxlB1c1m1srXnCkDLWN+yO4drHhNqzSWatd2vNWnpSsVmwFRdZj0zjngdhm3Z2La15rPFLn9jMurxL2YPHXkGm0nX79eko6ulvRe92DdaBzwvysDxwJfr3NMhq0/En85YeLE+f/AMJTp0q0oa62ZsnLsTgMe5V7BJFSOvL9Q9ijjOMNrhzS9SK3tNZa1TnnHr6HZ9Fkxph4s59+PumvM/YCY01fiufaSZoTobRYoQXReRi3DzVk+rCc709TOhfwas/xCdFMTpmmdBd4BT7HWLdLNGfcx1s8Vod68zz3Z4/JDzYfxf8AcnIkOzPzf+tvsWWis4Kp+5nZRZCUle/ShhiXCsTERSaHNJkWk2vZSnVWKuoqAwEf5Sr3K34yHUdHdLqWWzTWdSwObKbSFBHbuk8B5iWGrzK1mlB7Jq0NIyitWa1l1M6rYRk8weH0NzS7P0uHqqsSmxkVLN1gwbt4nO6eXgZka3Y99LhOrLg8nXG568/J9cz9TpMDK+iRyI4ETd2Fte1Nnm9t7Umu412V8PRryOI7QcHPjNCE6V9sksNcuRRnCpZ7YvKfmVrtn3VDesT0e9SGA88cold2ZRt6aNVez0AmliM1WksAcelunmnq9k0vhen1KGygNTYq771sMKw5ndPI+r2SpWsITy6L3cPQs0r2ccKst/H1FBjgZUr1EmW2Yri0amxk+YsjDRQY0TA+GY3MTehgMDiYx7MDJkNuqC9sz7dW1h3UUsSQAB7snsHiZJCm5bENlJRWWS6i9mO6vM8ABzJl9dLXo1FmoAtuYZrqHEKe9vx9kp6Wo6bUV5U32cWKow3QxBCoO/vLeyaK7Awq26196x95rUQ8CxPoqDzwBw9U6C3tFRi5vGVz3LqzHr3TqyUFnD5cR+i0gtUX6y6lwfSSqkMi+AwTknj4SxqNa1nAeig4Ko4DEgY5wAoRVGFVeAURwWUL3SDqScaexfV/boWLa1VNJz2vy/OYKsfACLiZDZbbO82WuKKx/hr9ktSLTLhFHcqj2CSz0emtWCXRHHyeZNhMrpSudFeP8Mn2EGasz9vrnSXD/Bs/lMZXWaUl0fkPovFSL6rzPMtl/mz++f5VlyUtlH0D+9/6y7OAqfuO0QRMRYSMUbuxpEkiYii5IHrzINPZZp3L0NjPylIyrjxEukRhSTUq0qb1osZUpxqLEitr9NpdcPyg+B3/AE141MfGa2y9dXRWmmazTXkZ4KvVqR+8SVLHu/6mZZpweyU9XogykYmzS0o1viurMupo1PdJ4Ny/YtV5PwSzq3U+nS/Ne/A5+zhGN0dsUHq3Wwr8tfkuPVmZvR9C2lv0yWdXqXZGpdjhiqleCseRwCPXMfaO0NVXrEOpd6bAAi2HKjd7DvDmOMuyoW9WKnq7+XD+imq1enLU1t3Pj/ZvBypwwKkcwRgx4tl/aFNxoZrer1ChN+m6pQHJB5Mq5BBGeInN6a97WC1qWJ5ATIurF0pqMdudxqW14qsHJ7MbzW66VdXrccBNKvotZu71t1VWeWeXtJAMoa/os1Z377VNIXe3qzxc9i55Lnv4xY6MrcUJLSFLgyts3QHUknfCVpxsduQH2Zl63a6grpdE/UIzANfuCxnPcAeecc4zZGgfWafqivUUdaXdkyN/GAqKD2AcyeZ5zU1HU1vmmtd9VCB+e6AMcP2vHwmtThTtIKpld/PojLnKpczcMfLl1Y+latMCKj1tp4M7KQRw8fslfJY5Ykk8yYxVkoE565u51njcuX5xNijQjSXN8xQI8CII4CUmSNigR9a5IHeQPaY0SxoEzbWP8RP5hFgtaSXNkU5Yi2d2IsQRZ6SciEq7UTNFo76rB/AZakeoXKMO9WHujZrMWh0Xho8k2R8lv3l+wy9KWyuTeY+wy9PPKn7jt+IkIsQyMUIQhFATECIsQwAaRI3SSmMcx6FM7U6UGIdp2BOruC6mscluBJX91x6Qkmo1QHaJlajVl23K1LM3BVXiTNG2qVYv2GUbinTkvbRLR0ptpYfBkrpRSc1KGdbCTx3t4kk92Mc51r7VRENhp+DaixN7d3N9Xbszjlx7/XOS2NokTVKLnBdN6yxVwUr3BkKx7Wzg4HLE2NtBt9bn9HrR6CHgyouMZHjk++bjnVp0XOW1+RjKFOpVUFsXmZW1c2Zaxmdj2scmQ7G2xTTldRSbEGCMPgKR3ryI7cSbUPkTDXUmtw4VWAYZVhlWwc4MzbSrKM8t95oXNOMo4SO/6Qaw5REKilq1esJnDDx78SrQ0sto01VVK1sNPZ1fWU1WMCro/peg3bx7OY7o6nZKIVruu6u5hwBUivPdvkY98lvbOrVqOS3cMv6EVpdU6dNRe/js+oix4jLtO1TbtgwR7D5GKrTn5wlCTjJYZrJqS1ovKJRHiMBjxIWMYsvbGXOor/ez7ATKQml0fXOoXwDH+EyxaR1q8F/kvMr3DxTk+jOwEWIIs9DOVCIwixDADyPZ4w1g7m+8iXJWpXF147nb+dpZnndVYlg7hPO0MwhCRDghCJmKAZiEwzI3sxFSFHM0zdZrexfWYuq2gBwHGZ2joNtqM7BKTYqs7HAIzkgd/AS7b28qksIr168accl3Z+xH1TZzuVrxexuAAHPGZb6pWJq2VQbTgLbqetK4z3A/KHA8xjwhtg3awCvSoU0ps6tFHom4j57d69wlLWGvZ9bpUxtvsUrYwJ6qrv3R85hn1efCdFSpwtt6+fPuMGpOVxufy5d5r7D2NRpLq6rnW7V2k4XO8KsAsWbuPA8+J8Oc57b+1XbVW7zFty2yteHJVcgAdw4Rei+zFZhdvWK6gMGSxlOTwOT28J0FewKSSWQsSSTvOxyScknjGVpRqQUVs2hTzTm5PbsOJt15/a9kprYzHCozeAGTmetaHYdA/uKj5qD9s6DS6dUHoKq8PmqF+yVowjElnXkzzLUda9Ohzp7VOlRRabFCqwRlOBn5QKg9nbNPpGtt1Qtps+EUoWON0dbTnsccyByE3eka8D5Gc7pQ9R3qmKN3jtHiO2Or3ajsmtj5dAt7dzWYb0aGyNNZdpVVrWyxzUtyFd0j5tbHiRjsOY1dDapIatsrz5cvDvmVr77XDB2Z94DOWOOHIgDkR4Tdv2jfRUOdyPSprsOd+tyvpemOYB7DGy/T3ic3lYX04Eke3tcR2PJArdh4efOTKYzZ2us1Nb9cq8ERqLRuqWbeKsrYwO7u5xgyDggg9xmTd2UqOGtqayvQu0LiNbK3NFkGbPRdc3nwrP2gTDVp0HRJfTc9yge0/wDUbo6ObqHeRXmyjI6eEITvDmQiGLEMAPKrlxq9QP8AEf8AnP4yWJtFcbQ1A/aY/wASn74s8+uVio11fmdtSeYJ9F5BAxCYhMgwSBmJmIWkNt4AjlHIu4TU6oKOMyx1mofcqBJJ9Q84ldT6m9UQHBcKzdign3mau2No/BN7T6JSpVurtvOCQ+MlEPYcHifPE17WyzHtJ7kZtxd4l2cN7Keu2Zp6Ctd11tl2QWqrQuuee427y9s2aNn76rbqh1FNeOrqHBmOOA4fYPX3zN6I6K2tjeCqV/3j2je3uPzQebZ7Zf1upN1hYliMncDH5K9k0a1enb0k1HDfD+30KFKjOvUacspcf6Qus2u78EAqQDdVVA3gvb6Xj24nI7XTAPrnTlJzm2RwPrmR+onVmnN5NXsIUoYijW6Lr+SH+Ws2k1Qz5cOX/wB3GY/Rkfkl/wAtZrVaXj28yeZ8fZ8qaq3GPU/cael1w4YzxIA5cSTiaOm2iWAIXGdzGT9Pcxn1OPZKGi0a8OHl3jjngfPjNrT0gdg9g7gPuHsgRM5zazFiC2eKKw5AZbmPVj3zPVZt7d5+uZyCZd9vRqWTxFlU1ybTauyrhW5A+icMn1TJtwd0DWO6UoVJ03mLwXJ6s1iSyR/1wvFNRSvVv8oVZGG7WAz7pL8H+CVB9M1Jq4setVjd6R4KoJxjj3SF9OD2R3W4Tq3Traz80nDIe+tvmmattpGW1VXw2PkUK1lF4dNcdq5jl19WoBKfk7VTfZOO468MlT38eU6HobxFh8UHuJ++cvodbTQOrYWGtiSxsKNYGPaMADE16XOkrNlJe9bLE3RX3MQD4AgZPHul62pU6leNam08L2uG3ngp15ThRlTmms/t7uR20IylsqCe0D7I+bxkBEMWIYAeZbcGNpX+IB9oQyMyx0mXG07PGtT/AAL+Eqkzgr1YrSXV+Z2ds80ovovIXMjssxB3xMfWazJxntxw7ZDCDkyaUlFEuq2jjl2Rmj0z3+k++lS/KYKeOO4/fNLTbESqv4Rr2FaDiqHizHmBjtPhE0e0W2izVpZboqKwfRRc9aucHffHDh2DE37SximnU8PUxrq9bTVPxKq64mytdGu6KnDIQOLN3+Xn3+3aGhrpRhqPTs1FvX2KAM5yD5LnAEeLadOCNN6btzcj0V/dHbKOMkliSSckniSYte/7FOMWpP6ISjZds1KSwvqybUaprSM4VV+Qi/JUfj4xgEAIswKlWVSWtJ5ZtQhGnHVisIawnObYXgfXOlMo6zRK3MRacsMSayhvRwfkl/y1m7XMnZgCDdyAAoAzNBdWg+cPtm5GpHVzkwqtOWtsRtaObFPKctTtlF5Bm9WPtk/xkfGERV8SSxkcrinHiCtasuBNtzmJnKYl2qaw5c590QGZdzXVV7DRoUXTjhkm9FzGAxQZUyS4HZhiIIoi5EIbtMG5gGdFsrYa31V2M1iNXlUNbFeA4DeHEH2TFxOy2CuNOniGP8Rm3oVt1pLhj+0Zukn/AMa7y3pqNwYzn3e6SwhOsMEIQlbX65aU32zzCgDmWPIff6jADgemAxtMftUA/wADj7pmXagDmRG7d2q+q1i3V1OV6t1rIUgOg3wGBPYWLDPhDT9Eb7R1mpsXTV+JGceZ4Tk7izqVq8nFbMs6ejdQpUYqT24RRv1pY7lYLM3ABeJJljR6CvTXV2akG1yzEVoR6JCkjn8o5x5S9Ts+qmp20V9Wos5fTsOfmqV5eWPXJtHsNaR1+tO/YeKpwJz3Y5fcJdo2it8Sktu/PBIqVbp19kXs3dWZ2p2RZrGTVa1upQl8Vk53KwfRAHeR3S3ZqBuiqlerqHYPlP4sfui63WNc2WAUL8hRyUfefGRgTPvL/XbjS2J73xf2LtpZaiUqm18uCBUj4QmQ2aYohEi5iCAYxlzHQipikJpiiqS4hHawmEIqSRRGxwMa2IyQR2ZGDF34wZgkzHb0gNkfWGb5Ks3kDHxhKW5DWkt5LvRd+S1bJsbuXzOT7peo6PD5zE+XAS3CwrS4YK069KO9mb1k7vZtW7TWDzCLnzxxmTpdkIvEIM+PE++bVOccZv6NtP08nKT2sx76uqqSjwJoQhNwywnM9Jde1hOlqqa1mrc5HDqzxUOSewEmdNM/W7O3vSrO44yVPHgfVxx4QA4T4V8GYabRUM9q0711pAZa7cAlRvYAGSeQ4+rhzt+j1m0DgCx8HDvaSEQ9oHZ7J2fSTVvpWRSOss1L+nawVR6IAO6g5cDgZ98yLtbY43WchfooAi+wc5i391RhLVlnK4Lca9lbVZx1o4w+L3l3ZzroqAjtp7blULmpCWwBgBmJI4eAEy7bGsbfsYsT3/YILWBHYmFdX07jZuS4GzbWcKG3e3xACLCJM8uixcxsICDoRuYm9AMD8xMxhtAjVctwVWbyBMfGEpbkI2lvZLmG9JK9mWt80J+8fuEu09Hyflux8FGBLcLCtLhgrSu6UeJmmwCOrJb5Ks3kMzoKNiIvJAfPiffL9Wi8Jchov4mVZ6QXuo5urZdjcwF8zx9gl2jo99J2P7owJ0CaWTrRL1OwpR4FOd9UfHBk6fYqLyQeZ4n3y/XpPCXFqki1y7GkluRSnWb3srpppOlEmFckCyVUyvKoyNKpKBFxFliMMELeQhCElECEIQA4n+kdPS0rd1rj+WYE6T+khPydDd14HtH/AFOaJnHaXX/Yf5wR1ejP/Ovn5sDCMNkRWLHCgsfAEzLjBy3I0m0t4/MN6WKdj3P8zd8WOJep6Kk/nLD5KPvMt07GtPgVp3VKG9mObBERyxwoZvIEzqdP0bqX5m8e9smaNWhAGAAPIYl6Gi/iZUnpFe6jkKtk3P8AN3R+0ce6XaejJPy3J8FGPeZ1K6aPFEvU7ClHhkpTv6kuODCo6PVr8wH970pfr0OOAAHkMTRFUcK5cjSUdyKkqrlvZSXRyVdMJaCR25JFEicyBaY8VyYJF3I9QGuZGEjwkkCxwWOUSNyGBI8LHBY7EcokbYgEWEWSJDQhCEeAQhCABCEIAZHSXZHwmncGMq6uufpKfwzOaq6HufzlmPBR95neRpSUq1lTqz15LaXKN5UpR1IvYctp+jFS813j+2czRr0CrwVQPIYmqaRG9TEjbxhuQsrmU97KI08eKZa6qHVx+oR9oVxVHCuT9XDci6omuQ7kcEkm5F3YuqN1iIJHBZJuxd2LqiaxHuxQkkCxQIuBusRhY4LHYixyQmRoEdiEI5IaEWEI7ABCEIoBCEIAEIQgAQhCABCEIAIYGEIjAIhhCRiiGKIQgIEIQgKEWEIAEIQjkAQhCKILCEIoBCEIoBCEIAEIQgAQhC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722" name="AutoShape 2" descr="data:image/jpeg;base64,/9j/4AAQSkZJRgABAQAAAQABAAD/2wCEAAkGBg0NDQ8NDQwODQ0MDQ0NDAwNDQ4NDQ0NExAVFBQQEhIXHCYeFxkjGRISHy8sJCc1LCwsFR4xODwqNSYsLCkBCQoKDQwNFA8MFCkYFCQpLyopKSk1NSkpKSkrKSk1KSkpKSkpKSopKSk1LCspKTEpKSk2KSkpLSkpKSk2NTUpKf/AABEIAQcAvwMBIgACEQEDEQH/xAAbAAEBAAMBAQEAAAAAAAAAAAAAAQIEBQMGB//EAEEQAAIBAQQECgYIBQUAAAAAAAABAgMEETFxBRIhMgYiQVFhcpGhscETFEJSgdEHFiNEYmOCwoSSouHwFTNDg/H/xAAVAQEBAAAAAAAAAAAAAAAAAAAAAf/EABcRAQEBAQAAAAAAAAAAAAAAAAARATH/2gAMAwEAAhEDEQA/AP3EAAAAABGzVraQitkeM+fk/uBtSkkr27lzs1J29X3RV+1K99PMjSqVZSd7d/h2GEN6OYHR9anzLtL61L3V2nkmVAevrL90vrP4X3nmVMD1VpXM+8qtMTS0hpGlZqTrVm1CLSbjCU3t/DFNs50OGujmm/WlFRV8nOnVgkrpPa3H8uf8omjvqtHnMtdc5wrRwr0fTq06M7TB1a9aNCnCMZTbqPVuTuWxceO17Np19Vcy7BB76y5y3mvqIur0vtYHuDwUduL7j3AAAAAAAAAAADztG5Lqy8DjRWw7Vbcl1ZeBx4oC3CC40czIQ3o5lGwZQ27E1euTlPKUrjz0dCUpyqvdvaXTckl+4g2jJHnGRmgMkySpRlvRjLrJPxCZQrlU+DVKNsVr1nJrXap1IxqKFSSilKnJ7aaSikkjsGN5khum7eqCFAqPU8UewQAAAAAAAAAAGFbcl1ZeByIHXrbsuq/A5MEUUsN6OYLDejmB5Wipcn3HvYZfYrKSXSr2r/jj8TVlxpqPxNuNyiksFclkiCUtiu93Z8OQ9kefKuleH/p6IDJGSMDK8CmSZjeAMwYlQVUe54J+KPcIAAAAAAAAAADCruy6r8DlROrV3ZdV+By4gW4Q3o5luEd6OZRqU6l1R9LUV8b/AJG3fgc+L+2u/En/AEzN9LAD05uh+Vx6HnydniZkGRTEoGSKYlvCsrwS8BGSNg1k9psgAAAAAAAAAABhV3ZdV+By4HVqbryfgcuIGRI70cynlV9Js9Hq61+zXvu7ijXq2d+kU17yvyul8zepx2HGrz0kn9nCyNcms6nzPP1vS6/4LC/+yovMD6AI4Hr2l190sT/iJIq0ppXl0dZnlbEiDvoyOB/rGkljoqm+rbqXmVadt3Loef6bZQYHeKcJcIbUsdD2r9NWjPzMo8I6vLonSCyhSl+4FdsqZxPrQlvaP0lH+E1vBhcLaGxOzW+N/vWGtz3c3QB3Y4o2TkWHTFKvJKEa6ex3VKFSld8ZJHXAAAAAAAAAAADGpuvJ+BzInTqbryfgcyIFEd5AR3lmALrGMjCrLYUesKqlS14JO6bjJO/BScXd2XmSZp6CnfSmvzqnfc/M2pbJNdJBmVJcximZIBqrmRdRcy7AVATUXMW5AoFitqzXKzbNSOKzRtgAAAAAAAAAABjU3Xk/A5kTp1N15PwOYgMiR3lmUkd5ZgSX9zXry4psSNK1SuiyjPQq1YP8VRvuR70pXqL50n3HlZI3U0li038X/iPeKuuXNcgPRGRijJEFKiFAoAAyjis0bZpxxWaNwAAAAAAAAAAAMam68n4HMR054PJnMiBSLeWZSLejmBJGhalrOMV7TSOhI0pL7ZX4RhOXgvMo3IK6N/wRYnjSm5JPBPake8UBkjJGJSDIIiKBSkRQLHFZo3DTjis0bgAAAAAAAAAAAYz3XkzmROnPdeTOYgKzFb0czIx9qOYFZ41KKljzXbOa/DuPZkKLCCSMiIoFKQpBSkKBSkKBY4rNG4accVmjcAAAAAAAAAAADGeDyZzInTng8mcyIFMfajmUx9qOYGTAYRRUUiKBSkKQUpCoCopCgWOKzRuGnHFZm4AAAAAAAAAAAGM8HkzlxOpPB5M5cQKYe1HMzZ5t8aOZRmwVhAVFIigVFIUgyQREVAZFIAMo4rNG2akcVmjbAAAAAAAAAAACTweTOTHA6s8HkzlRAp5vej1vI9DyljHreTKPV+bAYAyRURFQFKQpBkikRQKUhQLHFZo2zUWKzRtgAAAAAAAAAABjPB5M5McDrzweTORFgU83jHreTMzzljHreTCPZ/MIP5gqqjJGKMgKUiKQZIqIigUpCgVY/FG2aixNsAAAAAAAAAAAJPB5M40MOw7M8HkziwAyZ5yxjn5MzZ5yxj1vJhGw/Ngj82CqyRkjFGSAqMkYopBkikRQKUhUBY49htmosfijbAAAAAAAAAAACTweTOJF7DtTweTOHB7OwDO885Yx63kzNnnPGPW8mEbL+YQfmwiqyRURFQGSKRFIKjJERUBSkAGSxRtmnHE3AAAAAAAAAAAAksHkfN2e1wlKcIzUpUZunVisYTTuua/y8+lOPpfQUa0vSwfo6yVyqw2Tu5E3yrMDxvPOWK6y8GaKtVahxbVHYtirwT1H14+zmtmRu0qikr0000mmmmmudMI3GEajtMvfZj6zL332lVvpdBkk+ZnN9LL3pdrI612Mms20EdRIt/Su1HFnbqMd6tTj1qkF4s8J8ILFHetlnTX59P5gr6H0kfej2oemj7y7z5iXC7Ry++Un1deb/pTMPrnYeSrOXUs9d/tA+q9YhzvsZ51bdCMZSuk1FOTuS5FefMx4Y2eTujRtculWZpd7RjpHhFU9HdS0bbbQ6utC6nClGUL47z1pYbQPoNDaeoW5KVlkqkVGnKrJtx9GpxbimrtsuLddyY8x3UfM8BOC8dHWbZslXp0JVYONzjOMXfrcZpy41zu2cU+mIoAAAAAAAAAAAAA8a9mjNXSSZ8rpXgdanK+waQnYou/Xpxo0q0JO+/WSnuvLG8ADS+o+k5PjaarrojClBdyKvo4rv/c0vbpX43WicfAADYp/RtRuuqWq01OvaKj8z3h9Guj/AGoOfWlKXmABs0vo/wBGx+7Qecbzbp8ELBHCzU/5IgAbEOD9kjhQpr9KPeGjaMcKUF8AAPVWWmsIR7DNU0uRdgAGQ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9" name="Picture 9" descr="http://t3.gstatic.com/images?q=tbn:ANd9GcSlfxxBomtBQMIdndTLD15TMf-wBZgI5WpIflcwljOjHr8Hqf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495800"/>
            <a:ext cx="2057400" cy="1924379"/>
          </a:xfrm>
          <a:prstGeom prst="rect">
            <a:avLst/>
          </a:prstGeom>
          <a:noFill/>
        </p:spPr>
      </p:pic>
      <p:pic>
        <p:nvPicPr>
          <p:cNvPr id="30731" name="Picture 11" descr="http://t3.gstatic.com/images?q=tbn:ANd9GcRgalGDvFMCaxHRuvbZPyR0AHJuDXCzV4FtnPfO8S68dROcp0BG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343400"/>
            <a:ext cx="2209800" cy="220980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70335">
            <a:off x="443473" y="2177152"/>
            <a:ext cx="1981200" cy="3286642"/>
          </a:xfrm>
          <a:prstGeom prst="rect">
            <a:avLst/>
          </a:prstGeom>
          <a:ln w="1270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66741">
            <a:off x="6607359" y="2243679"/>
            <a:ext cx="1966706" cy="3410732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9784">
            <a:off x="657353" y="1653750"/>
            <a:ext cx="1962150" cy="1885950"/>
          </a:xfrm>
          <a:prstGeom prst="rect">
            <a:avLst/>
          </a:prstGeom>
          <a:ln w="127000" cap="rnd">
            <a:solidFill>
              <a:srgbClr val="66006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81000" y="304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Toquen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3124200" y="1600200"/>
            <a:ext cx="1143000" cy="685800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3124200" y="2438400"/>
            <a:ext cx="1219200" cy="533400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058" name="AutoShape 2" descr="data:image/jpeg;base64,/9j/4AAQSkZJRgABAQAAAQABAAD/2wCEAAkGBhQSERUUEhQVFRQWGBgYFxcYGBcYIBgaGBkZFRYZFxgXHCYfFxwkGhgaIS8jJCcpLCwsFh4xNTAqNSkrLCkBCQoKDgwOGg8PGi8iHyQsMik1MCwvLCw0LCwqLCwsKSkpLCwsKSwsLS0sKSwsLCwsLCwsKSwsLCwsLCwpKSkpKf/AABEIAJYAyAMBIgACEQEDEQH/xAAcAAABBQEBAQAAAAAAAAAAAAAAAQIEBQYDBwj/xAA6EAACAgEDAgUDAgQEBAcAAAABAgMRAAQSIQUxBhMiQVEyYXFCUoGRobEUI8HwBzPR4SRTYnKSwvH/xAAaAQEAAwEBAQAAAAAAAAAAAAAAAgMEAQUG/8QALBEAAgIBAwMDAwMFAAAAAAAAAAECEQMSITEEQVETImFxofAyscEFI0KBkf/aAAwDAQACEQMRAD8A9xwwwwAwwwwAwwwvADDEvDOAM5TS1XBOPLZC6sB5Zbn0jdwa7ZVlk4wbj2OpW6JoOLuGQOlaoSwqwvke/wA+94zQyt5jKTfe7HN+1H3FZX66qL8ndPJZ4XjN2RY9ZchUA8fbj+eXymo8nEidhjQcUZKzguGJibsAdhjAcfhOwGGGGdAYYYYAYYYYAYYYYAYYmF4AY12oXnOecIu5jwMIpw3bvxx+crlJcdztDIdWG+3Pvki8ha5kQWxVQT3NDn45zl07WB91EFQaBF/xBsAfyyiGRxlomzrVq0c+pRf5kTA0bIH4qzk3UsSh28muLxut0SSVvUEryD7j2sZA6fOqgpdFidt7vix9Xv8AbK5XCbT4kSW6I+m6oI4kC7WYsVKltrXfIUe5+x75P1lFk+rcfYfm/UR2+MzGgR4ZngkUGcbp45gliVC1EN+1wTVX2rNHPKfRZVX4s9u/Hv8AP9DmW5KLxv42LHV2PTWuxkAUJXCFr9TfJHsL9u5yL4c3kMZ+NRZD88UOxQftIr+uTi9MAxG4jigaGV3QepF2ZJSPPRiGAqgDe0rXcV/fNCn7lq/Pj6ldbFr1HVlEJUAkVQPF88198kxSWAfnKuZVklVlpthKP8D5/iDlrdDNGOblKXhEWqSEllAFnIKyM7c8AGwRft+7HBy7jhgBfxR+9jIut63FCWjv1ogfbTHg2BZHyQcpyS1vU3UV9zqXY6TdZqdYlXff1UeV+5HuMtVOZjw1CSzTTKFkkPpHPCkXyCeLOaa8s6acpxcpfiE0kx14uNBx2ayAYYYYAYYYYAYYYYAhzjqN207K3UavtdcX9rrOxxpbOMGQ6P4idZBptXzIzMNwoj9wBrt8A/YZfNGUNg+kV39h8fj3GceveHY9ShDAB/ZwOQfz3rKbVS6vSwsFWJo4R3cli637D2od/wAZ5rUoOp7+GXUpLY0DyRTHYaYr6ua4+DmfPT3geMsBtLU1Mx4o8/H8McOoQanURiDUbXaM7lRb3oAGoOa21ft85C0+qKQPHqYZJTFK/q9irMdh3cWSD2ynOvU9z5XD/gnF6duxqtJ1NWfy/wBW3d78C6HtQvOXWdK52ugUlLam4BPsSfaszO5NK8s7JKFBCWPp2kjYq8iuT98sOjeJYpoNs0iI0jMipuPYnaACe5rnJ483qw0ZFTIuOl2jpqerBlicNW4m6G5SAOfV3UXXI54zvpU89W8wh4y1jaOFA9jzZPF398hy6TyGSHcXVgSFIUKAvG373edp3jiIJ9DMVCgMFqqJq/T7AcDMXqP1KnyuSzTcdhOs6kG4opGEhH1AWqBfVUh/SCP9M7dE1imISbNpK7j7Hjg8/BokHM/1PpWmHm+XI295RNtFuA4FEFF5Yc9sm6Xr7EiORGCFithSgVdpIUhuT2PK/wDTJPKlktchRekuel6Uec84biVVJUNuUkdnHxYr85K1ksm6o6Nj3457E3/plJBroifIhmCjywRtoMgb1p9XFV/fLDzVgaJaZmk3UeALABYtQA5HvmxTbhXBVp3KfqfWHj0qJBMrSiZFZgCRtaQhu/BoGslw6QpNLM8od2RYgEABG1ieb4v1Zz0OgZAFG1d80jA8PW/1iuOBfFfbJ7yNplF1K8shoAbbJFkXzzwcpTclvwvzgk6WyLLT6OqLMWP3ofzrK3r3iTyiEjUPIwNC+x7CwPue32zlBq5dU5MTPCFVbV0B9Ru1IPx8jLHpfQ1hH7iTdtyf4fGao6n7cSpeSDr/ACJujZiqlxTV6h8H3yTjVx2b4qlRUwwwwyQDDDDADDDDAGOcxvUOqah5rS49pYANdMPfjt7d/vm0IzHeJ+hal5fMhawSBtBohRzwSa+rv8jPP6+OR4/7bd/Bdh06vcWHSfEvmemVDGwBLE/TY70ctI9ZHJGWsFDYN/Hbm8wGs6jMp8qeMLQ+pQxO/wDSqg8EkDjmvnIU6a0NDG1RxlgRZ3tuIsIyj/mP8n6RfPbMePq8sVU0XPDGW8WbrqPQ9zxPAVjaOxe0fSwrj7/GQNP1sxSTQSebLIm119IO5SL9N8Dt7++UOq8TanfZVoooWXcWFDvW5v3CxyBxWX0PjWJpggognaWHsaJAJPyePzkl1GOe69v7f8OPFNc7nbWaBNXFwSEmReebBVgy17DkHtmZ6t0+QTyQoVkZUhlTeBt3iQ7zQHDUODf8MmecsW1lhYgyHaHkNqSSwIHZVux9s49X1bpEVgjN87vWHYqw9QBHIYXu/tmKXURbqK38lkcbTNa4Z03uiGwDQ52jufV/0GYbqvUo5BvmkJQFhHGEA5HG5WJvj39jmn8G9eV9PGj+l0UL371x3PO7tY++VPV+nkTyilaOwVU7RRcBjR9qN9vkfOS6vToWWMr8jCqk4szfSNErvuebZKTwEo8VQKsD32gc1my6DqGlUhYxJ5TbGZuOV7MCe5KntlJoZWjLMqKFqwxABH2+Dz/sZuenssMCbiLI3GudxPPAHfKeiis2RuWySJ9R7Ekih6dpnGrnaQRqxjRAEG4g2djNfHA7/ArJs3T5WaIvbmP1Wvp9VFSQGPAo3lVreugTNOrAx2qSo42lAOzfJJ7V85y1HVlVvM3bUG/dTsQzEBUAU+912++XTzRaUV2bKlB8lo3UUEbpse1BQuAODW4j3IIs81naPq8cbU/mKECAkixe3cLIHpIB5yn3j/L4DuzsaSTaWZhyT7qQoP8AE5202gefUbQZo0QFpC1WXPCrz9QAHvk8eTJOXsRyUY1uaRuvwLKIi4DsLAPAI9qPa8NB4hSaaWFFe4q3OVIUk+yt75Eh8MKwk88+a7nlq20o+gLX013yx6R0iPTx7IxQuyTyWJ7knPYxvK95JIzPT2J4OOxBi5pRAMMMM6AwwwwAwwwwBCMaRjjkLqWtMSFgheiOF5q/fIydKwlZIMQPf+v++Mjt02MyeYVBk2lQ3PA96+O/cZHTVyObC0oHc/q/9o+MVJ5aY0LJO0A9l/STeZHmxvmP2J6Wu5B6z4aEmnkjQjc/cyWQQeCrVztrM517wfqL0yQUI14YoqqQaIJJP6e3yRV5eajqUlOIpI2WjulsERMPqBF8nngfbK+DxDKNOA0oZbAXUKAWc/AiHIYdzeY5+g+Y0XxlNcMzes6TqIpJI9/FDgbnr9RNkW5bhvsbzPzRSCTcsjAttUuCR9wPc2e5HfnPRj4nkGwtHGGH1ObO5L+pdnKg8Hni+MzknlHUOwZTG7b3VUPD/pJqxf4++eZmlCFyi7+DbjnOX6kUsKGOWEMzq/LWtbrd6BN80e/4GazqPVfJG/ULuHs2wXY9tyHvX2zMavr2nXVnziygBGR9pf08+lh3ognLDqPU4dYFTTSGRtw9G1huC+qiWJ7cHKZ45ySbWxbKr4LDU9U2iNnRFWVbWwx59lIv9tHnOnWdRMIN5bdHXOwACvuDyR+DlL1jqBkGx42QRn1NzSsCSCBXIv3sCsb1fxXo2jMbtKrAclYlB/F7uB/fK4YZNpROzjVdyp0TGWZmktYztYlb78EbQf8AXNp06AuhU0ovaigBb53AevjceST3zOdG1eyGLZJtUkm9vKE2F8yvb3Fdss20G7c0krsaAQqCFLGrYliN/twOcslvKuxCaNVBp50IHlRlzxHKvAUHgq3vY5598ttPDMUMbmiOA453D2P9azBLNKiLNBOfNVlDOQfK2AV5ZDgMVF7mbuCTeaTww07TCQTCeCVT5hogLKvYxX+gg1/DnPZ6dRdJfY86aa3LuDTyOVEpI2Ndqa312J/6ZbKMAMdnp48ehGduxKxcMMuOBhhhgBhhhgBhhhgCEYhTHYYBH1G4KdlFq4BNAn2s5m9P0LUMryvJ5epk49JZkVewAW+TXv8AOas4hGVTxqXJ1OjIDwNpEMKWykUxUNt88p6rkX9fq5yYRpFkfUAASRWrEWO/el7En5yRqPDKySySSMx3BVSiVMYH7COxJ5vO46FCAtrewcE8k1+4+/8AHM08c79qX+yaku7KLVJFIm7TxhWe2JvyzY4As8d/Y8HKLq2gEKjcioWHYbbLfgGz+c0HizXxnTNJCkc0idge1X67rvxeYSc71EgB3EbqHYL7fVyAORxng9bBOW7v6fyeh07dbGX6v0GeaRXjCuFRUoOt2tj6bv8Apm28IdD/AMMpZmj5HAqQEfu3en5+Mf8A8P8Aw0JNadSw9Maih39bff7C/wCYz1YDPRx9NLqMSt0voRzdRpelGFfVWDXln2oeYP8A6855z4g8LMr3HTckhVDCl/SLYD7j+Az6BK5mf+IXTnl0T+WLkWmWveiNw/lnV/T3hTlGX2IQ6remjyvQklRHsLsAoKqb5A5Hp+B8ZpJnkjjAXS7UrkAFtg7kkvdf05zIdK6dOswe9jA2Athh8EDPQhrGcKZHmdDw/AIonkUOxB988qahqq9+TXNu77EGGGN9p3TeZarHLLW2J2srG0Y7qbIYnvmg0OlkjdWgkWeRSElS9iKjGwYwOAFN/nIcfTklcxRxtvA3sZ7Pmg+mm9+DRH2GXXSeivFPe/0BKICgBrNiq7ba4+zZ6eBScltfyYJteTRrj8YDjs9tGQXDDDOgMMMMAMMMMAMMMMAMMMMATEvGSyhRZND5OU/WPEccSSbXXeqFgO9n2/8AzKZ5YQ/UzqTZZ6nWpHW9gt8Czma6z4hdBMwZNgIjQGzuZl4+n75Jh6dNK6tqAjKEYKB2JaqtT2NYxvDhDx7VXYsqyn+AKm7vt9swZZZcnCdF0VFc8mLhjj3tyzRJHDD6WO0vJYfee5AYcn75MHTtrsqEC3QGhuVEVWU2x47n+mW/VVtCup4V5tqBVX1e6Xz71X/fInWN7AqqkSrKkiRctuXs6uOw3Anj8Z5k4Jyrg1xybGl8Glf8MFWtykq5Hu47kH3vg5fjOGliAUALtFDjtX2zuM+jxQ0QUTz5O3YVjWGPxpGWMiYLrwXzphBFciiMmgAXJNEruIsBe9fGVnTA76uOASFmFlwyPCyxd2N3UnrIAH3+2bTxJpw6qChYbhuIHKqO9Ec5V6Tp4k1p1UEgYpCsIjNjaCdxJ974GeHLp8azS1q+/HJtWVuFHDS6ny5WFSBlZlACbrW/Sd36fc1l1pmkjLKF3BiWXvS2Lpr/AN85O6XqWdLcKGBIoWRx2ybWacPTbKWN14KZ5N90Vmi67G4S2UMx2kX2YcEfbn5y1ByNF06NWLBQGPJOSqzdiU695S67C4YYZccDDDDADDDDADDDDADEOLhgFD1zoDah1IkKqAwI+b967HO+g8PxRBfSGYCtze/+mWxxKzP6ENeutyWp1QAYjDjHjEbLyJmxpBqko8IHv4No3B+R/wB8NL5ks5PpQxnaw5LH8nsQfbLfSdOWMuVFFzubkmzVcX2ySIxd1ye/3zz10nFst9TwOUY4YgxRnoIqFxMXEzoGOMount5JPmhVkmc/SPj6Qa7msv6yPJp7YEgED59j9sz5oOVSjySi+xjvFnRzAgmjldamjJW+OXG4mue15qOndbinsRPuK9+CK+O+TJYQwpgGHwef75nOqdNni1HnaUA7wquhqhtPBA/BOV6fSdx4JXq5NQDjs5RDj4zrmtcFYYYYl50C4YYYAYYYYAZW9Y6/DpQpnfYHNA0xFgWb2g0KHc8ZZHMh48nVW05aQRD/ADxvNUpMDAGm4P498AvtR16FHiR5FDTEiMXe+hfBHHI7fPYZHbxVph5w81LgIEq+6E0Ba96JI57Z5/o9DqJtNOyQwjZp4oQHdw0TQxLMNg2mv8xg1E3YAOJqtKJtNPq14ddXGS3bdDL5Hmo1dweGo9ioIrAN71Dxfp4XaNmZnQW4jR5Ng72+wHb+O/I4x2t8WaeMqu5nZlD7Y0dyFbsxCj0g+11ftlX4W6lFBHNFK6RTpLM028hC25yyy8kblZKIb7VieHepRRzapZJFWSSUzIzEDzYXVfKZGNb1UCq9jY98A0fTeqx6iPzIXDoSRY9iOCCDypB7g0RkfqniOGBlR2Jke9saKzs1dyFX2+5oZU+GpFk1Osni/wCRIYgrfpkkRWWV1/cPpXd7lPtjdHqUh6jqROQjzCNoXYgB4kQK0asfdX3MV/8AWD74BZSeLdOsSSlzUhKoux97MPqUR1uJHvxWLpvFumcovmbGkZkRZFaMl15ZaYDn+/tmZ6nqieorLHqYokkgEUUrIsql1kYyRq+4BWPpJ/cB9sldT08es1EELukwMM6SOlUHAQ7hV7GBoijYNYBZ6rx5pIyoLt6yQNscjAUWU2VXjlT/ACyd07xJBPLJFHIDJGadaIIo0SLHqF8WLrMZ0MuIemiQ3INXMrn9zATAsfz/AK5SanWt5urApHjfWiBr5mbUSpCxUgcJGfqF3ZU+2Aelx+KdO0bSCVSiyCJiLNOXEYB/LEC+xy1vPLeu6WTTsqyJDFHIkCARuxH/AIfUw7WYsBRCNtv4Gemwzq4BRlZT7qbHf5H3wCB0nxRp9SSIZAzDkqQVNWV3AMBa2O44yOnjPTM4VWZgW2b1jcpu/b5gG3uKvt98wsZ/xGj0sOl9WpjinLlefLRklTY7DsXYgBe9gH2zR+GeoAQJu1cLRlRGkOxYmR6rYV3XuB4KkYBrdDrUljSRDaOoZT8giwcg9W8RwwMqOxMjAkRorSMQO7bVHC/c0Mi+CdWjaHTBWDFYYwwDA0do4NdjlEDJH1HVD/Ex6dpWjdPMjDeZEEVaR2YfSwe1HYsD7nANHN4s06pG+8nzb8tQjl2rvUdbuDwbAAzr07xJDMyqjHcyswVlZSAjBHsMLBDHKPSdTiHUXkeRCs8Ua6eWxtIjLebGr3W7d6iL5v7Y3U9XhHUo5GljEZ08yB9wC70kVnTddbgvNXeAXi+KdPshfzVC6htsV2N554r27HvijxRp/wDEHTGQCYEDaQwslQwUMRtJog1d5550Lps2pgZUjhYDSxw3K7KUMm6csm1T3Jiezz6RnWPqqajS6iMnfqZ307RIKLeYIYP80e6gFWYuaoKcA3Ov8X6eKQxlmZ0ouI0eTywe28oDt/v9sXUeMdLGIS0yBZ78tuSrVVncBSgE83VZV+FupRQxyxTOsU0csrTeYwUtvdmWW2rcrIVo/Ar2zFdb1Xdowq6fUtrQrNYWOGVYkk1BQCzHu3NxQsgkizgHsQbDOOijCxooNgKoB73QAB4+awwCRnHUaRHreqtRsbgDR+RfY4YYAeUovgc9+Byexv57D+WMXRoBtCqFPJAAAP5FUew/lhhgHPV9JhlIMsUchX6S6K1e/G4cc4ur6ZFKAssSSAdg6qwH4DA1iYYBJjhAAAAAHAA4AA7AfbOWs6fHKu2VEkXvtdQwv5pgRhhgDW6bEY/KMaeX22bV2/8AxqsNPoI4wBHGiBb2hVVavvVDi/8ATDDAOg0ycDaoqyOBwTdkfB5P88YdDGe6IeSfpHc8k9u5oc/bDDAF1GjSQU6KwIqmAYUe4o+3b+QxdPpFRQqKqKOyqAAPfgDjvi4YA3T6NEFIqqDyQoAsnuTXc5zPSofM83yo/M/8zYu74+qr7YYYA7TdPijJ8uNELdyqqt/mhzhq+nRyrtlRJF706hgD9gwOGGAJL0yJo/LaNGiFVGVUqK7ekiuMa/R4SgjMMRjBsIUUqD8haoHFwwDssCgmhRPeqF8VzXfGw6JFJKoqkiiQoBodhYHYYYYBz1fTIZSDJFHIV+kuitX43DjOsmmQ91U8EcgdjwR+CPbDDAOyKAKHAHthhhg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14400"/>
            <a:ext cx="36671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572000"/>
            <a:ext cx="20835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 rot="20249424">
            <a:off x="2606347" y="5292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Exportador</a:t>
            </a:r>
            <a:endParaRPr lang="en-U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3" name="Picture 7" descr="http://t2.gstatic.com/images?q=tbn:ANd9GcRaPtsXHSo8inu2vsED2mFwU3EG7zQG7dm6G1a2Bi1EaUaaCVxCfQ"/>
          <p:cNvPicPr>
            <a:picLocks noChangeAspect="1" noChangeArrowheads="1"/>
          </p:cNvPicPr>
          <p:nvPr/>
        </p:nvPicPr>
        <p:blipFill>
          <a:blip r:embed="rId6" cstate="print"/>
          <a:srcRect l="22535" r="21127" b="66102"/>
          <a:stretch>
            <a:fillRect/>
          </a:stretch>
        </p:blipFill>
        <p:spPr bwMode="auto">
          <a:xfrm rot="907544">
            <a:off x="5016694" y="5061741"/>
            <a:ext cx="914400" cy="609600"/>
          </a:xfrm>
          <a:prstGeom prst="rect">
            <a:avLst/>
          </a:prstGeom>
          <a:noFill/>
        </p:spPr>
      </p:pic>
      <p:sp>
        <p:nvSpPr>
          <p:cNvPr id="22" name="21 Flecha abajo"/>
          <p:cNvSpPr/>
          <p:nvPr/>
        </p:nvSpPr>
        <p:spPr>
          <a:xfrm>
            <a:off x="3733800" y="3505200"/>
            <a:ext cx="1143000" cy="12192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r="3492" b="6878"/>
          <a:stretch>
            <a:fillRect/>
          </a:stretch>
        </p:blipFill>
        <p:spPr bwMode="auto">
          <a:xfrm>
            <a:off x="1524000" y="381000"/>
            <a:ext cx="1447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r="15865"/>
          <a:stretch>
            <a:fillRect/>
          </a:stretch>
        </p:blipFill>
        <p:spPr bwMode="auto">
          <a:xfrm>
            <a:off x="0" y="1524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>
            <a:off x="3200400" y="685800"/>
            <a:ext cx="2438400" cy="0"/>
          </a:xfrm>
          <a:prstGeom prst="straightConnector1">
            <a:avLst/>
          </a:prstGeom>
          <a:ln w="76200">
            <a:solidFill>
              <a:srgbClr val="37CBFF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20779" t="62112" r="41818" b="5590"/>
          <a:stretch>
            <a:fillRect/>
          </a:stretch>
        </p:blipFill>
        <p:spPr bwMode="auto">
          <a:xfrm>
            <a:off x="6934200" y="1295400"/>
            <a:ext cx="527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6781800" y="1828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Orden de compra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81000"/>
            <a:ext cx="80155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t="8281" r="9957" b="50311"/>
          <a:stretch>
            <a:fillRect/>
          </a:stretch>
        </p:blipFill>
        <p:spPr bwMode="auto">
          <a:xfrm>
            <a:off x="5867400" y="6096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18 Conector recto de flecha"/>
          <p:cNvCxnSpPr/>
          <p:nvPr/>
        </p:nvCxnSpPr>
        <p:spPr>
          <a:xfrm flipH="1">
            <a:off x="3124200" y="1828800"/>
            <a:ext cx="3657600" cy="12412"/>
          </a:xfrm>
          <a:prstGeom prst="straightConnector1">
            <a:avLst/>
          </a:prstGeom>
          <a:ln w="76200">
            <a:solidFill>
              <a:srgbClr val="37CBFF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 l="11469" t="6390" r="13978" b="10537"/>
          <a:stretch>
            <a:fillRect/>
          </a:stretch>
        </p:blipFill>
        <p:spPr bwMode="auto">
          <a:xfrm>
            <a:off x="1981200" y="1447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CuadroTexto"/>
          <p:cNvSpPr txBox="1"/>
          <p:nvPr/>
        </p:nvSpPr>
        <p:spPr>
          <a:xfrm>
            <a:off x="1981200" y="1676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FACTURA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/>
          <a:srcRect l="25357" r="38016" b="49826"/>
          <a:stretch>
            <a:fillRect/>
          </a:stretch>
        </p:blipFill>
        <p:spPr bwMode="auto">
          <a:xfrm>
            <a:off x="1905000" y="2667000"/>
            <a:ext cx="914400" cy="6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24 Conector recto de flecha"/>
          <p:cNvCxnSpPr/>
          <p:nvPr/>
        </p:nvCxnSpPr>
        <p:spPr>
          <a:xfrm>
            <a:off x="2438400" y="2209800"/>
            <a:ext cx="0" cy="533400"/>
          </a:xfrm>
          <a:prstGeom prst="straightConnector1">
            <a:avLst/>
          </a:prstGeom>
          <a:ln w="76200">
            <a:solidFill>
              <a:srgbClr val="37CBFF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1828800" y="32004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DAE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8" cstate="print"/>
          <a:srcRect l="18947" t="5263" r="28000" b="36842"/>
          <a:stretch>
            <a:fillRect/>
          </a:stretch>
        </p:blipFill>
        <p:spPr bwMode="auto">
          <a:xfrm>
            <a:off x="1981200" y="3886200"/>
            <a:ext cx="77585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29 Conector recto de flecha"/>
          <p:cNvCxnSpPr/>
          <p:nvPr/>
        </p:nvCxnSpPr>
        <p:spPr>
          <a:xfrm>
            <a:off x="2438400" y="3505200"/>
            <a:ext cx="0" cy="533400"/>
          </a:xfrm>
          <a:prstGeom prst="straightConnector1">
            <a:avLst/>
          </a:prstGeom>
          <a:ln w="76200">
            <a:solidFill>
              <a:srgbClr val="37CBFF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1828800" y="42672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ADUANA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9" cstate="print"/>
          <a:srcRect t="19632" b="8037"/>
          <a:stretch>
            <a:fillRect/>
          </a:stretch>
        </p:blipFill>
        <p:spPr bwMode="auto">
          <a:xfrm>
            <a:off x="1752600" y="5029200"/>
            <a:ext cx="1143000" cy="5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3276600"/>
            <a:ext cx="100404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33 Conector recto de flecha"/>
          <p:cNvCxnSpPr>
            <a:stCxn id="31" idx="2"/>
          </p:cNvCxnSpPr>
          <p:nvPr/>
        </p:nvCxnSpPr>
        <p:spPr>
          <a:xfrm>
            <a:off x="2400300" y="4605754"/>
            <a:ext cx="38100" cy="423446"/>
          </a:xfrm>
          <a:prstGeom prst="straightConnector1">
            <a:avLst/>
          </a:prstGeom>
          <a:ln w="76200">
            <a:solidFill>
              <a:srgbClr val="37CBFF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1828800" y="56388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EMBARQUE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8" name="37 Conector recto de flecha"/>
          <p:cNvCxnSpPr/>
          <p:nvPr/>
        </p:nvCxnSpPr>
        <p:spPr>
          <a:xfrm>
            <a:off x="3048000" y="6019800"/>
            <a:ext cx="4267200" cy="0"/>
          </a:xfrm>
          <a:prstGeom prst="straightConnector1">
            <a:avLst/>
          </a:prstGeom>
          <a:ln w="76200">
            <a:solidFill>
              <a:srgbClr val="37CBFF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/>
          <a:srcRect t="8281" r="9957" b="50311"/>
          <a:stretch>
            <a:fillRect/>
          </a:stretch>
        </p:blipFill>
        <p:spPr bwMode="auto">
          <a:xfrm>
            <a:off x="7315200" y="55626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 de Negociación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05200" y="1600200"/>
            <a:ext cx="1947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avie" pitchFamily="82" charset="0"/>
              </a:rPr>
              <a:t>FCA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Ravie" pitchFamily="82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-304799" y="2057401"/>
          <a:ext cx="3657599" cy="198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Diagrama"/>
          <p:cNvGraphicFramePr/>
          <p:nvPr/>
        </p:nvGraphicFramePr>
        <p:xfrm>
          <a:off x="5715000" y="1905000"/>
          <a:ext cx="3581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6 Imagen" descr="http://uca.migueldearriba.net/wp-content/uploads/FCA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0400" y="2438400"/>
            <a:ext cx="2743200" cy="1905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1682" name="Picture 2" descr="http://wwwv.lamarihuana.com/wp-content/uploads/2012/05/pagar-dinero-298x3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" y="4038600"/>
            <a:ext cx="990600" cy="997249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5000" y="4038600"/>
            <a:ext cx="990600" cy="106917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9" name="Picture 9" descr="http://www.operadorlogistico.org/images/MENSAJER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2600" y="5181600"/>
            <a:ext cx="1295400" cy="878181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690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0" y="5257800"/>
            <a:ext cx="1514475" cy="1047750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92" name="Picture 12" descr="http://www.tetrapak.com/br/sobre_a_tetra_pak/desperdicio_zero/PublishingImages/desp_transp04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34199" y="5181600"/>
            <a:ext cx="1837507" cy="1219200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17 Conector">
            <a:hlinkClick r:id="" action="ppaction://hlinkshowjump?jump=previousslide"/>
          </p:cNvPr>
          <p:cNvSpPr/>
          <p:nvPr/>
        </p:nvSpPr>
        <p:spPr>
          <a:xfrm>
            <a:off x="8686800" y="6553200"/>
            <a:ext cx="2286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29400" y="3962400"/>
            <a:ext cx="16573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de Pago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00200" y="1600200"/>
            <a:ext cx="640712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Ravie" pitchFamily="82" charset="0"/>
              </a:rPr>
              <a:t>Carta de Crédito</a:t>
            </a:r>
            <a:endParaRPr lang="es-ES" sz="4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Ravie" pitchFamily="82" charset="0"/>
            </a:endParaRPr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28600" y="2436911"/>
            <a:ext cx="8468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EC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onstituye una garantía  porque es un compromiso de pago respaldado por un banco. </a:t>
            </a:r>
            <a:endParaRPr kumimoji="0" lang="es-EC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685800" y="3810000"/>
          <a:ext cx="3429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0659" name="AutoShape 3" descr="data:image/jpeg;base64,/9j/4AAQSkZJRgABAQAAAQABAAD/2wCEAAkGBhISEBUTEBQWFRQVGBUYEBQWFRgXFRIUHRcXFhQVFhgYHCcgGSUkGRoUJDslIycpLC0sGR4xODAqNyYrOCkBCQoKBQUFDQUFDSkYEhgpKSkpKSkpKSkpKSkpKSkpKSkpKSkpKSkpKSkpKSkpKSkpKSkpKSkpKSkpKSkpKSkpKf/AABEIAJgAoAMBIgACEQEDEQH/xAAcAAEAAQUBAQAAAAAAAAAAAAAACAEDBQYHBAL/xAA0EAABBAECBQIFAwMEAwAAAAABAAIDEQQhMQUGBxJBIlETIzJhcRQzgVKRoRVicsEkQkP/xAAUAQEAAAAAAAAAAAAAAAAAAAAA/8QAFBEBAAAAAAAAAAAAAAAAAAAAAP/aAAwDAQACEQMRAD8A7iiIgIiICIiAiIgIiICIiAiIgIiICp3KzlZbI2F8rmsY0W57nBrWj3LjoFxDqF12cSYeFGm168kj1E2NIWnQCh9ThregFWQ6Pzv1NwuGtc2V/fOG2zHZ9brvt7jVMBrc/mitE5G65yZXEDFmNZHDNTMYMaT8OQupge+7PddXW/bo0WuM8M4TkZ2S2KEOlmlJOpsuJ1c9zjt5JJ+5Ui+mfSWHh8bJshrZMzcv3bBYI7Y/4Jt3nxQQdFREQEREBERAREQEREBERAREQFheaebsbh8Jlynhoo9jAR8SUivTG0kdxst+wuyQsX1B6j4/CogXj4kz/wBqAO7XOF0XONHsaNdaNnQXrUYeaeacjPyXZGS63HRrRoyNnhjBegH9zqTZJQbB1B6m5PEpXNBMeKCPhQWPF0+SvqcbP2GlbWtf5d5ayM6YQYrO99Fx8Na0buc46NGw18kDyvvljlifiGQ3Hxm9zjq5xsMjYN3vI2A0+50A1UpeR+ScfhmOIYBbjRmlIAfM/wBz7AWab4s7kkkPL0/6c4/C4iGH4kz/AN2ct7XOF2GtFnsaPazZ1PituCIgIiICIiAiIgIiICIiAiKhcgErnvVDqjHw2MxQlr8t49DNxEDtJJ/0PP43s9U+qrOHN+Dj0/LcNi22QigQ5+oskGxVj0m1G7iHEJJ5HSzOL5Hkue9xsuJ8lB9cT4nLkSulnkdJI76nvJJP99vwNAr3A+DTZc7IMdhfI801o/ySfAA1JOgXkw8N8r2xxjue9zWsaN3OcQ1oH5JAUo+lnTocMxrk7XZUuszwPoGlRNPkA6/c/YBB7envIEXDMdrAGunI+fMG6uce22tJ9QboNNrF0CVtqIgIiICIiAiIgIiICIiAiKhQCVzzqr1Nj4fC6GE92XI09gB/YBFCV/38geSAdt7nVHqazhsPZEWvypLEbLBEQofMkaDY3FA/V+AVGXPz5JpXyzPL5Hkue9xsuJ3JKD5y8x8r3SSHue9znPcd3Oce5xP5Nqy0IF2Poh01+K5vEckEMjd/4sZb+48f/U3/AOrTtW7gTY7R3Bs/Rnpc3GjbmZcbhkusxMeK+Aw7Ht8PcPfVoNUDd9YVGqqAiIgIiICIqEoKovnuVe5BVERAREQFq/UDnaLhuKZXFpkdbceNxPrfW5A9RaNLr3Gou1lOZOYYsLFkyZ77IxZArucdmtaCRZJ0UTec+apeI5b8iXTu0jZ3FwijH0saT/fYWSTQtB4eN8bmy53z5Dy+R5tzj/gAbAAaADZeBFlOXOXpc3JjxoK75DQJvtaN3OcQDQAsoNl6XdPXcTyh8Rrhix6zyDSzVtiaT5P22GulhSjwsRsUbY429rGNa1jRs1rQGtaPwAFjOUuVYeH4rMeACmgGRwFGWSgHyOsk61tZoUPCzSAiIgIiICIiD471xzqF15ETjBwwNe9riJMh1Oj0A/aAPr1v1HTTTuuxa68cS4mWGJkL2YIoySsp3xjuBJ26saCBodzRJ2A4RaDNcU50z8kkz5Uz73BkcG7dv0NIbsT48lZ7kHqjlcPlaHOdLjE/NhJvSmt7oyfpcAG0Lo7abjRlUFBNPgnG4cuBk+O8PjeLa4f5BHgg6EHZe9R06Gc9ux8kYUrvkzn5XcdIpta7fHr0BGmob97kS1B9K1NOGAucQ1rQS5xNBoAskk6AAWrq4p156ghrTw7HNudRy3AtIa3dsNUSCSGuO1ChrZoNE6sdQHcRyi2JxGLCS2Ft+mQgkGYj3cNvZv3JvQyUJRqAApN9G+Qv0GJ8WZtZOQGmS944/qZHRaC0624e4H9Irn/QvkEzz/r5m/JhNQD+ucUe6iNWtB3v6q9jUhgEFUREBERAREQEREHxPC17S1wDmuBDmkAhwOhBB0II8LgnWHpMIA/PwgGw75MIoCIk/XGNu0k6tGxIqxo3vytzwte0teA5rgQ5pFhwIogg7gjwghE5fK3XqtyV/p+e5sYIgluTHNaAE+qMHz2Gh70Wk766Ugq1S16Yc0HP4bFNIQZGgxzmxZkboXEA6dwp2tb7AUokrp/QrnE42a7HkdUOQCTZ9McjGlwk9gOwOBOmgaSfSg7R1J51Zw3CdLY+M8FmMwkW59fVR3DLBOnsPIUTs3KfJI+SQlz3uc57ju5zj3OJ/JJK2vqZzweI5jntJ+AwkYwIohhDQSRdCy2/5/gaeSgos1yhyy/PzI8aMhpeT3PIsMYBbnV5oePxssMFJvoxyL+iw/jSsLcnIALw4U6OMEljKIBadbI969hQb1wbhMWLAyCBvbHGO1jbJofcnU62f5XtVAFVAREQEREBERAREQFQhVRBp3VLlD/UOHvjZZlj+bjgGu6QNI7T79zS4eNSNQonOCnDSi51o5YOJxSR4bUeRcsRo1Z/dbdmyH2T/wAhoLCDQFUFURBUm1RFeggL3BrQXOcQGtAJLiTQAA3JKDeOjvJP6/PDpADBj9skwIBDzZ+HGR/uLSddKa73UpAFq/TrlFvDsGOGvmH15JBJ7piB3eSNAA3TftvytpQEREBERAREQEREBERAREQFznrlyuMrhrpmi5cW5GEAk9hoTNoA+A1327N6tdGVuaAPBa8BzXAhzSAQ4EUQQdCCPCCENKizvOXLxwc2bGNkRvIYSDbozqx2wv0kagVd1osNFjuc4NYC5ziA1oBJcSaAAG5J9kFtdQ6E8nnJzf1MjbhxqIJFh05+hov+kW7zXp9wVk+nvQeSYNn4ncUZosxxYleC06vN/K3bpRcdb7fPdOHcJix42xQRtjjb9LWNAA/gefvufKD2IiICIiAiIgIiICIiAiIgIiICIiDjPW/p/Pl5GNPhxOkfJcMwaBTSPVE95qwKMgLnGgGsGl67L076R4/DgJZanyt/i1TYtKLYgT9z6jqftsiIOgAKq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6626" name="Picture 2" descr="http://www.masnoticias.com.ec/wp-content/uploads/2009/07/pich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895600"/>
            <a:ext cx="2438400" cy="323431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Financiero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 descr="http://definanzas.com/wp-content/uploads/bien-inmueble-274x300.jpg"/>
          <p:cNvPicPr>
            <a:picLocks noChangeAspect="1" noChangeArrowheads="1"/>
          </p:cNvPicPr>
          <p:nvPr/>
        </p:nvPicPr>
        <p:blipFill>
          <a:blip r:embed="rId2" cstate="print"/>
          <a:srcRect t="7026" b="8667"/>
          <a:stretch>
            <a:fillRect/>
          </a:stretch>
        </p:blipFill>
        <p:spPr bwMode="auto">
          <a:xfrm>
            <a:off x="6553200" y="762000"/>
            <a:ext cx="1733550" cy="16002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4" name="Picture 6" descr="http://ganardineroenlabolsadevalores.com/wp-content/uploads/2012/02/Ganar-en-La-Bolsa-%E2%80%93-Ganar-Dinero-en-La-Bolsa-300x300.jpg"/>
          <p:cNvPicPr>
            <a:picLocks noChangeAspect="1" noChangeArrowheads="1"/>
          </p:cNvPicPr>
          <p:nvPr/>
        </p:nvPicPr>
        <p:blipFill>
          <a:blip r:embed="rId3" cstate="print"/>
          <a:srcRect l="8000" t="8000" r="9333" b="9333"/>
          <a:stretch>
            <a:fillRect/>
          </a:stretch>
        </p:blipFill>
        <p:spPr bwMode="auto">
          <a:xfrm>
            <a:off x="6248400" y="2362200"/>
            <a:ext cx="1828800" cy="182880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http://www.estudioarauz.com/pa/images/stories/amortizacion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114800"/>
            <a:ext cx="1752600" cy="1871104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10 CuadroTexto"/>
          <p:cNvSpPr txBox="1"/>
          <p:nvPr/>
        </p:nvSpPr>
        <p:spPr>
          <a:xfrm>
            <a:off x="914400" y="4572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Alba" pitchFamily="2" charset="0"/>
              </a:rPr>
              <a:t> Tasa  interés anual      	13.5% </a:t>
            </a:r>
            <a:endParaRPr lang="en-US" dirty="0">
              <a:latin typeface="Alba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29000" y="4648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Alba" pitchFamily="2" charset="0"/>
              </a:rPr>
              <a:t>Periodo de 36 meses </a:t>
            </a:r>
            <a:endParaRPr lang="en-US" dirty="0">
              <a:latin typeface="Alba" pitchFamily="2" charset="0"/>
            </a:endParaRPr>
          </a:p>
        </p:txBody>
      </p:sp>
      <p:pic>
        <p:nvPicPr>
          <p:cNvPr id="13" name="12 Imagen"/>
          <p:cNvPicPr/>
          <p:nvPr/>
        </p:nvPicPr>
        <p:blipFill>
          <a:blip r:embed="rId5" cstate="print"/>
          <a:srcRect l="28585" t="78415" r="44463" b="11435"/>
          <a:stretch>
            <a:fillRect/>
          </a:stretch>
        </p:blipFill>
        <p:spPr bwMode="auto">
          <a:xfrm>
            <a:off x="1143000" y="2057400"/>
            <a:ext cx="3810000" cy="1524000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14" name="13 Elipse"/>
          <p:cNvSpPr/>
          <p:nvPr/>
        </p:nvSpPr>
        <p:spPr>
          <a:xfrm>
            <a:off x="1066800" y="2286000"/>
            <a:ext cx="37338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 descr="http://credito.com.ec/wp-content/uploads/logo-banco-slogan-2008-11.jpg"/>
          <p:cNvPicPr>
            <a:picLocks noChangeAspect="1" noChangeArrowheads="1"/>
          </p:cNvPicPr>
          <p:nvPr/>
        </p:nvPicPr>
        <p:blipFill>
          <a:blip r:embed="rId6" cstate="print"/>
          <a:srcRect t="7263" b="16880"/>
          <a:stretch>
            <a:fillRect/>
          </a:stretch>
        </p:blipFill>
        <p:spPr bwMode="auto">
          <a:xfrm>
            <a:off x="914400" y="1219200"/>
            <a:ext cx="4419600" cy="32369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449028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6172200" cy="29497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0" y="3581400"/>
            <a:ext cx="121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VAN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286000" y="3886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$ 24.954.36</a:t>
            </a:r>
            <a:endParaRPr lang="en-US" sz="2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13 Conector angular"/>
          <p:cNvCxnSpPr/>
          <p:nvPr/>
        </p:nvCxnSpPr>
        <p:spPr>
          <a:xfrm>
            <a:off x="1143000" y="3886200"/>
            <a:ext cx="10668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152400" y="5105400"/>
            <a:ext cx="2743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COSTO/BENEFICIO</a:t>
            </a:r>
            <a:endParaRPr lang="es-E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8" name="17 Conector angular"/>
          <p:cNvCxnSpPr/>
          <p:nvPr/>
        </p:nvCxnSpPr>
        <p:spPr>
          <a:xfrm>
            <a:off x="1219200" y="4495800"/>
            <a:ext cx="10668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438400" y="4572000"/>
            <a:ext cx="838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71%</a:t>
            </a:r>
            <a:endParaRPr lang="en-US" sz="25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28600" y="4191000"/>
            <a:ext cx="801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TIR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2" name="21 Conector angular"/>
          <p:cNvCxnSpPr/>
          <p:nvPr/>
        </p:nvCxnSpPr>
        <p:spPr>
          <a:xfrm>
            <a:off x="2819400" y="5257800"/>
            <a:ext cx="9906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3886200" y="5334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2.39</a:t>
            </a:r>
            <a:endParaRPr lang="en-US" sz="24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343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0" y="5791200"/>
            <a:ext cx="58067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PERIODO RECUPERACIÓN DE LA INVERSIÓN</a:t>
            </a:r>
            <a:endParaRPr lang="es-E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0" name="29 Conector angular"/>
          <p:cNvCxnSpPr/>
          <p:nvPr/>
        </p:nvCxnSpPr>
        <p:spPr>
          <a:xfrm>
            <a:off x="5715000" y="6019800"/>
            <a:ext cx="9906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6705600" y="6019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año , 10 meses</a:t>
            </a:r>
            <a:endParaRPr lang="en-US" sz="2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9" grpId="0"/>
      <p:bldP spid="21" grpId="0"/>
      <p:bldP spid="23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57200" y="1828800"/>
            <a:ext cx="2209800" cy="16002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Rectángulo redondeado"/>
          <p:cNvSpPr/>
          <p:nvPr/>
        </p:nvSpPr>
        <p:spPr>
          <a:xfrm>
            <a:off x="2438400" y="2971800"/>
            <a:ext cx="2057400" cy="1676400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Rectángulo redondeado"/>
          <p:cNvSpPr/>
          <p:nvPr/>
        </p:nvSpPr>
        <p:spPr>
          <a:xfrm>
            <a:off x="3581400" y="1752600"/>
            <a:ext cx="1905000" cy="1371600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Rectángulo redondeado"/>
          <p:cNvSpPr/>
          <p:nvPr/>
        </p:nvSpPr>
        <p:spPr>
          <a:xfrm>
            <a:off x="990600" y="4343400"/>
            <a:ext cx="2209800" cy="1752600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19 Rectángulo redondeado"/>
          <p:cNvSpPr/>
          <p:nvPr/>
        </p:nvSpPr>
        <p:spPr>
          <a:xfrm>
            <a:off x="5562600" y="2362200"/>
            <a:ext cx="1676400" cy="1524000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Rectángulo redondeado"/>
          <p:cNvSpPr/>
          <p:nvPr/>
        </p:nvSpPr>
        <p:spPr>
          <a:xfrm>
            <a:off x="4191000" y="4572000"/>
            <a:ext cx="1752600" cy="1524000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3278699"/>
              <a:satOff val="10477"/>
              <a:lumOff val="34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1 Rectángulo redondeado"/>
          <p:cNvSpPr/>
          <p:nvPr/>
        </p:nvSpPr>
        <p:spPr>
          <a:xfrm>
            <a:off x="6019800" y="4114800"/>
            <a:ext cx="1600200" cy="1524000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6557398"/>
              <a:satOff val="20954"/>
              <a:lumOff val="69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C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mercado del sector de línea blanca en el Ecuador.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116" t="3865" r="2833" b="6843"/>
          <a:stretch>
            <a:fillRect/>
          </a:stretch>
        </p:blipFill>
        <p:spPr bwMode="auto">
          <a:xfrm>
            <a:off x="228600" y="2057400"/>
            <a:ext cx="4343400" cy="22098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562600" y="2590800"/>
            <a:ext cx="3200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9564B0"/>
                </a:solidFill>
                <a:latin typeface="Arial" pitchFamily="34" charset="0"/>
                <a:cs typeface="Arial" pitchFamily="34" charset="0"/>
              </a:rPr>
              <a:t>Producción Total de Línea Blanca</a:t>
            </a:r>
            <a:endParaRPr lang="en-US" sz="1600" b="1" dirty="0">
              <a:solidFill>
                <a:srgbClr val="9564B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 l="28202" t="45964" r="26843" b="16126"/>
          <a:stretch>
            <a:fillRect/>
          </a:stretch>
        </p:blipFill>
        <p:spPr bwMode="auto">
          <a:xfrm>
            <a:off x="4648200" y="4267200"/>
            <a:ext cx="4263141" cy="234825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cxnSp>
        <p:nvCxnSpPr>
          <p:cNvPr id="8" name="7 Conector curvado"/>
          <p:cNvCxnSpPr>
            <a:stCxn id="4" idx="3"/>
            <a:endCxn id="5" idx="1"/>
          </p:cNvCxnSpPr>
          <p:nvPr/>
        </p:nvCxnSpPr>
        <p:spPr>
          <a:xfrm flipV="1">
            <a:off x="4572000" y="2883188"/>
            <a:ext cx="990600" cy="279112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381000" y="4953000"/>
            <a:ext cx="29718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9564B0"/>
                </a:solidFill>
                <a:latin typeface="Arial" pitchFamily="34" charset="0"/>
                <a:cs typeface="Arial" pitchFamily="34" charset="0"/>
              </a:rPr>
              <a:t>Exportaciones del Sector de Línea Blanca</a:t>
            </a:r>
            <a:endParaRPr lang="en-US" sz="1600" b="1" dirty="0" smtClean="0">
              <a:solidFill>
                <a:srgbClr val="9564B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18 Conector curvado"/>
          <p:cNvCxnSpPr>
            <a:stCxn id="6" idx="1"/>
            <a:endCxn id="16" idx="3"/>
          </p:cNvCxnSpPr>
          <p:nvPr/>
        </p:nvCxnSpPr>
        <p:spPr>
          <a:xfrm rot="10800000">
            <a:off x="3352800" y="5245388"/>
            <a:ext cx="1295400" cy="195938"/>
          </a:xfrm>
          <a:prstGeom prst="curvedConnector3">
            <a:avLst>
              <a:gd name="adj1" fmla="val 50000"/>
            </a:avLst>
          </a:prstGeom>
          <a:ln w="57150">
            <a:solidFill>
              <a:srgbClr val="9564B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943600" y="3352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s-EC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$132,5 millones lo que representa 76,66%.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4800" y="5943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Corresponden  30% de la producción total.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895600" y="2895600"/>
            <a:ext cx="2427923" cy="1638657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689551"/>
              <a:satOff val="-2727"/>
              <a:lumOff val="-12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7 Rectángulo redondeado"/>
          <p:cNvSpPr/>
          <p:nvPr/>
        </p:nvSpPr>
        <p:spPr>
          <a:xfrm>
            <a:off x="5105400" y="2133600"/>
            <a:ext cx="2417445" cy="1448514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379102"/>
              <a:satOff val="-5454"/>
              <a:lumOff val="-24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Rectángulo redondeado"/>
          <p:cNvSpPr/>
          <p:nvPr/>
        </p:nvSpPr>
        <p:spPr>
          <a:xfrm>
            <a:off x="1295400" y="1905000"/>
            <a:ext cx="2286000" cy="1752600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Rectángulo redondeado"/>
          <p:cNvSpPr/>
          <p:nvPr/>
        </p:nvSpPr>
        <p:spPr>
          <a:xfrm>
            <a:off x="609600" y="4343400"/>
            <a:ext cx="3276600" cy="1981200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Rectángulo redondeado"/>
          <p:cNvSpPr/>
          <p:nvPr/>
        </p:nvSpPr>
        <p:spPr>
          <a:xfrm>
            <a:off x="5181600" y="4267200"/>
            <a:ext cx="2924212" cy="1985391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18 Imagen" descr="88.jpg"/>
          <p:cNvPicPr>
            <a:picLocks noChangeAspect="1"/>
          </p:cNvPicPr>
          <p:nvPr/>
        </p:nvPicPr>
        <p:blipFill>
          <a:blip r:embed="rId2" cstate="print"/>
          <a:srcRect b="4348"/>
          <a:stretch>
            <a:fillRect/>
          </a:stretch>
        </p:blipFill>
        <p:spPr>
          <a:xfrm rot="10800000">
            <a:off x="-1" y="-1"/>
            <a:ext cx="9335885" cy="6858000"/>
          </a:xfrm>
          <a:prstGeom prst="rect">
            <a:avLst/>
          </a:prstGeom>
        </p:spPr>
      </p:pic>
      <p:sp>
        <p:nvSpPr>
          <p:cNvPr id="20" name="1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17 Marcador de contenido" descr="Gracias1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33400"/>
            <a:ext cx="8915400" cy="59436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hQSEBQUExQVFRQVFxcXFRgWFBcUFBgXFBcYFRgXFxcYHCgeFxkjGRQVHy8gJCcpLC4sFSAxNTAqNSYrLCkBCQoKDgwOGg8PGiwkHyQsLCwsLC4pLCwpKiwqKiwsKS8sLCwsLCwsLCksLSwsLCwsKSwsLCwpLCwsLCwpKSwsLP/AABEIAJYBUAMBIgACEQEDEQH/xAAcAAEAAgMBAQEAAAAAAAAAAAAABAYCAwUBBwj/xABEEAACAQIEAgcEBwcCBAcAAAABAgMAEQQSITEFQQYTIjJRYXEUgZGhByNSYnKxwRUzQkOS0fBTcySisvEWNERUgoPh/8QAGQEBAAMBAQAAAAAAAAAAAAAAAAECBAMF/8QAMREAAgIBAgQEBAYCAwAAAAAAAAECEQMEMRIhQVETYZGhFCKB8DJCUsHR4QWSIzNx/9oADAMBAAIRAxEAPwD7FSlK6HMUpSgFKUoDyuNH0riZMwV/4NOz/GSBrew22NjXarn/ALBhsBksAFAszjuEldjuCTrXSDhz4kZsyzOvCa67+xgePIGClXFwjE9khRIxVb2PM+F96me1jruqsc2TPflYnLb1uK0ng8WYMVJKgAEu57puua57Vib63rbLw9GkEhBzgAXDMugNwCAQCL+NHwdCIrOt2t/YiScfjCyNZrRsqmwFzmbJmXXUZrj3GpeCxqyqWXYMy301ym1xblWlOCQjaMDbYnXK2cE66nNrc1Iw2FWMEIMoJLW82Nzv50k8dcrGNZ+L52q8jdSlK5moUpSgFKUoBSlKAV5XtKh7BEilKVlNApSlAKUpQHM4px1IHVXDHMCdLbAgbE3J1Ggua1v0kQGUZH+qDFu7/CATYXvzHKpmL4ZHKbutzlK7kaEgm1jobga76VrPBIjn7J+svnGd7NcWNxe17DetEXhpWnZhyR1XE+Fqunp/JjFxlWjkfK46oXZSBm7ocW1sbqb71qh6RxsWAzWUOxOlsqW1355rD0qbhuHJGpVV0a+a5LE3FtSTc6ACtC8AgAt1YsVCEXbVFNwN/H40Tw87TJcdTyprzI7dJYwsbEMA4fcC6mPRlbXQ308L11IZgyhhsQD8Reof7BgsR1Ysc9xc2+stm0vYXyipscYUADYAAeg0quR46+Sy+BZ0/wDlarlt36mdKUriahSlKAUpSgFKUoCPSsS4va4v66/5pWjEcQRDZj2rXsAWNvHQaVrSb2MrkkrZJpWnCYpZEV17rC4uLH4Vhj+IxwIXldUQaXY8/AcyfIVNO6Fqr6EmlROHcVinTPDIrqNCQdj4EHUe+pIceI086hpolNMypWIkHiPiK9zi17i3jfSgs9pWOcXtcX8L6/CtE+HVpI2zC8ZNhob5rcjsdNCPE+NKDfY2pOptYg3LAeZQ2Ye6xrZUSDBqpXtXKGRraXPWkk38heo2G4QixvGHzB2DG9idCCQftXA18atSKcUux08wva+u9udvG1e1ChwKgp2rmOMx8s1jbW+4OlOFYFYUKK2bW/Ln6VDSolN3sTaUpUFxSlKAUpSgFKUqHsESKUrCSQKLk2FZNjSZ0qMceuTMNQdABuT4AVhFjmMmUxkLlvmupF72y2BveqeJG6snhZMpXl65+I6RYeOTqnmRX+yTtfxOw99XsqdGlYs4G+lC4HOlkmVKxLjxpnFLB7XtRsTHmy2YDKwJ9By0P51gmHOd2z3DCwHIfO1Uc2nyRKXLcmVjnG9xYfpvUVcLbqzn0QWOujeBvfxuffWE+DzJbPYZmJPKzE6b8r/EbVVzlW3uTS7k6vaiPh/rFfPZQLW8dD52sb+HIVtw0WUHW9yTf1N/ysPdV1Jt1RDRupSlXKilKUBXsdwiV5QyyZFB/Ebb89tSRbUWrTiOHTRXdXd7m72ClyLWutxqR9nmNtd+/SvQ8aXJHnvTwtsquB4sJpvZ1nmWTL1nahCDKCL95Qflb1p024PJL7PIt2WEvnAtn7a2EigjKWB8fGrVXhFPF+ZSSHg/K4t7lL6JcMeFcVIiFs6XUSEBpXGY9u2guTaw8TWjAcJxCpiAYxeXC/V5QFUOb3jcA94HZuYq9gV7Vnndt1uVWmVJN7X7nz+Dh0/sWIQQMspWLKGWNQxDdoDJvb72tbf2diDh58kPVq00DRxXBKhGXrG3tc2JsPCr3Sp8d9h8NEonGeD4hsXNKsYKCWBgAAJGQIAxR76MGG3O1bZcFKOIu5hZozLGVYLGezZQSxPaFt+z4VdqU8eW3lQ+Gj72U3BYKVMYQ+HzsZ3f2gPYCJgcoA3LC4UqbC3OpfDuBZMZiSI1RAqdQw5FlIfbztpVnpVXmb9KLLBFetlH4Bw6dZogYeqMaSLO+YETMwIXLbcX1udadEuEzxTQtKgAaJw2UAFHDbPY9sEahqvFKl6hu/MqtNFNPsKUpXA1ClKUApSlAKUpUMEiofFOHCZMhNhzI3sQQQD/AAmx3qZSsjSapmlcjj4TozEkYXtsQD2usfNrvYgi3uAqLPgmhS3Uyz5RoySkMw27QLg5vEga76VYqVXgiugtkPhmBWNSVVlL2ZgzMxBIGmpNreVU+XotITIjqzBpZH7FskgdrqZWIzArtYab1fKwMYqmXFxx4U6LRlwu6s4PGcHMywxIiGyNdzYgMq2VbHWzHnytXNxeGnK4c9SxAiIcXjZlcNt2zYjfX0q5Wplrjk0cMluXWvYtHLKOxUOK4acyHJDmDQxhGLKMkgJuW1vpptUvG4Wc+1WQMWhjEeoGdwO0Drpr41ZLUtT4PHbff+/5J8WRUUwGIWLEr1YLMiGK1lVtrqVv2WB5869TCzHDsBCQwkRmRsi9Yg7wGQ2v6+FW21LVVaHEunRr1J8aZXGwbvg5bQBHGYwoWDa8iTspPMA2pjsC6xYcpFnRbmaIEBiWXdbm2hqx2parvSY+y2rbzsqssl1KkeHYloYFKKD1kha/aEaMCUBBPa1sDbxrt9HUcYdBIuRxcMLgi4P8JHI7j1rpWoKtj0sMcuKPaiJZJSVM9pSlaTmKUpQEelKVrM4pSlAK04zEiONnOyi/ryA+JFbqq/S3iLSYS2HHWFmU2zBMyq1zlJ7wuBqL0VXzKyvhfDuacV0ulIPVrGo+02Z/1UVr6NcUxEuNs+I6xBE7MirGFBzIqHsoGH8z+I180x+K4g75epcnkoVgAPK/Z996t/0TxyxyYh8THJG0rRwIWAKExh5LZhpqZCAdrra99K2ZHg8P5NzzcENW8qllfyo+nUpalYj1BSlcjjnHTh3iHVGQSZ7kMFIKZLAAixJDk7jumrJNukUlJQXFLY69K5fD+kUUrBBmVzsrDyvuCRyNdSji48mRDJHIri7FKUqDoKUpQClK5OP4ZI7sVbKC8TAhrEBAb6epGnOrRSe7o5ZJuCuKs61qWri4XgjfUGSxZS5kIZrG5YrYc9SKiJwKbq3U5czMCGz30EmYjug93z5W0rp4cH+YzvUZFz8N/avt9C20qrTdH8QUsrgFUmUHObNncFRa3ZGW/wCEgb1Kh4G/Xu0gDRta3b1AyAbWuNQdiKzvDCr4jstVlbrw30+/od+lQODYAwwhT3tS2pa5v4nytU+uEkk6Ts2Y5OUU5Kn2FKUqpcUpSgFKUoBSlKAUpSgFK1YiAOpVhcHcXI+YqvP0flEUarYsEcMDKy2ka2WQEb2tXXHCMt3RmzZZwfyxtffkWalV1OCTDEdYWDpmXsliL2jCmT8QYd3zvvWrC9H5hEEJytnQlw9zZSxNuzfmNDeungw/Wuhw+Ky3/wBb6+38lnpUHg2GeOELIQXuxJBuO0xPP12qdXCSSbSdm3HJyim1XkR68dgASTYDUk6AVrxOJSNGeRlRFBLMxCqoG5JOwqudJukYXDt9XIiOVUSSZY1OY8kY9ZsOajfnWpK3Rwk6i2dLF9KMPHu5Y/cRn/5gMo+NR+FdLVxGIEKxSLdHfM5jtZCoOisTqXG9q+XYzp3EpIS9/tMO0fce6Ks/0W8VOKxGIkLXEcSIgvcgu5ZyB4WWKteTBCGPiTtnmYNTqMuVRlGo9fv+j6QDXIw2Flw8fVKiYiBb5EJVJUW9xGM3YkA2BJU2ABue0evSsVHqplXxfEEhiklfheKyqC7jPhpLBRckIMQQdBewBNUb6X+lWIEOEhj6uLD4gdaOpfMzKhQr2wAFBzXsvhvyr7DX59+lbhb4XEYfDn/y6dY+FbwjldWaH/63BA+6y+FVZZMq3AuOT9bIpmmy5WAHXSWGU7AZvAV+qIe6v4R+VfkHh02XE+rsP6gw/UV+voh2V/CPyFShIzqm9OeHz46MxYVe3hpULOzAC7IcyKouzHJIpvYDYC+trLxLjMMGXrXAZu4gBaVzvZI1uzmwOwrjYvATYwlhH7GCuXri3/GlbnRVjYLGNbjOzWvqg1qyk07W5RxUlUtipdHOAcSSdBIUKoytbKxNgdbEgZbi4sa+j/tC04hZCrNGZENwysqMquNO6wMib6HNoTY24vSOM4bC5s+ImOZEs2MlhvnOW5kiGYe4fCoHDOlCx3PsoVmsGcTmR2tsGkkUM253PM11rLl57mbj0+m+S1Gy60rjYLpMsjqvVuuY2BuhF/Oxv8q7Nc5RcXTO8Jxmri7QpSlQXFK8ZrV6mHzN2h2QL2PM6/l+tCP/AAwkfTS19h6nQVJTAoBqLnmTqTWbYVTbQaa6abVtqrl2JUefMgLDlfJc5SMwHobEX8NRpW9oAB2dD/m9ZPh7tmub2t5W3/SsQxBsdb7Hb3EVEufMJcO4U3F6yrwQDw+OtYgZSRy5c/dXFo7J0Z0rwGvaqWFVzH/SBg4ZHjeRsyEqwEbnUb6gWNWMV8D6Rzg4rEm/86UfByLfKrRVkNn0yP6WeHH+dINL64ecD45LVbUmBAIIsRca8jXxr6N+ErNHMxUMAyqLgG2hJ/SrXL0ehXeJP6RWzHpONJ3R4+o/yscE3BxbrqXvOPEfGsq+dRcHiGIwwVACZ02AGiAyH/or6LXDNh8KXDdm3R6uOqx+IlXOuYpS1c+UmZzGpKxrpIwNmJOvVqRtpufMAeXOMeJmieThXmbJeIjMVjUyMNwvdX8THQem/lQQ4ht2jj8gpkPxJA+VToMMqKFUBQNgBYVstXXktkcuGUvxP05f2c72Cb/W+MS2+RrFuvTdUlH3Lxv7gxIJ94rpE2rU2LQbuvxFL7pDw+zfr/JGwuPVyV1DDdGGVx7juPMXFSagY+WGQC7WYaqy3zKfEHl+R51ngcUSSj2zqAbjZ1PddfXmORHpVJRVWi0ZtPhn9GROMYJpEXJkLxyRyqrjsMY2zBW+z4htcrBWsbWPPx0mHlUpMk0JtcrJC0kOt9nAaM+it6iu/SutCz5bieD8OWZlcZrAH6vDTyxWa9roBlv2TprUvhwgiaP2JVgWORpGaaCaPri8TRWEcajIgDA9rcoDbQGsOnPExDxJg4Uh8PAwLDmrzKba+GWouD4nHJYK2R+Q2VvK40v7vjW7HpIzgpWeNn/yOXDlcFFNfUuuG4ljJFJjXByWNj9bMmu+t4yRXvtvEh/6TCH0x0g/PDVF6FYzP1y3FwU057MDofSp8/SmLOY4FfEyroywAMqnTSSViI4zrexa9tgayZIcEnE9PBk8XGp1VkXiHGMWkRMkEcC3UPMMQswiRiA0pQxrcKCTc6Dc6A1T/pf6DsVw+JhUyJEsnXuWaSU5yhVyTfMgynbQX2tteBgMVN+/lEEf+lh+05Guj4h1vqLaIqkH+I1sw3RpIYhHhpJsOoUKoSUyAACwss4kUaAcq50d7R+XevjDZhHFe4IOdtwd7Z/l5V+kOkCR4XqFjxTYWOVvrFWzZY0QsXjzhhAMwRS1svbA0JBrbxDhsmHgmm9qxEvVxO4RkwkasUUsAWiw4Ybbg86rvDulU0VymHwxLd92xWIaRtz2neJmIFzYE2F7C1XhinP8KOGbVYsNLJKr2LX0cGBAZsJJDIzd+RZVmlcgW+skLF2NvE127VRsRxKPEWM+BwkhGoJYMQfEFoQb1O4LwWKTO0ftGHZSBaPGTPH2gDpG5KC34amWOUd0Rjz4sjqErNn0kSlOGyupsY3ge/gFxEZPyvXzjC9N1/jIbxDH9f719B4h0ezt1GMxMs8E0bJG0oiTJMSLBmiRASy3ykjcMAbkVV+J/Q5HHqisB9y8wPukuyn+oV2w6nwk40Z9VolqGpXVG3hXGEMsLxEuplQZcwuGLAZGPK9xYnTWr+3G1T9/HJB96RQYtPGWMsi//IiqVwP6NxE6uEmYqQwJKR6jUHZfyq/qJwpzdWqgamRy5tzvpb51yzZnkdnbS6aOCLiu9m+lUqAY8ZvYRB7JmJg60m+Q2JyXOkWbNkGwUi3ZtW7PxnwwnxP96mOO1dotLLTqn6FtjP1q3+ybetxf32qdJIANaobHjB/hwfz/AL0B4z9nB/E/3qXiv8y9SqzV+V+hfI5QRcVgcWt7f/tUdV4sdWXCe6/96kKeJ81w3+e+uUoqJ1jkculFv9rW9jp4X51pkmDsoXUA3J5bGwv41wE/aPNcP/nvrcvt3MQ+7/vWSWoUfyv0NCxuXVFhZrV6DXBUYzwiv63/AFr0rjfCP42/Ws/xa/RL/U7+C/1L1Ounea21/nbWs64v/GDlF/nvqNxP20wSgBLmN7ZbZr5T3fOq/F2/wS9CVhpfiXqSYZZMWbo3V4UGwYAGSex1KE3CQ6EZrEve4KgAt8p6UYvHw4qVRg/qkdxG64cyZ1JupbKSSbc9OdfZ8IqSYVBC+WN4l6t48uilRlZCQRta2hqn9IuiePAC4TEtk3brH+vYm9x1hGi+CqVtXoxbjzRknBTXDJWir8I41iBHefCxKRr24kTTxIbUe8ipsPTfDCYQth8M8hAIVFU3uCdGQspNgdN/KuDxCLisAKz9ayWswkRJ42HMFiGFvfXLwGIw74lWnwKSE2W0Ms0RvsMq5ypOp00rQtROuf36GN6HC3aVffnZ9V4dxTDyNlPD2VgrN+5tYLa/fVTfUWA1NdTCyYF1VgqorAFSytGpDC4IY2B0PI13MHGqoqqLKqgKNTYAWA11rl9HbGBrdwyzlPDIZXtby3t5Wqks3X93+5aOlUdq+sV+1EkcGhIutwORWRwPk1eHH4fDgRtIiEC9i3a1ucx5m5vrWnHcNCo7Q3SQKxXIcoJAuLr3TtzFcXjWC63Eq6gFZI49dxY5gb25WIqjk2rTOuOKjKuFJ+R2pukaMv1Rz5gbNqF8iDbte6uV7U5GrMfeajcPEQwiBEOHyO0awyAI1kZluq3JKm1wfCtii63HIkf58aorO5jJi1BsxANr6kDT31Hk41Gtxe9hfTw8R47H4VnLhIySzqpJABJHIG4GvnUeTiuGhGskKeV1B+AqSCVhuICQ6ZvG5Ugaev5eVdLCS2SNucMnVn/blsAPTVP6KqWI6f4RdBIznwRGP52rrcBxz4hC/VPFFI8SJ1tld2STMWCDZQobU71eG5yzfgZb65vGcU69THGwR8RL1QcgNkAjkmYgHQuViZVvcXa5BAIPSrRjMGsqFHFwbHQkEEG4ZWGqsCLgihYo3T/6LziXikiklUIjK9h10jMWDB2Z2uw30Fz4eFUWL6PJlcq0iADmZGv6lQoy+hNfa4ziogAGjxCiwvJeGXTmzIpRifJUo2PlzXODudswmhI+JIb5VKnJKrDhGTukUzo50WWz+1dXiw9hrh2kIADL2XDGxIYi+5FW3guWK+GXNaNQyqwRWjjYlUBCm5GZHAYgE5Te5FzIbEYp9AIYR4ktO9vJQEUHzufQ1ngMAIge0zu1i8jkGRyBa7WAA05KAByAqvNu2TSSpEqlKVYg5fSbExrhZUdlUyxyIgJ7TsY2NlG7GwJ05A18wwPSvMFuQdBcCynbcEb/ADr6ZwPDiVcSXt7SZJo3vqUjzMIABc5UMXVvpuWJ3Jt8Xx30X4rDiwcyMumQIEaw0uhZ8rjzBv4itOmzxxN8S3MGu0b1EY8Lqr96/guC4hHXrI2GnfUixF+dht+VWfofxKPKys6h5JLICbZssa6KTox0Og10r5dwno5jo3DIGBsQQzxlSDyIDG4r6l0RwGTBmDExKQ7MzdtSvatoBuLW0PKrZ9SskaRz0egeDJxt9Cx4jDrIjI6q6MCGVgGVgdwynQjyqCvBcv7qaeIfZVw6DyCShgo8lsK28NYqio8iu4zC4YFioY5C3i2TLc+N6m1jPT2IBwU//u5fdFCD8cn6VrPAUYgzNJiLagTNmjuCCD1SgR3BAsStxXTpShbFKUoBSlKkClKVDBvrRxHHLBE0j7KNuZPIVKRarnS3EZY5CO+mVl0zd3W9jppdj7q5Qim1Z0nJpciMvS6brFBjRVNr6O1gxsDmGhHntoatcL3UHTXXQ3HuPMV8dxCzSKZiCwJN2Nrm25tvbS2mmnlXY4Z04aPDx6gWzRjS+iBcvvs3yrXmxx/IZ8MpSfM+nVgyeFcLgPSAy4Prz27MwNhyVrHQeArocM4us5OXUAanl5CsjRpISQy4ZmMS9bATcxXCyxE3LGIk5XQmx6s5ba2JuFEvD9JcOzBOtVJCCerl+qlsLAnI9mI1GtuYqXLo4+9ce8aj9a8mw4cWZQw8GAI+BqLaBvEi23FvWuPi8VgY5VZzh+u1yWCNOdNcgUFzoeXjWEfAMG5JGHgJBsT1KWv4A21ro4fCJGLIioPBVC/lTiFWczEtNihkVXw8Dd92umIdSO7GoIMN/tt2hsFBsw60MKoqqgCqoCqoFgABYADkAKzpVG7LJUeVVuMdF4sQUgnaVFBYwmKVosytq0LZTrYi4HhtsatVasThlkUqwuD+Y1BBGoIOxFWhKuT2OeSDdOO6KtH9EHDlVrQtnYEdYZHMouLXDk3B865GI+i7ExsYsFjfZ8L3gpDPJnbvksGF7mxverujzRaWMycjoJQPO9lf10PkTW1OORfxNkPhIDGf+YC9duFvbmc1ljtLk/P7opMH0NIdcRi8RN4i+UfMsfnXZwP0WcOi/kB/9xmf5E2+VWE8Xh/1Y/61/vWluNodIw0p+4pI/rNlHxpwyJeWC6meF4NBCPqoYowPsoq/MCo+HfrpOt/loCIvvE6NJ6W0HqTzFethXl/e2VP9NTe/+43P8I08b1OAqkpKKpbkKLyO2qXu/wCjRSlK6kilKUApSlAKUpaoBDxvCUlZXOZJF7skbFJANeySO+ut8rAi+tr1HmwGIIymaOVfCbDgt65o3UX8worqUtSgcEcAk2DYdR/tTSf9UwqXg+Aoly9pSftRRhR+FQv5kmunSlA1x4dV7qqv4VC/kK2UpQClKVIFKUoBSlKAUpSoYJbOANaqnS7E2HWR6uosVuBmG+hPMa/GrMVzD00rm4zhAbeuR1PnkPE3xByRg5spJU94Bd9OddLC8FgBUl1bK5OWaIKoY2zciNlG/lXV/Zy4d84U8xdRc6jwGtcfplxISRRhWvdiLDU7XtbfltUkHV/8UZHMcauSpsV+rWLbyGZl1B0A5VJ6B8SedsQxyiNHyKEUKCw7zfkPfVPPDJWUkIWN2Iymztm0tdjYVcOi5OHwqKymNVGqmxa537veJNWVcL5AsmLx+QhQrO5Fwq+A5knYVGaCWX942RfsITc/iff3C1Z4GJjmkcWZ7afZUbL8yT5mplc3KtiVG+bMIogoAUAAbAVnSlcy4pXlKA9pSlAK8IvvXtKCjWMOv2V/pH9q2UpU22QopbIUpSoJI9KUrWZxSlKAUpSgFcTjkDtIt1laLq20iYqwl5E2INrbcq7dKtCXC7OObEsseFsrs+GmK4frRK6iNhIImIfrNMpJUgnS49aw4hBKWhIWWwiswOaQhrjRsjrdrc71ZaV0WZ9u/uZ3o07XE+ntXX6e7MU2HoKypSuJtQpSlCRSlKAUpSgFKUoBSlKhg2Oh3Xf5HyNeDHrs/YP3tvc21ba8Zb71nTo7tHhhVvA/Oo03D4R2mCC3M2HzNetwyI/y1+FqJwuIaiNb+gq3EitMimePaJDIfIWQerHT4XrbhuHHMHksWHdUdxfTxPmanAWr2ocuwUe4pSlULilKUBWuP4aRpX7MzL1VoeqcqFlubl7Efd1NxoawxmGlzqZVmktCgXqXyASg9vNYjfTU3FWe1LVqjqWklWx589DGUpS4nzd/ffy7FZxcEntZJWQpaLYOwuO9Yq4APnrVmpXtcp5ONLlsaMOBYnJ3duxSlK5GgUpSgFKUoCPSlK1mcUpSgFKUoBSlKAUpSgFKUoBSlKAUpSgFKUoBSlKAUpSoewRIpSlZT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 l="10625" t="8000" r="10625" b="18000"/>
          <a:stretch>
            <a:fillRect/>
          </a:stretch>
        </p:blipFill>
        <p:spPr bwMode="auto">
          <a:xfrm>
            <a:off x="457200" y="762000"/>
            <a:ext cx="7784755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Rectángulo redondeado">
            <a:hlinkClick r:id="rId4" action="ppaction://hlinksldjump"/>
          </p:cNvPr>
          <p:cNvSpPr/>
          <p:nvPr/>
        </p:nvSpPr>
        <p:spPr>
          <a:xfrm>
            <a:off x="8610600" y="6553200"/>
            <a:ext cx="2286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actual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data:image/jpeg;base64,/9j/4AAQSkZJRgABAQAAAQABAAD/2wCEAAkGBhQGEBEPBw4QDg8REg4QDhANDRAQDxEQExUdIBMRFB4XGygqGBovGh4YHzEiLycpLSw4ISoxNTAqQSYrLDUBCQoKDQwOGA8PGjQhHyQ0LDA1NDU1NTU0KzU1Ky01MTUxKikvLywsNDQsNCwqLCwsKSopLCwsLCwqLC4sLCw0LP/AABEIAMgAwgMBIgACEQEDEQH/xAAcAAEAAgMBAQEAAAAAAAAAAAAAAQYEBQcDAgj/xAA/EAABAwICBQoEAwUJAAAAAAAAAQIDBBEFEgYTFyExByJBUVJTk5TR0hQyYYEjcbMVNEJ0sRYkQ1SChLLB4f/EABoBAQADAQEBAAAAAAAAAAAAAAABAgMFBAb/xAAtEQEAAQMDBAECBAcAAAAAAAAAAQIDEQQTUhIUUZExIUEiYaHxJDIzgcHR4f/aAAwDAQACEQMRAD8A7iAAAAAAAAAAAAAAAAAAAAAAAAAAAAAAAAAAAAAAAAAAAAAAAAAAAAAAAAAAAAAAAAAAAAAAAAAAAAAAAAAAAAAAAAAAAAAAAAAAAAAAAAAAAAAAAAAAAAAAAAAAAAAAAAAAAAAAAAAAAMbEMRjwqN01dI2KNu9z3rZE6ir7WsOT/Hf5eX0L0266/rTGVKrlNP8ANOFxBTtrWHf5h/l5fQbWsO79/l5fQvsXeM+ld63yhcQU7a1h3fv8vL6Da1h3fv8ALy+g2LvGfRvW+ULiCnbWsO79/l5fQbWsO79/l5fQbF3jPo3rfKFxBTtrWHd+/wAvL6Da1h3fv8vL6DYu8Z9G9b5QuIKdtaw7v3+Xl9Btaw7v3+Xl9BsXeM+jet8oXEFO2tYd37/Ly+g2tYd37/Ly+g2LvGfRvW+ULiCnbWsO79/l5fQbWsO79/l5fQbF3jPo3rfKFxBTtrWHd+/y8voNrWHd+/y8voNi7xn0b1vlC4gp21rDu/f5eX0G1rDu/f5eX0Gxd4z6N63yhcQU7a1h3fv8vL6Da1h3fv8ALy+g2LvGfRvW+ULiCnbWsO79/l5fQ32B6RwaRsWTCpUlai2ciIqOavU5F3oVqtV0xmqJham5RVOIlswAZrucctr1bSU6Iq2Wo3pfcto3Wuc1wvRCoxuB1RhrElax6skYxfxW7ro7L0p+XUdK5bG5qalS6JeoVLrwT8N29foZXJloumCtdJFWxVCSN5zafnMvus5VVb9HUh1rN3a08VR8uTfo3L/SqVdyauZhtPLTRudVOkVZUyuuscnypa10RLJ0dKlWx/RabRpIv2lka+VHK2Jrsz2tT+J3Vddyfkp+kkQ5jyoaLxVbnVM1fHDKiJlind/Cibmty3W1/pxXiNPq6q6umr8/2Vv6Xbp6o+vx49/8hyyDC5qqN81PBK+KO+skbG5WMsl1zKnDcYp0zQjdgGKf7j9Bhi43o7h+iDKVuKxVVVLPHrHvimbG1LWvZPvw+nE9caj8U0zH3/wy7f8ADFUT9nPbmRRUEmIuyUUUkzkS6tijc9yJ12ToOlT8k0PxuVs0jKNsHxD7qjpUXMqZEW3CyXva/QZHJpNQPrXpgMNWx+pf+JUyscx0eZvQi3ReClatVT0zVTGcLU6WeqIqnDkz2qxVR6KioqoqLuVFTiikF6x7RiGLDHYg1H/EPrJ43LnXJl18ifL12RD7h0Igq8MoaiLOypqqmCB71eqsRJJVaqo38rGncU4zPnCnb1ZxHjKhXFzouJaF0b61mFYYyobUfhvkqZZUexI8uZ9m9LrWROCXU+Y8Ewpa5MObHXSSazULNrmIzWpx3dV93AjuacZxPn+x29XmPDnlxc6VByd02F/tGbFXSzw0SokbInpG97Via/nL12cidHSpFVgGGUmHx4m6lq3Ryq1iQfFWc1yuVFW/+lSO6o+0TKe2q+8xDmwudQquSqGrqqZuHyyxU00D6iVHqj5GI3LZrV+uZON7WXiYWC4HhWkFWtFRR1yOtLkndMzIqx8VRP6XQd1RMZjP+jtq84lz2yqirZbJa69G/gRc364T8HLUUkrsyMq4IHOTddEe5M303GEyKGqc+OBkjVRsqxyOkuqrG1V5yWtZUTo4fU3iqJeaYxOJa24ubmLDWObGrYZJmOa1ZJopLqxVTnJkai2y9S8bHg+GGliie9rpXyazdnVjEa16ojtyXVVROHQT1DXI1XXVEVbb1snBL8V6iLm3bQtVrnwK9I5GRqjVfvRUna17HKic5OlFt1dRFRRQpNJHDrNXDrXSSK5M70YtsrUtZvOVEvv6/oOoak6FyKSKldM1F3Op3Kqdate239VKfBFDWNlsx8b2RSSMtKr2uy23LdNy9P1LdyLJ/f5f5Z//ADYYan62qm+m/q0u2AA+dd9zblv/AHWm/mHfpuKzycaQ02jMcs+JTKsiqscMDbqqN3K569CIq2T7KdM050S/tfTalr0jkY5JIXqiq3NZUVHW6FRV/I5lsZrU4PpftK/2HV09y1NnbrnDl6m1c3eumHRp9PIoaBtflu1zsiRrIiLmRVul7dSX4HL+UTGqbSJ0VThT1zPzJPE9tntc1EyuXrS27j/U2TuSjEXRNgdNT6lr3SNZrn2R7kRFd8nUiGPsZre3TeK/2GlmNPanqirz6ZXadRcjFUePflp8G0yXB6GqoWwI9KnWXkWRWqzOxG8Mq34X4nxpdpeula06vhSHURrGlpFfmvbfvRLcDd7Ga3t03iv9g2M1vbpvFf7DaLmnirqzGVejUdPTj6IqOVmZ9THUU9PGxGxOgkidIr2ytV173smVU+550HKHBgrnzYNhEVPUParVf8VI9iX37m5U3Xtuuh67Ga3t03iv9g2M1vbpvFf7CmdL8Z/Vb+J8NfhmnmopXUWL0kVdAsjpUR8jonI9zlc7e1FvzlVejielbyiLK2kioqSOnpqSeKdsLJXuzujddGq5U3Jx6DM2M13bpvFf7BsZre3TeK/2E9WmznMHTqcYw02Iaby1OIJiVIxsEqIxEZm1jLNblVF3JdFQ2FRp7DUVEdZ+y446pkscr5Y6l6Z1b8yK1W2uqdO/7mTsZre3TeK/2DYzW9um8V/sE16acfX8vlEU6mPs8sR5THV8ddGlK1qVtrqs6qsdoms3c1M3y36OJqqvTBavDYsMWFqNjej0m1iq5d7ltltu+brN1sZre3TeK/2DYzW9um8V/sEV6an4mCadTPzDym5U5tZSSUkDI1po3QuasivbMxyNujtyZflRdx8U2nsFDVMrKLC2Qyosqy6uqdlk1jbLuVlm79/AyNjNd26bxX+wbGa3t03iv9hGdL5/VONT4Vqr0g+JqJqhI0TXVDKnLnvlVrlXJe2/jxNdT1Pw71da92ytte3ztVv/AGXbYzW9um8V/sGxmt7dN4r/AGGsX7ERjqhjNi9M5mlVI8SYjmSyQqsrMnOZLka5WJZrnIjb33Jeypf7npPWxzRQpUszu/HcqxSIx7VdIq5Vu1UtwXgWfYzXdum8V/sGxmu7dN4r/YTv2eR293iqS4rbmxxo1iNYxjcyrlRsiPVVW29VdxX0PNterZXy5UVJFkzsVearXrzm/wDv0QuOxmt7dN4r/YNjNd26bxX+wdxZ5Qdvd4qlHiLKZsjaaGyysdG50kudzUW3y2alt/3XrLlyK/v8v8s/9Rh5bGa3t03iv9heOTvk+doksk1dIySeRqRokd8jGXuu9U3qq26Ogw1F+1NuqInMy309i5FyJmMLwADiOwEWJAEWFiQBFhYkARYWJAEWFiQBFhYkARYWJAEWFiQBFhYkARYWJAEWFiQBFiQAAAAAAAAAAAAAAAAAAAAAAAAAAAAAAAAAAAAAAAAAAAAAAAAAAAAAAAAAAAAAAAAAAAAAAAAAAA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0" name="9 Diagrama"/>
          <p:cNvGraphicFramePr/>
          <p:nvPr/>
        </p:nvGraphicFramePr>
        <p:xfrm>
          <a:off x="1219200" y="990600"/>
          <a:ext cx="6858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www.clasificadosavisos.com/Image.aspx?file=125072-089430091764.jpg"/>
          <p:cNvPicPr>
            <a:picLocks noChangeAspect="1" noChangeArrowheads="1"/>
          </p:cNvPicPr>
          <p:nvPr/>
        </p:nvPicPr>
        <p:blipFill>
          <a:blip r:embed="rId7" cstate="print"/>
          <a:srcRect l="8571" t="21429" r="5714" b="27143"/>
          <a:stretch>
            <a:fillRect/>
          </a:stretch>
        </p:blipFill>
        <p:spPr bwMode="auto">
          <a:xfrm>
            <a:off x="3124200" y="2971800"/>
            <a:ext cx="1219200" cy="487680"/>
          </a:xfrm>
          <a:prstGeom prst="rect">
            <a:avLst/>
          </a:prstGeom>
          <a:noFill/>
        </p:spPr>
      </p:pic>
      <p:pic>
        <p:nvPicPr>
          <p:cNvPr id="14" name="Picture 8" descr="http://www.brandsoftheworld.com/sites/default/files/styles/logo-thumbnail/public/032011/mip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2514600"/>
            <a:ext cx="914400" cy="914400"/>
          </a:xfrm>
          <a:prstGeom prst="rect">
            <a:avLst/>
          </a:prstGeom>
          <a:noFill/>
        </p:spPr>
      </p:pic>
      <p:pic>
        <p:nvPicPr>
          <p:cNvPr id="16" name="Picture 6" descr="http://www.indurama.com/portal/html/themes/indurama/fotos_noticias/fotos_peru/logo.jpg"/>
          <p:cNvPicPr>
            <a:picLocks noChangeAspect="1" noChangeArrowheads="1"/>
          </p:cNvPicPr>
          <p:nvPr/>
        </p:nvPicPr>
        <p:blipFill>
          <a:blip r:embed="rId9" cstate="print"/>
          <a:srcRect l="2703" t="37967" r="2703" b="43892"/>
          <a:stretch>
            <a:fillRect/>
          </a:stretch>
        </p:blipFill>
        <p:spPr bwMode="auto">
          <a:xfrm>
            <a:off x="1143000" y="2286000"/>
            <a:ext cx="2743200" cy="609600"/>
          </a:xfrm>
          <a:prstGeom prst="rect">
            <a:avLst/>
          </a:prstGeom>
          <a:noFill/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2514600" y="3962400"/>
            <a:ext cx="4572000" cy="533400"/>
          </a:xfrm>
          <a:prstGeom prst="rect">
            <a:avLst/>
          </a:prstGeom>
        </p:spPr>
        <p:txBody>
          <a:bodyPr vert="horz" lIns="0" rIns="0" bIns="0" anchor="b">
            <a:normAutofit fontScale="3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Sustituir las importaciones de partes y piezas.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9" name="18 Conector recto de flecha"/>
          <p:cNvCxnSpPr>
            <a:stCxn id="17" idx="2"/>
          </p:cNvCxnSpPr>
          <p:nvPr/>
        </p:nvCxnSpPr>
        <p:spPr>
          <a:xfrm>
            <a:off x="4800600" y="4495800"/>
            <a:ext cx="0" cy="5334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1 Título"/>
          <p:cNvSpPr txBox="1">
            <a:spLocks/>
          </p:cNvSpPr>
          <p:nvPr/>
        </p:nvSpPr>
        <p:spPr>
          <a:xfrm>
            <a:off x="4724400" y="6172200"/>
            <a:ext cx="2438400" cy="457200"/>
          </a:xfrm>
          <a:prstGeom prst="rect">
            <a:avLst/>
          </a:prstGeom>
        </p:spPr>
        <p:txBody>
          <a:bodyPr vert="horz" lIns="0" rIns="0" bIns="0" anchor="b"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PRODUCCIÓN</a:t>
            </a:r>
            <a:r>
              <a:rPr kumimoji="0" lang="en-US" sz="5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NACIONAL</a:t>
            </a: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4" name="Picture 10" descr="http://farm7.static.flickr.com/6068/6072841861_d2a9b3b6ab.jpg"/>
          <p:cNvPicPr>
            <a:picLocks noChangeAspect="1" noChangeArrowheads="1"/>
          </p:cNvPicPr>
          <p:nvPr/>
        </p:nvPicPr>
        <p:blipFill>
          <a:blip r:embed="rId10" cstate="print"/>
          <a:srcRect l="4002" t="7692"/>
          <a:stretch>
            <a:fillRect/>
          </a:stretch>
        </p:blipFill>
        <p:spPr bwMode="auto">
          <a:xfrm>
            <a:off x="6248400" y="2514600"/>
            <a:ext cx="1675624" cy="914400"/>
          </a:xfrm>
          <a:prstGeom prst="rect">
            <a:avLst/>
          </a:prstGeom>
          <a:noFill/>
        </p:spPr>
      </p:pic>
      <p:sp>
        <p:nvSpPr>
          <p:cNvPr id="1036" name="AutoShape 12" descr="data:image/jpeg;base64,/9j/4AAQSkZJRgABAQAAAQABAAD/2wCEAAkGBhMSERUUExQWExQWGRoYGBgYGBoeGhogHhofHBwbHxobGycfHBojGhwaHy8gIycpLCwtHh4xNTAqNScrLCkBCQoKDgwOGg8PGiwkHyQsLCwsLCwsLCwsKSwsLCwsLCwsLCwsLCwsLCwsLCwsLCwsLCwsLCwsLCwsLCwsKSwsLP/AABEIAMIBAwMBIgACEQEDEQH/xAAcAAACAgMBAQAAAAAAAAAAAAAEBQMGAAECBwj/xABCEAACAQIFAgQEAwYEBQMFAQABAhEDIQAEEjFBBVETImFxBjKBkUKhsQcUI8HR8FJicuEVFoKS8TNTskOio7PSJP/EABoBAAMBAQEBAAAAAAAAAAAAAAECAwAEBQb/xAAqEQACAgICAgEDBQADAQAAAAAAAQIRAyESMUFREwQiMhRhcZGxQlKhI//aAAwDAQACEQMRAD8A10POh6K6rOBBi43IB9sMwoPykH++2KNkfiF6SgLp9SUkn3M3OGtH4nXwyaqjXI0ASJHJO8RiSg34KR+pyR8/2WKo4X5iF94H645V0PI+4xVOo9ekBYtvBM/rgFOprImI5AQTjcDqX10vKLu7iQoMuwbQv+JgpbTPcxA9SML1zBfQTHlqrcTBDIdJuJ/FEdwcVWl1AioHpqSUcOoAANjbb6YafGFXXmar0RqpSGDidNyWMR2LEX7YbghH9XNyvx6LZl8mtWpTpswALoSO4Vg5H1CkYqmUqGoDUgs1RmqGBJ8xLfzx18LZk+M7f+3l8xU+1FgOe5GK5T61ZV+UBQsAzP5YeCojnzfLJOixs4uIII3BEH7HF7/ZVvXPrSH/AOzHlWY6qP4emToWDvvqJjb+5x6d+x3N+Ilc6SsVKYv/AKXP88M3ogz0yL45qnG2a+I3wgoqr74X9SP8KezL+owY6x+eA+pf+i3uuAgj8jA2dH8N430t+hwURgXqH/pVOfI9v+k4L6FPn3OZVtHkqiuoN1tMzoj1FvTaebk9Kq1HGhy1OCpXzQZDAi0GViZuYn1MLM4aawEQ0XMAqSWRlIEkkEkFWv6gDG8x08rp8R1OosFAvsSTJna07/pjy61sKQ16ll1Zlpqy1KqhWIZHKRfYjYiQe243wnp9afLM61AoEzpg2/0gmIa1444vgPrOTqo5rU2MTpkMQR5iBJ7WHpg+h1YVlNHNoilREkHXIB83r6xa084Dx8VrcfPszQ+6bnKpQVWZhJHkAACjfaJJZeR6Y4rdT/jRAIW8m+mDAAhdzIvOOctkKlNKaAo8EhQWMkTMET6WHqcA5vOCmhqQVqIuhSFgapOoiZ2vH8zjmUFelrwAeVqdKoHmn5nF2BIEREXkFwZNxB/LFXpjwi2ikikAzBJPqSdR952G0b4IpVwEopqamGKlgbajMm+4a8bwZvFsbyuVUFSJpMUeT81xBWBOxg39O+1oxcVTeg0Ev17wqa02UEtckfMLCAQJNyDeebY3k+s00gEQal9Ti6qImBF5g8cYCfPo1Vx/CggjUykTpsAEPymLWt+QxnUOoeIo1kI0wAEuAZAEn5ohvacH411QRqc5V8WVCinpU2Fh5RsARyOI542dZdFPzgNIAtyI3gje+1/XfCDKVjTCE/xAoRTYRBWNzffie5vtgh67Bwwqfwm/CQdQInibnb6X4xKURquQXm+mJTBKalJkEgywBvsOJEd/fC45OGBUTpCiFPmOmmVEm29tv1N3NTMa1UiCSDAAtA7tG8Tv/WA+pU1QLFNgCL6QY+pv7/2cGFtDqFqxTVyXiaKjqwimQUQEzNRjp3+Y7EX52tiq1KDM7SPlhePb8oiPScXiqDC3FNSpEgzElptM7kem+E+d6NV8Y+EiAEWupCqBp1sDxpEyd59Yx04snaEkqFFJXgTTiLXJB+04zD/L9OZlBnV66d774zFxuL9CjBOYPkQ40mXpnasn6frGN5xIpi6mDurAj8jj08XUv4Oaa2v5OXrarmSPU44CqeYxqgk0yexP6YG1HEC4y1aFAF9Rm3MWE/XEuUzdQsFpglidhPt9hjv4eyb1KtNkQsEPnOwX5ov7EkHvi7ZHpFOkHKEq731AAkW2FscuTIoujqxw5KxL0ylBz5KhGXJVpUbX0ifqDihiveSOLf1x6lSNIrngmlmGRrA1A8lxq8mpfwuBKmbkBTbFQ+HvgDNZxv4VMqvLsfIPrO/oJx0Q6Oaf5MW5EgIDGpiTtj239lvRnpZTW6lDVqa1U76QsA/W59ox590z4R0ZuplRUYCiYdwPMxgbdlk2++PQfhdTlawpeKz0WE+cjyMBx6MJt6DCPIk6Y/xtx5IujmMc6pxBV6vRH4p9gT/tgKt8Rp+FD9YH9cQn9Zgh3Nf7/ho/T5ZdRYO9YaiIbc7jAfUqwFJgfxEAfnit9R+Kcx/xhMvqAoNpOnSJ81LV80T82HPVaeqD/hE/rjpTtWSapluRrD2GBeqH+BVj/wBt/wD4nE2XPkT/AEr+mIOotFGoTtof/wCJwz6EPm2iUdkRqpDGACBuTbg7Wk/9OHK9HpFTFUsedJDbzwbATJ+mEXSqKtXWq1NjRIbRabxYGOQZ/vZxlM2S80lDNJtZTMi1+Rf2nHmTVdD0zWZ+HLkE7gGACCDYnfgSbi3BjC+vlCWEyr0L6l2I+ZVF5BBlZk72x11/PVabeYsraLI1xtpJ3PmsDztjjpeZq1gPD1EinpZRsxn6CW3if8V8NFSS5NmfYea+saioplhEAE7SCG1CB6ztzgxyITUF1UzKwsAncWMqx7GPXvEVFTTqRXVVtq8gOondRPF7THe/eTqPRy81EYrUEFtIBGq7E3gk6D22HsMQdN90gAlfIuUVzLS0jdgt/MpG0b34gbTGFVKpUWS+rXp8vBU39PcYufRKJQGSxEqX1QLzvYxfbjkYj698NU58ptpJWT24JjbUdyRudsaOZLTDWisZJ6epYCsxALlrgkHUbRIa8T7YL6g2ojSV1Aw3luLwYj049OMGL06nSUNTVNR3OprXkxJkD68fQxN0Z6jTTnwSwOpflFmJlgLAyLn1GH5xcrAgapNGstOpqCsqhp2jRYxaeZ4t6WZ9PYeZkaoyqAsMARE23Ik82m0zEYLzlEtWJqh6niIoL3JRVLkzaBqlQL/hI7YEfrdOi2mkqkKRc6udzaPrzbe+Fm+WkF6Y5o1lEqPKWG42vvYKb94iIONUSyEgVNSzEMIj6f8AnfHHi+INRpqyzMg6YMjSd9t/rGO6ebDEiD5YkFYItuB7XntGIr7SkZ0A9Ro02A8ztqEhSINjuDMmNojthf8AvLaW8OJi7Mo2A2AIvyb2scPekolVQKiBpkAlSShOxB2v+eFfVcg9LVIcA22s0kcnffbF0rKOPLY06Zk65pIVpmItBOMw86Z8QvSpIg0wAIkXjcTDRtjMddoOzzOl0ikQCWZT2Ok/yw4ynw3REn5pG+0TyPXEgoMhCuFMixXb1HocEU6gEySIHlgTJ4BuIHrf2x3U30jkbXllZqUvDZ0aJBN/SLEehscWb4B/ZxU6gfEqFqWWEjWI1MRwsgggHc7cb7OPhP4IXqFXXVkU6RGog/Pzonf3I2B9RHsS0kSmFVQtNVgAC0ARAA4wKoN6KL/yXSyFJhScvTLSxaNQJAABiBG0WF/fHnvWOthKr0mBixF4324OPdTlldGRlBRhp0EbiLyPWdseP/tN+FHyy0WH8WkrMoqNd1DQURzuQCGAbmw33g8Sc+RaGd8OIX+yrpNHVXqvdDTFMq8EHUxLT/isF+5xec/8ZU6X8OjSZ2WAFUQAPRReLjjFG/ZogqU2WZqMxOnaNIMyfz9iMekZX4fAu7R3C2H1O5xKazSlUWkvfkb/AOUVbt/4UDPZaatV6quDWJchTpMi0d9MRY8EYm+G6FOpmFAplDpC6gW2Ho3Mf1w/+J+ieIAmXpgBSXZl7nck9uZn/bj4Y+HcxTqanjtJvA3tf9MJLC74S2mXjmThcasenp1BI1SSZ3PbfaBiREpA2VR9BjOp9G1gEMPEG0ix9PQfe8dhhHTq1EJFTcRbkWvwLdsWX02LGvtiv6OP5pzf3Nlc+Ifh2s3WEzKqPCXRqMjgEG2/bDXqtS2+I/jr4wp5JASpd6k6FBjYCSTwBI++PNq37Sq9Z1Hh00BIFpJvbk4r2LR7pkKv8Kn/AKF/TGuomaVQd0cf/acD9OaaVP8A0jE2bP8ACqFtgrb+x/LDeAM8Y/cjoQAkEwFGnciLjYf3cXkh9LyH7vXUoWKl9TMVkewvIB7nscZ1LPuwRqZ102A42v8AiQffY2+2OcvXZ6YEsBUA0lASoIHJjUpDDteTtfHipSrYYjn4l+GKeZdQWanUMENpDDyyNO4NyST/ANPbEdKg+VV2REqNBWSCEWLjUCARv8p7e+Js5SdaYNR2DTpJMkLqFvKuwmBIBj64gqdSdKK5bQXqaoZxHnQqSdNiS2ob8FV3nE25NKK2hn2B56i9audIJNpIi3JI9YuLjjnDXOKAlkgSJYj10ySB84EntfcXxJksotCmlR2biYmRMFRpAneBEXvvthX1P4mqK5CoPDYBl1C40mGtMENFwbiR64VJzaUekK02Q5RilTUhZqexPNpNl1QIuPr32bUepqyyyllQdhJsPlUkauRDA8YVZWtUqaqt9EEXmQxgDfiDYb884FPU66agVZU1OBN/SRwIABnvizhZhlkqA8YUqhZEqBpIjUCRZZj1B94njDrp3wf4FVCzE09R1OLKVMxIAOk7SWPe55TdGyGeIJp0m2Ctr8qRz5jaIH5jFpz/AMM1moAPWIQwCNXtMsZn7x77YnJtMCYg6P8ACrVE1JUFGgC2uB5jwdIHOmL8W3xX+qZui7tTpKKYBmmx7CBB5AJm574dt1Q5PNU6qampgFSSCFad77SIF/TFlq/HeWqHTFYuw+WaRB/75thuTTujWUzo1ZmkFgGWfw+Q+h9iOBtGCMnkM1XrBKCTUhTNgpAIB1Haw79wBtgzMLTNfWuha2y0YSpew1VdOmmgAPyiTMTtGHlTq9elSq00amKqmmKYpALYkTKKLajNu0XGM2lswgr6sqNB0koTIRlaDO0i20Yk6t1rxqdNQQ0sJ828Xme8xv6YfdI6+TVqUc41OmBTXTJBCsL87GCIGJs2jMja1pF0AaSo0upMEibqRM72uL74MZuL/keMqKn1XNnxTAZYCiBECFA7emMwQcyhuyoT/qP8zOMxV5FfZ1X+wl/5iqxBo5Y+vhQfyIxKer7B6VEEi5CkED/u3wtFen64HzNVGJOo/bHucdaPPUqatHuHwx1ilRy9FKVPyuA7ReNUyzH3EfQ9sWQdRUidgMeI/C/xB4aFDATUAu4ueObc/fF5ynXykK1yDMcSNvtiEri6Yz+62i9pXAXU/kvFz9vqcQ5mitUGnUVXpsCHDCQR/S2K+vxApYFmDeXyqPzPuT7QLd8FUOskmJgKRJMS5Iv/ANI2HePS+5C76EnRvg45HPg05OWqFyu5KE0zKMe3lEE7zG4vcMzDLB2O98D1OsoqzNje8gn7iY+mB8zn6RQslSdNyPTY25wsZx5aLSjJxXJaQcc+U07aZA7R6H+RxMHVCL+Um3YHt6A8ccdsVsdQqVlKpSqNazbD0Nv64i6etfMgpUcobgqPwkcTIEzHffHRxfnRByT/ABV/yW6u2pYUw393j0wNn8sAJMaoABEa3iTpk7D+U4F6P0ijRKkMzMdtR2PsP7thtn8oKiFSYkb9v9vTnCS/YrBtrZ4X+1863yrkEDRU4I20mL485SoZH8seq/tmoMKeXkfKzr91H9MeUFIxODuNjyjxdH030PML4KTJN7R6n74m6rmx4NWB/wDTf/4nFMyfWKq0wFa0f4Z3vv8AXGN1yuQRIg2Pl725GA5UhaKB03olfyEltUiVVZiY3I4iZtNziz1vg+pUUkFKFKLeIHBB7qtgG27k/QYY0/iJ6K6ESo7jy+c8jgUqcDtyccLQzddwao0k/KjsoZvTSJ0L3ge+PBllk9gQh6WqlnykVHQoZqNyWuIG4jcTf0xP1KiCl1YOhJB03HcxaRsbG/0xeOi9Aph9NRvErWeuyyFFiEpD/Leb3OkE7gCXrWcy2Wo0qWZgLVbw1U7jy2M8EAAE+o74Lbk7CzzbK5walhpkcDYhgN5EAC//AIxM+SWqIrMsglQ5JBYtNlH4tUSIkmOJx31f4abKHXRJfL1IlxukSYsbGwg7cYdfA3w8Y/eiCaz+WnrsV/xNfnjVAsD3wdR+5DIS1KYovSDKqaqtNW1HU2kkBiZ2EbQBtti+VPgmlVpxXYOovTqKLrybwQVNjBtv6Yo3Vvgh6grmG8V3Uavwk3AI50FwVk+hsDJj6b13O9OhKrsFG/IH3kFfXfDXpU9isu2XyNDLU4bNeM6jys8lVjbyK2ke4HtG2KV134nepRagr66ivaotlbV5tMMJMi3uAZ7vz12nWBqU6NPxzfXTKgP6MJDA/wCYT7HFNpdMLVSxBDsbKtgon5rQAfYXOJx4/kxWgr4a+K6QeKzVQKaKKcEmSJ1CD3kdothpU+LVrOdVGlWRRZn0BlJO5MGQBMgfzxXv+XFZNarIkq0fhIJE/wApxidLLaQQrCQNYEPEWk7H0/2xWovaCot9GV6uoVPBVF1DT5Q2ldXzFQRNwAJER25wL09qlOpKOU0i+mJYj8ItsOTf64a/uZEyS0KVIFyebgCWMX/8Yhy1Wqag0IKa3nxF4m9pBn2gd8PetDuNHHVs4opU6GlmauxNZ2FyzH5byeAAey++G9DP1AKdKoQr00ILhjLgAMhK2BNjO8H6YSVqDvmkeqpKusAJfQUPEH5lmTPr2wXR6lUqK9Ooq11RmRKjeV7HbUqsCDexGHSCotMnprIkCR38p/PVfGYHXIUyJKkE7gB/5CMZiOhrkV/95/y0z/0riKpmv8qf9q4T1HO1wRxfG0k4+g5nPwLN0hmrVqNP5RrFlXbkkAbmL4sHXa5y4VXZ1VhZtjbi17AjA/7P814Cu3hBiSIdhcCDIDcA+mJf2j9RNanS2UKWkd5iD/ffHPNrJKisJcFSOOl1gRqSq0dwzH+ROLnk+jZtFFRaerUJ1VHM/aSfoAD6YqX7JuqaXqUS6ptUWRJJ+VgPpH549ko9QUpMhz9B+V8J8aumxpZn2kked51s1B10dQ/1Qv1mJ9pGH/wbkCUqPW8tiiixULy0bcDiIHOGWdbW4fsIErYg8rxxv6i+CM8oNCqAwQPTZdZvupvvxM2xoxipP9hZZpSivTPO811StTqhnrVaqtdfFMR/l0WRTHAA7YsvRes0j8jaTMxYfn29DhfnsllM0NNPMLHKBtM/9LCR9BgNvgQKJpVHU+tx9wB/PFJYZp8oMeGaDjxyRLlnOr6PNHy+fb0OoTt3P1xYuk9UWvSWouzAHHj/AFLPZvJp5nSrTNjrHcdjYztGF2U+OKqgeAvgRElD5TA2IPpGBymvyQGoyf2NV6Lj+11KdXLVL+amyEerCzD/ALTjw+qlsXX4udjlqdRnJaq7sfNI2+0zHfjFIqE29sNBNIE2rLMvxqIUFHWFA8rbwPph7kP2j5c6EajU1eVZhd7CT5p3x5vUawxql8wk6bi/a+/03xnBBc20kz0r4p6x4GbZadYU1cqG0L545lrW9J9YwzyPUgiDwStHWJarVYNUiJnRNp4Fh3HOKH1vppo1ELuaqPLq873797jBeVZdK+I5cqPKksQxOxIY2AEe5x40sceCaJ0WLNfGlSiwo5A+IxMvUcapblibSdh2EACAMb6j0duo1aaV2J8JQzuTA89rAbAaR9/TAnwz0h2hmlVvCgQzeh7D17dt8POqZ9cvQqzpavX8ioG2BhAsjhRF+898Ttp1Hs1MB6xk6uSptSFQsjDTpJkkG0gn5v1xc/hnrVN6lGjTk6aJJJmx8o033aCSd+O+KTX+JD4QV18RREbl1PJ+UR/5nfGvhhko1kqkmmdTrqJ+UeHCk8bwPr2wEtbGLfleuoHq0nkmi706qk+YAsWRx6FSCO30xx1eoBT/AItIZqgw8jrGr/SRw3tY9himdQGvO1M01WXZVX+GNItCqSZMyAPuLYnzVWqqnwqqNTfyvTNmvaQsxrB5U4Eo70BpgmW6dlGDGiKmkmArBoB+hleebem2J6b+E0qAtoh59pk3MD6Y4yerSYYkk3ZoOrfeN+Nu4I2sY41CdKnmX3tz98FvexlHRA+TEfKDJnfcxzwdp274kouAYNu8Hb1PIP8Ae+OLFSwYzI8tySfzgf7YEzOXgyzwpmJMbceo4mO2+B2NdB7hWMiCYEz9byNj/frjiq99pG0iJBG+1zJufWcDilAUrqAPJBje14jYev54LTp1R0LKTAIDaQC0kEjy76dzI+vfDbXZnMW5/OqoJabDUpCzfcG23POA+kGKJDmBM3MXPP3kcjEnWx4VKGaZIEWBud4iRzifK5YeEvlJ1c2FibGee2OhahfsykwpdRAuv9/TGY7OSm9x7H/fGYkDkef9TdXfWk3Ame+36R+eIsvQLEKBJxd0+GadwRHNgf1jfEqfDKAiFP3IP2i/0x6/yxWiYPlqkKBB2AH0AEYH6zUJRSbXIj7HDmn0fSN/u0bCTGOet9JepTRQV1K07k2i8QCd4wsJRUtsD6Kv0rqJy9Xxxfw4AkC8na3ddWPYch8R0SqsXplHUMDpABni8xHYixx5XnPheowCI1OBf5jLHbUQFt2A4H1xDl/hbNBSA6Bd41GJ5/Dv7YecoSaaZk1VM9R658XU1001qhqlSQFkad5kmJMRuY9AMV/qOcr1EYFmIi2kxYDY6h8p9MVLJfCGYp1FclDpIb5jeDMXW9sW2iv+KbnbkcWB298K5xUuSYFVUUpl1c39tsZT6lWony1GUf5XI/K2D3+HKwYkER3nj1kX+k4lb4cqkGdP5/8A8/ljt+fG/KIK10Ka/XK1YrTeo7iSfMSbgGO+2+JcvTUMYM6gOfrGJaPwlUAglTMwJMn6Ra3fBdD4WdFMFZsbk8HvGIOcLvki3PVCfqGZYp4ZMqpJAPEgTHpYWwlcQSO2LbmvhmqzeUoQeZP9MAN8HVzJmn9243tpnCfJH2NaK6R64ji8b4sjfBGY70wTxqM/Xy2xNlvgo+UFgKoIJhpWJtxbY4zyR9htAgoVyqqDppIWKk33Gwi8GI2gXw0odObVp3tK2mBpDwQPmt9PN3mGL9Cq06lwkA2XSWUzuTqA9b4kPU3TSCLgmfrx7Y4ZYssuojOSR3laVZ2CBmWpUEiSEWInYm7aeCeDbAHU+hvSYvVLVW+UWYK0mZDATaIvyR2jDE9RcN4ikh5O4+ws1gDF/e/GBHzVZ4DlGRRIBB+a2/pbj+Zwsfp8qdqI6nH0A06z2DDUbBosCAuqX9Ii1u5vjnIVaoDzLUxczG8bRH4iDt35vhv+/wBDWKlWl4z6gTMBRECBF4EWnfnG2zijTCgKHLGfNvtEgAmO+Kfp8lfiBOPsCy+YIgtc20ldUi3Mg2JI29ecSrXdpiGgxEXtuZ77b4KGcpkk+FqYwZsW3ve14i/HbGv3nUpsYAAWyiAOPf8AvnCP6bK/+IeaojDsbid7x/vva+CWyx0jz7xAJEk7999sBGq0SxJtYCI+p3mMEo1KDFSCfwaSI3g6p3v/ALYm/pM3/UnyXslYCIBAIEQYjeSJLTF5n+uNgSrUyQdQA4Gme0kwPrjhaqCIMQL8k+lzsIxJlq9JTcMQNgbD6kGfoMb9JmXSDyj7IqlWRpJL2iJJXfvtzM9740jN+CEWV3sxHBsCT2+nGCKnUALoAnt77yZOIq+aZxx9ABP1G/1wf0mXzE3OL8iX4lzwYU0hiQxLMzTJA0i3Ak9ycGNnVVQrEnSIuCSI2je0C2BOqdNZmViyqB795t6+mMfP0pumk7qTA1H1njbFHikkotBUg795m4cqDcAzb8sawNTZCLoZ9AhH3v8ArjML+myejckWNI5Em0Ced5AAAPeTPpjtl3JEntNveNuY/u2ijCzATtCmRufxc8bfzvEIXsCT33mLSd29f6XzZBtkhpyQbDadp7xeY/u/fdes2/mJkTfie/P/AIxE9lJVdZN4ABJJ9OYt9saDkRIMX9AIjg3JN+/9QIdDNJwZvFjz7D2+mOvEJEgET9ef8v8APbn0iFQLtAtcwAPe0nvzjmm2oT80He4UHex3I4t2xjE6jbmxA3A9RYQOOMYGmdhf1j9Yn/bEVKmADN9I4JAF7jb154jHfhzOoapO9oHMwRt9O3rjGMQiABqgXJEn8+duL3vjYIu029I4tvEmP7OMW8XJtvKxve8zNsc1aF5ALGZ3tPpe31xqASrWBAg22nYekE79rYiWY/iMPdRAHA+af6XxiFTPmBK2MbA8zG5/vkYyQT5fMDAPMRIPoIv+mMEzXwTpNwJF7RMAXP8Ae++N9jcC1zafrEDeNremIKmdGqJUvJAESe3Fl3/PEf71cFm2FhFh9zBiRNwBv6jGJKtYMv4kW3Bkxz5gSTtv9LY7ovpXUw0ICPUmTvM82++OQg3J1TxMqD25j62mIvGOEUltTgKvCGCZH4jwOB27zbBW2EcZqr4ggBrben9cKc50cEEhjq9Rb8rjBmWrEtp5O1/7746zeWqL5oBXm+3r3x2Kbg6ujpkr2xEuXYQGUjud/qCMcuAGiLjucM8xnxTDA8gadLSJI5v3theoDj197/Q46I5G9sSjQy2tJmINp55j7EY0/T2ZfLf0XcfT+mJKp1DQ5AH+PZhxfg/lOCsn0/wkJ1Ajkzv7Yfm15M4iwoREyD+e2JP3uoo0k6fVrA/XD5aStBAOraTf9OLYX5zqTU7Ne+xAP1kRb+mAsnJ0HjXkJpKkKbEMBcwffbCjOZdfF3hCd/74wwplHhwFWdwDAPvsJwPmagZioDMODAF/vfAjKmaStA9fpzKfIZH9/bGeKx+cN6yP57YLo51lXSQQTa4t/v7e2IKlCoCWeRHAmAPbDrK/IjivBMRSMRqPYc8flic5ZghayDgfSY7YiZwAGY/S+o/3784Hz1So3lC6RcgRJxN5GOkgfPuCVW8nk9434IvYWvvhI0hldZYKQSCRHsLnee1sN/DIU6rMfL5r7Bffafywsz1EqbGJsJiFvYGR7fljlVqTtla+0dL1ORPh1TPK7HuRDRvjMJf+MFYBOkwJCtAFpxmLfJElRcfGOoaokyVW8kDfm7RxBjGlJsI0gTuYnc2j+98c5SgyKdTa+zXLHtMKJMk3/pfSZVtcmAsbHeRtsJbckzfa+PPolRHYsxHlvGv0vEQIn7ce2CqTwRBLWALHntFoi5M+mODWOwAcwRJMRe0i5EztE83xHmcqB8xLISAKYWTPvBJE8mwH2xqFOVqKWKyjsbxwO53PBEn0+mO6g8umSxvZTotN4I7L7TjbXAIPhgSSIgm03mxMA/14x1QJAgLoi4O882mCTaO0fTGAaNQACbTsJuTaBAm/fi++5xumrOxI1pBJK6WJYf4gdUCI229N8bGXUDSLLvfeZEATsIG4wb0Soz5mmis1JSdJKrME2I1G238/qY02MqsDCMT5F0CTqgCxsRMHnb8+0x1kYJEhV3JMW3mZBm3I3w56N1ymldstXCGmkhYjcFpnkT/iHYcXFpq9JyiVadVAH1nRFmW6khrzsA29r46Pgd0O4UedUMwlVCUqEU11TEAnvqkW4+WMaVCVHhsu42v2mex3vc8cYtHUvhqlk8v4IYQ7VKodgoI+UKgPBZdQt2xWsuggBf4a7b+Y2vxKmBvv3wmWHBiySQNRAlghRqhEieB+oFx3N+cT1KVOJIDksLsBczY3tIjbtONZ3OpQWQBcn5B5jJntvJG5/kMR5anrK1qkBQGCi8Af4mk7xa/afTEa8gq1ZJWoKAjNJIuBJsYmLG/PeJ9ccV6CkMzagE8wg2MCRcXvyJj+c7UzUJ8RRoGwOzesW2uNvqcQZtWYtBhNLEgwS3l3W+0z2/UYKMgPoHXaTPLGHIsT5Zg/baO+2C87TZ31GpAvcG35fzxQuk0HY+RCwG8b/kbYsy5GoVOs+HA5n7ADf3x2QhW7OmT/AGHCdIVh80nuD6fl9MbToC9zO8gwfb2wtyXwzUfzrUNxEgHbEVOvpYjXUbSYhLz6+l8M0/Eheu0WOn03nSDxt+Xt6YzJBIPiDSJsdlIv6x6W+2FHSRmKlXw6XilybAAQRA3kWHMzGGHXsjmalVaAUO9OFZZhjKg7QQbXkd9uBGfNUvf/AIdeCMcl8nVIzPJUpaiTppm0yY9rkx7XwjfrOoyUEiyn09MSZ/qABNKq9Qgf/TJGtSJmSae0RYDjfjACVE0ywqIZjdSD9IEYvHqpEFjlJN+vbGuTzb6Yp0gDF9CsT2mxOOes5SrRha6tSDHUBtfk2O/vifpnjJUpmiuYBqalXz+FKgSTKkErJW8ge8YA+Kcjm0OvMnUrNAhwzggW1dvsMaFN9AljcY2w3LdaQCKilvUOR+UHHNTqqCoWVXKECxc6gQfzBt2whyqHSouSRIt3Exjv91KsZcsoEmCBft/47YzcRW3Q+/5joiyUgGk3aZ/7iZ+2Mb4kaDpRFixEnnnvH9RiuvmiQQoYkRcT7d73xJlMvULEmWi1goifWbje2AuNAuQ+zdQGnPrI0zPfufTbaMV/qm4eZ1EzPNyPoRuPcYsebqx4ZbyjQCd4Mgj/ABWO/O62wozlBNMkSACBA78mTJk45E67Lt6K5WY6jv8Af+pxmGAK/iAnmVk/eMbwef7EKZ6D+4ilPhqRqiYMem0hZ+g98LMxkK1Q6dWmLkhpHzSFJ+YMPbixIsGeYrhpFmEx7RzHIke+MFWQLge5i3tuROJ8t2Bzjd0DVAqkKQoUCSdRJm8kjtHO98QPmtRHhUw07sA2kSd5MaxfiecFNSpiJ022YxztpLb77Y21WGBOqDsIURH2lf7kY3JEm1d0DUabrPiamBBld0Btyfm2sCLenK3rH74GX93pyzEjSF1NKgEsoBIgAEEm4gbYd1nbUfOSCBAEbT77b/yjESB1ZKlM6IYhiu3nRhbTuB3w0Wr2UxKM5VQm+GesVK2pK1yo/CILciDFhcTzfjDOvnXpDWqkGmCZkWI2vMk7HfFa+FOqMFrapaNRWdwdMavbuL7DB9GquYDGXjyF1G34gZvYfKPv3xVJKataOieKKxuUe0BU0ZVNfwoLMAHAMCUUkw0ybE6e5HFsPfgrrbqgYg1VVyQCTefKb8TMjBFTIEdPlqoBrOGSlbTEhVggTqKCYBO+2+FPwtl6lDXMGnDggwfxRYAGfxCR7cQOvJJRiccW+S5Fr698QPnFpoqFdi2uOGMC11JuZ7XwkzGdYgJRElRcLYL2GluDBtwDOJ6VMsSwVQ7aQzAvFtoDVCVEbR+W2Cqhk+aFM3PfttH68emOGeRSdjzlF9COnR0t4mY0hjIWYYC1gIaTxf2n0Np1wxW4UTAkEExAmCN9xHoMG5igGBDlYIgh5E2k2twN/TA9bOx5QBLWAAOwtHyzG11BiecTbTElKyMO1RipuljMEesb6duLEAzwMD9SsoULIbynykwDN5mxG5Nyb8YNywqVJ1Qi7AFTJuAZDHYX4+hxPTprSY8liLyxLGIBJ4sAJj7TfaAqKLU/Z3V1Eh0AixVWj9IH0wy6P8N5ygCyVxriAGDlQPZgfvFuMXp0iN/QeX+ZHrjlVHP8u3qfpifz5PZ18GD5HPZhaazWdntIDkIOTcAsfQ+X6xjihmczE+NURrExVqFfUcWmDt/UnGOP5T/e2N6VPAERvEne21hOD8+T2HiXL4MWp4BapUaoxZvmYkRaIkn1+5xXPi/KCm5rL8zz5f8AMrEavawOH3w/mdNE8Itr95YnYRYRt6Yo3UahqOxkGSbn37cY9CH3QVmiqEdRqbEVmQVGG87kTcX+/wB8a6dSSuxV/DDW0iFEgC9uYtthZ8U5v91pHQvmqlgG7GBP3mbeuFORCHqOX0sdL6CB3LIG0ibQWOnByQfHvYtW7PR2+IFy9QM1EO6grTqNsBt5eIA9NxhdmKy5kHxPMSdQHtteO+Ln8ZdMp1OmKgKkrDKQYGoWaDsblhjzj4aZ1rRBIve508fXe2JybUN+iy+5BydJjVKiSCBvP0/Sf/OOR8NKRpawO8E3/FYEWvH4jixKSqi097/7AeuNCodggiOW5n+/7nHncmJVi2n00JTCInG4iZud+0weed8Q1soUpAFTJiSOJk/S84dVEa8gKR2Nh2xCaLtawEbkE8fnxueDhKXsG15KzWyeskk6QWIKN/hAA+2xt698BdRFMKAIBG/dYte0c/UYuoy4sJBi0FZ/WwHpiD/hdNgQyK07kKB35HrivK/IJJnnH7yv42GoWNjxYcdoxmLo/wAH5diWKvJuYn+YnGYt8kRaYXlmE+WIkXQeU+invHrbGtQWVJUKZE/KZN4kWkkHmcBPmdR2fTEeUKCZMgEkkhSNpt2mZxn7tULK2r/KJJOm9zYi8CN/UzY4SznC8pUVjC1PFKCZ8oI3iwABN+/6YHrVW02ZVJB+YmfWQIPfm2BchkUVX0OQxPmqAj1MAHygGZjv2thjSphWZkCsbfeTeIPnsZJ3xr2K9EVHKhSosxjVMekyDBi3JJ29cLviXPV6VElGIgyQqiR/mJi4vGmOSfY+v1nSQCpLODoAiQwiQbXIke3bfC7qbeHpZizKXRZNzc6vMxN7iDAiPzePaHxupWU+j1OqjHxSwZQ2oPYkFbCDeZj7+mLJ8CDVTreaxAXYEwsMRfe08G2EvxbS8fMMaYYhaY1MdjDQLnsukfTbDD4Y6nWoUTSpF51F/IT29NjYHvbHQ2mrKuaaouvVeqaaFGlMrRChdOosJ8oWCTLSSC3AkC8yrTMVKZPllVsIJBUfiEFZMGNrDbEp6tUqFWWpWZtEFFdh5toIny3M/wDbOJDkwSGIKsVGpREgROmYMbHaN/bEsuTlojJrwTCqGlCJIEkht+Nxb134mBvgej0+FAOp4kMGMyCQSWBEEyPfEWZ6ktJoRVUmNQ0EBrg2cWJEm0k3xGMm1SGdSKZadMkSTydjG1u4jbEv8FS8kT06j12FOo2iBrLaYE3EAXiDaPvg/LZMrIZ9Z3ZiVJNoG14EczjdCr4alRppotoJ4AJMb+u/txOA8xn76kcvMHRAJI5EgSIuIMccY3fQe9I6ObJfQCwknSwIgFbbNbUTNtiAPTDOllVtLS09gbzO8bA+tsDJQAXVUCruRMkQTqnfb6GDiPMZMvISoFVYZiBJOm4uxPl2tyNu5zaekFpJ0hvUzMTLi0mLW3iIgzPHpjqn1Bxcjy8m4A459MJBWqaPmRSRIYTEG9ouJP5bnENDqFYtGr8RMDVAnk2IB94xN4mejLFNK2qRYkzdS+tY3gzMW9ud/wBMSrmCQIBk2NxEg9t/Xt/Ot1M5XESwBmTvp03ldQJvO+4E4JXPMQdRTUdtEnnYSIHft+eB8b7Epj3M9aFGhUDPpbSxp8LcjVNgJO0bxyMUSh8fUHBLDwiJizMD6jciex/PE3xKgaiwBM6TMEntudgAY5/XFCbKaaSvO5ZSOxB/O1/qO+PTwxuC2I20NM31Ns5m6auGNHxFUKDG5ibTDH8tsXLqXS6LUgjwppsfDIbzJFgoAE6BAt9d7io9FrpSmsELVDpRReF0hSWkbs1hYjSNXcQ2y+aV4HmDFr23n/eB98SzXej0cH08JYrk9vZaKXUK1Wh//p8SnppVFChiFLAB1cqDcwGN+Ywt+Daj6XY6nuADbtO572t+mGNQ1FoOCWqFvKpULafKSQLfiMgflhT8M5gU1dGkDUZk2BtBgXOx2PNsTlcsbOOS1RZ2r1SCwSJ4MArvbfSdp3GOqmbsx1BTYiCLz7nSNx/cSH4LuCyl2QRqOkSYtCgi5b0v2OOamWXTypYtoUBQbE6rkbg9r/rjl+P2D4pceVaGVJvJOrUTtsOY3BHofrjt8u0gGQCN73/ux+/1VBNL6A82uIEkbX5552gD0xxnKlQ2U1GBN9BEgWBNvLuDY3t9DvjXgCjYzdTAGrmDY87QZid9xjYLbCN7g3PtAttzOAH6SfDL69CqJKlSJ23YA/pvHvgfJsjSBrqlZ+YA2J4EA6eAYtF+MH47Kv6eXHl4G/hNyEn0B/pjMKGyCG58QE3/ALuP0xmB8f7kuB2OnLTJcBg5JLROm8XKFjC/pFsRnLU1qrUD/wARh5RqFwd4WPNaQJn8rcZTpvioPEZlWodRp7CJ+UAjy+09pGJqtHLuoVVQqLhdV1teOZEib/bFTgI8w2kMlEQQxAAkLJMk+W1gDcSNtuZqOVBFwCxBDX8o7xLSOBHodsdeIwaKcaQOfKB6CxIki5M44aoyr/FhZMyqm2xABi5tvFpPbCt7A2cHp1MIgENpPlRgCdR5BLWABiNtvTHOYyL1QQ4PzI5AcGIbUIaIgwO1jxGJsyynSutlMzdvmE28zXBgd+/1S5zrD+N4KeepqCgwQwmIOoSJ3JMXgn0wyuXQVb6HOYysIQieZ7id538xWTvx+cYCzmTdlQu6UtRCspE6mkyVgbxcbXJ74Np0CjSzzVgE3gR6mJOxOoxzxAAp6rTBZkKgiS0E+bSd1JMeWfltuTOMrFDunnym5q7gnZidpIY834F5wr6qtdWL0pIiLlVjby3HnUi/NpvjhaGbq+ZXgiwLWlbwIWAJBJ/EZ5w1zOVKr5AC1o1/Ko73B/uOwxnpjuPHsW9O6XMmsfn3pSpE6yY1C0ahb3O8nDVqsPBSLGDILLaB5RupgkW7c2wpzvV6lJQWp0y2nUQDZluDEgHVAAkSNvTHNOpVzCIaf8JRpYFlDLIMx6pAEjuovguLe2GnMMzeTaoAaZAVhJ1r5t5jgwZIvPbviTJZGnRWEVFPPe/qSDHAxunkKnkZWUARqimL7lr7HU3YA3iYxvMZkXC0hUkaXEHmLXMEETyLx3JAe9C3rigan1mmzKoqqCx0wp2PAg8HaY35xPl+nDsGOozvpiSY3CztbjaIxxkejgrT8VUZkuABGkyTYKY2MSo7dpHdXNIunzkACAp1AC8gyVkiwF/1wNLSMluiD4oz5ogLTVFW4JeJJBENAY8SQSIvbjCboBbMVH1swULreLAkGBIiIkyQMd59fHhizhtTQiJJjeZAgSTHmJsLYCXpyqxNN69MTpZdSb9jEb9iO+KpI+vyYsjXCLT8dotdbJUYQs0IYjkNJBE6Rcbncjb1xupk8qCQtOCkEEsLEx/hG0eguTxhL05WEosrTUkjUIQczYSWMi9hed7Y4z2eJOpXQ6jIGmWiY525+1vTUzxpfa3F9oZ9QyiCi4ldRRtUNB2kAeXiJ3G5EGMVPOZekOn0YGl/maI80uRc+nGGf/MVXVIVauqZBBIjabAzaOe2BR0Gu9PQs6CJEpDCGkDV7mbjbFYNxoT45Tf2qwfO5hK2WoimGarTCq0T/h0x6mVmb8bbYEyOWdgzzoWnEse5Nh3BJmDtY9sNsrks1QSAKUiQBIBaSJ7A3Aub8TjVCnnKlQgt4KKrGDp0qQJF1FzMAAjGl5Oi5YUucWhxkOtJXpOGkv4beZlASNI1MWUAQI/EO2FHw7ntGbqeIysCPxGxLQQbDcTYYV5rM56vKmpWdZnSC2mx7C2+OaWbq+IWrDW0CTdWMbSUIJPvJ5weKUWjklK5X0XKv8aslRqaGnpizAMdj8sgcqAu0feQu6P19jmzrqWKsJJiNr+YmPba8wMZk/htG0VGJBciAXtLGQGYXnbc9/bHGbyT0VJR1MkhVJDLIN4LC3G5++IVFaPUWLL8F0v73RZ6We1PMg0zfZYP2A4A4tjmnngNSQFkWYHgkATvyfyGKX/wmu8FCTIIMv23kCLT74J/5erpoZawR4BgajBtyB+k43BezzeTLLnM9VNAIzEECA0kASYmS0zB2AuSL8YTdEp1aNVnqSSbjzqxYxPBJj1jnHORoVrmpXLFSRBBJmQIOsSLnj0wxyFJ3aGpKiROpp1RNgFiAe8ehxqRZ5pSjxHP/FSYLeQkCQZJFu+r64zEB6Ow2WR3EfoLYzEaJbCFp6tTM8DssDTYWUxMwZn1wA2YKpqqBWFxIBljeB6SIHIOC6VBCyaSrBeJ2IERpFjAa4P22wPXz8lvDOgoTqEgQoPaDKxeVO4i2Hfo81kL5xtIphDSdhKq+nT6g9ouNtvrgbqVZ6qHTClS06XsYAOkwt7H3BGJuo0ZrLUVwCNiAPlAuGiQ2+xb23jGsl0GqKpq1K5FNQYQkNuL3aNM2MRgxSFOkyflTUoVNKA02BJpsYt5ja5072+pwQEKgsAvhrqJZBLGBaABG9oPbEFLq9NWZVJJvDga1N5gWHmE7ReDgeogdScvrCOpVoGlQZIMaovsRp325OMk32FKweuv7yrGgKb1nAWSzAgRvpMxtBF+frJlumeEKdN6SmrdmOryiNpgdrAe898FUsmmXVGIU7KrFZck8m0xPf29MT5ytTpqviAPMkVAF33B7KdjItvjOXhI2kbzGnUgeoEp6fkUaRNoGoGABe1thviOvmkRNTeQQfNJZbRMENpIvYx35GIM/lnCnxDrpAGAbmJ3JUASpAA077XnCmpn3psDRp66FhDEapvcqu1/L9L74ZQ8mjBy2g7pNKtUu3iAaQAdQNom08EyTbntu+o5OmqkBABeQRubm3E4EoZvys7KoMlVY9wNJ/0+aVk3tsL4Epdd1VDSTyFSQdXIHCAGWO/I2P0RtvSHnO1S0F5rNNpCwuuAAsMfN21TIJ4JjjE+Vp6AQzapAJ2MG5FhxexuTEk7YGydU02ZqgCqbKAfKTFyN5mbz2G98FZzNqYFTap5QCQt/SDeZje47DdapUSOK1dIKtUgMpgzY/8AaLTFjtbFe6h1IypdfGokgISZZCxI0ncGAp7t8s4OfKVKSuyk+RGCq+k6bSROnzWkgTsRfY4XZY06vnACeIQ3ham06lJIMfhI77EHFI0tsaC2H5amS5UOVDNCqb2JgCAIBgC3qb4M/caaHSqEM063IA1AwSFA3I4P1k3xqgKwqNIUGZAJFotAIJInzNYHa8TiDMsGIUqRBB3hTcGNpA2MnsfTBkrZ6bVhdbL0adNlKeKhBYJHmJiIkmwiBYAW9xhVnskpKQRSOwAA8ogeWSYuf5DDKiBSZp0hoBUX2IiAbDfgbTxjjMZUfxCxGwJAeIZlBnuDE+xkcYC0L0zOmZJEZ9MwARY7n/MVExvYDj7MEWhToa6jOhLPAJgmJEabeneNsLunAU6ZCkBSCwJeVHsZ9T9J+hVastKhdTUhbEKx1SZAUAwt7zeLWvjXujr+lnwyW3Qp6p10FVWnVCKir5SSxJng6AFaLn3xH0vONWBAKLTBg6wCxBEECI9yfYYQZ9XcvU1IE1GwcMRJMAQTIBm+C+h9WytNXWqCxkEWlSI27zM4ZQOv6rJcKZZcpRQa0SmFHOkR9RciLxc47fLhAGpKE4vJ7CJm5MkwThOfiWjpTTqYao0qNM9jBtG+3YYKPUqNK6rpW7MeRfcW1NJ5P6CwcWeZpjrrmSP7vTYFKTIusEqI+UWkghrsd4vtsMecvWYMFaQRJi+5vMe3MdsXipXqm3h+QgS1STJO2oTMcgHeMVP4oZlIVaTKD3EkxA1aomDcgcY0e6PReeCx3ZY8kKhAEeUKN2UCTeYFz6CBxMycTZTpTrWNRX1ACCGhhwYWY0sP80xIxTE67mlMQUCG4C7RMkzPJuZ7Ys3w91Zq1OozDzSAWkwZF/La/wBecPKLR5vJSGOYDOXNrqYDjUg94mPTc3sMSNTq06XmZSomNCGNjp1EwAByY/njukrCm2lw52IFrRs0sZ73HONUVeo22kAqATpKAzcidvWD9sRswM2foE/xK0PyNTCPSIOMw9bKUgSCEmTuVBuZ2nGYXkjcik9bYrUTSYlVJi19e/vg74doq1fOFlDElgSQCYLXF+MZjMW8Hl+QhkGrMWFm/RhH2wo6bmGOolmJkXJPt+mMxmJLow3qqFY6RpmqZi07dsE9OzLmtUBZjGmLm18axmEl+QrDerKA6xaTf1jbCillkYVlZVKrqIBAIHmXYcYzGYtEws6FUJVASSJNuPw4sFNR4iiLXt9BjWMw78nbh/BkHVK7BKsMRY8nuuFnxz5cojrZxVI1CzR5rTvGMxmExdnHEs/SaQNIkgE6muR6k/rhL1TLr4Z8q+XVpsLeZtu2wxmMxvICDNVm/dJkzpmZvNhM94tOHmSHlq+jkD0B3HtjMZjDIXUFHiERbSD+Z/oMJemZhvGrnUZ8WJkzAmB9IGMxmKPpnrMO+IzqSGuATAN4jbDLQClMEAi9jt/6fbGYzAj0hMfQhzeZcVnUMwUaYAJgQREDjDs1SCpBIMLefbGYzAn2jSKT1Nf42ZHAuPqTOImor4RMCf4d4vffGYzF0bL1EkUw0ixlrj/Th30VQ2XUt5j4rXNzZbb9sZjMJk6EXQ5ytdtdIajGjue5xukP4w/0A/8A40P6k/c4zGY4/BpdInTLqWBKqSs6ZAtc7dsazFMa4gR4tURFoHgQI7CT9zjMZikOjLoRZIaswurzTpJm8ku8m/Nh9hi2MIW1vL/PGYzCz/IBgWw9h+mMxmMxMQ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8" name="Picture 14" descr="http://3.bp.blogspot.com/-fUuzljUskg8/TcrkG2zZmrI/AAAAAAAAAA4/K1lCakju8lI/s1600/PRODUC%257E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4724400"/>
            <a:ext cx="1981200" cy="1485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27 Más"/>
          <p:cNvSpPr/>
          <p:nvPr/>
        </p:nvSpPr>
        <p:spPr>
          <a:xfrm>
            <a:off x="3810000" y="4953000"/>
            <a:ext cx="1143000" cy="1219200"/>
          </a:xfrm>
          <a:prstGeom prst="mathPlus">
            <a:avLst/>
          </a:prstGeom>
          <a:solidFill>
            <a:srgbClr val="37CBFF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362" name="Picture 2" descr="http://t0.gstatic.com/images?q=tbn:ANd9GcQ_iK57L9WNYcWA3b8s63IYRX_qozRoQc2iR9fZAC9hIiaUNWXFcQ"/>
          <p:cNvPicPr>
            <a:picLocks noChangeAspect="1" noChangeArrowheads="1"/>
          </p:cNvPicPr>
          <p:nvPr/>
        </p:nvPicPr>
        <p:blipFill>
          <a:blip r:embed="rId12" cstate="print"/>
          <a:srcRect l="6956" t="10959" r="6087" b="19635"/>
          <a:stretch>
            <a:fillRect/>
          </a:stretch>
        </p:blipFill>
        <p:spPr bwMode="auto">
          <a:xfrm>
            <a:off x="1142999" y="2971800"/>
            <a:ext cx="1457323" cy="6857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-381000"/>
            <a:ext cx="8229600" cy="1143000"/>
          </a:xfrm>
        </p:spPr>
        <p:txBody>
          <a:bodyPr/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Cifras Comerciales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0" y="838200"/>
            <a:ext cx="8458200" cy="57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s-EC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Refrigeradoras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 t="43213" r="40095" b="7550"/>
          <a:stretch>
            <a:fillRect/>
          </a:stretch>
        </p:blipFill>
        <p:spPr bwMode="auto">
          <a:xfrm>
            <a:off x="0" y="1295400"/>
            <a:ext cx="5029200" cy="28194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0" y="4114800"/>
            <a:ext cx="3429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s-EC" sz="1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Cocinas </a:t>
            </a:r>
            <a:endParaRPr lang="en-US" sz="19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rcRect l="826" t="43194" r="56134" b="22995"/>
          <a:stretch>
            <a:fillRect/>
          </a:stretch>
        </p:blipFill>
        <p:spPr bwMode="auto">
          <a:xfrm>
            <a:off x="3886200" y="3962400"/>
            <a:ext cx="4724400" cy="23622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7650" name="AutoShape 2" descr="data:image/jpeg;base64,/9j/4AAQSkZJRgABAQAAAQABAAD/2wCEAAkGBhAQERUQEBAQEBAQEhYPFBAQEBASEBAVFBAWFBYQEhccGyYeFxkjGRISIC8gIycpLCwsFSAxNTAqNSYsLCkBCQoKDgwOGQ8PGjUiHSQvKSwvLCk1LDQpLywwMiwpLywsLDUsLCkyLCoqLDQsLCwsNS4tLC0sLCosLCksKSwpKf/AABEIAOEA4QMBIgACEQEDEQH/xAAbAAEAAgMBAQAAAAAAAAAAAAAAAwUCBAYBB//EAEkQAAEDAQQGBwQFBwsFAAAAAAEAAgMRBBIhMQUiMkFxgQYTUWFykbGhstHwFDRCUsEHFSMzYpLhFiRDU1Vjc5OiwvGChKOz4v/EABkBAQADAQEAAAAAAAAAAAAAAAABAwQCBf/EAC0RAQACAgIABAMIAwEAAAAAAAABAgMREiEEEzFRIkHwFDJhgZGhsfEzcdEj/9oADAMBAAIRAxEAPwD7iiIgIiICIiAiIgIiICIiAiIgIiICIiAiIgIiICIiAiIgIiICIiAiIgIiICIiAiIgIiICIiAiIgIiICIiAiIgIiICIiAiVRAREQEREBERAREQEUU1pazM8t60JtJOODdUdu/+CCzLwN480BXNl1cTiccTxKVQdKi5frSDgSOZWxFa3/fd5koOgRVsVtfvIPELYZbe0eSDaRYsfUVCSuoCRuCDJFpi1u7l79Jd3INtFqfSXd3zzT6S7u+eaDbRan0p3d881hLbXAEimAJyQby17Rb4o9t7W9xOPkuajM8zA58z7rsbrMBnvP8AyjdHsb9guPa7H1w9iC0l6Tx5RtfIe4UC1ZNLWp+DWsir941d88lFdfkA1o7P4ZexTWSLEkuJoMt2J7EGmHzC0NZJK59Wucc7uycKcl0mjdgcT6qgtg/nbP8ADd7rl0GjtgcT6oNlERAREQEREBERBz8z9Y+I+qxBXku0fEfVeBSMBl5+8UKD4+8V4UEe9TxBQb16bBG83nMBOVakHzBRE7+SzjUzQoowpmqEt2DZC9m2TwSHIJLkeCDmOktuMDA9vbTzJXN/yptG6JxHddV104eBEBWhcRTtOtQ08x5qq0daIY4GgPq/qwXdWI640wrQkkXsyKqjLeaTHcRHvP8AcL8dItE9TM/h/UsI+ljzg4OaewhTjTVqkNIIzIQKnVy49i0IbbC8yzPAu0G69gwBtSRQCudaK46FuFcDnHXfQG8CQK7tZdVvy6iY+vwVelpiYav5x0kMZLOQ0YkgHAduSttB250zXl26o9it9KGkMngPoqXo4/VkBOtecaEitAKLuImPWS0x8oWGiiBFH3sr51KhtOkj1rYWNvPeKgk0aBjmc/slUem9IyxRQCJ12sYvYCpFDlgaLDo9K+V77zgZGMutfecS6rqk1O+6Tlgs+bPETGOJ1br9P4deVfh5munQOs8pBq9gLaEsbmK5Z8CotB2u++Rv3Q3lrOH4KSJ/UNNSHOccXZl1M3HGu/5yUejwG2qY5B7G0O4kSOr7C3zXcY7VtE73EqotuE1u+tx+B3uuV9o/Y5n1VFbvrcfgd7r1e2DY5n1V6WyiIgIiICIiAiIg5yXaPiPqsQvZdp3iPqvApGA+PvFE/j6lFAjGa2YVrDNbUKDcjUzFDGpmIluw5L2XI8F5DkF7LkeCIcn0ss99rMgQ4UNK01sRwK5j6MQSA6gFcroPDPJdN0tmuiM/ttHm5cXo6OSFzzPFI1j5XFl5mrSpOFKdqz58kUiPT8zUzPS4smjag6zQ3fVrcqeVFg+2WZo1LXGSDTVkjw9uWS0dC9Z/ODQ1e8Bl5o1gL+qMMcHe1UmjrYXRRQkhrJARgI6tLdalS01riuPtFa05T+zquGZtFdamfd2dnJkbeZJ1rDhVpa9ueRIKtNCWe6ZSaEmorSlAPsju381ytlmdYo7sZY4vkAAfSpLjQYinoup0HaQ8y03FwVuHNXLG6u8uGcUxEuV01bHUj3XI20wOFa4qLR1vLah0jmVcBg1pLgBie5b9v0BPMyMxBhqwazn3QKEgjIknks7D0KfWs8kNBUgM6wmu6pIbhwVF8Uzk5RBW3wcZln9Ia+9GHkuLDddeN1xIwApiDjirbRTHdc5ziC1wBFK1BqKg9u5e2TREUQI62tRQm60HzB7zuotuwx2eJ5cJHOLgBrlt1gBrqgAY9+JWqldR2omJ30kt31uPwu92RXlg2OZ9Vz01obJaoy0gi64VHgf8V0Ng2OZXbpsoiICIiAiIgIiIObm2j4j6rELKbaPiPqsQpGvLbY21rIwEVqHPaMc6YqrtfSmGNpdVj6Y3WSsLjwCuv47+8r2p7T5oOS/l9FX9RMeBj+KtLB0ygfnWPxujH+5Wwca5raice31QeRaViLbwe1w/Yc15FcMmklbB0hG00cS3i13wWDrFE/B8UT/HG13qFgzQdnrURAdzXPDf3Q6nsUJXkOyF7JkeCxgGqFlJkeCIc7prQTLY1gdI9ga5sgLLtTdN4A1GSitHRRjwA6aSjSSKNZv5LdtWkDG4MDAaioxujM4ZdyM0g8/0Y/fHwVV8VL92jayuS1Puy0bN0TbHW7aJQCa0oymVOxVGjfyWQwAhtrtJB3OEBA4ai6j6e7ezdWgcKnHIbl6NIOw1MTXAuFRQ91Qo8jHrWk2y2tO5ntQv/J/GQR9JnB7Q2EOHAhi3NGaAjsLHnrnuD8zLStbvcMclZG3u+4P3woxby8lhYBUHeDu4LqmOtPuxpxa029VPDZJC1rWyi7uox3bXE0FM95Wx+ZmjbtLeXyV5Y9FdY1rpHPq4Vxd28uyin/MkQ3eZd8VY5QfQbKNqevAg+lFk36E37zv3/wCKm/N0Y3N8q+qks1haThQAdjWDPkghs1qs5eGxtLXOqAbjfukkVpXIFX9hOrzVDbIw20w07D6SK9sGzzKDZREQEREBERAREQc3NtHxH1WIWU20fEfVYhSMR8feKBeN+PvFehBjvWzCtbetmFQNuNSsUUalaiW9Dsj53r2TI8F5Dsj53r2TI8EQ5rS8dZW4kav4lRCyY0DnZVz7l70geRI2n3f9xVBaJZOuq2SQNAoGtcaONMT29vcqc2aMVeUjprPFeAOGXfipXWYDE0y71zdit3VVq9wAoQHPNBuzrwW9abcXQyPqdVjiBeJFaChU48tclOcehPSv0DaeufMC92q4Fve0ucK+weat9HSsMpa195zRrCh1ag0xpTcVy2gv0czMcJGlvmCR7WhXegfrM3LDfsuXHh8nOm1OG02r2sWaSa0AFwbcjYc89ULK0aRjAJ6wYOAzGRpj7Vo6XiZ1cQDTfc2P9Xca86rScXNIHfgvNF2BjQGvjo8V/WdW55BJIJc0AHAjcF3zib8N9rO96bztKWfIyAa9Kl7crte3JSaItzJHEROvUcQcQcARdPdWruNFS9I5OojBjhY8udjg0UABJOWOQW/0LtJka8ljWEOaLrTUU1qFRGSOfBd5VuHPfX7/AKN3SH1mHgfSRXlh2eZVHpD6zDwPpIryw7PMq5W2EREBERAREQEREHNS7R8R9V4F7LtHxH1XgUjBv4n3ivQvGZcz7xXqDHetiFa29bMSgbkakaoo1K0olvQbI+d6ykyPBYwbI+d6ykyPBEOU6RD9I3PZ3An7RVA9zonnAuG00huVcSDzquk048h7RXMCv7xUMtooNoj/AKiNyz+IwxmpqZ0lRWSxtkv9aLwc24QRhjjUcMFrjrGNNnxLKEHacXNu9tC4Emm9WujOkjJi4NMjSygIlDmE1GYrmKgjkrG0aTbG2+991oxqSaKiPC1nHFKW1r5x+K3Hfy/Wu9+7kNEtEU0UABFKyEVe8DUOsXEZl3ziur0XMTIQb1ADStQBqmtKhQwdKIHXWCbF9A0a+scsMFt2SeryK1FHH/StOHFGKvGFd5m1pmf6/BXaWtTf0IBFbrMiKijGrm7BpyVtqIc4dWXyjEY6pAbUn2UzW7pWEdbGCTRwZkaU1G/FUMUV6cN3F8m+pAa4e3FZeP8A7zffs4pfvtfaXtgfIDUEBg5axqr/AKGEXpqYV6qnfg6tPP2riTg4typeHGlV2HRDaPZUAd9bpPDIeaz46RPi+e/f+G+2afI4a+tri3/WYeB9JFd2LZ5lUlv+tRcD6SK7sWzzK9hhbCIiAiIgIiICIiDmpto+I+qxCTbTvEfVApGLMuZ94r1Yx5c3e8Vkgw3rYiWvvU8SDcjUrVDGVK1QLCz7I+d6ykyPBY2fZHzvWUmR4IOW6Q3usaWtvUblWn2nKtMzhUvs8p4XHADjeVnp6/1jborhjjQDWKgtLpbuDLxOGAPZms/iPD0z14X9FmPJOOdw0PpschN2Oat3AXAMsK59qqNOWt7YZGiKTtaSGEiuBIber5K4Ec4LXCJ5ugtpdzaaYcagH/lamkbFaOtDxA6QXLuDSaaxJByzWSPB08P8eOJmf+tEZbZvgtOocq0gugoTrOY2h3G/QjIfIXfaGa7rLxGBa4V3VAxXIWbQVoM0f6AtEb7xJbjQuvgEDLH1XX6HhkbIb7aChIoait2nI5LV4asxXuNMto1MxHaS3aNqIHRxxkm4X3qg3Ljb1Kb1mejdnOt1QDq1qC4GpzOax0ppJ0TIroaT1Yzr/VhWEVpqK1zxVlb0te1Y9Y1v8yaTFYtrqVRaOjNnxcW07XX3cyalb3RuwRsLiwkjVprXgK1rQ8h5KPTkg6iRrjS+0xg1pi7AfieSi6DOaI3RggmNwrj95z3A+0+SfDF9a7U+Z8fBYW761F4Xekiu7Fs8yqS2/WovC70kV3YtnmVasbCIiAiIgIiICIiDmJtp3iPqvAkx1neI+pRqkYx5c3e8VmsIsubveKzQR71NGot6ljQbcalaoY1K1QLGzbI+d6zkyPBYWbZHP1WcmR4IOT6TB19tDgG41rQ6xpzzVC+F+L72DqmtXVAG4btytels12WMd34lclP0qYCIbjhuv4Uxdie4Uqs3iJiK7mdO6Yr5Z1WHcQSggcFNeFF89Ol5LO4Gyt66z3y5wbrOkfI7EtOJwNCrzRXScTQl1CHtwcylCDUgDE9ynD4mmWOnWTFbHOrNLQVsra3HVrLfDwBQt6s0bjvwHtXU6OrfJ3EOyrnTf30ouF0M2RlpDnNN1hfWgNW9ZWhdhguv0TPWV3cxx/0rrDvU7ZMNZrXv3anSWX9UP7mv/jaq/RemJOsDS8lrqANO4B13D2HgCoekOkrz2VFLsTW5/wB23H0Vp0N0c1rnSTBpIa2NgNCKZud3fZHI9q8+a3+1zaPTr+Hs1vi+y6me+9e/q3La8OLGuxAJIrTDdUYdhPmVa9HomtdJQUxYK7zg+lfM+aq+kV1krLlKU3UoN6sejUt50vGP2tctETvN9ezxImPN+vZPbfrUXhd6SK7sWzzKo7b9ai8LvSRXli2eZW5obCIiAiIgIiICIiDlZjrO8R9SvWlYTHXd4j6lZMKBFlzd75Wajhy5u98qRSMFKxRb1KxBtRqRqijUjSoFnZdkc/VZyZHgo7Lsjn6qSTI8EHzn8oJcZGBgJIYcgcKk0yG8riDZLWxpDYKih1iBeoccF3vS5zvpLWA4OiDgDlUPeCfKiqBby1rgTiMNUVxpuWbL5dp43XYcmbFPLH/pzljjtLGhvVso1pDde64OIoHihGIx81s2cPZfPVFt+7qsxGqfsurzxV/0em64vbNJRwAc0XWjDGprTH7Pms9JvYxwb1jaurQUjqe4YZqilcW+VY90Z82a/wDklVG3UlnkuzBs7YmtJOBcwOBqNwFd3erTojO50zr2ZidQitKhuIyz38+5cVpKcmV1HVFLuFKHClcO+quPyeWl/wBM6u+SwxSPLd1WsIB44nzTw1aYp40+ev2jTPuZnttdIrDO57HxwyOjMbauaxxFQwNOIH7K3+jc0bGOErrpDwAXktNLg/Gq7nRI/QN4LyaxtdtNa7iAVq8qOXLa3l8HFyenJmxvYakh4pWops1xPZmrfo4+r65UAHGpGXD8QprR0fgeKGMU7qt9FnozRjbO4ll4g7nEEDLLDuCmKTE7ZfLnny+Sa2fWovC70kV5YtnmVQWiStqiP7B92RX9h2eZVrQ2EREBERAREQeEpeUczqLRltlEFHK7Xd4ne8VmwrTtlrYx+OqHHM7IJ7TuW1GVIzgy5u98qRRWfLm73ypUGG9SMUZUjEGzGpGqKNStUCzsmwOfqs5cjwWFk2Bz9VnNsngg+ddOjS0xHtgdQd4l/wDpc4LM9xvNNwnVIph/z3ru+knRQWx8UnXGJ0AeBRgeCHkHEVHZ7Vou6AuNCbY8U+7C1or2nXxWHNgvfJyj0aMeSta6+aLQTG0IeG3qBtK5t7W893cFj0jskVGODRfqRXMgYVHtC34Oh0jHBwtjqtqMYG0IO46+KWzojNLS9bDq5fzdu/hIu64bRXSnJPKenz21WNmthX53rZ/J7FS3OOGEEpr+6PxXUyfk4ccrXT/txT/2LZ0F0H+iSOmM/WHqnxgdWGbRaSSbx+77Ux4rRbcqorMOg0Of0DeH4qcqt0VpKMRNYXAOFQQcN/et7rwtbtkVgVleC8KCuf8AWYvAfdeujsOzzK5x/wBaj/wz7rl0dg2OZQbCIiAiIgIiIILQFT2iI1V8RVRGzAoOTtlhvihFVWQ9bZjQh0kPZm+Pw9o7vLsXeGxN7FgdGsO4KRztikDmhzcQakEA4guKnJpnhxVlN0cgfgW4HcCQPJa46GWP+paeIqgrn2uMZyRji9g/FRHTdmb/AE0Z7mm+fJtVfR9F7I3KCP8AdC2otFwtyjaODQg5dunr2EME8x7bnVs83Y+xbtiitshq+OKFvcXPcPQexdG2IDIALNQI4Y6ADsWZFcF6iDntP6EtEsbmQSOie41EjZJBd1gcgezCi5uPoLpP7WkrQeE0g/FfRUQfP29B9If2haf8+X4rMdB7f/aFo/z5fiu9RBwg6D23+0bT/ny/Fa9o6DaSArHpGZ/7Mk0tDzqvoaIOcZoh5H6RvWUoLzg0PJpidWgzqovzLT9W98Z7KmnkuoXhaDmEHLPgtMebWyDt2T8PVYt0mBg8PjP7QqPMfBdUGAKKWxMdm0IOYZK11pYWkOAYRUeE/FdLYNjmVqfmJjXX2ABwqN4z4Yexb1mhLG0JrjVBM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eg;base64,/9j/4AAQSkZJRgABAQAAAQABAAD/2wCEAAkGBhAQERUQEBAQEBAQEhYPFBAQEBASEBAVFBAWFBYQEhccGyYeFxkjGRISIC8gIycpLCwsFSAxNTAqNSYsLCkBCQoKDgwOGQ8PGjUiHSQvKSwvLCk1LDQpLywwMiwpLywsLDUsLCkyLCoqLDQsLCwsNS4tLC0sLCosLCksKSwpKf/AABEIAOEA4QMBIgACEQEDEQH/xAAbAAEAAgMBAQAAAAAAAAAAAAAAAwUCBAYBB//EAEkQAAEDAQQGBwQFBwsFAAAAAAEAAgMRBBIhMQUiMkFxgQYTUWFykbGhstHwFDRCUsEHFSMzYpLhFiRDU1Vjc5OiwvGChKOz4v/EABkBAQADAQEAAAAAAAAAAAAAAAABAwQCBf/EAC0RAQACAgIABAMIAwEAAAAAAAABAgMREiEEEzFRIkHwFDJhgZGhsfEzcdEj/9oADAMBAAIRAxEAPwD7iiIgIiICIiAiIgIiICIiAiIgIiICIiAiIgIiICIiAiIgIiICIiAiIgIiICIiAiIgIiICIiAiIgIiICIiAiIgIiICIiAiVRAREQEREBERAREQEUU1pazM8t60JtJOODdUdu/+CCzLwN480BXNl1cTiccTxKVQdKi5frSDgSOZWxFa3/fd5koOgRVsVtfvIPELYZbe0eSDaRYsfUVCSuoCRuCDJFpi1u7l79Jd3INtFqfSXd3zzT6S7u+eaDbRan0p3d881hLbXAEimAJyQby17Rb4o9t7W9xOPkuajM8zA58z7rsbrMBnvP8AyjdHsb9guPa7H1w9iC0l6Tx5RtfIe4UC1ZNLWp+DWsir941d88lFdfkA1o7P4ZexTWSLEkuJoMt2J7EGmHzC0NZJK59Wucc7uycKcl0mjdgcT6qgtg/nbP8ADd7rl0GjtgcT6oNlERAREQEREBERBz8z9Y+I+qxBXku0fEfVeBSMBl5+8UKD4+8V4UEe9TxBQb16bBG83nMBOVakHzBRE7+SzjUzQoowpmqEt2DZC9m2TwSHIJLkeCDmOktuMDA9vbTzJXN/yptG6JxHddV104eBEBWhcRTtOtQ08x5qq0daIY4GgPq/qwXdWI640wrQkkXsyKqjLeaTHcRHvP8AcL8dItE9TM/h/UsI+ljzg4OaewhTjTVqkNIIzIQKnVy49i0IbbC8yzPAu0G69gwBtSRQCudaK46FuFcDnHXfQG8CQK7tZdVvy6iY+vwVelpiYav5x0kMZLOQ0YkgHAduSttB250zXl26o9it9KGkMngPoqXo4/VkBOtecaEitAKLuImPWS0x8oWGiiBFH3sr51KhtOkj1rYWNvPeKgk0aBjmc/slUem9IyxRQCJ12sYvYCpFDlgaLDo9K+V77zgZGMutfecS6rqk1O+6Tlgs+bPETGOJ1br9P4deVfh5munQOs8pBq9gLaEsbmK5Z8CotB2u++Rv3Q3lrOH4KSJ/UNNSHOccXZl1M3HGu/5yUejwG2qY5B7G0O4kSOr7C3zXcY7VtE73EqotuE1u+tx+B3uuV9o/Y5n1VFbvrcfgd7r1e2DY5n1V6WyiIgIiICIiAiIg5yXaPiPqsQvZdp3iPqvApGA+PvFE/j6lFAjGa2YVrDNbUKDcjUzFDGpmIluw5L2XI8F5DkF7LkeCIcn0ss99rMgQ4UNK01sRwK5j6MQSA6gFcroPDPJdN0tmuiM/ttHm5cXo6OSFzzPFI1j5XFl5mrSpOFKdqz58kUiPT8zUzPS4smjag6zQ3fVrcqeVFg+2WZo1LXGSDTVkjw9uWS0dC9Z/ODQ1e8Bl5o1gL+qMMcHe1UmjrYXRRQkhrJARgI6tLdalS01riuPtFa05T+zquGZtFdamfd2dnJkbeZJ1rDhVpa9ueRIKtNCWe6ZSaEmorSlAPsju381ytlmdYo7sZY4vkAAfSpLjQYinoup0HaQ8y03FwVuHNXLG6u8uGcUxEuV01bHUj3XI20wOFa4qLR1vLah0jmVcBg1pLgBie5b9v0BPMyMxBhqwazn3QKEgjIknks7D0KfWs8kNBUgM6wmu6pIbhwVF8Uzk5RBW3wcZln9Ia+9GHkuLDddeN1xIwApiDjirbRTHdc5ziC1wBFK1BqKg9u5e2TREUQI62tRQm60HzB7zuotuwx2eJ5cJHOLgBrlt1gBrqgAY9+JWqldR2omJ30kt31uPwu92RXlg2OZ9Vz01obJaoy0gi64VHgf8V0Ng2OZXbpsoiICIiAiIgIiIObm2j4j6rELKbaPiPqsQpGvLbY21rIwEVqHPaMc6YqrtfSmGNpdVj6Y3WSsLjwCuv47+8r2p7T5oOS/l9FX9RMeBj+KtLB0ygfnWPxujH+5Wwca5raice31QeRaViLbwe1w/Yc15FcMmklbB0hG00cS3i13wWDrFE/B8UT/HG13qFgzQdnrURAdzXPDf3Q6nsUJXkOyF7JkeCxgGqFlJkeCIc7prQTLY1gdI9ga5sgLLtTdN4A1GSitHRRjwA6aSjSSKNZv5LdtWkDG4MDAaioxujM4ZdyM0g8/0Y/fHwVV8VL92jayuS1Puy0bN0TbHW7aJQCa0oymVOxVGjfyWQwAhtrtJB3OEBA4ai6j6e7ezdWgcKnHIbl6NIOw1MTXAuFRQ91Qo8jHrWk2y2tO5ntQv/J/GQR9JnB7Q2EOHAhi3NGaAjsLHnrnuD8zLStbvcMclZG3u+4P3woxby8lhYBUHeDu4LqmOtPuxpxa029VPDZJC1rWyi7uox3bXE0FM95Wx+ZmjbtLeXyV5Y9FdY1rpHPq4Vxd28uyin/MkQ3eZd8VY5QfQbKNqevAg+lFk36E37zv3/wCKm/N0Y3N8q+qks1haThQAdjWDPkghs1qs5eGxtLXOqAbjfukkVpXIFX9hOrzVDbIw20w07D6SK9sGzzKDZREQEREBERAREQc3NtHxH1WIWU20fEfVYhSMR8feKBeN+PvFehBjvWzCtbetmFQNuNSsUUalaiW9Dsj53r2TI8F5Dsj53r2TI8EQ5rS8dZW4kav4lRCyY0DnZVz7l70geRI2n3f9xVBaJZOuq2SQNAoGtcaONMT29vcqc2aMVeUjprPFeAOGXfipXWYDE0y71zdit3VVq9wAoQHPNBuzrwW9abcXQyPqdVjiBeJFaChU48tclOcehPSv0DaeufMC92q4Fve0ucK+weat9HSsMpa195zRrCh1ag0xpTcVy2gv0czMcJGlvmCR7WhXegfrM3LDfsuXHh8nOm1OG02r2sWaSa0AFwbcjYc89ULK0aRjAJ6wYOAzGRpj7Vo6XiZ1cQDTfc2P9Xca86rScXNIHfgvNF2BjQGvjo8V/WdW55BJIJc0AHAjcF3zib8N9rO96bztKWfIyAa9Kl7crte3JSaItzJHEROvUcQcQcARdPdWruNFS9I5OojBjhY8udjg0UABJOWOQW/0LtJka8ljWEOaLrTUU1qFRGSOfBd5VuHPfX7/AKN3SH1mHgfSRXlh2eZVHpD6zDwPpIryw7PMq5W2EREBERAREQEREHNS7R8R9V4F7LtHxH1XgUjBv4n3ivQvGZcz7xXqDHetiFa29bMSgbkakaoo1K0olvQbI+d6ykyPBYwbI+d6ykyPBEOU6RD9I3PZ3An7RVA9zonnAuG00huVcSDzquk048h7RXMCv7xUMtooNoj/AKiNyz+IwxmpqZ0lRWSxtkv9aLwc24QRhjjUcMFrjrGNNnxLKEHacXNu9tC4Emm9WujOkjJi4NMjSygIlDmE1GYrmKgjkrG0aTbG2+991oxqSaKiPC1nHFKW1r5x+K3Hfy/Wu9+7kNEtEU0UABFKyEVe8DUOsXEZl3ziur0XMTIQb1ADStQBqmtKhQwdKIHXWCbF9A0a+scsMFt2SeryK1FHH/StOHFGKvGFd5m1pmf6/BXaWtTf0IBFbrMiKijGrm7BpyVtqIc4dWXyjEY6pAbUn2UzW7pWEdbGCTRwZkaU1G/FUMUV6cN3F8m+pAa4e3FZeP8A7zffs4pfvtfaXtgfIDUEBg5axqr/AKGEXpqYV6qnfg6tPP2riTg4typeHGlV2HRDaPZUAd9bpPDIeaz46RPi+e/f+G+2afI4a+tri3/WYeB9JFd2LZ5lUlv+tRcD6SK7sWzzK9hhbCIiAiIgIiICIiDmpto+I+qxCTbTvEfVApGLMuZ94r1Yx5c3e8Vkgw3rYiWvvU8SDcjUrVDGVK1QLCz7I+d6ykyPBY2fZHzvWUmR4IOW6Q3usaWtvUblWn2nKtMzhUvs8p4XHADjeVnp6/1jborhjjQDWKgtLpbuDLxOGAPZms/iPD0z14X9FmPJOOdw0PpschN2Oat3AXAMsK59qqNOWt7YZGiKTtaSGEiuBIber5K4Ec4LXCJ5ugtpdzaaYcagH/lamkbFaOtDxA6QXLuDSaaxJByzWSPB08P8eOJmf+tEZbZvgtOocq0gugoTrOY2h3G/QjIfIXfaGa7rLxGBa4V3VAxXIWbQVoM0f6AtEb7xJbjQuvgEDLH1XX6HhkbIb7aChIoait2nI5LV4asxXuNMto1MxHaS3aNqIHRxxkm4X3qg3Ljb1Kb1mejdnOt1QDq1qC4GpzOax0ppJ0TIroaT1Yzr/VhWEVpqK1zxVlb0te1Y9Y1v8yaTFYtrqVRaOjNnxcW07XX3cyalb3RuwRsLiwkjVprXgK1rQ8h5KPTkg6iRrjS+0xg1pi7AfieSi6DOaI3RggmNwrj95z3A+0+SfDF9a7U+Z8fBYW761F4Xekiu7Fs8yqS2/WovC70kV3YtnmVasbCIiAiIgIiICIiDmJtp3iPqvAkx1neI+pRqkYx5c3e8VmsIsubveKzQR71NGot6ljQbcalaoY1K1QLGzbI+d6zkyPBYWbZHP1WcmR4IOT6TB19tDgG41rQ6xpzzVC+F+L72DqmtXVAG4btytels12WMd34lclP0qYCIbjhuv4Uxdie4Uqs3iJiK7mdO6Yr5Z1WHcQSggcFNeFF89Ol5LO4Gyt66z3y5wbrOkfI7EtOJwNCrzRXScTQl1CHtwcylCDUgDE9ynD4mmWOnWTFbHOrNLQVsra3HVrLfDwBQt6s0bjvwHtXU6OrfJ3EOyrnTf30ouF0M2RlpDnNN1hfWgNW9ZWhdhguv0TPWV3cxx/0rrDvU7ZMNZrXv3anSWX9UP7mv/jaq/RemJOsDS8lrqANO4B13D2HgCoekOkrz2VFLsTW5/wB23H0Vp0N0c1rnSTBpIa2NgNCKZud3fZHI9q8+a3+1zaPTr+Hs1vi+y6me+9e/q3La8OLGuxAJIrTDdUYdhPmVa9HomtdJQUxYK7zg+lfM+aq+kV1krLlKU3UoN6sejUt50vGP2tctETvN9ezxImPN+vZPbfrUXhd6SK7sWzzKo7b9ai8LvSRXli2eZW5obCIiAiIgIiICIiDlZjrO8R9SvWlYTHXd4j6lZMKBFlzd75Wajhy5u98qRSMFKxRb1KxBtRqRqijUjSoFnZdkc/VZyZHgo7Lsjn6qSTI8EHzn8oJcZGBgJIYcgcKk0yG8riDZLWxpDYKih1iBeoccF3vS5zvpLWA4OiDgDlUPeCfKiqBby1rgTiMNUVxpuWbL5dp43XYcmbFPLH/pzljjtLGhvVso1pDde64OIoHihGIx81s2cPZfPVFt+7qsxGqfsurzxV/0em64vbNJRwAc0XWjDGprTH7Pms9JvYxwb1jaurQUjqe4YZqilcW+VY90Z82a/wDklVG3UlnkuzBs7YmtJOBcwOBqNwFd3erTojO50zr2ZidQitKhuIyz38+5cVpKcmV1HVFLuFKHClcO+quPyeWl/wBM6u+SwxSPLd1WsIB44nzTw1aYp40+ev2jTPuZnttdIrDO57HxwyOjMbauaxxFQwNOIH7K3+jc0bGOErrpDwAXktNLg/Gq7nRI/QN4LyaxtdtNa7iAVq8qOXLa3l8HFyenJmxvYakh4pWops1xPZmrfo4+r65UAHGpGXD8QprR0fgeKGMU7qt9FnozRjbO4ll4g7nEEDLLDuCmKTE7ZfLnny+Sa2fWovC70kV5YtnmVQWiStqiP7B92RX9h2eZVrQ2EREBERAREQeEpeUczqLRltlEFHK7Xd4ne8VmwrTtlrYx+OqHHM7IJ7TuW1GVIzgy5u98qRRWfLm73ypUGG9SMUZUjEGzGpGqKNStUCzsmwOfqs5cjwWFk2Bz9VnNsngg+ddOjS0xHtgdQd4l/wDpc4LM9xvNNwnVIph/z3ru+knRQWx8UnXGJ0AeBRgeCHkHEVHZ7Vou6AuNCbY8U+7C1or2nXxWHNgvfJyj0aMeSta6+aLQTG0IeG3qBtK5t7W893cFj0jskVGODRfqRXMgYVHtC34Oh0jHBwtjqtqMYG0IO46+KWzojNLS9bDq5fzdu/hIu64bRXSnJPKenz21WNmthX53rZ/J7FS3OOGEEpr+6PxXUyfk4ccrXT/txT/2LZ0F0H+iSOmM/WHqnxgdWGbRaSSbx+77Ux4rRbcqorMOg0Of0DeH4qcqt0VpKMRNYXAOFQQcN/et7rwtbtkVgVleC8KCuf8AWYvAfdeujsOzzK5x/wBaj/wz7rl0dg2OZQbCIiAiIgIiIILQFT2iI1V8RVRGzAoOTtlhvihFVWQ9bZjQh0kPZm+Pw9o7vLsXeGxN7FgdGsO4KRztikDmhzcQakEA4guKnJpnhxVlN0cgfgW4HcCQPJa46GWP+paeIqgrn2uMZyRji9g/FRHTdmb/AE0Z7mm+fJtVfR9F7I3KCP8AdC2otFwtyjaODQg5dunr2EME8x7bnVs83Y+xbtiitshq+OKFvcXPcPQexdG2IDIALNQI4Y6ADsWZFcF6iDntP6EtEsbmQSOie41EjZJBd1gcgezCi5uPoLpP7WkrQeE0g/FfRUQfP29B9If2haf8+X4rMdB7f/aFo/z5fiu9RBwg6D23+0bT/ny/Fa9o6DaSArHpGZ/7Mk0tDzqvoaIOcZoh5H6RvWUoLzg0PJpidWgzqovzLT9W98Z7KmnkuoXhaDmEHLPgtMebWyDt2T8PVYt0mBg8PjP7QqPMfBdUGAKKWxMdm0IOYZK11pYWkOAYRUeE/FdLYNjmVqfmJjXX2ABwqN4z4Yexb1mhLG0JrjVBM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066800"/>
            <a:ext cx="2286000" cy="2286000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354286"/>
            <a:ext cx="1905000" cy="2503714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Oferta Exportable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33600" y="3657600"/>
          <a:ext cx="4572001" cy="2133600"/>
        </p:xfrm>
        <a:graphic>
          <a:graphicData uri="http://schemas.openxmlformats.org/drawingml/2006/table">
            <a:tbl>
              <a:tblPr/>
              <a:tblGrid>
                <a:gridCol w="845918"/>
                <a:gridCol w="1296596"/>
                <a:gridCol w="1132891"/>
                <a:gridCol w="1296596"/>
              </a:tblGrid>
              <a:tr h="914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Producción</a:t>
                      </a: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(</a:t>
                      </a:r>
                      <a:r>
                        <a:rPr lang="es-EC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unidades</a:t>
                      </a: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Consumo (</a:t>
                      </a:r>
                      <a:r>
                        <a:rPr lang="es-EC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unidades</a:t>
                      </a: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Oferta Exportable (</a:t>
                      </a:r>
                      <a:r>
                        <a:rPr lang="es-EC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unidades</a:t>
                      </a: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1,949,557.90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681,319.82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1,268,238.08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477,641.69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694,605.56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-216,963.87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1,364,690.53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770,664.86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594,025.67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1,378,378.38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785,692.83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592,685.55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4" descr="http://imagenes.acambiode.com/empresas/1/4/3/0/1430010080465546851545465514551/productos/Cart%201.jpg"/>
          <p:cNvPicPr>
            <a:picLocks noChangeAspect="1" noChangeArrowheads="1"/>
          </p:cNvPicPr>
          <p:nvPr/>
        </p:nvPicPr>
        <p:blipFill>
          <a:blip r:embed="rId2" cstate="print"/>
          <a:srcRect t="4651" r="15192" b="4651"/>
          <a:stretch>
            <a:fillRect/>
          </a:stretch>
        </p:blipFill>
        <p:spPr bwMode="auto">
          <a:xfrm>
            <a:off x="685800" y="1295400"/>
            <a:ext cx="1600200" cy="1950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http://t1.gstatic.com/images?q=tbn:ANd9GcRiIBxv3UIYgguXi5GFU_eQl8Lh_PncKSDIxp48pIedIOpKkCz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447800"/>
            <a:ext cx="3680461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0" name="AutoShape 4" descr="data:image/jpeg;base64,/9j/4AAQSkZJRgABAQAAAQABAAD/2wCEAAkGBhQQEBQUEBQVFBQUFhUUFRQUFBUVFBUVFBQWFRQUFRUYHCYfFxkjGRQUHy8gIycpLCwsFR4xNTAqNSYrLCkBCQoKDgwOGg8PGikkHhwpKSkpLCopLCkpKSkpKSksLCkpKSwsKSkpKSwpKSwpKSkpKSkpLCkpLCwpKSwpKSksLP/AABEIAK0BIwMBIgACEQEDEQH/xAAcAAABBQEBAQAAAAAAAAAAAAAEAAMFBgcBAgj/xABDEAABAwMBBgMFBQUGBQUAAAABAAIDBBESIQUGEzFBUQciYTJxgZGhFEJScrEjM0PB0RVigpLh8SRTorLwFhc0c8L/xAAaAQACAwEBAAAAAAAAAAAAAAAAAwECBAUG/8QAJxEAAgIBBAEDBAMAAAAAAAAAAAECEQMEEiExURMiQQUyYXEUI4H/2gAMAwEAAhEDEQA/AKJilincUsV6VHnWNYpYp3FLFSA1iuYp7FLFADWKWKdxSxQA1ilincUsUANYpYp3FLFADWK5insUsUAM4ruKdxSxQA1ilincUsUANYpYp3FLFAEvu1uxJVucYZGMdEWus4kO15FumvJXDaeyW7Upi5thUQOdEXWtd7NHNP8AdKzljy3VrnNv1aSL/EKd3J279lnA/hv0eOep5O+fVYMsct77XBsxSx1srvsr0sJY4tcLEGxB5gjovOK0/fndLjtM8A/aAXcB99o7eqzXFacOZZI2Jy4njdDWKWKcsu4pwkZxSxRlHSiR7WFwZkccjyBPK/pdeq/Zr4JDHI2zh8iOhaeoKjck6J2/IFiuuZY27IxkWJ10cOZ/COw/vfomH68kqOTfLjpDJY9sbfYzilincUsU4UNYpYp3FLFADWKWKdxSxQA1iuJ7FJADuKWKewSwVEy7Qzilin8EsFNlaGMUsU/glgiwoYxSxT+C5giwoZxSxT+C5giwoZxSxT+CWCLChjFLFP4JYIsKGMUsU9glgiyaGcUsU9gu4IsKO0GznzyNjjF3ONgFediboQ0bydpNP9x+pgI9SORHqqMwuabscWuHJzTYhSUG+9bGLPtM0cjezviCsWqeTqPRs0yx9y7NlZR0waLMjtYW8otbovH9mU17iKO/fELHJvEWoP8ACf62/lZeHb/zkk8OXX3hc3bP8nQTh+DaxBGNALegP0UTUbn0UhJdC25OpFwb/ArJ37/VHPhzfAqZ2DvHU1guC2IXxJkkxI6crKFuh1ZL2SLlL4c0LvuuHukcP5oeXwwoz7LpG/47/qmnbHrG6tmDh6OJCq+1t562mkxdG53Z2QxPzCvHLlfCbKPFj7aRYpvCmH7k7x7w0rm1dxXODXOqm5MY1gc9tg1jb3I19o9zysqkzfeqdzDh73j+QQ1XtiaUESPOJ+6CbfHunqGbJwxDlix9Dm293nU+OJ4jSL5sBLPTzddOqh8VI0m0ZYtI3uA/Dzb/AJTonJatkn7yMB344/Lc+reS344vHFRMWSSnLcRWKWKfLNdEsE6xNDGKWKewXcFNkUMYpYp/BLBFk0MYpJ7BJRYD+CWCIwSwVE+C77B8F3BP4JYKbCgfBdwT+CWCLChjBLBP4JYIsKB8F3BP4JYIsKGMEsE/glgiwoYwXMERguOFuaiwoZwXm1ziAXOPJrQST8AuwsfO8MhaSSbC3M/0C1Pc/wAPDSEvlku57QLNFse/m5/oq5Mixq5DoYd3ZRNnbk1lQbNjDO+bgC0ereYVoofB8kft6g37RtsPmVddnbDjppHviFg+1xcnUczrqb/yUrdYZ6mb+01RxRXwUZnhFS/efMf8QH8kBtXwiY1jnU8smQ1DHAG9ul+6v9ZW8MA4kjuBolRbQZMCW9OYPNUWbKvdZNY72/Jg20NkPg9vJp6Ne3n7nA2TJpZBGJHRu4Z0DwCW39T0Whb/AG6JBdUsN2nV7SdW3Nrt9NeShNg7zy0gDHt4sJ+48fA4E/oujGe+G6PLMcnFS2yKq2x1C4+nB5haNtfcynrGCejIiLhe49i/4Xsv5T6hUSqpHwycOduDx/lcO7T1CiM4zB43HldDuz9tzU37uRzWjmCbtt6gq6U21JJKUy1dOHxYl2Ufnc4ejBe6ockIcCDyIsUTS100cQibK7hi9m6AanUJGbE5NbUNxZNqe5k8d3qSrGdJKGOIvw36EemJ1HwUHtDdyeD22HH8TdQhg22qmKDeieLQu4jPwv107A81dRyQ6dlG4S7VFfwSwVyY2krdCx0Mh6tBLfoLfNRlZus9oLoXNmYCRlGQSCOYIHVTHMm6fDKvC6tcogMEsES6IjQgg9iLLmCfYqgfBdwT+CWCLCgfBdwT+CWCLCgfBJEYJIsKH+Glw0Tw0sEpMY0DcNLhonBLBTZANw0uGicEuGiwBuGlw0TglgiwBuGlw0TglgiwBuGlw0Tglw0WAK4W1PRRsrzK6wvboO6f2lPk7BvIe17+yuvh9uuNKiYafw2nl+Y/yV7WOO5l4oktxNxnRATTuc240iBIuO77fotAAQsT7lFBcnLNzlcjdBJKkKyHqqpsfPn2RBQ9XQtkGuh6FLVXyTK64AY6vOTIE8NoAIAuNe4URPXthqMo/Z6gHQ3U7sikMYdfqbWt26pvamxGSs0swi5BFra66rRGUFKn0YskJyha7K5vxtFs0DOG8EF3mb97loqfWVj5WNY83az2RYafHqpLa0OLi082m3+qjC1dbBijGKo42XUSlNthW7tMHFzGyOikHna8O8ptza5h0d3+CvNXu9FX0rY5sS9gsJGalrrXBaexuDZZu5qsm4ddMJxExzeGbuc13/59eSz6nC/vi+jfpdQuItFPrqB9NMYZrEj2Hjk9vcLzgrFvhBLIZoyzJ0B4geGgWaXaG/O1j9FX6R+QsRZzdHD1QncbNM482jnDXOGicEsFIs97A2vLSGQANkbJ0dybrzHw0XiCskjcTG4subkN0Fz6ckuGlw0tY4q2MeSTpEgdtNlFqmJr/wC+3yv/ANUzJsqOTWCUfkk8rvcDyKFwS4alRS6ByvsZkpy0kEWI5/8AgXjhonBLBXTFg3DS4aJwSwRYA/DSRGCSLAIwXcERw0uGlJ8DGgfBcwRXDXMFNkUD4JYJ9rLkBouT0HMpx9G8c2OHwVd6RbYwThpYIn7O618Tb3J6m2XLKLxxucOVwP6o3ryGx+ADBLhqXdu5UAXMRA9bLw3YExPsfqq+rHyT6cvBF4Jitl4bC7sNPf0Vipt2pHZcVwityvrf5Ktb40nBeyPIOB81wLA20H1ur45xnKky3pSStkfsHZxnnY0/eddx9OZ+i2OCzGhrdA0AAegWdbiw2ke78LQB8f8AZXkTpuoVujM8lSLHQt8t+6KUdseoyZY9zb3af1UiuTJUzo42nFNCQstw64ubAm1wAeyKXCql2rPLH6Kr7e2lE6+LyCCbgD2rfyRO9G1sAGMdYn2rHUeipVRNdb9Np93uZyNbq9vsie9p7TdPbPG40uBY/FR5anCuFdaMVFUjiOTk7Yw5q5BO6J7XsNnNIIPuTrgmXhDSapjIScXaNI3Uq/tTXzyAZOtGWgaWZfv3uqf4h7GFNVMnYLRzeR9hYB49k/EforD4btPCl10zAA7eW5P1Upvtsn7TQzMA8waXs/MzULit+nmaXR6XF78SbMy4aWC7QScSNru4Hz6p/hrSxNA2CXDRPDS4aLIoH4a5gieGlw0WFA+CXDRHDS4aLCgfBLBEcNLhosKB8FxE8NJFk0FcNLhogxry8W5pV0XrkZwQVdI7RkYye44tHcnkpfZFMKu/BkjuNCCfMPgpzZ24rmStlc+723xFvKCRa/1KTkzKuB0MTb5KJtSokjkgaI5YMbcUus7I3F3sAJ6XVo3bq6WWSaJpbJg1kjXvGPtFwe22lyLD5qZr905XTtmLg/FpAa0cr6X1UXHDG2qtKGta1tzkLBxPK/dYbZtoPrdpNhieITCH2u1ptZx9bKlzb/1gOj6eP05qwbVqoDFPi1t3yMYwhuha3AnXpzKoZ3eizcA57iHO0aPXkgC67C8QS6Nzah4le03vGLaHoQnqjey/ssPxKr+yd05QCYoJDcal2n6qci3NqHjzBrLjS7tQfggCPq97ZcXOYxpLRyNzdU+v2nJUzZygNcBjiBYALV6LcMBha6Sx0JLB3vfUrNt5NniCtmY29muxBPM+UG/1W/QL+wz6h1EmN0JcS8dwPorQ2ZUXZVRg8OHxVrZUg6grrZIW7POzm0yx7K2iG2BNvMPkRY/WysskgaCTyAus446u9LXMqYS1jtS0tI6g2suZqcW1qRv0motOL/wiZN633Nmtt07+9e6HeN8uTHWBLXYuHcBBUu7MhJ43kY0E5Ag3UCKxjXG7S8XNjkQbelk6OLHO1HtGWeozQac3wxuoqLk3OvUoRzrqQk2eHlvBJJf9xwsR65ciEJU0ro3YvFj7wf0W+DjVI5k1K7Y0kUikmsoeSmnhOPKfg2RJKbNsPef1S5TjHlsdjxynxFFl8OqwftY+ujx7uRV1e24IPUW+azfYoFDUh088A0LS0Pu75WV2rNusigfM4+VgJ/Nppj3uuLqKlkuPyej0txx7Zdoy3ZkOJmZ/y5pGj3ZXH6o7BNbPnEz55GiwklLwDz8zQUbgtMuyGD4JYIjBLhqthQPglgiOGlw0BQPglgiOGlw0WFA+CWCI4aXDRYUDYJInhpKbCgnBAbXdiwqYMaitrBhLWynFhIDj2B019EiT4HJcnjYu77ZzI6xbYMs9hxOWt+XPorJS0dfT6RTNmZblKPMPihdjx/ZoHBwscnEC5N2j2bHqCLaqV3U3qjrGmzSx7W3cx3MdB7+Swm0bjp9oSgGSdkYceTBci/wXp25jXuynmkkd3NgpdlVcAAG4I6dijGAk8lAFYqdlUsLXMc0ZF4wDnXdchutr+in4dnNZfBrW6nWwHvQ21qFou6SZsTcg45YC9rH2najl0UVtzxBoqMZSPdJfW0TC/wCNxyGnNAE/I8dyfdquxwlwGh0WaVfjcz9m6Cm8jyAXSO8wB0uGi45+qF2l4mTyXDXYjs2w/wBUAanV1ccLXOleyMaavcByWN721TJqmWSJ2bHPBDgDYhzQLi/MXbzUJtvb0rmniEuJ5Nd1+a97LrDUBwJ9pgDR2MfRbtDKsn7Mmr+y/AZTO5KVp5y3lyULTuUpCV3Tz2ZcskG1N16bOQbgkH0NkKwpwFRSML4LBsvet8bcJRxIzprzAPP3het7YImmJ0LQ0PaTccjysFAIqm2o+MFosRrYOF7HuL8ikPDtlvgaVqHKHpz58Pwco6CSY2iBdbn2Hx6L3NseZps6N/fkStA3fjvTtcWBrngF2lsj3t6qTssctdJS4R0YfTIyhbkZDIwtNnAg9iLFeVp21tgRVI8ws78Q5+5VDePdn7M0PY4uaTY3HLstOLVwycPhmPNoJ4la5RXJULsmZwrYRc4l+oubHQ9EU8oahP8AxkH5wr6hexkaR1kX7Hd86lorZW8Fl9PPd1zdvYGyiqrasr4WwueSxp8rfXp71Mb5UTnV8pAs2zfM44tHl7nr6Jin2Q1oD5AXNyAubtaXdA0e0+/wWbDKEYJs604zeR0GbstuHNsbcQNJHQYtBVjho4jWcAia1ss7WYBiSMndDcclXqjajoorRtxcLnzADF1/wDS49bq3bp1z5aUOLdTGS7yeUvuALk8+R+awZ8jcrRuxY1XJF7QpRE2NwNw/Ln6G3NeGtupGs+ziYUcwwe5jXMkJA85JJaPXRAtiLCWkg2Nrggg/JRjnfZE4c8HMFzBP4rkrMWF5IDQ4N7nX0Cc5pdi1FsZwXMU9tOPg2u4HTp68lW6ymr3iSeAAxNfCGDQktJPF8tteiq8iqyyxvon8F3hrlK/LnoRzHqisFZMpQNw0kTgkpsKCMFX96aQOZ5rhvIkC5APMj1VpLFE7fpcoz7klvgauyhR+LUlFUup3RcSmjIawS6ShgA1JINydT0V+2X4q7PewOc90bjoIywl3uGmqxLamzv2jja7tQb6n4Epukmu4c/Lj06g2/QrIaTYtq+NEbDjR0pkeXhgdK7BuovfkSRZRe0/EupmBY15ZjbMwgCw0JseZ5rPtoT2c0nMa/fIJOlr2Hsj0Vy8O93Yqx9QJXOHsEYG1wed/iEEkHV1pkeSXvksRrIS439cibJr7Y2UOJ0eDYt6BoWpjwqpLOGUvm1PmGluxsu/+1NJ+KX/ONffogDC4qaVzmixLGm4Fux0U/TbInl0tYFbDDuBTMGmXzH9EZFurE3lf5q62lHZmmzNy+r7k9zcoyfdbgtMkY8zPNp1A9ofJaOzYLNBd2unNezu22+OZueht+idDJGDTQqeNyVMx6rjDXZN9l+o+PRP08i0Cbw2hxLS59rkgX5XN7DTkoraHh3w2udDISQLhrhe9uYuurHW43wcqeiybf0QDHJ5pQFPPfnoeqKa9bFycicKYQHKR2BAJKmNrhcF2o92uvooprk/S1RjeHsNi03Ciabi0ikGozTZrwFholdV47zZUpmjbk4DVl7ajmP6L3sbbQqW5AgaXsvNy9rpnr8bU1ceidLghqtzHNs8Bw7EXCYmYbe0bWvdCbRk4kYbyGhDhzPqq7hmy+yNrNkU7ySI+elwSB8AFXP7FgjqWXe7Nr24jzHW+gJ5KyRuEYZe7iy9iTa9+pHVDz7QjxAcxxs4vByF73v2Vnmm1VlFp8adqKK3vVtmKDaAaaaV5c5jnScVwYNNC1gaQSNNNFIUFUyR0uN8Dm/zwizHsYCHF7guV9bTSTCWSOXIW5OZbT3tXip3saWvjEZDCHAcr6i3m6FLtjqQ3Bs5lQziFzjnc3sBc31vZF7J3mfTyiiaxpja24eScu9kxDvHTtAbjI3TkALD3KGrKofajPDc+SwDh1tbVFsKQ9vbvhG+ouYBxY3FjHudcajmRbojd2d6mVTDTzi0jG5NkYw27C9hoqbPSOmneZhicg8Bvr/spXw/p710wvyhH/chOgastl2g/t5GxM5ZOPteje5XrZO2eLUGOGMMpo2lznkgucehJHx0Vb8RJ7gxf8uz798mnSyj9z6kQ8aBxDRIGZOuAAw3LhfoSNFZzb7KqCXRo20qITNY2Rjy2R182WBGnkGp5W/Vdq91w2JzWGoYwYuxEjQ27Nffr1VD2ntMR1rBA6RsTAwuaHuIN7i411UyzeWduynyGUlxdIxhd5jo8gDX0CoXLBLu9KJMomlzX+Y3I0PomsbEg8wbH3rzuvvBLPsyR9QfOy4Jb5fK0i1gDobXXhxHFa5l8JWiRt+evMe+6fjn8MTOKCOGkiAxdTrFUEcNNT02QIRxjXMEqy9Ge7Z3LyeXM0Kj6Tw51u4anW61ExAroiUUi1szp/h4zHkjNx9h/Y6mQDQPZa3uP+qvHCVd25VfZSZbXxB07qJJEpuy0CVd4qoOzvFekeQ2bOBxNvM0lt/zN0HxVtpNpxygGJ7Xg/hcD9EkaSPEXOKh81zNABbZNW+8KoQtdPvRzPDpqYEi5sHPva45KzRv8zfzBQHhrOJqzaVU4i8lRwWfkgBb+t0AX+eG/K1/VDOo3HsjXnQ27LOabfub7bwbjEyuYAewv/RAHd4fD0vkMtO9rS43cw+zfuLcioSo3UqYmklocALnE3NvcjN7d9auGofGwxsZo5jg25c08jc/H5Kp1m8tVL7c8h9AcR9Frx6zJBUY8ujxz5DGTXToeoannOJdzLfa9xNg756ItlVcLt4cqyRtHBz6Z45UET1b2A8Nxb6A6H3jqrBudtQsmxk0LwHfMaqBoIjNKxjQSXOAsO19forHvRsswvbIwWwty7Doubr0rVdnT+nWk76NCIuEDURr1sWuE1Ox46gX965UuXLOuRs8Si6iFSk71D7KowJ5ZaslzXWEcTfZAb+L1KAAZqO/RDO2WOympnl7ibWv0HIDoAm+GgCJGyh2TUuzseSnMU3Iy6AKLvE50Zjc02ycGn3c173ap5OOZIjjiwZkdQTYfVW40DXEZMDteovb1RtPRxt5RlvexA5O0Bt80AZ9t8zSVZEgeQeGCCDysfRE0GyDJUhojLg/y2I0NgbLQK+YSOL3gXsBcenJBiUNN2g3GoINrFAFdj3Yk/tPCeMtZ9neeYtk0XZ/NDybInNExgN2iW72XH3i48uqtElaSbkXPK7iXH6lMSVrmi9w0dwAPqgArdumEOzZWO/evc44gXJGQx6du647aILIIyf2jHOuC0NIaeQIGirG1d96eG/EnufwtJcfkOSJ3WvUP4tiAdRfnb1Vo9lZdF4jboFxFRxWAST7E0GFi5giMFzBUL0MYLuCewXcVNhQxgoTeLZ3EjIHw9/RWLBeXQ3UPkKMDrtyp3FkYDSA5xc/kTk6/LpZWBm4RNnAvDx95r3B3zBWpnZbb3snm0gHRV2lrZmlMa6lb++dKAf4oDtO1xYphni5FG7GpjcLGxfF5mgg9jr8loO2KEFhsOhWCb1w8MsjDX5tLg/y3Fi7RzTbkRqqyJTNg2fvjSVABinZe18XHB3Ls5QfhU7/hJb9amU3/AMXNZbvFstsLWaXDmXbd1wexB6c1re5G774KVogqoZXOs97HCxDi0XsbqpYtxqnAGzj81Xq3d8OrWzxta17RkXm+JeQRq0czqq5XeKIjkkhkhd5S5hfG4XBGlwHc7K07ubdiqoGvhkMlhi4uAD8gNcgORQAPvLuu+qjh4IHFhZiRf229bE9QSoaj8M6gkfaHsiab3wOb29uehV4ZPi4H3j4WTdRWdyGi17uP1AQBCxbq09JFMGlz822LpLXAGthbTnqq1S00MjdLf4SrRtWtH2aSRoLmny5uGhJHNvp6rPm4WuWi/fkfoupoL5OR9RXK5L1ujRQw1Ie55bYEDIixv69E/v1WcYFkZs2xu4Hn8R0Way1oHV/we5em1AeNcj+Zzj/Na56dSluZlhOcIUjQ/CnanllpnOuWeZutzidFcatixjdfaQo6+GQWawuwk6DF4I19xIPwWubQ3poo7l9VCB/9jT+i4+fHsmdnT5N8BqSFDPgUXW+J2zIx/wDJa78jXO/QKErPGnZ7R5BNJ6NZj/3EJBoLWYF5MSoFR46Qfw6aU/nc0fpdRNX45Sn91TRt9XOc79LIA1MxLnAWMTeMdc7kIW/ljP8ANxUdU+Je0JP45b6Ma0fyQBvIhTE9Uxntva33uAWAv2xXT85pz/jc0fIWXqHdaeY3eST3JLj80Aa/tHfOji9uoZfs05n/AKbqtbR8V6dukLJJD39kfXVQFD4bud7Vz9FaNm+GQH3fopoiyrVXiHWzaQxtjHo27v8AM7T6KOds2sqj+2keb9C4kfIaLYaDw+a3m1WCk3SYy2gU7Qsx7YHhxdwL2l3v5fJa/u/sURMGimINlNZyARbYrK9UVsZwXU9guqSKHsEsE9ZcsqWXoawSwTtkrIsKGsEsE7ZKyLChrBLBO2SsiyKBpqcOFlW9q7qtkvorbZIsUAY5W+FjHvuciOjSfKOug7Ier3Llg80D3Mt05t+S2jghD1VE1zTdBJ870Gw3OM4lDZJmnJwd7TmOOpjJ5W5/BD7m1UkNa5sMmHlffK2Ly392H35X5XWi747oxyuya50bxpk21yOxvzCA2BuPDEDqXudzc61z6KKAssNTM+O8sYBbreN4IcceQ6rsHBbG2V7MnEZEzH9lG7sxv3iPioZ277Yz+ze5o6hpIB+ClqTYolIMjnOtyvyA9B0UqNlXKiI2xtKSsIa0uxF7k6A/lb0CE/8ATxtyWhU2xmNGgTrqBq6GHKsapHL1GGWR22Zi/ds9l6j3cI6LSf7Pal/ZzVp/lGf+LLyZBvPs0RQuLuyy5lI958jHOBOmLSf0C+it7NjskYQbj1GhCoUez3MNmTStHo5c7UT3ys6elh6caKHBuhVvFxA+3d1mj/qIRjdxZh+8khj/ADSXPyaCr9BsASe3I93vJP8ANTFDubD/AOBZqNdmYx7mxD2qgv8ASKM/q7RF0+5kZ9lkr/zuDfo0LY6LdOEdPopyk3fibyCAMVpfD3L+G0fC5+qsOzfDMD7o+S1yHZbByCJbTtHIIAz6h8Pmt5hT1LukxvQK0CMLuKkgiYdisb0RTaNo6Iyy5ZSAy2Ky7gnrLlkWTQ1glgnbJWRYUNYJJ6y4iy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2" name="Picture 6" descr="http://www.impulsonegocios.com/resources/produccion/contenidos/medium/rosario/empresasexportan0403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95400"/>
            <a:ext cx="1904999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s-EC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Estudio de Mercado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084" name="Picture 4" descr="http://deaquiaalla.files.wordpress.com/2008/05/machu-picchu-pe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2999"/>
            <a:ext cx="7315200" cy="5477271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19400"/>
            <a:ext cx="16764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16 Rectángulo redondeado"/>
          <p:cNvSpPr/>
          <p:nvPr/>
        </p:nvSpPr>
        <p:spPr>
          <a:xfrm>
            <a:off x="2133600" y="1676400"/>
            <a:ext cx="1395486" cy="1408176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Rectángulo redondeado"/>
          <p:cNvSpPr/>
          <p:nvPr/>
        </p:nvSpPr>
        <p:spPr>
          <a:xfrm>
            <a:off x="2209800" y="4114800"/>
            <a:ext cx="1395486" cy="1408176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18 Rectángulo redondeado"/>
          <p:cNvSpPr/>
          <p:nvPr/>
        </p:nvSpPr>
        <p:spPr>
          <a:xfrm>
            <a:off x="4876800" y="1752600"/>
            <a:ext cx="1395486" cy="1408176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19 Rectángulo redondeado"/>
          <p:cNvSpPr/>
          <p:nvPr/>
        </p:nvSpPr>
        <p:spPr>
          <a:xfrm>
            <a:off x="5029200" y="4191000"/>
            <a:ext cx="1395486" cy="1408176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62400" cy="2514600"/>
          </a:xfrm>
          <a:prstGeom prst="rect">
            <a:avLst/>
          </a:prstGeom>
          <a:noFill/>
          <a:ln w="9525">
            <a:solidFill>
              <a:srgbClr val="660066"/>
            </a:solidFill>
            <a:prstDash val="sysDash"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28600" y="4572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3600" b="1" dirty="0" smtClean="0">
                <a:solidFill>
                  <a:srgbClr val="9564B0"/>
                </a:solidFill>
                <a:latin typeface="Arial" pitchFamily="34" charset="0"/>
                <a:cs typeface="Arial" pitchFamily="34" charset="0"/>
              </a:rPr>
              <a:t>Precio de preferencia </a:t>
            </a:r>
            <a:endParaRPr lang="en-US" sz="3600" b="1" dirty="0" smtClean="0">
              <a:solidFill>
                <a:srgbClr val="9564B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4185285" cy="2667000"/>
          </a:xfrm>
          <a:prstGeom prst="rect">
            <a:avLst/>
          </a:prstGeom>
          <a:noFill/>
          <a:ln w="9525">
            <a:solidFill>
              <a:srgbClr val="660066"/>
            </a:solidFill>
            <a:prstDash val="sysDash"/>
            <a:miter lim="800000"/>
            <a:headEnd/>
            <a:tailEnd/>
          </a:ln>
        </p:spPr>
      </p:pic>
      <p:pic>
        <p:nvPicPr>
          <p:cNvPr id="10" name="Picture 4" descr="http://img2.mlstatic.com/cocina-mabe-y-refrigeradora-miray-en-buen-estado_MPE-O-3371216723_112012.jpg"/>
          <p:cNvPicPr>
            <a:picLocks noChangeAspect="1" noChangeArrowheads="1"/>
          </p:cNvPicPr>
          <p:nvPr/>
        </p:nvPicPr>
        <p:blipFill>
          <a:blip r:embed="rId4" cstate="print"/>
          <a:srcRect l="27200" t="6470" r="23200"/>
          <a:stretch>
            <a:fillRect/>
          </a:stretch>
        </p:blipFill>
        <p:spPr bwMode="auto">
          <a:xfrm>
            <a:off x="5638800" y="1066800"/>
            <a:ext cx="1600200" cy="2743200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8" descr="http://images04.olx.com.ec/ui/13/81/20/1297998248_168038120_1-COMBO-COCINA-Y-REFRIGERADORA-TX3-MABE-TITANIUM-Floresta.jpg"/>
          <p:cNvPicPr>
            <a:picLocks noChangeAspect="1" noChangeArrowheads="1"/>
          </p:cNvPicPr>
          <p:nvPr/>
        </p:nvPicPr>
        <p:blipFill>
          <a:blip r:embed="rId5" cstate="print"/>
          <a:srcRect r="64062"/>
          <a:stretch>
            <a:fillRect/>
          </a:stretch>
        </p:blipFill>
        <p:spPr bwMode="auto">
          <a:xfrm>
            <a:off x="1524000" y="3810000"/>
            <a:ext cx="1371600" cy="2862470"/>
          </a:xfrm>
          <a:prstGeom prst="roundRect">
            <a:avLst>
              <a:gd name="adj" fmla="val 16667"/>
            </a:avLst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 de Electrodomésticos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533400" y="1447800"/>
          <a:ext cx="55626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70" name="AutoShape 2" descr="data:image/jpeg;base64,/9j/4AAQSkZJRgABAQAAAQABAAD/2wCEAAkGBhIRERUUExQUFRUWFhYVFhYYFhgaGBUaFhQWFBYUFxYYHCYfFxkkGRQYHy8gIycpLCwsFR4xNTAqNSYrLCkBCQoKDgwOGg8PGikkHyQsLCwsKSwsLCwtLC0sLCwsLCwsKSksLCwsLCwsKSwsLCwsLCwsLCwpLCwsLCksLCksLP/AABEIAO4A1AMBIgACEQEDEQH/xAAcAAEAAgMBAQEAAAAAAAAAAAAABAUCAwYHAQj/xABAEAABAwEGAwYEBAMHBAMAAAABAAIRAwQFEiExQVFhgQYTInGRoUKxwdEHMlLwYnKCFCOSotLh8TNDsuIVFiT/xAAaAQEAAwEBAQAAAAAAAAAAAAAAAgMEAQUG/8QAKxEAAgMAAgIBAgUEAwAAAAAAAAECAxESIQQxQRMiUWFxgZFSocHxBTIz/9oADAMBAAIRAxEAPwD3FERAEREAREQBERAEREAREQBERAEREAREQBERAEREAREQBERAEREAREQBERAEREAREQBY1KgaJJAHErJUd61A90AyB891CyfBaThHk8JdW+WgZepyUKpbi4SSfU/IKBjk5wWjnl04pUcSPCDHt7rz53yZrjUkSjfsZTC3UL4J1cuaN1OJknovoqYDAPvn6KheRYvZN1Rfo7Cleo3zVg1wIkLz6heWF8SV1dy2/GSNiJ6j9+y1+P5PN4zPbTxWot0RFvMwXMdre31nsAg/3lXam06fzH4fmon4idsjY2CnS/61QGD+huk+ZIPoV4lb7HWquLnSTqZz1zJWey9RfE01UOa5M7e8/wAca5/6NKmwcTLjPqAp/Zr8bcTsNrY0D9bJy82nXpC8atDSDCjm0LsZtiVaR+u7svajaWB9F7XtPA5jzGo6qWvy/wBi+3dewVJY6WE+NpzBHlxX6PuG/aVsoNrUjLXbbgjUFXJ6UNYWKIi6RCIiAIiIAiIgCIiAIiICNeNbBSe4bNP2XFWW8AJxHVdT2jr4aJA1dl6Zrgq1Ah2eQB1Xk+dY4zSRv8aKcXp0PfBxEHLkP2VtfUH8XvHuqyhVpgSJniplO0jIYs/3sFnhZvsulHDVbcx8Z5Z/7QufttowDXCOH/K6C3NBGryTlAGvoqStdI/Tp+o6fRV2pv0di0vZUstBc6RK6y4Le9tVscgeq5y0EflaQPb0VpclaHNznP8AYKq8fY2IlZ3E9LaVot9tbRpvqPMNY0uPQaDnstAvmg0DFVYDwLvuqrtTbmVGMY1zXhzsRggiG6ac/kvop2KMOR5kK3KSWHndpuevbrR/aKvhxZgTm2dABsAIHTmuisdwgN8WeUKrp3y8F5Eu7t5a9ozkDWODoz5wunslsbUYHNMgiQV5ucnrPUXSxHknbPs7hqGGwDmDGvJcNbLEWHNfo28Lvp1Ww8AheX9q+zbGSWTvkdt5U428OmVSr5do86bUXsP4DX48V6lmObXMLwODmED3DvYLyKrQwuIXqH4C2aba9wGTaLpPNzmAfX0W+Et9GOccPe0RFaZwiIgCIiAIiIAiIgCIiAq7+pAsaTs75tIXGXgQXHkZ+67+8LL3lNzdyMvPZed2+y1GuLmtLiMnN0I2nlzXlebBuSxG/wAV6sM6dpLwGtho0E/bZTrJRa0mXDoB1VeLteJAHkfosrNdlSc5Cw8ZJ+jXxLazvAnOCdzmT9golqsBMx4j56coC21LvOxjrn5qL3j2CB6q2XSxkeD+CqbdlQuOQHPfmt1CjgIOWRz6LZUvXu5JIAHuf39VW0LQXvzOpJ+p9NOqrrrcn9pNQk+jO87WMUyZzhs8eJ3W+66wJHD9yudv2sW1W/zD5qwtFU02MLAXEuYC0akOMEjmNehW29vqKNDWItbdcVN1TvGksedS3Iu5O2d1lSTaBZ2AZkjOB5qPdtpYASTxLT+obemkLbZ6Qq4pzJ95VWt9FOYfG9omuyc17ObmnD/iGXquX7a2kMpl0TsrS0XPamP8NVvd5/mHiH8M/E3zz81znbK0BlnLMnE5DlxI8lGWOSRxak2efAGq/IHM5DWfuv0l+FfY43fZP7wRWrQ+oDq0AeCn0BJPNx4Lz/8ABnsK99YWusyKdPOnPxP+F0cBr5wvdF69aWajyrZP0ERFaUBERAEREAREQBERAEWm1WttNsuMDTzPALn6lvdaamGSGDOBuOa42W11Oev4XyXVqvWmzUyeAVPb7YCS8tgEbDM5b8SpF4WbwhzRMQI9geirrZmY2GQ+6ovkksZdRHvUaBVhZWhpc3wkA8xIK0Er4LUAsHpnpJaigr1K734HUGtM5VGOGXORDh6KybRqNpy4ydJP1W6teAGgkyPISYk8lPtrP7p2kwq2uWncw42rZK7qgcQzCDmS4yB/A2IB5ylnqhtVxdliOFvDLM+rj/lCsqlYluiqrfYy4ADIjfjvPqrvHa170XVpLdZV9tjDC4bZq0pYi2m9uoDXD0/3XP31Zar2FpzkZdNlN7Jdpqfdtp1iKdWmMBDsg7DkCCctswpXLtNHZ/bh0Fa1McJDXU6h1wCWuOxLDp+81nYq72klzQ0RqDMxy210zWirftmHxsPkZ+Shf/Ym18QoguDThJiBPCTqs75TfSKuvgkXzfIa1znOwtAkk7Lk7X2gsRFN7j3z3EQz9HHGNo4bqn7cWh7zgcTAdk0aZNEk9SuawQMQ3Ph5xqfmtFfi9bJ9me+6UZcUfsK7GMFFgpxgwjDGhBEg9ZnqpS4X8Lb5e6y06VY+INHdzqQB+XoBI5Lul6MXqPKsi4yxhERSIBERAEREAREQBaLdbWUabqlQ4WMBJP71PJb1zXa65jbTSok4aTXirUduS38jG89SSdMkBy92XzWvCvVqlpDAQykyM2iJM7TpPmuyuq7e7knUx05LZYLtp0KYp0mBjRw1PMk5kqY0wuYt00fUfDgjJrVS3lZMB5HTlyV4VhXpNc0h2m6jbWpojVZwZxFrq4HSdCtFVmPJWttssSDm06O+h4Fc+bSaTt447eS8eaaeM9iDUlqJFOiKORJw7E5ka5Z6jPiNN0sbnVHFjC7u9SSAIHBuZy8zusq140iOZ09J+inWG7zgBza4mQJjLYHzlX1Q+o8zoqtmoR35ItqY3LCNNvsdCo7mh2mfzCtv7MHcjvz8wo1os+DMjL9Q28+CjfRLdS/grrsi+tKutZA4QQqC29kWOdiAjSegj6LsWUwVmLICs6jJei3kcHeN20rPRe8CSBDfPZSblsYpUGs3ABJ5kS4+pXQX7cjK1MtIg5EHmDI8wq3EBP70Wzxs7/EvrxnH9q6M0KpAz7wyeWULjbpszm16MgOBqMERMy4bb7r0m87Galnr4c8RMdA0H/xXnvZ2xvNqoNBOVRrjywGTI6FbEZPKX3xZ792KpYrVOzGOPUw35O916CvPuw9qw2gN/W1wz1MeL6L0FTh6Mfl79QIiKZlCIiAIiIAol6XpTs9PHUcGiQ0EmASdBOykveACTkBmVzF9W0VxhLQWTIBAMkaEyqrLFBF1NfOXfo3NtD7QfzeDU4TkRsAQrOi2ABsMgqy4rKGU/CAJJMDThp0Vu0zp1UoPY6Tta5YvSMw2VqqD3WbXQV9qNlSKjKk6RzUS11pMbLfRGo3UU0s1I4RHWbbY7bKutFzwCRpvO3XgugaxZGiDkQqrKY2LsuhbKD6OSu+62OeXEYsOQOxJ1AHAceauHBfbJYzTGHmfcmPaFIq0clyqHCGC2fOWkQ0tViWqa2mo9VWNFaK43S2ZbLZ4aemir7NbSK76LxDmgOa7Z40JHAg6jmugY5QaVip1LU0vEkThzIzLZ28lRZUpLr2XQsa9mutTkLn7RdTzie1hcwAuLvhAE4jO+my7ftBdrP7LVgEYWOdAgYsLSYJIOW/RaOxsVbE3ESZxtdJmBJbhHAYYyWaFfC3PyNsZ5R9Zf1Zn7aeaWmqe5cxhDXFpJ5F0kjlquB7KU/8A9tPC6MPeSTwAcPeVdOmhVr035hj3UnDOciWkzPAHJc7djA61tYwinieQJmInIZHUxEaaLRCSka/PpdLg/ab6/M9due091XpvmYcJ8iYPsSvW149OQXsDdFbA8vzV9yZ9REVhgCIiAIiICqv2tk1g3zPkNPf5KkrsgK2vZw70D+EfMqKW5rDauUmehT1FEmzVWsaBwAUgW1nEz5FVFtDo8JA8wsqVz1SATVEkaYfuVZGyb6ig6oJbJl2Hg6GRvyTHootksrqYOridSs3VJHAjb5/RaVudmVpb0b3mCHBZVGysKZkL612XkuoizELY0rUDmsw5SOGms3xA8UqNlZWx2U8CPt9VgKi4DENUK2tIHurCiZKltUWNw5yi/IqvZbMNoB/SWnpOa7F1Fp1aD0CrrVclAknBBOUgkfWFFkoyXyTreCaVQBuI4HgN/VLSAM+K5rsQatPvLO9kBhLsU7nC0tjTYmV0QtIDZJgAZknSMiSei4u5L0c297TSJlrmlzOuCoP8riqLOpxl+x6PiRlZ490El0uX8NL/ACcL+JN3Np3laSRGJlOq2MpL4a6eOYcvP7y8NSm5phwiePhPhd5/6V6t+NNgmpZ64GcOpE/ykPb/AOTl5rVsfeugAgiZhpzOjWngfTRVrqxnqWS+v/x8PWrP166PUOz9Xv30DhJxuYS0a6guHzXsS8Z/CCm8V2NqasD8J/pI+q9mWqHo8Hy5bJfoERFYYwiIgCIiAoO0tFwLarcwBhdyzkH3Psq2lbgV2DmyIOYXK33cndHvKY8G4/R/6/JZLq2nyRsotWcWZtrA5HMLOreeH4vdV1hqSY3WVW8WhxaWeIfwO9nRmqFJ/Br4pklt5VHflDieQ+sKTZK9XEDUa4AnDnG+X1UVl+wMvQgKdZLzFXLLPgfor62t9sqsUlF/asJ1LLJZDVYg5+azK1mEwcEBWbwtTyunDVaH+EqG20ZSpFYqEXQQOR+ahOXFaTrjyeFjd7pEqwC5egwlpJc8HE78r3NiDA/KRw3WT7XWYPDWcY/UGu+gPuoxbcU2dnFKTSOmUau5UlmvyuRn3Tujmn2lYWrtCWsJe0NOwxTPPQQoymors7CmUn0L2srK7HUqomm4ZgOc0zIIzB0ETBnOFyZNkupwcGVq1VwIaYnC3PwzkBkDxMDYKbeV8lzGumHEHLTU5E+QXFtrV7TZnMqOPetLg0jLxsfLSAOMD1WOdkW9Xv8AE9bx3OuDrm3wfuKeb/v+521/XhSr2cGoyQML8FQQWzIzHHNc9Z7O1+JzQ2HHNpAzMRPoN1LsF1Oqia7TpnJgz9ktdBtIQwARmPMKl3ZNSYglDqPo6HsFYwLQ4xAbTPQlwHylegLzbsE99W1h7CQwUpeOIcBAI/mz/pK9JXrQ9Hm+YstCIikYwiIgCIiALGowEEHQgj1WSIDi7Rd50aS17HDPYiYII9fZbqVStTnGxxI+Juc9Bn6hWd9WWHB43yP1/fJZ2SoXMB3jMLMqVyZuV32o1WC8hUgGJ9+o2UipZ2zMAHiAswwEzAnjGfqsnBXpNeymTTfXRgw6LaVFp1BJEjipBdkpFZnOSjVXrc06hRLQ5dOHwPlRLY4NePL6rNtRRbQ7E6eQCova44aKIvlpmHBabRXaBsVHtNQBVNotsLBK1xWI3xqTes3Wi9XnJjSOcZeqr3Ng4qjsR2bspNgs9S0Owglo1Lo0+5W29rnFE+GSD8RMknefn1UY1zmuT9EnbGL4/JQWwPeZmAp/Zqhhq8yDn0n6LS5TrkpTVB4SfaPqlX/dEbX9jOgq2IO08J9iuWvxhY6HZZT04ro7febaWWr4mNh5rkb3f3xzkyc+J/hHyU/JhByUY+ynxub9+jufw1ogWZz4zc+J5BoIH+c+q65cx2AY9tncHsc3xkjE0iQWt0nmCunXpQWRSMXkf+kgiIpFAREQBERAEREBVX07No8z6/8ACj2R5jXl9l8vdx73PSBC12WoMRzgLhYvRY4+GqxfRnXP5LOzxHFfa1ZdO6V9Sg4VGlonUHkDBn2U3CYhfZAMeq2UwunGaxTwgkk6Krq1y7krO8nxTPT5rnq1qAWe6bj0afHgpdslBwUO1PhQa95woNS3ueYAJWCU96Rv4ce2Z2m0ErGnd0jHU8I1j4j/AKQpFms0ZuEn2H3Kj3lbMw09VdX4+fdP+DNO7eoHS3FZg2mHRGLMDgNvv1W68bOHgg6H25hS7tHfU2vp5MOQxZHwmNM+Cr70tjqJh1I8jOR8j9NVv6ww6+Rx942V1J0Hodj++CnXA7wl3EwDyG/rPot9rvAVRBpNjmSfoFJuewuruDWiGj8xjIDgOfJZo1KM+SNM7XKGMl2fsg20xVfUe2csLcOYBO5B1XSWC5aFADu6bWkfFEuPm45lSqVMNAaMgBAWavjCKepdmWVkms3oIiKZWEREAREQBERAF8JhfVAvOv8ACN8z5bfvkgK28HmoSR06KsaC1wmcJ1BjLniB08wrB8rRWEjNSzoknhYUq8AAbifoP3yXzvsx5/JVdGsWnkQAD5bfvit3faFQ0swlV6+ufVWNOcLZ4D5LmbbbBEA5ngulquIEDgupnJIrb/rRSdnw+a5CtaC7kurvEFzHDiI3VDYbHTGbpeeABDR66rNdVKySw0U2qEXpAp2BzhJmOJ38grSztbTbAAk6ncqcG4yJAgTAWFSiATKsrpjArsuczBlZp1CiVrnbUeDlJIHqYU9tnaVHqZkYTkD6kKySK0/wO0sVlFKm1jdGgAfdbX0w4QQCOBEha7JaA9jXDce+49VuXSogOuGzn/tM6CPkpdCztY3C1oaBsBC2Ih3WEREOBERAEREAREQBERAFz1SuX1HEb6eQ0V1bnxTceR98lzNitR717R8LGlx4F7jhb6NJ6hdR0lCtOuS01GzupbagPCVsw8FM4U1Wi7ODkdoVTaLd3erSeq6x1FVttu4O2XHFMkpYchar7qH8lIn+uPbD9VLo2201xDqj6Y4AkH1JlWbrpjZZts8LnFIk5aa7NZHN1cXfzZ+6sW1GgeIRz1Hr91HY5fccGNj810hpNpASCMwsazBiz0UagwzLco14Hp9VlaHuJgDOBvkufIPlerOQyHz81GcYUqnYz8R9Putn9lbwHojQ0nXDeIb4HHJ2bTwO46roVyJpCMgFa3PeJnA4/wAp+iiGXKIiHAiIgCIiAIiIAiIgCIiAr77qRSj9RA+v0XL9nazniu87vGEcGguDSeZEegXRdozhpF+rWAuMZnhIG8LiLJeFWzhopNYZjHjxaAZRBGanFamcbzDrDTDvNY+NumY4HX1VI2/K5iSxp/hZr/iJ5ea+m8Khgmo4+gnoAFP6bI/VRf0bTi2K24VzTa1SZbVcziBhIPniB9lKp2u07Vmnzpj6QnBoc0y3NnlaX2UKGLbadzRP9Lh8nLNtvr7tpHq4fdcxneSFSzKO+kpLrc/ekP6X/cBajeAz/uqgPMNj/EHFcxkuSNdptbaFJ1R2wnzOgHU/NU92dqi9o72lDozLDIJ5B0Ee6qe0dauX4Xk4HOxBsCAQIgbnrutVkyVka1msola96Ot/+ZYfhf7f6ko3uw6h7fMAj/KSqSi/ipTGKLgSU2XdO1Ndo5p5Tn6HNbCM+BVL3MrfZ3uZo4xw1HodOkKDRYpHbWC1d4wHfQ+akrlruvltIy/wg5E/DyM/D1y5rp6dQOEggjkVA6ZIiIAiIgCIiAIiIAiIgNdeiHtc06OBB8iIK80rNc1xDtQS0+bTB9wvT1xXbCxBlUPHxieogH6e6lGXE448ilByWQrwddYAA/f7hR5RzlqUjM4lg2pwW+lWVTSrwR1n0/2UwPME6ATzOWq6yKLNlZbw9UtltbniRkOeZ+wVhRPXzVbRYmTF8K+NcvqiSIlvsLarS13Q7jmuXqXe6i6HdCNCP3suxcotrs4e2D0PA8V2MuJyUeRTUQp1JqgUqhJIEZGCTyy0GvspVKnxJPsPQK1oqTJrWL7gWLHLNVNFqYyV32WcxjTTaA3MuHOdRyjgqIlZUaxa4EZEGQq5RLIs7pFpslfGxrtJAK3KsmEREAREQBE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372" name="AutoShape 4" descr="data:image/jpeg;base64,/9j/4AAQSkZJRgABAQAAAQABAAD/2wCEAAkGBhIRERUUExQUFRUWFhYVFhYYFhgaGBUaFhQWFBYUFxYYHCYfFxkkGRQYHy8gIycpLCwsFR4xNTAqNSYrLCkBCQoKDgwOGg8PGikkHyQsLCwsKSwsLCwtLC0sLCwsLCwsKSksLCwsLCwsKSwsLCwsLCwsLCwpLCwsLCksLCksLP/AABEIAO4A1AMBIgACEQEDEQH/xAAcAAEAAgMBAQEAAAAAAAAAAAAABAUCAwYHAQj/xABAEAABAwEGAwYEBAMHBAMAAAABAAIRAwQFEiExQVFhgQYTInGRoUKxwdEHMlLwYnKCFCOSotLh8TNDsuIVFiT/xAAaAQEAAwEBAQAAAAAAAAAAAAAAAgMEAQUG/8QAKxEAAgMAAgIBAgUEAwAAAAAAAAECAxESIQQxQRMiUWFxgZFSocHxBTIz/9oADAMBAAIRAxEAPwD3FERAEREAREQBERAEREAREQBERAEREAREQBERAEREAREQBERAEREAREQBERAEREAREQBY1KgaJJAHErJUd61A90AyB891CyfBaThHk8JdW+WgZepyUKpbi4SSfU/IKBjk5wWjnl04pUcSPCDHt7rz53yZrjUkSjfsZTC3UL4J1cuaN1OJknovoqYDAPvn6KheRYvZN1Rfo7Cleo3zVg1wIkLz6heWF8SV1dy2/GSNiJ6j9+y1+P5PN4zPbTxWot0RFvMwXMdre31nsAg/3lXam06fzH4fmon4idsjY2CnS/61QGD+huk+ZIPoV4lb7HWquLnSTqZz1zJWey9RfE01UOa5M7e8/wAca5/6NKmwcTLjPqAp/Zr8bcTsNrY0D9bJy82nXpC8atDSDCjm0LsZtiVaR+u7svajaWB9F7XtPA5jzGo6qWvy/wBi+3dewVJY6WE+NpzBHlxX6PuG/aVsoNrUjLXbbgjUFXJ6UNYWKIi6RCIiAIiIAiIgCIiAIiICNeNbBSe4bNP2XFWW8AJxHVdT2jr4aJA1dl6Zrgq1Ah2eQB1Xk+dY4zSRv8aKcXp0PfBxEHLkP2VtfUH8XvHuqyhVpgSJniplO0jIYs/3sFnhZvsulHDVbcx8Z5Z/7QufttowDXCOH/K6C3NBGryTlAGvoqStdI/Tp+o6fRV2pv0di0vZUstBc6RK6y4Le9tVscgeq5y0EflaQPb0VpclaHNznP8AYKq8fY2IlZ3E9LaVot9tbRpvqPMNY0uPQaDnstAvmg0DFVYDwLvuqrtTbmVGMY1zXhzsRggiG6ac/kvop2KMOR5kK3KSWHndpuevbrR/aKvhxZgTm2dABsAIHTmuisdwgN8WeUKrp3y8F5Eu7t5a9ozkDWODoz5wunslsbUYHNMgiQV5ucnrPUXSxHknbPs7hqGGwDmDGvJcNbLEWHNfo28Lvp1Ww8AheX9q+zbGSWTvkdt5U428OmVSr5do86bUXsP4DX48V6lmObXMLwODmED3DvYLyKrQwuIXqH4C2aba9wGTaLpPNzmAfX0W+Et9GOccPe0RFaZwiIgCIiAIiIAiIgCIiAq7+pAsaTs75tIXGXgQXHkZ+67+8LL3lNzdyMvPZed2+y1GuLmtLiMnN0I2nlzXlebBuSxG/wAV6sM6dpLwGtho0E/bZTrJRa0mXDoB1VeLteJAHkfosrNdlSc5Cw8ZJ+jXxLazvAnOCdzmT9golqsBMx4j56coC21LvOxjrn5qL3j2CB6q2XSxkeD+CqbdlQuOQHPfmt1CjgIOWRz6LZUvXu5JIAHuf39VW0LQXvzOpJ+p9NOqrrrcn9pNQk+jO87WMUyZzhs8eJ3W+66wJHD9yudv2sW1W/zD5qwtFU02MLAXEuYC0akOMEjmNehW29vqKNDWItbdcVN1TvGksedS3Iu5O2d1lSTaBZ2AZkjOB5qPdtpYASTxLT+obemkLbZ6Qq4pzJ95VWt9FOYfG9omuyc17ObmnD/iGXquX7a2kMpl0TsrS0XPamP8NVvd5/mHiH8M/E3zz81znbK0BlnLMnE5DlxI8lGWOSRxak2efAGq/IHM5DWfuv0l+FfY43fZP7wRWrQ+oDq0AeCn0BJPNx4Lz/8ABnsK99YWusyKdPOnPxP+F0cBr5wvdF69aWajyrZP0ERFaUBERAEREAREQBERAEWm1WttNsuMDTzPALn6lvdaamGSGDOBuOa42W11Oev4XyXVqvWmzUyeAVPb7YCS8tgEbDM5b8SpF4WbwhzRMQI9geirrZmY2GQ+6ovkksZdRHvUaBVhZWhpc3wkA8xIK0Er4LUAsHpnpJaigr1K734HUGtM5VGOGXORDh6KybRqNpy4ydJP1W6teAGgkyPISYk8lPtrP7p2kwq2uWncw42rZK7qgcQzCDmS4yB/A2IB5ylnqhtVxdliOFvDLM+rj/lCsqlYluiqrfYy4ADIjfjvPqrvHa170XVpLdZV9tjDC4bZq0pYi2m9uoDXD0/3XP31Zar2FpzkZdNlN7Jdpqfdtp1iKdWmMBDsg7DkCCctswpXLtNHZ/bh0Fa1McJDXU6h1wCWuOxLDp+81nYq72klzQ0RqDMxy210zWirftmHxsPkZ+Shf/Ym18QoguDThJiBPCTqs75TfSKuvgkXzfIa1znOwtAkk7Lk7X2gsRFN7j3z3EQz9HHGNo4bqn7cWh7zgcTAdk0aZNEk9SuawQMQ3Ph5xqfmtFfi9bJ9me+6UZcUfsK7GMFFgpxgwjDGhBEg9ZnqpS4X8Lb5e6y06VY+INHdzqQB+XoBI5Lul6MXqPKsi4yxhERSIBERAEREAREQBaLdbWUabqlQ4WMBJP71PJb1zXa65jbTSok4aTXirUduS38jG89SSdMkBy92XzWvCvVqlpDAQykyM2iJM7TpPmuyuq7e7knUx05LZYLtp0KYp0mBjRw1PMk5kqY0wuYt00fUfDgjJrVS3lZMB5HTlyV4VhXpNc0h2m6jbWpojVZwZxFrq4HSdCtFVmPJWttssSDm06O+h4Fc+bSaTt447eS8eaaeM9iDUlqJFOiKORJw7E5ka5Z6jPiNN0sbnVHFjC7u9SSAIHBuZy8zusq140iOZ09J+inWG7zgBza4mQJjLYHzlX1Q+o8zoqtmoR35ItqY3LCNNvsdCo7mh2mfzCtv7MHcjvz8wo1os+DMjL9Q28+CjfRLdS/grrsi+tKutZA4QQqC29kWOdiAjSegj6LsWUwVmLICs6jJei3kcHeN20rPRe8CSBDfPZSblsYpUGs3ABJ5kS4+pXQX7cjK1MtIg5EHmDI8wq3EBP70Wzxs7/EvrxnH9q6M0KpAz7wyeWULjbpszm16MgOBqMERMy4bb7r0m87Galnr4c8RMdA0H/xXnvZ2xvNqoNBOVRrjywGTI6FbEZPKX3xZ792KpYrVOzGOPUw35O916CvPuw9qw2gN/W1wz1MeL6L0FTh6Mfl79QIiKZlCIiAIiIAol6XpTs9PHUcGiQ0EmASdBOykveACTkBmVzF9W0VxhLQWTIBAMkaEyqrLFBF1NfOXfo3NtD7QfzeDU4TkRsAQrOi2ABsMgqy4rKGU/CAJJMDThp0Vu0zp1UoPY6Tta5YvSMw2VqqD3WbXQV9qNlSKjKk6RzUS11pMbLfRGo3UU0s1I4RHWbbY7bKutFzwCRpvO3XgugaxZGiDkQqrKY2LsuhbKD6OSu+62OeXEYsOQOxJ1AHAceauHBfbJYzTGHmfcmPaFIq0clyqHCGC2fOWkQ0tViWqa2mo9VWNFaK43S2ZbLZ4aemir7NbSK76LxDmgOa7Z40JHAg6jmugY5QaVip1LU0vEkThzIzLZ28lRZUpLr2XQsa9mutTkLn7RdTzie1hcwAuLvhAE4jO+my7ftBdrP7LVgEYWOdAgYsLSYJIOW/RaOxsVbE3ESZxtdJmBJbhHAYYyWaFfC3PyNsZ5R9Zf1Zn7aeaWmqe5cxhDXFpJ5F0kjlquB7KU/8A9tPC6MPeSTwAcPeVdOmhVr035hj3UnDOciWkzPAHJc7djA61tYwinieQJmInIZHUxEaaLRCSka/PpdLg/ab6/M9due091XpvmYcJ8iYPsSvW149OQXsDdFbA8vzV9yZ9REVhgCIiAIiICqv2tk1g3zPkNPf5KkrsgK2vZw70D+EfMqKW5rDauUmehT1FEmzVWsaBwAUgW1nEz5FVFtDo8JA8wsqVz1SATVEkaYfuVZGyb6ig6oJbJl2Hg6GRvyTHootksrqYOridSs3VJHAjb5/RaVudmVpb0b3mCHBZVGysKZkL612XkuoizELY0rUDmsw5SOGms3xA8UqNlZWx2U8CPt9VgKi4DENUK2tIHurCiZKltUWNw5yi/IqvZbMNoB/SWnpOa7F1Fp1aD0CrrVclAknBBOUgkfWFFkoyXyTreCaVQBuI4HgN/VLSAM+K5rsQatPvLO9kBhLsU7nC0tjTYmV0QtIDZJgAZknSMiSei4u5L0c297TSJlrmlzOuCoP8riqLOpxl+x6PiRlZ490El0uX8NL/ACcL+JN3Np3laSRGJlOq2MpL4a6eOYcvP7y8NSm5phwiePhPhd5/6V6t+NNgmpZ64GcOpE/ykPb/AOTl5rVsfeugAgiZhpzOjWngfTRVrqxnqWS+v/x8PWrP166PUOz9Xv30DhJxuYS0a6guHzXsS8Z/CCm8V2NqasD8J/pI+q9mWqHo8Hy5bJfoERFYYwiIgCIiAoO0tFwLarcwBhdyzkH3Psq2lbgV2DmyIOYXK33cndHvKY8G4/R/6/JZLq2nyRsotWcWZtrA5HMLOreeH4vdV1hqSY3WVW8WhxaWeIfwO9nRmqFJ/Br4pklt5VHflDieQ+sKTZK9XEDUa4AnDnG+X1UVl+wMvQgKdZLzFXLLPgfor62t9sqsUlF/asJ1LLJZDVYg5+azK1mEwcEBWbwtTyunDVaH+EqG20ZSpFYqEXQQOR+ahOXFaTrjyeFjd7pEqwC5egwlpJc8HE78r3NiDA/KRw3WT7XWYPDWcY/UGu+gPuoxbcU2dnFKTSOmUau5UlmvyuRn3Tujmn2lYWrtCWsJe0NOwxTPPQQoymors7CmUn0L2srK7HUqomm4ZgOc0zIIzB0ETBnOFyZNkupwcGVq1VwIaYnC3PwzkBkDxMDYKbeV8lzGumHEHLTU5E+QXFtrV7TZnMqOPetLg0jLxsfLSAOMD1WOdkW9Xv8AE9bx3OuDrm3wfuKeb/v+521/XhSr2cGoyQML8FQQWzIzHHNc9Z7O1+JzQ2HHNpAzMRPoN1LsF1Oqia7TpnJgz9ktdBtIQwARmPMKl3ZNSYglDqPo6HsFYwLQ4xAbTPQlwHylegLzbsE99W1h7CQwUpeOIcBAI/mz/pK9JXrQ9Hm+YstCIikYwiIgCIiALGowEEHQgj1WSIDi7Rd50aS17HDPYiYII9fZbqVStTnGxxI+Juc9Bn6hWd9WWHB43yP1/fJZ2SoXMB3jMLMqVyZuV32o1WC8hUgGJ9+o2UipZ2zMAHiAswwEzAnjGfqsnBXpNeymTTfXRgw6LaVFp1BJEjipBdkpFZnOSjVXrc06hRLQ5dOHwPlRLY4NePL6rNtRRbQ7E6eQCova44aKIvlpmHBabRXaBsVHtNQBVNotsLBK1xWI3xqTes3Wi9XnJjSOcZeqr3Ng4qjsR2bspNgs9S0Owglo1Lo0+5W29rnFE+GSD8RMknefn1UY1zmuT9EnbGL4/JQWwPeZmAp/Zqhhq8yDn0n6LS5TrkpTVB4SfaPqlX/dEbX9jOgq2IO08J9iuWvxhY6HZZT04ro7febaWWr4mNh5rkb3f3xzkyc+J/hHyU/JhByUY+ynxub9+jufw1ogWZz4zc+J5BoIH+c+q65cx2AY9tncHsc3xkjE0iQWt0nmCunXpQWRSMXkf+kgiIpFAREQBERAEREBVX07No8z6/8ACj2R5jXl9l8vdx73PSBC12WoMRzgLhYvRY4+GqxfRnXP5LOzxHFfa1ZdO6V9Sg4VGlonUHkDBn2U3CYhfZAMeq2UwunGaxTwgkk6Krq1y7krO8nxTPT5rnq1qAWe6bj0afHgpdslBwUO1PhQa95woNS3ueYAJWCU96Rv4ce2Z2m0ErGnd0jHU8I1j4j/AKQpFms0ZuEn2H3Kj3lbMw09VdX4+fdP+DNO7eoHS3FZg2mHRGLMDgNvv1W68bOHgg6H25hS7tHfU2vp5MOQxZHwmNM+Cr70tjqJh1I8jOR8j9NVv6ww6+Rx942V1J0Hodj++CnXA7wl3EwDyG/rPot9rvAVRBpNjmSfoFJuewuruDWiGj8xjIDgOfJZo1KM+SNM7XKGMl2fsg20xVfUe2csLcOYBO5B1XSWC5aFADu6bWkfFEuPm45lSqVMNAaMgBAWavjCKepdmWVkms3oIiKZWEREAREQBERAF8JhfVAvOv8ACN8z5bfvkgK28HmoSR06KsaC1wmcJ1BjLniB08wrB8rRWEjNSzoknhYUq8AAbifoP3yXzvsx5/JVdGsWnkQAD5bfvit3faFQ0swlV6+ufVWNOcLZ4D5LmbbbBEA5ngulquIEDgupnJIrb/rRSdnw+a5CtaC7kurvEFzHDiI3VDYbHTGbpeeABDR66rNdVKySw0U2qEXpAp2BzhJmOJ38grSztbTbAAk6ncqcG4yJAgTAWFSiATKsrpjArsuczBlZp1CiVrnbUeDlJIHqYU9tnaVHqZkYTkD6kKySK0/wO0sVlFKm1jdGgAfdbX0w4QQCOBEha7JaA9jXDce+49VuXSogOuGzn/tM6CPkpdCztY3C1oaBsBC2Ih3WEREOBERAEREAREQBERAFz1SuX1HEb6eQ0V1bnxTceR98lzNitR717R8LGlx4F7jhb6NJ6hdR0lCtOuS01GzupbagPCVsw8FM4U1Wi7ODkdoVTaLd3erSeq6x1FVttu4O2XHFMkpYchar7qH8lIn+uPbD9VLo2201xDqj6Y4AkH1JlWbrpjZZts8LnFIk5aa7NZHN1cXfzZ+6sW1GgeIRz1Hr91HY5fccGNj810hpNpASCMwsazBiz0UagwzLco14Hp9VlaHuJgDOBvkufIPlerOQyHz81GcYUqnYz8R9Putn9lbwHojQ0nXDeIb4HHJ2bTwO46roVyJpCMgFa3PeJnA4/wAp+iiGXKIiHAiIgCIiAIiIAiIgCIiAr77qRSj9RA+v0XL9nazniu87vGEcGguDSeZEegXRdozhpF+rWAuMZnhIG8LiLJeFWzhopNYZjHjxaAZRBGanFamcbzDrDTDvNY+NumY4HX1VI2/K5iSxp/hZr/iJ5ea+m8Khgmo4+gnoAFP6bI/VRf0bTi2K24VzTa1SZbVcziBhIPniB9lKp2u07Vmnzpj6QnBoc0y3NnlaX2UKGLbadzRP9Lh8nLNtvr7tpHq4fdcxneSFSzKO+kpLrc/ekP6X/cBajeAz/uqgPMNj/EHFcxkuSNdptbaFJ1R2wnzOgHU/NU92dqi9o72lDozLDIJ5B0Ee6qe0dauX4Xk4HOxBsCAQIgbnrutVkyVka1msola96Ot/+ZYfhf7f6ko3uw6h7fMAj/KSqSi/ipTGKLgSU2XdO1Ndo5p5Tn6HNbCM+BVL3MrfZ3uZo4xw1HodOkKDRYpHbWC1d4wHfQ+akrlruvltIy/wg5E/DyM/D1y5rp6dQOEggjkVA6ZIiIAiIgCIiAIiIAiIgNdeiHtc06OBB8iIK80rNc1xDtQS0+bTB9wvT1xXbCxBlUPHxieogH6e6lGXE448ilByWQrwddYAA/f7hR5RzlqUjM4lg2pwW+lWVTSrwR1n0/2UwPME6ATzOWq6yKLNlZbw9UtltbniRkOeZ+wVhRPXzVbRYmTF8K+NcvqiSIlvsLarS13Q7jmuXqXe6i6HdCNCP3suxcotrs4e2D0PA8V2MuJyUeRTUQp1JqgUqhJIEZGCTyy0GvspVKnxJPsPQK1oqTJrWL7gWLHLNVNFqYyV32WcxjTTaA3MuHOdRyjgqIlZUaxa4EZEGQq5RLIs7pFpslfGxrtJAK3KsmEREAREQBE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374" name="AutoShape 6" descr="data:image/jpeg;base64,/9j/4AAQSkZJRgABAQAAAQABAAD/2wCEAAkGBhIRERUUExQUFRUWFhYVFhYYFhgaGBUaFhQWFBYUFxYYHCYfFxkkGRQYHy8gIycpLCwsFR4xNTAqNSYrLCkBCQoKDgwOGg8PGikkHyQsLCwsKSwsLCwtLC0sLCwsLCwsKSksLCwsLCwsKSwsLCwsLCwsLCwpLCwsLCksLCksLP/AABEIAO4A1AMBIgACEQEDEQH/xAAcAAEAAgMBAQEAAAAAAAAAAAAABAUCAwYHAQj/xABAEAABAwEGAwYEBAMHBAMAAAABAAIRAwQFEiExQVFhgQYTInGRoUKxwdEHMlLwYnKCFCOSotLh8TNDsuIVFiT/xAAaAQEAAwEBAQAAAAAAAAAAAAAAAgMEAQUG/8QAKxEAAgMAAgIBAgUEAwAAAAAAAAECAxESIQQxQRMiUWFxgZFSocHxBTIz/9oADAMBAAIRAxEAPwD3FERAEREAREQBERAEREAREQBERAEREAREQBERAEREAREQBERAEREAREQBERAEREAREQBY1KgaJJAHErJUd61A90AyB891CyfBaThHk8JdW+WgZepyUKpbi4SSfU/IKBjk5wWjnl04pUcSPCDHt7rz53yZrjUkSjfsZTC3UL4J1cuaN1OJknovoqYDAPvn6KheRYvZN1Rfo7Cleo3zVg1wIkLz6heWF8SV1dy2/GSNiJ6j9+y1+P5PN4zPbTxWot0RFvMwXMdre31nsAg/3lXam06fzH4fmon4idsjY2CnS/61QGD+huk+ZIPoV4lb7HWquLnSTqZz1zJWey9RfE01UOa5M7e8/wAca5/6NKmwcTLjPqAp/Zr8bcTsNrY0D9bJy82nXpC8atDSDCjm0LsZtiVaR+u7svajaWB9F7XtPA5jzGo6qWvy/wBi+3dewVJY6WE+NpzBHlxX6PuG/aVsoNrUjLXbbgjUFXJ6UNYWKIi6RCIiAIiIAiIgCIiAIiICNeNbBSe4bNP2XFWW8AJxHVdT2jr4aJA1dl6Zrgq1Ah2eQB1Xk+dY4zSRv8aKcXp0PfBxEHLkP2VtfUH8XvHuqyhVpgSJniplO0jIYs/3sFnhZvsulHDVbcx8Z5Z/7QufttowDXCOH/K6C3NBGryTlAGvoqStdI/Tp+o6fRV2pv0di0vZUstBc6RK6y4Le9tVscgeq5y0EflaQPb0VpclaHNznP8AYKq8fY2IlZ3E9LaVot9tbRpvqPMNY0uPQaDnstAvmg0DFVYDwLvuqrtTbmVGMY1zXhzsRggiG6ac/kvop2KMOR5kK3KSWHndpuevbrR/aKvhxZgTm2dABsAIHTmuisdwgN8WeUKrp3y8F5Eu7t5a9ozkDWODoz5wunslsbUYHNMgiQV5ucnrPUXSxHknbPs7hqGGwDmDGvJcNbLEWHNfo28Lvp1Ww8AheX9q+zbGSWTvkdt5U428OmVSr5do86bUXsP4DX48V6lmObXMLwODmED3DvYLyKrQwuIXqH4C2aba9wGTaLpPNzmAfX0W+Et9GOccPe0RFaZwiIgCIiAIiIAiIgCIiAq7+pAsaTs75tIXGXgQXHkZ+67+8LL3lNzdyMvPZed2+y1GuLmtLiMnN0I2nlzXlebBuSxG/wAV6sM6dpLwGtho0E/bZTrJRa0mXDoB1VeLteJAHkfosrNdlSc5Cw8ZJ+jXxLazvAnOCdzmT9golqsBMx4j56coC21LvOxjrn5qL3j2CB6q2XSxkeD+CqbdlQuOQHPfmt1CjgIOWRz6LZUvXu5JIAHuf39VW0LQXvzOpJ+p9NOqrrrcn9pNQk+jO87WMUyZzhs8eJ3W+66wJHD9yudv2sW1W/zD5qwtFU02MLAXEuYC0akOMEjmNehW29vqKNDWItbdcVN1TvGksedS3Iu5O2d1lSTaBZ2AZkjOB5qPdtpYASTxLT+obemkLbZ6Qq4pzJ95VWt9FOYfG9omuyc17ObmnD/iGXquX7a2kMpl0TsrS0XPamP8NVvd5/mHiH8M/E3zz81znbK0BlnLMnE5DlxI8lGWOSRxak2efAGq/IHM5DWfuv0l+FfY43fZP7wRWrQ+oDq0AeCn0BJPNx4Lz/8ABnsK99YWusyKdPOnPxP+F0cBr5wvdF69aWajyrZP0ERFaUBERAEREAREQBERAEWm1WttNsuMDTzPALn6lvdaamGSGDOBuOa42W11Oev4XyXVqvWmzUyeAVPb7YCS8tgEbDM5b8SpF4WbwhzRMQI9geirrZmY2GQ+6ovkksZdRHvUaBVhZWhpc3wkA8xIK0Er4LUAsHpnpJaigr1K734HUGtM5VGOGXORDh6KybRqNpy4ydJP1W6teAGgkyPISYk8lPtrP7p2kwq2uWncw42rZK7qgcQzCDmS4yB/A2IB5ylnqhtVxdliOFvDLM+rj/lCsqlYluiqrfYy4ADIjfjvPqrvHa170XVpLdZV9tjDC4bZq0pYi2m9uoDXD0/3XP31Zar2FpzkZdNlN7Jdpqfdtp1iKdWmMBDsg7DkCCctswpXLtNHZ/bh0Fa1McJDXU6h1wCWuOxLDp+81nYq72klzQ0RqDMxy210zWirftmHxsPkZ+Shf/Ym18QoguDThJiBPCTqs75TfSKuvgkXzfIa1znOwtAkk7Lk7X2gsRFN7j3z3EQz9HHGNo4bqn7cWh7zgcTAdk0aZNEk9SuawQMQ3Ph5xqfmtFfi9bJ9me+6UZcUfsK7GMFFgpxgwjDGhBEg9ZnqpS4X8Lb5e6y06VY+INHdzqQB+XoBI5Lul6MXqPKsi4yxhERSIBERAEREAREQBaLdbWUabqlQ4WMBJP71PJb1zXa65jbTSok4aTXirUduS38jG89SSdMkBy92XzWvCvVqlpDAQykyM2iJM7TpPmuyuq7e7knUx05LZYLtp0KYp0mBjRw1PMk5kqY0wuYt00fUfDgjJrVS3lZMB5HTlyV4VhXpNc0h2m6jbWpojVZwZxFrq4HSdCtFVmPJWttssSDm06O+h4Fc+bSaTt447eS8eaaeM9iDUlqJFOiKORJw7E5ka5Z6jPiNN0sbnVHFjC7u9SSAIHBuZy8zusq140iOZ09J+inWG7zgBza4mQJjLYHzlX1Q+o8zoqtmoR35ItqY3LCNNvsdCo7mh2mfzCtv7MHcjvz8wo1os+DMjL9Q28+CjfRLdS/grrsi+tKutZA4QQqC29kWOdiAjSegj6LsWUwVmLICs6jJei3kcHeN20rPRe8CSBDfPZSblsYpUGs3ABJ5kS4+pXQX7cjK1MtIg5EHmDI8wq3EBP70Wzxs7/EvrxnH9q6M0KpAz7wyeWULjbpszm16MgOBqMERMy4bb7r0m87Galnr4c8RMdA0H/xXnvZ2xvNqoNBOVRrjywGTI6FbEZPKX3xZ792KpYrVOzGOPUw35O916CvPuw9qw2gN/W1wz1MeL6L0FTh6Mfl79QIiKZlCIiAIiIAol6XpTs9PHUcGiQ0EmASdBOykveACTkBmVzF9W0VxhLQWTIBAMkaEyqrLFBF1NfOXfo3NtD7QfzeDU4TkRsAQrOi2ABsMgqy4rKGU/CAJJMDThp0Vu0zp1UoPY6Tta5YvSMw2VqqD3WbXQV9qNlSKjKk6RzUS11pMbLfRGo3UU0s1I4RHWbbY7bKutFzwCRpvO3XgugaxZGiDkQqrKY2LsuhbKD6OSu+62OeXEYsOQOxJ1AHAceauHBfbJYzTGHmfcmPaFIq0clyqHCGC2fOWkQ0tViWqa2mo9VWNFaK43S2ZbLZ4aemir7NbSK76LxDmgOa7Z40JHAg6jmugY5QaVip1LU0vEkThzIzLZ28lRZUpLr2XQsa9mutTkLn7RdTzie1hcwAuLvhAE4jO+my7ftBdrP7LVgEYWOdAgYsLSYJIOW/RaOxsVbE3ESZxtdJmBJbhHAYYyWaFfC3PyNsZ5R9Zf1Zn7aeaWmqe5cxhDXFpJ5F0kjlquB7KU/8A9tPC6MPeSTwAcPeVdOmhVr035hj3UnDOciWkzPAHJc7djA61tYwinieQJmInIZHUxEaaLRCSka/PpdLg/ab6/M9due091XpvmYcJ8iYPsSvW149OQXsDdFbA8vzV9yZ9REVhgCIiAIiICqv2tk1g3zPkNPf5KkrsgK2vZw70D+EfMqKW5rDauUmehT1FEmzVWsaBwAUgW1nEz5FVFtDo8JA8wsqVz1SATVEkaYfuVZGyb6ig6oJbJl2Hg6GRvyTHootksrqYOridSs3VJHAjb5/RaVudmVpb0b3mCHBZVGysKZkL612XkuoizELY0rUDmsw5SOGms3xA8UqNlZWx2U8CPt9VgKi4DENUK2tIHurCiZKltUWNw5yi/IqvZbMNoB/SWnpOa7F1Fp1aD0CrrVclAknBBOUgkfWFFkoyXyTreCaVQBuI4HgN/VLSAM+K5rsQatPvLO9kBhLsU7nC0tjTYmV0QtIDZJgAZknSMiSei4u5L0c297TSJlrmlzOuCoP8riqLOpxl+x6PiRlZ490El0uX8NL/ACcL+JN3Np3laSRGJlOq2MpL4a6eOYcvP7y8NSm5phwiePhPhd5/6V6t+NNgmpZ64GcOpE/ykPb/AOTl5rVsfeugAgiZhpzOjWngfTRVrqxnqWS+v/x8PWrP166PUOz9Xv30DhJxuYS0a6guHzXsS8Z/CCm8V2NqasD8J/pI+q9mWqHo8Hy5bJfoERFYYwiIgCIiAoO0tFwLarcwBhdyzkH3Psq2lbgV2DmyIOYXK33cndHvKY8G4/R/6/JZLq2nyRsotWcWZtrA5HMLOreeH4vdV1hqSY3WVW8WhxaWeIfwO9nRmqFJ/Br4pklt5VHflDieQ+sKTZK9XEDUa4AnDnG+X1UVl+wMvQgKdZLzFXLLPgfor62t9sqsUlF/asJ1LLJZDVYg5+azK1mEwcEBWbwtTyunDVaH+EqG20ZSpFYqEXQQOR+ahOXFaTrjyeFjd7pEqwC5egwlpJc8HE78r3NiDA/KRw3WT7XWYPDWcY/UGu+gPuoxbcU2dnFKTSOmUau5UlmvyuRn3Tujmn2lYWrtCWsJe0NOwxTPPQQoymors7CmUn0L2srK7HUqomm4ZgOc0zIIzB0ETBnOFyZNkupwcGVq1VwIaYnC3PwzkBkDxMDYKbeV8lzGumHEHLTU5E+QXFtrV7TZnMqOPetLg0jLxsfLSAOMD1WOdkW9Xv8AE9bx3OuDrm3wfuKeb/v+521/XhSr2cGoyQML8FQQWzIzHHNc9Z7O1+JzQ2HHNpAzMRPoN1LsF1Oqia7TpnJgz9ktdBtIQwARmPMKl3ZNSYglDqPo6HsFYwLQ4xAbTPQlwHylegLzbsE99W1h7CQwUpeOIcBAI/mz/pK9JXrQ9Hm+YstCIikYwiIgCIiALGowEEHQgj1WSIDi7Rd50aS17HDPYiYII9fZbqVStTnGxxI+Juc9Bn6hWd9WWHB43yP1/fJZ2SoXMB3jMLMqVyZuV32o1WC8hUgGJ9+o2UipZ2zMAHiAswwEzAnjGfqsnBXpNeymTTfXRgw6LaVFp1BJEjipBdkpFZnOSjVXrc06hRLQ5dOHwPlRLY4NePL6rNtRRbQ7E6eQCova44aKIvlpmHBabRXaBsVHtNQBVNotsLBK1xWI3xqTes3Wi9XnJjSOcZeqr3Ng4qjsR2bspNgs9S0Owglo1Lo0+5W29rnFE+GSD8RMknefn1UY1zmuT9EnbGL4/JQWwPeZmAp/Zqhhq8yDn0n6LS5TrkpTVB4SfaPqlX/dEbX9jOgq2IO08J9iuWvxhY6HZZT04ro7febaWWr4mNh5rkb3f3xzkyc+J/hHyU/JhByUY+ynxub9+jufw1ogWZz4zc+J5BoIH+c+q65cx2AY9tncHsc3xkjE0iQWt0nmCunXpQWRSMXkf+kgiIpFAREQBERAEREBVX07No8z6/8ACj2R5jXl9l8vdx73PSBC12WoMRzgLhYvRY4+GqxfRnXP5LOzxHFfa1ZdO6V9Sg4VGlonUHkDBn2U3CYhfZAMeq2UwunGaxTwgkk6Krq1y7krO8nxTPT5rnq1qAWe6bj0afHgpdslBwUO1PhQa95woNS3ueYAJWCU96Rv4ce2Z2m0ErGnd0jHU8I1j4j/AKQpFms0ZuEn2H3Kj3lbMw09VdX4+fdP+DNO7eoHS3FZg2mHRGLMDgNvv1W68bOHgg6H25hS7tHfU2vp5MOQxZHwmNM+Cr70tjqJh1I8jOR8j9NVv6ww6+Rx942V1J0Hodj++CnXA7wl3EwDyG/rPot9rvAVRBpNjmSfoFJuewuruDWiGj8xjIDgOfJZo1KM+SNM7XKGMl2fsg20xVfUe2csLcOYBO5B1XSWC5aFADu6bWkfFEuPm45lSqVMNAaMgBAWavjCKepdmWVkms3oIiKZWEREAREQBERAF8JhfVAvOv8ACN8z5bfvkgK28HmoSR06KsaC1wmcJ1BjLniB08wrB8rRWEjNSzoknhYUq8AAbifoP3yXzvsx5/JVdGsWnkQAD5bfvit3faFQ0swlV6+ufVWNOcLZ4D5LmbbbBEA5ngulquIEDgupnJIrb/rRSdnw+a5CtaC7kurvEFzHDiI3VDYbHTGbpeeABDR66rNdVKySw0U2qEXpAp2BzhJmOJ38grSztbTbAAk6ncqcG4yJAgTAWFSiATKsrpjArsuczBlZp1CiVrnbUeDlJIHqYU9tnaVHqZkYTkD6kKySK0/wO0sVlFKm1jdGgAfdbX0w4QQCOBEha7JaA9jXDce+49VuXSogOuGzn/tM6CPkpdCztY3C1oaBsBC2Ih3WEREOBERAEREAREQBERAFz1SuX1HEb6eQ0V1bnxTceR98lzNitR717R8LGlx4F7jhb6NJ6hdR0lCtOuS01GzupbagPCVsw8FM4U1Wi7ODkdoVTaLd3erSeq6x1FVttu4O2XHFMkpYchar7qH8lIn+uPbD9VLo2201xDqj6Y4AkH1JlWbrpjZZts8LnFIk5aa7NZHN1cXfzZ+6sW1GgeIRz1Hr91HY5fccGNj810hpNpASCMwsazBiz0UagwzLco14Hp9VlaHuJgDOBvkufIPlerOQyHz81GcYUqnYz8R9Putn9lbwHojQ0nXDeIb4HHJ2bTwO46roVyJpCMgFa3PeJnA4/wAp+iiGXKIiHAiIgCIiAIiIAiIgCIiAr77qRSj9RA+v0XL9nazniu87vGEcGguDSeZEegXRdozhpF+rWAuMZnhIG8LiLJeFWzhopNYZjHjxaAZRBGanFamcbzDrDTDvNY+NumY4HX1VI2/K5iSxp/hZr/iJ5ea+m8Khgmo4+gnoAFP6bI/VRf0bTi2K24VzTa1SZbVcziBhIPniB9lKp2u07Vmnzpj6QnBoc0y3NnlaX2UKGLbadzRP9Lh8nLNtvr7tpHq4fdcxneSFSzKO+kpLrc/ekP6X/cBajeAz/uqgPMNj/EHFcxkuSNdptbaFJ1R2wnzOgHU/NU92dqi9o72lDozLDIJ5B0Ee6qe0dauX4Xk4HOxBsCAQIgbnrutVkyVka1msola96Ot/+ZYfhf7f6ko3uw6h7fMAj/KSqSi/ipTGKLgSU2XdO1Ndo5p5Tn6HNbCM+BVL3MrfZ3uZo4xw1HodOkKDRYpHbWC1d4wHfQ+akrlruvltIy/wg5E/DyM/D1y5rp6dQOEggjkVA6ZIiIAiIgCIiAIiIAiIgNdeiHtc06OBB8iIK80rNc1xDtQS0+bTB9wvT1xXbCxBlUPHxieogH6e6lGXE448ilByWQrwddYAA/f7hR5RzlqUjM4lg2pwW+lWVTSrwR1n0/2UwPME6ATzOWq6yKLNlZbw9UtltbniRkOeZ+wVhRPXzVbRYmTF8K+NcvqiSIlvsLarS13Q7jmuXqXe6i6HdCNCP3suxcotrs4e2D0PA8V2MuJyUeRTUQp1JqgUqhJIEZGCTyy0GvspVKnxJPsPQK1oqTJrWL7gWLHLNVNFqYyV32WcxjTTaA3MuHOdRyjgqIlZUaxa4EZEGQq5RLIs7pFpslfGxrtJAK3KsmEREAREQBE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376" name="AutoShape 8" descr="data:image/jpeg;base64,/9j/4AAQSkZJRgABAQAAAQABAAD/2wCEAAkGBhIRERUUExQUFRUWFhYVFhYYFhgaGBUaFhQWFBYUFxYYHCYfFxkkGRQYHy8gIycpLCwsFR4xNTAqNSYrLCkBCQoKDgwOGg8PGikkHyQsLCwsKSwsLCwtLC0sLCwsLCwsKSksLCwsLCwsKSwsLCwsLCwsLCwpLCwsLCksLCksLP/AABEIAO4A1AMBIgACEQEDEQH/xAAcAAEAAgMBAQEAAAAAAAAAAAAABAUCAwYHAQj/xABAEAABAwEGAwYEBAMHBAMAAAABAAIRAwQFEiExQVFhgQYTInGRoUKxwdEHMlLwYnKCFCOSotLh8TNDsuIVFiT/xAAaAQEAAwEBAQAAAAAAAAAAAAAAAgMEAQUG/8QAKxEAAgMAAgIBAgUEAwAAAAAAAAECAxESIQQxQRMiUWFxgZFSocHxBTIz/9oADAMBAAIRAxEAPwD3FERAEREAREQBERAEREAREQBERAEREAREQBERAEREAREQBERAEREAREQBERAEREAREQBY1KgaJJAHErJUd61A90AyB891CyfBaThHk8JdW+WgZepyUKpbi4SSfU/IKBjk5wWjnl04pUcSPCDHt7rz53yZrjUkSjfsZTC3UL4J1cuaN1OJknovoqYDAPvn6KheRYvZN1Rfo7Cleo3zVg1wIkLz6heWF8SV1dy2/GSNiJ6j9+y1+P5PN4zPbTxWot0RFvMwXMdre31nsAg/3lXam06fzH4fmon4idsjY2CnS/61QGD+huk+ZIPoV4lb7HWquLnSTqZz1zJWey9RfE01UOa5M7e8/wAca5/6NKmwcTLjPqAp/Zr8bcTsNrY0D9bJy82nXpC8atDSDCjm0LsZtiVaR+u7svajaWB9F7XtPA5jzGo6qWvy/wBi+3dewVJY6WE+NpzBHlxX6PuG/aVsoNrUjLXbbgjUFXJ6UNYWKIi6RCIiAIiIAiIgCIiAIiICNeNbBSe4bNP2XFWW8AJxHVdT2jr4aJA1dl6Zrgq1Ah2eQB1Xk+dY4zSRv8aKcXp0PfBxEHLkP2VtfUH8XvHuqyhVpgSJniplO0jIYs/3sFnhZvsulHDVbcx8Z5Z/7QufttowDXCOH/K6C3NBGryTlAGvoqStdI/Tp+o6fRV2pv0di0vZUstBc6RK6y4Le9tVscgeq5y0EflaQPb0VpclaHNznP8AYKq8fY2IlZ3E9LaVot9tbRpvqPMNY0uPQaDnstAvmg0DFVYDwLvuqrtTbmVGMY1zXhzsRggiG6ac/kvop2KMOR5kK3KSWHndpuevbrR/aKvhxZgTm2dABsAIHTmuisdwgN8WeUKrp3y8F5Eu7t5a9ozkDWODoz5wunslsbUYHNMgiQV5ucnrPUXSxHknbPs7hqGGwDmDGvJcNbLEWHNfo28Lvp1Ww8AheX9q+zbGSWTvkdt5U428OmVSr5do86bUXsP4DX48V6lmObXMLwODmED3DvYLyKrQwuIXqH4C2aba9wGTaLpPNzmAfX0W+Et9GOccPe0RFaZwiIgCIiAIiIAiIgCIiAq7+pAsaTs75tIXGXgQXHkZ+67+8LL3lNzdyMvPZed2+y1GuLmtLiMnN0I2nlzXlebBuSxG/wAV6sM6dpLwGtho0E/bZTrJRa0mXDoB1VeLteJAHkfosrNdlSc5Cw8ZJ+jXxLazvAnOCdzmT9golqsBMx4j56coC21LvOxjrn5qL3j2CB6q2XSxkeD+CqbdlQuOQHPfmt1CjgIOWRz6LZUvXu5JIAHuf39VW0LQXvzOpJ+p9NOqrrrcn9pNQk+jO87WMUyZzhs8eJ3W+66wJHD9yudv2sW1W/zD5qwtFU02MLAXEuYC0akOMEjmNehW29vqKNDWItbdcVN1TvGksedS3Iu5O2d1lSTaBZ2AZkjOB5qPdtpYASTxLT+obemkLbZ6Qq4pzJ95VWt9FOYfG9omuyc17ObmnD/iGXquX7a2kMpl0TsrS0XPamP8NVvd5/mHiH8M/E3zz81znbK0BlnLMnE5DlxI8lGWOSRxak2efAGq/IHM5DWfuv0l+FfY43fZP7wRWrQ+oDq0AeCn0BJPNx4Lz/8ABnsK99YWusyKdPOnPxP+F0cBr5wvdF69aWajyrZP0ERFaUBERAEREAREQBERAEWm1WttNsuMDTzPALn6lvdaamGSGDOBuOa42W11Oev4XyXVqvWmzUyeAVPb7YCS8tgEbDM5b8SpF4WbwhzRMQI9geirrZmY2GQ+6ovkksZdRHvUaBVhZWhpc3wkA8xIK0Er4LUAsHpnpJaigr1K734HUGtM5VGOGXORDh6KybRqNpy4ydJP1W6teAGgkyPISYk8lPtrP7p2kwq2uWncw42rZK7qgcQzCDmS4yB/A2IB5ylnqhtVxdliOFvDLM+rj/lCsqlYluiqrfYy4ADIjfjvPqrvHa170XVpLdZV9tjDC4bZq0pYi2m9uoDXD0/3XP31Zar2FpzkZdNlN7Jdpqfdtp1iKdWmMBDsg7DkCCctswpXLtNHZ/bh0Fa1McJDXU6h1wCWuOxLDp+81nYq72klzQ0RqDMxy210zWirftmHxsPkZ+Shf/Ym18QoguDThJiBPCTqs75TfSKuvgkXzfIa1znOwtAkk7Lk7X2gsRFN7j3z3EQz9HHGNo4bqn7cWh7zgcTAdk0aZNEk9SuawQMQ3Ph5xqfmtFfi9bJ9me+6UZcUfsK7GMFFgpxgwjDGhBEg9ZnqpS4X8Lb5e6y06VY+INHdzqQB+XoBI5Lul6MXqPKsi4yxhERSIBERAEREAREQBaLdbWUabqlQ4WMBJP71PJb1zXa65jbTSok4aTXirUduS38jG89SSdMkBy92XzWvCvVqlpDAQykyM2iJM7TpPmuyuq7e7knUx05LZYLtp0KYp0mBjRw1PMk5kqY0wuYt00fUfDgjJrVS3lZMB5HTlyV4VhXpNc0h2m6jbWpojVZwZxFrq4HSdCtFVmPJWttssSDm06O+h4Fc+bSaTt447eS8eaaeM9iDUlqJFOiKORJw7E5ka5Z6jPiNN0sbnVHFjC7u9SSAIHBuZy8zusq140iOZ09J+inWG7zgBza4mQJjLYHzlX1Q+o8zoqtmoR35ItqY3LCNNvsdCo7mh2mfzCtv7MHcjvz8wo1os+DMjL9Q28+CjfRLdS/grrsi+tKutZA4QQqC29kWOdiAjSegj6LsWUwVmLICs6jJei3kcHeN20rPRe8CSBDfPZSblsYpUGs3ABJ5kS4+pXQX7cjK1MtIg5EHmDI8wq3EBP70Wzxs7/EvrxnH9q6M0KpAz7wyeWULjbpszm16MgOBqMERMy4bb7r0m87Galnr4c8RMdA0H/xXnvZ2xvNqoNBOVRrjywGTI6FbEZPKX3xZ792KpYrVOzGOPUw35O916CvPuw9qw2gN/W1wz1MeL6L0FTh6Mfl79QIiKZlCIiAIiIAol6XpTs9PHUcGiQ0EmASdBOykveACTkBmVzF9W0VxhLQWTIBAMkaEyqrLFBF1NfOXfo3NtD7QfzeDU4TkRsAQrOi2ABsMgqy4rKGU/CAJJMDThp0Vu0zp1UoPY6Tta5YvSMw2VqqD3WbXQV9qNlSKjKk6RzUS11pMbLfRGo3UU0s1I4RHWbbY7bKutFzwCRpvO3XgugaxZGiDkQqrKY2LsuhbKD6OSu+62OeXEYsOQOxJ1AHAceauHBfbJYzTGHmfcmPaFIq0clyqHCGC2fOWkQ0tViWqa2mo9VWNFaK43S2ZbLZ4aemir7NbSK76LxDmgOa7Z40JHAg6jmugY5QaVip1LU0vEkThzIzLZ28lRZUpLr2XQsa9mutTkLn7RdTzie1hcwAuLvhAE4jO+my7ftBdrP7LVgEYWOdAgYsLSYJIOW/RaOxsVbE3ESZxtdJmBJbhHAYYyWaFfC3PyNsZ5R9Zf1Zn7aeaWmqe5cxhDXFpJ5F0kjlquB7KU/8A9tPC6MPeSTwAcPeVdOmhVr035hj3UnDOciWkzPAHJc7djA61tYwinieQJmInIZHUxEaaLRCSka/PpdLg/ab6/M9due091XpvmYcJ8iYPsSvW149OQXsDdFbA8vzV9yZ9REVhgCIiAIiICqv2tk1g3zPkNPf5KkrsgK2vZw70D+EfMqKW5rDauUmehT1FEmzVWsaBwAUgW1nEz5FVFtDo8JA8wsqVz1SATVEkaYfuVZGyb6ig6oJbJl2Hg6GRvyTHootksrqYOridSs3VJHAjb5/RaVudmVpb0b3mCHBZVGysKZkL612XkuoizELY0rUDmsw5SOGms3xA8UqNlZWx2U8CPt9VgKi4DENUK2tIHurCiZKltUWNw5yi/IqvZbMNoB/SWnpOa7F1Fp1aD0CrrVclAknBBOUgkfWFFkoyXyTreCaVQBuI4HgN/VLSAM+K5rsQatPvLO9kBhLsU7nC0tjTYmV0QtIDZJgAZknSMiSei4u5L0c297TSJlrmlzOuCoP8riqLOpxl+x6PiRlZ490El0uX8NL/ACcL+JN3Np3laSRGJlOq2MpL4a6eOYcvP7y8NSm5phwiePhPhd5/6V6t+NNgmpZ64GcOpE/ykPb/AOTl5rVsfeugAgiZhpzOjWngfTRVrqxnqWS+v/x8PWrP166PUOz9Xv30DhJxuYS0a6guHzXsS8Z/CCm8V2NqasD8J/pI+q9mWqHo8Hy5bJfoERFYYwiIgCIiAoO0tFwLarcwBhdyzkH3Psq2lbgV2DmyIOYXK33cndHvKY8G4/R/6/JZLq2nyRsotWcWZtrA5HMLOreeH4vdV1hqSY3WVW8WhxaWeIfwO9nRmqFJ/Br4pklt5VHflDieQ+sKTZK9XEDUa4AnDnG+X1UVl+wMvQgKdZLzFXLLPgfor62t9sqsUlF/asJ1LLJZDVYg5+azK1mEwcEBWbwtTyunDVaH+EqG20ZSpFYqEXQQOR+ahOXFaTrjyeFjd7pEqwC5egwlpJc8HE78r3NiDA/KRw3WT7XWYPDWcY/UGu+gPuoxbcU2dnFKTSOmUau5UlmvyuRn3Tujmn2lYWrtCWsJe0NOwxTPPQQoymors7CmUn0L2srK7HUqomm4ZgOc0zIIzB0ETBnOFyZNkupwcGVq1VwIaYnC3PwzkBkDxMDYKbeV8lzGumHEHLTU5E+QXFtrV7TZnMqOPetLg0jLxsfLSAOMD1WOdkW9Xv8AE9bx3OuDrm3wfuKeb/v+521/XhSr2cGoyQML8FQQWzIzHHNc9Z7O1+JzQ2HHNpAzMRPoN1LsF1Oqia7TpnJgz9ktdBtIQwARmPMKl3ZNSYglDqPo6HsFYwLQ4xAbTPQlwHylegLzbsE99W1h7CQwUpeOIcBAI/mz/pK9JXrQ9Hm+YstCIikYwiIgCIiALGowEEHQgj1WSIDi7Rd50aS17HDPYiYII9fZbqVStTnGxxI+Juc9Bn6hWd9WWHB43yP1/fJZ2SoXMB3jMLMqVyZuV32o1WC8hUgGJ9+o2UipZ2zMAHiAswwEzAnjGfqsnBXpNeymTTfXRgw6LaVFp1BJEjipBdkpFZnOSjVXrc06hRLQ5dOHwPlRLY4NePL6rNtRRbQ7E6eQCova44aKIvlpmHBabRXaBsVHtNQBVNotsLBK1xWI3xqTes3Wi9XnJjSOcZeqr3Ng4qjsR2bspNgs9S0Owglo1Lo0+5W29rnFE+GSD8RMknefn1UY1zmuT9EnbGL4/JQWwPeZmAp/Zqhhq8yDn0n6LS5TrkpTVB4SfaPqlX/dEbX9jOgq2IO08J9iuWvxhY6HZZT04ro7febaWWr4mNh5rkb3f3xzkyc+J/hHyU/JhByUY+ynxub9+jufw1ogWZz4zc+J5BoIH+c+q65cx2AY9tncHsc3xkjE0iQWt0nmCunXpQWRSMXkf+kgiIpFAREQBERAEREBVX07No8z6/8ACj2R5jXl9l8vdx73PSBC12WoMRzgLhYvRY4+GqxfRnXP5LOzxHFfa1ZdO6V9Sg4VGlonUHkDBn2U3CYhfZAMeq2UwunGaxTwgkk6Krq1y7krO8nxTPT5rnq1qAWe6bj0afHgpdslBwUO1PhQa95woNS3ueYAJWCU96Rv4ce2Z2m0ErGnd0jHU8I1j4j/AKQpFms0ZuEn2H3Kj3lbMw09VdX4+fdP+DNO7eoHS3FZg2mHRGLMDgNvv1W68bOHgg6H25hS7tHfU2vp5MOQxZHwmNM+Cr70tjqJh1I8jOR8j9NVv6ww6+Rx942V1J0Hodj++CnXA7wl3EwDyG/rPot9rvAVRBpNjmSfoFJuewuruDWiGj8xjIDgOfJZo1KM+SNM7XKGMl2fsg20xVfUe2csLcOYBO5B1XSWC5aFADu6bWkfFEuPm45lSqVMNAaMgBAWavjCKepdmWVkms3oIiKZWEREAREQBERAF8JhfVAvOv8ACN8z5bfvkgK28HmoSR06KsaC1wmcJ1BjLniB08wrB8rRWEjNSzoknhYUq8AAbifoP3yXzvsx5/JVdGsWnkQAD5bfvit3faFQ0swlV6+ufVWNOcLZ4D5LmbbbBEA5ngulquIEDgupnJIrb/rRSdnw+a5CtaC7kurvEFzHDiI3VDYbHTGbpeeABDR66rNdVKySw0U2qEXpAp2BzhJmOJ38grSztbTbAAk6ncqcG4yJAgTAWFSiATKsrpjArsuczBlZp1CiVrnbUeDlJIHqYU9tnaVHqZkYTkD6kKySK0/wO0sVlFKm1jdGgAfdbX0w4QQCOBEha7JaA9jXDce+49VuXSogOuGzn/tM6CPkpdCztY3C1oaBsBC2Ih3WEREOBERAEREAREQBERAFz1SuX1HEb6eQ0V1bnxTceR98lzNitR717R8LGlx4F7jhb6NJ6hdR0lCtOuS01GzupbagPCVsw8FM4U1Wi7ODkdoVTaLd3erSeq6x1FVttu4O2XHFMkpYchar7qH8lIn+uPbD9VLo2201xDqj6Y4AkH1JlWbrpjZZts8LnFIk5aa7NZHN1cXfzZ+6sW1GgeIRz1Hr91HY5fccGNj810hpNpASCMwsazBiz0UagwzLco14Hp9VlaHuJgDOBvkufIPlerOQyHz81GcYUqnYz8R9Putn9lbwHojQ0nXDeIb4HHJ2bTwO46roVyJpCMgFa3PeJnA4/wAp+iiGXKIiHAiIgCIiAIiIAiIgCIiAr77qRSj9RA+v0XL9nazniu87vGEcGguDSeZEegXRdozhpF+rWAuMZnhIG8LiLJeFWzhopNYZjHjxaAZRBGanFamcbzDrDTDvNY+NumY4HX1VI2/K5iSxp/hZr/iJ5ea+m8Khgmo4+gnoAFP6bI/VRf0bTi2K24VzTa1SZbVcziBhIPniB9lKp2u07Vmnzpj6QnBoc0y3NnlaX2UKGLbadzRP9Lh8nLNtvr7tpHq4fdcxneSFSzKO+kpLrc/ekP6X/cBajeAz/uqgPMNj/EHFcxkuSNdptbaFJ1R2wnzOgHU/NU92dqi9o72lDozLDIJ5B0Ee6qe0dauX4Xk4HOxBsCAQIgbnrutVkyVka1msola96Ot/+ZYfhf7f6ko3uw6h7fMAj/KSqSi/ipTGKLgSU2XdO1Ndo5p5Tn6HNbCM+BVL3MrfZ3uZo4xw1HodOkKDRYpHbWC1d4wHfQ+akrlruvltIy/wg5E/DyM/D1y5rp6dQOEggjkVA6ZIiIAiIgCIiAIiIAiIgNdeiHtc06OBB8iIK80rNc1xDtQS0+bTB9wvT1xXbCxBlUPHxieogH6e6lGXE448ilByWQrwddYAA/f7hR5RzlqUjM4lg2pwW+lWVTSrwR1n0/2UwPME6ATzOWq6yKLNlZbw9UtltbniRkOeZ+wVhRPXzVbRYmTF8K+NcvqiSIlvsLarS13Q7jmuXqXe6i6HdCNCP3suxcotrs4e2D0PA8V2MuJyUeRTUQp1JqgUqhJIEZGCTyy0GvspVKnxJPsPQK1oqTJrWL7gWLHLNVNFqYyV32WcxjTTaA3MuHOdRyjgqIlZUaxa4EZEGQq5RLIs7pFpslfGxrtJAK3KsmEREAREQBER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8378" name="Picture 10" descr="http://t3.gstatic.com/images?q=tbn:ANd9GcTafJvXRsXwh0HJhPKe0xFfRdvpsz1uYgUyTpxpT0hQX0-acPB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038600"/>
            <a:ext cx="1764766" cy="19812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28600" y="6096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Día de la madre</a:t>
            </a:r>
            <a:endParaRPr lang="en-U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80" name="Picture 12" descr="http://www.quieroletras.com/img/photos/a397navidad-sam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4038600"/>
            <a:ext cx="2133600" cy="2150806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25908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Navidad</a:t>
            </a:r>
            <a:endParaRPr lang="en-US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172200" y="4876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+ 90% son importados </a:t>
            </a:r>
            <a:endParaRPr lang="en-US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13 Diagrama"/>
          <p:cNvGraphicFramePr/>
          <p:nvPr/>
        </p:nvGraphicFramePr>
        <p:xfrm>
          <a:off x="4800600" y="3581400"/>
          <a:ext cx="4114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Insatisfecha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62000" y="1295400"/>
          <a:ext cx="4538345" cy="1920240"/>
        </p:xfrm>
        <a:graphic>
          <a:graphicData uri="http://schemas.openxmlformats.org/drawingml/2006/table">
            <a:tbl>
              <a:tblPr/>
              <a:tblGrid>
                <a:gridCol w="1113790"/>
                <a:gridCol w="1196975"/>
                <a:gridCol w="1113790"/>
                <a:gridCol w="111379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Años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Demanda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Oferta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Demanda Insatifecha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680,000,000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161,852,367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518,147,633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850,000,000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171,906,752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678,093,248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1,000,000,000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199,854,693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800,145,307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1,150,000,000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297,385,090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852,614,910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1,250,000,000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308,962,560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D1B1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941,037,440</a:t>
                      </a: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609600" y="53340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Hay oportunidades de comercializar línea blanca en el mercado peruano ya que tienen una alta demanda insatisfecha que puede ser cubierta.</a:t>
            </a:r>
            <a:endParaRPr lang="en-US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62000" y="3276600"/>
            <a:ext cx="2438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Millones de dólares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Vértice">
      <a:dk1>
        <a:sysClr val="windowText" lastClr="80008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80008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5153</TotalTime>
  <Words>327</Words>
  <Application>Microsoft Office PowerPoint</Application>
  <PresentationFormat>Presentación en pantalla (4:3)</PresentationFormat>
  <Paragraphs>112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Flujo</vt:lpstr>
      <vt:lpstr> PLAN DE COMERCIO EXTERIOR Y NEGOCIACIÓN INTERNACIONAL PARA LA EXPORTACIÓN DE LÍNEA BLANCA  BAJO LA FIGURA DE TRADING DESDE CUENCA HACIA EL PERÚ </vt:lpstr>
      <vt:lpstr>El mercado del sector de línea blanca en el Ecuador.  </vt:lpstr>
      <vt:lpstr>Situación actual  </vt:lpstr>
      <vt:lpstr>Cifras Comerciales</vt:lpstr>
      <vt:lpstr>Oferta Exportable </vt:lpstr>
      <vt:lpstr>Estudio de Mercado </vt:lpstr>
      <vt:lpstr>Diapositiva 7</vt:lpstr>
      <vt:lpstr>Mercado de Electrodomésticos </vt:lpstr>
      <vt:lpstr>Demanda Insatisfecha  </vt:lpstr>
      <vt:lpstr>Trading</vt:lpstr>
      <vt:lpstr>Diapositiva 11</vt:lpstr>
      <vt:lpstr>Diapositiva 12</vt:lpstr>
      <vt:lpstr>Diapositiva 13</vt:lpstr>
      <vt:lpstr>Termino de Negociación</vt:lpstr>
      <vt:lpstr>Forma de Pago</vt:lpstr>
      <vt:lpstr>Estudio Financiero</vt:lpstr>
      <vt:lpstr>Diapositiva 17</vt:lpstr>
      <vt:lpstr>Diapositiva 18</vt:lpstr>
      <vt:lpstr>Conclusiones</vt:lpstr>
      <vt:lpstr>Recomendaciones</vt:lpstr>
      <vt:lpstr>Diapositiva 21</vt:lpstr>
      <vt:lpstr>Diapositiva 22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459</cp:revision>
  <dcterms:created xsi:type="dcterms:W3CDTF">2012-12-04T02:30:17Z</dcterms:created>
  <dcterms:modified xsi:type="dcterms:W3CDTF">2013-03-20T15:34:32Z</dcterms:modified>
</cp:coreProperties>
</file>