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40" r:id="rId1"/>
  </p:sldMasterIdLst>
  <p:sldIdLst>
    <p:sldId id="256" r:id="rId2"/>
    <p:sldId id="257" r:id="rId3"/>
    <p:sldId id="263" r:id="rId4"/>
    <p:sldId id="258" r:id="rId5"/>
    <p:sldId id="264" r:id="rId6"/>
    <p:sldId id="259" r:id="rId7"/>
    <p:sldId id="260" r:id="rId8"/>
    <p:sldId id="261" r:id="rId9"/>
    <p:sldId id="262" r:id="rId10"/>
    <p:sldId id="265" r:id="rId11"/>
    <p:sldId id="266" r:id="rId12"/>
    <p:sldId id="267" r:id="rId13"/>
    <p:sldId id="268" r:id="rId14"/>
    <p:sldId id="269" r:id="rId15"/>
    <p:sldId id="270" r:id="rId16"/>
    <p:sldId id="271" r:id="rId17"/>
    <p:sldId id="275" r:id="rId18"/>
    <p:sldId id="276" r:id="rId19"/>
    <p:sldId id="278" r:id="rId20"/>
    <p:sldId id="280" r:id="rId21"/>
    <p:sldId id="279" r:id="rId22"/>
    <p:sldId id="281" r:id="rId23"/>
    <p:sldId id="282" r:id="rId24"/>
    <p:sldId id="283" r:id="rId25"/>
    <p:sldId id="284" r:id="rId26"/>
    <p:sldId id="285" r:id="rId27"/>
    <p:sldId id="286" r:id="rId28"/>
    <p:sldId id="287" r:id="rId29"/>
    <p:sldId id="288"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1" autoAdjust="0"/>
    <p:restoredTop sz="96625" autoAdjust="0"/>
  </p:normalViewPr>
  <p:slideViewPr>
    <p:cSldViewPr>
      <p:cViewPr varScale="1">
        <p:scale>
          <a:sx n="71" d="100"/>
          <a:sy n="71" d="100"/>
        </p:scale>
        <p:origin x="-126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maestria\tesis\tests\resultados_AF5_corregi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2452912478159264"/>
                  <c:y val="-0.13589919458741231"/>
                </c:manualLayout>
              </c:layout>
              <c:tx>
                <c:rich>
                  <a:bodyPr/>
                  <a:lstStyle/>
                  <a:p>
                    <a:pPr>
                      <a:defRPr lang="es-ES" sz="1200" b="1">
                        <a:solidFill>
                          <a:schemeClr val="bg1"/>
                        </a:solidFill>
                      </a:defRPr>
                    </a:pPr>
                    <a:r>
                      <a:rPr lang="en-US" sz="1200" b="1" dirty="0">
                        <a:solidFill>
                          <a:schemeClr val="bg1"/>
                        </a:solidFill>
                      </a:rPr>
                      <a:t>HOMBRE</a:t>
                    </a:r>
                  </a:p>
                  <a:p>
                    <a:pPr>
                      <a:defRPr lang="es-ES" sz="1200" b="1">
                        <a:solidFill>
                          <a:schemeClr val="bg1"/>
                        </a:solidFill>
                      </a:defRPr>
                    </a:pPr>
                    <a:r>
                      <a:rPr lang="en-US" sz="1800" b="1" dirty="0">
                        <a:solidFill>
                          <a:schemeClr val="bg1"/>
                        </a:solidFill>
                      </a:rPr>
                      <a:t> 71%</a:t>
                    </a:r>
                    <a:endParaRPr lang="en-US" sz="1800" dirty="0"/>
                  </a:p>
                </c:rich>
              </c:tx>
              <c:spPr/>
              <c:showLegendKey val="0"/>
              <c:showVal val="1"/>
              <c:showCatName val="1"/>
              <c:showSerName val="0"/>
              <c:showPercent val="0"/>
              <c:showBubbleSize val="0"/>
            </c:dLbl>
            <c:dLbl>
              <c:idx val="1"/>
              <c:layout>
                <c:manualLayout>
                  <c:x val="0.16182924119542272"/>
                  <c:y val="0.21020195286943427"/>
                </c:manualLayout>
              </c:layout>
              <c:tx>
                <c:rich>
                  <a:bodyPr/>
                  <a:lstStyle/>
                  <a:p>
                    <a:r>
                      <a:rPr lang="en-US" sz="1400" b="1" dirty="0">
                        <a:solidFill>
                          <a:schemeClr val="bg1"/>
                        </a:solidFill>
                      </a:rPr>
                      <a:t>MUJER</a:t>
                    </a:r>
                    <a:endParaRPr lang="en-US" b="1" dirty="0">
                      <a:solidFill>
                        <a:schemeClr val="bg1"/>
                      </a:solidFill>
                    </a:endParaRPr>
                  </a:p>
                  <a:p>
                    <a:r>
                      <a:rPr lang="en-US" b="1" dirty="0">
                        <a:solidFill>
                          <a:schemeClr val="bg1"/>
                        </a:solidFill>
                      </a:rPr>
                      <a:t> </a:t>
                    </a:r>
                    <a:r>
                      <a:rPr lang="en-US" sz="1800" b="1" dirty="0">
                        <a:solidFill>
                          <a:schemeClr val="bg1"/>
                        </a:solidFill>
                      </a:rPr>
                      <a:t>29</a:t>
                    </a:r>
                    <a:r>
                      <a:rPr lang="en-US" b="1" dirty="0">
                        <a:solidFill>
                          <a:schemeClr val="bg1"/>
                        </a:solidFill>
                      </a:rPr>
                      <a:t>%</a:t>
                    </a:r>
                    <a:endParaRPr lang="en-US" dirty="0"/>
                  </a:p>
                </c:rich>
              </c:tx>
              <c:showLegendKey val="0"/>
              <c:showVal val="1"/>
              <c:showCatName val="1"/>
              <c:showSerName val="0"/>
              <c:showPercent val="0"/>
              <c:showBubbleSize val="0"/>
            </c:dLbl>
            <c:txPr>
              <a:bodyPr/>
              <a:lstStyle/>
              <a:p>
                <a:pPr>
                  <a:defRPr lang="es-ES" b="1">
                    <a:solidFill>
                      <a:schemeClr val="bg1"/>
                    </a:solidFill>
                  </a:defRPr>
                </a:pPr>
                <a:endParaRPr lang="es-ES"/>
              </a:p>
            </c:txPr>
            <c:showLegendKey val="0"/>
            <c:showVal val="1"/>
            <c:showCatName val="0"/>
            <c:showSerName val="0"/>
            <c:showPercent val="0"/>
            <c:showBubbleSize val="0"/>
            <c:showLeaderLines val="1"/>
          </c:dLbls>
          <c:cat>
            <c:strRef>
              <c:f>RESUMEN!$A$115:$A$116</c:f>
              <c:strCache>
                <c:ptCount val="2"/>
                <c:pt idx="0">
                  <c:v>HOMBRE</c:v>
                </c:pt>
                <c:pt idx="1">
                  <c:v>MUJER</c:v>
                </c:pt>
              </c:strCache>
            </c:strRef>
          </c:cat>
          <c:val>
            <c:numRef>
              <c:f>RESUMEN!$C$115:$C$116</c:f>
              <c:numCache>
                <c:formatCode>0%</c:formatCode>
                <c:ptCount val="2"/>
                <c:pt idx="0">
                  <c:v>0.71428571428571463</c:v>
                </c:pt>
                <c:pt idx="1">
                  <c:v>0.28571428571428742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MATEMÁTICAS</a:t>
            </a:r>
          </a:p>
        </c:rich>
      </c:tx>
      <c:overlay val="0"/>
    </c:title>
    <c:autoTitleDeleted val="0"/>
    <c:plotArea>
      <c:layout/>
      <c:lineChart>
        <c:grouping val="standard"/>
        <c:varyColors val="0"/>
        <c:ser>
          <c:idx val="0"/>
          <c:order val="0"/>
          <c:tx>
            <c:strRef>
              <c:f>RESUMEN!$A$174</c:f>
              <c:strCache>
                <c:ptCount val="1"/>
                <c:pt idx="0">
                  <c:v>CONTROL</c:v>
                </c:pt>
              </c:strCache>
            </c:strRef>
          </c:tx>
          <c:marker>
            <c:symbol val="none"/>
          </c:marker>
          <c:dLbls>
            <c:dLbl>
              <c:idx val="0"/>
              <c:layout>
                <c:manualLayout>
                  <c:x val="-4.9747554282987383E-2"/>
                  <c:y val="-5.167273445658011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RESUMEN!$B$173:$C$173</c:f>
              <c:strCache>
                <c:ptCount val="2"/>
                <c:pt idx="0">
                  <c:v>1 Trimestre</c:v>
                </c:pt>
                <c:pt idx="1">
                  <c:v>Promedio Final</c:v>
                </c:pt>
              </c:strCache>
            </c:strRef>
          </c:cat>
          <c:val>
            <c:numRef>
              <c:f>RESUMEN!$B$174:$C$174</c:f>
              <c:numCache>
                <c:formatCode>0.000</c:formatCode>
                <c:ptCount val="2"/>
                <c:pt idx="0">
                  <c:v>17.55</c:v>
                </c:pt>
                <c:pt idx="1">
                  <c:v>17.100000000000001</c:v>
                </c:pt>
              </c:numCache>
            </c:numRef>
          </c:val>
          <c:smooth val="0"/>
        </c:ser>
        <c:ser>
          <c:idx val="1"/>
          <c:order val="1"/>
          <c:tx>
            <c:strRef>
              <c:f>RESUMEN!$A$175</c:f>
              <c:strCache>
                <c:ptCount val="1"/>
                <c:pt idx="0">
                  <c:v>EXPERIMENTAL</c:v>
                </c:pt>
              </c:strCache>
            </c:strRef>
          </c:tx>
          <c:marker>
            <c:symbol val="none"/>
          </c:marker>
          <c:dLbls>
            <c:dLbl>
              <c:idx val="0"/>
              <c:layout>
                <c:manualLayout>
                  <c:x val="-0.1244953471725128"/>
                  <c:y val="8.9596327340807781E-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RESUMEN!$B$173:$C$173</c:f>
              <c:strCache>
                <c:ptCount val="2"/>
                <c:pt idx="0">
                  <c:v>1 Trimestre</c:v>
                </c:pt>
                <c:pt idx="1">
                  <c:v>Promedio Final</c:v>
                </c:pt>
              </c:strCache>
            </c:strRef>
          </c:cat>
          <c:val>
            <c:numRef>
              <c:f>RESUMEN!$B$175:$C$175</c:f>
              <c:numCache>
                <c:formatCode>0.000</c:formatCode>
                <c:ptCount val="2"/>
                <c:pt idx="0">
                  <c:v>18.266666666666666</c:v>
                </c:pt>
                <c:pt idx="1">
                  <c:v>18.600000000000001</c:v>
                </c:pt>
              </c:numCache>
            </c:numRef>
          </c:val>
          <c:smooth val="0"/>
        </c:ser>
        <c:dLbls>
          <c:showLegendKey val="0"/>
          <c:showVal val="0"/>
          <c:showCatName val="0"/>
          <c:showSerName val="0"/>
          <c:showPercent val="0"/>
          <c:showBubbleSize val="0"/>
        </c:dLbls>
        <c:marker val="1"/>
        <c:smooth val="0"/>
        <c:axId val="130135552"/>
        <c:axId val="130155072"/>
      </c:lineChart>
      <c:catAx>
        <c:axId val="130135552"/>
        <c:scaling>
          <c:orientation val="minMax"/>
        </c:scaling>
        <c:delete val="0"/>
        <c:axPos val="b"/>
        <c:majorTickMark val="out"/>
        <c:minorTickMark val="none"/>
        <c:tickLblPos val="nextTo"/>
        <c:crossAx val="130155072"/>
        <c:crosses val="autoZero"/>
        <c:auto val="1"/>
        <c:lblAlgn val="ctr"/>
        <c:lblOffset val="100"/>
        <c:noMultiLvlLbl val="0"/>
      </c:catAx>
      <c:valAx>
        <c:axId val="130155072"/>
        <c:scaling>
          <c:orientation val="minMax"/>
        </c:scaling>
        <c:delete val="0"/>
        <c:axPos val="l"/>
        <c:majorGridlines/>
        <c:numFmt formatCode="0.00" sourceLinked="0"/>
        <c:majorTickMark val="out"/>
        <c:minorTickMark val="none"/>
        <c:tickLblPos val="nextTo"/>
        <c:crossAx val="130135552"/>
        <c:crosses val="autoZero"/>
        <c:crossBetween val="between"/>
      </c:valAx>
    </c:plotArea>
    <c:legend>
      <c:legendPos val="r"/>
      <c:overlay val="0"/>
    </c:legend>
    <c:plotVisOnly val="1"/>
    <c:dispBlanksAs val="gap"/>
    <c:showDLblsOverMax val="0"/>
  </c:chart>
  <c:txPr>
    <a:bodyPr/>
    <a:lstStyle/>
    <a:p>
      <a:pPr>
        <a:defRPr sz="200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INFLUENCIA DEL AJEDREZ EN LAS MATEMÁTICAS SEGÚN SEXO</a:t>
            </a:r>
          </a:p>
        </c:rich>
      </c:tx>
      <c:layout>
        <c:manualLayout>
          <c:xMode val="edge"/>
          <c:yMode val="edge"/>
          <c:x val="0.2061462733455148"/>
          <c:y val="4.1232096660461764E-2"/>
        </c:manualLayout>
      </c:layout>
      <c:overlay val="0"/>
    </c:title>
    <c:autoTitleDeleted val="0"/>
    <c:plotArea>
      <c:layout/>
      <c:lineChart>
        <c:grouping val="standard"/>
        <c:varyColors val="0"/>
        <c:ser>
          <c:idx val="0"/>
          <c:order val="0"/>
          <c:tx>
            <c:strRef>
              <c:f>RESUMEN!$A$143</c:f>
              <c:strCache>
                <c:ptCount val="1"/>
                <c:pt idx="0">
                  <c:v>HOMBRE</c:v>
                </c:pt>
              </c:strCache>
            </c:strRef>
          </c:tx>
          <c:marker>
            <c:symbol val="none"/>
          </c:marker>
          <c:dLbls>
            <c:dLbl>
              <c:idx val="0"/>
              <c:layout>
                <c:manualLayout>
                  <c:x val="-9.7716350162112248E-2"/>
                  <c:y val="-4.2119912946824836E-2"/>
                </c:manualLayout>
              </c:layout>
              <c:dLblPos val="r"/>
              <c:showLegendKey val="0"/>
              <c:showVal val="1"/>
              <c:showCatName val="0"/>
              <c:showSerName val="0"/>
              <c:showPercent val="0"/>
              <c:showBubbleSize val="0"/>
            </c:dLbl>
            <c:dLbl>
              <c:idx val="1"/>
              <c:layout>
                <c:manualLayout>
                  <c:x val="-1.595948741701406E-2"/>
                  <c:y val="-7.8142367435388334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RESUMEN!$B$142:$C$142</c:f>
              <c:strCache>
                <c:ptCount val="2"/>
                <c:pt idx="0">
                  <c:v>1 TRIMESTRE</c:v>
                </c:pt>
                <c:pt idx="1">
                  <c:v>Promedio Final</c:v>
                </c:pt>
              </c:strCache>
            </c:strRef>
          </c:cat>
          <c:val>
            <c:numRef>
              <c:f>RESUMEN!$B$143:$C$143</c:f>
              <c:numCache>
                <c:formatCode>0.0</c:formatCode>
                <c:ptCount val="2"/>
                <c:pt idx="0" formatCode="0.000">
                  <c:v>18.18181818181824</c:v>
                </c:pt>
                <c:pt idx="1">
                  <c:v>18.545454545454547</c:v>
                </c:pt>
              </c:numCache>
            </c:numRef>
          </c:val>
          <c:smooth val="0"/>
        </c:ser>
        <c:ser>
          <c:idx val="1"/>
          <c:order val="1"/>
          <c:tx>
            <c:strRef>
              <c:f>RESUMEN!$A$144</c:f>
              <c:strCache>
                <c:ptCount val="1"/>
                <c:pt idx="0">
                  <c:v>MUJER</c:v>
                </c:pt>
              </c:strCache>
            </c:strRef>
          </c:tx>
          <c:marker>
            <c:symbol val="none"/>
          </c:marker>
          <c:dLbls>
            <c:dLbl>
              <c:idx val="0"/>
              <c:layout>
                <c:manualLayout>
                  <c:x val="-8.8572610776594146E-2"/>
                  <c:y val="1.7235781470376698E-2"/>
                </c:manualLayout>
              </c:layout>
              <c:dLblPos val="r"/>
              <c:showLegendKey val="0"/>
              <c:showVal val="1"/>
              <c:showCatName val="0"/>
              <c:showSerName val="0"/>
              <c:showPercent val="0"/>
              <c:showBubbleSize val="0"/>
            </c:dLbl>
            <c:dLbl>
              <c:idx val="1"/>
              <c:layout>
                <c:manualLayout>
                  <c:x val="-5.3323452215532008E-3"/>
                  <c:y val="-1.8620039043162392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RESUMEN!$B$142:$C$142</c:f>
              <c:strCache>
                <c:ptCount val="2"/>
                <c:pt idx="0">
                  <c:v>1 TRIMESTRE</c:v>
                </c:pt>
                <c:pt idx="1">
                  <c:v>Promedio Final</c:v>
                </c:pt>
              </c:strCache>
            </c:strRef>
          </c:cat>
          <c:val>
            <c:numRef>
              <c:f>RESUMEN!$B$144:$C$144</c:f>
              <c:numCache>
                <c:formatCode>0.00</c:formatCode>
                <c:ptCount val="2"/>
                <c:pt idx="0" formatCode="0.0">
                  <c:v>18.5</c:v>
                </c:pt>
                <c:pt idx="1">
                  <c:v>18.75</c:v>
                </c:pt>
              </c:numCache>
            </c:numRef>
          </c:val>
          <c:smooth val="0"/>
        </c:ser>
        <c:dLbls>
          <c:showLegendKey val="0"/>
          <c:showVal val="0"/>
          <c:showCatName val="0"/>
          <c:showSerName val="0"/>
          <c:showPercent val="0"/>
          <c:showBubbleSize val="0"/>
        </c:dLbls>
        <c:marker val="1"/>
        <c:smooth val="0"/>
        <c:axId val="132395008"/>
        <c:axId val="130157376"/>
      </c:lineChart>
      <c:catAx>
        <c:axId val="132395008"/>
        <c:scaling>
          <c:orientation val="minMax"/>
        </c:scaling>
        <c:delete val="0"/>
        <c:axPos val="b"/>
        <c:majorTickMark val="out"/>
        <c:minorTickMark val="none"/>
        <c:tickLblPos val="nextTo"/>
        <c:crossAx val="130157376"/>
        <c:crosses val="autoZero"/>
        <c:auto val="1"/>
        <c:lblAlgn val="ctr"/>
        <c:lblOffset val="100"/>
        <c:noMultiLvlLbl val="0"/>
      </c:catAx>
      <c:valAx>
        <c:axId val="130157376"/>
        <c:scaling>
          <c:orientation val="minMax"/>
        </c:scaling>
        <c:delete val="0"/>
        <c:axPos val="l"/>
        <c:majorGridlines/>
        <c:numFmt formatCode="0.00" sourceLinked="0"/>
        <c:majorTickMark val="out"/>
        <c:minorTickMark val="none"/>
        <c:tickLblPos val="nextTo"/>
        <c:crossAx val="132395008"/>
        <c:crosses val="autoZero"/>
        <c:crossBetween val="between"/>
      </c:valAx>
    </c:plotArea>
    <c:legend>
      <c:legendPos val="r"/>
      <c:overlay val="0"/>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24663277450679041"/>
                  <c:y val="-0.14956852092111975"/>
                </c:manualLayout>
              </c:layout>
              <c:tx>
                <c:rich>
                  <a:bodyPr/>
                  <a:lstStyle/>
                  <a:p>
                    <a:pPr>
                      <a:defRPr lang="es-ES" sz="1100" b="1"/>
                    </a:pPr>
                    <a:r>
                      <a:rPr lang="en-US" sz="1100" b="1" dirty="0">
                        <a:solidFill>
                          <a:schemeClr val="bg1"/>
                        </a:solidFill>
                      </a:rPr>
                      <a:t>H</a:t>
                    </a:r>
                    <a:r>
                      <a:rPr lang="en-US" b="1" dirty="0">
                        <a:solidFill>
                          <a:schemeClr val="bg1"/>
                        </a:solidFill>
                      </a:rPr>
                      <a:t>OMBRE </a:t>
                    </a:r>
                    <a:r>
                      <a:rPr lang="en-US" sz="1600" b="1" dirty="0">
                        <a:solidFill>
                          <a:schemeClr val="bg1"/>
                        </a:solidFill>
                      </a:rPr>
                      <a:t>73%</a:t>
                    </a:r>
                    <a:endParaRPr lang="en-US" b="1" dirty="0">
                      <a:solidFill>
                        <a:schemeClr val="bg1"/>
                      </a:solidFill>
                    </a:endParaRPr>
                  </a:p>
                </c:rich>
              </c:tx>
              <c:spPr/>
              <c:showLegendKey val="0"/>
              <c:showVal val="1"/>
              <c:showCatName val="1"/>
              <c:showSerName val="0"/>
              <c:showPercent val="0"/>
              <c:showBubbleSize val="0"/>
            </c:dLbl>
            <c:dLbl>
              <c:idx val="1"/>
              <c:tx>
                <c:rich>
                  <a:bodyPr/>
                  <a:lstStyle/>
                  <a:p>
                    <a:pPr>
                      <a:defRPr lang="es-ES" sz="1100" b="1">
                        <a:solidFill>
                          <a:schemeClr val="bg1"/>
                        </a:solidFill>
                      </a:defRPr>
                    </a:pPr>
                    <a:r>
                      <a:rPr lang="en-US" sz="1100" b="1" dirty="0">
                        <a:solidFill>
                          <a:schemeClr val="bg1"/>
                        </a:solidFill>
                      </a:rPr>
                      <a:t>M</a:t>
                    </a:r>
                    <a:r>
                      <a:rPr lang="en-US" b="1" dirty="0">
                        <a:solidFill>
                          <a:schemeClr val="bg1"/>
                        </a:solidFill>
                      </a:rPr>
                      <a:t>UJER </a:t>
                    </a:r>
                    <a:r>
                      <a:rPr lang="en-US" sz="1600" b="1" dirty="0">
                        <a:solidFill>
                          <a:schemeClr val="bg1"/>
                        </a:solidFill>
                      </a:rPr>
                      <a:t>27%</a:t>
                    </a:r>
                    <a:endParaRPr lang="en-US" b="1" dirty="0">
                      <a:solidFill>
                        <a:schemeClr val="bg1"/>
                      </a:solidFill>
                    </a:endParaRPr>
                  </a:p>
                </c:rich>
              </c:tx>
              <c:spPr/>
              <c:showLegendKey val="0"/>
              <c:showVal val="1"/>
              <c:showCatName val="1"/>
              <c:showSerName val="0"/>
              <c:showPercent val="0"/>
              <c:showBubbleSize val="0"/>
            </c:dLbl>
            <c:txPr>
              <a:bodyPr/>
              <a:lstStyle/>
              <a:p>
                <a:pPr>
                  <a:defRPr lang="es-ES" sz="1100"/>
                </a:pPr>
                <a:endParaRPr lang="es-ES"/>
              </a:p>
            </c:txPr>
            <c:showLegendKey val="0"/>
            <c:showVal val="1"/>
            <c:showCatName val="1"/>
            <c:showSerName val="0"/>
            <c:showPercent val="0"/>
            <c:showBubbleSize val="0"/>
            <c:showLeaderLines val="1"/>
          </c:dLbls>
          <c:cat>
            <c:strRef>
              <c:f>RESUMEN!$A$115:$A$116</c:f>
              <c:strCache>
                <c:ptCount val="2"/>
                <c:pt idx="0">
                  <c:v>HOMBRE</c:v>
                </c:pt>
                <c:pt idx="1">
                  <c:v>MUJER</c:v>
                </c:pt>
              </c:strCache>
            </c:strRef>
          </c:cat>
          <c:val>
            <c:numRef>
              <c:f>RESUMEN!$E$115:$E$116</c:f>
              <c:numCache>
                <c:formatCode>0%</c:formatCode>
                <c:ptCount val="2"/>
                <c:pt idx="0">
                  <c:v>0.73333333333333361</c:v>
                </c:pt>
                <c:pt idx="1">
                  <c:v>0.26666666666666738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20892891513560821"/>
                  <c:y val="-0.14335265383493731"/>
                </c:manualLayout>
              </c:layout>
              <c:tx>
                <c:rich>
                  <a:bodyPr/>
                  <a:lstStyle/>
                  <a:p>
                    <a:r>
                      <a:rPr lang="en-US" sz="1050" b="1" dirty="0">
                        <a:solidFill>
                          <a:schemeClr val="bg1"/>
                        </a:solidFill>
                      </a:rPr>
                      <a:t>H</a:t>
                    </a:r>
                    <a:r>
                      <a:rPr lang="en-US" b="1" dirty="0">
                        <a:solidFill>
                          <a:schemeClr val="bg1"/>
                        </a:solidFill>
                      </a:rPr>
                      <a:t>OMBRE</a:t>
                    </a:r>
                  </a:p>
                  <a:p>
                    <a:r>
                      <a:rPr lang="en-US" sz="1800" b="1" dirty="0">
                        <a:solidFill>
                          <a:schemeClr val="bg1"/>
                        </a:solidFill>
                      </a:rPr>
                      <a:t> 70%</a:t>
                    </a:r>
                    <a:endParaRPr lang="en-US" sz="1800" dirty="0"/>
                  </a:p>
                </c:rich>
              </c:tx>
              <c:showLegendKey val="0"/>
              <c:showVal val="1"/>
              <c:showCatName val="1"/>
              <c:showSerName val="0"/>
              <c:showPercent val="0"/>
              <c:showBubbleSize val="0"/>
            </c:dLbl>
            <c:dLbl>
              <c:idx val="1"/>
              <c:tx>
                <c:rich>
                  <a:bodyPr/>
                  <a:lstStyle/>
                  <a:p>
                    <a:r>
                      <a:rPr lang="en-US" sz="1050" b="1" dirty="0">
                        <a:solidFill>
                          <a:schemeClr val="bg1"/>
                        </a:solidFill>
                      </a:rPr>
                      <a:t>M</a:t>
                    </a:r>
                    <a:r>
                      <a:rPr lang="en-US" b="1" dirty="0">
                        <a:solidFill>
                          <a:schemeClr val="bg1"/>
                        </a:solidFill>
                      </a:rPr>
                      <a:t>UJER</a:t>
                    </a:r>
                  </a:p>
                  <a:p>
                    <a:r>
                      <a:rPr lang="en-US" b="1" dirty="0">
                        <a:solidFill>
                          <a:schemeClr val="bg1"/>
                        </a:solidFill>
                      </a:rPr>
                      <a:t> </a:t>
                    </a:r>
                    <a:r>
                      <a:rPr lang="en-US" sz="1800" b="1" dirty="0">
                        <a:solidFill>
                          <a:schemeClr val="bg1"/>
                        </a:solidFill>
                      </a:rPr>
                      <a:t>30%</a:t>
                    </a:r>
                    <a:endParaRPr lang="en-US" dirty="0"/>
                  </a:p>
                </c:rich>
              </c:tx>
              <c:showLegendKey val="0"/>
              <c:showVal val="1"/>
              <c:showCatName val="1"/>
              <c:showSerName val="0"/>
              <c:showPercent val="0"/>
              <c:showBubbleSize val="0"/>
            </c:dLbl>
            <c:txPr>
              <a:bodyPr/>
              <a:lstStyle/>
              <a:p>
                <a:pPr>
                  <a:defRPr lang="es-ES" sz="1050" b="1">
                    <a:solidFill>
                      <a:schemeClr val="bg1"/>
                    </a:solidFill>
                  </a:defRPr>
                </a:pPr>
                <a:endParaRPr lang="es-ES"/>
              </a:p>
            </c:txPr>
            <c:showLegendKey val="0"/>
            <c:showVal val="1"/>
            <c:showCatName val="1"/>
            <c:showSerName val="0"/>
            <c:showPercent val="0"/>
            <c:showBubbleSize val="0"/>
            <c:showLeaderLines val="1"/>
          </c:dLbls>
          <c:cat>
            <c:strRef>
              <c:f>[resultados_AF5_corregido.xlsx]RESUMEN!$A$115:$A$116</c:f>
              <c:strCache>
                <c:ptCount val="2"/>
                <c:pt idx="0">
                  <c:v>HOMBRE</c:v>
                </c:pt>
                <c:pt idx="1">
                  <c:v>MUJER</c:v>
                </c:pt>
              </c:strCache>
            </c:strRef>
          </c:cat>
          <c:val>
            <c:numRef>
              <c:f>[resultados_AF5_corregido.xlsx]RESUMEN!$G$115:$G$116</c:f>
              <c:numCache>
                <c:formatCode>0%</c:formatCode>
                <c:ptCount val="2"/>
                <c:pt idx="0">
                  <c:v>0.70000000000000062</c:v>
                </c:pt>
                <c:pt idx="1">
                  <c:v>0.30000000000000032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88407699037624E-2"/>
          <c:y val="0.11430276538626589"/>
          <c:w val="0.62292738407699033"/>
          <c:h val="0.78102170545111882"/>
        </c:manualLayout>
      </c:layout>
      <c:lineChart>
        <c:grouping val="standard"/>
        <c:varyColors val="0"/>
        <c:ser>
          <c:idx val="0"/>
          <c:order val="0"/>
          <c:tx>
            <c:strRef>
              <c:f>RESUMEN!$A$6</c:f>
              <c:strCache>
                <c:ptCount val="1"/>
                <c:pt idx="0">
                  <c:v>CONTROL</c:v>
                </c:pt>
              </c:strCache>
            </c:strRef>
          </c:tx>
          <c:marker>
            <c:symbol val="none"/>
          </c:marker>
          <c:dLbls>
            <c:dLbl>
              <c:idx val="0"/>
              <c:layout>
                <c:manualLayout>
                  <c:x val="0"/>
                  <c:y val="4.0557684124301684E-2"/>
                </c:manualLayout>
              </c:layout>
              <c:showLegendKey val="0"/>
              <c:showVal val="1"/>
              <c:showCatName val="0"/>
              <c:showSerName val="0"/>
              <c:showPercent val="0"/>
              <c:showBubbleSize val="0"/>
            </c:dLbl>
            <c:dLbl>
              <c:idx val="1"/>
              <c:layout>
                <c:manualLayout>
                  <c:x val="-1.5910898965791568E-2"/>
                  <c:y val="3.548797360876393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RESUMEN!$B$4:$C$5</c:f>
              <c:strCache>
                <c:ptCount val="2"/>
                <c:pt idx="0">
                  <c:v>ANTES</c:v>
                </c:pt>
                <c:pt idx="1">
                  <c:v>DESPUÉS</c:v>
                </c:pt>
              </c:strCache>
            </c:strRef>
          </c:cat>
          <c:val>
            <c:numRef>
              <c:f>RESUMEN!$B$6:$C$6</c:f>
              <c:numCache>
                <c:formatCode>General</c:formatCode>
                <c:ptCount val="2"/>
                <c:pt idx="0">
                  <c:v>61.859999999999992</c:v>
                </c:pt>
                <c:pt idx="1">
                  <c:v>63.870000000000005</c:v>
                </c:pt>
              </c:numCache>
            </c:numRef>
          </c:val>
          <c:smooth val="0"/>
        </c:ser>
        <c:ser>
          <c:idx val="1"/>
          <c:order val="1"/>
          <c:tx>
            <c:strRef>
              <c:f>RESUMEN!$A$7</c:f>
              <c:strCache>
                <c:ptCount val="1"/>
                <c:pt idx="0">
                  <c:v>EXPERIMENTAL</c:v>
                </c:pt>
              </c:strCache>
            </c:strRef>
          </c:tx>
          <c:marker>
            <c:symbol val="none"/>
          </c:marker>
          <c:dLbls>
            <c:dLbl>
              <c:idx val="1"/>
              <c:layout>
                <c:manualLayout>
                  <c:x val="3.5402376612231503E-3"/>
                  <c:y val="-1.572887667190674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RESUMEN!$B$4:$C$5</c:f>
              <c:strCache>
                <c:ptCount val="2"/>
                <c:pt idx="0">
                  <c:v>ANTES</c:v>
                </c:pt>
                <c:pt idx="1">
                  <c:v>DESPUÉS</c:v>
                </c:pt>
              </c:strCache>
            </c:strRef>
          </c:cat>
          <c:val>
            <c:numRef>
              <c:f>RESUMEN!$B$7:$C$7</c:f>
              <c:numCache>
                <c:formatCode>General</c:formatCode>
                <c:ptCount val="2"/>
                <c:pt idx="0" formatCode="0.00">
                  <c:v>63.4</c:v>
                </c:pt>
                <c:pt idx="1">
                  <c:v>68.679999999999978</c:v>
                </c:pt>
              </c:numCache>
            </c:numRef>
          </c:val>
          <c:smooth val="0"/>
        </c:ser>
        <c:dLbls>
          <c:showLegendKey val="0"/>
          <c:showVal val="0"/>
          <c:showCatName val="0"/>
          <c:showSerName val="0"/>
          <c:showPercent val="0"/>
          <c:showBubbleSize val="0"/>
        </c:dLbls>
        <c:marker val="1"/>
        <c:smooth val="0"/>
        <c:axId val="125132800"/>
        <c:axId val="81175680"/>
      </c:lineChart>
      <c:catAx>
        <c:axId val="125132800"/>
        <c:scaling>
          <c:orientation val="minMax"/>
        </c:scaling>
        <c:delete val="0"/>
        <c:axPos val="b"/>
        <c:majorTickMark val="out"/>
        <c:minorTickMark val="none"/>
        <c:tickLblPos val="nextTo"/>
        <c:crossAx val="81175680"/>
        <c:crosses val="autoZero"/>
        <c:auto val="1"/>
        <c:lblAlgn val="ctr"/>
        <c:lblOffset val="100"/>
        <c:noMultiLvlLbl val="0"/>
      </c:catAx>
      <c:valAx>
        <c:axId val="81175680"/>
        <c:scaling>
          <c:orientation val="minMax"/>
        </c:scaling>
        <c:delete val="0"/>
        <c:axPos val="l"/>
        <c:majorGridlines/>
        <c:numFmt formatCode="General" sourceLinked="1"/>
        <c:majorTickMark val="out"/>
        <c:minorTickMark val="none"/>
        <c:tickLblPos val="nextTo"/>
        <c:crossAx val="125132800"/>
        <c:crosses val="autoZero"/>
        <c:crossBetween val="between"/>
      </c:valAx>
    </c:plotArea>
    <c:legend>
      <c:legendPos val="r"/>
      <c:overlay val="0"/>
    </c:legend>
    <c:plotVisOnly val="1"/>
    <c:dispBlanksAs val="gap"/>
    <c:showDLblsOverMax val="0"/>
  </c:chart>
  <c:txPr>
    <a:bodyPr/>
    <a:lstStyle/>
    <a:p>
      <a:pPr>
        <a:defRPr sz="14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5520072294638E-2"/>
          <c:y val="9.8585231590576763E-2"/>
          <c:w val="0.56046066325434629"/>
          <c:h val="0.71837665892152391"/>
        </c:manualLayout>
      </c:layout>
      <c:barChart>
        <c:barDir val="col"/>
        <c:grouping val="clustered"/>
        <c:varyColors val="0"/>
        <c:ser>
          <c:idx val="0"/>
          <c:order val="0"/>
          <c:tx>
            <c:strRef>
              <c:f>RESUMEN!$B$18:$B$19</c:f>
              <c:strCache>
                <c:ptCount val="1"/>
                <c:pt idx="0">
                  <c:v>GRUPO CONTROL  ANTES</c:v>
                </c:pt>
              </c:strCache>
            </c:strRef>
          </c:tx>
          <c:invertIfNegative val="0"/>
          <c:cat>
            <c:strRef>
              <c:f>RESUMEN!$A$20:$A$25</c:f>
              <c:strCache>
                <c:ptCount val="6"/>
                <c:pt idx="0">
                  <c:v>ACADÉMICO</c:v>
                </c:pt>
                <c:pt idx="1">
                  <c:v>SOCIAL</c:v>
                </c:pt>
                <c:pt idx="2">
                  <c:v>EMOCIONAL</c:v>
                </c:pt>
                <c:pt idx="3">
                  <c:v>FAMILIAR</c:v>
                </c:pt>
                <c:pt idx="4">
                  <c:v>FÍSICO</c:v>
                </c:pt>
                <c:pt idx="5">
                  <c:v>TOTAL</c:v>
                </c:pt>
              </c:strCache>
            </c:strRef>
          </c:cat>
          <c:val>
            <c:numRef>
              <c:f>RESUMEN!$B$20:$B$25</c:f>
              <c:numCache>
                <c:formatCode>0.00</c:formatCode>
                <c:ptCount val="6"/>
                <c:pt idx="0">
                  <c:v>69.3</c:v>
                </c:pt>
                <c:pt idx="1">
                  <c:v>54</c:v>
                </c:pt>
                <c:pt idx="2">
                  <c:v>47.3</c:v>
                </c:pt>
                <c:pt idx="3">
                  <c:v>67</c:v>
                </c:pt>
                <c:pt idx="4">
                  <c:v>71.7</c:v>
                </c:pt>
                <c:pt idx="5">
                  <c:v>61.86</c:v>
                </c:pt>
              </c:numCache>
            </c:numRef>
          </c:val>
        </c:ser>
        <c:ser>
          <c:idx val="1"/>
          <c:order val="1"/>
          <c:tx>
            <c:strRef>
              <c:f>RESUMEN!$C$18:$C$19</c:f>
              <c:strCache>
                <c:ptCount val="1"/>
                <c:pt idx="0">
                  <c:v>GRUPO CONTROL DESPUÉS</c:v>
                </c:pt>
              </c:strCache>
            </c:strRef>
          </c:tx>
          <c:spPr>
            <a:solidFill>
              <a:schemeClr val="accent1">
                <a:lumMod val="60000"/>
                <a:lumOff val="40000"/>
              </a:schemeClr>
            </a:solidFill>
          </c:spPr>
          <c:invertIfNegative val="0"/>
          <c:cat>
            <c:strRef>
              <c:f>RESUMEN!$A$20:$A$25</c:f>
              <c:strCache>
                <c:ptCount val="6"/>
                <c:pt idx="0">
                  <c:v>ACADÉMICO</c:v>
                </c:pt>
                <c:pt idx="1">
                  <c:v>SOCIAL</c:v>
                </c:pt>
                <c:pt idx="2">
                  <c:v>EMOCIONAL</c:v>
                </c:pt>
                <c:pt idx="3">
                  <c:v>FAMILIAR</c:v>
                </c:pt>
                <c:pt idx="4">
                  <c:v>FÍSICO</c:v>
                </c:pt>
                <c:pt idx="5">
                  <c:v>TOTAL</c:v>
                </c:pt>
              </c:strCache>
            </c:strRef>
          </c:cat>
          <c:val>
            <c:numRef>
              <c:f>RESUMEN!$C$20:$C$25</c:f>
              <c:numCache>
                <c:formatCode>0.00</c:formatCode>
                <c:ptCount val="6"/>
                <c:pt idx="0">
                  <c:v>72.8</c:v>
                </c:pt>
                <c:pt idx="1">
                  <c:v>62.4</c:v>
                </c:pt>
                <c:pt idx="2">
                  <c:v>48.5</c:v>
                </c:pt>
                <c:pt idx="3">
                  <c:v>64.75</c:v>
                </c:pt>
                <c:pt idx="4">
                  <c:v>70.900000000000006</c:v>
                </c:pt>
                <c:pt idx="5">
                  <c:v>63.870000000000005</c:v>
                </c:pt>
              </c:numCache>
            </c:numRef>
          </c:val>
        </c:ser>
        <c:ser>
          <c:idx val="2"/>
          <c:order val="2"/>
          <c:tx>
            <c:strRef>
              <c:f>RESUMEN!$D$18:$D$19</c:f>
              <c:strCache>
                <c:ptCount val="1"/>
                <c:pt idx="0">
                  <c:v>GRUPO EXPERIMENTAL  ANTES</c:v>
                </c:pt>
              </c:strCache>
            </c:strRef>
          </c:tx>
          <c:spPr>
            <a:solidFill>
              <a:schemeClr val="accent2">
                <a:lumMod val="75000"/>
              </a:schemeClr>
            </a:solidFill>
          </c:spPr>
          <c:invertIfNegative val="0"/>
          <c:cat>
            <c:strRef>
              <c:f>RESUMEN!$A$20:$A$25</c:f>
              <c:strCache>
                <c:ptCount val="6"/>
                <c:pt idx="0">
                  <c:v>ACADÉMICO</c:v>
                </c:pt>
                <c:pt idx="1">
                  <c:v>SOCIAL</c:v>
                </c:pt>
                <c:pt idx="2">
                  <c:v>EMOCIONAL</c:v>
                </c:pt>
                <c:pt idx="3">
                  <c:v>FAMILIAR</c:v>
                </c:pt>
                <c:pt idx="4">
                  <c:v>FÍSICO</c:v>
                </c:pt>
                <c:pt idx="5">
                  <c:v>TOTAL</c:v>
                </c:pt>
              </c:strCache>
            </c:strRef>
          </c:cat>
          <c:val>
            <c:numRef>
              <c:f>RESUMEN!$D$20:$D$25</c:f>
              <c:numCache>
                <c:formatCode>0.00</c:formatCode>
                <c:ptCount val="6"/>
                <c:pt idx="0">
                  <c:v>67.533333333333289</c:v>
                </c:pt>
                <c:pt idx="1">
                  <c:v>52</c:v>
                </c:pt>
                <c:pt idx="2">
                  <c:v>57.333333333333336</c:v>
                </c:pt>
                <c:pt idx="3">
                  <c:v>79.666666666666671</c:v>
                </c:pt>
                <c:pt idx="4">
                  <c:v>60.466666666666313</c:v>
                </c:pt>
                <c:pt idx="5">
                  <c:v>63.4</c:v>
                </c:pt>
              </c:numCache>
            </c:numRef>
          </c:val>
        </c:ser>
        <c:ser>
          <c:idx val="3"/>
          <c:order val="3"/>
          <c:tx>
            <c:strRef>
              <c:f>RESUMEN!$E$18:$E$19</c:f>
              <c:strCache>
                <c:ptCount val="1"/>
                <c:pt idx="0">
                  <c:v>GRUPO EXPERIMENTAL DESPUÉS</c:v>
                </c:pt>
              </c:strCache>
            </c:strRef>
          </c:tx>
          <c:spPr>
            <a:solidFill>
              <a:schemeClr val="accent2">
                <a:lumMod val="60000"/>
                <a:lumOff val="40000"/>
              </a:schemeClr>
            </a:solidFill>
          </c:spPr>
          <c:invertIfNegative val="0"/>
          <c:cat>
            <c:strRef>
              <c:f>RESUMEN!$A$20:$A$25</c:f>
              <c:strCache>
                <c:ptCount val="6"/>
                <c:pt idx="0">
                  <c:v>ACADÉMICO</c:v>
                </c:pt>
                <c:pt idx="1">
                  <c:v>SOCIAL</c:v>
                </c:pt>
                <c:pt idx="2">
                  <c:v>EMOCIONAL</c:v>
                </c:pt>
                <c:pt idx="3">
                  <c:v>FAMILIAR</c:v>
                </c:pt>
                <c:pt idx="4">
                  <c:v>FÍSICO</c:v>
                </c:pt>
                <c:pt idx="5">
                  <c:v>TOTAL</c:v>
                </c:pt>
              </c:strCache>
            </c:strRef>
          </c:cat>
          <c:val>
            <c:numRef>
              <c:f>RESUMEN!$E$20:$E$25</c:f>
              <c:numCache>
                <c:formatCode>0.00</c:formatCode>
                <c:ptCount val="6"/>
                <c:pt idx="0">
                  <c:v>71.733333333333249</c:v>
                </c:pt>
                <c:pt idx="1">
                  <c:v>60.8</c:v>
                </c:pt>
                <c:pt idx="2">
                  <c:v>62.733333333333363</c:v>
                </c:pt>
                <c:pt idx="3">
                  <c:v>79.333333333333258</c:v>
                </c:pt>
                <c:pt idx="4">
                  <c:v>68.8</c:v>
                </c:pt>
                <c:pt idx="5">
                  <c:v>68.679999999999978</c:v>
                </c:pt>
              </c:numCache>
            </c:numRef>
          </c:val>
        </c:ser>
        <c:dLbls>
          <c:showLegendKey val="0"/>
          <c:showVal val="0"/>
          <c:showCatName val="0"/>
          <c:showSerName val="0"/>
          <c:showPercent val="0"/>
          <c:showBubbleSize val="0"/>
        </c:dLbls>
        <c:gapWidth val="150"/>
        <c:axId val="125134336"/>
        <c:axId val="81177984"/>
      </c:barChart>
      <c:catAx>
        <c:axId val="125134336"/>
        <c:scaling>
          <c:orientation val="minMax"/>
        </c:scaling>
        <c:delete val="0"/>
        <c:axPos val="b"/>
        <c:majorTickMark val="out"/>
        <c:minorTickMark val="none"/>
        <c:tickLblPos val="nextTo"/>
        <c:crossAx val="81177984"/>
        <c:crosses val="autoZero"/>
        <c:auto val="1"/>
        <c:lblAlgn val="ctr"/>
        <c:lblOffset val="100"/>
        <c:noMultiLvlLbl val="0"/>
      </c:catAx>
      <c:valAx>
        <c:axId val="81177984"/>
        <c:scaling>
          <c:orientation val="minMax"/>
        </c:scaling>
        <c:delete val="0"/>
        <c:axPos val="l"/>
        <c:majorGridlines/>
        <c:numFmt formatCode="0" sourceLinked="0"/>
        <c:majorTickMark val="out"/>
        <c:minorTickMark val="none"/>
        <c:tickLblPos val="nextTo"/>
        <c:crossAx val="125134336"/>
        <c:crosses val="autoZero"/>
        <c:crossBetween val="between"/>
      </c:valAx>
    </c:plotArea>
    <c:legend>
      <c:legendPos val="r"/>
      <c:overlay val="0"/>
    </c:legend>
    <c:plotVisOnly val="1"/>
    <c:dispBlanksAs val="gap"/>
    <c:showDLblsOverMax val="0"/>
  </c:chart>
  <c:txPr>
    <a:bodyPr/>
    <a:lstStyle/>
    <a:p>
      <a:pPr>
        <a:defRPr sz="16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VARIACIÓN PORCENTUAL DE LOS </a:t>
            </a:r>
          </a:p>
          <a:p>
            <a:pPr>
              <a:defRPr/>
            </a:pPr>
            <a:r>
              <a:rPr lang="es-ES"/>
              <a:t>RANGOS DE DIAGNÓSTICO</a:t>
            </a:r>
          </a:p>
        </c:rich>
      </c:tx>
      <c:layout>
        <c:manualLayout>
          <c:xMode val="edge"/>
          <c:yMode val="edge"/>
          <c:x val="0.23632991607469578"/>
          <c:y val="3.6072144288577322E-2"/>
        </c:manualLayout>
      </c:layout>
      <c:overlay val="0"/>
    </c:title>
    <c:autoTitleDeleted val="0"/>
    <c:plotArea>
      <c:layout>
        <c:manualLayout>
          <c:layoutTarget val="inner"/>
          <c:xMode val="edge"/>
          <c:yMode val="edge"/>
          <c:x val="3.9927316777710629E-2"/>
          <c:y val="0.19291134322737044"/>
          <c:w val="0.91430489938757664"/>
          <c:h val="0.80497005341578043"/>
        </c:manualLayout>
      </c:layout>
      <c:barChart>
        <c:barDir val="col"/>
        <c:grouping val="clustered"/>
        <c:varyColors val="0"/>
        <c:ser>
          <c:idx val="0"/>
          <c:order val="0"/>
          <c:tx>
            <c:strRef>
              <c:f>RESUMEN!$B$180</c:f>
              <c:strCache>
                <c:ptCount val="1"/>
                <c:pt idx="0">
                  <c:v>GRUPO CONTROL </c:v>
                </c:pt>
              </c:strCache>
            </c:strRef>
          </c:tx>
          <c:spPr>
            <a:solidFill>
              <a:schemeClr val="accent1">
                <a:lumMod val="40000"/>
                <a:lumOff val="60000"/>
              </a:schemeClr>
            </a:solidFill>
          </c:spPr>
          <c:invertIfNegative val="0"/>
          <c:dLbls>
            <c:showLegendKey val="0"/>
            <c:showVal val="1"/>
            <c:showCatName val="0"/>
            <c:showSerName val="0"/>
            <c:showPercent val="0"/>
            <c:showBubbleSize val="0"/>
            <c:showLeaderLines val="0"/>
          </c:dLbls>
          <c:cat>
            <c:strRef>
              <c:f>RESUMEN!$A$182:$A$186</c:f>
              <c:strCache>
                <c:ptCount val="5"/>
                <c:pt idx="0">
                  <c:v>SUPERIOR</c:v>
                </c:pt>
                <c:pt idx="1">
                  <c:v>SUPERIOR AL TÉRMINO MEDIO</c:v>
                </c:pt>
                <c:pt idx="2">
                  <c:v>TÉRMINO MEDIO</c:v>
                </c:pt>
                <c:pt idx="3">
                  <c:v>INFERIOR AL TÉRMINO MEDIO</c:v>
                </c:pt>
                <c:pt idx="4">
                  <c:v>DEFICIENTE</c:v>
                </c:pt>
              </c:strCache>
            </c:strRef>
          </c:cat>
          <c:val>
            <c:numRef>
              <c:f>RESUMEN!$D$182:$D$186</c:f>
              <c:numCache>
                <c:formatCode>0%</c:formatCode>
                <c:ptCount val="5"/>
                <c:pt idx="0">
                  <c:v>-2.0000000000000032E-2</c:v>
                </c:pt>
                <c:pt idx="1">
                  <c:v>3.9999999999999966E-2</c:v>
                </c:pt>
                <c:pt idx="2">
                  <c:v>0.05</c:v>
                </c:pt>
                <c:pt idx="3">
                  <c:v>-8.0000000000000043E-2</c:v>
                </c:pt>
                <c:pt idx="4">
                  <c:v>1.0000000000000021E-2</c:v>
                </c:pt>
              </c:numCache>
            </c:numRef>
          </c:val>
        </c:ser>
        <c:ser>
          <c:idx val="1"/>
          <c:order val="1"/>
          <c:tx>
            <c:strRef>
              <c:f>RESUMEN!$E$180</c:f>
              <c:strCache>
                <c:ptCount val="1"/>
                <c:pt idx="0">
                  <c:v>GRUPO EXPERIMENTAL</c:v>
                </c:pt>
              </c:strCache>
            </c:strRef>
          </c:tx>
          <c:spPr>
            <a:solidFill>
              <a:schemeClr val="accent2">
                <a:lumMod val="40000"/>
                <a:lumOff val="60000"/>
              </a:schemeClr>
            </a:solidFill>
          </c:spPr>
          <c:invertIfNegative val="0"/>
          <c:dLbls>
            <c:showLegendKey val="0"/>
            <c:showVal val="1"/>
            <c:showCatName val="0"/>
            <c:showSerName val="0"/>
            <c:showPercent val="0"/>
            <c:showBubbleSize val="0"/>
            <c:showLeaderLines val="0"/>
          </c:dLbls>
          <c:cat>
            <c:strRef>
              <c:f>RESUMEN!$A$182:$A$186</c:f>
              <c:strCache>
                <c:ptCount val="5"/>
                <c:pt idx="0">
                  <c:v>SUPERIOR</c:v>
                </c:pt>
                <c:pt idx="1">
                  <c:v>SUPERIOR AL TÉRMINO MEDIO</c:v>
                </c:pt>
                <c:pt idx="2">
                  <c:v>TÉRMINO MEDIO</c:v>
                </c:pt>
                <c:pt idx="3">
                  <c:v>INFERIOR AL TÉRMINO MEDIO</c:v>
                </c:pt>
                <c:pt idx="4">
                  <c:v>DEFICIENTE</c:v>
                </c:pt>
              </c:strCache>
            </c:strRef>
          </c:cat>
          <c:val>
            <c:numRef>
              <c:f>RESUMEN!$G$182:$G$186</c:f>
              <c:numCache>
                <c:formatCode>0%</c:formatCode>
                <c:ptCount val="5"/>
                <c:pt idx="0">
                  <c:v>3.9999999999999966E-2</c:v>
                </c:pt>
                <c:pt idx="1">
                  <c:v>0</c:v>
                </c:pt>
                <c:pt idx="2" formatCode="0.00%">
                  <c:v>1.3333333333333221E-2</c:v>
                </c:pt>
                <c:pt idx="3">
                  <c:v>-4.0000000000000022E-2</c:v>
                </c:pt>
                <c:pt idx="4" formatCode="0.00%">
                  <c:v>-1.3333333333333341E-2</c:v>
                </c:pt>
              </c:numCache>
            </c:numRef>
          </c:val>
        </c:ser>
        <c:dLbls>
          <c:showLegendKey val="0"/>
          <c:showVal val="0"/>
          <c:showCatName val="0"/>
          <c:showSerName val="0"/>
          <c:showPercent val="0"/>
          <c:showBubbleSize val="0"/>
        </c:dLbls>
        <c:gapWidth val="150"/>
        <c:axId val="128917504"/>
        <c:axId val="81180864"/>
      </c:barChart>
      <c:catAx>
        <c:axId val="128917504"/>
        <c:scaling>
          <c:orientation val="minMax"/>
        </c:scaling>
        <c:delete val="0"/>
        <c:axPos val="b"/>
        <c:majorTickMark val="out"/>
        <c:minorTickMark val="none"/>
        <c:tickLblPos val="nextTo"/>
        <c:txPr>
          <a:bodyPr rot="0" vert="horz"/>
          <a:lstStyle/>
          <a:p>
            <a:pPr>
              <a:defRPr/>
            </a:pPr>
            <a:endParaRPr lang="es-ES"/>
          </a:p>
        </c:txPr>
        <c:crossAx val="81180864"/>
        <c:crosses val="autoZero"/>
        <c:auto val="0"/>
        <c:lblAlgn val="ctr"/>
        <c:lblOffset val="100"/>
        <c:noMultiLvlLbl val="0"/>
      </c:catAx>
      <c:valAx>
        <c:axId val="81180864"/>
        <c:scaling>
          <c:orientation val="minMax"/>
        </c:scaling>
        <c:delete val="1"/>
        <c:axPos val="l"/>
        <c:numFmt formatCode="0%" sourceLinked="1"/>
        <c:majorTickMark val="out"/>
        <c:minorTickMark val="none"/>
        <c:tickLblPos val="none"/>
        <c:crossAx val="128917504"/>
        <c:crosses val="autoZero"/>
        <c:crossBetween val="between"/>
      </c:valAx>
    </c:plotArea>
    <c:legend>
      <c:legendPos val="r"/>
      <c:layout>
        <c:manualLayout>
          <c:xMode val="edge"/>
          <c:yMode val="edge"/>
          <c:x val="2.8107300508964348E-2"/>
          <c:y val="0.68160200396413295"/>
          <c:w val="0.26840444571065264"/>
          <c:h val="0.24477332631317933"/>
        </c:manualLayout>
      </c:layout>
      <c:overlay val="0"/>
    </c:legend>
    <c:plotVisOnly val="1"/>
    <c:dispBlanksAs val="gap"/>
    <c:showDLblsOverMax val="0"/>
  </c:chart>
  <c:txPr>
    <a:bodyPr/>
    <a:lstStyle/>
    <a:p>
      <a:pPr>
        <a:defRPr sz="14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INFLUENCIA DEL AJEDREZ EN EL AUTOESTIMA SEGÚN SEXO</a:t>
            </a:r>
          </a:p>
        </c:rich>
      </c:tx>
      <c:overlay val="0"/>
    </c:title>
    <c:autoTitleDeleted val="0"/>
    <c:plotArea>
      <c:layout/>
      <c:lineChart>
        <c:grouping val="standard"/>
        <c:varyColors val="0"/>
        <c:ser>
          <c:idx val="0"/>
          <c:order val="0"/>
          <c:tx>
            <c:strRef>
              <c:f>RESUMEN!$A$130</c:f>
              <c:strCache>
                <c:ptCount val="1"/>
                <c:pt idx="0">
                  <c:v>HOMBRE</c:v>
                </c:pt>
              </c:strCache>
            </c:strRef>
          </c:tx>
          <c:marker>
            <c:symbol val="none"/>
          </c:marker>
          <c:dLbls>
            <c:dLbl>
              <c:idx val="0"/>
              <c:layout>
                <c:manualLayout>
                  <c:x val="-6.1829262867565286E-2"/>
                  <c:y val="-4.13921822990517E-2"/>
                </c:manualLayout>
              </c:layout>
              <c:dLblPos val="r"/>
              <c:showLegendKey val="0"/>
              <c:showVal val="1"/>
              <c:showCatName val="0"/>
              <c:showSerName val="0"/>
              <c:showPercent val="0"/>
              <c:showBubbleSize val="0"/>
            </c:dLbl>
            <c:dLbl>
              <c:idx val="1"/>
              <c:layout>
                <c:manualLayout>
                  <c:x val="-1.6631522754570933E-2"/>
                  <c:y val="-4.1392182299051748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RESUMEN!$B$129:$C$129</c:f>
              <c:strCache>
                <c:ptCount val="2"/>
                <c:pt idx="0">
                  <c:v>ANTES</c:v>
                </c:pt>
                <c:pt idx="1">
                  <c:v>DESPUÉS</c:v>
                </c:pt>
              </c:strCache>
            </c:strRef>
          </c:cat>
          <c:val>
            <c:numRef>
              <c:f>RESUMEN!$B$130:$C$130</c:f>
              <c:numCache>
                <c:formatCode>0.00</c:formatCode>
                <c:ptCount val="2"/>
                <c:pt idx="0">
                  <c:v>63.74545454545455</c:v>
                </c:pt>
                <c:pt idx="1">
                  <c:v>67.436363636363637</c:v>
                </c:pt>
              </c:numCache>
            </c:numRef>
          </c:val>
          <c:smooth val="0"/>
        </c:ser>
        <c:ser>
          <c:idx val="1"/>
          <c:order val="1"/>
          <c:tx>
            <c:strRef>
              <c:f>RESUMEN!$A$131</c:f>
              <c:strCache>
                <c:ptCount val="1"/>
                <c:pt idx="0">
                  <c:v>MUJER</c:v>
                </c:pt>
              </c:strCache>
            </c:strRef>
          </c:tx>
          <c:marker>
            <c:symbol val="none"/>
          </c:marker>
          <c:dLbls>
            <c:dLbl>
              <c:idx val="0"/>
              <c:layout>
                <c:manualLayout>
                  <c:x val="-5.6497175141242938E-2"/>
                  <c:y val="5.1085166078378132E-2"/>
                </c:manualLayout>
              </c:layout>
              <c:showLegendKey val="0"/>
              <c:showVal val="1"/>
              <c:showCatName val="0"/>
              <c:showSerName val="0"/>
              <c:showPercent val="0"/>
              <c:showBubbleSize val="0"/>
            </c:dLbl>
            <c:dLbl>
              <c:idx val="1"/>
              <c:layout>
                <c:manualLayout>
                  <c:x val="-8.4745762711865447E-3"/>
                  <c:y val="-3.065134099616858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RESUMEN!$B$129:$C$129</c:f>
              <c:strCache>
                <c:ptCount val="2"/>
                <c:pt idx="0">
                  <c:v>ANTES</c:v>
                </c:pt>
                <c:pt idx="1">
                  <c:v>DESPUÉS</c:v>
                </c:pt>
              </c:strCache>
            </c:strRef>
          </c:cat>
          <c:val>
            <c:numRef>
              <c:f>RESUMEN!$B$131:$C$131</c:f>
              <c:numCache>
                <c:formatCode>0.00</c:formatCode>
                <c:ptCount val="2"/>
                <c:pt idx="0" formatCode="General">
                  <c:v>62.45</c:v>
                </c:pt>
                <c:pt idx="1">
                  <c:v>72.099999999999994</c:v>
                </c:pt>
              </c:numCache>
            </c:numRef>
          </c:val>
          <c:smooth val="0"/>
        </c:ser>
        <c:dLbls>
          <c:showLegendKey val="0"/>
          <c:showVal val="0"/>
          <c:showCatName val="0"/>
          <c:showSerName val="0"/>
          <c:showPercent val="0"/>
          <c:showBubbleSize val="0"/>
        </c:dLbls>
        <c:marker val="1"/>
        <c:smooth val="0"/>
        <c:axId val="128919552"/>
        <c:axId val="88695360"/>
      </c:lineChart>
      <c:catAx>
        <c:axId val="128919552"/>
        <c:scaling>
          <c:orientation val="minMax"/>
        </c:scaling>
        <c:delete val="0"/>
        <c:axPos val="b"/>
        <c:majorTickMark val="out"/>
        <c:minorTickMark val="none"/>
        <c:tickLblPos val="nextTo"/>
        <c:crossAx val="88695360"/>
        <c:crosses val="autoZero"/>
        <c:auto val="1"/>
        <c:lblAlgn val="ctr"/>
        <c:lblOffset val="100"/>
        <c:noMultiLvlLbl val="0"/>
      </c:catAx>
      <c:valAx>
        <c:axId val="88695360"/>
        <c:scaling>
          <c:orientation val="minMax"/>
        </c:scaling>
        <c:delete val="0"/>
        <c:axPos val="l"/>
        <c:majorGridlines/>
        <c:numFmt formatCode="0" sourceLinked="0"/>
        <c:majorTickMark val="out"/>
        <c:minorTickMark val="none"/>
        <c:tickLblPos val="nextTo"/>
        <c:crossAx val="128919552"/>
        <c:crosses val="autoZero"/>
        <c:crossBetween val="between"/>
      </c:valAx>
    </c:plotArea>
    <c:legend>
      <c:legendPos val="r"/>
      <c:overlay val="0"/>
    </c:legend>
    <c:plotVisOnly val="1"/>
    <c:dispBlanksAs val="gap"/>
    <c:showDLblsOverMax val="0"/>
  </c:chart>
  <c:txPr>
    <a:bodyPr/>
    <a:lstStyle/>
    <a:p>
      <a:pPr>
        <a:defRPr sz="20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RENDIMIENTO ESCOLAR</a:t>
            </a:r>
          </a:p>
        </c:rich>
      </c:tx>
      <c:overlay val="0"/>
    </c:title>
    <c:autoTitleDeleted val="0"/>
    <c:plotArea>
      <c:layout/>
      <c:lineChart>
        <c:grouping val="standard"/>
        <c:varyColors val="0"/>
        <c:ser>
          <c:idx val="0"/>
          <c:order val="0"/>
          <c:tx>
            <c:strRef>
              <c:f>RESUMEN!$A$168</c:f>
              <c:strCache>
                <c:ptCount val="1"/>
                <c:pt idx="0">
                  <c:v>CONTROL</c:v>
                </c:pt>
              </c:strCache>
            </c:strRef>
          </c:tx>
          <c:marker>
            <c:symbol val="none"/>
          </c:marker>
          <c:dLbls>
            <c:dLbl>
              <c:idx val="0"/>
              <c:layout>
                <c:manualLayout>
                  <c:x val="0"/>
                  <c:y val="-3.703703703703705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RESUMEN!$B$167:$C$167</c:f>
              <c:strCache>
                <c:ptCount val="2"/>
                <c:pt idx="0">
                  <c:v>1 Trimestre</c:v>
                </c:pt>
                <c:pt idx="1">
                  <c:v>Promedio Final</c:v>
                </c:pt>
              </c:strCache>
            </c:strRef>
          </c:cat>
          <c:val>
            <c:numRef>
              <c:f>RESUMEN!$B$168:$C$168</c:f>
              <c:numCache>
                <c:formatCode>0.000</c:formatCode>
                <c:ptCount val="2"/>
                <c:pt idx="0">
                  <c:v>17.844450000000005</c:v>
                </c:pt>
                <c:pt idx="1">
                  <c:v>17.68324999999993</c:v>
                </c:pt>
              </c:numCache>
            </c:numRef>
          </c:val>
          <c:smooth val="0"/>
        </c:ser>
        <c:ser>
          <c:idx val="1"/>
          <c:order val="1"/>
          <c:tx>
            <c:strRef>
              <c:f>RESUMEN!$A$169</c:f>
              <c:strCache>
                <c:ptCount val="1"/>
                <c:pt idx="0">
                  <c:v>EXPERIMENTAL</c:v>
                </c:pt>
              </c:strCache>
            </c:strRef>
          </c:tx>
          <c:marker>
            <c:symbol val="none"/>
          </c:marker>
          <c:dLbls>
            <c:dLbl>
              <c:idx val="0"/>
              <c:layout>
                <c:manualLayout>
                  <c:x val="-2.5000000000000001E-2"/>
                  <c:y val="-4.166666666666666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RESUMEN!$B$167:$C$167</c:f>
              <c:strCache>
                <c:ptCount val="2"/>
                <c:pt idx="0">
                  <c:v>1 Trimestre</c:v>
                </c:pt>
                <c:pt idx="1">
                  <c:v>Promedio Final</c:v>
                </c:pt>
              </c:strCache>
            </c:strRef>
          </c:cat>
          <c:val>
            <c:numRef>
              <c:f>RESUMEN!$B$169:$C$169</c:f>
              <c:numCache>
                <c:formatCode>0.000</c:formatCode>
                <c:ptCount val="2"/>
                <c:pt idx="0">
                  <c:v>18.411200000000001</c:v>
                </c:pt>
                <c:pt idx="1">
                  <c:v>18.366533333333223</c:v>
                </c:pt>
              </c:numCache>
            </c:numRef>
          </c:val>
          <c:smooth val="0"/>
        </c:ser>
        <c:dLbls>
          <c:showLegendKey val="0"/>
          <c:showVal val="0"/>
          <c:showCatName val="0"/>
          <c:showSerName val="0"/>
          <c:showPercent val="0"/>
          <c:showBubbleSize val="0"/>
        </c:dLbls>
        <c:marker val="1"/>
        <c:smooth val="0"/>
        <c:axId val="129892864"/>
        <c:axId val="88698816"/>
      </c:lineChart>
      <c:catAx>
        <c:axId val="129892864"/>
        <c:scaling>
          <c:orientation val="minMax"/>
        </c:scaling>
        <c:delete val="0"/>
        <c:axPos val="b"/>
        <c:numFmt formatCode="0.000" sourceLinked="1"/>
        <c:majorTickMark val="out"/>
        <c:minorTickMark val="none"/>
        <c:tickLblPos val="nextTo"/>
        <c:crossAx val="88698816"/>
        <c:crosses val="autoZero"/>
        <c:auto val="1"/>
        <c:lblAlgn val="ctr"/>
        <c:lblOffset val="100"/>
        <c:noMultiLvlLbl val="0"/>
      </c:catAx>
      <c:valAx>
        <c:axId val="88698816"/>
        <c:scaling>
          <c:orientation val="minMax"/>
        </c:scaling>
        <c:delete val="0"/>
        <c:axPos val="l"/>
        <c:majorGridlines/>
        <c:numFmt formatCode="0.00" sourceLinked="0"/>
        <c:majorTickMark val="out"/>
        <c:minorTickMark val="none"/>
        <c:tickLblPos val="nextTo"/>
        <c:crossAx val="129892864"/>
        <c:crosses val="autoZero"/>
        <c:crossBetween val="between"/>
      </c:valAx>
    </c:plotArea>
    <c:legend>
      <c:legendPos val="r"/>
      <c:overlay val="0"/>
    </c:legend>
    <c:plotVisOnly val="1"/>
    <c:dispBlanksAs val="gap"/>
    <c:showDLblsOverMax val="0"/>
  </c:chart>
  <c:txPr>
    <a:bodyPr/>
    <a:lstStyle/>
    <a:p>
      <a:pPr>
        <a:defRPr sz="18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INFLUENCIA DEL AJEDREZ EN EL RENDIMIENTO ESCOLAR SEGÚN SEXO</a:t>
            </a:r>
          </a:p>
        </c:rich>
      </c:tx>
      <c:overlay val="0"/>
    </c:title>
    <c:autoTitleDeleted val="0"/>
    <c:plotArea>
      <c:layout/>
      <c:lineChart>
        <c:grouping val="standard"/>
        <c:varyColors val="0"/>
        <c:ser>
          <c:idx val="0"/>
          <c:order val="0"/>
          <c:tx>
            <c:strRef>
              <c:f>RESUMEN!$A$156</c:f>
              <c:strCache>
                <c:ptCount val="1"/>
                <c:pt idx="0">
                  <c:v>HOMBRE</c:v>
                </c:pt>
              </c:strCache>
            </c:strRef>
          </c:tx>
          <c:marker>
            <c:symbol val="none"/>
          </c:marker>
          <c:dLbls>
            <c:dLbl>
              <c:idx val="0"/>
              <c:layout>
                <c:manualLayout>
                  <c:x val="-6.3609984922097532E-2"/>
                  <c:y val="-4.4827198646410493E-2"/>
                </c:manualLayout>
              </c:layout>
              <c:dLblPos val="r"/>
              <c:showLegendKey val="0"/>
              <c:showVal val="1"/>
              <c:showCatName val="0"/>
              <c:showSerName val="0"/>
              <c:showPercent val="0"/>
              <c:showBubbleSize val="0"/>
            </c:dLbl>
            <c:dLbl>
              <c:idx val="1"/>
              <c:layout>
                <c:manualLayout>
                  <c:x val="-5.2262467191601221E-2"/>
                  <c:y val="-6.1424701789480958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RESUMEN!$B$155:$C$155</c:f>
              <c:strCache>
                <c:ptCount val="2"/>
                <c:pt idx="0">
                  <c:v>1 TRIMESTRE</c:v>
                </c:pt>
                <c:pt idx="1">
                  <c:v>Promedio Final</c:v>
                </c:pt>
              </c:strCache>
            </c:strRef>
          </c:cat>
          <c:val>
            <c:numRef>
              <c:f>RESUMEN!$B$156:$C$156</c:f>
              <c:numCache>
                <c:formatCode>0.000</c:formatCode>
                <c:ptCount val="2"/>
                <c:pt idx="0">
                  <c:v>18.424272727272733</c:v>
                </c:pt>
                <c:pt idx="1">
                  <c:v>18.408999999999953</c:v>
                </c:pt>
              </c:numCache>
            </c:numRef>
          </c:val>
          <c:smooth val="0"/>
        </c:ser>
        <c:ser>
          <c:idx val="1"/>
          <c:order val="1"/>
          <c:tx>
            <c:strRef>
              <c:f>RESUMEN!$A$157</c:f>
              <c:strCache>
                <c:ptCount val="1"/>
                <c:pt idx="0">
                  <c:v>MUJER</c:v>
                </c:pt>
              </c:strCache>
            </c:strRef>
          </c:tx>
          <c:marker>
            <c:symbol val="none"/>
          </c:marker>
          <c:dLbls>
            <c:dLbl>
              <c:idx val="0"/>
              <c:layout>
                <c:manualLayout>
                  <c:x val="-0.11467381470933158"/>
                  <c:y val="2.1562813925871491E-2"/>
                </c:manualLayout>
              </c:layout>
              <c:dLblPos val="r"/>
              <c:showLegendKey val="0"/>
              <c:showVal val="1"/>
              <c:showCatName val="0"/>
              <c:showSerName val="0"/>
              <c:showPercent val="0"/>
              <c:showBubbleSize val="0"/>
            </c:dLbl>
            <c:dLbl>
              <c:idx val="1"/>
              <c:layout>
                <c:manualLayout>
                  <c:x val="-6.8723962696152384E-3"/>
                  <c:y val="2.1562813925871456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RESUMEN!$B$155:$C$155</c:f>
              <c:strCache>
                <c:ptCount val="2"/>
                <c:pt idx="0">
                  <c:v>1 TRIMESTRE</c:v>
                </c:pt>
                <c:pt idx="1">
                  <c:v>Promedio Final</c:v>
                </c:pt>
              </c:strCache>
            </c:strRef>
          </c:cat>
          <c:val>
            <c:numRef>
              <c:f>RESUMEN!$B$157:$C$157</c:f>
              <c:numCache>
                <c:formatCode>General</c:formatCode>
                <c:ptCount val="2"/>
                <c:pt idx="0" formatCode="0.000">
                  <c:v>18.375250000000001</c:v>
                </c:pt>
                <c:pt idx="1">
                  <c:v>18.24974999999991</c:v>
                </c:pt>
              </c:numCache>
            </c:numRef>
          </c:val>
          <c:smooth val="0"/>
        </c:ser>
        <c:dLbls>
          <c:showLegendKey val="0"/>
          <c:showVal val="0"/>
          <c:showCatName val="0"/>
          <c:showSerName val="0"/>
          <c:showPercent val="0"/>
          <c:showBubbleSize val="0"/>
        </c:dLbls>
        <c:marker val="1"/>
        <c:smooth val="0"/>
        <c:axId val="129895936"/>
        <c:axId val="88701120"/>
      </c:lineChart>
      <c:catAx>
        <c:axId val="129895936"/>
        <c:scaling>
          <c:orientation val="minMax"/>
        </c:scaling>
        <c:delete val="0"/>
        <c:axPos val="b"/>
        <c:majorTickMark val="out"/>
        <c:minorTickMark val="none"/>
        <c:tickLblPos val="nextTo"/>
        <c:crossAx val="88701120"/>
        <c:crosses val="autoZero"/>
        <c:auto val="1"/>
        <c:lblAlgn val="ctr"/>
        <c:lblOffset val="100"/>
        <c:noMultiLvlLbl val="0"/>
      </c:catAx>
      <c:valAx>
        <c:axId val="88701120"/>
        <c:scaling>
          <c:orientation val="minMax"/>
        </c:scaling>
        <c:delete val="0"/>
        <c:axPos val="l"/>
        <c:majorGridlines/>
        <c:numFmt formatCode="0.00" sourceLinked="0"/>
        <c:majorTickMark val="out"/>
        <c:minorTickMark val="none"/>
        <c:tickLblPos val="nextTo"/>
        <c:crossAx val="129895936"/>
        <c:crosses val="autoZero"/>
        <c:crossBetween val="between"/>
      </c:valAx>
    </c:plotArea>
    <c:legend>
      <c:legendPos val="r"/>
      <c:overlay val="0"/>
    </c:legend>
    <c:plotVisOnly val="1"/>
    <c:dispBlanksAs val="gap"/>
    <c:showDLblsOverMax val="0"/>
  </c:chart>
  <c:txPr>
    <a:bodyPr/>
    <a:lstStyle/>
    <a:p>
      <a:pPr>
        <a:defRPr sz="1800"/>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70624-A56C-4D06-816E-3BF38780998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70624-A56C-4D06-816E-3BF38780998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70624-A56C-4D06-816E-3BF387809981}" type="slidenum">
              <a:rPr lang="es-ES" smtClean="0"/>
              <a:pPr/>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70624-A56C-4D06-816E-3BF387809981}" type="slidenum">
              <a:rPr lang="es-ES" smtClean="0"/>
              <a:pPr/>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770624-A56C-4D06-816E-3BF38780998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770624-A56C-4D06-816E-3BF387809981}" type="slidenum">
              <a:rPr lang="es-ES" smtClean="0"/>
              <a:pPr/>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4770624-A56C-4D06-816E-3BF38780998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770624-A56C-4D06-816E-3BF38780998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4770624-A56C-4D06-816E-3BF38780998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770624-A56C-4D06-816E-3BF387809981}" type="slidenum">
              <a:rPr lang="es-ES" smtClean="0"/>
              <a:pPr/>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1686F9-E589-4DBB-91C5-1DA220C6BDC0}" type="datetimeFigureOut">
              <a:rPr lang="es-ES" smtClean="0"/>
              <a:pPr/>
              <a:t>25/01/2013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770624-A56C-4D06-816E-3BF387809981}" type="slidenum">
              <a:rPr lang="es-ES" smtClean="0"/>
              <a:pPr/>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21686F9-E589-4DBB-91C5-1DA220C6BDC0}" type="datetimeFigureOut">
              <a:rPr lang="es-ES" smtClean="0"/>
              <a:pPr/>
              <a:t>25/01/2013</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4770624-A56C-4D06-816E-3BF387809981}" type="slidenum">
              <a:rPr lang="es-ES" smtClean="0"/>
              <a:pPr/>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AnexoB_testDeAutoconcepto.docx" TargetMode="External"/><Relationship Id="rId2" Type="http://schemas.openxmlformats.org/officeDocument/2006/relationships/hyperlink" Target="AnexoA_TestDeAjedrez.docx"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AnexoB_testDeAutoconcepto.doc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anexoCconsentimientoInformado.docx"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1720" y="5373216"/>
            <a:ext cx="7998712" cy="1268760"/>
          </a:xfrm>
        </p:spPr>
        <p:txBody>
          <a:bodyPr>
            <a:noAutofit/>
          </a:bodyPr>
          <a:lstStyle/>
          <a:p>
            <a:pPr algn="just"/>
            <a:r>
              <a:rPr lang="es-ES" sz="1800" b="1" dirty="0" smtClean="0">
                <a:solidFill>
                  <a:schemeClr val="tx1"/>
                </a:solidFill>
              </a:rPr>
              <a:t>AUTOR: ING. JOSÉ FRANCISCO ACHIG BALAREZO</a:t>
            </a:r>
          </a:p>
          <a:p>
            <a:pPr algn="just"/>
            <a:r>
              <a:rPr lang="es-ES" sz="1800" b="1" dirty="0" smtClean="0">
                <a:solidFill>
                  <a:schemeClr val="tx1"/>
                </a:solidFill>
              </a:rPr>
              <a:t>COORDINADOR: DR. ENRIQUE CHÁVEZ</a:t>
            </a:r>
          </a:p>
          <a:p>
            <a:pPr algn="just"/>
            <a:r>
              <a:rPr lang="es-ES" sz="1800" b="1" dirty="0">
                <a:solidFill>
                  <a:schemeClr val="tx1"/>
                </a:solidFill>
              </a:rPr>
              <a:t>DIRECTOR: DR. JORGE </a:t>
            </a:r>
            <a:r>
              <a:rPr lang="es-ES" sz="1800" b="1" dirty="0" smtClean="0">
                <a:solidFill>
                  <a:schemeClr val="tx1"/>
                </a:solidFill>
              </a:rPr>
              <a:t>BARBA</a:t>
            </a:r>
          </a:p>
          <a:p>
            <a:pPr algn="just"/>
            <a:r>
              <a:rPr lang="es-ES" sz="1800" b="1" dirty="0" smtClean="0">
                <a:solidFill>
                  <a:schemeClr val="tx1"/>
                </a:solidFill>
              </a:rPr>
              <a:t>OPONENTE: DRA. MARÍA DEL CARMEN VINUEZA</a:t>
            </a:r>
            <a:endParaRPr lang="es-ES" sz="1800" b="1" dirty="0">
              <a:solidFill>
                <a:schemeClr val="tx1"/>
              </a:solidFill>
            </a:endParaRPr>
          </a:p>
          <a:p>
            <a:pPr algn="just"/>
            <a:endParaRPr lang="es-ES" sz="1800" b="1" dirty="0" smtClean="0">
              <a:solidFill>
                <a:schemeClr val="tx1"/>
              </a:solidFill>
            </a:endParaRPr>
          </a:p>
          <a:p>
            <a:pPr algn="just"/>
            <a:endParaRPr lang="es-ES" sz="1800" b="1"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53328"/>
            <a:ext cx="2085975" cy="2067560"/>
          </a:xfrm>
          <a:prstGeom prst="rect">
            <a:avLst/>
          </a:prstGeom>
          <a:noFill/>
          <a:ln>
            <a:noFill/>
          </a:ln>
        </p:spPr>
      </p:pic>
      <p:sp>
        <p:nvSpPr>
          <p:cNvPr id="6" name="5 CuadroTexto"/>
          <p:cNvSpPr txBox="1"/>
          <p:nvPr/>
        </p:nvSpPr>
        <p:spPr>
          <a:xfrm>
            <a:off x="323528" y="2330877"/>
            <a:ext cx="8136904" cy="954107"/>
          </a:xfrm>
          <a:prstGeom prst="rect">
            <a:avLst/>
          </a:prstGeom>
          <a:noFill/>
        </p:spPr>
        <p:txBody>
          <a:bodyPr wrap="square" rtlCol="0">
            <a:spAutoFit/>
          </a:bodyPr>
          <a:lstStyle/>
          <a:p>
            <a:pPr algn="ctr"/>
            <a:r>
              <a:rPr lang="es-ES" sz="2800" b="1" dirty="0" smtClean="0">
                <a:solidFill>
                  <a:srgbClr val="FFFF00"/>
                </a:solidFill>
              </a:rPr>
              <a:t>MAESTRIA </a:t>
            </a:r>
            <a:r>
              <a:rPr lang="es-ES" sz="2800" b="1" dirty="0" smtClean="0">
                <a:solidFill>
                  <a:srgbClr val="FFFF00"/>
                </a:solidFill>
              </a:rPr>
              <a:t>EN ENTRENAMIENTO DEPORTIVO</a:t>
            </a:r>
          </a:p>
          <a:p>
            <a:pPr algn="ctr"/>
            <a:r>
              <a:rPr lang="es-ES" sz="2800" b="1" dirty="0" smtClean="0">
                <a:solidFill>
                  <a:srgbClr val="FFFF00"/>
                </a:solidFill>
              </a:rPr>
              <a:t>IV PROMOCIÓN</a:t>
            </a:r>
            <a:endParaRPr lang="es-ES" sz="2800" b="1" dirty="0">
              <a:solidFill>
                <a:srgbClr val="FFFF00"/>
              </a:solidFill>
            </a:endParaRPr>
          </a:p>
        </p:txBody>
      </p:sp>
      <p:sp>
        <p:nvSpPr>
          <p:cNvPr id="7" name="2 Subtítulo"/>
          <p:cNvSpPr txBox="1">
            <a:spLocks/>
          </p:cNvSpPr>
          <p:nvPr/>
        </p:nvSpPr>
        <p:spPr>
          <a:xfrm>
            <a:off x="464632" y="3212976"/>
            <a:ext cx="8139816" cy="216024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200" b="1" dirty="0" smtClean="0"/>
              <a:t>TEMA: "INCIDENCIA DE LA ENSEÑANZA DEL AJEDREZ EN EL RENDIMIENTO ESCOLAR, EN MATEMÁTICAS Y EL DESARROLLO DE LA AUTOESTIMA EN LOS Y LAS ESTUDIANTES DEL 6</a:t>
            </a:r>
            <a:r>
              <a:rPr lang="es-ES" sz="2200" b="1" baseline="30000" dirty="0" smtClean="0"/>
              <a:t>to </a:t>
            </a:r>
            <a:r>
              <a:rPr lang="es-ES" sz="2200" b="1" dirty="0" smtClean="0"/>
              <a:t>AÑO DE EDUCACIÓN BÁSICA DE LA UNIDAD EDUCATIVA HERMANO MIGUEL DE LA SALLE - CUENCA </a:t>
            </a:r>
            <a:r>
              <a:rPr lang="es-EC" sz="2200" b="1" dirty="0" smtClean="0"/>
              <a:t>EN EL PERÍODO DE ENERO-JUNIO DE 2012</a:t>
            </a:r>
            <a:r>
              <a:rPr lang="es-ES" sz="2200" b="1" dirty="0" smtClean="0"/>
              <a:t>. PROPUESTA ALTERNATIVA"</a:t>
            </a:r>
            <a:endParaRPr lang="es-ES" sz="2200" b="1" dirty="0"/>
          </a:p>
        </p:txBody>
      </p:sp>
      <p:sp>
        <p:nvSpPr>
          <p:cNvPr id="8" name="2 Subtítulo"/>
          <p:cNvSpPr txBox="1">
            <a:spLocks/>
          </p:cNvSpPr>
          <p:nvPr/>
        </p:nvSpPr>
        <p:spPr>
          <a:xfrm>
            <a:off x="461720" y="6126654"/>
            <a:ext cx="3927348" cy="47069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endParaRPr lang="es-ES" sz="2000" b="1" dirty="0"/>
          </a:p>
        </p:txBody>
      </p:sp>
    </p:spTree>
    <p:extLst>
      <p:ext uri="{BB962C8B-B14F-4D97-AF65-F5344CB8AC3E}">
        <p14:creationId xmlns:p14="http://schemas.microsoft.com/office/powerpoint/2010/main" val="14768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par>
                          <p:cTn id="8" fill="hold">
                            <p:stCondLst>
                              <p:cond delay="3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5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par>
                          <p:cTn id="18" fill="hold">
                            <p:stCondLst>
                              <p:cond delay="7000"/>
                            </p:stCondLst>
                            <p:childTnLst>
                              <p:par>
                                <p:cTn id="19" presetID="31"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par>
                          <p:cTn id="25" fill="hold">
                            <p:stCondLst>
                              <p:cond delay="8000"/>
                            </p:stCondLst>
                            <p:childTnLst>
                              <p:par>
                                <p:cTn id="26" presetID="31"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par>
                          <p:cTn id="32" fill="hold">
                            <p:stCondLst>
                              <p:cond delay="9000"/>
                            </p:stCondLst>
                            <p:childTnLst>
                              <p:par>
                                <p:cTn id="33" presetID="31"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par>
                          <p:cTn id="39" fill="hold">
                            <p:stCondLst>
                              <p:cond delay="10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OBJETIVOS ESPECÍFICOS</a:t>
            </a:r>
            <a:endParaRPr lang="es-ES" sz="3600" b="1" dirty="0">
              <a:solidFill>
                <a:srgbClr val="FFFF00"/>
              </a:solidFill>
            </a:endParaRPr>
          </a:p>
        </p:txBody>
      </p:sp>
      <p:sp>
        <p:nvSpPr>
          <p:cNvPr id="12" name="2 Subtítulo"/>
          <p:cNvSpPr txBox="1">
            <a:spLocks/>
          </p:cNvSpPr>
          <p:nvPr/>
        </p:nvSpPr>
        <p:spPr>
          <a:xfrm>
            <a:off x="539552" y="2780928"/>
            <a:ext cx="7920880" cy="144016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lvl="0" indent="-457200" algn="just">
              <a:buClrTx/>
              <a:buFont typeface="Wingdings" pitchFamily="2" charset="2"/>
              <a:buChar char="q"/>
            </a:pPr>
            <a:r>
              <a:rPr lang="es-ES" sz="2800" dirty="0"/>
              <a:t>Contribuir con una herramienta eficaz para el desarrollo mental y humano de los y las niñas del grupo experimental.</a:t>
            </a:r>
          </a:p>
        </p:txBody>
      </p:sp>
      <p:sp>
        <p:nvSpPr>
          <p:cNvPr id="8" name="2 Subtítulo"/>
          <p:cNvSpPr txBox="1">
            <a:spLocks/>
          </p:cNvSpPr>
          <p:nvPr/>
        </p:nvSpPr>
        <p:spPr>
          <a:xfrm>
            <a:off x="470838" y="847129"/>
            <a:ext cx="8193840" cy="18002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lvl="0" indent="-457200" algn="just">
              <a:buClrTx/>
              <a:buFont typeface="Wingdings" pitchFamily="2" charset="2"/>
              <a:buChar char="q"/>
            </a:pPr>
            <a:r>
              <a:rPr lang="es-ES" sz="2800" dirty="0" smtClean="0"/>
              <a:t>Determinar en qué grupos de hombres y mujeres la enseñanza del ajedrez incide de mejor manera en el rendimiento escolar y en el nivel de autoestima de los estudiantes.</a:t>
            </a:r>
            <a:endParaRPr lang="es-ES" sz="2800"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149080"/>
            <a:ext cx="3937789"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3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0"/>
                                        <p:tgtEl>
                                          <p:spTgt spid="12"/>
                                        </p:tgtEl>
                                      </p:cBhvr>
                                    </p:animEffect>
                                  </p:childTnLst>
                                </p:cTn>
                              </p:par>
                            </p:childTnLst>
                          </p:cTn>
                        </p:par>
                        <p:par>
                          <p:cTn id="19" fill="hold">
                            <p:stCondLst>
                              <p:cond delay="2000"/>
                            </p:stCondLst>
                            <p:childTnLst>
                              <p:par>
                                <p:cTn id="20" presetID="21" presetClass="entr" presetSubtype="8" fill="hold" nodeType="after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wheel(8)">
                                      <p:cBhvr>
                                        <p:cTn id="2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JUSTIFICACIÓN E IMPORTANCIA</a:t>
            </a:r>
            <a:endParaRPr lang="es-ES" sz="3600" b="1" dirty="0">
              <a:solidFill>
                <a:srgbClr val="FFFF00"/>
              </a:solidFill>
            </a:endParaRPr>
          </a:p>
        </p:txBody>
      </p:sp>
      <p:sp>
        <p:nvSpPr>
          <p:cNvPr id="12" name="2 Subtítulo"/>
          <p:cNvSpPr txBox="1">
            <a:spLocks/>
          </p:cNvSpPr>
          <p:nvPr/>
        </p:nvSpPr>
        <p:spPr>
          <a:xfrm>
            <a:off x="470838" y="4437112"/>
            <a:ext cx="8193840" cy="230425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En el país, </a:t>
            </a:r>
            <a:r>
              <a:rPr lang="es-ES" sz="2800" dirty="0" smtClean="0"/>
              <a:t>en 2007 </a:t>
            </a:r>
            <a:r>
              <a:rPr lang="es-ES" sz="2800" dirty="0"/>
              <a:t>y 2008, </a:t>
            </a:r>
            <a:r>
              <a:rPr lang="es-ES" sz="2800" dirty="0" smtClean="0"/>
              <a:t>evaluaciones  </a:t>
            </a:r>
            <a:r>
              <a:rPr lang="es-ES" sz="2800" dirty="0"/>
              <a:t>del Ministerio de Educación, </a:t>
            </a:r>
            <a:r>
              <a:rPr lang="es-ES" sz="2800" dirty="0" smtClean="0"/>
              <a:t>demostraron </a:t>
            </a:r>
            <a:r>
              <a:rPr lang="es-ES" sz="2800" dirty="0"/>
              <a:t>bajas calificaciones, sobre todo en la asignatura de Matemáticas, lo que causa mucha preocupación a los organismos encargados y a la sociedad en general.  </a:t>
            </a:r>
          </a:p>
        </p:txBody>
      </p:sp>
      <p:sp>
        <p:nvSpPr>
          <p:cNvPr id="8" name="2 Subtítulo"/>
          <p:cNvSpPr txBox="1">
            <a:spLocks/>
          </p:cNvSpPr>
          <p:nvPr/>
        </p:nvSpPr>
        <p:spPr>
          <a:xfrm>
            <a:off x="470838" y="847128"/>
            <a:ext cx="8193840" cy="344596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L</a:t>
            </a:r>
            <a:r>
              <a:rPr lang="es-ES" sz="2800" dirty="0" smtClean="0"/>
              <a:t>os </a:t>
            </a:r>
            <a:r>
              <a:rPr lang="es-ES" sz="2800" dirty="0"/>
              <a:t>resultados </a:t>
            </a:r>
            <a:r>
              <a:rPr lang="es-ES" sz="2800" dirty="0" smtClean="0"/>
              <a:t>en </a:t>
            </a:r>
            <a:r>
              <a:rPr lang="es-ES" sz="2800" dirty="0"/>
              <a:t>evaluaciones internacionales tales como el Programa Internacional para la Evaluación de Estudiantes PISA por sus siglas en inglés (</a:t>
            </a:r>
            <a:r>
              <a:rPr lang="en-US" sz="2800" dirty="0"/>
              <a:t>Program for International Student Assessment)</a:t>
            </a:r>
            <a:r>
              <a:rPr lang="es-ES" sz="2800" dirty="0"/>
              <a:t> y el Estudio de las Tendencias en Matemáticas y Ciencias TIMMS (</a:t>
            </a:r>
            <a:r>
              <a:rPr lang="es-ES" sz="2800" dirty="0" err="1"/>
              <a:t>Trends</a:t>
            </a:r>
            <a:r>
              <a:rPr lang="es-ES" sz="2800" dirty="0"/>
              <a:t> in International </a:t>
            </a:r>
            <a:r>
              <a:rPr lang="es-ES" sz="2800" dirty="0" err="1"/>
              <a:t>Mathematics</a:t>
            </a:r>
            <a:r>
              <a:rPr lang="es-ES" sz="2800" dirty="0"/>
              <a:t> and </a:t>
            </a:r>
            <a:r>
              <a:rPr lang="es-ES" sz="2800" dirty="0" err="1"/>
              <a:t>Science</a:t>
            </a:r>
            <a:r>
              <a:rPr lang="es-ES" sz="2800" dirty="0"/>
              <a:t> </a:t>
            </a:r>
            <a:r>
              <a:rPr lang="es-ES" sz="2800" dirty="0" err="1"/>
              <a:t>Study</a:t>
            </a:r>
            <a:r>
              <a:rPr lang="es-ES" sz="2800" dirty="0"/>
              <a:t>), han sido </a:t>
            </a:r>
            <a:r>
              <a:rPr lang="es-ES" sz="2800" dirty="0" smtClean="0"/>
              <a:t>catastróficos; </a:t>
            </a:r>
            <a:r>
              <a:rPr lang="es-ES" sz="2800" dirty="0"/>
              <a:t>los países latinoamericanos se han ubicado en los últimos lugares.</a:t>
            </a:r>
          </a:p>
        </p:txBody>
      </p:sp>
    </p:spTree>
    <p:extLst>
      <p:ext uri="{BB962C8B-B14F-4D97-AF65-F5344CB8AC3E}">
        <p14:creationId xmlns:p14="http://schemas.microsoft.com/office/powerpoint/2010/main" val="19923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QSw1feHMVXmdZnVD2vdD4ROYb28AJf858dgZV05NgpHNGWfrA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5013176"/>
            <a:ext cx="1814916" cy="180685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JUSTIFICACIÓN E IMPORTANCIA</a:t>
            </a:r>
            <a:endParaRPr lang="es-ES" sz="3600" b="1" dirty="0">
              <a:solidFill>
                <a:srgbClr val="FFFF00"/>
              </a:solidFill>
            </a:endParaRPr>
          </a:p>
        </p:txBody>
      </p:sp>
      <p:sp>
        <p:nvSpPr>
          <p:cNvPr id="12" name="2 Subtítulo"/>
          <p:cNvSpPr txBox="1">
            <a:spLocks/>
          </p:cNvSpPr>
          <p:nvPr/>
        </p:nvSpPr>
        <p:spPr>
          <a:xfrm>
            <a:off x="470838" y="3645024"/>
            <a:ext cx="8193840" cy="18002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El ajedrez resulta una herramienta muy poderosa para el desarrollo de las capacidades cognitivas de las personas e influye también positivamente en su motivación.  </a:t>
            </a:r>
          </a:p>
        </p:txBody>
      </p:sp>
      <p:sp>
        <p:nvSpPr>
          <p:cNvPr id="8" name="2 Subtítulo"/>
          <p:cNvSpPr txBox="1">
            <a:spLocks/>
          </p:cNvSpPr>
          <p:nvPr/>
        </p:nvSpPr>
        <p:spPr>
          <a:xfrm>
            <a:off x="470838" y="847129"/>
            <a:ext cx="8193840" cy="272588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La presente investigación se lleva a cabo por la necesidad de mejorar la autoestima y elevar el rendimiento estudiantil en especial en el área de Matemáticas en los niños y niñas de la Unidad Educativa “Hermano Miguel De la Salle” de la ciudad de Cuenca, empleando la  enseñanza del ajedrez.</a:t>
            </a:r>
          </a:p>
        </p:txBody>
      </p:sp>
    </p:spTree>
    <p:extLst>
      <p:ext uri="{BB962C8B-B14F-4D97-AF65-F5344CB8AC3E}">
        <p14:creationId xmlns:p14="http://schemas.microsoft.com/office/powerpoint/2010/main" val="276163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1+#ppt_w/2"/>
                                          </p:val>
                                        </p:tav>
                                        <p:tav tm="100000">
                                          <p:val>
                                            <p:strVal val="#ppt_x"/>
                                          </p:val>
                                        </p:tav>
                                      </p:tavLst>
                                    </p:anim>
                                    <p:anim calcmode="lin" valueType="num">
                                      <p:cBhvr additive="base">
                                        <p:cTn id="21" dur="20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6" presetClass="entr" presetSubtype="3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ou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DEFINICIÓN DE AJEDREZ</a:t>
            </a:r>
            <a:endParaRPr lang="es-ES" sz="3600" b="1" dirty="0">
              <a:solidFill>
                <a:srgbClr val="FFFF00"/>
              </a:solidFill>
            </a:endParaRPr>
          </a:p>
        </p:txBody>
      </p:sp>
      <p:sp>
        <p:nvSpPr>
          <p:cNvPr id="8" name="2 Subtítulo"/>
          <p:cNvSpPr txBox="1">
            <a:spLocks/>
          </p:cNvSpPr>
          <p:nvPr/>
        </p:nvSpPr>
        <p:spPr>
          <a:xfrm>
            <a:off x="470838" y="847129"/>
            <a:ext cx="8205618" cy="1789783"/>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smtClean="0"/>
              <a:t>El ajedrez es un juego, un deporte, un arte y una ciencia que tiene por objeto atrapar al rey del enemigo utilizando para ello el intelecto y el razonamiento lógico.</a:t>
            </a:r>
            <a:endParaRPr lang="es-ES" sz="2800" dirty="0"/>
          </a:p>
        </p:txBody>
      </p:sp>
      <p:pic>
        <p:nvPicPr>
          <p:cNvPr id="1029" name="Picture 5"/>
          <p:cNvPicPr>
            <a:picLocks noChangeAspect="1" noChangeArrowheads="1"/>
          </p:cNvPicPr>
          <p:nvPr/>
        </p:nvPicPr>
        <p:blipFill>
          <a:blip r:embed="rId2" cstate="print"/>
          <a:srcRect/>
          <a:stretch>
            <a:fillRect/>
          </a:stretch>
        </p:blipFill>
        <p:spPr bwMode="auto">
          <a:xfrm>
            <a:off x="2699792" y="2708920"/>
            <a:ext cx="3925931" cy="3933056"/>
          </a:xfrm>
          <a:prstGeom prst="rect">
            <a:avLst/>
          </a:prstGeom>
          <a:noFill/>
          <a:ln w="9525">
            <a:noFill/>
            <a:miter lim="800000"/>
            <a:headEnd/>
            <a:tailEnd/>
          </a:ln>
        </p:spPr>
      </p:pic>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2000"/>
                                        <p:tgtEl>
                                          <p:spTgt spid="8"/>
                                        </p:tgtEl>
                                      </p:cBhvr>
                                    </p:animEffect>
                                  </p:childTnLst>
                                </p:cTn>
                              </p:par>
                            </p:childTnLst>
                          </p:cTn>
                        </p:par>
                        <p:par>
                          <p:cTn id="15" fill="hold">
                            <p:stCondLst>
                              <p:cond delay="2000"/>
                            </p:stCondLst>
                            <p:childTnLst>
                              <p:par>
                                <p:cTn id="16" presetID="21" presetClass="entr" presetSubtype="1" fill="hold" nodeType="after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wheel(1)">
                                      <p:cBhvr>
                                        <p:cTn id="18"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1200329"/>
          </a:xfrm>
          <a:prstGeom prst="rect">
            <a:avLst/>
          </a:prstGeom>
          <a:noFill/>
        </p:spPr>
        <p:txBody>
          <a:bodyPr wrap="square" rtlCol="0">
            <a:spAutoFit/>
          </a:bodyPr>
          <a:lstStyle/>
          <a:p>
            <a:pPr algn="ctr"/>
            <a:r>
              <a:rPr lang="es-ES" sz="3600" b="1" dirty="0" smtClean="0">
                <a:solidFill>
                  <a:srgbClr val="FFFF00"/>
                </a:solidFill>
              </a:rPr>
              <a:t>BENEFICIOS EN EL CAMPO DE LA EDUCACIÓN</a:t>
            </a:r>
            <a:endParaRPr lang="es-ES" sz="3600" b="1" dirty="0">
              <a:solidFill>
                <a:srgbClr val="FFFF00"/>
              </a:solidFill>
            </a:endParaRPr>
          </a:p>
        </p:txBody>
      </p:sp>
      <p:sp>
        <p:nvSpPr>
          <p:cNvPr id="8" name="2 Subtítulo"/>
          <p:cNvSpPr txBox="1">
            <a:spLocks/>
          </p:cNvSpPr>
          <p:nvPr/>
        </p:nvSpPr>
        <p:spPr>
          <a:xfrm>
            <a:off x="470838" y="1567209"/>
            <a:ext cx="8205618" cy="997695"/>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smtClean="0"/>
              <a:t>El ajedrez provee de ciertas habilidades intelectuales y emocionales que se citan a continuación:</a:t>
            </a:r>
            <a:endParaRPr lang="es-ES" sz="2800" dirty="0"/>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buFont typeface="Arial" pitchFamily="34" charset="0"/>
              <a:buChar char="•"/>
            </a:pPr>
            <a:r>
              <a:rPr lang="es-ES" sz="2800" dirty="0" smtClean="0"/>
              <a:t> Atención y concentración</a:t>
            </a:r>
            <a:endParaRPr lang="es-ES" sz="2800" dirty="0"/>
          </a:p>
        </p:txBody>
      </p:sp>
      <p:sp>
        <p:nvSpPr>
          <p:cNvPr id="9" name="2 Subtítulo"/>
          <p:cNvSpPr txBox="1">
            <a:spLocks/>
          </p:cNvSpPr>
          <p:nvPr/>
        </p:nvSpPr>
        <p:spPr>
          <a:xfrm>
            <a:off x="470838" y="3151385"/>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buFont typeface="Arial" pitchFamily="34" charset="0"/>
              <a:buChar char="•"/>
            </a:pPr>
            <a:r>
              <a:rPr lang="es-ES" sz="2800" dirty="0" smtClean="0"/>
              <a:t> Memoria</a:t>
            </a:r>
            <a:endParaRPr lang="es-ES" sz="2800" dirty="0"/>
          </a:p>
        </p:txBody>
      </p:sp>
      <p:sp>
        <p:nvSpPr>
          <p:cNvPr id="10" name="2 Subtítulo"/>
          <p:cNvSpPr txBox="1">
            <a:spLocks/>
          </p:cNvSpPr>
          <p:nvPr/>
        </p:nvSpPr>
        <p:spPr>
          <a:xfrm>
            <a:off x="470838" y="3727449"/>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buFont typeface="Arial" pitchFamily="34" charset="0"/>
              <a:buChar char="•"/>
            </a:pPr>
            <a:r>
              <a:rPr lang="es-ES" sz="2800" dirty="0" smtClean="0"/>
              <a:t> Análisis y síntesis</a:t>
            </a:r>
            <a:endParaRPr lang="es-ES" sz="2800" dirty="0"/>
          </a:p>
        </p:txBody>
      </p:sp>
      <p:sp>
        <p:nvSpPr>
          <p:cNvPr id="11" name="2 Subtítulo"/>
          <p:cNvSpPr txBox="1">
            <a:spLocks/>
          </p:cNvSpPr>
          <p:nvPr/>
        </p:nvSpPr>
        <p:spPr>
          <a:xfrm>
            <a:off x="470838" y="4231505"/>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buFont typeface="Arial" pitchFamily="34" charset="0"/>
              <a:buChar char="•"/>
            </a:pPr>
            <a:r>
              <a:rPr lang="es-ES" sz="2800" dirty="0" smtClean="0"/>
              <a:t> Razonamiento lógico-matemático</a:t>
            </a:r>
            <a:endParaRPr lang="es-ES" sz="2800" dirty="0"/>
          </a:p>
        </p:txBody>
      </p:sp>
      <p:sp>
        <p:nvSpPr>
          <p:cNvPr id="12" name="2 Subtítulo"/>
          <p:cNvSpPr txBox="1">
            <a:spLocks/>
          </p:cNvSpPr>
          <p:nvPr/>
        </p:nvSpPr>
        <p:spPr>
          <a:xfrm>
            <a:off x="467544" y="4725144"/>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buFont typeface="Arial" pitchFamily="34" charset="0"/>
              <a:buChar char="•"/>
            </a:pPr>
            <a:r>
              <a:rPr lang="es-ES" sz="2800" dirty="0" smtClean="0"/>
              <a:t>Creatividad e imaginación</a:t>
            </a:r>
            <a:endParaRPr lang="es-ES" sz="2800" dirty="0"/>
          </a:p>
        </p:txBody>
      </p:sp>
      <p:sp>
        <p:nvSpPr>
          <p:cNvPr id="14" name="2 Subtítulo"/>
          <p:cNvSpPr txBox="1">
            <a:spLocks/>
          </p:cNvSpPr>
          <p:nvPr/>
        </p:nvSpPr>
        <p:spPr>
          <a:xfrm>
            <a:off x="467544" y="5229200"/>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buFont typeface="Arial" pitchFamily="34" charset="0"/>
              <a:buChar char="•"/>
            </a:pPr>
            <a:r>
              <a:rPr lang="es-ES" sz="2800" dirty="0" smtClean="0"/>
              <a:t> Autoestima y afán de superación</a:t>
            </a:r>
            <a:endParaRPr lang="es-ES" sz="28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1+#ppt_w/2"/>
                                          </p:val>
                                        </p:tav>
                                        <p:tav tm="100000">
                                          <p:val>
                                            <p:strVal val="#ppt_x"/>
                                          </p:val>
                                        </p:tav>
                                      </p:tavLst>
                                    </p:anim>
                                    <p:anim calcmode="lin" valueType="num">
                                      <p:cBhvr additive="base">
                                        <p:cTn id="21"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1+#ppt_w/2"/>
                                          </p:val>
                                        </p:tav>
                                        <p:tav tm="100000">
                                          <p:val>
                                            <p:strVal val="#ppt_x"/>
                                          </p:val>
                                        </p:tav>
                                      </p:tavLst>
                                    </p:anim>
                                    <p:anim calcmode="lin" valueType="num">
                                      <p:cBhvr additive="base">
                                        <p:cTn id="27"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0-#ppt_w/2"/>
                                          </p:val>
                                        </p:tav>
                                        <p:tav tm="100000">
                                          <p:val>
                                            <p:strVal val="#ppt_x"/>
                                          </p:val>
                                        </p:tav>
                                      </p:tavLst>
                                    </p:anim>
                                    <p:anim calcmode="lin" valueType="num">
                                      <p:cBhvr additive="base">
                                        <p:cTn id="3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2000" fill="hold"/>
                                        <p:tgtEl>
                                          <p:spTgt spid="11"/>
                                        </p:tgtEl>
                                        <p:attrNameLst>
                                          <p:attrName>ppt_x</p:attrName>
                                        </p:attrNameLst>
                                      </p:cBhvr>
                                      <p:tavLst>
                                        <p:tav tm="0">
                                          <p:val>
                                            <p:strVal val="#ppt_x"/>
                                          </p:val>
                                        </p:tav>
                                        <p:tav tm="100000">
                                          <p:val>
                                            <p:strVal val="#ppt_x"/>
                                          </p:val>
                                        </p:tav>
                                      </p:tavLst>
                                    </p:anim>
                                    <p:anim calcmode="lin" valueType="num">
                                      <p:cBhvr additive="base">
                                        <p:cTn id="39"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2000" fill="hold"/>
                                        <p:tgtEl>
                                          <p:spTgt spid="12"/>
                                        </p:tgtEl>
                                        <p:attrNameLst>
                                          <p:attrName>ppt_x</p:attrName>
                                        </p:attrNameLst>
                                      </p:cBhvr>
                                      <p:tavLst>
                                        <p:tav tm="0">
                                          <p:val>
                                            <p:strVal val="1+#ppt_w/2"/>
                                          </p:val>
                                        </p:tav>
                                        <p:tav tm="100000">
                                          <p:val>
                                            <p:strVal val="#ppt_x"/>
                                          </p:val>
                                        </p:tav>
                                      </p:tavLst>
                                    </p:anim>
                                    <p:anim calcmode="lin" valueType="num">
                                      <p:cBhvr additive="base">
                                        <p:cTn id="45"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2000" fill="hold"/>
                                        <p:tgtEl>
                                          <p:spTgt spid="14"/>
                                        </p:tgtEl>
                                        <p:attrNameLst>
                                          <p:attrName>ppt_x</p:attrName>
                                        </p:attrNameLst>
                                      </p:cBhvr>
                                      <p:tavLst>
                                        <p:tav tm="0">
                                          <p:val>
                                            <p:strVal val="#ppt_x"/>
                                          </p:val>
                                        </p:tav>
                                        <p:tav tm="100000">
                                          <p:val>
                                            <p:strVal val="#ppt_x"/>
                                          </p:val>
                                        </p:tav>
                                      </p:tavLst>
                                    </p:anim>
                                    <p:anim calcmode="lin" valueType="num">
                                      <p:cBhvr additive="base">
                                        <p:cTn id="51"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9" grpId="0"/>
      <p:bldP spid="10" grpId="0"/>
      <p:bldP spid="1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METODOLOGÍA DE ENSEÑANZA</a:t>
            </a:r>
            <a:endParaRPr lang="es-ES" sz="3600" b="1" dirty="0">
              <a:solidFill>
                <a:srgbClr val="FFFF00"/>
              </a:solidFill>
            </a:endParaRPr>
          </a:p>
        </p:txBody>
      </p:sp>
      <p:sp>
        <p:nvSpPr>
          <p:cNvPr id="8" name="2 Subtítulo"/>
          <p:cNvSpPr txBox="1">
            <a:spLocks/>
          </p:cNvSpPr>
          <p:nvPr/>
        </p:nvSpPr>
        <p:spPr>
          <a:xfrm>
            <a:off x="470838" y="1052737"/>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smtClean="0"/>
              <a:t>Frecuencia: 2 días a la semana (lunes y miércoles).</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9" name="2 Subtítulo"/>
          <p:cNvSpPr txBox="1">
            <a:spLocks/>
          </p:cNvSpPr>
          <p:nvPr/>
        </p:nvSpPr>
        <p:spPr>
          <a:xfrm>
            <a:off x="470838" y="2359297"/>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r>
              <a:rPr lang="es-ES" sz="2800" dirty="0" smtClean="0"/>
              <a:t>Un día sólo de práctica (opcional)</a:t>
            </a:r>
            <a:endParaRPr lang="es-ES" sz="2800" dirty="0"/>
          </a:p>
        </p:txBody>
      </p:sp>
      <p:sp>
        <p:nvSpPr>
          <p:cNvPr id="10" name="2 Subtítulo"/>
          <p:cNvSpPr txBox="1">
            <a:spLocks/>
          </p:cNvSpPr>
          <p:nvPr/>
        </p:nvSpPr>
        <p:spPr>
          <a:xfrm>
            <a:off x="470838" y="2852936"/>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r>
              <a:rPr lang="es-ES" sz="2800" dirty="0" smtClean="0"/>
              <a:t>Participación en el campeonato escolar de la cuidad.</a:t>
            </a:r>
            <a:endParaRPr lang="es-ES" sz="2800" dirty="0"/>
          </a:p>
        </p:txBody>
      </p:sp>
      <p:sp>
        <p:nvSpPr>
          <p:cNvPr id="11" name="2 Subtítulo"/>
          <p:cNvSpPr txBox="1">
            <a:spLocks/>
          </p:cNvSpPr>
          <p:nvPr/>
        </p:nvSpPr>
        <p:spPr>
          <a:xfrm>
            <a:off x="467544" y="1700808"/>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r>
              <a:rPr lang="es-ES" sz="2800" dirty="0" smtClean="0"/>
              <a:t>Duración de sesión: 40 minutos.  </a:t>
            </a:r>
          </a:p>
          <a:p>
            <a:pPr algn="just">
              <a:buClrTx/>
            </a:pPr>
            <a:endParaRPr lang="es-ES" sz="2800" dirty="0"/>
          </a:p>
        </p:txBody>
      </p:sp>
      <p:pic>
        <p:nvPicPr>
          <p:cNvPr id="26626" name="Picture 2" descr="http://sphotos-c.ak.fbcdn.net/hphotos-ak-prn1/35011_559837924031418_722099444_n.jpg"/>
          <p:cNvPicPr>
            <a:picLocks noChangeAspect="1" noChangeArrowheads="1"/>
          </p:cNvPicPr>
          <p:nvPr/>
        </p:nvPicPr>
        <p:blipFill>
          <a:blip r:embed="rId2" cstate="print"/>
          <a:srcRect/>
          <a:stretch>
            <a:fillRect/>
          </a:stretch>
        </p:blipFill>
        <p:spPr bwMode="auto">
          <a:xfrm>
            <a:off x="2195736" y="3360537"/>
            <a:ext cx="4608512" cy="3452839"/>
          </a:xfrm>
          <a:prstGeom prst="rect">
            <a:avLst/>
          </a:prstGeom>
          <a:noFill/>
        </p:spPr>
      </p:pic>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000"/>
                                        <p:tgtEl>
                                          <p:spTgt spid="10"/>
                                        </p:tgtEl>
                                      </p:cBhvr>
                                    </p:animEffect>
                                  </p:childTnLst>
                                </p:cTn>
                              </p:par>
                            </p:childTnLst>
                          </p:cTn>
                        </p:par>
                        <p:par>
                          <p:cTn id="30" fill="hold">
                            <p:stCondLst>
                              <p:cond delay="2000"/>
                            </p:stCondLst>
                            <p:childTnLst>
                              <p:par>
                                <p:cTn id="31" presetID="21" presetClass="entr" presetSubtype="8" fill="hold" nodeType="afterEffect">
                                  <p:stCondLst>
                                    <p:cond delay="0"/>
                                  </p:stCondLst>
                                  <p:childTnLst>
                                    <p:set>
                                      <p:cBhvr>
                                        <p:cTn id="32" dur="1" fill="hold">
                                          <p:stCondLst>
                                            <p:cond delay="0"/>
                                          </p:stCondLst>
                                        </p:cTn>
                                        <p:tgtEl>
                                          <p:spTgt spid="26626"/>
                                        </p:tgtEl>
                                        <p:attrNameLst>
                                          <p:attrName>style.visibility</p:attrName>
                                        </p:attrNameLst>
                                      </p:cBhvr>
                                      <p:to>
                                        <p:strVal val="visible"/>
                                      </p:to>
                                    </p:set>
                                    <p:animEffect transition="in" filter="wheel(8)">
                                      <p:cBhvr>
                                        <p:cTn id="33"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METODOLOGÍA DE ENSEÑANZA</a:t>
            </a:r>
            <a:endParaRPr lang="es-ES" sz="3600" b="1" dirty="0">
              <a:solidFill>
                <a:srgbClr val="FFFF00"/>
              </a:solidFill>
            </a:endParaRPr>
          </a:p>
        </p:txBody>
      </p:sp>
      <p:sp>
        <p:nvSpPr>
          <p:cNvPr id="8" name="2 Subtítulo"/>
          <p:cNvSpPr txBox="1">
            <a:spLocks/>
          </p:cNvSpPr>
          <p:nvPr/>
        </p:nvSpPr>
        <p:spPr>
          <a:xfrm>
            <a:off x="470838" y="980728"/>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FF00"/>
                </a:solidFill>
              </a:rPr>
              <a:t>Contenidos de las clases</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395536" y="2060848"/>
            <a:ext cx="3888432" cy="3888432"/>
          </a:xfrm>
          <a:prstGeom prst="rect">
            <a:avLst/>
          </a:prstGeom>
          <a:ln>
            <a:solidFill>
              <a:schemeClr val="tx1">
                <a:alpha val="98000"/>
              </a:schemeClr>
            </a:solid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buFont typeface="Arial" pitchFamily="34" charset="0"/>
              <a:buChar char="•"/>
            </a:pPr>
            <a:r>
              <a:rPr lang="es-EC" sz="2000" dirty="0" smtClean="0"/>
              <a:t>Caracterización y valores del juego</a:t>
            </a:r>
          </a:p>
          <a:p>
            <a:pPr lvl="0" algn="just">
              <a:buClrTx/>
              <a:buFont typeface="Arial" pitchFamily="34" charset="0"/>
              <a:buChar char="•"/>
            </a:pPr>
            <a:r>
              <a:rPr lang="es-EC" sz="2000" dirty="0" smtClean="0"/>
              <a:t>Historia y origen del ajedrez</a:t>
            </a:r>
          </a:p>
          <a:p>
            <a:pPr lvl="0" algn="just">
              <a:buClrTx/>
              <a:buFont typeface="Arial" pitchFamily="34" charset="0"/>
              <a:buChar char="•"/>
            </a:pPr>
            <a:r>
              <a:rPr lang="es-EC" sz="2000" dirty="0" smtClean="0"/>
              <a:t>Definición</a:t>
            </a:r>
          </a:p>
          <a:p>
            <a:pPr lvl="0" algn="just">
              <a:buClrTx/>
              <a:buFont typeface="Arial" pitchFamily="34" charset="0"/>
              <a:buChar char="•"/>
            </a:pPr>
            <a:r>
              <a:rPr lang="es-EC" sz="2000" dirty="0" smtClean="0"/>
              <a:t>Elementos</a:t>
            </a:r>
          </a:p>
          <a:p>
            <a:pPr lvl="0" algn="just">
              <a:buClrTx/>
              <a:buFont typeface="Arial" pitchFamily="34" charset="0"/>
              <a:buChar char="•"/>
            </a:pPr>
            <a:r>
              <a:rPr lang="es-EC" sz="2000" dirty="0" smtClean="0"/>
              <a:t>Modalidades de juego</a:t>
            </a:r>
          </a:p>
          <a:p>
            <a:pPr lvl="0" algn="just">
              <a:buClrTx/>
              <a:buFont typeface="Arial" pitchFamily="34" charset="0"/>
              <a:buChar char="•"/>
            </a:pPr>
            <a:r>
              <a:rPr lang="es-EC" sz="2000" dirty="0" smtClean="0"/>
              <a:t>Geometría del tablero</a:t>
            </a:r>
          </a:p>
          <a:p>
            <a:pPr lvl="0" algn="just">
              <a:buClrTx/>
              <a:buFont typeface="Arial" pitchFamily="34" charset="0"/>
              <a:buChar char="•"/>
            </a:pPr>
            <a:r>
              <a:rPr lang="es-EC" sz="2000" dirty="0" smtClean="0"/>
              <a:t>Movimiento de las piezas</a:t>
            </a:r>
          </a:p>
          <a:p>
            <a:pPr lvl="0" algn="just">
              <a:buClrTx/>
              <a:buFont typeface="Arial" pitchFamily="34" charset="0"/>
              <a:buChar char="•"/>
            </a:pPr>
            <a:r>
              <a:rPr lang="es-EC" sz="2000" dirty="0" smtClean="0"/>
              <a:t>Jaque y jaque mate</a:t>
            </a:r>
          </a:p>
          <a:p>
            <a:pPr lvl="0" algn="just">
              <a:buClrTx/>
              <a:buFont typeface="Arial" pitchFamily="34" charset="0"/>
              <a:buChar char="•"/>
            </a:pPr>
            <a:r>
              <a:rPr lang="es-EC" sz="2000" dirty="0"/>
              <a:t>Movimientos especiales</a:t>
            </a:r>
          </a:p>
          <a:p>
            <a:pPr algn="just">
              <a:buClrTx/>
              <a:buFont typeface="Arial" pitchFamily="34" charset="0"/>
              <a:buChar char="•"/>
            </a:pPr>
            <a:r>
              <a:rPr lang="es-EC" sz="2000" dirty="0" smtClean="0"/>
              <a:t>Valor de las piezas</a:t>
            </a:r>
          </a:p>
          <a:p>
            <a:pPr lvl="0" algn="just"/>
            <a:endParaRPr lang="es-EC" sz="2000" dirty="0" smtClean="0"/>
          </a:p>
          <a:p>
            <a:pPr algn="just">
              <a:buClrTx/>
            </a:pPr>
            <a:endParaRPr lang="es-ES" sz="2000" dirty="0"/>
          </a:p>
        </p:txBody>
      </p:sp>
      <p:sp>
        <p:nvSpPr>
          <p:cNvPr id="12" name="11 Rectángulo"/>
          <p:cNvSpPr/>
          <p:nvPr/>
        </p:nvSpPr>
        <p:spPr>
          <a:xfrm>
            <a:off x="4355976" y="2071876"/>
            <a:ext cx="4536504" cy="1938992"/>
          </a:xfrm>
          <a:prstGeom prst="rect">
            <a:avLst/>
          </a:prstGeom>
          <a:ln>
            <a:solidFill>
              <a:schemeClr val="tx1">
                <a:alpha val="98000"/>
              </a:schemeClr>
            </a:solidFill>
          </a:ln>
        </p:spPr>
        <p:txBody>
          <a:bodyPr wrap="square">
            <a:spAutoFit/>
          </a:bodyPr>
          <a:lstStyle/>
          <a:p>
            <a:pPr lvl="0" algn="just">
              <a:buFont typeface="Arial" pitchFamily="34" charset="0"/>
              <a:buChar char="•"/>
            </a:pPr>
            <a:r>
              <a:rPr lang="es-EC" sz="2000" dirty="0" smtClean="0"/>
              <a:t>Maneras de empatar el juego</a:t>
            </a:r>
          </a:p>
          <a:p>
            <a:pPr lvl="0" algn="just">
              <a:buFont typeface="Arial" pitchFamily="34" charset="0"/>
              <a:buChar char="•"/>
            </a:pPr>
            <a:r>
              <a:rPr lang="es-EC" sz="2000" dirty="0" smtClean="0"/>
              <a:t>Anotación de la partida</a:t>
            </a:r>
          </a:p>
          <a:p>
            <a:pPr lvl="0" algn="just">
              <a:buFont typeface="Arial" pitchFamily="34" charset="0"/>
              <a:buChar char="•"/>
            </a:pPr>
            <a:r>
              <a:rPr lang="es-EC" sz="2000" dirty="0" smtClean="0"/>
              <a:t>Mates elementales</a:t>
            </a:r>
          </a:p>
          <a:p>
            <a:pPr lvl="0" algn="just">
              <a:buFont typeface="Arial" pitchFamily="34" charset="0"/>
              <a:buChar char="•"/>
            </a:pPr>
            <a:r>
              <a:rPr lang="es-EC" sz="2000" dirty="0" smtClean="0"/>
              <a:t>Mates célebres</a:t>
            </a:r>
          </a:p>
          <a:p>
            <a:pPr lvl="0" algn="just">
              <a:buFont typeface="Arial" pitchFamily="34" charset="0"/>
              <a:buChar char="•"/>
            </a:pPr>
            <a:r>
              <a:rPr lang="es-EC" sz="2000" dirty="0" smtClean="0"/>
              <a:t>Diferentes tácticas</a:t>
            </a:r>
          </a:p>
          <a:p>
            <a:pPr lvl="0" algn="just">
              <a:buFont typeface="Arial" pitchFamily="34" charset="0"/>
              <a:buChar char="•"/>
            </a:pPr>
            <a:r>
              <a:rPr lang="es-EC" sz="2000" dirty="0" smtClean="0"/>
              <a:t>Finales básicos</a:t>
            </a:r>
          </a:p>
        </p:txBody>
      </p:sp>
      <p:sp>
        <p:nvSpPr>
          <p:cNvPr id="9" name="2 Subtítulo"/>
          <p:cNvSpPr txBox="1">
            <a:spLocks/>
          </p:cNvSpPr>
          <p:nvPr/>
        </p:nvSpPr>
        <p:spPr>
          <a:xfrm>
            <a:off x="395536" y="6103713"/>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r>
              <a:rPr lang="es-ES" sz="2800" dirty="0" smtClean="0"/>
              <a:t>Se cumplió un 90% del contenido planificado del curso</a:t>
            </a:r>
            <a:endParaRPr lang="es-ES" sz="28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4)">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2"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EL RENDIMIENTO ESCOLAR</a:t>
            </a:r>
            <a:endParaRPr lang="es-ES" sz="3600" b="1" dirty="0">
              <a:solidFill>
                <a:srgbClr val="FFFF00"/>
              </a:solidFill>
            </a:endParaRPr>
          </a:p>
        </p:txBody>
      </p:sp>
      <p:sp>
        <p:nvSpPr>
          <p:cNvPr id="8" name="2 Subtítulo"/>
          <p:cNvSpPr txBox="1">
            <a:spLocks/>
          </p:cNvSpPr>
          <p:nvPr/>
        </p:nvSpPr>
        <p:spPr>
          <a:xfrm>
            <a:off x="470838" y="90872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Definición de rendimiento escolar</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1700808"/>
            <a:ext cx="7920880" cy="1080120"/>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Según el Diccionario de las Ciencias de la Educación, el rendimiento escolar se define como </a:t>
            </a:r>
            <a:r>
              <a:rPr lang="es-ES" sz="2400" i="1" dirty="0" smtClean="0"/>
              <a:t>“el nivel de conocimiento de un alumno medido en una prueba de evaluación”</a:t>
            </a:r>
            <a:r>
              <a:rPr lang="es-ES" sz="2400" dirty="0" smtClean="0"/>
              <a:t>.</a:t>
            </a:r>
            <a:endParaRPr lang="es-EC" sz="2400" dirty="0" smtClean="0"/>
          </a:p>
          <a:p>
            <a:pPr lvl="0" algn="just">
              <a:buClrTx/>
            </a:pPr>
            <a:endParaRPr lang="es-EC" sz="2400" dirty="0" smtClean="0"/>
          </a:p>
          <a:p>
            <a:pPr algn="just">
              <a:buClrTx/>
            </a:pPr>
            <a:endParaRPr lang="es-ES" sz="2400" dirty="0"/>
          </a:p>
        </p:txBody>
      </p:sp>
      <p:sp>
        <p:nvSpPr>
          <p:cNvPr id="9" name="2 Subtítulo"/>
          <p:cNvSpPr txBox="1">
            <a:spLocks/>
          </p:cNvSpPr>
          <p:nvPr/>
        </p:nvSpPr>
        <p:spPr>
          <a:xfrm>
            <a:off x="395536" y="3212976"/>
            <a:ext cx="8424936" cy="288032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C" sz="2400" dirty="0" smtClean="0"/>
              <a:t>Para el estudio, el rendimiento escolar corresponde a una calificación cuantitativa en términos vigesimales y cualitativos en sobresaliente, muy buena, buena, regular e insuficiente de un estudiante en cada asignatura escolar.   Una nota de 0-20, sin decimales, correspondiente a la nota por trimestre y promedio final de un estudiante en una asignatura determinada.</a:t>
            </a:r>
            <a:endParaRPr lang="es-EC"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EL RENDIMIENTO ESCOLAR</a:t>
            </a:r>
            <a:endParaRPr lang="es-ES" sz="3600" b="1" dirty="0">
              <a:solidFill>
                <a:srgbClr val="FFFF00"/>
              </a:solidFill>
            </a:endParaRPr>
          </a:p>
        </p:txBody>
      </p:sp>
      <p:sp>
        <p:nvSpPr>
          <p:cNvPr id="8" name="2 Subtítulo"/>
          <p:cNvSpPr txBox="1">
            <a:spLocks/>
          </p:cNvSpPr>
          <p:nvPr/>
        </p:nvSpPr>
        <p:spPr>
          <a:xfrm>
            <a:off x="470838" y="126876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Definición de rendimiento escolar</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2060848"/>
            <a:ext cx="7992888" cy="165618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Calificación final obtenida por los estudiantes en escala vigesimal con 3 décimas, referido al promedio por estudiante de todas las asignaturas en cada uno de los tres períodos o trimestres del año lectivo que va de septiembre a junio.</a:t>
            </a:r>
          </a:p>
          <a:p>
            <a:pPr lvl="0" algn="just">
              <a:buClrTx/>
            </a:pPr>
            <a:endParaRPr lang="es-EC" sz="2400" dirty="0" smtClean="0"/>
          </a:p>
          <a:p>
            <a:pPr algn="just">
              <a:buClrTx/>
            </a:pPr>
            <a:endParaRPr lang="es-ES" sz="2400" dirty="0"/>
          </a:p>
        </p:txBody>
      </p:sp>
      <p:sp>
        <p:nvSpPr>
          <p:cNvPr id="9" name="2 Subtítulo"/>
          <p:cNvSpPr txBox="1">
            <a:spLocks/>
          </p:cNvSpPr>
          <p:nvPr/>
        </p:nvSpPr>
        <p:spPr>
          <a:xfrm>
            <a:off x="467544" y="3933056"/>
            <a:ext cx="7920880" cy="93610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Calificación final por estudiante en escala vigesimal con 3 décimas, referido al promedio de los tres trimestres.  </a:t>
            </a:r>
            <a:endParaRPr lang="es-EC"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EL RENDIMIENTO ESCOLAR</a:t>
            </a:r>
            <a:endParaRPr lang="es-ES" sz="3600" b="1" dirty="0">
              <a:solidFill>
                <a:srgbClr val="FFFF00"/>
              </a:solidFill>
            </a:endParaRPr>
          </a:p>
        </p:txBody>
      </p:sp>
      <p:sp>
        <p:nvSpPr>
          <p:cNvPr id="8" name="2 Subtítulo"/>
          <p:cNvSpPr txBox="1">
            <a:spLocks/>
          </p:cNvSpPr>
          <p:nvPr/>
        </p:nvSpPr>
        <p:spPr>
          <a:xfrm>
            <a:off x="470838" y="90872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Investigaciones relacionadas con el ajedrez</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1556792"/>
            <a:ext cx="7992888" cy="201622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Estudio en </a:t>
            </a:r>
            <a:r>
              <a:rPr lang="es-ES" sz="2400" dirty="0" err="1" smtClean="0"/>
              <a:t>Pensylvania</a:t>
            </a:r>
            <a:r>
              <a:rPr lang="es-ES" sz="2400" dirty="0" smtClean="0"/>
              <a:t> – EEUU. La investigación demostró que las notas de los estudiantes que participaron regularmente en clases de ajedrez mejoraron un 17,3%, comparado con solamente un 4,56% en niños que intervinieron en otras actividades.  (</a:t>
            </a:r>
            <a:r>
              <a:rPr lang="es-ES" sz="2400" dirty="0" err="1" smtClean="0"/>
              <a:t>Ferguson</a:t>
            </a:r>
            <a:r>
              <a:rPr lang="es-ES" sz="2400" dirty="0" smtClean="0"/>
              <a:t>, R., 1979-1983).</a:t>
            </a:r>
            <a:endParaRPr lang="es-EC" sz="2400" dirty="0" smtClean="0"/>
          </a:p>
          <a:p>
            <a:pPr algn="just">
              <a:buClrTx/>
            </a:pPr>
            <a:endParaRPr lang="es-ES" sz="2400" dirty="0"/>
          </a:p>
        </p:txBody>
      </p:sp>
      <p:sp>
        <p:nvSpPr>
          <p:cNvPr id="9" name="2 Subtítulo"/>
          <p:cNvSpPr txBox="1">
            <a:spLocks/>
          </p:cNvSpPr>
          <p:nvPr/>
        </p:nvSpPr>
        <p:spPr>
          <a:xfrm>
            <a:off x="395536" y="3933056"/>
            <a:ext cx="8280920" cy="266429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Proyecto en Venezuela.  Se capacitó a maestros para enseñar habilidades de pensamiento y con una muestra de 4.266 estudiantes de segundo grado, llegó a una conclusión general de que el ajedrez, enseñado metodológicamente, es un  sistema de incentivo suficiente para acelerar el aumento del coeficiente intelectual en niños de edad primaria de ambos sexos en todos los niveles socio-económicos.  (García, E., 1988).</a:t>
            </a:r>
            <a:endParaRPr lang="es-EC"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2389"/>
            <a:ext cx="8136904" cy="646331"/>
          </a:xfrm>
          <a:prstGeom prst="rect">
            <a:avLst/>
          </a:prstGeom>
          <a:noFill/>
        </p:spPr>
        <p:txBody>
          <a:bodyPr wrap="square" rtlCol="0">
            <a:spAutoFit/>
          </a:bodyPr>
          <a:lstStyle/>
          <a:p>
            <a:pPr algn="ctr"/>
            <a:r>
              <a:rPr lang="es-ES" sz="3600" b="1" dirty="0" smtClean="0">
                <a:solidFill>
                  <a:srgbClr val="FFFF00"/>
                </a:solidFill>
              </a:rPr>
              <a:t>RESUMEN</a:t>
            </a:r>
            <a:endParaRPr lang="es-ES" sz="3600" b="1" dirty="0">
              <a:solidFill>
                <a:srgbClr val="FFFF00"/>
              </a:solidFill>
            </a:endParaRPr>
          </a:p>
        </p:txBody>
      </p:sp>
      <p:sp>
        <p:nvSpPr>
          <p:cNvPr id="7" name="2 Subtítulo"/>
          <p:cNvSpPr txBox="1">
            <a:spLocks/>
          </p:cNvSpPr>
          <p:nvPr/>
        </p:nvSpPr>
        <p:spPr>
          <a:xfrm>
            <a:off x="461720" y="908720"/>
            <a:ext cx="7998712" cy="151216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smtClean="0"/>
              <a:t>Pruebas APRENDO Y SER señalan que el rendimiento escolar en Ecuador sobre todo en Matemáticas es deficiente.</a:t>
            </a:r>
            <a:endParaRPr lang="es-ES" sz="2800" dirty="0"/>
          </a:p>
        </p:txBody>
      </p:sp>
      <p:sp>
        <p:nvSpPr>
          <p:cNvPr id="9" name="2 Subtítulo"/>
          <p:cNvSpPr txBox="1">
            <a:spLocks/>
          </p:cNvSpPr>
          <p:nvPr/>
        </p:nvSpPr>
        <p:spPr>
          <a:xfrm>
            <a:off x="461720" y="2420888"/>
            <a:ext cx="7854696" cy="1008112"/>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smtClean="0"/>
              <a:t>Existe poco tratamiento en Ecuador con respecto a estos temas.</a:t>
            </a:r>
            <a:endParaRPr lang="es-ES" sz="2800" dirty="0"/>
          </a:p>
        </p:txBody>
      </p:sp>
      <p:sp>
        <p:nvSpPr>
          <p:cNvPr id="10" name="2 Subtítulo"/>
          <p:cNvSpPr txBox="1">
            <a:spLocks/>
          </p:cNvSpPr>
          <p:nvPr/>
        </p:nvSpPr>
        <p:spPr>
          <a:xfrm>
            <a:off x="395536" y="3429000"/>
            <a:ext cx="7920880" cy="93610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smtClean="0"/>
              <a:t>Ajedrez es nuestra propuesta para mejorar el rendimiento sobre todo en matemáticas.</a:t>
            </a:r>
            <a:endParaRPr lang="es-ES" sz="2800" dirty="0"/>
          </a:p>
        </p:txBody>
      </p:sp>
      <p:pic>
        <p:nvPicPr>
          <p:cNvPr id="5122" name="Picture 2" descr="E:\maestria\tesis\fotos\18abril2012\DSC02107_peq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448714"/>
            <a:ext cx="1669356" cy="22258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maestria\tesis\fotos\18abril2012\DSC02111_pe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448714"/>
            <a:ext cx="2967744" cy="22258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maestria\tesis\fotos\18abril2012\DSC02104_peq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448714"/>
            <a:ext cx="2967744" cy="222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ppt_x"/>
                                          </p:val>
                                        </p:tav>
                                        <p:tav tm="100000">
                                          <p:val>
                                            <p:strVal val="#ppt_x"/>
                                          </p:val>
                                        </p:tav>
                                      </p:tavLst>
                                    </p:anim>
                                    <p:anim calcmode="lin" valueType="num">
                                      <p:cBhvr additive="base">
                                        <p:cTn id="1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1+#ppt_w/2"/>
                                          </p:val>
                                        </p:tav>
                                        <p:tav tm="100000">
                                          <p:val>
                                            <p:strVal val="#ppt_x"/>
                                          </p:val>
                                        </p:tav>
                                      </p:tavLst>
                                    </p:anim>
                                    <p:anim calcmode="lin" valueType="num">
                                      <p:cBhvr additive="base">
                                        <p:cTn id="2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000" fill="hold"/>
                                        <p:tgtEl>
                                          <p:spTgt spid="10"/>
                                        </p:tgtEl>
                                        <p:attrNameLst>
                                          <p:attrName>ppt_x</p:attrName>
                                        </p:attrNameLst>
                                      </p:cBhvr>
                                      <p:tavLst>
                                        <p:tav tm="0">
                                          <p:val>
                                            <p:strVal val="0-#ppt_w/2"/>
                                          </p:val>
                                        </p:tav>
                                        <p:tav tm="100000">
                                          <p:val>
                                            <p:strVal val="#ppt_x"/>
                                          </p:val>
                                        </p:tav>
                                      </p:tavLst>
                                    </p:anim>
                                    <p:anim calcmode="lin" valueType="num">
                                      <p:cBhvr additive="base">
                                        <p:cTn id="2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plus(in)">
                                      <p:cBhvr>
                                        <p:cTn id="32" dur="2000"/>
                                        <p:tgtEl>
                                          <p:spTgt spid="51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diamond(in)">
                                      <p:cBhvr>
                                        <p:cTn id="37" dur="2000"/>
                                        <p:tgtEl>
                                          <p:spTgt spid="5123"/>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plus(in)">
                                      <p:cBhvr>
                                        <p:cTn id="4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EL RENDIMIENTO ESCOLAR</a:t>
            </a:r>
            <a:endParaRPr lang="es-ES" sz="3600" b="1" dirty="0">
              <a:solidFill>
                <a:srgbClr val="FFFF00"/>
              </a:solidFill>
            </a:endParaRPr>
          </a:p>
        </p:txBody>
      </p:sp>
      <p:sp>
        <p:nvSpPr>
          <p:cNvPr id="8" name="2 Subtítulo"/>
          <p:cNvSpPr txBox="1">
            <a:spLocks/>
          </p:cNvSpPr>
          <p:nvPr/>
        </p:nvSpPr>
        <p:spPr>
          <a:xfrm>
            <a:off x="470838" y="90872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Investigaciones relacionadas con el ajedrez</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1556792"/>
            <a:ext cx="7992888" cy="24482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El autor Pablo Echeverría publicó en octubre del 2010 un estudio titulado  “</a:t>
            </a:r>
            <a:r>
              <a:rPr lang="es-ES" sz="2400" i="1" dirty="0" smtClean="0"/>
              <a:t>La enseñanza del ajedrez, como vía para mejorar la conducta y el rendimiento estudiantil en los niños y jóvenes de la Comunidad de Manzano Bajo, Ejido en Mérida Venezuela</a:t>
            </a:r>
            <a:r>
              <a:rPr lang="es-ES" sz="2400" dirty="0" smtClean="0"/>
              <a:t>”.  Con la aplicación del proyecto se logró mejorar la conducta y el rendimiento escolar de los niños y jóvenes.  </a:t>
            </a:r>
            <a:endParaRPr lang="es-ES" sz="2400" dirty="0"/>
          </a:p>
        </p:txBody>
      </p:sp>
      <p:pic>
        <p:nvPicPr>
          <p:cNvPr id="1027" name="Picture 3" descr="E:\imagenes\panamericano_2006\Imagenes\macas06\iii_parada_macas 123_pe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932575"/>
            <a:ext cx="3861272" cy="289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2000"/>
                                        <p:tgtEl>
                                          <p:spTgt spid="11"/>
                                        </p:tgtEl>
                                      </p:cBhvr>
                                    </p:animEffect>
                                  </p:childTnLst>
                                </p:cTn>
                              </p:par>
                            </p:childTnLst>
                          </p:cTn>
                        </p:par>
                        <p:par>
                          <p:cTn id="32" fill="hold">
                            <p:stCondLst>
                              <p:cond delay="2000"/>
                            </p:stCondLst>
                            <p:childTnLst>
                              <p:par>
                                <p:cTn id="33" presetID="21" presetClass="entr" presetSubtype="3" fill="hold" nodeType="after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wheel(3)">
                                      <p:cBhvr>
                                        <p:cTn id="3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LAS MATEMÁTICAS</a:t>
            </a:r>
            <a:endParaRPr lang="es-ES" sz="3600" b="1" dirty="0">
              <a:solidFill>
                <a:srgbClr val="FFFF00"/>
              </a:solidFill>
            </a:endParaRPr>
          </a:p>
        </p:txBody>
      </p:sp>
      <p:sp>
        <p:nvSpPr>
          <p:cNvPr id="8" name="2 Subtítulo"/>
          <p:cNvSpPr txBox="1">
            <a:spLocks/>
          </p:cNvSpPr>
          <p:nvPr/>
        </p:nvSpPr>
        <p:spPr>
          <a:xfrm>
            <a:off x="470838" y="90872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Definición de Matemáticas</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395536" y="1556792"/>
            <a:ext cx="8352928" cy="273630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Según el Diccionario de la Real Academia de la Lengua Española “Matemática es la ciencia deductiva que estudia las propiedades de los entes abstractos, como números, figuras geométricas o símbolos, y sus relaciones.  Las matemáticas aplicadas corresponden al estudio de la cantidad en relación con ciertos fenómenos físicos y las matemáticas puras son el estudio de la cantidad considerada en abstracto”.</a:t>
            </a:r>
            <a:endParaRPr lang="es-EC" sz="2400" dirty="0" smtClean="0"/>
          </a:p>
          <a:p>
            <a:pPr algn="just">
              <a:buClrTx/>
            </a:pPr>
            <a:endParaRPr lang="es-ES" sz="2400" dirty="0"/>
          </a:p>
        </p:txBody>
      </p:sp>
      <p:sp>
        <p:nvSpPr>
          <p:cNvPr id="10" name="9 Rectángulo"/>
          <p:cNvSpPr/>
          <p:nvPr/>
        </p:nvSpPr>
        <p:spPr>
          <a:xfrm>
            <a:off x="395536" y="4365104"/>
            <a:ext cx="8277626" cy="2308324"/>
          </a:xfrm>
          <a:prstGeom prst="rect">
            <a:avLst/>
          </a:prstGeom>
        </p:spPr>
        <p:txBody>
          <a:bodyPr wrap="square">
            <a:spAutoFit/>
          </a:bodyPr>
          <a:lstStyle/>
          <a:p>
            <a:pPr algn="just"/>
            <a:r>
              <a:rPr lang="es-ES" sz="2400" dirty="0" smtClean="0"/>
              <a:t>Según Joaquín Fernández Amigo </a:t>
            </a:r>
            <a:r>
              <a:rPr lang="es-ES" sz="2400" i="1" dirty="0" smtClean="0"/>
              <a:t>“Las matemáticas son un instrumento de conocimiento y análisis de la realidad y al mismo tiempo constituye un conjunto de saberes de un gran valor cultural, el conocimiento de los cuales ha de ayudar a todas las personas a razonar, de manera crítica, sobre las diferentes realidades y problemáticas del mundo actual”</a:t>
            </a:r>
            <a:endParaRPr lang="es-EC"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0-#ppt_w/2"/>
                                          </p:val>
                                        </p:tav>
                                        <p:tav tm="100000">
                                          <p:val>
                                            <p:strVal val="#ppt_x"/>
                                          </p:val>
                                        </p:tav>
                                      </p:tavLst>
                                    </p:anim>
                                    <p:anim calcmode="lin" valueType="num">
                                      <p:cBhvr additive="base">
                                        <p:cTn id="32"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0-#ppt_w/2"/>
                                          </p:val>
                                        </p:tav>
                                        <p:tav tm="100000">
                                          <p:val>
                                            <p:strVal val="#ppt_x"/>
                                          </p:val>
                                        </p:tav>
                                      </p:tavLst>
                                    </p:anim>
                                    <p:anim calcmode="lin" valueType="num">
                                      <p:cBhvr additive="base">
                                        <p:cTn id="3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LAS MATEMÁTICAS</a:t>
            </a:r>
            <a:endParaRPr lang="es-ES" sz="3600" b="1" dirty="0">
              <a:solidFill>
                <a:srgbClr val="FFFF00"/>
              </a:solidFill>
            </a:endParaRPr>
          </a:p>
        </p:txBody>
      </p:sp>
      <p:sp>
        <p:nvSpPr>
          <p:cNvPr id="8" name="2 Subtítulo"/>
          <p:cNvSpPr txBox="1">
            <a:spLocks/>
          </p:cNvSpPr>
          <p:nvPr/>
        </p:nvSpPr>
        <p:spPr>
          <a:xfrm>
            <a:off x="470838" y="90872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Algunas investigaciones relacionadas con el ajedrez</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395536" y="1556792"/>
            <a:ext cx="8352928" cy="273630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En New Brunswick, Canadá, se utilizan textos mediante ajedrez para enseñar lógica y resolución de problemas, desde el 2° hasta el 7° grado.  Usando este currículum la puntuación se incrementó de 62% a 81%.  La provincia de Quebec, tiene las notas más altas en matemáticas en Canadá, y las notas en los exámenes internacionales de matemáticas en Canadá son mejores que en EE.UU.</a:t>
            </a:r>
            <a:endParaRPr lang="es-EC" sz="2400" dirty="0" smtClean="0"/>
          </a:p>
          <a:p>
            <a:pPr algn="just">
              <a:buClrTx/>
            </a:pPr>
            <a:endParaRPr lang="es-ES" sz="2400" dirty="0"/>
          </a:p>
        </p:txBody>
      </p:sp>
      <p:sp>
        <p:nvSpPr>
          <p:cNvPr id="12" name="2 Subtítulo"/>
          <p:cNvSpPr txBox="1">
            <a:spLocks/>
          </p:cNvSpPr>
          <p:nvPr/>
        </p:nvSpPr>
        <p:spPr>
          <a:xfrm>
            <a:off x="323528" y="4293096"/>
            <a:ext cx="8352928" cy="100811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Los niños que aprenden ajedrez a una edad temprana consiguen mejores notas en matemáticas y ciencias. (</a:t>
            </a:r>
            <a:r>
              <a:rPr lang="es-EC" sz="2400" dirty="0" err="1" smtClean="0"/>
              <a:t>Langen</a:t>
            </a:r>
            <a:r>
              <a:rPr lang="es-EC" sz="2400" dirty="0" smtClean="0"/>
              <a:t>, 1992)</a:t>
            </a:r>
          </a:p>
          <a:p>
            <a:pPr algn="just">
              <a:buClrTx/>
            </a:pPr>
            <a:endParaRPr lang="es-ES" sz="2400" dirty="0"/>
          </a:p>
        </p:txBody>
      </p:sp>
      <p:sp>
        <p:nvSpPr>
          <p:cNvPr id="13" name="2 Subtítulo"/>
          <p:cNvSpPr txBox="1">
            <a:spLocks/>
          </p:cNvSpPr>
          <p:nvPr/>
        </p:nvSpPr>
        <p:spPr>
          <a:xfrm>
            <a:off x="395536" y="5445224"/>
            <a:ext cx="8280920" cy="122413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a:t>Las habilidades para la resolución de problemas aumentaron una media del 19,2 % después de la introducción del ajedrez en el plan de estudios de matemáticas. (</a:t>
            </a:r>
            <a:r>
              <a:rPr lang="es-EC" sz="2400" dirty="0" err="1"/>
              <a:t>Langen</a:t>
            </a:r>
            <a:r>
              <a:rPr lang="es-EC" sz="2400" dirty="0"/>
              <a:t>, 1992)</a:t>
            </a:r>
            <a:endParaRPr lang="es-ES" sz="2400" dirty="0"/>
          </a:p>
          <a:p>
            <a:pPr algn="just">
              <a:buClrTx/>
            </a:pPr>
            <a:endParaRPr lang="es-ES"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LA AUTOESTIMA</a:t>
            </a:r>
            <a:endParaRPr lang="es-ES" sz="3600" b="1" dirty="0">
              <a:solidFill>
                <a:srgbClr val="FFFF00"/>
              </a:solidFill>
            </a:endParaRPr>
          </a:p>
        </p:txBody>
      </p:sp>
      <p:sp>
        <p:nvSpPr>
          <p:cNvPr id="8" name="2 Subtítulo"/>
          <p:cNvSpPr txBox="1">
            <a:spLocks/>
          </p:cNvSpPr>
          <p:nvPr/>
        </p:nvSpPr>
        <p:spPr>
          <a:xfrm>
            <a:off x="395536" y="836712"/>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Concepto de autoestima</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1412776"/>
            <a:ext cx="8136904" cy="93610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Según la Real Académica de la Lengua Española, autoestima es “</a:t>
            </a:r>
            <a:r>
              <a:rPr lang="es-ES" sz="2400" i="1" dirty="0" smtClean="0"/>
              <a:t>la valoración generalmente positiva de sí mismo</a:t>
            </a:r>
            <a:r>
              <a:rPr lang="es-ES" sz="2400" dirty="0" smtClean="0"/>
              <a:t>”.</a:t>
            </a:r>
            <a:endParaRPr lang="es-EC" sz="2400" dirty="0" smtClean="0"/>
          </a:p>
          <a:p>
            <a:pPr algn="just">
              <a:buClrTx/>
            </a:pPr>
            <a:endParaRPr lang="es-ES" sz="2400" dirty="0"/>
          </a:p>
        </p:txBody>
      </p:sp>
      <p:sp>
        <p:nvSpPr>
          <p:cNvPr id="12" name="2 Subtítulo"/>
          <p:cNvSpPr txBox="1">
            <a:spLocks/>
          </p:cNvSpPr>
          <p:nvPr/>
        </p:nvSpPr>
        <p:spPr>
          <a:xfrm>
            <a:off x="395536" y="3645024"/>
            <a:ext cx="8352928" cy="302433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a:t>S</a:t>
            </a:r>
            <a:r>
              <a:rPr lang="es-ES" sz="2400" dirty="0" smtClean="0"/>
              <a:t>egún García &amp; </a:t>
            </a:r>
            <a:r>
              <a:rPr lang="es-ES" sz="2400" dirty="0" err="1" smtClean="0"/>
              <a:t>Musitu</a:t>
            </a:r>
            <a:r>
              <a:rPr lang="es-ES" sz="2400" dirty="0" smtClean="0"/>
              <a:t> (2001), </a:t>
            </a:r>
            <a:r>
              <a:rPr lang="es-ES" sz="2400" i="1" dirty="0" smtClean="0"/>
              <a:t>“la delimitación conceptual del autoconcepto  y de la autoestima no es clara, hasta el punto que ambos conceptos se utilizan indistintamente para referirse al conocimiento que el ser humano tiene de sí mismo.  Defendiendo esta postura de la 'no diferenciación' se encuentran </a:t>
            </a:r>
            <a:r>
              <a:rPr lang="es-ES" sz="2400" i="1" dirty="0" err="1" smtClean="0"/>
              <a:t>Shavelson</a:t>
            </a:r>
            <a:r>
              <a:rPr lang="es-ES" sz="2400" i="1" dirty="0" smtClean="0"/>
              <a:t>, </a:t>
            </a:r>
            <a:r>
              <a:rPr lang="es-ES" sz="2400" i="1" dirty="0" err="1" smtClean="0"/>
              <a:t>Hubner</a:t>
            </a:r>
            <a:r>
              <a:rPr lang="es-ES" sz="2400" i="1" dirty="0" smtClean="0"/>
              <a:t> y </a:t>
            </a:r>
            <a:r>
              <a:rPr lang="es-ES" sz="2400" i="1" dirty="0" err="1" smtClean="0"/>
              <a:t>Stanton</a:t>
            </a:r>
            <a:r>
              <a:rPr lang="es-ES" sz="2400" i="1" dirty="0" smtClean="0"/>
              <a:t> (1976) quienes señalan que las afirmaciones descriptivas y evaluativas acerca de uno mismo se relacionan empíricamente.” </a:t>
            </a:r>
            <a:endParaRPr lang="es-EC" sz="2400" dirty="0" smtClean="0"/>
          </a:p>
          <a:p>
            <a:pPr algn="just">
              <a:buClrTx/>
            </a:pPr>
            <a:endParaRPr lang="es-ES" sz="2400" dirty="0"/>
          </a:p>
        </p:txBody>
      </p:sp>
      <p:sp>
        <p:nvSpPr>
          <p:cNvPr id="9" name="2 Subtítulo"/>
          <p:cNvSpPr txBox="1">
            <a:spLocks/>
          </p:cNvSpPr>
          <p:nvPr/>
        </p:nvSpPr>
        <p:spPr>
          <a:xfrm>
            <a:off x="467544" y="2348880"/>
            <a:ext cx="8136904" cy="122413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err="1" smtClean="0"/>
              <a:t>Autoconcepto</a:t>
            </a:r>
            <a:r>
              <a:rPr lang="es-ES" sz="2400" dirty="0" smtClean="0"/>
              <a:t> trata fundamentalmente sobre la dimensión cognitiva o perceptiva y autoestima se refiere sobre todo a la parte evaluativa o afectiva.</a:t>
            </a:r>
            <a:endParaRPr lang="es-ES"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1+#ppt_w/2"/>
                                          </p:val>
                                        </p:tav>
                                        <p:tav tm="100000">
                                          <p:val>
                                            <p:strVal val="#ppt_x"/>
                                          </p:val>
                                        </p:tav>
                                      </p:tavLst>
                                    </p:anim>
                                    <p:anim calcmode="lin" valueType="num">
                                      <p:cBhvr additive="base">
                                        <p:cTn id="4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LA AUTOESTIMA</a:t>
            </a:r>
            <a:endParaRPr lang="es-ES" sz="3600" b="1" dirty="0">
              <a:solidFill>
                <a:srgbClr val="FFFF00"/>
              </a:solidFill>
            </a:endParaRPr>
          </a:p>
        </p:txBody>
      </p:sp>
      <p:sp>
        <p:nvSpPr>
          <p:cNvPr id="8" name="2 Subtítulo"/>
          <p:cNvSpPr txBox="1">
            <a:spLocks/>
          </p:cNvSpPr>
          <p:nvPr/>
        </p:nvSpPr>
        <p:spPr>
          <a:xfrm>
            <a:off x="470838" y="90872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Algunas investigaciones relacionadas con el ajedrez</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1556792"/>
            <a:ext cx="8208912" cy="280831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Estudio en Rusia en 1925. Psicólogos </a:t>
            </a:r>
            <a:r>
              <a:rPr lang="es-ES" sz="2400" dirty="0" err="1" smtClean="0"/>
              <a:t>Diakow</a:t>
            </a:r>
            <a:r>
              <a:rPr lang="es-ES" sz="2400" dirty="0" smtClean="0"/>
              <a:t>, </a:t>
            </a:r>
            <a:r>
              <a:rPr lang="es-ES" sz="2400" dirty="0" err="1" smtClean="0"/>
              <a:t>Petrowski</a:t>
            </a:r>
            <a:r>
              <a:rPr lang="es-ES" sz="2400" dirty="0" smtClean="0"/>
              <a:t> y </a:t>
            </a:r>
            <a:r>
              <a:rPr lang="es-ES" sz="2400" dirty="0" err="1" smtClean="0"/>
              <a:t>Rudik</a:t>
            </a:r>
            <a:r>
              <a:rPr lang="es-ES" sz="2400" dirty="0" smtClean="0"/>
              <a:t> realizaron un experimento con niños que no practicaban este deporte y  con participantes del torneo de ajedrez, los mismos que fueron sometidos a un examen psicológico, cuyos resultados fueron que los practicantes de ajedrez demostraron tener mayor desarrollo en la atención, concentración, planificación, voluntad disciplinada y dominio de sí mismos. </a:t>
            </a:r>
            <a:endParaRPr lang="es-ES" sz="2400" dirty="0"/>
          </a:p>
        </p:txBody>
      </p:sp>
      <p:sp>
        <p:nvSpPr>
          <p:cNvPr id="13" name="2 Subtítulo"/>
          <p:cNvSpPr txBox="1">
            <a:spLocks/>
          </p:cNvSpPr>
          <p:nvPr/>
        </p:nvSpPr>
        <p:spPr>
          <a:xfrm>
            <a:off x="467544" y="4581128"/>
            <a:ext cx="8280920" cy="184482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S" sz="2400" dirty="0" smtClean="0"/>
              <a:t>William Levy durante sus años de trabajo en el Departamento de Educación del Estado de New Jersey (1980-1987) encontró que el ajedrez promueve consistentemente la autoestima, luego de un año de enseñanza. El </a:t>
            </a:r>
            <a:r>
              <a:rPr lang="es-ES" sz="2400" dirty="0" err="1" smtClean="0"/>
              <a:t>autoconcepto</a:t>
            </a:r>
            <a:r>
              <a:rPr lang="es-ES" sz="2400" dirty="0" smtClean="0"/>
              <a:t> de muchos estudiantes mejoró notablemente.</a:t>
            </a:r>
            <a:endParaRPr lang="es-ES"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El AJEDREZ Y LA AUTOESTIMA</a:t>
            </a:r>
            <a:endParaRPr lang="es-ES" sz="3600" b="1" dirty="0">
              <a:solidFill>
                <a:srgbClr val="FFFF00"/>
              </a:solidFill>
            </a:endParaRPr>
          </a:p>
        </p:txBody>
      </p:sp>
      <p:sp>
        <p:nvSpPr>
          <p:cNvPr id="8" name="2 Subtítulo"/>
          <p:cNvSpPr txBox="1">
            <a:spLocks/>
          </p:cNvSpPr>
          <p:nvPr/>
        </p:nvSpPr>
        <p:spPr>
          <a:xfrm>
            <a:off x="470838" y="908720"/>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Algunas investigaciones relacionadas con el ajedrez</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1556792"/>
            <a:ext cx="8424936" cy="201622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S" sz="2400" dirty="0" smtClean="0"/>
              <a:t>Proyecto en Perú. Estudiantes del 4to. Y 5to. grado del colegio Jorge </a:t>
            </a:r>
            <a:r>
              <a:rPr lang="es-ES" sz="2400" dirty="0" err="1" smtClean="0"/>
              <a:t>Martorell</a:t>
            </a:r>
            <a:r>
              <a:rPr lang="es-ES" sz="2400" dirty="0" smtClean="0"/>
              <a:t> Flores de Tacna. </a:t>
            </a:r>
            <a:r>
              <a:rPr lang="es-EC" sz="2400" dirty="0"/>
              <a:t>Los resultados muestran que el nivel de autoestima del grupo experimental fue ligeramente superior que el nivel de autoestima del grupo control al término de la experiencia (</a:t>
            </a:r>
            <a:r>
              <a:rPr lang="es-ES" sz="2400" dirty="0"/>
              <a:t>Núñez, E. &amp; Rojas, H., 2002.</a:t>
            </a:r>
            <a:r>
              <a:rPr lang="es-EC" sz="2400" dirty="0"/>
              <a:t>).</a:t>
            </a:r>
          </a:p>
          <a:p>
            <a:pPr algn="just"/>
            <a:endParaRPr lang="es-EC" sz="2400" dirty="0"/>
          </a:p>
        </p:txBody>
      </p:sp>
      <p:sp>
        <p:nvSpPr>
          <p:cNvPr id="13" name="2 Subtítulo"/>
          <p:cNvSpPr txBox="1">
            <a:spLocks/>
          </p:cNvSpPr>
          <p:nvPr/>
        </p:nvSpPr>
        <p:spPr>
          <a:xfrm>
            <a:off x="467544" y="2852936"/>
            <a:ext cx="8280920" cy="184482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endParaRPr lang="es-EC" sz="2400" dirty="0"/>
          </a:p>
        </p:txBody>
      </p:sp>
      <p:pic>
        <p:nvPicPr>
          <p:cNvPr id="2050" name="Picture 2" descr="E:\imagenes\panamericano_2006\Imagenes\PICT1767_pe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94" y="356974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1+#ppt_w/2"/>
                                          </p:val>
                                        </p:tav>
                                        <p:tav tm="100000">
                                          <p:val>
                                            <p:strVal val="#ppt_x"/>
                                          </p:val>
                                        </p:tav>
                                      </p:tavLst>
                                    </p:anim>
                                    <p:anim calcmode="lin" valueType="num">
                                      <p:cBhvr additive="base">
                                        <p:cTn id="32"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wheel(8)">
                                      <p:cBhvr>
                                        <p:cTn id="3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METODOLOGÍA DE LA INVESTIGACIÓN</a:t>
            </a:r>
            <a:endParaRPr lang="es-ES" sz="3600" b="1" dirty="0">
              <a:solidFill>
                <a:srgbClr val="FFFF00"/>
              </a:solidFill>
            </a:endParaRPr>
          </a:p>
        </p:txBody>
      </p:sp>
      <p:sp>
        <p:nvSpPr>
          <p:cNvPr id="8"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Diseño de investigación</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1" name="2 Subtítulo"/>
          <p:cNvSpPr txBox="1">
            <a:spLocks/>
          </p:cNvSpPr>
          <p:nvPr/>
        </p:nvSpPr>
        <p:spPr>
          <a:xfrm>
            <a:off x="467544" y="1412776"/>
            <a:ext cx="8280920" cy="50405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Investigación de tipo experimental.   </a:t>
            </a:r>
          </a:p>
          <a:p>
            <a:pPr algn="just"/>
            <a:endParaRPr lang="es-EC" sz="2400" dirty="0"/>
          </a:p>
        </p:txBody>
      </p:sp>
      <p:sp>
        <p:nvSpPr>
          <p:cNvPr id="13" name="2 Subtítulo"/>
          <p:cNvSpPr txBox="1">
            <a:spLocks/>
          </p:cNvSpPr>
          <p:nvPr/>
        </p:nvSpPr>
        <p:spPr>
          <a:xfrm>
            <a:off x="467544" y="1988840"/>
            <a:ext cx="8280920" cy="1440160"/>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Existen 4 variables: enseñanza del ajedrez (independiente), rendimiento escolar, matemáticas y autoestima (dependientes).</a:t>
            </a:r>
          </a:p>
        </p:txBody>
      </p:sp>
      <p:sp>
        <p:nvSpPr>
          <p:cNvPr id="9" name="2 Subtítulo"/>
          <p:cNvSpPr txBox="1">
            <a:spLocks/>
          </p:cNvSpPr>
          <p:nvPr/>
        </p:nvSpPr>
        <p:spPr>
          <a:xfrm>
            <a:off x="395536" y="3212976"/>
            <a:ext cx="8280920" cy="122413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2 grupos: experimental (15 alumnos) y control (20 alumnos) elegidos al azar.  El grupo experimental recibirá las clases de ajedrez y el otro no.</a:t>
            </a:r>
          </a:p>
        </p:txBody>
      </p:sp>
      <p:pic>
        <p:nvPicPr>
          <p:cNvPr id="38914" name="Picture 2" descr="F:\presentancion\fotos\DSC02007_peque.jpg"/>
          <p:cNvPicPr>
            <a:picLocks noChangeAspect="1" noChangeArrowheads="1"/>
          </p:cNvPicPr>
          <p:nvPr/>
        </p:nvPicPr>
        <p:blipFill>
          <a:blip r:embed="rId2" cstate="print"/>
          <a:srcRect/>
          <a:stretch>
            <a:fillRect/>
          </a:stretch>
        </p:blipFill>
        <p:spPr bwMode="auto">
          <a:xfrm rot="10800000" flipV="1">
            <a:off x="3131841" y="4365104"/>
            <a:ext cx="3312368" cy="2484276"/>
          </a:xfrm>
          <a:prstGeom prst="rect">
            <a:avLst/>
          </a:prstGeom>
          <a:noFill/>
        </p:spPr>
      </p:pic>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2000"/>
                                        <p:tgtEl>
                                          <p:spTgt spid="9"/>
                                        </p:tgtEl>
                                      </p:cBhvr>
                                    </p:animEffect>
                                  </p:childTnLst>
                                </p:cTn>
                              </p:par>
                            </p:childTnLst>
                          </p:cTn>
                        </p:par>
                        <p:par>
                          <p:cTn id="42" fill="hold">
                            <p:stCondLst>
                              <p:cond delay="2000"/>
                            </p:stCondLst>
                            <p:childTnLst>
                              <p:par>
                                <p:cTn id="43" presetID="4" presetClass="entr" presetSubtype="16" fill="hold" nodeType="afterEffect">
                                  <p:stCondLst>
                                    <p:cond delay="0"/>
                                  </p:stCondLst>
                                  <p:childTnLst>
                                    <p:set>
                                      <p:cBhvr>
                                        <p:cTn id="44" dur="1" fill="hold">
                                          <p:stCondLst>
                                            <p:cond delay="0"/>
                                          </p:stCondLst>
                                        </p:cTn>
                                        <p:tgtEl>
                                          <p:spTgt spid="38914"/>
                                        </p:tgtEl>
                                        <p:attrNameLst>
                                          <p:attrName>style.visibility</p:attrName>
                                        </p:attrNameLst>
                                      </p:cBhvr>
                                      <p:to>
                                        <p:strVal val="visible"/>
                                      </p:to>
                                    </p:set>
                                    <p:animEffect transition="in" filter="box(in)">
                                      <p:cBhvr>
                                        <p:cTn id="45"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METODOLOGÍA DE LA INVESTIGACIÓN</a:t>
            </a:r>
            <a:endParaRPr lang="es-ES" sz="3600" b="1" dirty="0">
              <a:solidFill>
                <a:srgbClr val="FFFF00"/>
              </a:solidFill>
            </a:endParaRPr>
          </a:p>
        </p:txBody>
      </p:sp>
      <p:sp>
        <p:nvSpPr>
          <p:cNvPr id="8" name="2 Subtítulo"/>
          <p:cNvSpPr txBox="1">
            <a:spLocks/>
          </p:cNvSpPr>
          <p:nvPr/>
        </p:nvSpPr>
        <p:spPr>
          <a:xfrm>
            <a:off x="395536"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Población y muestra</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3" name="2 Subtítulo"/>
          <p:cNvSpPr txBox="1">
            <a:spLocks/>
          </p:cNvSpPr>
          <p:nvPr/>
        </p:nvSpPr>
        <p:spPr>
          <a:xfrm>
            <a:off x="395536" y="1268760"/>
            <a:ext cx="8280920" cy="1440160"/>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La población está conformada por los y las niñas del 6</a:t>
            </a:r>
            <a:r>
              <a:rPr lang="es-ES" sz="2400" baseline="30000" dirty="0" smtClean="0"/>
              <a:t>to</a:t>
            </a:r>
            <a:r>
              <a:rPr lang="es-ES" sz="2400" dirty="0" smtClean="0"/>
              <a:t> de básica “A” de la Unidad Educativa “Hermano Miguel De la Salle” de la ciudad de Cuenca, en edades comprendidas entre 10 y 11 años.</a:t>
            </a:r>
            <a:endParaRPr lang="es-EC" sz="2400" dirty="0"/>
          </a:p>
        </p:txBody>
      </p:sp>
      <p:sp>
        <p:nvSpPr>
          <p:cNvPr id="9" name="2 Subtítulo"/>
          <p:cNvSpPr txBox="1">
            <a:spLocks/>
          </p:cNvSpPr>
          <p:nvPr/>
        </p:nvSpPr>
        <p:spPr>
          <a:xfrm>
            <a:off x="395536" y="2924944"/>
            <a:ext cx="8280920" cy="100811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De esta población se seleccionó al azar a 35 alumnos mediante un programa informático para participar del proyecto.</a:t>
            </a:r>
          </a:p>
        </p:txBody>
      </p:sp>
      <p:pic>
        <p:nvPicPr>
          <p:cNvPr id="3074" name="Picture 2" descr="E:\imagenes\fotos_FamiliaAnitaConSofi_finalProyectoAjedrez_18_junio2012\DSC02581_pe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44416"/>
            <a:ext cx="4085303"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0-#ppt_w/2"/>
                                          </p:val>
                                        </p:tav>
                                        <p:tav tm="100000">
                                          <p:val>
                                            <p:strVal val="#ppt_x"/>
                                          </p:val>
                                        </p:tav>
                                      </p:tavLst>
                                    </p:anim>
                                    <p:anim calcmode="lin" valueType="num">
                                      <p:cBhvr additive="base">
                                        <p:cTn id="38" dur="20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13" presetClass="entr" presetSubtype="16" fill="hold" nodeType="after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plus(in)">
                                      <p:cBhvr>
                                        <p:cTn id="4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METODOLOGÍA DE LA INVESTIGACIÓN</a:t>
            </a:r>
            <a:endParaRPr lang="es-ES" sz="3600" b="1" dirty="0">
              <a:solidFill>
                <a:srgbClr val="FFFF00"/>
              </a:solidFill>
            </a:endParaRPr>
          </a:p>
        </p:txBody>
      </p:sp>
      <p:sp>
        <p:nvSpPr>
          <p:cNvPr id="8"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Instrumentos de la investigación</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3" name="2 Subtítulo"/>
          <p:cNvSpPr txBox="1">
            <a:spLocks/>
          </p:cNvSpPr>
          <p:nvPr/>
        </p:nvSpPr>
        <p:spPr>
          <a:xfrm>
            <a:off x="395536"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1) Test de conocimientos de ajedrez (</a:t>
            </a:r>
            <a:r>
              <a:rPr lang="es-ES" sz="2400" dirty="0" smtClean="0">
                <a:hlinkClick r:id="rId2" action="ppaction://hlinkfile"/>
              </a:rPr>
              <a:t>ver anexo A</a:t>
            </a:r>
            <a:r>
              <a:rPr lang="es-ES" sz="2400" dirty="0" smtClean="0"/>
              <a:t>)</a:t>
            </a:r>
            <a:endParaRPr lang="es-EC" sz="2400" dirty="0"/>
          </a:p>
        </p:txBody>
      </p:sp>
      <p:sp>
        <p:nvSpPr>
          <p:cNvPr id="9" name="2 Subtítulo"/>
          <p:cNvSpPr txBox="1">
            <a:spLocks/>
          </p:cNvSpPr>
          <p:nvPr/>
        </p:nvSpPr>
        <p:spPr>
          <a:xfrm>
            <a:off x="395536" y="3212976"/>
            <a:ext cx="8280920" cy="316835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Para medir el nivel de autoestima de los niños se utilizó el test de </a:t>
            </a:r>
            <a:r>
              <a:rPr lang="es-ES" sz="2400" dirty="0" err="1" smtClean="0"/>
              <a:t>autoconcepto</a:t>
            </a:r>
            <a:r>
              <a:rPr lang="es-ES" sz="2400" dirty="0" smtClean="0"/>
              <a:t> de García y </a:t>
            </a:r>
            <a:r>
              <a:rPr lang="es-ES" sz="2400" dirty="0" err="1" smtClean="0"/>
              <a:t>Musitu</a:t>
            </a:r>
            <a:r>
              <a:rPr lang="es-ES" sz="2400" dirty="0" smtClean="0"/>
              <a:t> (2001) editado por TEA Ediciones, S.A., Madrid, España y denominado AF5 </a:t>
            </a:r>
            <a:r>
              <a:rPr lang="es-ES" sz="2400" dirty="0" err="1" smtClean="0"/>
              <a:t>Autoconcepto</a:t>
            </a:r>
            <a:r>
              <a:rPr lang="es-ES" sz="2400" dirty="0" smtClean="0"/>
              <a:t> Forma 5.  Este test es recomendado por psicólogos educativos especializados en niñez y mide la forma en que los niños se ven de acuerdo a 5 dimensiones: académica, social, emocional, familiar y física.   </a:t>
            </a:r>
            <a:endParaRPr lang="es-EC" sz="2400" dirty="0"/>
          </a:p>
        </p:txBody>
      </p:sp>
      <p:sp>
        <p:nvSpPr>
          <p:cNvPr id="10" name="2 Subtítulo"/>
          <p:cNvSpPr txBox="1">
            <a:spLocks/>
          </p:cNvSpPr>
          <p:nvPr/>
        </p:nvSpPr>
        <p:spPr>
          <a:xfrm>
            <a:off x="395536" y="1844824"/>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2) Resumen de calificaciones</a:t>
            </a:r>
            <a:endParaRPr lang="es-EC" sz="2400" dirty="0"/>
          </a:p>
        </p:txBody>
      </p:sp>
      <p:sp>
        <p:nvSpPr>
          <p:cNvPr id="11" name="2 Subtítulo"/>
          <p:cNvSpPr txBox="1">
            <a:spLocks/>
          </p:cNvSpPr>
          <p:nvPr/>
        </p:nvSpPr>
        <p:spPr>
          <a:xfrm>
            <a:off x="395536" y="2420888"/>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3) Test de </a:t>
            </a:r>
            <a:r>
              <a:rPr lang="es-ES" sz="2400" dirty="0" err="1" smtClean="0"/>
              <a:t>autoconcepto</a:t>
            </a:r>
            <a:r>
              <a:rPr lang="es-ES" sz="2400" dirty="0" smtClean="0"/>
              <a:t> multidimensional (</a:t>
            </a:r>
            <a:r>
              <a:rPr lang="es-ES" sz="2400" dirty="0" smtClean="0">
                <a:hlinkClick r:id="rId3" action="ppaction://hlinkfile"/>
              </a:rPr>
              <a:t>ver anexo B</a:t>
            </a:r>
            <a:r>
              <a:rPr lang="es-ES" sz="2400" dirty="0" smtClean="0"/>
              <a:t>)</a:t>
            </a:r>
            <a:endParaRPr lang="es-EC" sz="2400" dirty="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ppt_x"/>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0-#ppt_w/2"/>
                                          </p:val>
                                        </p:tav>
                                        <p:tav tm="100000">
                                          <p:val>
                                            <p:strVal val="#ppt_x"/>
                                          </p:val>
                                        </p:tav>
                                      </p:tavLst>
                                    </p:anim>
                                    <p:anim calcmode="lin" valueType="num">
                                      <p:cBhvr additive="base">
                                        <p:cTn id="38"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000" fill="hold"/>
                                        <p:tgtEl>
                                          <p:spTgt spid="11"/>
                                        </p:tgtEl>
                                        <p:attrNameLst>
                                          <p:attrName>ppt_x</p:attrName>
                                        </p:attrNameLst>
                                      </p:cBhvr>
                                      <p:tavLst>
                                        <p:tav tm="0">
                                          <p:val>
                                            <p:strVal val="1+#ppt_w/2"/>
                                          </p:val>
                                        </p:tav>
                                        <p:tav tm="100000">
                                          <p:val>
                                            <p:strVal val="#ppt_x"/>
                                          </p:val>
                                        </p:tav>
                                      </p:tavLst>
                                    </p:anim>
                                    <p:anim calcmode="lin" valueType="num">
                                      <p:cBhvr additive="base">
                                        <p:cTn id="44"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2000" fill="hold"/>
                                        <p:tgtEl>
                                          <p:spTgt spid="9"/>
                                        </p:tgtEl>
                                        <p:attrNameLst>
                                          <p:attrName>ppt_x</p:attrName>
                                        </p:attrNameLst>
                                      </p:cBhvr>
                                      <p:tavLst>
                                        <p:tav tm="0">
                                          <p:val>
                                            <p:strVal val="#ppt_x"/>
                                          </p:val>
                                        </p:tav>
                                        <p:tav tm="100000">
                                          <p:val>
                                            <p:strVal val="#ppt_x"/>
                                          </p:val>
                                        </p:tav>
                                      </p:tavLst>
                                    </p:anim>
                                    <p:anim calcmode="lin" valueType="num">
                                      <p:cBhvr additive="base">
                                        <p:cTn id="5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METODOLOGÍA DE LA INVESTIGACIÓN</a:t>
            </a:r>
            <a:endParaRPr lang="es-ES" sz="3600" b="1" dirty="0">
              <a:solidFill>
                <a:srgbClr val="FFFF00"/>
              </a:solidFill>
            </a:endParaRP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9" name="2 Subtítulo"/>
          <p:cNvSpPr txBox="1">
            <a:spLocks/>
          </p:cNvSpPr>
          <p:nvPr/>
        </p:nvSpPr>
        <p:spPr>
          <a:xfrm>
            <a:off x="323528" y="1412776"/>
            <a:ext cx="8352928" cy="158417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El test fue aplicado al inicio del experimento y al final.  Este test consta de 3 partes: encabezado, instrucciones y 30 frases a la que los sujetos debían responder con un número dentro de la escala de 1 a 99 según su grado de acuerdo con cada enunciado.</a:t>
            </a:r>
          </a:p>
          <a:p>
            <a:pPr algn="just"/>
            <a:endParaRPr lang="es-ES" sz="2400" dirty="0" smtClean="0"/>
          </a:p>
          <a:p>
            <a:pPr algn="just"/>
            <a:endParaRPr lang="es-EC" sz="2400" dirty="0"/>
          </a:p>
        </p:txBody>
      </p:sp>
      <p:sp>
        <p:nvSpPr>
          <p:cNvPr id="11" name="2 Subtítulo"/>
          <p:cNvSpPr txBox="1">
            <a:spLocks/>
          </p:cNvSpPr>
          <p:nvPr/>
        </p:nvSpPr>
        <p:spPr>
          <a:xfrm>
            <a:off x="395536" y="90872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3) Test de </a:t>
            </a:r>
            <a:r>
              <a:rPr lang="es-ES" sz="2400" dirty="0" err="1" smtClean="0"/>
              <a:t>autoconcepto</a:t>
            </a:r>
            <a:r>
              <a:rPr lang="es-ES" sz="2400" dirty="0" smtClean="0"/>
              <a:t> multidimensional (</a:t>
            </a:r>
            <a:r>
              <a:rPr lang="es-ES" sz="2400" dirty="0" smtClean="0">
                <a:hlinkClick r:id="rId2" action="ppaction://hlinkfile"/>
              </a:rPr>
              <a:t>ver anexo B</a:t>
            </a:r>
            <a:r>
              <a:rPr lang="es-ES" sz="2400" dirty="0" smtClean="0"/>
              <a:t>)</a:t>
            </a:r>
            <a:endParaRPr lang="es-EC" sz="2400" dirty="0"/>
          </a:p>
        </p:txBody>
      </p:sp>
      <p:graphicFrame>
        <p:nvGraphicFramePr>
          <p:cNvPr id="12" name="11 Tabla"/>
          <p:cNvGraphicFramePr>
            <a:graphicFrameLocks noGrp="1"/>
          </p:cNvGraphicFramePr>
          <p:nvPr>
            <p:extLst>
              <p:ext uri="{D42A27DB-BD31-4B8C-83A1-F6EECF244321}">
                <p14:modId xmlns:p14="http://schemas.microsoft.com/office/powerpoint/2010/main" val="1241008808"/>
              </p:ext>
            </p:extLst>
          </p:nvPr>
        </p:nvGraphicFramePr>
        <p:xfrm>
          <a:off x="1331640" y="4581128"/>
          <a:ext cx="6912768" cy="2194560"/>
        </p:xfrm>
        <a:graphic>
          <a:graphicData uri="http://schemas.openxmlformats.org/drawingml/2006/table">
            <a:tbl>
              <a:tblPr/>
              <a:tblGrid>
                <a:gridCol w="2238313"/>
                <a:gridCol w="4674455"/>
              </a:tblGrid>
              <a:tr h="247464">
                <a:tc>
                  <a:txBody>
                    <a:bodyPr/>
                    <a:lstStyle/>
                    <a:p>
                      <a:pPr algn="ctr">
                        <a:lnSpc>
                          <a:spcPct val="150000"/>
                        </a:lnSpc>
                        <a:spcAft>
                          <a:spcPts val="0"/>
                        </a:spcAft>
                      </a:pPr>
                      <a:r>
                        <a:rPr lang="es-ES" sz="1600" b="1" dirty="0">
                          <a:solidFill>
                            <a:srgbClr val="000000"/>
                          </a:solidFill>
                          <a:latin typeface="Arial"/>
                          <a:ea typeface="Arial"/>
                          <a:cs typeface="Times New Roman"/>
                        </a:rPr>
                        <a:t>Percentiles</a:t>
                      </a:r>
                      <a:endParaRPr lang="es-EC"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solidFill>
                            <a:srgbClr val="000000"/>
                          </a:solidFill>
                          <a:latin typeface="Arial"/>
                          <a:ea typeface="Arial"/>
                          <a:cs typeface="Times New Roman"/>
                        </a:rPr>
                        <a:t>Rango </a:t>
                      </a:r>
                      <a:r>
                        <a:rPr lang="es-ES" sz="1600" b="1" dirty="0">
                          <a:solidFill>
                            <a:srgbClr val="000000"/>
                          </a:solidFill>
                          <a:latin typeface="Arial"/>
                          <a:ea typeface="Arial"/>
                          <a:cs typeface="Times New Roman"/>
                        </a:rPr>
                        <a:t>o Interpretación Diagnóstica</a:t>
                      </a:r>
                      <a:endParaRPr lang="es-EC"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64">
                <a:tc>
                  <a:txBody>
                    <a:bodyPr/>
                    <a:lstStyle/>
                    <a:p>
                      <a:pPr algn="ctr">
                        <a:lnSpc>
                          <a:spcPct val="150000"/>
                        </a:lnSpc>
                        <a:spcAft>
                          <a:spcPts val="0"/>
                        </a:spcAft>
                      </a:pPr>
                      <a:r>
                        <a:rPr lang="es-ES" sz="1600" dirty="0">
                          <a:solidFill>
                            <a:srgbClr val="000000"/>
                          </a:solidFill>
                          <a:latin typeface="Arial"/>
                          <a:ea typeface="Arial"/>
                          <a:cs typeface="Times New Roman"/>
                        </a:rPr>
                        <a:t>95-99</a:t>
                      </a:r>
                      <a:endParaRPr lang="es-EC"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solidFill>
                            <a:srgbClr val="000000"/>
                          </a:solidFill>
                          <a:latin typeface="Arial"/>
                          <a:ea typeface="Arial"/>
                          <a:cs typeface="Times New Roman"/>
                        </a:rPr>
                        <a:t>Superior</a:t>
                      </a:r>
                      <a:endParaRPr lang="es-EC"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64">
                <a:tc>
                  <a:txBody>
                    <a:bodyPr/>
                    <a:lstStyle/>
                    <a:p>
                      <a:pPr algn="ctr">
                        <a:lnSpc>
                          <a:spcPct val="150000"/>
                        </a:lnSpc>
                        <a:spcAft>
                          <a:spcPts val="0"/>
                        </a:spcAft>
                      </a:pPr>
                      <a:r>
                        <a:rPr lang="es-ES" sz="1600">
                          <a:solidFill>
                            <a:srgbClr val="000000"/>
                          </a:solidFill>
                          <a:latin typeface="Arial"/>
                          <a:ea typeface="Arial"/>
                          <a:cs typeface="Times New Roman"/>
                        </a:rPr>
                        <a:t>75-94</a:t>
                      </a:r>
                      <a:endParaRPr lang="es-EC"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solidFill>
                            <a:srgbClr val="000000"/>
                          </a:solidFill>
                          <a:latin typeface="Arial"/>
                          <a:ea typeface="Arial"/>
                          <a:cs typeface="Times New Roman"/>
                        </a:rPr>
                        <a:t>Superior al Término Medio</a:t>
                      </a:r>
                      <a:endParaRPr lang="es-EC"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64">
                <a:tc>
                  <a:txBody>
                    <a:bodyPr/>
                    <a:lstStyle/>
                    <a:p>
                      <a:pPr algn="ctr">
                        <a:lnSpc>
                          <a:spcPct val="150000"/>
                        </a:lnSpc>
                        <a:spcAft>
                          <a:spcPts val="0"/>
                        </a:spcAft>
                      </a:pPr>
                      <a:r>
                        <a:rPr lang="es-ES" sz="1600">
                          <a:solidFill>
                            <a:srgbClr val="000000"/>
                          </a:solidFill>
                          <a:latin typeface="Arial"/>
                          <a:ea typeface="Arial"/>
                          <a:cs typeface="Times New Roman"/>
                        </a:rPr>
                        <a:t>26-74</a:t>
                      </a:r>
                      <a:endParaRPr lang="es-EC"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solidFill>
                            <a:srgbClr val="000000"/>
                          </a:solidFill>
                          <a:latin typeface="Arial"/>
                          <a:ea typeface="Arial"/>
                          <a:cs typeface="Times New Roman"/>
                        </a:rPr>
                        <a:t>Término Medio</a:t>
                      </a:r>
                      <a:endParaRPr lang="es-EC"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64">
                <a:tc>
                  <a:txBody>
                    <a:bodyPr/>
                    <a:lstStyle/>
                    <a:p>
                      <a:pPr algn="ctr">
                        <a:lnSpc>
                          <a:spcPct val="150000"/>
                        </a:lnSpc>
                        <a:spcAft>
                          <a:spcPts val="0"/>
                        </a:spcAft>
                      </a:pPr>
                      <a:r>
                        <a:rPr lang="es-ES" sz="1600">
                          <a:solidFill>
                            <a:srgbClr val="000000"/>
                          </a:solidFill>
                          <a:latin typeface="Arial"/>
                          <a:ea typeface="Arial"/>
                          <a:cs typeface="Times New Roman"/>
                        </a:rPr>
                        <a:t>6-25</a:t>
                      </a:r>
                      <a:endParaRPr lang="es-EC"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solidFill>
                            <a:srgbClr val="000000"/>
                          </a:solidFill>
                          <a:latin typeface="Arial"/>
                          <a:ea typeface="Arial"/>
                          <a:cs typeface="Times New Roman"/>
                        </a:rPr>
                        <a:t>Inferior al Término Medio</a:t>
                      </a:r>
                      <a:endParaRPr lang="es-EC"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64">
                <a:tc>
                  <a:txBody>
                    <a:bodyPr/>
                    <a:lstStyle/>
                    <a:p>
                      <a:pPr algn="ctr">
                        <a:lnSpc>
                          <a:spcPct val="150000"/>
                        </a:lnSpc>
                        <a:spcAft>
                          <a:spcPts val="0"/>
                        </a:spcAft>
                      </a:pPr>
                      <a:r>
                        <a:rPr lang="es-ES" sz="1600" dirty="0">
                          <a:solidFill>
                            <a:srgbClr val="000000"/>
                          </a:solidFill>
                          <a:latin typeface="Arial"/>
                          <a:ea typeface="Arial"/>
                          <a:cs typeface="Times New Roman"/>
                        </a:rPr>
                        <a:t>1-5</a:t>
                      </a:r>
                      <a:endParaRPr lang="es-EC"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solidFill>
                            <a:srgbClr val="000000"/>
                          </a:solidFill>
                          <a:latin typeface="Arial"/>
                          <a:ea typeface="Arial"/>
                          <a:cs typeface="Times New Roman"/>
                        </a:rPr>
                        <a:t>Deficiente</a:t>
                      </a:r>
                      <a:endParaRPr lang="es-EC"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13 Rectángulo"/>
          <p:cNvSpPr/>
          <p:nvPr/>
        </p:nvSpPr>
        <p:spPr>
          <a:xfrm>
            <a:off x="395536" y="2996952"/>
            <a:ext cx="8208912" cy="1569660"/>
          </a:xfrm>
          <a:prstGeom prst="rect">
            <a:avLst/>
          </a:prstGeom>
        </p:spPr>
        <p:txBody>
          <a:bodyPr wrap="square">
            <a:spAutoFit/>
          </a:bodyPr>
          <a:lstStyle/>
          <a:p>
            <a:pPr algn="just"/>
            <a:r>
              <a:rPr lang="es-ES" sz="2400" dirty="0" smtClean="0"/>
              <a:t>Se suman las respuestas de los ítems dentro de cada dimensión y ese valor se divide para 60 y se obtiene la puntuación directa, que se transforma en percentil de acuerdo a la tabla de los autores y luego se evalúa así: </a:t>
            </a:r>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2000"/>
                                        <p:tgtEl>
                                          <p:spTgt spid="14"/>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304753"/>
            <a:ext cx="61722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Subtítulo"/>
          <p:cNvSpPr txBox="1">
            <a:spLocks/>
          </p:cNvSpPr>
          <p:nvPr/>
        </p:nvSpPr>
        <p:spPr>
          <a:xfrm>
            <a:off x="539552" y="1052736"/>
            <a:ext cx="8070720" cy="201622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smtClean="0"/>
              <a:t>Los resultados obtenidos demostraron que el ajedrez tienen influencia </a:t>
            </a:r>
            <a:r>
              <a:rPr lang="es-ES" sz="2800" dirty="0"/>
              <a:t>en el nivel de autoestima </a:t>
            </a:r>
            <a:r>
              <a:rPr lang="es-ES" sz="2800" dirty="0" smtClean="0"/>
              <a:t>y en el rendimiento escolar sobre todo en Matemáticas de estudiantes del 6 de básica.</a:t>
            </a:r>
            <a:endParaRPr lang="es-ES" sz="2800" dirty="0"/>
          </a:p>
        </p:txBody>
      </p:sp>
      <p:sp>
        <p:nvSpPr>
          <p:cNvPr id="10" name="9 CuadroTexto"/>
          <p:cNvSpPr txBox="1"/>
          <p:nvPr/>
        </p:nvSpPr>
        <p:spPr>
          <a:xfrm>
            <a:off x="323528" y="262389"/>
            <a:ext cx="8136904" cy="646331"/>
          </a:xfrm>
          <a:prstGeom prst="rect">
            <a:avLst/>
          </a:prstGeom>
          <a:noFill/>
        </p:spPr>
        <p:txBody>
          <a:bodyPr wrap="square" rtlCol="0">
            <a:spAutoFit/>
          </a:bodyPr>
          <a:lstStyle/>
          <a:p>
            <a:pPr algn="ctr"/>
            <a:r>
              <a:rPr lang="es-ES" sz="3600" b="1" dirty="0" smtClean="0">
                <a:solidFill>
                  <a:srgbClr val="FFFF00"/>
                </a:solidFill>
              </a:rPr>
              <a:t>RESUMEN</a:t>
            </a:r>
            <a:endParaRPr lang="es-ES" sz="3600" b="1" dirty="0">
              <a:solidFill>
                <a:srgbClr val="FFFF00"/>
              </a:solidFill>
            </a:endParaRPr>
          </a:p>
        </p:txBody>
      </p:sp>
    </p:spTree>
    <p:extLst>
      <p:ext uri="{BB962C8B-B14F-4D97-AF65-F5344CB8AC3E}">
        <p14:creationId xmlns:p14="http://schemas.microsoft.com/office/powerpoint/2010/main" val="343147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0-#ppt_w/2"/>
                                          </p:val>
                                        </p:tav>
                                        <p:tav tm="100000">
                                          <p:val>
                                            <p:strVal val="#ppt_x"/>
                                          </p:val>
                                        </p:tav>
                                      </p:tavLst>
                                    </p:anim>
                                    <p:anim calcmode="lin" valueType="num">
                                      <p:cBhvr additive="base">
                                        <p:cTn id="15" dur="20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ox(in)">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352928" cy="646331"/>
          </a:xfrm>
          <a:prstGeom prst="rect">
            <a:avLst/>
          </a:prstGeom>
          <a:noFill/>
        </p:spPr>
        <p:txBody>
          <a:bodyPr wrap="square" rtlCol="0">
            <a:spAutoFit/>
          </a:bodyPr>
          <a:lstStyle/>
          <a:p>
            <a:pPr algn="ctr"/>
            <a:r>
              <a:rPr lang="es-ES" sz="3600" b="1" dirty="0" smtClean="0">
                <a:solidFill>
                  <a:srgbClr val="FFFF00"/>
                </a:solidFill>
              </a:rPr>
              <a:t>METODOLOGÍA DE LA INVESTIGACIÓN</a:t>
            </a:r>
            <a:endParaRPr lang="es-ES" sz="3600" b="1" dirty="0">
              <a:solidFill>
                <a:srgbClr val="FFFF00"/>
              </a:solidFill>
            </a:endParaRPr>
          </a:p>
        </p:txBody>
      </p:sp>
      <p:sp>
        <p:nvSpPr>
          <p:cNvPr id="8"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Recolección de la información</a:t>
            </a: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3" name="2 Subtítulo"/>
          <p:cNvSpPr txBox="1">
            <a:spLocks/>
          </p:cNvSpPr>
          <p:nvPr/>
        </p:nvSpPr>
        <p:spPr>
          <a:xfrm>
            <a:off x="395536"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smtClean="0">
                <a:solidFill>
                  <a:srgbClr val="FFFF00"/>
                </a:solidFill>
              </a:rPr>
              <a:t>Procedimiento para garantizar los aspectos éticos</a:t>
            </a:r>
            <a:endParaRPr lang="es-EC" sz="2400" b="1" dirty="0">
              <a:solidFill>
                <a:srgbClr val="FFFF00"/>
              </a:solidFill>
            </a:endParaRPr>
          </a:p>
        </p:txBody>
      </p:sp>
      <p:sp>
        <p:nvSpPr>
          <p:cNvPr id="9" name="2 Subtítulo"/>
          <p:cNvSpPr txBox="1">
            <a:spLocks/>
          </p:cNvSpPr>
          <p:nvPr/>
        </p:nvSpPr>
        <p:spPr>
          <a:xfrm>
            <a:off x="395536" y="1844824"/>
            <a:ext cx="8280920" cy="2880320"/>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La propuesta fue aprobada por el Hermano Rector de la Unidad Educativa garantizando el anonimato y la confidencialidad de los niños.  </a:t>
            </a:r>
          </a:p>
          <a:p>
            <a:pPr algn="just"/>
            <a:endParaRPr lang="es-ES" sz="2400" dirty="0" smtClean="0"/>
          </a:p>
          <a:p>
            <a:pPr algn="just"/>
            <a:r>
              <a:rPr lang="es-ES" sz="2400" dirty="0" smtClean="0"/>
              <a:t>Los padres dieron también su consentimiento  para la participación de sus hijos y la publicación de fotografías. (</a:t>
            </a:r>
            <a:r>
              <a:rPr lang="es-ES" sz="2400" dirty="0" smtClean="0">
                <a:hlinkClick r:id="rId2" action="ppaction://hlinkfile"/>
              </a:rPr>
              <a:t>ver anexo C</a:t>
            </a:r>
            <a:r>
              <a:rPr lang="es-ES" sz="2400" dirty="0" smtClean="0"/>
              <a:t>).</a:t>
            </a:r>
            <a:endParaRPr lang="es-EC" sz="2400" dirty="0"/>
          </a:p>
        </p:txBody>
      </p:sp>
      <p:sp>
        <p:nvSpPr>
          <p:cNvPr id="12" name="2 Subtítulo"/>
          <p:cNvSpPr txBox="1">
            <a:spLocks/>
          </p:cNvSpPr>
          <p:nvPr/>
        </p:nvSpPr>
        <p:spPr>
          <a:xfrm>
            <a:off x="395536" y="4725144"/>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smtClean="0">
                <a:solidFill>
                  <a:srgbClr val="FFFF00"/>
                </a:solidFill>
              </a:rPr>
              <a:t>Técnicas para la recolección de la información</a:t>
            </a:r>
            <a:endParaRPr lang="es-EC" sz="2400" b="1" dirty="0">
              <a:solidFill>
                <a:srgbClr val="FFFF00"/>
              </a:solidFill>
            </a:endParaRPr>
          </a:p>
        </p:txBody>
      </p:sp>
      <p:sp>
        <p:nvSpPr>
          <p:cNvPr id="14" name="2 Subtítulo"/>
          <p:cNvSpPr txBox="1">
            <a:spLocks/>
          </p:cNvSpPr>
          <p:nvPr/>
        </p:nvSpPr>
        <p:spPr>
          <a:xfrm>
            <a:off x="395536" y="5229200"/>
            <a:ext cx="8280920" cy="1080120"/>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Se utilizaron técnicas como la observación, la entrevista y los </a:t>
            </a:r>
            <a:r>
              <a:rPr lang="es-ES" sz="2400" dirty="0" err="1" smtClean="0"/>
              <a:t>tets</a:t>
            </a:r>
            <a:r>
              <a:rPr lang="es-ES" sz="2400" dirty="0" smtClean="0"/>
              <a:t>.</a:t>
            </a:r>
          </a:p>
          <a:p>
            <a:pPr algn="just"/>
            <a:endParaRPr lang="es-ES" sz="2400" dirty="0" smtClean="0"/>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par>
                          <p:cTn id="27" fill="hold">
                            <p:stCondLst>
                              <p:cond delay="4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2000" fill="hold"/>
                                        <p:tgtEl>
                                          <p:spTgt spid="14"/>
                                        </p:tgtEl>
                                        <p:attrNameLst>
                                          <p:attrName>ppt_x</p:attrName>
                                        </p:attrNameLst>
                                      </p:cBhvr>
                                      <p:tavLst>
                                        <p:tav tm="0">
                                          <p:val>
                                            <p:strVal val="#ppt_x"/>
                                          </p:val>
                                        </p:tav>
                                        <p:tav tm="100000">
                                          <p:val>
                                            <p:strVal val="#ppt_x"/>
                                          </p:val>
                                        </p:tav>
                                      </p:tavLst>
                                    </p:anim>
                                    <p:anim calcmode="lin" valueType="num">
                                      <p:cBhvr additive="base">
                                        <p:cTn id="7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9"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smtClean="0">
                <a:solidFill>
                  <a:srgbClr val="FFFF00"/>
                </a:solidFill>
              </a:rPr>
              <a:t>ANÁLISIS E INTERPRETACIÓN DE LOS RESULTADOS</a:t>
            </a:r>
            <a:endParaRPr lang="es-ES" sz="2800" b="1" dirty="0">
              <a:solidFill>
                <a:srgbClr val="FFFF00"/>
              </a:solidFill>
            </a:endParaRP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9" name="2 Subtítulo"/>
          <p:cNvSpPr txBox="1">
            <a:spLocks/>
          </p:cNvSpPr>
          <p:nvPr/>
        </p:nvSpPr>
        <p:spPr>
          <a:xfrm>
            <a:off x="395536" y="1484784"/>
            <a:ext cx="8280920" cy="266429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t>Los datos clasificados y codificados fueron almacenados en una hoja de cálculo.  El análisis de la información se realizó mediante el programa estadístico SPSS (</a:t>
            </a:r>
            <a:r>
              <a:rPr lang="es-ES" sz="2400" i="1" dirty="0" err="1" smtClean="0"/>
              <a:t>Statistical</a:t>
            </a:r>
            <a:r>
              <a:rPr lang="es-ES" sz="2400" i="1" dirty="0" smtClean="0"/>
              <a:t> </a:t>
            </a:r>
            <a:r>
              <a:rPr lang="es-ES" sz="2400" i="1" dirty="0" err="1" smtClean="0"/>
              <a:t>Packageforthe</a:t>
            </a:r>
            <a:r>
              <a:rPr lang="es-ES" sz="2400" i="1" dirty="0" smtClean="0"/>
              <a:t> Social </a:t>
            </a:r>
            <a:r>
              <a:rPr lang="es-ES" sz="2400" i="1" dirty="0" err="1" smtClean="0"/>
              <a:t>Sciences</a:t>
            </a:r>
            <a:r>
              <a:rPr lang="es-ES" sz="2400" i="1" dirty="0" smtClean="0"/>
              <a:t>) </a:t>
            </a:r>
            <a:r>
              <a:rPr lang="es-ES" sz="2400" dirty="0" smtClean="0"/>
              <a:t>con la estadística descriptiva a través de procedimientos cuantitativos, porcentajes, medidas de tendencia central, dispersión, simetría, entre otros y con estadística </a:t>
            </a:r>
            <a:r>
              <a:rPr lang="es-ES" sz="2400" dirty="0" err="1" smtClean="0"/>
              <a:t>inferencial</a:t>
            </a:r>
            <a:r>
              <a:rPr lang="es-ES" sz="2400" dirty="0" smtClean="0"/>
              <a:t> por medio de contraste de hipótesis.</a:t>
            </a:r>
            <a:endParaRPr lang="es-EC" sz="2400" dirty="0"/>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Procesamiento de la información</a:t>
            </a:r>
          </a:p>
        </p:txBody>
      </p:sp>
      <p:graphicFrame>
        <p:nvGraphicFramePr>
          <p:cNvPr id="11" name="10 Tabla"/>
          <p:cNvGraphicFramePr>
            <a:graphicFrameLocks noGrp="1"/>
          </p:cNvGraphicFramePr>
          <p:nvPr/>
        </p:nvGraphicFramePr>
        <p:xfrm>
          <a:off x="1187624" y="4797152"/>
          <a:ext cx="6480720" cy="1800200"/>
        </p:xfrm>
        <a:graphic>
          <a:graphicData uri="http://schemas.openxmlformats.org/drawingml/2006/table">
            <a:tbl>
              <a:tblPr/>
              <a:tblGrid>
                <a:gridCol w="482757"/>
                <a:gridCol w="2351573"/>
                <a:gridCol w="705887"/>
                <a:gridCol w="975467"/>
                <a:gridCol w="1107355"/>
                <a:gridCol w="857681"/>
              </a:tblGrid>
              <a:tr h="353611">
                <a:tc>
                  <a:txBody>
                    <a:bodyPr/>
                    <a:lstStyle/>
                    <a:p>
                      <a:pPr>
                        <a:lnSpc>
                          <a:spcPct val="115000"/>
                        </a:lnSpc>
                      </a:pPr>
                      <a:endParaRPr lang="es-EC" sz="1400" dirty="0">
                        <a:latin typeface="Arial"/>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Arial"/>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400" b="1" dirty="0">
                          <a:solidFill>
                            <a:srgbClr val="000000"/>
                          </a:solidFill>
                          <a:latin typeface="Calibri"/>
                          <a:ea typeface="Times New Roman"/>
                          <a:cs typeface="Times New Roman"/>
                        </a:rPr>
                        <a:t>PRIMER TRIMESTRE</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400" b="1">
                          <a:solidFill>
                            <a:srgbClr val="000000"/>
                          </a:solidFill>
                          <a:latin typeface="Calibri"/>
                          <a:ea typeface="Times New Roman"/>
                          <a:cs typeface="Times New Roman"/>
                        </a:rPr>
                        <a:t>CALIFICACIÓN FINAL</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707221">
                <a:tc>
                  <a:txBody>
                    <a:bodyPr/>
                    <a:lstStyle/>
                    <a:p>
                      <a:pPr>
                        <a:lnSpc>
                          <a:spcPct val="115000"/>
                        </a:lnSpc>
                        <a:spcAft>
                          <a:spcPts val="0"/>
                        </a:spcAft>
                      </a:pPr>
                      <a:r>
                        <a:rPr lang="es-ES" sz="1400" b="1">
                          <a:solidFill>
                            <a:srgbClr val="000000"/>
                          </a:solidFill>
                          <a:latin typeface="Calibri"/>
                          <a:ea typeface="Times New Roman"/>
                          <a:cs typeface="Times New Roman"/>
                        </a:rPr>
                        <a:t>Nro. Lista</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a:solidFill>
                            <a:srgbClr val="000000"/>
                          </a:solidFill>
                          <a:latin typeface="Calibri"/>
                          <a:ea typeface="Times New Roman"/>
                          <a:cs typeface="Times New Roman"/>
                        </a:rPr>
                        <a:t>Apellidos y Nombres</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a:solidFill>
                            <a:srgbClr val="000000"/>
                          </a:solidFill>
                          <a:latin typeface="Calibri"/>
                          <a:ea typeface="Times New Roman"/>
                          <a:cs typeface="Times New Roman"/>
                        </a:rPr>
                        <a:t>Nota Mate</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a:solidFill>
                            <a:srgbClr val="000000"/>
                          </a:solidFill>
                          <a:latin typeface="Calibri"/>
                          <a:ea typeface="Times New Roman"/>
                          <a:cs typeface="Times New Roman"/>
                        </a:rPr>
                        <a:t>Promedio</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a:solidFill>
                            <a:srgbClr val="000000"/>
                          </a:solidFill>
                          <a:latin typeface="Calibri"/>
                          <a:ea typeface="Times New Roman"/>
                          <a:cs typeface="Times New Roman"/>
                        </a:rPr>
                        <a:t>Matemáticas</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a:solidFill>
                            <a:srgbClr val="000000"/>
                          </a:solidFill>
                          <a:latin typeface="Calibri"/>
                          <a:ea typeface="Times New Roman"/>
                          <a:cs typeface="Times New Roman"/>
                        </a:rPr>
                        <a:t>Promedio</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611">
                <a:tc>
                  <a:txBody>
                    <a:bodyPr/>
                    <a:lstStyle/>
                    <a:p>
                      <a:pPr>
                        <a:lnSpc>
                          <a:spcPct val="115000"/>
                        </a:lnSpc>
                      </a:pPr>
                      <a:endParaRPr lang="es-EC" sz="1400">
                        <a:latin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Arial"/>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57">
                <a:tc>
                  <a:txBody>
                    <a:bodyPr/>
                    <a:lstStyle/>
                    <a:p>
                      <a:pPr>
                        <a:lnSpc>
                          <a:spcPct val="115000"/>
                        </a:lnSpc>
                      </a:pPr>
                      <a:endParaRPr lang="es-EC" sz="1400">
                        <a:latin typeface="Arial"/>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b="1">
                          <a:solidFill>
                            <a:srgbClr val="000000"/>
                          </a:solidFill>
                          <a:latin typeface="Calibri"/>
                          <a:ea typeface="Times New Roman"/>
                          <a:cs typeface="Times New Roman"/>
                        </a:rPr>
                        <a:t>Promedio General</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dirty="0">
                        <a:solidFill>
                          <a:srgbClr val="00000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dirty="0">
                        <a:solidFill>
                          <a:srgbClr val="00000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dirty="0">
                        <a:solidFill>
                          <a:srgbClr val="00000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081" name="Rectangle 1"/>
          <p:cNvSpPr>
            <a:spLocks noChangeArrowheads="1"/>
          </p:cNvSpPr>
          <p:nvPr/>
        </p:nvSpPr>
        <p:spPr bwMode="auto">
          <a:xfrm>
            <a:off x="1547664" y="4293096"/>
            <a:ext cx="641714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1" u="none" strike="noStrike" cap="none" normalizeH="0" baseline="0" dirty="0" smtClean="0">
                <a:ln>
                  <a:noFill/>
                </a:ln>
                <a:solidFill>
                  <a:srgbClr val="000000"/>
                </a:solidFill>
                <a:effectLst/>
                <a:latin typeface="Arial" pitchFamily="34" charset="0"/>
                <a:ea typeface="Arial" pitchFamily="34" charset="0"/>
                <a:cs typeface="Arial" pitchFamily="34" charset="0"/>
              </a:rPr>
              <a:t>Ejemplo de tabla de las notas de matemáticas y el promedio.</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6081"/>
                                        </p:tgtEl>
                                        <p:attrNameLst>
                                          <p:attrName>style.visibility</p:attrName>
                                        </p:attrNameLst>
                                      </p:cBhvr>
                                      <p:to>
                                        <p:strVal val="visible"/>
                                      </p:to>
                                    </p:set>
                                    <p:animEffect transition="in" filter="wipe(right)">
                                      <p:cBhvr>
                                        <p:cTn id="36" dur="2000"/>
                                        <p:tgtEl>
                                          <p:spTgt spid="46081"/>
                                        </p:tgtEl>
                                      </p:cBhvr>
                                    </p:animEffect>
                                  </p:childTnLst>
                                </p:cTn>
                              </p:par>
                            </p:childTnLst>
                          </p:cTn>
                        </p:par>
                        <p:par>
                          <p:cTn id="37" fill="hold">
                            <p:stCondLst>
                              <p:cond delay="2000"/>
                            </p:stCondLst>
                            <p:childTnLst>
                              <p:par>
                                <p:cTn id="38" presetID="4"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460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smtClean="0">
                <a:solidFill>
                  <a:srgbClr val="FFFF00"/>
                </a:solidFill>
              </a:rPr>
              <a:t>ANÁLISIS E INTERPRETACIÓN DE LOS RESULTADOS</a:t>
            </a:r>
            <a:endParaRPr lang="es-ES" sz="2800" b="1" dirty="0">
              <a:solidFill>
                <a:srgbClr val="FFFF00"/>
              </a:solidFill>
            </a:endParaRP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Distribución de la población del estudio</a:t>
            </a:r>
          </a:p>
        </p:txBody>
      </p:sp>
      <p:graphicFrame>
        <p:nvGraphicFramePr>
          <p:cNvPr id="8" name="7 Tabla"/>
          <p:cNvGraphicFramePr>
            <a:graphicFrameLocks noGrp="1"/>
          </p:cNvGraphicFramePr>
          <p:nvPr/>
        </p:nvGraphicFramePr>
        <p:xfrm>
          <a:off x="2051720" y="1484784"/>
          <a:ext cx="4896544" cy="1944216"/>
        </p:xfrm>
        <a:graphic>
          <a:graphicData uri="http://schemas.openxmlformats.org/drawingml/2006/table">
            <a:tbl>
              <a:tblPr/>
              <a:tblGrid>
                <a:gridCol w="1205413"/>
                <a:gridCol w="1241076"/>
                <a:gridCol w="1433656"/>
                <a:gridCol w="1016399"/>
              </a:tblGrid>
              <a:tr h="486054">
                <a:tc>
                  <a:txBody>
                    <a:bodyPr/>
                    <a:lstStyle/>
                    <a:p>
                      <a:pPr algn="ctr">
                        <a:lnSpc>
                          <a:spcPct val="115000"/>
                        </a:lnSpc>
                        <a:spcAft>
                          <a:spcPts val="0"/>
                        </a:spcAft>
                      </a:pPr>
                      <a:r>
                        <a:rPr lang="es-ES" sz="1600" b="1">
                          <a:solidFill>
                            <a:srgbClr val="000000"/>
                          </a:solidFill>
                          <a:latin typeface="Calibri"/>
                          <a:ea typeface="Times New Roman"/>
                          <a:cs typeface="Times New Roman"/>
                        </a:rPr>
                        <a:t>SEXO</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Calibri"/>
                          <a:ea typeface="Times New Roman"/>
                          <a:cs typeface="Times New Roman"/>
                        </a:rPr>
                        <a:t>NÚMERO</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Calibri"/>
                          <a:ea typeface="Times New Roman"/>
                          <a:cs typeface="Times New Roman"/>
                        </a:rPr>
                        <a:t>EXPERIMENTAL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Calibri"/>
                          <a:ea typeface="Times New Roman"/>
                          <a:cs typeface="Times New Roman"/>
                        </a:rPr>
                        <a:t>CONTROL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s-ES" sz="1600" b="1">
                          <a:solidFill>
                            <a:srgbClr val="000000"/>
                          </a:solidFill>
                          <a:latin typeface="Calibri"/>
                          <a:ea typeface="Times New Roman"/>
                          <a:cs typeface="Times New Roman"/>
                        </a:rPr>
                        <a:t>HOMBRE</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25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11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14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s-ES" sz="1600" b="1">
                          <a:solidFill>
                            <a:srgbClr val="000000"/>
                          </a:solidFill>
                          <a:latin typeface="Calibri"/>
                          <a:ea typeface="Times New Roman"/>
                          <a:cs typeface="Times New Roman"/>
                        </a:rPr>
                        <a:t>MUJER</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10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s-ES" sz="1600" b="1">
                          <a:solidFill>
                            <a:srgbClr val="000000"/>
                          </a:solidFill>
                          <a:latin typeface="Calibri"/>
                          <a:ea typeface="Times New Roman"/>
                          <a:cs typeface="Times New Roman"/>
                        </a:rPr>
                        <a:t>TOTAL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35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15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dirty="0">
                          <a:solidFill>
                            <a:srgbClr val="000000"/>
                          </a:solidFill>
                          <a:latin typeface="Calibri"/>
                          <a:ea typeface="Times New Roman"/>
                          <a:cs typeface="Times New Roman"/>
                        </a:rPr>
                        <a:t>20</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Gráfico"/>
          <p:cNvGraphicFramePr/>
          <p:nvPr/>
        </p:nvGraphicFramePr>
        <p:xfrm>
          <a:off x="2051720" y="4077072"/>
          <a:ext cx="4464496"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Rectángulo"/>
          <p:cNvSpPr/>
          <p:nvPr/>
        </p:nvSpPr>
        <p:spPr>
          <a:xfrm>
            <a:off x="2123728" y="3645024"/>
            <a:ext cx="4458272" cy="369332"/>
          </a:xfrm>
          <a:prstGeom prst="rect">
            <a:avLst/>
          </a:prstGeom>
        </p:spPr>
        <p:txBody>
          <a:bodyPr wrap="none">
            <a:spAutoFit/>
          </a:bodyPr>
          <a:lstStyle/>
          <a:p>
            <a:r>
              <a:rPr lang="es-ES" b="1" i="1" dirty="0" smtClean="0">
                <a:solidFill>
                  <a:srgbClr val="FFFF00"/>
                </a:solidFill>
              </a:rPr>
              <a:t>Distribución de la población total según sexo</a:t>
            </a:r>
            <a:endParaRPr lang="es-EC" dirty="0">
              <a:solidFill>
                <a:srgbClr val="FFFF00"/>
              </a:solidFill>
            </a:endParaRPr>
          </a:p>
        </p:txBody>
      </p:sp>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plus(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fill="hold"/>
                                        <p:tgtEl>
                                          <p:spTgt spid="13"/>
                                        </p:tgtEl>
                                        <p:attrNameLst>
                                          <p:attrName>ppt_x</p:attrName>
                                        </p:attrNameLst>
                                      </p:cBhvr>
                                      <p:tavLst>
                                        <p:tav tm="0">
                                          <p:val>
                                            <p:strVal val="#ppt_x"/>
                                          </p:val>
                                        </p:tav>
                                        <p:tav tm="100000">
                                          <p:val>
                                            <p:strVal val="#ppt_x"/>
                                          </p:val>
                                        </p:tav>
                                      </p:tavLst>
                                    </p:anim>
                                    <p:anim calcmode="lin" valueType="num">
                                      <p:cBhvr additive="base">
                                        <p:cTn id="38" dur="20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6" presetClass="entr" presetSubtype="3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out)">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12" grpId="0">
        <p:bldAsOne/>
      </p:bldGraphic>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smtClean="0">
                <a:solidFill>
                  <a:srgbClr val="FFFF00"/>
                </a:solidFill>
              </a:rPr>
              <a:t>ANÁLISIS E INTERPRETACIÓN DE LOS RESULTADOS</a:t>
            </a:r>
            <a:endParaRPr lang="es-ES" sz="2800" b="1" dirty="0">
              <a:solidFill>
                <a:srgbClr val="FFFF00"/>
              </a:solidFill>
            </a:endParaRPr>
          </a:p>
        </p:txBody>
      </p:sp>
      <p:sp>
        <p:nvSpPr>
          <p:cNvPr id="7" name="2 Subtítulo"/>
          <p:cNvSpPr txBox="1">
            <a:spLocks/>
          </p:cNvSpPr>
          <p:nvPr/>
        </p:nvSpPr>
        <p:spPr>
          <a:xfrm>
            <a:off x="467544" y="2575321"/>
            <a:ext cx="8205618" cy="565647"/>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buClrTx/>
            </a:pPr>
            <a:endParaRPr lang="es-ES" sz="2800" dirty="0"/>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Distribución de la población del estudio</a:t>
            </a:r>
          </a:p>
        </p:txBody>
      </p:sp>
      <p:sp>
        <p:nvSpPr>
          <p:cNvPr id="13" name="12 Rectángulo"/>
          <p:cNvSpPr/>
          <p:nvPr/>
        </p:nvSpPr>
        <p:spPr>
          <a:xfrm>
            <a:off x="2195736" y="1340768"/>
            <a:ext cx="5134739" cy="369332"/>
          </a:xfrm>
          <a:prstGeom prst="rect">
            <a:avLst/>
          </a:prstGeom>
        </p:spPr>
        <p:txBody>
          <a:bodyPr wrap="none">
            <a:spAutoFit/>
          </a:bodyPr>
          <a:lstStyle/>
          <a:p>
            <a:r>
              <a:rPr lang="es-ES" b="1" i="1" dirty="0" smtClean="0">
                <a:solidFill>
                  <a:srgbClr val="FFFF00"/>
                </a:solidFill>
              </a:rPr>
              <a:t>Distribución de la población del grupo experimental</a:t>
            </a:r>
            <a:endParaRPr lang="es-EC" dirty="0">
              <a:solidFill>
                <a:srgbClr val="FFFF00"/>
              </a:solidFill>
            </a:endParaRPr>
          </a:p>
        </p:txBody>
      </p:sp>
      <p:graphicFrame>
        <p:nvGraphicFramePr>
          <p:cNvPr id="9" name="8 Gráfico"/>
          <p:cNvGraphicFramePr/>
          <p:nvPr/>
        </p:nvGraphicFramePr>
        <p:xfrm>
          <a:off x="2915816" y="1844824"/>
          <a:ext cx="3371850" cy="2314575"/>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2348136" y="4067780"/>
            <a:ext cx="4549643" cy="369332"/>
          </a:xfrm>
          <a:prstGeom prst="rect">
            <a:avLst/>
          </a:prstGeom>
        </p:spPr>
        <p:txBody>
          <a:bodyPr wrap="none">
            <a:spAutoFit/>
          </a:bodyPr>
          <a:lstStyle/>
          <a:p>
            <a:r>
              <a:rPr lang="es-ES" b="1" i="1" dirty="0" smtClean="0">
                <a:solidFill>
                  <a:srgbClr val="FFFF00"/>
                </a:solidFill>
              </a:rPr>
              <a:t>Distribución de la población del grupo control</a:t>
            </a:r>
            <a:endParaRPr lang="es-EC" dirty="0">
              <a:solidFill>
                <a:srgbClr val="FFFF00"/>
              </a:solidFill>
            </a:endParaRPr>
          </a:p>
        </p:txBody>
      </p:sp>
      <p:graphicFrame>
        <p:nvGraphicFramePr>
          <p:cNvPr id="14" name="13 Gráfico"/>
          <p:cNvGraphicFramePr/>
          <p:nvPr/>
        </p:nvGraphicFramePr>
        <p:xfrm>
          <a:off x="3203848" y="4365104"/>
          <a:ext cx="3017144" cy="2326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2000"/>
                            </p:stCondLst>
                            <p:childTnLst>
                              <p:par>
                                <p:cTn id="46" presetID="8" presetClass="entr" presetSubtype="3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out)">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80">
                                          <p:stCondLst>
                                            <p:cond delay="0"/>
                                          </p:stCondLst>
                                        </p:cTn>
                                        <p:tgtEl>
                                          <p:spTgt spid="11"/>
                                        </p:tgtEl>
                                      </p:cBhvr>
                                    </p:animEffect>
                                    <p:anim calcmode="lin" valueType="num">
                                      <p:cBhvr>
                                        <p:cTn id="5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9" dur="26">
                                          <p:stCondLst>
                                            <p:cond delay="650"/>
                                          </p:stCondLst>
                                        </p:cTn>
                                        <p:tgtEl>
                                          <p:spTgt spid="11"/>
                                        </p:tgtEl>
                                      </p:cBhvr>
                                      <p:to x="100000" y="60000"/>
                                    </p:animScale>
                                    <p:animScale>
                                      <p:cBhvr>
                                        <p:cTn id="60" dur="166" decel="50000">
                                          <p:stCondLst>
                                            <p:cond delay="676"/>
                                          </p:stCondLst>
                                        </p:cTn>
                                        <p:tgtEl>
                                          <p:spTgt spid="11"/>
                                        </p:tgtEl>
                                      </p:cBhvr>
                                      <p:to x="100000" y="100000"/>
                                    </p:animScale>
                                    <p:animScale>
                                      <p:cBhvr>
                                        <p:cTn id="61" dur="26">
                                          <p:stCondLst>
                                            <p:cond delay="1312"/>
                                          </p:stCondLst>
                                        </p:cTn>
                                        <p:tgtEl>
                                          <p:spTgt spid="11"/>
                                        </p:tgtEl>
                                      </p:cBhvr>
                                      <p:to x="100000" y="80000"/>
                                    </p:animScale>
                                    <p:animScale>
                                      <p:cBhvr>
                                        <p:cTn id="62" dur="166" decel="50000">
                                          <p:stCondLst>
                                            <p:cond delay="1338"/>
                                          </p:stCondLst>
                                        </p:cTn>
                                        <p:tgtEl>
                                          <p:spTgt spid="11"/>
                                        </p:tgtEl>
                                      </p:cBhvr>
                                      <p:to x="100000" y="100000"/>
                                    </p:animScale>
                                    <p:animScale>
                                      <p:cBhvr>
                                        <p:cTn id="63" dur="26">
                                          <p:stCondLst>
                                            <p:cond delay="1642"/>
                                          </p:stCondLst>
                                        </p:cTn>
                                        <p:tgtEl>
                                          <p:spTgt spid="11"/>
                                        </p:tgtEl>
                                      </p:cBhvr>
                                      <p:to x="100000" y="90000"/>
                                    </p:animScale>
                                    <p:animScale>
                                      <p:cBhvr>
                                        <p:cTn id="64" dur="166" decel="50000">
                                          <p:stCondLst>
                                            <p:cond delay="1668"/>
                                          </p:stCondLst>
                                        </p:cTn>
                                        <p:tgtEl>
                                          <p:spTgt spid="11"/>
                                        </p:tgtEl>
                                      </p:cBhvr>
                                      <p:to x="100000" y="100000"/>
                                    </p:animScale>
                                    <p:animScale>
                                      <p:cBhvr>
                                        <p:cTn id="65" dur="26">
                                          <p:stCondLst>
                                            <p:cond delay="1808"/>
                                          </p:stCondLst>
                                        </p:cTn>
                                        <p:tgtEl>
                                          <p:spTgt spid="11"/>
                                        </p:tgtEl>
                                      </p:cBhvr>
                                      <p:to x="100000" y="95000"/>
                                    </p:animScale>
                                    <p:animScale>
                                      <p:cBhvr>
                                        <p:cTn id="66" dur="166" decel="50000">
                                          <p:stCondLst>
                                            <p:cond delay="1834"/>
                                          </p:stCondLst>
                                        </p:cTn>
                                        <p:tgtEl>
                                          <p:spTgt spid="11"/>
                                        </p:tgtEl>
                                      </p:cBhvr>
                                      <p:to x="100000" y="100000"/>
                                    </p:animScale>
                                  </p:childTnLst>
                                </p:cTn>
                              </p:par>
                            </p:childTnLst>
                          </p:cTn>
                        </p:par>
                        <p:par>
                          <p:cTn id="67" fill="hold">
                            <p:stCondLst>
                              <p:cond delay="2000"/>
                            </p:stCondLst>
                            <p:childTnLst>
                              <p:par>
                                <p:cTn id="68" presetID="6"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circle(in)">
                                      <p:cBhvr>
                                        <p:cTn id="7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Graphic spid="9" grpId="0">
        <p:bldAsOne/>
      </p:bldGraphic>
      <p:bldP spid="11" grpId="0"/>
      <p:bldGraphic spid="1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smtClean="0">
                <a:solidFill>
                  <a:srgbClr val="FFFF00"/>
                </a:solidFill>
              </a:rPr>
              <a:t>RESULTADOS Y ANÁLISIS DEL TEST DE AUTOESTIMA</a:t>
            </a:r>
            <a:endParaRPr lang="es-ES" sz="2800" b="1" dirty="0">
              <a:solidFill>
                <a:srgbClr val="FFFF00"/>
              </a:solidFill>
            </a:endParaRPr>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Resultados y análisis del test de autoestima</a:t>
            </a:r>
          </a:p>
        </p:txBody>
      </p:sp>
      <p:graphicFrame>
        <p:nvGraphicFramePr>
          <p:cNvPr id="12" name="11 Tabla"/>
          <p:cNvGraphicFramePr>
            <a:graphicFrameLocks noGrp="1"/>
          </p:cNvGraphicFramePr>
          <p:nvPr/>
        </p:nvGraphicFramePr>
        <p:xfrm>
          <a:off x="2267744" y="1700809"/>
          <a:ext cx="4680520" cy="1656183"/>
        </p:xfrm>
        <a:graphic>
          <a:graphicData uri="http://schemas.openxmlformats.org/drawingml/2006/table">
            <a:tbl>
              <a:tblPr/>
              <a:tblGrid>
                <a:gridCol w="1671996"/>
                <a:gridCol w="726993"/>
                <a:gridCol w="985045"/>
                <a:gridCol w="1296486"/>
              </a:tblGrid>
              <a:tr h="552061">
                <a:tc>
                  <a:txBody>
                    <a:bodyPr/>
                    <a:lstStyle/>
                    <a:p>
                      <a:pPr>
                        <a:lnSpc>
                          <a:spcPct val="115000"/>
                        </a:lnSpc>
                        <a:spcAft>
                          <a:spcPts val="0"/>
                        </a:spcAft>
                      </a:pPr>
                      <a:r>
                        <a:rPr lang="es-ES" sz="1800" b="1" dirty="0">
                          <a:solidFill>
                            <a:srgbClr val="000000"/>
                          </a:solidFill>
                          <a:latin typeface="Calibri"/>
                          <a:ea typeface="Times New Roman"/>
                          <a:cs typeface="Times New Roman"/>
                        </a:rPr>
                        <a:t>GRUPO</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Calibri"/>
                          <a:ea typeface="Times New Roman"/>
                          <a:cs typeface="Times New Roman"/>
                        </a:rPr>
                        <a:t>ANTES</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Calibri"/>
                          <a:ea typeface="Times New Roman"/>
                          <a:cs typeface="Times New Roman"/>
                        </a:rPr>
                        <a:t>DESPUÉS</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Calibri"/>
                          <a:ea typeface="Times New Roman"/>
                          <a:cs typeface="Times New Roman"/>
                        </a:rPr>
                        <a:t>DIFERENCIA</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nSpc>
                          <a:spcPct val="115000"/>
                        </a:lnSpc>
                        <a:spcAft>
                          <a:spcPts val="0"/>
                        </a:spcAft>
                      </a:pPr>
                      <a:r>
                        <a:rPr lang="es-ES" sz="1800" b="1">
                          <a:solidFill>
                            <a:srgbClr val="000000"/>
                          </a:solidFill>
                          <a:latin typeface="Calibri"/>
                          <a:ea typeface="Times New Roman"/>
                          <a:cs typeface="Times New Roman"/>
                        </a:rPr>
                        <a:t>CONTROL</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61,86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63,87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2,01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nSpc>
                          <a:spcPct val="115000"/>
                        </a:lnSpc>
                        <a:spcAft>
                          <a:spcPts val="0"/>
                        </a:spcAft>
                      </a:pPr>
                      <a:r>
                        <a:rPr lang="es-ES" sz="1800" b="1">
                          <a:solidFill>
                            <a:srgbClr val="000000"/>
                          </a:solidFill>
                          <a:latin typeface="Calibri"/>
                          <a:ea typeface="Times New Roman"/>
                          <a:cs typeface="Times New Roman"/>
                        </a:rPr>
                        <a:t>EXPERIMENTAL</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63,40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68,68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Calibri"/>
                          <a:ea typeface="Times New Roman"/>
                          <a:cs typeface="Times New Roman"/>
                        </a:rPr>
                        <a:t>5,28</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14 Gráfico"/>
          <p:cNvGraphicFramePr/>
          <p:nvPr/>
        </p:nvGraphicFramePr>
        <p:xfrm>
          <a:off x="1835696" y="3573016"/>
          <a:ext cx="5760640"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8)">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1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a:solidFill>
                  <a:srgbClr val="FFFF00"/>
                </a:solidFill>
              </a:rPr>
              <a:t>RESULTADOS Y ANÁLISIS DEL TEST DE AUTOESTIMA</a:t>
            </a:r>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Resumen del test de autoestima por dimensiones</a:t>
            </a:r>
          </a:p>
        </p:txBody>
      </p:sp>
      <p:graphicFrame>
        <p:nvGraphicFramePr>
          <p:cNvPr id="7" name="6 Tabla"/>
          <p:cNvGraphicFramePr>
            <a:graphicFrameLocks noGrp="1"/>
          </p:cNvGraphicFramePr>
          <p:nvPr/>
        </p:nvGraphicFramePr>
        <p:xfrm>
          <a:off x="1763688" y="1988840"/>
          <a:ext cx="5760641" cy="2880324"/>
        </p:xfrm>
        <a:graphic>
          <a:graphicData uri="http://schemas.openxmlformats.org/drawingml/2006/table">
            <a:tbl>
              <a:tblPr/>
              <a:tblGrid>
                <a:gridCol w="1222517"/>
                <a:gridCol w="991931"/>
                <a:gridCol w="1012157"/>
                <a:gridCol w="1267018"/>
                <a:gridCol w="1267018"/>
              </a:tblGrid>
              <a:tr h="320036">
                <a:tc gridSpan="5">
                  <a:txBody>
                    <a:bodyPr/>
                    <a:lstStyle/>
                    <a:p>
                      <a:pPr algn="ctr">
                        <a:lnSpc>
                          <a:spcPct val="115000"/>
                        </a:lnSpc>
                        <a:spcAft>
                          <a:spcPts val="0"/>
                        </a:spcAft>
                      </a:pPr>
                      <a:r>
                        <a:rPr lang="es-ES" sz="1600" b="1" dirty="0">
                          <a:solidFill>
                            <a:srgbClr val="000000"/>
                          </a:solidFill>
                          <a:latin typeface="Calibri"/>
                          <a:ea typeface="Times New Roman"/>
                          <a:cs typeface="Times New Roman"/>
                        </a:rPr>
                        <a:t>RESUMEN DEL TEST DE AUTOESTIMA POR DIMENSIONES</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0036">
                <a:tc rowSpan="2">
                  <a:txBody>
                    <a:bodyPr/>
                    <a:lstStyle/>
                    <a:p>
                      <a:pPr algn="ctr">
                        <a:lnSpc>
                          <a:spcPct val="115000"/>
                        </a:lnSpc>
                        <a:spcAft>
                          <a:spcPts val="0"/>
                        </a:spcAft>
                      </a:pPr>
                      <a:r>
                        <a:rPr lang="es-ES" sz="1600" b="1">
                          <a:solidFill>
                            <a:srgbClr val="000000"/>
                          </a:solidFill>
                          <a:latin typeface="Calibri"/>
                          <a:ea typeface="Times New Roman"/>
                          <a:cs typeface="Times New Roman"/>
                        </a:rPr>
                        <a:t>DIMENSIÓN</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600" b="1">
                          <a:solidFill>
                            <a:srgbClr val="000000"/>
                          </a:solidFill>
                          <a:latin typeface="Calibri"/>
                          <a:ea typeface="Times New Roman"/>
                          <a:cs typeface="Times New Roman"/>
                        </a:rPr>
                        <a:t>GRUPO CONTROL(%)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b="1">
                          <a:solidFill>
                            <a:srgbClr val="000000"/>
                          </a:solidFill>
                          <a:latin typeface="Calibri"/>
                          <a:ea typeface="Times New Roman"/>
                          <a:cs typeface="Times New Roman"/>
                        </a:rPr>
                        <a:t>GRUPO EXPERIMENTAL(%)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20036">
                <a:tc vMerge="1">
                  <a:txBody>
                    <a:bodyPr/>
                    <a:lstStyle/>
                    <a:p>
                      <a:endParaRPr lang="es-EC"/>
                    </a:p>
                  </a:txBody>
                  <a:tcPr/>
                </a:tc>
                <a:tc>
                  <a:txBody>
                    <a:bodyPr/>
                    <a:lstStyle/>
                    <a:p>
                      <a:pPr>
                        <a:lnSpc>
                          <a:spcPct val="115000"/>
                        </a:lnSpc>
                        <a:spcAft>
                          <a:spcPts val="0"/>
                        </a:spcAft>
                      </a:pPr>
                      <a:r>
                        <a:rPr lang="es-ES" sz="1600" b="1">
                          <a:solidFill>
                            <a:srgbClr val="000000"/>
                          </a:solidFill>
                          <a:latin typeface="Calibri"/>
                          <a:ea typeface="Times New Roman"/>
                          <a:cs typeface="Times New Roman"/>
                        </a:rPr>
                        <a:t> ANTES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b="1">
                          <a:solidFill>
                            <a:srgbClr val="000000"/>
                          </a:solidFill>
                          <a:latin typeface="Calibri"/>
                          <a:ea typeface="Times New Roman"/>
                          <a:cs typeface="Times New Roman"/>
                        </a:rPr>
                        <a:t>DESPUÉS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b="1">
                          <a:solidFill>
                            <a:srgbClr val="000000"/>
                          </a:solidFill>
                          <a:latin typeface="Calibri"/>
                          <a:ea typeface="Times New Roman"/>
                          <a:cs typeface="Times New Roman"/>
                        </a:rPr>
                        <a:t> ANTES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b="1">
                          <a:solidFill>
                            <a:srgbClr val="000000"/>
                          </a:solidFill>
                          <a:latin typeface="Calibri"/>
                          <a:ea typeface="Times New Roman"/>
                          <a:cs typeface="Times New Roman"/>
                        </a:rPr>
                        <a:t>DESPUÉS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nSpc>
                          <a:spcPct val="115000"/>
                        </a:lnSpc>
                        <a:spcAft>
                          <a:spcPts val="0"/>
                        </a:spcAft>
                      </a:pPr>
                      <a:r>
                        <a:rPr lang="es-ES" sz="1600" b="1">
                          <a:solidFill>
                            <a:srgbClr val="000000"/>
                          </a:solidFill>
                          <a:latin typeface="Calibri"/>
                          <a:ea typeface="Times New Roman"/>
                          <a:cs typeface="Times New Roman"/>
                        </a:rPr>
                        <a:t>ACADÉMICO</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69,30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72,80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67,53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71,73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nSpc>
                          <a:spcPct val="115000"/>
                        </a:lnSpc>
                        <a:spcAft>
                          <a:spcPts val="0"/>
                        </a:spcAft>
                      </a:pPr>
                      <a:r>
                        <a:rPr lang="es-ES" sz="1600" b="1">
                          <a:solidFill>
                            <a:srgbClr val="000000"/>
                          </a:solidFill>
                          <a:latin typeface="Calibri"/>
                          <a:ea typeface="Times New Roman"/>
                          <a:cs typeface="Times New Roman"/>
                        </a:rPr>
                        <a:t>SOCIAL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54,00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62,40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52,00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60,80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nSpc>
                          <a:spcPct val="115000"/>
                        </a:lnSpc>
                        <a:spcAft>
                          <a:spcPts val="0"/>
                        </a:spcAft>
                      </a:pPr>
                      <a:r>
                        <a:rPr lang="es-ES" sz="1600" b="1">
                          <a:solidFill>
                            <a:srgbClr val="000000"/>
                          </a:solidFill>
                          <a:latin typeface="Calibri"/>
                          <a:ea typeface="Times New Roman"/>
                          <a:cs typeface="Times New Roman"/>
                        </a:rPr>
                        <a:t>EMOCIONAL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47,30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48,50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57,33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62,73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nSpc>
                          <a:spcPct val="115000"/>
                        </a:lnSpc>
                        <a:spcAft>
                          <a:spcPts val="0"/>
                        </a:spcAft>
                      </a:pPr>
                      <a:r>
                        <a:rPr lang="es-ES" sz="1600" b="1">
                          <a:solidFill>
                            <a:srgbClr val="000000"/>
                          </a:solidFill>
                          <a:latin typeface="Calibri"/>
                          <a:ea typeface="Times New Roman"/>
                          <a:cs typeface="Times New Roman"/>
                        </a:rPr>
                        <a:t>FAMILIAR</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67,00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64,75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79,67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79,33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nSpc>
                          <a:spcPct val="115000"/>
                        </a:lnSpc>
                        <a:spcAft>
                          <a:spcPts val="0"/>
                        </a:spcAft>
                      </a:pPr>
                      <a:r>
                        <a:rPr lang="es-ES" sz="1600" b="1">
                          <a:solidFill>
                            <a:srgbClr val="000000"/>
                          </a:solidFill>
                          <a:latin typeface="Calibri"/>
                          <a:ea typeface="Times New Roman"/>
                          <a:cs typeface="Times New Roman"/>
                        </a:rPr>
                        <a:t>FÍSICO</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71,70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70,90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60,47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Calibri"/>
                          <a:ea typeface="Times New Roman"/>
                          <a:cs typeface="Times New Roman"/>
                        </a:rPr>
                        <a:t>68,80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nSpc>
                          <a:spcPct val="115000"/>
                        </a:lnSpc>
                        <a:spcAft>
                          <a:spcPts val="0"/>
                        </a:spcAft>
                      </a:pPr>
                      <a:r>
                        <a:rPr lang="es-ES" sz="1600" b="1">
                          <a:solidFill>
                            <a:srgbClr val="000000"/>
                          </a:solidFill>
                          <a:latin typeface="Calibri"/>
                          <a:ea typeface="Times New Roman"/>
                          <a:cs typeface="Times New Roman"/>
                        </a:rPr>
                        <a:t>TOTAL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a:solidFill>
                            <a:srgbClr val="000000"/>
                          </a:solidFill>
                          <a:latin typeface="Calibri"/>
                          <a:ea typeface="Times New Roman"/>
                          <a:cs typeface="Times New Roman"/>
                        </a:rPr>
                        <a:t>61,86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a:solidFill>
                            <a:srgbClr val="000000"/>
                          </a:solidFill>
                          <a:latin typeface="Calibri"/>
                          <a:ea typeface="Times New Roman"/>
                          <a:cs typeface="Times New Roman"/>
                        </a:rPr>
                        <a:t>63,87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dirty="0">
                          <a:solidFill>
                            <a:srgbClr val="000000"/>
                          </a:solidFill>
                          <a:latin typeface="Calibri"/>
                          <a:ea typeface="Times New Roman"/>
                          <a:cs typeface="Times New Roman"/>
                        </a:rPr>
                        <a:t>63,40</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dirty="0">
                          <a:solidFill>
                            <a:srgbClr val="000000"/>
                          </a:solidFill>
                          <a:latin typeface="Calibri"/>
                          <a:ea typeface="Times New Roman"/>
                          <a:cs typeface="Times New Roman"/>
                        </a:rPr>
                        <a:t>68,68</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out)">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a:solidFill>
                  <a:srgbClr val="FFFF00"/>
                </a:solidFill>
              </a:rPr>
              <a:t>RESULTADOS Y ANÁLISIS DEL TEST DE AUTOESTIMA</a:t>
            </a:r>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Análisis del test de autoestima por dimensiones</a:t>
            </a:r>
          </a:p>
        </p:txBody>
      </p:sp>
      <p:graphicFrame>
        <p:nvGraphicFramePr>
          <p:cNvPr id="5" name="4 Gráfico"/>
          <p:cNvGraphicFramePr/>
          <p:nvPr/>
        </p:nvGraphicFramePr>
        <p:xfrm>
          <a:off x="899592" y="1484784"/>
          <a:ext cx="7488831"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a:solidFill>
                  <a:srgbClr val="FFFF00"/>
                </a:solidFill>
              </a:rPr>
              <a:t>RESULTADOS Y ANÁLISIS DEL TEST DE AUTOESTIMA</a:t>
            </a:r>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Resumen del test de autoestima por rangos</a:t>
            </a:r>
          </a:p>
        </p:txBody>
      </p:sp>
      <p:graphicFrame>
        <p:nvGraphicFramePr>
          <p:cNvPr id="7" name="6 Tabla"/>
          <p:cNvGraphicFramePr>
            <a:graphicFrameLocks noGrp="1"/>
          </p:cNvGraphicFramePr>
          <p:nvPr>
            <p:extLst>
              <p:ext uri="{D42A27DB-BD31-4B8C-83A1-F6EECF244321}">
                <p14:modId xmlns:p14="http://schemas.microsoft.com/office/powerpoint/2010/main" val="4108480258"/>
              </p:ext>
            </p:extLst>
          </p:nvPr>
        </p:nvGraphicFramePr>
        <p:xfrm>
          <a:off x="395535" y="1483625"/>
          <a:ext cx="8280921" cy="4814742"/>
        </p:xfrm>
        <a:graphic>
          <a:graphicData uri="http://schemas.openxmlformats.org/drawingml/2006/table">
            <a:tbl>
              <a:tblPr/>
              <a:tblGrid>
                <a:gridCol w="2856797"/>
                <a:gridCol w="948128"/>
                <a:gridCol w="948128"/>
                <a:gridCol w="812545"/>
                <a:gridCol w="947173"/>
                <a:gridCol w="947173"/>
                <a:gridCol w="820977"/>
              </a:tblGrid>
              <a:tr h="418380">
                <a:tc gridSpan="7">
                  <a:txBody>
                    <a:bodyPr/>
                    <a:lstStyle/>
                    <a:p>
                      <a:pPr algn="ctr">
                        <a:lnSpc>
                          <a:spcPct val="115000"/>
                        </a:lnSpc>
                        <a:spcAft>
                          <a:spcPts val="0"/>
                        </a:spcAft>
                      </a:pPr>
                      <a:r>
                        <a:rPr lang="es-ES" sz="1800" b="1">
                          <a:solidFill>
                            <a:srgbClr val="000000"/>
                          </a:solidFill>
                          <a:latin typeface="Calibri"/>
                          <a:ea typeface="Times New Roman"/>
                          <a:cs typeface="Times New Roman"/>
                        </a:rPr>
                        <a:t>RESUMEN DE FRECUENCIAS POR RANGOS DE DIAGNÓSTICO PERCENTIL</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36762">
                <a:tc rowSpan="2">
                  <a:txBody>
                    <a:bodyPr/>
                    <a:lstStyle/>
                    <a:p>
                      <a:pPr algn="ctr">
                        <a:lnSpc>
                          <a:spcPct val="115000"/>
                        </a:lnSpc>
                        <a:spcAft>
                          <a:spcPts val="0"/>
                        </a:spcAft>
                      </a:pPr>
                      <a:r>
                        <a:rPr lang="es-ES" sz="1800" b="1">
                          <a:solidFill>
                            <a:srgbClr val="000000"/>
                          </a:solidFill>
                          <a:latin typeface="Calibri"/>
                          <a:ea typeface="Times New Roman"/>
                          <a:cs typeface="Times New Roman"/>
                        </a:rPr>
                        <a:t>RANGO</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S" sz="1800" b="1">
                          <a:solidFill>
                            <a:srgbClr val="000000"/>
                          </a:solidFill>
                          <a:latin typeface="Calibri"/>
                          <a:ea typeface="Times New Roman"/>
                          <a:cs typeface="Times New Roman"/>
                        </a:rPr>
                        <a:t>FRECUENCIAS GRUPO CONTROL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S" sz="1800" b="1">
                          <a:solidFill>
                            <a:srgbClr val="000000"/>
                          </a:solidFill>
                          <a:latin typeface="Calibri"/>
                          <a:ea typeface="Times New Roman"/>
                          <a:cs typeface="Times New Roman"/>
                        </a:rPr>
                        <a:t>FRECUENCIAS GRUPO EXPERIMENTAL</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836762">
                <a:tc vMerge="1">
                  <a:txBody>
                    <a:bodyPr/>
                    <a:lstStyle/>
                    <a:p>
                      <a:endParaRPr lang="es-EC"/>
                    </a:p>
                  </a:txBody>
                  <a:tcPr/>
                </a:tc>
                <a:tc>
                  <a:txBody>
                    <a:bodyPr/>
                    <a:lstStyle/>
                    <a:p>
                      <a:pPr>
                        <a:lnSpc>
                          <a:spcPct val="115000"/>
                        </a:lnSpc>
                        <a:spcAft>
                          <a:spcPts val="0"/>
                        </a:spcAft>
                      </a:pPr>
                      <a:r>
                        <a:rPr lang="es-ES" sz="1800" b="1">
                          <a:solidFill>
                            <a:srgbClr val="000000"/>
                          </a:solidFill>
                          <a:latin typeface="Calibri"/>
                          <a:ea typeface="Times New Roman"/>
                          <a:cs typeface="Times New Roman"/>
                        </a:rPr>
                        <a:t>ANTES</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800" b="1">
                          <a:solidFill>
                            <a:srgbClr val="000000"/>
                          </a:solidFill>
                          <a:latin typeface="Calibri"/>
                          <a:ea typeface="Times New Roman"/>
                          <a:cs typeface="Times New Roman"/>
                        </a:rPr>
                        <a:t>DESPUÉS</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800" b="1">
                          <a:solidFill>
                            <a:srgbClr val="000000"/>
                          </a:solidFill>
                          <a:latin typeface="Calibri"/>
                          <a:ea typeface="Times New Roman"/>
                          <a:cs typeface="Times New Roman"/>
                        </a:rPr>
                        <a:t>VAR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800" b="1">
                          <a:solidFill>
                            <a:srgbClr val="000000"/>
                          </a:solidFill>
                          <a:latin typeface="Calibri"/>
                          <a:ea typeface="Times New Roman"/>
                          <a:cs typeface="Times New Roman"/>
                        </a:rPr>
                        <a:t>ANTES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800" b="1">
                          <a:solidFill>
                            <a:srgbClr val="000000"/>
                          </a:solidFill>
                          <a:latin typeface="Calibri"/>
                          <a:ea typeface="Times New Roman"/>
                          <a:cs typeface="Times New Roman"/>
                        </a:rPr>
                        <a:t>DESPUÉS</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800" b="1">
                          <a:solidFill>
                            <a:srgbClr val="000000"/>
                          </a:solidFill>
                          <a:latin typeface="Calibri"/>
                          <a:ea typeface="Times New Roman"/>
                          <a:cs typeface="Times New Roman"/>
                        </a:rPr>
                        <a:t>VAR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380">
                <a:tc>
                  <a:txBody>
                    <a:bodyPr/>
                    <a:lstStyle/>
                    <a:p>
                      <a:pPr>
                        <a:lnSpc>
                          <a:spcPct val="115000"/>
                        </a:lnSpc>
                        <a:spcAft>
                          <a:spcPts val="0"/>
                        </a:spcAft>
                      </a:pPr>
                      <a:r>
                        <a:rPr lang="es-ES" sz="1800" b="1">
                          <a:solidFill>
                            <a:srgbClr val="000000"/>
                          </a:solidFill>
                          <a:latin typeface="Calibri"/>
                          <a:ea typeface="Times New Roman"/>
                          <a:cs typeface="Times New Roman"/>
                        </a:rPr>
                        <a:t>SUPERIOR</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4,00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762">
                <a:tc>
                  <a:txBody>
                    <a:bodyPr/>
                    <a:lstStyle/>
                    <a:p>
                      <a:pPr>
                        <a:lnSpc>
                          <a:spcPct val="115000"/>
                        </a:lnSpc>
                        <a:spcAft>
                          <a:spcPts val="0"/>
                        </a:spcAft>
                      </a:pPr>
                      <a:r>
                        <a:rPr lang="es-ES" sz="1800" b="1">
                          <a:solidFill>
                            <a:srgbClr val="000000"/>
                          </a:solidFill>
                          <a:latin typeface="Calibri"/>
                          <a:ea typeface="Times New Roman"/>
                          <a:cs typeface="Times New Roman"/>
                        </a:rPr>
                        <a:t>SUPERIOR AL TÉRMINO MEDIO</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4,00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380">
                <a:tc>
                  <a:txBody>
                    <a:bodyPr/>
                    <a:lstStyle/>
                    <a:p>
                      <a:pPr>
                        <a:lnSpc>
                          <a:spcPct val="115000"/>
                        </a:lnSpc>
                        <a:spcAft>
                          <a:spcPts val="0"/>
                        </a:spcAft>
                      </a:pPr>
                      <a:r>
                        <a:rPr lang="es-ES" sz="1800" b="1">
                          <a:solidFill>
                            <a:srgbClr val="000000"/>
                          </a:solidFill>
                          <a:latin typeface="Calibri"/>
                          <a:ea typeface="Times New Roman"/>
                          <a:cs typeface="Times New Roman"/>
                        </a:rPr>
                        <a:t>TÉRMINO MEDIO</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40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45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5,00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29</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1,33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776">
                <a:tc>
                  <a:txBody>
                    <a:bodyPr/>
                    <a:lstStyle/>
                    <a:p>
                      <a:pPr>
                        <a:lnSpc>
                          <a:spcPct val="115000"/>
                        </a:lnSpc>
                        <a:spcAft>
                          <a:spcPts val="0"/>
                        </a:spcAft>
                      </a:pPr>
                      <a:r>
                        <a:rPr lang="es-ES" sz="1800" b="1">
                          <a:solidFill>
                            <a:srgbClr val="000000"/>
                          </a:solidFill>
                          <a:latin typeface="Calibri"/>
                          <a:ea typeface="Times New Roman"/>
                          <a:cs typeface="Times New Roman"/>
                        </a:rPr>
                        <a:t>INFERIOR AL TÉRMINO MEDIO</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-8,00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-4,00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380">
                <a:tc>
                  <a:txBody>
                    <a:bodyPr/>
                    <a:lstStyle/>
                    <a:p>
                      <a:pPr>
                        <a:lnSpc>
                          <a:spcPct val="115000"/>
                        </a:lnSpc>
                        <a:spcAft>
                          <a:spcPts val="0"/>
                        </a:spcAft>
                      </a:pPr>
                      <a:r>
                        <a:rPr lang="es-ES" sz="1800" b="1">
                          <a:solidFill>
                            <a:srgbClr val="000000"/>
                          </a:solidFill>
                          <a:latin typeface="Calibri"/>
                          <a:ea typeface="Times New Roman"/>
                          <a:cs typeface="Times New Roman"/>
                        </a:rPr>
                        <a:t>DEFICIENTE</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a:solidFill>
                            <a:srgbClr val="000000"/>
                          </a:solidFill>
                          <a:latin typeface="Calibri"/>
                          <a:ea typeface="Times New Roman"/>
                          <a:cs typeface="Times New Roman"/>
                        </a:rPr>
                        <a:t>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dirty="0">
                          <a:solidFill>
                            <a:srgbClr val="000000"/>
                          </a:solidFill>
                          <a:latin typeface="Calibri"/>
                          <a:ea typeface="Times New Roman"/>
                          <a:cs typeface="Times New Roman"/>
                        </a:rPr>
                        <a:t>-1,33</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a:solidFill>
                  <a:srgbClr val="FFFF00"/>
                </a:solidFill>
              </a:rPr>
              <a:t>RESULTADOS Y ANÁLISIS DEL TEST DE AUTOESTIMA</a:t>
            </a:r>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Resumen del test de autoestima por rangos</a:t>
            </a:r>
          </a:p>
        </p:txBody>
      </p:sp>
      <p:graphicFrame>
        <p:nvGraphicFramePr>
          <p:cNvPr id="5" name="4 Gráfico"/>
          <p:cNvGraphicFramePr/>
          <p:nvPr/>
        </p:nvGraphicFramePr>
        <p:xfrm>
          <a:off x="1187624" y="1340768"/>
          <a:ext cx="727280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78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a:solidFill>
                  <a:srgbClr val="FFFF00"/>
                </a:solidFill>
              </a:rPr>
              <a:t>RESULTADOS Y ANÁLISIS DEL TEST DE AUTOESTIMA</a:t>
            </a:r>
          </a:p>
        </p:txBody>
      </p:sp>
      <p:sp>
        <p:nvSpPr>
          <p:cNvPr id="10" name="2 Subtítulo"/>
          <p:cNvSpPr txBox="1">
            <a:spLocks/>
          </p:cNvSpPr>
          <p:nvPr/>
        </p:nvSpPr>
        <p:spPr>
          <a:xfrm>
            <a:off x="470838" y="764704"/>
            <a:ext cx="8205618"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Autoestima en el grupo experimental</a:t>
            </a:r>
          </a:p>
        </p:txBody>
      </p:sp>
      <p:graphicFrame>
        <p:nvGraphicFramePr>
          <p:cNvPr id="7" name="3 Gráfico"/>
          <p:cNvGraphicFramePr>
            <a:graphicFrameLocks/>
          </p:cNvGraphicFramePr>
          <p:nvPr>
            <p:extLst>
              <p:ext uri="{D42A27DB-BD31-4B8C-83A1-F6EECF244321}">
                <p14:modId xmlns:p14="http://schemas.microsoft.com/office/powerpoint/2010/main" val="3695509459"/>
              </p:ext>
            </p:extLst>
          </p:nvPr>
        </p:nvGraphicFramePr>
        <p:xfrm>
          <a:off x="1979712" y="1484784"/>
          <a:ext cx="576064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82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5"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313492"/>
            <a:ext cx="8496944" cy="646331"/>
          </a:xfrm>
          <a:prstGeom prst="rect">
            <a:avLst/>
          </a:prstGeom>
          <a:noFill/>
        </p:spPr>
        <p:txBody>
          <a:bodyPr wrap="square" rtlCol="0">
            <a:spAutoFit/>
          </a:bodyPr>
          <a:lstStyle/>
          <a:p>
            <a:pPr algn="ctr"/>
            <a:r>
              <a:rPr lang="es-ES" sz="3600" b="1" dirty="0" smtClean="0">
                <a:solidFill>
                  <a:srgbClr val="FFFF00"/>
                </a:solidFill>
              </a:rPr>
              <a:t>INTRODUCCIÓN</a:t>
            </a:r>
            <a:endParaRPr lang="es-ES" sz="3600" b="1" dirty="0">
              <a:solidFill>
                <a:srgbClr val="FFFF00"/>
              </a:solidFill>
            </a:endParaRPr>
          </a:p>
        </p:txBody>
      </p:sp>
      <p:sp>
        <p:nvSpPr>
          <p:cNvPr id="7" name="2 Subtítulo"/>
          <p:cNvSpPr txBox="1">
            <a:spLocks/>
          </p:cNvSpPr>
          <p:nvPr/>
        </p:nvSpPr>
        <p:spPr>
          <a:xfrm>
            <a:off x="428628" y="4077072"/>
            <a:ext cx="8247828" cy="108012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¿Qué podemos hacer para frenar el fracaso escolar y evitar así su aumento? </a:t>
            </a:r>
          </a:p>
        </p:txBody>
      </p:sp>
      <p:sp>
        <p:nvSpPr>
          <p:cNvPr id="11" name="2 Subtítulo"/>
          <p:cNvSpPr txBox="1">
            <a:spLocks/>
          </p:cNvSpPr>
          <p:nvPr/>
        </p:nvSpPr>
        <p:spPr>
          <a:xfrm>
            <a:off x="432669" y="5164160"/>
            <a:ext cx="8243787" cy="158417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¿Qué alternativas tienen los alumnos para mejorar sus calificaciones en matemáticas y otras materias básicas en el aprendizaje?</a:t>
            </a:r>
          </a:p>
        </p:txBody>
      </p:sp>
      <p:pic>
        <p:nvPicPr>
          <p:cNvPr id="6146" name="Picture 2" descr="http://www.enteratecuador.com/wp-content/uploads/2012/10/Consejos-naturales-para-tratar-el-D%C3%A9ficit-de-Atenci%C3%B3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402" y="1054625"/>
            <a:ext cx="4160192" cy="278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diamond(out)">
                                      <p:cBhvr>
                                        <p:cTn id="25" dur="2000"/>
                                        <p:tgtEl>
                                          <p:spTgt spid="614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a:solidFill>
                  <a:srgbClr val="FFFF00"/>
                </a:solidFill>
              </a:rPr>
              <a:t>RESULTADOS Y ANÁLISIS DEL TEST DE AUTOESTIMA</a:t>
            </a:r>
          </a:p>
        </p:txBody>
      </p:sp>
      <p:sp>
        <p:nvSpPr>
          <p:cNvPr id="10" name="2 Subtítulo"/>
          <p:cNvSpPr txBox="1">
            <a:spLocks/>
          </p:cNvSpPr>
          <p:nvPr/>
        </p:nvSpPr>
        <p:spPr>
          <a:xfrm>
            <a:off x="251520" y="764704"/>
            <a:ext cx="8640960"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Análisis estadístico de dispersión del Test de Autoestima</a:t>
            </a:r>
          </a:p>
        </p:txBody>
      </p:sp>
      <p:graphicFrame>
        <p:nvGraphicFramePr>
          <p:cNvPr id="2" name="1 Tabla"/>
          <p:cNvGraphicFramePr>
            <a:graphicFrameLocks noGrp="1"/>
          </p:cNvGraphicFramePr>
          <p:nvPr>
            <p:extLst>
              <p:ext uri="{D42A27DB-BD31-4B8C-83A1-F6EECF244321}">
                <p14:modId xmlns:p14="http://schemas.microsoft.com/office/powerpoint/2010/main" val="3436914702"/>
              </p:ext>
            </p:extLst>
          </p:nvPr>
        </p:nvGraphicFramePr>
        <p:xfrm>
          <a:off x="323529" y="2132856"/>
          <a:ext cx="8064896" cy="1584176"/>
        </p:xfrm>
        <a:graphic>
          <a:graphicData uri="http://schemas.openxmlformats.org/drawingml/2006/table">
            <a:tbl>
              <a:tblPr firstRow="1" firstCol="1" bandRow="1">
                <a:tableStyleId>{5C22544A-7EE6-4342-B048-85BDC9FD1C3A}</a:tableStyleId>
              </a:tblPr>
              <a:tblGrid>
                <a:gridCol w="1730181"/>
                <a:gridCol w="764715"/>
                <a:gridCol w="1392500"/>
                <a:gridCol w="1392500"/>
                <a:gridCol w="1392500"/>
                <a:gridCol w="1392500"/>
              </a:tblGrid>
              <a:tr h="792088">
                <a:tc>
                  <a:txBody>
                    <a:bodyPr/>
                    <a:lstStyle/>
                    <a:p>
                      <a:pPr algn="ctr">
                        <a:lnSpc>
                          <a:spcPct val="115000"/>
                        </a:lnSpc>
                        <a:spcAft>
                          <a:spcPts val="0"/>
                        </a:spcAft>
                      </a:pPr>
                      <a:r>
                        <a:rPr lang="es-ES" sz="1600" dirty="0">
                          <a:effectLst/>
                        </a:rPr>
                        <a:t>Test de Autoestima</a:t>
                      </a:r>
                      <a:endParaRPr lang="es-ES" sz="24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600">
                          <a:effectLst/>
                        </a:rPr>
                        <a:t>N</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Media</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Desviación Estándar</a:t>
                      </a:r>
                      <a:endParaRPr lang="es-ES" sz="2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000">
                          <a:effectLst/>
                        </a:rPr>
                        <a:t>Coeficiente Variación</a:t>
                      </a:r>
                      <a:endParaRPr lang="es-ES" sz="2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000" dirty="0">
                          <a:effectLst/>
                        </a:rPr>
                        <a:t>Asimetría </a:t>
                      </a:r>
                      <a:endParaRPr lang="es-ES" sz="2400" dirty="0">
                        <a:effectLst/>
                        <a:latin typeface="Times New Roman"/>
                        <a:ea typeface="Times New Roman"/>
                        <a:cs typeface="Times New Roman"/>
                      </a:endParaRPr>
                    </a:p>
                  </a:txBody>
                  <a:tcPr marL="44450" marR="44450" marT="0" marB="0"/>
                </a:tc>
              </a:tr>
              <a:tr h="396044">
                <a:tc>
                  <a:txBody>
                    <a:bodyPr/>
                    <a:lstStyle/>
                    <a:p>
                      <a:pPr>
                        <a:lnSpc>
                          <a:spcPct val="115000"/>
                        </a:lnSpc>
                        <a:spcAft>
                          <a:spcPts val="0"/>
                        </a:spcAft>
                      </a:pPr>
                      <a:r>
                        <a:rPr lang="es-ES" sz="1600" dirty="0">
                          <a:effectLst/>
                        </a:rPr>
                        <a:t>PRE TEST</a:t>
                      </a:r>
                      <a:endParaRPr lang="es-ES" sz="2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dirty="0">
                          <a:effectLst/>
                        </a:rPr>
                        <a:t>15</a:t>
                      </a:r>
                      <a:endParaRPr lang="es-ES" sz="2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63,400</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12,321</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19,434</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,722</a:t>
                      </a:r>
                      <a:endParaRPr lang="es-ES" sz="2400">
                        <a:effectLst/>
                        <a:latin typeface="Times New Roman"/>
                        <a:ea typeface="Times New Roman"/>
                        <a:cs typeface="Times New Roman"/>
                      </a:endParaRPr>
                    </a:p>
                  </a:txBody>
                  <a:tcPr marL="44450" marR="44450" marT="0" marB="0"/>
                </a:tc>
              </a:tr>
              <a:tr h="396044">
                <a:tc>
                  <a:txBody>
                    <a:bodyPr/>
                    <a:lstStyle/>
                    <a:p>
                      <a:pPr>
                        <a:lnSpc>
                          <a:spcPct val="115000"/>
                        </a:lnSpc>
                        <a:spcAft>
                          <a:spcPts val="0"/>
                        </a:spcAft>
                      </a:pPr>
                      <a:r>
                        <a:rPr lang="es-ES" sz="1600" dirty="0">
                          <a:effectLst/>
                        </a:rPr>
                        <a:t>POST TEST</a:t>
                      </a:r>
                      <a:endParaRPr lang="es-ES" sz="2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15</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68,680</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9,778</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14,237</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dirty="0">
                          <a:effectLst/>
                        </a:rPr>
                        <a:t>,026</a:t>
                      </a:r>
                      <a:endParaRPr lang="es-ES" sz="2400" dirty="0">
                        <a:effectLst/>
                        <a:latin typeface="Times New Roman"/>
                        <a:ea typeface="Times New Roman"/>
                        <a:cs typeface="Times New Roman"/>
                      </a:endParaRPr>
                    </a:p>
                  </a:txBody>
                  <a:tcPr marL="44450" marR="4445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273674105"/>
              </p:ext>
            </p:extLst>
          </p:nvPr>
        </p:nvGraphicFramePr>
        <p:xfrm>
          <a:off x="308303" y="4943364"/>
          <a:ext cx="8064896" cy="1402080"/>
        </p:xfrm>
        <a:graphic>
          <a:graphicData uri="http://schemas.openxmlformats.org/drawingml/2006/table">
            <a:tbl>
              <a:tblPr firstRow="1" firstCol="1" bandRow="1">
                <a:tableStyleId>{5C22544A-7EE6-4342-B048-85BDC9FD1C3A}</a:tableStyleId>
              </a:tblPr>
              <a:tblGrid>
                <a:gridCol w="1730181"/>
                <a:gridCol w="764715"/>
                <a:gridCol w="1392500"/>
                <a:gridCol w="1392500"/>
                <a:gridCol w="1392500"/>
                <a:gridCol w="1392500"/>
              </a:tblGrid>
              <a:tr h="594357">
                <a:tc>
                  <a:txBody>
                    <a:bodyPr/>
                    <a:lstStyle/>
                    <a:p>
                      <a:pPr algn="ctr">
                        <a:lnSpc>
                          <a:spcPct val="115000"/>
                        </a:lnSpc>
                        <a:spcAft>
                          <a:spcPts val="0"/>
                        </a:spcAft>
                      </a:pPr>
                      <a:r>
                        <a:rPr lang="es-ES" sz="1600" dirty="0">
                          <a:effectLst/>
                        </a:rPr>
                        <a:t>Test de Autoestima</a:t>
                      </a:r>
                      <a:endParaRPr lang="es-ES" sz="24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600" dirty="0">
                          <a:effectLst/>
                        </a:rPr>
                        <a:t>N</a:t>
                      </a:r>
                      <a:endParaRPr lang="es-ES" sz="2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Media</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Desviación Estándar</a:t>
                      </a:r>
                      <a:endParaRPr lang="es-ES" sz="2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000">
                          <a:effectLst/>
                        </a:rPr>
                        <a:t>Coeficiente Variación</a:t>
                      </a:r>
                      <a:endParaRPr lang="es-ES" sz="2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000" dirty="0">
                          <a:effectLst/>
                        </a:rPr>
                        <a:t>Asimetría </a:t>
                      </a:r>
                      <a:endParaRPr lang="es-ES" sz="2400" dirty="0">
                        <a:effectLst/>
                        <a:latin typeface="Times New Roman"/>
                        <a:ea typeface="Times New Roman"/>
                        <a:cs typeface="Times New Roman"/>
                      </a:endParaRPr>
                    </a:p>
                  </a:txBody>
                  <a:tcPr marL="44450" marR="44450" marT="0" marB="0"/>
                </a:tc>
              </a:tr>
              <a:tr h="312037">
                <a:tc>
                  <a:txBody>
                    <a:bodyPr/>
                    <a:lstStyle/>
                    <a:p>
                      <a:pPr>
                        <a:lnSpc>
                          <a:spcPct val="115000"/>
                        </a:lnSpc>
                        <a:spcAft>
                          <a:spcPts val="0"/>
                        </a:spcAft>
                      </a:pPr>
                      <a:r>
                        <a:rPr lang="es-ES" sz="1600" dirty="0">
                          <a:effectLst/>
                        </a:rPr>
                        <a:t>PRE TEST</a:t>
                      </a:r>
                      <a:endParaRPr lang="es-ES" sz="2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dirty="0">
                          <a:effectLst/>
                        </a:rPr>
                        <a:t>20</a:t>
                      </a:r>
                      <a:endParaRPr lang="es-ES" sz="2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61,860</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16,886</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27,298</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-,839</a:t>
                      </a:r>
                      <a:endParaRPr lang="es-ES" sz="2400">
                        <a:effectLst/>
                        <a:latin typeface="Times New Roman"/>
                        <a:ea typeface="Times New Roman"/>
                        <a:cs typeface="Times New Roman"/>
                      </a:endParaRPr>
                    </a:p>
                  </a:txBody>
                  <a:tcPr marL="44450" marR="44450" marT="0" marB="0"/>
                </a:tc>
              </a:tr>
              <a:tr h="297179">
                <a:tc>
                  <a:txBody>
                    <a:bodyPr/>
                    <a:lstStyle/>
                    <a:p>
                      <a:pPr>
                        <a:lnSpc>
                          <a:spcPct val="115000"/>
                        </a:lnSpc>
                        <a:spcAft>
                          <a:spcPts val="0"/>
                        </a:spcAft>
                      </a:pPr>
                      <a:r>
                        <a:rPr lang="es-ES" sz="1600">
                          <a:effectLst/>
                        </a:rPr>
                        <a:t>POST TEST</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20</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63,870</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14,108</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effectLst/>
                        </a:rPr>
                        <a:t>22,089</a:t>
                      </a:r>
                      <a:endParaRPr lang="es-ES" sz="2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dirty="0">
                          <a:effectLst/>
                        </a:rPr>
                        <a:t>-,410</a:t>
                      </a:r>
                      <a:endParaRPr lang="es-ES" sz="2400" dirty="0">
                        <a:effectLst/>
                        <a:latin typeface="Times New Roman"/>
                        <a:ea typeface="Times New Roman"/>
                        <a:cs typeface="Times New Roman"/>
                      </a:endParaRPr>
                    </a:p>
                  </a:txBody>
                  <a:tcPr marL="44450" marR="44450" marT="0" marB="0"/>
                </a:tc>
              </a:tr>
            </a:tbl>
          </a:graphicData>
        </a:graphic>
      </p:graphicFrame>
      <p:sp>
        <p:nvSpPr>
          <p:cNvPr id="8" name="2 Subtítulo"/>
          <p:cNvSpPr txBox="1">
            <a:spLocks/>
          </p:cNvSpPr>
          <p:nvPr/>
        </p:nvSpPr>
        <p:spPr>
          <a:xfrm>
            <a:off x="323528"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a:solidFill>
                  <a:srgbClr val="FFFF00"/>
                </a:solidFill>
              </a:rPr>
              <a:t>Medidas de dispersión y simetría del grupo </a:t>
            </a:r>
            <a:r>
              <a:rPr lang="es-ES" sz="2400" b="1" dirty="0" smtClean="0">
                <a:solidFill>
                  <a:srgbClr val="FFFF00"/>
                </a:solidFill>
              </a:rPr>
              <a:t>experimental</a:t>
            </a:r>
            <a:endParaRPr lang="es-EC" sz="2400" b="1" dirty="0">
              <a:solidFill>
                <a:srgbClr val="FFFF00"/>
              </a:solidFill>
            </a:endParaRPr>
          </a:p>
        </p:txBody>
      </p:sp>
      <p:sp>
        <p:nvSpPr>
          <p:cNvPr id="9" name="2 Subtítulo"/>
          <p:cNvSpPr txBox="1">
            <a:spLocks/>
          </p:cNvSpPr>
          <p:nvPr/>
        </p:nvSpPr>
        <p:spPr>
          <a:xfrm>
            <a:off x="308303" y="4293096"/>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a:solidFill>
                  <a:srgbClr val="FFFF00"/>
                </a:solidFill>
              </a:rPr>
              <a:t>Medidas de dispersión y simetría del grupo </a:t>
            </a:r>
            <a:r>
              <a:rPr lang="es-ES" sz="2400" b="1" dirty="0" smtClean="0">
                <a:solidFill>
                  <a:srgbClr val="FFFF00"/>
                </a:solidFill>
              </a:rPr>
              <a:t>control</a:t>
            </a:r>
            <a:endParaRPr lang="es-EC" sz="2400" b="1" dirty="0">
              <a:solidFill>
                <a:srgbClr val="FFFF00"/>
              </a:solidFill>
            </a:endParaRPr>
          </a:p>
        </p:txBody>
      </p:sp>
    </p:spTree>
    <p:extLst>
      <p:ext uri="{BB962C8B-B14F-4D97-AF65-F5344CB8AC3E}">
        <p14:creationId xmlns:p14="http://schemas.microsoft.com/office/powerpoint/2010/main" val="129459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par>
                          <p:cTn id="32" fill="hold">
                            <p:stCondLst>
                              <p:cond delay="2000"/>
                            </p:stCondLst>
                            <p:childTnLst>
                              <p:par>
                                <p:cTn id="33" presetID="21"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par>
                          <p:cTn id="54" fill="hold">
                            <p:stCondLst>
                              <p:cond delay="2000"/>
                            </p:stCondLst>
                            <p:childTnLst>
                              <p:par>
                                <p:cTn id="55" presetID="21" presetClass="entr" presetSubtype="1"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heel(1)">
                                      <p:cBhvr>
                                        <p:cTn id="5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352928" cy="523220"/>
          </a:xfrm>
          <a:prstGeom prst="rect">
            <a:avLst/>
          </a:prstGeom>
          <a:noFill/>
        </p:spPr>
        <p:txBody>
          <a:bodyPr wrap="square" rtlCol="0">
            <a:spAutoFit/>
          </a:bodyPr>
          <a:lstStyle/>
          <a:p>
            <a:pPr algn="ctr"/>
            <a:r>
              <a:rPr lang="es-ES" sz="2800" b="1" dirty="0">
                <a:solidFill>
                  <a:srgbClr val="FFFF00"/>
                </a:solidFill>
              </a:rPr>
              <a:t>RESULTADOS Y ANÁLISIS DEL TEST DE AUTOESTIMA</a:t>
            </a:r>
          </a:p>
        </p:txBody>
      </p:sp>
      <p:sp>
        <p:nvSpPr>
          <p:cNvPr id="10" name="2 Subtítulo"/>
          <p:cNvSpPr txBox="1">
            <a:spLocks/>
          </p:cNvSpPr>
          <p:nvPr/>
        </p:nvSpPr>
        <p:spPr>
          <a:xfrm>
            <a:off x="251520" y="764704"/>
            <a:ext cx="8640960"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Análisis estadístico de asimetría del Test de Autoestima</a:t>
            </a:r>
          </a:p>
        </p:txBody>
      </p:sp>
      <p:pic>
        <p:nvPicPr>
          <p:cNvPr id="11" name="12 Imagen"/>
          <p:cNvPicPr/>
          <p:nvPr/>
        </p:nvPicPr>
        <p:blipFill>
          <a:blip r:embed="rId2" cstate="print"/>
          <a:stretch>
            <a:fillRect/>
          </a:stretch>
        </p:blipFill>
        <p:spPr>
          <a:xfrm>
            <a:off x="323528" y="2420888"/>
            <a:ext cx="4248472" cy="3487622"/>
          </a:xfrm>
          <a:prstGeom prst="rect">
            <a:avLst/>
          </a:prstGeom>
        </p:spPr>
      </p:pic>
      <p:pic>
        <p:nvPicPr>
          <p:cNvPr id="12" name="16 Imagen"/>
          <p:cNvPicPr/>
          <p:nvPr/>
        </p:nvPicPr>
        <p:blipFill>
          <a:blip r:embed="rId3" cstate="print"/>
          <a:stretch>
            <a:fillRect/>
          </a:stretch>
        </p:blipFill>
        <p:spPr>
          <a:xfrm>
            <a:off x="4718501" y="2420888"/>
            <a:ext cx="4173979" cy="3487622"/>
          </a:xfrm>
          <a:prstGeom prst="rect">
            <a:avLst/>
          </a:prstGeom>
        </p:spPr>
      </p:pic>
      <p:sp>
        <p:nvSpPr>
          <p:cNvPr id="13" name="2 Subtítulo"/>
          <p:cNvSpPr txBox="1">
            <a:spLocks/>
          </p:cNvSpPr>
          <p:nvPr/>
        </p:nvSpPr>
        <p:spPr>
          <a:xfrm>
            <a:off x="755576" y="1355884"/>
            <a:ext cx="3240360" cy="1065003"/>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a:solidFill>
                  <a:srgbClr val="FFFF00"/>
                </a:solidFill>
              </a:rPr>
              <a:t>G</a:t>
            </a:r>
            <a:r>
              <a:rPr lang="es-ES" sz="2400" b="1" dirty="0" smtClean="0">
                <a:solidFill>
                  <a:srgbClr val="FFFF00"/>
                </a:solidFill>
              </a:rPr>
              <a:t>rupo experimental</a:t>
            </a:r>
          </a:p>
          <a:p>
            <a:pPr algn="just"/>
            <a:r>
              <a:rPr lang="es-ES" sz="2400" b="1" dirty="0" smtClean="0">
                <a:solidFill>
                  <a:srgbClr val="FFFF00"/>
                </a:solidFill>
              </a:rPr>
              <a:t>Asimetría = 0,026</a:t>
            </a:r>
            <a:endParaRPr lang="es-EC" sz="2400" b="1" dirty="0">
              <a:solidFill>
                <a:srgbClr val="FFFF00"/>
              </a:solidFill>
            </a:endParaRPr>
          </a:p>
        </p:txBody>
      </p:sp>
      <p:sp>
        <p:nvSpPr>
          <p:cNvPr id="14" name="2 Subtítulo"/>
          <p:cNvSpPr txBox="1">
            <a:spLocks/>
          </p:cNvSpPr>
          <p:nvPr/>
        </p:nvSpPr>
        <p:spPr>
          <a:xfrm>
            <a:off x="5652120" y="1412776"/>
            <a:ext cx="2880320" cy="100811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a:solidFill>
                  <a:srgbClr val="FFFF00"/>
                </a:solidFill>
              </a:rPr>
              <a:t>G</a:t>
            </a:r>
            <a:r>
              <a:rPr lang="es-ES" sz="2400" b="1" dirty="0" smtClean="0">
                <a:solidFill>
                  <a:srgbClr val="FFFF00"/>
                </a:solidFill>
              </a:rPr>
              <a:t>rupo control</a:t>
            </a:r>
          </a:p>
          <a:p>
            <a:pPr algn="just"/>
            <a:r>
              <a:rPr lang="es-ES" sz="2400" b="1" dirty="0" smtClean="0">
                <a:solidFill>
                  <a:srgbClr val="FFFF00"/>
                </a:solidFill>
              </a:rPr>
              <a:t>Asimetría = -0,410</a:t>
            </a:r>
            <a:endParaRPr lang="es-EC" sz="2400" b="1" dirty="0">
              <a:solidFill>
                <a:srgbClr val="FFFF00"/>
              </a:solidFill>
            </a:endParaRPr>
          </a:p>
        </p:txBody>
      </p:sp>
    </p:spTree>
    <p:extLst>
      <p:ext uri="{BB962C8B-B14F-4D97-AF65-F5344CB8AC3E}">
        <p14:creationId xmlns:p14="http://schemas.microsoft.com/office/powerpoint/2010/main" val="41028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80">
                                          <p:stCondLst>
                                            <p:cond delay="0"/>
                                          </p:stCondLst>
                                        </p:cTn>
                                        <p:tgtEl>
                                          <p:spTgt spid="13"/>
                                        </p:tgtEl>
                                      </p:cBhvr>
                                    </p:animEffect>
                                    <p:anim calcmode="lin" valueType="num">
                                      <p:cBhvr>
                                        <p:cTn id="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tgtEl>
                                      </p:cBhvr>
                                      <p:to x="100000" y="60000"/>
                                    </p:animScale>
                                    <p:animScale>
                                      <p:cBhvr>
                                        <p:cTn id="26" dur="166" decel="50000">
                                          <p:stCondLst>
                                            <p:cond delay="676"/>
                                          </p:stCondLst>
                                        </p:cTn>
                                        <p:tgtEl>
                                          <p:spTgt spid="13"/>
                                        </p:tgtEl>
                                      </p:cBhvr>
                                      <p:to x="100000" y="100000"/>
                                    </p:animScale>
                                    <p:animScale>
                                      <p:cBhvr>
                                        <p:cTn id="27" dur="26">
                                          <p:stCondLst>
                                            <p:cond delay="1312"/>
                                          </p:stCondLst>
                                        </p:cTn>
                                        <p:tgtEl>
                                          <p:spTgt spid="13"/>
                                        </p:tgtEl>
                                      </p:cBhvr>
                                      <p:to x="100000" y="80000"/>
                                    </p:animScale>
                                    <p:animScale>
                                      <p:cBhvr>
                                        <p:cTn id="28" dur="166" decel="50000">
                                          <p:stCondLst>
                                            <p:cond delay="1338"/>
                                          </p:stCondLst>
                                        </p:cTn>
                                        <p:tgtEl>
                                          <p:spTgt spid="13"/>
                                        </p:tgtEl>
                                      </p:cBhvr>
                                      <p:to x="100000" y="100000"/>
                                    </p:animScale>
                                    <p:animScale>
                                      <p:cBhvr>
                                        <p:cTn id="29" dur="26">
                                          <p:stCondLst>
                                            <p:cond delay="1642"/>
                                          </p:stCondLst>
                                        </p:cTn>
                                        <p:tgtEl>
                                          <p:spTgt spid="13"/>
                                        </p:tgtEl>
                                      </p:cBhvr>
                                      <p:to x="100000" y="90000"/>
                                    </p:animScale>
                                    <p:animScale>
                                      <p:cBhvr>
                                        <p:cTn id="30" dur="166" decel="50000">
                                          <p:stCondLst>
                                            <p:cond delay="1668"/>
                                          </p:stCondLst>
                                        </p:cTn>
                                        <p:tgtEl>
                                          <p:spTgt spid="13"/>
                                        </p:tgtEl>
                                      </p:cBhvr>
                                      <p:to x="100000" y="100000"/>
                                    </p:animScale>
                                    <p:animScale>
                                      <p:cBhvr>
                                        <p:cTn id="31" dur="26">
                                          <p:stCondLst>
                                            <p:cond delay="1808"/>
                                          </p:stCondLst>
                                        </p:cTn>
                                        <p:tgtEl>
                                          <p:spTgt spid="13"/>
                                        </p:tgtEl>
                                      </p:cBhvr>
                                      <p:to x="100000" y="95000"/>
                                    </p:animScale>
                                    <p:animScale>
                                      <p:cBhvr>
                                        <p:cTn id="32" dur="166" decel="50000">
                                          <p:stCondLst>
                                            <p:cond delay="1834"/>
                                          </p:stCondLst>
                                        </p:cTn>
                                        <p:tgtEl>
                                          <p:spTgt spid="13"/>
                                        </p:tgtEl>
                                      </p:cBhvr>
                                      <p:to x="100000" y="100000"/>
                                    </p:animScale>
                                  </p:childTnLst>
                                </p:cTn>
                              </p:par>
                            </p:childTnLst>
                          </p:cTn>
                        </p:par>
                        <p:par>
                          <p:cTn id="33" fill="hold">
                            <p:stCondLst>
                              <p:cond delay="2000"/>
                            </p:stCondLst>
                            <p:childTnLst>
                              <p:par>
                                <p:cTn id="34" presetID="6"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80">
                                          <p:stCondLst>
                                            <p:cond delay="0"/>
                                          </p:stCondLst>
                                        </p:cTn>
                                        <p:tgtEl>
                                          <p:spTgt spid="14"/>
                                        </p:tgtEl>
                                      </p:cBhvr>
                                    </p:animEffect>
                                    <p:anim calcmode="lin" valueType="num">
                                      <p:cBhvr>
                                        <p:cTn id="4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gtEl>
                                      </p:cBhvr>
                                      <p:to x="100000" y="60000"/>
                                    </p:animScale>
                                    <p:animScale>
                                      <p:cBhvr>
                                        <p:cTn id="48" dur="166" decel="50000">
                                          <p:stCondLst>
                                            <p:cond delay="676"/>
                                          </p:stCondLst>
                                        </p:cTn>
                                        <p:tgtEl>
                                          <p:spTgt spid="14"/>
                                        </p:tgtEl>
                                      </p:cBhvr>
                                      <p:to x="100000" y="100000"/>
                                    </p:animScale>
                                    <p:animScale>
                                      <p:cBhvr>
                                        <p:cTn id="49" dur="26">
                                          <p:stCondLst>
                                            <p:cond delay="1312"/>
                                          </p:stCondLst>
                                        </p:cTn>
                                        <p:tgtEl>
                                          <p:spTgt spid="14"/>
                                        </p:tgtEl>
                                      </p:cBhvr>
                                      <p:to x="100000" y="80000"/>
                                    </p:animScale>
                                    <p:animScale>
                                      <p:cBhvr>
                                        <p:cTn id="50" dur="166" decel="50000">
                                          <p:stCondLst>
                                            <p:cond delay="1338"/>
                                          </p:stCondLst>
                                        </p:cTn>
                                        <p:tgtEl>
                                          <p:spTgt spid="14"/>
                                        </p:tgtEl>
                                      </p:cBhvr>
                                      <p:to x="100000" y="100000"/>
                                    </p:animScale>
                                    <p:animScale>
                                      <p:cBhvr>
                                        <p:cTn id="51" dur="26">
                                          <p:stCondLst>
                                            <p:cond delay="1642"/>
                                          </p:stCondLst>
                                        </p:cTn>
                                        <p:tgtEl>
                                          <p:spTgt spid="14"/>
                                        </p:tgtEl>
                                      </p:cBhvr>
                                      <p:to x="100000" y="90000"/>
                                    </p:animScale>
                                    <p:animScale>
                                      <p:cBhvr>
                                        <p:cTn id="52" dur="166" decel="50000">
                                          <p:stCondLst>
                                            <p:cond delay="1668"/>
                                          </p:stCondLst>
                                        </p:cTn>
                                        <p:tgtEl>
                                          <p:spTgt spid="14"/>
                                        </p:tgtEl>
                                      </p:cBhvr>
                                      <p:to x="100000" y="100000"/>
                                    </p:animScale>
                                    <p:animScale>
                                      <p:cBhvr>
                                        <p:cTn id="53" dur="26">
                                          <p:stCondLst>
                                            <p:cond delay="1808"/>
                                          </p:stCondLst>
                                        </p:cTn>
                                        <p:tgtEl>
                                          <p:spTgt spid="14"/>
                                        </p:tgtEl>
                                      </p:cBhvr>
                                      <p:to x="100000" y="95000"/>
                                    </p:animScale>
                                    <p:animScale>
                                      <p:cBhvr>
                                        <p:cTn id="54" dur="166" decel="50000">
                                          <p:stCondLst>
                                            <p:cond delay="1834"/>
                                          </p:stCondLst>
                                        </p:cTn>
                                        <p:tgtEl>
                                          <p:spTgt spid="14"/>
                                        </p:tgtEl>
                                      </p:cBhvr>
                                      <p:to x="100000" y="100000"/>
                                    </p:animScale>
                                  </p:childTnLst>
                                </p:cTn>
                              </p:par>
                            </p:childTnLst>
                          </p:cTn>
                        </p:par>
                        <p:par>
                          <p:cTn id="55" fill="hold">
                            <p:stCondLst>
                              <p:cond delay="2000"/>
                            </p:stCondLst>
                            <p:childTnLst>
                              <p:par>
                                <p:cTn id="56" presetID="13" presetClass="entr" presetSubtype="16"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plus(in)">
                                      <p:cBhvr>
                                        <p:cTn id="5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260648"/>
            <a:ext cx="8568952" cy="523220"/>
          </a:xfrm>
          <a:prstGeom prst="rect">
            <a:avLst/>
          </a:prstGeom>
          <a:noFill/>
        </p:spPr>
        <p:txBody>
          <a:bodyPr wrap="square" rtlCol="0">
            <a:spAutoFit/>
          </a:bodyPr>
          <a:lstStyle/>
          <a:p>
            <a:pPr algn="ctr"/>
            <a:r>
              <a:rPr lang="es-ES" sz="2800" b="1" dirty="0" smtClean="0">
                <a:solidFill>
                  <a:srgbClr val="FFFF00"/>
                </a:solidFill>
              </a:rPr>
              <a:t>RESULTADOS Y ANÁLISIS DEL RENDIMIENTO ESCOLAR</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700" b="1" dirty="0" smtClean="0">
                <a:solidFill>
                  <a:srgbClr val="FF0000"/>
                </a:solidFill>
              </a:rPr>
              <a:t>Comparación del promedio general dentro de cada grupo</a:t>
            </a:r>
          </a:p>
        </p:txBody>
      </p:sp>
      <p:graphicFrame>
        <p:nvGraphicFramePr>
          <p:cNvPr id="2" name="1 Tabla"/>
          <p:cNvGraphicFramePr>
            <a:graphicFrameLocks noGrp="1"/>
          </p:cNvGraphicFramePr>
          <p:nvPr>
            <p:extLst>
              <p:ext uri="{D42A27DB-BD31-4B8C-83A1-F6EECF244321}">
                <p14:modId xmlns:p14="http://schemas.microsoft.com/office/powerpoint/2010/main" val="3115274565"/>
              </p:ext>
            </p:extLst>
          </p:nvPr>
        </p:nvGraphicFramePr>
        <p:xfrm>
          <a:off x="1691680" y="1484784"/>
          <a:ext cx="6120680" cy="1872208"/>
        </p:xfrm>
        <a:graphic>
          <a:graphicData uri="http://schemas.openxmlformats.org/drawingml/2006/table">
            <a:tbl>
              <a:tblPr firstRow="1" firstCol="1" bandRow="1">
                <a:tableStyleId>{5C22544A-7EE6-4342-B048-85BDC9FD1C3A}</a:tableStyleId>
              </a:tblPr>
              <a:tblGrid>
                <a:gridCol w="1720336"/>
                <a:gridCol w="1415186"/>
                <a:gridCol w="1393074"/>
                <a:gridCol w="1592084"/>
              </a:tblGrid>
              <a:tr h="754923">
                <a:tc>
                  <a:txBody>
                    <a:bodyPr/>
                    <a:lstStyle/>
                    <a:p>
                      <a:pPr>
                        <a:lnSpc>
                          <a:spcPct val="115000"/>
                        </a:lnSpc>
                        <a:spcAft>
                          <a:spcPts val="0"/>
                        </a:spcAft>
                      </a:pPr>
                      <a:r>
                        <a:rPr lang="es-ES" sz="1800">
                          <a:effectLst/>
                        </a:rPr>
                        <a:t>GRUPO</a:t>
                      </a:r>
                      <a:endParaRPr lang="es-ES" sz="2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1 Trimestre</a:t>
                      </a:r>
                      <a:endParaRPr lang="es-ES" sz="20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Promedio Final</a:t>
                      </a:r>
                      <a:endParaRPr lang="es-ES" sz="2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Cambio porcentual</a:t>
                      </a:r>
                      <a:endParaRPr lang="es-ES" sz="2000">
                        <a:effectLst/>
                        <a:latin typeface="Times New Roman"/>
                        <a:ea typeface="Times New Roman"/>
                        <a:cs typeface="Times New Roman"/>
                      </a:endParaRPr>
                    </a:p>
                  </a:txBody>
                  <a:tcPr marL="44450" marR="44450" marT="0" marB="0" anchor="b"/>
                </a:tc>
              </a:tr>
              <a:tr h="377461">
                <a:tc>
                  <a:txBody>
                    <a:bodyPr/>
                    <a:lstStyle/>
                    <a:p>
                      <a:pPr>
                        <a:lnSpc>
                          <a:spcPct val="115000"/>
                        </a:lnSpc>
                        <a:spcAft>
                          <a:spcPts val="0"/>
                        </a:spcAft>
                      </a:pPr>
                      <a:r>
                        <a:rPr lang="es-ES" sz="1800">
                          <a:effectLst/>
                        </a:rPr>
                        <a:t>CONTROL</a:t>
                      </a:r>
                      <a:endParaRPr lang="es-ES"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800">
                          <a:effectLst/>
                        </a:rPr>
                        <a:t>17,844</a:t>
                      </a:r>
                      <a:endParaRPr lang="es-ES"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800">
                          <a:effectLst/>
                        </a:rPr>
                        <a:t>17,683</a:t>
                      </a:r>
                      <a:endParaRPr lang="es-ES"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800">
                          <a:effectLst/>
                        </a:rPr>
                        <a:t>-0,90</a:t>
                      </a:r>
                      <a:endParaRPr lang="es-ES" sz="2000">
                        <a:effectLst/>
                        <a:latin typeface="Times New Roman"/>
                        <a:ea typeface="Times New Roman"/>
                        <a:cs typeface="Times New Roman"/>
                      </a:endParaRPr>
                    </a:p>
                  </a:txBody>
                  <a:tcPr marL="44450" marR="44450" marT="0" marB="0" anchor="b"/>
                </a:tc>
              </a:tr>
              <a:tr h="739824">
                <a:tc>
                  <a:txBody>
                    <a:bodyPr/>
                    <a:lstStyle/>
                    <a:p>
                      <a:pPr>
                        <a:lnSpc>
                          <a:spcPct val="115000"/>
                        </a:lnSpc>
                        <a:spcAft>
                          <a:spcPts val="0"/>
                        </a:spcAft>
                      </a:pPr>
                      <a:r>
                        <a:rPr lang="es-ES" sz="1800">
                          <a:effectLst/>
                        </a:rPr>
                        <a:t>EXPERIMENTAL</a:t>
                      </a:r>
                      <a:endParaRPr lang="es-ES"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800">
                          <a:effectLst/>
                        </a:rPr>
                        <a:t>18,411</a:t>
                      </a:r>
                      <a:endParaRPr lang="es-ES"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800">
                          <a:effectLst/>
                        </a:rPr>
                        <a:t>18,367</a:t>
                      </a:r>
                      <a:endParaRPr lang="es-ES" sz="20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800" dirty="0">
                          <a:effectLst/>
                        </a:rPr>
                        <a:t>-0,24</a:t>
                      </a:r>
                      <a:endParaRPr lang="es-ES" sz="2000" dirty="0">
                        <a:effectLst/>
                        <a:latin typeface="Times New Roman"/>
                        <a:ea typeface="Times New Roman"/>
                        <a:cs typeface="Times New Roman"/>
                      </a:endParaRPr>
                    </a:p>
                  </a:txBody>
                  <a:tcPr marL="44450" marR="44450" marT="0" marB="0" anchor="b"/>
                </a:tc>
              </a:tr>
            </a:tbl>
          </a:graphicData>
        </a:graphic>
      </p:graphicFrame>
      <p:graphicFrame>
        <p:nvGraphicFramePr>
          <p:cNvPr id="9" name="8 Gráfico"/>
          <p:cNvGraphicFramePr/>
          <p:nvPr>
            <p:extLst>
              <p:ext uri="{D42A27DB-BD31-4B8C-83A1-F6EECF244321}">
                <p14:modId xmlns:p14="http://schemas.microsoft.com/office/powerpoint/2010/main" val="2279436513"/>
              </p:ext>
            </p:extLst>
          </p:nvPr>
        </p:nvGraphicFramePr>
        <p:xfrm>
          <a:off x="1691680" y="3645024"/>
          <a:ext cx="6120680"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6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5"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ou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9"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568952" cy="523220"/>
          </a:xfrm>
          <a:prstGeom prst="rect">
            <a:avLst/>
          </a:prstGeom>
          <a:noFill/>
        </p:spPr>
        <p:txBody>
          <a:bodyPr wrap="square" rtlCol="0">
            <a:spAutoFit/>
          </a:bodyPr>
          <a:lstStyle/>
          <a:p>
            <a:pPr algn="ctr"/>
            <a:r>
              <a:rPr lang="es-ES" sz="2800" b="1" dirty="0" smtClean="0">
                <a:solidFill>
                  <a:srgbClr val="FFFF00"/>
                </a:solidFill>
              </a:rPr>
              <a:t>RESULTADOS Y ANÁLISIS DEL RENDIMIENTO ESCOLAR</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a:solidFill>
                  <a:srgbClr val="FF0000"/>
                </a:solidFill>
              </a:rPr>
              <a:t>Rendimiento escolar en el grupo experimental</a:t>
            </a:r>
            <a:endParaRPr lang="es-ES" sz="2800"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856554126"/>
              </p:ext>
            </p:extLst>
          </p:nvPr>
        </p:nvGraphicFramePr>
        <p:xfrm>
          <a:off x="827584" y="1484784"/>
          <a:ext cx="7128792" cy="1512168"/>
        </p:xfrm>
        <a:graphic>
          <a:graphicData uri="http://schemas.openxmlformats.org/drawingml/2006/table">
            <a:tbl>
              <a:tblPr firstRow="1" firstCol="1" bandRow="1">
                <a:tableStyleId>{5C22544A-7EE6-4342-B048-85BDC9FD1C3A}</a:tableStyleId>
              </a:tblPr>
              <a:tblGrid>
                <a:gridCol w="1797695"/>
                <a:gridCol w="1844188"/>
                <a:gridCol w="1627224"/>
                <a:gridCol w="1859685"/>
              </a:tblGrid>
              <a:tr h="756084">
                <a:tc>
                  <a:txBody>
                    <a:bodyPr/>
                    <a:lstStyle/>
                    <a:p>
                      <a:pPr>
                        <a:lnSpc>
                          <a:spcPct val="115000"/>
                        </a:lnSpc>
                        <a:spcAft>
                          <a:spcPts val="0"/>
                        </a:spcAft>
                      </a:pPr>
                      <a:r>
                        <a:rPr lang="es-ES" sz="2000">
                          <a:effectLst/>
                        </a:rPr>
                        <a:t>SEXO</a:t>
                      </a:r>
                      <a:endParaRPr lang="es-ES" sz="2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2000">
                          <a:effectLst/>
                        </a:rPr>
                        <a:t>1 TRIMESTRE</a:t>
                      </a:r>
                      <a:endParaRPr lang="es-ES" sz="2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a:effectLst/>
                        </a:rPr>
                        <a:t>Promedio Final</a:t>
                      </a:r>
                      <a:endParaRPr lang="es-ES" sz="2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a:effectLst/>
                        </a:rPr>
                        <a:t>CAMBIO PORCENTUAL</a:t>
                      </a:r>
                      <a:endParaRPr lang="es-ES" sz="2400">
                        <a:effectLst/>
                        <a:latin typeface="Times New Roman"/>
                        <a:ea typeface="Times New Roman"/>
                        <a:cs typeface="Times New Roman"/>
                      </a:endParaRPr>
                    </a:p>
                  </a:txBody>
                  <a:tcPr marL="44450" marR="44450" marT="0" marB="0" anchor="b"/>
                </a:tc>
              </a:tr>
              <a:tr h="378042">
                <a:tc>
                  <a:txBody>
                    <a:bodyPr/>
                    <a:lstStyle/>
                    <a:p>
                      <a:pPr>
                        <a:lnSpc>
                          <a:spcPct val="115000"/>
                        </a:lnSpc>
                        <a:spcAft>
                          <a:spcPts val="0"/>
                        </a:spcAft>
                      </a:pPr>
                      <a:r>
                        <a:rPr lang="es-ES" sz="2000">
                          <a:effectLst/>
                        </a:rPr>
                        <a:t>HOMBRE</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18,424</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18,409</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-0,08</a:t>
                      </a:r>
                      <a:endParaRPr lang="es-ES" sz="2400">
                        <a:effectLst/>
                        <a:latin typeface="Times New Roman"/>
                        <a:ea typeface="Times New Roman"/>
                        <a:cs typeface="Times New Roman"/>
                      </a:endParaRPr>
                    </a:p>
                  </a:txBody>
                  <a:tcPr marL="44450" marR="44450" marT="0" marB="0" anchor="b"/>
                </a:tc>
              </a:tr>
              <a:tr h="378042">
                <a:tc>
                  <a:txBody>
                    <a:bodyPr/>
                    <a:lstStyle/>
                    <a:p>
                      <a:pPr>
                        <a:lnSpc>
                          <a:spcPct val="115000"/>
                        </a:lnSpc>
                        <a:spcAft>
                          <a:spcPts val="0"/>
                        </a:spcAft>
                      </a:pPr>
                      <a:r>
                        <a:rPr lang="es-ES" sz="2000">
                          <a:effectLst/>
                        </a:rPr>
                        <a:t>MUJER</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18,375</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18,24975</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dirty="0">
                          <a:effectLst/>
                        </a:rPr>
                        <a:t>-0,68</a:t>
                      </a:r>
                      <a:endParaRPr lang="es-ES" sz="2400" dirty="0">
                        <a:effectLst/>
                        <a:latin typeface="Times New Roman"/>
                        <a:ea typeface="Times New Roman"/>
                        <a:cs typeface="Times New Roman"/>
                      </a:endParaRPr>
                    </a:p>
                  </a:txBody>
                  <a:tcPr marL="44450" marR="44450" marT="0" marB="0" anchor="b"/>
                </a:tc>
              </a:tr>
            </a:tbl>
          </a:graphicData>
        </a:graphic>
      </p:graphicFrame>
      <p:graphicFrame>
        <p:nvGraphicFramePr>
          <p:cNvPr id="7" name="6 Gráfico"/>
          <p:cNvGraphicFramePr/>
          <p:nvPr>
            <p:extLst>
              <p:ext uri="{D42A27DB-BD31-4B8C-83A1-F6EECF244321}">
                <p14:modId xmlns:p14="http://schemas.microsoft.com/office/powerpoint/2010/main" val="2977130772"/>
              </p:ext>
            </p:extLst>
          </p:nvPr>
        </p:nvGraphicFramePr>
        <p:xfrm>
          <a:off x="827584" y="3284984"/>
          <a:ext cx="7056784"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99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vertical)">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7"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568952" cy="523220"/>
          </a:xfrm>
          <a:prstGeom prst="rect">
            <a:avLst/>
          </a:prstGeom>
          <a:noFill/>
        </p:spPr>
        <p:txBody>
          <a:bodyPr wrap="square" rtlCol="0">
            <a:spAutoFit/>
          </a:bodyPr>
          <a:lstStyle/>
          <a:p>
            <a:pPr algn="ctr"/>
            <a:r>
              <a:rPr lang="es-ES" sz="2800" b="1" dirty="0" smtClean="0">
                <a:solidFill>
                  <a:srgbClr val="FFFF00"/>
                </a:solidFill>
              </a:rPr>
              <a:t>RESULTADOS Y ANÁLISIS DEL RENDIMIENTO ESCOLAR</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Análisis estadístico de dispersión y simetría</a:t>
            </a:r>
            <a:endParaRPr lang="es-ES" sz="2800" dirty="0">
              <a:solidFill>
                <a:srgbClr val="FF0000"/>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1896257515"/>
              </p:ext>
            </p:extLst>
          </p:nvPr>
        </p:nvGraphicFramePr>
        <p:xfrm>
          <a:off x="647563" y="1988840"/>
          <a:ext cx="7920881" cy="1331976"/>
        </p:xfrm>
        <a:graphic>
          <a:graphicData uri="http://schemas.openxmlformats.org/drawingml/2006/table">
            <a:tbl>
              <a:tblPr firstRow="1" firstCol="1" bandRow="1">
                <a:tableStyleId>{5C22544A-7EE6-4342-B048-85BDC9FD1C3A}</a:tableStyleId>
              </a:tblPr>
              <a:tblGrid>
                <a:gridCol w="2383833"/>
                <a:gridCol w="591034"/>
                <a:gridCol w="1182066"/>
                <a:gridCol w="1323084"/>
                <a:gridCol w="1215247"/>
                <a:gridCol w="1225617"/>
              </a:tblGrid>
              <a:tr h="618281">
                <a:tc>
                  <a:txBody>
                    <a:bodyPr/>
                    <a:lstStyle/>
                    <a:p>
                      <a:pPr algn="ctr">
                        <a:lnSpc>
                          <a:spcPct val="115000"/>
                        </a:lnSpc>
                        <a:spcAft>
                          <a:spcPts val="0"/>
                        </a:spcAft>
                      </a:pPr>
                      <a:r>
                        <a:rPr lang="es-ES" sz="1400" dirty="0">
                          <a:effectLst/>
                        </a:rPr>
                        <a:t>Promedio</a:t>
                      </a:r>
                      <a:endParaRPr lang="es-ES" sz="20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N</a:t>
                      </a:r>
                      <a:endParaRPr lang="es-ES" sz="20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800">
                          <a:effectLst/>
                        </a:rPr>
                        <a:t>Media</a:t>
                      </a:r>
                      <a:endParaRPr lang="es-ES" sz="20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800">
                          <a:effectLst/>
                        </a:rPr>
                        <a:t>Desviación Estándar</a:t>
                      </a:r>
                      <a:endParaRPr lang="es-ES" sz="20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800">
                          <a:effectLst/>
                        </a:rPr>
                        <a:t>Coeficiente Variación</a:t>
                      </a:r>
                      <a:endParaRPr lang="es-ES" sz="20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800">
                          <a:effectLst/>
                        </a:rPr>
                        <a:t>Asimetría </a:t>
                      </a:r>
                      <a:endParaRPr lang="es-ES" sz="2000">
                        <a:effectLst/>
                        <a:latin typeface="Times New Roman"/>
                        <a:ea typeface="Times New Roman"/>
                        <a:cs typeface="Times New Roman"/>
                      </a:endParaRPr>
                    </a:p>
                  </a:txBody>
                  <a:tcPr marL="44450" marR="44450" marT="0" marB="0"/>
                </a:tc>
              </a:tr>
              <a:tr h="233000">
                <a:tc>
                  <a:txBody>
                    <a:bodyPr/>
                    <a:lstStyle/>
                    <a:p>
                      <a:pPr>
                        <a:lnSpc>
                          <a:spcPct val="115000"/>
                        </a:lnSpc>
                        <a:spcAft>
                          <a:spcPts val="0"/>
                        </a:spcAft>
                      </a:pPr>
                      <a:r>
                        <a:rPr lang="es-ES" sz="2000" dirty="0">
                          <a:effectLst/>
                        </a:rPr>
                        <a:t>1 TRIMESTRE</a:t>
                      </a:r>
                      <a:endParaRPr lang="es-ES" sz="32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15</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18,411</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,984</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dirty="0">
                          <a:effectLst/>
                        </a:rPr>
                        <a:t>5,342</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-,709</a:t>
                      </a:r>
                      <a:endParaRPr lang="es-ES" sz="3200">
                        <a:effectLst/>
                        <a:latin typeface="Times New Roman"/>
                        <a:ea typeface="Times New Roman"/>
                        <a:cs typeface="Times New Roman"/>
                      </a:endParaRPr>
                    </a:p>
                  </a:txBody>
                  <a:tcPr marL="44450" marR="44450" marT="0" marB="0" anchor="ctr"/>
                </a:tc>
              </a:tr>
              <a:tr h="228839">
                <a:tc>
                  <a:txBody>
                    <a:bodyPr/>
                    <a:lstStyle/>
                    <a:p>
                      <a:pPr>
                        <a:lnSpc>
                          <a:spcPct val="115000"/>
                        </a:lnSpc>
                        <a:spcAft>
                          <a:spcPts val="0"/>
                        </a:spcAft>
                      </a:pPr>
                      <a:r>
                        <a:rPr lang="es-ES" sz="2000" dirty="0">
                          <a:effectLst/>
                        </a:rPr>
                        <a:t>PROMEDIO FINAL</a:t>
                      </a:r>
                      <a:endParaRPr lang="es-ES" sz="32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dirty="0">
                          <a:effectLst/>
                        </a:rPr>
                        <a:t>15</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18,367</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1,175</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6,400</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-,690</a:t>
                      </a:r>
                      <a:endParaRPr lang="es-ES" sz="3200" dirty="0">
                        <a:effectLst/>
                        <a:latin typeface="Times New Roman"/>
                        <a:ea typeface="Times New Roman"/>
                        <a:cs typeface="Times New Roman"/>
                      </a:endParaRPr>
                    </a:p>
                  </a:txBody>
                  <a:tcPr marL="44450" marR="44450" marT="0" marB="0" anchor="ctr"/>
                </a:tc>
              </a:tr>
            </a:tbl>
          </a:graphicData>
        </a:graphic>
      </p:graphicFrame>
      <p:sp>
        <p:nvSpPr>
          <p:cNvPr id="8" name="2 Subtítulo"/>
          <p:cNvSpPr txBox="1">
            <a:spLocks/>
          </p:cNvSpPr>
          <p:nvPr/>
        </p:nvSpPr>
        <p:spPr>
          <a:xfrm>
            <a:off x="323528"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smtClean="0">
                <a:solidFill>
                  <a:srgbClr val="FFFF00"/>
                </a:solidFill>
              </a:rPr>
              <a:t>Grupo experimental</a:t>
            </a:r>
            <a:endParaRPr lang="es-EC" sz="2400" b="1" dirty="0">
              <a:solidFill>
                <a:srgbClr val="FFFF00"/>
              </a:solidFill>
            </a:endParaRPr>
          </a:p>
        </p:txBody>
      </p:sp>
      <p:sp>
        <p:nvSpPr>
          <p:cNvPr id="9" name="2 Subtítulo"/>
          <p:cNvSpPr txBox="1">
            <a:spLocks/>
          </p:cNvSpPr>
          <p:nvPr/>
        </p:nvSpPr>
        <p:spPr>
          <a:xfrm>
            <a:off x="395536" y="3501008"/>
            <a:ext cx="8280920" cy="50405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smtClean="0">
                <a:solidFill>
                  <a:srgbClr val="FFFF00"/>
                </a:solidFill>
              </a:rPr>
              <a:t>Grupo control</a:t>
            </a:r>
            <a:endParaRPr lang="es-EC" sz="2400" b="1" dirty="0">
              <a:solidFill>
                <a:srgbClr val="FFFF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813269929"/>
              </p:ext>
            </p:extLst>
          </p:nvPr>
        </p:nvGraphicFramePr>
        <p:xfrm>
          <a:off x="611560" y="4070140"/>
          <a:ext cx="7992888" cy="1548981"/>
        </p:xfrm>
        <a:graphic>
          <a:graphicData uri="http://schemas.openxmlformats.org/drawingml/2006/table">
            <a:tbl>
              <a:tblPr firstRow="1" firstCol="1" bandRow="1">
                <a:tableStyleId>{5C22544A-7EE6-4342-B048-85BDC9FD1C3A}</a:tableStyleId>
              </a:tblPr>
              <a:tblGrid>
                <a:gridCol w="2393777"/>
                <a:gridCol w="597659"/>
                <a:gridCol w="1195315"/>
                <a:gridCol w="1337915"/>
                <a:gridCol w="1228868"/>
                <a:gridCol w="1239354"/>
              </a:tblGrid>
              <a:tr h="847941">
                <a:tc>
                  <a:txBody>
                    <a:bodyPr/>
                    <a:lstStyle/>
                    <a:p>
                      <a:pPr algn="ctr">
                        <a:lnSpc>
                          <a:spcPct val="115000"/>
                        </a:lnSpc>
                        <a:spcAft>
                          <a:spcPts val="0"/>
                        </a:spcAft>
                      </a:pPr>
                      <a:r>
                        <a:rPr lang="es-ES" sz="1400" dirty="0">
                          <a:effectLst/>
                        </a:rPr>
                        <a:t>Promedio</a:t>
                      </a:r>
                      <a:endParaRPr lang="es-ES" sz="20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a:effectLst/>
                        </a:rPr>
                        <a:t>N</a:t>
                      </a:r>
                      <a:endParaRPr lang="es-ES" sz="20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800">
                          <a:effectLst/>
                        </a:rPr>
                        <a:t>Media</a:t>
                      </a:r>
                      <a:endParaRPr lang="es-ES" sz="20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800" dirty="0">
                          <a:effectLst/>
                        </a:rPr>
                        <a:t>Desviación Estándar</a:t>
                      </a:r>
                      <a:endParaRPr lang="es-ES" sz="20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800">
                          <a:effectLst/>
                        </a:rPr>
                        <a:t>Coeficiente Variación</a:t>
                      </a:r>
                      <a:endParaRPr lang="es-ES" sz="20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800">
                          <a:effectLst/>
                        </a:rPr>
                        <a:t>Asimetría </a:t>
                      </a:r>
                      <a:endParaRPr lang="es-ES" sz="2000">
                        <a:effectLst/>
                        <a:latin typeface="Times New Roman"/>
                        <a:ea typeface="Times New Roman"/>
                        <a:cs typeface="Times New Roman"/>
                      </a:endParaRPr>
                    </a:p>
                  </a:txBody>
                  <a:tcPr marL="44450" marR="44450" marT="0" marB="0"/>
                </a:tc>
              </a:tr>
              <a:tr h="313841">
                <a:tc>
                  <a:txBody>
                    <a:bodyPr/>
                    <a:lstStyle/>
                    <a:p>
                      <a:pPr>
                        <a:lnSpc>
                          <a:spcPct val="115000"/>
                        </a:lnSpc>
                        <a:spcAft>
                          <a:spcPts val="0"/>
                        </a:spcAft>
                      </a:pPr>
                      <a:r>
                        <a:rPr lang="es-ES" sz="2000" dirty="0">
                          <a:effectLst/>
                        </a:rPr>
                        <a:t>1 TRIMESTRE</a:t>
                      </a:r>
                      <a:endParaRPr lang="es-ES" sz="32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20</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17,844</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1,546</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a:effectLst/>
                        </a:rPr>
                        <a:t>8,662</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-,586</a:t>
                      </a:r>
                      <a:endParaRPr lang="es-ES" sz="3200">
                        <a:effectLst/>
                        <a:latin typeface="Times New Roman"/>
                        <a:ea typeface="Times New Roman"/>
                        <a:cs typeface="Times New Roman"/>
                      </a:endParaRPr>
                    </a:p>
                  </a:txBody>
                  <a:tcPr marL="44450" marR="44450" marT="0" marB="0" anchor="ctr"/>
                </a:tc>
              </a:tr>
              <a:tr h="285310">
                <a:tc>
                  <a:txBody>
                    <a:bodyPr/>
                    <a:lstStyle/>
                    <a:p>
                      <a:pPr>
                        <a:lnSpc>
                          <a:spcPct val="115000"/>
                        </a:lnSpc>
                        <a:spcAft>
                          <a:spcPts val="0"/>
                        </a:spcAft>
                      </a:pPr>
                      <a:r>
                        <a:rPr lang="es-ES" sz="2000" dirty="0">
                          <a:effectLst/>
                        </a:rPr>
                        <a:t>PROMEDIO FINAL</a:t>
                      </a:r>
                      <a:endParaRPr lang="es-ES" sz="32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dirty="0">
                          <a:effectLst/>
                        </a:rPr>
                        <a:t>20</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17,683</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1,685</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9,528</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-,690</a:t>
                      </a:r>
                      <a:endParaRPr lang="es-ES" sz="3200" dirty="0">
                        <a:effectLst/>
                        <a:latin typeface="Times New Roman"/>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0681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par>
                          <p:cTn id="31" fill="hold">
                            <p:stCondLst>
                              <p:cond delay="2000"/>
                            </p:stCondLst>
                            <p:childTnLst>
                              <p:par>
                                <p:cTn id="32" presetID="21" presetClass="entr" presetSubtype="4"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4)">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par>
                          <p:cTn id="53" fill="hold">
                            <p:stCondLst>
                              <p:cond delay="2000"/>
                            </p:stCondLst>
                            <p:childTnLst>
                              <p:par>
                                <p:cTn id="54" presetID="21" presetClass="entr" presetSubtype="8"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heel(8)">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568952" cy="523220"/>
          </a:xfrm>
          <a:prstGeom prst="rect">
            <a:avLst/>
          </a:prstGeom>
          <a:noFill/>
        </p:spPr>
        <p:txBody>
          <a:bodyPr wrap="square" rtlCol="0">
            <a:spAutoFit/>
          </a:bodyPr>
          <a:lstStyle/>
          <a:p>
            <a:pPr algn="ctr"/>
            <a:r>
              <a:rPr lang="es-ES" sz="2800" b="1" dirty="0" smtClean="0">
                <a:solidFill>
                  <a:srgbClr val="FFFF00"/>
                </a:solidFill>
              </a:rPr>
              <a:t>RESULTADOS Y ANÁLISIS DEL RENDIMIENTO ESCOLAR</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Prueba de la hipótesis en el promedio general</a:t>
            </a:r>
            <a:endParaRPr lang="es-ES" sz="2800" dirty="0">
              <a:solidFill>
                <a:srgbClr val="FF0000"/>
              </a:solidFill>
            </a:endParaRPr>
          </a:p>
        </p:txBody>
      </p:sp>
      <p:sp>
        <p:nvSpPr>
          <p:cNvPr id="8" name="2 Subtítulo"/>
          <p:cNvSpPr txBox="1">
            <a:spLocks/>
          </p:cNvSpPr>
          <p:nvPr/>
        </p:nvSpPr>
        <p:spPr>
          <a:xfrm>
            <a:off x="323528" y="1844824"/>
            <a:ext cx="8280920" cy="201622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a:t>Hipótesis Nula (Ho): la diferencia de las medias del grupo control y del grupo experimental es cero (μ</a:t>
            </a:r>
            <a:r>
              <a:rPr lang="es-ES" sz="2400" baseline="-25000" dirty="0"/>
              <a:t>1</a:t>
            </a:r>
            <a:r>
              <a:rPr lang="es-ES" sz="2400" dirty="0"/>
              <a:t>-μ</a:t>
            </a:r>
            <a:r>
              <a:rPr lang="es-ES" sz="2400" baseline="-25000" dirty="0"/>
              <a:t>2</a:t>
            </a:r>
            <a:r>
              <a:rPr lang="es-ES" sz="2400" dirty="0"/>
              <a:t>= 0, medias son iguales), es decir, que el promedio general tanto del grupo control como del grupo experimental no presentan diferencias estadísticamente significativas.  </a:t>
            </a:r>
          </a:p>
        </p:txBody>
      </p:sp>
      <p:sp>
        <p:nvSpPr>
          <p:cNvPr id="11" name="2 Subtítulo"/>
          <p:cNvSpPr txBox="1">
            <a:spLocks/>
          </p:cNvSpPr>
          <p:nvPr/>
        </p:nvSpPr>
        <p:spPr>
          <a:xfrm>
            <a:off x="323528"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smtClean="0">
                <a:solidFill>
                  <a:srgbClr val="FFFF00"/>
                </a:solidFill>
              </a:rPr>
              <a:t>Planteamiento de la hipótesis</a:t>
            </a:r>
            <a:endParaRPr lang="es-EC" sz="2400" b="1" dirty="0">
              <a:solidFill>
                <a:srgbClr val="FFFF00"/>
              </a:solidFill>
            </a:endParaRPr>
          </a:p>
        </p:txBody>
      </p:sp>
      <p:sp>
        <p:nvSpPr>
          <p:cNvPr id="12" name="2 Subtítulo"/>
          <p:cNvSpPr txBox="1">
            <a:spLocks/>
          </p:cNvSpPr>
          <p:nvPr/>
        </p:nvSpPr>
        <p:spPr>
          <a:xfrm>
            <a:off x="323528" y="4221088"/>
            <a:ext cx="8280920" cy="201622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a:t>Hipótesis Alternativa (Ha): la diferencia de las medias del grupo control y del grupo experimental es diferente de cero (μ</a:t>
            </a:r>
            <a:r>
              <a:rPr lang="es-ES" sz="2400" baseline="-25000" dirty="0"/>
              <a:t>1</a:t>
            </a:r>
            <a:r>
              <a:rPr lang="es-ES" sz="2400" dirty="0"/>
              <a:t>-μ</a:t>
            </a:r>
            <a:r>
              <a:rPr lang="es-ES" sz="2400" baseline="-25000" dirty="0"/>
              <a:t>2</a:t>
            </a:r>
            <a:r>
              <a:rPr lang="es-ES" sz="2400" dirty="0"/>
              <a:t>≠ 0, medias son diferentes), lo que equivale a  decir que la influencia del ajedrez es estadísticamente significativa en el promedio general en  el grupo experimental.</a:t>
            </a:r>
          </a:p>
        </p:txBody>
      </p:sp>
    </p:spTree>
    <p:extLst>
      <p:ext uri="{BB962C8B-B14F-4D97-AF65-F5344CB8AC3E}">
        <p14:creationId xmlns:p14="http://schemas.microsoft.com/office/powerpoint/2010/main" val="42306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80">
                                          <p:stCondLst>
                                            <p:cond delay="0"/>
                                          </p:stCondLst>
                                        </p:cTn>
                                        <p:tgtEl>
                                          <p:spTgt spid="11"/>
                                        </p:tgtEl>
                                      </p:cBhvr>
                                    </p:animEffect>
                                    <p:anim calcmode="lin" valueType="num">
                                      <p:cBhvr>
                                        <p:cTn id="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4" dur="26">
                                          <p:stCondLst>
                                            <p:cond delay="650"/>
                                          </p:stCondLst>
                                        </p:cTn>
                                        <p:tgtEl>
                                          <p:spTgt spid="11"/>
                                        </p:tgtEl>
                                      </p:cBhvr>
                                      <p:to x="100000" y="60000"/>
                                    </p:animScale>
                                    <p:animScale>
                                      <p:cBhvr>
                                        <p:cTn id="25" dur="166" decel="50000">
                                          <p:stCondLst>
                                            <p:cond delay="676"/>
                                          </p:stCondLst>
                                        </p:cTn>
                                        <p:tgtEl>
                                          <p:spTgt spid="11"/>
                                        </p:tgtEl>
                                      </p:cBhvr>
                                      <p:to x="100000" y="100000"/>
                                    </p:animScale>
                                    <p:animScale>
                                      <p:cBhvr>
                                        <p:cTn id="26" dur="26">
                                          <p:stCondLst>
                                            <p:cond delay="1312"/>
                                          </p:stCondLst>
                                        </p:cTn>
                                        <p:tgtEl>
                                          <p:spTgt spid="11"/>
                                        </p:tgtEl>
                                      </p:cBhvr>
                                      <p:to x="100000" y="80000"/>
                                    </p:animScale>
                                    <p:animScale>
                                      <p:cBhvr>
                                        <p:cTn id="27" dur="166" decel="50000">
                                          <p:stCondLst>
                                            <p:cond delay="1338"/>
                                          </p:stCondLst>
                                        </p:cTn>
                                        <p:tgtEl>
                                          <p:spTgt spid="11"/>
                                        </p:tgtEl>
                                      </p:cBhvr>
                                      <p:to x="100000" y="100000"/>
                                    </p:animScale>
                                    <p:animScale>
                                      <p:cBhvr>
                                        <p:cTn id="28" dur="26">
                                          <p:stCondLst>
                                            <p:cond delay="1642"/>
                                          </p:stCondLst>
                                        </p:cTn>
                                        <p:tgtEl>
                                          <p:spTgt spid="11"/>
                                        </p:tgtEl>
                                      </p:cBhvr>
                                      <p:to x="100000" y="90000"/>
                                    </p:animScale>
                                    <p:animScale>
                                      <p:cBhvr>
                                        <p:cTn id="29" dur="166" decel="50000">
                                          <p:stCondLst>
                                            <p:cond delay="1668"/>
                                          </p:stCondLst>
                                        </p:cTn>
                                        <p:tgtEl>
                                          <p:spTgt spid="11"/>
                                        </p:tgtEl>
                                      </p:cBhvr>
                                      <p:to x="100000" y="100000"/>
                                    </p:animScale>
                                    <p:animScale>
                                      <p:cBhvr>
                                        <p:cTn id="30" dur="26">
                                          <p:stCondLst>
                                            <p:cond delay="1808"/>
                                          </p:stCondLst>
                                        </p:cTn>
                                        <p:tgtEl>
                                          <p:spTgt spid="11"/>
                                        </p:tgtEl>
                                      </p:cBhvr>
                                      <p:to x="100000" y="95000"/>
                                    </p:animScale>
                                    <p:animScale>
                                      <p:cBhvr>
                                        <p:cTn id="31" dur="166" decel="50000">
                                          <p:stCondLst>
                                            <p:cond delay="1834"/>
                                          </p:stCondLst>
                                        </p:cTn>
                                        <p:tgtEl>
                                          <p:spTgt spid="11"/>
                                        </p:tgtEl>
                                      </p:cBhvr>
                                      <p:to x="100000" y="100000"/>
                                    </p:animScale>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260648"/>
            <a:ext cx="8568952" cy="523220"/>
          </a:xfrm>
          <a:prstGeom prst="rect">
            <a:avLst/>
          </a:prstGeom>
          <a:noFill/>
        </p:spPr>
        <p:txBody>
          <a:bodyPr wrap="square" rtlCol="0">
            <a:spAutoFit/>
          </a:bodyPr>
          <a:lstStyle/>
          <a:p>
            <a:pPr algn="ctr"/>
            <a:r>
              <a:rPr lang="es-ES" sz="2800" b="1" dirty="0" smtClean="0">
                <a:solidFill>
                  <a:srgbClr val="FFFF00"/>
                </a:solidFill>
              </a:rPr>
              <a:t>RESULTADOS Y ANÁLISIS DEL RENDIMIENTO ESCOLAR</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Prueba de la hipótesis en el promedio general</a:t>
            </a:r>
            <a:endParaRPr lang="es-ES" sz="2800" dirty="0">
              <a:solidFill>
                <a:srgbClr val="FF0000"/>
              </a:solidFill>
            </a:endParaRPr>
          </a:p>
        </p:txBody>
      </p:sp>
      <p:sp>
        <p:nvSpPr>
          <p:cNvPr id="11" name="2 Subtítulo"/>
          <p:cNvSpPr txBox="1">
            <a:spLocks/>
          </p:cNvSpPr>
          <p:nvPr/>
        </p:nvSpPr>
        <p:spPr>
          <a:xfrm>
            <a:off x="323528"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smtClean="0">
                <a:solidFill>
                  <a:srgbClr val="FFFF00"/>
                </a:solidFill>
              </a:rPr>
              <a:t>Prueba T de </a:t>
            </a:r>
            <a:r>
              <a:rPr lang="es-ES" sz="2400" b="1" dirty="0" err="1" smtClean="0">
                <a:solidFill>
                  <a:srgbClr val="FFFF00"/>
                </a:solidFill>
              </a:rPr>
              <a:t>Student</a:t>
            </a:r>
            <a:r>
              <a:rPr lang="es-ES" sz="2400" b="1" dirty="0" smtClean="0">
                <a:solidFill>
                  <a:srgbClr val="FFFF00"/>
                </a:solidFill>
              </a:rPr>
              <a:t> con un nivel de confianza del 90%</a:t>
            </a:r>
            <a:endParaRPr lang="es-EC" sz="2400" b="1" dirty="0">
              <a:solidFill>
                <a:srgbClr val="FFFF00"/>
              </a:solidFill>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060848"/>
            <a:ext cx="5400600" cy="4248472"/>
          </a:xfrm>
          <a:prstGeom prst="rect">
            <a:avLst/>
          </a:prstGeom>
          <a:noFill/>
          <a:ln>
            <a:noFill/>
          </a:ln>
        </p:spPr>
      </p:pic>
    </p:spTree>
    <p:extLst>
      <p:ext uri="{BB962C8B-B14F-4D97-AF65-F5344CB8AC3E}">
        <p14:creationId xmlns:p14="http://schemas.microsoft.com/office/powerpoint/2010/main" val="28618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5"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80">
                                          <p:stCondLst>
                                            <p:cond delay="0"/>
                                          </p:stCondLst>
                                        </p:cTn>
                                        <p:tgtEl>
                                          <p:spTgt spid="11"/>
                                        </p:tgtEl>
                                      </p:cBhvr>
                                    </p:animEffect>
                                    <p:anim calcmode="lin" valueType="num">
                                      <p:cBhvr>
                                        <p:cTn id="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4" dur="26">
                                          <p:stCondLst>
                                            <p:cond delay="650"/>
                                          </p:stCondLst>
                                        </p:cTn>
                                        <p:tgtEl>
                                          <p:spTgt spid="11"/>
                                        </p:tgtEl>
                                      </p:cBhvr>
                                      <p:to x="100000" y="60000"/>
                                    </p:animScale>
                                    <p:animScale>
                                      <p:cBhvr>
                                        <p:cTn id="25" dur="166" decel="50000">
                                          <p:stCondLst>
                                            <p:cond delay="676"/>
                                          </p:stCondLst>
                                        </p:cTn>
                                        <p:tgtEl>
                                          <p:spTgt spid="11"/>
                                        </p:tgtEl>
                                      </p:cBhvr>
                                      <p:to x="100000" y="100000"/>
                                    </p:animScale>
                                    <p:animScale>
                                      <p:cBhvr>
                                        <p:cTn id="26" dur="26">
                                          <p:stCondLst>
                                            <p:cond delay="1312"/>
                                          </p:stCondLst>
                                        </p:cTn>
                                        <p:tgtEl>
                                          <p:spTgt spid="11"/>
                                        </p:tgtEl>
                                      </p:cBhvr>
                                      <p:to x="100000" y="80000"/>
                                    </p:animScale>
                                    <p:animScale>
                                      <p:cBhvr>
                                        <p:cTn id="27" dur="166" decel="50000">
                                          <p:stCondLst>
                                            <p:cond delay="1338"/>
                                          </p:stCondLst>
                                        </p:cTn>
                                        <p:tgtEl>
                                          <p:spTgt spid="11"/>
                                        </p:tgtEl>
                                      </p:cBhvr>
                                      <p:to x="100000" y="100000"/>
                                    </p:animScale>
                                    <p:animScale>
                                      <p:cBhvr>
                                        <p:cTn id="28" dur="26">
                                          <p:stCondLst>
                                            <p:cond delay="1642"/>
                                          </p:stCondLst>
                                        </p:cTn>
                                        <p:tgtEl>
                                          <p:spTgt spid="11"/>
                                        </p:tgtEl>
                                      </p:cBhvr>
                                      <p:to x="100000" y="90000"/>
                                    </p:animScale>
                                    <p:animScale>
                                      <p:cBhvr>
                                        <p:cTn id="29" dur="166" decel="50000">
                                          <p:stCondLst>
                                            <p:cond delay="1668"/>
                                          </p:stCondLst>
                                        </p:cTn>
                                        <p:tgtEl>
                                          <p:spTgt spid="11"/>
                                        </p:tgtEl>
                                      </p:cBhvr>
                                      <p:to x="100000" y="100000"/>
                                    </p:animScale>
                                    <p:animScale>
                                      <p:cBhvr>
                                        <p:cTn id="30" dur="26">
                                          <p:stCondLst>
                                            <p:cond delay="1808"/>
                                          </p:stCondLst>
                                        </p:cTn>
                                        <p:tgtEl>
                                          <p:spTgt spid="11"/>
                                        </p:tgtEl>
                                      </p:cBhvr>
                                      <p:to x="100000" y="95000"/>
                                    </p:animScale>
                                    <p:animScale>
                                      <p:cBhvr>
                                        <p:cTn id="31" dur="166" decel="50000">
                                          <p:stCondLst>
                                            <p:cond delay="1834"/>
                                          </p:stCondLst>
                                        </p:cTn>
                                        <p:tgtEl>
                                          <p:spTgt spid="11"/>
                                        </p:tgtEl>
                                      </p:cBhvr>
                                      <p:to x="100000" y="100000"/>
                                    </p:animScale>
                                  </p:childTnLst>
                                </p:cTn>
                              </p:par>
                            </p:childTnLst>
                          </p:cTn>
                        </p:par>
                        <p:par>
                          <p:cTn id="32" fill="hold">
                            <p:stCondLst>
                              <p:cond delay="2000"/>
                            </p:stCondLst>
                            <p:childTnLst>
                              <p:par>
                                <p:cTn id="33" presetID="1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2" y="260648"/>
            <a:ext cx="7704856" cy="523220"/>
          </a:xfrm>
          <a:prstGeom prst="rect">
            <a:avLst/>
          </a:prstGeom>
          <a:noFill/>
        </p:spPr>
        <p:txBody>
          <a:bodyPr wrap="square" rtlCol="0">
            <a:spAutoFit/>
          </a:bodyPr>
          <a:lstStyle/>
          <a:p>
            <a:pPr algn="ctr"/>
            <a:r>
              <a:rPr lang="es-ES" sz="2800" b="1" dirty="0" smtClean="0">
                <a:solidFill>
                  <a:srgbClr val="FFFF00"/>
                </a:solidFill>
              </a:rPr>
              <a:t>RESULTADOS Y ANÁLISIS DE MATEMÁTICAS</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smtClean="0">
                <a:solidFill>
                  <a:srgbClr val="FF0000"/>
                </a:solidFill>
              </a:rPr>
              <a:t>Comparación de las notas de Matemáticas dentro de cada grupo</a:t>
            </a:r>
            <a:endParaRPr lang="es-ES" sz="2400" dirty="0">
              <a:solidFill>
                <a:srgbClr val="FF0000"/>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360429433"/>
              </p:ext>
            </p:extLst>
          </p:nvPr>
        </p:nvGraphicFramePr>
        <p:xfrm>
          <a:off x="683568" y="1370394"/>
          <a:ext cx="7704855" cy="2058606"/>
        </p:xfrm>
        <a:graphic>
          <a:graphicData uri="http://schemas.openxmlformats.org/drawingml/2006/table">
            <a:tbl>
              <a:tblPr firstRow="1" firstCol="1" bandRow="1">
                <a:tableStyleId>{5C22544A-7EE6-4342-B048-85BDC9FD1C3A}</a:tableStyleId>
              </a:tblPr>
              <a:tblGrid>
                <a:gridCol w="2165599"/>
                <a:gridCol w="1781469"/>
                <a:gridCol w="1753635"/>
                <a:gridCol w="2004152"/>
              </a:tblGrid>
              <a:tr h="705381">
                <a:tc>
                  <a:txBody>
                    <a:bodyPr/>
                    <a:lstStyle/>
                    <a:p>
                      <a:pPr>
                        <a:lnSpc>
                          <a:spcPct val="115000"/>
                        </a:lnSpc>
                        <a:spcAft>
                          <a:spcPts val="0"/>
                        </a:spcAft>
                      </a:pPr>
                      <a:r>
                        <a:rPr lang="es-ES" sz="2400" dirty="0">
                          <a:effectLst/>
                        </a:rPr>
                        <a:t>GRUPO</a:t>
                      </a:r>
                      <a:endParaRPr lang="es-ES" sz="28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400" dirty="0">
                          <a:effectLst/>
                        </a:rPr>
                        <a:t>1 Trimestre</a:t>
                      </a:r>
                      <a:endParaRPr lang="es-ES" sz="28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400">
                          <a:effectLst/>
                        </a:rPr>
                        <a:t>Promedio Final</a:t>
                      </a:r>
                      <a:endParaRPr lang="es-ES" sz="2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400">
                          <a:effectLst/>
                        </a:rPr>
                        <a:t>Cambio porcentual</a:t>
                      </a:r>
                      <a:endParaRPr lang="es-ES" sz="2800">
                        <a:effectLst/>
                        <a:latin typeface="Times New Roman"/>
                        <a:ea typeface="Times New Roman"/>
                        <a:cs typeface="Times New Roman"/>
                      </a:endParaRPr>
                    </a:p>
                  </a:txBody>
                  <a:tcPr marL="44450" marR="44450" marT="0" marB="0" anchor="b"/>
                </a:tc>
              </a:tr>
              <a:tr h="406497">
                <a:tc>
                  <a:txBody>
                    <a:bodyPr/>
                    <a:lstStyle/>
                    <a:p>
                      <a:pPr>
                        <a:lnSpc>
                          <a:spcPct val="115000"/>
                        </a:lnSpc>
                        <a:spcAft>
                          <a:spcPts val="0"/>
                        </a:spcAft>
                      </a:pPr>
                      <a:r>
                        <a:rPr lang="es-ES" sz="2400">
                          <a:effectLst/>
                        </a:rPr>
                        <a:t>CONTROL</a:t>
                      </a:r>
                      <a:endParaRPr lang="es-ES" sz="2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400">
                          <a:effectLst/>
                        </a:rPr>
                        <a:t>17,550</a:t>
                      </a:r>
                      <a:endParaRPr lang="es-ES" sz="2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400">
                          <a:effectLst/>
                        </a:rPr>
                        <a:t>17,100</a:t>
                      </a:r>
                      <a:endParaRPr lang="es-ES" sz="2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400">
                          <a:effectLst/>
                        </a:rPr>
                        <a:t>-2,56</a:t>
                      </a:r>
                      <a:endParaRPr lang="es-ES" sz="2800">
                        <a:effectLst/>
                        <a:latin typeface="Times New Roman"/>
                        <a:ea typeface="Times New Roman"/>
                        <a:cs typeface="Times New Roman"/>
                      </a:endParaRPr>
                    </a:p>
                  </a:txBody>
                  <a:tcPr marL="44450" marR="44450" marT="0" marB="0" anchor="b"/>
                </a:tc>
              </a:tr>
              <a:tr h="796734">
                <a:tc>
                  <a:txBody>
                    <a:bodyPr/>
                    <a:lstStyle/>
                    <a:p>
                      <a:pPr>
                        <a:lnSpc>
                          <a:spcPct val="115000"/>
                        </a:lnSpc>
                        <a:spcAft>
                          <a:spcPts val="0"/>
                        </a:spcAft>
                      </a:pPr>
                      <a:r>
                        <a:rPr lang="es-ES" sz="2400">
                          <a:effectLst/>
                        </a:rPr>
                        <a:t>EXPERIMENTAL</a:t>
                      </a:r>
                      <a:endParaRPr lang="es-ES" sz="2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400" dirty="0">
                          <a:effectLst/>
                        </a:rPr>
                        <a:t>18,267</a:t>
                      </a:r>
                      <a:endParaRPr lang="es-ES" sz="28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400">
                          <a:effectLst/>
                        </a:rPr>
                        <a:t>18,600</a:t>
                      </a:r>
                      <a:endParaRPr lang="es-ES" sz="28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400" dirty="0">
                          <a:effectLst/>
                        </a:rPr>
                        <a:t>1,82</a:t>
                      </a:r>
                      <a:endParaRPr lang="es-ES" sz="2800" dirty="0">
                        <a:effectLst/>
                        <a:latin typeface="Times New Roman"/>
                        <a:ea typeface="Times New Roman"/>
                        <a:cs typeface="Times New Roman"/>
                      </a:endParaRPr>
                    </a:p>
                  </a:txBody>
                  <a:tcPr marL="44450" marR="44450" marT="0" marB="0" anchor="b"/>
                </a:tc>
              </a:tr>
            </a:tbl>
          </a:graphicData>
        </a:graphic>
      </p:graphicFrame>
      <p:graphicFrame>
        <p:nvGraphicFramePr>
          <p:cNvPr id="8" name="7 Gráfico"/>
          <p:cNvGraphicFramePr/>
          <p:nvPr>
            <p:extLst>
              <p:ext uri="{D42A27DB-BD31-4B8C-83A1-F6EECF244321}">
                <p14:modId xmlns:p14="http://schemas.microsoft.com/office/powerpoint/2010/main" val="2191031268"/>
              </p:ext>
            </p:extLst>
          </p:nvPr>
        </p:nvGraphicFramePr>
        <p:xfrm>
          <a:off x="1187624" y="3645024"/>
          <a:ext cx="7056784"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77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8)">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8"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27584" y="260648"/>
            <a:ext cx="7704856" cy="523220"/>
          </a:xfrm>
          <a:prstGeom prst="rect">
            <a:avLst/>
          </a:prstGeom>
          <a:noFill/>
        </p:spPr>
        <p:txBody>
          <a:bodyPr wrap="square" rtlCol="0">
            <a:spAutoFit/>
          </a:bodyPr>
          <a:lstStyle/>
          <a:p>
            <a:pPr algn="ctr"/>
            <a:r>
              <a:rPr lang="es-ES" sz="2800" b="1" dirty="0" smtClean="0">
                <a:solidFill>
                  <a:srgbClr val="FFFF00"/>
                </a:solidFill>
              </a:rPr>
              <a:t>RESULTADOS Y ANÁLISIS DE MATEMÁTICAS</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Notas de Matemáticas en el grupo experimental</a:t>
            </a:r>
            <a:endParaRPr lang="es-ES" sz="2800"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891275289"/>
              </p:ext>
            </p:extLst>
          </p:nvPr>
        </p:nvGraphicFramePr>
        <p:xfrm>
          <a:off x="899592" y="1521325"/>
          <a:ext cx="7056784" cy="1497852"/>
        </p:xfrm>
        <a:graphic>
          <a:graphicData uri="http://schemas.openxmlformats.org/drawingml/2006/table">
            <a:tbl>
              <a:tblPr firstRow="1" firstCol="1" bandRow="1">
                <a:tableStyleId>{5C22544A-7EE6-4342-B048-85BDC9FD1C3A}</a:tableStyleId>
              </a:tblPr>
              <a:tblGrid>
                <a:gridCol w="1536640"/>
                <a:gridCol w="2068456"/>
                <a:gridCol w="1610788"/>
                <a:gridCol w="1840900"/>
              </a:tblGrid>
              <a:tr h="504056">
                <a:tc>
                  <a:txBody>
                    <a:bodyPr/>
                    <a:lstStyle/>
                    <a:p>
                      <a:pPr>
                        <a:lnSpc>
                          <a:spcPct val="115000"/>
                        </a:lnSpc>
                        <a:spcAft>
                          <a:spcPts val="0"/>
                        </a:spcAft>
                      </a:pPr>
                      <a:r>
                        <a:rPr lang="es-ES" sz="2000" dirty="0">
                          <a:effectLst/>
                        </a:rPr>
                        <a:t>SEXO</a:t>
                      </a:r>
                      <a:endParaRPr lang="es-ES" sz="2400"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2000" dirty="0">
                          <a:effectLst/>
                        </a:rPr>
                        <a:t>1 TRIMESTRE</a:t>
                      </a:r>
                      <a:endParaRPr lang="es-ES" sz="24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000">
                          <a:effectLst/>
                        </a:rPr>
                        <a:t>Promedio Final</a:t>
                      </a:r>
                      <a:endParaRPr lang="es-ES" sz="2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dirty="0">
                          <a:effectLst/>
                        </a:rPr>
                        <a:t>CAMBIO PORCENTUAL</a:t>
                      </a:r>
                      <a:endParaRPr lang="es-ES" sz="2400" dirty="0">
                        <a:effectLst/>
                        <a:latin typeface="Times New Roman"/>
                        <a:ea typeface="Times New Roman"/>
                        <a:cs typeface="Times New Roman"/>
                      </a:endParaRPr>
                    </a:p>
                  </a:txBody>
                  <a:tcPr marL="44450" marR="44450" marT="0" marB="0" anchor="b"/>
                </a:tc>
              </a:tr>
              <a:tr h="398406">
                <a:tc>
                  <a:txBody>
                    <a:bodyPr/>
                    <a:lstStyle/>
                    <a:p>
                      <a:pPr>
                        <a:lnSpc>
                          <a:spcPct val="115000"/>
                        </a:lnSpc>
                        <a:spcAft>
                          <a:spcPts val="0"/>
                        </a:spcAft>
                      </a:pPr>
                      <a:r>
                        <a:rPr lang="es-ES" sz="2000">
                          <a:effectLst/>
                        </a:rPr>
                        <a:t>HOMBRE</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18,182</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18,5</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2,00</a:t>
                      </a:r>
                      <a:endParaRPr lang="es-ES" sz="2400">
                        <a:effectLst/>
                        <a:latin typeface="Times New Roman"/>
                        <a:ea typeface="Times New Roman"/>
                        <a:cs typeface="Times New Roman"/>
                      </a:endParaRPr>
                    </a:p>
                  </a:txBody>
                  <a:tcPr marL="44450" marR="44450" marT="0" marB="0" anchor="b"/>
                </a:tc>
              </a:tr>
              <a:tr h="398406">
                <a:tc>
                  <a:txBody>
                    <a:bodyPr/>
                    <a:lstStyle/>
                    <a:p>
                      <a:pPr>
                        <a:lnSpc>
                          <a:spcPct val="115000"/>
                        </a:lnSpc>
                        <a:spcAft>
                          <a:spcPts val="0"/>
                        </a:spcAft>
                      </a:pPr>
                      <a:r>
                        <a:rPr lang="es-ES" sz="2000">
                          <a:effectLst/>
                        </a:rPr>
                        <a:t>MUJER</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a:effectLst/>
                        </a:rPr>
                        <a:t>18,5</a:t>
                      </a:r>
                      <a:endParaRPr lang="es-ES" sz="2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dirty="0">
                          <a:effectLst/>
                        </a:rPr>
                        <a:t>18,75</a:t>
                      </a:r>
                      <a:endParaRPr lang="es-ES" sz="2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2000" dirty="0">
                          <a:effectLst/>
                        </a:rPr>
                        <a:t>1,35</a:t>
                      </a:r>
                      <a:endParaRPr lang="es-ES" sz="2400" dirty="0">
                        <a:effectLst/>
                        <a:latin typeface="Times New Roman"/>
                        <a:ea typeface="Times New Roman"/>
                        <a:cs typeface="Times New Roman"/>
                      </a:endParaRPr>
                    </a:p>
                  </a:txBody>
                  <a:tcPr marL="44450" marR="44450" marT="0" marB="0" anchor="b"/>
                </a:tc>
              </a:tr>
            </a:tbl>
          </a:graphicData>
        </a:graphic>
      </p:graphicFrame>
      <p:graphicFrame>
        <p:nvGraphicFramePr>
          <p:cNvPr id="7" name="6 Gráfico"/>
          <p:cNvGraphicFramePr/>
          <p:nvPr>
            <p:extLst>
              <p:ext uri="{D42A27DB-BD31-4B8C-83A1-F6EECF244321}">
                <p14:modId xmlns:p14="http://schemas.microsoft.com/office/powerpoint/2010/main" val="1304183512"/>
              </p:ext>
            </p:extLst>
          </p:nvPr>
        </p:nvGraphicFramePr>
        <p:xfrm>
          <a:off x="1331640" y="3140968"/>
          <a:ext cx="6768752"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6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5"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8)">
                                      <p:cBhvr>
                                        <p:cTn id="18" dur="2000"/>
                                        <p:tgtEl>
                                          <p:spTgt spid="3"/>
                                        </p:tgtEl>
                                      </p:cBhvr>
                                    </p:animEffect>
                                  </p:childTnLst>
                                </p:cTn>
                              </p:par>
                            </p:childTnLst>
                          </p:cTn>
                        </p:par>
                        <p:par>
                          <p:cTn id="19" fill="hold">
                            <p:stCondLst>
                              <p:cond delay="2000"/>
                            </p:stCondLst>
                            <p:childTnLst>
                              <p:par>
                                <p:cTn id="20" presetID="6"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2" y="260648"/>
            <a:ext cx="7704856" cy="523220"/>
          </a:xfrm>
          <a:prstGeom prst="rect">
            <a:avLst/>
          </a:prstGeom>
          <a:noFill/>
        </p:spPr>
        <p:txBody>
          <a:bodyPr wrap="square" rtlCol="0">
            <a:spAutoFit/>
          </a:bodyPr>
          <a:lstStyle/>
          <a:p>
            <a:pPr algn="ctr"/>
            <a:r>
              <a:rPr lang="es-ES" sz="2800" b="1" dirty="0" smtClean="0">
                <a:solidFill>
                  <a:srgbClr val="FFFF00"/>
                </a:solidFill>
              </a:rPr>
              <a:t>RESULTADOS Y ANÁLISIS DE MATEMÁTICAS</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Análisis estadístico de dispersión y simetría</a:t>
            </a:r>
            <a:endParaRPr lang="es-ES" sz="2800" dirty="0">
              <a:solidFill>
                <a:srgbClr val="FF0000"/>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648534890"/>
              </p:ext>
            </p:extLst>
          </p:nvPr>
        </p:nvGraphicFramePr>
        <p:xfrm>
          <a:off x="755576" y="2132856"/>
          <a:ext cx="7776864" cy="1540953"/>
        </p:xfrm>
        <a:graphic>
          <a:graphicData uri="http://schemas.openxmlformats.org/drawingml/2006/table">
            <a:tbl>
              <a:tblPr firstRow="1" firstCol="1" bandRow="1">
                <a:tableStyleId>{5C22544A-7EE6-4342-B048-85BDC9FD1C3A}</a:tableStyleId>
              </a:tblPr>
              <a:tblGrid>
                <a:gridCol w="1944216"/>
                <a:gridCol w="864096"/>
                <a:gridCol w="936104"/>
                <a:gridCol w="1368152"/>
                <a:gridCol w="1440160"/>
                <a:gridCol w="1224136"/>
              </a:tblGrid>
              <a:tr h="432048">
                <a:tc>
                  <a:txBody>
                    <a:bodyPr/>
                    <a:lstStyle/>
                    <a:p>
                      <a:pPr algn="ctr">
                        <a:lnSpc>
                          <a:spcPct val="115000"/>
                        </a:lnSpc>
                        <a:spcAft>
                          <a:spcPts val="0"/>
                        </a:spcAft>
                      </a:pPr>
                      <a:r>
                        <a:rPr lang="es-ES" sz="1600">
                          <a:effectLst/>
                        </a:rPr>
                        <a:t>Notas de Matemáticas</a:t>
                      </a:r>
                      <a:endParaRPr lang="es-ES" sz="2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600">
                          <a:effectLst/>
                        </a:rPr>
                        <a:t>N</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Media</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Desviación Estándar</a:t>
                      </a:r>
                      <a:endParaRPr lang="es-ES" sz="2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000">
                          <a:effectLst/>
                        </a:rPr>
                        <a:t>Coeficiente Variación</a:t>
                      </a:r>
                      <a:endParaRPr lang="es-ES" sz="2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2000">
                          <a:effectLst/>
                        </a:rPr>
                        <a:t>Asimetría </a:t>
                      </a:r>
                      <a:endParaRPr lang="es-ES" sz="2400">
                        <a:effectLst/>
                        <a:latin typeface="Times New Roman"/>
                        <a:ea typeface="Times New Roman"/>
                        <a:cs typeface="Times New Roman"/>
                      </a:endParaRPr>
                    </a:p>
                  </a:txBody>
                  <a:tcPr marL="44450" marR="44450" marT="0" marB="0"/>
                </a:tc>
              </a:tr>
              <a:tr h="489393">
                <a:tc>
                  <a:txBody>
                    <a:bodyPr/>
                    <a:lstStyle/>
                    <a:p>
                      <a:pPr algn="ctr">
                        <a:lnSpc>
                          <a:spcPct val="115000"/>
                        </a:lnSpc>
                        <a:spcAft>
                          <a:spcPts val="0"/>
                        </a:spcAft>
                      </a:pPr>
                      <a:r>
                        <a:rPr lang="es-ES" sz="1600">
                          <a:effectLst/>
                        </a:rPr>
                        <a:t>1 TRIMESTRE</a:t>
                      </a:r>
                      <a:endParaRPr lang="es-ES" sz="2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dirty="0">
                          <a:effectLst/>
                        </a:rPr>
                        <a:t>15</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18,267</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1,335</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7,306</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-,355</a:t>
                      </a:r>
                      <a:endParaRPr lang="es-ES" sz="3200" dirty="0">
                        <a:effectLst/>
                        <a:latin typeface="Times New Roman"/>
                        <a:ea typeface="Times New Roman"/>
                        <a:cs typeface="Times New Roman"/>
                      </a:endParaRPr>
                    </a:p>
                  </a:txBody>
                  <a:tcPr marL="44450" marR="44450" marT="0" marB="0" anchor="ctr"/>
                </a:tc>
              </a:tr>
              <a:tr h="346424">
                <a:tc>
                  <a:txBody>
                    <a:bodyPr/>
                    <a:lstStyle/>
                    <a:p>
                      <a:pPr algn="ctr">
                        <a:lnSpc>
                          <a:spcPct val="115000"/>
                        </a:lnSpc>
                        <a:spcAft>
                          <a:spcPts val="0"/>
                        </a:spcAft>
                      </a:pPr>
                      <a:r>
                        <a:rPr lang="es-ES" sz="1600">
                          <a:effectLst/>
                        </a:rPr>
                        <a:t>PROMEDIO FINAL</a:t>
                      </a:r>
                      <a:endParaRPr lang="es-ES" sz="2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a:effectLst/>
                        </a:rPr>
                        <a:t>15</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18,600</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a:effectLst/>
                        </a:rPr>
                        <a:t>1,183</a:t>
                      </a:r>
                      <a:endParaRPr lang="es-ES" sz="3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6,361</a:t>
                      </a:r>
                      <a:endParaRPr lang="es-ES" sz="3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,024</a:t>
                      </a:r>
                      <a:endParaRPr lang="es-ES" sz="3200" dirty="0">
                        <a:effectLst/>
                        <a:latin typeface="Times New Roman"/>
                        <a:ea typeface="Times New Roman"/>
                        <a:cs typeface="Times New Roman"/>
                      </a:endParaRPr>
                    </a:p>
                  </a:txBody>
                  <a:tcPr marL="44450" marR="44450" marT="0" marB="0" anchor="ctr"/>
                </a:tc>
              </a:tr>
            </a:tbl>
          </a:graphicData>
        </a:graphic>
      </p:graphicFrame>
      <p:sp>
        <p:nvSpPr>
          <p:cNvPr id="8" name="2 Subtítulo"/>
          <p:cNvSpPr txBox="1">
            <a:spLocks/>
          </p:cNvSpPr>
          <p:nvPr/>
        </p:nvSpPr>
        <p:spPr>
          <a:xfrm>
            <a:off x="323528"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a:solidFill>
                  <a:srgbClr val="FFFF00"/>
                </a:solidFill>
              </a:rPr>
              <a:t>Medidas de dispersión y simetría del grupo </a:t>
            </a:r>
            <a:r>
              <a:rPr lang="es-ES" sz="2400" b="1" dirty="0" smtClean="0">
                <a:solidFill>
                  <a:srgbClr val="FFFF00"/>
                </a:solidFill>
              </a:rPr>
              <a:t>experimental</a:t>
            </a:r>
            <a:endParaRPr lang="es-EC" sz="2400" b="1" dirty="0">
              <a:solidFill>
                <a:srgbClr val="FFFF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117795900"/>
              </p:ext>
            </p:extLst>
          </p:nvPr>
        </p:nvGraphicFramePr>
        <p:xfrm>
          <a:off x="755576" y="4725144"/>
          <a:ext cx="7704856" cy="1617337"/>
        </p:xfrm>
        <a:graphic>
          <a:graphicData uri="http://schemas.openxmlformats.org/drawingml/2006/table">
            <a:tbl>
              <a:tblPr firstRow="1" firstCol="1" bandRow="1">
                <a:tableStyleId>{5C22544A-7EE6-4342-B048-85BDC9FD1C3A}</a:tableStyleId>
              </a:tblPr>
              <a:tblGrid>
                <a:gridCol w="1975489"/>
                <a:gridCol w="581224"/>
                <a:gridCol w="1112053"/>
                <a:gridCol w="1262118"/>
                <a:gridCol w="1430102"/>
                <a:gridCol w="1343870"/>
              </a:tblGrid>
              <a:tr h="678933">
                <a:tc>
                  <a:txBody>
                    <a:bodyPr/>
                    <a:lstStyle/>
                    <a:p>
                      <a:pPr algn="ctr">
                        <a:lnSpc>
                          <a:spcPct val="115000"/>
                        </a:lnSpc>
                        <a:spcAft>
                          <a:spcPts val="0"/>
                        </a:spcAft>
                      </a:pPr>
                      <a:r>
                        <a:rPr lang="es-ES" sz="1600" dirty="0">
                          <a:effectLst/>
                        </a:rPr>
                        <a:t>Notas de Matemáticas</a:t>
                      </a:r>
                      <a:endParaRPr lang="es-ES" sz="2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1600">
                          <a:effectLst/>
                        </a:rPr>
                        <a:t>N</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Media</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Desviación Estándar</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a:effectLst/>
                        </a:rPr>
                        <a:t>Coeficiente Variación</a:t>
                      </a:r>
                      <a:endParaRPr lang="es-ES" sz="2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s-ES" sz="2000" dirty="0">
                          <a:effectLst/>
                        </a:rPr>
                        <a:t>Asimetría </a:t>
                      </a:r>
                      <a:endParaRPr lang="es-ES" sz="2400" dirty="0">
                        <a:effectLst/>
                        <a:latin typeface="Times New Roman"/>
                        <a:ea typeface="Times New Roman"/>
                        <a:cs typeface="Times New Roman"/>
                      </a:endParaRPr>
                    </a:p>
                  </a:txBody>
                  <a:tcPr marL="44450" marR="44450" marT="0" marB="0"/>
                </a:tc>
              </a:tr>
              <a:tr h="565777">
                <a:tc>
                  <a:txBody>
                    <a:bodyPr/>
                    <a:lstStyle/>
                    <a:p>
                      <a:pPr algn="ctr">
                        <a:lnSpc>
                          <a:spcPct val="115000"/>
                        </a:lnSpc>
                        <a:spcAft>
                          <a:spcPts val="0"/>
                        </a:spcAft>
                      </a:pPr>
                      <a:r>
                        <a:rPr lang="es-ES" sz="1600">
                          <a:effectLst/>
                        </a:rPr>
                        <a:t>1 TRIMESTRE</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effectLst/>
                        </a:rPr>
                        <a:t>20</a:t>
                      </a:r>
                      <a:endParaRPr lang="es-ES" sz="3200" dirty="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1800" dirty="0">
                          <a:effectLst/>
                        </a:rPr>
                        <a:t>17,550</a:t>
                      </a:r>
                      <a:endParaRPr lang="es-ES" sz="3200" dirty="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1800" dirty="0">
                          <a:effectLst/>
                        </a:rPr>
                        <a:t>2,064</a:t>
                      </a:r>
                      <a:endParaRPr lang="es-ES" sz="3200" dirty="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dirty="0">
                          <a:effectLst/>
                        </a:rPr>
                        <a:t>11,761</a:t>
                      </a:r>
                      <a:endParaRPr lang="es-ES" sz="3200" dirty="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1800">
                          <a:effectLst/>
                        </a:rPr>
                        <a:t>-,358</a:t>
                      </a:r>
                      <a:endParaRPr lang="es-ES" sz="3200">
                        <a:effectLst/>
                        <a:latin typeface="Times New Roman"/>
                        <a:ea typeface="Times New Roman"/>
                        <a:cs typeface="Times New Roman"/>
                      </a:endParaRPr>
                    </a:p>
                  </a:txBody>
                  <a:tcPr marL="44450" marR="44450" marT="0" marB="0"/>
                </a:tc>
              </a:tr>
              <a:tr h="339466">
                <a:tc>
                  <a:txBody>
                    <a:bodyPr/>
                    <a:lstStyle/>
                    <a:p>
                      <a:pPr algn="ctr">
                        <a:lnSpc>
                          <a:spcPct val="115000"/>
                        </a:lnSpc>
                        <a:spcAft>
                          <a:spcPts val="0"/>
                        </a:spcAft>
                      </a:pPr>
                      <a:r>
                        <a:rPr lang="es-ES" sz="1600">
                          <a:effectLst/>
                        </a:rPr>
                        <a:t>PROMEDIO FINAL</a:t>
                      </a:r>
                      <a:endParaRPr lang="es-ES" sz="24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2000">
                          <a:effectLst/>
                        </a:rPr>
                        <a:t>20</a:t>
                      </a:r>
                      <a:endParaRPr lang="es-ES" sz="32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1800">
                          <a:effectLst/>
                        </a:rPr>
                        <a:t>17,100</a:t>
                      </a:r>
                      <a:endParaRPr lang="es-ES" sz="32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1800">
                          <a:effectLst/>
                        </a:rPr>
                        <a:t>2,198</a:t>
                      </a:r>
                      <a:endParaRPr lang="es-ES" sz="320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1800" dirty="0">
                          <a:effectLst/>
                        </a:rPr>
                        <a:t>12,854</a:t>
                      </a:r>
                      <a:endParaRPr lang="es-ES" sz="3200" dirty="0">
                        <a:effectLst/>
                        <a:latin typeface="Times New Roman"/>
                        <a:ea typeface="Times New Roman"/>
                        <a:cs typeface="Times New Roman"/>
                      </a:endParaRPr>
                    </a:p>
                  </a:txBody>
                  <a:tcPr marL="44450" marR="44450" marT="0" marB="0"/>
                </a:tc>
                <a:tc>
                  <a:txBody>
                    <a:bodyPr/>
                    <a:lstStyle/>
                    <a:p>
                      <a:pPr algn="r">
                        <a:lnSpc>
                          <a:spcPct val="115000"/>
                        </a:lnSpc>
                        <a:spcAft>
                          <a:spcPts val="0"/>
                        </a:spcAft>
                      </a:pPr>
                      <a:r>
                        <a:rPr lang="es-ES" sz="1800" dirty="0">
                          <a:effectLst/>
                        </a:rPr>
                        <a:t>-,537</a:t>
                      </a:r>
                      <a:endParaRPr lang="es-ES" sz="3200" dirty="0">
                        <a:effectLst/>
                        <a:latin typeface="Times New Roman"/>
                        <a:ea typeface="Times New Roman"/>
                        <a:cs typeface="Times New Roman"/>
                      </a:endParaRPr>
                    </a:p>
                  </a:txBody>
                  <a:tcPr marL="44450" marR="44450" marT="0" marB="0"/>
                </a:tc>
              </a:tr>
            </a:tbl>
          </a:graphicData>
        </a:graphic>
      </p:graphicFrame>
      <p:sp>
        <p:nvSpPr>
          <p:cNvPr id="9" name="2 Subtítulo"/>
          <p:cNvSpPr txBox="1">
            <a:spLocks/>
          </p:cNvSpPr>
          <p:nvPr/>
        </p:nvSpPr>
        <p:spPr>
          <a:xfrm>
            <a:off x="323528" y="3861048"/>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a:solidFill>
                  <a:srgbClr val="FFFF00"/>
                </a:solidFill>
              </a:rPr>
              <a:t>Medidas de dispersión y simetría del grupo </a:t>
            </a:r>
            <a:r>
              <a:rPr lang="es-ES" sz="2400" b="1" dirty="0" smtClean="0">
                <a:solidFill>
                  <a:srgbClr val="FFFF00"/>
                </a:solidFill>
              </a:rPr>
              <a:t>control</a:t>
            </a:r>
            <a:endParaRPr lang="es-EC" sz="2400" b="1" dirty="0">
              <a:solidFill>
                <a:srgbClr val="FFFF00"/>
              </a:solidFill>
            </a:endParaRPr>
          </a:p>
        </p:txBody>
      </p:sp>
    </p:spTree>
    <p:extLst>
      <p:ext uri="{BB962C8B-B14F-4D97-AF65-F5344CB8AC3E}">
        <p14:creationId xmlns:p14="http://schemas.microsoft.com/office/powerpoint/2010/main" val="10256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par>
                          <p:cTn id="32" fill="hold">
                            <p:stCondLst>
                              <p:cond delay="2000"/>
                            </p:stCondLst>
                            <p:childTnLst>
                              <p:par>
                                <p:cTn id="33" presetID="21"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8)">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par>
                          <p:cTn id="54" fill="hold">
                            <p:stCondLst>
                              <p:cond delay="2000"/>
                            </p:stCondLst>
                            <p:childTnLst>
                              <p:par>
                                <p:cTn id="55" presetID="21"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heel(4)">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313492"/>
            <a:ext cx="8136904" cy="646331"/>
          </a:xfrm>
          <a:prstGeom prst="rect">
            <a:avLst/>
          </a:prstGeom>
          <a:noFill/>
        </p:spPr>
        <p:txBody>
          <a:bodyPr wrap="square" rtlCol="0">
            <a:spAutoFit/>
          </a:bodyPr>
          <a:lstStyle/>
          <a:p>
            <a:pPr algn="ctr"/>
            <a:r>
              <a:rPr lang="es-ES" sz="3600" b="1" dirty="0" smtClean="0">
                <a:solidFill>
                  <a:srgbClr val="FFFF00"/>
                </a:solidFill>
              </a:rPr>
              <a:t>INTRODUCCIÓN</a:t>
            </a:r>
            <a:endParaRPr lang="es-ES" sz="3600" b="1" dirty="0">
              <a:solidFill>
                <a:srgbClr val="FFFF00"/>
              </a:solidFill>
            </a:endParaRPr>
          </a:p>
        </p:txBody>
      </p:sp>
      <p:sp>
        <p:nvSpPr>
          <p:cNvPr id="8" name="2 Subtítulo"/>
          <p:cNvSpPr txBox="1">
            <a:spLocks/>
          </p:cNvSpPr>
          <p:nvPr/>
        </p:nvSpPr>
        <p:spPr>
          <a:xfrm>
            <a:off x="389712" y="3717032"/>
            <a:ext cx="8070720" cy="108012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¿Cómo hacer  qué  los niños se sienta a gusto con sus compañeros y con ellos mismos?</a:t>
            </a:r>
          </a:p>
        </p:txBody>
      </p:sp>
      <p:sp>
        <p:nvSpPr>
          <p:cNvPr id="12" name="2 Subtítulo"/>
          <p:cNvSpPr txBox="1">
            <a:spLocks/>
          </p:cNvSpPr>
          <p:nvPr/>
        </p:nvSpPr>
        <p:spPr>
          <a:xfrm>
            <a:off x="389712" y="4869160"/>
            <a:ext cx="8214736" cy="187220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¿Cómo conseguir que los estudiantes puedan asumir con actitud positiva las dificultades que se les presentan en su vida diaria y conquisten así las metas que se proponen?</a:t>
            </a:r>
          </a:p>
        </p:txBody>
      </p:sp>
      <p:pic>
        <p:nvPicPr>
          <p:cNvPr id="8194" name="Picture 2" descr="http://www.el-universo.net/especiales/loncheraescolar/images/foto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9572" y="1031831"/>
            <a:ext cx="4436988" cy="254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1)">
                                      <p:cBhvr>
                                        <p:cTn id="14" dur="2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ppt_x"/>
                                          </p:val>
                                        </p:tav>
                                        <p:tav tm="100000">
                                          <p:val>
                                            <p:strVal val="#ppt_x"/>
                                          </p:val>
                                        </p:tav>
                                      </p:tavLst>
                                    </p:anim>
                                    <p:anim calcmode="lin" valueType="num">
                                      <p:cBhvr additive="base">
                                        <p:cTn id="2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2" y="260648"/>
            <a:ext cx="7704856" cy="523220"/>
          </a:xfrm>
          <a:prstGeom prst="rect">
            <a:avLst/>
          </a:prstGeom>
          <a:noFill/>
        </p:spPr>
        <p:txBody>
          <a:bodyPr wrap="square" rtlCol="0">
            <a:spAutoFit/>
          </a:bodyPr>
          <a:lstStyle/>
          <a:p>
            <a:pPr algn="ctr"/>
            <a:r>
              <a:rPr lang="es-ES" sz="2800" b="1" dirty="0" smtClean="0">
                <a:solidFill>
                  <a:srgbClr val="FFFF00"/>
                </a:solidFill>
              </a:rPr>
              <a:t>RESULTADOS Y ANÁLISIS DE MATEMÁTICAS</a:t>
            </a:r>
            <a:endParaRPr lang="es-ES" sz="2800" b="1" dirty="0">
              <a:solidFill>
                <a:srgbClr val="FFFF00"/>
              </a:solidFill>
            </a:endParaRPr>
          </a:p>
        </p:txBody>
      </p:sp>
      <p:sp>
        <p:nvSpPr>
          <p:cNvPr id="10" name="2 Subtítulo"/>
          <p:cNvSpPr txBox="1">
            <a:spLocks/>
          </p:cNvSpPr>
          <p:nvPr/>
        </p:nvSpPr>
        <p:spPr>
          <a:xfrm>
            <a:off x="323528" y="764704"/>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a:solidFill>
                  <a:srgbClr val="FF0000"/>
                </a:solidFill>
              </a:rPr>
              <a:t>Prueba de la hipótesis en las notas de Matemáticas</a:t>
            </a:r>
            <a:endParaRPr lang="es-ES" sz="2800" dirty="0">
              <a:solidFill>
                <a:srgbClr val="FF0000"/>
              </a:solidFill>
            </a:endParaRPr>
          </a:p>
        </p:txBody>
      </p:sp>
      <p:sp>
        <p:nvSpPr>
          <p:cNvPr id="8" name="2 Subtítulo"/>
          <p:cNvSpPr txBox="1">
            <a:spLocks/>
          </p:cNvSpPr>
          <p:nvPr/>
        </p:nvSpPr>
        <p:spPr>
          <a:xfrm>
            <a:off x="323528" y="1268760"/>
            <a:ext cx="8280920" cy="64807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b="1" dirty="0">
                <a:solidFill>
                  <a:srgbClr val="FFFF00"/>
                </a:solidFill>
              </a:rPr>
              <a:t>Prueba T de </a:t>
            </a:r>
            <a:r>
              <a:rPr lang="es-ES" sz="2400" b="1" dirty="0" err="1">
                <a:solidFill>
                  <a:srgbClr val="FFFF00"/>
                </a:solidFill>
              </a:rPr>
              <a:t>Student</a:t>
            </a:r>
            <a:r>
              <a:rPr lang="es-ES" sz="2400" b="1" dirty="0">
                <a:solidFill>
                  <a:srgbClr val="FFFF00"/>
                </a:solidFill>
              </a:rPr>
              <a:t> con un nivel de confianza del </a:t>
            </a:r>
            <a:r>
              <a:rPr lang="es-ES" sz="2400" b="1" dirty="0" smtClean="0">
                <a:solidFill>
                  <a:srgbClr val="FFFF00"/>
                </a:solidFill>
              </a:rPr>
              <a:t>95%</a:t>
            </a:r>
            <a:endParaRPr lang="es-EC" sz="2400" b="1" dirty="0">
              <a:solidFill>
                <a:srgbClr val="FFFF00"/>
              </a:solidFill>
            </a:endParaRPr>
          </a:p>
        </p:txBody>
      </p:sp>
      <p:pic>
        <p:nvPicPr>
          <p:cNvPr id="11" name="1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852611"/>
            <a:ext cx="3672408" cy="3952653"/>
          </a:xfrm>
          <a:prstGeom prst="rect">
            <a:avLst/>
          </a:prstGeom>
          <a:noFill/>
          <a:ln>
            <a:noFill/>
          </a:ln>
        </p:spPr>
      </p:pic>
    </p:spTree>
    <p:extLst>
      <p:ext uri="{BB962C8B-B14F-4D97-AF65-F5344CB8AC3E}">
        <p14:creationId xmlns:p14="http://schemas.microsoft.com/office/powerpoint/2010/main" val="25959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par>
                          <p:cTn id="32" fill="hold">
                            <p:stCondLst>
                              <p:cond delay="2000"/>
                            </p:stCondLst>
                            <p:childTnLst>
                              <p:par>
                                <p:cTn id="33" presetID="21"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8)">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2" y="260648"/>
            <a:ext cx="7704856" cy="584775"/>
          </a:xfrm>
          <a:prstGeom prst="rect">
            <a:avLst/>
          </a:prstGeom>
          <a:noFill/>
        </p:spPr>
        <p:txBody>
          <a:bodyPr wrap="square" rtlCol="0">
            <a:spAutoFit/>
          </a:bodyPr>
          <a:lstStyle/>
          <a:p>
            <a:pPr algn="ctr"/>
            <a:r>
              <a:rPr lang="es-ES" sz="3200" b="1" dirty="0" smtClean="0">
                <a:solidFill>
                  <a:srgbClr val="FFFF00"/>
                </a:solidFill>
              </a:rPr>
              <a:t>CONCLUSIONES Y RECOMENDACIONES</a:t>
            </a:r>
            <a:endParaRPr lang="es-ES" sz="3200" b="1" dirty="0">
              <a:solidFill>
                <a:srgbClr val="FFFF00"/>
              </a:solidFill>
            </a:endParaRPr>
          </a:p>
        </p:txBody>
      </p:sp>
      <p:sp>
        <p:nvSpPr>
          <p:cNvPr id="8" name="2 Subtítulo"/>
          <p:cNvSpPr txBox="1">
            <a:spLocks/>
          </p:cNvSpPr>
          <p:nvPr/>
        </p:nvSpPr>
        <p:spPr>
          <a:xfrm>
            <a:off x="312658" y="1484784"/>
            <a:ext cx="8280920" cy="129614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1)  El </a:t>
            </a:r>
            <a:r>
              <a:rPr lang="es-EC" sz="2400" dirty="0"/>
              <a:t>nivel de autoestima general del grupo experimental se incrementó en mayor grado que en el de control al finalizar el experimento. </a:t>
            </a:r>
            <a:endParaRPr lang="es-ES" sz="2400" dirty="0"/>
          </a:p>
        </p:txBody>
      </p:sp>
      <p:sp>
        <p:nvSpPr>
          <p:cNvPr id="7" name="2 Subtítulo"/>
          <p:cNvSpPr txBox="1">
            <a:spLocks/>
          </p:cNvSpPr>
          <p:nvPr/>
        </p:nvSpPr>
        <p:spPr>
          <a:xfrm>
            <a:off x="323528" y="2708920"/>
            <a:ext cx="8280920" cy="129614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2)  En </a:t>
            </a:r>
            <a:r>
              <a:rPr lang="es-EC" sz="2400" dirty="0"/>
              <a:t>las dimensiones académica, social y emocional, el nivel de autoestima también mejoró en mayor grado en el grupo experimental que en el de control.   </a:t>
            </a:r>
            <a:endParaRPr lang="es-ES" sz="2400" dirty="0"/>
          </a:p>
        </p:txBody>
      </p:sp>
      <p:sp>
        <p:nvSpPr>
          <p:cNvPr id="9" name="2 Subtítulo"/>
          <p:cNvSpPr txBox="1">
            <a:spLocks/>
          </p:cNvSpPr>
          <p:nvPr/>
        </p:nvSpPr>
        <p:spPr>
          <a:xfrm>
            <a:off x="323528" y="3933056"/>
            <a:ext cx="8280920" cy="129614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3)  En </a:t>
            </a:r>
            <a:r>
              <a:rPr lang="es-EC" sz="2400" dirty="0"/>
              <a:t>la dimensión familiar, el nivel de autoestima disminuyó en los dos grupos; sin embargo, en el grupo experimental la reducción fue menor.</a:t>
            </a:r>
            <a:endParaRPr lang="es-ES" sz="2400" dirty="0"/>
          </a:p>
        </p:txBody>
      </p:sp>
      <p:sp>
        <p:nvSpPr>
          <p:cNvPr id="12" name="2 Subtítulo"/>
          <p:cNvSpPr txBox="1">
            <a:spLocks/>
          </p:cNvSpPr>
          <p:nvPr/>
        </p:nvSpPr>
        <p:spPr>
          <a:xfrm>
            <a:off x="251520" y="5301208"/>
            <a:ext cx="8280920" cy="129614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4)  En </a:t>
            </a:r>
            <a:r>
              <a:rPr lang="es-EC" sz="2400" dirty="0"/>
              <a:t>la dimensión física, el grupo experimental presentó una mejora significativa en el nivel de autoestima, no así en el de control que disminuyó ligeramente.</a:t>
            </a:r>
            <a:endParaRPr lang="es-ES" sz="2400" dirty="0"/>
          </a:p>
        </p:txBody>
      </p:sp>
      <p:sp>
        <p:nvSpPr>
          <p:cNvPr id="13" name="2 Subtítulo"/>
          <p:cNvSpPr txBox="1">
            <a:spLocks/>
          </p:cNvSpPr>
          <p:nvPr/>
        </p:nvSpPr>
        <p:spPr>
          <a:xfrm>
            <a:off x="323528" y="836712"/>
            <a:ext cx="8568952"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Conclusiones</a:t>
            </a:r>
            <a:endParaRPr lang="es-ES" sz="2800" dirty="0">
              <a:solidFill>
                <a:srgbClr val="FF0000"/>
              </a:solidFill>
            </a:endParaRPr>
          </a:p>
        </p:txBody>
      </p:sp>
    </p:spTree>
    <p:extLst>
      <p:ext uri="{BB962C8B-B14F-4D97-AF65-F5344CB8AC3E}">
        <p14:creationId xmlns:p14="http://schemas.microsoft.com/office/powerpoint/2010/main" val="27699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ppt_x"/>
                                          </p:val>
                                        </p:tav>
                                        <p:tav tm="100000">
                                          <p:val>
                                            <p:strVal val="#ppt_x"/>
                                          </p:val>
                                        </p:tav>
                                      </p:tavLst>
                                    </p:anim>
                                    <p:anim calcmode="lin" valueType="num">
                                      <p:cBhvr additive="base">
                                        <p:cTn id="19"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ppt_x"/>
                                          </p:val>
                                        </p:tav>
                                        <p:tav tm="100000">
                                          <p:val>
                                            <p:strVal val="#ppt_x"/>
                                          </p:val>
                                        </p:tav>
                                      </p:tavLst>
                                    </p:anim>
                                    <p:anim calcmode="lin" valueType="num">
                                      <p:cBhvr additive="base">
                                        <p:cTn id="25"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000" fill="hold"/>
                                        <p:tgtEl>
                                          <p:spTgt spid="12"/>
                                        </p:tgtEl>
                                        <p:attrNameLst>
                                          <p:attrName>ppt_x</p:attrName>
                                        </p:attrNameLst>
                                      </p:cBhvr>
                                      <p:tavLst>
                                        <p:tav tm="0">
                                          <p:val>
                                            <p:strVal val="1+#ppt_w/2"/>
                                          </p:val>
                                        </p:tav>
                                        <p:tav tm="100000">
                                          <p:val>
                                            <p:strVal val="#ppt_x"/>
                                          </p:val>
                                        </p:tav>
                                      </p:tavLst>
                                    </p:anim>
                                    <p:anim calcmode="lin" valueType="num">
                                      <p:cBhvr additive="base">
                                        <p:cTn id="37"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9"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2" y="260648"/>
            <a:ext cx="7704856" cy="584775"/>
          </a:xfrm>
          <a:prstGeom prst="rect">
            <a:avLst/>
          </a:prstGeom>
          <a:noFill/>
        </p:spPr>
        <p:txBody>
          <a:bodyPr wrap="square" rtlCol="0">
            <a:spAutoFit/>
          </a:bodyPr>
          <a:lstStyle/>
          <a:p>
            <a:pPr algn="ctr"/>
            <a:r>
              <a:rPr lang="es-ES" sz="3200" b="1" dirty="0" smtClean="0">
                <a:solidFill>
                  <a:srgbClr val="FFFF00"/>
                </a:solidFill>
              </a:rPr>
              <a:t>CONCLUSIONES Y RECOMENDACIONES</a:t>
            </a:r>
            <a:endParaRPr lang="es-ES" sz="3200" b="1" dirty="0">
              <a:solidFill>
                <a:srgbClr val="FFFF00"/>
              </a:solidFill>
            </a:endParaRPr>
          </a:p>
        </p:txBody>
      </p:sp>
      <p:sp>
        <p:nvSpPr>
          <p:cNvPr id="8" name="2 Subtítulo"/>
          <p:cNvSpPr txBox="1">
            <a:spLocks/>
          </p:cNvSpPr>
          <p:nvPr/>
        </p:nvSpPr>
        <p:spPr>
          <a:xfrm>
            <a:off x="312658" y="980728"/>
            <a:ext cx="8280920" cy="165618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5)  Del </a:t>
            </a:r>
            <a:r>
              <a:rPr lang="es-EC" sz="2400" dirty="0"/>
              <a:t>Test de Autoestima se puede concluir que el número de sujetos en el rango de diagnóstico superior se incrementó y en el rango deficiente, disminuyó en el grupo experimental con respecto al grupo control.</a:t>
            </a:r>
            <a:endParaRPr lang="es-ES" sz="2400" dirty="0"/>
          </a:p>
        </p:txBody>
      </p:sp>
      <p:sp>
        <p:nvSpPr>
          <p:cNvPr id="7" name="2 Subtítulo"/>
          <p:cNvSpPr txBox="1">
            <a:spLocks/>
          </p:cNvSpPr>
          <p:nvPr/>
        </p:nvSpPr>
        <p:spPr>
          <a:xfrm>
            <a:off x="323528" y="2780928"/>
            <a:ext cx="8280920" cy="93610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6)  Dentro </a:t>
            </a:r>
            <a:r>
              <a:rPr lang="es-EC" sz="2400" dirty="0"/>
              <a:t>del grupo experimental, las mujeres mejoraron su nivel de autoestima en mayor medida que los hombres.</a:t>
            </a:r>
            <a:endParaRPr lang="es-ES" sz="2400" dirty="0"/>
          </a:p>
        </p:txBody>
      </p:sp>
      <p:sp>
        <p:nvSpPr>
          <p:cNvPr id="9" name="2 Subtítulo"/>
          <p:cNvSpPr txBox="1">
            <a:spLocks/>
          </p:cNvSpPr>
          <p:nvPr/>
        </p:nvSpPr>
        <p:spPr>
          <a:xfrm>
            <a:off x="323528" y="4005064"/>
            <a:ext cx="8280920" cy="86409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7)  Las </a:t>
            </a:r>
            <a:r>
              <a:rPr lang="es-EC" sz="2400" dirty="0"/>
              <a:t>calificaciones finales del grupo experimental fueron mejores que las del control.</a:t>
            </a:r>
            <a:endParaRPr lang="es-ES" sz="2400" dirty="0"/>
          </a:p>
        </p:txBody>
      </p:sp>
      <p:sp>
        <p:nvSpPr>
          <p:cNvPr id="12" name="2 Subtítulo"/>
          <p:cNvSpPr txBox="1">
            <a:spLocks/>
          </p:cNvSpPr>
          <p:nvPr/>
        </p:nvSpPr>
        <p:spPr>
          <a:xfrm>
            <a:off x="251520" y="5013176"/>
            <a:ext cx="8280920" cy="129614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8) Los </a:t>
            </a:r>
            <a:r>
              <a:rPr lang="es-EC" sz="2400" dirty="0"/>
              <a:t>promedios finales de Matemáticas del grupo experimental fueron significativamente mejores que los promedios del control.</a:t>
            </a:r>
            <a:endParaRPr lang="es-ES" sz="2400" dirty="0"/>
          </a:p>
        </p:txBody>
      </p:sp>
    </p:spTree>
    <p:extLst>
      <p:ext uri="{BB962C8B-B14F-4D97-AF65-F5344CB8AC3E}">
        <p14:creationId xmlns:p14="http://schemas.microsoft.com/office/powerpoint/2010/main" val="19354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9"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2" y="260648"/>
            <a:ext cx="7704856" cy="584775"/>
          </a:xfrm>
          <a:prstGeom prst="rect">
            <a:avLst/>
          </a:prstGeom>
          <a:noFill/>
        </p:spPr>
        <p:txBody>
          <a:bodyPr wrap="square" rtlCol="0">
            <a:spAutoFit/>
          </a:bodyPr>
          <a:lstStyle/>
          <a:p>
            <a:pPr algn="ctr"/>
            <a:r>
              <a:rPr lang="es-ES" sz="3200" b="1" dirty="0" smtClean="0">
                <a:solidFill>
                  <a:srgbClr val="FFFF00"/>
                </a:solidFill>
              </a:rPr>
              <a:t>CONCLUSIONES Y RECOMENDACIONES</a:t>
            </a:r>
            <a:endParaRPr lang="es-ES" sz="3200" b="1" dirty="0">
              <a:solidFill>
                <a:srgbClr val="FFFF00"/>
              </a:solidFill>
            </a:endParaRPr>
          </a:p>
        </p:txBody>
      </p:sp>
      <p:sp>
        <p:nvSpPr>
          <p:cNvPr id="8" name="2 Subtítulo"/>
          <p:cNvSpPr txBox="1">
            <a:spLocks/>
          </p:cNvSpPr>
          <p:nvPr/>
        </p:nvSpPr>
        <p:spPr>
          <a:xfrm>
            <a:off x="312658" y="980728"/>
            <a:ext cx="8280920" cy="165618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9)  Como </a:t>
            </a:r>
            <a:r>
              <a:rPr lang="es-EC" sz="2400" dirty="0"/>
              <a:t>resultado del estudio se demostró que el ajedrez tiene mayor influencia en el género masculino dentro del grupo experimental en lo que se refiere al rendimiento escolar y el promedio en Matemáticas que en el género femenino. </a:t>
            </a:r>
            <a:endParaRPr lang="es-ES" sz="2400" dirty="0"/>
          </a:p>
        </p:txBody>
      </p:sp>
      <p:sp>
        <p:nvSpPr>
          <p:cNvPr id="9" name="2 Subtítulo"/>
          <p:cNvSpPr txBox="1">
            <a:spLocks/>
          </p:cNvSpPr>
          <p:nvPr/>
        </p:nvSpPr>
        <p:spPr>
          <a:xfrm>
            <a:off x="312658" y="3222485"/>
            <a:ext cx="8280920" cy="864096"/>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1)  Incluir </a:t>
            </a:r>
            <a:r>
              <a:rPr lang="es-EC" sz="2400" dirty="0"/>
              <a:t>al ajedrez en las actividades educativas dentro de la Institución.</a:t>
            </a:r>
            <a:endParaRPr lang="es-ES" sz="2400" dirty="0"/>
          </a:p>
        </p:txBody>
      </p:sp>
      <p:sp>
        <p:nvSpPr>
          <p:cNvPr id="12" name="2 Subtítulo"/>
          <p:cNvSpPr txBox="1">
            <a:spLocks/>
          </p:cNvSpPr>
          <p:nvPr/>
        </p:nvSpPr>
        <p:spPr>
          <a:xfrm>
            <a:off x="251520" y="4086581"/>
            <a:ext cx="8280920" cy="926595"/>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2) Adecuar </a:t>
            </a:r>
            <a:r>
              <a:rPr lang="es-EC" sz="2400" dirty="0"/>
              <a:t>las aulas con equipamiento necesario para la enseñanza del ajedrez.</a:t>
            </a:r>
            <a:endParaRPr lang="es-ES" sz="2400" dirty="0"/>
          </a:p>
        </p:txBody>
      </p:sp>
      <p:sp>
        <p:nvSpPr>
          <p:cNvPr id="10" name="2 Subtítulo"/>
          <p:cNvSpPr txBox="1">
            <a:spLocks/>
          </p:cNvSpPr>
          <p:nvPr/>
        </p:nvSpPr>
        <p:spPr>
          <a:xfrm>
            <a:off x="323528" y="2648581"/>
            <a:ext cx="3240360"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Recomendaciones</a:t>
            </a:r>
            <a:endParaRPr lang="es-ES" sz="2800" dirty="0">
              <a:solidFill>
                <a:srgbClr val="FF0000"/>
              </a:solidFill>
            </a:endParaRPr>
          </a:p>
        </p:txBody>
      </p:sp>
      <p:sp>
        <p:nvSpPr>
          <p:cNvPr id="11" name="2 Subtítulo"/>
          <p:cNvSpPr txBox="1">
            <a:spLocks/>
          </p:cNvSpPr>
          <p:nvPr/>
        </p:nvSpPr>
        <p:spPr>
          <a:xfrm>
            <a:off x="251520" y="5013176"/>
            <a:ext cx="8280920" cy="936104"/>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a:t>3</a:t>
            </a:r>
            <a:r>
              <a:rPr lang="es-EC" sz="2400" dirty="0" smtClean="0"/>
              <a:t>) </a:t>
            </a:r>
            <a:r>
              <a:rPr lang="es-EC" sz="2400" dirty="0"/>
              <a:t>Capacitar a los profesores con clases básicas de ajedrez para que puedan impartir a sus alumnos.</a:t>
            </a:r>
            <a:endParaRPr lang="es-ES" sz="2400" dirty="0"/>
          </a:p>
        </p:txBody>
      </p:sp>
    </p:spTree>
    <p:extLst>
      <p:ext uri="{BB962C8B-B14F-4D97-AF65-F5344CB8AC3E}">
        <p14:creationId xmlns:p14="http://schemas.microsoft.com/office/powerpoint/2010/main" val="16433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2000"/>
                                        <p:tgtEl>
                                          <p:spTgt spid="10"/>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000" fill="hold"/>
                                        <p:tgtEl>
                                          <p:spTgt spid="12"/>
                                        </p:tgtEl>
                                        <p:attrNameLst>
                                          <p:attrName>ppt_x</p:attrName>
                                        </p:attrNameLst>
                                      </p:cBhvr>
                                      <p:tavLst>
                                        <p:tav tm="0">
                                          <p:val>
                                            <p:strVal val="1+#ppt_w/2"/>
                                          </p:val>
                                        </p:tav>
                                        <p:tav tm="100000">
                                          <p:val>
                                            <p:strVal val="#ppt_x"/>
                                          </p:val>
                                        </p:tav>
                                      </p:tavLst>
                                    </p:anim>
                                    <p:anim calcmode="lin" valueType="num">
                                      <p:cBhvr additive="base">
                                        <p:cTn id="3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0" fill="hold"/>
                                        <p:tgtEl>
                                          <p:spTgt spid="11"/>
                                        </p:tgtEl>
                                        <p:attrNameLst>
                                          <p:attrName>ppt_x</p:attrName>
                                        </p:attrNameLst>
                                      </p:cBhvr>
                                      <p:tavLst>
                                        <p:tav tm="0">
                                          <p:val>
                                            <p:strVal val="0-#ppt_w/2"/>
                                          </p:val>
                                        </p:tav>
                                        <p:tav tm="100000">
                                          <p:val>
                                            <p:strVal val="#ppt_x"/>
                                          </p:val>
                                        </p:tav>
                                      </p:tavLst>
                                    </p:anim>
                                    <p:anim calcmode="lin" valueType="num">
                                      <p:cBhvr additive="base">
                                        <p:cTn id="36"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27584" y="323945"/>
            <a:ext cx="7704856" cy="584775"/>
          </a:xfrm>
          <a:prstGeom prst="rect">
            <a:avLst/>
          </a:prstGeom>
          <a:noFill/>
        </p:spPr>
        <p:txBody>
          <a:bodyPr wrap="square" rtlCol="0">
            <a:spAutoFit/>
          </a:bodyPr>
          <a:lstStyle/>
          <a:p>
            <a:pPr algn="ctr"/>
            <a:r>
              <a:rPr lang="es-ES" sz="3200" b="1" dirty="0" smtClean="0">
                <a:solidFill>
                  <a:srgbClr val="FFFF00"/>
                </a:solidFill>
              </a:rPr>
              <a:t>CONCLUSIONES Y RECOMENDACIONES</a:t>
            </a:r>
            <a:endParaRPr lang="es-ES" sz="3200" b="1" dirty="0">
              <a:solidFill>
                <a:srgbClr val="FFFF00"/>
              </a:solidFill>
            </a:endParaRPr>
          </a:p>
        </p:txBody>
      </p:sp>
      <p:sp>
        <p:nvSpPr>
          <p:cNvPr id="9" name="2 Subtítulo"/>
          <p:cNvSpPr txBox="1">
            <a:spLocks/>
          </p:cNvSpPr>
          <p:nvPr/>
        </p:nvSpPr>
        <p:spPr>
          <a:xfrm>
            <a:off x="312658" y="1782324"/>
            <a:ext cx="8219782" cy="1358643"/>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a:t>4</a:t>
            </a:r>
            <a:r>
              <a:rPr lang="es-EC" sz="2400" dirty="0" smtClean="0"/>
              <a:t>) </a:t>
            </a:r>
            <a:r>
              <a:rPr lang="es-EC" sz="2400" dirty="0"/>
              <a:t>Las clases de ajedrez tendrán una frecuencia mínima de 1 clase semanal con una duración de 40 minutos como base, durante 5 meses como en nuestra experiencia o más.</a:t>
            </a:r>
            <a:endParaRPr lang="es-ES" sz="2400" dirty="0"/>
          </a:p>
        </p:txBody>
      </p:sp>
      <p:sp>
        <p:nvSpPr>
          <p:cNvPr id="10" name="2 Subtítulo"/>
          <p:cNvSpPr txBox="1">
            <a:spLocks/>
          </p:cNvSpPr>
          <p:nvPr/>
        </p:nvSpPr>
        <p:spPr>
          <a:xfrm>
            <a:off x="323528" y="1124744"/>
            <a:ext cx="3240360" cy="57606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b="1" dirty="0" smtClean="0">
                <a:solidFill>
                  <a:srgbClr val="FF0000"/>
                </a:solidFill>
              </a:rPr>
              <a:t>Recomendaciones</a:t>
            </a:r>
            <a:endParaRPr lang="es-ES" sz="2800" dirty="0">
              <a:solidFill>
                <a:srgbClr val="FF0000"/>
              </a:solidFill>
            </a:endParaRPr>
          </a:p>
        </p:txBody>
      </p:sp>
      <p:sp>
        <p:nvSpPr>
          <p:cNvPr id="11" name="2 Subtítulo"/>
          <p:cNvSpPr txBox="1">
            <a:spLocks/>
          </p:cNvSpPr>
          <p:nvPr/>
        </p:nvSpPr>
        <p:spPr>
          <a:xfrm>
            <a:off x="323528" y="3573016"/>
            <a:ext cx="8280920" cy="2088232"/>
          </a:xfrm>
          <a:prstGeom prst="rect">
            <a:avLst/>
          </a:prstGeom>
          <a:ln>
            <a:noFill/>
          </a:ln>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just"/>
            <a:r>
              <a:rPr lang="es-EC" sz="2400" dirty="0" smtClean="0"/>
              <a:t>5) </a:t>
            </a:r>
            <a:r>
              <a:rPr lang="es-EC" sz="2400" dirty="0"/>
              <a:t>Que se dé mayor atención a la autoestima de los estudiantes para lo cual se pueden aplicar test de evaluación, con el fin de conocer el nivel de autoestima en el que se encuentran y en base a los resultados poner énfasis en los niños que requieran ayuda.</a:t>
            </a:r>
            <a:endParaRPr lang="es-ES" sz="2400" dirty="0"/>
          </a:p>
        </p:txBody>
      </p:sp>
    </p:spTree>
    <p:extLst>
      <p:ext uri="{BB962C8B-B14F-4D97-AF65-F5344CB8AC3E}">
        <p14:creationId xmlns:p14="http://schemas.microsoft.com/office/powerpoint/2010/main" val="127077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5"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2000"/>
                                        <p:tgtEl>
                                          <p:spTgt spid="10"/>
                                        </p:tgtEl>
                                      </p:cBhvr>
                                    </p:animEffect>
                                  </p:childTnLst>
                                </p:cTn>
                              </p:par>
                            </p:childTnLst>
                          </p:cTn>
                        </p:par>
                        <p:par>
                          <p:cTn id="14" fill="hold">
                            <p:stCondLst>
                              <p:cond delay="4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74857" y="260648"/>
            <a:ext cx="7704856" cy="1107996"/>
          </a:xfrm>
          <a:prstGeom prst="rect">
            <a:avLst/>
          </a:prstGeom>
          <a:noFill/>
        </p:spPr>
        <p:txBody>
          <a:bodyPr wrap="square" rtlCol="0">
            <a:spAutoFit/>
          </a:bodyPr>
          <a:lstStyle/>
          <a:p>
            <a:pPr algn="ctr"/>
            <a:r>
              <a:rPr lang="es-ES" sz="6600" b="1" dirty="0" smtClean="0">
                <a:solidFill>
                  <a:srgbClr val="FFFF00"/>
                </a:solidFill>
              </a:rPr>
              <a:t>GRACIAS</a:t>
            </a:r>
            <a:endParaRPr lang="es-ES" sz="6600" b="1" dirty="0">
              <a:solidFill>
                <a:srgbClr val="FFFF00"/>
              </a:solidFill>
            </a:endParaRPr>
          </a:p>
        </p:txBody>
      </p:sp>
      <p:pic>
        <p:nvPicPr>
          <p:cNvPr id="3074" name="Picture 2" descr="E:\maestria\tesis\fotos\clausura_18junio2012\DSC02583_pe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368644"/>
            <a:ext cx="7167517" cy="537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6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ppt_w</p:attrName>
                                        </p:attrNameLst>
                                      </p:cBhvr>
                                      <p:tavLst>
                                        <p:tav tm="0" fmla="#ppt_w*sin(2.5*pi*$)">
                                          <p:val>
                                            <p:fltVal val="0"/>
                                          </p:val>
                                        </p:tav>
                                        <p:tav tm="100000">
                                          <p:val>
                                            <p:fltVal val="1"/>
                                          </p:val>
                                        </p:tav>
                                      </p:tavLst>
                                    </p:anim>
                                    <p:anim calcmode="lin" valueType="num">
                                      <p:cBhvr>
                                        <p:cTn id="9" dur="3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1" presetClass="entr" presetSubtype="8"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8)">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313492"/>
            <a:ext cx="8136904" cy="646331"/>
          </a:xfrm>
          <a:prstGeom prst="rect">
            <a:avLst/>
          </a:prstGeom>
          <a:noFill/>
        </p:spPr>
        <p:txBody>
          <a:bodyPr wrap="square" rtlCol="0">
            <a:spAutoFit/>
          </a:bodyPr>
          <a:lstStyle/>
          <a:p>
            <a:pPr algn="ctr"/>
            <a:r>
              <a:rPr lang="es-ES" sz="3600" b="1" dirty="0" smtClean="0">
                <a:solidFill>
                  <a:srgbClr val="FFFF00"/>
                </a:solidFill>
              </a:rPr>
              <a:t>INTRODUCCIÓN</a:t>
            </a:r>
            <a:endParaRPr lang="es-ES" sz="3600" b="1" dirty="0">
              <a:solidFill>
                <a:srgbClr val="FFFF00"/>
              </a:solidFill>
            </a:endParaRPr>
          </a:p>
        </p:txBody>
      </p:sp>
      <p:sp>
        <p:nvSpPr>
          <p:cNvPr id="7" name="2 Subtítulo"/>
          <p:cNvSpPr txBox="1">
            <a:spLocks/>
          </p:cNvSpPr>
          <p:nvPr/>
        </p:nvSpPr>
        <p:spPr>
          <a:xfrm>
            <a:off x="389712" y="4005064"/>
            <a:ext cx="8214736" cy="266429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a:t>El ajedrez como herramienta educativa está avalada por varios estudios científicos que han comprobado su eficacia para elevar el rendimiento escolar, sobre todo en el campo de las matemáticas e inclusive estudios pioneros han demostrado que su valía también se da en el ámbito social al mejorar el nivel de autoestima de niños y jóvenes; así como también la convivencia. </a:t>
            </a:r>
          </a:p>
        </p:txBody>
      </p:sp>
      <p:pic>
        <p:nvPicPr>
          <p:cNvPr id="1033" name="Picture 9" descr="E:\maestria\tesis\fotos\fotos04junio2012\DSC02555_peque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31831"/>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p2.trrsf.com/image/get?src=http%3A%2F%2Fimages.terra.com%2F2012%2F08%2F14%2F10lentes.jpg&amp;o=cf&amp;vs=301x464&amp;hs=619x4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391" y="1031830"/>
            <a:ext cx="3843065" cy="288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plus(in)">
                                      <p:cBhvr>
                                        <p:cTn id="14" dur="2000"/>
                                        <p:tgtEl>
                                          <p:spTgt spid="103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35"/>
                                        </p:tgtEl>
                                        <p:attrNameLst>
                                          <p:attrName>style.visibility</p:attrName>
                                        </p:attrNameLst>
                                      </p:cBhvr>
                                      <p:to>
                                        <p:strVal val="visible"/>
                                      </p:to>
                                    </p:set>
                                    <p:animEffect transition="in" filter="wheel(1)">
                                      <p:cBhvr>
                                        <p:cTn id="19" dur="2000"/>
                                        <p:tgtEl>
                                          <p:spTgt spid="103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FORMULACIÓN DEL PROBLEMA</a:t>
            </a:r>
            <a:endParaRPr lang="es-ES" sz="3600" b="1" dirty="0">
              <a:solidFill>
                <a:srgbClr val="FFFF00"/>
              </a:solidFill>
            </a:endParaRPr>
          </a:p>
        </p:txBody>
      </p:sp>
      <p:sp>
        <p:nvSpPr>
          <p:cNvPr id="7" name="2 Subtítulo"/>
          <p:cNvSpPr txBox="1">
            <a:spLocks/>
          </p:cNvSpPr>
          <p:nvPr/>
        </p:nvSpPr>
        <p:spPr>
          <a:xfrm>
            <a:off x="389712" y="4005064"/>
            <a:ext cx="8214736" cy="266429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C" sz="2800" dirty="0"/>
              <a:t>¿Cómo incide la enseñanza de ajedrez en el rendimiento escolar, en Matemáticas y el desarrollo de la autoestima en los y las estudiantes del </a:t>
            </a:r>
            <a:r>
              <a:rPr lang="es-EC" sz="2800" dirty="0" smtClean="0"/>
              <a:t>6</a:t>
            </a:r>
            <a:r>
              <a:rPr lang="es-EC" sz="2800" baseline="30000" dirty="0" smtClean="0"/>
              <a:t>to </a:t>
            </a:r>
            <a:r>
              <a:rPr lang="es-EC" sz="2800" dirty="0" smtClean="0"/>
              <a:t>año </a:t>
            </a:r>
            <a:r>
              <a:rPr lang="es-EC" sz="2800" dirty="0"/>
              <a:t>de Educación Básica “A” de la Unidad Educativa Hermano Miguel De la Salle – Cuenca en el período de enero-junio de 2012?</a:t>
            </a:r>
            <a:endParaRPr lang="es-ES" sz="2800" dirty="0"/>
          </a:p>
        </p:txBody>
      </p:sp>
      <p:pic>
        <p:nvPicPr>
          <p:cNvPr id="2050" name="Picture 2" descr="E:\maestria\tesis\fotos\18abril2012\DSC02098_peque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93762"/>
            <a:ext cx="4271888" cy="32039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maestria\tesis\fotos\18abril2012\DSC02100_peque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793762"/>
            <a:ext cx="4271888" cy="320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4)">
                                      <p:cBhvr>
                                        <p:cTn id="14" dur="2000"/>
                                        <p:tgtEl>
                                          <p:spTgt spid="2050"/>
                                        </p:tgtEl>
                                      </p:cBhvr>
                                    </p:animEffect>
                                  </p:childTnLst>
                                </p:cTn>
                              </p:par>
                            </p:childTnLst>
                          </p:cTn>
                        </p:par>
                        <p:par>
                          <p:cTn id="15" fill="hold">
                            <p:stCondLst>
                              <p:cond delay="2000"/>
                            </p:stCondLst>
                            <p:childTnLst>
                              <p:par>
                                <p:cTn id="16" presetID="21" presetClass="entr" presetSubtype="8"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heel(8)">
                                      <p:cBhvr>
                                        <p:cTn id="18" dur="2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OBJETIVO GENERAL</a:t>
            </a:r>
            <a:endParaRPr lang="es-ES" sz="3600" b="1" dirty="0">
              <a:solidFill>
                <a:srgbClr val="FFFF00"/>
              </a:solidFill>
            </a:endParaRPr>
          </a:p>
        </p:txBody>
      </p:sp>
      <p:sp>
        <p:nvSpPr>
          <p:cNvPr id="7" name="2 Subtítulo"/>
          <p:cNvSpPr txBox="1">
            <a:spLocks/>
          </p:cNvSpPr>
          <p:nvPr/>
        </p:nvSpPr>
        <p:spPr>
          <a:xfrm>
            <a:off x="533728" y="4005064"/>
            <a:ext cx="8214736" cy="266429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800" dirty="0"/>
              <a:t>Determinar el grado de influencia de la enseñanza</a:t>
            </a:r>
            <a:r>
              <a:rPr lang="es-EC" sz="2800" dirty="0"/>
              <a:t> del ajedrez en el rendimiento escolar, en Matemáticas y el desarrollo de la autoestima en los y las estudiantes del 6to año de Educación Básica paralelo “A” de la Unidad Educativa Hermano Miguel De la Salle – Cuenca en el período de enero-junio de 2012.</a:t>
            </a:r>
            <a:endParaRPr lang="es-ES" sz="2800" dirty="0"/>
          </a:p>
        </p:txBody>
      </p:sp>
      <p:pic>
        <p:nvPicPr>
          <p:cNvPr id="8" name="Picture 2" descr="E:\maestria\tesis\fotos\DSC0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843" y="959823"/>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maestria\tesis\fotos\DSC02009_peque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529" y="978048"/>
            <a:ext cx="3888432" cy="29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88640"/>
            <a:ext cx="8136904" cy="646331"/>
          </a:xfrm>
          <a:prstGeom prst="rect">
            <a:avLst/>
          </a:prstGeom>
          <a:noFill/>
        </p:spPr>
        <p:txBody>
          <a:bodyPr wrap="square" rtlCol="0">
            <a:spAutoFit/>
          </a:bodyPr>
          <a:lstStyle/>
          <a:p>
            <a:pPr algn="ctr"/>
            <a:r>
              <a:rPr lang="es-ES" sz="3600" b="1" dirty="0" smtClean="0">
                <a:solidFill>
                  <a:srgbClr val="FFFF00"/>
                </a:solidFill>
              </a:rPr>
              <a:t>OBJETIVOS ESPECÍFICOS</a:t>
            </a:r>
            <a:endParaRPr lang="es-ES" sz="3600" b="1" dirty="0">
              <a:solidFill>
                <a:srgbClr val="FFFF00"/>
              </a:solidFill>
            </a:endParaRPr>
          </a:p>
        </p:txBody>
      </p:sp>
      <p:sp>
        <p:nvSpPr>
          <p:cNvPr id="7" name="2 Subtítulo"/>
          <p:cNvSpPr txBox="1">
            <a:spLocks/>
          </p:cNvSpPr>
          <p:nvPr/>
        </p:nvSpPr>
        <p:spPr>
          <a:xfrm>
            <a:off x="309266" y="2996952"/>
            <a:ext cx="8151166" cy="97210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lvl="0" indent="-457200" algn="just">
              <a:buClrTx/>
              <a:buFont typeface="Wingdings" pitchFamily="2" charset="2"/>
              <a:buChar char="q"/>
            </a:pPr>
            <a:r>
              <a:rPr lang="es-ES" sz="2800" dirty="0"/>
              <a:t>Enseñar el juego del ajedrez a los estudiantes del grupo experimental.</a:t>
            </a:r>
          </a:p>
        </p:txBody>
      </p:sp>
      <p:sp>
        <p:nvSpPr>
          <p:cNvPr id="11" name="2 Subtítulo"/>
          <p:cNvSpPr txBox="1">
            <a:spLocks/>
          </p:cNvSpPr>
          <p:nvPr/>
        </p:nvSpPr>
        <p:spPr>
          <a:xfrm>
            <a:off x="314792" y="3969060"/>
            <a:ext cx="8209210" cy="97210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lvl="0" indent="-457200" algn="just">
              <a:buClrTx/>
              <a:buFont typeface="Wingdings" pitchFamily="2" charset="2"/>
              <a:buChar char="q"/>
            </a:pPr>
            <a:r>
              <a:rPr lang="es-ES" sz="2800" dirty="0"/>
              <a:t>Establecer el nivel de autoestima del grupo control y del grupo experimental antes de la experiencia. </a:t>
            </a:r>
          </a:p>
        </p:txBody>
      </p:sp>
      <p:sp>
        <p:nvSpPr>
          <p:cNvPr id="13" name="2 Subtítulo"/>
          <p:cNvSpPr txBox="1">
            <a:spLocks/>
          </p:cNvSpPr>
          <p:nvPr/>
        </p:nvSpPr>
        <p:spPr>
          <a:xfrm>
            <a:off x="317704" y="4941168"/>
            <a:ext cx="8214736" cy="1872208"/>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lvl="0" indent="-457200" algn="just">
              <a:buClrTx/>
              <a:buFont typeface="Wingdings" pitchFamily="2" charset="2"/>
              <a:buChar char="q"/>
            </a:pPr>
            <a:r>
              <a:rPr lang="es-ES" sz="2800" dirty="0"/>
              <a:t>Comparar el rendimiento escolar sobre todo las notas en Matemáticas y el nivel de autoestima de los estudiantes que practicaron y que no practicaron ajedrez.</a:t>
            </a:r>
          </a:p>
        </p:txBody>
      </p:sp>
      <p:pic>
        <p:nvPicPr>
          <p:cNvPr id="7170" name="Picture 2" descr="E:\maestria\tesis\fotos\clausura_18junio2012\DSC02584._peque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568" y="771834"/>
            <a:ext cx="2966824" cy="222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0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plus(in)">
                                      <p:cBhvr>
                                        <p:cTn id="14" dur="2000"/>
                                        <p:tgtEl>
                                          <p:spTgt spid="7170"/>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1+#ppt_w/2"/>
                                          </p:val>
                                        </p:tav>
                                        <p:tav tm="100000">
                                          <p:val>
                                            <p:strVal val="#ppt_x"/>
                                          </p:val>
                                        </p:tav>
                                      </p:tavLst>
                                    </p:anim>
                                    <p:anim calcmode="lin" valueType="num">
                                      <p:cBhvr additive="base">
                                        <p:cTn id="25"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0-#ppt_w/2"/>
                                          </p:val>
                                        </p:tav>
                                        <p:tav tm="100000">
                                          <p:val>
                                            <p:strVal val="#ppt_x"/>
                                          </p:val>
                                        </p:tav>
                                      </p:tavLst>
                                    </p:anim>
                                    <p:anim calcmode="lin" valueType="num">
                                      <p:cBhvr additive="base">
                                        <p:cTn id="3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1692</TotalTime>
  <Words>3712</Words>
  <Application>Microsoft Office PowerPoint</Application>
  <PresentationFormat>Presentación en pantalla (4:3)</PresentationFormat>
  <Paragraphs>522</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Forma de onda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Achig</dc:creator>
  <cp:lastModifiedBy>Jose Achig</cp:lastModifiedBy>
  <cp:revision>170</cp:revision>
  <dcterms:created xsi:type="dcterms:W3CDTF">2013-01-19T20:36:26Z</dcterms:created>
  <dcterms:modified xsi:type="dcterms:W3CDTF">2013-01-25T18:21:03Z</dcterms:modified>
</cp:coreProperties>
</file>