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5"/>
  </p:notesMasterIdLst>
  <p:sldIdLst>
    <p:sldId id="258" r:id="rId2"/>
    <p:sldId id="278" r:id="rId3"/>
    <p:sldId id="277" r:id="rId4"/>
    <p:sldId id="257" r:id="rId5"/>
    <p:sldId id="260" r:id="rId6"/>
    <p:sldId id="256" r:id="rId7"/>
    <p:sldId id="279" r:id="rId8"/>
    <p:sldId id="259" r:id="rId9"/>
    <p:sldId id="262" r:id="rId10"/>
    <p:sldId id="264" r:id="rId11"/>
    <p:sldId id="265" r:id="rId12"/>
    <p:sldId id="266" r:id="rId13"/>
    <p:sldId id="267" r:id="rId14"/>
    <p:sldId id="268" r:id="rId15"/>
    <p:sldId id="280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1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D13"/>
    <a:srgbClr val="324D54"/>
    <a:srgbClr val="6698A6"/>
    <a:srgbClr val="FFCC00"/>
    <a:srgbClr val="009999"/>
    <a:srgbClr val="00CC66"/>
    <a:srgbClr val="C1211D"/>
    <a:srgbClr val="AFCFA5"/>
    <a:srgbClr val="A0D387"/>
    <a:srgbClr val="B1D9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50" d="100"/>
          <a:sy n="50" d="100"/>
        </p:scale>
        <p:origin x="-1854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17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12" Type="http://schemas.openxmlformats.org/officeDocument/2006/relationships/image" Target="../media/image52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11" Type="http://schemas.openxmlformats.org/officeDocument/2006/relationships/image" Target="../media/image51.wmf"/><Relationship Id="rId5" Type="http://schemas.openxmlformats.org/officeDocument/2006/relationships/image" Target="../media/image4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8A8BA-EB7D-4F62-8BC7-8EFACCDE402B}" type="datetimeFigureOut">
              <a:rPr lang="es-EC" smtClean="0"/>
              <a:pPr/>
              <a:t>30/09/2013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884DF-162D-48FC-ABA9-7D792F55BA3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884DF-162D-48FC-ABA9-7D792F55BA36}" type="slidenum">
              <a:rPr lang="es-EC" smtClean="0"/>
              <a:pPr/>
              <a:t>3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884DF-162D-48FC-ABA9-7D792F55BA36}" type="slidenum">
              <a:rPr lang="es-EC" smtClean="0"/>
              <a:pPr/>
              <a:t>7</a:t>
            </a:fld>
            <a:endParaRPr lang="es-EC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884DF-162D-48FC-ABA9-7D792F55BA36}" type="slidenum">
              <a:rPr lang="es-EC" smtClean="0"/>
              <a:pPr/>
              <a:t>15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97A58DDD-748C-4503-91E6-E07CE0D5CF8E}" type="datetimeFigureOut">
              <a:rPr lang="es-ES" smtClean="0"/>
              <a:pPr/>
              <a:t>30/09/2013</a:t>
            </a:fld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2ADEA273-ECDB-4C9D-AF08-7560AB301A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97A58DDD-748C-4503-91E6-E07CE0D5CF8E}" type="datetimeFigureOut">
              <a:rPr lang="es-ES" smtClean="0"/>
              <a:pPr/>
              <a:t>30/09/2013</a:t>
            </a:fld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2ADEA273-ECDB-4C9D-AF08-7560AB301A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97A58DDD-748C-4503-91E6-E07CE0D5CF8E}" type="datetimeFigureOut">
              <a:rPr lang="es-ES" smtClean="0"/>
              <a:pPr/>
              <a:t>30/09/2013</a:t>
            </a:fld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2ADEA273-ECDB-4C9D-AF08-7560AB301A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97A58DDD-748C-4503-91E6-E07CE0D5CF8E}" type="datetimeFigureOut">
              <a:rPr lang="es-ES" smtClean="0"/>
              <a:pPr/>
              <a:t>30/09/2013</a:t>
            </a:fld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2ADEA273-ECDB-4C9D-AF08-7560AB301A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4" name="2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97A58DDD-748C-4503-91E6-E07CE0D5CF8E}" type="datetimeFigureOut">
              <a:rPr lang="es-ES" smtClean="0"/>
              <a:pPr/>
              <a:t>30/09/2013</a:t>
            </a:fld>
            <a:endParaRPr lang="es-ES"/>
          </a:p>
        </p:txBody>
      </p:sp>
      <p:sp>
        <p:nvSpPr>
          <p:cNvPr id="5" name="3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4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2ADEA273-ECDB-4C9D-AF08-7560AB301A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97A58DDD-748C-4503-91E6-E07CE0D5CF8E}" type="datetimeFigureOut">
              <a:rPr lang="es-ES" smtClean="0"/>
              <a:pPr/>
              <a:t>30/09/2013</a:t>
            </a:fld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2ADEA273-ECDB-4C9D-AF08-7560AB301A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97A58DDD-748C-4503-91E6-E07CE0D5CF8E}" type="datetimeFigureOut">
              <a:rPr lang="es-ES" smtClean="0"/>
              <a:pPr/>
              <a:t>30/09/2013</a:t>
            </a:fld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2ADEA273-ECDB-4C9D-AF08-7560AB301A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97A58DDD-748C-4503-91E6-E07CE0D5CF8E}" type="datetimeFigureOut">
              <a:rPr lang="es-ES" smtClean="0"/>
              <a:pPr/>
              <a:t>30/09/2013</a:t>
            </a:fld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2ADEA273-ECDB-4C9D-AF08-7560AB301A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97A58DDD-748C-4503-91E6-E07CE0D5CF8E}" type="datetimeFigureOut">
              <a:rPr lang="es-ES" smtClean="0"/>
              <a:pPr/>
              <a:t>30/09/2013</a:t>
            </a:fld>
            <a:endParaRPr lang="es-ES"/>
          </a:p>
        </p:txBody>
      </p:sp>
      <p:sp>
        <p:nvSpPr>
          <p:cNvPr id="8" name="7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2ADEA273-ECDB-4C9D-AF08-7560AB301A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97A58DDD-748C-4503-91E6-E07CE0D5CF8E}" type="datetimeFigureOut">
              <a:rPr lang="es-ES" smtClean="0"/>
              <a:pPr/>
              <a:t>30/09/2013</a:t>
            </a:fld>
            <a:endParaRPr lang="es-ES"/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2ADEA273-ECDB-4C9D-AF08-7560AB301A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97A58DDD-748C-4503-91E6-E07CE0D5CF8E}" type="datetimeFigureOut">
              <a:rPr lang="es-ES" smtClean="0"/>
              <a:pPr/>
              <a:t>30/09/2013</a:t>
            </a:fld>
            <a:endParaRPr lang="es-ES"/>
          </a:p>
        </p:txBody>
      </p:sp>
      <p:sp>
        <p:nvSpPr>
          <p:cNvPr id="3" name="2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2ADEA273-ECDB-4C9D-AF08-7560AB301A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97A58DDD-748C-4503-91E6-E07CE0D5CF8E}" type="datetimeFigureOut">
              <a:rPr lang="es-ES" smtClean="0"/>
              <a:pPr/>
              <a:t>30/09/2013</a:t>
            </a:fld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2ADEA273-ECDB-4C9D-AF08-7560AB301A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5 Imagen" descr="PLANTILLA ESPE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5496" y="76946"/>
            <a:ext cx="9000996" cy="67364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fld id="{97A58DDD-748C-4503-91E6-E07CE0D5CF8E}" type="datetimeFigureOut">
              <a:rPr lang="es-ES" smtClean="0"/>
              <a:pPr/>
              <a:t>30/09/2013</a:t>
            </a:fld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fld id="{2ADEA273-ECDB-4C9D-AF08-7560AB301A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/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E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s-E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s-E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s-E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s-E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s-E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slide" Target="slide7.x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0.png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5.gif"/><Relationship Id="rId5" Type="http://schemas.openxmlformats.org/officeDocument/2006/relationships/oleObject" Target="../embeddings/oleObject21.bin"/><Relationship Id="rId10" Type="http://schemas.openxmlformats.org/officeDocument/2006/relationships/slide" Target="slide7.xml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20.gif"/><Relationship Id="rId18" Type="http://schemas.openxmlformats.org/officeDocument/2006/relationships/oleObject" Target="../embeddings/oleObject35.bin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28.bin"/><Relationship Id="rId12" Type="http://schemas.openxmlformats.org/officeDocument/2006/relationships/slide" Target="slide13.xml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3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5.gif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2.bin"/><Relationship Id="rId10" Type="http://schemas.openxmlformats.org/officeDocument/2006/relationships/slide" Target="slide2.xml"/><Relationship Id="rId19" Type="http://schemas.openxmlformats.org/officeDocument/2006/relationships/oleObject" Target="../embeddings/oleObject36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30.bin"/><Relationship Id="rId14" Type="http://schemas.openxmlformats.org/officeDocument/2006/relationships/oleObject" Target="../embeddings/oleObject3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56.jpeg"/><Relationship Id="rId3" Type="http://schemas.openxmlformats.org/officeDocument/2006/relationships/slide" Target="slide4.xml"/><Relationship Id="rId7" Type="http://schemas.openxmlformats.org/officeDocument/2006/relationships/image" Target="../media/image53.jpeg"/><Relationship Id="rId12" Type="http://schemas.openxmlformats.org/officeDocument/2006/relationships/slide" Target="slide1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11" Type="http://schemas.openxmlformats.org/officeDocument/2006/relationships/image" Target="../media/image55.jpeg"/><Relationship Id="rId5" Type="http://schemas.openxmlformats.org/officeDocument/2006/relationships/image" Target="../media/image4.png"/><Relationship Id="rId10" Type="http://schemas.openxmlformats.org/officeDocument/2006/relationships/slide" Target="slide18.xml"/><Relationship Id="rId4" Type="http://schemas.openxmlformats.org/officeDocument/2006/relationships/slide" Target="slide2.xml"/><Relationship Id="rId9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slide" Target="slide15.xml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5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62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63.jpeg"/><Relationship Id="rId7" Type="http://schemas.openxmlformats.org/officeDocument/2006/relationships/slide" Target="slide15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slide" Target="slide20.xml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7.xml"/><Relationship Id="rId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66.jpeg"/><Relationship Id="rId7" Type="http://schemas.openxmlformats.org/officeDocument/2006/relationships/slide" Target="slide15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slide" Target="slide19.xml"/><Relationship Id="rId4" Type="http://schemas.openxmlformats.org/officeDocument/2006/relationships/image" Target="../media/image67.jpeg"/><Relationship Id="rId9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slide" Target="slide2.xml"/><Relationship Id="rId4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4.xml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gif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0.jpeg"/><Relationship Id="rId3" Type="http://schemas.openxmlformats.org/officeDocument/2006/relationships/slide" Target="slide2.xml"/><Relationship Id="rId7" Type="http://schemas.openxmlformats.org/officeDocument/2006/relationships/image" Target="../media/image7.jpeg"/><Relationship Id="rId12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image" Target="../media/image9.jpeg"/><Relationship Id="rId5" Type="http://schemas.openxmlformats.org/officeDocument/2006/relationships/slide" Target="slide4.xml"/><Relationship Id="rId15" Type="http://schemas.openxmlformats.org/officeDocument/2006/relationships/image" Target="../media/image11.jpeg"/><Relationship Id="rId10" Type="http://schemas.openxmlformats.org/officeDocument/2006/relationships/slide" Target="slide12.xml"/><Relationship Id="rId4" Type="http://schemas.openxmlformats.org/officeDocument/2006/relationships/image" Target="../media/image4.png"/><Relationship Id="rId9" Type="http://schemas.openxmlformats.org/officeDocument/2006/relationships/image" Target="../media/image8.jpeg"/><Relationship Id="rId1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5.gi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slide" Target="slide7.xml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0.gif"/><Relationship Id="rId1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slide" Target="slide8.xml"/><Relationship Id="rId3" Type="http://schemas.openxmlformats.org/officeDocument/2006/relationships/image" Target="../media/image28.jpeg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slide" Target="slide7.xml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683568" y="980728"/>
            <a:ext cx="8460432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2500" b="1" i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CARRERA DE TECNOLOGÍA ELECTROMECÁNICA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100" b="1" i="1" noProof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</a:rPr>
              <a:t>  </a:t>
            </a:r>
            <a:r>
              <a:rPr lang="es-EC" sz="2500" b="1" i="1" dirty="0" smtClean="0">
                <a:solidFill>
                  <a:srgbClr val="1C5D13"/>
                </a:solidFill>
                <a:latin typeface="Times New Roman" pitchFamily="18" charset="0"/>
                <a:cs typeface="Times New Roman" pitchFamily="18" charset="0"/>
              </a:rPr>
              <a:t>PROYECTO DE GRADUACIÓN </a:t>
            </a:r>
            <a:endParaRPr lang="es-ES" sz="2500" b="1" i="1" dirty="0">
              <a:solidFill>
                <a:srgbClr val="1C5D1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403648" y="3068960"/>
            <a:ext cx="7344816" cy="10801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“Diseño e Implementación del Sistema de  Movimiento Longitudinal Controlado del Puente Grúa de 500 Kilogramos del Centro de Mantenimiento  de la Aviación del Ejercito N.- 15 (CEMAE-15)”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</a:b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</a:b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195736" y="4149080"/>
            <a:ext cx="5688632" cy="10081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</a:br>
            <a:r>
              <a:rPr kumimoji="0" lang="es-EC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05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s-EC" sz="105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s-EC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WILMER GERARDO PALMA JAMI</a:t>
            </a:r>
            <a:br>
              <a:rPr kumimoji="0" lang="es-EC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s-EC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RUBEN SANTIAGO MORILLO MADERA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1143000"/>
          </a:xfrm>
        </p:spPr>
        <p:txBody>
          <a:bodyPr/>
          <a:lstStyle/>
          <a:p>
            <a:r>
              <a:rPr lang="es-ES" sz="3200" b="1" i="1" dirty="0" smtClean="0">
                <a:solidFill>
                  <a:srgbClr val="FF0000"/>
                </a:solidFill>
              </a:rPr>
              <a:t>SELECCIÓN DEL RELÉ TÉRMICO</a:t>
            </a:r>
            <a:endParaRPr lang="es-ES" sz="3200" b="1" i="1" dirty="0">
              <a:solidFill>
                <a:srgbClr val="FF0000"/>
              </a:solidFill>
            </a:endParaRPr>
          </a:p>
        </p:txBody>
      </p:sp>
      <p:pic>
        <p:nvPicPr>
          <p:cNvPr id="3" name="2 Imagen" descr="C:\Users\USUARIO\Desktop\fotos de la implementacion de la tesis\equipo\DSC08107.JPG"/>
          <p:cNvPicPr/>
          <p:nvPr/>
        </p:nvPicPr>
        <p:blipFill>
          <a:blip r:embed="rId3" cstate="print"/>
          <a:srcRect l="28524" t="13519" r="24005" b="17481"/>
          <a:stretch>
            <a:fillRect/>
          </a:stretch>
        </p:blipFill>
        <p:spPr bwMode="auto">
          <a:xfrm>
            <a:off x="2195736" y="1916832"/>
            <a:ext cx="2148434" cy="2144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5580112" y="1988840"/>
          <a:ext cx="1947489" cy="720080"/>
        </p:xfrm>
        <a:graphic>
          <a:graphicData uri="http://schemas.openxmlformats.org/presentationml/2006/ole">
            <p:oleObj spid="_x0000_s22530" name="Ecuación" r:id="rId4" imgW="1117600" imgH="419100" progId="Equation.3">
              <p:embed/>
            </p:oleObj>
          </a:graphicData>
        </a:graphic>
      </p:graphicFrame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5529263" y="2924175"/>
          <a:ext cx="2851150" cy="649288"/>
        </p:xfrm>
        <a:graphic>
          <a:graphicData uri="http://schemas.openxmlformats.org/presentationml/2006/ole">
            <p:oleObj spid="_x0000_s22529" name="Ecuación" r:id="rId5" imgW="1714320" imgH="393480" progId="Equation.3">
              <p:embed/>
            </p:oleObj>
          </a:graphicData>
        </a:graphic>
      </p:graphicFrame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87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932040" y="3927539"/>
            <a:ext cx="38884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EC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P. térmica =In x </a:t>
            </a:r>
            <a:r>
              <a:rPr kumimoji="0" lang="es-EC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Fs</a:t>
            </a:r>
            <a:r>
              <a:rPr kumimoji="0" lang="es-EC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=2.3 x1.15= 2.6 A</a:t>
            </a:r>
            <a:endParaRPr kumimoji="0" lang="es-EC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1" descr="C:\Users\USUARIO\Desktop\Tesis\Grua\Grua_Salesiana\motorreductor\reductores-de-velocidad-o-motorreductores_files\logo_starmedia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5373216"/>
            <a:ext cx="504056" cy="5040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6896" y="620688"/>
            <a:ext cx="8229600" cy="1143000"/>
          </a:xfrm>
        </p:spPr>
        <p:txBody>
          <a:bodyPr/>
          <a:lstStyle/>
          <a:p>
            <a:r>
              <a:rPr lang="es-ES" sz="2800" b="1" i="1" dirty="0" smtClean="0">
                <a:solidFill>
                  <a:srgbClr val="FF0000"/>
                </a:solidFill>
              </a:rPr>
              <a:t>SELECCIÓN DEL CONTACTOR Y EL FINAL DE CARRERA</a:t>
            </a:r>
            <a:endParaRPr lang="es-ES" sz="2800" b="1" i="1" dirty="0">
              <a:solidFill>
                <a:srgbClr val="FF0000"/>
              </a:solidFill>
            </a:endParaRPr>
          </a:p>
        </p:txBody>
      </p:sp>
      <p:pic>
        <p:nvPicPr>
          <p:cNvPr id="3" name="2 Imagen" descr="C:\Users\USUARIO\Desktop\fotos de la implementacion de la tesis\equipo\DSC08112.JPG"/>
          <p:cNvPicPr/>
          <p:nvPr/>
        </p:nvPicPr>
        <p:blipFill>
          <a:blip r:embed="rId2" cstate="print"/>
          <a:srcRect l="11530" t="16720" r="9766" b="8489"/>
          <a:stretch>
            <a:fillRect/>
          </a:stretch>
        </p:blipFill>
        <p:spPr bwMode="auto">
          <a:xfrm>
            <a:off x="2195736" y="2060848"/>
            <a:ext cx="2088232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3 Imagen" descr="C:\Users\USUARIO\Desktop\fotos de la implementacion de la tesis\equipo\DSC08114.JPG"/>
          <p:cNvPicPr/>
          <p:nvPr/>
        </p:nvPicPr>
        <p:blipFill>
          <a:blip r:embed="rId3" cstate="print"/>
          <a:srcRect t="20849" b="18657"/>
          <a:stretch>
            <a:fillRect/>
          </a:stretch>
        </p:blipFill>
        <p:spPr bwMode="auto">
          <a:xfrm>
            <a:off x="5220072" y="2780928"/>
            <a:ext cx="3324184" cy="1508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" descr="C:\Users\USUARIO\Desktop\Tesis\Grua\Grua_Salesiana\motorreductor\reductores-de-velocidad-o-motorreductores_files\logo_starmedia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373216"/>
            <a:ext cx="504056" cy="5040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792088"/>
          </a:xfrm>
        </p:spPr>
        <p:txBody>
          <a:bodyPr/>
          <a:lstStyle/>
          <a:p>
            <a:r>
              <a:rPr lang="es-ES" sz="3200" b="1" i="1" dirty="0" smtClean="0">
                <a:solidFill>
                  <a:srgbClr val="FF0000"/>
                </a:solidFill>
              </a:rPr>
              <a:t>SELECCIÓN DE EL BREAKER Y LA BOTONERA</a:t>
            </a:r>
            <a:endParaRPr lang="es-ES" sz="3200" b="1" i="1" dirty="0">
              <a:solidFill>
                <a:srgbClr val="FF0000"/>
              </a:solidFill>
            </a:endParaRPr>
          </a:p>
        </p:txBody>
      </p:sp>
      <p:pic>
        <p:nvPicPr>
          <p:cNvPr id="3" name="2 Imagen" descr="C:\Users\USUARIO\Desktop\fotos de la implementacion de la tesis\equipo\DSC08122.JPG"/>
          <p:cNvPicPr/>
          <p:nvPr/>
        </p:nvPicPr>
        <p:blipFill>
          <a:blip r:embed="rId2" cstate="print"/>
          <a:srcRect l="26711" t="9737" r="11809"/>
          <a:stretch>
            <a:fillRect/>
          </a:stretch>
        </p:blipFill>
        <p:spPr bwMode="auto">
          <a:xfrm>
            <a:off x="1979712" y="1844824"/>
            <a:ext cx="2016224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979712" y="4365104"/>
            <a:ext cx="25202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Marca Schneider.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Posee 3 entradas y 3 salidas.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Corriente nominal 10 A.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Voltaje 220 V.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5 Imagen" descr="C:\Users\USUARIO\Desktop\fotos de la implementacion de la tesis\botonera\DSC082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795539"/>
            <a:ext cx="1765155" cy="23535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932040" y="4437112"/>
            <a:ext cx="39604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Temperatura de servicio: de -25º + 70º. 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Pasacables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 goma con secciones variables. 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Vida mecánica en pulsadores y selectores: 1 millón de maniobras. 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1" descr="C:\Users\USUARIO\Desktop\Tesis\Grua\Grua_Salesiana\motorreductor\reductores-de-velocidad-o-motorreductores_files\logo_starmedia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373216"/>
            <a:ext cx="504056" cy="5040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4888" y="557808"/>
            <a:ext cx="8229600" cy="1143000"/>
          </a:xfrm>
        </p:spPr>
        <p:txBody>
          <a:bodyPr/>
          <a:lstStyle/>
          <a:p>
            <a:r>
              <a:rPr lang="es-ES" sz="3200" b="1" i="1" dirty="0" smtClean="0">
                <a:solidFill>
                  <a:srgbClr val="FF0000"/>
                </a:solidFill>
              </a:rPr>
              <a:t>SELECCIÓN DEL EJE DE TRANSMISIÓN</a:t>
            </a:r>
            <a:endParaRPr lang="es-ES" sz="32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890645" y="1988841"/>
          <a:ext cx="1737139" cy="301274"/>
        </p:xfrm>
        <a:graphic>
          <a:graphicData uri="http://schemas.openxmlformats.org/presentationml/2006/ole">
            <p:oleObj spid="_x0000_s24581" name="Ecuación" r:id="rId3" imgW="875920" imgH="177723" progId="Equation.3">
              <p:embed/>
            </p:oleObj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890644" y="2420889"/>
          <a:ext cx="1521116" cy="337089"/>
        </p:xfrm>
        <a:graphic>
          <a:graphicData uri="http://schemas.openxmlformats.org/presentationml/2006/ole">
            <p:oleObj spid="_x0000_s24580" name="Ecuación" r:id="rId4" imgW="685502" imgH="177723" progId="Equation.3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827585" y="2852936"/>
          <a:ext cx="1728191" cy="306383"/>
        </p:xfrm>
        <a:graphic>
          <a:graphicData uri="http://schemas.openxmlformats.org/presentationml/2006/ole">
            <p:oleObj spid="_x0000_s24579" name="Ecuación" r:id="rId5" imgW="952087" imgH="190417" progId="Equation.3">
              <p:embed/>
            </p:oleObj>
          </a:graphicData>
        </a:graphic>
      </p:graphicFrame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827585" y="3212976"/>
          <a:ext cx="864096" cy="328267"/>
        </p:xfrm>
        <a:graphic>
          <a:graphicData uri="http://schemas.openxmlformats.org/presentationml/2006/ole">
            <p:oleObj spid="_x0000_s24578" name="Ecuación" r:id="rId6" imgW="405872" imgH="177569" progId="Equation.3">
              <p:embed/>
            </p:oleObj>
          </a:graphicData>
        </a:graphic>
      </p:graphicFrame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827585" y="3573016"/>
          <a:ext cx="1728192" cy="374469"/>
        </p:xfrm>
        <a:graphic>
          <a:graphicData uri="http://schemas.openxmlformats.org/presentationml/2006/ole">
            <p:oleObj spid="_x0000_s24577" name="Ecuación" r:id="rId7" imgW="863225" imgH="203112" progId="Equation.3">
              <p:embed/>
            </p:oleObj>
          </a:graphicData>
        </a:graphic>
      </p:graphicFrame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899592" y="1412776"/>
            <a:ext cx="18189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Datos: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628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3" name="12 Imagen"/>
          <p:cNvPicPr/>
          <p:nvPr/>
        </p:nvPicPr>
        <p:blipFill>
          <a:blip r:embed="rId8" cstate="print"/>
          <a:srcRect l="27000" t="30089" r="4867" b="13494"/>
          <a:stretch>
            <a:fillRect/>
          </a:stretch>
        </p:blipFill>
        <p:spPr bwMode="auto">
          <a:xfrm>
            <a:off x="6084168" y="2348880"/>
            <a:ext cx="2592288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4587" name="Object 11"/>
          <p:cNvGraphicFramePr>
            <a:graphicFrameLocks noChangeAspect="1"/>
          </p:cNvGraphicFramePr>
          <p:nvPr/>
        </p:nvGraphicFramePr>
        <p:xfrm>
          <a:off x="827585" y="3933056"/>
          <a:ext cx="1440160" cy="867518"/>
        </p:xfrm>
        <a:graphic>
          <a:graphicData uri="http://schemas.openxmlformats.org/presentationml/2006/ole">
            <p:oleObj spid="_x0000_s24587" name="Ecuación" r:id="rId9" imgW="698400" imgH="457200" progId="Equation.3">
              <p:embed/>
            </p:oleObj>
          </a:graphicData>
        </a:graphic>
      </p:graphicFrame>
      <p:pic>
        <p:nvPicPr>
          <p:cNvPr id="14" name="Picture 1" descr="C:\Users\USUARIO\Desktop\Tesis\Grua\Grua_Salesiana\motorreductor\reductores-de-velocidad-o-motorreductores_files\logo_starmedia.gi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5373216"/>
            <a:ext cx="504056" cy="504056"/>
          </a:xfrm>
          <a:prstGeom prst="rect">
            <a:avLst/>
          </a:prstGeom>
          <a:noFill/>
        </p:spPr>
      </p:pic>
      <p:pic>
        <p:nvPicPr>
          <p:cNvPr id="24588" name="Picture 12" descr="E:\Users\Wilmer\Desktop\inventor 2011\x86\es-ES\acadm\Acad\Setup\es-ES\Docs\images\ac.chickletred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44408" y="5229200"/>
            <a:ext cx="792088" cy="534917"/>
          </a:xfrm>
          <a:prstGeom prst="rect">
            <a:avLst/>
          </a:prstGeom>
          <a:noFill/>
        </p:spPr>
      </p:pic>
      <p:pic>
        <p:nvPicPr>
          <p:cNvPr id="16" name="15 Imagen"/>
          <p:cNvPicPr/>
          <p:nvPr/>
        </p:nvPicPr>
        <p:blipFill>
          <a:blip r:embed="rId13" cstate="print"/>
          <a:srcRect l="35041" t="71285" r="18666" b="6086"/>
          <a:stretch>
            <a:fillRect/>
          </a:stretch>
        </p:blipFill>
        <p:spPr bwMode="auto">
          <a:xfrm>
            <a:off x="2627784" y="2592935"/>
            <a:ext cx="3168352" cy="1124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71800" y="188640"/>
            <a:ext cx="5601816" cy="720080"/>
          </a:xfrm>
        </p:spPr>
        <p:txBody>
          <a:bodyPr/>
          <a:lstStyle/>
          <a:p>
            <a:r>
              <a:rPr lang="es-ES" sz="3200" b="1" i="1" dirty="0" smtClean="0">
                <a:solidFill>
                  <a:srgbClr val="FF0000"/>
                </a:solidFill>
              </a:rPr>
              <a:t>SELECCIÓN DEL EJE DE TRANSMISIÓN</a:t>
            </a:r>
            <a:endParaRPr lang="es-ES" sz="3200" b="1" i="1" dirty="0">
              <a:solidFill>
                <a:srgbClr val="FF0000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644008" y="991616"/>
            <a:ext cx="16561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400" b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Resultados</a:t>
            </a:r>
            <a:r>
              <a:rPr kumimoji="0" lang="es-EC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628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4" name="13 Imagen" descr="C:\Users\USUARIO\Desktop\fotos de la implementacion de la tesis\fotos 27-08-2013\DSC08035.JPG"/>
          <p:cNvPicPr/>
          <p:nvPr/>
        </p:nvPicPr>
        <p:blipFill>
          <a:blip r:embed="rId3" cstate="print"/>
          <a:srcRect t="25758" b="42424"/>
          <a:stretch>
            <a:fillRect/>
          </a:stretch>
        </p:blipFill>
        <p:spPr bwMode="auto">
          <a:xfrm>
            <a:off x="2771800" y="4725144"/>
            <a:ext cx="4464496" cy="936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7661" name="Object 13"/>
          <p:cNvGraphicFramePr>
            <a:graphicFrameLocks noChangeAspect="1"/>
          </p:cNvGraphicFramePr>
          <p:nvPr/>
        </p:nvGraphicFramePr>
        <p:xfrm>
          <a:off x="1475656" y="2636912"/>
          <a:ext cx="1368151" cy="307136"/>
        </p:xfrm>
        <a:graphic>
          <a:graphicData uri="http://schemas.openxmlformats.org/presentationml/2006/ole">
            <p:oleObj spid="_x0000_s27661" name="Ecuación" r:id="rId4" imgW="926698" imgH="203112" progId="Equation.3">
              <p:embed/>
            </p:oleObj>
          </a:graphicData>
        </a:graphic>
      </p:graphicFrame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1475657" y="3068961"/>
          <a:ext cx="1656184" cy="357216"/>
        </p:xfrm>
        <a:graphic>
          <a:graphicData uri="http://schemas.openxmlformats.org/presentationml/2006/ole">
            <p:oleObj spid="_x0000_s27658" name="Ecuación" r:id="rId5" imgW="977900" imgH="228600" progId="Equation.3">
              <p:embed/>
            </p:oleObj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1475657" y="3573016"/>
          <a:ext cx="648071" cy="306981"/>
        </p:xfrm>
        <a:graphic>
          <a:graphicData uri="http://schemas.openxmlformats.org/presentationml/2006/ole">
            <p:oleObj spid="_x0000_s27655" name="Ecuación" r:id="rId6" imgW="368140" imgH="165028" progId="Equation.3">
              <p:embed/>
            </p:oleObj>
          </a:graphicData>
        </a:graphic>
      </p:graphicFrame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32352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9" name="1 Título"/>
          <p:cNvSpPr txBox="1">
            <a:spLocks/>
          </p:cNvSpPr>
          <p:nvPr/>
        </p:nvSpPr>
        <p:spPr>
          <a:xfrm>
            <a:off x="467544" y="1268760"/>
            <a:ext cx="3240360" cy="7920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Análisis de Torsión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3419872" y="1268760"/>
            <a:ext cx="3240360" cy="7920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Análisis de Flexión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27669" name="Object 21"/>
          <p:cNvGraphicFramePr>
            <a:graphicFrameLocks noChangeAspect="1"/>
          </p:cNvGraphicFramePr>
          <p:nvPr/>
        </p:nvGraphicFramePr>
        <p:xfrm>
          <a:off x="4211960" y="3573016"/>
          <a:ext cx="1277937" cy="285750"/>
        </p:xfrm>
        <a:graphic>
          <a:graphicData uri="http://schemas.openxmlformats.org/presentationml/2006/ole">
            <p:oleObj spid="_x0000_s27669" name="Equation" r:id="rId7" imgW="939600" imgH="203040" progId="Equation.3">
              <p:embed/>
            </p:oleObj>
          </a:graphicData>
        </a:graphic>
      </p:graphicFrame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27671" name="Object 23"/>
          <p:cNvGraphicFramePr>
            <a:graphicFrameLocks noChangeAspect="1"/>
          </p:cNvGraphicFramePr>
          <p:nvPr/>
        </p:nvGraphicFramePr>
        <p:xfrm>
          <a:off x="4211960" y="4005064"/>
          <a:ext cx="864096" cy="297964"/>
        </p:xfrm>
        <a:graphic>
          <a:graphicData uri="http://schemas.openxmlformats.org/presentationml/2006/ole">
            <p:oleObj spid="_x0000_s27671" name="Ecuación" r:id="rId8" imgW="545863" imgH="190417" progId="Equation.3">
              <p:embed/>
            </p:oleObj>
          </a:graphicData>
        </a:graphic>
      </p:graphicFrame>
      <p:sp>
        <p:nvSpPr>
          <p:cNvPr id="35" name="1 Título"/>
          <p:cNvSpPr txBox="1">
            <a:spLocks/>
          </p:cNvSpPr>
          <p:nvPr/>
        </p:nvSpPr>
        <p:spPr>
          <a:xfrm>
            <a:off x="6444208" y="1484784"/>
            <a:ext cx="2520280" cy="5760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Factor de Seguridad Torsión / Flexión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27673" name="Object 25"/>
          <p:cNvGraphicFramePr>
            <a:graphicFrameLocks noChangeAspect="1"/>
          </p:cNvGraphicFramePr>
          <p:nvPr/>
        </p:nvGraphicFramePr>
        <p:xfrm>
          <a:off x="7380312" y="5013176"/>
          <a:ext cx="864096" cy="382728"/>
        </p:xfrm>
        <a:graphic>
          <a:graphicData uri="http://schemas.openxmlformats.org/presentationml/2006/ole">
            <p:oleObj spid="_x0000_s27673" name="Ecuación" r:id="rId9" imgW="469800" imgH="203040" progId="Equation.3">
              <p:embed/>
            </p:oleObj>
          </a:graphicData>
        </a:graphic>
      </p:graphicFrame>
      <p:pic>
        <p:nvPicPr>
          <p:cNvPr id="21" name="Picture 1" descr="C:\Users\USUARIO\Desktop\Tesis\Grua\Grua_Salesiana\motorreductor\reductores-de-velocidad-o-motorreductores_files\logo_starmedia.gi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5373216"/>
            <a:ext cx="504056" cy="504056"/>
          </a:xfrm>
          <a:prstGeom prst="rect">
            <a:avLst/>
          </a:prstGeom>
          <a:noFill/>
        </p:spPr>
      </p:pic>
      <p:pic>
        <p:nvPicPr>
          <p:cNvPr id="22" name="Picture 12" descr="E:\Users\Wilmer\Desktop\inventor 2011\x86\es-ES\acadm\Acad\Setup\es-ES\Docs\images\ac.chickletred.gif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0800000">
            <a:off x="8244408" y="5255177"/>
            <a:ext cx="720080" cy="460311"/>
          </a:xfrm>
          <a:prstGeom prst="rect">
            <a:avLst/>
          </a:prstGeom>
          <a:noFill/>
        </p:spPr>
      </p:pic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3" name="Object 26"/>
          <p:cNvGraphicFramePr>
            <a:graphicFrameLocks noChangeAspect="1"/>
          </p:cNvGraphicFramePr>
          <p:nvPr/>
        </p:nvGraphicFramePr>
        <p:xfrm>
          <a:off x="1475656" y="1916832"/>
          <a:ext cx="864096" cy="624347"/>
        </p:xfrm>
        <a:graphic>
          <a:graphicData uri="http://schemas.openxmlformats.org/presentationml/2006/ole">
            <p:oleObj spid="_x0000_s27674" name="Equation" r:id="rId14" imgW="545863" imgH="393529" progId="Equation.3">
              <p:embed/>
            </p:oleObj>
          </a:graphicData>
        </a:graphic>
      </p:graphicFrame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27676" name="Object 28"/>
          <p:cNvGraphicFramePr>
            <a:graphicFrameLocks noChangeAspect="1"/>
          </p:cNvGraphicFramePr>
          <p:nvPr/>
        </p:nvGraphicFramePr>
        <p:xfrm>
          <a:off x="4139952" y="1988840"/>
          <a:ext cx="982812" cy="596132"/>
        </p:xfrm>
        <a:graphic>
          <a:graphicData uri="http://schemas.openxmlformats.org/presentationml/2006/ole">
            <p:oleObj spid="_x0000_s27676" name="Equation" r:id="rId15" imgW="672808" imgH="406224" progId="Equation.3">
              <p:embed/>
            </p:oleObj>
          </a:graphicData>
        </a:graphic>
      </p:graphicFrame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27678" name="Object 30"/>
          <p:cNvGraphicFramePr>
            <a:graphicFrameLocks noChangeAspect="1"/>
          </p:cNvGraphicFramePr>
          <p:nvPr/>
        </p:nvGraphicFramePr>
        <p:xfrm>
          <a:off x="1763688" y="4725144"/>
          <a:ext cx="856737" cy="815091"/>
        </p:xfrm>
        <a:graphic>
          <a:graphicData uri="http://schemas.openxmlformats.org/presentationml/2006/ole">
            <p:oleObj spid="_x0000_s27678" name="Equation" r:id="rId16" imgW="457200" imgH="431800" progId="Equation.3">
              <p:embed/>
            </p:oleObj>
          </a:graphicData>
        </a:graphic>
      </p:graphicFrame>
      <p:sp>
        <p:nvSpPr>
          <p:cNvPr id="27681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27680" name="Object 32"/>
          <p:cNvGraphicFramePr>
            <a:graphicFrameLocks noChangeAspect="1"/>
          </p:cNvGraphicFramePr>
          <p:nvPr/>
        </p:nvGraphicFramePr>
        <p:xfrm>
          <a:off x="6804248" y="2276872"/>
          <a:ext cx="2088232" cy="575283"/>
        </p:xfrm>
        <a:graphic>
          <a:graphicData uri="http://schemas.openxmlformats.org/presentationml/2006/ole">
            <p:oleObj spid="_x0000_s27680" name="Equation" r:id="rId17" imgW="1460500" imgH="419100" progId="Equation.3">
              <p:embed/>
            </p:oleObj>
          </a:graphicData>
        </a:graphic>
      </p:graphicFrame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27682" name="Object 34"/>
          <p:cNvGraphicFramePr>
            <a:graphicFrameLocks noChangeAspect="1"/>
          </p:cNvGraphicFramePr>
          <p:nvPr/>
        </p:nvGraphicFramePr>
        <p:xfrm>
          <a:off x="6876256" y="3068960"/>
          <a:ext cx="1691907" cy="540891"/>
        </p:xfrm>
        <a:graphic>
          <a:graphicData uri="http://schemas.openxmlformats.org/presentationml/2006/ole">
            <p:oleObj spid="_x0000_s27682" name="Equation" r:id="rId18" imgW="1244600" imgH="393700" progId="Equation.3">
              <p:embed/>
            </p:oleObj>
          </a:graphicData>
        </a:graphic>
      </p:graphicFrame>
      <p:sp>
        <p:nvSpPr>
          <p:cNvPr id="27685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27684" name="Object 36"/>
          <p:cNvGraphicFramePr>
            <a:graphicFrameLocks noChangeAspect="1"/>
          </p:cNvGraphicFramePr>
          <p:nvPr/>
        </p:nvGraphicFramePr>
        <p:xfrm>
          <a:off x="4283968" y="2636912"/>
          <a:ext cx="843912" cy="504056"/>
        </p:xfrm>
        <a:graphic>
          <a:graphicData uri="http://schemas.openxmlformats.org/presentationml/2006/ole">
            <p:oleObj spid="_x0000_s27684" name="Equation" r:id="rId19" imgW="698500" imgH="4191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>
            <a:hlinkClick r:id="rId3" action="ppaction://hlinksldjump"/>
          </p:cNvPr>
          <p:cNvSpPr/>
          <p:nvPr/>
        </p:nvSpPr>
        <p:spPr>
          <a:xfrm>
            <a:off x="1115616" y="1556792"/>
            <a:ext cx="2448272" cy="720080"/>
          </a:xfrm>
          <a:prstGeom prst="roundRect">
            <a:avLst>
              <a:gd name="adj" fmla="val 45768"/>
            </a:avLst>
          </a:prstGeom>
          <a:solidFill>
            <a:srgbClr val="6698A6"/>
          </a:solidFill>
          <a:ln>
            <a:solidFill>
              <a:srgbClr val="324D54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HeroicExtremeRightFacing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  <a:latin typeface="Arial Black" pitchFamily="34" charset="0"/>
              </a:rPr>
              <a:t>DIS</a:t>
            </a:r>
            <a:r>
              <a:rPr lang="es-EC" sz="2400" b="1" dirty="0" smtClean="0">
                <a:solidFill>
                  <a:schemeClr val="tx1"/>
                </a:solidFill>
                <a:latin typeface="Arial Black" pitchFamily="34" charset="0"/>
              </a:rPr>
              <a:t>E</a:t>
            </a:r>
            <a:r>
              <a:rPr lang="es-EC" sz="2400" b="1" dirty="0" smtClean="0">
                <a:solidFill>
                  <a:schemeClr val="tx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Ñ</a:t>
            </a:r>
            <a:r>
              <a:rPr lang="es-EC" sz="2400" b="1" dirty="0" smtClean="0">
                <a:solidFill>
                  <a:schemeClr val="tx1"/>
                </a:solidFill>
                <a:latin typeface="Arial Black" pitchFamily="34" charset="0"/>
              </a:rPr>
              <a:t>O</a:t>
            </a:r>
            <a:r>
              <a:rPr lang="en-US" sz="2400" dirty="0" smtClean="0">
                <a:latin typeface="Arial Black" pitchFamily="34" charset="0"/>
              </a:rPr>
              <a:t> </a:t>
            </a:r>
            <a:endParaRPr lang="es-EC" dirty="0"/>
          </a:p>
        </p:txBody>
      </p:sp>
      <p:cxnSp>
        <p:nvCxnSpPr>
          <p:cNvPr id="15" name="14 Conector curvado"/>
          <p:cNvCxnSpPr/>
          <p:nvPr/>
        </p:nvCxnSpPr>
        <p:spPr>
          <a:xfrm>
            <a:off x="3203848" y="1772816"/>
            <a:ext cx="2016224" cy="504056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E:\Users\Wilmer\Desktop\inventor 2011\x86\inventor\Program Files\Common Files Folder\Autodesk Shared\AdLM\R1\de-DE\Webdepot\LicAct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440" y="5157192"/>
            <a:ext cx="576064" cy="576064"/>
          </a:xfrm>
          <a:prstGeom prst="rect">
            <a:avLst/>
          </a:prstGeom>
          <a:noFill/>
        </p:spPr>
      </p:pic>
      <p:cxnSp>
        <p:nvCxnSpPr>
          <p:cNvPr id="11" name="10 Conector curvado"/>
          <p:cNvCxnSpPr/>
          <p:nvPr/>
        </p:nvCxnSpPr>
        <p:spPr>
          <a:xfrm flipV="1">
            <a:off x="3131840" y="836712"/>
            <a:ext cx="2160240" cy="936104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 redondeado">
            <a:hlinkClick r:id="rId3" action="ppaction://hlinksldjump"/>
          </p:cNvPr>
          <p:cNvSpPr/>
          <p:nvPr/>
        </p:nvSpPr>
        <p:spPr>
          <a:xfrm>
            <a:off x="827584" y="4077072"/>
            <a:ext cx="3384376" cy="720080"/>
          </a:xfrm>
          <a:prstGeom prst="roundRect">
            <a:avLst>
              <a:gd name="adj" fmla="val 45768"/>
            </a:avLst>
          </a:prstGeom>
          <a:solidFill>
            <a:srgbClr val="6698A6"/>
          </a:solidFill>
          <a:ln>
            <a:solidFill>
              <a:srgbClr val="324D54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HeroicExtremeRightFacing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200" dirty="0" smtClean="0">
                <a:latin typeface="Arial Black" pitchFamily="34" charset="0"/>
              </a:rPr>
              <a:t>IMPLEMENTACIÓN </a:t>
            </a:r>
            <a:r>
              <a:rPr lang="en-US" sz="2200" dirty="0" smtClean="0">
                <a:latin typeface="Arial Black" pitchFamily="34" charset="0"/>
              </a:rPr>
              <a:t> </a:t>
            </a:r>
            <a:endParaRPr lang="es-EC" sz="2200" dirty="0"/>
          </a:p>
        </p:txBody>
      </p:sp>
      <p:cxnSp>
        <p:nvCxnSpPr>
          <p:cNvPr id="23" name="22 Conector curvado"/>
          <p:cNvCxnSpPr/>
          <p:nvPr/>
        </p:nvCxnSpPr>
        <p:spPr>
          <a:xfrm>
            <a:off x="3707904" y="4365104"/>
            <a:ext cx="1872208" cy="576064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curvado"/>
          <p:cNvCxnSpPr/>
          <p:nvPr/>
        </p:nvCxnSpPr>
        <p:spPr>
          <a:xfrm flipV="1">
            <a:off x="3635896" y="3789040"/>
            <a:ext cx="1800200" cy="576064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36 Imagen" descr="C:\Users\USUARIO\Desktop\fotos de la implementacion de la tesis\fotos 27-08-2013\DSC08076.JPG">
            <a:hlinkClick r:id="rId6" action="ppaction://hlinksldjump"/>
          </p:cNvPr>
          <p:cNvPicPr/>
          <p:nvPr/>
        </p:nvPicPr>
        <p:blipFill>
          <a:blip r:embed="rId7" cstate="print"/>
          <a:srcRect b="32143"/>
          <a:stretch>
            <a:fillRect/>
          </a:stretch>
        </p:blipFill>
        <p:spPr bwMode="auto">
          <a:xfrm>
            <a:off x="5580112" y="116632"/>
            <a:ext cx="2376264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37 Imagen" descr="C:\Users\USUARIO\Desktop\fotos de la implementacion de la tesis\fotos 27-08-2013\DSC08066.JPG">
            <a:hlinkClick r:id="rId8" action="ppaction://hlinksldjump"/>
          </p:cNvPr>
          <p:cNvPicPr/>
          <p:nvPr/>
        </p:nvPicPr>
        <p:blipFill>
          <a:blip r:embed="rId9" cstate="print"/>
          <a:srcRect b="11765"/>
          <a:stretch>
            <a:fillRect/>
          </a:stretch>
        </p:blipFill>
        <p:spPr bwMode="auto">
          <a:xfrm>
            <a:off x="5652120" y="1556793"/>
            <a:ext cx="2304256" cy="1152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" name="42 Imagen" descr="C:\Users\USUARIO\Desktop\fotos de la implementacion de la tesis\fotos 27-08-2013\DSC08084.JPG">
            <a:hlinkClick r:id="rId10" action="ppaction://hlinksldjump"/>
          </p:cNvPr>
          <p:cNvPicPr/>
          <p:nvPr/>
        </p:nvPicPr>
        <p:blipFill>
          <a:blip r:embed="rId11" cstate="print"/>
          <a:srcRect b="15000"/>
          <a:stretch>
            <a:fillRect/>
          </a:stretch>
        </p:blipFill>
        <p:spPr bwMode="auto">
          <a:xfrm>
            <a:off x="5652120" y="2996952"/>
            <a:ext cx="2304256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" name="43 Imagen" descr="G:\fotos de la implementacion de la tesis\diseno electrico\DSC08123.JPG">
            <a:hlinkClick r:id="rId12" action="ppaction://hlinksldjump"/>
          </p:cNvPr>
          <p:cNvPicPr/>
          <p:nvPr/>
        </p:nvPicPr>
        <p:blipFill>
          <a:blip r:embed="rId13" cstate="print"/>
          <a:srcRect t="25357" r="8114" b="15084"/>
          <a:stretch>
            <a:fillRect/>
          </a:stretch>
        </p:blipFill>
        <p:spPr bwMode="auto">
          <a:xfrm>
            <a:off x="5652120" y="4437112"/>
            <a:ext cx="2376264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691680" y="980728"/>
            <a:ext cx="70202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800" b="1" i="1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DISEÑO DE LA BASE PARA LOS MOTORREDUCTORES</a:t>
            </a:r>
            <a:endParaRPr kumimoji="0" lang="es-ES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763688" y="2060848"/>
            <a:ext cx="7021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200" dirty="0" smtClean="0"/>
              <a:t>Implementaron  repisas al costado interno de cada uno de los testeros existentes en el puente grúa</a:t>
            </a:r>
            <a:endParaRPr lang="es-ES" sz="2200" dirty="0"/>
          </a:p>
        </p:txBody>
      </p:sp>
      <p:pic>
        <p:nvPicPr>
          <p:cNvPr id="6" name="5 Imagen" descr="C:\Users\USUARIO\Desktop\fotos grua\Fotos Puente grua\2013-01-23 14.36.49.jpg"/>
          <p:cNvPicPr/>
          <p:nvPr/>
        </p:nvPicPr>
        <p:blipFill>
          <a:blip r:embed="rId2" cstate="print"/>
          <a:srcRect t="35374" r="41837"/>
          <a:stretch>
            <a:fillRect/>
          </a:stretch>
        </p:blipFill>
        <p:spPr bwMode="auto">
          <a:xfrm>
            <a:off x="2555776" y="3284984"/>
            <a:ext cx="2664296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8674" name="AutoShape 2"/>
          <p:cNvCxnSpPr>
            <a:cxnSpLocks noChangeShapeType="1"/>
          </p:cNvCxnSpPr>
          <p:nvPr/>
        </p:nvCxnSpPr>
        <p:spPr bwMode="auto">
          <a:xfrm>
            <a:off x="1619672" y="4183360"/>
            <a:ext cx="1419225" cy="6858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pic>
        <p:nvPicPr>
          <p:cNvPr id="8" name="7 Imagen" descr="C:\Users\USUARIO\Desktop\fotos de la implementacion de la tesis\fotos 27-08-2013\DSC080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84984"/>
            <a:ext cx="2664296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" descr="C:\Users\USUARIO\Desktop\Tesis\Grua\Grua_Salesiana\motorreductor\reductores-de-velocidad-o-motorreductores_files\logo_starmedia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373216"/>
            <a:ext cx="504056" cy="5040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USUARIO\Desktop\fotos de la implementacion de la tesis\fotos 27-08-2013\DSC080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2232248" cy="1722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 descr="C:\Users\USUARIO\Desktop\fotos de la implementacion de la tesis\fotos 27-08-2013\DSC080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060848"/>
            <a:ext cx="2160240" cy="1754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 descr="C:\Users\USUARIO\Desktop\fotos de la implementacion de la tesis\fotos 27-08-2013\DSC0806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077072"/>
            <a:ext cx="2376264" cy="1740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899592" y="980728"/>
            <a:ext cx="7365504" cy="7920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i="1" dirty="0" smtClean="0">
                <a:solidFill>
                  <a:srgbClr val="FF0000"/>
                </a:solidFill>
                <a:latin typeface="Calibri"/>
              </a:rPr>
              <a:t>CORTE DEL RODILLO MEDIANTE UNA CORTADORA POR HILO</a:t>
            </a:r>
            <a:endParaRPr kumimoji="0" lang="es-E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03848" y="1646510"/>
            <a:ext cx="32591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1" descr="C:\Users\USUARIO\Desktop\Tesis\Grua\Grua_Salesiana\motorreductor\reductores-de-velocidad-o-motorreductores_files\logo_starmedia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373216"/>
            <a:ext cx="504056" cy="5040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880" y="557808"/>
            <a:ext cx="8229600" cy="1143000"/>
          </a:xfrm>
        </p:spPr>
        <p:txBody>
          <a:bodyPr/>
          <a:lstStyle/>
          <a:p>
            <a:r>
              <a:rPr lang="es-ES" sz="2800" b="1" i="1" dirty="0" smtClean="0">
                <a:solidFill>
                  <a:srgbClr val="FF0000"/>
                </a:solidFill>
              </a:rPr>
              <a:t>IMPLEMENTACIÓN DEL SISTEMA MECÁNICO</a:t>
            </a:r>
            <a:endParaRPr lang="es-ES" sz="2800" b="1" i="1" dirty="0">
              <a:solidFill>
                <a:srgbClr val="FF0000"/>
              </a:solidFill>
            </a:endParaRPr>
          </a:p>
        </p:txBody>
      </p:sp>
      <p:pic>
        <p:nvPicPr>
          <p:cNvPr id="3" name="2 Imagen" descr="C:\Users\USUARIO\Desktop\fotos de la implementacion de la tesis\fotos 27-08-2013\DSC080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1" y="1628800"/>
            <a:ext cx="2160239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3 Imagen" descr="C:\Users\USUARIO\Desktop\fotos de la implementacion de la tesis\fotos 27-08-2013\DSC080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628800"/>
            <a:ext cx="2088232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 descr="C:\Users\USUARIO\Desktop\fotos de la implementacion de la tesis\fotos 27-08-2013\DSC080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717032"/>
            <a:ext cx="2232248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 descr="C:\Users\USUARIO\Desktop\fotos de la implementacion de la tesis\fotos 27-08-2013\DSC0809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717032"/>
            <a:ext cx="2376264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" descr="C:\Users\USUARIO\Desktop\Tesis\Grua\Grua_Salesiana\motorreductor\reductores-de-velocidad-o-motorreductores_files\logo_starmedia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5373216"/>
            <a:ext cx="504056" cy="5040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4888" y="548680"/>
            <a:ext cx="8229600" cy="1143000"/>
          </a:xfrm>
        </p:spPr>
        <p:txBody>
          <a:bodyPr/>
          <a:lstStyle/>
          <a:p>
            <a:r>
              <a:rPr lang="es-ES" sz="2800" b="1" i="1" dirty="0" smtClean="0">
                <a:solidFill>
                  <a:srgbClr val="FF0000"/>
                </a:solidFill>
              </a:rPr>
              <a:t>IMPLEMENTACIÓN DEL SISTEMA ELÉCTRICO</a:t>
            </a:r>
            <a:endParaRPr lang="es-ES" sz="2800" b="1" i="1" dirty="0"/>
          </a:p>
        </p:txBody>
      </p:sp>
      <p:pic>
        <p:nvPicPr>
          <p:cNvPr id="3" name="2 Imagen" descr="G:\fotos de la implementacion de la tesis\diseno electrico\DSC08123.JPG"/>
          <p:cNvPicPr/>
          <p:nvPr/>
        </p:nvPicPr>
        <p:blipFill>
          <a:blip r:embed="rId2" cstate="print"/>
          <a:srcRect r="8114" b="15084"/>
          <a:stretch>
            <a:fillRect/>
          </a:stretch>
        </p:blipFill>
        <p:spPr bwMode="auto">
          <a:xfrm>
            <a:off x="1547664" y="1700808"/>
            <a:ext cx="2644642" cy="1929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3 Imagen" descr="G:\fotos de la implementacion de la tesis\diseno electrico\DSC08171.JPG"/>
          <p:cNvPicPr/>
          <p:nvPr/>
        </p:nvPicPr>
        <p:blipFill>
          <a:blip r:embed="rId3" cstate="print"/>
          <a:srcRect l="5288" t="2713" b="15280"/>
          <a:stretch>
            <a:fillRect/>
          </a:stretch>
        </p:blipFill>
        <p:spPr bwMode="auto">
          <a:xfrm>
            <a:off x="4860032" y="1628800"/>
            <a:ext cx="2744323" cy="1891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 descr="E:\fotos de la implementacion de la tesis\diseno electrico\DSC0815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5896" t="9882" r="20974" b="36557"/>
          <a:stretch/>
        </p:blipFill>
        <p:spPr bwMode="auto">
          <a:xfrm>
            <a:off x="3203848" y="3933056"/>
            <a:ext cx="2546849" cy="1687830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6" name="Picture 12" descr="E:\Users\Wilmer\Desktop\inventor 2011\x86\es-ES\acadm\Acad\Setup\es-ES\Docs\images\ac.chickletred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5229200"/>
            <a:ext cx="792088" cy="534917"/>
          </a:xfrm>
          <a:prstGeom prst="rect">
            <a:avLst/>
          </a:prstGeom>
          <a:noFill/>
        </p:spPr>
      </p:pic>
      <p:pic>
        <p:nvPicPr>
          <p:cNvPr id="7" name="Picture 1" descr="C:\Users\USUARIO\Desktop\Tesis\Grua\Grua_Salesiana\motorreductor\reductores-de-velocidad-o-motorreductores_files\logo_starmedia.gi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5373216"/>
            <a:ext cx="504056" cy="5040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ortar rectángulo de esquina diagonal"/>
          <p:cNvSpPr/>
          <p:nvPr/>
        </p:nvSpPr>
        <p:spPr>
          <a:xfrm>
            <a:off x="1043608" y="980728"/>
            <a:ext cx="8100392" cy="4824536"/>
          </a:xfrm>
          <a:prstGeom prst="snip2DiagRect">
            <a:avLst/>
          </a:prstGeom>
          <a:solidFill>
            <a:srgbClr val="AFCFA5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5 Cheurón">
            <a:hlinkClick r:id="rId2" action="ppaction://hlinksldjump"/>
          </p:cNvPr>
          <p:cNvSpPr/>
          <p:nvPr/>
        </p:nvSpPr>
        <p:spPr>
          <a:xfrm>
            <a:off x="3347864" y="1052736"/>
            <a:ext cx="3672408" cy="792088"/>
          </a:xfrm>
          <a:prstGeom prst="chevron">
            <a:avLst/>
          </a:prstGeom>
          <a:ln>
            <a:solidFill>
              <a:srgbClr val="C1211D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Descripcion</a:t>
            </a:r>
            <a:r>
              <a:rPr lang="es-EC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 del proyecto</a:t>
            </a:r>
            <a:endParaRPr lang="es-EC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lgerian" pitchFamily="82" charset="0"/>
            </a:endParaRPr>
          </a:p>
        </p:txBody>
      </p:sp>
      <p:sp>
        <p:nvSpPr>
          <p:cNvPr id="11" name="10 Cheurón">
            <a:hlinkClick r:id="rId3" action="ppaction://hlinksldjump"/>
          </p:cNvPr>
          <p:cNvSpPr/>
          <p:nvPr/>
        </p:nvSpPr>
        <p:spPr>
          <a:xfrm>
            <a:off x="3347864" y="1988840"/>
            <a:ext cx="3672408" cy="792088"/>
          </a:xfrm>
          <a:prstGeom prst="chevron">
            <a:avLst/>
          </a:prstGeom>
          <a:ln>
            <a:solidFill>
              <a:srgbClr val="1C5D13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OBJETIVOS</a:t>
            </a:r>
            <a:endParaRPr lang="es-EC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lgerian" pitchFamily="82" charset="0"/>
            </a:endParaRPr>
          </a:p>
        </p:txBody>
      </p:sp>
      <p:sp>
        <p:nvSpPr>
          <p:cNvPr id="12" name="11 Cheurón">
            <a:hlinkClick r:id="rId4" action="ppaction://hlinksldjump"/>
          </p:cNvPr>
          <p:cNvSpPr/>
          <p:nvPr/>
        </p:nvSpPr>
        <p:spPr>
          <a:xfrm>
            <a:off x="3419872" y="4005064"/>
            <a:ext cx="3672408" cy="792088"/>
          </a:xfrm>
          <a:prstGeom prst="chevron">
            <a:avLst/>
          </a:prstGeom>
          <a:ln>
            <a:solidFill>
              <a:srgbClr val="C1211D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Diseño e Implementación </a:t>
            </a:r>
            <a:endParaRPr lang="es-EC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lgerian" pitchFamily="82" charset="0"/>
            </a:endParaRPr>
          </a:p>
        </p:txBody>
      </p:sp>
      <p:sp>
        <p:nvSpPr>
          <p:cNvPr id="13" name="12 Cheurón">
            <a:hlinkClick r:id="rId5" action="ppaction://hlinksldjump"/>
          </p:cNvPr>
          <p:cNvSpPr/>
          <p:nvPr/>
        </p:nvSpPr>
        <p:spPr>
          <a:xfrm>
            <a:off x="3419872" y="2996952"/>
            <a:ext cx="3672408" cy="792088"/>
          </a:xfrm>
          <a:prstGeom prst="chevron">
            <a:avLst/>
          </a:prstGeom>
          <a:ln>
            <a:solidFill>
              <a:srgbClr val="1C5D13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Cálculos y selección de materiales </a:t>
            </a:r>
            <a:endParaRPr lang="es-EC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lgerian" pitchFamily="82" charset="0"/>
            </a:endParaRPr>
          </a:p>
        </p:txBody>
      </p:sp>
      <p:sp>
        <p:nvSpPr>
          <p:cNvPr id="14" name="13 Cheurón">
            <a:hlinkClick r:id="rId6" action="ppaction://hlinksldjump"/>
          </p:cNvPr>
          <p:cNvSpPr/>
          <p:nvPr/>
        </p:nvSpPr>
        <p:spPr>
          <a:xfrm>
            <a:off x="3419872" y="4941168"/>
            <a:ext cx="3744416" cy="792088"/>
          </a:xfrm>
          <a:prstGeom prst="chevron">
            <a:avLst/>
          </a:prstGeom>
          <a:ln>
            <a:solidFill>
              <a:srgbClr val="1C5D13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Conclusiones y recomendaciones </a:t>
            </a:r>
            <a:endParaRPr lang="es-EC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lgerian" pitchFamily="82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691680" y="1268760"/>
            <a:ext cx="360040" cy="39703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CONTENIDO</a:t>
            </a:r>
            <a:endParaRPr lang="es-EC" sz="2800" b="1" dirty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6896" y="692696"/>
            <a:ext cx="8229600" cy="1143000"/>
          </a:xfrm>
        </p:spPr>
        <p:txBody>
          <a:bodyPr/>
          <a:lstStyle/>
          <a:p>
            <a:r>
              <a:rPr lang="es-ES" sz="2800" b="1" i="1" dirty="0" smtClean="0">
                <a:solidFill>
                  <a:srgbClr val="FF0000"/>
                </a:solidFill>
              </a:rPr>
              <a:t>IMPLEMENTACIÓN DEL SISTEMA ELÉCTRICO</a:t>
            </a:r>
            <a:endParaRPr lang="es-ES" sz="2800" b="1" i="1" dirty="0"/>
          </a:p>
        </p:txBody>
      </p:sp>
      <p:pic>
        <p:nvPicPr>
          <p:cNvPr id="3" name="2 Imagen" descr="E:\fotos de la implementacion de la tesis\diseno electrico\DSC0815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10864" r="27957"/>
          <a:stretch/>
        </p:blipFill>
        <p:spPr bwMode="auto">
          <a:xfrm>
            <a:off x="1835696" y="1844824"/>
            <a:ext cx="2160240" cy="1656184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4" name="3 Imagen" descr="E:\fotos de la implementacion de la tesis\diseno electrico\DSC0818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b="30597"/>
          <a:stretch/>
        </p:blipFill>
        <p:spPr bwMode="auto">
          <a:xfrm>
            <a:off x="5580112" y="1772816"/>
            <a:ext cx="2664296" cy="1656184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5" name="4 Imagen" descr="E:\botonera\DSC0820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20185" r="16659" b="3226"/>
          <a:stretch/>
        </p:blipFill>
        <p:spPr bwMode="auto">
          <a:xfrm>
            <a:off x="3923928" y="3717032"/>
            <a:ext cx="1728192" cy="2016224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6" name="Picture 12" descr="E:\Users\Wilmer\Desktop\inventor 2011\x86\es-ES\acadm\Acad\Setup\es-ES\Docs\images\ac.chickletred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8244408" y="5229200"/>
            <a:ext cx="720080" cy="460311"/>
          </a:xfrm>
          <a:prstGeom prst="rect">
            <a:avLst/>
          </a:prstGeom>
          <a:noFill/>
        </p:spPr>
      </p:pic>
      <p:pic>
        <p:nvPicPr>
          <p:cNvPr id="7" name="Picture 1" descr="C:\Users\USUARIO\Desktop\Tesis\Grua\Grua_Salesiana\motorreductor\reductores-de-velocidad-o-motorreductores_files\logo_starmedia.gi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5373216"/>
            <a:ext cx="504056" cy="504056"/>
          </a:xfrm>
          <a:prstGeom prst="rect">
            <a:avLst/>
          </a:prstGeom>
          <a:noFill/>
        </p:spPr>
      </p:pic>
      <p:pic>
        <p:nvPicPr>
          <p:cNvPr id="8" name="Picture 12" descr="E:\Users\Wilmer\Desktop\inventor 2011\x86\es-ES\acadm\Acad\Setup\es-ES\Docs\images\ac.chickletred.gi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1912" y="0"/>
            <a:ext cx="792088" cy="5349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6896" y="557808"/>
            <a:ext cx="8229600" cy="1143000"/>
          </a:xfrm>
        </p:spPr>
        <p:txBody>
          <a:bodyPr/>
          <a:lstStyle/>
          <a:p>
            <a:r>
              <a:rPr lang="es-ES" sz="3600" b="1" i="1" dirty="0" smtClean="0">
                <a:solidFill>
                  <a:srgbClr val="FF0000"/>
                </a:solidFill>
              </a:rPr>
              <a:t>PROYECTO TERMINADO</a:t>
            </a:r>
            <a:endParaRPr lang="es-ES" sz="3600" b="1" i="1" dirty="0">
              <a:solidFill>
                <a:srgbClr val="FF0000"/>
              </a:solidFill>
            </a:endParaRPr>
          </a:p>
        </p:txBody>
      </p:sp>
      <p:pic>
        <p:nvPicPr>
          <p:cNvPr id="29698" name="Picture 2" descr="G:\fotos de la implementacion de la tesis\DSC08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84784"/>
            <a:ext cx="5760640" cy="4320480"/>
          </a:xfrm>
          <a:prstGeom prst="rect">
            <a:avLst/>
          </a:prstGeom>
          <a:noFill/>
        </p:spPr>
      </p:pic>
      <p:pic>
        <p:nvPicPr>
          <p:cNvPr id="4" name="Picture 12" descr="E:\Users\Wilmer\Desktop\inventor 2011\x86\es-ES\acadm\Acad\Setup\es-ES\Docs\images\ac.chickletred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8244408" y="5255177"/>
            <a:ext cx="720080" cy="460311"/>
          </a:xfrm>
          <a:prstGeom prst="rect">
            <a:avLst/>
          </a:prstGeom>
          <a:noFill/>
        </p:spPr>
      </p:pic>
      <p:pic>
        <p:nvPicPr>
          <p:cNvPr id="5" name="Picture 1" descr="C:\Users\USUARIO\Desktop\Tesis\Grua\Grua_Salesiana\motorreductor\reductores-de-velocidad-o-motorreductores_files\logo_starmedia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373216"/>
            <a:ext cx="504056" cy="5040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8072" y="692696"/>
            <a:ext cx="8604448" cy="1143000"/>
          </a:xfrm>
        </p:spPr>
        <p:txBody>
          <a:bodyPr/>
          <a:lstStyle/>
          <a:p>
            <a:r>
              <a:rPr lang="es-ES" sz="3600" b="1" i="1" dirty="0" smtClean="0">
                <a:solidFill>
                  <a:srgbClr val="FF0000"/>
                </a:solidFill>
              </a:rPr>
              <a:t>CONCLUSIONES Y RECOMENDACIONES</a:t>
            </a:r>
            <a:endParaRPr lang="es-ES" sz="3600" b="1" i="1" dirty="0">
              <a:solidFill>
                <a:srgbClr val="FF0000"/>
              </a:solidFill>
            </a:endParaRPr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 l="13980" t="5092" r="14060"/>
          <a:stretch>
            <a:fillRect/>
          </a:stretch>
        </p:blipFill>
        <p:spPr bwMode="auto">
          <a:xfrm>
            <a:off x="2771800" y="1772816"/>
            <a:ext cx="4536504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259632" y="1700808"/>
            <a:ext cx="756084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GRACIAS !!</a:t>
            </a:r>
            <a:endParaRPr lang="es-ES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>
            <a:hlinkClick r:id="rId3" action="ppaction://hlinksldjump"/>
          </p:cNvPr>
          <p:cNvSpPr/>
          <p:nvPr/>
        </p:nvSpPr>
        <p:spPr>
          <a:xfrm>
            <a:off x="1475656" y="1556792"/>
            <a:ext cx="2448272" cy="720080"/>
          </a:xfrm>
          <a:prstGeom prst="roundRect">
            <a:avLst>
              <a:gd name="adj" fmla="val 45768"/>
            </a:avLst>
          </a:prstGeom>
          <a:solidFill>
            <a:srgbClr val="009999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HeroicExtremeRightFacing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ÁREA</a:t>
            </a:r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12" name="11 Rectángulo redondeado">
            <a:hlinkClick r:id="rId4" action="ppaction://hlinksldjump"/>
          </p:cNvPr>
          <p:cNvSpPr/>
          <p:nvPr/>
        </p:nvSpPr>
        <p:spPr>
          <a:xfrm>
            <a:off x="1475656" y="3501008"/>
            <a:ext cx="2448272" cy="720080"/>
          </a:xfrm>
          <a:prstGeom prst="roundRect">
            <a:avLst>
              <a:gd name="adj" fmla="val 45768"/>
            </a:avLst>
          </a:prstGeom>
          <a:solidFill>
            <a:srgbClr val="009999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HeroicExtremeRightFacing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DETALLE</a:t>
            </a:r>
            <a:endParaRPr lang="es-EC" dirty="0"/>
          </a:p>
        </p:txBody>
      </p:sp>
      <p:pic>
        <p:nvPicPr>
          <p:cNvPr id="13" name="Picture 2" descr="G:\fotos grua\Fotos Puente grua\2013-01-23 14.30.41.jpg"/>
          <p:cNvPicPr>
            <a:picLocks noChangeAspect="1" noChangeArrowheads="1"/>
          </p:cNvPicPr>
          <p:nvPr/>
        </p:nvPicPr>
        <p:blipFill>
          <a:blip r:embed="rId5" cstate="print"/>
          <a:srcRect l="8381" t="15645" r="26244" b="32950"/>
          <a:stretch>
            <a:fillRect/>
          </a:stretch>
        </p:blipFill>
        <p:spPr bwMode="auto">
          <a:xfrm>
            <a:off x="5652120" y="836712"/>
            <a:ext cx="2952328" cy="1571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14 Conector curvado"/>
          <p:cNvCxnSpPr/>
          <p:nvPr/>
        </p:nvCxnSpPr>
        <p:spPr>
          <a:xfrm>
            <a:off x="3347864" y="1556792"/>
            <a:ext cx="2304256" cy="576064"/>
          </a:xfrm>
          <a:prstGeom prst="curvedConnector3">
            <a:avLst>
              <a:gd name="adj1" fmla="val 51417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curvado"/>
          <p:cNvCxnSpPr/>
          <p:nvPr/>
        </p:nvCxnSpPr>
        <p:spPr>
          <a:xfrm>
            <a:off x="3275856" y="3501008"/>
            <a:ext cx="2304256" cy="576064"/>
          </a:xfrm>
          <a:prstGeom prst="curvedConnector3">
            <a:avLst>
              <a:gd name="adj1" fmla="val 51417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26 Imagen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3115316"/>
            <a:ext cx="3311226" cy="1609828"/>
          </a:xfrm>
          <a:prstGeom prst="rect">
            <a:avLst/>
          </a:prstGeom>
        </p:spPr>
      </p:pic>
      <p:pic>
        <p:nvPicPr>
          <p:cNvPr id="28" name="Picture 2" descr="E:\Users\Wilmer\Desktop\inventor 2011\x86\inventor\Program Files\Common Files Folder\Autodesk Shared\AdLM\R1\de-DE\Webdepot\LicActiv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5085184"/>
            <a:ext cx="576064" cy="5760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908720"/>
            <a:ext cx="8229600" cy="1143000"/>
          </a:xfrm>
        </p:spPr>
        <p:txBody>
          <a:bodyPr/>
          <a:lstStyle/>
          <a:p>
            <a:r>
              <a:rPr lang="es-ES" sz="3600" b="1" i="1" dirty="0" smtClean="0">
                <a:solidFill>
                  <a:srgbClr val="FF0000"/>
                </a:solidFill>
              </a:rPr>
              <a:t>DESCRIPCIÓN DEL PROBLEMA</a:t>
            </a:r>
            <a:endParaRPr lang="es-ES" sz="36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fotos grua\Fotos Puente grua\2013-01-23 14.30.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88840"/>
            <a:ext cx="4295800" cy="3221850"/>
          </a:xfrm>
          <a:prstGeom prst="rect">
            <a:avLst/>
          </a:prstGeom>
          <a:noFill/>
        </p:spPr>
      </p:pic>
      <p:pic>
        <p:nvPicPr>
          <p:cNvPr id="5" name="Picture 1" descr="C:\Users\USUARIO\Desktop\Tesis\Grua\Grua_Salesiana\motorreductor\reductores-de-velocidad-o-motorreductores_files\logo_starmedia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373216"/>
            <a:ext cx="504056" cy="5040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188640"/>
            <a:ext cx="7402016" cy="792088"/>
          </a:xfrm>
        </p:spPr>
        <p:txBody>
          <a:bodyPr/>
          <a:lstStyle/>
          <a:p>
            <a:r>
              <a:rPr lang="es-ES" sz="3200" b="1" i="1" dirty="0" smtClean="0">
                <a:solidFill>
                  <a:srgbClr val="FF0000"/>
                </a:solidFill>
              </a:rPr>
              <a:t>DESCRIPCIÓN DEL PROYECTO</a:t>
            </a:r>
            <a:endParaRPr lang="es-ES" sz="32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901700" y="980728"/>
          <a:ext cx="8242300" cy="5032375"/>
        </p:xfrm>
        <a:graphic>
          <a:graphicData uri="http://schemas.openxmlformats.org/presentationml/2006/ole">
            <p:oleObj spid="_x0000_s2051" name="Visio" r:id="rId3" imgW="8314849" imgH="7306666" progId="Visio.Drawing.11">
              <p:embed/>
            </p:oleObj>
          </a:graphicData>
        </a:graphic>
      </p:graphicFrame>
      <p:pic>
        <p:nvPicPr>
          <p:cNvPr id="4" name="Picture 1" descr="C:\Users\USUARIO\Desktop\Tesis\Grua\Grua_Salesiana\motorreductor\reductores-de-velocidad-o-motorreductores_files\logo_starmedia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373216"/>
            <a:ext cx="504056" cy="5040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7772400" cy="1470026"/>
          </a:xfrm>
        </p:spPr>
        <p:txBody>
          <a:bodyPr/>
          <a:lstStyle/>
          <a:p>
            <a:r>
              <a:rPr lang="es-ES" b="1" i="1" dirty="0" smtClean="0">
                <a:solidFill>
                  <a:srgbClr val="FF0000"/>
                </a:solidFill>
              </a:rPr>
              <a:t>OBJETIVOS</a:t>
            </a:r>
            <a:endParaRPr lang="es-ES" b="1" i="1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35696" y="2348880"/>
            <a:ext cx="6400800" cy="1752603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es-ES" sz="3600" i="1" dirty="0" smtClean="0">
                <a:solidFill>
                  <a:schemeClr val="tx1"/>
                </a:solidFill>
              </a:rPr>
              <a:t>OBJETIVO GENERAL</a:t>
            </a:r>
          </a:p>
          <a:p>
            <a:pPr algn="l">
              <a:buFont typeface="Wingdings" pitchFamily="2" charset="2"/>
              <a:buChar char="Ø"/>
            </a:pPr>
            <a:r>
              <a:rPr lang="es-ES" sz="3600" i="1" dirty="0" smtClean="0">
                <a:solidFill>
                  <a:schemeClr val="tx1"/>
                </a:solidFill>
              </a:rPr>
              <a:t>OBJETIVOS ESPECÍFICOS</a:t>
            </a:r>
            <a:endParaRPr lang="es-ES" sz="3600" i="1" dirty="0">
              <a:solidFill>
                <a:schemeClr val="tx1"/>
              </a:solidFill>
            </a:endParaRPr>
          </a:p>
        </p:txBody>
      </p:sp>
      <p:pic>
        <p:nvPicPr>
          <p:cNvPr id="4" name="Picture 2" descr="E:\Users\Wilmer\Desktop\inventor 2011\x86\inventor\Program Files\Common Files Folder\Autodesk Shared\AdLM\R1\de-DE\Webdepot\LicAct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5085184"/>
            <a:ext cx="576064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E:\Users\Wilmer\Desktop\inventor 2011\x86\inventor\Program Files\Common Files Folder\Autodesk Shared\AdLM\R1\de-DE\Webdepot\LicAct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5085184"/>
            <a:ext cx="576064" cy="576064"/>
          </a:xfrm>
          <a:prstGeom prst="rect">
            <a:avLst/>
          </a:prstGeom>
          <a:noFill/>
        </p:spPr>
      </p:pic>
      <p:sp>
        <p:nvSpPr>
          <p:cNvPr id="23" name="22 Rectángulo redondeado">
            <a:hlinkClick r:id="rId5" action="ppaction://hlinksldjump"/>
          </p:cNvPr>
          <p:cNvSpPr/>
          <p:nvPr/>
        </p:nvSpPr>
        <p:spPr>
          <a:xfrm>
            <a:off x="3563888" y="116632"/>
            <a:ext cx="5544616" cy="864096"/>
          </a:xfrm>
          <a:prstGeom prst="roundRect">
            <a:avLst>
              <a:gd name="adj" fmla="val 45768"/>
            </a:avLst>
          </a:prstGeom>
          <a:solidFill>
            <a:srgbClr val="FFCC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i="1" dirty="0" smtClean="0">
                <a:latin typeface="Calibri" pitchFamily="34" charset="0"/>
              </a:rPr>
              <a:t>CÁLCULOS PARA LA SELECCIÓN DE MATERIALES</a:t>
            </a:r>
            <a:endParaRPr lang="es-EC" sz="2000" b="1" i="1" dirty="0">
              <a:latin typeface="Calibri" pitchFamily="34" charset="0"/>
            </a:endParaRPr>
          </a:p>
        </p:txBody>
      </p:sp>
      <p:pic>
        <p:nvPicPr>
          <p:cNvPr id="30" name="Picture 29" descr="http://www.solucionesyservicios.biz/WebRoot/Interdominios/Shops/151735/MediaGallery/kegelstirnrad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l="36873" b="22827"/>
          <a:stretch>
            <a:fillRect/>
          </a:stretch>
        </p:blipFill>
        <p:spPr bwMode="auto">
          <a:xfrm>
            <a:off x="1331640" y="1268760"/>
            <a:ext cx="1440160" cy="901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30 Imagen" descr="C:\Users\USUARIO\Desktop\fotos de la implementacion de la tesis\equipo\DSC08107.JPG">
            <a:hlinkClick r:id="rId8" action="ppaction://hlinksldjump"/>
          </p:cNvPr>
          <p:cNvPicPr/>
          <p:nvPr/>
        </p:nvPicPr>
        <p:blipFill>
          <a:blip r:embed="rId9" cstate="print"/>
          <a:srcRect l="30115" t="18152" r="25335" b="23933"/>
          <a:stretch>
            <a:fillRect/>
          </a:stretch>
        </p:blipFill>
        <p:spPr bwMode="auto">
          <a:xfrm>
            <a:off x="7164288" y="1124744"/>
            <a:ext cx="1368152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32 Imagen" descr="C:\Users\USUARIO\Desktop\fotos de la implementacion de la tesis\botonera\DSC08200.JPG">
            <a:hlinkClick r:id="rId10" action="ppaction://hlinksldjump"/>
          </p:cNvPr>
          <p:cNvPicPr/>
          <p:nvPr/>
        </p:nvPicPr>
        <p:blipFill>
          <a:blip r:embed="rId11" cstate="print"/>
          <a:srcRect l="22840" t="4892" r="32286" b="262"/>
          <a:stretch>
            <a:fillRect/>
          </a:stretch>
        </p:blipFill>
        <p:spPr bwMode="auto">
          <a:xfrm>
            <a:off x="5940152" y="2564904"/>
            <a:ext cx="792088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35 Imagen" descr="C:\Users\USUARIO\Desktop\fotos de la implementacion de la tesis\fotos 27-08-2013\DSC08035.JPG">
            <a:hlinkClick r:id="rId12" action="ppaction://hlinksldjump"/>
          </p:cNvPr>
          <p:cNvPicPr/>
          <p:nvPr/>
        </p:nvPicPr>
        <p:blipFill>
          <a:blip r:embed="rId13" cstate="print"/>
          <a:srcRect t="32122" b="46666"/>
          <a:stretch>
            <a:fillRect/>
          </a:stretch>
        </p:blipFill>
        <p:spPr bwMode="auto">
          <a:xfrm>
            <a:off x="3131840" y="4869160"/>
            <a:ext cx="4248472" cy="576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36 Imagen" descr="C:\Users\USUARIO\Desktop\fotos de la implementacion de la tesis\equipo\DSC08112.JPG">
            <a:hlinkClick r:id="rId14" action="ppaction://hlinksldjump"/>
          </p:cNvPr>
          <p:cNvPicPr/>
          <p:nvPr/>
        </p:nvPicPr>
        <p:blipFill>
          <a:blip r:embed="rId15" cstate="print"/>
          <a:srcRect l="11530" t="16720" r="9766" b="8489"/>
          <a:stretch>
            <a:fillRect/>
          </a:stretch>
        </p:blipFill>
        <p:spPr bwMode="auto">
          <a:xfrm>
            <a:off x="2699792" y="2636912"/>
            <a:ext cx="1224136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15816" y="188640"/>
            <a:ext cx="5616624" cy="720080"/>
          </a:xfrm>
        </p:spPr>
        <p:txBody>
          <a:bodyPr/>
          <a:lstStyle/>
          <a:p>
            <a:r>
              <a:rPr lang="es-ES" sz="3200" b="1" i="1" dirty="0" smtClean="0">
                <a:solidFill>
                  <a:srgbClr val="FF0000"/>
                </a:solidFill>
              </a:rPr>
              <a:t>SELECCIÓN DEL MOTORREDUCTOR</a:t>
            </a:r>
            <a:endParaRPr lang="es-ES" sz="3200" b="1" i="1" dirty="0">
              <a:solidFill>
                <a:srgbClr val="FF0000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1115617" y="2780928"/>
          <a:ext cx="1224135" cy="628722"/>
        </p:xfrm>
        <a:graphic>
          <a:graphicData uri="http://schemas.openxmlformats.org/presentationml/2006/ole">
            <p:oleObj spid="_x0000_s4109" name="Ecuación" r:id="rId3" imgW="761760" imgH="393480" progId="Equation.3">
              <p:embed/>
            </p:oleObj>
          </a:graphicData>
        </a:graphic>
      </p:graphicFrame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698500" y="3543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0" y="43934"/>
            <a:ext cx="1907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4119" name="Object 23"/>
          <p:cNvGraphicFramePr>
            <a:graphicFrameLocks noChangeAspect="1"/>
          </p:cNvGraphicFramePr>
          <p:nvPr/>
        </p:nvGraphicFramePr>
        <p:xfrm>
          <a:off x="1115616" y="2060848"/>
          <a:ext cx="2854135" cy="288032"/>
        </p:xfrm>
        <a:graphic>
          <a:graphicData uri="http://schemas.openxmlformats.org/presentationml/2006/ole">
            <p:oleObj spid="_x0000_s4119" name="Ecuación" r:id="rId4" imgW="2070100" imgH="203200" progId="Equation.3">
              <p:embed/>
            </p:oleObj>
          </a:graphicData>
        </a:graphic>
      </p:graphicFrame>
      <p:graphicFrame>
        <p:nvGraphicFramePr>
          <p:cNvPr id="4118" name="Object 22"/>
          <p:cNvGraphicFramePr>
            <a:graphicFrameLocks noChangeAspect="1"/>
          </p:cNvGraphicFramePr>
          <p:nvPr/>
        </p:nvGraphicFramePr>
        <p:xfrm>
          <a:off x="1043608" y="2420888"/>
          <a:ext cx="3192356" cy="288032"/>
        </p:xfrm>
        <a:graphic>
          <a:graphicData uri="http://schemas.openxmlformats.org/presentationml/2006/ole">
            <p:oleObj spid="_x0000_s4118" name="Ecuación" r:id="rId5" imgW="1892160" imgH="177480" progId="Equation.3">
              <p:embed/>
            </p:oleObj>
          </a:graphicData>
        </a:graphic>
      </p:graphicFrame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1043608" y="963305"/>
            <a:ext cx="244827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Datos.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</a:t>
            </a:r>
            <a:r>
              <a:rPr kumimoji="0" lang="es-EC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TOTAL</a:t>
            </a:r>
            <a:r>
              <a:rPr kumimoji="0" lang="es-EC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 896.202 Kg</a:t>
            </a:r>
            <a:r>
              <a:rPr kumimoji="0" lang="es-EC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s-E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" name="Picture 1" descr="C:\Users\USUARIO\Desktop\Tesis\Grua\Grua_Salesiana\motorreductor\reductores-de-velocidad-o-motorreductores_files\logo_starmedia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5373216"/>
            <a:ext cx="504056" cy="504056"/>
          </a:xfrm>
          <a:prstGeom prst="rect">
            <a:avLst/>
          </a:prstGeom>
          <a:noFill/>
        </p:spPr>
      </p:pic>
      <p:pic>
        <p:nvPicPr>
          <p:cNvPr id="17" name="Picture 12" descr="E:\Users\Wilmer\Desktop\inventor 2011\x86\es-ES\acadm\Acad\Setup\es-ES\Docs\images\ac.chickletred.gi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44408" y="5229200"/>
            <a:ext cx="792088" cy="534917"/>
          </a:xfrm>
          <a:prstGeom prst="rect">
            <a:avLst/>
          </a:prstGeom>
          <a:noFill/>
        </p:spPr>
      </p:pic>
      <p:pic>
        <p:nvPicPr>
          <p:cNvPr id="18" name="17 Imagen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1268760"/>
            <a:ext cx="165618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3" name="Object 24"/>
          <p:cNvGraphicFramePr>
            <a:graphicFrameLocks noChangeAspect="1"/>
          </p:cNvGraphicFramePr>
          <p:nvPr/>
        </p:nvGraphicFramePr>
        <p:xfrm>
          <a:off x="1115616" y="3645024"/>
          <a:ext cx="1090436" cy="540891"/>
        </p:xfrm>
        <a:graphic>
          <a:graphicData uri="http://schemas.openxmlformats.org/presentationml/2006/ole">
            <p:oleObj spid="_x0000_s4120" name="Equation" r:id="rId11" imgW="799753" imgH="393529" progId="Equation.3">
              <p:embed/>
            </p:oleObj>
          </a:graphicData>
        </a:graphic>
      </p:graphicFrame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Object 26"/>
          <p:cNvGraphicFramePr>
            <a:graphicFrameLocks noChangeAspect="1"/>
          </p:cNvGraphicFramePr>
          <p:nvPr/>
        </p:nvGraphicFramePr>
        <p:xfrm>
          <a:off x="1187623" y="4570352"/>
          <a:ext cx="1080121" cy="319322"/>
        </p:xfrm>
        <a:graphic>
          <a:graphicData uri="http://schemas.openxmlformats.org/presentationml/2006/ole">
            <p:oleObj spid="_x0000_s4122" name="Equation" r:id="rId12" imgW="800100" imgH="228600" progId="Equation.3">
              <p:embed/>
            </p:oleObj>
          </a:graphicData>
        </a:graphic>
      </p:graphicFrame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124" name="Object 28"/>
          <p:cNvGraphicFramePr>
            <a:graphicFrameLocks noChangeAspect="1"/>
          </p:cNvGraphicFramePr>
          <p:nvPr/>
        </p:nvGraphicFramePr>
        <p:xfrm>
          <a:off x="3203848" y="3830449"/>
          <a:ext cx="1512168" cy="277231"/>
        </p:xfrm>
        <a:graphic>
          <a:graphicData uri="http://schemas.openxmlformats.org/presentationml/2006/ole">
            <p:oleObj spid="_x0000_s4124" name="Equation" r:id="rId13" imgW="952087" imgH="190417" progId="Equation.3">
              <p:embed/>
            </p:oleObj>
          </a:graphicData>
        </a:graphic>
      </p:graphicFrame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27" name="Picture 29" descr="http://www.solucionesyservicios.biz/WebRoot/Interdominios/Shops/151735/MediaGallery/kegelstirnrad.jpg"/>
          <p:cNvPicPr>
            <a:picLocks noChangeAspect="1" noChangeArrowheads="1"/>
          </p:cNvPicPr>
          <p:nvPr/>
        </p:nvPicPr>
        <p:blipFill>
          <a:blip r:embed="rId14" cstate="print"/>
          <a:srcRect l="36873" b="22827"/>
          <a:stretch>
            <a:fillRect/>
          </a:stretch>
        </p:blipFill>
        <p:spPr bwMode="auto">
          <a:xfrm>
            <a:off x="6084168" y="4437112"/>
            <a:ext cx="1785208" cy="1117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129" name="Object 33"/>
          <p:cNvGraphicFramePr>
            <a:graphicFrameLocks noChangeAspect="1"/>
          </p:cNvGraphicFramePr>
          <p:nvPr/>
        </p:nvGraphicFramePr>
        <p:xfrm>
          <a:off x="1082824" y="5157192"/>
          <a:ext cx="1905000" cy="647700"/>
        </p:xfrm>
        <a:graphic>
          <a:graphicData uri="http://schemas.openxmlformats.org/presentationml/2006/ole">
            <p:oleObj spid="_x0000_s4129" name="Equation" r:id="rId15" imgW="1143000" imgH="393700" progId="Equation.3">
              <p:embed/>
            </p:oleObj>
          </a:graphicData>
        </a:graphic>
      </p:graphicFrame>
      <p:graphicFrame>
        <p:nvGraphicFramePr>
          <p:cNvPr id="4130" name="Object 34"/>
          <p:cNvGraphicFramePr>
            <a:graphicFrameLocks noChangeAspect="1"/>
          </p:cNvGraphicFramePr>
          <p:nvPr/>
        </p:nvGraphicFramePr>
        <p:xfrm>
          <a:off x="3059832" y="4509120"/>
          <a:ext cx="1440159" cy="350515"/>
        </p:xfrm>
        <a:graphic>
          <a:graphicData uri="http://schemas.openxmlformats.org/presentationml/2006/ole">
            <p:oleObj spid="_x0000_s4130" name="Equation" r:id="rId16" imgW="660113" imgH="203112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692696"/>
            <a:ext cx="6120680" cy="936104"/>
          </a:xfrm>
        </p:spPr>
        <p:txBody>
          <a:bodyPr/>
          <a:lstStyle/>
          <a:p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3200" b="1" i="1" dirty="0" smtClean="0">
                <a:solidFill>
                  <a:srgbClr val="FF0000"/>
                </a:solidFill>
              </a:rPr>
              <a:t>SELECCIÓN DEL MOTORREDUCTOR</a:t>
            </a:r>
            <a:endParaRPr lang="es-ES" sz="2400" b="1" i="1" dirty="0">
              <a:solidFill>
                <a:srgbClr val="FF0000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411760" y="1628800"/>
            <a:ext cx="1656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RESULTADOS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98500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0493" name="Picture 13" descr="G:\fotos de la implementacion de la tesis\DSC08003.JPG"/>
          <p:cNvPicPr>
            <a:picLocks noChangeAspect="1" noChangeArrowheads="1"/>
          </p:cNvPicPr>
          <p:nvPr/>
        </p:nvPicPr>
        <p:blipFill>
          <a:blip r:embed="rId3" cstate="print"/>
          <a:srcRect l="8696" t="7430" r="12987" b="28174"/>
          <a:stretch>
            <a:fillRect/>
          </a:stretch>
        </p:blipFill>
        <p:spPr bwMode="auto">
          <a:xfrm>
            <a:off x="5076056" y="2564904"/>
            <a:ext cx="2664296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20494" name="Object 14"/>
          <p:cNvGraphicFramePr>
            <a:graphicFrameLocks noChangeAspect="1"/>
          </p:cNvGraphicFramePr>
          <p:nvPr/>
        </p:nvGraphicFramePr>
        <p:xfrm>
          <a:off x="2339752" y="2100125"/>
          <a:ext cx="2016224" cy="366586"/>
        </p:xfrm>
        <a:graphic>
          <a:graphicData uri="http://schemas.openxmlformats.org/presentationml/2006/ole">
            <p:oleObj spid="_x0000_s20494" name="Ecuación" r:id="rId4" imgW="952087" imgH="190417" progId="Equation.3">
              <p:embed/>
            </p:oleObj>
          </a:graphicData>
        </a:graphic>
      </p:graphicFrame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20496" name="Object 16"/>
          <p:cNvGraphicFramePr>
            <a:graphicFrameLocks noChangeAspect="1"/>
          </p:cNvGraphicFramePr>
          <p:nvPr/>
        </p:nvGraphicFramePr>
        <p:xfrm>
          <a:off x="2339752" y="2564904"/>
          <a:ext cx="1908212" cy="360040"/>
        </p:xfrm>
        <a:graphic>
          <a:graphicData uri="http://schemas.openxmlformats.org/presentationml/2006/ole">
            <p:oleObj spid="_x0000_s20496" name="Ecuación" r:id="rId5" imgW="1016000" imgH="203200" progId="Equation.3">
              <p:embed/>
            </p:oleObj>
          </a:graphicData>
        </a:graphic>
      </p:graphicFrame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20498" name="Object 18"/>
          <p:cNvGraphicFramePr>
            <a:graphicFrameLocks noChangeAspect="1"/>
          </p:cNvGraphicFramePr>
          <p:nvPr/>
        </p:nvGraphicFramePr>
        <p:xfrm>
          <a:off x="2287383" y="3068960"/>
          <a:ext cx="2356625" cy="360040"/>
        </p:xfrm>
        <a:graphic>
          <a:graphicData uri="http://schemas.openxmlformats.org/presentationml/2006/ole">
            <p:oleObj spid="_x0000_s20498" name="Ecuación" r:id="rId6" imgW="1307880" imgH="203040" progId="Equation.3">
              <p:embed/>
            </p:oleObj>
          </a:graphicData>
        </a:graphic>
      </p:graphicFrame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20500" name="Object 20"/>
          <p:cNvGraphicFramePr>
            <a:graphicFrameLocks noChangeAspect="1"/>
          </p:cNvGraphicFramePr>
          <p:nvPr/>
        </p:nvGraphicFramePr>
        <p:xfrm>
          <a:off x="2267744" y="3501008"/>
          <a:ext cx="1800200" cy="356084"/>
        </p:xfrm>
        <a:graphic>
          <a:graphicData uri="http://schemas.openxmlformats.org/presentationml/2006/ole">
            <p:oleObj spid="_x0000_s20500" name="Ecuación" r:id="rId7" imgW="875920" imgH="177723" progId="Equation.3">
              <p:embed/>
            </p:oleObj>
          </a:graphicData>
        </a:graphic>
      </p:graphicFrame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20502" name="Object 22"/>
          <p:cNvGraphicFramePr>
            <a:graphicFrameLocks noChangeAspect="1"/>
          </p:cNvGraphicFramePr>
          <p:nvPr/>
        </p:nvGraphicFramePr>
        <p:xfrm>
          <a:off x="2231740" y="4005064"/>
          <a:ext cx="2196244" cy="432048"/>
        </p:xfrm>
        <a:graphic>
          <a:graphicData uri="http://schemas.openxmlformats.org/presentationml/2006/ole">
            <p:oleObj spid="_x0000_s20502" name="Ecuación" r:id="rId8" imgW="1168400" imgH="228600" progId="Equation.3">
              <p:embed/>
            </p:oleObj>
          </a:graphicData>
        </a:graphic>
      </p:graphicFrame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20504" name="Object 24"/>
          <p:cNvGraphicFramePr>
            <a:graphicFrameLocks noChangeAspect="1"/>
          </p:cNvGraphicFramePr>
          <p:nvPr/>
        </p:nvGraphicFramePr>
        <p:xfrm>
          <a:off x="2267744" y="4509120"/>
          <a:ext cx="840093" cy="360040"/>
        </p:xfrm>
        <a:graphic>
          <a:graphicData uri="http://schemas.openxmlformats.org/presentationml/2006/ole">
            <p:oleObj spid="_x0000_s20504" name="Ecuación" r:id="rId9" imgW="393359" imgH="177646" progId="Equation.3">
              <p:embed/>
            </p:oleObj>
          </a:graphicData>
        </a:graphic>
      </p:graphicFrame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20506" name="Object 26"/>
          <p:cNvGraphicFramePr>
            <a:graphicFrameLocks noChangeAspect="1"/>
          </p:cNvGraphicFramePr>
          <p:nvPr/>
        </p:nvGraphicFramePr>
        <p:xfrm>
          <a:off x="2267744" y="4869160"/>
          <a:ext cx="1980220" cy="432048"/>
        </p:xfrm>
        <a:graphic>
          <a:graphicData uri="http://schemas.openxmlformats.org/presentationml/2006/ole">
            <p:oleObj spid="_x0000_s20506" name="Ecuación" r:id="rId10" imgW="1066800" imgH="228600" progId="Equation.3">
              <p:embed/>
            </p:oleObj>
          </a:graphicData>
        </a:graphic>
      </p:graphicFrame>
      <p:pic>
        <p:nvPicPr>
          <p:cNvPr id="22" name="Picture 1" descr="C:\Users\USUARIO\Desktop\Tesis\Grua\Grua_Salesiana\motorreductor\reductores-de-velocidad-o-motorreductores_files\logo_starmedia.gif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5373216"/>
            <a:ext cx="504056" cy="504056"/>
          </a:xfrm>
          <a:prstGeom prst="rect">
            <a:avLst/>
          </a:prstGeom>
          <a:noFill/>
        </p:spPr>
      </p:pic>
      <p:pic>
        <p:nvPicPr>
          <p:cNvPr id="23" name="Picture 12" descr="E:\Users\Wilmer\Desktop\inventor 2011\x86\es-ES\acadm\Acad\Setup\es-ES\Docs\images\ac.chickletred.gif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0800000">
            <a:off x="8244408" y="5255177"/>
            <a:ext cx="720080" cy="4603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ESP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ESPE</Template>
  <TotalTime>744</TotalTime>
  <Words>252</Words>
  <Application>Microsoft Office PowerPoint</Application>
  <PresentationFormat>Presentación en pantalla (4:3)</PresentationFormat>
  <Paragraphs>60</Paragraphs>
  <Slides>23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PLANTILLA ESPE</vt:lpstr>
      <vt:lpstr>Visio</vt:lpstr>
      <vt:lpstr>Ecuación</vt:lpstr>
      <vt:lpstr>Equation</vt:lpstr>
      <vt:lpstr>Diapositiva 1</vt:lpstr>
      <vt:lpstr>Diapositiva 2</vt:lpstr>
      <vt:lpstr>Diapositiva 3</vt:lpstr>
      <vt:lpstr>DESCRIPCIÓN DEL PROBLEMA</vt:lpstr>
      <vt:lpstr>DESCRIPCIÓN DEL PROYECTO</vt:lpstr>
      <vt:lpstr>OBJETIVOS</vt:lpstr>
      <vt:lpstr>Diapositiva 7</vt:lpstr>
      <vt:lpstr>SELECCIÓN DEL MOTORREDUCTOR</vt:lpstr>
      <vt:lpstr> SELECCIÓN DEL MOTORREDUCTOR</vt:lpstr>
      <vt:lpstr>SELECCIÓN DEL RELÉ TÉRMICO</vt:lpstr>
      <vt:lpstr>SELECCIÓN DEL CONTACTOR Y EL FINAL DE CARRERA</vt:lpstr>
      <vt:lpstr>SELECCIÓN DE EL BREAKER Y LA BOTONERA</vt:lpstr>
      <vt:lpstr>SELECCIÓN DEL EJE DE TRANSMISIÓN</vt:lpstr>
      <vt:lpstr>SELECCIÓN DEL EJE DE TRANSMISIÓN</vt:lpstr>
      <vt:lpstr>Diapositiva 15</vt:lpstr>
      <vt:lpstr>Diapositiva 16</vt:lpstr>
      <vt:lpstr>Diapositiva 17</vt:lpstr>
      <vt:lpstr>IMPLEMENTACIÓN DEL SISTEMA MECÁNICO</vt:lpstr>
      <vt:lpstr>IMPLEMENTACIÓN DEL SISTEMA ELÉCTRICO</vt:lpstr>
      <vt:lpstr>IMPLEMENTACIÓN DEL SISTEMA ELÉCTRICO</vt:lpstr>
      <vt:lpstr>PROYECTO TERMINADO</vt:lpstr>
      <vt:lpstr>CONCLUSIONES Y RECOMENDACIONES</vt:lpstr>
      <vt:lpstr>Diapositiva 23</vt:lpstr>
    </vt:vector>
  </TitlesOfParts>
  <Company>ESPEL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OBJETIVOS</dc:title>
  <dc:creator>COMUNICACIONES1</dc:creator>
  <cp:lastModifiedBy>COMUNICACIONES1</cp:lastModifiedBy>
  <cp:revision>100</cp:revision>
  <dcterms:created xsi:type="dcterms:W3CDTF">2013-09-23T13:18:11Z</dcterms:created>
  <dcterms:modified xsi:type="dcterms:W3CDTF">2013-09-30T17:13:21Z</dcterms:modified>
</cp:coreProperties>
</file>