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ms-powerpoint.presentation.macroEnabled.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60" r:id="rId3"/>
    <p:sldId id="261" r:id="rId4"/>
    <p:sldId id="262" r:id="rId5"/>
    <p:sldId id="263" r:id="rId6"/>
    <p:sldId id="264" r:id="rId7"/>
    <p:sldId id="265" r:id="rId8"/>
    <p:sldId id="266" r:id="rId9"/>
    <p:sldId id="267" r:id="rId10"/>
    <p:sldId id="271" r:id="rId11"/>
    <p:sldId id="268" r:id="rId12"/>
    <p:sldId id="307" r:id="rId13"/>
    <p:sldId id="270" r:id="rId14"/>
    <p:sldId id="269" r:id="rId15"/>
    <p:sldId id="273" r:id="rId16"/>
    <p:sldId id="275" r:id="rId17"/>
    <p:sldId id="274" r:id="rId18"/>
    <p:sldId id="276" r:id="rId19"/>
    <p:sldId id="277" r:id="rId20"/>
    <p:sldId id="311" r:id="rId21"/>
    <p:sldId id="278" r:id="rId22"/>
    <p:sldId id="279" r:id="rId23"/>
    <p:sldId id="281" r:id="rId24"/>
    <p:sldId id="312" r:id="rId25"/>
    <p:sldId id="313" r:id="rId26"/>
    <p:sldId id="283" r:id="rId27"/>
    <p:sldId id="314" r:id="rId28"/>
    <p:sldId id="282" r:id="rId29"/>
    <p:sldId id="284" r:id="rId30"/>
    <p:sldId id="286" r:id="rId31"/>
    <p:sldId id="287" r:id="rId32"/>
    <p:sldId id="288" r:id="rId33"/>
    <p:sldId id="289" r:id="rId34"/>
    <p:sldId id="290" r:id="rId35"/>
    <p:sldId id="291" r:id="rId36"/>
    <p:sldId id="292" r:id="rId37"/>
    <p:sldId id="293" r:id="rId38"/>
    <p:sldId id="294" r:id="rId39"/>
    <p:sldId id="297" r:id="rId40"/>
    <p:sldId id="296" r:id="rId41"/>
    <p:sldId id="295" r:id="rId42"/>
    <p:sldId id="298" r:id="rId43"/>
    <p:sldId id="303" r:id="rId44"/>
    <p:sldId id="308" r:id="rId45"/>
    <p:sldId id="304" r:id="rId46"/>
    <p:sldId id="309" r:id="rId47"/>
    <p:sldId id="305" r:id="rId48"/>
    <p:sldId id="310"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394" autoAdjust="0"/>
  </p:normalViewPr>
  <p:slideViewPr>
    <p:cSldViewPr>
      <p:cViewPr varScale="1">
        <p:scale>
          <a:sx n="76" d="100"/>
          <a:sy n="76" d="100"/>
        </p:scale>
        <p:origin x="-108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5D4AB3-9672-4A33-A858-81C241ADEB1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EE7C8BA-72C5-43FA-BAE8-EDE90E8E994F}"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825D4AB3-9672-4A33-A858-81C241ADEB15}"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E7C8BA-72C5-43FA-BAE8-EDE90E8E994F}" type="datetimeFigureOut">
              <a:rPr lang="es-ES" smtClean="0"/>
              <a:pPr/>
              <a:t>03/05/2013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5D4AB3-9672-4A33-A858-81C241ADEB15}"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SIMULADOR MULTIPLATAFORMA PARA REDES GPON</a:t>
            </a:r>
            <a:br>
              <a:rPr lang="es-ES" dirty="0" smtClean="0"/>
            </a:br>
            <a:endParaRPr lang="es-ES" dirty="0"/>
          </a:p>
        </p:txBody>
      </p:sp>
      <p:pic>
        <p:nvPicPr>
          <p:cNvPr id="1026" name="Picture 2"/>
          <p:cNvPicPr>
            <a:picLocks noChangeAspect="1" noChangeArrowheads="1"/>
          </p:cNvPicPr>
          <p:nvPr/>
        </p:nvPicPr>
        <p:blipFill>
          <a:blip r:embed="rId2"/>
          <a:srcRect/>
          <a:stretch>
            <a:fillRect/>
          </a:stretch>
        </p:blipFill>
        <p:spPr bwMode="auto">
          <a:xfrm>
            <a:off x="428596" y="2428868"/>
            <a:ext cx="4940300" cy="3543300"/>
          </a:xfrm>
          <a:prstGeom prst="rect">
            <a:avLst/>
          </a:prstGeom>
          <a:noFill/>
          <a:ln w="9525">
            <a:noFill/>
            <a:miter lim="800000"/>
            <a:headEnd/>
            <a:tailEnd/>
          </a:ln>
        </p:spPr>
      </p:pic>
      <p:sp>
        <p:nvSpPr>
          <p:cNvPr id="4" name="3 Rectángulo"/>
          <p:cNvSpPr/>
          <p:nvPr/>
        </p:nvSpPr>
        <p:spPr>
          <a:xfrm>
            <a:off x="5572132" y="5500702"/>
            <a:ext cx="3571868" cy="1169551"/>
          </a:xfrm>
          <a:prstGeom prst="rect">
            <a:avLst/>
          </a:prstGeom>
        </p:spPr>
        <p:txBody>
          <a:bodyPr wrap="square">
            <a:spAutoFit/>
          </a:bodyPr>
          <a:lstStyle/>
          <a:p>
            <a:r>
              <a:rPr lang="es-ES" sz="1400" dirty="0" smtClean="0"/>
              <a:t>Ing. Luis </a:t>
            </a:r>
            <a:r>
              <a:rPr lang="es-ES" sz="1400" dirty="0" smtClean="0"/>
              <a:t>Mancero</a:t>
            </a:r>
          </a:p>
          <a:p>
            <a:endParaRPr lang="es-ES" sz="1400" dirty="0" smtClean="0"/>
          </a:p>
          <a:p>
            <a:r>
              <a:rPr lang="es-ES" sz="1400" dirty="0" smtClean="0"/>
              <a:t>Maestría de Redes de Información y Conectividad de Datos II promoción “Escuela </a:t>
            </a:r>
            <a:r>
              <a:rPr lang="es-ES" sz="1400" dirty="0" smtClean="0"/>
              <a:t>Politécnica </a:t>
            </a:r>
            <a:r>
              <a:rPr lang="es-ES" sz="1400" dirty="0" smtClean="0"/>
              <a:t>del Ejercito” </a:t>
            </a:r>
            <a:endParaRPr lang="es-E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dirty="0" smtClean="0"/>
              <a:t>Componentes de una red PON</a:t>
            </a:r>
            <a:endParaRPr lang="es-ES" dirty="0"/>
          </a:p>
        </p:txBody>
      </p:sp>
      <p:sp>
        <p:nvSpPr>
          <p:cNvPr id="3" name="2 Marcador de contenido"/>
          <p:cNvSpPr>
            <a:spLocks noGrp="1"/>
          </p:cNvSpPr>
          <p:nvPr>
            <p:ph idx="1"/>
          </p:nvPr>
        </p:nvSpPr>
        <p:spPr/>
        <p:txBody>
          <a:bodyPr/>
          <a:lstStyle/>
          <a:p>
            <a:pPr marL="0" indent="0" algn="just">
              <a:buNone/>
            </a:pPr>
            <a:r>
              <a:rPr lang="es-ES" dirty="0" smtClean="0"/>
              <a:t>Terminación de Línea Óptica (OLT, </a:t>
            </a:r>
            <a:r>
              <a:rPr lang="es-ES" dirty="0" err="1" smtClean="0"/>
              <a:t>Optical</a:t>
            </a:r>
            <a:r>
              <a:rPr lang="es-ES" dirty="0" smtClean="0"/>
              <a:t> Line </a:t>
            </a:r>
            <a:r>
              <a:rPr lang="es-ES" dirty="0" err="1" smtClean="0"/>
              <a:t>Termination</a:t>
            </a:r>
            <a:r>
              <a:rPr lang="es-ES" dirty="0" smtClean="0"/>
              <a:t>), </a:t>
            </a:r>
          </a:p>
          <a:p>
            <a:pPr algn="just">
              <a:buNone/>
            </a:pPr>
            <a:endParaRPr lang="es-ES" dirty="0" smtClean="0"/>
          </a:p>
          <a:p>
            <a:pPr marL="0" indent="0" algn="just">
              <a:buNone/>
            </a:pPr>
            <a:r>
              <a:rPr lang="es-ES" dirty="0" smtClean="0"/>
              <a:t>Red de Distribución Óptica (ODN, </a:t>
            </a:r>
            <a:r>
              <a:rPr lang="es-ES" dirty="0" err="1" smtClean="0"/>
              <a:t>Optical</a:t>
            </a:r>
            <a:r>
              <a:rPr lang="es-ES" dirty="0" smtClean="0"/>
              <a:t> </a:t>
            </a:r>
            <a:r>
              <a:rPr lang="es-ES" dirty="0" err="1" smtClean="0"/>
              <a:t>Distribution</a:t>
            </a:r>
            <a:r>
              <a:rPr lang="es-ES" dirty="0" smtClean="0"/>
              <a:t> Network), la compone toda la sección óptica es decir la fibra óptica, empalmes y los </a:t>
            </a:r>
            <a:r>
              <a:rPr lang="es-ES" dirty="0" err="1" smtClean="0"/>
              <a:t>splitters</a:t>
            </a:r>
            <a:endParaRPr lang="es-ES" dirty="0" smtClean="0"/>
          </a:p>
          <a:p>
            <a:pPr algn="just">
              <a:buNone/>
            </a:pPr>
            <a:r>
              <a:rPr lang="es-ES" dirty="0" smtClean="0"/>
              <a:t>   </a:t>
            </a:r>
          </a:p>
          <a:p>
            <a:pPr algn="just">
              <a:buNone/>
            </a:pPr>
            <a:r>
              <a:rPr lang="es-ES" dirty="0" smtClean="0"/>
              <a:t>Red Óptica (ONU, </a:t>
            </a:r>
            <a:r>
              <a:rPr lang="es-ES" dirty="0" err="1" smtClean="0"/>
              <a:t>Optical</a:t>
            </a:r>
            <a:r>
              <a:rPr lang="es-ES" dirty="0" smtClean="0"/>
              <a:t> Network </a:t>
            </a:r>
            <a:r>
              <a:rPr lang="es-ES" dirty="0" err="1" smtClean="0"/>
              <a:t>Unit</a:t>
            </a:r>
            <a:r>
              <a:rPr lang="es-ES" dirty="0" smtClean="0"/>
              <a:t>). </a:t>
            </a:r>
          </a:p>
          <a:p>
            <a:pPr algn="just">
              <a:buNone/>
            </a:pP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b="1" dirty="0" smtClean="0"/>
              <a:t>ESTANDAR ITU-T G.984</a:t>
            </a:r>
            <a:br>
              <a:rPr lang="es-ES" sz="4000" b="1" dirty="0" smtClean="0"/>
            </a:br>
            <a:r>
              <a:rPr lang="es-ES" sz="4000" dirty="0" smtClean="0"/>
              <a:t>GPON(</a:t>
            </a:r>
            <a:r>
              <a:rPr lang="es-ES" sz="4000" dirty="0" err="1" smtClean="0"/>
              <a:t>Gigabit-capable</a:t>
            </a:r>
            <a:r>
              <a:rPr lang="es-ES" sz="4000" dirty="0" smtClean="0"/>
              <a:t> PON)</a:t>
            </a:r>
            <a:endParaRPr lang="es-ES" sz="4000" dirty="0"/>
          </a:p>
        </p:txBody>
      </p:sp>
      <p:sp>
        <p:nvSpPr>
          <p:cNvPr id="3" name="2 Marcador de contenido"/>
          <p:cNvSpPr>
            <a:spLocks noGrp="1"/>
          </p:cNvSpPr>
          <p:nvPr>
            <p:ph idx="1"/>
          </p:nvPr>
        </p:nvSpPr>
        <p:spPr>
          <a:xfrm>
            <a:off x="457200" y="1935480"/>
            <a:ext cx="8229600" cy="4779668"/>
          </a:xfrm>
        </p:spPr>
        <p:txBody>
          <a:bodyPr>
            <a:normAutofit fontScale="92500" lnSpcReduction="20000"/>
          </a:bodyPr>
          <a:lstStyle/>
          <a:p>
            <a:pPr algn="just"/>
            <a:r>
              <a:rPr lang="es-ES" sz="2800" dirty="0" smtClean="0"/>
              <a:t>La </a:t>
            </a:r>
            <a:r>
              <a:rPr lang="es-ES_tradnl" sz="2800" dirty="0" smtClean="0"/>
              <a:t>recomendación UIT-T G.984 es una familia de recomendaciones que define la red óptica pasiva </a:t>
            </a:r>
            <a:r>
              <a:rPr lang="es-ES_tradnl" sz="2800" dirty="0" err="1" smtClean="0"/>
              <a:t>gigabit</a:t>
            </a:r>
            <a:r>
              <a:rPr lang="es-ES_tradnl" sz="2800" dirty="0" smtClean="0"/>
              <a:t> (GPON</a:t>
            </a:r>
            <a:r>
              <a:rPr lang="es-ES_tradnl" sz="2800" dirty="0" smtClean="0"/>
              <a:t>).</a:t>
            </a:r>
            <a:endParaRPr lang="es-ES" sz="2800" dirty="0" smtClean="0"/>
          </a:p>
          <a:p>
            <a:pPr algn="just"/>
            <a:r>
              <a:rPr lang="es-ES_tradnl" sz="2800" dirty="0" smtClean="0"/>
              <a:t>Está basada en BPON en cuanto a arquitectura pero, además ofrece: </a:t>
            </a:r>
            <a:endParaRPr lang="es-ES" sz="2800" dirty="0" smtClean="0"/>
          </a:p>
          <a:p>
            <a:pPr lvl="0" algn="just"/>
            <a:r>
              <a:rPr lang="es-ES_tradnl" sz="2800" dirty="0" smtClean="0"/>
              <a:t>Soporte global </a:t>
            </a:r>
            <a:r>
              <a:rPr lang="es-ES_tradnl" sz="2800" dirty="0" err="1" smtClean="0"/>
              <a:t>multiservicio</a:t>
            </a:r>
            <a:r>
              <a:rPr lang="es-ES_tradnl" sz="2800" dirty="0" smtClean="0"/>
              <a:t>: voz, Ethernet 10/100, ATM,...</a:t>
            </a:r>
            <a:endParaRPr lang="es-ES" sz="2800" dirty="0" smtClean="0"/>
          </a:p>
          <a:p>
            <a:pPr lvl="0" algn="just"/>
            <a:r>
              <a:rPr lang="es-ES_tradnl" sz="2800" dirty="0" smtClean="0"/>
              <a:t>Cobertura hasta 20 Km.</a:t>
            </a:r>
            <a:endParaRPr lang="es-ES" sz="2800" dirty="0" smtClean="0"/>
          </a:p>
          <a:p>
            <a:pPr lvl="0" algn="just"/>
            <a:r>
              <a:rPr lang="es-ES_tradnl" sz="2800" dirty="0" smtClean="0"/>
              <a:t>Seguridad a nivel de protocolo.</a:t>
            </a:r>
            <a:endParaRPr lang="es-ES" sz="2800" dirty="0" smtClean="0"/>
          </a:p>
          <a:p>
            <a:pPr lvl="0" algn="just"/>
            <a:r>
              <a:rPr lang="es-ES_tradnl" sz="2800" dirty="0" smtClean="0"/>
              <a:t>Soporte de tasas de transferencia:</a:t>
            </a:r>
            <a:endParaRPr lang="es-ES" sz="2800" dirty="0" smtClean="0"/>
          </a:p>
          <a:p>
            <a:pPr lvl="1" algn="just"/>
            <a:r>
              <a:rPr lang="es-ES_tradnl" dirty="0" smtClean="0"/>
              <a:t>Simétrico: 622 Mbps y 1.25 </a:t>
            </a:r>
            <a:r>
              <a:rPr lang="es-ES_tradnl" dirty="0" err="1" smtClean="0"/>
              <a:t>Gbps.</a:t>
            </a:r>
            <a:endParaRPr lang="es-ES" dirty="0" smtClean="0"/>
          </a:p>
          <a:p>
            <a:pPr algn="just"/>
            <a:r>
              <a:rPr lang="es-ES_tradnl" sz="2800" dirty="0" smtClean="0"/>
              <a:t>Asimétrico: descendente de 2.5 </a:t>
            </a:r>
            <a:r>
              <a:rPr lang="es-ES_tradnl" sz="2800" dirty="0" err="1" smtClean="0"/>
              <a:t>Gbps</a:t>
            </a:r>
            <a:r>
              <a:rPr lang="es-ES_tradnl" sz="2800" dirty="0" smtClean="0"/>
              <a:t> // ascendente de 1.25 </a:t>
            </a:r>
            <a:r>
              <a:rPr lang="es-ES_tradnl" sz="2800" dirty="0" err="1" smtClean="0"/>
              <a:t>Gbps</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214422"/>
            <a:ext cx="8229600" cy="857256"/>
          </a:xfrm>
        </p:spPr>
        <p:txBody>
          <a:bodyPr>
            <a:normAutofit fontScale="90000"/>
          </a:bodyPr>
          <a:lstStyle/>
          <a:p>
            <a:r>
              <a:rPr lang="es-ES" dirty="0" smtClean="0"/>
              <a:t>Topología de una Red GPON</a:t>
            </a:r>
            <a:br>
              <a:rPr lang="es-ES" dirty="0" smtClean="0"/>
            </a:br>
            <a:endParaRPr lang="es-ES" dirty="0"/>
          </a:p>
        </p:txBody>
      </p:sp>
      <p:pic>
        <p:nvPicPr>
          <p:cNvPr id="62466" name="Picture 2"/>
          <p:cNvPicPr>
            <a:picLocks noChangeAspect="1" noChangeArrowheads="1"/>
          </p:cNvPicPr>
          <p:nvPr/>
        </p:nvPicPr>
        <p:blipFill>
          <a:blip r:embed="rId2"/>
          <a:srcRect/>
          <a:stretch>
            <a:fillRect/>
          </a:stretch>
        </p:blipFill>
        <p:spPr bwMode="auto">
          <a:xfrm>
            <a:off x="500034" y="1357298"/>
            <a:ext cx="8215370" cy="526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00034" y="1214422"/>
            <a:ext cx="8215370" cy="5470029"/>
          </a:xfrm>
          <a:prstGeom prst="rect">
            <a:avLst/>
          </a:prstGeom>
          <a:noFill/>
          <a:ln w="9525">
            <a:noFill/>
            <a:miter lim="800000"/>
            <a:headEnd/>
            <a:tailEnd/>
          </a:ln>
        </p:spPr>
      </p:pic>
      <p:sp>
        <p:nvSpPr>
          <p:cNvPr id="3" name="1 Título"/>
          <p:cNvSpPr>
            <a:spLocks noGrp="1"/>
          </p:cNvSpPr>
          <p:nvPr>
            <p:ph type="title"/>
          </p:nvPr>
        </p:nvSpPr>
        <p:spPr>
          <a:xfrm>
            <a:off x="500034" y="1285860"/>
            <a:ext cx="8229600" cy="581772"/>
          </a:xfrm>
        </p:spPr>
        <p:txBody>
          <a:bodyPr>
            <a:noAutofit/>
          </a:bodyPr>
          <a:lstStyle/>
          <a:p>
            <a:pPr algn="ctr"/>
            <a:r>
              <a:rPr lang="es-ES" sz="4000" b="1" dirty="0" smtClean="0"/>
              <a:t>FUNCIONAMIENTO DE GPON</a:t>
            </a:r>
            <a:br>
              <a:rPr lang="es-ES" sz="4000" b="1" dirty="0" smtClean="0"/>
            </a:br>
            <a:endParaRPr lang="es-E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71612"/>
            <a:ext cx="8229600" cy="489790"/>
          </a:xfrm>
        </p:spPr>
        <p:txBody>
          <a:bodyPr>
            <a:normAutofit fontScale="90000"/>
          </a:bodyPr>
          <a:lstStyle/>
          <a:p>
            <a:r>
              <a:rPr lang="es-ES" sz="4400" b="1" dirty="0" smtClean="0"/>
              <a:t>Protocolo de Transporte</a:t>
            </a:r>
            <a:r>
              <a:rPr lang="es-ES" b="1" dirty="0" smtClean="0"/>
              <a:t/>
            </a:r>
            <a:br>
              <a:rPr lang="es-ES" b="1" dirty="0" smtClean="0"/>
            </a:b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smtClean="0"/>
              <a:t>ATM</a:t>
            </a:r>
            <a:r>
              <a:rPr lang="es-ES" dirty="0" smtClean="0"/>
              <a:t>: es el utilizado por las versiones anteriores como APON y BPON.</a:t>
            </a:r>
          </a:p>
          <a:p>
            <a:pPr algn="just"/>
            <a:r>
              <a:rPr lang="es-ES" dirty="0" smtClean="0"/>
              <a:t>GEM </a:t>
            </a:r>
            <a:r>
              <a:rPr lang="es-ES" dirty="0" smtClean="0"/>
              <a:t>(GPON </a:t>
            </a:r>
            <a:r>
              <a:rPr lang="es-ES" dirty="0" err="1" smtClean="0"/>
              <a:t>Encapsulation</a:t>
            </a:r>
            <a:r>
              <a:rPr lang="es-ES" dirty="0" smtClean="0"/>
              <a:t> </a:t>
            </a:r>
            <a:r>
              <a:rPr lang="es-ES" dirty="0" err="1" smtClean="0"/>
              <a:t>Method</a:t>
            </a:r>
            <a:r>
              <a:rPr lang="es-ES" dirty="0" smtClean="0"/>
              <a:t>): se trata de un nuevo protocolo definido únicamente para utilizarse en GPON.</a:t>
            </a:r>
          </a:p>
          <a:p>
            <a:pPr algn="just"/>
            <a:r>
              <a:rPr lang="es-ES" dirty="0" smtClean="0"/>
              <a:t>Los fabricantes de elementos de redes GPON han optado por implementar la solución GEM, ya que esta solución soporta cualquier tipo de servicio (Ethernet, TDM, ATM, etc.), se lo considera como un protocolo de transporte síncrono basado en tramas cada 125 microsegundos. Se basa en el estándar GFP (</a:t>
            </a:r>
            <a:r>
              <a:rPr lang="es-ES" dirty="0" err="1" smtClean="0"/>
              <a:t>Generic</a:t>
            </a:r>
            <a:r>
              <a:rPr lang="es-ES" dirty="0" smtClean="0"/>
              <a:t> </a:t>
            </a:r>
            <a:r>
              <a:rPr lang="es-ES" dirty="0" err="1" smtClean="0"/>
              <a:t>Framing</a:t>
            </a:r>
            <a:r>
              <a:rPr lang="es-ES" dirty="0" smtClean="0"/>
              <a:t> </a:t>
            </a:r>
            <a:r>
              <a:rPr lang="es-ES" dirty="0" err="1" smtClean="0"/>
              <a:t>Procedure</a:t>
            </a:r>
            <a:r>
              <a:rPr lang="es-ES" dirty="0" smtClean="0"/>
              <a:t>) del ITU-T G.7041 con algunas modificaciones para las tecnologías PON.</a:t>
            </a:r>
          </a:p>
          <a:p>
            <a:pPr algn="just"/>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357158" y="2428868"/>
            <a:ext cx="8663048" cy="3844548"/>
          </a:xfrm>
          <a:prstGeom prst="rect">
            <a:avLst/>
          </a:prstGeom>
          <a:noFill/>
          <a:ln w="9525">
            <a:noFill/>
            <a:miter lim="800000"/>
            <a:headEnd/>
            <a:tailEnd/>
          </a:ln>
        </p:spPr>
      </p:pic>
      <p:sp>
        <p:nvSpPr>
          <p:cNvPr id="5" name="1 Título"/>
          <p:cNvSpPr>
            <a:spLocks noGrp="1"/>
          </p:cNvSpPr>
          <p:nvPr>
            <p:ph type="title"/>
          </p:nvPr>
        </p:nvSpPr>
        <p:spPr>
          <a:xfrm>
            <a:off x="500034" y="785794"/>
            <a:ext cx="8229600" cy="1143000"/>
          </a:xfrm>
        </p:spPr>
        <p:txBody>
          <a:bodyPr>
            <a:normAutofit/>
          </a:bodyPr>
          <a:lstStyle/>
          <a:p>
            <a:pPr algn="ctr"/>
            <a:r>
              <a:rPr lang="es-ES" sz="4000" dirty="0" smtClean="0"/>
              <a:t>TRAMA DESENDENTE Y ASCENDENTE</a:t>
            </a:r>
            <a:endParaRPr lang="es-E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8674" name="Picture 2"/>
          <p:cNvPicPr>
            <a:picLocks noChangeAspect="1" noChangeArrowheads="1"/>
          </p:cNvPicPr>
          <p:nvPr/>
        </p:nvPicPr>
        <p:blipFill>
          <a:blip r:embed="rId2"/>
          <a:srcRect/>
          <a:stretch>
            <a:fillRect/>
          </a:stretch>
        </p:blipFill>
        <p:spPr bwMode="auto">
          <a:xfrm>
            <a:off x="214282" y="1142984"/>
            <a:ext cx="8572528" cy="54012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r>
              <a:rPr lang="es-ES" b="1" dirty="0" smtClean="0"/>
              <a:t>Estructura </a:t>
            </a:r>
            <a:r>
              <a:rPr lang="es-ES" sz="4400" b="1" dirty="0" smtClean="0"/>
              <a:t>de</a:t>
            </a:r>
            <a:r>
              <a:rPr lang="es-ES" b="1" dirty="0" smtClean="0"/>
              <a:t> trama descendente</a:t>
            </a:r>
            <a:endParaRPr lang="es-ES" dirty="0"/>
          </a:p>
        </p:txBody>
      </p:sp>
      <p:sp>
        <p:nvSpPr>
          <p:cNvPr id="3" name="2 Marcador de contenido"/>
          <p:cNvSpPr>
            <a:spLocks noGrp="1"/>
          </p:cNvSpPr>
          <p:nvPr>
            <p:ph idx="1"/>
          </p:nvPr>
        </p:nvSpPr>
        <p:spPr/>
        <p:txBody>
          <a:bodyPr>
            <a:normAutofit lnSpcReduction="10000"/>
          </a:bodyPr>
          <a:lstStyle/>
          <a:p>
            <a:pPr algn="just"/>
            <a:r>
              <a:rPr lang="es-ES" dirty="0" smtClean="0"/>
              <a:t>Longitud de la trama de 125μs lo cual proporciona una base de sincronización de la señal para todo el sistema. </a:t>
            </a:r>
          </a:p>
          <a:p>
            <a:pPr algn="just"/>
            <a:r>
              <a:rPr lang="es-ES" dirty="0" smtClean="0"/>
              <a:t>Está compuesta de un bloque de control físico descendente (</a:t>
            </a:r>
            <a:r>
              <a:rPr lang="es-ES" dirty="0" err="1" smtClean="0"/>
              <a:t>PCBd</a:t>
            </a:r>
            <a:r>
              <a:rPr lang="es-ES" dirty="0" smtClean="0"/>
              <a:t>, </a:t>
            </a:r>
            <a:r>
              <a:rPr lang="es-ES" dirty="0" err="1" smtClean="0"/>
              <a:t>Physical</a:t>
            </a:r>
            <a:r>
              <a:rPr lang="es-ES" dirty="0" smtClean="0"/>
              <a:t> Control Block </a:t>
            </a:r>
            <a:r>
              <a:rPr lang="es-ES" dirty="0" err="1" smtClean="0"/>
              <a:t>downstream</a:t>
            </a:r>
            <a:r>
              <a:rPr lang="es-ES" dirty="0" smtClean="0"/>
              <a:t>) y la carga útil (</a:t>
            </a:r>
            <a:r>
              <a:rPr lang="es-ES" dirty="0" err="1" smtClean="0"/>
              <a:t>Payload</a:t>
            </a:r>
            <a:r>
              <a:rPr lang="es-ES" dirty="0" smtClean="0"/>
              <a:t>).</a:t>
            </a:r>
          </a:p>
          <a:p>
            <a:pPr algn="just"/>
            <a:r>
              <a:rPr lang="es-ES" dirty="0" smtClean="0"/>
              <a:t>El </a:t>
            </a:r>
            <a:r>
              <a:rPr lang="es-ES" dirty="0" err="1" smtClean="0"/>
              <a:t>PCBd</a:t>
            </a:r>
            <a:r>
              <a:rPr lang="es-ES" dirty="0" smtClean="0"/>
              <a:t> contiene la información de control y la longitud de la trama, en tanto que su carga útil consiste de una partición ATM y una partición del método de encapsulación genérico GEM, por tanto, el sistema GPON es capaz de soportar dos tipos de tráfico simultáneamente en la misma trama. </a:t>
            </a:r>
          </a:p>
          <a:p>
            <a:pPr algn="just"/>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571604" y="1214422"/>
            <a:ext cx="5786478" cy="1996653"/>
          </a:xfrm>
          <a:prstGeom prst="rect">
            <a:avLst/>
          </a:prstGeom>
          <a:noFill/>
          <a:ln w="9525">
            <a:noFill/>
            <a:miter lim="800000"/>
            <a:headEnd/>
            <a:tailEnd/>
          </a:ln>
        </p:spPr>
      </p:pic>
      <p:sp>
        <p:nvSpPr>
          <p:cNvPr id="5" name="1 Título"/>
          <p:cNvSpPr>
            <a:spLocks noGrp="1"/>
          </p:cNvSpPr>
          <p:nvPr>
            <p:ph type="title"/>
          </p:nvPr>
        </p:nvSpPr>
        <p:spPr>
          <a:xfrm>
            <a:off x="457200" y="704088"/>
            <a:ext cx="8229600" cy="581772"/>
          </a:xfrm>
        </p:spPr>
        <p:txBody>
          <a:bodyPr>
            <a:normAutofit fontScale="90000"/>
          </a:bodyPr>
          <a:lstStyle/>
          <a:p>
            <a:r>
              <a:rPr lang="es-ES" b="1" dirty="0" smtClean="0"/>
              <a:t>Estructura de trama descendente</a:t>
            </a:r>
            <a:endParaRPr lang="es-ES" dirty="0"/>
          </a:p>
        </p:txBody>
      </p:sp>
      <p:sp>
        <p:nvSpPr>
          <p:cNvPr id="29699" name="Rectangle 3"/>
          <p:cNvSpPr>
            <a:spLocks noChangeArrowheads="1"/>
          </p:cNvSpPr>
          <p:nvPr/>
        </p:nvSpPr>
        <p:spPr bwMode="auto">
          <a:xfrm>
            <a:off x="500034" y="3357562"/>
            <a:ext cx="835824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2800" dirty="0" smtClean="0">
                <a:latin typeface="Arial" pitchFamily="34" charset="0"/>
              </a:rPr>
              <a:t>El </a:t>
            </a:r>
            <a:r>
              <a:rPr lang="es-ES" sz="2800" dirty="0" smtClean="0">
                <a:latin typeface="Arial" pitchFamily="34" charset="0"/>
              </a:rPr>
              <a:t>flujo de tramas descendente se filtra en la ONU sobre la base del valor del campo Port-ID de 12 bits de cada fragmento de trama.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29700" name="Picture 4"/>
          <p:cNvPicPr>
            <a:picLocks noChangeAspect="1" noChangeArrowheads="1"/>
          </p:cNvPicPr>
          <p:nvPr/>
        </p:nvPicPr>
        <p:blipFill>
          <a:blip r:embed="rId3"/>
          <a:srcRect/>
          <a:stretch>
            <a:fillRect/>
          </a:stretch>
        </p:blipFill>
        <p:spPr bwMode="auto">
          <a:xfrm>
            <a:off x="1000100" y="5286388"/>
            <a:ext cx="7124307" cy="1181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60"/>
            <a:ext cx="8229600" cy="642942"/>
          </a:xfrm>
        </p:spPr>
        <p:txBody>
          <a:bodyPr>
            <a:normAutofit fontScale="90000"/>
          </a:bodyPr>
          <a:lstStyle/>
          <a:p>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Simuladores de Red</a:t>
            </a:r>
            <a:br>
              <a:rPr lang="es-ES" b="1" dirty="0" smtClean="0"/>
            </a:br>
            <a:endParaRPr lang="es-ES" dirty="0"/>
          </a:p>
        </p:txBody>
      </p:sp>
      <p:sp>
        <p:nvSpPr>
          <p:cNvPr id="3" name="2 Marcador de contenido"/>
          <p:cNvSpPr>
            <a:spLocks noGrp="1"/>
          </p:cNvSpPr>
          <p:nvPr>
            <p:ph idx="1"/>
          </p:nvPr>
        </p:nvSpPr>
        <p:spPr>
          <a:xfrm>
            <a:off x="214282" y="1357298"/>
            <a:ext cx="8715436" cy="5286412"/>
          </a:xfrm>
        </p:spPr>
        <p:txBody>
          <a:bodyPr>
            <a:normAutofit/>
          </a:bodyPr>
          <a:lstStyle/>
          <a:p>
            <a:pPr algn="just"/>
            <a:r>
              <a:rPr lang="es-ES" dirty="0" smtClean="0"/>
              <a:t>La simulación,  sugiere la idea de hacer, mediante una serie de herramientas (ejemplo una computadora),  la  representación de algo del mundo real. </a:t>
            </a:r>
          </a:p>
          <a:p>
            <a:pPr algn="just"/>
            <a:r>
              <a:rPr lang="es-ES" dirty="0" smtClean="0"/>
              <a:t>La simulación se usa como una herramienta que permite una mejor comprensión de la situación estudiada. En el caso de las redes de computadores, existe una gran variedad de programas que nos permiten simular una red de computadores, controlando muchas de sus variables, y obteniendo un resultado que debe ser interpretado y analizado.</a:t>
            </a:r>
          </a:p>
          <a:p>
            <a:pPr algn="just"/>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INTRODUCCION</a:t>
            </a:r>
            <a:br>
              <a:rPr lang="es-ES" b="1" dirty="0" smtClean="0"/>
            </a:br>
            <a:endParaRPr lang="es-ES" dirty="0"/>
          </a:p>
        </p:txBody>
      </p:sp>
      <p:sp>
        <p:nvSpPr>
          <p:cNvPr id="3" name="2 Marcador de contenido"/>
          <p:cNvSpPr>
            <a:spLocks noGrp="1"/>
          </p:cNvSpPr>
          <p:nvPr>
            <p:ph idx="1"/>
          </p:nvPr>
        </p:nvSpPr>
        <p:spPr>
          <a:xfrm>
            <a:off x="0" y="1142984"/>
            <a:ext cx="9144000" cy="5715016"/>
          </a:xfrm>
        </p:spPr>
        <p:txBody>
          <a:bodyPr>
            <a:normAutofit/>
          </a:bodyPr>
          <a:lstStyle/>
          <a:p>
            <a:pPr algn="just"/>
            <a:r>
              <a:rPr lang="es-ES" dirty="0" smtClean="0"/>
              <a:t>La simulación de redes permite a los profesionales, disponer de  herramientas poderosas, adecuadas y necesarias, para su rápida comprensión y obtención de resultados (simulados).</a:t>
            </a:r>
          </a:p>
          <a:p>
            <a:pPr algn="just"/>
            <a:r>
              <a:rPr lang="es-ES" dirty="0" smtClean="0"/>
              <a:t>Este proyecto, ofrece  una nueva herramienta de simulación para los estudiantes y profesionales, recurso interactivo de investigación y análisis simulado sobre las redes de datos y su evolución a redes como las GPON.</a:t>
            </a:r>
          </a:p>
          <a:p>
            <a:pPr algn="just"/>
            <a:r>
              <a:rPr lang="es-ES" dirty="0" smtClean="0"/>
              <a:t>Existen  simuladores que brindan esta oportunidad, como lo es el caso del simulador </a:t>
            </a:r>
            <a:r>
              <a:rPr lang="es-ES" dirty="0" err="1" smtClean="0"/>
              <a:t>OpenSimMPLS</a:t>
            </a:r>
            <a:endParaRPr lang="es-ES" dirty="0" smtClean="0"/>
          </a:p>
          <a:p>
            <a:pPr algn="just"/>
            <a:r>
              <a:rPr lang="es-ES" dirty="0" smtClean="0"/>
              <a:t>El </a:t>
            </a:r>
            <a:r>
              <a:rPr lang="es-ES" dirty="0" smtClean="0"/>
              <a:t>software  </a:t>
            </a:r>
            <a:r>
              <a:rPr lang="es-ES" dirty="0" err="1" smtClean="0"/>
              <a:t>Opnet</a:t>
            </a:r>
            <a:r>
              <a:rPr lang="es-ES" dirty="0" smtClean="0"/>
              <a:t> </a:t>
            </a:r>
            <a:r>
              <a:rPr lang="es-ES" dirty="0" err="1" smtClean="0"/>
              <a:t>Modeler</a:t>
            </a:r>
            <a:r>
              <a:rPr lang="es-ES" dirty="0" smtClean="0"/>
              <a:t>, basado en eventos orientado a la simulación de redes de telecomunicaciones creado por OPNET (</a:t>
            </a:r>
            <a:r>
              <a:rPr lang="es-ES" dirty="0" err="1" smtClean="0"/>
              <a:t>Optimized</a:t>
            </a:r>
            <a:r>
              <a:rPr lang="es-ES" dirty="0" smtClean="0"/>
              <a:t> Network </a:t>
            </a:r>
            <a:r>
              <a:rPr lang="es-ES" dirty="0" err="1" smtClean="0"/>
              <a:t>Engíneering</a:t>
            </a:r>
            <a:r>
              <a:rPr lang="es-ES" dirty="0" smtClean="0"/>
              <a:t> Tools).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60"/>
            <a:ext cx="8229600" cy="642942"/>
          </a:xfrm>
        </p:spPr>
        <p:txBody>
          <a:bodyPr>
            <a:normAutofit fontScale="90000"/>
          </a:bodyPr>
          <a:lstStyle/>
          <a:p>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Simuladores de Red</a:t>
            </a:r>
            <a:br>
              <a:rPr lang="es-ES" b="1" dirty="0" smtClean="0"/>
            </a:br>
            <a:endParaRPr lang="es-ES" dirty="0"/>
          </a:p>
        </p:txBody>
      </p:sp>
      <p:sp>
        <p:nvSpPr>
          <p:cNvPr id="3" name="2 Marcador de contenido"/>
          <p:cNvSpPr>
            <a:spLocks noGrp="1"/>
          </p:cNvSpPr>
          <p:nvPr>
            <p:ph idx="1"/>
          </p:nvPr>
        </p:nvSpPr>
        <p:spPr>
          <a:xfrm>
            <a:off x="214282" y="1357298"/>
            <a:ext cx="8715436" cy="5286412"/>
          </a:xfrm>
        </p:spPr>
        <p:txBody>
          <a:bodyPr>
            <a:normAutofit/>
          </a:bodyPr>
          <a:lstStyle/>
          <a:p>
            <a:pPr algn="just"/>
            <a:r>
              <a:rPr lang="es-ES" dirty="0" smtClean="0"/>
              <a:t>En </a:t>
            </a:r>
            <a:r>
              <a:rPr lang="es-ES" dirty="0" smtClean="0"/>
              <a:t>algunas organizaciones, los simuladores son usados como apoyo a la gestión y administración de las redes, permitiendo simular el impacto de alguna decisión antes de que esta sea efectuada, por ejemplo la compra de nuevos equipamientos, implantar nuevos servicios, o mejorar la administración de estos, entre otros.</a:t>
            </a:r>
          </a:p>
          <a:p>
            <a:pPr algn="just"/>
            <a:r>
              <a:rPr lang="es-ES" dirty="0" smtClean="0"/>
              <a:t>En el caso del presente estudio una arquitectura  de tráfico y sistema de red basado en protocolos estandarizados para redes GPON .</a:t>
            </a:r>
          </a:p>
          <a:p>
            <a:pPr algn="just"/>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2984"/>
            <a:ext cx="8229600" cy="857256"/>
          </a:xfrm>
        </p:spPr>
        <p:txBody>
          <a:bodyPr>
            <a:normAutofit fontScale="90000"/>
          </a:bodyPr>
          <a:lstStyle/>
          <a:p>
            <a:r>
              <a:rPr lang="es-ES" b="1" dirty="0" smtClean="0"/>
              <a:t>Simulador </a:t>
            </a:r>
            <a:r>
              <a:rPr lang="es-ES" b="1" dirty="0" err="1" smtClean="0"/>
              <a:t>Opensimmpls</a:t>
            </a:r>
            <a:r>
              <a:rPr lang="es-ES" b="1" dirty="0" smtClean="0"/>
              <a:t/>
            </a:r>
            <a:br>
              <a:rPr lang="es-ES" b="1" dirty="0" smtClean="0"/>
            </a:br>
            <a:endParaRPr lang="es-ES" dirty="0"/>
          </a:p>
        </p:txBody>
      </p:sp>
      <p:sp>
        <p:nvSpPr>
          <p:cNvPr id="3" name="2 Marcador de contenido"/>
          <p:cNvSpPr>
            <a:spLocks noGrp="1"/>
          </p:cNvSpPr>
          <p:nvPr>
            <p:ph idx="1"/>
          </p:nvPr>
        </p:nvSpPr>
        <p:spPr/>
        <p:txBody>
          <a:bodyPr/>
          <a:lstStyle/>
          <a:p>
            <a:pPr algn="just"/>
            <a:r>
              <a:rPr lang="es-ES" dirty="0" smtClean="0"/>
              <a:t>El proyecto “</a:t>
            </a:r>
            <a:r>
              <a:rPr lang="es-ES" dirty="0" err="1" smtClean="0"/>
              <a:t>OpenSimMPLS</a:t>
            </a:r>
            <a:r>
              <a:rPr lang="es-ES" dirty="0" smtClean="0"/>
              <a:t>”, surge como un proyecto para obtener el título de Ingeniero en Informática en el año 2004, en la Universidad de Extremadura (ESPAÑA). Desde entonces, muchas personas han descargado, usado y ampliado el simulador para diversas actividades.</a:t>
            </a:r>
          </a:p>
          <a:p>
            <a:pPr algn="just"/>
            <a:r>
              <a:rPr lang="es-ES" dirty="0" smtClean="0"/>
              <a:t>El programa se encuentra licenciado bajo los términos de la Licencia Pública General (GPL) v3.0 de la Fundación para el Software Libre. </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704088"/>
            <a:ext cx="7901014" cy="724648"/>
          </a:xfrm>
        </p:spPr>
        <p:txBody>
          <a:bodyPr>
            <a:normAutofit fontScale="90000"/>
          </a:bodyPr>
          <a:lstStyle/>
          <a:p>
            <a:r>
              <a:rPr lang="es-ES" dirty="0" smtClean="0"/>
              <a:t>Programación bajo Java</a:t>
            </a:r>
            <a:endParaRPr lang="es-ES" dirty="0"/>
          </a:p>
        </p:txBody>
      </p:sp>
      <p:sp>
        <p:nvSpPr>
          <p:cNvPr id="3" name="2 Marcador de contenido"/>
          <p:cNvSpPr>
            <a:spLocks noGrp="1"/>
          </p:cNvSpPr>
          <p:nvPr>
            <p:ph idx="1"/>
          </p:nvPr>
        </p:nvSpPr>
        <p:spPr>
          <a:xfrm>
            <a:off x="457200" y="1357298"/>
            <a:ext cx="8229600" cy="4967302"/>
          </a:xfrm>
        </p:spPr>
        <p:txBody>
          <a:bodyPr>
            <a:normAutofit/>
          </a:bodyPr>
          <a:lstStyle/>
          <a:p>
            <a:pPr algn="just"/>
            <a:r>
              <a:rPr lang="es-ES" sz="2400" dirty="0" smtClean="0"/>
              <a:t>Java es toda una tecnología orientada a la programación de software con el cual podemos realizar cualquier tipo de programas. </a:t>
            </a:r>
            <a:endParaRPr lang="es-ES" sz="2400" dirty="0"/>
          </a:p>
        </p:txBody>
      </p:sp>
      <p:graphicFrame>
        <p:nvGraphicFramePr>
          <p:cNvPr id="4" name="3 Tabla"/>
          <p:cNvGraphicFramePr>
            <a:graphicFrameLocks noGrp="1"/>
          </p:cNvGraphicFramePr>
          <p:nvPr/>
        </p:nvGraphicFramePr>
        <p:xfrm>
          <a:off x="785786" y="2643182"/>
          <a:ext cx="7429552" cy="4011294"/>
        </p:xfrm>
        <a:graphic>
          <a:graphicData uri="http://schemas.openxmlformats.org/drawingml/2006/table">
            <a:tbl>
              <a:tblPr/>
              <a:tblGrid>
                <a:gridCol w="3714776"/>
                <a:gridCol w="3714776"/>
              </a:tblGrid>
              <a:tr h="381021">
                <a:tc>
                  <a:txBody>
                    <a:bodyPr/>
                    <a:lstStyle/>
                    <a:p>
                      <a:pPr algn="ctr">
                        <a:lnSpc>
                          <a:spcPct val="115000"/>
                        </a:lnSpc>
                        <a:spcAft>
                          <a:spcPts val="0"/>
                        </a:spcAft>
                      </a:pPr>
                      <a:r>
                        <a:rPr lang="es-ES" sz="1600" b="1" dirty="0">
                          <a:latin typeface="Arial"/>
                          <a:ea typeface="Calibri"/>
                          <a:cs typeface="Times New Roman"/>
                        </a:rPr>
                        <a:t>Programas</a:t>
                      </a:r>
                      <a:endParaRPr lang="es-ES" sz="1600" dirty="0">
                        <a:latin typeface="Arial"/>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600" b="1" dirty="0">
                          <a:latin typeface="Arial"/>
                          <a:ea typeface="Calibri"/>
                          <a:cs typeface="Times New Roman"/>
                        </a:rPr>
                        <a:t>Descripción</a:t>
                      </a:r>
                      <a:endParaRPr lang="es-ES" sz="1600" dirty="0">
                        <a:latin typeface="Arial"/>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21">
                <a:tc>
                  <a:txBody>
                    <a:bodyPr/>
                    <a:lstStyle/>
                    <a:p>
                      <a:pPr algn="ctr">
                        <a:lnSpc>
                          <a:spcPct val="115000"/>
                        </a:lnSpc>
                        <a:spcAft>
                          <a:spcPts val="0"/>
                        </a:spcAft>
                      </a:pPr>
                      <a:r>
                        <a:rPr lang="es-ES" sz="1600" dirty="0">
                          <a:latin typeface="Arial"/>
                          <a:ea typeface="Calibri"/>
                          <a:cs typeface="Times New Roman"/>
                        </a:rPr>
                        <a:t>Apache </a:t>
                      </a:r>
                      <a:r>
                        <a:rPr lang="es-ES" sz="1600" dirty="0" err="1">
                          <a:latin typeface="Arial"/>
                          <a:ea typeface="Calibri"/>
                          <a:cs typeface="Times New Roman"/>
                        </a:rPr>
                        <a:t>Tomcat</a:t>
                      </a:r>
                      <a:endParaRPr lang="es-ES" sz="1600" dirty="0">
                        <a:latin typeface="Arial"/>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Contenedor de </a:t>
                      </a:r>
                      <a:r>
                        <a:rPr lang="es-ES" sz="1600" dirty="0" err="1">
                          <a:latin typeface="Arial"/>
                          <a:ea typeface="Calibri"/>
                          <a:cs typeface="Times New Roman"/>
                        </a:rPr>
                        <a:t>servlets</a:t>
                      </a:r>
                      <a:r>
                        <a:rPr lang="es-ES" sz="1600" dirty="0">
                          <a:latin typeface="Arial"/>
                          <a:ea typeface="Calibri"/>
                          <a:cs typeface="Times New Roman"/>
                        </a:rPr>
                        <a:t> (servidores)</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6448">
                <a:tc>
                  <a:txBody>
                    <a:bodyPr/>
                    <a:lstStyle/>
                    <a:p>
                      <a:pPr algn="ctr">
                        <a:lnSpc>
                          <a:spcPct val="115000"/>
                        </a:lnSpc>
                        <a:spcAft>
                          <a:spcPts val="0"/>
                        </a:spcAft>
                      </a:pPr>
                      <a:r>
                        <a:rPr lang="es-ES" sz="1600" dirty="0">
                          <a:latin typeface="Arial"/>
                          <a:ea typeface="Calibri"/>
                          <a:cs typeface="Times New Roman"/>
                        </a:rPr>
                        <a:t>Net </a:t>
                      </a:r>
                      <a:r>
                        <a:rPr lang="es-ES" sz="1600" dirty="0" err="1">
                          <a:latin typeface="Arial"/>
                          <a:ea typeface="Calibri"/>
                          <a:cs typeface="Times New Roman"/>
                        </a:rPr>
                        <a:t>Beans</a:t>
                      </a:r>
                      <a:endParaRPr lang="es-ES" sz="1600" dirty="0">
                        <a:latin typeface="Arial"/>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Entorno de desarrollo completo (programación)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163">
                <a:tc>
                  <a:txBody>
                    <a:bodyPr/>
                    <a:lstStyle/>
                    <a:p>
                      <a:pPr algn="ctr">
                        <a:lnSpc>
                          <a:spcPct val="115000"/>
                        </a:lnSpc>
                        <a:spcAft>
                          <a:spcPts val="0"/>
                        </a:spcAft>
                      </a:pPr>
                      <a:r>
                        <a:rPr lang="es-ES" sz="1600" dirty="0">
                          <a:latin typeface="Arial"/>
                          <a:ea typeface="Calibri"/>
                          <a:cs typeface="Times New Roman"/>
                        </a:rPr>
                        <a:t>Eclipse</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Entorno de desarrollo muy popular (programación)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6163">
                <a:tc>
                  <a:txBody>
                    <a:bodyPr/>
                    <a:lstStyle/>
                    <a:p>
                      <a:pPr algn="ctr">
                        <a:lnSpc>
                          <a:spcPct val="115000"/>
                        </a:lnSpc>
                        <a:spcAft>
                          <a:spcPts val="0"/>
                        </a:spcAft>
                      </a:pPr>
                      <a:r>
                        <a:rPr lang="es-ES" sz="1600" dirty="0" err="1">
                          <a:latin typeface="Arial"/>
                          <a:ea typeface="Calibri"/>
                          <a:cs typeface="Times New Roman"/>
                        </a:rPr>
                        <a:t>JCreator</a:t>
                      </a:r>
                      <a:endParaRPr lang="es-ES" sz="1600" dirty="0">
                        <a:latin typeface="Arial"/>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Entorno de desarrollo sencillo (programación)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21">
                <a:tc>
                  <a:txBody>
                    <a:bodyPr/>
                    <a:lstStyle/>
                    <a:p>
                      <a:pPr algn="ctr">
                        <a:lnSpc>
                          <a:spcPct val="115000"/>
                        </a:lnSpc>
                        <a:spcAft>
                          <a:spcPts val="0"/>
                        </a:spcAft>
                      </a:pPr>
                      <a:r>
                        <a:rPr lang="es-ES" sz="1600" dirty="0">
                          <a:latin typeface="Arial"/>
                          <a:ea typeface="Calibri"/>
                          <a:cs typeface="Times New Roman"/>
                        </a:rPr>
                        <a:t>API Java</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Documentación básica (documentación)</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21">
                <a:tc>
                  <a:txBody>
                    <a:bodyPr/>
                    <a:lstStyle/>
                    <a:p>
                      <a:pPr algn="ctr">
                        <a:lnSpc>
                          <a:spcPct val="115000"/>
                        </a:lnSpc>
                        <a:spcAft>
                          <a:spcPts val="0"/>
                        </a:spcAft>
                      </a:pPr>
                      <a:r>
                        <a:rPr lang="es-ES" sz="1600" dirty="0">
                          <a:latin typeface="Arial"/>
                          <a:ea typeface="Calibri"/>
                          <a:cs typeface="Times New Roman"/>
                        </a:rPr>
                        <a:t>J2RE</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Para ejecutar aplicaciones Java</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21">
                <a:tc>
                  <a:txBody>
                    <a:bodyPr/>
                    <a:lstStyle/>
                    <a:p>
                      <a:pPr algn="ctr">
                        <a:lnSpc>
                          <a:spcPct val="115000"/>
                        </a:lnSpc>
                        <a:spcAft>
                          <a:spcPts val="0"/>
                        </a:spcAft>
                      </a:pPr>
                      <a:r>
                        <a:rPr lang="es-ES" sz="1600" dirty="0">
                          <a:latin typeface="Arial"/>
                          <a:ea typeface="Calibri"/>
                          <a:cs typeface="Times New Roman"/>
                        </a:rPr>
                        <a:t>J2SE</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Desarrollo en Java 2</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21">
                <a:tc>
                  <a:txBody>
                    <a:bodyPr/>
                    <a:lstStyle/>
                    <a:p>
                      <a:pPr algn="ctr">
                        <a:lnSpc>
                          <a:spcPct val="115000"/>
                        </a:lnSpc>
                        <a:spcAft>
                          <a:spcPts val="0"/>
                        </a:spcAft>
                      </a:pPr>
                      <a:r>
                        <a:rPr lang="es-ES" sz="1600" dirty="0">
                          <a:latin typeface="Arial"/>
                          <a:ea typeface="Calibri"/>
                          <a:cs typeface="Times New Roman"/>
                        </a:rPr>
                        <a:t>J2ME</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S" sz="1600" dirty="0">
                          <a:latin typeface="Arial"/>
                          <a:ea typeface="Calibri"/>
                          <a:cs typeface="Times New Roman"/>
                        </a:rPr>
                        <a:t>Java orientado a Móviles, PDAs, etc.</a:t>
                      </a: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Simulador GPON</a:t>
            </a:r>
            <a:br>
              <a:rPr lang="es-ES" b="1" dirty="0" smtClean="0"/>
            </a:br>
            <a:endParaRPr lang="es-ES" dirty="0"/>
          </a:p>
        </p:txBody>
      </p:sp>
      <p:sp>
        <p:nvSpPr>
          <p:cNvPr id="3" name="2 Marcador de contenido"/>
          <p:cNvSpPr>
            <a:spLocks noGrp="1"/>
          </p:cNvSpPr>
          <p:nvPr>
            <p:ph idx="1"/>
          </p:nvPr>
        </p:nvSpPr>
        <p:spPr>
          <a:xfrm>
            <a:off x="285720" y="1142984"/>
            <a:ext cx="8401080" cy="5429288"/>
          </a:xfrm>
        </p:spPr>
        <p:txBody>
          <a:bodyPr>
            <a:normAutofit lnSpcReduction="10000"/>
          </a:bodyPr>
          <a:lstStyle/>
          <a:p>
            <a:pPr algn="ctr">
              <a:buNone/>
            </a:pPr>
            <a:r>
              <a:rPr lang="es-ES" b="1" dirty="0" smtClean="0"/>
              <a:t>Alcance </a:t>
            </a:r>
            <a:r>
              <a:rPr lang="es-ES" b="1" dirty="0" smtClean="0"/>
              <a:t> del </a:t>
            </a:r>
            <a:r>
              <a:rPr lang="es-ES" b="1" dirty="0" smtClean="0"/>
              <a:t>Proyecto</a:t>
            </a:r>
          </a:p>
          <a:p>
            <a:pPr algn="just">
              <a:buNone/>
            </a:pPr>
            <a:endParaRPr lang="es-ES" b="1" dirty="0" smtClean="0"/>
          </a:p>
          <a:p>
            <a:pPr algn="just"/>
            <a:r>
              <a:rPr lang="es-ES" dirty="0" smtClean="0"/>
              <a:t>Basados en el simulador </a:t>
            </a:r>
            <a:r>
              <a:rPr lang="es-ES" dirty="0" err="1" smtClean="0"/>
              <a:t>OpenSimMPLS</a:t>
            </a:r>
            <a:r>
              <a:rPr lang="es-ES" dirty="0" smtClean="0"/>
              <a:t>, de código libre, y bajo el aporte de su autor se reutilizara el código de su simulador para adaptarlo a un simulador capas de permitir el diseño y la presentación de resultados de una red </a:t>
            </a:r>
            <a:r>
              <a:rPr lang="es-ES" dirty="0" smtClean="0"/>
              <a:t>GPON.</a:t>
            </a:r>
            <a:endParaRPr lang="es-ES" dirty="0" smtClean="0"/>
          </a:p>
          <a:p>
            <a:pPr algn="just"/>
            <a:r>
              <a:rPr lang="es-ES" dirty="0" smtClean="0"/>
              <a:t>El simulador será capaz de crear escenarios para el envió de trafico ascendente para petición de servicio y sincronización, y </a:t>
            </a:r>
            <a:r>
              <a:rPr lang="es-ES" dirty="0" err="1" smtClean="0"/>
              <a:t>multicast</a:t>
            </a:r>
            <a:r>
              <a:rPr lang="es-ES" dirty="0" smtClean="0"/>
              <a:t>  para el descendente a la entrega del servicio.</a:t>
            </a:r>
          </a:p>
          <a:p>
            <a:pPr algn="just"/>
            <a:r>
              <a:rPr lang="es-ES" dirty="0" smtClean="0"/>
              <a:t>Se implementaran los componentes básicos iníciales como son las OLT, ONT, los difusores de la señal o SPLITTER y los enlaces entre cada uno de ellos.</a:t>
            </a:r>
          </a:p>
          <a:p>
            <a:pPr algn="just"/>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Simulador GPON</a:t>
            </a:r>
            <a:br>
              <a:rPr lang="es-ES" b="1" dirty="0" smtClean="0"/>
            </a:br>
            <a:endParaRPr lang="es-ES" dirty="0"/>
          </a:p>
        </p:txBody>
      </p:sp>
      <p:sp>
        <p:nvSpPr>
          <p:cNvPr id="3" name="2 Marcador de contenido"/>
          <p:cNvSpPr>
            <a:spLocks noGrp="1"/>
          </p:cNvSpPr>
          <p:nvPr>
            <p:ph idx="1"/>
          </p:nvPr>
        </p:nvSpPr>
        <p:spPr>
          <a:xfrm>
            <a:off x="285720" y="1142984"/>
            <a:ext cx="8401080" cy="5429288"/>
          </a:xfrm>
        </p:spPr>
        <p:txBody>
          <a:bodyPr>
            <a:normAutofit lnSpcReduction="10000"/>
          </a:bodyPr>
          <a:lstStyle/>
          <a:p>
            <a:pPr algn="ctr">
              <a:buNone/>
            </a:pPr>
            <a:r>
              <a:rPr lang="es-ES" b="1" dirty="0" smtClean="0"/>
              <a:t>Alcance </a:t>
            </a:r>
            <a:r>
              <a:rPr lang="es-ES" b="1" dirty="0" smtClean="0"/>
              <a:t> del </a:t>
            </a:r>
            <a:r>
              <a:rPr lang="es-ES" b="1" dirty="0" smtClean="0"/>
              <a:t>Proyecto</a:t>
            </a:r>
          </a:p>
          <a:p>
            <a:pPr algn="just">
              <a:buNone/>
            </a:pPr>
            <a:endParaRPr lang="es-ES" b="1" dirty="0" smtClean="0"/>
          </a:p>
          <a:p>
            <a:pPr algn="just"/>
            <a:r>
              <a:rPr lang="es-ES" dirty="0" smtClean="0"/>
              <a:t>Basados en el simulador </a:t>
            </a:r>
            <a:r>
              <a:rPr lang="es-ES" dirty="0" err="1" smtClean="0"/>
              <a:t>OpenSimMPLS</a:t>
            </a:r>
            <a:r>
              <a:rPr lang="es-ES" dirty="0" smtClean="0"/>
              <a:t>, de código libre, y bajo el aporte de su autor se reutilizara el código de su simulador para adaptarlo a un simulador capas de permitir el diseño y la presentación de resultados de una red GPON utilizando los estándares de referencia de la UIT -T G.984, mediante el método de encapsulado GEM(GPON </a:t>
            </a:r>
            <a:r>
              <a:rPr lang="es-ES" dirty="0" err="1" smtClean="0"/>
              <a:t>Encapsulation</a:t>
            </a:r>
            <a:r>
              <a:rPr lang="es-ES" dirty="0" smtClean="0"/>
              <a:t> </a:t>
            </a:r>
            <a:r>
              <a:rPr lang="es-ES" dirty="0" err="1" smtClean="0"/>
              <a:t>Method</a:t>
            </a:r>
            <a:r>
              <a:rPr lang="es-ES" dirty="0" smtClean="0"/>
              <a:t>).</a:t>
            </a:r>
          </a:p>
          <a:p>
            <a:pPr algn="just"/>
            <a:r>
              <a:rPr lang="es-ES" dirty="0" smtClean="0"/>
              <a:t>El simulador será capaz de crear escenarios para el envió de trafico ascendente para petición de servicio y sincronización, y </a:t>
            </a:r>
            <a:r>
              <a:rPr lang="es-ES" dirty="0" err="1" smtClean="0"/>
              <a:t>multicast</a:t>
            </a:r>
            <a:r>
              <a:rPr lang="es-ES" dirty="0" smtClean="0"/>
              <a:t>  para el descendente a la entrega del servicio.</a:t>
            </a:r>
          </a:p>
          <a:p>
            <a:pPr algn="just"/>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Simulador GPON</a:t>
            </a:r>
            <a:br>
              <a:rPr lang="es-ES" b="1" dirty="0" smtClean="0"/>
            </a:br>
            <a:endParaRPr lang="es-ES" dirty="0"/>
          </a:p>
        </p:txBody>
      </p:sp>
      <p:sp>
        <p:nvSpPr>
          <p:cNvPr id="3" name="2 Marcador de contenido"/>
          <p:cNvSpPr>
            <a:spLocks noGrp="1"/>
          </p:cNvSpPr>
          <p:nvPr>
            <p:ph idx="1"/>
          </p:nvPr>
        </p:nvSpPr>
        <p:spPr>
          <a:xfrm>
            <a:off x="285720" y="1142984"/>
            <a:ext cx="8401080" cy="5429288"/>
          </a:xfrm>
        </p:spPr>
        <p:txBody>
          <a:bodyPr>
            <a:normAutofit lnSpcReduction="10000"/>
          </a:bodyPr>
          <a:lstStyle/>
          <a:p>
            <a:pPr algn="just"/>
            <a:r>
              <a:rPr lang="es-ES" dirty="0" smtClean="0"/>
              <a:t>Se </a:t>
            </a:r>
            <a:r>
              <a:rPr lang="es-ES" dirty="0" smtClean="0"/>
              <a:t>implementaran los componentes básicos iníciales como son las OLT, ONT, los difusores de la señal o SPLITTER y los enlaces entre cada uno de ellos.</a:t>
            </a:r>
          </a:p>
          <a:p>
            <a:pPr algn="just"/>
            <a:r>
              <a:rPr lang="es-ES" dirty="0" smtClean="0"/>
              <a:t>Las OLT podrán recibir y procesar, varios tipos de trafico </a:t>
            </a:r>
            <a:r>
              <a:rPr lang="es-ES" dirty="0" smtClean="0"/>
              <a:t>como la telefonía IP, Televisión IP y datos, con </a:t>
            </a:r>
            <a:r>
              <a:rPr lang="es-ES" dirty="0" smtClean="0"/>
              <a:t>la capacidad de cambiar interactiva mente sus capacidades de velocidad y potencia, dándole la posibilidad de adaptarse fácilmente a hardware existente y posibles cambios en características de los mismos. </a:t>
            </a:r>
          </a:p>
          <a:p>
            <a:pPr algn="just"/>
            <a:r>
              <a:rPr lang="es-ES" dirty="0" smtClean="0"/>
              <a:t>Los </a:t>
            </a:r>
            <a:r>
              <a:rPr lang="es-ES" dirty="0" err="1" smtClean="0"/>
              <a:t>splitters</a:t>
            </a:r>
            <a:r>
              <a:rPr lang="es-ES" dirty="0" smtClean="0"/>
              <a:t>, serán simplemente difusores de la </a:t>
            </a:r>
            <a:r>
              <a:rPr lang="es-ES" dirty="0" smtClean="0"/>
              <a:t>señal que les llegue del OLT, con la capacidad de poder variar su número de  derivaciones y nivel de atenuación, para hacerlo adaptable a cualquier estándar del mercado. </a:t>
            </a:r>
            <a:endParaRPr lang="es-ES" dirty="0" smtClean="0"/>
          </a:p>
          <a:p>
            <a:pPr algn="just"/>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715040"/>
          </a:xfrm>
        </p:spPr>
        <p:txBody>
          <a:bodyPr>
            <a:normAutofit fontScale="92500" lnSpcReduction="10000"/>
          </a:bodyPr>
          <a:lstStyle/>
          <a:p>
            <a:pPr algn="just"/>
            <a:r>
              <a:rPr lang="es-ES" dirty="0" smtClean="0"/>
              <a:t>Los enlaces serán parametrizables, en su distancia y nivel de atenuación, lo que permitirá poder simular cualquier tipo de fibra y en los escenarios FFTC y FFTB, enlaces de cobre.</a:t>
            </a:r>
          </a:p>
          <a:p>
            <a:pPr algn="just"/>
            <a:r>
              <a:rPr lang="es-ES" dirty="0" smtClean="0"/>
              <a:t>Las ONT (</a:t>
            </a:r>
            <a:r>
              <a:rPr lang="es-ES" dirty="0" err="1" smtClean="0"/>
              <a:t>Optical</a:t>
            </a:r>
            <a:r>
              <a:rPr lang="es-ES" dirty="0" smtClean="0"/>
              <a:t> Network Terminal) Terminal óptico de red, tendrán la capacidad y sensibilidad de determinar la factibilidad del enlace de acuerdo al cálculo de pérdidas de señal, esto de acuerdo al margen configurable para su correcto funcionamiento.  </a:t>
            </a:r>
          </a:p>
          <a:p>
            <a:pPr algn="just"/>
            <a:r>
              <a:rPr lang="es-ES" dirty="0" smtClean="0"/>
              <a:t>Esto </a:t>
            </a:r>
            <a:r>
              <a:rPr lang="es-ES" dirty="0" smtClean="0"/>
              <a:t>permitirá analizar el ancho de banda para cada enlace o dispositivo ONT conforme va variando el número de terminales conectados a la OLT (</a:t>
            </a:r>
            <a:r>
              <a:rPr lang="es-ES" dirty="0" err="1" smtClean="0"/>
              <a:t>Optical</a:t>
            </a:r>
            <a:r>
              <a:rPr lang="es-ES" dirty="0" smtClean="0"/>
              <a:t> Line Terminal) de manera de  determinar las perdidas del enlace para cada nodo de acuerdo a su distancia y la factibilidad de configuración del escenario</a:t>
            </a:r>
            <a:r>
              <a:rPr lang="es-ES" dirty="0" smtClean="0"/>
              <a:t>.</a:t>
            </a:r>
            <a:endParaRPr lang="es-E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715040"/>
          </a:xfrm>
        </p:spPr>
        <p:txBody>
          <a:bodyPr>
            <a:normAutofit/>
          </a:bodyPr>
          <a:lstStyle/>
          <a:p>
            <a:pPr algn="just"/>
            <a:r>
              <a:rPr lang="es-ES" dirty="0" smtClean="0"/>
              <a:t>En </a:t>
            </a:r>
            <a:r>
              <a:rPr lang="es-ES" dirty="0" smtClean="0"/>
              <a:t>el presente trabajo se utilizará </a:t>
            </a:r>
            <a:r>
              <a:rPr lang="es-ES" dirty="0" err="1" smtClean="0"/>
              <a:t>NetBeans</a:t>
            </a:r>
            <a:r>
              <a:rPr lang="es-ES" dirty="0" smtClean="0"/>
              <a:t>  en su versión 6.9.1., programa para desarrollo de aplicaciones bajo lenguaje de programación Java.</a:t>
            </a:r>
          </a:p>
          <a:p>
            <a:pPr algn="just"/>
            <a:r>
              <a:rPr lang="es-ES" dirty="0" smtClean="0"/>
              <a:t>La </a:t>
            </a:r>
            <a:r>
              <a:rPr lang="es-ES" dirty="0" smtClean="0"/>
              <a:t>tecnología Java está compuesta básicamente por 2 elementos: el lenguaje Java y su plataforma. La plataforma es simplemente la máquina virtual de Java (Java Virtual Machine). Una de las principales características de este lenguaje es su capacidad de que el código funciona sobre cualquier plataforma de software y </a:t>
            </a:r>
            <a:r>
              <a:rPr lang="es-ES" dirty="0" smtClean="0"/>
              <a:t>hardware.</a:t>
            </a:r>
            <a:endParaRPr lang="es-E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Escenario propuesto, presentación del simulación de red.</a:t>
            </a:r>
            <a:endParaRPr lang="es-ES" dirty="0"/>
          </a:p>
        </p:txBody>
      </p:sp>
      <p:pic>
        <p:nvPicPr>
          <p:cNvPr id="35842" name="Picture 2"/>
          <p:cNvPicPr>
            <a:picLocks noChangeAspect="1" noChangeArrowheads="1"/>
          </p:cNvPicPr>
          <p:nvPr/>
        </p:nvPicPr>
        <p:blipFill>
          <a:blip r:embed="rId2"/>
          <a:srcRect/>
          <a:stretch>
            <a:fillRect/>
          </a:stretch>
        </p:blipFill>
        <p:spPr bwMode="auto">
          <a:xfrm>
            <a:off x="1714480" y="1928802"/>
            <a:ext cx="6143668" cy="440355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24648"/>
          </a:xfrm>
        </p:spPr>
        <p:txBody>
          <a:bodyPr>
            <a:normAutofit fontScale="90000"/>
          </a:bodyPr>
          <a:lstStyle/>
          <a:p>
            <a:pPr algn="ctr"/>
            <a:r>
              <a:rPr lang="es-ES" b="1" dirty="0" smtClean="0"/>
              <a:t>Visión global del escenario</a:t>
            </a:r>
            <a:endParaRPr lang="es-ES" dirty="0"/>
          </a:p>
        </p:txBody>
      </p:sp>
      <p:pic>
        <p:nvPicPr>
          <p:cNvPr id="36866" name="Picture 2"/>
          <p:cNvPicPr>
            <a:picLocks noChangeAspect="1" noChangeArrowheads="1"/>
          </p:cNvPicPr>
          <p:nvPr/>
        </p:nvPicPr>
        <p:blipFill>
          <a:blip r:embed="rId2"/>
          <a:srcRect/>
          <a:stretch>
            <a:fillRect/>
          </a:stretch>
        </p:blipFill>
        <p:spPr bwMode="auto">
          <a:xfrm>
            <a:off x="1643042" y="1714488"/>
            <a:ext cx="5612987" cy="4429156"/>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Planteamiento del problema</a:t>
            </a:r>
            <a:endParaRPr lang="es-ES" dirty="0"/>
          </a:p>
        </p:txBody>
      </p:sp>
      <p:sp>
        <p:nvSpPr>
          <p:cNvPr id="3" name="2 Marcador de contenido"/>
          <p:cNvSpPr>
            <a:spLocks noGrp="1"/>
          </p:cNvSpPr>
          <p:nvPr>
            <p:ph idx="1"/>
          </p:nvPr>
        </p:nvSpPr>
        <p:spPr/>
        <p:txBody>
          <a:bodyPr/>
          <a:lstStyle/>
          <a:p>
            <a:pPr algn="just"/>
            <a:r>
              <a:rPr lang="es-ES" dirty="0" smtClean="0"/>
              <a:t>Brindar nuevas herramientas de simulación que permitan a los estudiantes y profesionales contar con un recurso interactivo de investigación y análisis simulado sobre las redes de datos y su evolución a redes convergentes como son las GPON.</a:t>
            </a:r>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296020"/>
          </a:xfrm>
        </p:spPr>
        <p:txBody>
          <a:bodyPr>
            <a:noAutofit/>
          </a:bodyPr>
          <a:lstStyle/>
          <a:p>
            <a:r>
              <a:rPr lang="es-ES" sz="2400" b="1" dirty="0" smtClean="0"/>
              <a:t>Comunicación entre elementos</a:t>
            </a:r>
            <a:endParaRPr lang="es-ES" sz="2400" dirty="0"/>
          </a:p>
        </p:txBody>
      </p:sp>
      <p:sp>
        <p:nvSpPr>
          <p:cNvPr id="3" name="2 Marcador de contenido"/>
          <p:cNvSpPr>
            <a:spLocks noGrp="1"/>
          </p:cNvSpPr>
          <p:nvPr>
            <p:ph idx="1"/>
          </p:nvPr>
        </p:nvSpPr>
        <p:spPr>
          <a:xfrm>
            <a:off x="500034" y="3357562"/>
            <a:ext cx="8229600" cy="3065156"/>
          </a:xfrm>
        </p:spPr>
        <p:txBody>
          <a:bodyPr>
            <a:normAutofit/>
          </a:bodyPr>
          <a:lstStyle/>
          <a:p>
            <a:pPr algn="just"/>
            <a:r>
              <a:rPr lang="es-ES" dirty="0" smtClean="0"/>
              <a:t>Cada elemento además de las operaciones que realiza mientras dispone de tiempo asignado, también mantiene comunicación con algunos elementos de la red</a:t>
            </a:r>
            <a:r>
              <a:rPr lang="es-ES" dirty="0" smtClean="0"/>
              <a:t>.</a:t>
            </a:r>
            <a:endParaRPr lang="es-ES" dirty="0" smtClean="0"/>
          </a:p>
        </p:txBody>
      </p:sp>
      <p:pic>
        <p:nvPicPr>
          <p:cNvPr id="37890" name="Picture 2"/>
          <p:cNvPicPr>
            <a:picLocks noChangeAspect="1" noChangeArrowheads="1"/>
          </p:cNvPicPr>
          <p:nvPr/>
        </p:nvPicPr>
        <p:blipFill>
          <a:blip r:embed="rId2" cstate="print"/>
          <a:srcRect/>
          <a:stretch>
            <a:fillRect/>
          </a:stretch>
        </p:blipFill>
        <p:spPr bwMode="auto">
          <a:xfrm>
            <a:off x="2643174" y="1714488"/>
            <a:ext cx="3981450" cy="127635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0334"/>
          </a:xfrm>
        </p:spPr>
        <p:txBody>
          <a:bodyPr>
            <a:normAutofit/>
          </a:bodyPr>
          <a:lstStyle/>
          <a:p>
            <a:r>
              <a:rPr lang="es-ES" sz="2400" b="1" dirty="0" smtClean="0"/>
              <a:t>Visualización de la simulación</a:t>
            </a:r>
            <a:endParaRPr lang="es-ES" sz="2400" dirty="0"/>
          </a:p>
        </p:txBody>
      </p:sp>
      <p:sp>
        <p:nvSpPr>
          <p:cNvPr id="3" name="2 Marcador de contenido"/>
          <p:cNvSpPr>
            <a:spLocks noGrp="1"/>
          </p:cNvSpPr>
          <p:nvPr>
            <p:ph idx="1"/>
          </p:nvPr>
        </p:nvSpPr>
        <p:spPr>
          <a:xfrm>
            <a:off x="457200" y="3071810"/>
            <a:ext cx="8229600" cy="3252790"/>
          </a:xfrm>
        </p:spPr>
        <p:txBody>
          <a:bodyPr/>
          <a:lstStyle/>
          <a:p>
            <a:pPr algn="just"/>
            <a:r>
              <a:rPr lang="es-ES" dirty="0" smtClean="0"/>
              <a:t>Existen dos elementos característicos, primero el recolector que se dedique únicamente a recoger cada uno de los eventos ocurridos en los elementos, y la pantalla de simulación que se dedique a simularlos en  la parte visual.</a:t>
            </a:r>
            <a:endParaRPr lang="es-ES" dirty="0"/>
          </a:p>
        </p:txBody>
      </p:sp>
      <p:pic>
        <p:nvPicPr>
          <p:cNvPr id="38914" name="Picture 2"/>
          <p:cNvPicPr>
            <a:picLocks noChangeAspect="1" noChangeArrowheads="1"/>
          </p:cNvPicPr>
          <p:nvPr/>
        </p:nvPicPr>
        <p:blipFill>
          <a:blip r:embed="rId2"/>
          <a:srcRect/>
          <a:stretch>
            <a:fillRect/>
          </a:stretch>
        </p:blipFill>
        <p:spPr bwMode="auto">
          <a:xfrm>
            <a:off x="2143108" y="1285860"/>
            <a:ext cx="4933950" cy="131445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857232"/>
            <a:ext cx="8229600" cy="571504"/>
          </a:xfrm>
        </p:spPr>
        <p:txBody>
          <a:bodyPr>
            <a:normAutofit/>
          </a:bodyPr>
          <a:lstStyle/>
          <a:p>
            <a:r>
              <a:rPr lang="es-ES" sz="2200" b="1" dirty="0" smtClean="0"/>
              <a:t>La topología</a:t>
            </a:r>
            <a:endParaRPr lang="es-ES" sz="2200" dirty="0"/>
          </a:p>
        </p:txBody>
      </p:sp>
      <p:sp>
        <p:nvSpPr>
          <p:cNvPr id="3" name="2 Marcador de contenido"/>
          <p:cNvSpPr>
            <a:spLocks noGrp="1"/>
          </p:cNvSpPr>
          <p:nvPr>
            <p:ph idx="1"/>
          </p:nvPr>
        </p:nvSpPr>
        <p:spPr>
          <a:xfrm>
            <a:off x="457200" y="1428736"/>
            <a:ext cx="8229600" cy="4895864"/>
          </a:xfrm>
        </p:spPr>
        <p:txBody>
          <a:bodyPr>
            <a:normAutofit lnSpcReduction="10000"/>
          </a:bodyPr>
          <a:lstStyle/>
          <a:p>
            <a:pPr algn="just"/>
            <a:r>
              <a:rPr lang="es-ES" dirty="0" smtClean="0"/>
              <a:t>La topología es un objeto que almacena todos los elementos del escenario y que se encarga de conectar o interconectar enlaces con nodos y de establecer las asociaciones entre los elementos y el reloj o los elementos y el recolector de eventos de simulación</a:t>
            </a:r>
          </a:p>
          <a:p>
            <a:pPr algn="just"/>
            <a:r>
              <a:rPr lang="es-ES" dirty="0" smtClean="0"/>
              <a:t>Para realizar estas operaciones debe tener bien identificados todos los elementos por lo cual cada elemento debe llevar un identificador, como ocurría con los eventos; en este caso, la topología es la que posee un generador de identificadores como el Port-ID identificador único para cada puerto de conexión de la OLT, Recomendación ITU T-REC-G.984.3</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0334"/>
          </a:xfrm>
        </p:spPr>
        <p:txBody>
          <a:bodyPr>
            <a:normAutofit/>
          </a:bodyPr>
          <a:lstStyle/>
          <a:p>
            <a:r>
              <a:rPr lang="es-ES" sz="2400" b="1" dirty="0" smtClean="0"/>
              <a:t>El escenario</a:t>
            </a:r>
            <a:endParaRPr lang="es-ES" sz="2400" dirty="0"/>
          </a:p>
        </p:txBody>
      </p:sp>
      <p:sp>
        <p:nvSpPr>
          <p:cNvPr id="3" name="2 Marcador de contenido"/>
          <p:cNvSpPr>
            <a:spLocks noGrp="1"/>
          </p:cNvSpPr>
          <p:nvPr>
            <p:ph idx="1"/>
          </p:nvPr>
        </p:nvSpPr>
        <p:spPr>
          <a:xfrm>
            <a:off x="457200" y="1428736"/>
            <a:ext cx="8229600" cy="1714512"/>
          </a:xfrm>
        </p:spPr>
        <p:txBody>
          <a:bodyPr/>
          <a:lstStyle/>
          <a:p>
            <a:pPr algn="just"/>
            <a:r>
              <a:rPr lang="es-ES" dirty="0" smtClean="0"/>
              <a:t> Es un objeto que contiene todo lo referente a un escenario completo de simulación: reloj, recolector, topología, generadores de identificadores y de direcciones, elementos, y otros</a:t>
            </a:r>
            <a:endParaRPr lang="es-ES" dirty="0"/>
          </a:p>
        </p:txBody>
      </p:sp>
      <p:pic>
        <p:nvPicPr>
          <p:cNvPr id="39938" name="Picture 2"/>
          <p:cNvPicPr>
            <a:picLocks noChangeAspect="1" noChangeArrowheads="1"/>
          </p:cNvPicPr>
          <p:nvPr/>
        </p:nvPicPr>
        <p:blipFill>
          <a:blip r:embed="rId2"/>
          <a:srcRect/>
          <a:stretch>
            <a:fillRect/>
          </a:stretch>
        </p:blipFill>
        <p:spPr bwMode="auto">
          <a:xfrm>
            <a:off x="1500166" y="3286124"/>
            <a:ext cx="6072230" cy="3084307"/>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857232"/>
            <a:ext cx="8229600" cy="5643602"/>
          </a:xfrm>
        </p:spPr>
        <p:txBody>
          <a:bodyPr>
            <a:normAutofit/>
          </a:bodyPr>
          <a:lstStyle/>
          <a:p>
            <a:pPr algn="just"/>
            <a:endParaRPr lang="es-ES" dirty="0" smtClean="0"/>
          </a:p>
          <a:p>
            <a:pPr algn="just"/>
            <a:r>
              <a:rPr lang="es-ES" dirty="0" smtClean="0"/>
              <a:t>Existen tres paquetes principales el TPDUIPv4 implementa un paquete del protocolo IPv4,  TPDUGEM implementa un paquete del protocolo GEM  y TPDUTLDP(</a:t>
            </a:r>
            <a:r>
              <a:rPr lang="es-ES" dirty="0" err="1" smtClean="0"/>
              <a:t>PCBd</a:t>
            </a:r>
            <a:r>
              <a:rPr lang="es-ES" dirty="0" smtClean="0"/>
              <a:t>) implementa un paquete del protocolo de señalización </a:t>
            </a:r>
            <a:r>
              <a:rPr lang="es-ES" dirty="0" err="1" smtClean="0"/>
              <a:t>PCBd</a:t>
            </a:r>
            <a:r>
              <a:rPr lang="es-ES" dirty="0" smtClean="0"/>
              <a:t> que servirá para la sincronización inicial entre la OLT y las ONT o ONUS, además se lanzara cada 125 milisegundos “Intervalo de tiempo para el envió paquetes GEM intercalados con los PCBD, según la: Recomendación ITU T-REC-G.984.3”. Cada uno de estas clases tiene métodos propios que básicamente permiten acceder a los campos propios de ese tipo de tráfico.</a:t>
            </a:r>
          </a:p>
          <a:p>
            <a:pPr algn="just">
              <a:buNone/>
            </a:pPr>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38896"/>
          </a:xfrm>
        </p:spPr>
        <p:txBody>
          <a:bodyPr>
            <a:normAutofit fontScale="90000"/>
          </a:bodyPr>
          <a:lstStyle/>
          <a:p>
            <a:pPr algn="ctr"/>
            <a:r>
              <a:rPr lang="es-ES" b="1" dirty="0" smtClean="0"/>
              <a:t>Funcionamiento del nodo emisor.</a:t>
            </a:r>
            <a:endParaRPr lang="es-ES" dirty="0"/>
          </a:p>
        </p:txBody>
      </p:sp>
      <p:pic>
        <p:nvPicPr>
          <p:cNvPr id="40962" name="Picture 2"/>
          <p:cNvPicPr>
            <a:picLocks noChangeAspect="1" noChangeArrowheads="1"/>
          </p:cNvPicPr>
          <p:nvPr/>
        </p:nvPicPr>
        <p:blipFill>
          <a:blip r:embed="rId2" cstate="print"/>
          <a:srcRect/>
          <a:stretch>
            <a:fillRect/>
          </a:stretch>
        </p:blipFill>
        <p:spPr bwMode="auto">
          <a:xfrm>
            <a:off x="928662" y="1928802"/>
            <a:ext cx="7602945" cy="4143404"/>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0334"/>
          </a:xfrm>
        </p:spPr>
        <p:txBody>
          <a:bodyPr>
            <a:normAutofit fontScale="90000"/>
          </a:bodyPr>
          <a:lstStyle/>
          <a:p>
            <a:r>
              <a:rPr lang="es-ES" b="1" dirty="0" smtClean="0"/>
              <a:t>Funcionamiento del nodo OLT</a:t>
            </a:r>
            <a:endParaRPr lang="es-ES" dirty="0"/>
          </a:p>
        </p:txBody>
      </p:sp>
      <p:pic>
        <p:nvPicPr>
          <p:cNvPr id="41986" name="Picture 2"/>
          <p:cNvPicPr>
            <a:picLocks noChangeAspect="1" noChangeArrowheads="1"/>
          </p:cNvPicPr>
          <p:nvPr/>
        </p:nvPicPr>
        <p:blipFill>
          <a:blip r:embed="rId2" cstate="print"/>
          <a:srcRect/>
          <a:stretch>
            <a:fillRect/>
          </a:stretch>
        </p:blipFill>
        <p:spPr bwMode="auto">
          <a:xfrm>
            <a:off x="714348" y="1643050"/>
            <a:ext cx="7718788" cy="428628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38896"/>
          </a:xfrm>
        </p:spPr>
        <p:txBody>
          <a:bodyPr>
            <a:normAutofit fontScale="90000"/>
          </a:bodyPr>
          <a:lstStyle/>
          <a:p>
            <a:r>
              <a:rPr lang="es-ES" b="1" dirty="0" smtClean="0"/>
              <a:t>Funcionamiento de los enlaces</a:t>
            </a:r>
            <a:endParaRPr lang="es-ES" dirty="0"/>
          </a:p>
        </p:txBody>
      </p:sp>
      <p:pic>
        <p:nvPicPr>
          <p:cNvPr id="1026" name="Picture 2"/>
          <p:cNvPicPr>
            <a:picLocks noChangeAspect="1" noChangeArrowheads="1"/>
          </p:cNvPicPr>
          <p:nvPr/>
        </p:nvPicPr>
        <p:blipFill>
          <a:blip r:embed="rId2"/>
          <a:srcRect/>
          <a:stretch>
            <a:fillRect/>
          </a:stretch>
        </p:blipFill>
        <p:spPr bwMode="auto">
          <a:xfrm>
            <a:off x="2571736" y="1285860"/>
            <a:ext cx="3960254" cy="500066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296020"/>
          </a:xfrm>
        </p:spPr>
        <p:txBody>
          <a:bodyPr>
            <a:normAutofit fontScale="90000"/>
          </a:bodyPr>
          <a:lstStyle/>
          <a:p>
            <a:r>
              <a:rPr lang="es-ES" b="1" dirty="0" smtClean="0"/>
              <a:t>Funcionamiento del nodo </a:t>
            </a:r>
            <a:r>
              <a:rPr lang="es-ES" b="1" dirty="0" err="1" smtClean="0"/>
              <a:t>Splitter</a:t>
            </a:r>
            <a:endParaRPr lang="es-ES" dirty="0"/>
          </a:p>
        </p:txBody>
      </p:sp>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5121" name="Group 1"/>
          <p:cNvGrpSpPr>
            <a:grpSpLocks/>
          </p:cNvGrpSpPr>
          <p:nvPr/>
        </p:nvGrpSpPr>
        <p:grpSpPr bwMode="auto">
          <a:xfrm>
            <a:off x="2357422" y="1500174"/>
            <a:ext cx="3211521" cy="4572032"/>
            <a:chOff x="2859" y="93"/>
            <a:chExt cx="2369" cy="4994"/>
          </a:xfrm>
        </p:grpSpPr>
        <p:sp>
          <p:nvSpPr>
            <p:cNvPr id="5126" name="AutoShape 6"/>
            <p:cNvSpPr>
              <a:spLocks noChangeArrowheads="1"/>
            </p:cNvSpPr>
            <p:nvPr/>
          </p:nvSpPr>
          <p:spPr bwMode="auto">
            <a:xfrm>
              <a:off x="3114" y="93"/>
              <a:ext cx="1769" cy="554"/>
            </a:xfrm>
            <a:prstGeom prst="roundRect">
              <a:avLst>
                <a:gd name="adj" fmla="val 16667"/>
              </a:avLst>
            </a:prstGeom>
            <a:solidFill>
              <a:srgbClr val="FBD4B4"/>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Llega un tic</a:t>
              </a:r>
              <a:endParaRPr kumimoji="0" lang="es-ES" b="0" i="0" u="none" strike="noStrike" cap="none" normalizeH="0" baseline="0" dirty="0" smtClean="0">
                <a:ln>
                  <a:noFill/>
                </a:ln>
                <a:solidFill>
                  <a:schemeClr val="tx1"/>
                </a:solidFill>
                <a:effectLst/>
                <a:latin typeface="Arial" pitchFamily="34" charset="0"/>
              </a:endParaRPr>
            </a:p>
          </p:txBody>
        </p:sp>
        <p:sp>
          <p:nvSpPr>
            <p:cNvPr id="5125" name="AutoShape 5"/>
            <p:cNvSpPr>
              <a:spLocks noChangeArrowheads="1"/>
            </p:cNvSpPr>
            <p:nvPr/>
          </p:nvSpPr>
          <p:spPr bwMode="auto">
            <a:xfrm>
              <a:off x="2859" y="1383"/>
              <a:ext cx="2369" cy="2414"/>
            </a:xfrm>
            <a:prstGeom prst="roundRect">
              <a:avLst>
                <a:gd name="adj" fmla="val 16667"/>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Comienza hilo de ejecución en un bucle repetitivo para todos los nodos conectados generando la funcionalidad en </a:t>
              </a:r>
              <a:r>
                <a:rPr kumimoji="0" lang="es-ES" sz="2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brodcast</a:t>
              </a:r>
              <a:endParaRPr kumimoji="0" lang="es-E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4" name="AutoShape 4"/>
            <p:cNvSpPr>
              <a:spLocks noChangeArrowheads="1"/>
            </p:cNvSpPr>
            <p:nvPr/>
          </p:nvSpPr>
          <p:spPr bwMode="auto">
            <a:xfrm>
              <a:off x="3234" y="4533"/>
              <a:ext cx="1769" cy="554"/>
            </a:xfrm>
            <a:prstGeom prst="roundRect">
              <a:avLst>
                <a:gd name="adj" fmla="val 16667"/>
              </a:avLst>
            </a:prstGeom>
            <a:solidFill>
              <a:srgbClr val="FBD4B4"/>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a:t>
              </a:r>
              <a:endParaRPr kumimoji="0" lang="es-ES" b="0" i="0" u="none" strike="noStrike" cap="none" normalizeH="0" baseline="0" dirty="0" smtClean="0">
                <a:ln>
                  <a:noFill/>
                </a:ln>
                <a:solidFill>
                  <a:schemeClr val="tx1"/>
                </a:solidFill>
                <a:effectLst/>
                <a:latin typeface="Arial" pitchFamily="34" charset="0"/>
              </a:endParaRPr>
            </a:p>
          </p:txBody>
        </p:sp>
        <p:sp>
          <p:nvSpPr>
            <p:cNvPr id="5123" name="AutoShape 3"/>
            <p:cNvSpPr>
              <a:spLocks noChangeShapeType="1"/>
            </p:cNvSpPr>
            <p:nvPr/>
          </p:nvSpPr>
          <p:spPr bwMode="auto">
            <a:xfrm>
              <a:off x="3998" y="647"/>
              <a:ext cx="2" cy="735"/>
            </a:xfrm>
            <a:prstGeom prst="bentConnector3">
              <a:avLst>
                <a:gd name="adj1" fmla="val 50000"/>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22" name="AutoShape 2"/>
            <p:cNvSpPr>
              <a:spLocks noChangeShapeType="1"/>
            </p:cNvSpPr>
            <p:nvPr/>
          </p:nvSpPr>
          <p:spPr bwMode="auto">
            <a:xfrm>
              <a:off x="4088" y="3797"/>
              <a:ext cx="1" cy="736"/>
            </a:xfrm>
            <a:prstGeom prst="bentConnector3">
              <a:avLst>
                <a:gd name="adj1" fmla="val 50000"/>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142984"/>
            <a:ext cx="8229600" cy="581772"/>
          </a:xfrm>
        </p:spPr>
        <p:txBody>
          <a:bodyPr>
            <a:normAutofit fontScale="90000"/>
          </a:bodyPr>
          <a:lstStyle/>
          <a:p>
            <a:r>
              <a:rPr lang="es-ES" b="1" dirty="0" smtClean="0"/>
              <a:t>Funcionamiento del nodo ONT (ONU).</a:t>
            </a:r>
            <a:endParaRPr lang="es-ES" dirty="0"/>
          </a:p>
        </p:txBody>
      </p:sp>
      <p:pic>
        <p:nvPicPr>
          <p:cNvPr id="2049" name="Picture 1"/>
          <p:cNvPicPr>
            <a:picLocks noChangeAspect="1" noChangeArrowheads="1"/>
          </p:cNvPicPr>
          <p:nvPr/>
        </p:nvPicPr>
        <p:blipFill>
          <a:blip r:embed="rId2" cstate="print"/>
          <a:srcRect/>
          <a:stretch>
            <a:fillRect/>
          </a:stretch>
        </p:blipFill>
        <p:spPr bwMode="auto">
          <a:xfrm>
            <a:off x="857224" y="2214554"/>
            <a:ext cx="7544976" cy="4143404"/>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Descripción del problema</a:t>
            </a:r>
            <a:endParaRPr lang="es-ES" dirty="0"/>
          </a:p>
        </p:txBody>
      </p:sp>
      <p:sp>
        <p:nvSpPr>
          <p:cNvPr id="3" name="2 Marcador de contenido"/>
          <p:cNvSpPr>
            <a:spLocks noGrp="1"/>
          </p:cNvSpPr>
          <p:nvPr>
            <p:ph idx="1"/>
          </p:nvPr>
        </p:nvSpPr>
        <p:spPr/>
        <p:txBody>
          <a:bodyPr>
            <a:normAutofit lnSpcReduction="10000"/>
          </a:bodyPr>
          <a:lstStyle/>
          <a:p>
            <a:pPr algn="just"/>
            <a:r>
              <a:rPr lang="es-ES" dirty="0" smtClean="0"/>
              <a:t>En el ámbito investigativo y educativo, existen muchas herramientas de simulación que nos permiten un estudio y simulación sobre el comportamiento de redes PON,  pero no todas prestan facilidades interactivas rápidas para los profesionales, ya que las mismas demandan gran tiempo en su comprensión del funcionamiento y análisis de las soluciones resultantes; por lo que es necesaria la creación de nuevas herramientas que basadas en los estándares de redes nos permitan innovarlas con un fácil manejo y comprensión.   </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81772"/>
          </a:xfrm>
        </p:spPr>
        <p:txBody>
          <a:bodyPr>
            <a:normAutofit fontScale="90000"/>
          </a:bodyPr>
          <a:lstStyle/>
          <a:p>
            <a:r>
              <a:rPr lang="es-ES" b="1" dirty="0" smtClean="0"/>
              <a:t>Funcionamiento del nodo receptor</a:t>
            </a:r>
            <a:endParaRPr lang="es-ES" dirty="0"/>
          </a:p>
        </p:txBody>
      </p:sp>
      <p:pic>
        <p:nvPicPr>
          <p:cNvPr id="3073" name="Picture 1"/>
          <p:cNvPicPr>
            <a:picLocks noChangeAspect="1" noChangeArrowheads="1"/>
          </p:cNvPicPr>
          <p:nvPr/>
        </p:nvPicPr>
        <p:blipFill>
          <a:blip r:embed="rId2"/>
          <a:srcRect/>
          <a:stretch>
            <a:fillRect/>
          </a:stretch>
        </p:blipFill>
        <p:spPr bwMode="auto">
          <a:xfrm>
            <a:off x="1000100" y="1714488"/>
            <a:ext cx="7286676" cy="4557983"/>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296020"/>
          </a:xfrm>
        </p:spPr>
        <p:txBody>
          <a:bodyPr>
            <a:normAutofit fontScale="90000"/>
          </a:bodyPr>
          <a:lstStyle/>
          <a:p>
            <a:pPr algn="ctr"/>
            <a:r>
              <a:rPr lang="es-ES" dirty="0" smtClean="0"/>
              <a:t>Escenario en Funcionamiento</a:t>
            </a:r>
            <a:endParaRPr lang="es-ES" dirty="0"/>
          </a:p>
        </p:txBody>
      </p:sp>
      <p:pic>
        <p:nvPicPr>
          <p:cNvPr id="4097" name="Picture 1"/>
          <p:cNvPicPr>
            <a:picLocks noChangeAspect="1" noChangeArrowheads="1"/>
          </p:cNvPicPr>
          <p:nvPr/>
        </p:nvPicPr>
        <p:blipFill>
          <a:blip r:embed="rId2"/>
          <a:srcRect/>
          <a:stretch>
            <a:fillRect/>
          </a:stretch>
        </p:blipFill>
        <p:spPr bwMode="auto">
          <a:xfrm>
            <a:off x="556004" y="946685"/>
            <a:ext cx="8016524" cy="56970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857232"/>
            <a:ext cx="8229600" cy="438896"/>
          </a:xfrm>
        </p:spPr>
        <p:txBody>
          <a:bodyPr>
            <a:normAutofit fontScale="90000"/>
          </a:bodyPr>
          <a:lstStyle/>
          <a:p>
            <a:pPr algn="ctr"/>
            <a:r>
              <a:rPr lang="es-ES" dirty="0" smtClean="0"/>
              <a:t>GRÁFICAS ESTADÍSTICAS</a:t>
            </a:r>
            <a:endParaRPr lang="es-ES" dirty="0"/>
          </a:p>
        </p:txBody>
      </p:sp>
      <p:pic>
        <p:nvPicPr>
          <p:cNvPr id="53250" name="Picture 2"/>
          <p:cNvPicPr>
            <a:picLocks noChangeAspect="1" noChangeArrowheads="1"/>
          </p:cNvPicPr>
          <p:nvPr/>
        </p:nvPicPr>
        <p:blipFill>
          <a:blip r:embed="rId2"/>
          <a:srcRect/>
          <a:stretch>
            <a:fillRect/>
          </a:stretch>
        </p:blipFill>
        <p:spPr bwMode="auto">
          <a:xfrm>
            <a:off x="2571736" y="1571612"/>
            <a:ext cx="4029075" cy="2505075"/>
          </a:xfrm>
          <a:prstGeom prst="rect">
            <a:avLst/>
          </a:prstGeom>
          <a:noFill/>
          <a:ln w="9525">
            <a:noFill/>
            <a:miter lim="800000"/>
            <a:headEnd/>
            <a:tailEnd/>
          </a:ln>
        </p:spPr>
      </p:pic>
      <p:pic>
        <p:nvPicPr>
          <p:cNvPr id="53251" name="Picture 3"/>
          <p:cNvPicPr>
            <a:picLocks noChangeAspect="1" noChangeArrowheads="1"/>
          </p:cNvPicPr>
          <p:nvPr/>
        </p:nvPicPr>
        <p:blipFill>
          <a:blip r:embed="rId3"/>
          <a:srcRect/>
          <a:stretch>
            <a:fillRect/>
          </a:stretch>
        </p:blipFill>
        <p:spPr bwMode="auto">
          <a:xfrm>
            <a:off x="428596" y="4357694"/>
            <a:ext cx="4076700" cy="2057400"/>
          </a:xfrm>
          <a:prstGeom prst="rect">
            <a:avLst/>
          </a:prstGeom>
          <a:noFill/>
          <a:ln w="9525">
            <a:noFill/>
            <a:miter lim="800000"/>
            <a:headEnd/>
            <a:tailEnd/>
          </a:ln>
        </p:spPr>
      </p:pic>
      <p:pic>
        <p:nvPicPr>
          <p:cNvPr id="53252" name="Picture 4"/>
          <p:cNvPicPr>
            <a:picLocks noChangeAspect="1" noChangeArrowheads="1"/>
          </p:cNvPicPr>
          <p:nvPr/>
        </p:nvPicPr>
        <p:blipFill>
          <a:blip r:embed="rId4"/>
          <a:srcRect/>
          <a:stretch>
            <a:fillRect/>
          </a:stretch>
        </p:blipFill>
        <p:spPr bwMode="auto">
          <a:xfrm>
            <a:off x="4643438" y="4357694"/>
            <a:ext cx="4086225"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071810"/>
            <a:ext cx="8229600" cy="1143000"/>
          </a:xfrm>
        </p:spPr>
        <p:txBody>
          <a:bodyPr>
            <a:normAutofit/>
          </a:bodyPr>
          <a:lstStyle/>
          <a:p>
            <a:pPr algn="ctr"/>
            <a:r>
              <a:rPr lang="es-ES" b="1" dirty="0" smtClean="0"/>
              <a:t>EVALUACION DEL SIMULADOR</a:t>
            </a:r>
            <a:br>
              <a:rPr lang="es-ES" b="1" dirty="0" smtClean="0"/>
            </a:br>
            <a:r>
              <a:rPr lang="es-ES" sz="1100" b="1" dirty="0" smtClean="0"/>
              <a:t>PRUEBA DEL </a:t>
            </a:r>
            <a:r>
              <a:rPr lang="es-ES" sz="1100" b="1" dirty="0" smtClean="0"/>
              <a:t>PROGRAMA</a:t>
            </a:r>
            <a:endParaRPr lang="es-ES" sz="11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9144000" cy="653210"/>
          </a:xfrm>
        </p:spPr>
        <p:txBody>
          <a:bodyPr>
            <a:noAutofit/>
          </a:bodyPr>
          <a:lstStyle/>
          <a:p>
            <a:pPr algn="ctr"/>
            <a:r>
              <a:rPr lang="es-ES" sz="4400" b="1" dirty="0" smtClean="0"/>
              <a:t>CONCLUSIONES</a:t>
            </a:r>
            <a:endParaRPr lang="es-ES" sz="4400" b="1" dirty="0"/>
          </a:p>
        </p:txBody>
      </p:sp>
      <p:sp>
        <p:nvSpPr>
          <p:cNvPr id="3" name="2 Marcador de contenido"/>
          <p:cNvSpPr>
            <a:spLocks noGrp="1"/>
          </p:cNvSpPr>
          <p:nvPr>
            <p:ph idx="1"/>
          </p:nvPr>
        </p:nvSpPr>
        <p:spPr>
          <a:xfrm>
            <a:off x="0" y="1357298"/>
            <a:ext cx="9144000" cy="5500702"/>
          </a:xfrm>
        </p:spPr>
        <p:txBody>
          <a:bodyPr>
            <a:normAutofit fontScale="77500" lnSpcReduction="20000"/>
          </a:bodyPr>
          <a:lstStyle/>
          <a:p>
            <a:pPr lvl="0" algn="just"/>
            <a:r>
              <a:rPr lang="es-ES" sz="2800" dirty="0" smtClean="0"/>
              <a:t>Basados en el simulador </a:t>
            </a:r>
            <a:r>
              <a:rPr lang="es-ES" sz="2800" dirty="0" err="1" smtClean="0"/>
              <a:t>OpenSimMPLS</a:t>
            </a:r>
            <a:r>
              <a:rPr lang="es-ES" sz="2800" dirty="0" smtClean="0"/>
              <a:t>, de código libre y con conocimiento y autorización de su autor Ing. Manuel </a:t>
            </a:r>
            <a:r>
              <a:rPr lang="es-ES" sz="2800" dirty="0" err="1" smtClean="0"/>
              <a:t>Dominguez</a:t>
            </a:r>
            <a:r>
              <a:rPr lang="es-ES" sz="2800" dirty="0" smtClean="0"/>
              <a:t> Dorado, de la Universidad de Extremadura (ESPAÑA), se reutilizo el código del mencionado simulador, el cual fue adaptado a uno para el diseño y la presentación de resultados de una red GPON,  que utiliza y permite configurar sus elementos según el estándar ITU-T G.984, mediante el método de encapsulado GEM (GPON </a:t>
            </a:r>
            <a:r>
              <a:rPr lang="es-ES" sz="2800" dirty="0" err="1" smtClean="0"/>
              <a:t>Encapsulation</a:t>
            </a:r>
            <a:r>
              <a:rPr lang="es-ES" sz="2800" dirty="0" smtClean="0"/>
              <a:t> </a:t>
            </a:r>
            <a:r>
              <a:rPr lang="es-ES" sz="2800" dirty="0" err="1" smtClean="0"/>
              <a:t>Method</a:t>
            </a:r>
            <a:r>
              <a:rPr lang="es-ES" sz="2800" dirty="0" smtClean="0"/>
              <a:t>).</a:t>
            </a:r>
          </a:p>
          <a:p>
            <a:pPr lvl="0" algn="just"/>
            <a:r>
              <a:rPr lang="es-ES" sz="2800" dirty="0" smtClean="0"/>
              <a:t>Se ha procedido a realizar un análisis a fondo de la arquitectura de las redes PON, a fin de poder representar su funcionamiento en el simulador diseñado.</a:t>
            </a:r>
          </a:p>
          <a:p>
            <a:pPr lvl="0" algn="just"/>
            <a:r>
              <a:rPr lang="es-ES" sz="2800" dirty="0" smtClean="0"/>
              <a:t>Se ha analizado el estándar ITU-T G.984, para establecer los parámetros de configuración de los dispositivos que el simulador soporta en su funcionamiento, representando de forma adecuada los paquetes GEM que circulan entre la OLT y ONT, comprendiendo su funcionamiento.</a:t>
            </a:r>
          </a:p>
          <a:p>
            <a:pPr lvl="0" algn="just"/>
            <a:r>
              <a:rPr lang="es-ES" sz="2800" dirty="0" smtClean="0"/>
              <a:t>Se ha aprovechado las ventajas de la licencia GNU al reutilizar el código del simulador </a:t>
            </a:r>
            <a:r>
              <a:rPr lang="es-ES" sz="2800" dirty="0" err="1" smtClean="0"/>
              <a:t>OpenSimMPLS</a:t>
            </a:r>
            <a:r>
              <a:rPr lang="es-ES" sz="2800" dirty="0" smtClean="0"/>
              <a:t> para poder desarrollar esta herramienta que sirve para el análisis de redes de fibra óptica pasiva.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9144000" cy="653210"/>
          </a:xfrm>
        </p:spPr>
        <p:txBody>
          <a:bodyPr>
            <a:noAutofit/>
          </a:bodyPr>
          <a:lstStyle/>
          <a:p>
            <a:pPr algn="ctr"/>
            <a:r>
              <a:rPr lang="es-ES" sz="4400" b="1" dirty="0" smtClean="0"/>
              <a:t>CONCLUSIONES</a:t>
            </a:r>
            <a:endParaRPr lang="es-ES" sz="4400" b="1" dirty="0"/>
          </a:p>
        </p:txBody>
      </p:sp>
      <p:sp>
        <p:nvSpPr>
          <p:cNvPr id="3" name="2 Marcador de contenido"/>
          <p:cNvSpPr>
            <a:spLocks noGrp="1"/>
          </p:cNvSpPr>
          <p:nvPr>
            <p:ph idx="1"/>
          </p:nvPr>
        </p:nvSpPr>
        <p:spPr>
          <a:xfrm>
            <a:off x="0" y="1357298"/>
            <a:ext cx="9144000" cy="5500702"/>
          </a:xfrm>
        </p:spPr>
        <p:txBody>
          <a:bodyPr>
            <a:normAutofit fontScale="62500" lnSpcReduction="20000"/>
          </a:bodyPr>
          <a:lstStyle/>
          <a:p>
            <a:pPr lvl="0" algn="just"/>
            <a:r>
              <a:rPr lang="es-ES" sz="2800" dirty="0" smtClean="0"/>
              <a:t>Se ha diseñado y desarrollado un simulador de redes GPON, basado en el estándar ITU-T G.984, el cual puede ser utilizado por cualquier usuario con fines educativos o profesionales, el cual permite:</a:t>
            </a:r>
          </a:p>
          <a:p>
            <a:pPr lvl="1" algn="just"/>
            <a:r>
              <a:rPr lang="es-ES" dirty="0" smtClean="0"/>
              <a:t>Crear escenarios para el envío de tráfico ascendente para petición de servicio y sincronización con el envío y recepción de paquetes iníciales que establecen la potencia de la señal y su posibilidad de interconexión, y </a:t>
            </a:r>
            <a:r>
              <a:rPr lang="es-ES" dirty="0" err="1" smtClean="0"/>
              <a:t>multicast</a:t>
            </a:r>
            <a:r>
              <a:rPr lang="es-ES" dirty="0" smtClean="0"/>
              <a:t>  para el tráfico descendente a la entrega del servicio.</a:t>
            </a:r>
          </a:p>
          <a:p>
            <a:pPr lvl="1" algn="just"/>
            <a:r>
              <a:rPr lang="es-ES" dirty="0" smtClean="0"/>
              <a:t>Implementa los componentes básicos iníciales de una red GPON, OLT, ONT, los difusores de la señal o SPLITTER, los enlaces entre cada uno de ellos, los emisores de tráfico y sus respectivos receptores.</a:t>
            </a:r>
          </a:p>
          <a:p>
            <a:pPr lvl="1" algn="just"/>
            <a:r>
              <a:rPr lang="es-ES" dirty="0" smtClean="0"/>
              <a:t>Las OLT reciben y procesan, varios tipos de tráfico como la telefonía IP, Televisión IP, datos, etc., ya que maneja IPV4, y se pueden variar seleccionándolos de una lista o de forma manual. Tiene la capacidad de facilitar el cambio de sus capacidades de velocidad y potencia, dándole la posibilidad de adaptarse fácilmente a hardware existente y posibles cambios en características de los mismos. </a:t>
            </a:r>
          </a:p>
          <a:p>
            <a:pPr lvl="1" algn="just"/>
            <a:r>
              <a:rPr lang="es-ES" dirty="0" smtClean="0"/>
              <a:t>Los </a:t>
            </a:r>
            <a:r>
              <a:rPr lang="es-ES" dirty="0" err="1" smtClean="0"/>
              <a:t>splitters</a:t>
            </a:r>
            <a:r>
              <a:rPr lang="es-ES" dirty="0" smtClean="0"/>
              <a:t>, actúan simplemente como difusores de la señal que les llegue del OLT, pero poseen la capacidad de variar su número de  derivaciones simplemente con la asignación de enlaces y permiten la modificación del nivel de atenuación del equipo, para hacerlo adaptable a cualquier estándar del mercado.</a:t>
            </a:r>
          </a:p>
          <a:p>
            <a:pPr lvl="1" algn="just"/>
            <a:r>
              <a:rPr lang="es-ES" dirty="0" smtClean="0"/>
              <a:t>Los enlaces son parametrizables, en su distancia, retardo, nivel de atenuación del medio y de sus conexiones, lo que permite simular cualquier tipo de fibra y en los escenarios FFTC y FFTB, y otros tipos de medios de enlace.</a:t>
            </a:r>
          </a:p>
          <a:p>
            <a:pPr lvl="1" algn="just"/>
            <a:r>
              <a:rPr lang="es-ES" dirty="0" smtClean="0"/>
              <a:t>Las ONT (</a:t>
            </a:r>
            <a:r>
              <a:rPr lang="es-ES" dirty="0" err="1" smtClean="0"/>
              <a:t>Optical</a:t>
            </a:r>
            <a:r>
              <a:rPr lang="es-ES" dirty="0" smtClean="0"/>
              <a:t> Network Terminal) Terminal óptico de red, o </a:t>
            </a:r>
            <a:r>
              <a:rPr lang="es-ES" dirty="0" err="1" smtClean="0"/>
              <a:t>ONUs</a:t>
            </a:r>
            <a:r>
              <a:rPr lang="es-ES" dirty="0" smtClean="0"/>
              <a:t>, dentro del simulador tienen la capacidad y sensibilidad de determinar la factibilidad del enlace, de acuerdo al cálculo de pérdidas de señal, esto de acuerdo al margen configurable para su correcto funcionamiento; para lograr esto se permite su configuración en velocidad de conmutación, tamaño de memoria y umbral de sensibilidad del equipo.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9144000" cy="653210"/>
          </a:xfrm>
        </p:spPr>
        <p:txBody>
          <a:bodyPr>
            <a:noAutofit/>
          </a:bodyPr>
          <a:lstStyle/>
          <a:p>
            <a:pPr algn="ctr"/>
            <a:r>
              <a:rPr lang="es-ES" sz="4400" b="1" dirty="0" smtClean="0"/>
              <a:t>CONCLUSIONES</a:t>
            </a:r>
            <a:endParaRPr lang="es-ES" sz="4400" b="1" dirty="0"/>
          </a:p>
        </p:txBody>
      </p:sp>
      <p:sp>
        <p:nvSpPr>
          <p:cNvPr id="3" name="2 Marcador de contenido"/>
          <p:cNvSpPr>
            <a:spLocks noGrp="1"/>
          </p:cNvSpPr>
          <p:nvPr>
            <p:ph idx="1"/>
          </p:nvPr>
        </p:nvSpPr>
        <p:spPr>
          <a:xfrm>
            <a:off x="285720" y="1571612"/>
            <a:ext cx="8643966" cy="2071702"/>
          </a:xfrm>
        </p:spPr>
        <p:txBody>
          <a:bodyPr>
            <a:normAutofit fontScale="70000" lnSpcReduction="20000"/>
          </a:bodyPr>
          <a:lstStyle/>
          <a:p>
            <a:pPr algn="just"/>
            <a:r>
              <a:rPr lang="es-ES" sz="2800" dirty="0" smtClean="0"/>
              <a:t>Permite analizar el ancho de banda para cada enlace o dispositivo ONT conforme va variando el número de terminales conectados a la OLT (</a:t>
            </a:r>
            <a:r>
              <a:rPr lang="es-ES" sz="2800" dirty="0" err="1" smtClean="0"/>
              <a:t>Optical</a:t>
            </a:r>
            <a:r>
              <a:rPr lang="es-ES" sz="2800" dirty="0" smtClean="0"/>
              <a:t> Line Terminal) de manera de  determinar las perdidas del enlace para cada nodo de acuerdo a su distancia y la factibilidad de configuración del escenario. Esto gracias a los informes gráficos y visuales sobre los envíos, entrega, recepción y procesamiento de los paquetes que circulan entre sus terminales hasta llegar del emisor de tráfico al receptor.</a:t>
            </a: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5400" b="1" dirty="0" smtClean="0"/>
              <a:t>RECOMENDACIONES</a:t>
            </a:r>
            <a:endParaRPr lang="es-ES" dirty="0"/>
          </a:p>
        </p:txBody>
      </p:sp>
      <p:sp>
        <p:nvSpPr>
          <p:cNvPr id="3" name="2 Marcador de contenido"/>
          <p:cNvSpPr>
            <a:spLocks noGrp="1"/>
          </p:cNvSpPr>
          <p:nvPr>
            <p:ph idx="1"/>
          </p:nvPr>
        </p:nvSpPr>
        <p:spPr>
          <a:xfrm>
            <a:off x="457200" y="2000240"/>
            <a:ext cx="8229600" cy="4324360"/>
          </a:xfrm>
        </p:spPr>
        <p:txBody>
          <a:bodyPr>
            <a:normAutofit lnSpcReduction="10000"/>
          </a:bodyPr>
          <a:lstStyle/>
          <a:p>
            <a:pPr lvl="0" algn="just"/>
            <a:r>
              <a:rPr lang="es-ES" dirty="0" smtClean="0"/>
              <a:t>Continuar con el desarrollo de la </a:t>
            </a:r>
            <a:r>
              <a:rPr lang="es-ES" dirty="0" smtClean="0"/>
              <a:t>simulación ascendente, en la que los clientes pueden interactuar en un escenario simulado con los </a:t>
            </a:r>
            <a:r>
              <a:rPr lang="es-ES" dirty="0" smtClean="0"/>
              <a:t>receptores de </a:t>
            </a:r>
            <a:r>
              <a:rPr lang="es-ES" dirty="0" smtClean="0"/>
              <a:t>tráfico.</a:t>
            </a:r>
          </a:p>
          <a:p>
            <a:pPr lvl="0" algn="just"/>
            <a:r>
              <a:rPr lang="es-ES" dirty="0" smtClean="0"/>
              <a:t>La gestión y simulación de paquetes </a:t>
            </a:r>
            <a:r>
              <a:rPr lang="es-ES" dirty="0" err="1" smtClean="0"/>
              <a:t>GoS</a:t>
            </a:r>
            <a:r>
              <a:rPr lang="es-ES" dirty="0" smtClean="0"/>
              <a:t>, que ya se encuentra estructurado y en un porcentaje avanzado.</a:t>
            </a:r>
          </a:p>
          <a:p>
            <a:pPr lvl="0" algn="just"/>
            <a:r>
              <a:rPr lang="es-ES" dirty="0" smtClean="0"/>
              <a:t>Al realizarse el proyecto, utilizando las ventajas de la licencia GNU que permiten la reutilización de código y a su vez solicitan que este sea entregado a la comunidad para su conocimiento, se recomienda poner el mismo a disposición del mundo para futuras referencias y bases de nuevos prototipos. </a:t>
            </a:r>
          </a:p>
          <a:p>
            <a:pPr algn="just"/>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571744"/>
            <a:ext cx="8229600" cy="1143000"/>
          </a:xfrm>
        </p:spPr>
        <p:txBody>
          <a:bodyPr/>
          <a:lstStyle/>
          <a:p>
            <a:pPr algn="ctr"/>
            <a:r>
              <a:rPr lang="es-ES" dirty="0" smtClean="0"/>
              <a:t>PREGUNTAS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928670"/>
            <a:ext cx="8229600" cy="1000132"/>
          </a:xfrm>
        </p:spPr>
        <p:txBody>
          <a:bodyPr>
            <a:normAutofit fontScale="90000"/>
          </a:bodyPr>
          <a:lstStyle/>
          <a:p>
            <a:r>
              <a:rPr lang="es-ES" b="1" dirty="0" smtClean="0"/>
              <a:t>Hipótesis</a:t>
            </a:r>
            <a:br>
              <a:rPr lang="es-ES" b="1" dirty="0" smtClean="0"/>
            </a:br>
            <a:endParaRPr lang="es-ES" dirty="0"/>
          </a:p>
        </p:txBody>
      </p:sp>
      <p:sp>
        <p:nvSpPr>
          <p:cNvPr id="3" name="2 Marcador de contenido"/>
          <p:cNvSpPr>
            <a:spLocks noGrp="1"/>
          </p:cNvSpPr>
          <p:nvPr>
            <p:ph idx="1"/>
          </p:nvPr>
        </p:nvSpPr>
        <p:spPr>
          <a:xfrm>
            <a:off x="357158" y="1285860"/>
            <a:ext cx="8501122" cy="5357850"/>
          </a:xfrm>
        </p:spPr>
        <p:txBody>
          <a:bodyPr>
            <a:normAutofit/>
          </a:bodyPr>
          <a:lstStyle/>
          <a:p>
            <a:pPr algn="just"/>
            <a:r>
              <a:rPr lang="es-ES" dirty="0" smtClean="0"/>
              <a:t>La simulación permite a los profesionales de redes y comunicaciones, el contar con herramientas adecuadas,  para su rápida comprensión y obtención de resultados (simulados), brindando información que permita indagar, planificar y dimensionar recursos de una red GPON, con la obtención y análisis de los resultados e información proveniente del software se permitirán de manera sucesiva optimizar e ir comprobando las distintas deficiencias o limitantes sobre la arquitectura de red  propuesta de forma que  el diseño o solución finalmente planteada satisfaga el mayor porcentaje de los requerimientos entregados a los diseñadores de red.</a:t>
            </a:r>
          </a:p>
          <a:p>
            <a:pPr algn="just"/>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p:txBody>
          <a:bodyPr>
            <a:normAutofit fontScale="92500" lnSpcReduction="10000"/>
          </a:bodyPr>
          <a:lstStyle/>
          <a:p>
            <a:pPr algn="just">
              <a:buNone/>
            </a:pPr>
            <a:r>
              <a:rPr lang="es-ES" b="1" dirty="0" smtClean="0"/>
              <a:t>Objetivo general</a:t>
            </a:r>
          </a:p>
          <a:p>
            <a:pPr algn="just"/>
            <a:r>
              <a:rPr lang="es-ES" dirty="0" smtClean="0"/>
              <a:t>Desarrollar un simulador multiplataforma que permita un estudio y  simulación de redes GPON.</a:t>
            </a:r>
          </a:p>
          <a:p>
            <a:pPr algn="just">
              <a:buNone/>
            </a:pPr>
            <a:r>
              <a:rPr lang="es-ES" b="1" dirty="0" smtClean="0"/>
              <a:t>Objetivos específicos</a:t>
            </a:r>
          </a:p>
          <a:p>
            <a:pPr lvl="0" algn="just"/>
            <a:r>
              <a:rPr lang="es-ES" dirty="0" smtClean="0"/>
              <a:t>Analizar la arquitectura y comportamiento de una red PON</a:t>
            </a:r>
          </a:p>
          <a:p>
            <a:pPr lvl="0" algn="just"/>
            <a:r>
              <a:rPr lang="es-ES" dirty="0" smtClean="0"/>
              <a:t>Analizar el estándar ITU-T  G.984, para redes GPON.</a:t>
            </a:r>
          </a:p>
          <a:p>
            <a:pPr lvl="0" algn="just"/>
            <a:r>
              <a:rPr lang="es-ES" dirty="0" smtClean="0"/>
              <a:t>Utilizar las ventajas de licencias GNU, para re utilización de código en la creación de nuevas herramientas de análisis sobre redes.</a:t>
            </a:r>
          </a:p>
          <a:p>
            <a:pPr lvl="0" algn="just"/>
            <a:r>
              <a:rPr lang="es-ES" dirty="0" smtClean="0"/>
              <a:t>Diseño  del simulador para redes GPON, en base a los estándares (ITU-T  G.984).  </a:t>
            </a:r>
          </a:p>
          <a:p>
            <a:pPr algn="just"/>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67524"/>
          </a:xfrm>
        </p:spPr>
        <p:txBody>
          <a:bodyPr>
            <a:normAutofit/>
          </a:bodyPr>
          <a:lstStyle/>
          <a:p>
            <a:pPr algn="ctr"/>
            <a:r>
              <a:rPr lang="es-ES" sz="4000" dirty="0" smtClean="0"/>
              <a:t>REDES DE ACCESO  “FIBRA OPTICA”</a:t>
            </a:r>
            <a:endParaRPr lang="es-ES" sz="4000" dirty="0"/>
          </a:p>
        </p:txBody>
      </p:sp>
      <p:sp>
        <p:nvSpPr>
          <p:cNvPr id="3" name="2 Marcador de contenido"/>
          <p:cNvSpPr>
            <a:spLocks noGrp="1"/>
          </p:cNvSpPr>
          <p:nvPr>
            <p:ph idx="1"/>
          </p:nvPr>
        </p:nvSpPr>
        <p:spPr>
          <a:xfrm>
            <a:off x="457200" y="4071942"/>
            <a:ext cx="8229600" cy="2252658"/>
          </a:xfrm>
        </p:spPr>
        <p:txBody>
          <a:bodyPr>
            <a:normAutofit fontScale="92500" lnSpcReduction="10000"/>
          </a:bodyPr>
          <a:lstStyle/>
          <a:p>
            <a:pPr algn="just"/>
            <a:r>
              <a:rPr lang="es-ES_tradnl" dirty="0" smtClean="0"/>
              <a:t>La fibra óptica es una guía de onda en forma de hilo de material altamente transparente diseñado para transmitir información a grandes distancias utilizando señales ópticas con la ventaja de que tiene un ancho de banda notablemente superior, menores atenuaciones y mayor inmunidad al ruido electromagnético. </a:t>
            </a:r>
            <a:endParaRPr lang="es-ES" dirty="0"/>
          </a:p>
        </p:txBody>
      </p:sp>
      <p:pic>
        <p:nvPicPr>
          <p:cNvPr id="2050" name="Picture 2"/>
          <p:cNvPicPr>
            <a:picLocks noChangeAspect="1" noChangeArrowheads="1"/>
          </p:cNvPicPr>
          <p:nvPr/>
        </p:nvPicPr>
        <p:blipFill>
          <a:blip r:embed="rId2"/>
          <a:srcRect/>
          <a:stretch>
            <a:fillRect/>
          </a:stretch>
        </p:blipFill>
        <p:spPr bwMode="auto">
          <a:xfrm>
            <a:off x="3000364" y="1785926"/>
            <a:ext cx="3149600" cy="181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785926"/>
            <a:ext cx="8229600" cy="785818"/>
          </a:xfrm>
        </p:spPr>
        <p:txBody>
          <a:bodyPr>
            <a:noAutofit/>
          </a:bodyPr>
          <a:lstStyle/>
          <a:p>
            <a:r>
              <a:rPr lang="es-ES_tradnl" sz="4000" b="1" dirty="0" smtClean="0"/>
              <a:t>Red de acceso de Fibra hasta el punto de terminación (</a:t>
            </a:r>
            <a:r>
              <a:rPr lang="es-ES_tradnl" sz="4000" b="1" dirty="0" err="1" smtClean="0"/>
              <a:t>FTTx</a:t>
            </a:r>
            <a:r>
              <a:rPr lang="es-ES_tradnl" sz="4000" b="1" dirty="0" smtClean="0"/>
              <a:t>)‏</a:t>
            </a:r>
            <a:r>
              <a:rPr lang="es-ES" sz="4000" dirty="0" smtClean="0"/>
              <a:t/>
            </a:r>
            <a:br>
              <a:rPr lang="es-ES" sz="4000" dirty="0" smtClean="0"/>
            </a:br>
            <a:endParaRPr lang="es-ES" sz="4000" dirty="0"/>
          </a:p>
        </p:txBody>
      </p:sp>
      <p:sp>
        <p:nvSpPr>
          <p:cNvPr id="3" name="2 Marcador de contenido"/>
          <p:cNvSpPr>
            <a:spLocks noGrp="1"/>
          </p:cNvSpPr>
          <p:nvPr>
            <p:ph idx="1"/>
          </p:nvPr>
        </p:nvSpPr>
        <p:spPr>
          <a:xfrm>
            <a:off x="457200" y="2500306"/>
            <a:ext cx="8229600" cy="3824294"/>
          </a:xfrm>
        </p:spPr>
        <p:txBody>
          <a:bodyPr>
            <a:normAutofit/>
          </a:bodyPr>
          <a:lstStyle/>
          <a:p>
            <a:pPr lvl="0" algn="just">
              <a:buNone/>
            </a:pPr>
            <a:r>
              <a:rPr lang="es-ES_tradnl" dirty="0" smtClean="0"/>
              <a:t>    La red de fibra óptica no siempre está constituida únicamente de fibra óptica dependiendo del punto de terminación de esta recibe alguno de los siguientes nombres</a:t>
            </a:r>
            <a:endParaRPr lang="en-US" dirty="0" smtClean="0"/>
          </a:p>
          <a:p>
            <a:pPr lvl="1"/>
            <a:r>
              <a:rPr lang="en-US" dirty="0" smtClean="0"/>
              <a:t>Fiber to the Home FTTH (</a:t>
            </a:r>
            <a:r>
              <a:rPr lang="en-US" dirty="0" err="1" smtClean="0"/>
              <a:t>Fibra</a:t>
            </a:r>
            <a:r>
              <a:rPr lang="en-US" dirty="0" smtClean="0"/>
              <a:t> </a:t>
            </a:r>
            <a:r>
              <a:rPr lang="en-US" dirty="0" err="1" smtClean="0"/>
              <a:t>hasta</a:t>
            </a:r>
            <a:r>
              <a:rPr lang="en-US" dirty="0" smtClean="0"/>
              <a:t> el </a:t>
            </a:r>
            <a:r>
              <a:rPr lang="en-US" dirty="0" err="1" smtClean="0"/>
              <a:t>hogar</a:t>
            </a:r>
            <a:r>
              <a:rPr lang="en-US" dirty="0" smtClean="0"/>
              <a:t>)‏</a:t>
            </a:r>
            <a:endParaRPr lang="es-ES" dirty="0" smtClean="0"/>
          </a:p>
          <a:p>
            <a:pPr lvl="1"/>
            <a:r>
              <a:rPr lang="es-ES_tradnl" dirty="0" err="1" smtClean="0"/>
              <a:t>Fiber</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Curb</a:t>
            </a:r>
            <a:r>
              <a:rPr lang="es-ES_tradnl" dirty="0" smtClean="0"/>
              <a:t> FTTC (Fibra hasta la acera) </a:t>
            </a:r>
            <a:endParaRPr lang="es-ES" dirty="0" smtClean="0"/>
          </a:p>
          <a:p>
            <a:pPr lvl="1"/>
            <a:r>
              <a:rPr lang="en-US" dirty="0" smtClean="0"/>
              <a:t>Fiber To The Building (</a:t>
            </a:r>
            <a:r>
              <a:rPr lang="en-US" dirty="0" err="1" smtClean="0"/>
              <a:t>Fibra</a:t>
            </a:r>
            <a:r>
              <a:rPr lang="en-US" dirty="0" smtClean="0"/>
              <a:t> </a:t>
            </a:r>
            <a:r>
              <a:rPr lang="en-US" dirty="0" err="1" smtClean="0"/>
              <a:t>hasta</a:t>
            </a:r>
            <a:r>
              <a:rPr lang="en-US" dirty="0" smtClean="0"/>
              <a:t> el </a:t>
            </a:r>
            <a:r>
              <a:rPr lang="en-US" dirty="0" err="1" smtClean="0"/>
              <a:t>edificio</a:t>
            </a:r>
            <a:r>
              <a:rPr lang="en-US" dirty="0" smtClean="0"/>
              <a:t>)‏</a:t>
            </a:r>
            <a:endParaRPr lang="es-ES" dirty="0" smtClean="0"/>
          </a:p>
          <a:p>
            <a:pPr lvl="1"/>
            <a:r>
              <a:rPr lang="es-ES_tradnl" dirty="0" err="1" smtClean="0"/>
              <a:t>Fiber</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Desk</a:t>
            </a:r>
            <a:r>
              <a:rPr lang="es-ES_tradnl" dirty="0" smtClean="0"/>
              <a:t> (Fibra hasta el escritorio)‏</a:t>
            </a:r>
            <a:endParaRPr lang="es-ES" dirty="0" smtClean="0"/>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r>
              <a:rPr lang="es-ES_tradnl" b="1" dirty="0" smtClean="0"/>
              <a:t>Redes Ópticas Pasivas</a:t>
            </a:r>
            <a:r>
              <a:rPr lang="es-ES" dirty="0" smtClean="0"/>
              <a:t/>
            </a:r>
            <a:br>
              <a:rPr lang="es-ES" dirty="0" smtClean="0"/>
            </a:br>
            <a:endParaRPr lang="es-ES" dirty="0"/>
          </a:p>
        </p:txBody>
      </p:sp>
      <p:sp>
        <p:nvSpPr>
          <p:cNvPr id="3" name="2 Marcador de contenido"/>
          <p:cNvSpPr>
            <a:spLocks noGrp="1"/>
          </p:cNvSpPr>
          <p:nvPr>
            <p:ph idx="1"/>
          </p:nvPr>
        </p:nvSpPr>
        <p:spPr>
          <a:xfrm>
            <a:off x="457200" y="928670"/>
            <a:ext cx="8229600" cy="1714512"/>
          </a:xfrm>
        </p:spPr>
        <p:txBody>
          <a:bodyPr/>
          <a:lstStyle/>
          <a:p>
            <a:pPr algn="just"/>
            <a:r>
              <a:rPr lang="es-ES_tradnl" dirty="0" smtClean="0"/>
              <a:t>Una red óptica pasiva, conocida como PON, permite eliminar todos los componentes activos existentes entre el servidor y el cliente introduciendo en su lugar componentes ópticos pasivos.</a:t>
            </a:r>
            <a:endParaRPr lang="es-ES" dirty="0" smtClean="0"/>
          </a:p>
          <a:p>
            <a:endParaRPr lang="es-ES" dirty="0"/>
          </a:p>
        </p:txBody>
      </p:sp>
      <p:pic>
        <p:nvPicPr>
          <p:cNvPr id="3076" name="Picture 4"/>
          <p:cNvPicPr>
            <a:picLocks noChangeAspect="1" noChangeArrowheads="1"/>
          </p:cNvPicPr>
          <p:nvPr/>
        </p:nvPicPr>
        <p:blipFill>
          <a:blip r:embed="rId2"/>
          <a:srcRect/>
          <a:stretch>
            <a:fillRect/>
          </a:stretch>
        </p:blipFill>
        <p:spPr bwMode="auto">
          <a:xfrm>
            <a:off x="285720" y="2590800"/>
            <a:ext cx="869632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20809</TotalTime>
  <Words>2977</Words>
  <Application>Microsoft Office PowerPoint</Application>
  <PresentationFormat>Presentación en pantalla (4:3)</PresentationFormat>
  <Paragraphs>155</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Flujo</vt:lpstr>
      <vt:lpstr>SIMULADOR MULTIPLATAFORMA PARA REDES GPON </vt:lpstr>
      <vt:lpstr>INTRODUCCION </vt:lpstr>
      <vt:lpstr>Planteamiento del problema</vt:lpstr>
      <vt:lpstr>Descripción del problema</vt:lpstr>
      <vt:lpstr>Hipótesis </vt:lpstr>
      <vt:lpstr>Objetivos</vt:lpstr>
      <vt:lpstr>REDES DE ACCESO  “FIBRA OPTICA”</vt:lpstr>
      <vt:lpstr>Red de acceso de Fibra hasta el punto de terminación (FTTx)‏ </vt:lpstr>
      <vt:lpstr>Redes Ópticas Pasivas </vt:lpstr>
      <vt:lpstr>Componentes de una red PON</vt:lpstr>
      <vt:lpstr>ESTANDAR ITU-T G.984 GPON(Gigabit-capable PON)</vt:lpstr>
      <vt:lpstr>Topología de una Red GPON </vt:lpstr>
      <vt:lpstr>FUNCIONAMIENTO DE GPON </vt:lpstr>
      <vt:lpstr>Protocolo de Transporte </vt:lpstr>
      <vt:lpstr>TRAMA DESENDENTE Y ASCENDENTE</vt:lpstr>
      <vt:lpstr>Diapositiva 16</vt:lpstr>
      <vt:lpstr>Estructura de trama descendente</vt:lpstr>
      <vt:lpstr>Estructura de trama descendente</vt:lpstr>
      <vt:lpstr>                        Simuladores de Red </vt:lpstr>
      <vt:lpstr>                        Simuladores de Red </vt:lpstr>
      <vt:lpstr>Simulador Opensimmpls </vt:lpstr>
      <vt:lpstr>Programación bajo Java</vt:lpstr>
      <vt:lpstr>Simulador GPON </vt:lpstr>
      <vt:lpstr>Simulador GPON </vt:lpstr>
      <vt:lpstr>Simulador GPON </vt:lpstr>
      <vt:lpstr>Diapositiva 26</vt:lpstr>
      <vt:lpstr>Diapositiva 27</vt:lpstr>
      <vt:lpstr>Escenario propuesto, presentación del simulación de red.</vt:lpstr>
      <vt:lpstr>Visión global del escenario</vt:lpstr>
      <vt:lpstr>Comunicación entre elementos</vt:lpstr>
      <vt:lpstr>Visualización de la simulación</vt:lpstr>
      <vt:lpstr>La topología</vt:lpstr>
      <vt:lpstr>El escenario</vt:lpstr>
      <vt:lpstr>Diapositiva 34</vt:lpstr>
      <vt:lpstr>Funcionamiento del nodo emisor.</vt:lpstr>
      <vt:lpstr>Funcionamiento del nodo OLT</vt:lpstr>
      <vt:lpstr>Funcionamiento de los enlaces</vt:lpstr>
      <vt:lpstr>Funcionamiento del nodo Splitter</vt:lpstr>
      <vt:lpstr>Funcionamiento del nodo ONT (ONU).</vt:lpstr>
      <vt:lpstr>Funcionamiento del nodo receptor</vt:lpstr>
      <vt:lpstr>Escenario en Funcionamiento</vt:lpstr>
      <vt:lpstr>GRÁFICAS ESTADÍSTICAS</vt:lpstr>
      <vt:lpstr>EVALUACION DEL SIMULADOR PRUEBA DEL PROGRAMA</vt:lpstr>
      <vt:lpstr>CONCLUSIONES</vt:lpstr>
      <vt:lpstr>CONCLUSIONES</vt:lpstr>
      <vt:lpstr>CONCLUSIONES</vt:lpstr>
      <vt:lpstr>RECOMENDACIONES</vt:lpstr>
      <vt:lpstr>PREGUNTAS</vt:lpstr>
    </vt:vector>
  </TitlesOfParts>
  <Company>igm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proyecto5</dc:creator>
  <cp:lastModifiedBy>casa</cp:lastModifiedBy>
  <cp:revision>1881</cp:revision>
  <dcterms:created xsi:type="dcterms:W3CDTF">2013-02-22T14:41:13Z</dcterms:created>
  <dcterms:modified xsi:type="dcterms:W3CDTF">2013-05-04T02:26:53Z</dcterms:modified>
</cp:coreProperties>
</file>