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3" r:id="rId6"/>
    <p:sldId id="261" r:id="rId7"/>
    <p:sldId id="262" r:id="rId8"/>
    <p:sldId id="265" r:id="rId9"/>
    <p:sldId id="264" r:id="rId10"/>
    <p:sldId id="266" r:id="rId11"/>
    <p:sldId id="267" r:id="rId12"/>
    <p:sldId id="268" r:id="rId13"/>
    <p:sldId id="269" r:id="rId14"/>
    <p:sldId id="270" r:id="rId15"/>
    <p:sldId id="273" r:id="rId16"/>
    <p:sldId id="274" r:id="rId17"/>
    <p:sldId id="275" r:id="rId18"/>
    <p:sldId id="276" r:id="rId19"/>
    <p:sldId id="288" r:id="rId20"/>
    <p:sldId id="277" r:id="rId21"/>
    <p:sldId id="278" r:id="rId22"/>
    <p:sldId id="279" r:id="rId23"/>
    <p:sldId id="280" r:id="rId24"/>
    <p:sldId id="281" r:id="rId25"/>
    <p:sldId id="283" r:id="rId26"/>
    <p:sldId id="284" r:id="rId27"/>
    <p:sldId id="285" r:id="rId28"/>
    <p:sldId id="286" r:id="rId29"/>
    <p:sldId id="287" r:id="rId30"/>
    <p:sldId id="289"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43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276FF-5F6C-4198-8EB6-1DB6EE8CC5A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0C1AE5AA-700C-423E-ACF6-395C995C82ED}">
      <dgm:prSet phldrT="[Texto]" custT="1"/>
      <dgm:spPr/>
      <dgm:t>
        <a:bodyPr/>
        <a:lstStyle/>
        <a:p>
          <a:r>
            <a:rPr lang="es-EC" sz="4000" dirty="0" smtClean="0"/>
            <a:t>Antecedentes</a:t>
          </a:r>
          <a:endParaRPr lang="es-ES" sz="4000" dirty="0"/>
        </a:p>
      </dgm:t>
    </dgm:pt>
    <dgm:pt modelId="{D205179F-7C64-4658-BD70-BA661020E4ED}" type="parTrans" cxnId="{7B152058-276E-40A6-8C37-459FB59802EB}">
      <dgm:prSet/>
      <dgm:spPr/>
      <dgm:t>
        <a:bodyPr/>
        <a:lstStyle/>
        <a:p>
          <a:endParaRPr lang="es-ES"/>
        </a:p>
      </dgm:t>
    </dgm:pt>
    <dgm:pt modelId="{853DDB4C-9569-4C2D-8E5A-968FDDCC5ABE}" type="sibTrans" cxnId="{7B152058-276E-40A6-8C37-459FB59802EB}">
      <dgm:prSet/>
      <dgm:spPr/>
      <dgm:t>
        <a:bodyPr/>
        <a:lstStyle/>
        <a:p>
          <a:endParaRPr lang="es-ES"/>
        </a:p>
      </dgm:t>
    </dgm:pt>
    <dgm:pt modelId="{08BE5EA0-AB8A-4DFC-80B6-2BD962CDE91E}">
      <dgm:prSet phldrT="[Texto]"/>
      <dgm:spPr/>
      <dgm:t>
        <a:bodyPr/>
        <a:lstStyle/>
        <a:p>
          <a:r>
            <a:rPr lang="es-EC" dirty="0" smtClean="0"/>
            <a:t>La parroquia Shell, es la segunda población de la provincia de Pastaza, se crea en el año 2002 el Dique en el Río Pindo.</a:t>
          </a:r>
          <a:endParaRPr lang="es-ES" dirty="0"/>
        </a:p>
      </dgm:t>
    </dgm:pt>
    <dgm:pt modelId="{7BF0DDE8-27C2-4BE3-8B9F-C63FCABEC02A}" type="parTrans" cxnId="{7B03A61D-2BCC-4F1C-BE4F-1CF2FEDC484F}">
      <dgm:prSet/>
      <dgm:spPr/>
      <dgm:t>
        <a:bodyPr/>
        <a:lstStyle/>
        <a:p>
          <a:endParaRPr lang="es-ES"/>
        </a:p>
      </dgm:t>
    </dgm:pt>
    <dgm:pt modelId="{61AC5B2D-A087-4DE4-A259-820D063AE7E4}" type="sibTrans" cxnId="{7B03A61D-2BCC-4F1C-BE4F-1CF2FEDC484F}">
      <dgm:prSet/>
      <dgm:spPr/>
      <dgm:t>
        <a:bodyPr/>
        <a:lstStyle/>
        <a:p>
          <a:endParaRPr lang="es-ES"/>
        </a:p>
      </dgm:t>
    </dgm:pt>
    <dgm:pt modelId="{33259B1D-F077-47B9-A260-226B41692013}">
      <dgm:prSet phldrT="[Texto]"/>
      <dgm:spPr/>
      <dgm:t>
        <a:bodyPr/>
        <a:lstStyle/>
        <a:p>
          <a:r>
            <a:rPr lang="es-EC" dirty="0" smtClean="0"/>
            <a:t>Importancia</a:t>
          </a:r>
          <a:endParaRPr lang="es-ES" dirty="0"/>
        </a:p>
      </dgm:t>
    </dgm:pt>
    <dgm:pt modelId="{6E52F5A2-3B61-4CD9-83E3-60293C48BA5C}" type="parTrans" cxnId="{C6C2A488-957C-4906-B704-485D00AC8552}">
      <dgm:prSet/>
      <dgm:spPr/>
      <dgm:t>
        <a:bodyPr/>
        <a:lstStyle/>
        <a:p>
          <a:endParaRPr lang="es-ES"/>
        </a:p>
      </dgm:t>
    </dgm:pt>
    <dgm:pt modelId="{79D373DA-5A90-4EE0-A6E8-965196A0570F}" type="sibTrans" cxnId="{C6C2A488-957C-4906-B704-485D00AC8552}">
      <dgm:prSet/>
      <dgm:spPr/>
      <dgm:t>
        <a:bodyPr/>
        <a:lstStyle/>
        <a:p>
          <a:endParaRPr lang="es-ES"/>
        </a:p>
      </dgm:t>
    </dgm:pt>
    <dgm:pt modelId="{1D7A6541-DA1F-4722-9DDC-225181463C7C}">
      <dgm:prSet phldrT="[Texto]"/>
      <dgm:spPr/>
      <dgm:t>
        <a:bodyPr/>
        <a:lstStyle/>
        <a:p>
          <a:r>
            <a:rPr lang="es-EC" dirty="0" smtClean="0"/>
            <a:t>El dique es el principal atractivo turístico de la parroquia, a la vez genera una importante fuente de ingresos para la parroquia</a:t>
          </a:r>
          <a:endParaRPr lang="es-ES" dirty="0"/>
        </a:p>
      </dgm:t>
    </dgm:pt>
    <dgm:pt modelId="{878E1B03-A74D-4AF4-B9B2-901A5E5C2302}" type="parTrans" cxnId="{AFD32672-91C9-478E-9978-7B069B8D4791}">
      <dgm:prSet/>
      <dgm:spPr/>
      <dgm:t>
        <a:bodyPr/>
        <a:lstStyle/>
        <a:p>
          <a:endParaRPr lang="es-ES"/>
        </a:p>
      </dgm:t>
    </dgm:pt>
    <dgm:pt modelId="{2A42A57B-53E5-48D4-8A0A-728DEBABAF7F}" type="sibTrans" cxnId="{AFD32672-91C9-478E-9978-7B069B8D4791}">
      <dgm:prSet/>
      <dgm:spPr/>
      <dgm:t>
        <a:bodyPr/>
        <a:lstStyle/>
        <a:p>
          <a:endParaRPr lang="es-ES"/>
        </a:p>
      </dgm:t>
    </dgm:pt>
    <dgm:pt modelId="{8187557D-404B-48CD-98CB-2CEA24951E61}" type="pres">
      <dgm:prSet presAssocID="{EAE276FF-5F6C-4198-8EB6-1DB6EE8CC5AB}" presName="Name0" presStyleCnt="0">
        <dgm:presLayoutVars>
          <dgm:dir/>
          <dgm:animLvl val="lvl"/>
          <dgm:resizeHandles val="exact"/>
        </dgm:presLayoutVars>
      </dgm:prSet>
      <dgm:spPr/>
      <dgm:t>
        <a:bodyPr/>
        <a:lstStyle/>
        <a:p>
          <a:endParaRPr lang="es-ES"/>
        </a:p>
      </dgm:t>
    </dgm:pt>
    <dgm:pt modelId="{DAF2BAD6-6563-4785-8536-0AFE706F8A83}" type="pres">
      <dgm:prSet presAssocID="{33259B1D-F077-47B9-A260-226B41692013}" presName="boxAndChildren" presStyleCnt="0"/>
      <dgm:spPr/>
    </dgm:pt>
    <dgm:pt modelId="{D64C6A12-D323-4DBC-903B-39EDE9A35F44}" type="pres">
      <dgm:prSet presAssocID="{33259B1D-F077-47B9-A260-226B41692013}" presName="parentTextBox" presStyleLbl="node1" presStyleIdx="0" presStyleCnt="2"/>
      <dgm:spPr/>
      <dgm:t>
        <a:bodyPr/>
        <a:lstStyle/>
        <a:p>
          <a:endParaRPr lang="es-ES"/>
        </a:p>
      </dgm:t>
    </dgm:pt>
    <dgm:pt modelId="{401B6AFE-C0FD-4B02-A649-33EFFE35C915}" type="pres">
      <dgm:prSet presAssocID="{33259B1D-F077-47B9-A260-226B41692013}" presName="entireBox" presStyleLbl="node1" presStyleIdx="0" presStyleCnt="2" custScaleY="61070"/>
      <dgm:spPr/>
      <dgm:t>
        <a:bodyPr/>
        <a:lstStyle/>
        <a:p>
          <a:endParaRPr lang="es-ES"/>
        </a:p>
      </dgm:t>
    </dgm:pt>
    <dgm:pt modelId="{7BD5E377-5E82-448A-99D2-7EA171572A03}" type="pres">
      <dgm:prSet presAssocID="{33259B1D-F077-47B9-A260-226B41692013}" presName="descendantBox" presStyleCnt="0"/>
      <dgm:spPr/>
    </dgm:pt>
    <dgm:pt modelId="{F4B502C5-C187-4A92-90BD-E6C2EF1D8E48}" type="pres">
      <dgm:prSet presAssocID="{1D7A6541-DA1F-4722-9DDC-225181463C7C}" presName="childTextBox" presStyleLbl="fgAccFollowNode1" presStyleIdx="0" presStyleCnt="2" custScaleY="120842">
        <dgm:presLayoutVars>
          <dgm:bulletEnabled val="1"/>
        </dgm:presLayoutVars>
      </dgm:prSet>
      <dgm:spPr/>
      <dgm:t>
        <a:bodyPr/>
        <a:lstStyle/>
        <a:p>
          <a:endParaRPr lang="es-ES"/>
        </a:p>
      </dgm:t>
    </dgm:pt>
    <dgm:pt modelId="{45723224-62FE-4497-B22F-551FCCD5F0B4}" type="pres">
      <dgm:prSet presAssocID="{853DDB4C-9569-4C2D-8E5A-968FDDCC5ABE}" presName="sp" presStyleCnt="0"/>
      <dgm:spPr/>
    </dgm:pt>
    <dgm:pt modelId="{D992337A-4FC4-421B-814A-77578A909801}" type="pres">
      <dgm:prSet presAssocID="{0C1AE5AA-700C-423E-ACF6-395C995C82ED}" presName="arrowAndChildren" presStyleCnt="0"/>
      <dgm:spPr/>
    </dgm:pt>
    <dgm:pt modelId="{A102BD55-EA99-4027-83F7-FC7319B6F207}" type="pres">
      <dgm:prSet presAssocID="{0C1AE5AA-700C-423E-ACF6-395C995C82ED}" presName="parentTextArrow" presStyleLbl="node1" presStyleIdx="0" presStyleCnt="2"/>
      <dgm:spPr/>
      <dgm:t>
        <a:bodyPr/>
        <a:lstStyle/>
        <a:p>
          <a:endParaRPr lang="es-ES"/>
        </a:p>
      </dgm:t>
    </dgm:pt>
    <dgm:pt modelId="{4A302165-4115-4B0F-A7F9-BEDAD671E769}" type="pres">
      <dgm:prSet presAssocID="{0C1AE5AA-700C-423E-ACF6-395C995C82ED}" presName="arrow" presStyleLbl="node1" presStyleIdx="1" presStyleCnt="2" custScaleY="75890"/>
      <dgm:spPr/>
      <dgm:t>
        <a:bodyPr/>
        <a:lstStyle/>
        <a:p>
          <a:endParaRPr lang="es-ES"/>
        </a:p>
      </dgm:t>
    </dgm:pt>
    <dgm:pt modelId="{19C061DD-C50B-4757-ABDA-409144B4DCDC}" type="pres">
      <dgm:prSet presAssocID="{0C1AE5AA-700C-423E-ACF6-395C995C82ED}" presName="descendantArrow" presStyleCnt="0"/>
      <dgm:spPr/>
    </dgm:pt>
    <dgm:pt modelId="{C1157600-8761-47A8-AED6-5A2B0AD74EF8}" type="pres">
      <dgm:prSet presAssocID="{08BE5EA0-AB8A-4DFC-80B6-2BD962CDE91E}" presName="childTextArrow" presStyleLbl="fgAccFollowNode1" presStyleIdx="1" presStyleCnt="2" custScaleY="111066" custLinFactNeighborY="-15260">
        <dgm:presLayoutVars>
          <dgm:bulletEnabled val="1"/>
        </dgm:presLayoutVars>
      </dgm:prSet>
      <dgm:spPr/>
      <dgm:t>
        <a:bodyPr/>
        <a:lstStyle/>
        <a:p>
          <a:endParaRPr lang="es-ES"/>
        </a:p>
      </dgm:t>
    </dgm:pt>
  </dgm:ptLst>
  <dgm:cxnLst>
    <dgm:cxn modelId="{63F4443B-0A78-4B12-9764-BB9C37B66E50}" type="presOf" srcId="{1D7A6541-DA1F-4722-9DDC-225181463C7C}" destId="{F4B502C5-C187-4A92-90BD-E6C2EF1D8E48}" srcOrd="0" destOrd="0" presId="urn:microsoft.com/office/officeart/2005/8/layout/process4"/>
    <dgm:cxn modelId="{63C5A85A-AE87-4D45-9EB5-9FB1AB8431EC}" type="presOf" srcId="{0C1AE5AA-700C-423E-ACF6-395C995C82ED}" destId="{A102BD55-EA99-4027-83F7-FC7319B6F207}" srcOrd="0" destOrd="0" presId="urn:microsoft.com/office/officeart/2005/8/layout/process4"/>
    <dgm:cxn modelId="{2411E3C7-23E4-41B5-8461-DCB97B90A26C}" type="presOf" srcId="{33259B1D-F077-47B9-A260-226B41692013}" destId="{401B6AFE-C0FD-4B02-A649-33EFFE35C915}" srcOrd="1" destOrd="0" presId="urn:microsoft.com/office/officeart/2005/8/layout/process4"/>
    <dgm:cxn modelId="{7B03A61D-2BCC-4F1C-BE4F-1CF2FEDC484F}" srcId="{0C1AE5AA-700C-423E-ACF6-395C995C82ED}" destId="{08BE5EA0-AB8A-4DFC-80B6-2BD962CDE91E}" srcOrd="0" destOrd="0" parTransId="{7BF0DDE8-27C2-4BE3-8B9F-C63FCABEC02A}" sibTransId="{61AC5B2D-A087-4DE4-A259-820D063AE7E4}"/>
    <dgm:cxn modelId="{8F67ABE7-AB05-4D2D-B9D5-8404D8EFB024}" type="presOf" srcId="{08BE5EA0-AB8A-4DFC-80B6-2BD962CDE91E}" destId="{C1157600-8761-47A8-AED6-5A2B0AD74EF8}" srcOrd="0" destOrd="0" presId="urn:microsoft.com/office/officeart/2005/8/layout/process4"/>
    <dgm:cxn modelId="{7B152058-276E-40A6-8C37-459FB59802EB}" srcId="{EAE276FF-5F6C-4198-8EB6-1DB6EE8CC5AB}" destId="{0C1AE5AA-700C-423E-ACF6-395C995C82ED}" srcOrd="0" destOrd="0" parTransId="{D205179F-7C64-4658-BD70-BA661020E4ED}" sibTransId="{853DDB4C-9569-4C2D-8E5A-968FDDCC5ABE}"/>
    <dgm:cxn modelId="{C6C2A488-957C-4906-B704-485D00AC8552}" srcId="{EAE276FF-5F6C-4198-8EB6-1DB6EE8CC5AB}" destId="{33259B1D-F077-47B9-A260-226B41692013}" srcOrd="1" destOrd="0" parTransId="{6E52F5A2-3B61-4CD9-83E3-60293C48BA5C}" sibTransId="{79D373DA-5A90-4EE0-A6E8-965196A0570F}"/>
    <dgm:cxn modelId="{785FED87-8552-4CB9-AA5E-2E2C0B010813}" type="presOf" srcId="{33259B1D-F077-47B9-A260-226B41692013}" destId="{D64C6A12-D323-4DBC-903B-39EDE9A35F44}" srcOrd="0" destOrd="0" presId="urn:microsoft.com/office/officeart/2005/8/layout/process4"/>
    <dgm:cxn modelId="{AFD32672-91C9-478E-9978-7B069B8D4791}" srcId="{33259B1D-F077-47B9-A260-226B41692013}" destId="{1D7A6541-DA1F-4722-9DDC-225181463C7C}" srcOrd="0" destOrd="0" parTransId="{878E1B03-A74D-4AF4-B9B2-901A5E5C2302}" sibTransId="{2A42A57B-53E5-48D4-8A0A-728DEBABAF7F}"/>
    <dgm:cxn modelId="{1F2701E9-5C8A-405A-9618-9CD3D753666B}" type="presOf" srcId="{EAE276FF-5F6C-4198-8EB6-1DB6EE8CC5AB}" destId="{8187557D-404B-48CD-98CB-2CEA24951E61}" srcOrd="0" destOrd="0" presId="urn:microsoft.com/office/officeart/2005/8/layout/process4"/>
    <dgm:cxn modelId="{0B4190B4-BBCF-4353-940B-7748AAD59481}" type="presOf" srcId="{0C1AE5AA-700C-423E-ACF6-395C995C82ED}" destId="{4A302165-4115-4B0F-A7F9-BEDAD671E769}" srcOrd="1" destOrd="0" presId="urn:microsoft.com/office/officeart/2005/8/layout/process4"/>
    <dgm:cxn modelId="{CBB418E4-3231-49D5-B8CD-BA4B48930546}" type="presParOf" srcId="{8187557D-404B-48CD-98CB-2CEA24951E61}" destId="{DAF2BAD6-6563-4785-8536-0AFE706F8A83}" srcOrd="0" destOrd="0" presId="urn:microsoft.com/office/officeart/2005/8/layout/process4"/>
    <dgm:cxn modelId="{33CAE0FE-6499-418B-BE35-B02751744C57}" type="presParOf" srcId="{DAF2BAD6-6563-4785-8536-0AFE706F8A83}" destId="{D64C6A12-D323-4DBC-903B-39EDE9A35F44}" srcOrd="0" destOrd="0" presId="urn:microsoft.com/office/officeart/2005/8/layout/process4"/>
    <dgm:cxn modelId="{A6650FE6-43E4-4EB6-B0D0-863E79090FA7}" type="presParOf" srcId="{DAF2BAD6-6563-4785-8536-0AFE706F8A83}" destId="{401B6AFE-C0FD-4B02-A649-33EFFE35C915}" srcOrd="1" destOrd="0" presId="urn:microsoft.com/office/officeart/2005/8/layout/process4"/>
    <dgm:cxn modelId="{2C0188D7-2D90-4A71-BF04-8BDB88E1CCC8}" type="presParOf" srcId="{DAF2BAD6-6563-4785-8536-0AFE706F8A83}" destId="{7BD5E377-5E82-448A-99D2-7EA171572A03}" srcOrd="2" destOrd="0" presId="urn:microsoft.com/office/officeart/2005/8/layout/process4"/>
    <dgm:cxn modelId="{E647C2B5-C4EF-41AF-8747-4CCD6C56FD8F}" type="presParOf" srcId="{7BD5E377-5E82-448A-99D2-7EA171572A03}" destId="{F4B502C5-C187-4A92-90BD-E6C2EF1D8E48}" srcOrd="0" destOrd="0" presId="urn:microsoft.com/office/officeart/2005/8/layout/process4"/>
    <dgm:cxn modelId="{088C5089-508C-49E4-8DD7-B9AD0B7DDAA4}" type="presParOf" srcId="{8187557D-404B-48CD-98CB-2CEA24951E61}" destId="{45723224-62FE-4497-B22F-551FCCD5F0B4}" srcOrd="1" destOrd="0" presId="urn:microsoft.com/office/officeart/2005/8/layout/process4"/>
    <dgm:cxn modelId="{1B5E3B2D-6A8E-4BEF-8B07-17CE308BFEE4}" type="presParOf" srcId="{8187557D-404B-48CD-98CB-2CEA24951E61}" destId="{D992337A-4FC4-421B-814A-77578A909801}" srcOrd="2" destOrd="0" presId="urn:microsoft.com/office/officeart/2005/8/layout/process4"/>
    <dgm:cxn modelId="{CBE92F80-1E42-4C16-B06D-9802F96CECE6}" type="presParOf" srcId="{D992337A-4FC4-421B-814A-77578A909801}" destId="{A102BD55-EA99-4027-83F7-FC7319B6F207}" srcOrd="0" destOrd="0" presId="urn:microsoft.com/office/officeart/2005/8/layout/process4"/>
    <dgm:cxn modelId="{B36964A6-4E92-4BF3-8185-0380555E1FAA}" type="presParOf" srcId="{D992337A-4FC4-421B-814A-77578A909801}" destId="{4A302165-4115-4B0F-A7F9-BEDAD671E769}" srcOrd="1" destOrd="0" presId="urn:microsoft.com/office/officeart/2005/8/layout/process4"/>
    <dgm:cxn modelId="{10186764-9AE0-4A73-B83A-13DA0F20160B}" type="presParOf" srcId="{D992337A-4FC4-421B-814A-77578A909801}" destId="{19C061DD-C50B-4757-ABDA-409144B4DCDC}" srcOrd="2" destOrd="0" presId="urn:microsoft.com/office/officeart/2005/8/layout/process4"/>
    <dgm:cxn modelId="{28D8A8BD-939E-4B99-B51D-E2EBCC3DAB07}" type="presParOf" srcId="{19C061DD-C50B-4757-ABDA-409144B4DCDC}" destId="{C1157600-8761-47A8-AED6-5A2B0AD74EF8}"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2F1B17-9F7B-4330-81CE-D578E99109A8}"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2F1B17-9F7B-4330-81CE-D578E99109A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B72F1B17-9F7B-4330-81CE-D578E99109A8}"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B72F1B17-9F7B-4330-81CE-D578E99109A8}"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2F1B17-9F7B-4330-81CE-D578E99109A8}"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F558F740-2166-4325-BBC0-B4D144638831}" type="datetimeFigureOut">
              <a:rPr lang="es-ES" smtClean="0"/>
              <a:pPr/>
              <a:t>11/03/2013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2F1B17-9F7B-4330-81CE-D578E99109A8}"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B72F1B17-9F7B-4330-81CE-D578E99109A8}"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B72F1B17-9F7B-4330-81CE-D578E99109A8}" type="slidenum">
              <a:rPr lang="es-ES" smtClean="0"/>
              <a:pPr/>
              <a:t>‹Nº›</a:t>
            </a:fld>
            <a:endParaRPr lang="es-E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72F1B17-9F7B-4330-81CE-D578E99109A8}" type="slidenum">
              <a:rPr lang="es-ES" smtClean="0"/>
              <a:pPr/>
              <a:t>‹Nº›</a:t>
            </a:fld>
            <a:endParaRPr lang="es-ES"/>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2F1B17-9F7B-4330-81CE-D578E99109A8}"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F558F740-2166-4325-BBC0-B4D144638831}" type="datetimeFigureOut">
              <a:rPr lang="es-ES" smtClean="0"/>
              <a:pPr/>
              <a:t>11/03/2013</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B72F1B17-9F7B-4330-81CE-D578E99109A8}"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F558F740-2166-4325-BBC0-B4D144638831}" type="datetimeFigureOut">
              <a:rPr lang="es-ES" smtClean="0"/>
              <a:pPr/>
              <a:t>11/03/2013</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558F740-2166-4325-BBC0-B4D144638831}" type="datetimeFigureOut">
              <a:rPr lang="es-ES" smtClean="0"/>
              <a:pPr/>
              <a:t>11/03/2013</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2F1B17-9F7B-4330-81CE-D578E99109A8}"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2643182"/>
            <a:ext cx="8724900" cy="4214818"/>
          </a:xfrm>
          <a:prstGeom prst="rect">
            <a:avLst/>
          </a:prstGeom>
          <a:noFill/>
          <a:ln w="9525">
            <a:noFill/>
            <a:miter lim="800000"/>
            <a:headEnd/>
            <a:tailEnd/>
          </a:ln>
          <a:effectLst/>
        </p:spPr>
      </p:pic>
      <p:sp>
        <p:nvSpPr>
          <p:cNvPr id="3" name="2 Subtítulo"/>
          <p:cNvSpPr>
            <a:spLocks noGrp="1"/>
          </p:cNvSpPr>
          <p:nvPr>
            <p:ph type="subTitle" idx="1"/>
          </p:nvPr>
        </p:nvSpPr>
        <p:spPr/>
        <p:txBody>
          <a:bodyPr>
            <a:normAutofit/>
          </a:bodyPr>
          <a:lstStyle/>
          <a:p>
            <a:r>
              <a:rPr lang="es-EC" sz="2800" dirty="0" smtClean="0">
                <a:solidFill>
                  <a:schemeClr val="bg1"/>
                </a:solidFill>
              </a:rPr>
              <a:t>RICARDO VINICIO ABRIL SALTOS</a:t>
            </a:r>
            <a:endParaRPr lang="es-ES" sz="2800" dirty="0">
              <a:solidFill>
                <a:schemeClr val="bg1"/>
              </a:solidFill>
            </a:endParaRPr>
          </a:p>
        </p:txBody>
      </p:sp>
      <p:sp>
        <p:nvSpPr>
          <p:cNvPr id="2" name="1 Título"/>
          <p:cNvSpPr>
            <a:spLocks noGrp="1"/>
          </p:cNvSpPr>
          <p:nvPr>
            <p:ph type="ctrTitle"/>
          </p:nvPr>
        </p:nvSpPr>
        <p:spPr>
          <a:xfrm>
            <a:off x="2500298" y="0"/>
            <a:ext cx="6272202" cy="2500306"/>
          </a:xfrm>
        </p:spPr>
        <p:txBody>
          <a:bodyPr>
            <a:normAutofit fontScale="90000"/>
          </a:bodyPr>
          <a:lstStyle/>
          <a:p>
            <a:r>
              <a:rPr lang="es-ES" dirty="0" smtClean="0"/>
              <a:t> </a:t>
            </a:r>
            <a:r>
              <a:rPr lang="es-ES" b="1" dirty="0"/>
              <a:t>ESTUDIO DE IMPACTO AMBIENTAL EX POST EN DIQUE DEL RIO PINDO EN SHELL CANTÓN MERA </a:t>
            </a:r>
            <a:endParaRPr lang="es-ES" dirty="0"/>
          </a:p>
        </p:txBody>
      </p:sp>
      <p:pic>
        <p:nvPicPr>
          <p:cNvPr id="1026" name="Picture 2"/>
          <p:cNvPicPr>
            <a:picLocks noChangeAspect="1" noChangeArrowheads="1"/>
          </p:cNvPicPr>
          <p:nvPr/>
        </p:nvPicPr>
        <p:blipFill>
          <a:blip r:embed="rId3"/>
          <a:srcRect/>
          <a:stretch>
            <a:fillRect/>
          </a:stretch>
        </p:blipFill>
        <p:spPr bwMode="auto">
          <a:xfrm>
            <a:off x="0" y="0"/>
            <a:ext cx="2214546" cy="2115683"/>
          </a:xfrm>
          <a:prstGeom prst="rect">
            <a:avLst/>
          </a:prstGeom>
          <a:noFill/>
          <a:ln w="9525">
            <a:noFill/>
            <a:miter lim="800000"/>
            <a:headEnd/>
            <a:tailEnd/>
          </a:ln>
          <a:effectLst/>
        </p:spPr>
      </p:pic>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Índice </a:t>
            </a:r>
            <a:r>
              <a:rPr lang="es-EC" dirty="0" err="1" smtClean="0"/>
              <a:t>IiWi</a:t>
            </a:r>
            <a:endParaRPr lang="es-ES" dirty="0"/>
          </a:p>
        </p:txBody>
      </p:sp>
      <p:pic>
        <p:nvPicPr>
          <p:cNvPr id="4098" name="Picture 2"/>
          <p:cNvPicPr>
            <a:picLocks noChangeAspect="1" noChangeArrowheads="1"/>
          </p:cNvPicPr>
          <p:nvPr/>
        </p:nvPicPr>
        <p:blipFill>
          <a:blip r:embed="rId2"/>
          <a:srcRect/>
          <a:stretch>
            <a:fillRect/>
          </a:stretch>
        </p:blipFill>
        <p:spPr bwMode="auto">
          <a:xfrm>
            <a:off x="16380" y="1571612"/>
            <a:ext cx="9286457" cy="428628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914400" y="2928934"/>
            <a:ext cx="8229600" cy="1143000"/>
          </a:xfrm>
        </p:spPr>
        <p:txBody>
          <a:bodyPr/>
          <a:lstStyle/>
          <a:p>
            <a:r>
              <a:rPr lang="es-EC" dirty="0" smtClean="0"/>
              <a:t>Afluentes</a:t>
            </a:r>
            <a:endParaRPr lang="es-E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2857488" cy="235743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857488" y="0"/>
            <a:ext cx="3000396" cy="235743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5857884" y="0"/>
            <a:ext cx="3286116" cy="235743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0" y="2357430"/>
            <a:ext cx="4214809" cy="2214578"/>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4143372" y="2357430"/>
            <a:ext cx="5000628" cy="2214578"/>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0" y="4500570"/>
            <a:ext cx="4214810" cy="2357430"/>
          </a:xfrm>
          <a:prstGeom prst="rect">
            <a:avLst/>
          </a:prstGeom>
          <a:noFill/>
          <a:ln w="9525">
            <a:noFill/>
            <a:miter lim="800000"/>
            <a:headEnd/>
            <a:tailEnd/>
          </a:ln>
          <a:effectLst/>
        </p:spPr>
      </p:pic>
      <p:pic>
        <p:nvPicPr>
          <p:cNvPr id="5129" name="Picture 9"/>
          <p:cNvPicPr>
            <a:picLocks noChangeAspect="1" noChangeArrowheads="1"/>
          </p:cNvPicPr>
          <p:nvPr/>
        </p:nvPicPr>
        <p:blipFill>
          <a:blip r:embed="rId8"/>
          <a:srcRect/>
          <a:stretch>
            <a:fillRect/>
          </a:stretch>
        </p:blipFill>
        <p:spPr bwMode="auto">
          <a:xfrm>
            <a:off x="4143371" y="4643446"/>
            <a:ext cx="5000629" cy="2214555"/>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Índice </a:t>
            </a:r>
            <a:r>
              <a:rPr lang="es-EC" dirty="0" err="1" smtClean="0"/>
              <a:t>IiWi</a:t>
            </a:r>
            <a:endParaRPr lang="es-ES" dirty="0"/>
          </a:p>
        </p:txBody>
      </p:sp>
      <p:pic>
        <p:nvPicPr>
          <p:cNvPr id="6146" name="Picture 2"/>
          <p:cNvPicPr>
            <a:picLocks noChangeAspect="1" noChangeArrowheads="1"/>
          </p:cNvPicPr>
          <p:nvPr/>
        </p:nvPicPr>
        <p:blipFill>
          <a:blip r:embed="rId2"/>
          <a:srcRect/>
          <a:stretch>
            <a:fillRect/>
          </a:stretch>
        </p:blipFill>
        <p:spPr bwMode="auto">
          <a:xfrm>
            <a:off x="571472" y="1714488"/>
            <a:ext cx="8069308" cy="3643338"/>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286388"/>
            <a:ext cx="2543164" cy="642918"/>
          </a:xfrm>
        </p:spPr>
        <p:txBody>
          <a:bodyPr>
            <a:normAutofit/>
          </a:bodyPr>
          <a:lstStyle/>
          <a:p>
            <a:r>
              <a:rPr lang="es-EC" dirty="0" smtClean="0">
                <a:solidFill>
                  <a:schemeClr val="accent1"/>
                </a:solidFill>
              </a:rPr>
              <a:t>Caudal</a:t>
            </a:r>
            <a:endParaRPr lang="es-ES" dirty="0">
              <a:solidFill>
                <a:schemeClr val="accent1"/>
              </a:solidFill>
            </a:endParaRPr>
          </a:p>
        </p:txBody>
      </p:sp>
      <p:pic>
        <p:nvPicPr>
          <p:cNvPr id="7170" name="Picture 2"/>
          <p:cNvPicPr>
            <a:picLocks noChangeAspect="1" noChangeArrowheads="1"/>
          </p:cNvPicPr>
          <p:nvPr/>
        </p:nvPicPr>
        <p:blipFill>
          <a:blip r:embed="rId2"/>
          <a:srcRect/>
          <a:stretch>
            <a:fillRect/>
          </a:stretch>
        </p:blipFill>
        <p:spPr bwMode="auto">
          <a:xfrm>
            <a:off x="0" y="6091233"/>
            <a:ext cx="3715871" cy="766767"/>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648168" y="5286388"/>
            <a:ext cx="4495832" cy="1143008"/>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714348" y="1500174"/>
            <a:ext cx="7858148" cy="3643338"/>
          </a:xfrm>
          <a:prstGeom prst="rect">
            <a:avLst/>
          </a:prstGeom>
          <a:noFill/>
          <a:ln w="9525">
            <a:noFill/>
            <a:miter lim="800000"/>
            <a:headEnd/>
            <a:tailEnd/>
          </a:ln>
          <a:effectLst/>
        </p:spPr>
      </p:pic>
      <p:sp>
        <p:nvSpPr>
          <p:cNvPr id="6" name="2 Título"/>
          <p:cNvSpPr txBox="1">
            <a:spLocks/>
          </p:cNvSpPr>
          <p:nvPr/>
        </p:nvSpPr>
        <p:spPr>
          <a:xfrm>
            <a:off x="500034" y="0"/>
            <a:ext cx="7772400" cy="13620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0" i="0" u="none" strike="noStrike" kern="1200" cap="none" spc="0" normalizeH="0" baseline="0" noProof="0" smtClean="0">
                <a:ln>
                  <a:noFill/>
                </a:ln>
                <a:solidFill>
                  <a:schemeClr val="tx1"/>
                </a:solidFill>
                <a:effectLst/>
                <a:uLnTx/>
                <a:uFillTx/>
                <a:latin typeface="+mj-lt"/>
                <a:ea typeface="+mj-ea"/>
                <a:cs typeface="+mj-cs"/>
              </a:rPr>
              <a:t>CAUDAL RIO PINDO</a:t>
            </a:r>
            <a:endParaRPr kumimoji="0" lang="es-E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CAUDAL AFLUENTES</a:t>
            </a:r>
            <a:endParaRPr lang="es-ES" dirty="0"/>
          </a:p>
        </p:txBody>
      </p:sp>
      <p:pic>
        <p:nvPicPr>
          <p:cNvPr id="8194" name="Picture 2"/>
          <p:cNvPicPr>
            <a:picLocks noChangeAspect="1" noChangeArrowheads="1"/>
          </p:cNvPicPr>
          <p:nvPr/>
        </p:nvPicPr>
        <p:blipFill>
          <a:blip r:embed="rId2"/>
          <a:srcRect/>
          <a:stretch>
            <a:fillRect/>
          </a:stretch>
        </p:blipFill>
        <p:spPr bwMode="auto">
          <a:xfrm>
            <a:off x="571472" y="1500174"/>
            <a:ext cx="7858148" cy="4675101"/>
          </a:xfrm>
          <a:prstGeom prst="rect">
            <a:avLst/>
          </a:prstGeom>
          <a:noFill/>
          <a:ln w="9525">
            <a:noFill/>
            <a:miter lim="800000"/>
            <a:headEnd/>
            <a:tailEnd/>
          </a:ln>
          <a:effec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CAUDAL MAXIMO DE EVACUACIÓN</a:t>
            </a:r>
            <a:endParaRPr lang="es-ES" dirty="0"/>
          </a:p>
        </p:txBody>
      </p:sp>
      <p:pic>
        <p:nvPicPr>
          <p:cNvPr id="9218" name="Picture 2"/>
          <p:cNvPicPr>
            <a:picLocks noChangeAspect="1" noChangeArrowheads="1"/>
          </p:cNvPicPr>
          <p:nvPr/>
        </p:nvPicPr>
        <p:blipFill>
          <a:blip r:embed="rId2"/>
          <a:srcRect/>
          <a:stretch>
            <a:fillRect/>
          </a:stretch>
        </p:blipFill>
        <p:spPr bwMode="auto">
          <a:xfrm>
            <a:off x="0" y="1285860"/>
            <a:ext cx="4572000" cy="557214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572000" y="1285860"/>
            <a:ext cx="4572000" cy="5572140"/>
          </a:xfrm>
          <a:prstGeom prst="rect">
            <a:avLst/>
          </a:prstGeom>
          <a:noFill/>
          <a:ln w="9525">
            <a:noFill/>
            <a:miter lim="800000"/>
            <a:headEnd/>
            <a:tailEnd/>
          </a:ln>
          <a:effec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smtClean="0"/>
              <a:t>Caudal máximo de evacuación para un periodo de retorno de 30 años</a:t>
            </a:r>
            <a:endParaRPr lang="es-ES" dirty="0"/>
          </a:p>
        </p:txBody>
      </p:sp>
      <p:pic>
        <p:nvPicPr>
          <p:cNvPr id="10242" name="Picture 2"/>
          <p:cNvPicPr>
            <a:picLocks noChangeAspect="1" noChangeArrowheads="1"/>
          </p:cNvPicPr>
          <p:nvPr/>
        </p:nvPicPr>
        <p:blipFill>
          <a:blip r:embed="rId2"/>
          <a:srcRect/>
          <a:stretch>
            <a:fillRect/>
          </a:stretch>
        </p:blipFill>
        <p:spPr bwMode="auto">
          <a:xfrm>
            <a:off x="500034" y="1785926"/>
            <a:ext cx="8315254" cy="4214842"/>
          </a:xfrm>
          <a:prstGeom prst="rect">
            <a:avLst/>
          </a:prstGeom>
          <a:noFill/>
          <a:ln w="9525">
            <a:noFill/>
            <a:miter lim="800000"/>
            <a:headEnd/>
            <a:tailEnd/>
          </a:ln>
          <a:effec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Diversidad de especies</a:t>
            </a:r>
            <a:endParaRPr lang="es-ES" dirty="0"/>
          </a:p>
        </p:txBody>
      </p:sp>
      <p:graphicFrame>
        <p:nvGraphicFramePr>
          <p:cNvPr id="4" name="3 Tabla"/>
          <p:cNvGraphicFramePr>
            <a:graphicFrameLocks noGrp="1"/>
          </p:cNvGraphicFramePr>
          <p:nvPr/>
        </p:nvGraphicFramePr>
        <p:xfrm>
          <a:off x="785786" y="2071678"/>
          <a:ext cx="8143932" cy="1214448"/>
        </p:xfrm>
        <a:graphic>
          <a:graphicData uri="http://schemas.openxmlformats.org/drawingml/2006/table">
            <a:tbl>
              <a:tblPr/>
              <a:tblGrid>
                <a:gridCol w="4492351"/>
                <a:gridCol w="1314734"/>
                <a:gridCol w="1167393"/>
                <a:gridCol w="1169454"/>
              </a:tblGrid>
              <a:tr h="303612">
                <a:tc>
                  <a:txBody>
                    <a:bodyPr/>
                    <a:lstStyle/>
                    <a:p>
                      <a:pPr algn="just">
                        <a:lnSpc>
                          <a:spcPct val="115000"/>
                        </a:lnSpc>
                        <a:spcAft>
                          <a:spcPts val="0"/>
                        </a:spcAft>
                      </a:pPr>
                      <a:endParaRPr lang="es-ES" sz="1600" kern="5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1</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No de Especies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35</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30</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34</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No de Individuos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168</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146</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159</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Índice de Diversidad de Margalef</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6,64</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5,82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dirty="0">
                          <a:latin typeface="Times New Roman"/>
                          <a:ea typeface="SimSun"/>
                          <a:cs typeface="Times New Roman"/>
                        </a:rPr>
                        <a:t>6,57</a:t>
                      </a:r>
                      <a:endParaRPr lang="es-ES" sz="1600" kern="5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2714612" y="1500174"/>
            <a:ext cx="397153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SimSun"/>
                <a:cs typeface="Arial" pitchFamily="34" charset="0"/>
              </a:rPr>
              <a:t>TABLA 4 </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DIVERSIDAD ALFA ARBOLES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714348" y="4357694"/>
          <a:ext cx="8143932" cy="1143008"/>
        </p:xfrm>
        <a:graphic>
          <a:graphicData uri="http://schemas.openxmlformats.org/drawingml/2006/table">
            <a:tbl>
              <a:tblPr/>
              <a:tblGrid>
                <a:gridCol w="2714036"/>
                <a:gridCol w="2714948"/>
                <a:gridCol w="2714948"/>
              </a:tblGrid>
              <a:tr h="285752">
                <a:tc>
                  <a:txBody>
                    <a:bodyPr/>
                    <a:lstStyle/>
                    <a:p>
                      <a:pPr>
                        <a:lnSpc>
                          <a:spcPct val="115000"/>
                        </a:lnSpc>
                        <a:spcAft>
                          <a:spcPts val="0"/>
                        </a:spcAft>
                      </a:pPr>
                      <a:endParaRPr lang="es-ES" sz="1600" kern="5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Especies comunes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Índice de Jaccard</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es-ES" sz="1600" kern="50">
                          <a:solidFill>
                            <a:srgbClr val="000000"/>
                          </a:solidFill>
                          <a:latin typeface="Times New Roman"/>
                          <a:ea typeface="Times New Roman"/>
                          <a:cs typeface="Times New Roman"/>
                        </a:rPr>
                        <a:t>zona 1 y zona 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20</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0,444</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es-ES" sz="1600" kern="50">
                          <a:solidFill>
                            <a:srgbClr val="000000"/>
                          </a:solidFill>
                          <a:latin typeface="Times New Roman"/>
                          <a:ea typeface="Times New Roman"/>
                          <a:cs typeface="Times New Roman"/>
                        </a:rPr>
                        <a:t>zona 2 y 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17</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latin typeface="Times New Roman"/>
                          <a:ea typeface="SimSun"/>
                          <a:cs typeface="Times New Roman"/>
                        </a:rPr>
                        <a:t>0,362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es-ES" sz="1600" kern="50">
                          <a:solidFill>
                            <a:srgbClr val="000000"/>
                          </a:solidFill>
                          <a:latin typeface="Times New Roman"/>
                          <a:ea typeface="Times New Roman"/>
                          <a:cs typeface="Times New Roman"/>
                        </a:rPr>
                        <a:t>zona 1 y 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18</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dirty="0">
                          <a:solidFill>
                            <a:srgbClr val="000000"/>
                          </a:solidFill>
                          <a:latin typeface="Times New Roman"/>
                          <a:ea typeface="Times New Roman"/>
                          <a:cs typeface="Times New Roman"/>
                        </a:rPr>
                        <a:t>0,353</a:t>
                      </a:r>
                      <a:endParaRPr lang="es-ES" sz="1600" kern="5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8" name="Rectangle 2"/>
          <p:cNvSpPr>
            <a:spLocks noChangeArrowheads="1"/>
          </p:cNvSpPr>
          <p:nvPr/>
        </p:nvSpPr>
        <p:spPr bwMode="auto">
          <a:xfrm>
            <a:off x="2643174" y="3571876"/>
            <a:ext cx="396089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SimSun" charset="-122"/>
                <a:cs typeface="Times New Roman" pitchFamily="18" charset="0"/>
              </a:rPr>
              <a:t>TABLA 5 DIVERSIDAD BETA ARBOLES</a:t>
            </a:r>
            <a:endParaRPr kumimoji="0" lang="es-E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Diversidad de especies</a:t>
            </a:r>
            <a:endParaRPr lang="es-ES" dirty="0"/>
          </a:p>
        </p:txBody>
      </p:sp>
      <p:graphicFrame>
        <p:nvGraphicFramePr>
          <p:cNvPr id="7" name="6 Tabla"/>
          <p:cNvGraphicFramePr>
            <a:graphicFrameLocks noGrp="1"/>
          </p:cNvGraphicFramePr>
          <p:nvPr/>
        </p:nvGraphicFramePr>
        <p:xfrm>
          <a:off x="642910" y="2000240"/>
          <a:ext cx="8143932" cy="1214448"/>
        </p:xfrm>
        <a:graphic>
          <a:graphicData uri="http://schemas.openxmlformats.org/drawingml/2006/table">
            <a:tbl>
              <a:tblPr/>
              <a:tblGrid>
                <a:gridCol w="4486675"/>
                <a:gridCol w="1312044"/>
                <a:gridCol w="1173121"/>
                <a:gridCol w="1172092"/>
              </a:tblGrid>
              <a:tr h="303612">
                <a:tc>
                  <a:txBody>
                    <a:bodyPr/>
                    <a:lstStyle/>
                    <a:p>
                      <a:pPr algn="just">
                        <a:lnSpc>
                          <a:spcPct val="115000"/>
                        </a:lnSpc>
                        <a:spcAft>
                          <a:spcPts val="0"/>
                        </a:spcAft>
                      </a:pPr>
                      <a:endParaRPr lang="es-ES" sz="1600" kern="5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1</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No de Especies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107</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125</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93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No de Individuos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2863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3729</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2749</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612">
                <a:tc>
                  <a:txBody>
                    <a:bodyPr/>
                    <a:lstStyle/>
                    <a:p>
                      <a:pPr algn="just">
                        <a:lnSpc>
                          <a:spcPct val="115000"/>
                        </a:lnSpc>
                        <a:spcAft>
                          <a:spcPts val="0"/>
                        </a:spcAft>
                      </a:pPr>
                      <a:r>
                        <a:rPr lang="es-ES" sz="1600" kern="50">
                          <a:latin typeface="Times New Roman"/>
                          <a:ea typeface="SimSun"/>
                          <a:cs typeface="Times New Roman"/>
                        </a:rPr>
                        <a:t>Índice de Diversidad de Margalef</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30,66</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a:ea typeface="SimSun"/>
                          <a:cs typeface="Times New Roman"/>
                        </a:rPr>
                        <a:t>34,72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dirty="0">
                          <a:latin typeface="Times New Roman"/>
                          <a:ea typeface="SimSun"/>
                          <a:cs typeface="Times New Roman"/>
                        </a:rPr>
                        <a:t>26,75</a:t>
                      </a:r>
                      <a:endParaRPr lang="es-ES" sz="1600" kern="5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7" name="Rectangle 1"/>
          <p:cNvSpPr>
            <a:spLocks noChangeArrowheads="1"/>
          </p:cNvSpPr>
          <p:nvPr/>
        </p:nvSpPr>
        <p:spPr bwMode="auto">
          <a:xfrm>
            <a:off x="1785918" y="1500174"/>
            <a:ext cx="575478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ea typeface="SimSun" charset="-122"/>
                <a:cs typeface="Times New Roman" pitchFamily="18" charset="0"/>
              </a:rPr>
              <a:t>TABLA 6  DIVERSIDAD ALFA ARBUSTOS Y HERBAZALES</a:t>
            </a: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9" name="8 Tabla"/>
          <p:cNvGraphicFramePr>
            <a:graphicFrameLocks noGrp="1"/>
          </p:cNvGraphicFramePr>
          <p:nvPr/>
        </p:nvGraphicFramePr>
        <p:xfrm>
          <a:off x="642910" y="4572008"/>
          <a:ext cx="8001056" cy="1121664"/>
        </p:xfrm>
        <a:graphic>
          <a:graphicData uri="http://schemas.openxmlformats.org/drawingml/2006/table">
            <a:tbl>
              <a:tblPr/>
              <a:tblGrid>
                <a:gridCol w="3014695"/>
                <a:gridCol w="1961267"/>
                <a:gridCol w="3025094"/>
              </a:tblGrid>
              <a:tr h="180340">
                <a:tc>
                  <a:txBody>
                    <a:bodyPr/>
                    <a:lstStyle/>
                    <a:p>
                      <a:pPr algn="ctr">
                        <a:lnSpc>
                          <a:spcPct val="115000"/>
                        </a:lnSpc>
                        <a:spcAft>
                          <a:spcPts val="0"/>
                        </a:spcAft>
                      </a:pPr>
                      <a:endParaRPr lang="es-ES" sz="1600" kern="5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Especies comunes</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Índice de Jaccard</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600" kern="50">
                          <a:solidFill>
                            <a:srgbClr val="000000"/>
                          </a:solidFill>
                          <a:latin typeface="Times New Roman"/>
                          <a:ea typeface="Times New Roman"/>
                          <a:cs typeface="Times New Roman"/>
                        </a:rPr>
                        <a:t>zona 1 y zona 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17</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0,08</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600" kern="50">
                          <a:solidFill>
                            <a:srgbClr val="000000"/>
                          </a:solidFill>
                          <a:latin typeface="Times New Roman"/>
                          <a:ea typeface="Times New Roman"/>
                          <a:cs typeface="Times New Roman"/>
                        </a:rPr>
                        <a:t>zona 2 y 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9</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0,05</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algn="ctr">
                        <a:lnSpc>
                          <a:spcPct val="115000"/>
                        </a:lnSpc>
                        <a:spcAft>
                          <a:spcPts val="0"/>
                        </a:spcAft>
                      </a:pPr>
                      <a:r>
                        <a:rPr lang="es-ES" sz="1600" kern="50">
                          <a:solidFill>
                            <a:srgbClr val="000000"/>
                          </a:solidFill>
                          <a:latin typeface="Times New Roman"/>
                          <a:ea typeface="Times New Roman"/>
                          <a:cs typeface="Times New Roman"/>
                        </a:rPr>
                        <a:t>zona 1 y zona 3</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a:solidFill>
                            <a:srgbClr val="000000"/>
                          </a:solidFill>
                          <a:latin typeface="Times New Roman"/>
                          <a:ea typeface="Times New Roman"/>
                          <a:cs typeface="Times New Roman"/>
                        </a:rPr>
                        <a:t>22</a:t>
                      </a:r>
                      <a:endParaRPr lang="es-ES" sz="1600" kern="5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kern="50" dirty="0">
                          <a:solidFill>
                            <a:srgbClr val="000000"/>
                          </a:solidFill>
                          <a:latin typeface="Times New Roman"/>
                          <a:ea typeface="Times New Roman"/>
                          <a:cs typeface="Times New Roman"/>
                        </a:rPr>
                        <a:t>0,11</a:t>
                      </a:r>
                      <a:endParaRPr lang="es-ES" sz="1600" kern="5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8" name="Rectangle 2"/>
          <p:cNvSpPr>
            <a:spLocks noChangeArrowheads="1"/>
          </p:cNvSpPr>
          <p:nvPr/>
        </p:nvSpPr>
        <p:spPr bwMode="auto">
          <a:xfrm>
            <a:off x="285720" y="3786190"/>
            <a:ext cx="576613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SimSun" charset="-122"/>
                <a:cs typeface="Times New Roman" pitchFamily="18" charset="0"/>
              </a:rPr>
              <a:t>TABLA  7 DIVERSIDAD BETA ARBUSTOS Y HERBAZALES</a:t>
            </a:r>
            <a:endParaRPr kumimoji="0" lang="es-E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534400" cy="758952"/>
          </a:xfrm>
        </p:spPr>
        <p:txBody>
          <a:bodyPr/>
          <a:lstStyle/>
          <a:p>
            <a:r>
              <a:rPr lang="es-EC" dirty="0" smtClean="0"/>
              <a:t>Estudio de Macroinvertebrados</a:t>
            </a:r>
            <a:endParaRPr lang="es-ES" dirty="0"/>
          </a:p>
        </p:txBody>
      </p:sp>
      <p:graphicFrame>
        <p:nvGraphicFramePr>
          <p:cNvPr id="4" name="3 Tabla"/>
          <p:cNvGraphicFramePr>
            <a:graphicFrameLocks noGrp="1"/>
          </p:cNvGraphicFramePr>
          <p:nvPr/>
        </p:nvGraphicFramePr>
        <p:xfrm>
          <a:off x="285720" y="1428736"/>
          <a:ext cx="8501120" cy="2601849"/>
        </p:xfrm>
        <a:graphic>
          <a:graphicData uri="http://schemas.openxmlformats.org/drawingml/2006/table">
            <a:tbl>
              <a:tblPr/>
              <a:tblGrid>
                <a:gridCol w="1840509"/>
                <a:gridCol w="1840509"/>
                <a:gridCol w="1513510"/>
                <a:gridCol w="1653296"/>
                <a:gridCol w="1653296"/>
              </a:tblGrid>
              <a:tr h="285752">
                <a:tc>
                  <a:txBody>
                    <a:bodyPr/>
                    <a:lstStyle/>
                    <a:p>
                      <a:pPr algn="just">
                        <a:lnSpc>
                          <a:spcPct val="115000"/>
                        </a:lnSpc>
                        <a:spcAft>
                          <a:spcPts val="0"/>
                        </a:spcAft>
                      </a:pPr>
                      <a:endParaRPr lang="es-ES" sz="1600" kern="50" dirty="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b="1" kern="50">
                          <a:latin typeface="Times New Roman" pitchFamily="18" charset="0"/>
                          <a:ea typeface="SimSun"/>
                          <a:cs typeface="Times New Roman" pitchFamily="18" charset="0"/>
                        </a:rPr>
                        <a:t>PARÁMETRO</a:t>
                      </a:r>
                      <a:endParaRPr lang="es-ES" sz="1600" kern="5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b="1" kern="50">
                          <a:latin typeface="Times New Roman" pitchFamily="18" charset="0"/>
                          <a:ea typeface="SimSun"/>
                          <a:cs typeface="Times New Roman" pitchFamily="18" charset="0"/>
                        </a:rPr>
                        <a:t>SANCHA RUNA</a:t>
                      </a:r>
                      <a:endParaRPr lang="es-ES" sz="1600" kern="5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b="1" kern="50">
                          <a:latin typeface="Times New Roman" pitchFamily="18" charset="0"/>
                          <a:ea typeface="SimSun"/>
                          <a:cs typeface="Times New Roman" pitchFamily="18" charset="0"/>
                        </a:rPr>
                        <a:t>DIQUE DE SHELL</a:t>
                      </a:r>
                      <a:endParaRPr lang="es-ES" sz="1600" kern="5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b="1" kern="50">
                          <a:latin typeface="Times New Roman" pitchFamily="18" charset="0"/>
                          <a:ea typeface="SimSun"/>
                          <a:cs typeface="Times New Roman" pitchFamily="18" charset="0"/>
                        </a:rPr>
                        <a:t>POSTERIOR AL DIQUE</a:t>
                      </a:r>
                      <a:endParaRPr lang="es-ES" sz="1600" kern="5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rowSpan="4">
                  <a:txBody>
                    <a:bodyPr/>
                    <a:lstStyle/>
                    <a:p>
                      <a:pPr algn="just">
                        <a:lnSpc>
                          <a:spcPct val="115000"/>
                        </a:lnSpc>
                        <a:spcAft>
                          <a:spcPts val="0"/>
                        </a:spcAft>
                      </a:pPr>
                      <a:r>
                        <a:rPr lang="es-ES" sz="1600" b="1" kern="50" dirty="0">
                          <a:latin typeface="Times New Roman" pitchFamily="18" charset="0"/>
                          <a:ea typeface="SimSun"/>
                          <a:cs typeface="Times New Roman" pitchFamily="18" charset="0"/>
                        </a:rPr>
                        <a:t>Muestreo agosto</a:t>
                      </a:r>
                      <a:endParaRPr lang="es-ES" sz="1600" kern="50" dirty="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Organismos Totales</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26</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27</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11</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EPT</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12</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10</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4</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 EPT</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46</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37</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36</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Clasificación</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regular</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regular</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Regular</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rowSpan="4">
                  <a:txBody>
                    <a:bodyPr/>
                    <a:lstStyle/>
                    <a:p>
                      <a:pPr algn="just">
                        <a:lnSpc>
                          <a:spcPct val="115000"/>
                        </a:lnSpc>
                        <a:spcAft>
                          <a:spcPts val="0"/>
                        </a:spcAft>
                      </a:pPr>
                      <a:r>
                        <a:rPr lang="es-ES" sz="1600" b="1" kern="50">
                          <a:latin typeface="Times New Roman" pitchFamily="18" charset="0"/>
                          <a:ea typeface="SimSun"/>
                          <a:cs typeface="Times New Roman" pitchFamily="18" charset="0"/>
                        </a:rPr>
                        <a:t>Muestreo Septiembre</a:t>
                      </a:r>
                      <a:endParaRPr lang="es-ES" sz="1600" kern="50">
                        <a:latin typeface="Times New Roman" pitchFamily="18" charset="0"/>
                        <a:ea typeface="SimSun"/>
                        <a:cs typeface="Times New Roman" pitchFamily="18" charset="0"/>
                      </a:endParaRP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Organismos Totales</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37</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21</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18</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EPT</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10</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5</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8</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 EPT</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27</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24</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44</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62">
                <a:tc vMerge="1">
                  <a:txBody>
                    <a:bodyPr/>
                    <a:lstStyle/>
                    <a:p>
                      <a:endParaRPr lang="es-ES"/>
                    </a:p>
                  </a:txBody>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Clasificación</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regular</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a:latin typeface="Times New Roman" pitchFamily="18" charset="0"/>
                          <a:ea typeface="SimSun"/>
                          <a:cs typeface="Times New Roman" pitchFamily="18" charset="0"/>
                        </a:rPr>
                        <a:t>mala</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kern="50" dirty="0">
                          <a:latin typeface="Times New Roman" pitchFamily="18" charset="0"/>
                          <a:ea typeface="SimSun"/>
                          <a:cs typeface="Times New Roman" pitchFamily="18" charset="0"/>
                        </a:rPr>
                        <a:t>Regular</a:t>
                      </a:r>
                    </a:p>
                  </a:txBody>
                  <a:tcPr marL="64438" marR="64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2928926" y="1000108"/>
            <a:ext cx="299254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SimSun" charset="-122"/>
                <a:cs typeface="Times New Roman" pitchFamily="18" charset="0"/>
              </a:rPr>
              <a:t>RESULTADOS ANÁLISIS EPT</a:t>
            </a:r>
            <a:endParaRPr kumimoji="0" lang="es-ES" sz="1600" b="0" i="0" u="none" strike="noStrike" cap="none" normalizeH="0" baseline="0" dirty="0" smtClean="0">
              <a:ln>
                <a:noFill/>
              </a:ln>
              <a:solidFill>
                <a:schemeClr val="tx1"/>
              </a:solidFill>
              <a:effectLst/>
              <a:latin typeface="Arial" pitchFamily="34" charset="0"/>
            </a:endParaRPr>
          </a:p>
        </p:txBody>
      </p:sp>
      <p:graphicFrame>
        <p:nvGraphicFramePr>
          <p:cNvPr id="6" name="5 Tabla"/>
          <p:cNvGraphicFramePr>
            <a:graphicFrameLocks noGrp="1"/>
          </p:cNvGraphicFramePr>
          <p:nvPr/>
        </p:nvGraphicFramePr>
        <p:xfrm>
          <a:off x="0" y="4786322"/>
          <a:ext cx="8929718" cy="1645543"/>
        </p:xfrm>
        <a:graphic>
          <a:graphicData uri="http://schemas.openxmlformats.org/drawingml/2006/table">
            <a:tbl>
              <a:tblPr/>
              <a:tblGrid>
                <a:gridCol w="1248174"/>
                <a:gridCol w="1234239"/>
                <a:gridCol w="1071357"/>
                <a:gridCol w="1110554"/>
                <a:gridCol w="1110554"/>
                <a:gridCol w="1083170"/>
                <a:gridCol w="2071670"/>
              </a:tblGrid>
              <a:tr h="261939">
                <a:tc>
                  <a:txBody>
                    <a:bodyPr/>
                    <a:lstStyle/>
                    <a:p>
                      <a:pPr>
                        <a:lnSpc>
                          <a:spcPct val="115000"/>
                        </a:lnSpc>
                        <a:spcAft>
                          <a:spcPts val="0"/>
                        </a:spcAft>
                      </a:pPr>
                      <a:endParaRPr lang="es-ES" sz="1600" kern="50" dirty="0">
                        <a:solidFill>
                          <a:srgbClr val="0000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Aft>
                          <a:spcPts val="0"/>
                        </a:spcAft>
                      </a:pPr>
                      <a:r>
                        <a:rPr lang="es-ES" sz="1600" b="1" kern="50">
                          <a:solidFill>
                            <a:srgbClr val="000000"/>
                          </a:solidFill>
                          <a:latin typeface="Times New Roman"/>
                          <a:ea typeface="Times New Roman"/>
                          <a:cs typeface="Times New Roman"/>
                        </a:rPr>
                        <a:t>Muestreo Agosto</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gridSpan="3">
                  <a:txBody>
                    <a:bodyPr/>
                    <a:lstStyle/>
                    <a:p>
                      <a:pPr algn="ctr">
                        <a:lnSpc>
                          <a:spcPct val="115000"/>
                        </a:lnSpc>
                        <a:spcAft>
                          <a:spcPts val="0"/>
                        </a:spcAft>
                      </a:pPr>
                      <a:r>
                        <a:rPr lang="es-ES" sz="1600" b="1" kern="50">
                          <a:solidFill>
                            <a:srgbClr val="000000"/>
                          </a:solidFill>
                          <a:latin typeface="Times New Roman"/>
                          <a:ea typeface="Times New Roman"/>
                          <a:cs typeface="Times New Roman"/>
                        </a:rPr>
                        <a:t>Muestreo Octubre</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r>
              <a:tr h="523879">
                <a:tc rowSpan="2">
                  <a:txBody>
                    <a:bodyPr/>
                    <a:lstStyle/>
                    <a:p>
                      <a:pPr algn="ctr">
                        <a:lnSpc>
                          <a:spcPct val="115000"/>
                        </a:lnSpc>
                        <a:spcAft>
                          <a:spcPts val="0"/>
                        </a:spcAft>
                      </a:pPr>
                      <a:r>
                        <a:rPr lang="es-ES" sz="1600" b="1" kern="50">
                          <a:solidFill>
                            <a:srgbClr val="000000"/>
                          </a:solidFill>
                          <a:latin typeface="Times New Roman"/>
                          <a:ea typeface="Times New Roman"/>
                          <a:cs typeface="Times New Roman"/>
                        </a:rPr>
                        <a:t>Índice de sensibilidad</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Sacha Runa</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Dique</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Posterior Al Dique</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Sacha Runa</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dirty="0">
                          <a:solidFill>
                            <a:srgbClr val="000000"/>
                          </a:solidFill>
                          <a:latin typeface="Times New Roman"/>
                          <a:ea typeface="Times New Roman"/>
                          <a:cs typeface="Times New Roman"/>
                        </a:rPr>
                        <a:t>Dique</a:t>
                      </a:r>
                      <a:endParaRPr lang="es-ES" sz="1600" kern="50" dirty="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600" kern="50">
                          <a:solidFill>
                            <a:srgbClr val="000000"/>
                          </a:solidFill>
                          <a:latin typeface="Times New Roman"/>
                          <a:ea typeface="Times New Roman"/>
                          <a:cs typeface="Times New Roman"/>
                        </a:rPr>
                        <a:t>Posterior al Dique</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939">
                <a:tc vMerge="1">
                  <a:txBody>
                    <a:bodyPr/>
                    <a:lstStyle/>
                    <a:p>
                      <a:endParaRPr lang="es-ES"/>
                    </a:p>
                  </a:txBody>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89</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60</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46</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103</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54</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55</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879">
                <a:tc>
                  <a:txBody>
                    <a:bodyPr/>
                    <a:lstStyle/>
                    <a:p>
                      <a:pPr algn="ctr">
                        <a:lnSpc>
                          <a:spcPct val="115000"/>
                        </a:lnSpc>
                        <a:spcAft>
                          <a:spcPts val="0"/>
                        </a:spcAft>
                      </a:pPr>
                      <a:r>
                        <a:rPr lang="es-ES" sz="1600" kern="50">
                          <a:solidFill>
                            <a:srgbClr val="000000"/>
                          </a:solidFill>
                          <a:latin typeface="Times New Roman"/>
                          <a:ea typeface="Times New Roman"/>
                          <a:cs typeface="Times New Roman"/>
                        </a:rPr>
                        <a:t>Clasificación</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buena</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regular</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regular</a:t>
                      </a:r>
                      <a:endParaRPr lang="es-ES" sz="1600" kern="50">
                        <a:latin typeface="Calibri"/>
                        <a:ea typeface="SimSu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excelente</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a:solidFill>
                            <a:srgbClr val="000000"/>
                          </a:solidFill>
                          <a:latin typeface="Times New Roman"/>
                          <a:ea typeface="Times New Roman"/>
                          <a:cs typeface="Times New Roman"/>
                        </a:rPr>
                        <a:t>regular</a:t>
                      </a:r>
                      <a:endParaRPr lang="es-ES" sz="1600" kern="5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 sz="1600" kern="50" dirty="0">
                          <a:solidFill>
                            <a:srgbClr val="000000"/>
                          </a:solidFill>
                          <a:latin typeface="Times New Roman"/>
                          <a:ea typeface="Times New Roman"/>
                          <a:cs typeface="Times New Roman"/>
                        </a:rPr>
                        <a:t>buena</a:t>
                      </a:r>
                      <a:endParaRPr lang="es-ES" sz="1600" kern="50" dirty="0">
                        <a:latin typeface="Calibri"/>
                        <a:ea typeface="SimSu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3554" name="Rectangle 2"/>
          <p:cNvSpPr>
            <a:spLocks noChangeArrowheads="1"/>
          </p:cNvSpPr>
          <p:nvPr/>
        </p:nvSpPr>
        <p:spPr bwMode="auto">
          <a:xfrm>
            <a:off x="1928794" y="4214818"/>
            <a:ext cx="518706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SimSun" charset="-122"/>
                <a:cs typeface="Times New Roman" pitchFamily="18" charset="0"/>
              </a:rPr>
              <a:t>RESULTADOS ANÁLISIS ÍNDICE DE SENSIBILIDAD</a:t>
            </a:r>
            <a:endParaRPr kumimoji="0" lang="es-ES"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8229600" cy="1143000"/>
          </a:xfrm>
        </p:spPr>
        <p:txBody>
          <a:bodyPr/>
          <a:lstStyle/>
          <a:p>
            <a:r>
              <a:rPr lang="es-EC" dirty="0" smtClean="0"/>
              <a:t>Aceptabilidad social del Proyecto</a:t>
            </a:r>
            <a:endParaRPr lang="es-ES" dirty="0"/>
          </a:p>
        </p:txBody>
      </p:sp>
      <p:pic>
        <p:nvPicPr>
          <p:cNvPr id="11266" name="Picture 2"/>
          <p:cNvPicPr>
            <a:picLocks noChangeAspect="1" noChangeArrowheads="1"/>
          </p:cNvPicPr>
          <p:nvPr/>
        </p:nvPicPr>
        <p:blipFill>
          <a:blip r:embed="rId2"/>
          <a:srcRect/>
          <a:stretch>
            <a:fillRect/>
          </a:stretch>
        </p:blipFill>
        <p:spPr bwMode="auto">
          <a:xfrm>
            <a:off x="357158" y="1000108"/>
            <a:ext cx="8786842" cy="292895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977271" y="4357694"/>
            <a:ext cx="7818175" cy="1714512"/>
          </a:xfrm>
          <a:prstGeom prst="rect">
            <a:avLst/>
          </a:prstGeom>
          <a:noFill/>
          <a:ln w="9525">
            <a:noFill/>
            <a:miter lim="800000"/>
            <a:headEnd/>
            <a:tailEnd/>
          </a:ln>
          <a:effectLst/>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Aceptabilidad social del Proyecto</a:t>
            </a:r>
            <a:endParaRPr lang="es-ES" dirty="0"/>
          </a:p>
        </p:txBody>
      </p:sp>
      <p:pic>
        <p:nvPicPr>
          <p:cNvPr id="12291" name="Picture 3"/>
          <p:cNvPicPr>
            <a:picLocks noChangeAspect="1" noChangeArrowheads="1"/>
          </p:cNvPicPr>
          <p:nvPr/>
        </p:nvPicPr>
        <p:blipFill>
          <a:blip r:embed="rId2"/>
          <a:srcRect/>
          <a:stretch>
            <a:fillRect/>
          </a:stretch>
        </p:blipFill>
        <p:spPr bwMode="auto">
          <a:xfrm>
            <a:off x="-1" y="1142984"/>
            <a:ext cx="7429521" cy="2297286"/>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a:srcRect/>
          <a:stretch>
            <a:fillRect/>
          </a:stretch>
        </p:blipFill>
        <p:spPr bwMode="auto">
          <a:xfrm>
            <a:off x="1500166" y="4143380"/>
            <a:ext cx="7707772" cy="2357454"/>
          </a:xfrm>
          <a:prstGeom prst="rect">
            <a:avLst/>
          </a:prstGeom>
          <a:noFill/>
          <a:ln w="9525">
            <a:noFill/>
            <a:miter lim="800000"/>
            <a:headEnd/>
            <a:tailEnd/>
          </a:ln>
          <a:effectLst/>
        </p:spPr>
      </p:pic>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Evaluación de Impactos Ambientales</a:t>
            </a:r>
            <a:endParaRPr lang="es-ES" dirty="0"/>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857232"/>
            <a:ext cx="4857753" cy="3000372"/>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786314" y="1214422"/>
            <a:ext cx="4357686" cy="2786058"/>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0" y="3857628"/>
            <a:ext cx="4572000" cy="3000372"/>
          </a:xfrm>
          <a:prstGeom prst="rect">
            <a:avLst/>
          </a:prstGeom>
          <a:noFill/>
          <a:ln w="9525">
            <a:no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4500561" y="3929066"/>
            <a:ext cx="4622003" cy="2928934"/>
          </a:xfrm>
          <a:prstGeom prst="rect">
            <a:avLst/>
          </a:prstGeom>
          <a:noFill/>
          <a:ln w="9525">
            <a:noFill/>
            <a:miter lim="800000"/>
            <a:headEnd/>
            <a:tailEnd/>
          </a:ln>
          <a:effectLst/>
        </p:spPr>
      </p:pic>
      <p:sp>
        <p:nvSpPr>
          <p:cNvPr id="6" name="5 Título"/>
          <p:cNvSpPr>
            <a:spLocks noGrp="1"/>
          </p:cNvSpPr>
          <p:nvPr>
            <p:ph type="title"/>
          </p:nvPr>
        </p:nvSpPr>
        <p:spPr/>
        <p:txBody>
          <a:bodyPr/>
          <a:lstStyle/>
          <a:p>
            <a:r>
              <a:rPr lang="es-EC" dirty="0" smtClean="0"/>
              <a:t>Impactos sobre componentes ambientales</a:t>
            </a:r>
            <a:endParaRPr lang="es-ES" dirty="0"/>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b="12000"/>
          <a:stretch>
            <a:fillRect/>
          </a:stretch>
        </p:blipFill>
        <p:spPr bwMode="auto">
          <a:xfrm>
            <a:off x="0" y="714356"/>
            <a:ext cx="4500562" cy="3357562"/>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4500562" y="785794"/>
            <a:ext cx="4643438" cy="342900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0" y="4000504"/>
            <a:ext cx="4429124" cy="2857496"/>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4500562" y="4071942"/>
            <a:ext cx="4477514" cy="2786058"/>
          </a:xfrm>
          <a:prstGeom prst="rect">
            <a:avLst/>
          </a:prstGeom>
          <a:noFill/>
          <a:ln w="9525">
            <a:noFill/>
            <a:miter lim="800000"/>
            <a:headEnd/>
            <a:tailEnd/>
          </a:ln>
          <a:effectLst/>
        </p:spPr>
      </p:pic>
      <p:sp>
        <p:nvSpPr>
          <p:cNvPr id="6" name="5 Título"/>
          <p:cNvSpPr>
            <a:spLocks noGrp="1"/>
          </p:cNvSpPr>
          <p:nvPr>
            <p:ph type="title"/>
          </p:nvPr>
        </p:nvSpPr>
        <p:spPr>
          <a:xfrm>
            <a:off x="285720" y="0"/>
            <a:ext cx="8534400" cy="758952"/>
          </a:xfrm>
        </p:spPr>
        <p:txBody>
          <a:bodyPr/>
          <a:lstStyle/>
          <a:p>
            <a:r>
              <a:rPr lang="es-EC" dirty="0" smtClean="0"/>
              <a:t>Impactos generados por actividades</a:t>
            </a:r>
            <a:endParaRPr lang="es-ES" dirty="0"/>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Área de Influencia</a:t>
            </a:r>
            <a:endParaRPr lang="es-ES" dirty="0"/>
          </a:p>
        </p:txBody>
      </p:sp>
      <p:sp>
        <p:nvSpPr>
          <p:cNvPr id="3" name="2 Marcador de contenido"/>
          <p:cNvSpPr>
            <a:spLocks noGrp="1"/>
          </p:cNvSpPr>
          <p:nvPr>
            <p:ph sz="quarter" idx="1"/>
          </p:nvPr>
        </p:nvSpPr>
        <p:spPr>
          <a:xfrm>
            <a:off x="0" y="1600200"/>
            <a:ext cx="8686800" cy="5257800"/>
          </a:xfrm>
        </p:spPr>
        <p:txBody>
          <a:bodyPr>
            <a:normAutofit lnSpcReduction="10000"/>
          </a:bodyPr>
          <a:lstStyle/>
          <a:p>
            <a:pPr algn="just"/>
            <a:r>
              <a:rPr lang="es-ES" dirty="0"/>
              <a:t>El área de influencia de la microcuenca del río Pindo es de 27,086 Km2 sin embargo el área de influencia indirecta, abarca una extensión aproximada de 5 Km2, corresponde al área urbana de la parroquia Shell, los sectores Moravia hasta el sector de Bellavista, en los cuales podemos encontrar, efectos indirectos relacionados con el dique. </a:t>
            </a:r>
            <a:endParaRPr lang="es-ES" dirty="0" smtClean="0"/>
          </a:p>
          <a:p>
            <a:pPr algn="just"/>
            <a:endParaRPr lang="es-ES" dirty="0" smtClean="0"/>
          </a:p>
          <a:p>
            <a:pPr algn="just"/>
            <a:r>
              <a:rPr lang="es-ES" dirty="0"/>
              <a:t>Área de influencia directa: Corresponde a los asentamientos ubicados al margen del río en los sectores de: Sacha Runa, </a:t>
            </a:r>
            <a:r>
              <a:rPr lang="es-ES" dirty="0" err="1"/>
              <a:t>ShuarEtza</a:t>
            </a:r>
            <a:r>
              <a:rPr lang="es-ES" dirty="0"/>
              <a:t>, Complejo Dique de Shell y área posterior al dique, hasta una distancia de unos 300m aguas abajo del mismo. </a:t>
            </a: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 de Manejo Ambiental</a:t>
            </a:r>
            <a:endParaRPr lang="es-ES" dirty="0"/>
          </a:p>
        </p:txBody>
      </p:sp>
      <p:sp>
        <p:nvSpPr>
          <p:cNvPr id="3" name="2 Marcador de contenido"/>
          <p:cNvSpPr>
            <a:spLocks noGrp="1"/>
          </p:cNvSpPr>
          <p:nvPr>
            <p:ph sz="quarter" idx="1"/>
          </p:nvPr>
        </p:nvSpPr>
        <p:spPr/>
        <p:txBody>
          <a:bodyPr>
            <a:normAutofit/>
          </a:bodyPr>
          <a:lstStyle/>
          <a:p>
            <a:r>
              <a:rPr lang="es-EC" dirty="0" smtClean="0"/>
              <a:t>Contempla los siguientes programas:</a:t>
            </a:r>
          </a:p>
          <a:p>
            <a:endParaRPr lang="es-ES" dirty="0"/>
          </a:p>
          <a:p>
            <a:pPr lvl="1"/>
            <a:r>
              <a:rPr lang="es-ES" dirty="0" smtClean="0"/>
              <a:t> </a:t>
            </a:r>
            <a:r>
              <a:rPr lang="es-ES" dirty="0"/>
              <a:t>Programa de manejo de contaminantes (PMC) </a:t>
            </a:r>
          </a:p>
          <a:p>
            <a:pPr lvl="1"/>
            <a:r>
              <a:rPr lang="es-ES" dirty="0" smtClean="0"/>
              <a:t> </a:t>
            </a:r>
            <a:r>
              <a:rPr lang="es-ES" dirty="0"/>
              <a:t>Programa de atención a contingencias (PAC) </a:t>
            </a:r>
          </a:p>
          <a:p>
            <a:pPr lvl="1"/>
            <a:r>
              <a:rPr lang="es-ES" dirty="0" smtClean="0"/>
              <a:t> </a:t>
            </a:r>
            <a:r>
              <a:rPr lang="es-ES" dirty="0"/>
              <a:t>Plan general de abandono </a:t>
            </a:r>
          </a:p>
          <a:p>
            <a:pPr lvl="1"/>
            <a:r>
              <a:rPr lang="es-ES" dirty="0" smtClean="0"/>
              <a:t> </a:t>
            </a:r>
            <a:r>
              <a:rPr lang="es-ES" dirty="0"/>
              <a:t>Plan de desarrollo </a:t>
            </a:r>
            <a:r>
              <a:rPr lang="es-ES" dirty="0" err="1"/>
              <a:t>turistico</a:t>
            </a:r>
            <a:r>
              <a:rPr lang="es-ES" dirty="0"/>
              <a:t> </a:t>
            </a:r>
          </a:p>
          <a:p>
            <a:pPr lvl="1"/>
            <a:r>
              <a:rPr lang="es-ES" dirty="0" smtClean="0"/>
              <a:t> </a:t>
            </a:r>
            <a:r>
              <a:rPr lang="es-ES" dirty="0"/>
              <a:t>Programa de manejo de la estructura vegetal </a:t>
            </a:r>
          </a:p>
          <a:p>
            <a:pPr lvl="1"/>
            <a:r>
              <a:rPr lang="es-ES" dirty="0" smtClean="0"/>
              <a:t> </a:t>
            </a:r>
            <a:r>
              <a:rPr lang="es-ES" dirty="0"/>
              <a:t>Plan de monitoreo </a:t>
            </a:r>
          </a:p>
          <a:p>
            <a:pPr lvl="1"/>
            <a:endParaRPr lang="es-ES" dirty="0"/>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Conclusiones</a:t>
            </a:r>
            <a:endParaRPr lang="es-ES"/>
          </a:p>
        </p:txBody>
      </p:sp>
      <p:sp>
        <p:nvSpPr>
          <p:cNvPr id="3" name="2 Marcador de contenido"/>
          <p:cNvSpPr>
            <a:spLocks noGrp="1"/>
          </p:cNvSpPr>
          <p:nvPr>
            <p:ph sz="quarter" idx="1"/>
          </p:nvPr>
        </p:nvSpPr>
        <p:spPr>
          <a:xfrm>
            <a:off x="301752" y="1527048"/>
            <a:ext cx="8503920" cy="4973786"/>
          </a:xfrm>
        </p:spPr>
        <p:txBody>
          <a:bodyPr>
            <a:normAutofit fontScale="77500" lnSpcReduction="20000"/>
          </a:bodyPr>
          <a:lstStyle/>
          <a:p>
            <a:r>
              <a:rPr lang="es-ES" dirty="0" smtClean="0"/>
              <a:t>A nivel de calidad de agua en las diferentes fechas de muestreo, en el río Pindo, el sector de Sacha Runa (punto 3), presenta mejor calidad ambiental de agua, mientras que el sector del dique de Shell (punto 5)  presenta menor calidad ambiental de agua. A nivel de afluentes, el punto 7, presenta un agua de excelente calidad en la mayoría de días de muestreo, mientras que el punto 8 presenta un agua de buena calidad.</a:t>
            </a:r>
          </a:p>
          <a:p>
            <a:r>
              <a:rPr lang="es-ES" dirty="0" smtClean="0"/>
              <a:t> </a:t>
            </a:r>
          </a:p>
          <a:p>
            <a:r>
              <a:rPr lang="es-ES" dirty="0" smtClean="0"/>
              <a:t>El río Pindo presenta un comportamiento regular en caudales, teniéndose menores en la zona alta y mayores en la zona baja, en el área del dique, la velocidad disminuye y se ensancha el cauce, por efecto del represamiento de las aguas.</a:t>
            </a:r>
            <a:endParaRPr lang="es-ES" b="1" dirty="0" smtClean="0"/>
          </a:p>
          <a:p>
            <a:endParaRPr lang="es-ES" dirty="0" smtClean="0"/>
          </a:p>
          <a:p>
            <a:r>
              <a:rPr lang="es-ES" dirty="0" smtClean="0"/>
              <a:t>Existe un alto nivel de diversidad vegetal, a nivel de diversidad alfa, las tres zonas estudiadas presentan altos índices de diversidad, mientras que a nivel de diversidad beta, entre las 3 zonas estudiadas existe bajo nivel de similitud entre cada una de ellas</a:t>
            </a:r>
            <a:r>
              <a:rPr lang="es-ES" dirty="0" smtClean="0"/>
              <a:t>.</a:t>
            </a:r>
            <a:endParaRPr lang="es-ES" dirty="0" smtClean="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S" dirty="0"/>
          </a:p>
        </p:txBody>
      </p:sp>
      <p:sp>
        <p:nvSpPr>
          <p:cNvPr id="3" name="2 Marcador de contenido"/>
          <p:cNvSpPr>
            <a:spLocks noGrp="1"/>
          </p:cNvSpPr>
          <p:nvPr>
            <p:ph sz="quarter" idx="1"/>
          </p:nvPr>
        </p:nvSpPr>
        <p:spPr/>
        <p:txBody>
          <a:bodyPr/>
          <a:lstStyle/>
          <a:p>
            <a:r>
              <a:rPr lang="es-ES" dirty="0"/>
              <a:t>Identificar los principales impactos, generados en la calidad ambiental de la micro cuenca del río Pindo por las instalaciones del dique ubicado en el sector de Shell. </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Conclusiones</a:t>
            </a:r>
            <a:endParaRPr lang="es-ES"/>
          </a:p>
        </p:txBody>
      </p:sp>
      <p:sp>
        <p:nvSpPr>
          <p:cNvPr id="3" name="2 Marcador de contenido"/>
          <p:cNvSpPr>
            <a:spLocks noGrp="1"/>
          </p:cNvSpPr>
          <p:nvPr>
            <p:ph sz="quarter" idx="1"/>
          </p:nvPr>
        </p:nvSpPr>
        <p:spPr>
          <a:xfrm>
            <a:off x="301752" y="1527048"/>
            <a:ext cx="8503920" cy="4902348"/>
          </a:xfrm>
        </p:spPr>
        <p:txBody>
          <a:bodyPr>
            <a:normAutofit fontScale="62500" lnSpcReduction="20000"/>
          </a:bodyPr>
          <a:lstStyle/>
          <a:p>
            <a:pPr algn="just"/>
            <a:r>
              <a:rPr lang="es-ES" dirty="0" smtClean="0"/>
              <a:t>El </a:t>
            </a:r>
            <a:r>
              <a:rPr lang="es-ES" dirty="0" smtClean="0"/>
              <a:t>muestreo de macroinvertebrados, muestra resultados similares en cuanto a la calidad de agua en los puntos de muestreo con parámetros físico químico, teniéndose una mejor calidad en el sector de Sacha Runa, mientras que el dique de Shell, presenta menores valores de calidad de agua relacionados con muestreo de macroinvertebrados. </a:t>
            </a:r>
          </a:p>
          <a:p>
            <a:pPr algn="just">
              <a:buNone/>
            </a:pPr>
            <a:r>
              <a:rPr lang="es-ES" dirty="0" smtClean="0"/>
              <a:t> </a:t>
            </a:r>
          </a:p>
          <a:p>
            <a:pPr algn="just"/>
            <a:r>
              <a:rPr lang="es-ES" dirty="0" smtClean="0"/>
              <a:t>Los principales impactos que genera las instalaciones se dan sobre el suelo por la acumulación de residuos sólidos, en el aire por: Concentración de sustancias orgánicas (alimentos y Ruido) y en el medio biótico espacio acuático en: algas y plantas acuáticas invasoras, vertebrados nativos, invertebrados nativos, las actividades que generan impactos más significantes en el medio son: uso de baterías sanitarias descargas de aguas residuales de zonas aledañas). A nivel global existe un mayor impacto en el medio por las actividades de las zonas aledañas al dique.</a:t>
            </a:r>
          </a:p>
          <a:p>
            <a:pPr algn="just">
              <a:buNone/>
            </a:pPr>
            <a:r>
              <a:rPr lang="es-ES" dirty="0" smtClean="0"/>
              <a:t> </a:t>
            </a:r>
          </a:p>
          <a:p>
            <a:pPr algn="just"/>
            <a:r>
              <a:rPr lang="es-ES" dirty="0" smtClean="0"/>
              <a:t>El dique de Shell representa una influencia, desde el punto de vista económico, cultural y ambiental para la parroquia, incluyendo el área de influencia directa al dique e instalaciones, mientras que su área de influencia indirecta abarca desde el centro poblado, hasta sectores como Sacha Runa y áreas posteriores al dique, por su incidencia en el movimiento económico y turístico </a:t>
            </a:r>
            <a:endParaRPr lang="es-ES" dirty="0"/>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0"/>
            <a:ext cx="8229600" cy="785794"/>
          </a:xfrm>
        </p:spPr>
        <p:txBody>
          <a:bodyPr/>
          <a:lstStyle/>
          <a:p>
            <a:r>
              <a:rPr lang="es-EC" dirty="0" smtClean="0"/>
              <a:t>Objetivos Específicos</a:t>
            </a:r>
            <a:endParaRPr lang="es-ES" dirty="0"/>
          </a:p>
        </p:txBody>
      </p:sp>
      <p:sp>
        <p:nvSpPr>
          <p:cNvPr id="3" name="2 Marcador de contenido"/>
          <p:cNvSpPr>
            <a:spLocks noGrp="1"/>
          </p:cNvSpPr>
          <p:nvPr>
            <p:ph sz="quarter" idx="1"/>
          </p:nvPr>
        </p:nvSpPr>
        <p:spPr>
          <a:xfrm>
            <a:off x="0" y="928670"/>
            <a:ext cx="9144000" cy="5929330"/>
          </a:xfrm>
        </p:spPr>
        <p:txBody>
          <a:bodyPr>
            <a:normAutofit fontScale="70000" lnSpcReduction="20000"/>
          </a:bodyPr>
          <a:lstStyle/>
          <a:p>
            <a:pPr marL="92075" indent="-92075" algn="just">
              <a:lnSpc>
                <a:spcPct val="170000"/>
              </a:lnSpc>
            </a:pPr>
            <a:r>
              <a:rPr lang="es-ES" dirty="0"/>
              <a:t>Determinar el área de influencia de la cuenca </a:t>
            </a:r>
          </a:p>
          <a:p>
            <a:pPr marL="92075" indent="-92075" algn="just">
              <a:lnSpc>
                <a:spcPct val="170000"/>
              </a:lnSpc>
            </a:pPr>
            <a:r>
              <a:rPr lang="es-ES" dirty="0" smtClean="0"/>
              <a:t>Desarrollar </a:t>
            </a:r>
            <a:r>
              <a:rPr lang="es-ES" dirty="0"/>
              <a:t>la línea base de las principales especies vegetales, encontradas en la zona del área de influencia del dique de Shell. </a:t>
            </a:r>
          </a:p>
          <a:p>
            <a:pPr marL="92075" indent="-92075" algn="just">
              <a:lnSpc>
                <a:spcPct val="170000"/>
              </a:lnSpc>
            </a:pPr>
            <a:r>
              <a:rPr lang="es-ES" dirty="0" smtClean="0"/>
              <a:t>Realizar </a:t>
            </a:r>
            <a:r>
              <a:rPr lang="es-ES" dirty="0"/>
              <a:t>un estudio de caudales y retorno en el dique </a:t>
            </a:r>
          </a:p>
          <a:p>
            <a:pPr marL="92075" indent="-92075" algn="just">
              <a:lnSpc>
                <a:spcPct val="170000"/>
              </a:lnSpc>
            </a:pPr>
            <a:r>
              <a:rPr lang="es-ES" dirty="0" smtClean="0"/>
              <a:t>Desarrollar </a:t>
            </a:r>
            <a:r>
              <a:rPr lang="es-ES" dirty="0"/>
              <a:t>la línea base de calidad ambiental hídrica en el área de influencia del dique de Shell. </a:t>
            </a:r>
          </a:p>
          <a:p>
            <a:pPr marL="92075" indent="-92075" algn="just">
              <a:lnSpc>
                <a:spcPct val="170000"/>
              </a:lnSpc>
            </a:pPr>
            <a:r>
              <a:rPr lang="es-ES" dirty="0" smtClean="0"/>
              <a:t>Realizar </a:t>
            </a:r>
            <a:r>
              <a:rPr lang="es-ES" dirty="0"/>
              <a:t>un estudio de </a:t>
            </a:r>
            <a:r>
              <a:rPr lang="es-ES" dirty="0" err="1"/>
              <a:t>microfauna</a:t>
            </a:r>
            <a:r>
              <a:rPr lang="es-ES" dirty="0"/>
              <a:t> y macroinvertebrados </a:t>
            </a:r>
            <a:r>
              <a:rPr lang="es-ES" dirty="0" smtClean="0"/>
              <a:t>acuáticos </a:t>
            </a:r>
            <a:endParaRPr lang="es-ES" dirty="0"/>
          </a:p>
          <a:p>
            <a:pPr marL="92075" indent="-92075" algn="just">
              <a:lnSpc>
                <a:spcPct val="170000"/>
              </a:lnSpc>
            </a:pPr>
            <a:r>
              <a:rPr lang="es-ES" dirty="0" smtClean="0"/>
              <a:t>Valorar </a:t>
            </a:r>
            <a:r>
              <a:rPr lang="es-ES" dirty="0"/>
              <a:t>la aceptación socio económica del proyecto. </a:t>
            </a:r>
          </a:p>
          <a:p>
            <a:pPr marL="92075" indent="-92075" algn="just">
              <a:lnSpc>
                <a:spcPct val="170000"/>
              </a:lnSpc>
            </a:pPr>
            <a:r>
              <a:rPr lang="es-ES" dirty="0" smtClean="0"/>
              <a:t>Establecer </a:t>
            </a:r>
            <a:r>
              <a:rPr lang="es-ES" dirty="0"/>
              <a:t>los principales impactos generados por las instalaciones del dique. </a:t>
            </a:r>
          </a:p>
          <a:p>
            <a:pPr marL="92075" indent="-92075" algn="just">
              <a:lnSpc>
                <a:spcPct val="170000"/>
              </a:lnSpc>
            </a:pPr>
            <a:r>
              <a:rPr lang="es-ES" dirty="0" smtClean="0"/>
              <a:t>Establecer </a:t>
            </a:r>
            <a:r>
              <a:rPr lang="es-ES" dirty="0"/>
              <a:t>el plan de manejo ambiental, en las instalaciones del dique de Shell </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Metodologia</a:t>
            </a:r>
            <a:endParaRPr lang="es-ES" dirty="0"/>
          </a:p>
        </p:txBody>
      </p:sp>
      <p:sp>
        <p:nvSpPr>
          <p:cNvPr id="3" name="2 Marcador de contenido"/>
          <p:cNvSpPr>
            <a:spLocks noGrp="1"/>
          </p:cNvSpPr>
          <p:nvPr>
            <p:ph sz="quarter" idx="1"/>
          </p:nvPr>
        </p:nvSpPr>
        <p:spPr/>
        <p:txBody>
          <a:bodyPr>
            <a:normAutofit/>
          </a:bodyPr>
          <a:lstStyle/>
          <a:p>
            <a:r>
              <a:rPr lang="es-EC" b="1" dirty="0" smtClean="0"/>
              <a:t>Ubicación:</a:t>
            </a:r>
            <a:endParaRPr lang="es-ES" dirty="0"/>
          </a:p>
          <a:p>
            <a:r>
              <a:rPr lang="es-ES" dirty="0"/>
              <a:t>Provincia: Pastaza </a:t>
            </a:r>
          </a:p>
          <a:p>
            <a:r>
              <a:rPr lang="es-ES" dirty="0" smtClean="0"/>
              <a:t>Cantón</a:t>
            </a:r>
            <a:r>
              <a:rPr lang="es-ES" dirty="0"/>
              <a:t>: </a:t>
            </a:r>
            <a:r>
              <a:rPr lang="es-ES" dirty="0" smtClean="0"/>
              <a:t>Mera</a:t>
            </a:r>
            <a:endParaRPr lang="es-ES" dirty="0"/>
          </a:p>
          <a:p>
            <a:r>
              <a:rPr lang="es-ES" dirty="0" smtClean="0"/>
              <a:t>Parroquia</a:t>
            </a:r>
            <a:r>
              <a:rPr lang="es-ES" dirty="0"/>
              <a:t>: Shell </a:t>
            </a:r>
          </a:p>
          <a:p>
            <a:r>
              <a:rPr lang="es-ES" dirty="0" smtClean="0"/>
              <a:t>Sector</a:t>
            </a:r>
            <a:r>
              <a:rPr lang="es-ES" dirty="0"/>
              <a:t>: Pueblo Nuevo, Praga Sacha, Sacha Runa, Dique de Shell </a:t>
            </a:r>
          </a:p>
          <a:p>
            <a:r>
              <a:rPr lang="es-ES" dirty="0" smtClean="0"/>
              <a:t>Río</a:t>
            </a:r>
            <a:r>
              <a:rPr lang="es-ES" dirty="0"/>
              <a:t>: Pindo Grande </a:t>
            </a:r>
          </a:p>
          <a:p>
            <a:r>
              <a:rPr lang="es-ES" dirty="0" smtClean="0"/>
              <a:t>Área </a:t>
            </a:r>
            <a:r>
              <a:rPr lang="es-ES" dirty="0"/>
              <a:t>de Estudio: Se localiza en el río Pindo Grande, río Bravo y río Yuxunyacu. </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EC" dirty="0" smtClean="0"/>
              <a:t>Métodos Utilizados</a:t>
            </a:r>
            <a:endParaRPr lang="es-ES" dirty="0"/>
          </a:p>
        </p:txBody>
      </p:sp>
      <p:graphicFrame>
        <p:nvGraphicFramePr>
          <p:cNvPr id="4" name="3 Marcador de contenido"/>
          <p:cNvGraphicFramePr>
            <a:graphicFrameLocks noGrp="1"/>
          </p:cNvGraphicFramePr>
          <p:nvPr>
            <p:ph sz="quarter" idx="1"/>
          </p:nvPr>
        </p:nvGraphicFramePr>
        <p:xfrm>
          <a:off x="457200" y="1142985"/>
          <a:ext cx="8229600" cy="6030729"/>
        </p:xfrm>
        <a:graphic>
          <a:graphicData uri="http://schemas.openxmlformats.org/drawingml/2006/table">
            <a:tbl>
              <a:tblPr firstRow="1" bandRow="1">
                <a:tableStyleId>{5C22544A-7EE6-4342-B048-85BDC9FD1C3A}</a:tableStyleId>
              </a:tblPr>
              <a:tblGrid>
                <a:gridCol w="3400420"/>
                <a:gridCol w="4829180"/>
              </a:tblGrid>
              <a:tr h="407040">
                <a:tc>
                  <a:txBody>
                    <a:bodyPr/>
                    <a:lstStyle/>
                    <a:p>
                      <a:r>
                        <a:rPr lang="es-EC" dirty="0" smtClean="0"/>
                        <a:t>Parámetro medido</a:t>
                      </a:r>
                      <a:endParaRPr lang="es-ES" dirty="0"/>
                    </a:p>
                  </a:txBody>
                  <a:tcPr/>
                </a:tc>
                <a:tc>
                  <a:txBody>
                    <a:bodyPr/>
                    <a:lstStyle/>
                    <a:p>
                      <a:r>
                        <a:rPr lang="es-EC" dirty="0" smtClean="0"/>
                        <a:t>Método Utilizado</a:t>
                      </a:r>
                      <a:endParaRPr lang="es-ES" dirty="0"/>
                    </a:p>
                  </a:txBody>
                  <a:tcPr/>
                </a:tc>
              </a:tr>
              <a:tr h="702563">
                <a:tc>
                  <a:txBody>
                    <a:bodyPr/>
                    <a:lstStyle/>
                    <a:p>
                      <a:r>
                        <a:rPr lang="es-EC" dirty="0" smtClean="0"/>
                        <a:t>Análisis de calidad ambiental de agua</a:t>
                      </a:r>
                      <a:endParaRPr lang="es-ES" dirty="0"/>
                    </a:p>
                  </a:txBody>
                  <a:tcPr/>
                </a:tc>
                <a:tc>
                  <a:txBody>
                    <a:bodyPr/>
                    <a:lstStyle/>
                    <a:p>
                      <a:r>
                        <a:rPr lang="es-EC" dirty="0" smtClean="0"/>
                        <a:t>Comparación</a:t>
                      </a:r>
                      <a:r>
                        <a:rPr lang="es-EC" baseline="0" dirty="0" smtClean="0"/>
                        <a:t> de parámetros con norma, Índice de calidad de agua (WQI 1970)</a:t>
                      </a:r>
                      <a:endParaRPr lang="es-ES" dirty="0"/>
                    </a:p>
                  </a:txBody>
                  <a:tcPr/>
                </a:tc>
              </a:tr>
              <a:tr h="407040">
                <a:tc>
                  <a:txBody>
                    <a:bodyPr/>
                    <a:lstStyle/>
                    <a:p>
                      <a:r>
                        <a:rPr lang="es-EC" dirty="0" smtClean="0"/>
                        <a:t>Aforo de caudales</a:t>
                      </a:r>
                      <a:endParaRPr lang="es-ES" dirty="0"/>
                    </a:p>
                  </a:txBody>
                  <a:tcPr/>
                </a:tc>
                <a:tc>
                  <a:txBody>
                    <a:bodyPr/>
                    <a:lstStyle/>
                    <a:p>
                      <a:r>
                        <a:rPr lang="es-EC" dirty="0" smtClean="0"/>
                        <a:t>Formula de </a:t>
                      </a:r>
                      <a:r>
                        <a:rPr lang="es-EC" dirty="0" err="1" smtClean="0"/>
                        <a:t>Maning</a:t>
                      </a:r>
                      <a:endParaRPr lang="es-ES" dirty="0"/>
                    </a:p>
                  </a:txBody>
                  <a:tcPr/>
                </a:tc>
              </a:tr>
              <a:tr h="702563">
                <a:tc>
                  <a:txBody>
                    <a:bodyPr/>
                    <a:lstStyle/>
                    <a:p>
                      <a:r>
                        <a:rPr lang="es-EC" dirty="0" smtClean="0"/>
                        <a:t>Estimación de retorno en caudales</a:t>
                      </a:r>
                      <a:endParaRPr lang="es-ES" dirty="0"/>
                    </a:p>
                  </a:txBody>
                  <a:tcPr/>
                </a:tc>
                <a:tc>
                  <a:txBody>
                    <a:bodyPr/>
                    <a:lstStyle/>
                    <a:p>
                      <a:r>
                        <a:rPr lang="es-EC" dirty="0" smtClean="0"/>
                        <a:t>Formula racional, datos</a:t>
                      </a:r>
                      <a:r>
                        <a:rPr lang="es-EC" baseline="0" dirty="0" smtClean="0"/>
                        <a:t> topográficos y meteorológicos de la zona (</a:t>
                      </a:r>
                      <a:r>
                        <a:rPr lang="es-EC" baseline="0" dirty="0" err="1" smtClean="0"/>
                        <a:t>Balci</a:t>
                      </a:r>
                      <a:r>
                        <a:rPr lang="es-EC" baseline="0" dirty="0" smtClean="0"/>
                        <a:t> &amp; </a:t>
                      </a:r>
                      <a:r>
                        <a:rPr lang="es-EC" baseline="0" dirty="0" err="1" smtClean="0"/>
                        <a:t>Sheng</a:t>
                      </a:r>
                      <a:r>
                        <a:rPr lang="es-EC" baseline="0" dirty="0" smtClean="0"/>
                        <a:t> 1971)</a:t>
                      </a:r>
                      <a:endParaRPr lang="es-ES" dirty="0"/>
                    </a:p>
                  </a:txBody>
                  <a:tcPr/>
                </a:tc>
              </a:tr>
              <a:tr h="407040">
                <a:tc>
                  <a:txBody>
                    <a:bodyPr/>
                    <a:lstStyle/>
                    <a:p>
                      <a:r>
                        <a:rPr lang="es-EC" dirty="0" smtClean="0"/>
                        <a:t>Análisis de Macroinvertebrados</a:t>
                      </a:r>
                      <a:endParaRPr lang="es-ES" dirty="0"/>
                    </a:p>
                  </a:txBody>
                  <a:tcPr/>
                </a:tc>
                <a:tc>
                  <a:txBody>
                    <a:bodyPr/>
                    <a:lstStyle/>
                    <a:p>
                      <a:r>
                        <a:rPr lang="es-EC" dirty="0" smtClean="0"/>
                        <a:t>Población e Índice de Sensibilidad</a:t>
                      </a:r>
                      <a:r>
                        <a:rPr lang="es-EC" baseline="0" dirty="0" smtClean="0"/>
                        <a:t> (Carrera 2001)</a:t>
                      </a:r>
                      <a:endParaRPr lang="es-ES" dirty="0"/>
                    </a:p>
                  </a:txBody>
                  <a:tcPr/>
                </a:tc>
              </a:tr>
              <a:tr h="702563">
                <a:tc>
                  <a:txBody>
                    <a:bodyPr/>
                    <a:lstStyle/>
                    <a:p>
                      <a:r>
                        <a:rPr lang="es-EC" dirty="0" smtClean="0"/>
                        <a:t>Medición de niveles de diversidad</a:t>
                      </a:r>
                      <a:endParaRPr lang="es-ES" dirty="0"/>
                    </a:p>
                  </a:txBody>
                  <a:tcPr/>
                </a:tc>
                <a:tc>
                  <a:txBody>
                    <a:bodyPr/>
                    <a:lstStyle/>
                    <a:p>
                      <a:r>
                        <a:rPr lang="es-EC" dirty="0" smtClean="0"/>
                        <a:t>Índice de Margalef e Índice de Jaccard (Moreno 2011)</a:t>
                      </a:r>
                      <a:endParaRPr lang="es-ES" dirty="0"/>
                    </a:p>
                  </a:txBody>
                  <a:tcPr/>
                </a:tc>
              </a:tr>
              <a:tr h="702563">
                <a:tc>
                  <a:txBody>
                    <a:bodyPr/>
                    <a:lstStyle/>
                    <a:p>
                      <a:r>
                        <a:rPr lang="es-EC" dirty="0" smtClean="0"/>
                        <a:t>Desarrollo de encuestas</a:t>
                      </a:r>
                      <a:endParaRPr lang="es-ES" dirty="0"/>
                    </a:p>
                  </a:txBody>
                  <a:tcPr/>
                </a:tc>
                <a:tc>
                  <a:txBody>
                    <a:bodyPr/>
                    <a:lstStyle/>
                    <a:p>
                      <a:r>
                        <a:rPr lang="es-EC" dirty="0" smtClean="0"/>
                        <a:t>Formula de estimación de tamaño de muestra para poblaciones </a:t>
                      </a:r>
                      <a:r>
                        <a:rPr lang="es-EC" dirty="0" smtClean="0"/>
                        <a:t>finitas (Morales Vallejo 2011)</a:t>
                      </a:r>
                      <a:endParaRPr lang="es-ES" dirty="0"/>
                    </a:p>
                  </a:txBody>
                  <a:tcPr/>
                </a:tc>
              </a:tr>
              <a:tr h="702563">
                <a:tc>
                  <a:txBody>
                    <a:bodyPr/>
                    <a:lstStyle/>
                    <a:p>
                      <a:r>
                        <a:rPr lang="es-EC" dirty="0" smtClean="0"/>
                        <a:t>Evaluación de Impacto Ambiental</a:t>
                      </a:r>
                      <a:endParaRPr lang="es-ES" dirty="0"/>
                    </a:p>
                  </a:txBody>
                  <a:tcPr/>
                </a:tc>
                <a:tc>
                  <a:txBody>
                    <a:bodyPr/>
                    <a:lstStyle/>
                    <a:p>
                      <a:r>
                        <a:rPr lang="es-EC" dirty="0" smtClean="0"/>
                        <a:t>Formula de la Importancia (</a:t>
                      </a:r>
                      <a:r>
                        <a:rPr lang="es-EC" dirty="0" err="1" smtClean="0"/>
                        <a:t>Connessa</a:t>
                      </a:r>
                      <a:r>
                        <a:rPr lang="es-EC" dirty="0" smtClean="0"/>
                        <a:t>- </a:t>
                      </a:r>
                      <a:r>
                        <a:rPr lang="es-EC" dirty="0" err="1" smtClean="0"/>
                        <a:t>Fernandez</a:t>
                      </a:r>
                      <a:r>
                        <a:rPr lang="es-EC" dirty="0" smtClean="0"/>
                        <a:t> 2001)</a:t>
                      </a:r>
                      <a:endParaRPr lang="es-ES" dirty="0"/>
                    </a:p>
                  </a:txBody>
                  <a:tcPr/>
                </a:tc>
              </a:tr>
              <a:tr h="407040">
                <a:tc>
                  <a:txBody>
                    <a:bodyPr/>
                    <a:lstStyle/>
                    <a:p>
                      <a:r>
                        <a:rPr lang="es-EC" dirty="0" err="1" smtClean="0"/>
                        <a:t>Area</a:t>
                      </a:r>
                      <a:r>
                        <a:rPr lang="es-EC" dirty="0" smtClean="0"/>
                        <a:t> de Influencia</a:t>
                      </a:r>
                      <a:endParaRPr lang="es-ES" dirty="0"/>
                    </a:p>
                  </a:txBody>
                  <a:tcPr/>
                </a:tc>
                <a:tc>
                  <a:txBody>
                    <a:bodyPr/>
                    <a:lstStyle/>
                    <a:p>
                      <a:r>
                        <a:rPr lang="es-EC" dirty="0" err="1" smtClean="0"/>
                        <a:t>Obsrevación</a:t>
                      </a:r>
                      <a:r>
                        <a:rPr lang="es-EC" dirty="0" smtClean="0"/>
                        <a:t> visual y delimitación de </a:t>
                      </a:r>
                      <a:r>
                        <a:rPr lang="es-EC" dirty="0" err="1" smtClean="0"/>
                        <a:t>areas</a:t>
                      </a:r>
                      <a:r>
                        <a:rPr lang="es-EC" dirty="0" smtClean="0"/>
                        <a:t> sistema </a:t>
                      </a:r>
                      <a:r>
                        <a:rPr lang="es-EC" dirty="0" err="1" smtClean="0"/>
                        <a:t>Arg</a:t>
                      </a:r>
                      <a:r>
                        <a:rPr lang="es-EC" dirty="0" smtClean="0"/>
                        <a:t> Gis</a:t>
                      </a:r>
                      <a:endParaRPr lang="es-ES" dirty="0"/>
                    </a:p>
                  </a:txBody>
                  <a:tcPr/>
                </a:tc>
              </a:tr>
            </a:tbl>
          </a:graphicData>
        </a:graphic>
      </p:graphicFrame>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15074" y="357166"/>
            <a:ext cx="2585998" cy="2500306"/>
          </a:xfrm>
        </p:spPr>
        <p:txBody>
          <a:bodyPr>
            <a:normAutofit/>
          </a:bodyPr>
          <a:lstStyle/>
          <a:p>
            <a:r>
              <a:rPr lang="es-EC" dirty="0" smtClean="0">
                <a:solidFill>
                  <a:schemeClr val="tx1"/>
                </a:solidFill>
              </a:rPr>
              <a:t>Análisis de calidad ambiental de agua</a:t>
            </a:r>
            <a:endParaRPr lang="es-ES"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0" y="500042"/>
            <a:ext cx="6000759" cy="6000792"/>
          </a:xfrm>
          <a:prstGeom prst="rect">
            <a:avLst/>
          </a:prstGeom>
          <a:noFill/>
          <a:ln w="9525">
            <a:noFill/>
            <a:miter lim="800000"/>
            <a:headEnd/>
            <a:tailEnd/>
          </a:ln>
          <a:effectLst/>
        </p:spPr>
      </p:pic>
      <p:sp>
        <p:nvSpPr>
          <p:cNvPr id="5" name="4 Rectángulo"/>
          <p:cNvSpPr/>
          <p:nvPr/>
        </p:nvSpPr>
        <p:spPr>
          <a:xfrm>
            <a:off x="6000696" y="3286124"/>
            <a:ext cx="3143304" cy="2800767"/>
          </a:xfrm>
          <a:prstGeom prst="rect">
            <a:avLst/>
          </a:prstGeom>
        </p:spPr>
        <p:txBody>
          <a:bodyPr wrap="square">
            <a:spAutoFit/>
          </a:bodyPr>
          <a:lstStyle/>
          <a:p>
            <a:r>
              <a:rPr lang="es-ES" sz="1600" b="1" dirty="0">
                <a:latin typeface="Arial" pitchFamily="34" charset="0"/>
                <a:cs typeface="Arial" pitchFamily="34" charset="0"/>
              </a:rPr>
              <a:t>Puntos 	</a:t>
            </a:r>
            <a:r>
              <a:rPr lang="es-ES" sz="1600" b="1" dirty="0" smtClean="0">
                <a:latin typeface="Arial" pitchFamily="34" charset="0"/>
                <a:cs typeface="Arial" pitchFamily="34" charset="0"/>
              </a:rPr>
              <a:t>                 ALTITUD </a:t>
            </a:r>
            <a:r>
              <a:rPr lang="es-ES" sz="1600" b="1" dirty="0">
                <a:latin typeface="Arial" pitchFamily="34" charset="0"/>
                <a:cs typeface="Arial" pitchFamily="34" charset="0"/>
              </a:rPr>
              <a:t>	</a:t>
            </a:r>
            <a:r>
              <a:rPr lang="es-ES" sz="1600" b="1" dirty="0" smtClean="0">
                <a:latin typeface="Arial" pitchFamily="34" charset="0"/>
                <a:cs typeface="Arial" pitchFamily="34" charset="0"/>
              </a:rPr>
              <a:t>                                 		(</a:t>
            </a:r>
            <a:r>
              <a:rPr lang="es-ES" sz="1600" b="1" dirty="0">
                <a:latin typeface="Arial" pitchFamily="34" charset="0"/>
                <a:cs typeface="Arial" pitchFamily="34" charset="0"/>
              </a:rPr>
              <a:t>msnm) </a:t>
            </a:r>
            <a:endParaRPr lang="es-ES" sz="1600" b="1" dirty="0" smtClean="0">
              <a:latin typeface="Arial" pitchFamily="34" charset="0"/>
              <a:cs typeface="Arial" pitchFamily="34" charset="0"/>
            </a:endParaRPr>
          </a:p>
          <a:p>
            <a:r>
              <a:rPr lang="es-ES" sz="1600" b="1" dirty="0" smtClean="0">
                <a:latin typeface="Arial" pitchFamily="34" charset="0"/>
                <a:cs typeface="Arial" pitchFamily="34" charset="0"/>
              </a:rPr>
              <a:t>1  Pueblo Nuevo</a:t>
            </a:r>
            <a:r>
              <a:rPr lang="es-ES" sz="1600" b="1" dirty="0">
                <a:latin typeface="Arial" pitchFamily="34" charset="0"/>
                <a:cs typeface="Arial" pitchFamily="34" charset="0"/>
              </a:rPr>
              <a:t>	 </a:t>
            </a:r>
            <a:r>
              <a:rPr lang="es-ES" sz="1600" b="1" dirty="0" smtClean="0">
                <a:latin typeface="Arial" pitchFamily="34" charset="0"/>
                <a:cs typeface="Arial" pitchFamily="34" charset="0"/>
              </a:rPr>
              <a:t>    1085 </a:t>
            </a:r>
            <a:r>
              <a:rPr lang="es-ES" sz="1600" b="1" dirty="0">
                <a:latin typeface="Arial" pitchFamily="34" charset="0"/>
                <a:cs typeface="Arial" pitchFamily="34" charset="0"/>
              </a:rPr>
              <a:t>	</a:t>
            </a:r>
          </a:p>
          <a:p>
            <a:r>
              <a:rPr lang="es-ES" sz="1600" b="1" dirty="0">
                <a:latin typeface="Arial" pitchFamily="34" charset="0"/>
                <a:cs typeface="Arial" pitchFamily="34" charset="0"/>
              </a:rPr>
              <a:t>2 </a:t>
            </a:r>
            <a:r>
              <a:rPr lang="es-ES" sz="1600" b="1" dirty="0" smtClean="0">
                <a:latin typeface="Arial" pitchFamily="34" charset="0"/>
                <a:cs typeface="Arial" pitchFamily="34" charset="0"/>
              </a:rPr>
              <a:t> Praga sacha</a:t>
            </a:r>
            <a:r>
              <a:rPr lang="es-ES" sz="1600" b="1" dirty="0">
                <a:latin typeface="Arial" pitchFamily="34" charset="0"/>
                <a:cs typeface="Arial" pitchFamily="34" charset="0"/>
              </a:rPr>
              <a:t>	</a:t>
            </a:r>
            <a:r>
              <a:rPr lang="es-ES" sz="1600" b="1" dirty="0" smtClean="0">
                <a:latin typeface="Arial" pitchFamily="34" charset="0"/>
                <a:cs typeface="Arial" pitchFamily="34" charset="0"/>
              </a:rPr>
              <a:t>     1060 </a:t>
            </a:r>
            <a:r>
              <a:rPr lang="es-ES" sz="1600" b="1" dirty="0">
                <a:latin typeface="Arial" pitchFamily="34" charset="0"/>
                <a:cs typeface="Arial" pitchFamily="34" charset="0"/>
              </a:rPr>
              <a:t>	</a:t>
            </a:r>
          </a:p>
          <a:p>
            <a:r>
              <a:rPr lang="es-ES" sz="1600" b="1" dirty="0">
                <a:latin typeface="Arial" pitchFamily="34" charset="0"/>
                <a:cs typeface="Arial" pitchFamily="34" charset="0"/>
              </a:rPr>
              <a:t>3 </a:t>
            </a:r>
            <a:r>
              <a:rPr lang="es-ES" sz="1600" b="1" dirty="0" smtClean="0">
                <a:latin typeface="Arial" pitchFamily="34" charset="0"/>
                <a:cs typeface="Arial" pitchFamily="34" charset="0"/>
              </a:rPr>
              <a:t> Sacha Runa</a:t>
            </a:r>
            <a:r>
              <a:rPr lang="es-ES" sz="1600" b="1" dirty="0">
                <a:latin typeface="Arial" pitchFamily="34" charset="0"/>
                <a:cs typeface="Arial" pitchFamily="34" charset="0"/>
              </a:rPr>
              <a:t>	</a:t>
            </a:r>
            <a:r>
              <a:rPr lang="es-ES" sz="1600" b="1" dirty="0" smtClean="0">
                <a:latin typeface="Arial" pitchFamily="34" charset="0"/>
                <a:cs typeface="Arial" pitchFamily="34" charset="0"/>
              </a:rPr>
              <a:t>     1050 </a:t>
            </a:r>
            <a:r>
              <a:rPr lang="es-ES" sz="1600" b="1" dirty="0">
                <a:latin typeface="Arial" pitchFamily="34" charset="0"/>
                <a:cs typeface="Arial" pitchFamily="34" charset="0"/>
              </a:rPr>
              <a:t>	</a:t>
            </a:r>
          </a:p>
          <a:p>
            <a:pPr>
              <a:tabLst>
                <a:tab pos="2057400" algn="l"/>
              </a:tabLst>
            </a:pPr>
            <a:r>
              <a:rPr lang="es-ES" sz="1600" b="1" dirty="0">
                <a:latin typeface="Arial" pitchFamily="34" charset="0"/>
                <a:cs typeface="Arial" pitchFamily="34" charset="0"/>
              </a:rPr>
              <a:t>4 </a:t>
            </a:r>
            <a:r>
              <a:rPr lang="es-ES" sz="1600" b="1" dirty="0" smtClean="0">
                <a:latin typeface="Arial" pitchFamily="34" charset="0"/>
                <a:cs typeface="Arial" pitchFamily="34" charset="0"/>
              </a:rPr>
              <a:t> Antes del Dique     1040</a:t>
            </a:r>
            <a:r>
              <a:rPr lang="es-ES" sz="1600" b="1" dirty="0">
                <a:latin typeface="Arial" pitchFamily="34" charset="0"/>
                <a:cs typeface="Arial" pitchFamily="34" charset="0"/>
              </a:rPr>
              <a:t>	</a:t>
            </a:r>
          </a:p>
          <a:p>
            <a:r>
              <a:rPr lang="es-ES" sz="1600" b="1" dirty="0">
                <a:latin typeface="Arial" pitchFamily="34" charset="0"/>
                <a:cs typeface="Arial" pitchFamily="34" charset="0"/>
              </a:rPr>
              <a:t>5 </a:t>
            </a:r>
            <a:r>
              <a:rPr lang="es-ES" sz="1600" b="1" dirty="0" smtClean="0">
                <a:latin typeface="Arial" pitchFamily="34" charset="0"/>
                <a:cs typeface="Arial" pitchFamily="34" charset="0"/>
              </a:rPr>
              <a:t> Dique	</a:t>
            </a:r>
            <a:r>
              <a:rPr lang="es-ES" sz="1600" b="1" dirty="0">
                <a:latin typeface="Arial" pitchFamily="34" charset="0"/>
                <a:cs typeface="Arial" pitchFamily="34" charset="0"/>
              </a:rPr>
              <a:t>	</a:t>
            </a:r>
            <a:r>
              <a:rPr lang="es-ES" sz="1600" b="1" dirty="0" smtClean="0">
                <a:latin typeface="Arial" pitchFamily="34" charset="0"/>
                <a:cs typeface="Arial" pitchFamily="34" charset="0"/>
              </a:rPr>
              <a:t>    1038 </a:t>
            </a:r>
            <a:r>
              <a:rPr lang="es-ES" sz="1600" b="1" dirty="0">
                <a:latin typeface="Arial" pitchFamily="34" charset="0"/>
                <a:cs typeface="Arial" pitchFamily="34" charset="0"/>
              </a:rPr>
              <a:t>	</a:t>
            </a:r>
          </a:p>
          <a:p>
            <a:r>
              <a:rPr lang="es-ES" sz="1600" b="1" dirty="0">
                <a:latin typeface="Arial" pitchFamily="34" charset="0"/>
                <a:cs typeface="Arial" pitchFamily="34" charset="0"/>
              </a:rPr>
              <a:t>6 </a:t>
            </a:r>
            <a:r>
              <a:rPr lang="es-ES" sz="1600" b="1" dirty="0" smtClean="0">
                <a:latin typeface="Arial" pitchFamily="34" charset="0"/>
                <a:cs typeface="Arial" pitchFamily="34" charset="0"/>
              </a:rPr>
              <a:t> Después del Dique  1037 </a:t>
            </a:r>
            <a:endParaRPr lang="es-ES" sz="1600" b="1" dirty="0">
              <a:latin typeface="Arial" pitchFamily="34" charset="0"/>
              <a:cs typeface="Arial" pitchFamily="34" charset="0"/>
            </a:endParaRPr>
          </a:p>
          <a:p>
            <a:r>
              <a:rPr lang="es-ES" sz="1600" b="1" dirty="0">
                <a:latin typeface="Arial" pitchFamily="34" charset="0"/>
                <a:cs typeface="Arial" pitchFamily="34" charset="0"/>
              </a:rPr>
              <a:t>7 </a:t>
            </a:r>
            <a:r>
              <a:rPr lang="es-ES" sz="1600" b="1" dirty="0" smtClean="0">
                <a:latin typeface="Arial" pitchFamily="34" charset="0"/>
                <a:cs typeface="Arial" pitchFamily="34" charset="0"/>
              </a:rPr>
              <a:t> Rio Bravo	     1085 </a:t>
            </a:r>
            <a:endParaRPr lang="es-ES" sz="1600" b="1" dirty="0">
              <a:latin typeface="Arial" pitchFamily="34" charset="0"/>
              <a:cs typeface="Arial" pitchFamily="34" charset="0"/>
            </a:endParaRPr>
          </a:p>
          <a:p>
            <a:r>
              <a:rPr lang="es-ES" sz="1600" b="1" dirty="0">
                <a:latin typeface="Arial" pitchFamily="34" charset="0"/>
                <a:cs typeface="Arial" pitchFamily="34" charset="0"/>
              </a:rPr>
              <a:t>8 </a:t>
            </a:r>
            <a:r>
              <a:rPr lang="es-ES" sz="1600" b="1" dirty="0" smtClean="0">
                <a:latin typeface="Arial" pitchFamily="34" charset="0"/>
                <a:cs typeface="Arial" pitchFamily="34" charset="0"/>
              </a:rPr>
              <a:t> Rio Yuxunyacu</a:t>
            </a:r>
            <a:r>
              <a:rPr lang="es-ES" sz="1600" b="1" dirty="0">
                <a:latin typeface="Arial" pitchFamily="34" charset="0"/>
                <a:cs typeface="Arial" pitchFamily="34" charset="0"/>
              </a:rPr>
              <a:t>	</a:t>
            </a:r>
            <a:r>
              <a:rPr lang="es-ES" sz="1600" b="1" dirty="0" smtClean="0">
                <a:latin typeface="Arial" pitchFamily="34" charset="0"/>
                <a:cs typeface="Arial" pitchFamily="34" charset="0"/>
              </a:rPr>
              <a:t>     1051 </a:t>
            </a:r>
            <a:r>
              <a:rPr lang="es-ES" sz="1600" b="1" dirty="0">
                <a:latin typeface="Arial" pitchFamily="34" charset="0"/>
                <a:cs typeface="Arial" pitchFamily="34" charset="0"/>
              </a:rPr>
              <a:t>	</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S" dirty="0"/>
          </a:p>
        </p:txBody>
      </p:sp>
      <p:sp>
        <p:nvSpPr>
          <p:cNvPr id="4" name="3 Título"/>
          <p:cNvSpPr>
            <a:spLocks noGrp="1"/>
          </p:cNvSpPr>
          <p:nvPr>
            <p:ph type="title"/>
          </p:nvPr>
        </p:nvSpPr>
        <p:spPr/>
        <p:txBody>
          <a:bodyPr/>
          <a:lstStyle/>
          <a:p>
            <a:r>
              <a:rPr lang="es-EC" dirty="0" smtClean="0"/>
              <a:t>RIO PÍNDO</a:t>
            </a:r>
            <a:endParaRPr lang="es-E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3286116" cy="235743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214678" y="0"/>
            <a:ext cx="2928958" cy="228599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143652" y="0"/>
            <a:ext cx="3000348" cy="235743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1" y="2357430"/>
            <a:ext cx="3318377" cy="2286016"/>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3286116" y="2357430"/>
            <a:ext cx="2857520" cy="2286016"/>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6124575" y="2357430"/>
            <a:ext cx="3019425" cy="2286016"/>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0" y="4611303"/>
            <a:ext cx="4500562" cy="2246697"/>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a:srcRect/>
          <a:stretch>
            <a:fillRect/>
          </a:stretch>
        </p:blipFill>
        <p:spPr bwMode="auto">
          <a:xfrm>
            <a:off x="4500562" y="4643446"/>
            <a:ext cx="4643438" cy="2214554"/>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ox(in)">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ox(in)">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box(in)">
                                      <p:cBhvr>
                                        <p:cTn id="23" dur="500"/>
                                        <p:tgtEl>
                                          <p:spTgt spid="307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ox(in)">
                                      <p:cBhvr>
                                        <p:cTn id="28" dur="500"/>
                                        <p:tgtEl>
                                          <p:spTgt spid="307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079"/>
                                        </p:tgtEl>
                                        <p:attrNameLst>
                                          <p:attrName>style.visibility</p:attrName>
                                        </p:attrNameLst>
                                      </p:cBhvr>
                                      <p:to>
                                        <p:strVal val="visible"/>
                                      </p:to>
                                    </p:set>
                                    <p:animEffect transition="in" filter="box(in)">
                                      <p:cBhvr>
                                        <p:cTn id="33" dur="500"/>
                                        <p:tgtEl>
                                          <p:spTgt spid="307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box(in)">
                                      <p:cBhvr>
                                        <p:cTn id="38" dur="500"/>
                                        <p:tgtEl>
                                          <p:spTgt spid="308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081"/>
                                        </p:tgtEl>
                                        <p:attrNameLst>
                                          <p:attrName>style.visibility</p:attrName>
                                        </p:attrNameLst>
                                      </p:cBhvr>
                                      <p:to>
                                        <p:strVal val="visible"/>
                                      </p:to>
                                    </p:set>
                                    <p:animEffect transition="in" filter="box(in)">
                                      <p:cBhvr>
                                        <p:cTn id="43"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605</TotalTime>
  <Words>964</Words>
  <Application>Microsoft Office PowerPoint</Application>
  <PresentationFormat>Presentación en pantalla (4:3)</PresentationFormat>
  <Paragraphs>214</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Civil</vt:lpstr>
      <vt:lpstr> ESTUDIO DE IMPACTO AMBIENTAL EX POST EN DIQUE DEL RIO PINDO EN SHELL CANTÓN MERA </vt:lpstr>
      <vt:lpstr>Diapositiva 2</vt:lpstr>
      <vt:lpstr>Objetivo General</vt:lpstr>
      <vt:lpstr>Objetivos Específicos</vt:lpstr>
      <vt:lpstr>Metodologia</vt:lpstr>
      <vt:lpstr>Métodos Utilizados</vt:lpstr>
      <vt:lpstr>Análisis de calidad ambiental de agua</vt:lpstr>
      <vt:lpstr>RIO PÍNDO</vt:lpstr>
      <vt:lpstr>Diapositiva 9</vt:lpstr>
      <vt:lpstr>Índice IiWi</vt:lpstr>
      <vt:lpstr>Afluentes</vt:lpstr>
      <vt:lpstr>Diapositiva 12</vt:lpstr>
      <vt:lpstr>Índice IiWi</vt:lpstr>
      <vt:lpstr>Caudal</vt:lpstr>
      <vt:lpstr>CAUDAL AFLUENTES</vt:lpstr>
      <vt:lpstr>CAUDAL MAXIMO DE EVACUACIÓN</vt:lpstr>
      <vt:lpstr>Caudal máximo de evacuación para un periodo de retorno de 30 años</vt:lpstr>
      <vt:lpstr>Diversidad de especies</vt:lpstr>
      <vt:lpstr>Diversidad de especies</vt:lpstr>
      <vt:lpstr>Estudio de Macroinvertebrados</vt:lpstr>
      <vt:lpstr>Aceptabilidad social del Proyecto</vt:lpstr>
      <vt:lpstr>Aceptabilidad social del Proyecto</vt:lpstr>
      <vt:lpstr>Evaluación de Impactos Ambientales</vt:lpstr>
      <vt:lpstr>Impactos sobre componentes ambientales</vt:lpstr>
      <vt:lpstr>Impactos generados por actividades</vt:lpstr>
      <vt:lpstr>Área de Influencia</vt:lpstr>
      <vt:lpstr>Plan de Manejo Ambiental</vt:lpstr>
      <vt:lpstr>Diapositiva 28</vt:lpstr>
      <vt:lpstr>Conclusiones</vt:lpstr>
      <vt:lpstr>Conclusiones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COMPUMEGA</dc:creator>
  <cp:lastModifiedBy>COMPUMEGA</cp:lastModifiedBy>
  <cp:revision>26</cp:revision>
  <dcterms:created xsi:type="dcterms:W3CDTF">2013-03-10T00:34:53Z</dcterms:created>
  <dcterms:modified xsi:type="dcterms:W3CDTF">2013-03-11T10:01:08Z</dcterms:modified>
</cp:coreProperties>
</file>