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8" r:id="rId50"/>
    <p:sldId id="307" r:id="rId51"/>
    <p:sldId id="309" r:id="rId52"/>
    <p:sldId id="310" r:id="rId53"/>
    <p:sldId id="311" r:id="rId54"/>
    <p:sldId id="312" r:id="rId55"/>
    <p:sldId id="313" r:id="rId56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D1DC6CA1-A8B9-479A-8419-41BE50AB6546}" type="datetimeFigureOut">
              <a:rPr lang="es-EC" smtClean="0"/>
              <a:t>09/10/2013</a:t>
            </a:fld>
            <a:endParaRPr lang="es-EC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D41E8C-751F-49CA-BC7C-CD2E266730B6}" type="slidenum">
              <a:rPr lang="es-EC" smtClean="0"/>
              <a:t>‹Nº›</a:t>
            </a:fld>
            <a:endParaRPr lang="es-EC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6CA1-A8B9-479A-8419-41BE50AB6546}" type="datetimeFigureOut">
              <a:rPr lang="es-EC" smtClean="0"/>
              <a:t>09/10/2013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1E8C-751F-49CA-BC7C-CD2E266730B6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6CA1-A8B9-479A-8419-41BE50AB6546}" type="datetimeFigureOut">
              <a:rPr lang="es-EC" smtClean="0"/>
              <a:t>09/10/2013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1E8C-751F-49CA-BC7C-CD2E266730B6}" type="slidenum">
              <a:rPr lang="es-EC" smtClean="0"/>
              <a:t>‹Nº›</a:t>
            </a:fld>
            <a:endParaRPr lang="es-EC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1DC6CA1-A8B9-479A-8419-41BE50AB6546}" type="datetimeFigureOut">
              <a:rPr lang="es-EC" smtClean="0"/>
              <a:t>09/10/2013</a:t>
            </a:fld>
            <a:endParaRPr lang="es-EC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D41E8C-751F-49CA-BC7C-CD2E266730B6}" type="slidenum">
              <a:rPr lang="es-EC" smtClean="0"/>
              <a:t>‹Nº›</a:t>
            </a:fld>
            <a:endParaRPr lang="es-EC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6CA1-A8B9-479A-8419-41BE50AB6546}" type="datetimeFigureOut">
              <a:rPr lang="es-EC" smtClean="0"/>
              <a:t>09/10/2013</a:t>
            </a:fld>
            <a:endParaRPr lang="es-EC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D41E8C-751F-49CA-BC7C-CD2E266730B6}" type="slidenum">
              <a:rPr lang="es-EC" smtClean="0"/>
              <a:t>‹Nº›</a:t>
            </a:fld>
            <a:endParaRPr lang="es-EC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1DC6CA1-A8B9-479A-8419-41BE50AB6546}" type="datetimeFigureOut">
              <a:rPr lang="es-EC" smtClean="0"/>
              <a:t>09/10/2013</a:t>
            </a:fld>
            <a:endParaRPr lang="es-EC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41E8C-751F-49CA-BC7C-CD2E266730B6}" type="slidenum">
              <a:rPr lang="es-EC" smtClean="0"/>
              <a:t>‹Nº›</a:t>
            </a:fld>
            <a:endParaRPr lang="es-EC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1DC6CA1-A8B9-479A-8419-41BE50AB6546}" type="datetimeFigureOut">
              <a:rPr lang="es-EC" smtClean="0"/>
              <a:t>09/10/2013</a:t>
            </a:fld>
            <a:endParaRPr lang="es-EC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D41E8C-751F-49CA-BC7C-CD2E266730B6}" type="slidenum">
              <a:rPr lang="es-EC" smtClean="0"/>
              <a:t>‹Nº›</a:t>
            </a:fld>
            <a:endParaRPr lang="es-EC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6CA1-A8B9-479A-8419-41BE50AB6546}" type="datetimeFigureOut">
              <a:rPr lang="es-EC" smtClean="0"/>
              <a:t>09/10/2013</a:t>
            </a:fld>
            <a:endParaRPr lang="es-EC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D41E8C-751F-49CA-BC7C-CD2E266730B6}" type="slidenum">
              <a:rPr lang="es-EC" smtClean="0"/>
              <a:t>‹Nº›</a:t>
            </a:fld>
            <a:endParaRPr lang="es-EC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6CA1-A8B9-479A-8419-41BE50AB6546}" type="datetimeFigureOut">
              <a:rPr lang="es-EC" smtClean="0"/>
              <a:t>09/10/2013</a:t>
            </a:fld>
            <a:endParaRPr lang="es-EC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D41E8C-751F-49CA-BC7C-CD2E266730B6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1DC6CA1-A8B9-479A-8419-41BE50AB6546}" type="datetimeFigureOut">
              <a:rPr lang="es-EC" smtClean="0"/>
              <a:t>09/10/2013</a:t>
            </a:fld>
            <a:endParaRPr lang="es-EC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D41E8C-751F-49CA-BC7C-CD2E266730B6}" type="slidenum">
              <a:rPr lang="es-EC" smtClean="0"/>
              <a:t>‹Nº›</a:t>
            </a:fld>
            <a:endParaRPr lang="es-EC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1DC6CA1-A8B9-479A-8419-41BE50AB6546}" type="datetimeFigureOut">
              <a:rPr lang="es-EC" smtClean="0"/>
              <a:t>09/10/2013</a:t>
            </a:fld>
            <a:endParaRPr lang="es-EC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CCD41E8C-751F-49CA-BC7C-CD2E266730B6}" type="slidenum">
              <a:rPr lang="es-EC" smtClean="0"/>
              <a:t>‹Nº›</a:t>
            </a:fld>
            <a:endParaRPr lang="es-EC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D1DC6CA1-A8B9-479A-8419-41BE50AB6546}" type="datetimeFigureOut">
              <a:rPr lang="es-EC" smtClean="0"/>
              <a:t>09/10/2013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CCD41E8C-751F-49CA-BC7C-CD2E266730B6}" type="slidenum">
              <a:rPr lang="es-EC" smtClean="0"/>
              <a:t>‹Nº›</a:t>
            </a:fld>
            <a:endParaRPr lang="es-EC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402673" y="643047"/>
            <a:ext cx="4673383" cy="13457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" name="0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0" r="-3955" b="-14053"/>
          <a:stretch/>
        </p:blipFill>
        <p:spPr bwMode="auto">
          <a:xfrm>
            <a:off x="471112" y="756021"/>
            <a:ext cx="4536504" cy="1224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582363" y="2636912"/>
            <a:ext cx="40511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Ingeniería Automotriz</a:t>
            </a:r>
            <a:endParaRPr lang="es-E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27584" y="3717032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/>
              <a:t>DETERMINACIÓN DE LOS NIVELES DE ILUMINACIÓN DE DIFERENTES TIPOS DE FAROS E IMPLEMENTACIÓN DE UN SISTEMA AUTOMATIZADO EN EL AUTOMÓVIL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795076" y="5528346"/>
            <a:ext cx="3812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Director:	       </a:t>
            </a:r>
            <a:r>
              <a:rPr lang="es-EC" dirty="0" smtClean="0"/>
              <a:t>Ing. </a:t>
            </a:r>
            <a:r>
              <a:rPr lang="es-EC" dirty="0" smtClean="0"/>
              <a:t>Germán </a:t>
            </a:r>
            <a:r>
              <a:rPr lang="es-EC" dirty="0" smtClean="0"/>
              <a:t>Erazo</a:t>
            </a:r>
          </a:p>
          <a:p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Codirector:</a:t>
            </a:r>
            <a:r>
              <a:rPr lang="es-EC" dirty="0" smtClean="0"/>
              <a:t>    Ing. Stalin Mena</a:t>
            </a:r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607917" y="5528346"/>
            <a:ext cx="3812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Autores:	       </a:t>
            </a:r>
            <a:r>
              <a:rPr lang="es-EC" dirty="0" smtClean="0"/>
              <a:t>Andrés Cevallos</a:t>
            </a:r>
          </a:p>
          <a:p>
            <a:r>
              <a:rPr lang="es-EC" dirty="0" smtClean="0"/>
              <a:t>	       Santiago Reina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632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4211960" y="2708920"/>
            <a:ext cx="4801408" cy="2664296"/>
          </a:xfrm>
        </p:spPr>
        <p:txBody>
          <a:bodyPr>
            <a:normAutofit/>
          </a:bodyPr>
          <a:lstStyle/>
          <a:p>
            <a:pPr lvl="0" algn="l"/>
            <a:r>
              <a:rPr lang="es-AR" sz="3200" dirty="0">
                <a:latin typeface="Calibri" pitchFamily="34" charset="0"/>
              </a:rPr>
              <a:t>Medición del ancho y el alcance de luz.- Con el uso de un </a:t>
            </a:r>
            <a:r>
              <a:rPr lang="es-AR" sz="3200" dirty="0" err="1">
                <a:latin typeface="Calibri" pitchFamily="34" charset="0"/>
              </a:rPr>
              <a:t>flexómetro</a:t>
            </a:r>
            <a:r>
              <a:rPr lang="es-AR" sz="3200" dirty="0">
                <a:latin typeface="Calibri" pitchFamily="34" charset="0"/>
              </a:rPr>
              <a:t> se midió el alcance de cada tipo de luz y el ancho de haz.</a:t>
            </a:r>
            <a:endParaRPr lang="es-EC" sz="3200" dirty="0">
              <a:latin typeface="Calibri" pitchFamily="34" charset="0"/>
            </a:endParaRPr>
          </a:p>
          <a:p>
            <a:pPr lvl="0" algn="just"/>
            <a:endParaRPr lang="es-EC" sz="3200" dirty="0">
              <a:latin typeface="Calibri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200800" cy="688261"/>
          </a:xfrm>
        </p:spPr>
        <p:txBody>
          <a:bodyPr/>
          <a:lstStyle/>
          <a:p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2683377" y="332656"/>
            <a:ext cx="52249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PRUEBAS EN FAROS</a:t>
            </a:r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05807" y="284458"/>
            <a:ext cx="1224136" cy="15121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1" y="317558"/>
            <a:ext cx="944325" cy="1406719"/>
          </a:xfrm>
          <a:prstGeom prst="rect">
            <a:avLst/>
          </a:prstGeom>
        </p:spPr>
      </p:pic>
      <p:pic>
        <p:nvPicPr>
          <p:cNvPr id="11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98" y="2564904"/>
            <a:ext cx="3524538" cy="29523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03321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423294" y="2276872"/>
            <a:ext cx="4801408" cy="2952328"/>
          </a:xfrm>
        </p:spPr>
        <p:txBody>
          <a:bodyPr>
            <a:normAutofit/>
          </a:bodyPr>
          <a:lstStyle/>
          <a:p>
            <a:pPr lvl="0" algn="just"/>
            <a:r>
              <a:rPr lang="es-AR" sz="3200" dirty="0">
                <a:latin typeface="Calibri" pitchFamily="34" charset="0"/>
              </a:rPr>
              <a:t>Forma de haz de luz.- Desde una vista aérea se captaron la forma del haz de luz en diferentes condiciones.</a:t>
            </a:r>
            <a:endParaRPr lang="es-EC" sz="3200" dirty="0">
              <a:latin typeface="Calibri" pitchFamily="34" charset="0"/>
            </a:endParaRPr>
          </a:p>
          <a:p>
            <a:pPr lvl="0" algn="just"/>
            <a:endParaRPr lang="es-EC" sz="3200" dirty="0">
              <a:latin typeface="Calibri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200800" cy="688261"/>
          </a:xfrm>
        </p:spPr>
        <p:txBody>
          <a:bodyPr/>
          <a:lstStyle/>
          <a:p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2683377" y="332656"/>
            <a:ext cx="52249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PRUEBAS EN FAROS</a:t>
            </a:r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05807" y="284458"/>
            <a:ext cx="1224136" cy="15121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1" y="317558"/>
            <a:ext cx="944325" cy="1406719"/>
          </a:xfrm>
          <a:prstGeom prst="rect">
            <a:avLst/>
          </a:prstGeom>
        </p:spPr>
      </p:pic>
      <p:pic>
        <p:nvPicPr>
          <p:cNvPr id="9" name="0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6" r="19976" b="45669"/>
          <a:stretch/>
        </p:blipFill>
        <p:spPr bwMode="auto">
          <a:xfrm>
            <a:off x="5631547" y="4077072"/>
            <a:ext cx="3190875" cy="2372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787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209338" y="1844824"/>
            <a:ext cx="8293276" cy="2736304"/>
          </a:xfrm>
        </p:spPr>
        <p:txBody>
          <a:bodyPr>
            <a:normAutofit/>
          </a:bodyPr>
          <a:lstStyle/>
          <a:p>
            <a:pPr lvl="0" algn="just"/>
            <a:r>
              <a:rPr lang="es-AR" sz="3200" dirty="0">
                <a:latin typeface="Calibri" pitchFamily="34" charset="0"/>
              </a:rPr>
              <a:t>Pruebas de consumo de energía</a:t>
            </a:r>
            <a:r>
              <a:rPr lang="es-AR" sz="3200" dirty="0" smtClean="0">
                <a:latin typeface="Calibri" pitchFamily="34" charset="0"/>
              </a:rPr>
              <a:t>.- Con </a:t>
            </a:r>
            <a:r>
              <a:rPr lang="es-AR" sz="3200" dirty="0">
                <a:latin typeface="Calibri" pitchFamily="34" charset="0"/>
              </a:rPr>
              <a:t>un multímetro digital se realizaron pruebas de consumo de energía en diferentes condiciones para obtener la potencia requerida de cada tipo de luminaria.</a:t>
            </a:r>
            <a:endParaRPr lang="es-EC" sz="3200" dirty="0">
              <a:latin typeface="Calibri" pitchFamily="34" charset="0"/>
            </a:endParaRPr>
          </a:p>
          <a:p>
            <a:pPr lvl="0" algn="just"/>
            <a:endParaRPr lang="es-EC" sz="3200" dirty="0">
              <a:latin typeface="Calibri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200800" cy="688261"/>
          </a:xfrm>
        </p:spPr>
        <p:txBody>
          <a:bodyPr/>
          <a:lstStyle/>
          <a:p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2683377" y="332656"/>
            <a:ext cx="52249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PRUEBAS EN FAROS</a:t>
            </a:r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05807" y="284458"/>
            <a:ext cx="1224136" cy="15121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1" y="317558"/>
            <a:ext cx="944325" cy="1406719"/>
          </a:xfrm>
          <a:prstGeom prst="rect">
            <a:avLst/>
          </a:prstGeom>
        </p:spPr>
      </p:pic>
      <p:pic>
        <p:nvPicPr>
          <p:cNvPr id="10" name="9 Imagen" descr="D:\ANDREJER\Documentos\ESPE\TESIS\FOTOS TESIS\DSC006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49080"/>
            <a:ext cx="3282444" cy="23557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019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305807" y="2132856"/>
            <a:ext cx="4482217" cy="4152654"/>
          </a:xfrm>
        </p:spPr>
        <p:txBody>
          <a:bodyPr>
            <a:normAutofit/>
          </a:bodyPr>
          <a:lstStyle/>
          <a:p>
            <a:pPr lvl="0" algn="just"/>
            <a:r>
              <a:rPr lang="es-AR" sz="3200" dirty="0">
                <a:latin typeface="Calibri" pitchFamily="34" charset="0"/>
              </a:rPr>
              <a:t>Pruebas de temperatura de bulbo.- Con un termómetro digital se obtuvo las curvas de temperatura en función del tiempo de cada uno de los faros.</a:t>
            </a:r>
            <a:endParaRPr lang="es-EC" sz="3200" dirty="0">
              <a:latin typeface="Calibri" pitchFamily="34" charset="0"/>
            </a:endParaRPr>
          </a:p>
          <a:p>
            <a:pPr lvl="0" algn="just"/>
            <a:endParaRPr lang="es-EC" sz="3200" dirty="0">
              <a:latin typeface="Calibri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200800" cy="688261"/>
          </a:xfrm>
        </p:spPr>
        <p:txBody>
          <a:bodyPr/>
          <a:lstStyle/>
          <a:p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2683377" y="332656"/>
            <a:ext cx="52249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PRUEBAS EN FAROS</a:t>
            </a:r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05807" y="284458"/>
            <a:ext cx="1224136" cy="15121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1" y="317558"/>
            <a:ext cx="944325" cy="1406719"/>
          </a:xfrm>
          <a:prstGeom prst="rect">
            <a:avLst/>
          </a:prstGeom>
        </p:spPr>
      </p:pic>
      <p:pic>
        <p:nvPicPr>
          <p:cNvPr id="9" name="8 Imagen" descr="D:\ANDREJER\Documentos\ESPE\TESIS\FOTOS TESIS\DSC0059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393" y="2420888"/>
            <a:ext cx="3528392" cy="2664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4853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305807" y="1916832"/>
            <a:ext cx="8082617" cy="4152654"/>
          </a:xfrm>
        </p:spPr>
        <p:txBody>
          <a:bodyPr>
            <a:normAutofit/>
          </a:bodyPr>
          <a:lstStyle/>
          <a:p>
            <a:pPr lvl="0" algn="just"/>
            <a:r>
              <a:rPr lang="en-US" sz="3200" dirty="0" err="1" smtClean="0">
                <a:latin typeface="Calibri" pitchFamily="34" charset="0"/>
              </a:rPr>
              <a:t>Pruebas</a:t>
            </a:r>
            <a:r>
              <a:rPr lang="en-US" sz="3200" dirty="0" smtClean="0">
                <a:latin typeface="Calibri" pitchFamily="34" charset="0"/>
              </a:rPr>
              <a:t> de </a:t>
            </a:r>
            <a:r>
              <a:rPr lang="en-US" sz="3200" dirty="0" err="1" smtClean="0">
                <a:latin typeface="Calibri" pitchFamily="34" charset="0"/>
              </a:rPr>
              <a:t>Luminosidad</a:t>
            </a:r>
            <a:r>
              <a:rPr lang="en-US" sz="3200" dirty="0" smtClean="0">
                <a:latin typeface="Calibri" pitchFamily="34" charset="0"/>
              </a:rPr>
              <a:t>:</a:t>
            </a:r>
            <a:endParaRPr lang="es-EC" sz="3200" dirty="0">
              <a:latin typeface="Calibri" pitchFamily="34" charset="0"/>
            </a:endParaRPr>
          </a:p>
          <a:p>
            <a:pPr lvl="0" algn="just"/>
            <a:endParaRPr lang="es-EC" sz="3200" dirty="0">
              <a:latin typeface="Calibri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200800" cy="688261"/>
          </a:xfrm>
        </p:spPr>
        <p:txBody>
          <a:bodyPr/>
          <a:lstStyle/>
          <a:p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3500206" y="332656"/>
            <a:ext cx="35913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RESULTADOS</a:t>
            </a:r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05807" y="284458"/>
            <a:ext cx="1224136" cy="15121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1" y="317558"/>
            <a:ext cx="944325" cy="1406719"/>
          </a:xfrm>
          <a:prstGeom prst="rect">
            <a:avLst/>
          </a:prstGeom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0" t="36370" r="23192" b="18455"/>
          <a:stretch/>
        </p:blipFill>
        <p:spPr bwMode="auto">
          <a:xfrm>
            <a:off x="525780" y="2552701"/>
            <a:ext cx="801624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78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305807" y="1796626"/>
            <a:ext cx="8082617" cy="4152654"/>
          </a:xfrm>
        </p:spPr>
        <p:txBody>
          <a:bodyPr>
            <a:normAutofit/>
          </a:bodyPr>
          <a:lstStyle/>
          <a:p>
            <a:pPr lvl="0" algn="just"/>
            <a:r>
              <a:rPr lang="en-US" sz="3200" dirty="0" err="1" smtClean="0">
                <a:latin typeface="Calibri" pitchFamily="34" charset="0"/>
              </a:rPr>
              <a:t>Medición</a:t>
            </a:r>
            <a:r>
              <a:rPr lang="en-US" sz="3200" dirty="0" smtClean="0">
                <a:latin typeface="Calibri" pitchFamily="34" charset="0"/>
              </a:rPr>
              <a:t> de </a:t>
            </a:r>
            <a:r>
              <a:rPr lang="en-US" sz="3200" dirty="0" err="1" smtClean="0">
                <a:latin typeface="Calibri" pitchFamily="34" charset="0"/>
              </a:rPr>
              <a:t>ancho</a:t>
            </a:r>
            <a:r>
              <a:rPr lang="en-US" sz="3200" dirty="0" smtClean="0">
                <a:latin typeface="Calibri" pitchFamily="34" charset="0"/>
              </a:rPr>
              <a:t> y </a:t>
            </a:r>
            <a:r>
              <a:rPr lang="en-US" sz="3200" dirty="0" err="1" smtClean="0">
                <a:latin typeface="Calibri" pitchFamily="34" charset="0"/>
              </a:rPr>
              <a:t>alcance</a:t>
            </a:r>
            <a:r>
              <a:rPr lang="en-US" sz="3200" dirty="0" smtClean="0">
                <a:latin typeface="Calibri" pitchFamily="34" charset="0"/>
              </a:rPr>
              <a:t> de </a:t>
            </a:r>
            <a:r>
              <a:rPr lang="en-US" sz="3200" dirty="0" err="1" smtClean="0">
                <a:latin typeface="Calibri" pitchFamily="34" charset="0"/>
              </a:rPr>
              <a:t>luz</a:t>
            </a:r>
            <a:r>
              <a:rPr lang="en-US" sz="3200" dirty="0" smtClean="0">
                <a:latin typeface="Calibri" pitchFamily="34" charset="0"/>
              </a:rPr>
              <a:t>:</a:t>
            </a:r>
            <a:endParaRPr lang="es-EC" sz="3200" dirty="0">
              <a:latin typeface="Calibri" pitchFamily="34" charset="0"/>
            </a:endParaRPr>
          </a:p>
          <a:p>
            <a:pPr lvl="0" algn="just"/>
            <a:endParaRPr lang="es-EC" sz="3200" dirty="0">
              <a:latin typeface="Calibri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200800" cy="688261"/>
          </a:xfrm>
        </p:spPr>
        <p:txBody>
          <a:bodyPr/>
          <a:lstStyle/>
          <a:p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3500206" y="332656"/>
            <a:ext cx="35913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RESULTADOS</a:t>
            </a:r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05807" y="284458"/>
            <a:ext cx="1224136" cy="15121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1" y="317558"/>
            <a:ext cx="944325" cy="140671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7" t="37326" r="24841" b="19792"/>
          <a:stretch/>
        </p:blipFill>
        <p:spPr bwMode="auto">
          <a:xfrm>
            <a:off x="445711" y="2564904"/>
            <a:ext cx="3888432" cy="203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2" t="37674" r="25012" b="19271"/>
          <a:stretch/>
        </p:blipFill>
        <p:spPr bwMode="auto">
          <a:xfrm>
            <a:off x="4572000" y="2517779"/>
            <a:ext cx="3971420" cy="209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2" t="37847" r="24915" b="19445"/>
          <a:stretch/>
        </p:blipFill>
        <p:spPr bwMode="auto">
          <a:xfrm>
            <a:off x="471343" y="4723855"/>
            <a:ext cx="3862800" cy="20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7" t="47064" r="24764" b="17140"/>
          <a:stretch/>
        </p:blipFill>
        <p:spPr bwMode="auto">
          <a:xfrm>
            <a:off x="4572000" y="4723855"/>
            <a:ext cx="3971420" cy="20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75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305807" y="1796626"/>
            <a:ext cx="8082617" cy="4152654"/>
          </a:xfrm>
        </p:spPr>
        <p:txBody>
          <a:bodyPr>
            <a:normAutofit/>
          </a:bodyPr>
          <a:lstStyle/>
          <a:p>
            <a:pPr lvl="0" algn="just"/>
            <a:r>
              <a:rPr lang="es-AR" sz="3200" dirty="0">
                <a:latin typeface="Calibri" pitchFamily="34" charset="0"/>
              </a:rPr>
              <a:t>Forma de haz de </a:t>
            </a:r>
            <a:r>
              <a:rPr lang="es-AR" sz="3200" dirty="0" smtClean="0">
                <a:latin typeface="Calibri" pitchFamily="34" charset="0"/>
              </a:rPr>
              <a:t>luz:</a:t>
            </a:r>
            <a:endParaRPr lang="es-EC" sz="3200" dirty="0">
              <a:latin typeface="Calibri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200800" cy="688261"/>
          </a:xfrm>
        </p:spPr>
        <p:txBody>
          <a:bodyPr/>
          <a:lstStyle/>
          <a:p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3500206" y="332656"/>
            <a:ext cx="35913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RESULTADOS</a:t>
            </a:r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05807" y="284458"/>
            <a:ext cx="1224136" cy="15121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1" y="317558"/>
            <a:ext cx="944325" cy="1406719"/>
          </a:xfrm>
          <a:prstGeom prst="rect">
            <a:avLst/>
          </a:prstGeom>
        </p:spPr>
      </p:pic>
      <p:pic>
        <p:nvPicPr>
          <p:cNvPr id="11" name="10 Imagen" descr="D:\ANDREJER\Documentos\ESPE\TESIS\FOTOS TESIS\poderosa\DSC008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94" y="2420888"/>
            <a:ext cx="3052101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11 Imagen" descr="D:\ANDREJER\Documentos\ESPE\TESIS\FOTOS TESIS\haz de luz\DSC0078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698" y="2286873"/>
            <a:ext cx="3301702" cy="236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12 Imagen" descr="D:\ANDREJER\Documentos\ESPE\TESIS\FOTOS TESIS\haz de luz\DSC0078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94" y="4221088"/>
            <a:ext cx="3147060" cy="2361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0 Imagen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6" t="13018" r="19976" b="45669"/>
          <a:stretch/>
        </p:blipFill>
        <p:spPr bwMode="auto">
          <a:xfrm>
            <a:off x="4870698" y="4221088"/>
            <a:ext cx="3301702" cy="2348815"/>
          </a:xfrm>
          <a:prstGeom prst="rect">
            <a:avLst/>
          </a:prstGeom>
          <a:ln w="127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636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328758" y="1796626"/>
            <a:ext cx="8082617" cy="4152654"/>
          </a:xfrm>
        </p:spPr>
        <p:txBody>
          <a:bodyPr>
            <a:normAutofit/>
          </a:bodyPr>
          <a:lstStyle/>
          <a:p>
            <a:pPr lvl="0" algn="just"/>
            <a:r>
              <a:rPr lang="es-AR" sz="3200" dirty="0" smtClean="0">
                <a:latin typeface="Calibri" pitchFamily="34" charset="0"/>
              </a:rPr>
              <a:t>Temperatura del bulbo:</a:t>
            </a:r>
            <a:endParaRPr lang="es-EC" sz="3200" dirty="0">
              <a:latin typeface="Calibri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200800" cy="688261"/>
          </a:xfrm>
        </p:spPr>
        <p:txBody>
          <a:bodyPr/>
          <a:lstStyle/>
          <a:p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3500206" y="332656"/>
            <a:ext cx="35913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RESULTADOS</a:t>
            </a:r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05807" y="284458"/>
            <a:ext cx="1224136" cy="15121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1" y="317558"/>
            <a:ext cx="944325" cy="140671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3" t="34921" r="27714" b="20238"/>
          <a:stretch/>
        </p:blipFill>
        <p:spPr bwMode="auto">
          <a:xfrm>
            <a:off x="445711" y="2535178"/>
            <a:ext cx="4287110" cy="2721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3" t="29072" r="25189" b="22443"/>
          <a:stretch/>
        </p:blipFill>
        <p:spPr bwMode="auto">
          <a:xfrm>
            <a:off x="4860032" y="3954417"/>
            <a:ext cx="4171599" cy="260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82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328758" y="1796626"/>
            <a:ext cx="8082617" cy="4152654"/>
          </a:xfrm>
        </p:spPr>
        <p:txBody>
          <a:bodyPr>
            <a:normAutofit/>
          </a:bodyPr>
          <a:lstStyle/>
          <a:p>
            <a:pPr lvl="0" algn="just"/>
            <a:r>
              <a:rPr lang="es-AR" sz="3200" dirty="0" smtClean="0">
                <a:latin typeface="Calibri" pitchFamily="34" charset="0"/>
              </a:rPr>
              <a:t>Temperatura del bulbo:</a:t>
            </a:r>
            <a:endParaRPr lang="es-EC" sz="3200" dirty="0">
              <a:latin typeface="Calibri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200800" cy="688261"/>
          </a:xfrm>
        </p:spPr>
        <p:txBody>
          <a:bodyPr/>
          <a:lstStyle/>
          <a:p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3500206" y="332656"/>
            <a:ext cx="35913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RESULTADOS</a:t>
            </a:r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05807" y="284458"/>
            <a:ext cx="1224136" cy="15121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1" y="317558"/>
            <a:ext cx="944325" cy="140671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9" t="28770" r="25594" b="13691"/>
          <a:stretch/>
        </p:blipFill>
        <p:spPr bwMode="auto">
          <a:xfrm>
            <a:off x="445711" y="3789040"/>
            <a:ext cx="3884893" cy="283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6" t="32292" r="28490" b="17140"/>
          <a:stretch/>
        </p:blipFill>
        <p:spPr bwMode="auto">
          <a:xfrm>
            <a:off x="4499992" y="2327920"/>
            <a:ext cx="4304542" cy="319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35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328758" y="1796626"/>
            <a:ext cx="8082617" cy="4152654"/>
          </a:xfrm>
        </p:spPr>
        <p:txBody>
          <a:bodyPr>
            <a:normAutofit/>
          </a:bodyPr>
          <a:lstStyle/>
          <a:p>
            <a:pPr lvl="0" algn="just"/>
            <a:r>
              <a:rPr lang="es-AR" sz="3200" dirty="0" smtClean="0">
                <a:latin typeface="Calibri" pitchFamily="34" charset="0"/>
              </a:rPr>
              <a:t>Eficacia del Faro:</a:t>
            </a:r>
          </a:p>
          <a:p>
            <a:pPr lvl="0" algn="just"/>
            <a:r>
              <a:rPr lang="es-AR" sz="3200" dirty="0">
                <a:latin typeface="Calibri" pitchFamily="34" charset="0"/>
              </a:rPr>
              <a:t>Tomando en cuenta la potencia obtenida con la medición del consumo de corriente y la caída de voltaje en cada lámpara, se calcula la eficacia y eficiencia luminosa de cada </a:t>
            </a:r>
            <a:r>
              <a:rPr lang="es-AR" sz="3200" dirty="0" smtClean="0">
                <a:latin typeface="Calibri" pitchFamily="34" charset="0"/>
              </a:rPr>
              <a:t>lámpara, con las siguientes fórmulas:</a:t>
            </a:r>
          </a:p>
          <a:p>
            <a:pPr lvl="0" algn="just"/>
            <a:endParaRPr lang="es-EC" sz="3200" dirty="0">
              <a:latin typeface="Calibri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200800" cy="688261"/>
          </a:xfrm>
        </p:spPr>
        <p:txBody>
          <a:bodyPr/>
          <a:lstStyle/>
          <a:p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3500206" y="332656"/>
            <a:ext cx="35913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RESULTADOS</a:t>
            </a:r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05807" y="284458"/>
            <a:ext cx="1224136" cy="15121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1" y="317558"/>
            <a:ext cx="944325" cy="14067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Rectángulo"/>
              <p:cNvSpPr/>
              <p:nvPr/>
            </p:nvSpPr>
            <p:spPr>
              <a:xfrm>
                <a:off x="1529943" y="5259243"/>
                <a:ext cx="1440160" cy="896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2800">
                          <a:latin typeface="Cambria Math"/>
                        </a:rPr>
                        <m:t>ρ</m:t>
                      </m:r>
                      <m:r>
                        <a:rPr lang="es-ES" sz="28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ES" sz="2800">
                              <a:latin typeface="Cambria Math"/>
                            </a:rPr>
                            <m:t>Φ</m:t>
                          </m:r>
                        </m:num>
                        <m:den>
                          <m:r>
                            <a:rPr lang="es-ES" sz="2800" i="1">
                              <a:latin typeface="Cambria Math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es-EC" sz="2800" dirty="0"/>
              </a:p>
            </p:txBody>
          </p:sp>
        </mc:Choice>
        <mc:Fallback xmlns="">
          <p:sp>
            <p:nvSpPr>
              <p:cNvPr id="3" name="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943" y="5259243"/>
                <a:ext cx="1440160" cy="8961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Rectángulo"/>
          <p:cNvSpPr/>
          <p:nvPr/>
        </p:nvSpPr>
        <p:spPr>
          <a:xfrm>
            <a:off x="4283968" y="4966856"/>
            <a:ext cx="48860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>
                <a:latin typeface="Calibri" pitchFamily="34" charset="0"/>
              </a:rPr>
              <a:t>Eficacia luminosa (ρ</a:t>
            </a:r>
            <a:r>
              <a:rPr lang="es-ES" sz="3200" dirty="0" smtClean="0">
                <a:latin typeface="Calibri" pitchFamily="34" charset="0"/>
              </a:rPr>
              <a:t>) [lm/W]</a:t>
            </a:r>
            <a:endParaRPr lang="es-EC" sz="3200" dirty="0">
              <a:latin typeface="Calibri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283968" y="549696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2800" dirty="0">
                <a:latin typeface="Calibri" pitchFamily="34" charset="0"/>
              </a:rPr>
              <a:t>Potencia (P) </a:t>
            </a:r>
            <a:r>
              <a:rPr lang="es-EC" sz="2800" dirty="0" smtClean="0">
                <a:latin typeface="Calibri" pitchFamily="34" charset="0"/>
              </a:rPr>
              <a:t> [W]</a:t>
            </a:r>
            <a:endParaRPr lang="es-EC" sz="2800" dirty="0">
              <a:latin typeface="Calibri" pitchFamily="34" charset="0"/>
            </a:endParaRPr>
          </a:p>
          <a:p>
            <a:r>
              <a:rPr lang="es-EC" sz="2800" dirty="0" smtClean="0">
                <a:latin typeface="Calibri" pitchFamily="34" charset="0"/>
              </a:rPr>
              <a:t>Flujo </a:t>
            </a:r>
            <a:r>
              <a:rPr lang="es-EC" sz="2800" dirty="0">
                <a:latin typeface="Calibri" pitchFamily="34" charset="0"/>
              </a:rPr>
              <a:t>luminoso (</a:t>
            </a:r>
            <a:r>
              <a:rPr lang="es-ES" sz="2800" dirty="0">
                <a:latin typeface="Calibri" pitchFamily="34" charset="0"/>
              </a:rPr>
              <a:t>Φ</a:t>
            </a:r>
            <a:r>
              <a:rPr lang="es-EC" sz="2800" dirty="0">
                <a:latin typeface="Calibri" pitchFamily="34" charset="0"/>
              </a:rPr>
              <a:t>) </a:t>
            </a:r>
            <a:r>
              <a:rPr lang="es-EC" sz="2800" dirty="0" smtClean="0">
                <a:latin typeface="Calibri" pitchFamily="34" charset="0"/>
              </a:rPr>
              <a:t>[lm]</a:t>
            </a:r>
            <a:endParaRPr lang="es-EC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43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05807" y="284458"/>
            <a:ext cx="1224136" cy="15121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es-ES" sz="3200" dirty="0">
                <a:latin typeface="Calibri" pitchFamily="34" charset="0"/>
              </a:rPr>
              <a:t>Determinar  los niveles de iluminación de diferentes tipos de faros e implementar un sistema automatizado en el automóvil para mejorar los niveles de seguridad y conducción en ambientes </a:t>
            </a:r>
            <a:r>
              <a:rPr lang="es-ES" sz="3200" dirty="0" smtClean="0">
                <a:latin typeface="Calibri" pitchFamily="34" charset="0"/>
              </a:rPr>
              <a:t>nocturnos, </a:t>
            </a:r>
            <a:r>
              <a:rPr lang="es-ES" sz="3200" dirty="0">
                <a:latin typeface="Calibri" pitchFamily="34" charset="0"/>
              </a:rPr>
              <a:t>reduciendo el porcentaje de accidentes de tránsito</a:t>
            </a:r>
            <a:r>
              <a:rPr lang="es-ES" sz="3200" dirty="0" smtClean="0">
                <a:latin typeface="Calibri" pitchFamily="34" charset="0"/>
              </a:rPr>
              <a:t>.</a:t>
            </a:r>
            <a:endParaRPr lang="es-EC" sz="3200" dirty="0">
              <a:latin typeface="Calibri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907704" y="332656"/>
            <a:ext cx="6768752" cy="70104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2563298" y="332656"/>
            <a:ext cx="54650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OBJETIVO GENERAL</a:t>
            </a:r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1" y="317558"/>
            <a:ext cx="944325" cy="140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3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328758" y="1796626"/>
            <a:ext cx="8082617" cy="4152654"/>
          </a:xfrm>
        </p:spPr>
        <p:txBody>
          <a:bodyPr>
            <a:normAutofit/>
          </a:bodyPr>
          <a:lstStyle/>
          <a:p>
            <a:pPr lvl="0" algn="just"/>
            <a:r>
              <a:rPr lang="es-AR" sz="3200" dirty="0" smtClean="0">
                <a:latin typeface="Calibri" pitchFamily="34" charset="0"/>
              </a:rPr>
              <a:t>Eficiencia del Faro:</a:t>
            </a:r>
          </a:p>
          <a:p>
            <a:pPr algn="just"/>
            <a:r>
              <a:rPr lang="es-ES" sz="3200" dirty="0">
                <a:latin typeface="Calibri" pitchFamily="34" charset="0"/>
              </a:rPr>
              <a:t>Para calcular la eficiencia luminosa se hace una relación considerando que la eficacia luminosa máxima 673 lm/W corresponde a una eficiencia del 100%.</a:t>
            </a:r>
            <a:endParaRPr lang="es-EC" sz="3200" dirty="0">
              <a:latin typeface="Calibri" pitchFamily="34" charset="0"/>
            </a:endParaRPr>
          </a:p>
          <a:p>
            <a:pPr lvl="0" algn="just"/>
            <a:endParaRPr lang="es-AR" sz="3200" dirty="0" smtClean="0">
              <a:latin typeface="Calibri" pitchFamily="34" charset="0"/>
            </a:endParaRPr>
          </a:p>
          <a:p>
            <a:pPr lvl="0" algn="just"/>
            <a:endParaRPr lang="es-EC" sz="3200" dirty="0">
              <a:latin typeface="Calibri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200800" cy="688261"/>
          </a:xfrm>
        </p:spPr>
        <p:txBody>
          <a:bodyPr/>
          <a:lstStyle/>
          <a:p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3500206" y="332656"/>
            <a:ext cx="35913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RESULTADOS</a:t>
            </a:r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05807" y="284458"/>
            <a:ext cx="1224136" cy="15121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1" y="317558"/>
            <a:ext cx="944325" cy="14067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Rectángulo"/>
              <p:cNvSpPr/>
              <p:nvPr/>
            </p:nvSpPr>
            <p:spPr>
              <a:xfrm>
                <a:off x="3347864" y="4929409"/>
                <a:ext cx="2220480" cy="1100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>
                          <a:latin typeface="Cambria Math"/>
                        </a:rPr>
                        <m:t>ƞ=</m:t>
                      </m:r>
                      <m:f>
                        <m:fPr>
                          <m:ctrlPr>
                            <a:rPr lang="es-EC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ES" sz="3200">
                              <a:latin typeface="Cambria Math"/>
                            </a:rPr>
                            <m:t>ρ</m:t>
                          </m:r>
                          <m:r>
                            <a:rPr lang="es-ES" sz="3200">
                              <a:latin typeface="Cambria Math"/>
                            </a:rPr>
                            <m:t>∙100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s-ES" sz="3200">
                              <a:latin typeface="Cambria Math"/>
                            </a:rPr>
                            <m:t>ρ</m:t>
                          </m:r>
                          <m:r>
                            <a:rPr lang="es-ES" sz="320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C" sz="3200">
                              <a:latin typeface="Cambria Math"/>
                            </a:rPr>
                            <m:t>m</m:t>
                          </m:r>
                          <m:r>
                            <a:rPr lang="es-EC" sz="3200">
                              <a:latin typeface="Cambria Math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es-EC" sz="3200">
                              <a:latin typeface="Cambria Math"/>
                            </a:rPr>
                            <m:t>x</m:t>
                          </m:r>
                        </m:den>
                      </m:f>
                    </m:oMath>
                  </m:oMathPara>
                </a14:m>
                <a:endParaRPr lang="es-EC" sz="3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0" name="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4929409"/>
                <a:ext cx="2220480" cy="11008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561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328758" y="1796626"/>
            <a:ext cx="8082617" cy="4152654"/>
          </a:xfrm>
        </p:spPr>
        <p:txBody>
          <a:bodyPr>
            <a:normAutofit/>
          </a:bodyPr>
          <a:lstStyle/>
          <a:p>
            <a:pPr lvl="0" algn="just"/>
            <a:r>
              <a:rPr lang="es-AR" sz="3200" dirty="0" smtClean="0">
                <a:latin typeface="Calibri" pitchFamily="34" charset="0"/>
              </a:rPr>
              <a:t>Eficiencia del Faro: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200800" cy="688261"/>
          </a:xfrm>
        </p:spPr>
        <p:txBody>
          <a:bodyPr/>
          <a:lstStyle/>
          <a:p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3500206" y="332656"/>
            <a:ext cx="35913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RESULTADOS</a:t>
            </a:r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05807" y="284458"/>
            <a:ext cx="1224136" cy="15121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1" y="317558"/>
            <a:ext cx="944325" cy="1406719"/>
          </a:xfrm>
          <a:prstGeom prst="rect">
            <a:avLst/>
          </a:prstGeom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2" t="27685" r="29556" b="16382"/>
          <a:stretch/>
        </p:blipFill>
        <p:spPr bwMode="auto">
          <a:xfrm>
            <a:off x="827584" y="2420888"/>
            <a:ext cx="7550728" cy="409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2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328758" y="1796626"/>
            <a:ext cx="8082617" cy="4152654"/>
          </a:xfrm>
        </p:spPr>
        <p:txBody>
          <a:bodyPr>
            <a:normAutofit/>
          </a:bodyPr>
          <a:lstStyle/>
          <a:p>
            <a:pPr lvl="0" algn="just"/>
            <a:r>
              <a:rPr lang="es-AR" sz="3200" dirty="0" smtClean="0">
                <a:latin typeface="Calibri" pitchFamily="34" charset="0"/>
              </a:rPr>
              <a:t>Eficiencia del Faro: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200800" cy="688261"/>
          </a:xfrm>
        </p:spPr>
        <p:txBody>
          <a:bodyPr/>
          <a:lstStyle/>
          <a:p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3500206" y="332656"/>
            <a:ext cx="35913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RESULTADOS</a:t>
            </a:r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05807" y="284458"/>
            <a:ext cx="1224136" cy="15121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1" y="317558"/>
            <a:ext cx="944325" cy="1406719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6" t="31349" r="29722" b="26587"/>
          <a:stretch/>
        </p:blipFill>
        <p:spPr bwMode="auto">
          <a:xfrm>
            <a:off x="631358" y="2780928"/>
            <a:ext cx="806217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0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445711" y="2177480"/>
            <a:ext cx="7965664" cy="4680520"/>
          </a:xfrm>
        </p:spPr>
        <p:txBody>
          <a:bodyPr>
            <a:normAutofit/>
          </a:bodyPr>
          <a:lstStyle/>
          <a:p>
            <a:pPr marL="457200" lvl="0" indent="-457200" algn="just">
              <a:buFont typeface="Arial" pitchFamily="34" charset="0"/>
              <a:buChar char="•"/>
            </a:pPr>
            <a:r>
              <a:rPr lang="es-AR" sz="3200" dirty="0">
                <a:latin typeface="Calibri" pitchFamily="34" charset="0"/>
              </a:rPr>
              <a:t>E</a:t>
            </a:r>
            <a:r>
              <a:rPr lang="es-AR" sz="3200" dirty="0" smtClean="0">
                <a:latin typeface="Calibri" pitchFamily="34" charset="0"/>
              </a:rPr>
              <a:t>xcelente </a:t>
            </a:r>
            <a:r>
              <a:rPr lang="es-AR" sz="3200" dirty="0">
                <a:latin typeface="Calibri" pitchFamily="34" charset="0"/>
              </a:rPr>
              <a:t>iluminación en distancias </a:t>
            </a:r>
            <a:r>
              <a:rPr lang="es-AR" sz="3200" dirty="0" smtClean="0">
                <a:latin typeface="Calibri" pitchFamily="34" charset="0"/>
              </a:rPr>
              <a:t>cortas.</a:t>
            </a: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s-AR" sz="3200" dirty="0">
                <a:latin typeface="Calibri" pitchFamily="34" charset="0"/>
              </a:rPr>
              <a:t>R</a:t>
            </a:r>
            <a:r>
              <a:rPr lang="es-AR" sz="3200" dirty="0" smtClean="0">
                <a:latin typeface="Calibri" pitchFamily="34" charset="0"/>
              </a:rPr>
              <a:t>educido </a:t>
            </a:r>
            <a:r>
              <a:rPr lang="es-AR" sz="3200" dirty="0">
                <a:latin typeface="Calibri" pitchFamily="34" charset="0"/>
              </a:rPr>
              <a:t>consumo de </a:t>
            </a:r>
            <a:r>
              <a:rPr lang="es-AR" sz="3200" dirty="0" smtClean="0">
                <a:latin typeface="Calibri" pitchFamily="34" charset="0"/>
              </a:rPr>
              <a:t>potencia</a:t>
            </a:r>
            <a:endParaRPr lang="es-EC" sz="3200" dirty="0">
              <a:latin typeface="Calibri" pitchFamily="34" charset="0"/>
            </a:endParaRP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s-AR" sz="3200" dirty="0" smtClean="0">
                <a:latin typeface="Calibri" pitchFamily="34" charset="0"/>
              </a:rPr>
              <a:t>Se </a:t>
            </a:r>
            <a:r>
              <a:rPr lang="es-AR" sz="3200" dirty="0">
                <a:latin typeface="Calibri" pitchFamily="34" charset="0"/>
              </a:rPr>
              <a:t>optó por colocar 3 </a:t>
            </a:r>
            <a:r>
              <a:rPr lang="es-AR" sz="3200" dirty="0" smtClean="0">
                <a:latin typeface="Calibri" pitchFamily="34" charset="0"/>
              </a:rPr>
              <a:t>lámparas. </a:t>
            </a: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s-AR" sz="3200" dirty="0" smtClean="0">
                <a:latin typeface="Calibri" pitchFamily="34" charset="0"/>
              </a:rPr>
              <a:t>Diseño </a:t>
            </a:r>
            <a:r>
              <a:rPr lang="es-AR" sz="3200" dirty="0">
                <a:latin typeface="Calibri" pitchFamily="34" charset="0"/>
              </a:rPr>
              <a:t>del cristal </a:t>
            </a:r>
            <a:r>
              <a:rPr lang="es-AR" sz="3200" dirty="0" smtClean="0">
                <a:latin typeface="Calibri" pitchFamily="34" charset="0"/>
              </a:rPr>
              <a:t>tallado.</a:t>
            </a: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s-AR" sz="3200" dirty="0" smtClean="0">
                <a:latin typeface="Calibri" pitchFamily="34" charset="0"/>
              </a:rPr>
              <a:t>Graduable </a:t>
            </a:r>
            <a:r>
              <a:rPr lang="es-AR" sz="3200" dirty="0">
                <a:latin typeface="Calibri" pitchFamily="34" charset="0"/>
              </a:rPr>
              <a:t>y </a:t>
            </a:r>
            <a:r>
              <a:rPr lang="es-AR" sz="3200" dirty="0" smtClean="0">
                <a:latin typeface="Calibri" pitchFamily="34" charset="0"/>
              </a:rPr>
              <a:t>modulable.</a:t>
            </a: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s-AR" sz="3200" dirty="0" smtClean="0">
                <a:latin typeface="Calibri" pitchFamily="34" charset="0"/>
              </a:rPr>
              <a:t>Fácil </a:t>
            </a:r>
            <a:r>
              <a:rPr lang="es-AR" sz="3200" dirty="0">
                <a:latin typeface="Calibri" pitchFamily="34" charset="0"/>
              </a:rPr>
              <a:t>de </a:t>
            </a:r>
            <a:r>
              <a:rPr lang="es-AR" sz="3200" dirty="0" smtClean="0">
                <a:latin typeface="Calibri" pitchFamily="34" charset="0"/>
              </a:rPr>
              <a:t>manipular.</a:t>
            </a: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s-AR" sz="3200" dirty="0" smtClean="0">
                <a:latin typeface="Calibri" pitchFamily="34" charset="0"/>
              </a:rPr>
              <a:t>Nueva tecnología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200800" cy="688261"/>
          </a:xfrm>
        </p:spPr>
        <p:txBody>
          <a:bodyPr/>
          <a:lstStyle/>
          <a:p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3779675" y="332656"/>
            <a:ext cx="30323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FAROS LED</a:t>
            </a:r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05807" y="284458"/>
            <a:ext cx="1224136" cy="15121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1" y="317558"/>
            <a:ext cx="944325" cy="140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7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dondear rectángulo de esquina diagonal"/>
          <p:cNvSpPr/>
          <p:nvPr/>
        </p:nvSpPr>
        <p:spPr>
          <a:xfrm>
            <a:off x="471112" y="2908881"/>
            <a:ext cx="8349360" cy="1757501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Rectángulo redondeado"/>
          <p:cNvSpPr/>
          <p:nvPr/>
        </p:nvSpPr>
        <p:spPr>
          <a:xfrm>
            <a:off x="402673" y="643047"/>
            <a:ext cx="4673383" cy="13457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0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0" r="-3955" b="-14053"/>
          <a:stretch/>
        </p:blipFill>
        <p:spPr bwMode="auto">
          <a:xfrm>
            <a:off x="471112" y="756021"/>
            <a:ext cx="4536504" cy="1224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795933" y="2912056"/>
            <a:ext cx="79139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63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MECANISMO DE GIRO</a:t>
            </a:r>
          </a:p>
          <a:p>
            <a:pPr algn="ctr"/>
            <a:r>
              <a:rPr lang="es-ES" sz="5400" b="1" spc="50" dirty="0" smtClean="0">
                <a:ln w="63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 LEVANTAMIENTO</a:t>
            </a:r>
            <a:endParaRPr lang="es-ES" sz="5400" b="1" cap="none" spc="50" dirty="0">
              <a:ln w="635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000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483768" y="332656"/>
            <a:ext cx="4320480" cy="688261"/>
          </a:xfrm>
        </p:spPr>
        <p:txBody>
          <a:bodyPr/>
          <a:lstStyle/>
          <a:p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3118879" y="332656"/>
            <a:ext cx="34756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MECANISMO</a:t>
            </a:r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0" y="2132856"/>
            <a:ext cx="8230745" cy="432048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9 Rectángulo redondeado"/>
          <p:cNvSpPr/>
          <p:nvPr/>
        </p:nvSpPr>
        <p:spPr>
          <a:xfrm>
            <a:off x="305807" y="284458"/>
            <a:ext cx="1224136" cy="15121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1" y="317558"/>
            <a:ext cx="944325" cy="140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8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200800" cy="688261"/>
          </a:xfrm>
        </p:spPr>
        <p:txBody>
          <a:bodyPr/>
          <a:lstStyle/>
          <a:p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3065989" y="332656"/>
            <a:ext cx="44597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CONSTRUCCIÓN</a:t>
            </a:r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05807" y="284458"/>
            <a:ext cx="1224136" cy="15121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1" y="317558"/>
            <a:ext cx="944325" cy="1406719"/>
          </a:xfrm>
          <a:prstGeom prst="rect">
            <a:avLst/>
          </a:prstGeom>
        </p:spPr>
      </p:pic>
      <p:pic>
        <p:nvPicPr>
          <p:cNvPr id="9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3816424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0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/>
          <a:stretch/>
        </p:blipFill>
        <p:spPr bwMode="auto">
          <a:xfrm>
            <a:off x="4788024" y="2997340"/>
            <a:ext cx="3494522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052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dondear rectángulo de esquina diagonal"/>
          <p:cNvSpPr/>
          <p:nvPr/>
        </p:nvSpPr>
        <p:spPr>
          <a:xfrm>
            <a:off x="471112" y="2908881"/>
            <a:ext cx="8563232" cy="1757501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Rectángulo redondeado"/>
          <p:cNvSpPr/>
          <p:nvPr/>
        </p:nvSpPr>
        <p:spPr>
          <a:xfrm>
            <a:off x="402673" y="643047"/>
            <a:ext cx="4673383" cy="13457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0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0" r="-3955" b="-14053"/>
          <a:stretch/>
        </p:blipFill>
        <p:spPr bwMode="auto">
          <a:xfrm>
            <a:off x="471112" y="756021"/>
            <a:ext cx="4536504" cy="1224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49943" y="3064356"/>
            <a:ext cx="85844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400" b="1" cap="none" spc="50" dirty="0" smtClean="0">
                <a:ln w="63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DISEÑO Y CONSTRUCCIÓN</a:t>
            </a:r>
          </a:p>
          <a:p>
            <a:pPr algn="ctr"/>
            <a:r>
              <a:rPr lang="es-ES" sz="4400" b="1" spc="50" dirty="0" smtClean="0">
                <a:ln w="63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DEL SISTEMA ELECTRÓNICO</a:t>
            </a:r>
            <a:endParaRPr lang="es-ES" sz="4400" b="1" cap="none" spc="50" dirty="0">
              <a:ln w="635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554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200800" cy="688261"/>
          </a:xfrm>
        </p:spPr>
        <p:txBody>
          <a:bodyPr/>
          <a:lstStyle/>
          <a:p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4079023" y="332656"/>
            <a:ext cx="24336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SISTEMA</a:t>
            </a:r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05807" y="284458"/>
            <a:ext cx="1224136" cy="15121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1" y="317558"/>
            <a:ext cx="944325" cy="1406719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305806" y="1844824"/>
            <a:ext cx="858667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dirty="0" smtClean="0">
                <a:latin typeface="Calibri" pitchFamily="34" charset="0"/>
              </a:rPr>
              <a:t>Permite:</a:t>
            </a:r>
          </a:p>
          <a:p>
            <a:pPr marL="342900" indent="-342900">
              <a:buFont typeface="Arial" pitchFamily="34" charset="0"/>
              <a:buChar char="•"/>
            </a:pPr>
            <a:endParaRPr lang="es-EC" sz="2400" dirty="0">
              <a:latin typeface="Calibri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EC" sz="2400" dirty="0">
                <a:latin typeface="Calibri" pitchFamily="34" charset="0"/>
              </a:rPr>
              <a:t>Controlar en tiempo real el giro de </a:t>
            </a:r>
            <a:r>
              <a:rPr lang="es-EC" sz="2400" dirty="0" smtClean="0">
                <a:latin typeface="Calibri" pitchFamily="34" charset="0"/>
              </a:rPr>
              <a:t>faros.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s-EC" sz="2400" dirty="0" smtClean="0">
              <a:latin typeface="Calibri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EC" sz="2400" dirty="0" smtClean="0">
                <a:latin typeface="Calibri" pitchFamily="34" charset="0"/>
              </a:rPr>
              <a:t>Permitir el accionamiento y levantamiento automático.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s-EC" sz="2400" dirty="0" smtClean="0">
              <a:latin typeface="Calibri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EC" sz="2400" dirty="0" smtClean="0">
                <a:latin typeface="Calibri" pitchFamily="34" charset="0"/>
              </a:rPr>
              <a:t>Modular </a:t>
            </a:r>
            <a:r>
              <a:rPr lang="es-EC" sz="2400" dirty="0">
                <a:latin typeface="Calibri" pitchFamily="34" charset="0"/>
              </a:rPr>
              <a:t>la intensidad de luz </a:t>
            </a:r>
            <a:r>
              <a:rPr lang="es-EC" sz="2400" dirty="0" smtClean="0">
                <a:latin typeface="Calibri" pitchFamily="34" charset="0"/>
              </a:rPr>
              <a:t>para </a:t>
            </a:r>
            <a:r>
              <a:rPr lang="es-EC" sz="2400" dirty="0">
                <a:latin typeface="Calibri" pitchFamily="34" charset="0"/>
              </a:rPr>
              <a:t>evitar </a:t>
            </a:r>
            <a:r>
              <a:rPr lang="es-EC" sz="2400" dirty="0" smtClean="0">
                <a:latin typeface="Calibri" pitchFamily="34" charset="0"/>
              </a:rPr>
              <a:t>deslumbramientos.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s-EC" sz="2400" dirty="0">
              <a:latin typeface="Calibri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EC" sz="2400" dirty="0">
                <a:latin typeface="Calibri" pitchFamily="34" charset="0"/>
              </a:rPr>
              <a:t>Variar la posición vertical </a:t>
            </a:r>
            <a:r>
              <a:rPr lang="es-EC" sz="2400" dirty="0" smtClean="0">
                <a:latin typeface="Calibri" pitchFamily="34" charset="0"/>
              </a:rPr>
              <a:t>para </a:t>
            </a:r>
            <a:r>
              <a:rPr lang="es-EC" sz="2400" dirty="0">
                <a:latin typeface="Calibri" pitchFamily="34" charset="0"/>
              </a:rPr>
              <a:t>evitar deslumbramiento </a:t>
            </a:r>
            <a:r>
              <a:rPr lang="es-EC" sz="2400" dirty="0" smtClean="0">
                <a:latin typeface="Calibri" pitchFamily="34" charset="0"/>
              </a:rPr>
              <a:t>posterior.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s-EC" sz="2400" dirty="0">
              <a:latin typeface="Calibri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EC" sz="2400" dirty="0">
                <a:latin typeface="Calibri" pitchFamily="34" charset="0"/>
              </a:rPr>
              <a:t>Controlar permanentemente el estado de carga de la </a:t>
            </a:r>
            <a:r>
              <a:rPr lang="es-EC" sz="2400" dirty="0" smtClean="0">
                <a:latin typeface="Calibri" pitchFamily="34" charset="0"/>
              </a:rPr>
              <a:t>batería.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s-EC" sz="2400" dirty="0">
              <a:latin typeface="Calibri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EC" sz="2400" dirty="0">
                <a:latin typeface="Calibri" pitchFamily="34" charset="0"/>
              </a:rPr>
              <a:t>Mantener una comunicación permanente con el </a:t>
            </a:r>
            <a:r>
              <a:rPr lang="es-EC" sz="2400" dirty="0" smtClean="0">
                <a:latin typeface="Calibri" pitchFamily="34" charset="0"/>
              </a:rPr>
              <a:t>usuario.</a:t>
            </a:r>
            <a:endParaRPr lang="es-EC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2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200800" cy="688261"/>
          </a:xfrm>
        </p:spPr>
        <p:txBody>
          <a:bodyPr/>
          <a:lstStyle/>
          <a:p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1743997" y="332656"/>
            <a:ext cx="71037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APROXIMACIÓN EN BLOQUES</a:t>
            </a:r>
            <a:endParaRPr lang="es-E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05807" y="284458"/>
            <a:ext cx="1224136" cy="15121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1" y="317558"/>
            <a:ext cx="944325" cy="1406719"/>
          </a:xfrm>
          <a:prstGeom prst="rect">
            <a:avLst/>
          </a:prstGeom>
        </p:spPr>
      </p:pic>
      <p:pic>
        <p:nvPicPr>
          <p:cNvPr id="9" name="8 Imagen"/>
          <p:cNvPicPr/>
          <p:nvPr/>
        </p:nvPicPr>
        <p:blipFill rotWithShape="1">
          <a:blip r:embed="rId3"/>
          <a:srcRect l="12881" t="11488" r="7724" b="7432"/>
          <a:stretch/>
        </p:blipFill>
        <p:spPr bwMode="auto">
          <a:xfrm>
            <a:off x="323528" y="1874093"/>
            <a:ext cx="8568952" cy="486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640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186230" y="1772816"/>
            <a:ext cx="8634242" cy="4536504"/>
          </a:xfrm>
        </p:spPr>
        <p:txBody>
          <a:bodyPr>
            <a:normAutofit fontScale="92500"/>
          </a:bodyPr>
          <a:lstStyle/>
          <a:p>
            <a:pPr marL="457200" lvl="0" indent="-457200" algn="just">
              <a:buFont typeface="Arial" pitchFamily="34" charset="0"/>
              <a:buChar char="•"/>
            </a:pPr>
            <a:endParaRPr lang="es-ES" sz="3200" dirty="0" smtClean="0">
              <a:latin typeface="Calibri" pitchFamily="34" charset="0"/>
            </a:endParaRP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s-ES" sz="3200" dirty="0" smtClean="0">
                <a:latin typeface="Calibri" pitchFamily="34" charset="0"/>
              </a:rPr>
              <a:t>Analizar </a:t>
            </a:r>
            <a:r>
              <a:rPr lang="es-ES" sz="3200" dirty="0">
                <a:latin typeface="Calibri" pitchFamily="34" charset="0"/>
              </a:rPr>
              <a:t>en detalle las características, definiciones y aplicaciones de los dispositivos y elementos inmersos dentro del sistema a desarrollarse.</a:t>
            </a:r>
            <a:endParaRPr lang="es-EC" sz="3200" dirty="0">
              <a:latin typeface="Calibri" pitchFamily="34" charset="0"/>
            </a:endParaRPr>
          </a:p>
          <a:p>
            <a:pPr algn="just"/>
            <a:r>
              <a:rPr lang="es-ES" sz="3200" dirty="0">
                <a:latin typeface="Calibri" pitchFamily="34" charset="0"/>
              </a:rPr>
              <a:t> </a:t>
            </a:r>
            <a:endParaRPr lang="es-EC" sz="3200" dirty="0">
              <a:latin typeface="Calibri" pitchFamily="34" charset="0"/>
            </a:endParaRP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s-ES" sz="3200" dirty="0">
                <a:latin typeface="Calibri" pitchFamily="34" charset="0"/>
              </a:rPr>
              <a:t>Realizar un análisis de luminosidad y consumo de energía con diferentes tipos de faros de vehículos, para determinar cuál es el más apto de implementar en el sistema automático</a:t>
            </a:r>
            <a:r>
              <a:rPr lang="es-ES" sz="3200" dirty="0" smtClean="0">
                <a:latin typeface="Calibri" pitchFamily="34" charset="0"/>
              </a:rPr>
              <a:t>.</a:t>
            </a:r>
          </a:p>
          <a:p>
            <a:pPr marL="457200" lvl="0" indent="-457200" algn="just">
              <a:buFont typeface="Arial" pitchFamily="34" charset="0"/>
              <a:buChar char="•"/>
            </a:pPr>
            <a:endParaRPr lang="es-EC" sz="3200" dirty="0">
              <a:latin typeface="Calibri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907704" y="332656"/>
            <a:ext cx="6768752" cy="70104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2014273" y="332656"/>
            <a:ext cx="65631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Objetivos específicos</a:t>
            </a:r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05807" y="284458"/>
            <a:ext cx="1224136" cy="15121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1" y="317558"/>
            <a:ext cx="944325" cy="140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8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200800" cy="688261"/>
          </a:xfrm>
        </p:spPr>
        <p:txBody>
          <a:bodyPr/>
          <a:lstStyle/>
          <a:p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1579946" y="332656"/>
            <a:ext cx="74318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Sensor de luz de ambiente</a:t>
            </a:r>
            <a:endParaRPr lang="es-E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05807" y="284458"/>
            <a:ext cx="1224136" cy="15121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1" y="317558"/>
            <a:ext cx="944325" cy="1406719"/>
          </a:xfrm>
          <a:prstGeom prst="rect">
            <a:avLst/>
          </a:prstGeom>
        </p:spPr>
      </p:pic>
      <p:pic>
        <p:nvPicPr>
          <p:cNvPr id="9" name="0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b="46759"/>
          <a:stretch/>
        </p:blipFill>
        <p:spPr bwMode="auto">
          <a:xfrm>
            <a:off x="445711" y="2085974"/>
            <a:ext cx="4735650" cy="1703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10 Imagen"/>
          <p:cNvPicPr/>
          <p:nvPr/>
        </p:nvPicPr>
        <p:blipFill rotWithShape="1">
          <a:blip r:embed="rId4"/>
          <a:srcRect l="11402" t="35135" r="25038" b="30406"/>
          <a:stretch/>
        </p:blipFill>
        <p:spPr bwMode="auto">
          <a:xfrm>
            <a:off x="2555776" y="4293096"/>
            <a:ext cx="6048672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32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200800" cy="688261"/>
          </a:xfrm>
        </p:spPr>
        <p:txBody>
          <a:bodyPr/>
          <a:lstStyle/>
          <a:p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1771412" y="332656"/>
            <a:ext cx="70489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Sensor de DESLUMBRAMIENTO</a:t>
            </a:r>
            <a:endParaRPr lang="es-E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05807" y="284458"/>
            <a:ext cx="1224136" cy="15121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1" y="317558"/>
            <a:ext cx="944325" cy="1406719"/>
          </a:xfrm>
          <a:prstGeom prst="rect">
            <a:avLst/>
          </a:prstGeom>
        </p:spPr>
      </p:pic>
      <p:pic>
        <p:nvPicPr>
          <p:cNvPr id="10" name="0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r="18565" b="26585"/>
          <a:stretch/>
        </p:blipFill>
        <p:spPr bwMode="auto">
          <a:xfrm>
            <a:off x="683568" y="2132856"/>
            <a:ext cx="2808312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11 Imagen"/>
          <p:cNvPicPr/>
          <p:nvPr/>
        </p:nvPicPr>
        <p:blipFill rotWithShape="1">
          <a:blip r:embed="rId4"/>
          <a:srcRect l="36742" t="16554" r="3290" b="23311"/>
          <a:stretch/>
        </p:blipFill>
        <p:spPr bwMode="auto">
          <a:xfrm>
            <a:off x="3863039" y="2852936"/>
            <a:ext cx="4680520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0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09120"/>
            <a:ext cx="2808312" cy="215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688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200800" cy="688261"/>
          </a:xfrm>
        </p:spPr>
        <p:txBody>
          <a:bodyPr/>
          <a:lstStyle/>
          <a:p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3057918" y="332656"/>
            <a:ext cx="44759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Sensor de voltaje</a:t>
            </a:r>
            <a:endParaRPr lang="es-E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05807" y="284458"/>
            <a:ext cx="1224136" cy="15121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1" y="317558"/>
            <a:ext cx="944325" cy="1406719"/>
          </a:xfrm>
          <a:prstGeom prst="rect">
            <a:avLst/>
          </a:prstGeom>
        </p:spPr>
      </p:pic>
      <p:pic>
        <p:nvPicPr>
          <p:cNvPr id="9" name="8 Imagen"/>
          <p:cNvPicPr/>
          <p:nvPr/>
        </p:nvPicPr>
        <p:blipFill rotWithShape="1">
          <a:blip r:embed="rId3"/>
          <a:srcRect l="29351" t="26351" r="16804" b="19932"/>
          <a:stretch/>
        </p:blipFill>
        <p:spPr bwMode="auto">
          <a:xfrm>
            <a:off x="1889249" y="2576710"/>
            <a:ext cx="5419055" cy="3156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241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200800" cy="688261"/>
          </a:xfrm>
        </p:spPr>
        <p:txBody>
          <a:bodyPr/>
          <a:lstStyle/>
          <a:p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2827087" y="332656"/>
            <a:ext cx="49375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Sensor de DISTANCIA</a:t>
            </a:r>
            <a:endParaRPr lang="es-E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05807" y="284458"/>
            <a:ext cx="1224136" cy="15121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1" y="317558"/>
            <a:ext cx="944325" cy="1406719"/>
          </a:xfrm>
          <a:prstGeom prst="rect">
            <a:avLst/>
          </a:prstGeom>
        </p:spPr>
      </p:pic>
      <p:pic>
        <p:nvPicPr>
          <p:cNvPr id="10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16" y="2132856"/>
            <a:ext cx="380070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068960"/>
            <a:ext cx="4104456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858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200800" cy="1296144"/>
          </a:xfrm>
        </p:spPr>
        <p:txBody>
          <a:bodyPr/>
          <a:lstStyle/>
          <a:p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1725828" y="332656"/>
            <a:ext cx="714009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Sensor de POSICIÓN Y SENTIDO</a:t>
            </a:r>
          </a:p>
          <a:p>
            <a:pPr algn="ctr"/>
            <a:r>
              <a:rPr lang="es-E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 GIRO DEL VOLANTE</a:t>
            </a:r>
            <a:endParaRPr lang="es-E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05807" y="284458"/>
            <a:ext cx="1224136" cy="15121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1" y="317558"/>
            <a:ext cx="944325" cy="1406719"/>
          </a:xfrm>
          <a:prstGeom prst="rect">
            <a:avLst/>
          </a:prstGeom>
        </p:spPr>
      </p:pic>
      <p:pic>
        <p:nvPicPr>
          <p:cNvPr id="9" name="0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4" t="24151" r="12261"/>
          <a:stretch/>
        </p:blipFill>
        <p:spPr bwMode="auto">
          <a:xfrm>
            <a:off x="445711" y="2276872"/>
            <a:ext cx="3240360" cy="2376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284" y="3717032"/>
            <a:ext cx="5760640" cy="2959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281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200800" cy="1296144"/>
          </a:xfrm>
        </p:spPr>
        <p:txBody>
          <a:bodyPr/>
          <a:lstStyle/>
          <a:p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1596247" y="543863"/>
            <a:ext cx="739926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INTERFACES LÓ</a:t>
            </a:r>
            <a:r>
              <a:rPr lang="es-E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GICAS OPTOACOPLADAS</a:t>
            </a:r>
          </a:p>
          <a:p>
            <a:pPr algn="ctr"/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PARA SEÑAL DE LUCES Y CONTACTO</a:t>
            </a:r>
            <a:endParaRPr lang="es-E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05807" y="284458"/>
            <a:ext cx="1224136" cy="15121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1" y="317558"/>
            <a:ext cx="944325" cy="1406719"/>
          </a:xfrm>
          <a:prstGeom prst="rect">
            <a:avLst/>
          </a:prstGeom>
        </p:spPr>
      </p:pic>
      <p:pic>
        <p:nvPicPr>
          <p:cNvPr id="10" name="9 Imagen"/>
          <p:cNvPicPr/>
          <p:nvPr/>
        </p:nvPicPr>
        <p:blipFill rotWithShape="1">
          <a:blip r:embed="rId3"/>
          <a:srcRect l="6968" t="21621" r="2867" b="19256"/>
          <a:stretch/>
        </p:blipFill>
        <p:spPr bwMode="auto">
          <a:xfrm>
            <a:off x="445710" y="2420888"/>
            <a:ext cx="4414321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11 Imagen"/>
          <p:cNvPicPr/>
          <p:nvPr/>
        </p:nvPicPr>
        <p:blipFill rotWithShape="1">
          <a:blip r:embed="rId4"/>
          <a:srcRect l="7391" t="20946" r="3289" b="16892"/>
          <a:stretch/>
        </p:blipFill>
        <p:spPr bwMode="auto">
          <a:xfrm>
            <a:off x="4211960" y="4077072"/>
            <a:ext cx="4464496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86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200800" cy="688261"/>
          </a:xfrm>
        </p:spPr>
        <p:txBody>
          <a:bodyPr/>
          <a:lstStyle/>
          <a:p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2260240" y="332656"/>
            <a:ext cx="60712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MICROCONTROLADOR PSOC</a:t>
            </a:r>
            <a:endParaRPr lang="es-E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05807" y="284458"/>
            <a:ext cx="1224136" cy="15121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1" y="317558"/>
            <a:ext cx="944325" cy="14067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305" y="1988840"/>
            <a:ext cx="4114800" cy="408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71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200800" cy="688261"/>
          </a:xfrm>
        </p:spPr>
        <p:txBody>
          <a:bodyPr/>
          <a:lstStyle/>
          <a:p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3483045" y="332656"/>
            <a:ext cx="36256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servomotores</a:t>
            </a:r>
            <a:endParaRPr lang="es-E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05807" y="284458"/>
            <a:ext cx="1224136" cy="15121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1" y="317558"/>
            <a:ext cx="944325" cy="1406719"/>
          </a:xfrm>
          <a:prstGeom prst="rect">
            <a:avLst/>
          </a:prstGeom>
        </p:spPr>
      </p:pic>
      <p:pic>
        <p:nvPicPr>
          <p:cNvPr id="9" name="8 Imagen"/>
          <p:cNvPicPr/>
          <p:nvPr/>
        </p:nvPicPr>
        <p:blipFill rotWithShape="1">
          <a:blip r:embed="rId3"/>
          <a:srcRect l="5352" t="25865" r="14360" b="14189"/>
          <a:stretch/>
        </p:blipFill>
        <p:spPr bwMode="auto">
          <a:xfrm>
            <a:off x="316215" y="2492896"/>
            <a:ext cx="5263897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0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3966" r="27397" b="5488"/>
          <a:stretch/>
        </p:blipFill>
        <p:spPr bwMode="auto">
          <a:xfrm>
            <a:off x="5857718" y="1566061"/>
            <a:ext cx="2997272" cy="2390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94" name="Picture 2" descr="https://fbcdn-sphotos-h-a.akamaihd.net/hphotos-ak-prn2/v/1372981_630046440381361_1877261274_n.jpg?oh=f87097ec9e36a6bae6854262bdb2fa45&amp;oe=5257D982&amp;__gda__=1381494550_94c5420aab30710b271f79031416ff1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4" t="11115" r="10546" b="4643"/>
          <a:stretch/>
        </p:blipFill>
        <p:spPr bwMode="auto">
          <a:xfrm>
            <a:off x="5857718" y="4221239"/>
            <a:ext cx="2997272" cy="2447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37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200800" cy="1077218"/>
          </a:xfrm>
        </p:spPr>
        <p:txBody>
          <a:bodyPr/>
          <a:lstStyle/>
          <a:p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1815415" y="332656"/>
            <a:ext cx="696094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RELEVADOR DE ESTADO SÓLIDO</a:t>
            </a:r>
          </a:p>
          <a:p>
            <a:pPr algn="ctr"/>
            <a:r>
              <a:rPr lang="es-E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PARA FAROS (SSR)</a:t>
            </a:r>
            <a:endParaRPr lang="es-E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05807" y="284458"/>
            <a:ext cx="1224136" cy="15121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1" y="317558"/>
            <a:ext cx="944325" cy="1406719"/>
          </a:xfrm>
          <a:prstGeom prst="rect">
            <a:avLst/>
          </a:prstGeom>
        </p:spPr>
      </p:pic>
      <p:pic>
        <p:nvPicPr>
          <p:cNvPr id="11" name="0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5" t="30252" r="3778" b="25770"/>
          <a:stretch/>
        </p:blipFill>
        <p:spPr bwMode="auto">
          <a:xfrm>
            <a:off x="611560" y="4304516"/>
            <a:ext cx="4104456" cy="16639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88840"/>
            <a:ext cx="3863112" cy="2315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0696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200800" cy="707886"/>
          </a:xfrm>
        </p:spPr>
        <p:txBody>
          <a:bodyPr/>
          <a:lstStyle/>
          <a:p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1988545" y="332656"/>
            <a:ext cx="66146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PLACAS DE CIRCUITO IMPRESO</a:t>
            </a:r>
            <a:endParaRPr lang="es-E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05807" y="284458"/>
            <a:ext cx="1224136" cy="15121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1" y="317558"/>
            <a:ext cx="944325" cy="1406719"/>
          </a:xfrm>
          <a:prstGeom prst="rect">
            <a:avLst/>
          </a:prstGeom>
        </p:spPr>
      </p:pic>
      <p:pic>
        <p:nvPicPr>
          <p:cNvPr id="9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04864"/>
            <a:ext cx="5400600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4582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186230" y="1772816"/>
            <a:ext cx="8634242" cy="4536504"/>
          </a:xfrm>
        </p:spPr>
        <p:txBody>
          <a:bodyPr>
            <a:normAutofit/>
          </a:bodyPr>
          <a:lstStyle/>
          <a:p>
            <a:pPr marL="457200" lvl="0" indent="-457200" algn="just">
              <a:buFont typeface="Arial" pitchFamily="34" charset="0"/>
              <a:buChar char="•"/>
            </a:pPr>
            <a:endParaRPr lang="es-ES" sz="3200" dirty="0" smtClean="0">
              <a:latin typeface="Calibri" pitchFamily="34" charset="0"/>
            </a:endParaRP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s-ES" sz="3200" dirty="0" smtClean="0">
                <a:latin typeface="Calibri" pitchFamily="34" charset="0"/>
              </a:rPr>
              <a:t>Programar </a:t>
            </a:r>
            <a:r>
              <a:rPr lang="es-ES" sz="3200" dirty="0">
                <a:latin typeface="Calibri" pitchFamily="34" charset="0"/>
              </a:rPr>
              <a:t>microcontroladores y diseñar diagramas esquemáticos y placas de circuito impreso.</a:t>
            </a:r>
          </a:p>
          <a:p>
            <a:pPr marL="457200" lvl="0" indent="-457200" algn="just">
              <a:buFont typeface="Arial" pitchFamily="34" charset="0"/>
              <a:buChar char="•"/>
            </a:pPr>
            <a:endParaRPr lang="es-EC" sz="3200" dirty="0">
              <a:latin typeface="Calibri" pitchFamily="34" charset="0"/>
            </a:endParaRP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s-ES" sz="3200" dirty="0">
                <a:latin typeface="Calibri" pitchFamily="34" charset="0"/>
              </a:rPr>
              <a:t>Diseñar un mecanismo para el accionamiento, enclavamiento y giro automático.</a:t>
            </a:r>
            <a:endParaRPr lang="es-EC" sz="3200" dirty="0">
              <a:latin typeface="Calibri" pitchFamily="34" charset="0"/>
            </a:endParaRPr>
          </a:p>
          <a:p>
            <a:pPr lvl="0" algn="just"/>
            <a:endParaRPr lang="es-ES" sz="3200" dirty="0" smtClean="0">
              <a:latin typeface="Calibri" pitchFamily="34" charset="0"/>
            </a:endParaRPr>
          </a:p>
          <a:p>
            <a:pPr marL="457200" lvl="0" indent="-457200" algn="just">
              <a:buFont typeface="Arial" pitchFamily="34" charset="0"/>
              <a:buChar char="•"/>
            </a:pPr>
            <a:endParaRPr lang="es-EC" sz="3200" dirty="0">
              <a:latin typeface="Calibri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907704" y="332656"/>
            <a:ext cx="6768752" cy="70104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2014273" y="332656"/>
            <a:ext cx="65631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Objetivos específicos</a:t>
            </a:r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05807" y="284458"/>
            <a:ext cx="1224136" cy="15121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1" y="317558"/>
            <a:ext cx="944325" cy="140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3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200800" cy="1077218"/>
          </a:xfrm>
        </p:spPr>
        <p:txBody>
          <a:bodyPr/>
          <a:lstStyle/>
          <a:p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2778929" y="332656"/>
            <a:ext cx="503394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MÁQUINA DE ESTADOS </a:t>
            </a:r>
          </a:p>
          <a:p>
            <a:pPr algn="ctr"/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DEL MÓDULO</a:t>
            </a:r>
            <a:endParaRPr lang="es-E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05807" y="284458"/>
            <a:ext cx="1224136" cy="15121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1" y="317558"/>
            <a:ext cx="944325" cy="1406719"/>
          </a:xfrm>
          <a:prstGeom prst="rect">
            <a:avLst/>
          </a:prstGeom>
        </p:spPr>
      </p:pic>
      <p:pic>
        <p:nvPicPr>
          <p:cNvPr id="10" name="9 Imagen"/>
          <p:cNvPicPr/>
          <p:nvPr/>
        </p:nvPicPr>
        <p:blipFill rotWithShape="1">
          <a:blip r:embed="rId3"/>
          <a:srcRect l="17980" t="22466" r="12667" b="18356"/>
          <a:stretch/>
        </p:blipFill>
        <p:spPr bwMode="auto">
          <a:xfrm>
            <a:off x="883804" y="2132856"/>
            <a:ext cx="7488832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741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200800" cy="688261"/>
          </a:xfrm>
        </p:spPr>
        <p:txBody>
          <a:bodyPr/>
          <a:lstStyle/>
          <a:p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2026645" y="332656"/>
            <a:ext cx="65385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CONTROL DE SERVOMOTORES</a:t>
            </a:r>
            <a:endParaRPr lang="es-E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05807" y="284458"/>
            <a:ext cx="1224136" cy="15121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1" y="317558"/>
            <a:ext cx="944325" cy="1406719"/>
          </a:xfrm>
          <a:prstGeom prst="rect">
            <a:avLst/>
          </a:prstGeom>
        </p:spPr>
      </p:pic>
      <p:pic>
        <p:nvPicPr>
          <p:cNvPr id="9" name="0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" t="1963" r="2041" b="2620"/>
          <a:stretch/>
        </p:blipFill>
        <p:spPr bwMode="auto">
          <a:xfrm>
            <a:off x="611560" y="2204864"/>
            <a:ext cx="4176464" cy="3538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971802"/>
            <a:ext cx="3489110" cy="1771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3879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200800" cy="688261"/>
          </a:xfrm>
        </p:spPr>
        <p:txBody>
          <a:bodyPr/>
          <a:lstStyle/>
          <a:p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1822555" y="332656"/>
            <a:ext cx="69467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MODULACIÓN DE LUZ de faros</a:t>
            </a:r>
            <a:endParaRPr lang="es-E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05807" y="284458"/>
            <a:ext cx="1224136" cy="15121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1" y="317558"/>
            <a:ext cx="944325" cy="1406719"/>
          </a:xfrm>
          <a:prstGeom prst="rect">
            <a:avLst/>
          </a:prstGeom>
        </p:spPr>
      </p:pic>
      <p:pic>
        <p:nvPicPr>
          <p:cNvPr id="11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933056"/>
            <a:ext cx="2232248" cy="2185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0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5" b="8695"/>
          <a:stretch/>
        </p:blipFill>
        <p:spPr bwMode="auto">
          <a:xfrm>
            <a:off x="827584" y="2229772"/>
            <a:ext cx="4752528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035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200800" cy="1224136"/>
          </a:xfrm>
        </p:spPr>
        <p:txBody>
          <a:bodyPr/>
          <a:lstStyle/>
          <a:p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1879947" y="332656"/>
            <a:ext cx="683193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CODIFICADOR DE CUADRATURA</a:t>
            </a:r>
          </a:p>
          <a:p>
            <a:pPr algn="ctr"/>
            <a:r>
              <a:rPr lang="es-E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PARA EL GIRO DEL VOLANTE</a:t>
            </a:r>
            <a:endParaRPr lang="es-E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05807" y="284458"/>
            <a:ext cx="1224136" cy="15121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1" y="317558"/>
            <a:ext cx="944325" cy="1406719"/>
          </a:xfrm>
          <a:prstGeom prst="rect">
            <a:avLst/>
          </a:prstGeom>
        </p:spPr>
      </p:pic>
      <p:pic>
        <p:nvPicPr>
          <p:cNvPr id="9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27" y="2132856"/>
            <a:ext cx="3046169" cy="1620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9" t="31349" r="36109" b="58532"/>
          <a:stretch/>
        </p:blipFill>
        <p:spPr bwMode="auto">
          <a:xfrm>
            <a:off x="4063957" y="2373086"/>
            <a:ext cx="4670000" cy="740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0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26" y="4077072"/>
            <a:ext cx="3843441" cy="2335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0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60924"/>
            <a:ext cx="3799408" cy="2335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463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dondear rectángulo de esquina diagonal"/>
          <p:cNvSpPr/>
          <p:nvPr/>
        </p:nvSpPr>
        <p:spPr>
          <a:xfrm>
            <a:off x="471112" y="2908881"/>
            <a:ext cx="8563232" cy="1757501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Rectángulo redondeado"/>
          <p:cNvSpPr/>
          <p:nvPr/>
        </p:nvSpPr>
        <p:spPr>
          <a:xfrm>
            <a:off x="402673" y="643047"/>
            <a:ext cx="4673383" cy="13457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0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0" r="-3955" b="-14053"/>
          <a:stretch/>
        </p:blipFill>
        <p:spPr bwMode="auto">
          <a:xfrm>
            <a:off x="471112" y="756021"/>
            <a:ext cx="4536504" cy="1224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647792" y="3064356"/>
            <a:ext cx="418871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400" b="1" cap="none" spc="50" dirty="0" smtClean="0">
                <a:ln w="63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PRUEBAS DEL</a:t>
            </a:r>
          </a:p>
          <a:p>
            <a:pPr algn="ctr"/>
            <a:r>
              <a:rPr lang="es-ES" sz="4400" b="1" spc="50" dirty="0" smtClean="0">
                <a:ln w="63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SISTEMA</a:t>
            </a:r>
            <a:endParaRPr lang="es-ES" sz="4400" b="1" cap="none" spc="50" dirty="0">
              <a:ln w="635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691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200800" cy="688261"/>
          </a:xfrm>
        </p:spPr>
        <p:txBody>
          <a:bodyPr/>
          <a:lstStyle/>
          <a:p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2570167" y="332656"/>
            <a:ext cx="54514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PRUEBAS EN CARRETERA</a:t>
            </a:r>
            <a:endParaRPr lang="es-E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05807" y="284458"/>
            <a:ext cx="1224136" cy="15121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1" y="317558"/>
            <a:ext cx="944325" cy="1406719"/>
          </a:xfrm>
          <a:prstGeom prst="rect">
            <a:avLst/>
          </a:prstGeom>
        </p:spPr>
      </p:pic>
      <p:pic>
        <p:nvPicPr>
          <p:cNvPr id="9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07" y="2251074"/>
            <a:ext cx="3838257" cy="2834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51074"/>
            <a:ext cx="4032448" cy="2834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1 Rectángulo"/>
          <p:cNvSpPr/>
          <p:nvPr/>
        </p:nvSpPr>
        <p:spPr>
          <a:xfrm>
            <a:off x="382309" y="5301208"/>
            <a:ext cx="36916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Sistema Convencional</a:t>
            </a:r>
            <a:endParaRPr lang="es-E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986763" y="5301208"/>
            <a:ext cx="32029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Sistema Inte</a:t>
            </a: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ligente</a:t>
            </a:r>
            <a:endParaRPr lang="es-E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701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200800" cy="688261"/>
          </a:xfrm>
        </p:spPr>
        <p:txBody>
          <a:bodyPr/>
          <a:lstStyle/>
          <a:p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2570167" y="332656"/>
            <a:ext cx="54514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PRUEBAS EN CARRETERA</a:t>
            </a:r>
            <a:endParaRPr lang="es-E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05807" y="284458"/>
            <a:ext cx="1224136" cy="15121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1" y="317558"/>
            <a:ext cx="944325" cy="1406719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382309" y="5301208"/>
            <a:ext cx="36916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Sistema Convencional</a:t>
            </a:r>
            <a:endParaRPr lang="es-E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986763" y="5301208"/>
            <a:ext cx="32029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Sistema Inte</a:t>
            </a: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ligente</a:t>
            </a:r>
            <a:endParaRPr lang="es-E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1" y="2251074"/>
            <a:ext cx="3937291" cy="2834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284" y="2251074"/>
            <a:ext cx="3741789" cy="2834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2758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200800" cy="688261"/>
          </a:xfrm>
        </p:spPr>
        <p:txBody>
          <a:bodyPr/>
          <a:lstStyle/>
          <a:p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2570167" y="332656"/>
            <a:ext cx="54514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PRUEBAS EN CARRETERA</a:t>
            </a:r>
            <a:endParaRPr lang="es-E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05807" y="284458"/>
            <a:ext cx="1224136" cy="15121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1" y="317558"/>
            <a:ext cx="944325" cy="1406719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382309" y="5301208"/>
            <a:ext cx="36916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Sistema Convencional</a:t>
            </a:r>
            <a:endParaRPr lang="es-E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986763" y="5301208"/>
            <a:ext cx="32029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Sistema Inte</a:t>
            </a: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ligente</a:t>
            </a:r>
            <a:endParaRPr lang="es-E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9" y="2251074"/>
            <a:ext cx="3691652" cy="2834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51073"/>
            <a:ext cx="3816424" cy="2834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2549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200800" cy="688261"/>
          </a:xfrm>
        </p:spPr>
        <p:txBody>
          <a:bodyPr/>
          <a:lstStyle/>
          <a:p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2485597" y="332656"/>
            <a:ext cx="56206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ANÁLISIS DE RESULTADOS</a:t>
            </a:r>
            <a:endParaRPr lang="es-E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05807" y="284458"/>
            <a:ext cx="1224136" cy="15121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1" y="317558"/>
            <a:ext cx="944325" cy="1406719"/>
          </a:xfrm>
          <a:prstGeom prst="rect">
            <a:avLst/>
          </a:prstGeom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296599"/>
              </p:ext>
            </p:extLst>
          </p:nvPr>
        </p:nvGraphicFramePr>
        <p:xfrm>
          <a:off x="611560" y="2204864"/>
          <a:ext cx="8136905" cy="410445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537336"/>
                <a:gridCol w="2475104"/>
                <a:gridCol w="2124465"/>
              </a:tblGrid>
              <a:tr h="33035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Sistema Convencional Xenón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Sistema Inteligente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35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Luminosidad en curvas</a:t>
                      </a:r>
                      <a:endParaRPr lang="es-EC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4.5 lux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14.6 lux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35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Luminosidad en rectas</a:t>
                      </a:r>
                      <a:endParaRPr lang="es-EC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191 lux</a:t>
                      </a:r>
                      <a:endParaRPr lang="es-EC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240 lux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35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% de mejora de luminosidad en rectas</a:t>
                      </a:r>
                      <a:endParaRPr lang="es-EC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0%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25%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35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% de mejora de luminosidad en curvas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0%</a:t>
                      </a:r>
                      <a:endParaRPr lang="es-EC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224%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35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Precio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220</a:t>
                      </a:r>
                      <a:endParaRPr lang="es-EC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854,35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35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Direccionamiento en curvas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NO</a:t>
                      </a:r>
                      <a:endParaRPr lang="es-EC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SI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35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Accionamiento Automático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NO</a:t>
                      </a:r>
                      <a:endParaRPr lang="es-EC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SI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35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Modulación de intensidad de luz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NO</a:t>
                      </a:r>
                      <a:endParaRPr lang="es-EC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SI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08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Innovación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Sistema muy difundido en el país </a:t>
                      </a:r>
                      <a:endParaRPr lang="es-EC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Sistema innovador y no difundido en el país</a:t>
                      </a:r>
                      <a:endParaRPr lang="es-EC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35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Riesgo en mantenimiento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Manejo de Alto voltaje</a:t>
                      </a:r>
                      <a:endParaRPr lang="es-EC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Ninguno</a:t>
                      </a:r>
                      <a:endParaRPr lang="es-EC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82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dondear rectángulo de esquina diagonal"/>
          <p:cNvSpPr/>
          <p:nvPr/>
        </p:nvSpPr>
        <p:spPr>
          <a:xfrm>
            <a:off x="471112" y="2908881"/>
            <a:ext cx="8563232" cy="1757501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Rectángulo redondeado"/>
          <p:cNvSpPr/>
          <p:nvPr/>
        </p:nvSpPr>
        <p:spPr>
          <a:xfrm>
            <a:off x="402673" y="643047"/>
            <a:ext cx="4673383" cy="13457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0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0" r="-3955" b="-14053"/>
          <a:stretch/>
        </p:blipFill>
        <p:spPr bwMode="auto">
          <a:xfrm>
            <a:off x="471112" y="756021"/>
            <a:ext cx="4536504" cy="1224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591352" y="3064356"/>
            <a:ext cx="63015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400" b="1" cap="none" spc="50" dirty="0" smtClean="0">
                <a:ln w="63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CONCLUSIONES Y</a:t>
            </a:r>
          </a:p>
          <a:p>
            <a:pPr algn="ctr"/>
            <a:r>
              <a:rPr lang="es-ES" sz="4400" b="1" spc="50" dirty="0" smtClean="0">
                <a:ln w="63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RECOMENDACIONES</a:t>
            </a:r>
            <a:endParaRPr lang="es-ES" sz="4400" b="1" cap="none" spc="50" dirty="0">
              <a:ln w="635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984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186230" y="1772816"/>
            <a:ext cx="8634242" cy="4680520"/>
          </a:xfrm>
        </p:spPr>
        <p:txBody>
          <a:bodyPr>
            <a:normAutofit fontScale="92500" lnSpcReduction="20000"/>
          </a:bodyPr>
          <a:lstStyle/>
          <a:p>
            <a:pPr marL="457200" lvl="0" indent="-457200" algn="just">
              <a:buFont typeface="Arial" pitchFamily="34" charset="0"/>
              <a:buChar char="•"/>
            </a:pPr>
            <a:endParaRPr lang="en-US" sz="3200" dirty="0" smtClean="0">
              <a:latin typeface="Calibri" pitchFamily="34" charset="0"/>
            </a:endParaRPr>
          </a:p>
          <a:p>
            <a:pPr algn="just"/>
            <a:r>
              <a:rPr lang="es-ES" sz="3200" dirty="0">
                <a:latin typeface="Calibri" pitchFamily="34" charset="0"/>
              </a:rPr>
              <a:t>El proyecto tiene por objetivo el diseño, construcción e implementación de un sistema de luces automatizadas </a:t>
            </a:r>
            <a:r>
              <a:rPr lang="es-ES" sz="3200" dirty="0" smtClean="0">
                <a:latin typeface="Calibri" pitchFamily="34" charset="0"/>
              </a:rPr>
              <a:t>con </a:t>
            </a:r>
            <a:r>
              <a:rPr lang="es-ES" sz="3200" dirty="0">
                <a:latin typeface="Calibri" pitchFamily="34" charset="0"/>
              </a:rPr>
              <a:t>tecnología LED en un vehículo Suzuki </a:t>
            </a:r>
            <a:r>
              <a:rPr lang="es-ES" sz="3200" dirty="0" err="1">
                <a:latin typeface="Calibri" pitchFamily="34" charset="0"/>
              </a:rPr>
              <a:t>Forsa</a:t>
            </a:r>
            <a:r>
              <a:rPr lang="es-ES" sz="3200" dirty="0">
                <a:latin typeface="Calibri" pitchFamily="34" charset="0"/>
              </a:rPr>
              <a:t> II, pretendiendo que sea un sistema de gran alcance capaz de ser instalado en otros automóviles.</a:t>
            </a:r>
            <a:endParaRPr lang="es-EC" sz="3200" dirty="0">
              <a:latin typeface="Calibri" pitchFamily="34" charset="0"/>
            </a:endParaRPr>
          </a:p>
          <a:p>
            <a:pPr algn="just"/>
            <a:endParaRPr lang="es-ES" sz="3200" dirty="0" smtClean="0">
              <a:latin typeface="Calibri" pitchFamily="34" charset="0"/>
            </a:endParaRPr>
          </a:p>
          <a:p>
            <a:pPr algn="just"/>
            <a:r>
              <a:rPr lang="es-ES" sz="3200" dirty="0" smtClean="0">
                <a:latin typeface="Calibri" pitchFamily="34" charset="0"/>
              </a:rPr>
              <a:t>Ofrece </a:t>
            </a:r>
            <a:r>
              <a:rPr lang="es-ES" sz="3200" dirty="0">
                <a:latin typeface="Calibri" pitchFamily="34" charset="0"/>
              </a:rPr>
              <a:t>un sistema de iluminación más óptimo, con la finalidad de reducir accidentes durante la conducción nocturna o entornos de poca </a:t>
            </a:r>
            <a:r>
              <a:rPr lang="es-ES" sz="3200" dirty="0" smtClean="0">
                <a:latin typeface="Calibri" pitchFamily="34" charset="0"/>
              </a:rPr>
              <a:t>luz</a:t>
            </a:r>
            <a:r>
              <a:rPr lang="en-US" sz="3200" dirty="0" smtClean="0">
                <a:latin typeface="Calibri" pitchFamily="34" charset="0"/>
              </a:rPr>
              <a:t>.</a:t>
            </a:r>
            <a:endParaRPr lang="es-EC" sz="3200" dirty="0">
              <a:latin typeface="Calibri" pitchFamily="34" charset="0"/>
            </a:endParaRPr>
          </a:p>
          <a:p>
            <a:pPr lvl="0" algn="just"/>
            <a:endParaRPr lang="es-EC" sz="3200" dirty="0">
              <a:latin typeface="Calibri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907704" y="332656"/>
            <a:ext cx="6768752" cy="70104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3884241" y="332656"/>
            <a:ext cx="28232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RESUMEN</a:t>
            </a:r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05807" y="284458"/>
            <a:ext cx="1224136" cy="15121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1" y="317558"/>
            <a:ext cx="944325" cy="140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2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200800" cy="688261"/>
          </a:xfrm>
        </p:spPr>
        <p:txBody>
          <a:bodyPr/>
          <a:lstStyle/>
          <a:p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3531653" y="332656"/>
            <a:ext cx="35285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CONCLUSIONES</a:t>
            </a:r>
            <a:endParaRPr lang="es-E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05807" y="284458"/>
            <a:ext cx="1224136" cy="15121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1" y="317558"/>
            <a:ext cx="944325" cy="1406719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251520" y="1916832"/>
            <a:ext cx="844265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es-ES" sz="2200" dirty="0">
                <a:latin typeface="Calibri" pitchFamily="34" charset="0"/>
              </a:rPr>
              <a:t>Se implementó un sistema automatizado de faros en un vehículo Suzuki </a:t>
            </a:r>
            <a:r>
              <a:rPr lang="es-ES" sz="2200" dirty="0" err="1">
                <a:latin typeface="Calibri" pitchFamily="34" charset="0"/>
              </a:rPr>
              <a:t>Forsa</a:t>
            </a:r>
            <a:r>
              <a:rPr lang="es-ES" sz="2200" dirty="0">
                <a:latin typeface="Calibri" pitchFamily="34" charset="0"/>
              </a:rPr>
              <a:t> II que mejoró los niveles de seguridad y conducción en ambientes nocturnos. El sistema inteligente mejora la iluminación en rectas en un 25% y la iluminación en curvas en un 246%.</a:t>
            </a:r>
            <a:endParaRPr lang="es-EC" sz="2200" dirty="0">
              <a:latin typeface="Calibri" pitchFamily="34" charset="0"/>
            </a:endParaRPr>
          </a:p>
          <a:p>
            <a:pPr algn="just"/>
            <a:r>
              <a:rPr lang="es-ES" sz="2200" dirty="0">
                <a:latin typeface="Calibri" pitchFamily="34" charset="0"/>
              </a:rPr>
              <a:t> </a:t>
            </a:r>
            <a:endParaRPr lang="es-EC" sz="2200" dirty="0">
              <a:latin typeface="Calibri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ES" sz="2200" dirty="0">
                <a:latin typeface="Calibri" pitchFamily="34" charset="0"/>
              </a:rPr>
              <a:t>Se realizó un análisis de luminosidad y consumo de energía de diferentes tipos de faros de vehículos para determinar el más apto de implementar en el sistema automático.</a:t>
            </a:r>
            <a:endParaRPr lang="es-EC" sz="2200" dirty="0">
              <a:latin typeface="Calibri" pitchFamily="34" charset="0"/>
            </a:endParaRPr>
          </a:p>
          <a:p>
            <a:pPr algn="just"/>
            <a:r>
              <a:rPr lang="es-ES" sz="2200" dirty="0">
                <a:latin typeface="Calibri" pitchFamily="34" charset="0"/>
              </a:rPr>
              <a:t> </a:t>
            </a:r>
            <a:endParaRPr lang="es-EC" sz="2200" dirty="0">
              <a:latin typeface="Calibri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ES" sz="2200" dirty="0">
                <a:latin typeface="Calibri" pitchFamily="34" charset="0"/>
              </a:rPr>
              <a:t>Se determinó que la iluminación LED es la más eficiente para los nuevos sistemas de iluminación vehicular.</a:t>
            </a:r>
            <a:endParaRPr lang="es-EC" sz="2200" dirty="0">
              <a:latin typeface="Calibri" pitchFamily="34" charset="0"/>
            </a:endParaRPr>
          </a:p>
          <a:p>
            <a:pPr algn="just"/>
            <a:r>
              <a:rPr lang="es-ES" sz="2200" dirty="0">
                <a:latin typeface="Calibri" pitchFamily="34" charset="0"/>
              </a:rPr>
              <a:t> </a:t>
            </a:r>
            <a:endParaRPr lang="es-EC" sz="2200" dirty="0">
              <a:latin typeface="Calibri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ES" sz="2200" dirty="0">
                <a:latin typeface="Calibri" pitchFamily="34" charset="0"/>
              </a:rPr>
              <a:t>Se realizó un software de </a:t>
            </a:r>
            <a:r>
              <a:rPr lang="es-ES" sz="2200" dirty="0" err="1">
                <a:latin typeface="Calibri" pitchFamily="34" charset="0"/>
              </a:rPr>
              <a:t>microcontrolador</a:t>
            </a:r>
            <a:r>
              <a:rPr lang="es-ES" sz="2200" dirty="0">
                <a:latin typeface="Calibri" pitchFamily="34" charset="0"/>
              </a:rPr>
              <a:t> PSOC para controlar las funciones del sistema.</a:t>
            </a:r>
            <a:endParaRPr lang="es-EC" sz="2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0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200800" cy="688261"/>
          </a:xfrm>
        </p:spPr>
        <p:txBody>
          <a:bodyPr/>
          <a:lstStyle/>
          <a:p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3531653" y="332656"/>
            <a:ext cx="35285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CONCLUSIONES</a:t>
            </a:r>
            <a:endParaRPr lang="es-E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05807" y="284458"/>
            <a:ext cx="1224136" cy="15121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1" y="317558"/>
            <a:ext cx="944325" cy="1406719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251520" y="1916832"/>
            <a:ext cx="844265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es-ES" sz="2400" dirty="0">
                <a:latin typeface="Calibri" pitchFamily="34" charset="0"/>
              </a:rPr>
              <a:t>Se diseñó un módulo electrónico aplicando conocimientos e investigaciones de teoría de circuitos eléctricos.</a:t>
            </a:r>
            <a:endParaRPr lang="es-EC" sz="2400" dirty="0">
              <a:latin typeface="Calibri" pitchFamily="34" charset="0"/>
            </a:endParaRPr>
          </a:p>
          <a:p>
            <a:pPr algn="just"/>
            <a:r>
              <a:rPr lang="es-ES" sz="2400" dirty="0">
                <a:latin typeface="Calibri" pitchFamily="34" charset="0"/>
              </a:rPr>
              <a:t> </a:t>
            </a:r>
            <a:endParaRPr lang="es-EC" sz="2400" dirty="0">
              <a:latin typeface="Calibri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ES" sz="2400" dirty="0">
                <a:latin typeface="Calibri" pitchFamily="34" charset="0"/>
              </a:rPr>
              <a:t>Se analizó las características y aplicaciones de los dispositivos, elementos y circuitos electrónicos inmersos en el sistema desarrollado.</a:t>
            </a:r>
            <a:endParaRPr lang="es-EC" sz="2400" dirty="0">
              <a:latin typeface="Calibri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endParaRPr lang="es-ES" sz="2400" dirty="0" smtClean="0">
              <a:latin typeface="Calibri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ES" sz="2400" dirty="0" smtClean="0">
                <a:latin typeface="Calibri" pitchFamily="34" charset="0"/>
              </a:rPr>
              <a:t>Se </a:t>
            </a:r>
            <a:r>
              <a:rPr lang="es-ES" sz="2400" dirty="0">
                <a:latin typeface="Calibri" pitchFamily="34" charset="0"/>
              </a:rPr>
              <a:t>construyó un mecanismo de cuatro barras para el levantamiento y giro del sistema de luces inteligentes debido a su facilidad de construcción y versatilidad de funcionamiento.</a:t>
            </a:r>
            <a:endParaRPr lang="es-EC" sz="2400" dirty="0">
              <a:latin typeface="Calibri" pitchFamily="34" charset="0"/>
            </a:endParaRPr>
          </a:p>
          <a:p>
            <a:pPr algn="just"/>
            <a:r>
              <a:rPr lang="es-ES" sz="2400" dirty="0">
                <a:latin typeface="Calibri" pitchFamily="34" charset="0"/>
              </a:rPr>
              <a:t> </a:t>
            </a:r>
            <a:endParaRPr lang="es-EC" sz="2400" dirty="0">
              <a:latin typeface="Calibri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ES" sz="2400" dirty="0">
                <a:latin typeface="Calibri" pitchFamily="34" charset="0"/>
              </a:rPr>
              <a:t>Se elaboró un manual de uso del sistema que facilitará la utilización del mismo y permitirá sacar el mejor provecho de él.</a:t>
            </a:r>
            <a:endParaRPr lang="es-EC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90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200800" cy="688261"/>
          </a:xfrm>
        </p:spPr>
        <p:txBody>
          <a:bodyPr/>
          <a:lstStyle/>
          <a:p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3531653" y="332656"/>
            <a:ext cx="35285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CONCLUSIONES</a:t>
            </a:r>
            <a:endParaRPr lang="es-E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05807" y="284458"/>
            <a:ext cx="1224136" cy="15121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1" y="317558"/>
            <a:ext cx="944325" cy="1406719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251520" y="1916832"/>
            <a:ext cx="84426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es-ES" sz="2400" dirty="0">
                <a:latin typeface="Calibri" pitchFamily="34" charset="0"/>
              </a:rPr>
              <a:t>El sistema de iluminación inteligente es eficiente y puede ser operado por cualquier persona previo a una ligera instrucción de su funcionamiento y sin necesidad que tenga ningún conocimiento en mecánica o electrónica automotriz.</a:t>
            </a:r>
            <a:endParaRPr lang="es-EC" sz="2400" dirty="0">
              <a:latin typeface="Calibri" pitchFamily="34" charset="0"/>
            </a:endParaRPr>
          </a:p>
          <a:p>
            <a:pPr algn="just"/>
            <a:r>
              <a:rPr lang="es-ES" sz="2400" dirty="0">
                <a:latin typeface="Calibri" pitchFamily="34" charset="0"/>
              </a:rPr>
              <a:t> </a:t>
            </a:r>
            <a:endParaRPr lang="es-EC" sz="2400" dirty="0">
              <a:latin typeface="Calibri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ES" sz="2400" dirty="0">
                <a:latin typeface="Calibri" pitchFamily="34" charset="0"/>
              </a:rPr>
              <a:t>Se determinó que la iluminación en curvas es más necesaria al momento de entrar en ella para anticipar posibles objetos no visibles con un sistema convencional.</a:t>
            </a:r>
            <a:endParaRPr lang="es-EC" sz="2400" dirty="0">
              <a:latin typeface="Calibri" pitchFamily="34" charset="0"/>
            </a:endParaRPr>
          </a:p>
          <a:p>
            <a:pPr algn="just"/>
            <a:r>
              <a:rPr lang="es-ES" sz="2400" dirty="0">
                <a:latin typeface="Calibri" pitchFamily="34" charset="0"/>
              </a:rPr>
              <a:t> </a:t>
            </a:r>
            <a:endParaRPr lang="es-EC" sz="2400" dirty="0">
              <a:latin typeface="Calibri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ES" sz="2400" dirty="0">
                <a:latin typeface="Calibri" pitchFamily="34" charset="0"/>
              </a:rPr>
              <a:t>Para el proyecto se incursionó con el uso de </a:t>
            </a:r>
            <a:r>
              <a:rPr lang="es-ES" sz="2400" dirty="0" err="1">
                <a:latin typeface="Calibri" pitchFamily="34" charset="0"/>
              </a:rPr>
              <a:t>microcontroladores</a:t>
            </a:r>
            <a:r>
              <a:rPr lang="es-ES" sz="2400" dirty="0">
                <a:latin typeface="Calibri" pitchFamily="34" charset="0"/>
              </a:rPr>
              <a:t> PSOC capaces de modificar su hardware interno para obtener una mayor eficiencia según la aplicación a realizarse.</a:t>
            </a:r>
            <a:endParaRPr lang="es-EC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73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200800" cy="688261"/>
          </a:xfrm>
        </p:spPr>
        <p:txBody>
          <a:bodyPr/>
          <a:lstStyle/>
          <a:p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3014301" y="332656"/>
            <a:ext cx="45632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RECOMENDACIONES</a:t>
            </a:r>
            <a:endParaRPr lang="es-E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05807" y="284458"/>
            <a:ext cx="1224136" cy="15121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1" y="317558"/>
            <a:ext cx="944325" cy="1406719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251520" y="1916832"/>
            <a:ext cx="84426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es-ES" sz="2400" dirty="0">
                <a:latin typeface="Calibri" pitchFamily="34" charset="0"/>
              </a:rPr>
              <a:t>Se recomienda la implementación del sistema de luminarias inteligentes en los vehículos para disminuir índices de accidentes por falta de visibilidad nocturna.</a:t>
            </a:r>
            <a:endParaRPr lang="es-EC" sz="2400" dirty="0">
              <a:latin typeface="Calibri" pitchFamily="34" charset="0"/>
            </a:endParaRPr>
          </a:p>
          <a:p>
            <a:pPr algn="just"/>
            <a:endParaRPr lang="es-ES" sz="2400" dirty="0">
              <a:latin typeface="Calibri" pitchFamily="34" charset="0"/>
            </a:endParaRPr>
          </a:p>
          <a:p>
            <a:pPr algn="just"/>
            <a:endParaRPr lang="es-EC" sz="2400" dirty="0">
              <a:latin typeface="Calibri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ES" sz="2400" dirty="0">
                <a:latin typeface="Calibri" pitchFamily="34" charset="0"/>
              </a:rPr>
              <a:t>Se recomienda leer el manual de uso del sistema de manera que pueda ser utilizado eficientemente.</a:t>
            </a:r>
            <a:endParaRPr lang="es-EC" sz="2400" dirty="0">
              <a:latin typeface="Calibri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s-EC" sz="2400" dirty="0">
              <a:latin typeface="Calibri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ES" sz="2400" dirty="0">
                <a:latin typeface="Calibri" pitchFamily="34" charset="0"/>
              </a:rPr>
              <a:t>Para realizar un estudio de tipos de faros es necesario analizar todos los parámetros concernientes y aplicar la mayor cantidad de pruebas posibles.</a:t>
            </a:r>
            <a:endParaRPr lang="es-EC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35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200800" cy="688261"/>
          </a:xfrm>
        </p:spPr>
        <p:txBody>
          <a:bodyPr/>
          <a:lstStyle/>
          <a:p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3014301" y="332656"/>
            <a:ext cx="45632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RECOMENDACIONES</a:t>
            </a:r>
            <a:endParaRPr lang="es-E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05807" y="284458"/>
            <a:ext cx="1224136" cy="15121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1" y="317558"/>
            <a:ext cx="944325" cy="1406719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251519" y="2132856"/>
            <a:ext cx="844265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s-ES" sz="2400" dirty="0">
                <a:latin typeface="Calibri" pitchFamily="34" charset="0"/>
              </a:rPr>
              <a:t>Elaborar subsistemas de protección de voltaje e intensidad para el </a:t>
            </a:r>
            <a:r>
              <a:rPr lang="es-ES" sz="2400" dirty="0" err="1">
                <a:latin typeface="Calibri" pitchFamily="34" charset="0"/>
              </a:rPr>
              <a:t>microcontrolador</a:t>
            </a:r>
            <a:r>
              <a:rPr lang="es-ES" sz="2400" dirty="0">
                <a:latin typeface="Calibri" pitchFamily="34" charset="0"/>
              </a:rPr>
              <a:t> y actuadores, antes de probar el sistema en el vehículo.</a:t>
            </a:r>
            <a:endParaRPr lang="es-EC" sz="2400" dirty="0">
              <a:latin typeface="Calibri" pitchFamily="34" charset="0"/>
            </a:endParaRPr>
          </a:p>
          <a:p>
            <a:endParaRPr lang="es-ES" sz="2400" dirty="0">
              <a:latin typeface="Calibri" pitchFamily="34" charset="0"/>
            </a:endParaRPr>
          </a:p>
          <a:p>
            <a:endParaRPr lang="es-EC" sz="2400" dirty="0">
              <a:latin typeface="Calibri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400" dirty="0">
                <a:latin typeface="Calibri" pitchFamily="34" charset="0"/>
              </a:rPr>
              <a:t>El </a:t>
            </a:r>
            <a:r>
              <a:rPr lang="es-ES" sz="2400" dirty="0" err="1">
                <a:latin typeface="Calibri" pitchFamily="34" charset="0"/>
              </a:rPr>
              <a:t>microcontrolador</a:t>
            </a:r>
            <a:r>
              <a:rPr lang="es-ES" sz="2400" dirty="0">
                <a:latin typeface="Calibri" pitchFamily="34" charset="0"/>
              </a:rPr>
              <a:t> debe estar localizado lejos de los sistemas de potencia para evitar fallos en su funcionamiento.</a:t>
            </a:r>
            <a:endParaRPr lang="es-EC" sz="2400" dirty="0">
              <a:latin typeface="Calibri" pitchFamily="34" charset="0"/>
            </a:endParaRPr>
          </a:p>
          <a:p>
            <a:endParaRPr lang="es-ES" sz="2400" dirty="0">
              <a:latin typeface="Calibri" pitchFamily="34" charset="0"/>
            </a:endParaRPr>
          </a:p>
          <a:p>
            <a:endParaRPr lang="es-EC" sz="2400" dirty="0">
              <a:latin typeface="Calibri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400" dirty="0">
                <a:latin typeface="Calibri" pitchFamily="34" charset="0"/>
              </a:rPr>
              <a:t>Se recomienda usar cables blindados en componentes cuya señal  se pueda  ver afectada a causa de interferencias.</a:t>
            </a:r>
            <a:endParaRPr lang="es-EC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42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3779912" y="4581128"/>
            <a:ext cx="4752528" cy="14401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" name="0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0" r="-3955" b="-14053"/>
          <a:stretch/>
        </p:blipFill>
        <p:spPr bwMode="auto">
          <a:xfrm>
            <a:off x="3851920" y="4797152"/>
            <a:ext cx="4536504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6 Rectángulo"/>
          <p:cNvSpPr/>
          <p:nvPr/>
        </p:nvSpPr>
        <p:spPr>
          <a:xfrm rot="20307385">
            <a:off x="80554" y="2089927"/>
            <a:ext cx="853546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GRACIAS POR SU </a:t>
            </a:r>
          </a:p>
          <a:p>
            <a:pPr algn="ctr"/>
            <a:r>
              <a:rPr lang="es-E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ATENCIÓN</a:t>
            </a:r>
            <a:endParaRPr lang="es-E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11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186230" y="1772816"/>
            <a:ext cx="8634242" cy="4536504"/>
          </a:xfrm>
        </p:spPr>
        <p:txBody>
          <a:bodyPr>
            <a:normAutofit fontScale="92500" lnSpcReduction="10000"/>
          </a:bodyPr>
          <a:lstStyle/>
          <a:p>
            <a:pPr marL="457200" lvl="0" indent="-457200" algn="just">
              <a:buFont typeface="Arial" pitchFamily="34" charset="0"/>
              <a:buChar char="•"/>
            </a:pPr>
            <a:endParaRPr lang="en-US" sz="3200" dirty="0" smtClean="0">
              <a:latin typeface="Calibri" pitchFamily="34" charset="0"/>
            </a:endParaRPr>
          </a:p>
          <a:p>
            <a:pPr algn="just"/>
            <a:r>
              <a:rPr lang="es-ES" sz="3200" dirty="0" smtClean="0">
                <a:latin typeface="Calibri" pitchFamily="34" charset="0"/>
              </a:rPr>
              <a:t>Se considera un estudio de los niveles de iluminación nocturna de diferentes tipos de faros automotrices, para determinar los faros más adecuados al sistema de luces dinámicas.</a:t>
            </a:r>
            <a:endParaRPr lang="es-EC" sz="3200" dirty="0" smtClean="0">
              <a:latin typeface="Calibri" pitchFamily="34" charset="0"/>
            </a:endParaRPr>
          </a:p>
          <a:p>
            <a:pPr algn="just"/>
            <a:endParaRPr lang="es-ES" sz="3200" dirty="0" smtClean="0">
              <a:latin typeface="Calibri" pitchFamily="34" charset="0"/>
            </a:endParaRPr>
          </a:p>
          <a:p>
            <a:pPr algn="just"/>
            <a:r>
              <a:rPr lang="es-ES" sz="3200" dirty="0" smtClean="0">
                <a:latin typeface="Calibri" pitchFamily="34" charset="0"/>
              </a:rPr>
              <a:t>Se aprecia que la conducción nocturna es más segura al tener un mejor sistema de iluminación y permitir visualizar zonas fuera del alcance de un sistema convencional.</a:t>
            </a:r>
            <a:endParaRPr lang="es-EC" sz="3200" dirty="0" smtClean="0">
              <a:latin typeface="Calibri" pitchFamily="34" charset="0"/>
            </a:endParaRPr>
          </a:p>
          <a:p>
            <a:pPr lvl="0" algn="just"/>
            <a:endParaRPr lang="es-EC" sz="3200" dirty="0">
              <a:latin typeface="Calibri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907704" y="332656"/>
            <a:ext cx="6768752" cy="70104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3884241" y="332656"/>
            <a:ext cx="28232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RESUMEN</a:t>
            </a:r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05807" y="284458"/>
            <a:ext cx="1224136" cy="15121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1" y="317558"/>
            <a:ext cx="944325" cy="140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dondear rectángulo de esquina diagonal"/>
          <p:cNvSpPr/>
          <p:nvPr/>
        </p:nvSpPr>
        <p:spPr>
          <a:xfrm>
            <a:off x="1187624" y="2908881"/>
            <a:ext cx="6840760" cy="18002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Rectángulo redondeado"/>
          <p:cNvSpPr/>
          <p:nvPr/>
        </p:nvSpPr>
        <p:spPr>
          <a:xfrm>
            <a:off x="402673" y="643047"/>
            <a:ext cx="4673383" cy="13457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0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0" r="-3955" b="-14053"/>
          <a:stretch/>
        </p:blipFill>
        <p:spPr bwMode="auto">
          <a:xfrm>
            <a:off x="471112" y="756021"/>
            <a:ext cx="4536504" cy="1224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051720" y="2912056"/>
            <a:ext cx="54023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63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ESTUDIO DE </a:t>
            </a:r>
          </a:p>
          <a:p>
            <a:pPr algn="ctr"/>
            <a:r>
              <a:rPr lang="es-ES" sz="5400" b="1" cap="none" spc="50" dirty="0" smtClean="0">
                <a:ln w="63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LUMINOSIDAD</a:t>
            </a:r>
            <a:endParaRPr lang="es-ES" sz="5400" b="1" cap="none" spc="50" dirty="0">
              <a:ln w="635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516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305807" y="1556792"/>
            <a:ext cx="8514665" cy="5184576"/>
          </a:xfrm>
        </p:spPr>
        <p:txBody>
          <a:bodyPr>
            <a:normAutofit fontScale="92500" lnSpcReduction="20000"/>
          </a:bodyPr>
          <a:lstStyle/>
          <a:p>
            <a:pPr marL="457200" lvl="0" indent="-457200" algn="just">
              <a:buFont typeface="Arial" pitchFamily="34" charset="0"/>
              <a:buChar char="•"/>
            </a:pPr>
            <a:endParaRPr lang="en-US" sz="3200" dirty="0" smtClean="0">
              <a:latin typeface="Calibri" pitchFamily="34" charset="0"/>
            </a:endParaRPr>
          </a:p>
          <a:p>
            <a:pPr lvl="0" algn="just"/>
            <a:r>
              <a:rPr lang="es-AR" sz="3200" dirty="0">
                <a:latin typeface="Calibri" pitchFamily="34" charset="0"/>
              </a:rPr>
              <a:t>Para realizar el estudio de luminosidad hemos escogido 4 tipo de luminarias automotrices que son: </a:t>
            </a:r>
            <a:endParaRPr lang="es-AR" sz="3200" dirty="0" smtClean="0">
              <a:latin typeface="Calibri" pitchFamily="34" charset="0"/>
            </a:endParaRPr>
          </a:p>
          <a:p>
            <a:pPr lvl="0" algn="just"/>
            <a:endParaRPr lang="es-AR" sz="3200" dirty="0">
              <a:latin typeface="Calibri" pitchFamily="34" charset="0"/>
            </a:endParaRP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s-AR" sz="3200" dirty="0" smtClean="0">
                <a:latin typeface="Calibri" pitchFamily="34" charset="0"/>
              </a:rPr>
              <a:t>Faros Incandescentes Estándar</a:t>
            </a: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s-AR" sz="3200" dirty="0" smtClean="0">
                <a:latin typeface="Calibri" pitchFamily="34" charset="0"/>
              </a:rPr>
              <a:t>Faros </a:t>
            </a:r>
            <a:r>
              <a:rPr lang="es-AR" sz="3200" dirty="0">
                <a:latin typeface="Calibri" pitchFamily="34" charset="0"/>
              </a:rPr>
              <a:t>Incandescentes </a:t>
            </a:r>
            <a:r>
              <a:rPr lang="es-AR" sz="3200" dirty="0" smtClean="0">
                <a:latin typeface="Calibri" pitchFamily="34" charset="0"/>
              </a:rPr>
              <a:t>Halógenos</a:t>
            </a: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s-AR" sz="3200" dirty="0" smtClean="0">
                <a:latin typeface="Calibri" pitchFamily="34" charset="0"/>
              </a:rPr>
              <a:t>Faros </a:t>
            </a:r>
            <a:r>
              <a:rPr lang="es-AR" sz="3200" dirty="0">
                <a:latin typeface="Calibri" pitchFamily="34" charset="0"/>
              </a:rPr>
              <a:t>de descarga de gas (Xenón) </a:t>
            </a:r>
            <a:endParaRPr lang="es-AR" sz="3200" dirty="0" smtClean="0">
              <a:latin typeface="Calibri" pitchFamily="34" charset="0"/>
            </a:endParaRP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s-AR" sz="3200" dirty="0" smtClean="0">
                <a:latin typeface="Calibri" pitchFamily="34" charset="0"/>
              </a:rPr>
              <a:t>Faros </a:t>
            </a:r>
            <a:r>
              <a:rPr lang="es-AR" sz="3200" dirty="0" smtClean="0">
                <a:latin typeface="Calibri" pitchFamily="34" charset="0"/>
              </a:rPr>
              <a:t>LED.</a:t>
            </a:r>
          </a:p>
          <a:p>
            <a:pPr lvl="0" algn="just"/>
            <a:endParaRPr lang="es-AR" sz="3200" dirty="0">
              <a:latin typeface="Calibri" pitchFamily="34" charset="0"/>
            </a:endParaRPr>
          </a:p>
          <a:p>
            <a:pPr lvl="0" algn="just"/>
            <a:r>
              <a:rPr lang="es-AR" sz="3200" dirty="0">
                <a:latin typeface="Calibri" pitchFamily="34" charset="0"/>
              </a:rPr>
              <a:t>A cada uno de estos tipos de faros se les sometió a diferentes pruebas para comprobar su eficiencia en </a:t>
            </a:r>
            <a:r>
              <a:rPr lang="es-AR" sz="3200" dirty="0" smtClean="0">
                <a:latin typeface="Calibri" pitchFamily="34" charset="0"/>
              </a:rPr>
              <a:t>iluminación.</a:t>
            </a:r>
            <a:endParaRPr lang="es-EC" sz="3200" dirty="0">
              <a:latin typeface="Calibri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200800" cy="688261"/>
          </a:xfrm>
        </p:spPr>
        <p:txBody>
          <a:bodyPr/>
          <a:lstStyle/>
          <a:p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1599071" y="332656"/>
            <a:ext cx="73935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ESTUDIO DE LUMINOSIDAD</a:t>
            </a:r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05807" y="284458"/>
            <a:ext cx="1224136" cy="15121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1" y="317558"/>
            <a:ext cx="944325" cy="140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4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282679" y="1988840"/>
            <a:ext cx="8514665" cy="1728192"/>
          </a:xfrm>
        </p:spPr>
        <p:txBody>
          <a:bodyPr>
            <a:normAutofit/>
          </a:bodyPr>
          <a:lstStyle/>
          <a:p>
            <a:pPr algn="just"/>
            <a:r>
              <a:rPr lang="es-AR" sz="3200" dirty="0">
                <a:latin typeface="Calibri" pitchFamily="34" charset="0"/>
              </a:rPr>
              <a:t>Pruebas de luminosidad.- Se utilizó un luxómetro para medir la intensidad de luz a diferentes distancias y condiciones de luminosidad.</a:t>
            </a:r>
            <a:endParaRPr lang="es-EC" sz="3200" dirty="0">
              <a:latin typeface="Calibri" pitchFamily="34" charset="0"/>
            </a:endParaRPr>
          </a:p>
          <a:p>
            <a:pPr lvl="0" algn="just"/>
            <a:endParaRPr lang="es-EC" sz="3200" dirty="0">
              <a:latin typeface="Calibri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200800" cy="688261"/>
          </a:xfrm>
        </p:spPr>
        <p:txBody>
          <a:bodyPr/>
          <a:lstStyle/>
          <a:p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2683377" y="332656"/>
            <a:ext cx="52249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PRUEBAS EN FAROS</a:t>
            </a:r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05807" y="284458"/>
            <a:ext cx="1224136" cy="151216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1" y="317558"/>
            <a:ext cx="944325" cy="1406719"/>
          </a:xfrm>
          <a:prstGeom prst="rect">
            <a:avLst/>
          </a:prstGeom>
        </p:spPr>
      </p:pic>
      <p:pic>
        <p:nvPicPr>
          <p:cNvPr id="9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75" y="3717032"/>
            <a:ext cx="3409578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9 Imagen" descr="D:\ANDREJER\Documentos\ESPE\TESIS\FOTOS TESIS\DSC0073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3384376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0482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219</TotalTime>
  <Words>1164</Words>
  <Application>Microsoft Office PowerPoint</Application>
  <PresentationFormat>Presentación en pantalla (4:3)</PresentationFormat>
  <Paragraphs>258</Paragraphs>
  <Slides>55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56" baseType="lpstr">
      <vt:lpstr>BlackTie</vt:lpstr>
      <vt:lpstr>Presentación de PowerPoint</vt:lpstr>
      <vt:lpstr> </vt:lpstr>
      <vt:lpstr> </vt:lpstr>
      <vt:lpstr> </vt:lpstr>
      <vt:lpstr> </vt:lpstr>
      <vt:lpstr> </vt:lpstr>
      <vt:lpstr>Presentación de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Presentación de PowerPoint</vt:lpstr>
      <vt:lpstr> </vt:lpstr>
      <vt:lpstr> </vt:lpstr>
      <vt:lpstr>Presentación de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Presentación de PowerPoint</vt:lpstr>
      <vt:lpstr> </vt:lpstr>
      <vt:lpstr> </vt:lpstr>
      <vt:lpstr> </vt:lpstr>
      <vt:lpstr> </vt:lpstr>
      <vt:lpstr>Presentación de PowerPoint</vt:lpstr>
      <vt:lpstr> </vt:lpstr>
      <vt:lpstr> </vt:lpstr>
      <vt:lpstr> </vt:lpstr>
      <vt:lpstr> </vt:lpstr>
      <vt:lpstr>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33</cp:revision>
  <dcterms:created xsi:type="dcterms:W3CDTF">2013-10-08T20:30:43Z</dcterms:created>
  <dcterms:modified xsi:type="dcterms:W3CDTF">2013-10-10T00:14:08Z</dcterms:modified>
</cp:coreProperties>
</file>