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257" r:id="rId3"/>
    <p:sldId id="258" r:id="rId4"/>
    <p:sldId id="259" r:id="rId5"/>
    <p:sldId id="262" r:id="rId6"/>
    <p:sldId id="260" r:id="rId7"/>
    <p:sldId id="261" r:id="rId8"/>
    <p:sldId id="263" r:id="rId9"/>
    <p:sldId id="277" r:id="rId10"/>
    <p:sldId id="264" r:id="rId11"/>
    <p:sldId id="265" r:id="rId12"/>
    <p:sldId id="266" r:id="rId13"/>
    <p:sldId id="267" r:id="rId14"/>
    <p:sldId id="270" r:id="rId15"/>
    <p:sldId id="268" r:id="rId16"/>
    <p:sldId id="271" r:id="rId17"/>
    <p:sldId id="272" r:id="rId18"/>
    <p:sldId id="273" r:id="rId19"/>
    <p:sldId id="274" r:id="rId20"/>
    <p:sldId id="358" r:id="rId21"/>
    <p:sldId id="367" r:id="rId22"/>
    <p:sldId id="366" r:id="rId23"/>
    <p:sldId id="368" r:id="rId24"/>
    <p:sldId id="363" r:id="rId25"/>
    <p:sldId id="364" r:id="rId26"/>
    <p:sldId id="365" r:id="rId27"/>
    <p:sldId id="275" r:id="rId28"/>
    <p:sldId id="276" r:id="rId29"/>
    <p:sldId id="278" r:id="rId30"/>
    <p:sldId id="281" r:id="rId31"/>
    <p:sldId id="279" r:id="rId32"/>
    <p:sldId id="282" r:id="rId33"/>
    <p:sldId id="280" r:id="rId34"/>
    <p:sldId id="283" r:id="rId35"/>
    <p:sldId id="285" r:id="rId36"/>
    <p:sldId id="284"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2" r:id="rId53"/>
    <p:sldId id="360" r:id="rId54"/>
    <p:sldId id="303" r:id="rId55"/>
    <p:sldId id="304" r:id="rId56"/>
    <p:sldId id="359" r:id="rId57"/>
    <p:sldId id="305" r:id="rId58"/>
    <p:sldId id="306" r:id="rId59"/>
    <p:sldId id="307" r:id="rId60"/>
    <p:sldId id="308" r:id="rId61"/>
    <p:sldId id="309" r:id="rId62"/>
    <p:sldId id="310" r:id="rId63"/>
    <p:sldId id="311" r:id="rId64"/>
    <p:sldId id="312" r:id="rId65"/>
    <p:sldId id="313" r:id="rId66"/>
    <p:sldId id="314" r:id="rId67"/>
    <p:sldId id="361"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914" autoAdjust="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C7DC5-8193-4894-A3E1-DDDE4A6F846B}" type="doc">
      <dgm:prSet loTypeId="urn:microsoft.com/office/officeart/2005/8/layout/cycle4#1" loCatId="cycle" qsTypeId="urn:microsoft.com/office/officeart/2005/8/quickstyle/simple3" qsCatId="simple" csTypeId="urn:microsoft.com/office/officeart/2005/8/colors/accent1_2" csCatId="accent1" phldr="1"/>
      <dgm:spPr/>
      <dgm:t>
        <a:bodyPr/>
        <a:lstStyle/>
        <a:p>
          <a:endParaRPr lang="es-EC"/>
        </a:p>
      </dgm:t>
    </dgm:pt>
    <dgm:pt modelId="{0AE0740A-F765-4299-8B4C-C9B8D96FB8B4}">
      <dgm:prSet phldrT="[Texto]"/>
      <dgm:spPr/>
      <dgm:t>
        <a:bodyPr/>
        <a:lstStyle/>
        <a:p>
          <a:r>
            <a:rPr lang="es-EC"/>
            <a:t>SALUD Y NUTRICION</a:t>
          </a:r>
        </a:p>
      </dgm:t>
    </dgm:pt>
    <dgm:pt modelId="{E7552075-FEB3-4513-98B0-9B1BB9EE1AF9}" type="parTrans" cxnId="{2F42ACC4-BC96-49CE-A46C-A059B9C352D3}">
      <dgm:prSet/>
      <dgm:spPr/>
      <dgm:t>
        <a:bodyPr/>
        <a:lstStyle/>
        <a:p>
          <a:endParaRPr lang="es-EC"/>
        </a:p>
      </dgm:t>
    </dgm:pt>
    <dgm:pt modelId="{64F0E2AB-61C5-4388-8A82-655F5C33E3B5}" type="sibTrans" cxnId="{2F42ACC4-BC96-49CE-A46C-A059B9C352D3}">
      <dgm:prSet/>
      <dgm:spPr/>
      <dgm:t>
        <a:bodyPr/>
        <a:lstStyle/>
        <a:p>
          <a:endParaRPr lang="es-EC"/>
        </a:p>
      </dgm:t>
    </dgm:pt>
    <dgm:pt modelId="{3522D0DF-C603-4CCA-92E3-34C75952C919}">
      <dgm:prSet phldrT="[Texto]" custT="1"/>
      <dgm:spPr/>
      <dgm:t>
        <a:bodyPr/>
        <a:lstStyle/>
        <a:p>
          <a:r>
            <a:rPr lang="es-EC" sz="1000"/>
            <a:t>Salud a la mujer </a:t>
          </a:r>
        </a:p>
      </dgm:t>
    </dgm:pt>
    <dgm:pt modelId="{1F1EFAC8-4F3A-48CC-ABF2-4328F33B8E53}" type="parTrans" cxnId="{432B7F97-5CD4-4483-A60D-2E76BA69EC6F}">
      <dgm:prSet/>
      <dgm:spPr/>
      <dgm:t>
        <a:bodyPr/>
        <a:lstStyle/>
        <a:p>
          <a:endParaRPr lang="es-EC"/>
        </a:p>
      </dgm:t>
    </dgm:pt>
    <dgm:pt modelId="{E4646A69-D453-4D07-9BC2-0B9C21DBDB01}" type="sibTrans" cxnId="{432B7F97-5CD4-4483-A60D-2E76BA69EC6F}">
      <dgm:prSet/>
      <dgm:spPr/>
      <dgm:t>
        <a:bodyPr/>
        <a:lstStyle/>
        <a:p>
          <a:endParaRPr lang="es-EC"/>
        </a:p>
      </dgm:t>
    </dgm:pt>
    <dgm:pt modelId="{02E35337-24CC-464E-815A-398AA43E6EFC}">
      <dgm:prSet phldrT="[Texto]"/>
      <dgm:spPr/>
      <dgm:t>
        <a:bodyPr/>
        <a:lstStyle/>
        <a:p>
          <a:r>
            <a:rPr lang="es-EC"/>
            <a:t>AUTOESTIMA</a:t>
          </a:r>
        </a:p>
      </dgm:t>
    </dgm:pt>
    <dgm:pt modelId="{04D7E656-2365-450F-84BB-DA1C49787EB5}" type="parTrans" cxnId="{F998918E-ADF3-4C50-ADD5-0675F11915A9}">
      <dgm:prSet/>
      <dgm:spPr/>
      <dgm:t>
        <a:bodyPr/>
        <a:lstStyle/>
        <a:p>
          <a:endParaRPr lang="es-EC"/>
        </a:p>
      </dgm:t>
    </dgm:pt>
    <dgm:pt modelId="{A9AF68B3-5474-4866-8E7C-E2FF3777DA4E}" type="sibTrans" cxnId="{F998918E-ADF3-4C50-ADD5-0675F11915A9}">
      <dgm:prSet/>
      <dgm:spPr/>
      <dgm:t>
        <a:bodyPr/>
        <a:lstStyle/>
        <a:p>
          <a:endParaRPr lang="es-EC"/>
        </a:p>
      </dgm:t>
    </dgm:pt>
    <dgm:pt modelId="{4B84DFE6-171E-4D1F-8448-0966CBE3AF8E}">
      <dgm:prSet phldrT="[Texto]" custT="1"/>
      <dgm:spPr/>
      <dgm:t>
        <a:bodyPr/>
        <a:lstStyle/>
        <a:p>
          <a:r>
            <a:rPr lang="es-EC" sz="1000"/>
            <a:t>Autoestima y Autoconfianza</a:t>
          </a:r>
        </a:p>
      </dgm:t>
    </dgm:pt>
    <dgm:pt modelId="{2E18B510-4CC7-4BA8-A4BE-701B46F2DB70}" type="parTrans" cxnId="{7DF9CB60-5749-41EC-8922-D30B10E5D82C}">
      <dgm:prSet/>
      <dgm:spPr/>
      <dgm:t>
        <a:bodyPr/>
        <a:lstStyle/>
        <a:p>
          <a:endParaRPr lang="es-EC"/>
        </a:p>
      </dgm:t>
    </dgm:pt>
    <dgm:pt modelId="{50098D04-3C78-4D59-BB0C-F540A66F3D26}" type="sibTrans" cxnId="{7DF9CB60-5749-41EC-8922-D30B10E5D82C}">
      <dgm:prSet/>
      <dgm:spPr/>
      <dgm:t>
        <a:bodyPr/>
        <a:lstStyle/>
        <a:p>
          <a:endParaRPr lang="es-EC"/>
        </a:p>
      </dgm:t>
    </dgm:pt>
    <dgm:pt modelId="{634AEB7B-DD02-45D7-BE50-24A075D855F9}">
      <dgm:prSet phldrT="[Texto]"/>
      <dgm:spPr/>
      <dgm:t>
        <a:bodyPr/>
        <a:lstStyle/>
        <a:p>
          <a:r>
            <a:rPr lang="es-EC"/>
            <a:t>MEJORAMIENTO DEL NEGOCIO</a:t>
          </a:r>
        </a:p>
      </dgm:t>
    </dgm:pt>
    <dgm:pt modelId="{37FB1072-653E-436E-8218-801BE46E30CD}" type="parTrans" cxnId="{F9D95BEF-6871-479F-9CA4-D256881FD1BC}">
      <dgm:prSet/>
      <dgm:spPr/>
      <dgm:t>
        <a:bodyPr/>
        <a:lstStyle/>
        <a:p>
          <a:endParaRPr lang="es-EC"/>
        </a:p>
      </dgm:t>
    </dgm:pt>
    <dgm:pt modelId="{6CACEE1F-EA16-4C93-9A15-C3AEF3DCA399}" type="sibTrans" cxnId="{F9D95BEF-6871-479F-9CA4-D256881FD1BC}">
      <dgm:prSet/>
      <dgm:spPr/>
      <dgm:t>
        <a:bodyPr/>
        <a:lstStyle/>
        <a:p>
          <a:endParaRPr lang="es-EC"/>
        </a:p>
      </dgm:t>
    </dgm:pt>
    <dgm:pt modelId="{D0D6AD4D-5094-47F0-B544-B663DDF2F384}">
      <dgm:prSet phldrT="[Texto]" custT="1"/>
      <dgm:spPr/>
      <dgm:t>
        <a:bodyPr/>
        <a:lstStyle/>
        <a:p>
          <a:r>
            <a:rPr lang="es-EC" sz="900" dirty="0"/>
            <a:t>   Como aumentar las     ventas.</a:t>
          </a:r>
        </a:p>
      </dgm:t>
    </dgm:pt>
    <dgm:pt modelId="{12AC5520-14FF-401C-9213-FB24AE3D5D94}" type="parTrans" cxnId="{35F4B0B9-175A-4792-B5C6-3F1C868746B4}">
      <dgm:prSet/>
      <dgm:spPr/>
      <dgm:t>
        <a:bodyPr/>
        <a:lstStyle/>
        <a:p>
          <a:endParaRPr lang="es-EC"/>
        </a:p>
      </dgm:t>
    </dgm:pt>
    <dgm:pt modelId="{79020222-58ED-495B-A5D3-84ECB3D0DC3E}" type="sibTrans" cxnId="{35F4B0B9-175A-4792-B5C6-3F1C868746B4}">
      <dgm:prSet/>
      <dgm:spPr/>
      <dgm:t>
        <a:bodyPr/>
        <a:lstStyle/>
        <a:p>
          <a:endParaRPr lang="es-EC"/>
        </a:p>
      </dgm:t>
    </dgm:pt>
    <dgm:pt modelId="{1FD8D825-CE4B-4199-A25E-7A75B6F55F3E}">
      <dgm:prSet phldrT="[Texto]"/>
      <dgm:spPr/>
      <dgm:t>
        <a:bodyPr/>
        <a:lstStyle/>
        <a:p>
          <a:r>
            <a:rPr lang="es-EC"/>
            <a:t>EDUCACION FINANCIERA</a:t>
          </a:r>
        </a:p>
      </dgm:t>
    </dgm:pt>
    <dgm:pt modelId="{501B9732-FAD7-4C55-9CB7-36121D41DFE3}" type="parTrans" cxnId="{523137BF-A287-4747-9CC5-80884D764EFC}">
      <dgm:prSet/>
      <dgm:spPr/>
      <dgm:t>
        <a:bodyPr/>
        <a:lstStyle/>
        <a:p>
          <a:endParaRPr lang="es-EC"/>
        </a:p>
      </dgm:t>
    </dgm:pt>
    <dgm:pt modelId="{C27C8F50-2558-42C2-9F7D-73D510F4F21B}" type="sibTrans" cxnId="{523137BF-A287-4747-9CC5-80884D764EFC}">
      <dgm:prSet/>
      <dgm:spPr/>
      <dgm:t>
        <a:bodyPr/>
        <a:lstStyle/>
        <a:p>
          <a:endParaRPr lang="es-EC"/>
        </a:p>
      </dgm:t>
    </dgm:pt>
    <dgm:pt modelId="{87FD913A-7A39-4FC0-BBBD-A09EF73BAD5C}">
      <dgm:prSet phldrT="[Texto]" custT="1"/>
      <dgm:spPr/>
      <dgm:t>
        <a:bodyPr/>
        <a:lstStyle/>
        <a:p>
          <a:r>
            <a:rPr lang="es-EC" sz="900" dirty="0" smtClean="0"/>
            <a:t>Administración </a:t>
          </a:r>
          <a:r>
            <a:rPr lang="es-EC" sz="900" dirty="0"/>
            <a:t>de l deuda </a:t>
          </a:r>
        </a:p>
      </dgm:t>
    </dgm:pt>
    <dgm:pt modelId="{41B8E5E0-9EDD-4E9F-81DD-E78DAFCFA847}" type="parTrans" cxnId="{D715C682-A36C-4B54-B4B5-1DDD3037DD4B}">
      <dgm:prSet/>
      <dgm:spPr/>
      <dgm:t>
        <a:bodyPr/>
        <a:lstStyle/>
        <a:p>
          <a:endParaRPr lang="es-EC"/>
        </a:p>
      </dgm:t>
    </dgm:pt>
    <dgm:pt modelId="{8532B3CF-988A-4EEB-AE51-5C5C49BDCE36}" type="sibTrans" cxnId="{D715C682-A36C-4B54-B4B5-1DDD3037DD4B}">
      <dgm:prSet/>
      <dgm:spPr/>
      <dgm:t>
        <a:bodyPr/>
        <a:lstStyle/>
        <a:p>
          <a:endParaRPr lang="es-EC"/>
        </a:p>
      </dgm:t>
    </dgm:pt>
    <dgm:pt modelId="{F5FD34E5-C5B0-4875-B7FB-82C24A47559D}">
      <dgm:prSet phldrT="[Texto]" custT="1"/>
      <dgm:spPr/>
      <dgm:t>
        <a:bodyPr/>
        <a:lstStyle/>
        <a:p>
          <a:r>
            <a:rPr lang="es-EC" sz="900" dirty="0"/>
            <a:t>Como manejar el dinero del negocio </a:t>
          </a:r>
        </a:p>
      </dgm:t>
    </dgm:pt>
    <dgm:pt modelId="{587B3782-DC20-4C44-ABF5-C014D57A8658}" type="parTrans" cxnId="{876F7571-78BA-4E74-B0F1-D4B53C4E4C27}">
      <dgm:prSet/>
      <dgm:spPr/>
      <dgm:t>
        <a:bodyPr/>
        <a:lstStyle/>
        <a:p>
          <a:endParaRPr lang="es-EC"/>
        </a:p>
      </dgm:t>
    </dgm:pt>
    <dgm:pt modelId="{633CD627-46C9-49D9-97A5-207DC864611B}" type="sibTrans" cxnId="{876F7571-78BA-4E74-B0F1-D4B53C4E4C27}">
      <dgm:prSet/>
      <dgm:spPr/>
      <dgm:t>
        <a:bodyPr/>
        <a:lstStyle/>
        <a:p>
          <a:endParaRPr lang="es-EC"/>
        </a:p>
      </dgm:t>
    </dgm:pt>
    <dgm:pt modelId="{969F897F-AA91-4538-809C-216A53EEA04F}">
      <dgm:prSet phldrT="[Texto]" custT="1"/>
      <dgm:spPr/>
      <dgm:t>
        <a:bodyPr/>
        <a:lstStyle/>
        <a:p>
          <a:r>
            <a:rPr lang="es-EC" sz="1050" dirty="0"/>
            <a:t>Planificar</a:t>
          </a:r>
          <a:r>
            <a:rPr lang="es-EC" sz="900" dirty="0"/>
            <a:t> para un mejor negocio</a:t>
          </a:r>
        </a:p>
      </dgm:t>
    </dgm:pt>
    <dgm:pt modelId="{1A0400AC-839B-4D57-BE58-D5999A0A8AE9}" type="parTrans" cxnId="{E4CEA410-3421-4B68-A3CB-7529A65023C9}">
      <dgm:prSet/>
      <dgm:spPr/>
      <dgm:t>
        <a:bodyPr/>
        <a:lstStyle/>
        <a:p>
          <a:endParaRPr lang="es-EC"/>
        </a:p>
      </dgm:t>
    </dgm:pt>
    <dgm:pt modelId="{604318B9-BB44-470B-964D-B65DA6C375B8}" type="sibTrans" cxnId="{E4CEA410-3421-4B68-A3CB-7529A65023C9}">
      <dgm:prSet/>
      <dgm:spPr/>
      <dgm:t>
        <a:bodyPr/>
        <a:lstStyle/>
        <a:p>
          <a:endParaRPr lang="es-EC"/>
        </a:p>
      </dgm:t>
    </dgm:pt>
    <dgm:pt modelId="{6F824DDC-AD41-4150-9E0D-D5F90614ECC0}">
      <dgm:prSet phldrT="[Texto]" custT="1"/>
      <dgm:spPr/>
      <dgm:t>
        <a:bodyPr/>
        <a:lstStyle/>
        <a:p>
          <a:r>
            <a:rPr lang="es-EC" sz="900"/>
            <a:t>NJegociaciones financieras </a:t>
          </a:r>
        </a:p>
      </dgm:t>
    </dgm:pt>
    <dgm:pt modelId="{E8AF9299-3400-4B34-9BF3-043533C5E42C}" type="parTrans" cxnId="{AABCA421-65E9-4953-B1E3-0106E9418D5D}">
      <dgm:prSet/>
      <dgm:spPr/>
      <dgm:t>
        <a:bodyPr/>
        <a:lstStyle/>
        <a:p>
          <a:endParaRPr lang="es-EC"/>
        </a:p>
      </dgm:t>
    </dgm:pt>
    <dgm:pt modelId="{68B35C88-8672-4B79-AD48-2D2930345C38}" type="sibTrans" cxnId="{AABCA421-65E9-4953-B1E3-0106E9418D5D}">
      <dgm:prSet/>
      <dgm:spPr/>
      <dgm:t>
        <a:bodyPr/>
        <a:lstStyle/>
        <a:p>
          <a:endParaRPr lang="es-EC"/>
        </a:p>
      </dgm:t>
    </dgm:pt>
    <dgm:pt modelId="{9C5114E5-ACDF-4491-843A-C6A6E51CD8A7}">
      <dgm:prSet phldrT="[Texto]" custT="1"/>
      <dgm:spPr/>
      <dgm:t>
        <a:bodyPr/>
        <a:lstStyle/>
        <a:p>
          <a:r>
            <a:rPr lang="es-EC" sz="900"/>
            <a:t>Presupuesto</a:t>
          </a:r>
        </a:p>
      </dgm:t>
    </dgm:pt>
    <dgm:pt modelId="{C2E335A0-C7B9-4A56-983B-73493810AA2B}" type="parTrans" cxnId="{B4B36FAD-8D28-440D-9E9C-B53994610832}">
      <dgm:prSet/>
      <dgm:spPr/>
      <dgm:t>
        <a:bodyPr/>
        <a:lstStyle/>
        <a:p>
          <a:endParaRPr lang="es-EC"/>
        </a:p>
      </dgm:t>
    </dgm:pt>
    <dgm:pt modelId="{6F238635-45BF-4126-AE37-7015E1EE3CFB}" type="sibTrans" cxnId="{B4B36FAD-8D28-440D-9E9C-B53994610832}">
      <dgm:prSet/>
      <dgm:spPr/>
      <dgm:t>
        <a:bodyPr/>
        <a:lstStyle/>
        <a:p>
          <a:endParaRPr lang="es-EC"/>
        </a:p>
      </dgm:t>
    </dgm:pt>
    <dgm:pt modelId="{70D4C407-083F-4414-8F4C-7778AF4DBD36}">
      <dgm:prSet phldrT="[Texto]" custT="1"/>
      <dgm:spPr/>
      <dgm:t>
        <a:bodyPr/>
        <a:lstStyle/>
        <a:p>
          <a:r>
            <a:rPr lang="es-EC" sz="900"/>
            <a:t>Ahorros ¡ si se puede!</a:t>
          </a:r>
        </a:p>
      </dgm:t>
    </dgm:pt>
    <dgm:pt modelId="{C71273DF-2417-4D3E-A2E8-5975F6CBB7CF}" type="parTrans" cxnId="{6452C8CE-1CD7-4C61-86D7-1180CB4C6E4C}">
      <dgm:prSet/>
      <dgm:spPr/>
      <dgm:t>
        <a:bodyPr/>
        <a:lstStyle/>
        <a:p>
          <a:endParaRPr lang="es-EC"/>
        </a:p>
      </dgm:t>
    </dgm:pt>
    <dgm:pt modelId="{8B3FEB13-5658-475D-B950-09D01771C49B}" type="sibTrans" cxnId="{6452C8CE-1CD7-4C61-86D7-1180CB4C6E4C}">
      <dgm:prSet/>
      <dgm:spPr/>
      <dgm:t>
        <a:bodyPr/>
        <a:lstStyle/>
        <a:p>
          <a:endParaRPr lang="es-EC"/>
        </a:p>
      </dgm:t>
    </dgm:pt>
    <dgm:pt modelId="{DCA44C78-EA3E-4C74-AF2F-F2203E3BBF0A}">
      <dgm:prSet phldrT="[Texto]" custT="1"/>
      <dgm:spPr/>
      <dgm:t>
        <a:bodyPr/>
        <a:lstStyle/>
        <a:p>
          <a:r>
            <a:rPr lang="es-EC" sz="1000"/>
            <a:t>Lactancia materna</a:t>
          </a:r>
        </a:p>
      </dgm:t>
    </dgm:pt>
    <dgm:pt modelId="{B8FAB7E7-3AB2-48D7-860D-7C3CA67BB1FD}" type="parTrans" cxnId="{8DDC0171-5EC1-4D0C-AD4E-C373EE702DEC}">
      <dgm:prSet/>
      <dgm:spPr/>
      <dgm:t>
        <a:bodyPr/>
        <a:lstStyle/>
        <a:p>
          <a:endParaRPr lang="es-EC"/>
        </a:p>
      </dgm:t>
    </dgm:pt>
    <dgm:pt modelId="{6F412E6D-DB2B-4ABB-B4AF-BD5E403795BB}" type="sibTrans" cxnId="{8DDC0171-5EC1-4D0C-AD4E-C373EE702DEC}">
      <dgm:prSet/>
      <dgm:spPr/>
      <dgm:t>
        <a:bodyPr/>
        <a:lstStyle/>
        <a:p>
          <a:endParaRPr lang="es-EC"/>
        </a:p>
      </dgm:t>
    </dgm:pt>
    <dgm:pt modelId="{AD96A4A8-E299-4FBD-ABD3-78D1FA66D8F9}">
      <dgm:prSet phldrT="[Texto]" custT="1"/>
      <dgm:spPr/>
      <dgm:t>
        <a:bodyPr/>
        <a:lstStyle/>
        <a:p>
          <a:r>
            <a:rPr lang="es-EC" sz="1000"/>
            <a:t>Alimentación del niño</a:t>
          </a:r>
        </a:p>
      </dgm:t>
    </dgm:pt>
    <dgm:pt modelId="{CFDC09FF-FA6A-4F38-8424-34A117FC74B5}" type="parTrans" cxnId="{8DCF6BA8-727A-44D0-9D1C-D64C06C847E7}">
      <dgm:prSet/>
      <dgm:spPr/>
      <dgm:t>
        <a:bodyPr/>
        <a:lstStyle/>
        <a:p>
          <a:endParaRPr lang="es-EC"/>
        </a:p>
      </dgm:t>
    </dgm:pt>
    <dgm:pt modelId="{E881439A-506C-4121-A7FC-C72932788A83}" type="sibTrans" cxnId="{8DCF6BA8-727A-44D0-9D1C-D64C06C847E7}">
      <dgm:prSet/>
      <dgm:spPr/>
      <dgm:t>
        <a:bodyPr/>
        <a:lstStyle/>
        <a:p>
          <a:endParaRPr lang="es-EC"/>
        </a:p>
      </dgm:t>
    </dgm:pt>
    <dgm:pt modelId="{A4B49678-CAF5-492A-AE86-85F56A4DF126}" type="pres">
      <dgm:prSet presAssocID="{59DC7DC5-8193-4894-A3E1-DDDE4A6F846B}" presName="cycleMatrixDiagram" presStyleCnt="0">
        <dgm:presLayoutVars>
          <dgm:chMax val="1"/>
          <dgm:dir/>
          <dgm:animLvl val="lvl"/>
          <dgm:resizeHandles val="exact"/>
        </dgm:presLayoutVars>
      </dgm:prSet>
      <dgm:spPr/>
      <dgm:t>
        <a:bodyPr/>
        <a:lstStyle/>
        <a:p>
          <a:endParaRPr lang="es-EC"/>
        </a:p>
      </dgm:t>
    </dgm:pt>
    <dgm:pt modelId="{BB24E9CF-CA2B-4B0B-9C5E-4B8FBA7D0145}" type="pres">
      <dgm:prSet presAssocID="{59DC7DC5-8193-4894-A3E1-DDDE4A6F846B}" presName="children" presStyleCnt="0"/>
      <dgm:spPr/>
      <dgm:t>
        <a:bodyPr/>
        <a:lstStyle/>
        <a:p>
          <a:endParaRPr lang="es-EC"/>
        </a:p>
      </dgm:t>
    </dgm:pt>
    <dgm:pt modelId="{0B95EB88-5499-42A5-A23B-2D1DB1FCC580}" type="pres">
      <dgm:prSet presAssocID="{59DC7DC5-8193-4894-A3E1-DDDE4A6F846B}" presName="child1group" presStyleCnt="0"/>
      <dgm:spPr/>
      <dgm:t>
        <a:bodyPr/>
        <a:lstStyle/>
        <a:p>
          <a:endParaRPr lang="es-EC"/>
        </a:p>
      </dgm:t>
    </dgm:pt>
    <dgm:pt modelId="{AFF3A4A2-D34F-4C76-A389-8D84CAA6AB86}" type="pres">
      <dgm:prSet presAssocID="{59DC7DC5-8193-4894-A3E1-DDDE4A6F846B}" presName="child1" presStyleLbl="bgAcc1" presStyleIdx="0" presStyleCnt="4"/>
      <dgm:spPr/>
      <dgm:t>
        <a:bodyPr/>
        <a:lstStyle/>
        <a:p>
          <a:endParaRPr lang="es-EC"/>
        </a:p>
      </dgm:t>
    </dgm:pt>
    <dgm:pt modelId="{DEF268B1-1610-4716-BC19-D06615B2A0A2}" type="pres">
      <dgm:prSet presAssocID="{59DC7DC5-8193-4894-A3E1-DDDE4A6F846B}" presName="child1Text" presStyleLbl="bgAcc1" presStyleIdx="0" presStyleCnt="4">
        <dgm:presLayoutVars>
          <dgm:bulletEnabled val="1"/>
        </dgm:presLayoutVars>
      </dgm:prSet>
      <dgm:spPr/>
      <dgm:t>
        <a:bodyPr/>
        <a:lstStyle/>
        <a:p>
          <a:endParaRPr lang="es-EC"/>
        </a:p>
      </dgm:t>
    </dgm:pt>
    <dgm:pt modelId="{8C9413D7-7F73-4B02-B05C-BF6A543C5BA9}" type="pres">
      <dgm:prSet presAssocID="{59DC7DC5-8193-4894-A3E1-DDDE4A6F846B}" presName="child2group" presStyleCnt="0"/>
      <dgm:spPr/>
      <dgm:t>
        <a:bodyPr/>
        <a:lstStyle/>
        <a:p>
          <a:endParaRPr lang="es-EC"/>
        </a:p>
      </dgm:t>
    </dgm:pt>
    <dgm:pt modelId="{B89486B6-CD59-43C1-BD61-C323982FC16D}" type="pres">
      <dgm:prSet presAssocID="{59DC7DC5-8193-4894-A3E1-DDDE4A6F846B}" presName="child2" presStyleLbl="bgAcc1" presStyleIdx="1" presStyleCnt="4"/>
      <dgm:spPr/>
      <dgm:t>
        <a:bodyPr/>
        <a:lstStyle/>
        <a:p>
          <a:endParaRPr lang="es-EC"/>
        </a:p>
      </dgm:t>
    </dgm:pt>
    <dgm:pt modelId="{585774AB-1C17-4295-B95A-9AF3B8C2E2AA}" type="pres">
      <dgm:prSet presAssocID="{59DC7DC5-8193-4894-A3E1-DDDE4A6F846B}" presName="child2Text" presStyleLbl="bgAcc1" presStyleIdx="1" presStyleCnt="4">
        <dgm:presLayoutVars>
          <dgm:bulletEnabled val="1"/>
        </dgm:presLayoutVars>
      </dgm:prSet>
      <dgm:spPr/>
      <dgm:t>
        <a:bodyPr/>
        <a:lstStyle/>
        <a:p>
          <a:endParaRPr lang="es-EC"/>
        </a:p>
      </dgm:t>
    </dgm:pt>
    <dgm:pt modelId="{AB6DB62F-847B-49BA-8816-109C028D05BA}" type="pres">
      <dgm:prSet presAssocID="{59DC7DC5-8193-4894-A3E1-DDDE4A6F846B}" presName="child3group" presStyleCnt="0"/>
      <dgm:spPr/>
      <dgm:t>
        <a:bodyPr/>
        <a:lstStyle/>
        <a:p>
          <a:endParaRPr lang="es-EC"/>
        </a:p>
      </dgm:t>
    </dgm:pt>
    <dgm:pt modelId="{F23E8C96-E0AE-49BD-AC75-F9AC39573264}" type="pres">
      <dgm:prSet presAssocID="{59DC7DC5-8193-4894-A3E1-DDDE4A6F846B}" presName="child3" presStyleLbl="bgAcc1" presStyleIdx="2" presStyleCnt="4"/>
      <dgm:spPr/>
      <dgm:t>
        <a:bodyPr/>
        <a:lstStyle/>
        <a:p>
          <a:endParaRPr lang="es-EC"/>
        </a:p>
      </dgm:t>
    </dgm:pt>
    <dgm:pt modelId="{9EFA6911-23B5-434F-B048-B1975BBD3D26}" type="pres">
      <dgm:prSet presAssocID="{59DC7DC5-8193-4894-A3E1-DDDE4A6F846B}" presName="child3Text" presStyleLbl="bgAcc1" presStyleIdx="2" presStyleCnt="4">
        <dgm:presLayoutVars>
          <dgm:bulletEnabled val="1"/>
        </dgm:presLayoutVars>
      </dgm:prSet>
      <dgm:spPr/>
      <dgm:t>
        <a:bodyPr/>
        <a:lstStyle/>
        <a:p>
          <a:endParaRPr lang="es-EC"/>
        </a:p>
      </dgm:t>
    </dgm:pt>
    <dgm:pt modelId="{C20D16E3-177A-46A7-B109-28367A828B7F}" type="pres">
      <dgm:prSet presAssocID="{59DC7DC5-8193-4894-A3E1-DDDE4A6F846B}" presName="child4group" presStyleCnt="0"/>
      <dgm:spPr/>
      <dgm:t>
        <a:bodyPr/>
        <a:lstStyle/>
        <a:p>
          <a:endParaRPr lang="es-EC"/>
        </a:p>
      </dgm:t>
    </dgm:pt>
    <dgm:pt modelId="{AC80ACDA-3AEE-4592-8412-09D405189E12}" type="pres">
      <dgm:prSet presAssocID="{59DC7DC5-8193-4894-A3E1-DDDE4A6F846B}" presName="child4" presStyleLbl="bgAcc1" presStyleIdx="3" presStyleCnt="4"/>
      <dgm:spPr/>
      <dgm:t>
        <a:bodyPr/>
        <a:lstStyle/>
        <a:p>
          <a:endParaRPr lang="es-EC"/>
        </a:p>
      </dgm:t>
    </dgm:pt>
    <dgm:pt modelId="{A6FAE72B-D219-45CE-9629-0C06C183EAAD}" type="pres">
      <dgm:prSet presAssocID="{59DC7DC5-8193-4894-A3E1-DDDE4A6F846B}" presName="child4Text" presStyleLbl="bgAcc1" presStyleIdx="3" presStyleCnt="4">
        <dgm:presLayoutVars>
          <dgm:bulletEnabled val="1"/>
        </dgm:presLayoutVars>
      </dgm:prSet>
      <dgm:spPr/>
      <dgm:t>
        <a:bodyPr/>
        <a:lstStyle/>
        <a:p>
          <a:endParaRPr lang="es-EC"/>
        </a:p>
      </dgm:t>
    </dgm:pt>
    <dgm:pt modelId="{90988D9E-C0BD-4B1A-A2E5-1F0BDF18FB08}" type="pres">
      <dgm:prSet presAssocID="{59DC7DC5-8193-4894-A3E1-DDDE4A6F846B}" presName="childPlaceholder" presStyleCnt="0"/>
      <dgm:spPr/>
      <dgm:t>
        <a:bodyPr/>
        <a:lstStyle/>
        <a:p>
          <a:endParaRPr lang="es-EC"/>
        </a:p>
      </dgm:t>
    </dgm:pt>
    <dgm:pt modelId="{A214EB98-1C5D-45BF-BC10-DC45AA2FC6D8}" type="pres">
      <dgm:prSet presAssocID="{59DC7DC5-8193-4894-A3E1-DDDE4A6F846B}" presName="circle" presStyleCnt="0"/>
      <dgm:spPr/>
      <dgm:t>
        <a:bodyPr/>
        <a:lstStyle/>
        <a:p>
          <a:endParaRPr lang="es-EC"/>
        </a:p>
      </dgm:t>
    </dgm:pt>
    <dgm:pt modelId="{34AF3528-F5E3-4378-97FE-3F7E755C70C0}" type="pres">
      <dgm:prSet presAssocID="{59DC7DC5-8193-4894-A3E1-DDDE4A6F846B}" presName="quadrant1" presStyleLbl="node1" presStyleIdx="0" presStyleCnt="4">
        <dgm:presLayoutVars>
          <dgm:chMax val="1"/>
          <dgm:bulletEnabled val="1"/>
        </dgm:presLayoutVars>
      </dgm:prSet>
      <dgm:spPr/>
      <dgm:t>
        <a:bodyPr/>
        <a:lstStyle/>
        <a:p>
          <a:endParaRPr lang="es-EC"/>
        </a:p>
      </dgm:t>
    </dgm:pt>
    <dgm:pt modelId="{BD31BFD9-67D8-4B4C-AF71-9AA74DADB703}" type="pres">
      <dgm:prSet presAssocID="{59DC7DC5-8193-4894-A3E1-DDDE4A6F846B}" presName="quadrant2" presStyleLbl="node1" presStyleIdx="1" presStyleCnt="4" custLinFactNeighborX="4103">
        <dgm:presLayoutVars>
          <dgm:chMax val="1"/>
          <dgm:bulletEnabled val="1"/>
        </dgm:presLayoutVars>
      </dgm:prSet>
      <dgm:spPr/>
      <dgm:t>
        <a:bodyPr/>
        <a:lstStyle/>
        <a:p>
          <a:endParaRPr lang="es-EC"/>
        </a:p>
      </dgm:t>
    </dgm:pt>
    <dgm:pt modelId="{C66CEEF8-C2AD-42D6-AEC3-FE33C8352E9C}" type="pres">
      <dgm:prSet presAssocID="{59DC7DC5-8193-4894-A3E1-DDDE4A6F846B}" presName="quadrant3" presStyleLbl="node1" presStyleIdx="2" presStyleCnt="4">
        <dgm:presLayoutVars>
          <dgm:chMax val="1"/>
          <dgm:bulletEnabled val="1"/>
        </dgm:presLayoutVars>
      </dgm:prSet>
      <dgm:spPr/>
      <dgm:t>
        <a:bodyPr/>
        <a:lstStyle/>
        <a:p>
          <a:endParaRPr lang="es-EC"/>
        </a:p>
      </dgm:t>
    </dgm:pt>
    <dgm:pt modelId="{A5889900-E8F7-472B-B097-B197FC15DDED}" type="pres">
      <dgm:prSet presAssocID="{59DC7DC5-8193-4894-A3E1-DDDE4A6F846B}" presName="quadrant4" presStyleLbl="node1" presStyleIdx="3" presStyleCnt="4" custLinFactNeighborX="-2749" custLinFactNeighborY="687">
        <dgm:presLayoutVars>
          <dgm:chMax val="1"/>
          <dgm:bulletEnabled val="1"/>
        </dgm:presLayoutVars>
      </dgm:prSet>
      <dgm:spPr/>
      <dgm:t>
        <a:bodyPr/>
        <a:lstStyle/>
        <a:p>
          <a:endParaRPr lang="es-EC"/>
        </a:p>
      </dgm:t>
    </dgm:pt>
    <dgm:pt modelId="{54BC652C-08CE-4C89-B2BD-855EC945140B}" type="pres">
      <dgm:prSet presAssocID="{59DC7DC5-8193-4894-A3E1-DDDE4A6F846B}" presName="quadrantPlaceholder" presStyleCnt="0"/>
      <dgm:spPr/>
      <dgm:t>
        <a:bodyPr/>
        <a:lstStyle/>
        <a:p>
          <a:endParaRPr lang="es-EC"/>
        </a:p>
      </dgm:t>
    </dgm:pt>
    <dgm:pt modelId="{F750565A-C29A-4B32-9417-C457372632BD}" type="pres">
      <dgm:prSet presAssocID="{59DC7DC5-8193-4894-A3E1-DDDE4A6F846B}" presName="center1" presStyleLbl="fgShp" presStyleIdx="0" presStyleCnt="2"/>
      <dgm:spPr/>
      <dgm:t>
        <a:bodyPr/>
        <a:lstStyle/>
        <a:p>
          <a:endParaRPr lang="es-EC"/>
        </a:p>
      </dgm:t>
    </dgm:pt>
    <dgm:pt modelId="{DDAABA1A-A35B-446B-A08D-DBD0C119C0A8}" type="pres">
      <dgm:prSet presAssocID="{59DC7DC5-8193-4894-A3E1-DDDE4A6F846B}" presName="center2" presStyleLbl="fgShp" presStyleIdx="1" presStyleCnt="2"/>
      <dgm:spPr/>
      <dgm:t>
        <a:bodyPr/>
        <a:lstStyle/>
        <a:p>
          <a:endParaRPr lang="es-EC"/>
        </a:p>
      </dgm:t>
    </dgm:pt>
  </dgm:ptLst>
  <dgm:cxnLst>
    <dgm:cxn modelId="{8DDC0171-5EC1-4D0C-AD4E-C373EE702DEC}" srcId="{0AE0740A-F765-4299-8B4C-C9B8D96FB8B4}" destId="{DCA44C78-EA3E-4C74-AF2F-F2203E3BBF0A}" srcOrd="1" destOrd="0" parTransId="{B8FAB7E7-3AB2-48D7-860D-7C3CA67BB1FD}" sibTransId="{6F412E6D-DB2B-4ABB-B4AF-BD5E403795BB}"/>
    <dgm:cxn modelId="{523137BF-A287-4747-9CC5-80884D764EFC}" srcId="{59DC7DC5-8193-4894-A3E1-DDDE4A6F846B}" destId="{1FD8D825-CE4B-4199-A25E-7A75B6F55F3E}" srcOrd="3" destOrd="0" parTransId="{501B9732-FAD7-4C55-9CB7-36121D41DFE3}" sibTransId="{C27C8F50-2558-42C2-9F7D-73D510F4F21B}"/>
    <dgm:cxn modelId="{C8B26D46-1D7E-49DB-8491-228B82117E57}" type="presOf" srcId="{9C5114E5-ACDF-4491-843A-C6A6E51CD8A7}" destId="{AC80ACDA-3AEE-4592-8412-09D405189E12}" srcOrd="0" destOrd="2" presId="urn:microsoft.com/office/officeart/2005/8/layout/cycle4#1"/>
    <dgm:cxn modelId="{432B7F97-5CD4-4483-A60D-2E76BA69EC6F}" srcId="{0AE0740A-F765-4299-8B4C-C9B8D96FB8B4}" destId="{3522D0DF-C603-4CCA-92E3-34C75952C919}" srcOrd="0" destOrd="0" parTransId="{1F1EFAC8-4F3A-48CC-ABF2-4328F33B8E53}" sibTransId="{E4646A69-D453-4D07-9BC2-0B9C21DBDB01}"/>
    <dgm:cxn modelId="{2F42ACC4-BC96-49CE-A46C-A059B9C352D3}" srcId="{59DC7DC5-8193-4894-A3E1-DDDE4A6F846B}" destId="{0AE0740A-F765-4299-8B4C-C9B8D96FB8B4}" srcOrd="0" destOrd="0" parTransId="{E7552075-FEB3-4513-98B0-9B1BB9EE1AF9}" sibTransId="{64F0E2AB-61C5-4388-8A82-655F5C33E3B5}"/>
    <dgm:cxn modelId="{D715C682-A36C-4B54-B4B5-1DDD3037DD4B}" srcId="{1FD8D825-CE4B-4199-A25E-7A75B6F55F3E}" destId="{87FD913A-7A39-4FC0-BBBD-A09EF73BAD5C}" srcOrd="0" destOrd="0" parTransId="{41B8E5E0-9EDD-4E9F-81DD-E78DAFCFA847}" sibTransId="{8532B3CF-988A-4EEB-AE51-5C5C49BDCE36}"/>
    <dgm:cxn modelId="{F998918E-ADF3-4C50-ADD5-0675F11915A9}" srcId="{59DC7DC5-8193-4894-A3E1-DDDE4A6F846B}" destId="{02E35337-24CC-464E-815A-398AA43E6EFC}" srcOrd="1" destOrd="0" parTransId="{04D7E656-2365-450F-84BB-DA1C49787EB5}" sibTransId="{A9AF68B3-5474-4866-8E7C-E2FF3777DA4E}"/>
    <dgm:cxn modelId="{1B39EA5D-8677-47F9-AD1D-BF0E3A82626F}" type="presOf" srcId="{02E35337-24CC-464E-815A-398AA43E6EFC}" destId="{BD31BFD9-67D8-4B4C-AF71-9AA74DADB703}" srcOrd="0" destOrd="0" presId="urn:microsoft.com/office/officeart/2005/8/layout/cycle4#1"/>
    <dgm:cxn modelId="{1D055B7C-8A46-4A4A-A1D2-0B9C7092D32A}" type="presOf" srcId="{634AEB7B-DD02-45D7-BE50-24A075D855F9}" destId="{C66CEEF8-C2AD-42D6-AEC3-FE33C8352E9C}" srcOrd="0" destOrd="0" presId="urn:microsoft.com/office/officeart/2005/8/layout/cycle4#1"/>
    <dgm:cxn modelId="{0701C126-8D26-48C5-94D4-7CE50FF85F87}" type="presOf" srcId="{70D4C407-083F-4414-8F4C-7778AF4DBD36}" destId="{AC80ACDA-3AEE-4592-8412-09D405189E12}" srcOrd="0" destOrd="3" presId="urn:microsoft.com/office/officeart/2005/8/layout/cycle4#1"/>
    <dgm:cxn modelId="{B944DAE3-C17B-4D4C-8964-6548A4390103}" type="presOf" srcId="{9C5114E5-ACDF-4491-843A-C6A6E51CD8A7}" destId="{A6FAE72B-D219-45CE-9629-0C06C183EAAD}" srcOrd="1" destOrd="2" presId="urn:microsoft.com/office/officeart/2005/8/layout/cycle4#1"/>
    <dgm:cxn modelId="{5820687F-E06B-40A5-BE80-D80C37BA32AA}" type="presOf" srcId="{0AE0740A-F765-4299-8B4C-C9B8D96FB8B4}" destId="{34AF3528-F5E3-4378-97FE-3F7E755C70C0}" srcOrd="0" destOrd="0" presId="urn:microsoft.com/office/officeart/2005/8/layout/cycle4#1"/>
    <dgm:cxn modelId="{35F4B0B9-175A-4792-B5C6-3F1C868746B4}" srcId="{634AEB7B-DD02-45D7-BE50-24A075D855F9}" destId="{D0D6AD4D-5094-47F0-B544-B663DDF2F384}" srcOrd="0" destOrd="0" parTransId="{12AC5520-14FF-401C-9213-FB24AE3D5D94}" sibTransId="{79020222-58ED-495B-A5D3-84ECB3D0DC3E}"/>
    <dgm:cxn modelId="{B64509F1-ECC0-4201-94E4-AAF5796774E0}" type="presOf" srcId="{6F824DDC-AD41-4150-9E0D-D5F90614ECC0}" destId="{A6FAE72B-D219-45CE-9629-0C06C183EAAD}" srcOrd="1" destOrd="1" presId="urn:microsoft.com/office/officeart/2005/8/layout/cycle4#1"/>
    <dgm:cxn modelId="{F4B47680-ABED-481C-BE9E-395C10E7DD8D}" type="presOf" srcId="{87FD913A-7A39-4FC0-BBBD-A09EF73BAD5C}" destId="{A6FAE72B-D219-45CE-9629-0C06C183EAAD}" srcOrd="1" destOrd="0" presId="urn:microsoft.com/office/officeart/2005/8/layout/cycle4#1"/>
    <dgm:cxn modelId="{447951EA-C6DB-4C5C-8621-421CC3A389E5}" type="presOf" srcId="{4B84DFE6-171E-4D1F-8448-0966CBE3AF8E}" destId="{B89486B6-CD59-43C1-BD61-C323982FC16D}" srcOrd="0" destOrd="0" presId="urn:microsoft.com/office/officeart/2005/8/layout/cycle4#1"/>
    <dgm:cxn modelId="{E57C5368-78CE-40F4-82AE-D06D6BBEAD10}" type="presOf" srcId="{D0D6AD4D-5094-47F0-B544-B663DDF2F384}" destId="{9EFA6911-23B5-434F-B048-B1975BBD3D26}" srcOrd="1" destOrd="0" presId="urn:microsoft.com/office/officeart/2005/8/layout/cycle4#1"/>
    <dgm:cxn modelId="{4BD58C83-EA46-4E0C-A40A-94AB04F148BC}" type="presOf" srcId="{969F897F-AA91-4538-809C-216A53EEA04F}" destId="{9EFA6911-23B5-434F-B048-B1975BBD3D26}" srcOrd="1" destOrd="2" presId="urn:microsoft.com/office/officeart/2005/8/layout/cycle4#1"/>
    <dgm:cxn modelId="{0625C326-33E5-4BAC-92BA-9E57FC72E56A}" type="presOf" srcId="{AD96A4A8-E299-4FBD-ABD3-78D1FA66D8F9}" destId="{DEF268B1-1610-4716-BC19-D06615B2A0A2}" srcOrd="1" destOrd="2" presId="urn:microsoft.com/office/officeart/2005/8/layout/cycle4#1"/>
    <dgm:cxn modelId="{F9D95BEF-6871-479F-9CA4-D256881FD1BC}" srcId="{59DC7DC5-8193-4894-A3E1-DDDE4A6F846B}" destId="{634AEB7B-DD02-45D7-BE50-24A075D855F9}" srcOrd="2" destOrd="0" parTransId="{37FB1072-653E-436E-8218-801BE46E30CD}" sibTransId="{6CACEE1F-EA16-4C93-9A15-C3AEF3DCA399}"/>
    <dgm:cxn modelId="{A98EFDCE-81FC-48A7-8097-4F359AB775DA}" type="presOf" srcId="{F5FD34E5-C5B0-4875-B7FB-82C24A47559D}" destId="{F23E8C96-E0AE-49BD-AC75-F9AC39573264}" srcOrd="0" destOrd="1" presId="urn:microsoft.com/office/officeart/2005/8/layout/cycle4#1"/>
    <dgm:cxn modelId="{73552981-1D04-49FD-94C3-79692E2C46E2}" type="presOf" srcId="{F5FD34E5-C5B0-4875-B7FB-82C24A47559D}" destId="{9EFA6911-23B5-434F-B048-B1975BBD3D26}" srcOrd="1" destOrd="1" presId="urn:microsoft.com/office/officeart/2005/8/layout/cycle4#1"/>
    <dgm:cxn modelId="{B7427475-FB95-469B-947F-D0329353D8DB}" type="presOf" srcId="{3522D0DF-C603-4CCA-92E3-34C75952C919}" destId="{AFF3A4A2-D34F-4C76-A389-8D84CAA6AB86}" srcOrd="0" destOrd="0" presId="urn:microsoft.com/office/officeart/2005/8/layout/cycle4#1"/>
    <dgm:cxn modelId="{ACB19DC1-82A3-404C-B341-66A13DA1589C}" type="presOf" srcId="{6F824DDC-AD41-4150-9E0D-D5F90614ECC0}" destId="{AC80ACDA-3AEE-4592-8412-09D405189E12}" srcOrd="0" destOrd="1" presId="urn:microsoft.com/office/officeart/2005/8/layout/cycle4#1"/>
    <dgm:cxn modelId="{5283116F-0A2A-455D-8C39-13C98064A148}" type="presOf" srcId="{3522D0DF-C603-4CCA-92E3-34C75952C919}" destId="{DEF268B1-1610-4716-BC19-D06615B2A0A2}" srcOrd="1" destOrd="0" presId="urn:microsoft.com/office/officeart/2005/8/layout/cycle4#1"/>
    <dgm:cxn modelId="{E4CEA410-3421-4B68-A3CB-7529A65023C9}" srcId="{634AEB7B-DD02-45D7-BE50-24A075D855F9}" destId="{969F897F-AA91-4538-809C-216A53EEA04F}" srcOrd="2" destOrd="0" parTransId="{1A0400AC-839B-4D57-BE58-D5999A0A8AE9}" sibTransId="{604318B9-BB44-470B-964D-B65DA6C375B8}"/>
    <dgm:cxn modelId="{8BE7ABC9-77E1-4392-8E99-66BC4D7BCE79}" type="presOf" srcId="{70D4C407-083F-4414-8F4C-7778AF4DBD36}" destId="{A6FAE72B-D219-45CE-9629-0C06C183EAAD}" srcOrd="1" destOrd="3" presId="urn:microsoft.com/office/officeart/2005/8/layout/cycle4#1"/>
    <dgm:cxn modelId="{346992EC-E1F3-4C38-A6B0-E42018F29878}" type="presOf" srcId="{AD96A4A8-E299-4FBD-ABD3-78D1FA66D8F9}" destId="{AFF3A4A2-D34F-4C76-A389-8D84CAA6AB86}" srcOrd="0" destOrd="2" presId="urn:microsoft.com/office/officeart/2005/8/layout/cycle4#1"/>
    <dgm:cxn modelId="{6452C8CE-1CD7-4C61-86D7-1180CB4C6E4C}" srcId="{1FD8D825-CE4B-4199-A25E-7A75B6F55F3E}" destId="{70D4C407-083F-4414-8F4C-7778AF4DBD36}" srcOrd="3" destOrd="0" parTransId="{C71273DF-2417-4D3E-A2E8-5975F6CBB7CF}" sibTransId="{8B3FEB13-5658-475D-B950-09D01771C49B}"/>
    <dgm:cxn modelId="{7DF9CB60-5749-41EC-8922-D30B10E5D82C}" srcId="{02E35337-24CC-464E-815A-398AA43E6EFC}" destId="{4B84DFE6-171E-4D1F-8448-0966CBE3AF8E}" srcOrd="0" destOrd="0" parTransId="{2E18B510-4CC7-4BA8-A4BE-701B46F2DB70}" sibTransId="{50098D04-3C78-4D59-BB0C-F540A66F3D26}"/>
    <dgm:cxn modelId="{9DA85837-B8B3-4909-B216-3DF74AF7AA40}" type="presOf" srcId="{DCA44C78-EA3E-4C74-AF2F-F2203E3BBF0A}" destId="{AFF3A4A2-D34F-4C76-A389-8D84CAA6AB86}" srcOrd="0" destOrd="1" presId="urn:microsoft.com/office/officeart/2005/8/layout/cycle4#1"/>
    <dgm:cxn modelId="{96BDD34B-CFCB-4F48-95BC-5F5D204B6714}" type="presOf" srcId="{969F897F-AA91-4538-809C-216A53EEA04F}" destId="{F23E8C96-E0AE-49BD-AC75-F9AC39573264}" srcOrd="0" destOrd="2" presId="urn:microsoft.com/office/officeart/2005/8/layout/cycle4#1"/>
    <dgm:cxn modelId="{EE7A082A-87EC-468B-9FB8-9DBE0B3191DC}" type="presOf" srcId="{59DC7DC5-8193-4894-A3E1-DDDE4A6F846B}" destId="{A4B49678-CAF5-492A-AE86-85F56A4DF126}" srcOrd="0" destOrd="0" presId="urn:microsoft.com/office/officeart/2005/8/layout/cycle4#1"/>
    <dgm:cxn modelId="{8DCF6BA8-727A-44D0-9D1C-D64C06C847E7}" srcId="{0AE0740A-F765-4299-8B4C-C9B8D96FB8B4}" destId="{AD96A4A8-E299-4FBD-ABD3-78D1FA66D8F9}" srcOrd="2" destOrd="0" parTransId="{CFDC09FF-FA6A-4F38-8424-34A117FC74B5}" sibTransId="{E881439A-506C-4121-A7FC-C72932788A83}"/>
    <dgm:cxn modelId="{AABCA421-65E9-4953-B1E3-0106E9418D5D}" srcId="{1FD8D825-CE4B-4199-A25E-7A75B6F55F3E}" destId="{6F824DDC-AD41-4150-9E0D-D5F90614ECC0}" srcOrd="1" destOrd="0" parTransId="{E8AF9299-3400-4B34-9BF3-043533C5E42C}" sibTransId="{68B35C88-8672-4B79-AD48-2D2930345C38}"/>
    <dgm:cxn modelId="{30A7CE36-7E66-4C40-88A2-DA242859D635}" type="presOf" srcId="{4B84DFE6-171E-4D1F-8448-0966CBE3AF8E}" destId="{585774AB-1C17-4295-B95A-9AF3B8C2E2AA}" srcOrd="1" destOrd="0" presId="urn:microsoft.com/office/officeart/2005/8/layout/cycle4#1"/>
    <dgm:cxn modelId="{876F7571-78BA-4E74-B0F1-D4B53C4E4C27}" srcId="{634AEB7B-DD02-45D7-BE50-24A075D855F9}" destId="{F5FD34E5-C5B0-4875-B7FB-82C24A47559D}" srcOrd="1" destOrd="0" parTransId="{587B3782-DC20-4C44-ABF5-C014D57A8658}" sibTransId="{633CD627-46C9-49D9-97A5-207DC864611B}"/>
    <dgm:cxn modelId="{11704D80-7EAF-4BA8-8DAA-81914D32F955}" type="presOf" srcId="{1FD8D825-CE4B-4199-A25E-7A75B6F55F3E}" destId="{A5889900-E8F7-472B-B097-B197FC15DDED}" srcOrd="0" destOrd="0" presId="urn:microsoft.com/office/officeart/2005/8/layout/cycle4#1"/>
    <dgm:cxn modelId="{7D756B38-8F1D-4D1D-B6BC-8B3F461E3E9B}" type="presOf" srcId="{87FD913A-7A39-4FC0-BBBD-A09EF73BAD5C}" destId="{AC80ACDA-3AEE-4592-8412-09D405189E12}" srcOrd="0" destOrd="0" presId="urn:microsoft.com/office/officeart/2005/8/layout/cycle4#1"/>
    <dgm:cxn modelId="{B4B36FAD-8D28-440D-9E9C-B53994610832}" srcId="{1FD8D825-CE4B-4199-A25E-7A75B6F55F3E}" destId="{9C5114E5-ACDF-4491-843A-C6A6E51CD8A7}" srcOrd="2" destOrd="0" parTransId="{C2E335A0-C7B9-4A56-983B-73493810AA2B}" sibTransId="{6F238635-45BF-4126-AE37-7015E1EE3CFB}"/>
    <dgm:cxn modelId="{01329543-A68D-452E-BFA4-4B6EE35336B0}" type="presOf" srcId="{DCA44C78-EA3E-4C74-AF2F-F2203E3BBF0A}" destId="{DEF268B1-1610-4716-BC19-D06615B2A0A2}" srcOrd="1" destOrd="1" presId="urn:microsoft.com/office/officeart/2005/8/layout/cycle4#1"/>
    <dgm:cxn modelId="{B7C2753D-D789-4745-987D-D7541150CFD0}" type="presOf" srcId="{D0D6AD4D-5094-47F0-B544-B663DDF2F384}" destId="{F23E8C96-E0AE-49BD-AC75-F9AC39573264}" srcOrd="0" destOrd="0" presId="urn:microsoft.com/office/officeart/2005/8/layout/cycle4#1"/>
    <dgm:cxn modelId="{AAAD0148-BA07-4263-9311-5D8D3D7C8BFB}" type="presParOf" srcId="{A4B49678-CAF5-492A-AE86-85F56A4DF126}" destId="{BB24E9CF-CA2B-4B0B-9C5E-4B8FBA7D0145}" srcOrd="0" destOrd="0" presId="urn:microsoft.com/office/officeart/2005/8/layout/cycle4#1"/>
    <dgm:cxn modelId="{203B0E5D-9FFA-4F80-9E7B-A30771C33CF8}" type="presParOf" srcId="{BB24E9CF-CA2B-4B0B-9C5E-4B8FBA7D0145}" destId="{0B95EB88-5499-42A5-A23B-2D1DB1FCC580}" srcOrd="0" destOrd="0" presId="urn:microsoft.com/office/officeart/2005/8/layout/cycle4#1"/>
    <dgm:cxn modelId="{EACAD0E2-3972-4A86-B466-FF07E9E363FC}" type="presParOf" srcId="{0B95EB88-5499-42A5-A23B-2D1DB1FCC580}" destId="{AFF3A4A2-D34F-4C76-A389-8D84CAA6AB86}" srcOrd="0" destOrd="0" presId="urn:microsoft.com/office/officeart/2005/8/layout/cycle4#1"/>
    <dgm:cxn modelId="{F3E6D34F-3A33-49D9-928F-AB8C5E606841}" type="presParOf" srcId="{0B95EB88-5499-42A5-A23B-2D1DB1FCC580}" destId="{DEF268B1-1610-4716-BC19-D06615B2A0A2}" srcOrd="1" destOrd="0" presId="urn:microsoft.com/office/officeart/2005/8/layout/cycle4#1"/>
    <dgm:cxn modelId="{66C9528F-B17B-4C15-A46E-ABA8BB21A3A2}" type="presParOf" srcId="{BB24E9CF-CA2B-4B0B-9C5E-4B8FBA7D0145}" destId="{8C9413D7-7F73-4B02-B05C-BF6A543C5BA9}" srcOrd="1" destOrd="0" presId="urn:microsoft.com/office/officeart/2005/8/layout/cycle4#1"/>
    <dgm:cxn modelId="{636831ED-89B6-40D9-A680-7EEFA3B1B78E}" type="presParOf" srcId="{8C9413D7-7F73-4B02-B05C-BF6A543C5BA9}" destId="{B89486B6-CD59-43C1-BD61-C323982FC16D}" srcOrd="0" destOrd="0" presId="urn:microsoft.com/office/officeart/2005/8/layout/cycle4#1"/>
    <dgm:cxn modelId="{2DFC9DBB-32F9-4502-8ACE-4D0722109636}" type="presParOf" srcId="{8C9413D7-7F73-4B02-B05C-BF6A543C5BA9}" destId="{585774AB-1C17-4295-B95A-9AF3B8C2E2AA}" srcOrd="1" destOrd="0" presId="urn:microsoft.com/office/officeart/2005/8/layout/cycle4#1"/>
    <dgm:cxn modelId="{9237498B-A1C0-4136-B897-CB63E05090F4}" type="presParOf" srcId="{BB24E9CF-CA2B-4B0B-9C5E-4B8FBA7D0145}" destId="{AB6DB62F-847B-49BA-8816-109C028D05BA}" srcOrd="2" destOrd="0" presId="urn:microsoft.com/office/officeart/2005/8/layout/cycle4#1"/>
    <dgm:cxn modelId="{C511499B-40BF-4A09-BF38-B9D423732EC8}" type="presParOf" srcId="{AB6DB62F-847B-49BA-8816-109C028D05BA}" destId="{F23E8C96-E0AE-49BD-AC75-F9AC39573264}" srcOrd="0" destOrd="0" presId="urn:microsoft.com/office/officeart/2005/8/layout/cycle4#1"/>
    <dgm:cxn modelId="{3475639B-ECED-4B87-AB91-D127F0F7D93E}" type="presParOf" srcId="{AB6DB62F-847B-49BA-8816-109C028D05BA}" destId="{9EFA6911-23B5-434F-B048-B1975BBD3D26}" srcOrd="1" destOrd="0" presId="urn:microsoft.com/office/officeart/2005/8/layout/cycle4#1"/>
    <dgm:cxn modelId="{A392DF80-8AE4-4233-A67B-D9F8E3FEEA68}" type="presParOf" srcId="{BB24E9CF-CA2B-4B0B-9C5E-4B8FBA7D0145}" destId="{C20D16E3-177A-46A7-B109-28367A828B7F}" srcOrd="3" destOrd="0" presId="urn:microsoft.com/office/officeart/2005/8/layout/cycle4#1"/>
    <dgm:cxn modelId="{9F7847D8-2A68-4D1F-AF15-46FDB2D5AD02}" type="presParOf" srcId="{C20D16E3-177A-46A7-B109-28367A828B7F}" destId="{AC80ACDA-3AEE-4592-8412-09D405189E12}" srcOrd="0" destOrd="0" presId="urn:microsoft.com/office/officeart/2005/8/layout/cycle4#1"/>
    <dgm:cxn modelId="{E85B1BA4-6E83-4558-A808-A3A15F5DEBA2}" type="presParOf" srcId="{C20D16E3-177A-46A7-B109-28367A828B7F}" destId="{A6FAE72B-D219-45CE-9629-0C06C183EAAD}" srcOrd="1" destOrd="0" presId="urn:microsoft.com/office/officeart/2005/8/layout/cycle4#1"/>
    <dgm:cxn modelId="{526C1E6E-3841-4855-A47B-129F657558CB}" type="presParOf" srcId="{BB24E9CF-CA2B-4B0B-9C5E-4B8FBA7D0145}" destId="{90988D9E-C0BD-4B1A-A2E5-1F0BDF18FB08}" srcOrd="4" destOrd="0" presId="urn:microsoft.com/office/officeart/2005/8/layout/cycle4#1"/>
    <dgm:cxn modelId="{8B0B4045-49E8-44D5-862A-A0E26659F068}" type="presParOf" srcId="{A4B49678-CAF5-492A-AE86-85F56A4DF126}" destId="{A214EB98-1C5D-45BF-BC10-DC45AA2FC6D8}" srcOrd="1" destOrd="0" presId="urn:microsoft.com/office/officeart/2005/8/layout/cycle4#1"/>
    <dgm:cxn modelId="{B4F840EC-D24A-4E6D-A981-38722813DB75}" type="presParOf" srcId="{A214EB98-1C5D-45BF-BC10-DC45AA2FC6D8}" destId="{34AF3528-F5E3-4378-97FE-3F7E755C70C0}" srcOrd="0" destOrd="0" presId="urn:microsoft.com/office/officeart/2005/8/layout/cycle4#1"/>
    <dgm:cxn modelId="{E0AD18B2-2AFA-4A92-A723-F22D4C516B6A}" type="presParOf" srcId="{A214EB98-1C5D-45BF-BC10-DC45AA2FC6D8}" destId="{BD31BFD9-67D8-4B4C-AF71-9AA74DADB703}" srcOrd="1" destOrd="0" presId="urn:microsoft.com/office/officeart/2005/8/layout/cycle4#1"/>
    <dgm:cxn modelId="{BFBD1FA1-5A6E-4F64-A233-E1AB033C2BFF}" type="presParOf" srcId="{A214EB98-1C5D-45BF-BC10-DC45AA2FC6D8}" destId="{C66CEEF8-C2AD-42D6-AEC3-FE33C8352E9C}" srcOrd="2" destOrd="0" presId="urn:microsoft.com/office/officeart/2005/8/layout/cycle4#1"/>
    <dgm:cxn modelId="{5B0F76E0-D1CD-49EE-925B-9755EBED3615}" type="presParOf" srcId="{A214EB98-1C5D-45BF-BC10-DC45AA2FC6D8}" destId="{A5889900-E8F7-472B-B097-B197FC15DDED}" srcOrd="3" destOrd="0" presId="urn:microsoft.com/office/officeart/2005/8/layout/cycle4#1"/>
    <dgm:cxn modelId="{FF5E6B15-D1A8-48D3-826B-359BDA8B28F4}" type="presParOf" srcId="{A214EB98-1C5D-45BF-BC10-DC45AA2FC6D8}" destId="{54BC652C-08CE-4C89-B2BD-855EC945140B}" srcOrd="4" destOrd="0" presId="urn:microsoft.com/office/officeart/2005/8/layout/cycle4#1"/>
    <dgm:cxn modelId="{5D38A148-A905-4EFE-AD35-F512D7D40388}" type="presParOf" srcId="{A4B49678-CAF5-492A-AE86-85F56A4DF126}" destId="{F750565A-C29A-4B32-9417-C457372632BD}" srcOrd="2" destOrd="0" presId="urn:microsoft.com/office/officeart/2005/8/layout/cycle4#1"/>
    <dgm:cxn modelId="{AF449585-7491-4B65-B836-8B93298CF74F}" type="presParOf" srcId="{A4B49678-CAF5-492A-AE86-85F56A4DF126}" destId="{DDAABA1A-A35B-446B-A08D-DBD0C119C0A8}"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D91A6-8157-45FB-ABEA-0D9CB2EC0F69}" type="doc">
      <dgm:prSet loTypeId="urn:microsoft.com/office/officeart/2005/8/layout/radial5" loCatId="relationship" qsTypeId="urn:microsoft.com/office/officeart/2005/8/quickstyle/3d3" qsCatId="3D" csTypeId="urn:microsoft.com/office/officeart/2005/8/colors/colorful2" csCatId="colorful" phldr="1"/>
      <dgm:spPr/>
      <dgm:t>
        <a:bodyPr/>
        <a:lstStyle/>
        <a:p>
          <a:endParaRPr lang="es-EC"/>
        </a:p>
      </dgm:t>
    </dgm:pt>
    <dgm:pt modelId="{4552F5C1-27E9-49D5-A42D-2D48660195AA}">
      <dgm:prSet phldrT="[Texto]" custT="1"/>
      <dgm:spPr/>
      <dgm:t>
        <a:bodyPr/>
        <a:lstStyle/>
        <a:p>
          <a:r>
            <a:rPr lang="es-EC" sz="900"/>
            <a:t>FACILITACIÓN </a:t>
          </a:r>
          <a:r>
            <a:rPr lang="es-EC" sz="1050"/>
            <a:t>FAMILIAR</a:t>
          </a:r>
          <a:r>
            <a:rPr lang="es-EC" sz="900"/>
            <a:t> SISTEMICA</a:t>
          </a:r>
        </a:p>
      </dgm:t>
    </dgm:pt>
    <dgm:pt modelId="{F37456A8-2FD6-4576-9E94-F13640604E2C}" type="parTrans" cxnId="{9B11C344-C760-4F66-AA3D-6BF1D1DE38E5}">
      <dgm:prSet/>
      <dgm:spPr/>
      <dgm:t>
        <a:bodyPr/>
        <a:lstStyle/>
        <a:p>
          <a:endParaRPr lang="es-EC"/>
        </a:p>
      </dgm:t>
    </dgm:pt>
    <dgm:pt modelId="{9CE9729D-2C87-4966-8F55-4BB3F49EB0DC}" type="sibTrans" cxnId="{9B11C344-C760-4F66-AA3D-6BF1D1DE38E5}">
      <dgm:prSet/>
      <dgm:spPr/>
      <dgm:t>
        <a:bodyPr/>
        <a:lstStyle/>
        <a:p>
          <a:endParaRPr lang="es-EC"/>
        </a:p>
      </dgm:t>
    </dgm:pt>
    <dgm:pt modelId="{6C8FD03A-B7EB-412C-93FE-90241EE2EF0F}">
      <dgm:prSet phldrT="[Texto]" custT="1"/>
      <dgm:spPr/>
      <dgm:t>
        <a:bodyPr/>
        <a:lstStyle/>
        <a:p>
          <a:r>
            <a:rPr lang="es-EC" sz="900" dirty="0"/>
            <a:t>CRECIMIENTO PERSONAL</a:t>
          </a:r>
        </a:p>
      </dgm:t>
    </dgm:pt>
    <dgm:pt modelId="{57909256-4B07-40D4-8AD3-4CC15F7A3107}" type="parTrans" cxnId="{868EE16C-26CD-4F1D-B464-70BC5B9C7A23}">
      <dgm:prSet/>
      <dgm:spPr/>
      <dgm:t>
        <a:bodyPr/>
        <a:lstStyle/>
        <a:p>
          <a:endParaRPr lang="es-EC"/>
        </a:p>
      </dgm:t>
    </dgm:pt>
    <dgm:pt modelId="{43CA20D6-DF72-4864-8651-511AE3CF5CA7}" type="sibTrans" cxnId="{868EE16C-26CD-4F1D-B464-70BC5B9C7A23}">
      <dgm:prSet/>
      <dgm:spPr/>
      <dgm:t>
        <a:bodyPr/>
        <a:lstStyle/>
        <a:p>
          <a:endParaRPr lang="es-EC"/>
        </a:p>
      </dgm:t>
    </dgm:pt>
    <dgm:pt modelId="{3026BD6C-4E61-4D44-B97C-E38EA2C51B09}">
      <dgm:prSet phldrT="[Texto]" custT="1"/>
      <dgm:spPr/>
      <dgm:t>
        <a:bodyPr/>
        <a:lstStyle/>
        <a:p>
          <a:r>
            <a:rPr lang="es-EC" sz="1000"/>
            <a:t>VIOLENCIA</a:t>
          </a:r>
          <a:r>
            <a:rPr lang="es-EC" sz="900"/>
            <a:t> INTRAFAMILIAR</a:t>
          </a:r>
        </a:p>
      </dgm:t>
    </dgm:pt>
    <dgm:pt modelId="{F37CC39E-239A-4AA2-A256-632E75763EFB}" type="parTrans" cxnId="{77835A2F-5541-4FB7-9FAB-203F474A1329}">
      <dgm:prSet/>
      <dgm:spPr/>
      <dgm:t>
        <a:bodyPr/>
        <a:lstStyle/>
        <a:p>
          <a:endParaRPr lang="es-EC"/>
        </a:p>
      </dgm:t>
    </dgm:pt>
    <dgm:pt modelId="{54641FB7-086E-4C56-8D4B-3A47E665C46E}" type="sibTrans" cxnId="{77835A2F-5541-4FB7-9FAB-203F474A1329}">
      <dgm:prSet/>
      <dgm:spPr/>
      <dgm:t>
        <a:bodyPr/>
        <a:lstStyle/>
        <a:p>
          <a:endParaRPr lang="es-EC"/>
        </a:p>
      </dgm:t>
    </dgm:pt>
    <dgm:pt modelId="{AE3F5B97-DFA2-495A-BC1A-16006FB6FE10}">
      <dgm:prSet phldrT="[Texto]"/>
      <dgm:spPr/>
      <dgm:t>
        <a:bodyPr/>
        <a:lstStyle/>
        <a:p>
          <a:r>
            <a:rPr lang="es-EC"/>
            <a:t>SEXUALIDAD</a:t>
          </a:r>
        </a:p>
      </dgm:t>
    </dgm:pt>
    <dgm:pt modelId="{4322BB0D-8066-460C-B1F1-387D3C6E54CD}" type="parTrans" cxnId="{8226C6E0-FB12-48F0-81DC-14F46E010FEA}">
      <dgm:prSet/>
      <dgm:spPr/>
      <dgm:t>
        <a:bodyPr/>
        <a:lstStyle/>
        <a:p>
          <a:endParaRPr lang="es-EC"/>
        </a:p>
      </dgm:t>
    </dgm:pt>
    <dgm:pt modelId="{9EEAEEFB-78F5-4DA2-A33C-B6DE803D3F1D}" type="sibTrans" cxnId="{8226C6E0-FB12-48F0-81DC-14F46E010FEA}">
      <dgm:prSet/>
      <dgm:spPr/>
      <dgm:t>
        <a:bodyPr/>
        <a:lstStyle/>
        <a:p>
          <a:endParaRPr lang="es-EC"/>
        </a:p>
      </dgm:t>
    </dgm:pt>
    <dgm:pt modelId="{F6EB5E6C-F51A-4E9E-B413-E8D67D439371}">
      <dgm:prSet phldrT="[Texto]" custT="1"/>
      <dgm:spPr/>
      <dgm:t>
        <a:bodyPr/>
        <a:lstStyle/>
        <a:p>
          <a:r>
            <a:rPr lang="es-EC" sz="900"/>
            <a:t>ESCUELA PARA PADRES</a:t>
          </a:r>
        </a:p>
      </dgm:t>
    </dgm:pt>
    <dgm:pt modelId="{CAA3B323-2E30-4557-8B19-C79B2CCEA690}" type="parTrans" cxnId="{538354A0-1803-455F-8C28-67B82E51DE92}">
      <dgm:prSet/>
      <dgm:spPr/>
      <dgm:t>
        <a:bodyPr/>
        <a:lstStyle/>
        <a:p>
          <a:endParaRPr lang="es-EC"/>
        </a:p>
      </dgm:t>
    </dgm:pt>
    <dgm:pt modelId="{844633B6-77E9-4A71-BF40-1E466322D189}" type="sibTrans" cxnId="{538354A0-1803-455F-8C28-67B82E51DE92}">
      <dgm:prSet/>
      <dgm:spPr/>
      <dgm:t>
        <a:bodyPr/>
        <a:lstStyle/>
        <a:p>
          <a:endParaRPr lang="es-EC"/>
        </a:p>
      </dgm:t>
    </dgm:pt>
    <dgm:pt modelId="{DE3E040D-7F35-4DC3-986E-6E1960C2DB29}" type="pres">
      <dgm:prSet presAssocID="{D0FD91A6-8157-45FB-ABEA-0D9CB2EC0F69}" presName="Name0" presStyleCnt="0">
        <dgm:presLayoutVars>
          <dgm:chMax val="1"/>
          <dgm:dir/>
          <dgm:animLvl val="ctr"/>
          <dgm:resizeHandles val="exact"/>
        </dgm:presLayoutVars>
      </dgm:prSet>
      <dgm:spPr/>
      <dgm:t>
        <a:bodyPr/>
        <a:lstStyle/>
        <a:p>
          <a:endParaRPr lang="es-EC"/>
        </a:p>
      </dgm:t>
    </dgm:pt>
    <dgm:pt modelId="{6D43AD61-B54B-4DE0-9CF8-CB1B983881AF}" type="pres">
      <dgm:prSet presAssocID="{4552F5C1-27E9-49D5-A42D-2D48660195AA}" presName="centerShape" presStyleLbl="node0" presStyleIdx="0" presStyleCnt="1" custScaleX="148931"/>
      <dgm:spPr/>
      <dgm:t>
        <a:bodyPr/>
        <a:lstStyle/>
        <a:p>
          <a:endParaRPr lang="es-EC"/>
        </a:p>
      </dgm:t>
    </dgm:pt>
    <dgm:pt modelId="{0FA91F4E-3139-478C-862A-CB0FB6279EBA}" type="pres">
      <dgm:prSet presAssocID="{57909256-4B07-40D4-8AD3-4CC15F7A3107}" presName="parTrans" presStyleLbl="sibTrans2D1" presStyleIdx="0" presStyleCnt="4"/>
      <dgm:spPr/>
      <dgm:t>
        <a:bodyPr/>
        <a:lstStyle/>
        <a:p>
          <a:endParaRPr lang="es-EC"/>
        </a:p>
      </dgm:t>
    </dgm:pt>
    <dgm:pt modelId="{53B27E96-9DC7-4DFB-8B4D-381E6F1AAA4B}" type="pres">
      <dgm:prSet presAssocID="{57909256-4B07-40D4-8AD3-4CC15F7A3107}" presName="connectorText" presStyleLbl="sibTrans2D1" presStyleIdx="0" presStyleCnt="4"/>
      <dgm:spPr/>
      <dgm:t>
        <a:bodyPr/>
        <a:lstStyle/>
        <a:p>
          <a:endParaRPr lang="es-EC"/>
        </a:p>
      </dgm:t>
    </dgm:pt>
    <dgm:pt modelId="{75A63B41-4733-44A3-A747-7D94065071E8}" type="pres">
      <dgm:prSet presAssocID="{6C8FD03A-B7EB-412C-93FE-90241EE2EF0F}" presName="node" presStyleLbl="node1" presStyleIdx="0" presStyleCnt="4" custScaleX="115937">
        <dgm:presLayoutVars>
          <dgm:bulletEnabled val="1"/>
        </dgm:presLayoutVars>
      </dgm:prSet>
      <dgm:spPr/>
      <dgm:t>
        <a:bodyPr/>
        <a:lstStyle/>
        <a:p>
          <a:endParaRPr lang="es-EC"/>
        </a:p>
      </dgm:t>
    </dgm:pt>
    <dgm:pt modelId="{E4D89ED9-73B3-4A9F-BAA3-0A3006DEF101}" type="pres">
      <dgm:prSet presAssocID="{F37CC39E-239A-4AA2-A256-632E75763EFB}" presName="parTrans" presStyleLbl="sibTrans2D1" presStyleIdx="1" presStyleCnt="4"/>
      <dgm:spPr/>
      <dgm:t>
        <a:bodyPr/>
        <a:lstStyle/>
        <a:p>
          <a:endParaRPr lang="es-EC"/>
        </a:p>
      </dgm:t>
    </dgm:pt>
    <dgm:pt modelId="{44C01603-5FDE-4175-825C-6DE748119908}" type="pres">
      <dgm:prSet presAssocID="{F37CC39E-239A-4AA2-A256-632E75763EFB}" presName="connectorText" presStyleLbl="sibTrans2D1" presStyleIdx="1" presStyleCnt="4"/>
      <dgm:spPr/>
      <dgm:t>
        <a:bodyPr/>
        <a:lstStyle/>
        <a:p>
          <a:endParaRPr lang="es-EC"/>
        </a:p>
      </dgm:t>
    </dgm:pt>
    <dgm:pt modelId="{55CA4FA1-3F30-4537-AE8F-8165AC07ECF1}" type="pres">
      <dgm:prSet presAssocID="{3026BD6C-4E61-4D44-B97C-E38EA2C51B09}" presName="node" presStyleLbl="node1" presStyleIdx="1" presStyleCnt="4" custScaleX="116451">
        <dgm:presLayoutVars>
          <dgm:bulletEnabled val="1"/>
        </dgm:presLayoutVars>
      </dgm:prSet>
      <dgm:spPr/>
      <dgm:t>
        <a:bodyPr/>
        <a:lstStyle/>
        <a:p>
          <a:endParaRPr lang="es-EC"/>
        </a:p>
      </dgm:t>
    </dgm:pt>
    <dgm:pt modelId="{CAB8DCAC-1745-4611-99A3-6AED9BD381FF}" type="pres">
      <dgm:prSet presAssocID="{4322BB0D-8066-460C-B1F1-387D3C6E54CD}" presName="parTrans" presStyleLbl="sibTrans2D1" presStyleIdx="2" presStyleCnt="4"/>
      <dgm:spPr/>
      <dgm:t>
        <a:bodyPr/>
        <a:lstStyle/>
        <a:p>
          <a:endParaRPr lang="es-EC"/>
        </a:p>
      </dgm:t>
    </dgm:pt>
    <dgm:pt modelId="{E0ED37E1-D62F-4CE0-860B-A535BFD8AA25}" type="pres">
      <dgm:prSet presAssocID="{4322BB0D-8066-460C-B1F1-387D3C6E54CD}" presName="connectorText" presStyleLbl="sibTrans2D1" presStyleIdx="2" presStyleCnt="4"/>
      <dgm:spPr/>
      <dgm:t>
        <a:bodyPr/>
        <a:lstStyle/>
        <a:p>
          <a:endParaRPr lang="es-EC"/>
        </a:p>
      </dgm:t>
    </dgm:pt>
    <dgm:pt modelId="{F43548DA-96CC-47F7-AE1C-0BC0F745EC98}" type="pres">
      <dgm:prSet presAssocID="{AE3F5B97-DFA2-495A-BC1A-16006FB6FE10}" presName="node" presStyleLbl="node1" presStyleIdx="2" presStyleCnt="4" custRadScaleRad="101054">
        <dgm:presLayoutVars>
          <dgm:bulletEnabled val="1"/>
        </dgm:presLayoutVars>
      </dgm:prSet>
      <dgm:spPr/>
      <dgm:t>
        <a:bodyPr/>
        <a:lstStyle/>
        <a:p>
          <a:endParaRPr lang="es-EC"/>
        </a:p>
      </dgm:t>
    </dgm:pt>
    <dgm:pt modelId="{94389944-A5B5-44D7-93F3-C341D8C02458}" type="pres">
      <dgm:prSet presAssocID="{CAA3B323-2E30-4557-8B19-C79B2CCEA690}" presName="parTrans" presStyleLbl="sibTrans2D1" presStyleIdx="3" presStyleCnt="4"/>
      <dgm:spPr/>
      <dgm:t>
        <a:bodyPr/>
        <a:lstStyle/>
        <a:p>
          <a:endParaRPr lang="es-EC"/>
        </a:p>
      </dgm:t>
    </dgm:pt>
    <dgm:pt modelId="{807C8165-1001-47B9-B4FD-86C5B2A64CEA}" type="pres">
      <dgm:prSet presAssocID="{CAA3B323-2E30-4557-8B19-C79B2CCEA690}" presName="connectorText" presStyleLbl="sibTrans2D1" presStyleIdx="3" presStyleCnt="4"/>
      <dgm:spPr/>
      <dgm:t>
        <a:bodyPr/>
        <a:lstStyle/>
        <a:p>
          <a:endParaRPr lang="es-EC"/>
        </a:p>
      </dgm:t>
    </dgm:pt>
    <dgm:pt modelId="{4A77862D-6AFB-4512-AFA4-2AA2D1F245CE}" type="pres">
      <dgm:prSet presAssocID="{F6EB5E6C-F51A-4E9E-B413-E8D67D439371}" presName="node" presStyleLbl="node1" presStyleIdx="3" presStyleCnt="4" custScaleX="111603">
        <dgm:presLayoutVars>
          <dgm:bulletEnabled val="1"/>
        </dgm:presLayoutVars>
      </dgm:prSet>
      <dgm:spPr/>
      <dgm:t>
        <a:bodyPr/>
        <a:lstStyle/>
        <a:p>
          <a:endParaRPr lang="es-EC"/>
        </a:p>
      </dgm:t>
    </dgm:pt>
  </dgm:ptLst>
  <dgm:cxnLst>
    <dgm:cxn modelId="{4721D70F-AAE7-4A34-A6F9-49D9A880481C}" type="presOf" srcId="{D0FD91A6-8157-45FB-ABEA-0D9CB2EC0F69}" destId="{DE3E040D-7F35-4DC3-986E-6E1960C2DB29}" srcOrd="0" destOrd="0" presId="urn:microsoft.com/office/officeart/2005/8/layout/radial5"/>
    <dgm:cxn modelId="{77835A2F-5541-4FB7-9FAB-203F474A1329}" srcId="{4552F5C1-27E9-49D5-A42D-2D48660195AA}" destId="{3026BD6C-4E61-4D44-B97C-E38EA2C51B09}" srcOrd="1" destOrd="0" parTransId="{F37CC39E-239A-4AA2-A256-632E75763EFB}" sibTransId="{54641FB7-086E-4C56-8D4B-3A47E665C46E}"/>
    <dgm:cxn modelId="{9301807D-67A6-43A8-ACC1-5AFD85F2DA35}" type="presOf" srcId="{4322BB0D-8066-460C-B1F1-387D3C6E54CD}" destId="{E0ED37E1-D62F-4CE0-860B-A535BFD8AA25}" srcOrd="1" destOrd="0" presId="urn:microsoft.com/office/officeart/2005/8/layout/radial5"/>
    <dgm:cxn modelId="{66FC1AB1-1D49-4FA4-B7BD-6EE678814F1A}" type="presOf" srcId="{4552F5C1-27E9-49D5-A42D-2D48660195AA}" destId="{6D43AD61-B54B-4DE0-9CF8-CB1B983881AF}" srcOrd="0" destOrd="0" presId="urn:microsoft.com/office/officeart/2005/8/layout/radial5"/>
    <dgm:cxn modelId="{868EE16C-26CD-4F1D-B464-70BC5B9C7A23}" srcId="{4552F5C1-27E9-49D5-A42D-2D48660195AA}" destId="{6C8FD03A-B7EB-412C-93FE-90241EE2EF0F}" srcOrd="0" destOrd="0" parTransId="{57909256-4B07-40D4-8AD3-4CC15F7A3107}" sibTransId="{43CA20D6-DF72-4864-8651-511AE3CF5CA7}"/>
    <dgm:cxn modelId="{9B11C344-C760-4F66-AA3D-6BF1D1DE38E5}" srcId="{D0FD91A6-8157-45FB-ABEA-0D9CB2EC0F69}" destId="{4552F5C1-27E9-49D5-A42D-2D48660195AA}" srcOrd="0" destOrd="0" parTransId="{F37456A8-2FD6-4576-9E94-F13640604E2C}" sibTransId="{9CE9729D-2C87-4966-8F55-4BB3F49EB0DC}"/>
    <dgm:cxn modelId="{D5DB97A7-2343-4350-AA5E-3D8D27F52CCE}" type="presOf" srcId="{AE3F5B97-DFA2-495A-BC1A-16006FB6FE10}" destId="{F43548DA-96CC-47F7-AE1C-0BC0F745EC98}" srcOrd="0" destOrd="0" presId="urn:microsoft.com/office/officeart/2005/8/layout/radial5"/>
    <dgm:cxn modelId="{8226C6E0-FB12-48F0-81DC-14F46E010FEA}" srcId="{4552F5C1-27E9-49D5-A42D-2D48660195AA}" destId="{AE3F5B97-DFA2-495A-BC1A-16006FB6FE10}" srcOrd="2" destOrd="0" parTransId="{4322BB0D-8066-460C-B1F1-387D3C6E54CD}" sibTransId="{9EEAEEFB-78F5-4DA2-A33C-B6DE803D3F1D}"/>
    <dgm:cxn modelId="{A6D6B492-BD84-4F0C-8BC5-AEA5E70C048F}" type="presOf" srcId="{F37CC39E-239A-4AA2-A256-632E75763EFB}" destId="{E4D89ED9-73B3-4A9F-BAA3-0A3006DEF101}" srcOrd="0" destOrd="0" presId="urn:microsoft.com/office/officeart/2005/8/layout/radial5"/>
    <dgm:cxn modelId="{72492D49-2FCB-44D0-A8BA-D7DD246BCEA4}" type="presOf" srcId="{6C8FD03A-B7EB-412C-93FE-90241EE2EF0F}" destId="{75A63B41-4733-44A3-A747-7D94065071E8}" srcOrd="0" destOrd="0" presId="urn:microsoft.com/office/officeart/2005/8/layout/radial5"/>
    <dgm:cxn modelId="{538354A0-1803-455F-8C28-67B82E51DE92}" srcId="{4552F5C1-27E9-49D5-A42D-2D48660195AA}" destId="{F6EB5E6C-F51A-4E9E-B413-E8D67D439371}" srcOrd="3" destOrd="0" parTransId="{CAA3B323-2E30-4557-8B19-C79B2CCEA690}" sibTransId="{844633B6-77E9-4A71-BF40-1E466322D189}"/>
    <dgm:cxn modelId="{7E0ADC0A-592E-4D9A-A990-FF941C115E07}" type="presOf" srcId="{57909256-4B07-40D4-8AD3-4CC15F7A3107}" destId="{53B27E96-9DC7-4DFB-8B4D-381E6F1AAA4B}" srcOrd="1" destOrd="0" presId="urn:microsoft.com/office/officeart/2005/8/layout/radial5"/>
    <dgm:cxn modelId="{0A10FCFA-CA35-4997-AF47-1E718FDFA566}" type="presOf" srcId="{4322BB0D-8066-460C-B1F1-387D3C6E54CD}" destId="{CAB8DCAC-1745-4611-99A3-6AED9BD381FF}" srcOrd="0" destOrd="0" presId="urn:microsoft.com/office/officeart/2005/8/layout/radial5"/>
    <dgm:cxn modelId="{9D5EAEEA-30F0-43FF-A495-33A190A50002}" type="presOf" srcId="{57909256-4B07-40D4-8AD3-4CC15F7A3107}" destId="{0FA91F4E-3139-478C-862A-CB0FB6279EBA}" srcOrd="0" destOrd="0" presId="urn:microsoft.com/office/officeart/2005/8/layout/radial5"/>
    <dgm:cxn modelId="{5CB64DAB-8153-43EB-BF27-6DA01F824F22}" type="presOf" srcId="{CAA3B323-2E30-4557-8B19-C79B2CCEA690}" destId="{807C8165-1001-47B9-B4FD-86C5B2A64CEA}" srcOrd="1" destOrd="0" presId="urn:microsoft.com/office/officeart/2005/8/layout/radial5"/>
    <dgm:cxn modelId="{C68714DB-C409-4BAF-8076-AE97949D9CEC}" type="presOf" srcId="{F6EB5E6C-F51A-4E9E-B413-E8D67D439371}" destId="{4A77862D-6AFB-4512-AFA4-2AA2D1F245CE}" srcOrd="0" destOrd="0" presId="urn:microsoft.com/office/officeart/2005/8/layout/radial5"/>
    <dgm:cxn modelId="{529BD7D8-0D07-4D59-8E53-8A68D04B674E}" type="presOf" srcId="{CAA3B323-2E30-4557-8B19-C79B2CCEA690}" destId="{94389944-A5B5-44D7-93F3-C341D8C02458}" srcOrd="0" destOrd="0" presId="urn:microsoft.com/office/officeart/2005/8/layout/radial5"/>
    <dgm:cxn modelId="{6C0A3F9F-DC95-44B0-BDD0-99F44FB2E682}" type="presOf" srcId="{3026BD6C-4E61-4D44-B97C-E38EA2C51B09}" destId="{55CA4FA1-3F30-4537-AE8F-8165AC07ECF1}" srcOrd="0" destOrd="0" presId="urn:microsoft.com/office/officeart/2005/8/layout/radial5"/>
    <dgm:cxn modelId="{E5034FCB-E9F9-4624-A27E-D61D55AB959E}" type="presOf" srcId="{F37CC39E-239A-4AA2-A256-632E75763EFB}" destId="{44C01603-5FDE-4175-825C-6DE748119908}" srcOrd="1" destOrd="0" presId="urn:microsoft.com/office/officeart/2005/8/layout/radial5"/>
    <dgm:cxn modelId="{9C845278-4D19-4821-875F-0138F663801A}" type="presParOf" srcId="{DE3E040D-7F35-4DC3-986E-6E1960C2DB29}" destId="{6D43AD61-B54B-4DE0-9CF8-CB1B983881AF}" srcOrd="0" destOrd="0" presId="urn:microsoft.com/office/officeart/2005/8/layout/radial5"/>
    <dgm:cxn modelId="{1DC4AD7B-493D-48BA-80C5-E49DE6F629BC}" type="presParOf" srcId="{DE3E040D-7F35-4DC3-986E-6E1960C2DB29}" destId="{0FA91F4E-3139-478C-862A-CB0FB6279EBA}" srcOrd="1" destOrd="0" presId="urn:microsoft.com/office/officeart/2005/8/layout/radial5"/>
    <dgm:cxn modelId="{87143FCA-A8DC-4935-BA51-33A426974D3F}" type="presParOf" srcId="{0FA91F4E-3139-478C-862A-CB0FB6279EBA}" destId="{53B27E96-9DC7-4DFB-8B4D-381E6F1AAA4B}" srcOrd="0" destOrd="0" presId="urn:microsoft.com/office/officeart/2005/8/layout/radial5"/>
    <dgm:cxn modelId="{150362D4-52FC-4898-98EC-72FBE1CE8236}" type="presParOf" srcId="{DE3E040D-7F35-4DC3-986E-6E1960C2DB29}" destId="{75A63B41-4733-44A3-A747-7D94065071E8}" srcOrd="2" destOrd="0" presId="urn:microsoft.com/office/officeart/2005/8/layout/radial5"/>
    <dgm:cxn modelId="{392BAE11-F433-4214-815C-F50BFD3BB374}" type="presParOf" srcId="{DE3E040D-7F35-4DC3-986E-6E1960C2DB29}" destId="{E4D89ED9-73B3-4A9F-BAA3-0A3006DEF101}" srcOrd="3" destOrd="0" presId="urn:microsoft.com/office/officeart/2005/8/layout/radial5"/>
    <dgm:cxn modelId="{71E10A5A-4687-4C0D-9B6F-2AA92146DD1E}" type="presParOf" srcId="{E4D89ED9-73B3-4A9F-BAA3-0A3006DEF101}" destId="{44C01603-5FDE-4175-825C-6DE748119908}" srcOrd="0" destOrd="0" presId="urn:microsoft.com/office/officeart/2005/8/layout/radial5"/>
    <dgm:cxn modelId="{48BF50E4-D05D-4C89-96CE-F7D24E7ACAF8}" type="presParOf" srcId="{DE3E040D-7F35-4DC3-986E-6E1960C2DB29}" destId="{55CA4FA1-3F30-4537-AE8F-8165AC07ECF1}" srcOrd="4" destOrd="0" presId="urn:microsoft.com/office/officeart/2005/8/layout/radial5"/>
    <dgm:cxn modelId="{3B0C8321-1122-44A3-9381-0F966E1C7143}" type="presParOf" srcId="{DE3E040D-7F35-4DC3-986E-6E1960C2DB29}" destId="{CAB8DCAC-1745-4611-99A3-6AED9BD381FF}" srcOrd="5" destOrd="0" presId="urn:microsoft.com/office/officeart/2005/8/layout/radial5"/>
    <dgm:cxn modelId="{64E65205-8FA3-4E21-A632-5F9164F24D9D}" type="presParOf" srcId="{CAB8DCAC-1745-4611-99A3-6AED9BD381FF}" destId="{E0ED37E1-D62F-4CE0-860B-A535BFD8AA25}" srcOrd="0" destOrd="0" presId="urn:microsoft.com/office/officeart/2005/8/layout/radial5"/>
    <dgm:cxn modelId="{ED75A5DB-7EB6-423F-8D58-3895EF383134}" type="presParOf" srcId="{DE3E040D-7F35-4DC3-986E-6E1960C2DB29}" destId="{F43548DA-96CC-47F7-AE1C-0BC0F745EC98}" srcOrd="6" destOrd="0" presId="urn:microsoft.com/office/officeart/2005/8/layout/radial5"/>
    <dgm:cxn modelId="{7A38E9F1-20B0-4809-852E-7AB7BF5383AA}" type="presParOf" srcId="{DE3E040D-7F35-4DC3-986E-6E1960C2DB29}" destId="{94389944-A5B5-44D7-93F3-C341D8C02458}" srcOrd="7" destOrd="0" presId="urn:microsoft.com/office/officeart/2005/8/layout/radial5"/>
    <dgm:cxn modelId="{6209EA20-232D-408B-AB27-16E17C134384}" type="presParOf" srcId="{94389944-A5B5-44D7-93F3-C341D8C02458}" destId="{807C8165-1001-47B9-B4FD-86C5B2A64CEA}" srcOrd="0" destOrd="0" presId="urn:microsoft.com/office/officeart/2005/8/layout/radial5"/>
    <dgm:cxn modelId="{6B2DBA5D-EFE0-40A8-AB1A-AE613F28B4ED}" type="presParOf" srcId="{DE3E040D-7F35-4DC3-986E-6E1960C2DB29}" destId="{4A77862D-6AFB-4512-AFA4-2AA2D1F245CE}"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F6D5C-4D74-4F8D-A103-2D9CC900AD4A}" type="doc">
      <dgm:prSet loTypeId="urn:microsoft.com/office/officeart/2005/8/layout/radial6" loCatId="relationship" qsTypeId="urn:microsoft.com/office/officeart/2005/8/quickstyle/simple2" qsCatId="simple" csTypeId="urn:microsoft.com/office/officeart/2005/8/colors/colorful1#1" csCatId="colorful" phldr="1"/>
      <dgm:spPr/>
      <dgm:t>
        <a:bodyPr/>
        <a:lstStyle/>
        <a:p>
          <a:endParaRPr lang="es-EC"/>
        </a:p>
      </dgm:t>
    </dgm:pt>
    <dgm:pt modelId="{DD5C04CC-FF1F-4C96-A64E-6DA4F625E9CA}">
      <dgm:prSet phldrT="[Texto]"/>
      <dgm:spPr/>
      <dgm:t>
        <a:bodyPr/>
        <a:lstStyle/>
        <a:p>
          <a:pPr algn="ctr"/>
          <a:r>
            <a:rPr lang="es-EC"/>
            <a:t>BANCA COMUNAL</a:t>
          </a:r>
        </a:p>
      </dgm:t>
    </dgm:pt>
    <dgm:pt modelId="{08561E73-0C81-445C-8B3F-8E4F74D80F4C}" type="parTrans" cxnId="{D4D6E04F-A7B4-47FE-81DA-7AE542291714}">
      <dgm:prSet/>
      <dgm:spPr/>
      <dgm:t>
        <a:bodyPr/>
        <a:lstStyle/>
        <a:p>
          <a:pPr algn="l"/>
          <a:endParaRPr lang="es-EC"/>
        </a:p>
      </dgm:t>
    </dgm:pt>
    <dgm:pt modelId="{93351B4B-46F5-4969-97E8-1063360BC05E}" type="sibTrans" cxnId="{D4D6E04F-A7B4-47FE-81DA-7AE542291714}">
      <dgm:prSet/>
      <dgm:spPr/>
      <dgm:t>
        <a:bodyPr/>
        <a:lstStyle/>
        <a:p>
          <a:pPr algn="l"/>
          <a:endParaRPr lang="es-EC"/>
        </a:p>
      </dgm:t>
    </dgm:pt>
    <dgm:pt modelId="{C82A7E19-64FD-45F0-A848-41514AFCED95}">
      <dgm:prSet phldrT="[Texto]" custT="1"/>
      <dgm:spPr/>
      <dgm:t>
        <a:bodyPr/>
        <a:lstStyle/>
        <a:p>
          <a:pPr algn="ctr"/>
          <a:r>
            <a:rPr lang="es-EC" sz="1800" dirty="0"/>
            <a:t>IMPLEMENTACIÓN</a:t>
          </a:r>
        </a:p>
      </dgm:t>
    </dgm:pt>
    <dgm:pt modelId="{E6CF4E1A-F839-40F5-9752-FCC70A81044D}" type="parTrans" cxnId="{EEF59ABD-23FF-4522-901D-AD91BDA95E15}">
      <dgm:prSet/>
      <dgm:spPr/>
      <dgm:t>
        <a:bodyPr/>
        <a:lstStyle/>
        <a:p>
          <a:pPr algn="l"/>
          <a:endParaRPr lang="es-EC"/>
        </a:p>
      </dgm:t>
    </dgm:pt>
    <dgm:pt modelId="{F1CC2AD2-50C7-47BD-BC56-345EF031B6F0}" type="sibTrans" cxnId="{EEF59ABD-23FF-4522-901D-AD91BDA95E15}">
      <dgm:prSet/>
      <dgm:spPr/>
      <dgm:t>
        <a:bodyPr/>
        <a:lstStyle/>
        <a:p>
          <a:pPr algn="l"/>
          <a:endParaRPr lang="es-EC"/>
        </a:p>
      </dgm:t>
    </dgm:pt>
    <dgm:pt modelId="{3518DF71-5120-45BB-BB4A-549131A4E643}">
      <dgm:prSet phldrT="[Texto]" custT="1"/>
      <dgm:spPr/>
      <dgm:t>
        <a:bodyPr/>
        <a:lstStyle/>
        <a:p>
          <a:pPr algn="ctr"/>
          <a:r>
            <a:rPr lang="es-EC" sz="1200" dirty="0"/>
            <a:t>ESTUDIO DE MERCADO</a:t>
          </a:r>
        </a:p>
      </dgm:t>
    </dgm:pt>
    <dgm:pt modelId="{C7D9E072-CB87-4455-BA41-3579AC36C33D}" type="parTrans" cxnId="{011BABC2-BD26-41AC-9CBB-CF14A7042B72}">
      <dgm:prSet/>
      <dgm:spPr/>
      <dgm:t>
        <a:bodyPr/>
        <a:lstStyle/>
        <a:p>
          <a:pPr algn="l"/>
          <a:endParaRPr lang="es-EC"/>
        </a:p>
      </dgm:t>
    </dgm:pt>
    <dgm:pt modelId="{3A204040-F541-43D6-BA58-F13877857CD3}" type="sibTrans" cxnId="{011BABC2-BD26-41AC-9CBB-CF14A7042B72}">
      <dgm:prSet/>
      <dgm:spPr/>
      <dgm:t>
        <a:bodyPr/>
        <a:lstStyle/>
        <a:p>
          <a:pPr algn="l"/>
          <a:endParaRPr lang="es-EC"/>
        </a:p>
      </dgm:t>
    </dgm:pt>
    <dgm:pt modelId="{4860B749-CF92-4C10-8F1F-ED01AAA63E9C}">
      <dgm:prSet phldrT="[Texto]" custT="1"/>
      <dgm:spPr/>
      <dgm:t>
        <a:bodyPr/>
        <a:lstStyle/>
        <a:p>
          <a:pPr algn="l"/>
          <a:r>
            <a:rPr lang="es-EC" sz="1400" dirty="0"/>
            <a:t>DIAGNÓSTICO</a:t>
          </a:r>
        </a:p>
      </dgm:t>
    </dgm:pt>
    <dgm:pt modelId="{F68ED8B3-105D-4D91-872E-1FDF0FEDC933}" type="parTrans" cxnId="{9E5E10CA-1DE0-4BC5-861F-0D57C9A736C2}">
      <dgm:prSet/>
      <dgm:spPr/>
      <dgm:t>
        <a:bodyPr/>
        <a:lstStyle/>
        <a:p>
          <a:pPr algn="l"/>
          <a:endParaRPr lang="es-EC"/>
        </a:p>
      </dgm:t>
    </dgm:pt>
    <dgm:pt modelId="{B5AE9E38-E821-412C-979E-B8B98DDFFEEF}" type="sibTrans" cxnId="{9E5E10CA-1DE0-4BC5-861F-0D57C9A736C2}">
      <dgm:prSet/>
      <dgm:spPr/>
      <dgm:t>
        <a:bodyPr/>
        <a:lstStyle/>
        <a:p>
          <a:pPr algn="l"/>
          <a:endParaRPr lang="es-EC"/>
        </a:p>
      </dgm:t>
    </dgm:pt>
    <dgm:pt modelId="{8B320550-AE34-43AF-9F95-213422411C8A}" type="pres">
      <dgm:prSet presAssocID="{FD3F6D5C-4D74-4F8D-A103-2D9CC900AD4A}" presName="Name0" presStyleCnt="0">
        <dgm:presLayoutVars>
          <dgm:chMax val="1"/>
          <dgm:dir/>
          <dgm:animLvl val="ctr"/>
          <dgm:resizeHandles val="exact"/>
        </dgm:presLayoutVars>
      </dgm:prSet>
      <dgm:spPr/>
      <dgm:t>
        <a:bodyPr/>
        <a:lstStyle/>
        <a:p>
          <a:endParaRPr lang="es-EC"/>
        </a:p>
      </dgm:t>
    </dgm:pt>
    <dgm:pt modelId="{CDDF275F-F58E-4BA5-AC89-3DB85184FA5E}" type="pres">
      <dgm:prSet presAssocID="{DD5C04CC-FF1F-4C96-A64E-6DA4F625E9CA}" presName="centerShape" presStyleLbl="node0" presStyleIdx="0" presStyleCnt="1" custLinFactNeighborX="715" custLinFactNeighborY="-2722"/>
      <dgm:spPr/>
      <dgm:t>
        <a:bodyPr/>
        <a:lstStyle/>
        <a:p>
          <a:endParaRPr lang="es-EC"/>
        </a:p>
      </dgm:t>
    </dgm:pt>
    <dgm:pt modelId="{483D91CB-165C-47B6-9329-121F0B325C95}" type="pres">
      <dgm:prSet presAssocID="{C82A7E19-64FD-45F0-A848-41514AFCED95}" presName="node" presStyleLbl="node1" presStyleIdx="0" presStyleCnt="3" custScaleX="270486">
        <dgm:presLayoutVars>
          <dgm:bulletEnabled val="1"/>
        </dgm:presLayoutVars>
      </dgm:prSet>
      <dgm:spPr/>
      <dgm:t>
        <a:bodyPr/>
        <a:lstStyle/>
        <a:p>
          <a:endParaRPr lang="es-EC"/>
        </a:p>
      </dgm:t>
    </dgm:pt>
    <dgm:pt modelId="{A059EB8C-5572-4E1F-827C-DA6CA1E7554E}" type="pres">
      <dgm:prSet presAssocID="{C82A7E19-64FD-45F0-A848-41514AFCED95}" presName="dummy" presStyleCnt="0"/>
      <dgm:spPr/>
      <dgm:t>
        <a:bodyPr/>
        <a:lstStyle/>
        <a:p>
          <a:endParaRPr lang="es-EC"/>
        </a:p>
      </dgm:t>
    </dgm:pt>
    <dgm:pt modelId="{839D26FA-4EC2-48BB-8CD9-5733F8C24DBF}" type="pres">
      <dgm:prSet presAssocID="{F1CC2AD2-50C7-47BD-BC56-345EF031B6F0}" presName="sibTrans" presStyleLbl="sibTrans2D1" presStyleIdx="0" presStyleCnt="3"/>
      <dgm:spPr/>
      <dgm:t>
        <a:bodyPr/>
        <a:lstStyle/>
        <a:p>
          <a:endParaRPr lang="es-EC"/>
        </a:p>
      </dgm:t>
    </dgm:pt>
    <dgm:pt modelId="{37C61E88-98DA-441A-9E2E-59D003606DE0}" type="pres">
      <dgm:prSet presAssocID="{3518DF71-5120-45BB-BB4A-549131A4E643}" presName="node" presStyleLbl="node1" presStyleIdx="1" presStyleCnt="3" custScaleX="164983" custRadScaleRad="105655" custRadScaleInc="2418">
        <dgm:presLayoutVars>
          <dgm:bulletEnabled val="1"/>
        </dgm:presLayoutVars>
      </dgm:prSet>
      <dgm:spPr/>
      <dgm:t>
        <a:bodyPr/>
        <a:lstStyle/>
        <a:p>
          <a:endParaRPr lang="es-EC"/>
        </a:p>
      </dgm:t>
    </dgm:pt>
    <dgm:pt modelId="{47ED72EE-7220-4B68-A87C-5AFDA740EE09}" type="pres">
      <dgm:prSet presAssocID="{3518DF71-5120-45BB-BB4A-549131A4E643}" presName="dummy" presStyleCnt="0"/>
      <dgm:spPr/>
      <dgm:t>
        <a:bodyPr/>
        <a:lstStyle/>
        <a:p>
          <a:endParaRPr lang="es-EC"/>
        </a:p>
      </dgm:t>
    </dgm:pt>
    <dgm:pt modelId="{8440703B-222A-449C-A94A-DB5DFCD09968}" type="pres">
      <dgm:prSet presAssocID="{3A204040-F541-43D6-BA58-F13877857CD3}" presName="sibTrans" presStyleLbl="sibTrans2D1" presStyleIdx="1" presStyleCnt="3"/>
      <dgm:spPr/>
      <dgm:t>
        <a:bodyPr/>
        <a:lstStyle/>
        <a:p>
          <a:endParaRPr lang="es-EC"/>
        </a:p>
      </dgm:t>
    </dgm:pt>
    <dgm:pt modelId="{EBEFFC74-EF86-4056-A342-830CC9570214}" type="pres">
      <dgm:prSet presAssocID="{4860B749-CF92-4C10-8F1F-ED01AAA63E9C}" presName="node" presStyleLbl="node1" presStyleIdx="2" presStyleCnt="3" custScaleX="166229">
        <dgm:presLayoutVars>
          <dgm:bulletEnabled val="1"/>
        </dgm:presLayoutVars>
      </dgm:prSet>
      <dgm:spPr/>
      <dgm:t>
        <a:bodyPr/>
        <a:lstStyle/>
        <a:p>
          <a:endParaRPr lang="es-EC"/>
        </a:p>
      </dgm:t>
    </dgm:pt>
    <dgm:pt modelId="{1D352F0C-32C1-4AFB-B35B-421D509B1905}" type="pres">
      <dgm:prSet presAssocID="{4860B749-CF92-4C10-8F1F-ED01AAA63E9C}" presName="dummy" presStyleCnt="0"/>
      <dgm:spPr/>
      <dgm:t>
        <a:bodyPr/>
        <a:lstStyle/>
        <a:p>
          <a:endParaRPr lang="es-EC"/>
        </a:p>
      </dgm:t>
    </dgm:pt>
    <dgm:pt modelId="{11B67348-0FFC-4B68-A42E-D6F2FA6BF46F}" type="pres">
      <dgm:prSet presAssocID="{B5AE9E38-E821-412C-979E-B8B98DDFFEEF}" presName="sibTrans" presStyleLbl="sibTrans2D1" presStyleIdx="2" presStyleCnt="3" custScaleX="108911"/>
      <dgm:spPr/>
      <dgm:t>
        <a:bodyPr/>
        <a:lstStyle/>
        <a:p>
          <a:endParaRPr lang="es-EC"/>
        </a:p>
      </dgm:t>
    </dgm:pt>
  </dgm:ptLst>
  <dgm:cxnLst>
    <dgm:cxn modelId="{DB6D679F-4455-4C3F-AFAB-873685D5F34B}" type="presOf" srcId="{C82A7E19-64FD-45F0-A848-41514AFCED95}" destId="{483D91CB-165C-47B6-9329-121F0B325C95}" srcOrd="0" destOrd="0" presId="urn:microsoft.com/office/officeart/2005/8/layout/radial6"/>
    <dgm:cxn modelId="{9E5E10CA-1DE0-4BC5-861F-0D57C9A736C2}" srcId="{DD5C04CC-FF1F-4C96-A64E-6DA4F625E9CA}" destId="{4860B749-CF92-4C10-8F1F-ED01AAA63E9C}" srcOrd="2" destOrd="0" parTransId="{F68ED8B3-105D-4D91-872E-1FDF0FEDC933}" sibTransId="{B5AE9E38-E821-412C-979E-B8B98DDFFEEF}"/>
    <dgm:cxn modelId="{41D8FAE0-2178-4E47-97F3-4310ACCE138C}" type="presOf" srcId="{FD3F6D5C-4D74-4F8D-A103-2D9CC900AD4A}" destId="{8B320550-AE34-43AF-9F95-213422411C8A}" srcOrd="0" destOrd="0" presId="urn:microsoft.com/office/officeart/2005/8/layout/radial6"/>
    <dgm:cxn modelId="{F138AB18-9335-49F8-9E6F-418CFFCCFB33}" type="presOf" srcId="{DD5C04CC-FF1F-4C96-A64E-6DA4F625E9CA}" destId="{CDDF275F-F58E-4BA5-AC89-3DB85184FA5E}" srcOrd="0" destOrd="0" presId="urn:microsoft.com/office/officeart/2005/8/layout/radial6"/>
    <dgm:cxn modelId="{D4D6E04F-A7B4-47FE-81DA-7AE542291714}" srcId="{FD3F6D5C-4D74-4F8D-A103-2D9CC900AD4A}" destId="{DD5C04CC-FF1F-4C96-A64E-6DA4F625E9CA}" srcOrd="0" destOrd="0" parTransId="{08561E73-0C81-445C-8B3F-8E4F74D80F4C}" sibTransId="{93351B4B-46F5-4969-97E8-1063360BC05E}"/>
    <dgm:cxn modelId="{011BABC2-BD26-41AC-9CBB-CF14A7042B72}" srcId="{DD5C04CC-FF1F-4C96-A64E-6DA4F625E9CA}" destId="{3518DF71-5120-45BB-BB4A-549131A4E643}" srcOrd="1" destOrd="0" parTransId="{C7D9E072-CB87-4455-BA41-3579AC36C33D}" sibTransId="{3A204040-F541-43D6-BA58-F13877857CD3}"/>
    <dgm:cxn modelId="{A6C84776-2B33-45C6-A5D2-926411965641}" type="presOf" srcId="{3A204040-F541-43D6-BA58-F13877857CD3}" destId="{8440703B-222A-449C-A94A-DB5DFCD09968}" srcOrd="0" destOrd="0" presId="urn:microsoft.com/office/officeart/2005/8/layout/radial6"/>
    <dgm:cxn modelId="{EEF59ABD-23FF-4522-901D-AD91BDA95E15}" srcId="{DD5C04CC-FF1F-4C96-A64E-6DA4F625E9CA}" destId="{C82A7E19-64FD-45F0-A848-41514AFCED95}" srcOrd="0" destOrd="0" parTransId="{E6CF4E1A-F839-40F5-9752-FCC70A81044D}" sibTransId="{F1CC2AD2-50C7-47BD-BC56-345EF031B6F0}"/>
    <dgm:cxn modelId="{92A01BE9-94C6-4287-8CEA-D42DE26750DC}" type="presOf" srcId="{F1CC2AD2-50C7-47BD-BC56-345EF031B6F0}" destId="{839D26FA-4EC2-48BB-8CD9-5733F8C24DBF}" srcOrd="0" destOrd="0" presId="urn:microsoft.com/office/officeart/2005/8/layout/radial6"/>
    <dgm:cxn modelId="{0803333A-E6C6-4160-9FFC-7543AC1622D4}" type="presOf" srcId="{4860B749-CF92-4C10-8F1F-ED01AAA63E9C}" destId="{EBEFFC74-EF86-4056-A342-830CC9570214}" srcOrd="0" destOrd="0" presId="urn:microsoft.com/office/officeart/2005/8/layout/radial6"/>
    <dgm:cxn modelId="{3891D486-0F5C-4B6A-9869-13F7D9BCCBAF}" type="presOf" srcId="{3518DF71-5120-45BB-BB4A-549131A4E643}" destId="{37C61E88-98DA-441A-9E2E-59D003606DE0}" srcOrd="0" destOrd="0" presId="urn:microsoft.com/office/officeart/2005/8/layout/radial6"/>
    <dgm:cxn modelId="{4296366D-E6D5-4A15-8B59-F70FA71CEFF8}" type="presOf" srcId="{B5AE9E38-E821-412C-979E-B8B98DDFFEEF}" destId="{11B67348-0FFC-4B68-A42E-D6F2FA6BF46F}" srcOrd="0" destOrd="0" presId="urn:microsoft.com/office/officeart/2005/8/layout/radial6"/>
    <dgm:cxn modelId="{7BBFBB3C-434E-4441-B236-5820CF687966}" type="presParOf" srcId="{8B320550-AE34-43AF-9F95-213422411C8A}" destId="{CDDF275F-F58E-4BA5-AC89-3DB85184FA5E}" srcOrd="0" destOrd="0" presId="urn:microsoft.com/office/officeart/2005/8/layout/radial6"/>
    <dgm:cxn modelId="{8103B118-83BE-4456-B531-369B85F40049}" type="presParOf" srcId="{8B320550-AE34-43AF-9F95-213422411C8A}" destId="{483D91CB-165C-47B6-9329-121F0B325C95}" srcOrd="1" destOrd="0" presId="urn:microsoft.com/office/officeart/2005/8/layout/radial6"/>
    <dgm:cxn modelId="{6B6C014D-D94A-4282-8BB8-4344FF02011C}" type="presParOf" srcId="{8B320550-AE34-43AF-9F95-213422411C8A}" destId="{A059EB8C-5572-4E1F-827C-DA6CA1E7554E}" srcOrd="2" destOrd="0" presId="urn:microsoft.com/office/officeart/2005/8/layout/radial6"/>
    <dgm:cxn modelId="{8A220D69-7166-481B-B26A-B5465CB1C504}" type="presParOf" srcId="{8B320550-AE34-43AF-9F95-213422411C8A}" destId="{839D26FA-4EC2-48BB-8CD9-5733F8C24DBF}" srcOrd="3" destOrd="0" presId="urn:microsoft.com/office/officeart/2005/8/layout/radial6"/>
    <dgm:cxn modelId="{2DB1EF13-7AE1-4267-8692-935F2A7A9C14}" type="presParOf" srcId="{8B320550-AE34-43AF-9F95-213422411C8A}" destId="{37C61E88-98DA-441A-9E2E-59D003606DE0}" srcOrd="4" destOrd="0" presId="urn:microsoft.com/office/officeart/2005/8/layout/radial6"/>
    <dgm:cxn modelId="{DE8D97D0-C552-4840-8940-F0EE51F50305}" type="presParOf" srcId="{8B320550-AE34-43AF-9F95-213422411C8A}" destId="{47ED72EE-7220-4B68-A87C-5AFDA740EE09}" srcOrd="5" destOrd="0" presId="urn:microsoft.com/office/officeart/2005/8/layout/radial6"/>
    <dgm:cxn modelId="{3959517E-A46F-478D-B698-A32F34E03C14}" type="presParOf" srcId="{8B320550-AE34-43AF-9F95-213422411C8A}" destId="{8440703B-222A-449C-A94A-DB5DFCD09968}" srcOrd="6" destOrd="0" presId="urn:microsoft.com/office/officeart/2005/8/layout/radial6"/>
    <dgm:cxn modelId="{2096AE89-2EF8-4244-A581-33F3E81EB69D}" type="presParOf" srcId="{8B320550-AE34-43AF-9F95-213422411C8A}" destId="{EBEFFC74-EF86-4056-A342-830CC9570214}" srcOrd="7" destOrd="0" presId="urn:microsoft.com/office/officeart/2005/8/layout/radial6"/>
    <dgm:cxn modelId="{6F6C4E22-4844-479F-9A23-F926FBE1C174}" type="presParOf" srcId="{8B320550-AE34-43AF-9F95-213422411C8A}" destId="{1D352F0C-32C1-4AFB-B35B-421D509B1905}" srcOrd="8" destOrd="0" presId="urn:microsoft.com/office/officeart/2005/8/layout/radial6"/>
    <dgm:cxn modelId="{3141A8AE-90A9-4A61-BCA0-3D38C5638B74}" type="presParOf" srcId="{8B320550-AE34-43AF-9F95-213422411C8A}" destId="{11B67348-0FFC-4B68-A42E-D6F2FA6BF46F}"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E8C96-E0AE-49BD-AC75-F9AC39573264}">
      <dsp:nvSpPr>
        <dsp:cNvPr id="0" name=""/>
        <dsp:cNvSpPr/>
      </dsp:nvSpPr>
      <dsp:spPr>
        <a:xfrm>
          <a:off x="4728511" y="3427580"/>
          <a:ext cx="2490036" cy="16129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s-EC" sz="900" kern="1200" dirty="0"/>
            <a:t>   Como aumentar las     ventas.</a:t>
          </a:r>
        </a:p>
        <a:p>
          <a:pPr marL="57150" lvl="1" indent="-57150" algn="l" defTabSz="400050">
            <a:lnSpc>
              <a:spcPct val="90000"/>
            </a:lnSpc>
            <a:spcBef>
              <a:spcPct val="0"/>
            </a:spcBef>
            <a:spcAft>
              <a:spcPct val="15000"/>
            </a:spcAft>
            <a:buChar char="••"/>
          </a:pPr>
          <a:r>
            <a:rPr lang="es-EC" sz="900" kern="1200" dirty="0"/>
            <a:t>Como manejar el dinero del negocio </a:t>
          </a:r>
        </a:p>
        <a:p>
          <a:pPr marL="57150" lvl="1" indent="-57150" algn="l" defTabSz="466725">
            <a:lnSpc>
              <a:spcPct val="90000"/>
            </a:lnSpc>
            <a:spcBef>
              <a:spcPct val="0"/>
            </a:spcBef>
            <a:spcAft>
              <a:spcPct val="15000"/>
            </a:spcAft>
            <a:buChar char="••"/>
          </a:pPr>
          <a:r>
            <a:rPr lang="es-EC" sz="1050" kern="1200" dirty="0"/>
            <a:t>Planificar</a:t>
          </a:r>
          <a:r>
            <a:rPr lang="es-EC" sz="900" kern="1200" dirty="0"/>
            <a:t> para un mejor negocio</a:t>
          </a:r>
        </a:p>
      </dsp:txBody>
      <dsp:txXfrm>
        <a:off x="5510954" y="3866257"/>
        <a:ext cx="1672161" cy="1138870"/>
      </dsp:txXfrm>
    </dsp:sp>
    <dsp:sp modelId="{AC80ACDA-3AEE-4592-8412-09D405189E12}">
      <dsp:nvSpPr>
        <dsp:cNvPr id="0" name=""/>
        <dsp:cNvSpPr/>
      </dsp:nvSpPr>
      <dsp:spPr>
        <a:xfrm>
          <a:off x="665819" y="3427580"/>
          <a:ext cx="2490036" cy="16129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s-EC" sz="900" kern="1200" dirty="0" smtClean="0"/>
            <a:t>Administración </a:t>
          </a:r>
          <a:r>
            <a:rPr lang="es-EC" sz="900" kern="1200" dirty="0"/>
            <a:t>de l deuda </a:t>
          </a:r>
        </a:p>
        <a:p>
          <a:pPr marL="57150" lvl="1" indent="-57150" algn="l" defTabSz="400050">
            <a:lnSpc>
              <a:spcPct val="90000"/>
            </a:lnSpc>
            <a:spcBef>
              <a:spcPct val="0"/>
            </a:spcBef>
            <a:spcAft>
              <a:spcPct val="15000"/>
            </a:spcAft>
            <a:buChar char="••"/>
          </a:pPr>
          <a:r>
            <a:rPr lang="es-EC" sz="900" kern="1200"/>
            <a:t>NJegociaciones financieras </a:t>
          </a:r>
        </a:p>
        <a:p>
          <a:pPr marL="57150" lvl="1" indent="-57150" algn="l" defTabSz="400050">
            <a:lnSpc>
              <a:spcPct val="90000"/>
            </a:lnSpc>
            <a:spcBef>
              <a:spcPct val="0"/>
            </a:spcBef>
            <a:spcAft>
              <a:spcPct val="15000"/>
            </a:spcAft>
            <a:buChar char="••"/>
          </a:pPr>
          <a:r>
            <a:rPr lang="es-EC" sz="900" kern="1200"/>
            <a:t>Presupuesto</a:t>
          </a:r>
        </a:p>
        <a:p>
          <a:pPr marL="57150" lvl="1" indent="-57150" algn="l" defTabSz="400050">
            <a:lnSpc>
              <a:spcPct val="90000"/>
            </a:lnSpc>
            <a:spcBef>
              <a:spcPct val="0"/>
            </a:spcBef>
            <a:spcAft>
              <a:spcPct val="15000"/>
            </a:spcAft>
            <a:buChar char="••"/>
          </a:pPr>
          <a:r>
            <a:rPr lang="es-EC" sz="900" kern="1200"/>
            <a:t>Ahorros ¡ si se puede!</a:t>
          </a:r>
        </a:p>
      </dsp:txBody>
      <dsp:txXfrm>
        <a:off x="701251" y="3866257"/>
        <a:ext cx="1672161" cy="1138870"/>
      </dsp:txXfrm>
    </dsp:sp>
    <dsp:sp modelId="{B89486B6-CD59-43C1-BD61-C323982FC16D}">
      <dsp:nvSpPr>
        <dsp:cNvPr id="0" name=""/>
        <dsp:cNvSpPr/>
      </dsp:nvSpPr>
      <dsp:spPr>
        <a:xfrm>
          <a:off x="4728511" y="0"/>
          <a:ext cx="2490036" cy="16129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EC" sz="1000" kern="1200"/>
            <a:t>Autoestima y Autoconfianza</a:t>
          </a:r>
        </a:p>
      </dsp:txBody>
      <dsp:txXfrm>
        <a:off x="5510954" y="35432"/>
        <a:ext cx="1672161" cy="1138870"/>
      </dsp:txXfrm>
    </dsp:sp>
    <dsp:sp modelId="{AFF3A4A2-D34F-4C76-A389-8D84CAA6AB86}">
      <dsp:nvSpPr>
        <dsp:cNvPr id="0" name=""/>
        <dsp:cNvSpPr/>
      </dsp:nvSpPr>
      <dsp:spPr>
        <a:xfrm>
          <a:off x="665819" y="0"/>
          <a:ext cx="2490036" cy="16129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EC" sz="1000" kern="1200"/>
            <a:t>Salud a la mujer </a:t>
          </a:r>
        </a:p>
        <a:p>
          <a:pPr marL="57150" lvl="1" indent="-57150" algn="l" defTabSz="444500">
            <a:lnSpc>
              <a:spcPct val="90000"/>
            </a:lnSpc>
            <a:spcBef>
              <a:spcPct val="0"/>
            </a:spcBef>
            <a:spcAft>
              <a:spcPct val="15000"/>
            </a:spcAft>
            <a:buChar char="••"/>
          </a:pPr>
          <a:r>
            <a:rPr lang="es-EC" sz="1000" kern="1200"/>
            <a:t>Lactancia materna</a:t>
          </a:r>
        </a:p>
        <a:p>
          <a:pPr marL="57150" lvl="1" indent="-57150" algn="l" defTabSz="444500">
            <a:lnSpc>
              <a:spcPct val="90000"/>
            </a:lnSpc>
            <a:spcBef>
              <a:spcPct val="0"/>
            </a:spcBef>
            <a:spcAft>
              <a:spcPct val="15000"/>
            </a:spcAft>
            <a:buChar char="••"/>
          </a:pPr>
          <a:r>
            <a:rPr lang="es-EC" sz="1000" kern="1200"/>
            <a:t>Alimentación del niño</a:t>
          </a:r>
        </a:p>
      </dsp:txBody>
      <dsp:txXfrm>
        <a:off x="701251" y="35432"/>
        <a:ext cx="1672161" cy="1138870"/>
      </dsp:txXfrm>
    </dsp:sp>
    <dsp:sp modelId="{34AF3528-F5E3-4378-97FE-3F7E755C70C0}">
      <dsp:nvSpPr>
        <dsp:cNvPr id="0" name=""/>
        <dsp:cNvSpPr/>
      </dsp:nvSpPr>
      <dsp:spPr>
        <a:xfrm>
          <a:off x="1709215" y="287311"/>
          <a:ext cx="2182562" cy="2182562"/>
        </a:xfrm>
        <a:prstGeom prst="pieWedg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a:t>SALUD Y NUTRICION</a:t>
          </a:r>
        </a:p>
      </dsp:txBody>
      <dsp:txXfrm>
        <a:off x="2348473" y="926569"/>
        <a:ext cx="1543304" cy="1543304"/>
      </dsp:txXfrm>
    </dsp:sp>
    <dsp:sp modelId="{BD31BFD9-67D8-4B4C-AF71-9AA74DADB703}">
      <dsp:nvSpPr>
        <dsp:cNvPr id="0" name=""/>
        <dsp:cNvSpPr/>
      </dsp:nvSpPr>
      <dsp:spPr>
        <a:xfrm rot="5400000">
          <a:off x="4082140" y="287311"/>
          <a:ext cx="2182562" cy="2182562"/>
        </a:xfrm>
        <a:prstGeom prst="pieWedg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a:t>AUTOESTIMA</a:t>
          </a:r>
        </a:p>
      </dsp:txBody>
      <dsp:txXfrm rot="-5400000">
        <a:off x="4082140" y="926569"/>
        <a:ext cx="1543304" cy="1543304"/>
      </dsp:txXfrm>
    </dsp:sp>
    <dsp:sp modelId="{C66CEEF8-C2AD-42D6-AEC3-FE33C8352E9C}">
      <dsp:nvSpPr>
        <dsp:cNvPr id="0" name=""/>
        <dsp:cNvSpPr/>
      </dsp:nvSpPr>
      <dsp:spPr>
        <a:xfrm rot="10800000">
          <a:off x="3992589" y="2570685"/>
          <a:ext cx="2182562" cy="2182562"/>
        </a:xfrm>
        <a:prstGeom prst="pieWedg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a:t>MEJORAMIENTO DEL NEGOCIO</a:t>
          </a:r>
        </a:p>
      </dsp:txBody>
      <dsp:txXfrm rot="10800000">
        <a:off x="3992589" y="2570685"/>
        <a:ext cx="1543304" cy="1543304"/>
      </dsp:txXfrm>
    </dsp:sp>
    <dsp:sp modelId="{A5889900-E8F7-472B-B097-B197FC15DDED}">
      <dsp:nvSpPr>
        <dsp:cNvPr id="0" name=""/>
        <dsp:cNvSpPr/>
      </dsp:nvSpPr>
      <dsp:spPr>
        <a:xfrm rot="16200000">
          <a:off x="1649217" y="2585679"/>
          <a:ext cx="2182562" cy="2182562"/>
        </a:xfrm>
        <a:prstGeom prst="pieWedg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a:t>EDUCACION FINANCIERA</a:t>
          </a:r>
        </a:p>
      </dsp:txBody>
      <dsp:txXfrm rot="5400000">
        <a:off x="2288475" y="2585679"/>
        <a:ext cx="1543304" cy="1543304"/>
      </dsp:txXfrm>
    </dsp:sp>
    <dsp:sp modelId="{F750565A-C29A-4B32-9417-C457372632BD}">
      <dsp:nvSpPr>
        <dsp:cNvPr id="0" name=""/>
        <dsp:cNvSpPr/>
      </dsp:nvSpPr>
      <dsp:spPr>
        <a:xfrm>
          <a:off x="3565402" y="2066629"/>
          <a:ext cx="753563" cy="655272"/>
        </a:xfrm>
        <a:prstGeom prst="circularArrow">
          <a:avLst/>
        </a:prstGeom>
        <a:gradFill rotWithShape="0">
          <a:gsLst>
            <a:gs pos="0">
              <a:schemeClr val="accent1">
                <a:tint val="60000"/>
                <a:hueOff val="0"/>
                <a:satOff val="0"/>
                <a:lumOff val="0"/>
                <a:alphaOff val="0"/>
                <a:tint val="20000"/>
                <a:satMod val="180000"/>
                <a:lumMod val="98000"/>
              </a:schemeClr>
            </a:gs>
            <a:gs pos="40000">
              <a:schemeClr val="accent1">
                <a:tint val="60000"/>
                <a:hueOff val="0"/>
                <a:satOff val="0"/>
                <a:lumOff val="0"/>
                <a:alphaOff val="0"/>
                <a:tint val="30000"/>
                <a:satMod val="260000"/>
                <a:lumMod val="84000"/>
              </a:schemeClr>
            </a:gs>
            <a:gs pos="100000">
              <a:schemeClr val="accent1">
                <a:tint val="60000"/>
                <a:hueOff val="0"/>
                <a:satOff val="0"/>
                <a:lumOff val="0"/>
                <a:alphaOff val="0"/>
                <a:tint val="100000"/>
                <a:satMod val="110000"/>
                <a:lumMod val="100000"/>
              </a:schemeClr>
            </a:gs>
          </a:gsLst>
          <a:lin ang="504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AABA1A-A35B-446B-A08D-DBD0C119C0A8}">
      <dsp:nvSpPr>
        <dsp:cNvPr id="0" name=""/>
        <dsp:cNvSpPr/>
      </dsp:nvSpPr>
      <dsp:spPr>
        <a:xfrm rot="10800000">
          <a:off x="3565402" y="2318657"/>
          <a:ext cx="753563" cy="655272"/>
        </a:xfrm>
        <a:prstGeom prst="circularArrow">
          <a:avLst/>
        </a:prstGeom>
        <a:gradFill rotWithShape="0">
          <a:gsLst>
            <a:gs pos="0">
              <a:schemeClr val="accent1">
                <a:tint val="60000"/>
                <a:hueOff val="0"/>
                <a:satOff val="0"/>
                <a:lumOff val="0"/>
                <a:alphaOff val="0"/>
                <a:tint val="20000"/>
                <a:satMod val="180000"/>
                <a:lumMod val="98000"/>
              </a:schemeClr>
            </a:gs>
            <a:gs pos="40000">
              <a:schemeClr val="accent1">
                <a:tint val="60000"/>
                <a:hueOff val="0"/>
                <a:satOff val="0"/>
                <a:lumOff val="0"/>
                <a:alphaOff val="0"/>
                <a:tint val="30000"/>
                <a:satMod val="260000"/>
                <a:lumMod val="84000"/>
              </a:schemeClr>
            </a:gs>
            <a:gs pos="100000">
              <a:schemeClr val="accent1">
                <a:tint val="60000"/>
                <a:hueOff val="0"/>
                <a:satOff val="0"/>
                <a:lumOff val="0"/>
                <a:alphaOff val="0"/>
                <a:tint val="100000"/>
                <a:satMod val="110000"/>
                <a:lumMod val="100000"/>
              </a:schemeClr>
            </a:gs>
          </a:gsLst>
          <a:lin ang="504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3AD61-B54B-4DE0-9CF8-CB1B983881AF}">
      <dsp:nvSpPr>
        <dsp:cNvPr id="0" name=""/>
        <dsp:cNvSpPr/>
      </dsp:nvSpPr>
      <dsp:spPr>
        <a:xfrm>
          <a:off x="2236698" y="1581964"/>
          <a:ext cx="1424600" cy="95655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a:t>FACILITACIÓN </a:t>
          </a:r>
          <a:r>
            <a:rPr lang="es-EC" sz="1050" kern="1200"/>
            <a:t>FAMILIAR</a:t>
          </a:r>
          <a:r>
            <a:rPr lang="es-EC" sz="900" kern="1200"/>
            <a:t> SISTEMICA</a:t>
          </a:r>
        </a:p>
      </dsp:txBody>
      <dsp:txXfrm>
        <a:off x="2445326" y="1722048"/>
        <a:ext cx="1007344" cy="676382"/>
      </dsp:txXfrm>
    </dsp:sp>
    <dsp:sp modelId="{0FA91F4E-3139-478C-862A-CB0FB6279EBA}">
      <dsp:nvSpPr>
        <dsp:cNvPr id="0" name=""/>
        <dsp:cNvSpPr/>
      </dsp:nvSpPr>
      <dsp:spPr>
        <a:xfrm rot="16200000">
          <a:off x="2847366" y="1233344"/>
          <a:ext cx="203265" cy="32522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877856" y="1328879"/>
        <a:ext cx="142286" cy="195137"/>
      </dsp:txXfrm>
    </dsp:sp>
    <dsp:sp modelId="{75A63B41-4733-44A3-A747-7D94065071E8}">
      <dsp:nvSpPr>
        <dsp:cNvPr id="0" name=""/>
        <dsp:cNvSpPr/>
      </dsp:nvSpPr>
      <dsp:spPr>
        <a:xfrm>
          <a:off x="2255876" y="2757"/>
          <a:ext cx="1386244" cy="1195688"/>
        </a:xfrm>
        <a:prstGeom prst="ellipse">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a:t>CRECIMIENTO PERSONAL</a:t>
          </a:r>
        </a:p>
      </dsp:txBody>
      <dsp:txXfrm>
        <a:off x="2458887" y="177861"/>
        <a:ext cx="980222" cy="845480"/>
      </dsp:txXfrm>
    </dsp:sp>
    <dsp:sp modelId="{E4D89ED9-73B3-4A9F-BAA3-0A3006DEF101}">
      <dsp:nvSpPr>
        <dsp:cNvPr id="0" name=""/>
        <dsp:cNvSpPr/>
      </dsp:nvSpPr>
      <dsp:spPr>
        <a:xfrm>
          <a:off x="3672550" y="1897626"/>
          <a:ext cx="27105" cy="325227"/>
        </a:xfrm>
        <a:prstGeom prst="rightArrow">
          <a:avLst>
            <a:gd name="adj1" fmla="val 60000"/>
            <a:gd name="adj2" fmla="val 50000"/>
          </a:avLst>
        </a:prstGeom>
        <a:solidFill>
          <a:schemeClr val="accent2">
            <a:hueOff val="-245742"/>
            <a:satOff val="29557"/>
            <a:lumOff val="339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3672550" y="1962671"/>
        <a:ext cx="18974" cy="195137"/>
      </dsp:txXfrm>
    </dsp:sp>
    <dsp:sp modelId="{55CA4FA1-3F30-4537-AE8F-8165AC07ECF1}">
      <dsp:nvSpPr>
        <dsp:cNvPr id="0" name=""/>
        <dsp:cNvSpPr/>
      </dsp:nvSpPr>
      <dsp:spPr>
        <a:xfrm>
          <a:off x="3712441" y="1462395"/>
          <a:ext cx="1392390" cy="1195688"/>
        </a:xfrm>
        <a:prstGeom prst="ellipse">
          <a:avLst/>
        </a:prstGeom>
        <a:solidFill>
          <a:schemeClr val="accent2">
            <a:hueOff val="-245742"/>
            <a:satOff val="29557"/>
            <a:lumOff val="3399"/>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VIOLENCIA</a:t>
          </a:r>
          <a:r>
            <a:rPr lang="es-EC" sz="900" kern="1200"/>
            <a:t> INTRAFAMILIAR</a:t>
          </a:r>
        </a:p>
      </dsp:txBody>
      <dsp:txXfrm>
        <a:off x="3916352" y="1637499"/>
        <a:ext cx="984568" cy="845480"/>
      </dsp:txXfrm>
    </dsp:sp>
    <dsp:sp modelId="{CAB8DCAC-1745-4611-99A3-6AED9BD381FF}">
      <dsp:nvSpPr>
        <dsp:cNvPr id="0" name=""/>
        <dsp:cNvSpPr/>
      </dsp:nvSpPr>
      <dsp:spPr>
        <a:xfrm rot="5400000">
          <a:off x="2846635" y="2563245"/>
          <a:ext cx="204726" cy="325227"/>
        </a:xfrm>
        <a:prstGeom prst="rightArrow">
          <a:avLst>
            <a:gd name="adj1" fmla="val 60000"/>
            <a:gd name="adj2" fmla="val 50000"/>
          </a:avLst>
        </a:prstGeom>
        <a:solidFill>
          <a:schemeClr val="accent2">
            <a:hueOff val="-491484"/>
            <a:satOff val="59113"/>
            <a:lumOff val="679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877344" y="2597581"/>
        <a:ext cx="143308" cy="195137"/>
      </dsp:txXfrm>
    </dsp:sp>
    <dsp:sp modelId="{F43548DA-96CC-47F7-AE1C-0BC0F745EC98}">
      <dsp:nvSpPr>
        <dsp:cNvPr id="0" name=""/>
        <dsp:cNvSpPr/>
      </dsp:nvSpPr>
      <dsp:spPr>
        <a:xfrm>
          <a:off x="2351154" y="2924791"/>
          <a:ext cx="1195688" cy="1195688"/>
        </a:xfrm>
        <a:prstGeom prst="ellipse">
          <a:avLst/>
        </a:prstGeom>
        <a:solidFill>
          <a:schemeClr val="accent2">
            <a:hueOff val="-491484"/>
            <a:satOff val="59113"/>
            <a:lumOff val="6797"/>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SEXUALIDAD</a:t>
          </a:r>
        </a:p>
      </dsp:txBody>
      <dsp:txXfrm>
        <a:off x="2526258" y="3099895"/>
        <a:ext cx="845480" cy="845480"/>
      </dsp:txXfrm>
    </dsp:sp>
    <dsp:sp modelId="{94389944-A5B5-44D7-93F3-C341D8C02458}">
      <dsp:nvSpPr>
        <dsp:cNvPr id="0" name=""/>
        <dsp:cNvSpPr/>
      </dsp:nvSpPr>
      <dsp:spPr>
        <a:xfrm rot="10800000">
          <a:off x="2176603" y="1897626"/>
          <a:ext cx="42467" cy="325227"/>
        </a:xfrm>
        <a:prstGeom prst="rightArrow">
          <a:avLst>
            <a:gd name="adj1" fmla="val 60000"/>
            <a:gd name="adj2" fmla="val 50000"/>
          </a:avLst>
        </a:prstGeom>
        <a:solidFill>
          <a:schemeClr val="accent2">
            <a:hueOff val="-737226"/>
            <a:satOff val="88670"/>
            <a:lumOff val="101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2189343" y="1962671"/>
        <a:ext cx="29727" cy="195137"/>
      </dsp:txXfrm>
    </dsp:sp>
    <dsp:sp modelId="{4A77862D-6AFB-4512-AFA4-2AA2D1F245CE}">
      <dsp:nvSpPr>
        <dsp:cNvPr id="0" name=""/>
        <dsp:cNvSpPr/>
      </dsp:nvSpPr>
      <dsp:spPr>
        <a:xfrm>
          <a:off x="822148" y="1462395"/>
          <a:ext cx="1334423" cy="1195688"/>
        </a:xfrm>
        <a:prstGeom prst="ellipse">
          <a:avLst/>
        </a:prstGeom>
        <a:solidFill>
          <a:schemeClr val="accent2">
            <a:hueOff val="-737226"/>
            <a:satOff val="88670"/>
            <a:lumOff val="1019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a:t>ESCUELA PARA PADRES</a:t>
          </a:r>
        </a:p>
      </dsp:txBody>
      <dsp:txXfrm>
        <a:off x="1017570" y="1637499"/>
        <a:ext cx="943579" cy="845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67348-0FFC-4B68-A42E-D6F2FA6BF46F}">
      <dsp:nvSpPr>
        <dsp:cNvPr id="0" name=""/>
        <dsp:cNvSpPr/>
      </dsp:nvSpPr>
      <dsp:spPr>
        <a:xfrm>
          <a:off x="1295253" y="529186"/>
          <a:ext cx="3847621" cy="3532812"/>
        </a:xfrm>
        <a:prstGeom prst="blockArc">
          <a:avLst>
            <a:gd name="adj1" fmla="val 9000000"/>
            <a:gd name="adj2" fmla="val 162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440703B-222A-449C-A94A-DB5DFCD09968}">
      <dsp:nvSpPr>
        <dsp:cNvPr id="0" name=""/>
        <dsp:cNvSpPr/>
      </dsp:nvSpPr>
      <dsp:spPr>
        <a:xfrm>
          <a:off x="1506781" y="630587"/>
          <a:ext cx="3532812" cy="3532812"/>
        </a:xfrm>
        <a:prstGeom prst="blockArc">
          <a:avLst>
            <a:gd name="adj1" fmla="val 1740259"/>
            <a:gd name="adj2" fmla="val 9229054"/>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39D26FA-4EC2-48BB-8CD9-5733F8C24DBF}">
      <dsp:nvSpPr>
        <dsp:cNvPr id="0" name=""/>
        <dsp:cNvSpPr/>
      </dsp:nvSpPr>
      <dsp:spPr>
        <a:xfrm>
          <a:off x="1570239" y="525175"/>
          <a:ext cx="3532812" cy="3532812"/>
        </a:xfrm>
        <a:prstGeom prst="blockArc">
          <a:avLst>
            <a:gd name="adj1" fmla="val 15965548"/>
            <a:gd name="adj2" fmla="val 1985457"/>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DDF275F-F58E-4BA5-AC89-3DB85184FA5E}">
      <dsp:nvSpPr>
        <dsp:cNvPr id="0" name=""/>
        <dsp:cNvSpPr/>
      </dsp:nvSpPr>
      <dsp:spPr>
        <a:xfrm>
          <a:off x="2430438" y="1388360"/>
          <a:ext cx="1626599" cy="1626599"/>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a:t>BANCA COMUNAL</a:t>
          </a:r>
        </a:p>
      </dsp:txBody>
      <dsp:txXfrm>
        <a:off x="2668648" y="1626570"/>
        <a:ext cx="1150179" cy="1150179"/>
      </dsp:txXfrm>
    </dsp:sp>
    <dsp:sp modelId="{483D91CB-165C-47B6-9329-121F0B325C95}">
      <dsp:nvSpPr>
        <dsp:cNvPr id="0" name=""/>
        <dsp:cNvSpPr/>
      </dsp:nvSpPr>
      <dsp:spPr>
        <a:xfrm>
          <a:off x="1679161" y="866"/>
          <a:ext cx="3079807" cy="1138619"/>
        </a:xfrm>
        <a:prstGeom prst="ellipse">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a:t>IMPLEMENTACIÓN</a:t>
          </a:r>
        </a:p>
      </dsp:txBody>
      <dsp:txXfrm>
        <a:off x="2130188" y="167613"/>
        <a:ext cx="2177753" cy="805125"/>
      </dsp:txXfrm>
    </dsp:sp>
    <dsp:sp modelId="{37C61E88-98DA-441A-9E2E-59D003606DE0}">
      <dsp:nvSpPr>
        <dsp:cNvPr id="0" name=""/>
        <dsp:cNvSpPr/>
      </dsp:nvSpPr>
      <dsp:spPr>
        <a:xfrm>
          <a:off x="3842943" y="2664296"/>
          <a:ext cx="1878529" cy="1138619"/>
        </a:xfrm>
        <a:prstGeom prst="ellips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a:t>ESTUDIO DE MERCADO</a:t>
          </a:r>
        </a:p>
      </dsp:txBody>
      <dsp:txXfrm>
        <a:off x="4118047" y="2831043"/>
        <a:ext cx="1328321" cy="805125"/>
      </dsp:txXfrm>
    </dsp:sp>
    <dsp:sp modelId="{EBEFFC74-EF86-4056-A342-830CC9570214}">
      <dsp:nvSpPr>
        <dsp:cNvPr id="0" name=""/>
        <dsp:cNvSpPr/>
      </dsp:nvSpPr>
      <dsp:spPr>
        <a:xfrm>
          <a:off x="778452" y="2588990"/>
          <a:ext cx="1892716" cy="1138619"/>
        </a:xfrm>
        <a:prstGeom prst="ellipse">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C" sz="1400" kern="1200" dirty="0"/>
            <a:t>DIAGNÓSTICO</a:t>
          </a:r>
        </a:p>
      </dsp:txBody>
      <dsp:txXfrm>
        <a:off x="1055634" y="2755737"/>
        <a:ext cx="1338352" cy="805125"/>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63808-973C-4F8B-9593-59636E317F4F}" type="datetimeFigureOut">
              <a:rPr lang="es-EC" smtClean="0"/>
              <a:pPr/>
              <a:t>16/12/2012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EE207-0187-4461-95BB-06311DB5589E}" type="slidenum">
              <a:rPr lang="es-EC" smtClean="0"/>
              <a:pPr/>
              <a:t>‹Nº›</a:t>
            </a:fld>
            <a:endParaRPr lang="es-EC"/>
          </a:p>
        </p:txBody>
      </p:sp>
    </p:spTree>
    <p:extLst>
      <p:ext uri="{BB962C8B-B14F-4D97-AF65-F5344CB8AC3E}">
        <p14:creationId xmlns:p14="http://schemas.microsoft.com/office/powerpoint/2010/main" xmlns="" val="4715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A7EE207-0187-4461-95BB-06311DB5589E}" type="slidenum">
              <a:rPr lang="es-EC" smtClean="0"/>
              <a:pPr/>
              <a:t>48</a:t>
            </a:fld>
            <a:endParaRPr lang="es-EC"/>
          </a:p>
        </p:txBody>
      </p:sp>
    </p:spTree>
    <p:extLst>
      <p:ext uri="{BB962C8B-B14F-4D97-AF65-F5344CB8AC3E}">
        <p14:creationId xmlns:p14="http://schemas.microsoft.com/office/powerpoint/2010/main" xmlns="" val="40172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A7EE207-0187-4461-95BB-06311DB5589E}" type="slidenum">
              <a:rPr lang="es-EC" smtClean="0"/>
              <a:pPr/>
              <a:t>98</a:t>
            </a:fld>
            <a:endParaRPr lang="es-EC"/>
          </a:p>
        </p:txBody>
      </p:sp>
    </p:spTree>
    <p:extLst>
      <p:ext uri="{BB962C8B-B14F-4D97-AF65-F5344CB8AC3E}">
        <p14:creationId xmlns:p14="http://schemas.microsoft.com/office/powerpoint/2010/main" xmlns="" val="191736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9D38F59-5B57-4ABF-ADE7-238DC6FBD4A8}" type="datetimeFigureOut">
              <a:rPr lang="es-EC" smtClean="0"/>
              <a:pPr/>
              <a:t>16/12/2012</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1468F78-EB1A-410F-9256-68640D4D2552}" type="slidenum">
              <a:rPr lang="es-EC" smtClean="0"/>
              <a:pPr/>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1468F78-EB1A-410F-9256-68640D4D2552}"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7" name="Slide Number Placeholder 6"/>
          <p:cNvSpPr>
            <a:spLocks noGrp="1"/>
          </p:cNvSpPr>
          <p:nvPr>
            <p:ph type="sldNum" sz="quarter" idx="12"/>
          </p:nvPr>
        </p:nvSpPr>
        <p:spPr/>
        <p:txBody>
          <a:bodyPr/>
          <a:lstStyle/>
          <a:p>
            <a:fld id="{F1468F78-EB1A-410F-9256-68640D4D2552}"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D38F59-5B57-4ABF-ADE7-238DC6FBD4A8}" type="datetimeFigureOut">
              <a:rPr lang="es-EC" smtClean="0"/>
              <a:pPr/>
              <a:t>16/12/2012</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F1468F78-EB1A-410F-9256-68640D4D2552}"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9D38F59-5B57-4ABF-ADE7-238DC6FBD4A8}" type="datetimeFigureOut">
              <a:rPr lang="es-EC" smtClean="0"/>
              <a:pPr/>
              <a:t>16/12/2012</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1468F78-EB1A-410F-9256-68640D4D2552}"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90.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91.v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92.v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93.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94.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9.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3.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31.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36.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40.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oleObject" Target="../embeddings/oleObject46.bin"/><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4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oleObject" Target="../embeddings/oleObject4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45.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oleObject" Target="../embeddings/oleObject51.bin"/></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oleObject" Target="../embeddings/oleObject52.bin"/></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oleObject" Target="../embeddings/oleObject53.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50.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51.v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oleObject" Target="../embeddings/oleObject56.bin"/></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oleObject" Target="../embeddings/oleObject57.bin"/></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oleObject" Target="../embeddings/oleObject58.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55.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56.v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61.bin"/></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oleObject" Target="../embeddings/oleObject62.bin"/></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oleObject" Target="../embeddings/oleObject63.bin"/></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oleObject" Target="../embeddings/oleObject64.bin"/></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61.vml"/><Relationship Id="rId4" Type="http://schemas.openxmlformats.org/officeDocument/2006/relationships/oleObject" Target="../embeddings/oleObject65.bin"/></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oleObject" Target="../embeddings/oleObject66.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63.v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64.vml"/><Relationship Id="rId4" Type="http://schemas.openxmlformats.org/officeDocument/2006/relationships/oleObject" Target="../embeddings/oleObject68.bin"/></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69.bin"/></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66.vml"/><Relationship Id="rId4" Type="http://schemas.openxmlformats.org/officeDocument/2006/relationships/oleObject" Target="../embeddings/oleObject70.bin"/></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oleObject" Target="../embeddings/oleObject71.bin"/></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oleObject" Target="../embeddings/oleObject72.bin"/></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oleObject" Target="../embeddings/oleObject73.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70.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71.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72.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73.v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oleObject" Target="../embeddings/oleObject78.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75.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76.v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77.vml"/><Relationship Id="rId4" Type="http://schemas.openxmlformats.org/officeDocument/2006/relationships/oleObject" Target="../embeddings/oleObject81.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78.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79.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80.v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xml"/><Relationship Id="rId1" Type="http://schemas.openxmlformats.org/officeDocument/2006/relationships/vmlDrawing" Target="../drawings/vmlDrawing81.v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82.v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83.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84.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85.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86.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87.v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8.vml"/><Relationship Id="rId4" Type="http://schemas.openxmlformats.org/officeDocument/2006/relationships/oleObject" Target="../embeddings/oleObject92.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8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3573016"/>
            <a:ext cx="6400800" cy="2304256"/>
          </a:xfrm>
        </p:spPr>
        <p:txBody>
          <a:bodyPr>
            <a:normAutofit/>
          </a:bodyPr>
          <a:lstStyle/>
          <a:p>
            <a:pPr algn="ctr"/>
            <a:r>
              <a:rPr lang="es-EC" sz="2400" b="1" dirty="0">
                <a:solidFill>
                  <a:schemeClr val="tx1"/>
                </a:solidFill>
                <a:latin typeface="Aharoni" pitchFamily="2" charset="-79"/>
                <a:cs typeface="Aharoni" pitchFamily="2" charset="-79"/>
              </a:rPr>
              <a:t>AUDITORÍA INTEGRAL – FINANCIERA Y DE GESTIÓN – COMO APORTE A LA TOMA DE DECISIONES Y AL CUMPLIMIENTO DE LAS ESTRATEGIAS COMPETITIVAS DE LA FUNDACIÓN APOYO SOLIDARIO A LA FAMILIA</a:t>
            </a:r>
            <a:r>
              <a:rPr lang="es-EC" sz="2400" b="1" dirty="0"/>
              <a:t>.</a:t>
            </a:r>
            <a:endParaRPr lang="es-EC" sz="2400" dirty="0"/>
          </a:p>
        </p:txBody>
      </p:sp>
      <p:pic>
        <p:nvPicPr>
          <p:cNvPr id="4" name="3 Imagen" descr="LOGO ESPE ORIGINAL 2"/>
          <p:cNvPicPr/>
          <p:nvPr/>
        </p:nvPicPr>
        <p:blipFill>
          <a:blip r:embed="rId2" cstate="print"/>
          <a:srcRect/>
          <a:stretch>
            <a:fillRect/>
          </a:stretch>
        </p:blipFill>
        <p:spPr bwMode="auto">
          <a:xfrm>
            <a:off x="1979712" y="1249441"/>
            <a:ext cx="4681855" cy="1315463"/>
          </a:xfrm>
          <a:prstGeom prst="rect">
            <a:avLst/>
          </a:prstGeom>
          <a:noFill/>
          <a:ln w="9525">
            <a:noFill/>
            <a:miter lim="800000"/>
            <a:headEnd/>
            <a:tailEnd/>
          </a:ln>
        </p:spPr>
      </p:pic>
    </p:spTree>
    <p:extLst>
      <p:ext uri="{BB962C8B-B14F-4D97-AF65-F5344CB8AC3E}">
        <p14:creationId xmlns:p14="http://schemas.microsoft.com/office/powerpoint/2010/main" xmlns="" val="140233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860032" y="3284984"/>
            <a:ext cx="3313355" cy="1702160"/>
          </a:xfrm>
        </p:spPr>
        <p:txBody>
          <a:bodyPr/>
          <a:lstStyle/>
          <a:p>
            <a:pPr algn="ctr"/>
            <a:r>
              <a:rPr lang="es-EC" dirty="0" smtClean="0"/>
              <a:t>MARCO TEÓRICO</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xmlns="" val="2052599219"/>
              </p:ext>
            </p:extLst>
          </p:nvPr>
        </p:nvGraphicFramePr>
        <p:xfrm>
          <a:off x="4695695" y="653216"/>
          <a:ext cx="3548713" cy="687552"/>
        </p:xfrm>
        <a:graphic>
          <a:graphicData uri="http://schemas.openxmlformats.org/presentationml/2006/ole">
            <p:oleObj spid="_x0000_s53254" name="Imagen de mapa de bits" r:id="rId3" imgW="1523810" imgH="714286" progId="PBrush">
              <p:embed/>
            </p:oleObj>
          </a:graphicData>
        </a:graphic>
      </p:graphicFrame>
    </p:spTree>
    <p:extLst>
      <p:ext uri="{BB962C8B-B14F-4D97-AF65-F5344CB8AC3E}">
        <p14:creationId xmlns:p14="http://schemas.microsoft.com/office/powerpoint/2010/main" xmlns="" val="30632036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700808"/>
            <a:ext cx="7024744" cy="1143000"/>
          </a:xfrm>
        </p:spPr>
        <p:txBody>
          <a:bodyPr>
            <a:normAutofit fontScale="90000"/>
          </a:bodyPr>
          <a:lstStyle/>
          <a:p>
            <a:r>
              <a:rPr lang="es-EC" b="1" dirty="0" smtClean="0"/>
              <a:t/>
            </a:r>
            <a:br>
              <a:rPr lang="es-EC" b="1" dirty="0" smtClean="0"/>
            </a:br>
            <a:r>
              <a:rPr lang="es-EC" b="1" dirty="0" smtClean="0"/>
              <a:t>INEXISTENCIA EN CONTROLE BÁSICOS EN LA CUENTA CLIENTES</a:t>
            </a:r>
            <a:r>
              <a:rPr lang="es-EC" dirty="0" smtClean="0"/>
              <a:t/>
            </a:r>
            <a:br>
              <a:rPr lang="es-EC" dirty="0" smtClean="0"/>
            </a:br>
            <a:endParaRPr lang="es-EC" dirty="0"/>
          </a:p>
        </p:txBody>
      </p:sp>
      <p:sp>
        <p:nvSpPr>
          <p:cNvPr id="3" name="2 Marcador de contenido"/>
          <p:cNvSpPr>
            <a:spLocks noGrp="1"/>
          </p:cNvSpPr>
          <p:nvPr>
            <p:ph idx="1"/>
          </p:nvPr>
        </p:nvSpPr>
        <p:spPr/>
        <p:txBody>
          <a:bodyPr>
            <a:normAutofit/>
          </a:bodyPr>
          <a:lstStyle/>
          <a:p>
            <a:r>
              <a:rPr lang="es-EC" b="1" dirty="0" smtClean="0"/>
              <a:t>COMENTARIO</a:t>
            </a:r>
            <a:r>
              <a:rPr lang="es-EC" b="1" dirty="0"/>
              <a:t>:</a:t>
            </a:r>
            <a:endParaRPr lang="es-EC" dirty="0"/>
          </a:p>
          <a:p>
            <a:pPr marL="0" indent="0" algn="just">
              <a:buNone/>
            </a:pPr>
            <a:r>
              <a:rPr lang="es-EC" dirty="0"/>
              <a:t>En esta cuenta lo que se pudo evidenciar es la falta de control interno ya que es ilógico que no se provisione el 1% de  las cuentas por cobrar, siendo este un error muy notorio debido a que si la fundación da créditos esta debe provisionar en el caso de que los socios no pudieran cancelar las cuotas</a:t>
            </a:r>
            <a:r>
              <a:rPr lang="es-EC" dirty="0" smtClean="0"/>
              <a:t>.</a:t>
            </a:r>
            <a:endParaRPr lang="es-EC" dirty="0"/>
          </a:p>
        </p:txBody>
      </p:sp>
      <p:graphicFrame>
        <p:nvGraphicFramePr>
          <p:cNvPr id="146434" name="Object 2"/>
          <p:cNvGraphicFramePr>
            <a:graphicFrameLocks noChangeAspect="1"/>
          </p:cNvGraphicFramePr>
          <p:nvPr/>
        </p:nvGraphicFramePr>
        <p:xfrm>
          <a:off x="4851400" y="0"/>
          <a:ext cx="2870200" cy="546100"/>
        </p:xfrm>
        <a:graphic>
          <a:graphicData uri="http://schemas.openxmlformats.org/presentationml/2006/ole">
            <p:oleObj spid="_x0000_s146434" name="Imagen de mapa de bits" r:id="rId3" imgW="1523810" imgH="714286" progId="PBrush">
              <p:embed/>
            </p:oleObj>
          </a:graphicData>
        </a:graphic>
      </p:graphicFrame>
    </p:spTree>
    <p:extLst>
      <p:ext uri="{BB962C8B-B14F-4D97-AF65-F5344CB8AC3E}">
        <p14:creationId xmlns:p14="http://schemas.microsoft.com/office/powerpoint/2010/main" xmlns="" val="34225145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r>
              <a:rPr lang="es-EC" b="1" dirty="0" smtClean="0"/>
              <a:t>CONCLUSIÓN:</a:t>
            </a:r>
            <a:endParaRPr lang="es-EC" dirty="0" smtClean="0"/>
          </a:p>
          <a:p>
            <a:pPr marL="0" indent="0" algn="just">
              <a:buNone/>
            </a:pPr>
            <a:r>
              <a:rPr lang="es-EC" dirty="0" smtClean="0"/>
              <a:t>Nuevamente podemos mencionar que la falta de controles internos ha llevado a que se encuentren este tipo de errores garrafales que contablemente no deben suceder, el descuido o falta de conocimiento llevo a que se den estos hallazgos, la seguridad financiera  es lo que se busaca tener.</a:t>
            </a:r>
          </a:p>
          <a:p>
            <a:pPr algn="just"/>
            <a:r>
              <a:rPr lang="es-EC" b="1" dirty="0" smtClean="0"/>
              <a:t>RECOMENDACIÓN:</a:t>
            </a:r>
            <a:endParaRPr lang="es-EC" dirty="0" smtClean="0"/>
          </a:p>
          <a:p>
            <a:pPr marL="0" indent="0" algn="just">
              <a:buNone/>
            </a:pPr>
            <a:r>
              <a:rPr lang="es-EC" dirty="0" smtClean="0"/>
              <a:t>La contadora de la Fundación debe implementar un control interno que permite verificar si se está provisionando el 1% de las cuentas incobrables en el caso de incumplimiento por parte de los socios; así se podrá evitar problemas a futuro</a:t>
            </a:r>
            <a:endParaRPr lang="es-EC" dirty="0"/>
          </a:p>
        </p:txBody>
      </p:sp>
      <p:graphicFrame>
        <p:nvGraphicFramePr>
          <p:cNvPr id="147458" name="Object 2"/>
          <p:cNvGraphicFramePr>
            <a:graphicFrameLocks noChangeAspect="1"/>
          </p:cNvGraphicFramePr>
          <p:nvPr/>
        </p:nvGraphicFramePr>
        <p:xfrm>
          <a:off x="4851400" y="0"/>
          <a:ext cx="2870200" cy="546100"/>
        </p:xfrm>
        <a:graphic>
          <a:graphicData uri="http://schemas.openxmlformats.org/presentationml/2006/ole">
            <p:oleObj spid="_x0000_s147458" name="Imagen de mapa de bits" r:id="rId3" imgW="1523810" imgH="714286" progId="PBrush">
              <p:embed/>
            </p:oleObj>
          </a:graphicData>
        </a:graphic>
      </p:graphicFrame>
    </p:spTree>
    <p:extLst>
      <p:ext uri="{BB962C8B-B14F-4D97-AF65-F5344CB8AC3E}">
        <p14:creationId xmlns:p14="http://schemas.microsoft.com/office/powerpoint/2010/main" xmlns="" val="13106020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96752"/>
            <a:ext cx="7024744" cy="1143000"/>
          </a:xfrm>
        </p:spPr>
        <p:txBody>
          <a:bodyPr>
            <a:normAutofit fontScale="90000"/>
          </a:bodyPr>
          <a:lstStyle/>
          <a:p>
            <a:r>
              <a:rPr lang="es-EC" b="1" dirty="0" smtClean="0"/>
              <a:t/>
            </a:r>
            <a:br>
              <a:rPr lang="es-EC" b="1" dirty="0" smtClean="0"/>
            </a:br>
            <a:r>
              <a:rPr lang="es-EC" b="1" dirty="0" smtClean="0"/>
              <a:t>FALTA DE MINUCIOSIDAD EN LA ELECCIÓN DEL PERFIL</a:t>
            </a:r>
            <a:r>
              <a:rPr lang="es-EC" dirty="0" smtClean="0"/>
              <a:t/>
            </a:r>
            <a:br>
              <a:rPr lang="es-EC" dirty="0" smtClean="0"/>
            </a:br>
            <a:endParaRPr lang="es-EC" dirty="0"/>
          </a:p>
        </p:txBody>
      </p:sp>
      <p:sp>
        <p:nvSpPr>
          <p:cNvPr id="3" name="2 Marcador de contenido"/>
          <p:cNvSpPr>
            <a:spLocks noGrp="1"/>
          </p:cNvSpPr>
          <p:nvPr>
            <p:ph idx="1"/>
          </p:nvPr>
        </p:nvSpPr>
        <p:spPr>
          <a:xfrm>
            <a:off x="323528" y="1817440"/>
            <a:ext cx="8496944" cy="5069160"/>
          </a:xfrm>
        </p:spPr>
        <p:txBody>
          <a:bodyPr>
            <a:normAutofit/>
          </a:bodyPr>
          <a:lstStyle/>
          <a:p>
            <a:r>
              <a:rPr lang="es-EC" b="1" dirty="0" smtClean="0"/>
              <a:t> COMENTARIO</a:t>
            </a:r>
            <a:r>
              <a:rPr lang="es-EC" b="1" dirty="0"/>
              <a:t>:</a:t>
            </a:r>
            <a:endParaRPr lang="es-EC" dirty="0"/>
          </a:p>
          <a:p>
            <a:pPr marL="0" indent="0" algn="just">
              <a:buNone/>
            </a:pPr>
            <a:r>
              <a:rPr lang="es-EC" dirty="0"/>
              <a:t>Revisando los documentos que respaldan el proceso de contratación se pudo verificar que no todo el personal para la contratación cumple con el perfil idóneo, lo que en un futuro va traer graves consecuencias para la fundación. Para el ingreso a la fundación se debe tomar en cuenta los resultados más altos para la selección entre lo que se debe observa esta la capacidad profesional, experiencias y varios valores, para lo cual todo esto debe pasar </a:t>
            </a:r>
            <a:r>
              <a:rPr lang="es-EC" dirty="0" smtClean="0"/>
              <a:t>por las manos del encargado de recursos humanos. </a:t>
            </a:r>
            <a:endParaRPr lang="es-EC" dirty="0"/>
          </a:p>
        </p:txBody>
      </p:sp>
      <p:graphicFrame>
        <p:nvGraphicFramePr>
          <p:cNvPr id="148482" name="Object 2"/>
          <p:cNvGraphicFramePr>
            <a:graphicFrameLocks noChangeAspect="1"/>
          </p:cNvGraphicFramePr>
          <p:nvPr/>
        </p:nvGraphicFramePr>
        <p:xfrm>
          <a:off x="4851400" y="0"/>
          <a:ext cx="2870200" cy="546100"/>
        </p:xfrm>
        <a:graphic>
          <a:graphicData uri="http://schemas.openxmlformats.org/presentationml/2006/ole">
            <p:oleObj spid="_x0000_s148482" name="Imagen de mapa de bits" r:id="rId3" imgW="1523810" imgH="714286" progId="PBrush">
              <p:embed/>
            </p:oleObj>
          </a:graphicData>
        </a:graphic>
      </p:graphicFrame>
    </p:spTree>
    <p:extLst>
      <p:ext uri="{BB962C8B-B14F-4D97-AF65-F5344CB8AC3E}">
        <p14:creationId xmlns:p14="http://schemas.microsoft.com/office/powerpoint/2010/main" xmlns="" val="6406519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64493"/>
            <a:ext cx="8229600" cy="5793507"/>
          </a:xfrm>
        </p:spPr>
        <p:txBody>
          <a:bodyPr>
            <a:normAutofit/>
          </a:bodyPr>
          <a:lstStyle/>
          <a:p>
            <a:r>
              <a:rPr lang="es-EC" b="1" dirty="0" smtClean="0"/>
              <a:t>CONCLUSIÓN:</a:t>
            </a:r>
            <a:endParaRPr lang="es-EC" dirty="0" smtClean="0"/>
          </a:p>
          <a:p>
            <a:pPr marL="0" indent="0" algn="just">
              <a:buNone/>
            </a:pPr>
            <a:r>
              <a:rPr lang="es-EC" dirty="0" smtClean="0"/>
              <a:t>El personal debe ser contratado con amplios conocimientos en el área al que se vayan a postular de esta manera se evitaría inconvenientes futuros.</a:t>
            </a:r>
          </a:p>
          <a:p>
            <a:pPr algn="just"/>
            <a:r>
              <a:rPr lang="es-EC" b="1" dirty="0" smtClean="0"/>
              <a:t>RECOMENDACIÓN:</a:t>
            </a:r>
            <a:endParaRPr lang="es-EC" dirty="0" smtClean="0"/>
          </a:p>
          <a:p>
            <a:pPr marL="0" indent="0" algn="just">
              <a:buNone/>
            </a:pPr>
            <a:r>
              <a:rPr lang="es-EC" dirty="0" smtClean="0"/>
              <a:t>La Directora de la Fundación debe implementar un control minucioso en el proceso de selección, para poder  contratar al personal para la fundación, ya que se deja pasar por alto varios pasos a seguir lo que dificulta una selección idónea que a futuro traerá inconvenientes </a:t>
            </a:r>
          </a:p>
          <a:p>
            <a:endParaRPr lang="es-EC" dirty="0"/>
          </a:p>
        </p:txBody>
      </p:sp>
      <p:graphicFrame>
        <p:nvGraphicFramePr>
          <p:cNvPr id="149506" name="Object 2"/>
          <p:cNvGraphicFramePr>
            <a:graphicFrameLocks noChangeAspect="1"/>
          </p:cNvGraphicFramePr>
          <p:nvPr/>
        </p:nvGraphicFramePr>
        <p:xfrm>
          <a:off x="4851400" y="0"/>
          <a:ext cx="2870200" cy="546100"/>
        </p:xfrm>
        <a:graphic>
          <a:graphicData uri="http://schemas.openxmlformats.org/presentationml/2006/ole">
            <p:oleObj spid="_x0000_s149506" name="Imagen de mapa de bits" r:id="rId3" imgW="1523810" imgH="714286" progId="PBrush">
              <p:embed/>
            </p:oleObj>
          </a:graphicData>
        </a:graphic>
      </p:graphicFrame>
    </p:spTree>
    <p:extLst>
      <p:ext uri="{BB962C8B-B14F-4D97-AF65-F5344CB8AC3E}">
        <p14:creationId xmlns:p14="http://schemas.microsoft.com/office/powerpoint/2010/main" xmlns="" val="26180790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4744"/>
            <a:ext cx="7772400" cy="3024335"/>
          </a:xfrm>
        </p:spPr>
        <p:txBody>
          <a:bodyPr>
            <a:normAutofit/>
          </a:bodyPr>
          <a:lstStyle/>
          <a:p>
            <a:r>
              <a:rPr lang="es-EC" dirty="0" smtClean="0"/>
              <a:t>CONCLUSIONES </a:t>
            </a:r>
            <a:br>
              <a:rPr lang="es-EC" dirty="0" smtClean="0"/>
            </a:br>
            <a:r>
              <a:rPr lang="es-EC" dirty="0" smtClean="0"/>
              <a:t>Y </a:t>
            </a:r>
            <a:br>
              <a:rPr lang="es-EC" dirty="0" smtClean="0"/>
            </a:br>
            <a:r>
              <a:rPr lang="es-EC" dirty="0" smtClean="0"/>
              <a:t>RECOMENDACIONES</a:t>
            </a:r>
            <a:endParaRPr lang="es-EC" dirty="0"/>
          </a:p>
        </p:txBody>
      </p:sp>
      <p:graphicFrame>
        <p:nvGraphicFramePr>
          <p:cNvPr id="150530" name="Object 2"/>
          <p:cNvGraphicFramePr>
            <a:graphicFrameLocks noChangeAspect="1"/>
          </p:cNvGraphicFramePr>
          <p:nvPr/>
        </p:nvGraphicFramePr>
        <p:xfrm>
          <a:off x="5072066" y="1000108"/>
          <a:ext cx="2870200" cy="546100"/>
        </p:xfrm>
        <a:graphic>
          <a:graphicData uri="http://schemas.openxmlformats.org/presentationml/2006/ole">
            <p:oleObj spid="_x0000_s150530" name="Imagen de mapa de bits" r:id="rId3" imgW="1523810" imgH="714286" progId="PBrush">
              <p:embed/>
            </p:oleObj>
          </a:graphicData>
        </a:graphic>
      </p:graphicFrame>
    </p:spTree>
    <p:extLst>
      <p:ext uri="{BB962C8B-B14F-4D97-AF65-F5344CB8AC3E}">
        <p14:creationId xmlns:p14="http://schemas.microsoft.com/office/powerpoint/2010/main" xmlns="" val="341439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7024744" cy="1143000"/>
          </a:xfrm>
        </p:spPr>
        <p:txBody>
          <a:bodyPr/>
          <a:lstStyle/>
          <a:p>
            <a:r>
              <a:rPr lang="es-EC" dirty="0" smtClean="0"/>
              <a:t>AUDITORIA</a:t>
            </a:r>
            <a:endParaRPr lang="es-EC" dirty="0"/>
          </a:p>
        </p:txBody>
      </p:sp>
      <p:sp>
        <p:nvSpPr>
          <p:cNvPr id="3" name="2 Marcador de contenido"/>
          <p:cNvSpPr>
            <a:spLocks noGrp="1"/>
          </p:cNvSpPr>
          <p:nvPr>
            <p:ph idx="1"/>
          </p:nvPr>
        </p:nvSpPr>
        <p:spPr/>
        <p:txBody>
          <a:bodyPr/>
          <a:lstStyle/>
          <a:p>
            <a:pPr algn="just"/>
            <a:r>
              <a:rPr lang="es-EC" dirty="0" smtClean="0"/>
              <a:t>Es un análisis mediante el cual se determina la razonabilidad de los EE.FF</a:t>
            </a:r>
            <a:r>
              <a:rPr lang="es-EC" dirty="0"/>
              <a:t> </a:t>
            </a:r>
            <a:r>
              <a:rPr lang="es-EC" dirty="0" smtClean="0"/>
              <a:t> y la eficiencia y eficacia que desempeña la empresa</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730552496"/>
              </p:ext>
            </p:extLst>
          </p:nvPr>
        </p:nvGraphicFramePr>
        <p:xfrm>
          <a:off x="4897140" y="15875"/>
          <a:ext cx="2843212" cy="550863"/>
        </p:xfrm>
        <a:graphic>
          <a:graphicData uri="http://schemas.openxmlformats.org/presentationml/2006/ole">
            <p:oleObj spid="_x0000_s54278" name="Imagen de mapa de bits" r:id="rId3" imgW="1523810" imgH="714286" progId="PBrush">
              <p:embed/>
            </p:oleObj>
          </a:graphicData>
        </a:graphic>
      </p:graphicFrame>
    </p:spTree>
    <p:extLst>
      <p:ext uri="{BB962C8B-B14F-4D97-AF65-F5344CB8AC3E}">
        <p14:creationId xmlns:p14="http://schemas.microsoft.com/office/powerpoint/2010/main" xmlns="" val="1710932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AUDITORÍA INTEGRAL</a:t>
            </a:r>
            <a:endParaRPr lang="es-EC" dirty="0"/>
          </a:p>
        </p:txBody>
      </p:sp>
      <p:sp>
        <p:nvSpPr>
          <p:cNvPr id="3" name="2 Marcador de contenido"/>
          <p:cNvSpPr>
            <a:spLocks noGrp="1"/>
          </p:cNvSpPr>
          <p:nvPr>
            <p:ph idx="1"/>
          </p:nvPr>
        </p:nvSpPr>
        <p:spPr/>
        <p:txBody>
          <a:bodyPr>
            <a:normAutofit lnSpcReduction="10000"/>
          </a:bodyPr>
          <a:lstStyle/>
          <a:p>
            <a:pPr algn="just"/>
            <a:r>
              <a:rPr lang="es-EC" dirty="0" smtClean="0"/>
              <a:t>Proceso de obtener y evaluar objetivamente en un periodo determinado, evidencia relativa a la siguiente temática, la información, la estructura de control interno  y el cumplimiento de las leyes pertinentes y la conducción ordenada en el logro de las metas y objetivos propuestos, con el propósito de informar sobre el grado de correspondencia entre la temática.</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728592351"/>
              </p:ext>
            </p:extLst>
          </p:nvPr>
        </p:nvGraphicFramePr>
        <p:xfrm>
          <a:off x="4897140" y="15875"/>
          <a:ext cx="2843212" cy="550863"/>
        </p:xfrm>
        <a:graphic>
          <a:graphicData uri="http://schemas.openxmlformats.org/presentationml/2006/ole">
            <p:oleObj spid="_x0000_s55302" name="Imagen de mapa de bits" r:id="rId3" imgW="1523810" imgH="714286" progId="PBrush">
              <p:embed/>
            </p:oleObj>
          </a:graphicData>
        </a:graphic>
      </p:graphicFrame>
    </p:spTree>
    <p:extLst>
      <p:ext uri="{BB962C8B-B14F-4D97-AF65-F5344CB8AC3E}">
        <p14:creationId xmlns:p14="http://schemas.microsoft.com/office/powerpoint/2010/main" xmlns="" val="3440553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AUDITORIA FINANCIERA	</a:t>
            </a:r>
            <a:endParaRPr lang="es-EC" dirty="0"/>
          </a:p>
        </p:txBody>
      </p:sp>
      <p:sp>
        <p:nvSpPr>
          <p:cNvPr id="3" name="2 Marcador de contenido"/>
          <p:cNvSpPr>
            <a:spLocks noGrp="1"/>
          </p:cNvSpPr>
          <p:nvPr>
            <p:ph idx="1"/>
          </p:nvPr>
        </p:nvSpPr>
        <p:spPr/>
        <p:txBody>
          <a:bodyPr/>
          <a:lstStyle/>
          <a:p>
            <a:pPr algn="just"/>
            <a:r>
              <a:rPr lang="es-EC" dirty="0" smtClean="0"/>
              <a:t>Permite la revisión o exámenes de los estados financieros  por parte de un auditor distinto del que preparo la información  contable y del usuario con la finalidad de establecer la razonabilidad dando a conocer los resultados de su examen, a fin de aumentar la utilidad que la información posee. </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2004743454"/>
              </p:ext>
            </p:extLst>
          </p:nvPr>
        </p:nvGraphicFramePr>
        <p:xfrm>
          <a:off x="4969148" y="15875"/>
          <a:ext cx="2843212" cy="550863"/>
        </p:xfrm>
        <a:graphic>
          <a:graphicData uri="http://schemas.openxmlformats.org/presentationml/2006/ole">
            <p:oleObj spid="_x0000_s56326" name="Imagen de mapa de bits" r:id="rId3" imgW="1523810" imgH="714286" progId="PBrush">
              <p:embed/>
            </p:oleObj>
          </a:graphicData>
        </a:graphic>
      </p:graphicFrame>
    </p:spTree>
    <p:extLst>
      <p:ext uri="{BB962C8B-B14F-4D97-AF65-F5344CB8AC3E}">
        <p14:creationId xmlns:p14="http://schemas.microsoft.com/office/powerpoint/2010/main" xmlns="" val="3793821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AUDITORÍA DE GESTIÓN</a:t>
            </a:r>
            <a:endParaRPr lang="es-EC" dirty="0"/>
          </a:p>
        </p:txBody>
      </p:sp>
      <p:sp>
        <p:nvSpPr>
          <p:cNvPr id="3" name="2 Marcador de contenido"/>
          <p:cNvSpPr>
            <a:spLocks noGrp="1"/>
          </p:cNvSpPr>
          <p:nvPr>
            <p:ph idx="1"/>
          </p:nvPr>
        </p:nvSpPr>
        <p:spPr/>
        <p:txBody>
          <a:bodyPr/>
          <a:lstStyle/>
          <a:p>
            <a:pPr algn="just"/>
            <a:r>
              <a:rPr lang="es-EC" dirty="0" smtClean="0"/>
              <a:t>Es el examen sistemático y profesional, efectuado por un equipo multidisciplinario, con el propósito de evaluar la gestión operativa y sus resultados, así como la eficacia de la gestión de una entidad, programa, proyecto u operación en relación a sus metas y objetivos se determina el grado de economía, efectividad y eficiencia. </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2672970928"/>
              </p:ext>
            </p:extLst>
          </p:nvPr>
        </p:nvGraphicFramePr>
        <p:xfrm>
          <a:off x="4969148" y="15875"/>
          <a:ext cx="2843212" cy="550863"/>
        </p:xfrm>
        <a:graphic>
          <a:graphicData uri="http://schemas.openxmlformats.org/presentationml/2006/ole">
            <p:oleObj spid="_x0000_s59398" name="Imagen de mapa de bits" r:id="rId3" imgW="1523810" imgH="714286" progId="PBrush">
              <p:embed/>
            </p:oleObj>
          </a:graphicData>
        </a:graphic>
      </p:graphicFrame>
    </p:spTree>
    <p:extLst>
      <p:ext uri="{BB962C8B-B14F-4D97-AF65-F5344CB8AC3E}">
        <p14:creationId xmlns:p14="http://schemas.microsoft.com/office/powerpoint/2010/main" xmlns="" val="189072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1143000"/>
          </a:xfrm>
        </p:spPr>
        <p:txBody>
          <a:bodyPr/>
          <a:lstStyle/>
          <a:p>
            <a:r>
              <a:rPr lang="es-EC" dirty="0" smtClean="0"/>
              <a:t>TÉCNICAS DE AUDITORÍA</a:t>
            </a:r>
            <a:endParaRPr lang="es-EC" dirty="0"/>
          </a:p>
        </p:txBody>
      </p:sp>
      <p:sp>
        <p:nvSpPr>
          <p:cNvPr id="3" name="2 Marcador de contenido"/>
          <p:cNvSpPr>
            <a:spLocks noGrp="1"/>
          </p:cNvSpPr>
          <p:nvPr>
            <p:ph idx="1"/>
          </p:nvPr>
        </p:nvSpPr>
        <p:spPr>
          <a:xfrm>
            <a:off x="1043492" y="1844824"/>
            <a:ext cx="6777317" cy="3987805"/>
          </a:xfrm>
        </p:spPr>
        <p:txBody>
          <a:bodyPr>
            <a:normAutofit fontScale="92500" lnSpcReduction="10000"/>
          </a:bodyPr>
          <a:lstStyle/>
          <a:p>
            <a:pPr marL="0" indent="0">
              <a:buNone/>
            </a:pPr>
            <a:r>
              <a:rPr lang="es-EC" dirty="0" smtClean="0"/>
              <a:t>1.- Estudio General                  </a:t>
            </a:r>
          </a:p>
          <a:p>
            <a:pPr marL="0" indent="0">
              <a:buNone/>
            </a:pPr>
            <a:r>
              <a:rPr lang="es-EC" dirty="0" smtClean="0"/>
              <a:t> 2.- Análisis</a:t>
            </a:r>
          </a:p>
          <a:p>
            <a:pPr marL="0" indent="0">
              <a:buNone/>
            </a:pPr>
            <a:r>
              <a:rPr lang="es-EC" dirty="0" smtClean="0"/>
              <a:t> 3.- Inspección</a:t>
            </a:r>
          </a:p>
          <a:p>
            <a:pPr marL="0" indent="0">
              <a:buNone/>
            </a:pPr>
            <a:r>
              <a:rPr lang="es-EC" dirty="0"/>
              <a:t> </a:t>
            </a:r>
            <a:r>
              <a:rPr lang="es-EC" dirty="0" smtClean="0"/>
              <a:t>4.- Confirmación</a:t>
            </a:r>
          </a:p>
          <a:p>
            <a:pPr marL="0" indent="0">
              <a:buNone/>
            </a:pPr>
            <a:r>
              <a:rPr lang="es-EC" dirty="0"/>
              <a:t> </a:t>
            </a:r>
            <a:r>
              <a:rPr lang="es-EC" dirty="0" smtClean="0"/>
              <a:t>5.- Investigación</a:t>
            </a:r>
          </a:p>
          <a:p>
            <a:pPr marL="0" indent="0">
              <a:buNone/>
            </a:pPr>
            <a:r>
              <a:rPr lang="es-EC" dirty="0"/>
              <a:t> </a:t>
            </a:r>
            <a:r>
              <a:rPr lang="es-EC" dirty="0" smtClean="0"/>
              <a:t>6.- Declaración</a:t>
            </a:r>
          </a:p>
          <a:p>
            <a:pPr marL="0" indent="0">
              <a:buNone/>
            </a:pPr>
            <a:r>
              <a:rPr lang="es-EC" dirty="0"/>
              <a:t> </a:t>
            </a:r>
            <a:r>
              <a:rPr lang="es-EC" dirty="0" smtClean="0"/>
              <a:t>7.- Certificación</a:t>
            </a:r>
          </a:p>
          <a:p>
            <a:pPr marL="0" indent="0">
              <a:buNone/>
            </a:pPr>
            <a:r>
              <a:rPr lang="es-EC" dirty="0" smtClean="0"/>
              <a:t>8</a:t>
            </a:r>
            <a:r>
              <a:rPr lang="es-EC" dirty="0"/>
              <a:t>.- </a:t>
            </a:r>
            <a:r>
              <a:rPr lang="es-EC" dirty="0" smtClean="0"/>
              <a:t>Observación</a:t>
            </a:r>
          </a:p>
          <a:p>
            <a:pPr marL="0" indent="0">
              <a:buNone/>
            </a:pPr>
            <a:r>
              <a:rPr lang="es-EC" dirty="0" smtClean="0"/>
              <a:t>9</a:t>
            </a:r>
            <a:r>
              <a:rPr lang="es-EC" dirty="0"/>
              <a:t>.- </a:t>
            </a:r>
            <a:r>
              <a:rPr lang="es-EC" dirty="0" smtClean="0"/>
              <a:t>Cálculo</a:t>
            </a:r>
          </a:p>
          <a:p>
            <a:pPr marL="0" indent="0">
              <a:buNone/>
            </a:pPr>
            <a:r>
              <a:rPr lang="es-EC" dirty="0" smtClean="0"/>
              <a:t>10</a:t>
            </a:r>
            <a:r>
              <a:rPr lang="es-EC" dirty="0"/>
              <a:t>.- Interrogatorio</a:t>
            </a:r>
          </a:p>
          <a:p>
            <a:pPr marL="68580" indent="0">
              <a:buNone/>
            </a:pPr>
            <a:endParaRPr lang="es-EC" dirty="0"/>
          </a:p>
          <a:p>
            <a:pPr marL="0" indent="0">
              <a:buNone/>
            </a:pPr>
            <a:endParaRPr lang="es-EC" dirty="0"/>
          </a:p>
          <a:p>
            <a:pPr marL="0" indent="0">
              <a:buNone/>
            </a:pPr>
            <a:endParaRPr lang="es-EC" dirty="0" smtClean="0"/>
          </a:p>
        </p:txBody>
      </p:sp>
      <p:graphicFrame>
        <p:nvGraphicFramePr>
          <p:cNvPr id="4" name="3 Objeto"/>
          <p:cNvGraphicFramePr>
            <a:graphicFrameLocks noChangeAspect="1"/>
          </p:cNvGraphicFramePr>
          <p:nvPr>
            <p:extLst>
              <p:ext uri="{D42A27DB-BD31-4B8C-83A1-F6EECF244321}">
                <p14:modId xmlns:p14="http://schemas.microsoft.com/office/powerpoint/2010/main" xmlns="" val="2666098133"/>
              </p:ext>
            </p:extLst>
          </p:nvPr>
        </p:nvGraphicFramePr>
        <p:xfrm>
          <a:off x="4969148" y="15875"/>
          <a:ext cx="2843212" cy="550863"/>
        </p:xfrm>
        <a:graphic>
          <a:graphicData uri="http://schemas.openxmlformats.org/presentationml/2006/ole">
            <p:oleObj spid="_x0000_s57351" name="Imagen de mapa de bits" r:id="rId3" imgW="1523810" imgH="714286" progId="PBrush">
              <p:embed/>
            </p:oleObj>
          </a:graphicData>
        </a:graphic>
      </p:graphicFrame>
    </p:spTree>
    <p:extLst>
      <p:ext uri="{BB962C8B-B14F-4D97-AF65-F5344CB8AC3E}">
        <p14:creationId xmlns:p14="http://schemas.microsoft.com/office/powerpoint/2010/main" xmlns="" val="3413855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FASES DE LA AUDITORÍA</a:t>
            </a:r>
            <a:endParaRPr lang="es-EC" dirty="0"/>
          </a:p>
        </p:txBody>
      </p:sp>
      <p:sp>
        <p:nvSpPr>
          <p:cNvPr id="3" name="2 Marcador de contenido"/>
          <p:cNvSpPr>
            <a:spLocks noGrp="1"/>
          </p:cNvSpPr>
          <p:nvPr>
            <p:ph idx="1"/>
          </p:nvPr>
        </p:nvSpPr>
        <p:spPr/>
        <p:txBody>
          <a:bodyPr/>
          <a:lstStyle/>
          <a:p>
            <a:r>
              <a:rPr lang="es-EC" dirty="0" smtClean="0"/>
              <a:t>Exploración</a:t>
            </a:r>
          </a:p>
          <a:p>
            <a:r>
              <a:rPr lang="es-EC" dirty="0" smtClean="0"/>
              <a:t>Planeamiento</a:t>
            </a:r>
          </a:p>
          <a:p>
            <a:r>
              <a:rPr lang="es-EC" dirty="0" smtClean="0"/>
              <a:t>Supervisión</a:t>
            </a:r>
          </a:p>
          <a:p>
            <a:r>
              <a:rPr lang="es-EC" dirty="0" smtClean="0"/>
              <a:t>Ejecución</a:t>
            </a:r>
          </a:p>
          <a:p>
            <a:r>
              <a:rPr lang="es-EC" dirty="0" smtClean="0"/>
              <a:t>Informe</a:t>
            </a:r>
          </a:p>
          <a:p>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4260667771"/>
              </p:ext>
            </p:extLst>
          </p:nvPr>
        </p:nvGraphicFramePr>
        <p:xfrm>
          <a:off x="4969148" y="15875"/>
          <a:ext cx="2843212" cy="550863"/>
        </p:xfrm>
        <a:graphic>
          <a:graphicData uri="http://schemas.openxmlformats.org/presentationml/2006/ole">
            <p:oleObj spid="_x0000_s60422" name="Imagen de mapa de bits" r:id="rId3" imgW="1523810" imgH="714286" progId="PBrush">
              <p:embed/>
            </p:oleObj>
          </a:graphicData>
        </a:graphic>
      </p:graphicFrame>
    </p:spTree>
    <p:extLst>
      <p:ext uri="{BB962C8B-B14F-4D97-AF65-F5344CB8AC3E}">
        <p14:creationId xmlns:p14="http://schemas.microsoft.com/office/powerpoint/2010/main" xmlns="" val="310322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ARCHIVO PERMANENTE</a:t>
            </a:r>
            <a:endParaRPr lang="es-EC" dirty="0"/>
          </a:p>
        </p:txBody>
      </p:sp>
      <p:sp>
        <p:nvSpPr>
          <p:cNvPr id="3" name="2 Marcador de contenido"/>
          <p:cNvSpPr>
            <a:spLocks noGrp="1"/>
          </p:cNvSpPr>
          <p:nvPr>
            <p:ph idx="1"/>
          </p:nvPr>
        </p:nvSpPr>
        <p:spPr/>
        <p:txBody>
          <a:bodyPr/>
          <a:lstStyle/>
          <a:p>
            <a:pPr algn="just"/>
            <a:r>
              <a:rPr lang="es-EC" dirty="0" smtClean="0"/>
              <a:t>Este archivo son los datos e conocimiento general de la institución a la cual se va auditar, hay que recordar que toda la información evaluada debe estar vigente.</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400643341"/>
              </p:ext>
            </p:extLst>
          </p:nvPr>
        </p:nvGraphicFramePr>
        <p:xfrm>
          <a:off x="4969148" y="15875"/>
          <a:ext cx="2843212" cy="550863"/>
        </p:xfrm>
        <a:graphic>
          <a:graphicData uri="http://schemas.openxmlformats.org/presentationml/2006/ole">
            <p:oleObj spid="_x0000_s61446" name="Imagen de mapa de bits" r:id="rId3" imgW="1523810" imgH="714286" progId="PBrush">
              <p:embed/>
            </p:oleObj>
          </a:graphicData>
        </a:graphic>
      </p:graphicFrame>
    </p:spTree>
    <p:extLst>
      <p:ext uri="{BB962C8B-B14F-4D97-AF65-F5344CB8AC3E}">
        <p14:creationId xmlns:p14="http://schemas.microsoft.com/office/powerpoint/2010/main" xmlns="" val="396831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ARCHIVO CORRIENTE</a:t>
            </a:r>
            <a:endParaRPr lang="es-EC" dirty="0"/>
          </a:p>
        </p:txBody>
      </p:sp>
      <p:sp>
        <p:nvSpPr>
          <p:cNvPr id="3" name="2 Marcador de contenido"/>
          <p:cNvSpPr>
            <a:spLocks noGrp="1"/>
          </p:cNvSpPr>
          <p:nvPr>
            <p:ph idx="1"/>
          </p:nvPr>
        </p:nvSpPr>
        <p:spPr/>
        <p:txBody>
          <a:bodyPr/>
          <a:lstStyle/>
          <a:p>
            <a:pPr algn="just"/>
            <a:r>
              <a:rPr lang="es-EC" dirty="0" smtClean="0"/>
              <a:t>Este tipo de archivo acumula toda la información  que no es de uso continuo por parte de los auditores y que va a respaldar las conclusiones a las cuales han arribado, después de aplicar procedimientos y obtener evidencia.</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3949694529"/>
              </p:ext>
            </p:extLst>
          </p:nvPr>
        </p:nvGraphicFramePr>
        <p:xfrm>
          <a:off x="4969148" y="15875"/>
          <a:ext cx="2843212" cy="550863"/>
        </p:xfrm>
        <a:graphic>
          <a:graphicData uri="http://schemas.openxmlformats.org/presentationml/2006/ole">
            <p:oleObj spid="_x0000_s62470" name="Imagen de mapa de bits" r:id="rId3" imgW="1523810" imgH="714286" progId="PBrush">
              <p:embed/>
            </p:oleObj>
          </a:graphicData>
        </a:graphic>
      </p:graphicFrame>
    </p:spTree>
    <p:extLst>
      <p:ext uri="{BB962C8B-B14F-4D97-AF65-F5344CB8AC3E}">
        <p14:creationId xmlns:p14="http://schemas.microsoft.com/office/powerpoint/2010/main" xmlns="" val="2444937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ESTRATEGIA</a:t>
            </a:r>
            <a:endParaRPr lang="es-EC" dirty="0"/>
          </a:p>
        </p:txBody>
      </p:sp>
      <p:sp>
        <p:nvSpPr>
          <p:cNvPr id="3" name="2 Marcador de contenido"/>
          <p:cNvSpPr>
            <a:spLocks noGrp="1"/>
          </p:cNvSpPr>
          <p:nvPr>
            <p:ph idx="1"/>
          </p:nvPr>
        </p:nvSpPr>
        <p:spPr/>
        <p:txBody>
          <a:bodyPr/>
          <a:lstStyle/>
          <a:p>
            <a:pPr algn="just"/>
            <a:r>
              <a:rPr lang="es-EC" dirty="0" smtClean="0"/>
              <a:t>Es descubrir no programar, es guiar no controlar, es liderar ideas. Es la adaptación de los recursos y habilidades de la organización al entorno cambiante aprovechando oportunidades y evaluando riesgos en función de objetivos y metas. </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2322155545"/>
              </p:ext>
            </p:extLst>
          </p:nvPr>
        </p:nvGraphicFramePr>
        <p:xfrm>
          <a:off x="5004048" y="15875"/>
          <a:ext cx="2843212" cy="550863"/>
        </p:xfrm>
        <a:graphic>
          <a:graphicData uri="http://schemas.openxmlformats.org/presentationml/2006/ole">
            <p:oleObj spid="_x0000_s63498" name="Imagen de mapa de bits" r:id="rId3" imgW="1523810" imgH="714286" progId="PBrush">
              <p:embed/>
            </p:oleObj>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xmlns="" val="1757799171"/>
              </p:ext>
            </p:extLst>
          </p:nvPr>
        </p:nvGraphicFramePr>
        <p:xfrm>
          <a:off x="4969148" y="15875"/>
          <a:ext cx="2843212" cy="550863"/>
        </p:xfrm>
        <a:graphic>
          <a:graphicData uri="http://schemas.openxmlformats.org/presentationml/2006/ole">
            <p:oleObj spid="_x0000_s63499" name="Imagen de mapa de bits" r:id="rId4" imgW="1523810" imgH="714286" progId="PBrush">
              <p:embed/>
            </p:oleObj>
          </a:graphicData>
        </a:graphic>
      </p:graphicFrame>
    </p:spTree>
    <p:extLst>
      <p:ext uri="{BB962C8B-B14F-4D97-AF65-F5344CB8AC3E}">
        <p14:creationId xmlns:p14="http://schemas.microsoft.com/office/powerpoint/2010/main" xmlns="" val="31779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24744"/>
            <a:ext cx="7024744" cy="1143000"/>
          </a:xfrm>
        </p:spPr>
        <p:txBody>
          <a:bodyPr/>
          <a:lstStyle/>
          <a:p>
            <a:r>
              <a:rPr lang="es-EC" dirty="0" smtClean="0"/>
              <a:t>RESEÑA HISTÓRICA</a:t>
            </a:r>
            <a:endParaRPr lang="es-EC" dirty="0"/>
          </a:p>
        </p:txBody>
      </p:sp>
      <p:sp>
        <p:nvSpPr>
          <p:cNvPr id="3" name="2 Marcador de contenido"/>
          <p:cNvSpPr>
            <a:spLocks noGrp="1"/>
          </p:cNvSpPr>
          <p:nvPr>
            <p:ph idx="1"/>
          </p:nvPr>
        </p:nvSpPr>
        <p:spPr/>
        <p:txBody>
          <a:bodyPr/>
          <a:lstStyle/>
          <a:p>
            <a:pPr algn="just"/>
            <a:r>
              <a:rPr lang="es-EC" dirty="0" smtClean="0"/>
              <a:t>La Fundación de Apoyo Solidario a la Familia(ASOF) fue creada el 29 de Agosto del 2006 según el acuerdo ministerial 060-06 en el Ministerio de Inclusión Económica y Social.</a:t>
            </a:r>
          </a:p>
          <a:p>
            <a:pPr algn="just"/>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4232934518"/>
              </p:ext>
            </p:extLst>
          </p:nvPr>
        </p:nvGraphicFramePr>
        <p:xfrm>
          <a:off x="4932040" y="-171400"/>
          <a:ext cx="2808312" cy="821356"/>
        </p:xfrm>
        <a:graphic>
          <a:graphicData uri="http://schemas.openxmlformats.org/presentationml/2006/ole">
            <p:oleObj spid="_x0000_s66565" name="Imagen de mapa de bits" r:id="rId3" imgW="1523810" imgH="714286" progId="PBrush">
              <p:embed/>
            </p:oleObj>
          </a:graphicData>
        </a:graphic>
      </p:graphicFrame>
    </p:spTree>
    <p:extLst>
      <p:ext uri="{BB962C8B-B14F-4D97-AF65-F5344CB8AC3E}">
        <p14:creationId xmlns:p14="http://schemas.microsoft.com/office/powerpoint/2010/main" xmlns="" val="3322800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6016" y="2636912"/>
            <a:ext cx="3313355" cy="1702160"/>
          </a:xfrm>
        </p:spPr>
        <p:txBody>
          <a:bodyPr>
            <a:normAutofit fontScale="90000"/>
          </a:bodyPr>
          <a:lstStyle/>
          <a:p>
            <a:r>
              <a:rPr lang="es-EC" dirty="0" smtClean="0"/>
              <a:t>EJECUCIÓN DE LA AUDITORÍA</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1539760288"/>
              </p:ext>
            </p:extLst>
          </p:nvPr>
        </p:nvGraphicFramePr>
        <p:xfrm>
          <a:off x="4643438" y="476250"/>
          <a:ext cx="3457575" cy="668338"/>
        </p:xfrm>
        <a:graphic>
          <a:graphicData uri="http://schemas.openxmlformats.org/presentationml/2006/ole">
            <p:oleObj spid="_x0000_s69637" name="Imagen de mapa de bits" r:id="rId3" imgW="1523810" imgH="714286" progId="PBrush">
              <p:embed/>
            </p:oleObj>
          </a:graphicData>
        </a:graphic>
      </p:graphicFrame>
    </p:spTree>
    <p:extLst>
      <p:ext uri="{BB962C8B-B14F-4D97-AF65-F5344CB8AC3E}">
        <p14:creationId xmlns:p14="http://schemas.microsoft.com/office/powerpoint/2010/main" xmlns="" val="103949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790353384"/>
              </p:ext>
            </p:extLst>
          </p:nvPr>
        </p:nvGraphicFramePr>
        <p:xfrm>
          <a:off x="2051720" y="1052736"/>
          <a:ext cx="5472608" cy="5112568"/>
        </p:xfrm>
        <a:graphic>
          <a:graphicData uri="http://schemas.openxmlformats.org/drawingml/2006/table">
            <a:tbl>
              <a:tblPr firstRow="1" firstCol="1" bandRow="1">
                <a:tableStyleId>{5C22544A-7EE6-4342-B048-85BDC9FD1C3A}</a:tableStyleId>
              </a:tblPr>
              <a:tblGrid>
                <a:gridCol w="275662"/>
                <a:gridCol w="2657737"/>
                <a:gridCol w="798540"/>
                <a:gridCol w="672562"/>
                <a:gridCol w="1068107"/>
              </a:tblGrid>
              <a:tr h="407776">
                <a:tc>
                  <a:txBody>
                    <a:bodyPr/>
                    <a:lstStyle/>
                    <a:p>
                      <a:pPr algn="ctr">
                        <a:lnSpc>
                          <a:spcPct val="115000"/>
                        </a:lnSpc>
                        <a:spcAft>
                          <a:spcPts val="0"/>
                        </a:spcAft>
                        <a:tabLst>
                          <a:tab pos="901700" algn="l"/>
                        </a:tabLst>
                      </a:pPr>
                      <a:r>
                        <a:rPr lang="es-EC" sz="800">
                          <a:effectLst/>
                        </a:rPr>
                        <a:t>N</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800">
                          <a:effectLst/>
                        </a:rPr>
                        <a:t>DESCRIPCIÓN</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800">
                          <a:effectLst/>
                        </a:rPr>
                        <a:t>P/T</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800">
                          <a:effectLst/>
                        </a:rPr>
                        <a:t>ELAB. </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800">
                          <a:effectLst/>
                        </a:rPr>
                        <a:t>OBSERV.</a:t>
                      </a:r>
                      <a:endParaRPr lang="es-EC" sz="900">
                        <a:effectLst/>
                        <a:latin typeface="Calibri"/>
                        <a:ea typeface="Calibri"/>
                        <a:cs typeface="Times New Roman"/>
                      </a:endParaRPr>
                    </a:p>
                  </a:txBody>
                  <a:tcPr marL="56705" marR="56705" marT="0" marB="0"/>
                </a:tc>
              </a:tr>
              <a:tr h="582546">
                <a:tc>
                  <a:txBody>
                    <a:bodyPr/>
                    <a:lstStyle/>
                    <a:p>
                      <a:pPr>
                        <a:lnSpc>
                          <a:spcPct val="115000"/>
                        </a:lnSpc>
                        <a:spcAft>
                          <a:spcPts val="0"/>
                        </a:spcAft>
                        <a:tabLst>
                          <a:tab pos="901700" algn="l"/>
                        </a:tabLst>
                      </a:pPr>
                      <a:r>
                        <a:rPr lang="es-EC" sz="1000">
                          <a:effectLst/>
                        </a:rPr>
                        <a:t>1</a:t>
                      </a:r>
                      <a:endParaRPr lang="es-EC" sz="900">
                        <a:effectLst/>
                        <a:latin typeface="Calibri"/>
                        <a:ea typeface="Calibri"/>
                        <a:cs typeface="Times New Roman"/>
                      </a:endParaRPr>
                    </a:p>
                  </a:txBody>
                  <a:tcPr marL="56705" marR="56705" marT="0" marB="0"/>
                </a:tc>
                <a:tc>
                  <a:txBody>
                    <a:bodyPr/>
                    <a:lstStyle/>
                    <a:p>
                      <a:pPr algn="just">
                        <a:lnSpc>
                          <a:spcPct val="115000"/>
                        </a:lnSpc>
                        <a:spcAft>
                          <a:spcPts val="0"/>
                        </a:spcAft>
                      </a:pPr>
                      <a:r>
                        <a:rPr lang="es-EC" sz="1000">
                          <a:effectLst/>
                        </a:rPr>
                        <a:t>Solicitar los objetivos del departamento de contabilidad.</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ODC 1/1</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latin typeface="Calibri"/>
                        <a:ea typeface="Calibri"/>
                        <a:cs typeface="Times New Roman"/>
                      </a:endParaRPr>
                    </a:p>
                  </a:txBody>
                  <a:tcPr marL="56705" marR="56705" marT="0" marB="0"/>
                </a:tc>
              </a:tr>
              <a:tr h="590858">
                <a:tc>
                  <a:txBody>
                    <a:bodyPr/>
                    <a:lstStyle/>
                    <a:p>
                      <a:pPr>
                        <a:lnSpc>
                          <a:spcPct val="115000"/>
                        </a:lnSpc>
                        <a:spcAft>
                          <a:spcPts val="0"/>
                        </a:spcAft>
                        <a:tabLst>
                          <a:tab pos="901700" algn="l"/>
                        </a:tabLst>
                      </a:pPr>
                      <a:r>
                        <a:rPr lang="es-EC" sz="1000">
                          <a:effectLst/>
                        </a:rPr>
                        <a:t>2</a:t>
                      </a:r>
                      <a:endParaRPr lang="es-EC" sz="900">
                        <a:effectLst/>
                        <a:latin typeface="Calibri"/>
                        <a:ea typeface="Calibri"/>
                        <a:cs typeface="Times New Roman"/>
                      </a:endParaRPr>
                    </a:p>
                  </a:txBody>
                  <a:tcPr marL="56705" marR="56705" marT="0" marB="0"/>
                </a:tc>
                <a:tc>
                  <a:txBody>
                    <a:bodyPr/>
                    <a:lstStyle/>
                    <a:p>
                      <a:pPr algn="just">
                        <a:lnSpc>
                          <a:spcPct val="115000"/>
                        </a:lnSpc>
                        <a:spcAft>
                          <a:spcPts val="0"/>
                        </a:spcAft>
                      </a:pPr>
                      <a:r>
                        <a:rPr lang="es-EC" sz="1000">
                          <a:effectLst/>
                        </a:rPr>
                        <a:t>Realizar las entrevistas con la Sra. Directora Ejecutiva y la Sra. Contadora.</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E-D1/2-2/2</a:t>
                      </a:r>
                      <a:endParaRPr lang="es-EC" sz="900">
                        <a:effectLst/>
                      </a:endParaRPr>
                    </a:p>
                    <a:p>
                      <a:pPr algn="ctr">
                        <a:lnSpc>
                          <a:spcPct val="115000"/>
                        </a:lnSpc>
                        <a:spcAft>
                          <a:spcPts val="0"/>
                        </a:spcAft>
                        <a:tabLst>
                          <a:tab pos="901700" algn="l"/>
                        </a:tabLst>
                      </a:pPr>
                      <a:r>
                        <a:rPr lang="es-EC" sz="1000">
                          <a:effectLst/>
                        </a:rPr>
                        <a:t>E-C1/1</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endParaRPr>
                    </a:p>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latin typeface="Calibri"/>
                        <a:ea typeface="Calibri"/>
                        <a:cs typeface="Times New Roman"/>
                      </a:endParaRPr>
                    </a:p>
                  </a:txBody>
                  <a:tcPr marL="56705" marR="56705" marT="0" marB="0"/>
                </a:tc>
              </a:tr>
              <a:tr h="582546">
                <a:tc>
                  <a:txBody>
                    <a:bodyPr/>
                    <a:lstStyle/>
                    <a:p>
                      <a:pPr>
                        <a:lnSpc>
                          <a:spcPct val="115000"/>
                        </a:lnSpc>
                        <a:spcAft>
                          <a:spcPts val="0"/>
                        </a:spcAft>
                        <a:tabLst>
                          <a:tab pos="901700" algn="l"/>
                        </a:tabLst>
                      </a:pPr>
                      <a:r>
                        <a:rPr lang="es-EC" sz="1000">
                          <a:effectLst/>
                        </a:rPr>
                        <a:t>3</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pPr>
                      <a:r>
                        <a:rPr lang="es-EC" sz="1000">
                          <a:effectLst/>
                        </a:rPr>
                        <a:t>Elaborar una cédula descriptiva de los procesos realizados.</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CD-C</a:t>
                      </a:r>
                      <a:endParaRPr lang="es-EC" sz="900">
                        <a:effectLst/>
                      </a:endParaRPr>
                    </a:p>
                    <a:p>
                      <a:pPr algn="ctr">
                        <a:lnSpc>
                          <a:spcPct val="115000"/>
                        </a:lnSpc>
                        <a:spcAft>
                          <a:spcPts val="0"/>
                        </a:spcAft>
                        <a:tabLst>
                          <a:tab pos="901700" algn="l"/>
                        </a:tabLst>
                      </a:pPr>
                      <a:r>
                        <a:rPr lang="es-EC" sz="1000">
                          <a:effectLst/>
                        </a:rPr>
                        <a:t>1/1</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endParaRPr>
                    </a:p>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pPr>
                      <a:r>
                        <a:rPr lang="es-EC" sz="1000">
                          <a:effectLst/>
                        </a:rPr>
                        <a:t> </a:t>
                      </a:r>
                      <a:endParaRPr lang="es-EC" sz="900">
                        <a:effectLst/>
                        <a:latin typeface="Calibri"/>
                        <a:ea typeface="Calibri"/>
                        <a:cs typeface="Times New Roman"/>
                      </a:endParaRPr>
                    </a:p>
                  </a:txBody>
                  <a:tcPr marL="56705" marR="56705" marT="0" marB="0"/>
                </a:tc>
              </a:tr>
              <a:tr h="401992">
                <a:tc>
                  <a:txBody>
                    <a:bodyPr/>
                    <a:lstStyle/>
                    <a:p>
                      <a:pPr>
                        <a:lnSpc>
                          <a:spcPct val="115000"/>
                        </a:lnSpc>
                        <a:spcAft>
                          <a:spcPts val="0"/>
                        </a:spcAft>
                        <a:tabLst>
                          <a:tab pos="901700" algn="l"/>
                        </a:tabLst>
                      </a:pPr>
                      <a:r>
                        <a:rPr lang="es-EC" sz="1000">
                          <a:effectLst/>
                        </a:rPr>
                        <a:t>4</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pPr>
                      <a:r>
                        <a:rPr lang="es-EC" sz="1000">
                          <a:effectLst/>
                        </a:rPr>
                        <a:t>Elaborar y evaluar un cuestionario de control interno.</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C.I.C</a:t>
                      </a:r>
                      <a:endParaRPr lang="es-EC" sz="900">
                        <a:effectLst/>
                      </a:endParaRPr>
                    </a:p>
                    <a:p>
                      <a:pPr algn="ctr">
                        <a:lnSpc>
                          <a:spcPct val="115000"/>
                        </a:lnSpc>
                        <a:spcAft>
                          <a:spcPts val="0"/>
                        </a:spcAft>
                        <a:tabLst>
                          <a:tab pos="901700" algn="l"/>
                        </a:tabLst>
                      </a:pPr>
                      <a:r>
                        <a:rPr lang="es-EC" sz="1000">
                          <a:effectLst/>
                        </a:rPr>
                        <a:t>1/1</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latin typeface="Calibri"/>
                        <a:ea typeface="Calibri"/>
                        <a:cs typeface="Times New Roman"/>
                      </a:endParaRPr>
                    </a:p>
                  </a:txBody>
                  <a:tcPr marL="56705" marR="56705" marT="0" marB="0"/>
                </a:tc>
              </a:tr>
              <a:tr h="393905">
                <a:tc>
                  <a:txBody>
                    <a:bodyPr/>
                    <a:lstStyle/>
                    <a:p>
                      <a:pPr>
                        <a:lnSpc>
                          <a:spcPct val="115000"/>
                        </a:lnSpc>
                        <a:spcAft>
                          <a:spcPts val="0"/>
                        </a:spcAft>
                        <a:tabLst>
                          <a:tab pos="901700" algn="l"/>
                        </a:tabLst>
                      </a:pPr>
                      <a:r>
                        <a:rPr lang="es-EC" sz="1000">
                          <a:effectLst/>
                        </a:rPr>
                        <a:t>5</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pPr>
                      <a:r>
                        <a:rPr lang="es-EC" sz="1000">
                          <a:effectLst/>
                        </a:rPr>
                        <a:t>Evaluar el riesgo de control interno.</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E.R.C.I.C 1/1</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latin typeface="Calibri"/>
                        <a:ea typeface="Calibri"/>
                        <a:cs typeface="Times New Roman"/>
                      </a:endParaRPr>
                    </a:p>
                  </a:txBody>
                  <a:tcPr marL="56705" marR="56705" marT="0" marB="0"/>
                </a:tc>
              </a:tr>
              <a:tr h="979541">
                <a:tc>
                  <a:txBody>
                    <a:bodyPr/>
                    <a:lstStyle/>
                    <a:p>
                      <a:pPr>
                        <a:lnSpc>
                          <a:spcPct val="115000"/>
                        </a:lnSpc>
                        <a:spcAft>
                          <a:spcPts val="0"/>
                        </a:spcAft>
                        <a:tabLst>
                          <a:tab pos="901700" algn="l"/>
                        </a:tabLst>
                      </a:pPr>
                      <a:r>
                        <a:rPr lang="es-EC" sz="1000">
                          <a:effectLst/>
                        </a:rPr>
                        <a:t>6</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pPr>
                      <a:r>
                        <a:rPr lang="es-EC" sz="1000">
                          <a:effectLst/>
                        </a:rPr>
                        <a:t>Aplique indicadores de gestión en función de los objetivos del departamento de contabilidad.</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dirty="0">
                          <a:effectLst/>
                        </a:rPr>
                        <a:t>I.G1</a:t>
                      </a:r>
                      <a:endParaRPr lang="es-EC" sz="900" dirty="0">
                        <a:effectLst/>
                      </a:endParaRPr>
                    </a:p>
                    <a:p>
                      <a:pPr algn="ctr">
                        <a:lnSpc>
                          <a:spcPct val="115000"/>
                        </a:lnSpc>
                        <a:spcAft>
                          <a:spcPts val="0"/>
                        </a:spcAft>
                        <a:tabLst>
                          <a:tab pos="901700" algn="l"/>
                        </a:tabLst>
                      </a:pPr>
                      <a:r>
                        <a:rPr lang="es-EC" sz="1000" dirty="0">
                          <a:effectLst/>
                        </a:rPr>
                        <a:t>1/2 – 2/2</a:t>
                      </a:r>
                      <a:endParaRPr lang="es-EC" sz="900" dirty="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endParaRPr>
                    </a:p>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No se utilizan indicadores de gestión.</a:t>
                      </a:r>
                      <a:endParaRPr lang="es-EC" sz="900">
                        <a:effectLst/>
                        <a:latin typeface="Calibri"/>
                        <a:ea typeface="Calibri"/>
                        <a:cs typeface="Times New Roman"/>
                      </a:endParaRPr>
                    </a:p>
                  </a:txBody>
                  <a:tcPr marL="56705" marR="56705" marT="0" marB="0"/>
                </a:tc>
              </a:tr>
              <a:tr h="590858">
                <a:tc>
                  <a:txBody>
                    <a:bodyPr/>
                    <a:lstStyle/>
                    <a:p>
                      <a:pPr>
                        <a:lnSpc>
                          <a:spcPct val="115000"/>
                        </a:lnSpc>
                        <a:spcAft>
                          <a:spcPts val="0"/>
                        </a:spcAft>
                        <a:tabLst>
                          <a:tab pos="901700" algn="l"/>
                        </a:tabLst>
                      </a:pPr>
                      <a:r>
                        <a:rPr lang="es-EC" sz="1000">
                          <a:effectLst/>
                        </a:rPr>
                        <a:t>7</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pPr>
                      <a:r>
                        <a:rPr lang="es-EC" sz="1000">
                          <a:effectLst/>
                        </a:rPr>
                        <a:t>Analizar la razonabilidad de las cuentas, mediante cédulas sumarias y analíticas.</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 </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endParaRPr>
                    </a:p>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latin typeface="Calibri"/>
                        <a:ea typeface="Calibri"/>
                        <a:cs typeface="Times New Roman"/>
                      </a:endParaRPr>
                    </a:p>
                  </a:txBody>
                  <a:tcPr marL="56705" marR="56705" marT="0" marB="0"/>
                </a:tc>
              </a:tr>
              <a:tr h="582546">
                <a:tc>
                  <a:txBody>
                    <a:bodyPr/>
                    <a:lstStyle/>
                    <a:p>
                      <a:pPr>
                        <a:lnSpc>
                          <a:spcPct val="115000"/>
                        </a:lnSpc>
                        <a:spcAft>
                          <a:spcPts val="0"/>
                        </a:spcAft>
                        <a:tabLst>
                          <a:tab pos="901700" algn="l"/>
                        </a:tabLst>
                      </a:pPr>
                      <a:r>
                        <a:rPr lang="es-EC" sz="1000">
                          <a:effectLst/>
                        </a:rPr>
                        <a:t>8</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pPr>
                      <a:r>
                        <a:rPr lang="es-EC" sz="1000">
                          <a:effectLst/>
                        </a:rPr>
                        <a:t>Plasme los hallazgos.</a:t>
                      </a:r>
                      <a:endParaRPr lang="es-EC" sz="900">
                        <a:effectLst/>
                        <a:latin typeface="Calibri"/>
                        <a:ea typeface="Calibri"/>
                        <a:cs typeface="Times New Roman"/>
                      </a:endParaRPr>
                    </a:p>
                  </a:txBody>
                  <a:tcPr marL="56705" marR="56705" marT="0" marB="0"/>
                </a:tc>
                <a:tc>
                  <a:txBody>
                    <a:bodyPr/>
                    <a:lstStyle/>
                    <a:p>
                      <a:pPr algn="ctr">
                        <a:lnSpc>
                          <a:spcPct val="115000"/>
                        </a:lnSpc>
                        <a:spcAft>
                          <a:spcPts val="0"/>
                        </a:spcAft>
                        <a:tabLst>
                          <a:tab pos="901700" algn="l"/>
                        </a:tabLst>
                      </a:pPr>
                      <a:r>
                        <a:rPr lang="es-EC" sz="1000">
                          <a:effectLst/>
                        </a:rPr>
                        <a:t>H.H1</a:t>
                      </a:r>
                      <a:endParaRPr lang="es-EC" sz="900">
                        <a:effectLst/>
                      </a:endParaRPr>
                    </a:p>
                    <a:p>
                      <a:pPr algn="ctr">
                        <a:lnSpc>
                          <a:spcPct val="115000"/>
                        </a:lnSpc>
                        <a:spcAft>
                          <a:spcPts val="0"/>
                        </a:spcAft>
                        <a:tabLst>
                          <a:tab pos="901700" algn="l"/>
                        </a:tabLst>
                      </a:pPr>
                      <a:r>
                        <a:rPr lang="es-EC" sz="1000">
                          <a:effectLst/>
                        </a:rPr>
                        <a:t>1/3 – 3/3</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a:effectLst/>
                        </a:rPr>
                        <a:t> </a:t>
                      </a:r>
                      <a:endParaRPr lang="es-EC" sz="900">
                        <a:effectLst/>
                      </a:endParaRPr>
                    </a:p>
                    <a:p>
                      <a:pPr algn="ctr">
                        <a:lnSpc>
                          <a:spcPct val="115000"/>
                        </a:lnSpc>
                        <a:spcAft>
                          <a:spcPts val="0"/>
                        </a:spcAft>
                        <a:tabLst>
                          <a:tab pos="901700" algn="l"/>
                        </a:tabLst>
                      </a:pPr>
                      <a:r>
                        <a:rPr lang="es-EC" sz="1000">
                          <a:effectLst/>
                        </a:rPr>
                        <a:t>JCH</a:t>
                      </a:r>
                      <a:endParaRPr lang="es-EC" sz="900">
                        <a:effectLst/>
                        <a:latin typeface="Calibri"/>
                        <a:ea typeface="Calibri"/>
                        <a:cs typeface="Times New Roman"/>
                      </a:endParaRPr>
                    </a:p>
                  </a:txBody>
                  <a:tcPr marL="56705" marR="56705" marT="0" marB="0"/>
                </a:tc>
                <a:tc>
                  <a:txBody>
                    <a:bodyPr/>
                    <a:lstStyle/>
                    <a:p>
                      <a:pPr>
                        <a:lnSpc>
                          <a:spcPct val="115000"/>
                        </a:lnSpc>
                        <a:spcAft>
                          <a:spcPts val="0"/>
                        </a:spcAft>
                        <a:tabLst>
                          <a:tab pos="901700" algn="l"/>
                        </a:tabLst>
                      </a:pPr>
                      <a:r>
                        <a:rPr lang="es-EC" sz="1000" dirty="0">
                          <a:effectLst/>
                        </a:rPr>
                        <a:t> </a:t>
                      </a:r>
                      <a:endParaRPr lang="es-EC" sz="900" dirty="0">
                        <a:effectLst/>
                        <a:latin typeface="Calibri"/>
                        <a:ea typeface="Calibri"/>
                        <a:cs typeface="Times New Roman"/>
                      </a:endParaRPr>
                    </a:p>
                  </a:txBody>
                  <a:tcPr marL="56705" marR="56705" marT="0" marB="0"/>
                </a:tc>
              </a:tr>
            </a:tbl>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xmlns="" val="1663204404"/>
              </p:ext>
            </p:extLst>
          </p:nvPr>
        </p:nvGraphicFramePr>
        <p:xfrm>
          <a:off x="4716016" y="11266"/>
          <a:ext cx="3457575" cy="668338"/>
        </p:xfrm>
        <a:graphic>
          <a:graphicData uri="http://schemas.openxmlformats.org/presentationml/2006/ole">
            <p:oleObj spid="_x0000_s87044" name="Imagen de mapa de bits" r:id="rId3" imgW="1523810" imgH="714286" progId="PBrush">
              <p:embed/>
            </p:oleObj>
          </a:graphicData>
        </a:graphic>
      </p:graphicFrame>
    </p:spTree>
    <p:extLst>
      <p:ext uri="{BB962C8B-B14F-4D97-AF65-F5344CB8AC3E}">
        <p14:creationId xmlns:p14="http://schemas.microsoft.com/office/powerpoint/2010/main" xmlns="" val="1261805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548679"/>
            <a:ext cx="4104456" cy="5749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1663204404"/>
              </p:ext>
            </p:extLst>
          </p:nvPr>
        </p:nvGraphicFramePr>
        <p:xfrm>
          <a:off x="4716463" y="11113"/>
          <a:ext cx="3457575" cy="668337"/>
        </p:xfrm>
        <a:graphic>
          <a:graphicData uri="http://schemas.openxmlformats.org/presentationml/2006/ole">
            <p:oleObj spid="_x0000_s86021" name="Imagen de mapa de bits" r:id="rId4" imgW="1523810" imgH="714286" progId="PBrush">
              <p:embed/>
            </p:oleObj>
          </a:graphicData>
        </a:graphic>
      </p:graphicFrame>
    </p:spTree>
    <p:extLst>
      <p:ext uri="{BB962C8B-B14F-4D97-AF65-F5344CB8AC3E}">
        <p14:creationId xmlns:p14="http://schemas.microsoft.com/office/powerpoint/2010/main" xmlns="" val="1246393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836712"/>
            <a:ext cx="4104456" cy="5643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1663204404"/>
              </p:ext>
            </p:extLst>
          </p:nvPr>
        </p:nvGraphicFramePr>
        <p:xfrm>
          <a:off x="4716463" y="11113"/>
          <a:ext cx="3457575" cy="668337"/>
        </p:xfrm>
        <a:graphic>
          <a:graphicData uri="http://schemas.openxmlformats.org/presentationml/2006/ole">
            <p:oleObj spid="_x0000_s88069" name="Imagen de mapa de bits" r:id="rId4" imgW="1523810" imgH="714286" progId="PBrush">
              <p:embed/>
            </p:oleObj>
          </a:graphicData>
        </a:graphic>
      </p:graphicFrame>
    </p:spTree>
    <p:extLst>
      <p:ext uri="{BB962C8B-B14F-4D97-AF65-F5344CB8AC3E}">
        <p14:creationId xmlns:p14="http://schemas.microsoft.com/office/powerpoint/2010/main" xmlns="" val="290345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1628800"/>
            <a:ext cx="5671921"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1071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268760"/>
            <a:ext cx="6980381"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363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908719"/>
            <a:ext cx="3816424" cy="534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486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BANCOS</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1539760288"/>
              </p:ext>
            </p:extLst>
          </p:nvPr>
        </p:nvGraphicFramePr>
        <p:xfrm>
          <a:off x="4644008" y="476672"/>
          <a:ext cx="3456384" cy="668502"/>
        </p:xfrm>
        <a:graphic>
          <a:graphicData uri="http://schemas.openxmlformats.org/presentationml/2006/ole">
            <p:oleObj spid="_x0000_s4108" name="Imagen de mapa de bits" r:id="rId3" imgW="1523810" imgH="714286" progId="PBrush">
              <p:embed/>
            </p:oleObj>
          </a:graphicData>
        </a:graphic>
      </p:graphicFrame>
    </p:spTree>
    <p:extLst>
      <p:ext uri="{BB962C8B-B14F-4D97-AF65-F5344CB8AC3E}">
        <p14:creationId xmlns:p14="http://schemas.microsoft.com/office/powerpoint/2010/main" xmlns="" val="2274400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xmlns="" val="4078970998"/>
              </p:ext>
            </p:extLst>
          </p:nvPr>
        </p:nvGraphicFramePr>
        <p:xfrm>
          <a:off x="1403648" y="1124745"/>
          <a:ext cx="6624736" cy="5112566"/>
        </p:xfrm>
        <a:graphic>
          <a:graphicData uri="http://schemas.openxmlformats.org/drawingml/2006/table">
            <a:tbl>
              <a:tblPr firstRow="1" firstCol="1" bandRow="1">
                <a:tableStyleId>{5C22544A-7EE6-4342-B048-85BDC9FD1C3A}</a:tableStyleId>
              </a:tblPr>
              <a:tblGrid>
                <a:gridCol w="333696"/>
                <a:gridCol w="3217261"/>
                <a:gridCol w="966654"/>
                <a:gridCol w="814153"/>
                <a:gridCol w="1292972"/>
              </a:tblGrid>
              <a:tr h="519105">
                <a:tc>
                  <a:txBody>
                    <a:bodyPr/>
                    <a:lstStyle/>
                    <a:p>
                      <a:pPr algn="ctr">
                        <a:lnSpc>
                          <a:spcPct val="115000"/>
                        </a:lnSpc>
                        <a:spcAft>
                          <a:spcPts val="0"/>
                        </a:spcAft>
                        <a:tabLst>
                          <a:tab pos="901700" algn="l"/>
                        </a:tabLst>
                      </a:pPr>
                      <a:r>
                        <a:rPr lang="es-EC" sz="1000">
                          <a:effectLst/>
                        </a:rPr>
                        <a:t>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DESCRIPCIÓN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P/T</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ELAB.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OBSERVACIONES</a:t>
                      </a:r>
                      <a:endParaRPr lang="es-EC" sz="1100">
                        <a:effectLst/>
                        <a:latin typeface="Calibri"/>
                        <a:ea typeface="Calibri"/>
                        <a:cs typeface="Times New Roman"/>
                      </a:endParaRPr>
                    </a:p>
                  </a:txBody>
                  <a:tcPr marL="68580" marR="68580" marT="0" marB="0"/>
                </a:tc>
              </a:tr>
              <a:tr h="645247">
                <a:tc>
                  <a:txBody>
                    <a:bodyPr/>
                    <a:lstStyle/>
                    <a:p>
                      <a:pPr>
                        <a:lnSpc>
                          <a:spcPct val="115000"/>
                        </a:lnSpc>
                        <a:spcAft>
                          <a:spcPts val="0"/>
                        </a:spcAft>
                        <a:tabLst>
                          <a:tab pos="901700" algn="l"/>
                        </a:tabLst>
                      </a:pPr>
                      <a:r>
                        <a:rPr lang="es-EC" sz="1200">
                          <a:effectLst/>
                        </a:rPr>
                        <a:t>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Evaluar los procedimientos de control interno.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C.I.A</a:t>
                      </a:r>
                      <a:endParaRPr lang="es-EC" sz="1100">
                        <a:effectLst/>
                      </a:endParaRPr>
                    </a:p>
                    <a:p>
                      <a:pPr algn="ctr">
                        <a:lnSpc>
                          <a:spcPct val="115000"/>
                        </a:lnSpc>
                        <a:spcAft>
                          <a:spcPts val="0"/>
                        </a:spcAft>
                        <a:tabLst>
                          <a:tab pos="901700" algn="l"/>
                        </a:tabLst>
                      </a:pPr>
                      <a:r>
                        <a:rPr lang="es-EC" sz="1200">
                          <a:effectLst/>
                        </a:rPr>
                        <a:t>1/2 - 2/2</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654935">
                <a:tc>
                  <a:txBody>
                    <a:bodyPr/>
                    <a:lstStyle/>
                    <a:p>
                      <a:pPr>
                        <a:lnSpc>
                          <a:spcPct val="115000"/>
                        </a:lnSpc>
                        <a:spcAft>
                          <a:spcPts val="0"/>
                        </a:spcAft>
                        <a:tabLst>
                          <a:tab pos="901700" algn="l"/>
                        </a:tabLst>
                      </a:pPr>
                      <a:r>
                        <a:rPr lang="es-EC" sz="1200">
                          <a:effectLst/>
                        </a:rPr>
                        <a:t>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Solicitar al contador el libro mayor de bancos.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A3 </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943843">
                <a:tc>
                  <a:txBody>
                    <a:bodyPr/>
                    <a:lstStyle/>
                    <a:p>
                      <a:pPr>
                        <a:lnSpc>
                          <a:spcPct val="115000"/>
                        </a:lnSpc>
                        <a:spcAft>
                          <a:spcPts val="0"/>
                        </a:spcAft>
                        <a:tabLst>
                          <a:tab pos="901700" algn="l"/>
                        </a:tabLst>
                      </a:pPr>
                      <a:r>
                        <a:rPr lang="es-EC" sz="1200">
                          <a:effectLst/>
                        </a:rPr>
                        <a:t>3</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Preparar un resumen de bancos con las cuentas bancarias y realizar una cédula sumaria.</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A1</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622964">
                <a:tc>
                  <a:txBody>
                    <a:bodyPr/>
                    <a:lstStyle/>
                    <a:p>
                      <a:pPr>
                        <a:lnSpc>
                          <a:spcPct val="115000"/>
                        </a:lnSpc>
                        <a:spcAft>
                          <a:spcPts val="0"/>
                        </a:spcAft>
                        <a:tabLst>
                          <a:tab pos="901700" algn="l"/>
                        </a:tabLst>
                      </a:pPr>
                      <a:r>
                        <a:rPr lang="es-EC" sz="1200">
                          <a:effectLst/>
                        </a:rPr>
                        <a:t>4</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conciliaciones bancarias y preparar las cédulas analíticas.</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A1.1 1/1</a:t>
                      </a:r>
                      <a:endParaRPr lang="es-EC" sz="1100">
                        <a:effectLst/>
                      </a:endParaRPr>
                    </a:p>
                    <a:p>
                      <a:pPr>
                        <a:lnSpc>
                          <a:spcPct val="115000"/>
                        </a:lnSpc>
                        <a:spcAft>
                          <a:spcPts val="0"/>
                        </a:spcAft>
                        <a:tabLst>
                          <a:tab pos="901700" algn="l"/>
                        </a:tabLst>
                      </a:pPr>
                      <a:r>
                        <a:rPr lang="es-EC" sz="1200">
                          <a:effectLst/>
                        </a:rPr>
                        <a:t>A1.2 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863236">
                <a:tc>
                  <a:txBody>
                    <a:bodyPr/>
                    <a:lstStyle/>
                    <a:p>
                      <a:pPr>
                        <a:lnSpc>
                          <a:spcPct val="115000"/>
                        </a:lnSpc>
                        <a:spcAft>
                          <a:spcPts val="0"/>
                        </a:spcAft>
                        <a:tabLst>
                          <a:tab pos="901700" algn="l"/>
                        </a:tabLst>
                      </a:pPr>
                      <a:r>
                        <a:rPr lang="es-EC" sz="1200">
                          <a:effectLst/>
                        </a:rPr>
                        <a:t>5</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Preparar confirmaciones bancarias con las que trabaja la fundación.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A2.1</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a:t>
                      </a:r>
                      <a:endParaRPr lang="es-EC" sz="1100">
                        <a:effectLst/>
                        <a:latin typeface="Calibri"/>
                        <a:ea typeface="Calibri"/>
                        <a:cs typeface="Times New Roman"/>
                      </a:endParaRPr>
                    </a:p>
                  </a:txBody>
                  <a:tcPr marL="68580" marR="68580" marT="0" marB="0"/>
                </a:tc>
              </a:tr>
              <a:tr h="863236">
                <a:tc>
                  <a:txBody>
                    <a:bodyPr/>
                    <a:lstStyle/>
                    <a:p>
                      <a:pPr>
                        <a:lnSpc>
                          <a:spcPct val="115000"/>
                        </a:lnSpc>
                        <a:spcAft>
                          <a:spcPts val="0"/>
                        </a:spcAft>
                        <a:tabLst>
                          <a:tab pos="901700" algn="l"/>
                        </a:tabLst>
                      </a:pPr>
                      <a:r>
                        <a:rPr lang="es-EC" sz="1200">
                          <a:effectLst/>
                        </a:rPr>
                        <a:t>6</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Elaborar hojas de hallazgos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H/H A</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dirty="0">
                          <a:effectLst/>
                        </a:rPr>
                        <a:t> </a:t>
                      </a:r>
                      <a:endParaRPr lang="es-EC" sz="1100" dirty="0">
                        <a:effectLst/>
                        <a:latin typeface="Calibri"/>
                        <a:ea typeface="Calibri"/>
                        <a:cs typeface="Times New Roman"/>
                      </a:endParaRPr>
                    </a:p>
                  </a:txBody>
                  <a:tcPr marL="68580" marR="68580" marT="0" marB="0"/>
                </a:tc>
              </a:tr>
            </a:tbl>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xmlns="" val="851454710"/>
              </p:ext>
            </p:extLst>
          </p:nvPr>
        </p:nvGraphicFramePr>
        <p:xfrm>
          <a:off x="467544" y="332656"/>
          <a:ext cx="2602368" cy="504056"/>
        </p:xfrm>
        <a:graphic>
          <a:graphicData uri="http://schemas.openxmlformats.org/presentationml/2006/ole">
            <p:oleObj spid="_x0000_s2067" name="Imagen de mapa de bits" r:id="rId3" imgW="1523810" imgH="714286" progId="PBrush">
              <p:embed/>
            </p:oleObj>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xmlns="" val="173118202"/>
              </p:ext>
            </p:extLst>
          </p:nvPr>
        </p:nvGraphicFramePr>
        <p:xfrm>
          <a:off x="4969148" y="15875"/>
          <a:ext cx="2843212" cy="550863"/>
        </p:xfrm>
        <a:graphic>
          <a:graphicData uri="http://schemas.openxmlformats.org/presentationml/2006/ole">
            <p:oleObj spid="_x0000_s2068" name="Imagen de mapa de bits" r:id="rId4" imgW="1523810" imgH="714286" progId="PBrush">
              <p:embed/>
            </p:oleObj>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xmlns="" val="1226645907"/>
              </p:ext>
            </p:extLst>
          </p:nvPr>
        </p:nvGraphicFramePr>
        <p:xfrm>
          <a:off x="4716463" y="15875"/>
          <a:ext cx="2843212" cy="550863"/>
        </p:xfrm>
        <a:graphic>
          <a:graphicData uri="http://schemas.openxmlformats.org/presentationml/2006/ole">
            <p:oleObj spid="_x0000_s2069" name="Imagen de mapa de bits" r:id="rId5" imgW="1523810" imgH="714286" progId="PBrush">
              <p:embed/>
            </p:oleObj>
          </a:graphicData>
        </a:graphic>
      </p:graphicFrame>
    </p:spTree>
    <p:extLst>
      <p:ext uri="{BB962C8B-B14F-4D97-AF65-F5344CB8AC3E}">
        <p14:creationId xmlns:p14="http://schemas.microsoft.com/office/powerpoint/2010/main" xmlns="" val="375914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639" y="1700808"/>
            <a:ext cx="6723221"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4" name="13 Objeto"/>
          <p:cNvGraphicFramePr>
            <a:graphicFrameLocks noChangeAspect="1"/>
          </p:cNvGraphicFramePr>
          <p:nvPr>
            <p:extLst>
              <p:ext uri="{D42A27DB-BD31-4B8C-83A1-F6EECF244321}">
                <p14:modId xmlns:p14="http://schemas.microsoft.com/office/powerpoint/2010/main" xmlns="" val="2478022239"/>
              </p:ext>
            </p:extLst>
          </p:nvPr>
        </p:nvGraphicFramePr>
        <p:xfrm>
          <a:off x="4969148" y="15875"/>
          <a:ext cx="2843212" cy="550863"/>
        </p:xfrm>
        <a:graphic>
          <a:graphicData uri="http://schemas.openxmlformats.org/presentationml/2006/ole">
            <p:oleObj spid="_x0000_s3088" name="Imagen de mapa de bits" r:id="rId4" imgW="1523810" imgH="714286" progId="PBrush">
              <p:embed/>
            </p:oleObj>
          </a:graphicData>
        </a:graphic>
      </p:graphicFrame>
      <p:graphicFrame>
        <p:nvGraphicFramePr>
          <p:cNvPr id="15" name="14 Objeto"/>
          <p:cNvGraphicFramePr>
            <a:graphicFrameLocks noChangeAspect="1"/>
          </p:cNvGraphicFramePr>
          <p:nvPr>
            <p:extLst>
              <p:ext uri="{D42A27DB-BD31-4B8C-83A1-F6EECF244321}">
                <p14:modId xmlns:p14="http://schemas.microsoft.com/office/powerpoint/2010/main" xmlns="" val="2340613561"/>
              </p:ext>
            </p:extLst>
          </p:nvPr>
        </p:nvGraphicFramePr>
        <p:xfrm>
          <a:off x="4897140" y="15875"/>
          <a:ext cx="2843212" cy="550863"/>
        </p:xfrm>
        <a:graphic>
          <a:graphicData uri="http://schemas.openxmlformats.org/presentationml/2006/ole">
            <p:oleObj spid="_x0000_s3089" name="Imagen de mapa de bits" r:id="rId5" imgW="1523810" imgH="714286" progId="PBrush">
              <p:embed/>
            </p:oleObj>
          </a:graphicData>
        </a:graphic>
      </p:graphicFrame>
    </p:spTree>
    <p:extLst>
      <p:ext uri="{BB962C8B-B14F-4D97-AF65-F5344CB8AC3E}">
        <p14:creationId xmlns:p14="http://schemas.microsoft.com/office/powerpoint/2010/main" xmlns="" val="70435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MISIÓN</a:t>
            </a:r>
            <a:endParaRPr lang="es-EC" dirty="0"/>
          </a:p>
        </p:txBody>
      </p:sp>
      <p:sp>
        <p:nvSpPr>
          <p:cNvPr id="3" name="2 Marcador de contenido"/>
          <p:cNvSpPr>
            <a:spLocks noGrp="1"/>
          </p:cNvSpPr>
          <p:nvPr>
            <p:ph idx="1"/>
          </p:nvPr>
        </p:nvSpPr>
        <p:spPr/>
        <p:txBody>
          <a:bodyPr>
            <a:normAutofit lnSpcReduction="10000"/>
          </a:bodyPr>
          <a:lstStyle/>
          <a:p>
            <a:pPr algn="just"/>
            <a:r>
              <a:rPr lang="es-EC" dirty="0" smtClean="0"/>
              <a:t>Somos una organización líder a nivel nacional en la promoción y ejecución de programas de desarrollo social a bajo costo, ofrecemos asistencia técnica en las áreas de Educación Financiera, Educación para la salud, Crecimiento personal y Educación de Adultos contamos con instalaciones adecuadas, gente comprometida con la institución y usuarios satisfechos con el servicio.</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4232934518"/>
              </p:ext>
            </p:extLst>
          </p:nvPr>
        </p:nvGraphicFramePr>
        <p:xfrm>
          <a:off x="4932363" y="-171450"/>
          <a:ext cx="2808287" cy="820738"/>
        </p:xfrm>
        <a:graphic>
          <a:graphicData uri="http://schemas.openxmlformats.org/presentationml/2006/ole">
            <p:oleObj spid="_x0000_s67588" name="Imagen de mapa de bits" r:id="rId3" imgW="1523810" imgH="714286" progId="PBrush">
              <p:embed/>
            </p:oleObj>
          </a:graphicData>
        </a:graphic>
      </p:graphicFrame>
    </p:spTree>
    <p:extLst>
      <p:ext uri="{BB962C8B-B14F-4D97-AF65-F5344CB8AC3E}">
        <p14:creationId xmlns:p14="http://schemas.microsoft.com/office/powerpoint/2010/main" xmlns="" val="4212070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xmlns="" val="972936748"/>
              </p:ext>
            </p:extLst>
          </p:nvPr>
        </p:nvGraphicFramePr>
        <p:xfrm>
          <a:off x="4897140" y="15875"/>
          <a:ext cx="2843212" cy="550863"/>
        </p:xfrm>
        <a:graphic>
          <a:graphicData uri="http://schemas.openxmlformats.org/presentationml/2006/ole">
            <p:oleObj spid="_x0000_s7177" name="Imagen de mapa de bits" r:id="rId3" imgW="1523810" imgH="714286" progId="PBrush">
              <p:embed/>
            </p:oleObj>
          </a:graphicData>
        </a:graphic>
      </p:graphicFrame>
      <p:pic>
        <p:nvPicPr>
          <p:cNvPr id="7175"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9753" y="620688"/>
            <a:ext cx="5040560" cy="561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5610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1124744"/>
            <a:ext cx="7261973" cy="4807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3256255191"/>
              </p:ext>
            </p:extLst>
          </p:nvPr>
        </p:nvGraphicFramePr>
        <p:xfrm>
          <a:off x="5041156" y="15875"/>
          <a:ext cx="2843212" cy="550863"/>
        </p:xfrm>
        <a:graphic>
          <a:graphicData uri="http://schemas.openxmlformats.org/presentationml/2006/ole">
            <p:oleObj spid="_x0000_s5128" name="Imagen de mapa de bits" r:id="rId4" imgW="1523810" imgH="714286" progId="PBrush">
              <p:embed/>
            </p:oleObj>
          </a:graphicData>
        </a:graphic>
      </p:graphicFrame>
    </p:spTree>
    <p:extLst>
      <p:ext uri="{BB962C8B-B14F-4D97-AF65-F5344CB8AC3E}">
        <p14:creationId xmlns:p14="http://schemas.microsoft.com/office/powerpoint/2010/main" xmlns="" val="2665623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9720" y="908720"/>
            <a:ext cx="4844326" cy="5373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2882626757"/>
              </p:ext>
            </p:extLst>
          </p:nvPr>
        </p:nvGraphicFramePr>
        <p:xfrm>
          <a:off x="4969148" y="15875"/>
          <a:ext cx="2843212" cy="550863"/>
        </p:xfrm>
        <a:graphic>
          <a:graphicData uri="http://schemas.openxmlformats.org/presentationml/2006/ole">
            <p:oleObj spid="_x0000_s8200" name="Imagen de mapa de bits" r:id="rId4" imgW="1523810" imgH="714286" progId="PBrush">
              <p:embed/>
            </p:oleObj>
          </a:graphicData>
        </a:graphic>
      </p:graphicFrame>
    </p:spTree>
    <p:extLst>
      <p:ext uri="{BB962C8B-B14F-4D97-AF65-F5344CB8AC3E}">
        <p14:creationId xmlns:p14="http://schemas.microsoft.com/office/powerpoint/2010/main" xmlns="" val="1137172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7" y="1052736"/>
            <a:ext cx="7520731"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3702490660"/>
              </p:ext>
            </p:extLst>
          </p:nvPr>
        </p:nvGraphicFramePr>
        <p:xfrm>
          <a:off x="4969148" y="15875"/>
          <a:ext cx="2843212" cy="550863"/>
        </p:xfrm>
        <a:graphic>
          <a:graphicData uri="http://schemas.openxmlformats.org/presentationml/2006/ole">
            <p:oleObj spid="_x0000_s6152" name="Imagen de mapa de bits" r:id="rId4" imgW="1523810" imgH="714286" progId="PBrush">
              <p:embed/>
            </p:oleObj>
          </a:graphicData>
        </a:graphic>
      </p:graphicFrame>
    </p:spTree>
    <p:extLst>
      <p:ext uri="{BB962C8B-B14F-4D97-AF65-F5344CB8AC3E}">
        <p14:creationId xmlns:p14="http://schemas.microsoft.com/office/powerpoint/2010/main" xmlns="" val="3497448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620688"/>
            <a:ext cx="5443580"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2049793894"/>
              </p:ext>
            </p:extLst>
          </p:nvPr>
        </p:nvGraphicFramePr>
        <p:xfrm>
          <a:off x="4969148" y="0"/>
          <a:ext cx="2843212" cy="550863"/>
        </p:xfrm>
        <a:graphic>
          <a:graphicData uri="http://schemas.openxmlformats.org/presentationml/2006/ole">
            <p:oleObj spid="_x0000_s9224" name="Imagen de mapa de bits" r:id="rId4" imgW="1523810" imgH="714286" progId="PBrush">
              <p:embed/>
            </p:oleObj>
          </a:graphicData>
        </a:graphic>
      </p:graphicFrame>
    </p:spTree>
    <p:extLst>
      <p:ext uri="{BB962C8B-B14F-4D97-AF65-F5344CB8AC3E}">
        <p14:creationId xmlns:p14="http://schemas.microsoft.com/office/powerpoint/2010/main" xmlns="" val="2520405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ACTIVOS FIJOS</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933421078"/>
              </p:ext>
            </p:extLst>
          </p:nvPr>
        </p:nvGraphicFramePr>
        <p:xfrm>
          <a:off x="5004048" y="836712"/>
          <a:ext cx="2843212" cy="550863"/>
        </p:xfrm>
        <a:graphic>
          <a:graphicData uri="http://schemas.openxmlformats.org/presentationml/2006/ole">
            <p:oleObj spid="_x0000_s64518" name="Imagen de mapa de bits" r:id="rId3" imgW="1523810" imgH="714286" progId="PBrush">
              <p:embed/>
            </p:oleObj>
          </a:graphicData>
        </a:graphic>
      </p:graphicFrame>
    </p:spTree>
    <p:extLst>
      <p:ext uri="{BB962C8B-B14F-4D97-AF65-F5344CB8AC3E}">
        <p14:creationId xmlns:p14="http://schemas.microsoft.com/office/powerpoint/2010/main" xmlns="" val="2716219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xmlns="" val="4220789260"/>
              </p:ext>
            </p:extLst>
          </p:nvPr>
        </p:nvGraphicFramePr>
        <p:xfrm>
          <a:off x="5041156" y="15875"/>
          <a:ext cx="2843212" cy="550863"/>
        </p:xfrm>
        <a:graphic>
          <a:graphicData uri="http://schemas.openxmlformats.org/presentationml/2006/ole">
            <p:oleObj spid="_x0000_s10250" name="Imagen de mapa de bits" r:id="rId3" imgW="1523810" imgH="714286" progId="PBrush">
              <p:embed/>
            </p:oleObj>
          </a:graphicData>
        </a:graphic>
      </p:graphicFrame>
      <p:graphicFrame>
        <p:nvGraphicFramePr>
          <p:cNvPr id="2" name="1 Tabla"/>
          <p:cNvGraphicFramePr>
            <a:graphicFrameLocks noGrp="1"/>
          </p:cNvGraphicFramePr>
          <p:nvPr>
            <p:extLst>
              <p:ext uri="{D42A27DB-BD31-4B8C-83A1-F6EECF244321}">
                <p14:modId xmlns:p14="http://schemas.microsoft.com/office/powerpoint/2010/main" xmlns="" val="3816981312"/>
              </p:ext>
            </p:extLst>
          </p:nvPr>
        </p:nvGraphicFramePr>
        <p:xfrm>
          <a:off x="1864519" y="1412776"/>
          <a:ext cx="5515793" cy="4559147"/>
        </p:xfrm>
        <a:graphic>
          <a:graphicData uri="http://schemas.openxmlformats.org/drawingml/2006/table">
            <a:tbl>
              <a:tblPr firstRow="1" firstCol="1" bandRow="1">
                <a:tableStyleId>{5C22544A-7EE6-4342-B048-85BDC9FD1C3A}</a:tableStyleId>
              </a:tblPr>
              <a:tblGrid>
                <a:gridCol w="277838"/>
                <a:gridCol w="2678709"/>
                <a:gridCol w="804841"/>
                <a:gridCol w="677869"/>
                <a:gridCol w="1076536"/>
              </a:tblGrid>
              <a:tr h="449143">
                <a:tc>
                  <a:txBody>
                    <a:bodyPr/>
                    <a:lstStyle/>
                    <a:p>
                      <a:pPr algn="ctr">
                        <a:lnSpc>
                          <a:spcPct val="115000"/>
                        </a:lnSpc>
                        <a:spcAft>
                          <a:spcPts val="0"/>
                        </a:spcAft>
                        <a:tabLst>
                          <a:tab pos="901700" algn="l"/>
                        </a:tabLst>
                      </a:pPr>
                      <a:r>
                        <a:rPr lang="es-EC" sz="1000">
                          <a:effectLst/>
                        </a:rPr>
                        <a:t>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DESCRIPCIÓN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P/T</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ELAB.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OBSERVACIONES</a:t>
                      </a:r>
                      <a:endParaRPr lang="es-EC" sz="1100">
                        <a:effectLst/>
                        <a:latin typeface="Calibri"/>
                        <a:ea typeface="Calibri"/>
                        <a:cs typeface="Times New Roman"/>
                      </a:endParaRPr>
                    </a:p>
                  </a:txBody>
                  <a:tcPr marL="68580" marR="68580" marT="0" marB="0"/>
                </a:tc>
              </a:tr>
              <a:tr h="560271">
                <a:tc>
                  <a:txBody>
                    <a:bodyPr/>
                    <a:lstStyle/>
                    <a:p>
                      <a:pPr>
                        <a:lnSpc>
                          <a:spcPct val="115000"/>
                        </a:lnSpc>
                        <a:spcAft>
                          <a:spcPts val="0"/>
                        </a:spcAft>
                        <a:tabLst>
                          <a:tab pos="901700" algn="l"/>
                        </a:tabLst>
                      </a:pPr>
                      <a:r>
                        <a:rPr lang="es-EC" sz="1200">
                          <a:effectLst/>
                        </a:rPr>
                        <a:t>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Evaluar los procedimientos de control interno.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C.I.B</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817778">
                <a:tc>
                  <a:txBody>
                    <a:bodyPr/>
                    <a:lstStyle/>
                    <a:p>
                      <a:pPr>
                        <a:lnSpc>
                          <a:spcPct val="115000"/>
                        </a:lnSpc>
                        <a:spcAft>
                          <a:spcPts val="0"/>
                        </a:spcAft>
                        <a:tabLst>
                          <a:tab pos="901700" algn="l"/>
                        </a:tabLst>
                      </a:pPr>
                      <a:r>
                        <a:rPr lang="es-EC" sz="1200">
                          <a:effectLst/>
                        </a:rPr>
                        <a:t>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Solicitar al contador el libro mayor de activos fijos.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B3 </a:t>
                      </a:r>
                      <a:endParaRPr lang="es-EC" sz="1100">
                        <a:effectLst/>
                      </a:endParaRPr>
                    </a:p>
                    <a:p>
                      <a:pPr algn="ctr">
                        <a:lnSpc>
                          <a:spcPct val="115000"/>
                        </a:lnSpc>
                        <a:spcAft>
                          <a:spcPts val="0"/>
                        </a:spcAft>
                        <a:tabLst>
                          <a:tab pos="901700" algn="l"/>
                        </a:tabLst>
                      </a:pPr>
                      <a:r>
                        <a:rPr lang="es-EC" sz="1200">
                          <a:effectLst/>
                        </a:rPr>
                        <a:t>1/2 – 2/2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1096399">
                <a:tc>
                  <a:txBody>
                    <a:bodyPr/>
                    <a:lstStyle/>
                    <a:p>
                      <a:pPr>
                        <a:lnSpc>
                          <a:spcPct val="115000"/>
                        </a:lnSpc>
                        <a:spcAft>
                          <a:spcPts val="0"/>
                        </a:spcAft>
                        <a:tabLst>
                          <a:tab pos="901700" algn="l"/>
                        </a:tabLst>
                      </a:pPr>
                      <a:r>
                        <a:rPr lang="es-EC" sz="1200">
                          <a:effectLst/>
                        </a:rPr>
                        <a:t>3</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Preparar un resumen de activos fijos con los saldos respectivos y realizar una cédula sumaria.</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B2 </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817778">
                <a:tc>
                  <a:txBody>
                    <a:bodyPr/>
                    <a:lstStyle/>
                    <a:p>
                      <a:pPr>
                        <a:lnSpc>
                          <a:spcPct val="115000"/>
                        </a:lnSpc>
                        <a:spcAft>
                          <a:spcPts val="0"/>
                        </a:spcAft>
                        <a:tabLst>
                          <a:tab pos="901700" algn="l"/>
                        </a:tabLst>
                      </a:pPr>
                      <a:r>
                        <a:rPr lang="es-EC" sz="1200">
                          <a:effectLst/>
                        </a:rPr>
                        <a:t>4</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recálculos de las depreciaciones y preparar cédulas analíticas.</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B2.1 1/1</a:t>
                      </a:r>
                      <a:endParaRPr lang="es-EC" sz="1100">
                        <a:effectLst/>
                      </a:endParaRPr>
                    </a:p>
                    <a:p>
                      <a:pPr>
                        <a:lnSpc>
                          <a:spcPct val="115000"/>
                        </a:lnSpc>
                        <a:spcAft>
                          <a:spcPts val="0"/>
                        </a:spcAft>
                        <a:tabLst>
                          <a:tab pos="901700" algn="l"/>
                        </a:tabLst>
                      </a:pPr>
                      <a:r>
                        <a:rPr lang="es-EC" sz="1200">
                          <a:effectLst/>
                        </a:rPr>
                        <a:t>B2.2 1/1</a:t>
                      </a:r>
                      <a:endParaRPr lang="es-EC" sz="1100">
                        <a:effectLst/>
                      </a:endParaRPr>
                    </a:p>
                    <a:p>
                      <a:pPr>
                        <a:lnSpc>
                          <a:spcPct val="115000"/>
                        </a:lnSpc>
                        <a:spcAft>
                          <a:spcPts val="0"/>
                        </a:spcAft>
                        <a:tabLst>
                          <a:tab pos="901700" algn="l"/>
                        </a:tabLst>
                      </a:pPr>
                      <a:r>
                        <a:rPr lang="es-EC" sz="1200">
                          <a:effectLst/>
                        </a:rPr>
                        <a:t>B2.3 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817778">
                <a:tc>
                  <a:txBody>
                    <a:bodyPr/>
                    <a:lstStyle/>
                    <a:p>
                      <a:pPr>
                        <a:lnSpc>
                          <a:spcPct val="115000"/>
                        </a:lnSpc>
                        <a:spcAft>
                          <a:spcPts val="0"/>
                        </a:spcAft>
                        <a:tabLst>
                          <a:tab pos="901700" algn="l"/>
                        </a:tabLst>
                      </a:pPr>
                      <a:r>
                        <a:rPr lang="es-EC" sz="1200">
                          <a:effectLst/>
                        </a:rPr>
                        <a:t>5</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Comprobar que el gasto por depreciación se encuentre debidamente contabilizado.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B3</a:t>
                      </a:r>
                      <a:endParaRPr lang="es-EC" sz="1100">
                        <a:effectLst/>
                      </a:endParaRPr>
                    </a:p>
                    <a:p>
                      <a:pPr algn="ctr">
                        <a:lnSpc>
                          <a:spcPct val="115000"/>
                        </a:lnSpc>
                        <a:spcAft>
                          <a:spcPts val="0"/>
                        </a:spcAft>
                        <a:tabLst>
                          <a:tab pos="901700" algn="l"/>
                        </a:tabLst>
                      </a:pPr>
                      <a:r>
                        <a:rPr lang="es-EC" sz="1200">
                          <a:effectLst/>
                        </a:rPr>
                        <a:t>1/2 - 2/2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dirty="0">
                          <a:effectLst/>
                        </a:rPr>
                        <a:t> </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160616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1052736"/>
            <a:ext cx="7104690"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3022766964"/>
              </p:ext>
            </p:extLst>
          </p:nvPr>
        </p:nvGraphicFramePr>
        <p:xfrm>
          <a:off x="4969148" y="15875"/>
          <a:ext cx="2843212" cy="550863"/>
        </p:xfrm>
        <a:graphic>
          <a:graphicData uri="http://schemas.openxmlformats.org/presentationml/2006/ole">
            <p:oleObj spid="_x0000_s11271" name="Imagen de mapa de bits" r:id="rId4" imgW="1523810" imgH="714286" progId="PBrush">
              <p:embed/>
            </p:oleObj>
          </a:graphicData>
        </a:graphic>
      </p:graphicFrame>
    </p:spTree>
    <p:extLst>
      <p:ext uri="{BB962C8B-B14F-4D97-AF65-F5344CB8AC3E}">
        <p14:creationId xmlns:p14="http://schemas.microsoft.com/office/powerpoint/2010/main" xmlns="" val="4133718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647" y="908720"/>
            <a:ext cx="6828965"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2119195042"/>
              </p:ext>
            </p:extLst>
          </p:nvPr>
        </p:nvGraphicFramePr>
        <p:xfrm>
          <a:off x="4969148" y="15875"/>
          <a:ext cx="2843212" cy="550863"/>
        </p:xfrm>
        <a:graphic>
          <a:graphicData uri="http://schemas.openxmlformats.org/presentationml/2006/ole">
            <p:oleObj spid="_x0000_s12295" name="Imagen de mapa de bits" r:id="rId4" imgW="1523810" imgH="714286" progId="PBrush">
              <p:embed/>
            </p:oleObj>
          </a:graphicData>
        </a:graphic>
      </p:graphicFrame>
    </p:spTree>
    <p:extLst>
      <p:ext uri="{BB962C8B-B14F-4D97-AF65-F5344CB8AC3E}">
        <p14:creationId xmlns:p14="http://schemas.microsoft.com/office/powerpoint/2010/main" xmlns="" val="3539511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764704"/>
            <a:ext cx="4968552" cy="5471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4284527802"/>
              </p:ext>
            </p:extLst>
          </p:nvPr>
        </p:nvGraphicFramePr>
        <p:xfrm>
          <a:off x="4969148" y="15875"/>
          <a:ext cx="2843212" cy="550863"/>
        </p:xfrm>
        <a:graphic>
          <a:graphicData uri="http://schemas.openxmlformats.org/presentationml/2006/ole">
            <p:oleObj spid="_x0000_s13319" name="Imagen de mapa de bits" r:id="rId4" imgW="1523810" imgH="714286" progId="PBrush">
              <p:embed/>
            </p:oleObj>
          </a:graphicData>
        </a:graphic>
      </p:graphicFrame>
    </p:spTree>
    <p:extLst>
      <p:ext uri="{BB962C8B-B14F-4D97-AF65-F5344CB8AC3E}">
        <p14:creationId xmlns:p14="http://schemas.microsoft.com/office/powerpoint/2010/main" xmlns="" val="45155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980728"/>
            <a:ext cx="7024744" cy="1143000"/>
          </a:xfrm>
        </p:spPr>
        <p:txBody>
          <a:bodyPr/>
          <a:lstStyle/>
          <a:p>
            <a:r>
              <a:rPr lang="es-EC" dirty="0" smtClean="0"/>
              <a:t>VISIÓN</a:t>
            </a:r>
            <a:endParaRPr lang="es-EC" dirty="0"/>
          </a:p>
        </p:txBody>
      </p:sp>
      <p:sp>
        <p:nvSpPr>
          <p:cNvPr id="3" name="2 Marcador de contenido"/>
          <p:cNvSpPr>
            <a:spLocks noGrp="1"/>
          </p:cNvSpPr>
          <p:nvPr>
            <p:ph idx="1"/>
          </p:nvPr>
        </p:nvSpPr>
        <p:spPr/>
        <p:txBody>
          <a:bodyPr/>
          <a:lstStyle/>
          <a:p>
            <a:pPr algn="just"/>
            <a:r>
              <a:rPr lang="es-EC" dirty="0" smtClean="0"/>
              <a:t>Contribuimos efectiva y sostenidamente con programas de desarrollo para promover un proceso de cambio positivo y progresivo en la condición económica y social de las mujeres y sus familias en el área rural y urbano marginal del país, apoyamos sus acciones autónomas, en busca de un empoderamiento que afiance su autoestima.</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4232934518"/>
              </p:ext>
            </p:extLst>
          </p:nvPr>
        </p:nvGraphicFramePr>
        <p:xfrm>
          <a:off x="4932363" y="-171450"/>
          <a:ext cx="2808287" cy="820738"/>
        </p:xfrm>
        <a:graphic>
          <a:graphicData uri="http://schemas.openxmlformats.org/presentationml/2006/ole">
            <p:oleObj spid="_x0000_s68612" name="Imagen de mapa de bits" r:id="rId3" imgW="1523810" imgH="714286" progId="PBrush">
              <p:embed/>
            </p:oleObj>
          </a:graphicData>
        </a:graphic>
      </p:graphicFrame>
    </p:spTree>
    <p:extLst>
      <p:ext uri="{BB962C8B-B14F-4D97-AF65-F5344CB8AC3E}">
        <p14:creationId xmlns:p14="http://schemas.microsoft.com/office/powerpoint/2010/main" xmlns="" val="822016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CLIENTES</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934290501"/>
              </p:ext>
            </p:extLst>
          </p:nvPr>
        </p:nvGraphicFramePr>
        <p:xfrm>
          <a:off x="4932040" y="980728"/>
          <a:ext cx="2843212" cy="550863"/>
        </p:xfrm>
        <a:graphic>
          <a:graphicData uri="http://schemas.openxmlformats.org/presentationml/2006/ole">
            <p:oleObj spid="_x0000_s65542" name="Imagen de mapa de bits" r:id="rId3" imgW="1523810" imgH="714286" progId="PBrush">
              <p:embed/>
            </p:oleObj>
          </a:graphicData>
        </a:graphic>
      </p:graphicFrame>
    </p:spTree>
    <p:extLst>
      <p:ext uri="{BB962C8B-B14F-4D97-AF65-F5344CB8AC3E}">
        <p14:creationId xmlns:p14="http://schemas.microsoft.com/office/powerpoint/2010/main" xmlns="" val="1085362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xmlns="" val="1169456341"/>
              </p:ext>
            </p:extLst>
          </p:nvPr>
        </p:nvGraphicFramePr>
        <p:xfrm>
          <a:off x="5041156" y="15875"/>
          <a:ext cx="2843212" cy="550863"/>
        </p:xfrm>
        <a:graphic>
          <a:graphicData uri="http://schemas.openxmlformats.org/presentationml/2006/ole">
            <p:oleObj spid="_x0000_s14344" name="Imagen de mapa de bits" r:id="rId3" imgW="1523810" imgH="714286" progId="PBrush">
              <p:embed/>
            </p:oleObj>
          </a:graphicData>
        </a:graphic>
      </p:graphicFrame>
      <p:graphicFrame>
        <p:nvGraphicFramePr>
          <p:cNvPr id="2" name="1 Tabla"/>
          <p:cNvGraphicFramePr>
            <a:graphicFrameLocks noGrp="1"/>
          </p:cNvGraphicFramePr>
          <p:nvPr>
            <p:extLst>
              <p:ext uri="{D42A27DB-BD31-4B8C-83A1-F6EECF244321}">
                <p14:modId xmlns:p14="http://schemas.microsoft.com/office/powerpoint/2010/main" xmlns="" val="3904760603"/>
              </p:ext>
            </p:extLst>
          </p:nvPr>
        </p:nvGraphicFramePr>
        <p:xfrm>
          <a:off x="1835696" y="1628800"/>
          <a:ext cx="5472608" cy="3744416"/>
        </p:xfrm>
        <a:graphic>
          <a:graphicData uri="http://schemas.openxmlformats.org/drawingml/2006/table">
            <a:tbl>
              <a:tblPr firstRow="1" firstCol="1" bandRow="1">
                <a:tableStyleId>{5C22544A-7EE6-4342-B048-85BDC9FD1C3A}</a:tableStyleId>
              </a:tblPr>
              <a:tblGrid>
                <a:gridCol w="275662"/>
                <a:gridCol w="2657737"/>
                <a:gridCol w="798540"/>
                <a:gridCol w="672562"/>
                <a:gridCol w="1068107"/>
              </a:tblGrid>
              <a:tr h="528176">
                <a:tc>
                  <a:txBody>
                    <a:bodyPr/>
                    <a:lstStyle/>
                    <a:p>
                      <a:pPr algn="ctr">
                        <a:lnSpc>
                          <a:spcPct val="115000"/>
                        </a:lnSpc>
                        <a:spcAft>
                          <a:spcPts val="0"/>
                        </a:spcAft>
                        <a:tabLst>
                          <a:tab pos="901700" algn="l"/>
                        </a:tabLst>
                      </a:pPr>
                      <a:r>
                        <a:rPr lang="es-EC" sz="1000">
                          <a:effectLst/>
                        </a:rPr>
                        <a:t>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DESCRIPCIÓN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P/T</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ELAB.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OBSERVACIONES</a:t>
                      </a:r>
                      <a:endParaRPr lang="es-EC" sz="1100">
                        <a:effectLst/>
                        <a:latin typeface="Calibri"/>
                        <a:ea typeface="Calibri"/>
                        <a:cs typeface="Times New Roman"/>
                      </a:endParaRPr>
                    </a:p>
                  </a:txBody>
                  <a:tcPr marL="68580" marR="68580" marT="0" marB="0"/>
                </a:tc>
              </a:tr>
              <a:tr h="658858">
                <a:tc>
                  <a:txBody>
                    <a:bodyPr/>
                    <a:lstStyle/>
                    <a:p>
                      <a:pPr>
                        <a:lnSpc>
                          <a:spcPct val="115000"/>
                        </a:lnSpc>
                        <a:spcAft>
                          <a:spcPts val="0"/>
                        </a:spcAft>
                        <a:tabLst>
                          <a:tab pos="901700" algn="l"/>
                        </a:tabLst>
                      </a:pPr>
                      <a:r>
                        <a:rPr lang="es-EC" sz="1200">
                          <a:effectLst/>
                        </a:rPr>
                        <a:t>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Evaluar los procedimientos de control interno.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C.I.C</a:t>
                      </a:r>
                      <a:endParaRPr lang="es-EC" sz="1100">
                        <a:effectLst/>
                      </a:endParaRPr>
                    </a:p>
                    <a:p>
                      <a:pPr>
                        <a:lnSpc>
                          <a:spcPct val="115000"/>
                        </a:lnSpc>
                        <a:spcAft>
                          <a:spcPts val="0"/>
                        </a:spcAft>
                        <a:tabLst>
                          <a:tab pos="901700" algn="l"/>
                        </a:tabLst>
                      </a:pPr>
                      <a:r>
                        <a:rPr lang="es-EC" sz="1200">
                          <a:effectLst/>
                        </a:rPr>
                        <a:t>1/2 - 2/2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dirty="0">
                          <a:effectLst/>
                        </a:rPr>
                        <a:t> </a:t>
                      </a:r>
                      <a:endParaRPr lang="es-EC" sz="1100" dirty="0">
                        <a:effectLst/>
                      </a:endParaRPr>
                    </a:p>
                    <a:p>
                      <a:pPr algn="ctr">
                        <a:lnSpc>
                          <a:spcPct val="115000"/>
                        </a:lnSpc>
                        <a:spcAft>
                          <a:spcPts val="0"/>
                        </a:spcAft>
                        <a:tabLst>
                          <a:tab pos="901700" algn="l"/>
                        </a:tabLst>
                      </a:pPr>
                      <a:r>
                        <a:rPr lang="es-EC" sz="1200" dirty="0">
                          <a:effectLst/>
                        </a:rPr>
                        <a:t>JCH</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961677">
                <a:tc>
                  <a:txBody>
                    <a:bodyPr/>
                    <a:lstStyle/>
                    <a:p>
                      <a:pPr>
                        <a:lnSpc>
                          <a:spcPct val="115000"/>
                        </a:lnSpc>
                        <a:spcAft>
                          <a:spcPts val="0"/>
                        </a:spcAft>
                        <a:tabLst>
                          <a:tab pos="901700" algn="l"/>
                        </a:tabLst>
                      </a:pPr>
                      <a:r>
                        <a:rPr lang="es-EC" sz="1200">
                          <a:effectLst/>
                        </a:rPr>
                        <a:t>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Solicitar al contador el libro mayor de la cuenta clientes.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C1 </a:t>
                      </a:r>
                      <a:endParaRPr lang="es-EC" sz="1100">
                        <a:effectLst/>
                      </a:endParaRPr>
                    </a:p>
                    <a:p>
                      <a:pPr algn="ctr">
                        <a:lnSpc>
                          <a:spcPct val="115000"/>
                        </a:lnSpc>
                        <a:spcAft>
                          <a:spcPts val="0"/>
                        </a:spcAft>
                        <a:tabLst>
                          <a:tab pos="901700" algn="l"/>
                        </a:tabLst>
                      </a:pPr>
                      <a:r>
                        <a:rPr lang="es-EC" sz="1200">
                          <a:effectLst/>
                        </a:rPr>
                        <a:t>1/2 – 2/2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961677">
                <a:tc>
                  <a:txBody>
                    <a:bodyPr/>
                    <a:lstStyle/>
                    <a:p>
                      <a:pPr>
                        <a:lnSpc>
                          <a:spcPct val="115000"/>
                        </a:lnSpc>
                        <a:spcAft>
                          <a:spcPts val="0"/>
                        </a:spcAft>
                        <a:tabLst>
                          <a:tab pos="901700" algn="l"/>
                        </a:tabLst>
                      </a:pPr>
                      <a:r>
                        <a:rPr lang="es-EC" sz="1200">
                          <a:effectLst/>
                        </a:rPr>
                        <a:t>3</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confirmaciones de saldo a los clientes.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C2 </a:t>
                      </a:r>
                      <a:endParaRPr lang="es-EC" sz="1100">
                        <a:effectLst/>
                      </a:endParaRPr>
                    </a:p>
                    <a:p>
                      <a:pPr algn="ctr">
                        <a:lnSpc>
                          <a:spcPct val="115000"/>
                        </a:lnSpc>
                        <a:spcAft>
                          <a:spcPts val="0"/>
                        </a:spcAft>
                        <a:tabLst>
                          <a:tab pos="901700" algn="l"/>
                        </a:tabLst>
                      </a:pPr>
                      <a:r>
                        <a:rPr lang="es-EC" sz="1200">
                          <a:effectLst/>
                        </a:rPr>
                        <a:t>1/13-13/13</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634028">
                <a:tc>
                  <a:txBody>
                    <a:bodyPr/>
                    <a:lstStyle/>
                    <a:p>
                      <a:pPr>
                        <a:lnSpc>
                          <a:spcPct val="115000"/>
                        </a:lnSpc>
                        <a:spcAft>
                          <a:spcPts val="0"/>
                        </a:spcAft>
                        <a:tabLst>
                          <a:tab pos="901700" algn="l"/>
                        </a:tabLst>
                      </a:pPr>
                      <a:r>
                        <a:rPr lang="es-EC" sz="1200">
                          <a:effectLst/>
                        </a:rPr>
                        <a:t>4</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Elaborar las cédulas analíticas y sub-analíticas pertinentes.</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C3 1/1</a:t>
                      </a:r>
                      <a:endParaRPr lang="es-EC" sz="1100">
                        <a:effectLst/>
                      </a:endParaRPr>
                    </a:p>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dirty="0">
                          <a:effectLst/>
                        </a:rPr>
                        <a:t> </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2399817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692695"/>
            <a:ext cx="4464496" cy="5651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xmlns="" val="3617972999"/>
              </p:ext>
            </p:extLst>
          </p:nvPr>
        </p:nvGraphicFramePr>
        <p:xfrm>
          <a:off x="4897140" y="15875"/>
          <a:ext cx="2843212" cy="550863"/>
        </p:xfrm>
        <a:graphic>
          <a:graphicData uri="http://schemas.openxmlformats.org/presentationml/2006/ole">
            <p:oleObj spid="_x0000_s15367" name="Imagen de mapa de bits" r:id="rId4" imgW="1523810" imgH="714286" progId="PBrush">
              <p:embed/>
            </p:oleObj>
          </a:graphicData>
        </a:graphic>
      </p:graphicFrame>
    </p:spTree>
    <p:extLst>
      <p:ext uri="{BB962C8B-B14F-4D97-AF65-F5344CB8AC3E}">
        <p14:creationId xmlns:p14="http://schemas.microsoft.com/office/powerpoint/2010/main" xmlns="" val="665347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xmlns="" val="3762404650"/>
              </p:ext>
            </p:extLst>
          </p:nvPr>
        </p:nvGraphicFramePr>
        <p:xfrm>
          <a:off x="5041156" y="15875"/>
          <a:ext cx="2843212" cy="550863"/>
        </p:xfrm>
        <a:graphic>
          <a:graphicData uri="http://schemas.openxmlformats.org/presentationml/2006/ole">
            <p:oleObj spid="_x0000_s16393" name="Imagen de mapa de bits" r:id="rId3" imgW="1523810" imgH="714286" progId="PBrush">
              <p:embed/>
            </p:oleObj>
          </a:graphicData>
        </a:graphic>
      </p:graphicFrame>
      <p:pic>
        <p:nvPicPr>
          <p:cNvPr id="1639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9752" y="692696"/>
            <a:ext cx="4464496" cy="551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1657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052736"/>
            <a:ext cx="7076648"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94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548680"/>
            <a:ext cx="4688991"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67794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CUENTAS POR PAGAR</a:t>
            </a:r>
            <a:endParaRPr lang="es-EC" dirty="0"/>
          </a:p>
        </p:txBody>
      </p:sp>
      <p:graphicFrame>
        <p:nvGraphicFramePr>
          <p:cNvPr id="92162" name="Object 2"/>
          <p:cNvGraphicFramePr>
            <a:graphicFrameLocks noChangeAspect="1"/>
          </p:cNvGraphicFramePr>
          <p:nvPr/>
        </p:nvGraphicFramePr>
        <p:xfrm>
          <a:off x="4857752" y="1000108"/>
          <a:ext cx="2870200" cy="546100"/>
        </p:xfrm>
        <a:graphic>
          <a:graphicData uri="http://schemas.openxmlformats.org/presentationml/2006/ole">
            <p:oleObj spid="_x0000_s92162" name="Imagen de mapa de bits" r:id="rId3" imgW="1523810" imgH="714286" progId="PBrush">
              <p:embed/>
            </p:oleObj>
          </a:graphicData>
        </a:graphic>
      </p:graphicFrame>
    </p:spTree>
    <p:extLst>
      <p:ext uri="{BB962C8B-B14F-4D97-AF65-F5344CB8AC3E}">
        <p14:creationId xmlns:p14="http://schemas.microsoft.com/office/powerpoint/2010/main" xmlns="" val="2022443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2759330530"/>
              </p:ext>
            </p:extLst>
          </p:nvPr>
        </p:nvGraphicFramePr>
        <p:xfrm>
          <a:off x="1864519" y="1484784"/>
          <a:ext cx="5515793" cy="4290479"/>
        </p:xfrm>
        <a:graphic>
          <a:graphicData uri="http://schemas.openxmlformats.org/drawingml/2006/table">
            <a:tbl>
              <a:tblPr firstRow="1" firstCol="1" bandRow="1">
                <a:tableStyleId>{5C22544A-7EE6-4342-B048-85BDC9FD1C3A}</a:tableStyleId>
              </a:tblPr>
              <a:tblGrid>
                <a:gridCol w="277838"/>
                <a:gridCol w="2678709"/>
                <a:gridCol w="804841"/>
                <a:gridCol w="677869"/>
                <a:gridCol w="1076536"/>
              </a:tblGrid>
              <a:tr h="479364">
                <a:tc>
                  <a:txBody>
                    <a:bodyPr/>
                    <a:lstStyle/>
                    <a:p>
                      <a:pPr algn="ctr">
                        <a:lnSpc>
                          <a:spcPct val="115000"/>
                        </a:lnSpc>
                        <a:spcAft>
                          <a:spcPts val="0"/>
                        </a:spcAft>
                        <a:tabLst>
                          <a:tab pos="901700" algn="l"/>
                        </a:tabLst>
                      </a:pPr>
                      <a:r>
                        <a:rPr lang="es-EC" sz="1000" dirty="0">
                          <a:effectLst/>
                        </a:rPr>
                        <a:t>N</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DESCRIPCIÓN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P/T</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ELAB.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OBSERVACIONES</a:t>
                      </a:r>
                      <a:endParaRPr lang="es-EC" sz="1100">
                        <a:effectLst/>
                        <a:latin typeface="Calibri"/>
                        <a:ea typeface="Calibri"/>
                        <a:cs typeface="Times New Roman"/>
                      </a:endParaRPr>
                    </a:p>
                  </a:txBody>
                  <a:tcPr marL="68580" marR="68580" marT="0" marB="0"/>
                </a:tc>
              </a:tr>
              <a:tr h="597970">
                <a:tc>
                  <a:txBody>
                    <a:bodyPr/>
                    <a:lstStyle/>
                    <a:p>
                      <a:pPr>
                        <a:lnSpc>
                          <a:spcPct val="115000"/>
                        </a:lnSpc>
                        <a:spcAft>
                          <a:spcPts val="0"/>
                        </a:spcAft>
                        <a:tabLst>
                          <a:tab pos="901700" algn="l"/>
                        </a:tabLst>
                      </a:pPr>
                      <a:r>
                        <a:rPr lang="es-EC" sz="1200">
                          <a:effectLst/>
                        </a:rPr>
                        <a:t>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Evaluar los procedimientos de control interno.</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C.I.AA</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endParaRPr>
                    </a:p>
                    <a:p>
                      <a:pP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1170171">
                <a:tc>
                  <a:txBody>
                    <a:bodyPr/>
                    <a:lstStyle/>
                    <a:p>
                      <a:pPr>
                        <a:lnSpc>
                          <a:spcPct val="115000"/>
                        </a:lnSpc>
                        <a:spcAft>
                          <a:spcPts val="0"/>
                        </a:spcAft>
                        <a:tabLst>
                          <a:tab pos="901700" algn="l"/>
                        </a:tabLst>
                      </a:pPr>
                      <a:r>
                        <a:rPr lang="es-EC" sz="1200">
                          <a:effectLst/>
                        </a:rPr>
                        <a:t>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confirmaciones de saldos.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AA1</a:t>
                      </a:r>
                      <a:endParaRPr lang="es-EC" sz="1100">
                        <a:effectLst/>
                      </a:endParaRPr>
                    </a:p>
                    <a:p>
                      <a:pPr algn="ctr">
                        <a:lnSpc>
                          <a:spcPct val="115000"/>
                        </a:lnSpc>
                        <a:spcAft>
                          <a:spcPts val="0"/>
                        </a:spcAft>
                        <a:tabLst>
                          <a:tab pos="901700" algn="l"/>
                        </a:tabLst>
                      </a:pPr>
                      <a:r>
                        <a:rPr lang="es-EC" sz="1200">
                          <a:effectLst/>
                        </a:rPr>
                        <a:t>1/1 – AA1.1 1/1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1170171">
                <a:tc>
                  <a:txBody>
                    <a:bodyPr/>
                    <a:lstStyle/>
                    <a:p>
                      <a:pPr>
                        <a:lnSpc>
                          <a:spcPct val="115000"/>
                        </a:lnSpc>
                        <a:spcAft>
                          <a:spcPts val="0"/>
                        </a:spcAft>
                        <a:tabLst>
                          <a:tab pos="901700" algn="l"/>
                        </a:tabLst>
                      </a:pPr>
                      <a:r>
                        <a:rPr lang="es-EC" sz="1200">
                          <a:effectLst/>
                        </a:rPr>
                        <a:t>3</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Preparar un resumen cuentas por pagar con los respectivos saldos y realizar una cédula sumaria.</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AA2</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872803">
                <a:tc>
                  <a:txBody>
                    <a:bodyPr/>
                    <a:lstStyle/>
                    <a:p>
                      <a:pPr>
                        <a:lnSpc>
                          <a:spcPct val="115000"/>
                        </a:lnSpc>
                        <a:spcAft>
                          <a:spcPts val="0"/>
                        </a:spcAft>
                        <a:tabLst>
                          <a:tab pos="901700" algn="l"/>
                        </a:tabLst>
                      </a:pPr>
                      <a:r>
                        <a:rPr lang="es-EC" sz="1200">
                          <a:effectLst/>
                        </a:rPr>
                        <a:t>4</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Realizar cédulas sub analíticas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AA2.1</a:t>
                      </a:r>
                      <a:endParaRPr lang="es-EC" sz="1100">
                        <a:effectLst/>
                      </a:endParaRPr>
                    </a:p>
                    <a:p>
                      <a:pPr algn="ctr">
                        <a:lnSpc>
                          <a:spcPct val="115000"/>
                        </a:lnSpc>
                        <a:spcAft>
                          <a:spcPts val="0"/>
                        </a:spcAft>
                        <a:tabLst>
                          <a:tab pos="901700" algn="l"/>
                        </a:tabLst>
                      </a:pPr>
                      <a:r>
                        <a:rPr lang="es-EC" sz="1200">
                          <a:effectLst/>
                        </a:rPr>
                        <a:t>1/4 – 4/4</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dirty="0">
                          <a:effectLst/>
                        </a:rPr>
                        <a:t> </a:t>
                      </a:r>
                      <a:endParaRPr lang="es-EC" sz="1100" dirty="0">
                        <a:effectLst/>
                        <a:latin typeface="Calibri"/>
                        <a:ea typeface="Calibri"/>
                        <a:cs typeface="Times New Roman"/>
                      </a:endParaRPr>
                    </a:p>
                  </a:txBody>
                  <a:tcPr marL="68580" marR="68580" marT="0" marB="0"/>
                </a:tc>
              </a:tr>
            </a:tbl>
          </a:graphicData>
        </a:graphic>
      </p:graphicFrame>
      <p:graphicFrame>
        <p:nvGraphicFramePr>
          <p:cNvPr id="93186" name="Object 2"/>
          <p:cNvGraphicFramePr>
            <a:graphicFrameLocks noChangeAspect="1"/>
          </p:cNvGraphicFramePr>
          <p:nvPr/>
        </p:nvGraphicFramePr>
        <p:xfrm>
          <a:off x="4851400" y="0"/>
          <a:ext cx="2870200" cy="546100"/>
        </p:xfrm>
        <a:graphic>
          <a:graphicData uri="http://schemas.openxmlformats.org/presentationml/2006/ole">
            <p:oleObj spid="_x0000_s93186" name="Imagen de mapa de bits" r:id="rId3" imgW="1523810" imgH="714286" progId="PBrush">
              <p:embed/>
            </p:oleObj>
          </a:graphicData>
        </a:graphic>
      </p:graphicFrame>
    </p:spTree>
    <p:extLst>
      <p:ext uri="{BB962C8B-B14F-4D97-AF65-F5344CB8AC3E}">
        <p14:creationId xmlns:p14="http://schemas.microsoft.com/office/powerpoint/2010/main" xmlns="" val="866603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87824" y="908720"/>
            <a:ext cx="3992770"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4210" name="Object 2"/>
          <p:cNvGraphicFramePr>
            <a:graphicFrameLocks noChangeAspect="1"/>
          </p:cNvGraphicFramePr>
          <p:nvPr/>
        </p:nvGraphicFramePr>
        <p:xfrm>
          <a:off x="4851400" y="0"/>
          <a:ext cx="2870200" cy="546100"/>
        </p:xfrm>
        <a:graphic>
          <a:graphicData uri="http://schemas.openxmlformats.org/presentationml/2006/ole">
            <p:oleObj spid="_x0000_s94210" name="Imagen de mapa de bits" r:id="rId5" imgW="1523810" imgH="714286" progId="PBrush">
              <p:embed/>
            </p:oleObj>
          </a:graphicData>
        </a:graphic>
      </p:graphicFrame>
    </p:spTree>
    <p:extLst>
      <p:ext uri="{BB962C8B-B14F-4D97-AF65-F5344CB8AC3E}">
        <p14:creationId xmlns:p14="http://schemas.microsoft.com/office/powerpoint/2010/main" xmlns="" val="230826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728" y="764704"/>
            <a:ext cx="4968552" cy="5414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5234" name="Object 2"/>
          <p:cNvGraphicFramePr>
            <a:graphicFrameLocks noChangeAspect="1"/>
          </p:cNvGraphicFramePr>
          <p:nvPr/>
        </p:nvGraphicFramePr>
        <p:xfrm>
          <a:off x="4851400" y="0"/>
          <a:ext cx="2870200" cy="546100"/>
        </p:xfrm>
        <a:graphic>
          <a:graphicData uri="http://schemas.openxmlformats.org/presentationml/2006/ole">
            <p:oleObj spid="_x0000_s95234" name="Imagen de mapa de bits" r:id="rId4" imgW="1523810" imgH="714286" progId="PBrush">
              <p:embed/>
            </p:oleObj>
          </a:graphicData>
        </a:graphic>
      </p:graphicFrame>
    </p:spTree>
    <p:extLst>
      <p:ext uri="{BB962C8B-B14F-4D97-AF65-F5344CB8AC3E}">
        <p14:creationId xmlns:p14="http://schemas.microsoft.com/office/powerpoint/2010/main" xmlns="" val="411203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ACTIVIDADES PRINCIPALES</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1393264047"/>
              </p:ext>
            </p:extLst>
          </p:nvPr>
        </p:nvGraphicFramePr>
        <p:xfrm>
          <a:off x="4860032" y="548680"/>
          <a:ext cx="2952328" cy="863600"/>
        </p:xfrm>
        <a:graphic>
          <a:graphicData uri="http://schemas.openxmlformats.org/presentationml/2006/ole">
            <p:oleObj spid="_x0000_s49159" name="Imagen de mapa de bits" r:id="rId3" imgW="1523810" imgH="714286" progId="PBrush">
              <p:embed/>
            </p:oleObj>
          </a:graphicData>
        </a:graphic>
      </p:graphicFrame>
    </p:spTree>
    <p:extLst>
      <p:ext uri="{BB962C8B-B14F-4D97-AF65-F5344CB8AC3E}">
        <p14:creationId xmlns:p14="http://schemas.microsoft.com/office/powerpoint/2010/main" xmlns="" val="14312251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648" y="1700808"/>
            <a:ext cx="6336704" cy="3413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6258" name="Object 2"/>
          <p:cNvGraphicFramePr>
            <a:graphicFrameLocks noChangeAspect="1"/>
          </p:cNvGraphicFramePr>
          <p:nvPr/>
        </p:nvGraphicFramePr>
        <p:xfrm>
          <a:off x="4851400" y="0"/>
          <a:ext cx="2870200" cy="546100"/>
        </p:xfrm>
        <a:graphic>
          <a:graphicData uri="http://schemas.openxmlformats.org/presentationml/2006/ole">
            <p:oleObj spid="_x0000_s96258" name="Imagen de mapa de bits" r:id="rId4" imgW="1523810" imgH="714286" progId="PBrush">
              <p:embed/>
            </p:oleObj>
          </a:graphicData>
        </a:graphic>
      </p:graphicFrame>
    </p:spTree>
    <p:extLst>
      <p:ext uri="{BB962C8B-B14F-4D97-AF65-F5344CB8AC3E}">
        <p14:creationId xmlns:p14="http://schemas.microsoft.com/office/powerpoint/2010/main" xmlns="" val="31755633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INGRESOS</a:t>
            </a:r>
            <a:endParaRPr lang="es-EC" dirty="0"/>
          </a:p>
        </p:txBody>
      </p:sp>
      <p:graphicFrame>
        <p:nvGraphicFramePr>
          <p:cNvPr id="97282" name="Object 2"/>
          <p:cNvGraphicFramePr>
            <a:graphicFrameLocks noChangeAspect="1"/>
          </p:cNvGraphicFramePr>
          <p:nvPr/>
        </p:nvGraphicFramePr>
        <p:xfrm>
          <a:off x="5000628" y="714356"/>
          <a:ext cx="2870200" cy="546100"/>
        </p:xfrm>
        <a:graphic>
          <a:graphicData uri="http://schemas.openxmlformats.org/presentationml/2006/ole">
            <p:oleObj spid="_x0000_s97282" name="Imagen de mapa de bits" r:id="rId3" imgW="1523810" imgH="714286" progId="PBrush">
              <p:embed/>
            </p:oleObj>
          </a:graphicData>
        </a:graphic>
      </p:graphicFrame>
    </p:spTree>
    <p:extLst>
      <p:ext uri="{BB962C8B-B14F-4D97-AF65-F5344CB8AC3E}">
        <p14:creationId xmlns:p14="http://schemas.microsoft.com/office/powerpoint/2010/main" xmlns="" val="1202160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1124702903"/>
              </p:ext>
            </p:extLst>
          </p:nvPr>
        </p:nvGraphicFramePr>
        <p:xfrm>
          <a:off x="1619673" y="1844823"/>
          <a:ext cx="5904656" cy="4104458"/>
        </p:xfrm>
        <a:graphic>
          <a:graphicData uri="http://schemas.openxmlformats.org/drawingml/2006/table">
            <a:tbl>
              <a:tblPr firstRow="1" firstCol="1" bandRow="1">
                <a:tableStyleId>{5C22544A-7EE6-4342-B048-85BDC9FD1C3A}</a:tableStyleId>
              </a:tblPr>
              <a:tblGrid>
                <a:gridCol w="297425"/>
                <a:gridCol w="2867558"/>
                <a:gridCol w="861582"/>
                <a:gridCol w="725659"/>
                <a:gridCol w="1152432"/>
              </a:tblGrid>
              <a:tr h="573642">
                <a:tc>
                  <a:txBody>
                    <a:bodyPr/>
                    <a:lstStyle/>
                    <a:p>
                      <a:pPr algn="ctr">
                        <a:lnSpc>
                          <a:spcPct val="115000"/>
                        </a:lnSpc>
                        <a:spcAft>
                          <a:spcPts val="0"/>
                        </a:spcAft>
                        <a:tabLst>
                          <a:tab pos="901700" algn="l"/>
                        </a:tabLst>
                      </a:pPr>
                      <a:r>
                        <a:rPr lang="es-EC" sz="1000" dirty="0">
                          <a:effectLst/>
                        </a:rPr>
                        <a:t>C</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DESCRIPCIÓN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P/T</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ELAB.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OBSERVACIONES</a:t>
                      </a:r>
                      <a:endParaRPr lang="es-EC" sz="1100">
                        <a:effectLst/>
                        <a:latin typeface="Calibri"/>
                        <a:ea typeface="Calibri"/>
                        <a:cs typeface="Times New Roman"/>
                      </a:endParaRPr>
                    </a:p>
                  </a:txBody>
                  <a:tcPr marL="68580" marR="68580" marT="0" marB="0"/>
                </a:tc>
              </a:tr>
              <a:tr h="715575">
                <a:tc>
                  <a:txBody>
                    <a:bodyPr/>
                    <a:lstStyle/>
                    <a:p>
                      <a:pPr>
                        <a:lnSpc>
                          <a:spcPct val="115000"/>
                        </a:lnSpc>
                        <a:spcAft>
                          <a:spcPts val="0"/>
                        </a:spcAft>
                        <a:tabLst>
                          <a:tab pos="901700" algn="l"/>
                        </a:tabLst>
                      </a:pPr>
                      <a:r>
                        <a:rPr lang="es-EC" sz="1200">
                          <a:effectLst/>
                        </a:rPr>
                        <a:t>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Evaluar los procedimientos de control interno.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C.I.X</a:t>
                      </a:r>
                      <a:endParaRPr lang="es-EC" sz="1100">
                        <a:effectLst/>
                      </a:endParaRPr>
                    </a:p>
                    <a:p>
                      <a:pPr algn="ctr">
                        <a:lnSpc>
                          <a:spcPct val="115000"/>
                        </a:lnSpc>
                        <a:spcAft>
                          <a:spcPts val="0"/>
                        </a:spcAft>
                        <a:tabLst>
                          <a:tab pos="901700" algn="l"/>
                        </a:tabLst>
                      </a:pPr>
                      <a:r>
                        <a:rPr lang="es-EC" sz="1200">
                          <a:effectLst/>
                        </a:rPr>
                        <a:t>1/2-2/2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726319">
                <a:tc>
                  <a:txBody>
                    <a:bodyPr/>
                    <a:lstStyle/>
                    <a:p>
                      <a:pPr>
                        <a:lnSpc>
                          <a:spcPct val="115000"/>
                        </a:lnSpc>
                        <a:spcAft>
                          <a:spcPts val="0"/>
                        </a:spcAft>
                        <a:tabLst>
                          <a:tab pos="901700" algn="l"/>
                        </a:tabLst>
                      </a:pPr>
                      <a:r>
                        <a:rPr lang="es-EC" sz="1200">
                          <a:effectLst/>
                        </a:rPr>
                        <a:t>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una cédula narrativa de los ingresos.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X1</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1044461">
                <a:tc>
                  <a:txBody>
                    <a:bodyPr/>
                    <a:lstStyle/>
                    <a:p>
                      <a:pPr>
                        <a:lnSpc>
                          <a:spcPct val="115000"/>
                        </a:lnSpc>
                        <a:spcAft>
                          <a:spcPts val="0"/>
                        </a:spcAft>
                        <a:tabLst>
                          <a:tab pos="901700" algn="l"/>
                        </a:tabLst>
                      </a:pPr>
                      <a:r>
                        <a:rPr lang="es-EC" sz="1200">
                          <a:effectLst/>
                        </a:rPr>
                        <a:t>3</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una cédula sumaria de la cuenta ingresos.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X2 – X2.1</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1044461">
                <a:tc>
                  <a:txBody>
                    <a:bodyPr/>
                    <a:lstStyle/>
                    <a:p>
                      <a:pPr>
                        <a:lnSpc>
                          <a:spcPct val="115000"/>
                        </a:lnSpc>
                        <a:spcAft>
                          <a:spcPts val="0"/>
                        </a:spcAft>
                        <a:tabLst>
                          <a:tab pos="901700" algn="l"/>
                        </a:tabLst>
                      </a:pPr>
                      <a:r>
                        <a:rPr lang="es-EC" sz="1200">
                          <a:effectLst/>
                        </a:rPr>
                        <a:t>4</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Solicitar el mayor de la cuenta ingresos por cursos dictados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X3</a:t>
                      </a:r>
                      <a:endParaRPr lang="es-EC" sz="1100">
                        <a:effectLst/>
                      </a:endParaRPr>
                    </a:p>
                    <a:p>
                      <a:pPr algn="ctr">
                        <a:lnSpc>
                          <a:spcPct val="115000"/>
                        </a:lnSpc>
                        <a:spcAft>
                          <a:spcPts val="0"/>
                        </a:spcAft>
                        <a:tabLst>
                          <a:tab pos="901700" algn="l"/>
                        </a:tabLst>
                      </a:pPr>
                      <a:r>
                        <a:rPr lang="es-EC" sz="1200">
                          <a:effectLst/>
                        </a:rPr>
                        <a:t>1/13-13/13</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dirty="0">
                          <a:effectLst/>
                        </a:rPr>
                        <a:t> </a:t>
                      </a:r>
                      <a:endParaRPr lang="es-EC" sz="1100" dirty="0">
                        <a:effectLst/>
                        <a:latin typeface="Calibri"/>
                        <a:ea typeface="Calibri"/>
                        <a:cs typeface="Times New Roman"/>
                      </a:endParaRPr>
                    </a:p>
                  </a:txBody>
                  <a:tcPr marL="68580" marR="68580" marT="0" marB="0"/>
                </a:tc>
              </a:tr>
            </a:tbl>
          </a:graphicData>
        </a:graphic>
      </p:graphicFrame>
      <p:graphicFrame>
        <p:nvGraphicFramePr>
          <p:cNvPr id="98306" name="Object 2"/>
          <p:cNvGraphicFramePr>
            <a:graphicFrameLocks noChangeAspect="1"/>
          </p:cNvGraphicFramePr>
          <p:nvPr/>
        </p:nvGraphicFramePr>
        <p:xfrm>
          <a:off x="4851400" y="0"/>
          <a:ext cx="2870200" cy="546100"/>
        </p:xfrm>
        <a:graphic>
          <a:graphicData uri="http://schemas.openxmlformats.org/presentationml/2006/ole">
            <p:oleObj spid="_x0000_s98306" name="Imagen de mapa de bits" r:id="rId3" imgW="1523810" imgH="714286" progId="PBrush">
              <p:embed/>
            </p:oleObj>
          </a:graphicData>
        </a:graphic>
      </p:graphicFrame>
    </p:spTree>
    <p:extLst>
      <p:ext uri="{BB962C8B-B14F-4D97-AF65-F5344CB8AC3E}">
        <p14:creationId xmlns:p14="http://schemas.microsoft.com/office/powerpoint/2010/main" xmlns="" val="3819519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99792" y="836712"/>
            <a:ext cx="4104456" cy="5373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9330" name="Object 2"/>
          <p:cNvGraphicFramePr>
            <a:graphicFrameLocks noChangeAspect="1"/>
          </p:cNvGraphicFramePr>
          <p:nvPr/>
        </p:nvGraphicFramePr>
        <p:xfrm>
          <a:off x="4851400" y="0"/>
          <a:ext cx="2870200" cy="546100"/>
        </p:xfrm>
        <a:graphic>
          <a:graphicData uri="http://schemas.openxmlformats.org/presentationml/2006/ole">
            <p:oleObj spid="_x0000_s99330" name="Imagen de mapa de bits" r:id="rId4" imgW="1523810" imgH="714286" progId="PBrush">
              <p:embed/>
            </p:oleObj>
          </a:graphicData>
        </a:graphic>
      </p:graphicFrame>
    </p:spTree>
    <p:extLst>
      <p:ext uri="{BB962C8B-B14F-4D97-AF65-F5344CB8AC3E}">
        <p14:creationId xmlns:p14="http://schemas.microsoft.com/office/powerpoint/2010/main" xmlns="" val="1753664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1124744"/>
            <a:ext cx="6408712" cy="4154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0354" name="Object 2"/>
          <p:cNvGraphicFramePr>
            <a:graphicFrameLocks noChangeAspect="1"/>
          </p:cNvGraphicFramePr>
          <p:nvPr/>
        </p:nvGraphicFramePr>
        <p:xfrm>
          <a:off x="4851400" y="0"/>
          <a:ext cx="2870200" cy="546100"/>
        </p:xfrm>
        <a:graphic>
          <a:graphicData uri="http://schemas.openxmlformats.org/presentationml/2006/ole">
            <p:oleObj spid="_x0000_s100354" name="Imagen de mapa de bits" r:id="rId4" imgW="1523810" imgH="714286" progId="PBrush">
              <p:embed/>
            </p:oleObj>
          </a:graphicData>
        </a:graphic>
      </p:graphicFrame>
    </p:spTree>
    <p:extLst>
      <p:ext uri="{BB962C8B-B14F-4D97-AF65-F5344CB8AC3E}">
        <p14:creationId xmlns:p14="http://schemas.microsoft.com/office/powerpoint/2010/main" xmlns="" val="21096816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34" y="500042"/>
            <a:ext cx="4349452" cy="5945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1378" name="Object 2"/>
          <p:cNvGraphicFramePr>
            <a:graphicFrameLocks noChangeAspect="1"/>
          </p:cNvGraphicFramePr>
          <p:nvPr/>
        </p:nvGraphicFramePr>
        <p:xfrm>
          <a:off x="4851400" y="0"/>
          <a:ext cx="2870200" cy="546100"/>
        </p:xfrm>
        <a:graphic>
          <a:graphicData uri="http://schemas.openxmlformats.org/presentationml/2006/ole">
            <p:oleObj spid="_x0000_s101378" name="Imagen de mapa de bits" r:id="rId4" imgW="1523810" imgH="714286" progId="PBrush">
              <p:embed/>
            </p:oleObj>
          </a:graphicData>
        </a:graphic>
      </p:graphicFrame>
    </p:spTree>
    <p:extLst>
      <p:ext uri="{BB962C8B-B14F-4D97-AF65-F5344CB8AC3E}">
        <p14:creationId xmlns:p14="http://schemas.microsoft.com/office/powerpoint/2010/main" xmlns="" val="3752855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GASTOS</a:t>
            </a:r>
            <a:endParaRPr lang="es-EC" dirty="0"/>
          </a:p>
        </p:txBody>
      </p:sp>
      <p:graphicFrame>
        <p:nvGraphicFramePr>
          <p:cNvPr id="102402" name="Object 2"/>
          <p:cNvGraphicFramePr>
            <a:graphicFrameLocks noChangeAspect="1"/>
          </p:cNvGraphicFramePr>
          <p:nvPr/>
        </p:nvGraphicFramePr>
        <p:xfrm>
          <a:off x="4929190" y="857232"/>
          <a:ext cx="2870200" cy="546100"/>
        </p:xfrm>
        <a:graphic>
          <a:graphicData uri="http://schemas.openxmlformats.org/presentationml/2006/ole">
            <p:oleObj spid="_x0000_s102402" name="Imagen de mapa de bits" r:id="rId3" imgW="1523810" imgH="714286" progId="PBrush">
              <p:embed/>
            </p:oleObj>
          </a:graphicData>
        </a:graphic>
      </p:graphicFrame>
    </p:spTree>
    <p:extLst>
      <p:ext uri="{BB962C8B-B14F-4D97-AF65-F5344CB8AC3E}">
        <p14:creationId xmlns:p14="http://schemas.microsoft.com/office/powerpoint/2010/main" xmlns="" val="28674441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4168516986"/>
              </p:ext>
            </p:extLst>
          </p:nvPr>
        </p:nvGraphicFramePr>
        <p:xfrm>
          <a:off x="1864519" y="2276872"/>
          <a:ext cx="5731817" cy="3744416"/>
        </p:xfrm>
        <a:graphic>
          <a:graphicData uri="http://schemas.openxmlformats.org/drawingml/2006/table">
            <a:tbl>
              <a:tblPr firstRow="1" firstCol="1" bandRow="1">
                <a:tableStyleId>{5C22544A-7EE6-4342-B048-85BDC9FD1C3A}</a:tableStyleId>
              </a:tblPr>
              <a:tblGrid>
                <a:gridCol w="288719"/>
                <a:gridCol w="2783620"/>
                <a:gridCol w="836363"/>
                <a:gridCol w="704417"/>
                <a:gridCol w="1118698"/>
              </a:tblGrid>
              <a:tr h="448138">
                <a:tc>
                  <a:txBody>
                    <a:bodyPr/>
                    <a:lstStyle/>
                    <a:p>
                      <a:pPr algn="ctr">
                        <a:lnSpc>
                          <a:spcPct val="115000"/>
                        </a:lnSpc>
                        <a:spcAft>
                          <a:spcPts val="0"/>
                        </a:spcAft>
                        <a:tabLst>
                          <a:tab pos="901700" algn="l"/>
                        </a:tabLst>
                      </a:pPr>
                      <a:r>
                        <a:rPr lang="es-EC" sz="1000">
                          <a:effectLst/>
                        </a:rPr>
                        <a:t>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DESCRIPCIÓN</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P/T</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ELAB.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000">
                          <a:effectLst/>
                        </a:rPr>
                        <a:t>OBSERVACIONES</a:t>
                      </a:r>
                      <a:endParaRPr lang="es-EC" sz="1100">
                        <a:effectLst/>
                        <a:latin typeface="Calibri"/>
                        <a:ea typeface="Calibri"/>
                        <a:cs typeface="Times New Roman"/>
                      </a:endParaRPr>
                    </a:p>
                  </a:txBody>
                  <a:tcPr marL="68580" marR="68580" marT="0" marB="0"/>
                </a:tc>
              </a:tr>
              <a:tr h="559018">
                <a:tc>
                  <a:txBody>
                    <a:bodyPr/>
                    <a:lstStyle/>
                    <a:p>
                      <a:pPr>
                        <a:lnSpc>
                          <a:spcPct val="115000"/>
                        </a:lnSpc>
                        <a:spcAft>
                          <a:spcPts val="0"/>
                        </a:spcAft>
                        <a:tabLst>
                          <a:tab pos="901700" algn="l"/>
                        </a:tabLst>
                      </a:pPr>
                      <a:r>
                        <a:rPr lang="es-EC" sz="1200">
                          <a:effectLst/>
                        </a:rPr>
                        <a:t>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Evaluar los procedimientos de control interno.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C.I.Y</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815949">
                <a:tc>
                  <a:txBody>
                    <a:bodyPr/>
                    <a:lstStyle/>
                    <a:p>
                      <a:pPr>
                        <a:lnSpc>
                          <a:spcPct val="115000"/>
                        </a:lnSpc>
                        <a:spcAft>
                          <a:spcPts val="0"/>
                        </a:spcAft>
                        <a:tabLst>
                          <a:tab pos="901700" algn="l"/>
                        </a:tabLst>
                      </a:pPr>
                      <a:r>
                        <a:rPr lang="es-EC" sz="1200">
                          <a:effectLst/>
                        </a:rPr>
                        <a:t>2</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Solicitar al contador el libro mayor de  gastos.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Y4</a:t>
                      </a:r>
                      <a:endParaRPr lang="es-EC" sz="1100">
                        <a:effectLst/>
                      </a:endParaRPr>
                    </a:p>
                    <a:p>
                      <a:pPr algn="ctr">
                        <a:lnSpc>
                          <a:spcPct val="115000"/>
                        </a:lnSpc>
                        <a:spcAft>
                          <a:spcPts val="0"/>
                        </a:spcAft>
                        <a:tabLst>
                          <a:tab pos="901700" algn="l"/>
                        </a:tabLst>
                      </a:pPr>
                      <a:r>
                        <a:rPr lang="es-EC" sz="1200">
                          <a:effectLst/>
                        </a:rPr>
                        <a:t>1/6 – 6/6</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endParaRPr>
                    </a:p>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effectLst/>
                        <a:latin typeface="Calibri"/>
                        <a:ea typeface="Calibri"/>
                        <a:cs typeface="Times New Roman"/>
                      </a:endParaRPr>
                    </a:p>
                  </a:txBody>
                  <a:tcPr marL="68580" marR="68580" marT="0" marB="0"/>
                </a:tc>
              </a:tr>
              <a:tr h="567412">
                <a:tc>
                  <a:txBody>
                    <a:bodyPr/>
                    <a:lstStyle/>
                    <a:p>
                      <a:pPr>
                        <a:lnSpc>
                          <a:spcPct val="115000"/>
                        </a:lnSpc>
                        <a:spcAft>
                          <a:spcPts val="0"/>
                        </a:spcAft>
                        <a:tabLst>
                          <a:tab pos="901700" algn="l"/>
                        </a:tabLst>
                      </a:pPr>
                      <a:r>
                        <a:rPr lang="es-EC" sz="1200">
                          <a:effectLst/>
                        </a:rPr>
                        <a:t>3</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una cédula narrativa de los gastos.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Y2 </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537950">
                <a:tc>
                  <a:txBody>
                    <a:bodyPr/>
                    <a:lstStyle/>
                    <a:p>
                      <a:pPr>
                        <a:lnSpc>
                          <a:spcPct val="115000"/>
                        </a:lnSpc>
                        <a:spcAft>
                          <a:spcPts val="0"/>
                        </a:spcAft>
                        <a:tabLst>
                          <a:tab pos="901700" algn="l"/>
                        </a:tabLst>
                      </a:pPr>
                      <a:r>
                        <a:rPr lang="es-EC" sz="1200">
                          <a:effectLst/>
                        </a:rPr>
                        <a:t>4</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Realizar una cédula analítica de la cuenta gastos.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Y3</a:t>
                      </a:r>
                      <a:endParaRPr lang="es-EC" sz="1100">
                        <a:effectLst/>
                      </a:endParaRPr>
                    </a:p>
                    <a:p>
                      <a:pPr algn="ctr">
                        <a:lnSpc>
                          <a:spcPct val="115000"/>
                        </a:lnSpc>
                        <a:spcAft>
                          <a:spcPts val="0"/>
                        </a:spcAft>
                        <a:tabLst>
                          <a:tab pos="901700" algn="l"/>
                        </a:tabLst>
                      </a:pPr>
                      <a:r>
                        <a:rPr lang="es-EC" sz="1200">
                          <a:effectLst/>
                        </a:rPr>
                        <a:t>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a:effectLst/>
                        </a:rPr>
                        <a:t> </a:t>
                      </a:r>
                      <a:endParaRPr lang="es-EC" sz="1100">
                        <a:effectLst/>
                        <a:latin typeface="Calibri"/>
                        <a:ea typeface="Calibri"/>
                        <a:cs typeface="Times New Roman"/>
                      </a:endParaRPr>
                    </a:p>
                  </a:txBody>
                  <a:tcPr marL="68580" marR="68580" marT="0" marB="0"/>
                </a:tc>
              </a:tr>
              <a:tr h="815949">
                <a:tc>
                  <a:txBody>
                    <a:bodyPr/>
                    <a:lstStyle/>
                    <a:p>
                      <a:pPr>
                        <a:lnSpc>
                          <a:spcPct val="115000"/>
                        </a:lnSpc>
                        <a:spcAft>
                          <a:spcPts val="0"/>
                        </a:spcAft>
                        <a:tabLst>
                          <a:tab pos="901700" algn="l"/>
                        </a:tabLst>
                      </a:pPr>
                      <a:r>
                        <a:rPr lang="es-EC" sz="1200">
                          <a:effectLst/>
                        </a:rPr>
                        <a:t>5</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Elaborar las cédulas sumarias.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Y3.1 1/1</a:t>
                      </a:r>
                      <a:endParaRPr lang="es-EC" sz="1100">
                        <a:effectLst/>
                      </a:endParaRPr>
                    </a:p>
                    <a:p>
                      <a:pPr algn="ctr">
                        <a:lnSpc>
                          <a:spcPct val="115000"/>
                        </a:lnSpc>
                        <a:spcAft>
                          <a:spcPts val="0"/>
                        </a:spcAft>
                        <a:tabLst>
                          <a:tab pos="901700" algn="l"/>
                        </a:tabLst>
                      </a:pPr>
                      <a:r>
                        <a:rPr lang="es-EC" sz="1200">
                          <a:effectLst/>
                        </a:rPr>
                        <a:t>Y3.2 1/1</a:t>
                      </a:r>
                      <a:endParaRPr lang="es-EC" sz="1100">
                        <a:effectLst/>
                      </a:endParaRPr>
                    </a:p>
                    <a:p>
                      <a:pPr algn="ctr">
                        <a:lnSpc>
                          <a:spcPct val="115000"/>
                        </a:lnSpc>
                        <a:spcAft>
                          <a:spcPts val="0"/>
                        </a:spcAft>
                        <a:tabLst>
                          <a:tab pos="901700" algn="l"/>
                        </a:tabLst>
                      </a:pPr>
                      <a:r>
                        <a:rPr lang="es-EC" sz="1200">
                          <a:effectLst/>
                        </a:rPr>
                        <a:t>Y3.3 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901700" algn="l"/>
                        </a:tabLst>
                      </a:pPr>
                      <a:r>
                        <a:rPr lang="es-EC" sz="1200">
                          <a:effectLst/>
                        </a:rPr>
                        <a:t>JCH</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901700" algn="l"/>
                        </a:tabLst>
                      </a:pPr>
                      <a:r>
                        <a:rPr lang="es-EC" sz="1200" dirty="0">
                          <a:effectLst/>
                        </a:rPr>
                        <a:t> </a:t>
                      </a:r>
                      <a:endParaRPr lang="es-EC" sz="1100" dirty="0">
                        <a:effectLst/>
                        <a:latin typeface="Calibri"/>
                        <a:ea typeface="Calibri"/>
                        <a:cs typeface="Times New Roman"/>
                      </a:endParaRPr>
                    </a:p>
                  </a:txBody>
                  <a:tcPr marL="68580" marR="68580" marT="0" marB="0"/>
                </a:tc>
              </a:tr>
            </a:tbl>
          </a:graphicData>
        </a:graphic>
      </p:graphicFrame>
      <p:graphicFrame>
        <p:nvGraphicFramePr>
          <p:cNvPr id="103426" name="Object 2"/>
          <p:cNvGraphicFramePr>
            <a:graphicFrameLocks noChangeAspect="1"/>
          </p:cNvGraphicFramePr>
          <p:nvPr/>
        </p:nvGraphicFramePr>
        <p:xfrm>
          <a:off x="4851400" y="0"/>
          <a:ext cx="2870200" cy="546100"/>
        </p:xfrm>
        <a:graphic>
          <a:graphicData uri="http://schemas.openxmlformats.org/presentationml/2006/ole">
            <p:oleObj spid="_x0000_s103426" name="Imagen de mapa de bits" r:id="rId3" imgW="1523810" imgH="714286" progId="PBrush">
              <p:embed/>
            </p:oleObj>
          </a:graphicData>
        </a:graphic>
      </p:graphicFrame>
    </p:spTree>
    <p:extLst>
      <p:ext uri="{BB962C8B-B14F-4D97-AF65-F5344CB8AC3E}">
        <p14:creationId xmlns:p14="http://schemas.microsoft.com/office/powerpoint/2010/main" xmlns="" val="3959932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1800" y="764704"/>
            <a:ext cx="3672408" cy="5202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4450" name="Object 2"/>
          <p:cNvGraphicFramePr>
            <a:graphicFrameLocks noChangeAspect="1"/>
          </p:cNvGraphicFramePr>
          <p:nvPr/>
        </p:nvGraphicFramePr>
        <p:xfrm>
          <a:off x="4851400" y="0"/>
          <a:ext cx="2870200" cy="546100"/>
        </p:xfrm>
        <a:graphic>
          <a:graphicData uri="http://schemas.openxmlformats.org/presentationml/2006/ole">
            <p:oleObj spid="_x0000_s104450" name="Imagen de mapa de bits" r:id="rId4" imgW="1523810" imgH="714286" progId="PBrush">
              <p:embed/>
            </p:oleObj>
          </a:graphicData>
        </a:graphic>
      </p:graphicFrame>
    </p:spTree>
    <p:extLst>
      <p:ext uri="{BB962C8B-B14F-4D97-AF65-F5344CB8AC3E}">
        <p14:creationId xmlns:p14="http://schemas.microsoft.com/office/powerpoint/2010/main" xmlns="" val="1493245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1556792"/>
            <a:ext cx="6808029"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5474" name="Object 2"/>
          <p:cNvGraphicFramePr>
            <a:graphicFrameLocks noChangeAspect="1"/>
          </p:cNvGraphicFramePr>
          <p:nvPr/>
        </p:nvGraphicFramePr>
        <p:xfrm>
          <a:off x="4851400" y="0"/>
          <a:ext cx="2870200" cy="546100"/>
        </p:xfrm>
        <a:graphic>
          <a:graphicData uri="http://schemas.openxmlformats.org/presentationml/2006/ole">
            <p:oleObj spid="_x0000_s105474" name="Imagen de mapa de bits" r:id="rId4" imgW="1523810" imgH="714286" progId="PBrush">
              <p:embed/>
            </p:oleObj>
          </a:graphicData>
        </a:graphic>
      </p:graphicFrame>
    </p:spTree>
    <p:extLst>
      <p:ext uri="{BB962C8B-B14F-4D97-AF65-F5344CB8AC3E}">
        <p14:creationId xmlns:p14="http://schemas.microsoft.com/office/powerpoint/2010/main" xmlns="" val="3996972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024744" cy="1143000"/>
          </a:xfrm>
        </p:spPr>
        <p:txBody>
          <a:bodyPr>
            <a:normAutofit/>
          </a:bodyPr>
          <a:lstStyle/>
          <a:p>
            <a:r>
              <a:rPr lang="es-EC" dirty="0" smtClean="0"/>
              <a:t>CAPACITACIÓN</a:t>
            </a:r>
            <a:endParaRPr lang="es-EC" dirty="0"/>
          </a:p>
        </p:txBody>
      </p:sp>
      <p:graphicFrame>
        <p:nvGraphicFramePr>
          <p:cNvPr id="4" name="3 Diagrama"/>
          <p:cNvGraphicFramePr/>
          <p:nvPr>
            <p:extLst>
              <p:ext uri="{D42A27DB-BD31-4B8C-83A1-F6EECF244321}">
                <p14:modId xmlns:p14="http://schemas.microsoft.com/office/powerpoint/2010/main" xmlns="" val="314465223"/>
              </p:ext>
            </p:extLst>
          </p:nvPr>
        </p:nvGraphicFramePr>
        <p:xfrm>
          <a:off x="899592" y="1412776"/>
          <a:ext cx="788436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xmlns="" val="2721546482"/>
              </p:ext>
            </p:extLst>
          </p:nvPr>
        </p:nvGraphicFramePr>
        <p:xfrm>
          <a:off x="4860032" y="1320"/>
          <a:ext cx="2880320" cy="557217"/>
        </p:xfrm>
        <a:graphic>
          <a:graphicData uri="http://schemas.openxmlformats.org/presentationml/2006/ole">
            <p:oleObj spid="_x0000_s50182" name="Imagen de mapa de bits" r:id="rId7" imgW="1523810" imgH="714286" progId="PBrush">
              <p:embed/>
            </p:oleObj>
          </a:graphicData>
        </a:graphic>
      </p:graphicFrame>
    </p:spTree>
    <p:extLst>
      <p:ext uri="{BB962C8B-B14F-4D97-AF65-F5344CB8AC3E}">
        <p14:creationId xmlns:p14="http://schemas.microsoft.com/office/powerpoint/2010/main" xmlns="" val="36237268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5852" y="500042"/>
            <a:ext cx="4104456" cy="5565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6498" name="Object 2"/>
          <p:cNvGraphicFramePr>
            <a:graphicFrameLocks noChangeAspect="1"/>
          </p:cNvGraphicFramePr>
          <p:nvPr/>
        </p:nvGraphicFramePr>
        <p:xfrm>
          <a:off x="4851400" y="0"/>
          <a:ext cx="2870200" cy="546100"/>
        </p:xfrm>
        <a:graphic>
          <a:graphicData uri="http://schemas.openxmlformats.org/presentationml/2006/ole">
            <p:oleObj spid="_x0000_s106498" name="Imagen de mapa de bits" r:id="rId4" imgW="1523810" imgH="714286" progId="PBrush">
              <p:embed/>
            </p:oleObj>
          </a:graphicData>
        </a:graphic>
      </p:graphicFrame>
    </p:spTree>
    <p:extLst>
      <p:ext uri="{BB962C8B-B14F-4D97-AF65-F5344CB8AC3E}">
        <p14:creationId xmlns:p14="http://schemas.microsoft.com/office/powerpoint/2010/main" xmlns="" val="2632680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86183" y="2708476"/>
            <a:ext cx="4260538" cy="1702160"/>
          </a:xfrm>
        </p:spPr>
        <p:txBody>
          <a:bodyPr>
            <a:normAutofit fontScale="90000"/>
          </a:bodyPr>
          <a:lstStyle/>
          <a:p>
            <a:r>
              <a:rPr lang="es-EC" dirty="0" smtClean="0"/>
              <a:t>DEPARTAMENTOS DE RECURSOS HUMANOS</a:t>
            </a:r>
            <a:endParaRPr lang="es-EC" dirty="0"/>
          </a:p>
        </p:txBody>
      </p:sp>
      <p:graphicFrame>
        <p:nvGraphicFramePr>
          <p:cNvPr id="107522" name="Object 2"/>
          <p:cNvGraphicFramePr>
            <a:graphicFrameLocks noChangeAspect="1"/>
          </p:cNvGraphicFramePr>
          <p:nvPr/>
        </p:nvGraphicFramePr>
        <p:xfrm>
          <a:off x="5072066" y="785794"/>
          <a:ext cx="2870200" cy="546100"/>
        </p:xfrm>
        <a:graphic>
          <a:graphicData uri="http://schemas.openxmlformats.org/presentationml/2006/ole">
            <p:oleObj spid="_x0000_s107522" name="Imagen de mapa de bits" r:id="rId3" imgW="1523810" imgH="714286" progId="PBrush">
              <p:embed/>
            </p:oleObj>
          </a:graphicData>
        </a:graphic>
      </p:graphicFrame>
    </p:spTree>
    <p:extLst>
      <p:ext uri="{BB962C8B-B14F-4D97-AF65-F5344CB8AC3E}">
        <p14:creationId xmlns:p14="http://schemas.microsoft.com/office/powerpoint/2010/main" xmlns="" val="802183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843590400"/>
              </p:ext>
            </p:extLst>
          </p:nvPr>
        </p:nvGraphicFramePr>
        <p:xfrm>
          <a:off x="2195736" y="1340768"/>
          <a:ext cx="4752528" cy="4392487"/>
        </p:xfrm>
        <a:graphic>
          <a:graphicData uri="http://schemas.openxmlformats.org/drawingml/2006/table">
            <a:tbl>
              <a:tblPr firstRow="1" firstCol="1" bandRow="1">
                <a:tableStyleId>{5C22544A-7EE6-4342-B048-85BDC9FD1C3A}</a:tableStyleId>
              </a:tblPr>
              <a:tblGrid>
                <a:gridCol w="239391"/>
                <a:gridCol w="2308035"/>
                <a:gridCol w="693469"/>
                <a:gridCol w="584067"/>
                <a:gridCol w="927566"/>
              </a:tblGrid>
              <a:tr h="337309">
                <a:tc>
                  <a:txBody>
                    <a:bodyPr/>
                    <a:lstStyle/>
                    <a:p>
                      <a:pPr algn="ctr">
                        <a:lnSpc>
                          <a:spcPct val="115000"/>
                        </a:lnSpc>
                        <a:spcAft>
                          <a:spcPts val="0"/>
                        </a:spcAft>
                        <a:tabLst>
                          <a:tab pos="901700" algn="l"/>
                        </a:tabLst>
                      </a:pPr>
                      <a:r>
                        <a:rPr lang="es-EC" sz="900">
                          <a:effectLst/>
                        </a:rPr>
                        <a:t>N</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900">
                          <a:effectLst/>
                        </a:rPr>
                        <a:t>DESCRIPCIÓN</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900">
                          <a:effectLst/>
                        </a:rPr>
                        <a:t>P/T</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900">
                          <a:effectLst/>
                        </a:rPr>
                        <a:t>ELAB. </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900">
                          <a:effectLst/>
                        </a:rPr>
                        <a:t>OBSERVACIONES</a:t>
                      </a:r>
                      <a:endParaRPr lang="es-EC" sz="1000">
                        <a:effectLst/>
                        <a:latin typeface="Calibri"/>
                        <a:ea typeface="Calibri"/>
                        <a:cs typeface="Times New Roman"/>
                      </a:endParaRPr>
                    </a:p>
                  </a:txBody>
                  <a:tcPr marL="61939" marR="61939" marT="0" marB="0"/>
                </a:tc>
              </a:tr>
              <a:tr h="602840">
                <a:tc>
                  <a:txBody>
                    <a:bodyPr/>
                    <a:lstStyle/>
                    <a:p>
                      <a:pPr>
                        <a:lnSpc>
                          <a:spcPct val="115000"/>
                        </a:lnSpc>
                        <a:spcAft>
                          <a:spcPts val="0"/>
                        </a:spcAft>
                        <a:tabLst>
                          <a:tab pos="901700" algn="l"/>
                        </a:tabLst>
                      </a:pPr>
                      <a:r>
                        <a:rPr lang="es-EC" sz="1100">
                          <a:effectLst/>
                        </a:rPr>
                        <a:t>1</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Solicitar los objetivos del departamento de recursos humanos</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1100">
                          <a:effectLst/>
                        </a:rPr>
                        <a:t>ODRH</a:t>
                      </a:r>
                      <a:endParaRPr lang="es-EC" sz="1000">
                        <a:effectLst/>
                      </a:endParaRPr>
                    </a:p>
                    <a:p>
                      <a:pPr algn="ctr">
                        <a:lnSpc>
                          <a:spcPct val="115000"/>
                        </a:lnSpc>
                        <a:spcAft>
                          <a:spcPts val="0"/>
                        </a:spcAft>
                        <a:tabLst>
                          <a:tab pos="901700" algn="l"/>
                        </a:tabLst>
                      </a:pPr>
                      <a:r>
                        <a:rPr lang="es-EC" sz="1100">
                          <a:effectLst/>
                        </a:rPr>
                        <a:t>1/1</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 JCH</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61939" marR="61939" marT="0" marB="0"/>
                </a:tc>
              </a:tr>
              <a:tr h="808252">
                <a:tc>
                  <a:txBody>
                    <a:bodyPr/>
                    <a:lstStyle/>
                    <a:p>
                      <a:pPr>
                        <a:lnSpc>
                          <a:spcPct val="115000"/>
                        </a:lnSpc>
                        <a:spcAft>
                          <a:spcPts val="0"/>
                        </a:spcAft>
                        <a:tabLst>
                          <a:tab pos="901700" algn="l"/>
                        </a:tabLst>
                      </a:pPr>
                      <a:r>
                        <a:rPr lang="es-EC" sz="1100">
                          <a:effectLst/>
                        </a:rPr>
                        <a:t>2</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Elaborar una cédula descriptiva de los procesos realizados en el departamento contable.</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1100">
                          <a:effectLst/>
                        </a:rPr>
                        <a:t>CD-RH</a:t>
                      </a:r>
                      <a:endParaRPr lang="es-EC" sz="1000">
                        <a:effectLst/>
                      </a:endParaRPr>
                    </a:p>
                    <a:p>
                      <a:pPr algn="ctr">
                        <a:lnSpc>
                          <a:spcPct val="115000"/>
                        </a:lnSpc>
                        <a:spcAft>
                          <a:spcPts val="0"/>
                        </a:spcAft>
                        <a:tabLst>
                          <a:tab pos="901700" algn="l"/>
                        </a:tabLst>
                      </a:pPr>
                      <a:r>
                        <a:rPr lang="es-EC" sz="1100">
                          <a:effectLst/>
                        </a:rPr>
                        <a:t>1/1</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 </a:t>
                      </a:r>
                      <a:endParaRPr lang="es-EC" sz="1000">
                        <a:effectLst/>
                      </a:endParaRPr>
                    </a:p>
                    <a:p>
                      <a:pPr algn="ctr">
                        <a:lnSpc>
                          <a:spcPct val="115000"/>
                        </a:lnSpc>
                        <a:spcAft>
                          <a:spcPts val="0"/>
                        </a:spcAft>
                        <a:tabLst>
                          <a:tab pos="901700" algn="l"/>
                        </a:tabLst>
                      </a:pPr>
                      <a:r>
                        <a:rPr lang="es-EC" sz="1100">
                          <a:effectLst/>
                        </a:rPr>
                        <a:t>JCH</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 </a:t>
                      </a:r>
                      <a:endParaRPr lang="es-EC" sz="1000">
                        <a:effectLst/>
                        <a:latin typeface="Calibri"/>
                        <a:ea typeface="Calibri"/>
                        <a:cs typeface="Times New Roman"/>
                      </a:endParaRPr>
                    </a:p>
                  </a:txBody>
                  <a:tcPr marL="61939" marR="61939" marT="0" marB="0"/>
                </a:tc>
              </a:tr>
              <a:tr h="413082">
                <a:tc>
                  <a:txBody>
                    <a:bodyPr/>
                    <a:lstStyle/>
                    <a:p>
                      <a:pPr>
                        <a:lnSpc>
                          <a:spcPct val="115000"/>
                        </a:lnSpc>
                        <a:spcAft>
                          <a:spcPts val="0"/>
                        </a:spcAft>
                        <a:tabLst>
                          <a:tab pos="901700" algn="l"/>
                        </a:tabLst>
                      </a:pPr>
                      <a:r>
                        <a:rPr lang="es-EC" sz="1100">
                          <a:effectLst/>
                        </a:rPr>
                        <a:t>3</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Elaborar y evaluar un cuestionario de control interno.</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1100">
                          <a:effectLst/>
                        </a:rPr>
                        <a:t>C.I.RH</a:t>
                      </a:r>
                      <a:endParaRPr lang="es-EC" sz="1000">
                        <a:effectLst/>
                      </a:endParaRPr>
                    </a:p>
                    <a:p>
                      <a:pPr algn="ctr">
                        <a:lnSpc>
                          <a:spcPct val="115000"/>
                        </a:lnSpc>
                        <a:spcAft>
                          <a:spcPts val="0"/>
                        </a:spcAft>
                        <a:tabLst>
                          <a:tab pos="901700" algn="l"/>
                        </a:tabLst>
                      </a:pPr>
                      <a:r>
                        <a:rPr lang="es-EC" sz="1100">
                          <a:effectLst/>
                        </a:rPr>
                        <a:t>1/1</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1100">
                          <a:effectLst/>
                        </a:rPr>
                        <a:t>JCH</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 </a:t>
                      </a:r>
                      <a:endParaRPr lang="es-EC" sz="1000">
                        <a:effectLst/>
                        <a:latin typeface="Calibri"/>
                        <a:ea typeface="Calibri"/>
                        <a:cs typeface="Times New Roman"/>
                      </a:endParaRPr>
                    </a:p>
                  </a:txBody>
                  <a:tcPr marL="61939" marR="61939" marT="0" marB="0"/>
                </a:tc>
              </a:tr>
              <a:tr h="404771">
                <a:tc>
                  <a:txBody>
                    <a:bodyPr/>
                    <a:lstStyle/>
                    <a:p>
                      <a:pPr>
                        <a:lnSpc>
                          <a:spcPct val="115000"/>
                        </a:lnSpc>
                        <a:spcAft>
                          <a:spcPts val="0"/>
                        </a:spcAft>
                        <a:tabLst>
                          <a:tab pos="901700" algn="l"/>
                        </a:tabLst>
                      </a:pPr>
                      <a:r>
                        <a:rPr lang="es-EC" sz="1100">
                          <a:effectLst/>
                        </a:rPr>
                        <a:t>4</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Evaluar el riesgo de control interno.</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E.R.C.I.RH 1/1</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1100">
                          <a:effectLst/>
                        </a:rPr>
                        <a:t>JCH</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 </a:t>
                      </a:r>
                      <a:endParaRPr lang="es-EC" sz="1000">
                        <a:effectLst/>
                        <a:latin typeface="Calibri"/>
                        <a:ea typeface="Calibri"/>
                        <a:cs typeface="Times New Roman"/>
                      </a:endParaRPr>
                    </a:p>
                  </a:txBody>
                  <a:tcPr marL="61939" marR="61939" marT="0" marB="0"/>
                </a:tc>
              </a:tr>
              <a:tr h="1219076">
                <a:tc>
                  <a:txBody>
                    <a:bodyPr/>
                    <a:lstStyle/>
                    <a:p>
                      <a:pPr>
                        <a:lnSpc>
                          <a:spcPct val="115000"/>
                        </a:lnSpc>
                        <a:spcAft>
                          <a:spcPts val="0"/>
                        </a:spcAft>
                        <a:tabLst>
                          <a:tab pos="901700" algn="l"/>
                        </a:tabLst>
                      </a:pPr>
                      <a:r>
                        <a:rPr lang="es-EC" sz="1100">
                          <a:effectLst/>
                        </a:rPr>
                        <a:t>5</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Aplique indicadores de gestión para evaluar el nivel de eficiencia, efectividad y economía del sub- departamento de recursos humanos.</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1100">
                          <a:effectLst/>
                        </a:rPr>
                        <a:t>I.G2</a:t>
                      </a:r>
                      <a:endParaRPr lang="es-EC" sz="1000">
                        <a:effectLst/>
                      </a:endParaRPr>
                    </a:p>
                    <a:p>
                      <a:pPr algn="ctr">
                        <a:lnSpc>
                          <a:spcPct val="115000"/>
                        </a:lnSpc>
                        <a:spcAft>
                          <a:spcPts val="0"/>
                        </a:spcAft>
                        <a:tabLst>
                          <a:tab pos="901700" algn="l"/>
                        </a:tabLst>
                      </a:pPr>
                      <a:r>
                        <a:rPr lang="es-EC" sz="1100">
                          <a:effectLst/>
                        </a:rPr>
                        <a:t>1/2 – 2/2</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 </a:t>
                      </a:r>
                      <a:endParaRPr lang="es-EC" sz="1000">
                        <a:effectLst/>
                      </a:endParaRPr>
                    </a:p>
                    <a:p>
                      <a:pPr algn="ctr">
                        <a:lnSpc>
                          <a:spcPct val="115000"/>
                        </a:lnSpc>
                        <a:spcAft>
                          <a:spcPts val="0"/>
                        </a:spcAft>
                        <a:tabLst>
                          <a:tab pos="901700" algn="l"/>
                        </a:tabLst>
                      </a:pPr>
                      <a:r>
                        <a:rPr lang="es-EC" sz="1100">
                          <a:effectLst/>
                        </a:rPr>
                        <a:t>JCH</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 </a:t>
                      </a:r>
                      <a:endParaRPr lang="es-EC" sz="1000">
                        <a:effectLst/>
                        <a:latin typeface="Calibri"/>
                        <a:ea typeface="Calibri"/>
                        <a:cs typeface="Times New Roman"/>
                      </a:endParaRPr>
                    </a:p>
                  </a:txBody>
                  <a:tcPr marL="61939" marR="61939" marT="0" marB="0"/>
                </a:tc>
              </a:tr>
              <a:tr h="607157">
                <a:tc>
                  <a:txBody>
                    <a:bodyPr/>
                    <a:lstStyle/>
                    <a:p>
                      <a:pPr>
                        <a:lnSpc>
                          <a:spcPct val="115000"/>
                        </a:lnSpc>
                        <a:spcAft>
                          <a:spcPts val="0"/>
                        </a:spcAft>
                        <a:tabLst>
                          <a:tab pos="901700" algn="l"/>
                        </a:tabLst>
                      </a:pPr>
                      <a:r>
                        <a:rPr lang="es-EC" sz="1100">
                          <a:effectLst/>
                        </a:rPr>
                        <a:t>6</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pPr>
                      <a:r>
                        <a:rPr lang="es-EC" sz="1100">
                          <a:effectLst/>
                        </a:rPr>
                        <a:t>Plasme los hallazgos bajo el siguiente esquema: condición, criterio, causa, efecto.</a:t>
                      </a:r>
                      <a:endParaRPr lang="es-EC" sz="1000">
                        <a:effectLst/>
                        <a:latin typeface="Calibri"/>
                        <a:ea typeface="Calibri"/>
                        <a:cs typeface="Times New Roman"/>
                      </a:endParaRPr>
                    </a:p>
                  </a:txBody>
                  <a:tcPr marL="61939" marR="61939" marT="0" marB="0"/>
                </a:tc>
                <a:tc>
                  <a:txBody>
                    <a:bodyPr/>
                    <a:lstStyle/>
                    <a:p>
                      <a:pPr algn="ctr">
                        <a:lnSpc>
                          <a:spcPct val="115000"/>
                        </a:lnSpc>
                        <a:spcAft>
                          <a:spcPts val="0"/>
                        </a:spcAft>
                        <a:tabLst>
                          <a:tab pos="901700" algn="l"/>
                        </a:tabLst>
                      </a:pPr>
                      <a:r>
                        <a:rPr lang="es-EC" sz="1100">
                          <a:effectLst/>
                        </a:rPr>
                        <a:t>H.H2</a:t>
                      </a:r>
                      <a:endParaRPr lang="es-EC" sz="1000">
                        <a:effectLst/>
                      </a:endParaRPr>
                    </a:p>
                    <a:p>
                      <a:pPr algn="ctr">
                        <a:lnSpc>
                          <a:spcPct val="115000"/>
                        </a:lnSpc>
                        <a:spcAft>
                          <a:spcPts val="0"/>
                        </a:spcAft>
                        <a:tabLst>
                          <a:tab pos="901700" algn="l"/>
                        </a:tabLst>
                      </a:pPr>
                      <a:r>
                        <a:rPr lang="es-EC" sz="1100">
                          <a:effectLst/>
                        </a:rPr>
                        <a:t>1/3 – 3/3</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a:effectLst/>
                        </a:rPr>
                        <a:t> </a:t>
                      </a:r>
                      <a:endParaRPr lang="es-EC" sz="1000">
                        <a:effectLst/>
                      </a:endParaRPr>
                    </a:p>
                    <a:p>
                      <a:pPr algn="ctr">
                        <a:lnSpc>
                          <a:spcPct val="115000"/>
                        </a:lnSpc>
                        <a:spcAft>
                          <a:spcPts val="0"/>
                        </a:spcAft>
                        <a:tabLst>
                          <a:tab pos="901700" algn="l"/>
                        </a:tabLst>
                      </a:pPr>
                      <a:r>
                        <a:rPr lang="es-EC" sz="1100">
                          <a:effectLst/>
                        </a:rPr>
                        <a:t>JCH</a:t>
                      </a:r>
                      <a:endParaRPr lang="es-EC" sz="1000">
                        <a:effectLst/>
                        <a:latin typeface="Calibri"/>
                        <a:ea typeface="Calibri"/>
                        <a:cs typeface="Times New Roman"/>
                      </a:endParaRPr>
                    </a:p>
                  </a:txBody>
                  <a:tcPr marL="61939" marR="61939" marT="0" marB="0"/>
                </a:tc>
                <a:tc>
                  <a:txBody>
                    <a:bodyPr/>
                    <a:lstStyle/>
                    <a:p>
                      <a:pPr>
                        <a:lnSpc>
                          <a:spcPct val="115000"/>
                        </a:lnSpc>
                        <a:spcAft>
                          <a:spcPts val="0"/>
                        </a:spcAft>
                        <a:tabLst>
                          <a:tab pos="901700" algn="l"/>
                        </a:tabLst>
                      </a:pPr>
                      <a:r>
                        <a:rPr lang="es-EC" sz="1100" dirty="0">
                          <a:effectLst/>
                        </a:rPr>
                        <a:t> </a:t>
                      </a:r>
                      <a:endParaRPr lang="es-EC" sz="1000" dirty="0">
                        <a:effectLst/>
                        <a:latin typeface="Calibri"/>
                        <a:ea typeface="Calibri"/>
                        <a:cs typeface="Times New Roman"/>
                      </a:endParaRPr>
                    </a:p>
                  </a:txBody>
                  <a:tcPr marL="61939" marR="61939" marT="0" marB="0"/>
                </a:tc>
              </a:tr>
            </a:tbl>
          </a:graphicData>
        </a:graphic>
      </p:graphicFrame>
      <p:graphicFrame>
        <p:nvGraphicFramePr>
          <p:cNvPr id="108546" name="Object 2"/>
          <p:cNvGraphicFramePr>
            <a:graphicFrameLocks noChangeAspect="1"/>
          </p:cNvGraphicFramePr>
          <p:nvPr/>
        </p:nvGraphicFramePr>
        <p:xfrm>
          <a:off x="4851400" y="0"/>
          <a:ext cx="2870200" cy="546100"/>
        </p:xfrm>
        <a:graphic>
          <a:graphicData uri="http://schemas.openxmlformats.org/presentationml/2006/ole">
            <p:oleObj spid="_x0000_s108546" name="Imagen de mapa de bits" r:id="rId3" imgW="1523810" imgH="714286" progId="PBrush">
              <p:embed/>
            </p:oleObj>
          </a:graphicData>
        </a:graphic>
      </p:graphicFrame>
    </p:spTree>
    <p:extLst>
      <p:ext uri="{BB962C8B-B14F-4D97-AF65-F5344CB8AC3E}">
        <p14:creationId xmlns:p14="http://schemas.microsoft.com/office/powerpoint/2010/main" xmlns="" val="2218751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3808" y="908720"/>
            <a:ext cx="3888432" cy="5120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9570" name="Object 2"/>
          <p:cNvGraphicFramePr>
            <a:graphicFrameLocks noChangeAspect="1"/>
          </p:cNvGraphicFramePr>
          <p:nvPr/>
        </p:nvGraphicFramePr>
        <p:xfrm>
          <a:off x="4851400" y="0"/>
          <a:ext cx="2870200" cy="546100"/>
        </p:xfrm>
        <a:graphic>
          <a:graphicData uri="http://schemas.openxmlformats.org/presentationml/2006/ole">
            <p:oleObj spid="_x0000_s109570" name="Imagen de mapa de bits" r:id="rId4" imgW="1523810" imgH="714286" progId="PBrush">
              <p:embed/>
            </p:oleObj>
          </a:graphicData>
        </a:graphic>
      </p:graphicFrame>
    </p:spTree>
    <p:extLst>
      <p:ext uri="{BB962C8B-B14F-4D97-AF65-F5344CB8AC3E}">
        <p14:creationId xmlns:p14="http://schemas.microsoft.com/office/powerpoint/2010/main" xmlns="" val="1577348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910" y="714356"/>
            <a:ext cx="4680520" cy="5559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0594" name="Object 2"/>
          <p:cNvGraphicFramePr>
            <a:graphicFrameLocks noChangeAspect="1"/>
          </p:cNvGraphicFramePr>
          <p:nvPr/>
        </p:nvGraphicFramePr>
        <p:xfrm>
          <a:off x="4851400" y="0"/>
          <a:ext cx="2870200" cy="546100"/>
        </p:xfrm>
        <a:graphic>
          <a:graphicData uri="http://schemas.openxmlformats.org/presentationml/2006/ole">
            <p:oleObj spid="_x0000_s110594" name="Imagen de mapa de bits" r:id="rId4" imgW="1523810" imgH="714286" progId="PBrush">
              <p:embed/>
            </p:oleObj>
          </a:graphicData>
        </a:graphic>
      </p:graphicFrame>
    </p:spTree>
    <p:extLst>
      <p:ext uri="{BB962C8B-B14F-4D97-AF65-F5344CB8AC3E}">
        <p14:creationId xmlns:p14="http://schemas.microsoft.com/office/powerpoint/2010/main" xmlns="" val="41064493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5616" y="1268759"/>
            <a:ext cx="7128792" cy="4818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1618" name="Object 2"/>
          <p:cNvGraphicFramePr>
            <a:graphicFrameLocks noChangeAspect="1"/>
          </p:cNvGraphicFramePr>
          <p:nvPr/>
        </p:nvGraphicFramePr>
        <p:xfrm>
          <a:off x="4851400" y="0"/>
          <a:ext cx="2870200" cy="546100"/>
        </p:xfrm>
        <a:graphic>
          <a:graphicData uri="http://schemas.openxmlformats.org/presentationml/2006/ole">
            <p:oleObj spid="_x0000_s111618" name="Imagen de mapa de bits" r:id="rId4" imgW="1523810" imgH="714286" progId="PBrush">
              <p:embed/>
            </p:oleObj>
          </a:graphicData>
        </a:graphic>
      </p:graphicFrame>
    </p:spTree>
    <p:extLst>
      <p:ext uri="{BB962C8B-B14F-4D97-AF65-F5344CB8AC3E}">
        <p14:creationId xmlns:p14="http://schemas.microsoft.com/office/powerpoint/2010/main" xmlns="" val="41486698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33483" y="1340768"/>
            <a:ext cx="6691535"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2642" name="Object 2"/>
          <p:cNvGraphicFramePr>
            <a:graphicFrameLocks noChangeAspect="1"/>
          </p:cNvGraphicFramePr>
          <p:nvPr/>
        </p:nvGraphicFramePr>
        <p:xfrm>
          <a:off x="4851400" y="0"/>
          <a:ext cx="2870200" cy="546100"/>
        </p:xfrm>
        <a:graphic>
          <a:graphicData uri="http://schemas.openxmlformats.org/presentationml/2006/ole">
            <p:oleObj spid="_x0000_s112642" name="Imagen de mapa de bits" r:id="rId4" imgW="1523810" imgH="714286" progId="PBrush">
              <p:embed/>
            </p:oleObj>
          </a:graphicData>
        </a:graphic>
      </p:graphicFrame>
    </p:spTree>
    <p:extLst>
      <p:ext uri="{BB962C8B-B14F-4D97-AF65-F5344CB8AC3E}">
        <p14:creationId xmlns:p14="http://schemas.microsoft.com/office/powerpoint/2010/main" xmlns="" val="16729854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5776" y="836712"/>
            <a:ext cx="4104456" cy="5583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4690" name="Object 2"/>
          <p:cNvGraphicFramePr>
            <a:graphicFrameLocks noChangeAspect="1"/>
          </p:cNvGraphicFramePr>
          <p:nvPr/>
        </p:nvGraphicFramePr>
        <p:xfrm>
          <a:off x="4851400" y="0"/>
          <a:ext cx="2870200" cy="546100"/>
        </p:xfrm>
        <a:graphic>
          <a:graphicData uri="http://schemas.openxmlformats.org/presentationml/2006/ole">
            <p:oleObj spid="_x0000_s114690" name="Imagen de mapa de bits" r:id="rId4" imgW="1523810" imgH="714286" progId="PBrush">
              <p:embed/>
            </p:oleObj>
          </a:graphicData>
        </a:graphic>
      </p:graphicFrame>
    </p:spTree>
    <p:extLst>
      <p:ext uri="{BB962C8B-B14F-4D97-AF65-F5344CB8AC3E}">
        <p14:creationId xmlns:p14="http://schemas.microsoft.com/office/powerpoint/2010/main" xmlns="" val="21963248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910" y="500042"/>
            <a:ext cx="4358977" cy="6050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7762" name="Object 2"/>
          <p:cNvGraphicFramePr>
            <a:graphicFrameLocks noChangeAspect="1"/>
          </p:cNvGraphicFramePr>
          <p:nvPr/>
        </p:nvGraphicFramePr>
        <p:xfrm>
          <a:off x="4851400" y="0"/>
          <a:ext cx="2870200" cy="546100"/>
        </p:xfrm>
        <a:graphic>
          <a:graphicData uri="http://schemas.openxmlformats.org/presentationml/2006/ole">
            <p:oleObj spid="_x0000_s117762" name="Imagen de mapa de bits" r:id="rId4" imgW="1523810" imgH="714286" progId="PBrush">
              <p:embed/>
            </p:oleObj>
          </a:graphicData>
        </a:graphic>
      </p:graphicFrame>
    </p:spTree>
    <p:extLst>
      <p:ext uri="{BB962C8B-B14F-4D97-AF65-F5344CB8AC3E}">
        <p14:creationId xmlns:p14="http://schemas.microsoft.com/office/powerpoint/2010/main" xmlns="" val="32319717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INFORME DE AUDITORIA</a:t>
            </a:r>
            <a:endParaRPr lang="es-EC" dirty="0"/>
          </a:p>
        </p:txBody>
      </p:sp>
      <p:graphicFrame>
        <p:nvGraphicFramePr>
          <p:cNvPr id="118786" name="Object 2"/>
          <p:cNvGraphicFramePr>
            <a:graphicFrameLocks noChangeAspect="1"/>
          </p:cNvGraphicFramePr>
          <p:nvPr/>
        </p:nvGraphicFramePr>
        <p:xfrm>
          <a:off x="4857752" y="1000108"/>
          <a:ext cx="2870200" cy="546100"/>
        </p:xfrm>
        <a:graphic>
          <a:graphicData uri="http://schemas.openxmlformats.org/presentationml/2006/ole">
            <p:oleObj spid="_x0000_s118786" name="Imagen de mapa de bits" r:id="rId3" imgW="1523810" imgH="714286" progId="PBrush">
              <p:embed/>
            </p:oleObj>
          </a:graphicData>
        </a:graphic>
      </p:graphicFrame>
    </p:spTree>
    <p:extLst>
      <p:ext uri="{BB962C8B-B14F-4D97-AF65-F5344CB8AC3E}">
        <p14:creationId xmlns:p14="http://schemas.microsoft.com/office/powerpoint/2010/main" xmlns="" val="73174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FACILITACIÓN FAMILIAR SISTÉMICA</a:t>
            </a:r>
            <a:endParaRPr lang="es-EC" dirty="0"/>
          </a:p>
        </p:txBody>
      </p:sp>
      <p:graphicFrame>
        <p:nvGraphicFramePr>
          <p:cNvPr id="4" name="3 Diagrama"/>
          <p:cNvGraphicFramePr/>
          <p:nvPr>
            <p:extLst>
              <p:ext uri="{D42A27DB-BD31-4B8C-83A1-F6EECF244321}">
                <p14:modId xmlns:p14="http://schemas.microsoft.com/office/powerpoint/2010/main" xmlns="" val="3609635291"/>
              </p:ext>
            </p:extLst>
          </p:nvPr>
        </p:nvGraphicFramePr>
        <p:xfrm>
          <a:off x="1957387" y="1828800"/>
          <a:ext cx="5926981" cy="41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xmlns="" val="1226645907"/>
              </p:ext>
            </p:extLst>
          </p:nvPr>
        </p:nvGraphicFramePr>
        <p:xfrm>
          <a:off x="4716016" y="16622"/>
          <a:ext cx="2843808" cy="550153"/>
        </p:xfrm>
        <a:graphic>
          <a:graphicData uri="http://schemas.openxmlformats.org/presentationml/2006/ole">
            <p:oleObj spid="_x0000_s51207" name="Imagen de mapa de bits" r:id="rId7" imgW="1523810" imgH="714286" progId="PBrush">
              <p:embed/>
            </p:oleObj>
          </a:graphicData>
        </a:graphic>
      </p:graphicFrame>
    </p:spTree>
    <p:extLst>
      <p:ext uri="{BB962C8B-B14F-4D97-AF65-F5344CB8AC3E}">
        <p14:creationId xmlns:p14="http://schemas.microsoft.com/office/powerpoint/2010/main" xmlns="" val="2609639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a:stretch>
            <a:fillRect/>
          </a:stretch>
        </p:blipFill>
        <p:spPr bwMode="auto">
          <a:xfrm>
            <a:off x="214282" y="714356"/>
            <a:ext cx="5184576" cy="5666908"/>
          </a:xfrm>
          <a:prstGeom prst="rect">
            <a:avLst/>
          </a:prstGeom>
          <a:noFill/>
          <a:ln w="9525">
            <a:noFill/>
            <a:miter lim="800000"/>
            <a:headEnd/>
            <a:tailEnd/>
          </a:ln>
        </p:spPr>
      </p:pic>
      <p:graphicFrame>
        <p:nvGraphicFramePr>
          <p:cNvPr id="119810" name="Object 2"/>
          <p:cNvGraphicFramePr>
            <a:graphicFrameLocks noChangeAspect="1"/>
          </p:cNvGraphicFramePr>
          <p:nvPr/>
        </p:nvGraphicFramePr>
        <p:xfrm>
          <a:off x="5000628" y="0"/>
          <a:ext cx="2870200" cy="546100"/>
        </p:xfrm>
        <a:graphic>
          <a:graphicData uri="http://schemas.openxmlformats.org/presentationml/2006/ole">
            <p:oleObj spid="_x0000_s119810" name="Imagen de mapa de bits" r:id="rId4" imgW="1523810" imgH="714286" progId="PBrush">
              <p:embed/>
            </p:oleObj>
          </a:graphicData>
        </a:graphic>
      </p:graphicFrame>
    </p:spTree>
    <p:extLst>
      <p:ext uri="{BB962C8B-B14F-4D97-AF65-F5344CB8AC3E}">
        <p14:creationId xmlns:p14="http://schemas.microsoft.com/office/powerpoint/2010/main" xmlns="" val="29565731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b="1" dirty="0"/>
              <a:t> </a:t>
            </a:r>
            <a:endParaRPr lang="es-EC" dirty="0" smtClean="0">
              <a:effectLst/>
            </a:endParaRPr>
          </a:p>
        </p:txBody>
      </p:sp>
      <p:pic>
        <p:nvPicPr>
          <p:cNvPr id="819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3768" y="764704"/>
            <a:ext cx="3950640"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0834" name="Object 2"/>
          <p:cNvGraphicFramePr>
            <a:graphicFrameLocks noChangeAspect="1"/>
          </p:cNvGraphicFramePr>
          <p:nvPr/>
        </p:nvGraphicFramePr>
        <p:xfrm>
          <a:off x="4851400" y="0"/>
          <a:ext cx="2870200" cy="546100"/>
        </p:xfrm>
        <a:graphic>
          <a:graphicData uri="http://schemas.openxmlformats.org/presentationml/2006/ole">
            <p:oleObj spid="_x0000_s120834" name="Imagen de mapa de bits" r:id="rId4" imgW="1523810" imgH="714286" progId="PBrush">
              <p:embed/>
            </p:oleObj>
          </a:graphicData>
        </a:graphic>
      </p:graphicFrame>
    </p:spTree>
    <p:extLst>
      <p:ext uri="{BB962C8B-B14F-4D97-AF65-F5344CB8AC3E}">
        <p14:creationId xmlns:p14="http://schemas.microsoft.com/office/powerpoint/2010/main" xmlns="" val="1593679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04" y="857232"/>
            <a:ext cx="4464496" cy="5436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1858" name="Object 2"/>
          <p:cNvGraphicFramePr>
            <a:graphicFrameLocks noChangeAspect="1"/>
          </p:cNvGraphicFramePr>
          <p:nvPr/>
        </p:nvGraphicFramePr>
        <p:xfrm>
          <a:off x="4851400" y="0"/>
          <a:ext cx="2870200" cy="546100"/>
        </p:xfrm>
        <a:graphic>
          <a:graphicData uri="http://schemas.openxmlformats.org/presentationml/2006/ole">
            <p:oleObj spid="_x0000_s121858" name="Imagen de mapa de bits" r:id="rId4" imgW="1523810" imgH="714286" progId="PBrush">
              <p:embed/>
            </p:oleObj>
          </a:graphicData>
        </a:graphic>
      </p:graphicFrame>
    </p:spTree>
    <p:extLst>
      <p:ext uri="{BB962C8B-B14F-4D97-AF65-F5344CB8AC3E}">
        <p14:creationId xmlns:p14="http://schemas.microsoft.com/office/powerpoint/2010/main" xmlns="" val="14558856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3768" y="764704"/>
            <a:ext cx="4378027" cy="5050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2882" name="Object 2"/>
          <p:cNvGraphicFramePr>
            <a:graphicFrameLocks noChangeAspect="1"/>
          </p:cNvGraphicFramePr>
          <p:nvPr/>
        </p:nvGraphicFramePr>
        <p:xfrm>
          <a:off x="4851400" y="0"/>
          <a:ext cx="2870200" cy="546100"/>
        </p:xfrm>
        <a:graphic>
          <a:graphicData uri="http://schemas.openxmlformats.org/presentationml/2006/ole">
            <p:oleObj spid="_x0000_s122882" name="Imagen de mapa de bits" r:id="rId4" imgW="1523810" imgH="714286" progId="PBrush">
              <p:embed/>
            </p:oleObj>
          </a:graphicData>
        </a:graphic>
      </p:graphicFrame>
    </p:spTree>
    <p:extLst>
      <p:ext uri="{BB962C8B-B14F-4D97-AF65-F5344CB8AC3E}">
        <p14:creationId xmlns:p14="http://schemas.microsoft.com/office/powerpoint/2010/main" xmlns="" val="23040990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5786" y="714356"/>
            <a:ext cx="4464496" cy="5969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3906" name="Object 2"/>
          <p:cNvGraphicFramePr>
            <a:graphicFrameLocks noChangeAspect="1"/>
          </p:cNvGraphicFramePr>
          <p:nvPr/>
        </p:nvGraphicFramePr>
        <p:xfrm>
          <a:off x="4851400" y="0"/>
          <a:ext cx="2870200" cy="546100"/>
        </p:xfrm>
        <a:graphic>
          <a:graphicData uri="http://schemas.openxmlformats.org/presentationml/2006/ole">
            <p:oleObj spid="_x0000_s123906" name="Imagen de mapa de bits" r:id="rId4" imgW="1523810" imgH="714286" progId="PBrush">
              <p:embed/>
            </p:oleObj>
          </a:graphicData>
        </a:graphic>
      </p:graphicFrame>
    </p:spTree>
    <p:extLst>
      <p:ext uri="{BB962C8B-B14F-4D97-AF65-F5344CB8AC3E}">
        <p14:creationId xmlns:p14="http://schemas.microsoft.com/office/powerpoint/2010/main" xmlns="" val="32458657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640" y="1556792"/>
            <a:ext cx="6921961"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4930" name="Object 2"/>
          <p:cNvGraphicFramePr>
            <a:graphicFrameLocks noChangeAspect="1"/>
          </p:cNvGraphicFramePr>
          <p:nvPr/>
        </p:nvGraphicFramePr>
        <p:xfrm>
          <a:off x="4851400" y="0"/>
          <a:ext cx="2870200" cy="546100"/>
        </p:xfrm>
        <a:graphic>
          <a:graphicData uri="http://schemas.openxmlformats.org/presentationml/2006/ole">
            <p:oleObj spid="_x0000_s124930" name="Imagen de mapa de bits" r:id="rId4" imgW="1523810" imgH="714286" progId="PBrush">
              <p:embed/>
            </p:oleObj>
          </a:graphicData>
        </a:graphic>
      </p:graphicFrame>
    </p:spTree>
    <p:extLst>
      <p:ext uri="{BB962C8B-B14F-4D97-AF65-F5344CB8AC3E}">
        <p14:creationId xmlns:p14="http://schemas.microsoft.com/office/powerpoint/2010/main" xmlns="" val="27464141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 y="1556792"/>
            <a:ext cx="8147248" cy="1066130"/>
          </a:xfrm>
        </p:spPr>
        <p:txBody>
          <a:bodyPr>
            <a:normAutofit fontScale="90000"/>
          </a:bodyPr>
          <a:lstStyle/>
          <a:p>
            <a:r>
              <a:rPr lang="es-EC" b="1" dirty="0" smtClean="0"/>
              <a:t/>
            </a:r>
            <a:br>
              <a:rPr lang="es-EC" b="1" dirty="0" smtClean="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ANÁLISIS DEL DEPARTAMENTO DE CONTABILIDAD</a:t>
            </a:r>
            <a:r>
              <a:rPr lang="es-EC" dirty="0" smtClean="0"/>
              <a:t/>
            </a:r>
            <a:br>
              <a:rPr lang="es-EC" dirty="0" smtClean="0"/>
            </a:br>
            <a:endParaRPr lang="es-EC" dirty="0"/>
          </a:p>
        </p:txBody>
      </p:sp>
      <p:sp>
        <p:nvSpPr>
          <p:cNvPr id="3" name="2 Marcador de contenido"/>
          <p:cNvSpPr>
            <a:spLocks noGrp="1"/>
          </p:cNvSpPr>
          <p:nvPr>
            <p:ph idx="1"/>
          </p:nvPr>
        </p:nvSpPr>
        <p:spPr>
          <a:xfrm>
            <a:off x="395536" y="2708920"/>
            <a:ext cx="8229600" cy="4525963"/>
          </a:xfrm>
        </p:spPr>
        <p:txBody>
          <a:bodyPr>
            <a:normAutofit/>
          </a:bodyPr>
          <a:lstStyle/>
          <a:p>
            <a:pPr lvl="0" algn="just"/>
            <a:r>
              <a:rPr lang="es-EC" dirty="0"/>
              <a:t>El indicador de liquidez  en la fundación es adecuado ya que el porcentaje que arrojo los resultados permite satisfacer las necesidades a corto plazo lo que nos da a entender es que el capital con el que se trabaja es propio y no de terceros.</a:t>
            </a:r>
          </a:p>
          <a:p>
            <a:pPr marL="0" lvl="0" indent="0">
              <a:buNone/>
            </a:pPr>
            <a:endParaRPr lang="es-EC" dirty="0"/>
          </a:p>
          <a:p>
            <a:endParaRPr lang="es-EC" dirty="0"/>
          </a:p>
        </p:txBody>
      </p:sp>
      <p:graphicFrame>
        <p:nvGraphicFramePr>
          <p:cNvPr id="125954" name="Object 2"/>
          <p:cNvGraphicFramePr>
            <a:graphicFrameLocks noChangeAspect="1"/>
          </p:cNvGraphicFramePr>
          <p:nvPr/>
        </p:nvGraphicFramePr>
        <p:xfrm>
          <a:off x="4851400" y="0"/>
          <a:ext cx="2870200" cy="546100"/>
        </p:xfrm>
        <a:graphic>
          <a:graphicData uri="http://schemas.openxmlformats.org/presentationml/2006/ole">
            <p:oleObj spid="_x0000_s125954" name="Imagen de mapa de bits" r:id="rId3" imgW="1523810" imgH="714286" progId="PBrush">
              <p:embed/>
            </p:oleObj>
          </a:graphicData>
        </a:graphic>
      </p:graphicFrame>
    </p:spTree>
    <p:extLst>
      <p:ext uri="{BB962C8B-B14F-4D97-AF65-F5344CB8AC3E}">
        <p14:creationId xmlns:p14="http://schemas.microsoft.com/office/powerpoint/2010/main" xmlns="" val="38034857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pPr lvl="0" algn="just"/>
            <a:r>
              <a:rPr lang="es-EC" dirty="0" smtClean="0"/>
              <a:t>El </a:t>
            </a:r>
            <a:r>
              <a:rPr lang="es-EC" dirty="0"/>
              <a:t>ciclo de operaciones en la fundación es bueno ya que nos va a permitir trabajar sin ningún problema al momento de conceder créditos a los socios. Para que se de la razón de multiplicador hay que tomar muy en cuenta el activo total en relación al patrimonio.</a:t>
            </a:r>
          </a:p>
          <a:p>
            <a:pPr lvl="0" algn="just"/>
            <a:r>
              <a:rPr lang="es-EC" dirty="0" smtClean="0"/>
              <a:t>Revisando el porcentaje del activo fijo que fue adquirido mediante financiamiento se determino que ni el 25% fue comprado por esta manera lo que da notar que cuando la fundación adquirió el activo tuvieron un fuerte capital para la inversión de los mismos, lo que disminuye el grado de endeudamiento.</a:t>
            </a:r>
          </a:p>
          <a:p>
            <a:pPr algn="just"/>
            <a:endParaRPr lang="es-EC" dirty="0"/>
          </a:p>
        </p:txBody>
      </p:sp>
      <p:graphicFrame>
        <p:nvGraphicFramePr>
          <p:cNvPr id="126978" name="Object 2"/>
          <p:cNvGraphicFramePr>
            <a:graphicFrameLocks noChangeAspect="1"/>
          </p:cNvGraphicFramePr>
          <p:nvPr/>
        </p:nvGraphicFramePr>
        <p:xfrm>
          <a:off x="4851400" y="0"/>
          <a:ext cx="2870200" cy="546100"/>
        </p:xfrm>
        <a:graphic>
          <a:graphicData uri="http://schemas.openxmlformats.org/presentationml/2006/ole">
            <p:oleObj spid="_x0000_s126978" name="Imagen de mapa de bits" r:id="rId3" imgW="1523810" imgH="714286" progId="PBrush">
              <p:embed/>
            </p:oleObj>
          </a:graphicData>
        </a:graphic>
      </p:graphicFrame>
    </p:spTree>
    <p:extLst>
      <p:ext uri="{BB962C8B-B14F-4D97-AF65-F5344CB8AC3E}">
        <p14:creationId xmlns:p14="http://schemas.microsoft.com/office/powerpoint/2010/main" xmlns="" val="625069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1285860"/>
            <a:ext cx="7024744" cy="1143000"/>
          </a:xfrm>
        </p:spPr>
        <p:txBody>
          <a:bodyPr>
            <a:normAutofit fontScale="90000"/>
          </a:bodyPr>
          <a:lstStyle/>
          <a:p>
            <a:r>
              <a:rPr lang="es-EC" b="1" dirty="0" smtClean="0"/>
              <a:t/>
            </a:r>
            <a:br>
              <a:rPr lang="es-EC" b="1" dirty="0" smtClean="0"/>
            </a:br>
            <a:r>
              <a:rPr lang="es-EC" b="1" dirty="0" smtClean="0"/>
              <a:t/>
            </a:r>
            <a:br>
              <a:rPr lang="es-EC" b="1" dirty="0" smtClean="0"/>
            </a:br>
            <a:r>
              <a:rPr lang="es-EC" b="1" dirty="0" smtClean="0"/>
              <a:t>ANÁLISIS </a:t>
            </a:r>
            <a:r>
              <a:rPr lang="es-EC" b="1" dirty="0" smtClean="0"/>
              <a:t>DEL DEPARTAMENTO DE RECURSOS HUMANOS:</a:t>
            </a:r>
            <a:r>
              <a:rPr lang="es-EC" dirty="0" smtClean="0"/>
              <a:t/>
            </a:r>
            <a:br>
              <a:rPr lang="es-EC" dirty="0" smtClean="0"/>
            </a:br>
            <a:endParaRPr lang="es-EC" dirty="0"/>
          </a:p>
        </p:txBody>
      </p:sp>
      <p:sp>
        <p:nvSpPr>
          <p:cNvPr id="3" name="2 Marcador de contenido"/>
          <p:cNvSpPr>
            <a:spLocks noGrp="1"/>
          </p:cNvSpPr>
          <p:nvPr>
            <p:ph idx="1"/>
          </p:nvPr>
        </p:nvSpPr>
        <p:spPr/>
        <p:txBody>
          <a:bodyPr>
            <a:normAutofit fontScale="92500" lnSpcReduction="10000"/>
          </a:bodyPr>
          <a:lstStyle/>
          <a:p>
            <a:pPr lvl="0" algn="just"/>
            <a:r>
              <a:rPr lang="es-EC" dirty="0" smtClean="0"/>
              <a:t>El </a:t>
            </a:r>
            <a:r>
              <a:rPr lang="es-EC" dirty="0"/>
              <a:t>indicador de las fuentes de reclutamiento se cumple con un 100% lo que nos da a notar que la manera en que se capacita cumple con todas las expectativas y satisface las necesidades.</a:t>
            </a:r>
          </a:p>
          <a:p>
            <a:pPr lvl="0" algn="just"/>
            <a:r>
              <a:rPr lang="es-EC" dirty="0"/>
              <a:t>En el indicador del personal de reclutamiento se determino una ineficiencia debido a que se gasta bastante en reclutar para los pocos puestos que se tienen, deberían minimizar este tipo de gastos e invertir en cosas que verdaderamente se necesitan.</a:t>
            </a:r>
          </a:p>
          <a:p>
            <a:endParaRPr lang="es-EC" dirty="0"/>
          </a:p>
        </p:txBody>
      </p:sp>
      <p:graphicFrame>
        <p:nvGraphicFramePr>
          <p:cNvPr id="128002" name="Object 2"/>
          <p:cNvGraphicFramePr>
            <a:graphicFrameLocks noChangeAspect="1"/>
          </p:cNvGraphicFramePr>
          <p:nvPr/>
        </p:nvGraphicFramePr>
        <p:xfrm>
          <a:off x="4851400" y="0"/>
          <a:ext cx="2870200" cy="546100"/>
        </p:xfrm>
        <a:graphic>
          <a:graphicData uri="http://schemas.openxmlformats.org/presentationml/2006/ole">
            <p:oleObj spid="_x0000_s128002" name="Imagen de mapa de bits" r:id="rId3" imgW="1523810" imgH="714286" progId="PBrush">
              <p:embed/>
            </p:oleObj>
          </a:graphicData>
        </a:graphic>
      </p:graphicFrame>
    </p:spTree>
    <p:extLst>
      <p:ext uri="{BB962C8B-B14F-4D97-AF65-F5344CB8AC3E}">
        <p14:creationId xmlns:p14="http://schemas.microsoft.com/office/powerpoint/2010/main" xmlns="" val="26609028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C" dirty="0" smtClean="0"/>
              <a:t>El desempeño laboral alcanza un 75% como se puede notar pasa de la mitad pero se recomienda mejorar ya que si corrigieran varios de los errores encontrados alcanzarían un nivel mayor siendo la fundación la única beneficiada.</a:t>
            </a:r>
          </a:p>
          <a:p>
            <a:endParaRPr lang="es-EC" dirty="0"/>
          </a:p>
        </p:txBody>
      </p:sp>
      <p:graphicFrame>
        <p:nvGraphicFramePr>
          <p:cNvPr id="129026" name="Object 2"/>
          <p:cNvGraphicFramePr>
            <a:graphicFrameLocks noChangeAspect="1"/>
          </p:cNvGraphicFramePr>
          <p:nvPr/>
        </p:nvGraphicFramePr>
        <p:xfrm>
          <a:off x="4851400" y="0"/>
          <a:ext cx="2870200" cy="546100"/>
        </p:xfrm>
        <a:graphic>
          <a:graphicData uri="http://schemas.openxmlformats.org/presentationml/2006/ole">
            <p:oleObj spid="_x0000_s129026" name="Imagen de mapa de bits" r:id="rId3" imgW="1523810" imgH="714286" progId="PBrush">
              <p:embed/>
            </p:oleObj>
          </a:graphicData>
        </a:graphic>
      </p:graphicFrame>
    </p:spTree>
    <p:extLst>
      <p:ext uri="{BB962C8B-B14F-4D97-AF65-F5344CB8AC3E}">
        <p14:creationId xmlns:p14="http://schemas.microsoft.com/office/powerpoint/2010/main" xmlns="" val="307820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024744" cy="1143000"/>
          </a:xfrm>
        </p:spPr>
        <p:txBody>
          <a:bodyPr/>
          <a:lstStyle/>
          <a:p>
            <a:r>
              <a:rPr lang="es-EC" dirty="0" smtClean="0"/>
              <a:t>BANCA COMUNAL</a:t>
            </a:r>
            <a:endParaRPr lang="es-EC" dirty="0"/>
          </a:p>
        </p:txBody>
      </p:sp>
      <p:graphicFrame>
        <p:nvGraphicFramePr>
          <p:cNvPr id="4" name="3 Diagrama"/>
          <p:cNvGraphicFramePr/>
          <p:nvPr>
            <p:extLst>
              <p:ext uri="{D42A27DB-BD31-4B8C-83A1-F6EECF244321}">
                <p14:modId xmlns:p14="http://schemas.microsoft.com/office/powerpoint/2010/main" xmlns="" val="1092428201"/>
              </p:ext>
            </p:extLst>
          </p:nvPr>
        </p:nvGraphicFramePr>
        <p:xfrm>
          <a:off x="1475656" y="1772816"/>
          <a:ext cx="6431036" cy="4290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xmlns="" val="510248357"/>
              </p:ext>
            </p:extLst>
          </p:nvPr>
        </p:nvGraphicFramePr>
        <p:xfrm>
          <a:off x="5004048" y="3220"/>
          <a:ext cx="2843212" cy="550863"/>
        </p:xfrm>
        <a:graphic>
          <a:graphicData uri="http://schemas.openxmlformats.org/presentationml/2006/ole">
            <p:oleObj spid="_x0000_s52231" name="Imagen de mapa de bits" r:id="rId7" imgW="1523810" imgH="714286" progId="PBrush">
              <p:embed/>
            </p:oleObj>
          </a:graphicData>
        </a:graphic>
      </p:graphicFrame>
    </p:spTree>
    <p:extLst>
      <p:ext uri="{BB962C8B-B14F-4D97-AF65-F5344CB8AC3E}">
        <p14:creationId xmlns:p14="http://schemas.microsoft.com/office/powerpoint/2010/main" xmlns="" val="19950941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b="1" dirty="0" smtClean="0"/>
              <a:t/>
            </a:r>
            <a:br>
              <a:rPr lang="es-EC" b="1" dirty="0" smtClean="0"/>
            </a:br>
            <a:r>
              <a:rPr lang="es-EC" b="1" dirty="0"/>
              <a:t/>
            </a:r>
            <a:br>
              <a:rPr lang="es-EC" b="1" dirty="0"/>
            </a:br>
            <a:r>
              <a:rPr lang="es-EC" b="1" dirty="0" smtClean="0"/>
              <a:t>EVALUACIÓN </a:t>
            </a:r>
            <a:r>
              <a:rPr lang="es-EC" b="1" dirty="0"/>
              <a:t>DE CONTROL INTERNO DE DEPARTAMENTO DE CONTABILIDAD</a:t>
            </a:r>
            <a:r>
              <a:rPr lang="es-EC" dirty="0" smtClean="0">
                <a:effectLst/>
              </a:rPr>
              <a:t/>
            </a:r>
            <a:br>
              <a:rPr lang="es-EC" dirty="0" smtClean="0">
                <a:effectLst/>
              </a:rPr>
            </a:br>
            <a:endParaRPr lang="es-EC" dirty="0"/>
          </a:p>
        </p:txBody>
      </p:sp>
    </p:spTree>
    <p:extLst>
      <p:ext uri="{BB962C8B-B14F-4D97-AF65-F5344CB8AC3E}">
        <p14:creationId xmlns:p14="http://schemas.microsoft.com/office/powerpoint/2010/main" xmlns="" val="25575218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620688"/>
            <a:ext cx="5256584" cy="5348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30050" name="Object 2"/>
          <p:cNvGraphicFramePr>
            <a:graphicFrameLocks noChangeAspect="1"/>
          </p:cNvGraphicFramePr>
          <p:nvPr/>
        </p:nvGraphicFramePr>
        <p:xfrm>
          <a:off x="4851400" y="0"/>
          <a:ext cx="2870200" cy="546100"/>
        </p:xfrm>
        <a:graphic>
          <a:graphicData uri="http://schemas.openxmlformats.org/presentationml/2006/ole">
            <p:oleObj spid="_x0000_s130050" name="Imagen de mapa de bits" r:id="rId4" imgW="1523810" imgH="714286" progId="PBrush">
              <p:embed/>
            </p:oleObj>
          </a:graphicData>
        </a:graphic>
      </p:graphicFrame>
    </p:spTree>
    <p:extLst>
      <p:ext uri="{BB962C8B-B14F-4D97-AF65-F5344CB8AC3E}">
        <p14:creationId xmlns:p14="http://schemas.microsoft.com/office/powerpoint/2010/main" xmlns="" val="4183739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smtClean="0"/>
              <a:t>ANÁLISIS:</a:t>
            </a:r>
            <a:r>
              <a:rPr lang="es-EC" dirty="0" smtClean="0"/>
              <a:t/>
            </a:r>
            <a:br>
              <a:rPr lang="es-EC" dirty="0" smtClean="0"/>
            </a:br>
            <a:r>
              <a:rPr lang="es-EC" b="1" dirty="0" smtClean="0"/>
              <a:t> </a:t>
            </a:r>
            <a:r>
              <a:rPr lang="es-EC" dirty="0" smtClean="0"/>
              <a:t/>
            </a:r>
            <a:br>
              <a:rPr lang="es-EC" dirty="0" smtClean="0"/>
            </a:br>
            <a:endParaRPr lang="es-EC" dirty="0"/>
          </a:p>
        </p:txBody>
      </p:sp>
      <p:sp>
        <p:nvSpPr>
          <p:cNvPr id="3" name="2 Marcador de contenido"/>
          <p:cNvSpPr>
            <a:spLocks noGrp="1"/>
          </p:cNvSpPr>
          <p:nvPr>
            <p:ph idx="1"/>
          </p:nvPr>
        </p:nvSpPr>
        <p:spPr>
          <a:xfrm>
            <a:off x="457200" y="1196752"/>
            <a:ext cx="8229600" cy="4929411"/>
          </a:xfrm>
        </p:spPr>
        <p:txBody>
          <a:bodyPr>
            <a:normAutofit/>
          </a:bodyPr>
          <a:lstStyle/>
          <a:p>
            <a:pPr algn="just"/>
            <a:r>
              <a:rPr lang="es-EC" dirty="0" smtClean="0"/>
              <a:t>Después </a:t>
            </a:r>
            <a:r>
              <a:rPr lang="es-EC" dirty="0"/>
              <a:t>de una minuciosa evaluación de control interno al departamento se determino el riesgo con el que cuenta la fundación en la parte de Contabilidad que es del 67%  siendo un nivel de riesgo bajo y su nivel de confianza moderada alta, existen varios aspectos por mejorar como:</a:t>
            </a:r>
          </a:p>
          <a:p>
            <a:pPr marL="68580" indent="0" algn="just">
              <a:buNone/>
            </a:pPr>
            <a:endParaRPr lang="es-EC" dirty="0"/>
          </a:p>
          <a:p>
            <a:pPr lvl="0" algn="just"/>
            <a:r>
              <a:rPr lang="es-EC" dirty="0"/>
              <a:t>El sistema contable</a:t>
            </a:r>
          </a:p>
          <a:p>
            <a:pPr lvl="0" algn="just"/>
            <a:r>
              <a:rPr lang="es-EC" dirty="0"/>
              <a:t>Registros contables con firmas de respaldo.</a:t>
            </a:r>
          </a:p>
          <a:p>
            <a:pPr lvl="0" algn="just"/>
            <a:r>
              <a:rPr lang="es-EC" dirty="0"/>
              <a:t>Personal con perfil adecuado</a:t>
            </a:r>
          </a:p>
          <a:p>
            <a:pPr lvl="0" algn="just"/>
            <a:r>
              <a:rPr lang="es-EC" dirty="0"/>
              <a:t>Conciliaciones periódicas</a:t>
            </a:r>
          </a:p>
          <a:p>
            <a:pPr algn="just"/>
            <a:endParaRPr lang="es-EC" dirty="0"/>
          </a:p>
          <a:p>
            <a:pPr marL="0" indent="0">
              <a:buNone/>
            </a:pPr>
            <a:endParaRPr lang="es-EC" dirty="0"/>
          </a:p>
          <a:p>
            <a:endParaRPr lang="es-EC" dirty="0"/>
          </a:p>
        </p:txBody>
      </p:sp>
      <p:graphicFrame>
        <p:nvGraphicFramePr>
          <p:cNvPr id="131074" name="Object 2"/>
          <p:cNvGraphicFramePr>
            <a:graphicFrameLocks noChangeAspect="1"/>
          </p:cNvGraphicFramePr>
          <p:nvPr/>
        </p:nvGraphicFramePr>
        <p:xfrm>
          <a:off x="4851400" y="0"/>
          <a:ext cx="2870200" cy="546100"/>
        </p:xfrm>
        <a:graphic>
          <a:graphicData uri="http://schemas.openxmlformats.org/presentationml/2006/ole">
            <p:oleObj spid="_x0000_s131074" name="Imagen de mapa de bits" r:id="rId3" imgW="1523810" imgH="714286" progId="PBrush">
              <p:embed/>
            </p:oleObj>
          </a:graphicData>
        </a:graphic>
      </p:graphicFrame>
    </p:spTree>
    <p:extLst>
      <p:ext uri="{BB962C8B-B14F-4D97-AF65-F5344CB8AC3E}">
        <p14:creationId xmlns:p14="http://schemas.microsoft.com/office/powerpoint/2010/main" xmlns="" val="9798851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80728"/>
            <a:ext cx="8229600" cy="5462067"/>
          </a:xfrm>
        </p:spPr>
        <p:txBody>
          <a:bodyPr>
            <a:normAutofit/>
          </a:bodyPr>
          <a:lstStyle/>
          <a:p>
            <a:pPr lvl="0" algn="just"/>
            <a:r>
              <a:rPr lang="es-EC" dirty="0" smtClean="0"/>
              <a:t>Arqueos periódicos</a:t>
            </a:r>
          </a:p>
          <a:p>
            <a:pPr lvl="0" algn="just"/>
            <a:r>
              <a:rPr lang="es-EC" dirty="0" smtClean="0"/>
              <a:t>Implementar un plan estratégico</a:t>
            </a:r>
          </a:p>
          <a:p>
            <a:pPr lvl="0" algn="just"/>
            <a:r>
              <a:rPr lang="es-EC" dirty="0" smtClean="0"/>
              <a:t>Actualización con respecto a los procesos contables</a:t>
            </a:r>
          </a:p>
          <a:p>
            <a:pPr lvl="0" algn="just"/>
            <a:r>
              <a:rPr lang="es-EC" dirty="0" smtClean="0"/>
              <a:t>Mejorar el custodio del archivo</a:t>
            </a:r>
          </a:p>
          <a:p>
            <a:pPr lvl="0" algn="just"/>
            <a:r>
              <a:rPr lang="es-EC" dirty="0" smtClean="0"/>
              <a:t>Capacitaciones constantes</a:t>
            </a:r>
          </a:p>
          <a:p>
            <a:pPr marL="0" indent="0" algn="just">
              <a:buNone/>
            </a:pPr>
            <a:endParaRPr lang="es-EC" dirty="0" smtClean="0"/>
          </a:p>
          <a:p>
            <a:pPr algn="just"/>
            <a:r>
              <a:rPr lang="es-EC" dirty="0" smtClean="0"/>
              <a:t>Mejorando estos aspectos podemos decir que el riesgo queda disminuido pero no totalmente ya que siempre aparecen cosas nuevas, lo que va lograr que se trabaje de una manera más eficaz y eficiente.</a:t>
            </a:r>
          </a:p>
          <a:p>
            <a:endParaRPr lang="es-EC" dirty="0"/>
          </a:p>
        </p:txBody>
      </p:sp>
      <p:graphicFrame>
        <p:nvGraphicFramePr>
          <p:cNvPr id="132098" name="Object 2"/>
          <p:cNvGraphicFramePr>
            <a:graphicFrameLocks noChangeAspect="1"/>
          </p:cNvGraphicFramePr>
          <p:nvPr/>
        </p:nvGraphicFramePr>
        <p:xfrm>
          <a:off x="4851400" y="0"/>
          <a:ext cx="2870200" cy="546100"/>
        </p:xfrm>
        <a:graphic>
          <a:graphicData uri="http://schemas.openxmlformats.org/presentationml/2006/ole">
            <p:oleObj spid="_x0000_s132098" name="Imagen de mapa de bits" r:id="rId3" imgW="1523810" imgH="714286" progId="PBrush">
              <p:embed/>
            </p:oleObj>
          </a:graphicData>
        </a:graphic>
      </p:graphicFrame>
    </p:spTree>
    <p:extLst>
      <p:ext uri="{BB962C8B-B14F-4D97-AF65-F5344CB8AC3E}">
        <p14:creationId xmlns:p14="http://schemas.microsoft.com/office/powerpoint/2010/main" xmlns="" val="38162590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b="1" dirty="0"/>
              <a:t>EVALUACIÓN DE CONTROL INTERNO DE DEPARTAMENTO DE RECURSOS HUMANOS</a:t>
            </a:r>
            <a:endParaRPr lang="es-EC" dirty="0"/>
          </a:p>
        </p:txBody>
      </p:sp>
    </p:spTree>
    <p:extLst>
      <p:ext uri="{BB962C8B-B14F-4D97-AF65-F5344CB8AC3E}">
        <p14:creationId xmlns:p14="http://schemas.microsoft.com/office/powerpoint/2010/main" xmlns="" val="35848279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548680"/>
            <a:ext cx="5112568" cy="5266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33122" name="Object 2"/>
          <p:cNvGraphicFramePr>
            <a:graphicFrameLocks noChangeAspect="1"/>
          </p:cNvGraphicFramePr>
          <p:nvPr/>
        </p:nvGraphicFramePr>
        <p:xfrm>
          <a:off x="4851400" y="0"/>
          <a:ext cx="2870200" cy="546100"/>
        </p:xfrm>
        <a:graphic>
          <a:graphicData uri="http://schemas.openxmlformats.org/presentationml/2006/ole">
            <p:oleObj spid="_x0000_s133122" name="Imagen de mapa de bits" r:id="rId4" imgW="1523810" imgH="714286" progId="PBrush">
              <p:embed/>
            </p:oleObj>
          </a:graphicData>
        </a:graphic>
      </p:graphicFrame>
    </p:spTree>
    <p:extLst>
      <p:ext uri="{BB962C8B-B14F-4D97-AF65-F5344CB8AC3E}">
        <p14:creationId xmlns:p14="http://schemas.microsoft.com/office/powerpoint/2010/main" xmlns="" val="24524910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7024744" cy="1143000"/>
          </a:xfrm>
        </p:spPr>
        <p:txBody>
          <a:bodyPr/>
          <a:lstStyle/>
          <a:p>
            <a:r>
              <a:rPr lang="es-EC" dirty="0" smtClean="0"/>
              <a:t>ANÁLISIS</a:t>
            </a:r>
            <a:endParaRPr lang="es-EC" dirty="0"/>
          </a:p>
        </p:txBody>
      </p:sp>
      <p:sp>
        <p:nvSpPr>
          <p:cNvPr id="3" name="2 Marcador de contenido"/>
          <p:cNvSpPr>
            <a:spLocks noGrp="1"/>
          </p:cNvSpPr>
          <p:nvPr>
            <p:ph idx="1"/>
          </p:nvPr>
        </p:nvSpPr>
        <p:spPr>
          <a:xfrm>
            <a:off x="467544" y="2060848"/>
            <a:ext cx="8229600" cy="4997152"/>
          </a:xfrm>
        </p:spPr>
        <p:txBody>
          <a:bodyPr>
            <a:normAutofit/>
          </a:bodyPr>
          <a:lstStyle/>
          <a:p>
            <a:pPr algn="just"/>
            <a:r>
              <a:rPr lang="es-EC" dirty="0"/>
              <a:t>En este departamento se examino varios aspectos pero no fueron todos lo que necesitan mejorar ya que si los están llevando de una manera adecuada,  aquí nivel de riesgo es el 73% lo que presenta que sea moderado bajo y su nivel de confianza sea moderado alto, en los aspectos que debemos tener una debida atención son:</a:t>
            </a:r>
          </a:p>
          <a:p>
            <a:pPr lvl="0" algn="just"/>
            <a:r>
              <a:rPr lang="es-EC" dirty="0"/>
              <a:t>Creación inmediata de una planificación estratégica</a:t>
            </a:r>
          </a:p>
          <a:p>
            <a:endParaRPr lang="es-EC" dirty="0"/>
          </a:p>
          <a:p>
            <a:endParaRPr lang="es-EC" dirty="0"/>
          </a:p>
        </p:txBody>
      </p:sp>
      <p:graphicFrame>
        <p:nvGraphicFramePr>
          <p:cNvPr id="134146" name="Object 2"/>
          <p:cNvGraphicFramePr>
            <a:graphicFrameLocks noChangeAspect="1"/>
          </p:cNvGraphicFramePr>
          <p:nvPr/>
        </p:nvGraphicFramePr>
        <p:xfrm>
          <a:off x="4851400" y="0"/>
          <a:ext cx="2870200" cy="546100"/>
        </p:xfrm>
        <a:graphic>
          <a:graphicData uri="http://schemas.openxmlformats.org/presentationml/2006/ole">
            <p:oleObj spid="_x0000_s134146" name="Imagen de mapa de bits" r:id="rId3" imgW="1523810" imgH="714286" progId="PBrush">
              <p:embed/>
            </p:oleObj>
          </a:graphicData>
        </a:graphic>
      </p:graphicFrame>
    </p:spTree>
    <p:extLst>
      <p:ext uri="{BB962C8B-B14F-4D97-AF65-F5344CB8AC3E}">
        <p14:creationId xmlns:p14="http://schemas.microsoft.com/office/powerpoint/2010/main" xmlns="" val="28047379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2"/>
            <a:ext cx="8229600" cy="5649491"/>
          </a:xfrm>
        </p:spPr>
        <p:txBody>
          <a:bodyPr/>
          <a:lstStyle/>
          <a:p>
            <a:pPr lvl="0" algn="just"/>
            <a:r>
              <a:rPr lang="es-EC" dirty="0" smtClean="0"/>
              <a:t>Elaboración de manuales, instructivos</a:t>
            </a:r>
          </a:p>
          <a:p>
            <a:pPr lvl="0" algn="just"/>
            <a:r>
              <a:rPr lang="es-EC" dirty="0" smtClean="0"/>
              <a:t>Está bien la manera en que se da a conoce los deberes y derechos de los empleados pero se debe mejorar en la manera de comunicar.</a:t>
            </a:r>
          </a:p>
          <a:p>
            <a:pPr lvl="0" algn="just"/>
            <a:r>
              <a:rPr lang="es-EC" dirty="0" smtClean="0"/>
              <a:t>Mejorar los medios de comunicación para los empleados de la fundación.</a:t>
            </a:r>
          </a:p>
          <a:p>
            <a:pPr marL="0" indent="0" algn="just">
              <a:buNone/>
            </a:pPr>
            <a:r>
              <a:rPr lang="es-EC" dirty="0" smtClean="0"/>
              <a:t> </a:t>
            </a:r>
          </a:p>
          <a:p>
            <a:endParaRPr lang="es-EC" dirty="0"/>
          </a:p>
        </p:txBody>
      </p:sp>
      <p:graphicFrame>
        <p:nvGraphicFramePr>
          <p:cNvPr id="135170" name="Object 2"/>
          <p:cNvGraphicFramePr>
            <a:graphicFrameLocks noChangeAspect="1"/>
          </p:cNvGraphicFramePr>
          <p:nvPr/>
        </p:nvGraphicFramePr>
        <p:xfrm>
          <a:off x="4851400" y="0"/>
          <a:ext cx="2870200" cy="546100"/>
        </p:xfrm>
        <a:graphic>
          <a:graphicData uri="http://schemas.openxmlformats.org/presentationml/2006/ole">
            <p:oleObj spid="_x0000_s135170" name="Imagen de mapa de bits" r:id="rId3" imgW="1523810" imgH="714286" progId="PBrush">
              <p:embed/>
            </p:oleObj>
          </a:graphicData>
        </a:graphic>
      </p:graphicFrame>
    </p:spTree>
    <p:extLst>
      <p:ext uri="{BB962C8B-B14F-4D97-AF65-F5344CB8AC3E}">
        <p14:creationId xmlns:p14="http://schemas.microsoft.com/office/powerpoint/2010/main" xmlns="" val="32419587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3314799"/>
          </a:xfrm>
        </p:spPr>
        <p:txBody>
          <a:bodyPr>
            <a:normAutofit/>
          </a:bodyPr>
          <a:lstStyle/>
          <a:p>
            <a:pPr lvl="1" algn="ctr" rtl="0">
              <a:spcBef>
                <a:spcPct val="0"/>
              </a:spcBef>
            </a:pPr>
            <a:r>
              <a:rPr lang="es-EC" sz="3200" b="1" dirty="0" smtClean="0"/>
              <a:t>PUNTOS </a:t>
            </a:r>
            <a:r>
              <a:rPr lang="es-EC" sz="3200" b="1" dirty="0"/>
              <a:t>DE CONTROL </a:t>
            </a:r>
            <a:r>
              <a:rPr lang="es-EC" sz="3200" b="1" dirty="0" smtClean="0"/>
              <a:t>INTERNO</a:t>
            </a:r>
            <a:endParaRPr lang="es-EC" sz="3200" dirty="0"/>
          </a:p>
        </p:txBody>
      </p:sp>
      <p:graphicFrame>
        <p:nvGraphicFramePr>
          <p:cNvPr id="136194" name="Object 2"/>
          <p:cNvGraphicFramePr>
            <a:graphicFrameLocks noChangeAspect="1"/>
          </p:cNvGraphicFramePr>
          <p:nvPr/>
        </p:nvGraphicFramePr>
        <p:xfrm>
          <a:off x="5000628" y="928670"/>
          <a:ext cx="2870200" cy="546100"/>
        </p:xfrm>
        <a:graphic>
          <a:graphicData uri="http://schemas.openxmlformats.org/presentationml/2006/ole">
            <p:oleObj spid="_x0000_s136194" name="Imagen de mapa de bits" r:id="rId3" imgW="1523810" imgH="714286" progId="PBrush">
              <p:embed/>
            </p:oleObj>
          </a:graphicData>
        </a:graphic>
      </p:graphicFrame>
    </p:spTree>
    <p:extLst>
      <p:ext uri="{BB962C8B-B14F-4D97-AF65-F5344CB8AC3E}">
        <p14:creationId xmlns:p14="http://schemas.microsoft.com/office/powerpoint/2010/main" xmlns="" val="108982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EC" dirty="0"/>
              <a:t>Los </a:t>
            </a:r>
            <a:r>
              <a:rPr lang="es-EC" dirty="0" smtClean="0"/>
              <a:t>dos Puntos </a:t>
            </a:r>
            <a:r>
              <a:rPr lang="es-EC" dirty="0"/>
              <a:t>de Control Interno que se presentan son de </a:t>
            </a:r>
            <a:r>
              <a:rPr lang="es-EC" dirty="0" smtClean="0"/>
              <a:t>inexistencia de controles básicos </a:t>
            </a:r>
            <a:r>
              <a:rPr lang="es-EC" dirty="0"/>
              <a:t>una de ellas es en la cuenta bancos y la otra en la cuenta clientes debido a que no verifica los procedimientos adecuados para manejar las cuentas se producen errores, y lo que se recomienda es la actualización en procedimientos  para evitar problemas más graves a futuro en la Fundación.</a:t>
            </a:r>
            <a:endParaRPr lang="es-EC" dirty="0" smtClean="0">
              <a:effectLst/>
            </a:endParaRPr>
          </a:p>
          <a:p>
            <a:endParaRPr lang="es-EC" dirty="0"/>
          </a:p>
        </p:txBody>
      </p:sp>
    </p:spTree>
    <p:extLst>
      <p:ext uri="{BB962C8B-B14F-4D97-AF65-F5344CB8AC3E}">
        <p14:creationId xmlns:p14="http://schemas.microsoft.com/office/powerpoint/2010/main" xmlns="" val="414279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024744" cy="1143000"/>
          </a:xfrm>
        </p:spPr>
        <p:txBody>
          <a:bodyPr/>
          <a:lstStyle/>
          <a:p>
            <a:r>
              <a:rPr lang="es-EC" dirty="0" smtClean="0"/>
              <a:t>F.O.D.A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183579533"/>
              </p:ext>
            </p:extLst>
          </p:nvPr>
        </p:nvGraphicFramePr>
        <p:xfrm>
          <a:off x="1619673" y="1412776"/>
          <a:ext cx="6048672" cy="4998632"/>
        </p:xfrm>
        <a:graphic>
          <a:graphicData uri="http://schemas.openxmlformats.org/drawingml/2006/table">
            <a:tbl>
              <a:tblPr firstRow="1" firstCol="1" bandRow="1">
                <a:tableStyleId>{3C2FFA5D-87B4-456A-9821-1D502468CF0F}</a:tableStyleId>
              </a:tblPr>
              <a:tblGrid>
                <a:gridCol w="2997200"/>
                <a:gridCol w="196623"/>
                <a:gridCol w="2854849"/>
              </a:tblGrid>
              <a:tr h="486025">
                <a:tc gridSpan="3">
                  <a:txBody>
                    <a:bodyPr/>
                    <a:lstStyle/>
                    <a:p>
                      <a:pPr algn="ctr">
                        <a:lnSpc>
                          <a:spcPct val="115000"/>
                        </a:lnSpc>
                        <a:spcAft>
                          <a:spcPts val="1000"/>
                        </a:spcAft>
                      </a:pPr>
                      <a:r>
                        <a:rPr lang="es-EC" sz="1200" dirty="0">
                          <a:effectLst/>
                        </a:rPr>
                        <a:t>FACTORES INTERNOS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39919">
                <a:tc gridSpan="2">
                  <a:txBody>
                    <a:bodyPr/>
                    <a:lstStyle/>
                    <a:p>
                      <a:pPr algn="ctr">
                        <a:lnSpc>
                          <a:spcPct val="115000"/>
                        </a:lnSpc>
                        <a:spcAft>
                          <a:spcPts val="1000"/>
                        </a:spcAft>
                      </a:pPr>
                      <a:r>
                        <a:rPr lang="es-EC" sz="1200" dirty="0">
                          <a:effectLst/>
                        </a:rPr>
                        <a:t>FORTALEZAS</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algn="ctr">
                        <a:lnSpc>
                          <a:spcPct val="115000"/>
                        </a:lnSpc>
                        <a:spcAft>
                          <a:spcPts val="1000"/>
                        </a:spcAft>
                      </a:pPr>
                      <a:r>
                        <a:rPr lang="es-EC" sz="1200">
                          <a:effectLst/>
                        </a:rPr>
                        <a:t>DEBILIDADES</a:t>
                      </a:r>
                      <a:endParaRPr lang="es-EC" sz="1100">
                        <a:effectLst/>
                        <a:latin typeface="Calibri"/>
                        <a:ea typeface="Calibri"/>
                        <a:cs typeface="Times New Roman"/>
                      </a:endParaRPr>
                    </a:p>
                  </a:txBody>
                  <a:tcPr marL="68580" marR="68580" marT="0" marB="0"/>
                </a:tc>
              </a:tr>
              <a:tr h="2533542">
                <a:tc gridSpan="2">
                  <a:txBody>
                    <a:bodyPr/>
                    <a:lstStyle/>
                    <a:p>
                      <a:pPr marL="342900" lvl="0" indent="-342900" algn="just" fontAlgn="base">
                        <a:lnSpc>
                          <a:spcPct val="115000"/>
                        </a:lnSpc>
                        <a:spcAft>
                          <a:spcPts val="0"/>
                        </a:spcAft>
                        <a:buFont typeface="Wingdings"/>
                        <a:buChar char=""/>
                      </a:pPr>
                      <a:r>
                        <a:rPr lang="es-EC" sz="1200" dirty="0">
                          <a:effectLst/>
                        </a:rPr>
                        <a:t>Por parte de Talento Humano, existe en su mayoría personal con preparación académica.</a:t>
                      </a:r>
                      <a:endParaRPr lang="es-EC" sz="1100" dirty="0">
                        <a:effectLst/>
                      </a:endParaRPr>
                    </a:p>
                    <a:p>
                      <a:pPr marL="228600" algn="just" fontAlgn="base">
                        <a:lnSpc>
                          <a:spcPct val="115000"/>
                        </a:lnSpc>
                        <a:spcAft>
                          <a:spcPts val="0"/>
                        </a:spcAft>
                      </a:pPr>
                      <a:r>
                        <a:rPr lang="es-EC" sz="1200" dirty="0">
                          <a:effectLst/>
                        </a:rPr>
                        <a:t>Puntualidad en las actividades realizadas en la empresa.</a:t>
                      </a:r>
                      <a:endParaRPr lang="es-EC" sz="1100" dirty="0">
                        <a:effectLst/>
                      </a:endParaRPr>
                    </a:p>
                    <a:p>
                      <a:pPr marL="342900" lvl="0" indent="-342900" algn="just" fontAlgn="base">
                        <a:lnSpc>
                          <a:spcPct val="115000"/>
                        </a:lnSpc>
                        <a:spcAft>
                          <a:spcPts val="0"/>
                        </a:spcAft>
                        <a:buFont typeface="Wingdings"/>
                        <a:buChar char=""/>
                      </a:pPr>
                      <a:r>
                        <a:rPr lang="es-EC" sz="1200" dirty="0">
                          <a:effectLst/>
                        </a:rPr>
                        <a:t>Capacitación constante a nivel técnico.</a:t>
                      </a:r>
                      <a:endParaRPr lang="es-EC" sz="1100" dirty="0">
                        <a:effectLst/>
                      </a:endParaRPr>
                    </a:p>
                    <a:p>
                      <a:pPr marL="342900" lvl="0" indent="-342900" algn="just" fontAlgn="base">
                        <a:lnSpc>
                          <a:spcPct val="115000"/>
                        </a:lnSpc>
                        <a:spcAft>
                          <a:spcPts val="0"/>
                        </a:spcAft>
                        <a:buFont typeface="Wingdings"/>
                        <a:buChar char=""/>
                      </a:pPr>
                      <a:r>
                        <a:rPr lang="es-EC" sz="1200" dirty="0">
                          <a:effectLst/>
                        </a:rPr>
                        <a:t>Poseen infraestructura adecuada, capacidad instalada.</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42900" lvl="0" indent="-342900" algn="just" fontAlgn="base">
                        <a:lnSpc>
                          <a:spcPct val="115000"/>
                        </a:lnSpc>
                        <a:spcAft>
                          <a:spcPts val="0"/>
                        </a:spcAft>
                        <a:buFont typeface="Wingdings"/>
                        <a:buChar char=""/>
                      </a:pPr>
                      <a:r>
                        <a:rPr lang="es-EC" sz="1200" dirty="0">
                          <a:effectLst/>
                        </a:rPr>
                        <a:t>Ausencia de planificación estratégica.</a:t>
                      </a:r>
                      <a:endParaRPr lang="es-EC" sz="1100" dirty="0">
                        <a:effectLst/>
                      </a:endParaRPr>
                    </a:p>
                    <a:p>
                      <a:pPr marL="342900" lvl="0" indent="-342900" algn="just" fontAlgn="base">
                        <a:lnSpc>
                          <a:spcPct val="115000"/>
                        </a:lnSpc>
                        <a:spcAft>
                          <a:spcPts val="0"/>
                        </a:spcAft>
                        <a:buFont typeface="Wingdings"/>
                        <a:buChar char=""/>
                      </a:pPr>
                      <a:r>
                        <a:rPr lang="es-EC" sz="1200" dirty="0">
                          <a:effectLst/>
                        </a:rPr>
                        <a:t>No se evalúa el cumplimiento de metas y objetivos.</a:t>
                      </a:r>
                      <a:endParaRPr lang="es-EC" sz="1100" dirty="0">
                        <a:effectLst/>
                      </a:endParaRPr>
                    </a:p>
                    <a:p>
                      <a:pPr marL="342900" lvl="0" indent="-342900" algn="just" fontAlgn="base">
                        <a:lnSpc>
                          <a:spcPct val="115000"/>
                        </a:lnSpc>
                        <a:spcAft>
                          <a:spcPts val="0"/>
                        </a:spcAft>
                        <a:buFont typeface="Wingdings"/>
                        <a:buChar char=""/>
                      </a:pPr>
                      <a:r>
                        <a:rPr lang="es-EC" sz="1200" dirty="0">
                          <a:effectLst/>
                        </a:rPr>
                        <a:t>No se aplican criterios técnicos para la clasificación y valoración de puestos.</a:t>
                      </a:r>
                      <a:endParaRPr lang="es-EC" sz="1100" dirty="0">
                        <a:effectLst/>
                      </a:endParaRPr>
                    </a:p>
                    <a:p>
                      <a:pPr marL="342900" lvl="0" indent="-342900" algn="just" fontAlgn="base">
                        <a:lnSpc>
                          <a:spcPct val="115000"/>
                        </a:lnSpc>
                        <a:spcAft>
                          <a:spcPts val="0"/>
                        </a:spcAft>
                        <a:buFont typeface="Wingdings"/>
                        <a:buChar char=""/>
                      </a:pPr>
                      <a:r>
                        <a:rPr lang="es-EC" sz="1200" dirty="0">
                          <a:effectLst/>
                        </a:rPr>
                        <a:t>Inadecuados medios de control y registro de asistencia del personal.</a:t>
                      </a:r>
                      <a:endParaRPr lang="es-EC" sz="1100" dirty="0">
                        <a:effectLst/>
                        <a:latin typeface="Calibri"/>
                        <a:ea typeface="Calibri"/>
                        <a:cs typeface="Times New Roman"/>
                      </a:endParaRPr>
                    </a:p>
                  </a:txBody>
                  <a:tcPr marL="68580" marR="68580" marT="0" marB="0"/>
                </a:tc>
              </a:tr>
              <a:tr h="239919">
                <a:tc gridSpan="3">
                  <a:txBody>
                    <a:bodyPr/>
                    <a:lstStyle/>
                    <a:p>
                      <a:pPr algn="ctr">
                        <a:lnSpc>
                          <a:spcPct val="115000"/>
                        </a:lnSpc>
                        <a:spcAft>
                          <a:spcPts val="1000"/>
                        </a:spcAft>
                      </a:pPr>
                      <a:r>
                        <a:rPr lang="es-EC" sz="1200" dirty="0">
                          <a:effectLst/>
                        </a:rPr>
                        <a:t>FACTORES EXTERNOS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39919">
                <a:tc>
                  <a:txBody>
                    <a:bodyPr/>
                    <a:lstStyle/>
                    <a:p>
                      <a:pPr algn="ctr">
                        <a:lnSpc>
                          <a:spcPct val="115000"/>
                        </a:lnSpc>
                        <a:spcAft>
                          <a:spcPts val="1000"/>
                        </a:spcAft>
                      </a:pPr>
                      <a:r>
                        <a:rPr lang="es-EC" sz="1200">
                          <a:effectLst/>
                        </a:rPr>
                        <a:t>OPORTUNIDADES</a:t>
                      </a:r>
                      <a:endParaRPr lang="es-EC" sz="11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s-EC" sz="1200" dirty="0">
                          <a:effectLst/>
                        </a:rPr>
                        <a:t>AMENAZAS</a:t>
                      </a:r>
                      <a:endParaRPr lang="es-EC" sz="1100" dirty="0">
                        <a:effectLst/>
                        <a:latin typeface="Calibri"/>
                        <a:ea typeface="Calibri"/>
                        <a:cs typeface="Times New Roman"/>
                      </a:endParaRPr>
                    </a:p>
                  </a:txBody>
                  <a:tcPr marL="68580" marR="68580" marT="0" marB="0"/>
                </a:tc>
                <a:tc hMerge="1">
                  <a:txBody>
                    <a:bodyPr/>
                    <a:lstStyle/>
                    <a:p>
                      <a:endParaRPr lang="es-EC"/>
                    </a:p>
                  </a:txBody>
                  <a:tcPr/>
                </a:tc>
              </a:tr>
              <a:tr h="1259308">
                <a:tc>
                  <a:txBody>
                    <a:bodyPr/>
                    <a:lstStyle/>
                    <a:p>
                      <a:pPr marL="342900" lvl="0" indent="-342900" algn="just" fontAlgn="base">
                        <a:lnSpc>
                          <a:spcPct val="115000"/>
                        </a:lnSpc>
                        <a:spcAft>
                          <a:spcPts val="0"/>
                        </a:spcAft>
                        <a:buFont typeface="Wingdings"/>
                        <a:buChar char=""/>
                        <a:tabLst>
                          <a:tab pos="226695" algn="l"/>
                        </a:tabLst>
                      </a:pPr>
                      <a:r>
                        <a:rPr lang="es-EC" sz="1200">
                          <a:effectLst/>
                        </a:rPr>
                        <a:t>Mejorar y actualizar la capacitación con cursos dictados tanto del sector público como del sector privado.</a:t>
                      </a:r>
                      <a:endParaRPr lang="es-EC" sz="1100">
                        <a:effectLst/>
                        <a:latin typeface="Calibri"/>
                        <a:ea typeface="Calibri"/>
                        <a:cs typeface="Times New Roman"/>
                      </a:endParaRPr>
                    </a:p>
                  </a:txBody>
                  <a:tcPr marL="68580" marR="68580" marT="0" marB="0"/>
                </a:tc>
                <a:tc gridSpan="2">
                  <a:txBody>
                    <a:bodyPr/>
                    <a:lstStyle/>
                    <a:p>
                      <a:pPr marL="342900" lvl="0" indent="-342900" algn="just" fontAlgn="base">
                        <a:lnSpc>
                          <a:spcPct val="115000"/>
                        </a:lnSpc>
                        <a:spcAft>
                          <a:spcPts val="0"/>
                        </a:spcAft>
                        <a:buFont typeface="Wingdings"/>
                        <a:buChar char=""/>
                        <a:tabLst>
                          <a:tab pos="226695" algn="l"/>
                        </a:tabLst>
                      </a:pPr>
                      <a:r>
                        <a:rPr lang="es-EC" sz="1200" dirty="0">
                          <a:effectLst/>
                        </a:rPr>
                        <a:t>Falta de presupuesto.</a:t>
                      </a:r>
                      <a:endParaRPr lang="es-EC" sz="1100" dirty="0">
                        <a:effectLst/>
                      </a:endParaRPr>
                    </a:p>
                    <a:p>
                      <a:pPr marL="342900" lvl="0" indent="-342900" algn="just" fontAlgn="base">
                        <a:lnSpc>
                          <a:spcPct val="115000"/>
                        </a:lnSpc>
                        <a:spcAft>
                          <a:spcPts val="0"/>
                        </a:spcAft>
                        <a:buFont typeface="Wingdings"/>
                        <a:buChar char=""/>
                        <a:tabLst>
                          <a:tab pos="226695" algn="l"/>
                        </a:tabLst>
                      </a:pPr>
                      <a:r>
                        <a:rPr lang="es-EC" sz="1200" dirty="0">
                          <a:effectLst/>
                        </a:rPr>
                        <a:t> Falta de mejoramiento en la calidad de servicios.</a:t>
                      </a:r>
                      <a:endParaRPr lang="es-EC" sz="1100" dirty="0">
                        <a:effectLst/>
                      </a:endParaRPr>
                    </a:p>
                    <a:p>
                      <a:pPr algn="just">
                        <a:lnSpc>
                          <a:spcPct val="115000"/>
                        </a:lnSpc>
                        <a:spcAft>
                          <a:spcPts val="1000"/>
                        </a:spcAft>
                      </a:pPr>
                      <a:r>
                        <a:rPr lang="es-EC" sz="1200" dirty="0">
                          <a:effectLst/>
                        </a:rPr>
                        <a:t> </a:t>
                      </a:r>
                      <a:endParaRPr lang="es-EC" sz="1100" dirty="0">
                        <a:effectLst/>
                        <a:latin typeface="Calibri"/>
                        <a:ea typeface="Calibri"/>
                        <a:cs typeface="Times New Roman"/>
                      </a:endParaRPr>
                    </a:p>
                  </a:txBody>
                  <a:tcPr marL="68580" marR="68580" marT="0" marB="0"/>
                </a:tc>
                <a:tc hMerge="1">
                  <a:txBody>
                    <a:bodyPr/>
                    <a:lstStyle/>
                    <a:p>
                      <a:endParaRPr lang="es-EC"/>
                    </a:p>
                  </a:txBody>
                  <a:tcPr/>
                </a:tc>
              </a:tr>
            </a:tbl>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xmlns="" val="678367734"/>
              </p:ext>
            </p:extLst>
          </p:nvPr>
        </p:nvGraphicFramePr>
        <p:xfrm>
          <a:off x="4932040" y="32523"/>
          <a:ext cx="2843212" cy="550863"/>
        </p:xfrm>
        <a:graphic>
          <a:graphicData uri="http://schemas.openxmlformats.org/presentationml/2006/ole">
            <p:oleObj spid="_x0000_s1030" name="Imagen de mapa de bits" r:id="rId3" imgW="1523810" imgH="714286" progId="PBrush">
              <p:embed/>
            </p:oleObj>
          </a:graphicData>
        </a:graphic>
      </p:graphicFrame>
    </p:spTree>
    <p:extLst>
      <p:ext uri="{BB962C8B-B14F-4D97-AF65-F5344CB8AC3E}">
        <p14:creationId xmlns:p14="http://schemas.microsoft.com/office/powerpoint/2010/main" xmlns="" val="26199824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692695"/>
            <a:ext cx="6984776" cy="557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88681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HALLAZGOS</a:t>
            </a:r>
            <a:endParaRPr lang="es-EC" dirty="0"/>
          </a:p>
        </p:txBody>
      </p:sp>
      <p:graphicFrame>
        <p:nvGraphicFramePr>
          <p:cNvPr id="137218" name="Object 2"/>
          <p:cNvGraphicFramePr>
            <a:graphicFrameLocks noChangeAspect="1"/>
          </p:cNvGraphicFramePr>
          <p:nvPr/>
        </p:nvGraphicFramePr>
        <p:xfrm>
          <a:off x="5000628" y="785794"/>
          <a:ext cx="2870200" cy="546100"/>
        </p:xfrm>
        <a:graphic>
          <a:graphicData uri="http://schemas.openxmlformats.org/presentationml/2006/ole">
            <p:oleObj spid="_x0000_s137218" name="Imagen de mapa de bits" r:id="rId3" imgW="1523810" imgH="714286" progId="PBrush">
              <p:embed/>
            </p:oleObj>
          </a:graphicData>
        </a:graphic>
      </p:graphicFrame>
    </p:spTree>
    <p:extLst>
      <p:ext uri="{BB962C8B-B14F-4D97-AF65-F5344CB8AC3E}">
        <p14:creationId xmlns:p14="http://schemas.microsoft.com/office/powerpoint/2010/main" xmlns="" val="39959194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INEXISTENCIA DE PLANIFICACIÓN ESTRATÉGICA</a:t>
            </a:r>
            <a:endParaRPr lang="es-EC" dirty="0"/>
          </a:p>
        </p:txBody>
      </p:sp>
      <p:sp>
        <p:nvSpPr>
          <p:cNvPr id="3" name="2 Marcador de contenido"/>
          <p:cNvSpPr>
            <a:spLocks noGrp="1"/>
          </p:cNvSpPr>
          <p:nvPr>
            <p:ph idx="1"/>
          </p:nvPr>
        </p:nvSpPr>
        <p:spPr/>
        <p:txBody>
          <a:bodyPr>
            <a:normAutofit fontScale="92500" lnSpcReduction="20000"/>
          </a:bodyPr>
          <a:lstStyle/>
          <a:p>
            <a:r>
              <a:rPr lang="es-EC" b="1" dirty="0" smtClean="0"/>
              <a:t>COMENTARIO</a:t>
            </a:r>
            <a:endParaRPr lang="es-EC" dirty="0"/>
          </a:p>
          <a:p>
            <a:pPr marL="0" indent="0" algn="just">
              <a:buNone/>
            </a:pPr>
            <a:r>
              <a:rPr lang="es-EC" dirty="0"/>
              <a:t>Mediante el análisis realizado a la fundación se determino la falta de planificación estratégica, lo que ocasiona que no se pueda medir los objetivos  y metas de cada uno de los departamentos con lo que cuenta la fundación. El trabajo que se realiza es día a día ya que no se han implementado herramientas para la administración a corto y largo plazo. La ausencia de esta herramienta o instrumento dificulta totalmente la medición del desempeño. </a:t>
            </a:r>
          </a:p>
        </p:txBody>
      </p:sp>
      <p:graphicFrame>
        <p:nvGraphicFramePr>
          <p:cNvPr id="138242" name="Object 2"/>
          <p:cNvGraphicFramePr>
            <a:graphicFrameLocks noChangeAspect="1"/>
          </p:cNvGraphicFramePr>
          <p:nvPr/>
        </p:nvGraphicFramePr>
        <p:xfrm>
          <a:off x="4851400" y="0"/>
          <a:ext cx="2870200" cy="546100"/>
        </p:xfrm>
        <a:graphic>
          <a:graphicData uri="http://schemas.openxmlformats.org/presentationml/2006/ole">
            <p:oleObj spid="_x0000_s138242" name="Imagen de mapa de bits" r:id="rId3" imgW="1523810" imgH="714286" progId="PBrush">
              <p:embed/>
            </p:oleObj>
          </a:graphicData>
        </a:graphic>
      </p:graphicFrame>
    </p:spTree>
    <p:extLst>
      <p:ext uri="{BB962C8B-B14F-4D97-AF65-F5344CB8AC3E}">
        <p14:creationId xmlns:p14="http://schemas.microsoft.com/office/powerpoint/2010/main" xmlns="" val="30741180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92500" lnSpcReduction="20000"/>
          </a:bodyPr>
          <a:lstStyle/>
          <a:p>
            <a:r>
              <a:rPr lang="es-EC" b="1" dirty="0" smtClean="0"/>
              <a:t>CONCLUSIÓN:</a:t>
            </a:r>
          </a:p>
          <a:p>
            <a:pPr marL="0" indent="0" algn="just">
              <a:buNone/>
            </a:pPr>
            <a:r>
              <a:rPr lang="es-EC" dirty="0" smtClean="0"/>
              <a:t>Toda organización desde que empieza su funcionamiento debe implementar una planificación estratégica para saber a dónde quiere llegar, esta permite analizar los objetivos y metas ya sean a corto o largo plazo, siendo considerada como  una guía de los pasos que debe seguir, cosa que la fundación no lo ha hecho y no va poder medir los resultados que ha venido teniendo ya que no tienen con que compararlos </a:t>
            </a:r>
          </a:p>
          <a:p>
            <a:pPr algn="just"/>
            <a:endParaRPr lang="es-EC" b="1" dirty="0" smtClean="0"/>
          </a:p>
          <a:p>
            <a:pPr algn="just"/>
            <a:r>
              <a:rPr lang="es-EC" b="1" dirty="0" smtClean="0"/>
              <a:t>RECOMENDACIÓN.</a:t>
            </a:r>
            <a:endParaRPr lang="es-EC" dirty="0" smtClean="0"/>
          </a:p>
          <a:p>
            <a:pPr marL="0" indent="0" algn="just">
              <a:buNone/>
            </a:pPr>
            <a:r>
              <a:rPr lang="es-EC" dirty="0" smtClean="0"/>
              <a:t>El Directorio de la Fundación debe implementar la planificación  debido a que no se puede medir en qué grado se ha cumplido  lo que se propusieron desde un principio, difícilmente se va poder saber si la administración y todo el equipo de trabajo está trabajando de una manera eficiente porque no hay con que comparar.</a:t>
            </a:r>
            <a:endParaRPr lang="es-EC" dirty="0"/>
          </a:p>
        </p:txBody>
      </p:sp>
      <p:graphicFrame>
        <p:nvGraphicFramePr>
          <p:cNvPr id="139266" name="Object 2"/>
          <p:cNvGraphicFramePr>
            <a:graphicFrameLocks noChangeAspect="1"/>
          </p:cNvGraphicFramePr>
          <p:nvPr/>
        </p:nvGraphicFramePr>
        <p:xfrm>
          <a:off x="4851400" y="0"/>
          <a:ext cx="2870200" cy="546100"/>
        </p:xfrm>
        <a:graphic>
          <a:graphicData uri="http://schemas.openxmlformats.org/presentationml/2006/ole">
            <p:oleObj spid="_x0000_s139266" name="Imagen de mapa de bits" r:id="rId3" imgW="1523810" imgH="714286" progId="PBrush">
              <p:embed/>
            </p:oleObj>
          </a:graphicData>
        </a:graphic>
      </p:graphicFrame>
    </p:spTree>
    <p:extLst>
      <p:ext uri="{BB962C8B-B14F-4D97-AF65-F5344CB8AC3E}">
        <p14:creationId xmlns:p14="http://schemas.microsoft.com/office/powerpoint/2010/main" xmlns="" val="25713577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1214422"/>
            <a:ext cx="7024744" cy="1143000"/>
          </a:xfrm>
        </p:spPr>
        <p:txBody>
          <a:bodyPr>
            <a:normAutofit fontScale="90000"/>
          </a:bodyPr>
          <a:lstStyle/>
          <a:p>
            <a:r>
              <a:rPr lang="es-EC" b="1" dirty="0" smtClean="0"/>
              <a:t>FALTA DE ORGANIZACIÓN EN EL SISTEMA</a:t>
            </a:r>
            <a:r>
              <a:rPr lang="es-EC" dirty="0" smtClean="0"/>
              <a:t/>
            </a:r>
            <a:br>
              <a:rPr lang="es-EC" dirty="0" smtClean="0"/>
            </a:br>
            <a:endParaRPr lang="es-EC" dirty="0"/>
          </a:p>
        </p:txBody>
      </p:sp>
      <p:sp>
        <p:nvSpPr>
          <p:cNvPr id="3" name="2 Marcador de contenido"/>
          <p:cNvSpPr>
            <a:spLocks noGrp="1"/>
          </p:cNvSpPr>
          <p:nvPr>
            <p:ph idx="1"/>
          </p:nvPr>
        </p:nvSpPr>
        <p:spPr>
          <a:xfrm>
            <a:off x="457200" y="1600200"/>
            <a:ext cx="8229600" cy="4997152"/>
          </a:xfrm>
        </p:spPr>
        <p:txBody>
          <a:bodyPr>
            <a:normAutofit/>
          </a:bodyPr>
          <a:lstStyle/>
          <a:p>
            <a:r>
              <a:rPr lang="es-EC" b="1" dirty="0" smtClean="0"/>
              <a:t>COMENTARIO</a:t>
            </a:r>
            <a:endParaRPr lang="es-EC" dirty="0"/>
          </a:p>
          <a:p>
            <a:pPr marL="0" indent="0" algn="just">
              <a:buNone/>
            </a:pPr>
            <a:r>
              <a:rPr lang="es-EC" dirty="0"/>
              <a:t>El sistema que actualmente maneja la fundación no satisface las expectativas ni requerimientos que se necesitan, las necesidades son múltiples ya que día a día se va contabilizando la información, la cual debe ser oportuna y muy confiable. El pilar fundamental para la toma de decisiones es la información veraz y oportuna para el mejoramiento de los recursos que posee la fundación. Un buen sistema de información es de vital importancia en toda organización ya que  ayuda al desenvolvimiento diario en el trabajo</a:t>
            </a:r>
            <a:r>
              <a:rPr lang="es-EC" dirty="0" smtClean="0"/>
              <a:t>.</a:t>
            </a:r>
            <a:endParaRPr lang="es-EC" dirty="0"/>
          </a:p>
        </p:txBody>
      </p:sp>
      <p:graphicFrame>
        <p:nvGraphicFramePr>
          <p:cNvPr id="140290" name="Object 2"/>
          <p:cNvGraphicFramePr>
            <a:graphicFrameLocks noChangeAspect="1"/>
          </p:cNvGraphicFramePr>
          <p:nvPr/>
        </p:nvGraphicFramePr>
        <p:xfrm>
          <a:off x="4851400" y="0"/>
          <a:ext cx="2870200" cy="546100"/>
        </p:xfrm>
        <a:graphic>
          <a:graphicData uri="http://schemas.openxmlformats.org/presentationml/2006/ole">
            <p:oleObj spid="_x0000_s140290" name="Imagen de mapa de bits" r:id="rId3" imgW="1523810" imgH="714286" progId="PBrush">
              <p:embed/>
            </p:oleObj>
          </a:graphicData>
        </a:graphic>
      </p:graphicFrame>
    </p:spTree>
    <p:extLst>
      <p:ext uri="{BB962C8B-B14F-4D97-AF65-F5344CB8AC3E}">
        <p14:creationId xmlns:p14="http://schemas.microsoft.com/office/powerpoint/2010/main" xmlns="" val="29730452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rmAutofit/>
          </a:bodyPr>
          <a:lstStyle/>
          <a:p>
            <a:pPr algn="just"/>
            <a:r>
              <a:rPr lang="es-EC" b="1" dirty="0" smtClean="0"/>
              <a:t>CONCLUSIÓN:</a:t>
            </a:r>
            <a:endParaRPr lang="es-EC" dirty="0" smtClean="0"/>
          </a:p>
          <a:p>
            <a:pPr marL="0" indent="0" algn="just">
              <a:buNone/>
            </a:pPr>
            <a:r>
              <a:rPr lang="es-EC" dirty="0" smtClean="0"/>
              <a:t>En el tiempo que se realizó la auditoria se noto bastante deficiencia en el sistema;  porque la mayor parte del tiempo vivía colapsado el sistema y no  se podía obtener la in formación de una manera rápida lo que dificultaba la elaboración del  trabajo.</a:t>
            </a:r>
          </a:p>
          <a:p>
            <a:pPr algn="just"/>
            <a:r>
              <a:rPr lang="es-EC" b="1" dirty="0" smtClean="0"/>
              <a:t>RECOMENDACIÓN:</a:t>
            </a:r>
            <a:endParaRPr lang="es-EC" dirty="0" smtClean="0"/>
          </a:p>
          <a:p>
            <a:pPr marL="0" indent="0" algn="just">
              <a:buNone/>
            </a:pPr>
            <a:r>
              <a:rPr lang="es-EC" dirty="0" smtClean="0"/>
              <a:t>La directora  de la Fundación debe  implementar un sistema contable que garantice optimizar el tiempo  al momento de entregar la información administrativa y contable, para la oportuna toma de decisiones en la fundación, mientras más rápido se lance la información es mejor.</a:t>
            </a:r>
          </a:p>
          <a:p>
            <a:endParaRPr lang="es-EC" dirty="0" smtClean="0"/>
          </a:p>
          <a:p>
            <a:endParaRPr lang="es-EC" dirty="0"/>
          </a:p>
        </p:txBody>
      </p:sp>
      <p:graphicFrame>
        <p:nvGraphicFramePr>
          <p:cNvPr id="141314" name="Object 2"/>
          <p:cNvGraphicFramePr>
            <a:graphicFrameLocks noChangeAspect="1"/>
          </p:cNvGraphicFramePr>
          <p:nvPr/>
        </p:nvGraphicFramePr>
        <p:xfrm>
          <a:off x="4851400" y="0"/>
          <a:ext cx="2870200" cy="546100"/>
        </p:xfrm>
        <a:graphic>
          <a:graphicData uri="http://schemas.openxmlformats.org/presentationml/2006/ole">
            <p:oleObj spid="_x0000_s141314" name="Imagen de mapa de bits" r:id="rId3" imgW="1523810" imgH="714286" progId="PBrush">
              <p:embed/>
            </p:oleObj>
          </a:graphicData>
        </a:graphic>
      </p:graphicFrame>
    </p:spTree>
    <p:extLst>
      <p:ext uri="{BB962C8B-B14F-4D97-AF65-F5344CB8AC3E}">
        <p14:creationId xmlns:p14="http://schemas.microsoft.com/office/powerpoint/2010/main" xmlns="" val="2775166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484784"/>
            <a:ext cx="7024744" cy="1143000"/>
          </a:xfrm>
        </p:spPr>
        <p:txBody>
          <a:bodyPr>
            <a:normAutofit fontScale="90000"/>
          </a:bodyPr>
          <a:lstStyle/>
          <a:p>
            <a:r>
              <a:rPr lang="es-EC" b="1" dirty="0" smtClean="0"/>
              <a:t>AUSENCIA DE PROCEDIMIENTOS DE CONTROL EN EL PROCESO CONTABLE</a:t>
            </a:r>
            <a:r>
              <a:rPr lang="es-EC" dirty="0" smtClean="0"/>
              <a:t/>
            </a:r>
            <a:br>
              <a:rPr lang="es-EC" dirty="0" smtClean="0"/>
            </a:br>
            <a:endParaRPr lang="es-EC" dirty="0"/>
          </a:p>
        </p:txBody>
      </p:sp>
      <p:sp>
        <p:nvSpPr>
          <p:cNvPr id="3" name="2 Marcador de contenido"/>
          <p:cNvSpPr>
            <a:spLocks noGrp="1"/>
          </p:cNvSpPr>
          <p:nvPr>
            <p:ph idx="1"/>
          </p:nvPr>
        </p:nvSpPr>
        <p:spPr/>
        <p:txBody>
          <a:bodyPr>
            <a:normAutofit fontScale="92500" lnSpcReduction="20000"/>
          </a:bodyPr>
          <a:lstStyle/>
          <a:p>
            <a:r>
              <a:rPr lang="es-EC" b="1" dirty="0" smtClean="0"/>
              <a:t>COMENTARIO</a:t>
            </a:r>
            <a:r>
              <a:rPr lang="es-EC" b="1" dirty="0"/>
              <a:t>:</a:t>
            </a:r>
            <a:endParaRPr lang="es-EC" dirty="0"/>
          </a:p>
          <a:p>
            <a:pPr marL="0" indent="0" algn="just">
              <a:buNone/>
            </a:pPr>
            <a:r>
              <a:rPr lang="es-EC" dirty="0"/>
              <a:t>Las capacitaciones constantes y la implementación de manuales disminuyen el riesgo de errores ya que son una guía para poder seguir los procedimientos adecuados. Difícilmente se puede tener un trabajo con eficiencia ya que no con que se pueda comparar. En esta auditoría se pudo verificar que la ausencia de manuales en los  procesos de  cada área o departamento dificulta que haya uniformidad al momento de la elaboración o presentación del trabajo.</a:t>
            </a:r>
          </a:p>
          <a:p>
            <a:endParaRPr lang="es-EC" dirty="0"/>
          </a:p>
        </p:txBody>
      </p:sp>
      <p:graphicFrame>
        <p:nvGraphicFramePr>
          <p:cNvPr id="142338" name="Object 2"/>
          <p:cNvGraphicFramePr>
            <a:graphicFrameLocks noChangeAspect="1"/>
          </p:cNvGraphicFramePr>
          <p:nvPr/>
        </p:nvGraphicFramePr>
        <p:xfrm>
          <a:off x="4851400" y="0"/>
          <a:ext cx="2870200" cy="546100"/>
        </p:xfrm>
        <a:graphic>
          <a:graphicData uri="http://schemas.openxmlformats.org/presentationml/2006/ole">
            <p:oleObj spid="_x0000_s142338" name="Imagen de mapa de bits" r:id="rId3" imgW="1523810" imgH="714286" progId="PBrush">
              <p:embed/>
            </p:oleObj>
          </a:graphicData>
        </a:graphic>
      </p:graphicFrame>
    </p:spTree>
    <p:extLst>
      <p:ext uri="{BB962C8B-B14F-4D97-AF65-F5344CB8AC3E}">
        <p14:creationId xmlns:p14="http://schemas.microsoft.com/office/powerpoint/2010/main" xmlns="" val="27604738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21296"/>
            <a:ext cx="8229600" cy="6336704"/>
          </a:xfrm>
        </p:spPr>
        <p:txBody>
          <a:bodyPr>
            <a:normAutofit/>
          </a:bodyPr>
          <a:lstStyle/>
          <a:p>
            <a:pPr algn="just"/>
            <a:r>
              <a:rPr lang="es-EC" b="1" dirty="0" smtClean="0"/>
              <a:t>CONCLUSIÓN:</a:t>
            </a:r>
            <a:endParaRPr lang="es-EC" dirty="0" smtClean="0"/>
          </a:p>
          <a:p>
            <a:pPr marL="0" indent="0" algn="just">
              <a:buNone/>
            </a:pPr>
            <a:r>
              <a:rPr lang="es-EC" dirty="0" smtClean="0"/>
              <a:t>El orden y los procedimientos son importantes en el trabajo porque permite seguir una secuencia de lo que se está elaborando además la falta de capacitación contribuye a una inefectividad del trabajo lo que no es bueno para la fundación no hay  controles que garanticen los resultados que presentan los empleados.</a:t>
            </a:r>
          </a:p>
          <a:p>
            <a:pPr algn="just"/>
            <a:r>
              <a:rPr lang="es-EC" b="1" dirty="0" smtClean="0"/>
              <a:t>RECOMENDACIÓN</a:t>
            </a:r>
            <a:endParaRPr lang="es-EC" dirty="0" smtClean="0"/>
          </a:p>
          <a:p>
            <a:pPr marL="0" indent="0" algn="just">
              <a:buNone/>
            </a:pPr>
            <a:r>
              <a:rPr lang="es-EC" dirty="0" smtClean="0"/>
              <a:t>La directora y la contadora de la Fundación deben implementar instructivos, manuales que guíen la manera de como se debe llevar el trabajo, un orden en presentación o elaboración va contribuir al éxito del trabajo pero todo esto debe estar acompañado de capacitaciones constantes, </a:t>
            </a:r>
            <a:endParaRPr lang="es-EC" dirty="0"/>
          </a:p>
        </p:txBody>
      </p:sp>
      <p:graphicFrame>
        <p:nvGraphicFramePr>
          <p:cNvPr id="143362" name="Object 2"/>
          <p:cNvGraphicFramePr>
            <a:graphicFrameLocks noChangeAspect="1"/>
          </p:cNvGraphicFramePr>
          <p:nvPr/>
        </p:nvGraphicFramePr>
        <p:xfrm>
          <a:off x="4851400" y="0"/>
          <a:ext cx="2870200" cy="546100"/>
        </p:xfrm>
        <a:graphic>
          <a:graphicData uri="http://schemas.openxmlformats.org/presentationml/2006/ole">
            <p:oleObj spid="_x0000_s143362" name="Imagen de mapa de bits" r:id="rId3" imgW="1523810" imgH="714286" progId="PBrush">
              <p:embed/>
            </p:oleObj>
          </a:graphicData>
        </a:graphic>
      </p:graphicFrame>
    </p:spTree>
    <p:extLst>
      <p:ext uri="{BB962C8B-B14F-4D97-AF65-F5344CB8AC3E}">
        <p14:creationId xmlns:p14="http://schemas.microsoft.com/office/powerpoint/2010/main" xmlns="" val="1950920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INEXISTENCIA EN CONTROLE BÁSICOS EN LA CUENTA BANCOS</a:t>
            </a:r>
            <a:endParaRPr lang="es-EC" dirty="0"/>
          </a:p>
        </p:txBody>
      </p:sp>
      <p:sp>
        <p:nvSpPr>
          <p:cNvPr id="3" name="2 Marcador de contenido"/>
          <p:cNvSpPr>
            <a:spLocks noGrp="1"/>
          </p:cNvSpPr>
          <p:nvPr>
            <p:ph idx="1"/>
          </p:nvPr>
        </p:nvSpPr>
        <p:spPr/>
        <p:txBody>
          <a:bodyPr>
            <a:normAutofit lnSpcReduction="10000"/>
          </a:bodyPr>
          <a:lstStyle/>
          <a:p>
            <a:r>
              <a:rPr lang="es-EC" b="1" dirty="0" smtClean="0"/>
              <a:t>COMENTARIO</a:t>
            </a:r>
            <a:r>
              <a:rPr lang="es-EC" b="1" dirty="0"/>
              <a:t>:</a:t>
            </a:r>
            <a:endParaRPr lang="es-EC" dirty="0"/>
          </a:p>
          <a:p>
            <a:pPr marL="0" indent="0" algn="just">
              <a:buNone/>
            </a:pPr>
            <a:r>
              <a:rPr lang="es-EC" dirty="0"/>
              <a:t>En la revisión de otra cuenta nuevamente se puede notar la falta de capacitación, sobresale que una política en la cuenta bancos que es elaborar conciliaciones bancarias no se realizan lo que se demuestra es la falta de control interno, la falta de instructivos, manuales y la capacitación al personal lleva a todos estos problemas ya que todo tiene relación</a:t>
            </a:r>
            <a:r>
              <a:rPr lang="es-EC" dirty="0" smtClean="0"/>
              <a:t>.</a:t>
            </a:r>
            <a:endParaRPr lang="es-EC" dirty="0"/>
          </a:p>
        </p:txBody>
      </p:sp>
      <p:graphicFrame>
        <p:nvGraphicFramePr>
          <p:cNvPr id="144386" name="Object 2"/>
          <p:cNvGraphicFramePr>
            <a:graphicFrameLocks noChangeAspect="1"/>
          </p:cNvGraphicFramePr>
          <p:nvPr/>
        </p:nvGraphicFramePr>
        <p:xfrm>
          <a:off x="4851400" y="0"/>
          <a:ext cx="2870200" cy="546100"/>
        </p:xfrm>
        <a:graphic>
          <a:graphicData uri="http://schemas.openxmlformats.org/presentationml/2006/ole">
            <p:oleObj spid="_x0000_s144386" name="Imagen de mapa de bits" r:id="rId4" imgW="1523810" imgH="714286" progId="PBrush">
              <p:embed/>
            </p:oleObj>
          </a:graphicData>
        </a:graphic>
      </p:graphicFrame>
    </p:spTree>
    <p:extLst>
      <p:ext uri="{BB962C8B-B14F-4D97-AF65-F5344CB8AC3E}">
        <p14:creationId xmlns:p14="http://schemas.microsoft.com/office/powerpoint/2010/main" xmlns="" val="13826998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a:bodyPr>
          <a:lstStyle/>
          <a:p>
            <a:pPr algn="just"/>
            <a:r>
              <a:rPr lang="es-EC" b="1" dirty="0" smtClean="0"/>
              <a:t>CONCLUSIÓN:</a:t>
            </a:r>
            <a:endParaRPr lang="es-EC" dirty="0" smtClean="0"/>
          </a:p>
          <a:p>
            <a:pPr marL="0" indent="0" algn="just">
              <a:buNone/>
            </a:pPr>
            <a:r>
              <a:rPr lang="es-EC" dirty="0" smtClean="0"/>
              <a:t>No se puede tolerar que un error de este tipo suceda y mucho menos se deje pasar por alto, porque lo que se está manejando es el dinero de la fundación y no vale que por falta de un descuido de esta magnitud se llegue a problemas serios, </a:t>
            </a:r>
          </a:p>
          <a:p>
            <a:pPr algn="just"/>
            <a:r>
              <a:rPr lang="es-EC" b="1" dirty="0" smtClean="0"/>
              <a:t>RECOMENDACIÓN:</a:t>
            </a:r>
            <a:endParaRPr lang="es-EC" dirty="0" smtClean="0"/>
          </a:p>
          <a:p>
            <a:pPr marL="0" indent="0" algn="just">
              <a:buNone/>
            </a:pPr>
            <a:r>
              <a:rPr lang="es-EC" dirty="0" smtClean="0"/>
              <a:t>La contadora de la Fundación debe implementar herramientas de control interno que permite verificar como se lleva a cabo el trabajo, los controles deben ser minuciosos para poder verificar la verdadera razonabilidad de las cuentas que se manejan.</a:t>
            </a:r>
          </a:p>
          <a:p>
            <a:endParaRPr lang="es-EC" dirty="0"/>
          </a:p>
        </p:txBody>
      </p:sp>
      <p:graphicFrame>
        <p:nvGraphicFramePr>
          <p:cNvPr id="145410" name="Object 2"/>
          <p:cNvGraphicFramePr>
            <a:graphicFrameLocks noChangeAspect="1"/>
          </p:cNvGraphicFramePr>
          <p:nvPr/>
        </p:nvGraphicFramePr>
        <p:xfrm>
          <a:off x="4851400" y="0"/>
          <a:ext cx="2870200" cy="546100"/>
        </p:xfrm>
        <a:graphic>
          <a:graphicData uri="http://schemas.openxmlformats.org/presentationml/2006/ole">
            <p:oleObj spid="_x0000_s145410" name="Imagen de mapa de bits" r:id="rId3" imgW="1523810" imgH="714286" progId="PBrush">
              <p:embed/>
            </p:oleObj>
          </a:graphicData>
        </a:graphic>
      </p:graphicFrame>
    </p:spTree>
    <p:extLst>
      <p:ext uri="{BB962C8B-B14F-4D97-AF65-F5344CB8AC3E}">
        <p14:creationId xmlns:p14="http://schemas.microsoft.com/office/powerpoint/2010/main" xmlns="" val="1495033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620</TotalTime>
  <Words>3074</Words>
  <Application>Microsoft Office PowerPoint</Application>
  <PresentationFormat>Presentación en pantalla (4:3)</PresentationFormat>
  <Paragraphs>488</Paragraphs>
  <Slides>104</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104</vt:i4>
      </vt:variant>
    </vt:vector>
  </HeadingPairs>
  <TitlesOfParts>
    <vt:vector size="106" baseType="lpstr">
      <vt:lpstr>Austin</vt:lpstr>
      <vt:lpstr>Imagen de mapa de bits</vt:lpstr>
      <vt:lpstr>Diapositiva 1</vt:lpstr>
      <vt:lpstr>RESEÑA HISTÓRICA</vt:lpstr>
      <vt:lpstr>MISIÓN</vt:lpstr>
      <vt:lpstr>VISIÓN</vt:lpstr>
      <vt:lpstr>ACTIVIDADES PRINCIPALES</vt:lpstr>
      <vt:lpstr>CAPACITACIÓN</vt:lpstr>
      <vt:lpstr>FACILITACIÓN FAMILIAR SISTÉMICA</vt:lpstr>
      <vt:lpstr>BANCA COMUNAL</vt:lpstr>
      <vt:lpstr>F.O.D.A</vt:lpstr>
      <vt:lpstr>MARCO TEÓRICO</vt:lpstr>
      <vt:lpstr>AUDITORIA</vt:lpstr>
      <vt:lpstr>AUDITORÍA INTEGRAL</vt:lpstr>
      <vt:lpstr>AUDITORIA FINANCIERA </vt:lpstr>
      <vt:lpstr>AUDITORÍA DE GESTIÓN</vt:lpstr>
      <vt:lpstr>TÉCNICAS DE AUDITORÍA</vt:lpstr>
      <vt:lpstr>FASES DE LA AUDITORÍA</vt:lpstr>
      <vt:lpstr>ARCHIVO PERMANENTE</vt:lpstr>
      <vt:lpstr>ARCHIVO CORRIENTE</vt:lpstr>
      <vt:lpstr>ESTRATEGIA</vt:lpstr>
      <vt:lpstr>EJECUCIÓN DE LA AUDITORÍA</vt:lpstr>
      <vt:lpstr>Diapositiva 21</vt:lpstr>
      <vt:lpstr>Diapositiva 22</vt:lpstr>
      <vt:lpstr>Diapositiva 23</vt:lpstr>
      <vt:lpstr>Diapositiva 24</vt:lpstr>
      <vt:lpstr>Diapositiva 25</vt:lpstr>
      <vt:lpstr>Diapositiva 26</vt:lpstr>
      <vt:lpstr>BANCOS</vt:lpstr>
      <vt:lpstr>Diapositiva 28</vt:lpstr>
      <vt:lpstr>Diapositiva 29</vt:lpstr>
      <vt:lpstr>Diapositiva 30</vt:lpstr>
      <vt:lpstr>Diapositiva 31</vt:lpstr>
      <vt:lpstr>Diapositiva 32</vt:lpstr>
      <vt:lpstr>Diapositiva 33</vt:lpstr>
      <vt:lpstr>Diapositiva 34</vt:lpstr>
      <vt:lpstr>ACTIVOS FIJOS</vt:lpstr>
      <vt:lpstr>Diapositiva 36</vt:lpstr>
      <vt:lpstr>Diapositiva 37</vt:lpstr>
      <vt:lpstr>Diapositiva 38</vt:lpstr>
      <vt:lpstr>Diapositiva 39</vt:lpstr>
      <vt:lpstr>CLIENTES</vt:lpstr>
      <vt:lpstr>Diapositiva 41</vt:lpstr>
      <vt:lpstr>Diapositiva 42</vt:lpstr>
      <vt:lpstr>Diapositiva 43</vt:lpstr>
      <vt:lpstr>Diapositiva 44</vt:lpstr>
      <vt:lpstr>Diapositiva 45</vt:lpstr>
      <vt:lpstr>CUENTAS POR PAGAR</vt:lpstr>
      <vt:lpstr>Diapositiva 47</vt:lpstr>
      <vt:lpstr>Diapositiva 48</vt:lpstr>
      <vt:lpstr>Diapositiva 49</vt:lpstr>
      <vt:lpstr>Diapositiva 50</vt:lpstr>
      <vt:lpstr>INGRESOS</vt:lpstr>
      <vt:lpstr>Diapositiva 52</vt:lpstr>
      <vt:lpstr>Diapositiva 53</vt:lpstr>
      <vt:lpstr>Diapositiva 54</vt:lpstr>
      <vt:lpstr>Diapositiva 55</vt:lpstr>
      <vt:lpstr>GASTOS</vt:lpstr>
      <vt:lpstr>Diapositiva 57</vt:lpstr>
      <vt:lpstr>Diapositiva 58</vt:lpstr>
      <vt:lpstr>Diapositiva 59</vt:lpstr>
      <vt:lpstr>Diapositiva 60</vt:lpstr>
      <vt:lpstr>DEPARTAMENTOS DE RECURSOS HUMANOS</vt:lpstr>
      <vt:lpstr>Diapositiva 62</vt:lpstr>
      <vt:lpstr>Diapositiva 63</vt:lpstr>
      <vt:lpstr>Diapositiva 64</vt:lpstr>
      <vt:lpstr>Diapositiva 65</vt:lpstr>
      <vt:lpstr>Diapositiva 66</vt:lpstr>
      <vt:lpstr>Diapositiva 67</vt:lpstr>
      <vt:lpstr>Diapositiva 68</vt:lpstr>
      <vt:lpstr>INFORME DE AUDITORIA</vt:lpstr>
      <vt:lpstr>Diapositiva 70</vt:lpstr>
      <vt:lpstr>Diapositiva 71</vt:lpstr>
      <vt:lpstr>Diapositiva 72</vt:lpstr>
      <vt:lpstr>Diapositiva 73</vt:lpstr>
      <vt:lpstr>Diapositiva 74</vt:lpstr>
      <vt:lpstr>Diapositiva 75</vt:lpstr>
      <vt:lpstr>               ANÁLISIS DEL DEPARTAMENTO DE CONTABILIDAD </vt:lpstr>
      <vt:lpstr>Diapositiva 77</vt:lpstr>
      <vt:lpstr>  ANÁLISIS DEL DEPARTAMENTO DE RECURSOS HUMANOS: </vt:lpstr>
      <vt:lpstr>Diapositiva 79</vt:lpstr>
      <vt:lpstr>  EVALUACIÓN DE CONTROL INTERNO DE DEPARTAMENTO DE CONTABILIDAD </vt:lpstr>
      <vt:lpstr>Diapositiva 81</vt:lpstr>
      <vt:lpstr> ANÁLISIS:   </vt:lpstr>
      <vt:lpstr>Diapositiva 83</vt:lpstr>
      <vt:lpstr>EVALUACIÓN DE CONTROL INTERNO DE DEPARTAMENTO DE RECURSOS HUMANOS</vt:lpstr>
      <vt:lpstr>Diapositiva 85</vt:lpstr>
      <vt:lpstr>ANÁLISIS</vt:lpstr>
      <vt:lpstr>Diapositiva 87</vt:lpstr>
      <vt:lpstr>PUNTOS DE CONTROL INTERNO</vt:lpstr>
      <vt:lpstr>Diapositiva 89</vt:lpstr>
      <vt:lpstr>Diapositiva 90</vt:lpstr>
      <vt:lpstr>HALLAZGOS</vt:lpstr>
      <vt:lpstr>INEXISTENCIA DE PLANIFICACIÓN ESTRATÉGICA</vt:lpstr>
      <vt:lpstr>Diapositiva 93</vt:lpstr>
      <vt:lpstr>FALTA DE ORGANIZACIÓN EN EL SISTEMA </vt:lpstr>
      <vt:lpstr>Diapositiva 95</vt:lpstr>
      <vt:lpstr>AUSENCIA DE PROCEDIMIENTOS DE CONTROL EN EL PROCESO CONTABLE </vt:lpstr>
      <vt:lpstr>Diapositiva 97</vt:lpstr>
      <vt:lpstr>INEXISTENCIA EN CONTROLE BÁSICOS EN LA CUENTA BANCOS</vt:lpstr>
      <vt:lpstr>Diapositiva 99</vt:lpstr>
      <vt:lpstr> INEXISTENCIA EN CONTROLE BÁSICOS EN LA CUENTA CLIENTES </vt:lpstr>
      <vt:lpstr>Diapositiva 101</vt:lpstr>
      <vt:lpstr> FALTA DE MINUCIOSIDAD EN LA ELECCIÓN DEL PERFIL </vt:lpstr>
      <vt:lpstr>Diapositiva 103</vt:lpstr>
      <vt:lpstr>CONCLUSIONES  Y  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Silvia Tapia</dc:creator>
  <cp:lastModifiedBy>Pc6</cp:lastModifiedBy>
  <cp:revision>46</cp:revision>
  <dcterms:created xsi:type="dcterms:W3CDTF">2013-01-20T23:41:27Z</dcterms:created>
  <dcterms:modified xsi:type="dcterms:W3CDTF">2012-12-16T20:30:10Z</dcterms:modified>
</cp:coreProperties>
</file>