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7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7" r:id="rId75"/>
    <p:sldId id="326" r:id="rId7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/>
          </a:p>
        </p:txBody>
      </p:sp>
      <p:sp>
        <p:nvSpPr>
          <p:cNvPr id="512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C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E6E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E6E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E6E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E6E6FF"/>
                </a:solidFill>
              </a:defRPr>
            </a:lvl1pPr>
          </a:lstStyle>
          <a:p>
            <a:pPr>
              <a:defRPr/>
            </a:pPr>
            <a:fld id="{27200C27-6F16-49D3-907E-CF444267AD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525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3F7C2DC6-2C1A-4702-A50F-39E257C49CC0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1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226329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7E4B1442-6F8A-4F20-B554-A27ED778B236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10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948700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2E2EF90E-035E-4C22-ABD5-1BB22595099E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11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524841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0F365562-D52A-47E2-811D-A0DAC13E37BA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12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995170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DDA4969C-E5FB-4031-94CB-641841115A88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13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939451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B0DD16CF-F8A6-4057-93F4-5E6749DCEFE4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14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4104131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7220095-AAEB-44B0-80B2-E6549615BAB5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15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16066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5A4015D0-ACEC-46D5-AEE9-06F59C3A0454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16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756383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725F55D7-B221-4A17-AF53-96FC6D0BCC75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17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921594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95D142E-9DB3-4D06-A76B-5D3F831CF359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18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259045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EF40DDFE-C3B0-422E-AD2E-4730EE3631B1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19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32624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F4FEAD7D-9A84-42C8-A80A-379902198D49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2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02693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42A69807-3323-46BB-B017-B02954430314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20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881148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42538E40-16D1-4691-946E-2F90642E4E46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21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528620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5692DE3F-BBA3-41C4-8023-153CBCF99D0A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22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4016992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D5FA0851-7578-4A97-ACF1-4C3B4548BCC7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23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4149704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701EA450-4B6C-43DB-85DD-CC4EBA3DC188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24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242664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CFD83559-EC6C-48FC-A05C-9A5E3E42AF20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25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376026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1A136E96-20BD-43AA-A080-597CA5014BCF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26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797802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2A19075B-8772-4547-ADCE-86B6A8CCEE59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27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750098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D7A7F3D-6CFE-4125-B7EA-1C00D6CB1728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28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798562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E0084287-1307-4FC9-9575-4C854512B254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29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26189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7C3F410E-2C7E-48B5-B310-FCBA4F0B182F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3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40419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B2B726AF-F3D9-45F1-B44E-0132C0951230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30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6515449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69A7C17F-99F5-497D-9717-2B062DDC998C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31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40588061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31CE57B1-EB7A-4A8B-A44D-6977A8349142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32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2274099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A13788A7-0C51-4629-96C8-B04ED68EBEB3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33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266393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564DF27C-8EFD-4887-9801-058E74B7575B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34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128053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D75E3F50-463E-456C-8016-941FA082D6DD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35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7302176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83C9580-0DFD-4901-B5CA-48D0827725CC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36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1488464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1BFF39E5-8EE1-4A63-BA03-FF6D677122D5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37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9011286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8747F0F8-C1A5-4E98-A575-A7AE02A66560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38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82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9453715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A50BD30D-21A3-4EBD-A540-BECB6688DE7A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39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B993506E-B930-48EF-829D-8A0D8EAE6843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39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849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72206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33369524-79D7-4C62-A6C8-AB5E715892F6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4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6142473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E2FE4626-F6C8-435B-9445-F42451A3C62E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40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7686037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FA93A51B-67A1-470B-A4CB-0987E891D416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41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5A917CB9-C834-43E9-BF84-22EE8E629CFE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41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8909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4196515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04F56B15-2A43-44E5-96AC-2EB191F28452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42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761D8991-42E1-4801-89D0-A77A96DE08D1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42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9114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3391435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87454230-6AD9-4F1B-BA2F-1B158A8E2534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43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E024C48B-6CFC-4E26-997D-C6BC742090C6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43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931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1463693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EFCE1BFA-4CF5-4437-A234-A4E271A6ABB3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44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952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5646860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D1E2724C-D826-46A2-9897-8670CD2F3B6F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45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972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4899862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B7B538B8-BA5D-40E1-B64D-967CB22E5C43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46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21F98D51-85AD-4838-9553-58E4EA80BFF6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46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993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8195170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2EAA9B96-2A25-49C2-A080-9898CC8AED6C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47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70C4620B-8AD9-4673-A0CC-3EDCD00FD105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47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0138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4360638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A8315CCF-E363-4226-9F74-055F0C15576E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48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792FCBDE-B11A-4A30-A443-C0EC5F84BA1A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48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0342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7096063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FED64AA4-A872-499C-8D17-65C8C0D951D1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49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497D88CB-D147-4BE4-8E2F-4D30A98EB198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49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0547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478745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0B81A13C-0951-4701-AF09-40BF069CCD2E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5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9778667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BF344F9E-7D2F-4DFF-880B-C3121DF1FDB1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50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266FBBB0-16C1-4F18-A617-918B35742CE1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50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075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6113756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023BB983-9E63-41C3-8FA9-EEF852B35A52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51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0BA2E6CB-1C19-4373-BE48-0520862282F2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51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095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3107123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C39EF1B3-7421-4252-BDC5-32F5A743E4BC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52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116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2309046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0CF4A70C-4CA4-47DD-839F-DB7B536F5FB4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53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17912AB9-F36C-4959-B850-567A857F8009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53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136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4756035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05D7E363-67FB-4DF3-A55E-80D9518E797B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54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FBDF0D51-1F90-43CE-99B6-612E9AA6AEE0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54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157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5639993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50117A95-0481-4387-B9A0-FF2C963BBE6F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55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4A97EB86-1D35-42D5-98E8-85E24D5F747D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55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1776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8545000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4AC7C52C-45D9-41A5-A184-E36FD4C1D4C4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56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77E29069-DED1-4A8D-BA19-9C8F32B5A6E1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56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198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8599060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C090F1FF-9770-49A0-89DF-55441C32425E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57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737EF0BB-46D9-4DA8-85FC-0BD618C43006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57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218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6233403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E05FEEC3-A0A7-451D-BDF0-D1672AC1362D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58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575E93F5-0E98-421D-8B57-EA44C2747742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58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239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0732838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EB9AE0E7-B450-45E2-BE81-E8FAA0049938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59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15867FE0-3E08-4CE9-8A0A-5E7354DB5E9E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59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259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76139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377C838E-3BCC-458A-8CBE-85F3F44C6A42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6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1569943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E69E33AF-759B-4621-87FE-5FA4E3AB2158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60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5AEA28F4-50C8-4A54-B867-992FAF7B4EAF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60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280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5169872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A918CC6F-9712-43DD-9B1E-9F9BB3112A6D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61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B0B7D869-22F8-4328-8638-DEC827BC1F3C}" type="slidenum">
              <a:rPr lang="en-US" sz="1400">
                <a:solidFill>
                  <a:srgbClr val="E6E6FF"/>
                </a:solidFill>
              </a:rPr>
              <a:pPr algn="r" eaLnBrk="1">
                <a:buClrTx/>
                <a:buFontTx/>
                <a:buNone/>
              </a:pPr>
              <a:t>61</a:t>
            </a:fld>
            <a:endParaRPr lang="en-US" sz="1400">
              <a:solidFill>
                <a:srgbClr val="E6E6FF"/>
              </a:solidFill>
            </a:endParaRPr>
          </a:p>
        </p:txBody>
      </p:sp>
      <p:sp>
        <p:nvSpPr>
          <p:cNvPr id="1300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5061055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F008CF9-B578-4C7A-99FD-D621CE754434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62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32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9271741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DC34B031-D038-474E-92BC-791745C63C2E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63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34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8532306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04603570-451C-4408-BA9F-891683E717A7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64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36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14368475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DF91AC8D-B996-4A74-ACA5-F098E2ED921E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65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38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23060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99C2E72-6A36-488E-956A-2B7E8076455E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66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40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3834631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47DC1829-DAB2-4256-9104-63A00EAAFF0E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67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42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9568603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D7CBC296-F5AB-42E6-B266-CD5A1B693066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68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44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6686014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65B5A953-5DF7-40EF-BDDB-DCF4B8E75A15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69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46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80369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6AE13D52-A751-4585-BE18-932624F5B789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7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7890635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BA0DDFE7-B1FE-4924-85A2-C85A8942E881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70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48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23720390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8ACD00A5-2EA8-4DD8-8685-43D087A2517B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72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150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042877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D34DD8AA-112E-4470-8FE8-D65FB6A11D96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8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277214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EA411C85-A795-48F7-AD2A-6BA437819A54}" type="slidenum">
              <a:rPr lang="en-US">
                <a:solidFill>
                  <a:srgbClr val="E6E6FF"/>
                </a:solidFill>
              </a:rPr>
              <a:pPr>
                <a:buClrTx/>
                <a:buFontTx/>
                <a:buNone/>
              </a:pPr>
              <a:t>9</a:t>
            </a:fld>
            <a:endParaRPr lang="en-US">
              <a:solidFill>
                <a:srgbClr val="E6E6FF"/>
              </a:solidFill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xmlns="" val="335224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A21FA-AE30-4181-9673-070F39EDFE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22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4AE03-470B-4B3E-BA90-0D6144D62A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16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26263" y="1260475"/>
            <a:ext cx="2247900" cy="60674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1260475"/>
            <a:ext cx="6594475" cy="60674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7E58D-615D-42D2-828F-E27A34A369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49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260475"/>
            <a:ext cx="8994775" cy="10747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CC876-54D9-4F39-B001-DD35B68D1F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71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323A5-0811-4D9C-9F8D-AD3B0DF78A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83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87048-8FE4-41E8-9B0C-6BF52DD5EC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07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DCC78-F3FC-4F2E-944D-40238281A0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066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388" y="7199313"/>
            <a:ext cx="4781550" cy="49879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3338" y="7199313"/>
            <a:ext cx="4781550" cy="49879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DD64F-1A80-4449-866C-17D019FD4C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89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73A52-B8AF-47F3-B183-B4143C2A8F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074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2413F-3202-4BFA-89A0-8E3C79E5A0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509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79961-6348-41F6-94F7-0754B00233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327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FC12-6B3F-4317-855B-A32EE6C9CB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55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94E69-2BDE-4952-8B13-DE4EF461F4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691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A5104-945B-415D-99CC-4838964794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20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A45B2-C8D6-4518-872C-8DC4DBE2D5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444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66013" y="1260475"/>
            <a:ext cx="2428875" cy="1092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1260475"/>
            <a:ext cx="7134225" cy="1092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5164-B69A-496C-B297-9BCD1E8426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295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260475"/>
            <a:ext cx="9715500" cy="50355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3BE2-8F44-477E-9929-305D25E2FB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227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C582F-2513-4790-B09C-9D19C69743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206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293A-D729-4A05-A6AC-ED3A5106A6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0547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7D15-6F8D-4058-A704-2745D119C3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16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388" y="7199313"/>
            <a:ext cx="4781550" cy="49879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3338" y="7199313"/>
            <a:ext cx="4781550" cy="49879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58BD5-E0ED-4FAA-9679-8FFD93FC62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063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CAB9-6178-46BC-8B20-C52C23D2AA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08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61C80-CB78-4D7B-9165-B4CFE5992B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013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46F29-7E10-44E1-B17C-B72A2AC5CB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816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EDE5A-925C-4F1E-955A-EB858E3123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067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F999-9936-4654-9CC1-9A59A2FC67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6588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144B8-5D4E-4C5E-9DB1-95662760DE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645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7011-F1F4-4942-9CBE-F787154152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5003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66013" y="1260475"/>
            <a:ext cx="2428875" cy="10926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1260475"/>
            <a:ext cx="7134225" cy="10926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CC1BF-5208-4AC9-8EC5-F837AE8E2B7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696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260475"/>
            <a:ext cx="9715500" cy="50355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67EC5-4BCB-49AF-8B55-40416BD949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270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B47D-0EB8-4272-898D-7D90B5A7ED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262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76538-A811-46CC-8470-75F5911C55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443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CE66-0640-4D6B-B399-E28DE3634F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388" y="2339975"/>
            <a:ext cx="4421187" cy="49879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52975" y="2339975"/>
            <a:ext cx="4421188" cy="49879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F6C2-AA24-4589-8653-9A0A576DC6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1397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388" y="1260475"/>
            <a:ext cx="4781550" cy="49879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13338" y="1260475"/>
            <a:ext cx="4781550" cy="49879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65CC-A337-4A57-8FAF-EFE277B04C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2849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1360-627C-485C-9358-B23C88F0E4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910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BC2CD-CA35-4B00-919B-50A9DF3D6D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621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90CF2-89AC-4C14-9D0F-C2CF34AE36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926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D9E3-5EB8-425F-9004-0EE4CA049F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717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DC0F-B183-4057-976D-A1101C26FD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056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B6F2C-81D7-4302-ADED-556E85CCE0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304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66013" y="179388"/>
            <a:ext cx="2428875" cy="60690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79388" y="179388"/>
            <a:ext cx="7134225" cy="60690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AE1F6-3B8D-4FBF-BDF2-196BA0756D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453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7E7B2-B7F6-42EF-B097-BEDC51029C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32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62EC5-F053-4174-92A6-38B1C7F4F6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61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92177-103D-40C1-A788-5C44488AF3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16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22B8-7469-4B95-AB28-5ECB758BF6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82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0F04D-F0F3-448D-A28D-069F79B698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33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260475"/>
            <a:ext cx="8994775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2339975"/>
            <a:ext cx="8994775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79388" y="7199313"/>
            <a:ext cx="23431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200900"/>
            <a:ext cx="31908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51738" y="7199313"/>
            <a:ext cx="23431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A6A527D-E36A-46CB-BBD3-E2F80877F4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679950" y="5040313"/>
            <a:ext cx="504031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lnSpc>
                <a:spcPct val="93000"/>
              </a:lnSpc>
              <a:spcAft>
                <a:spcPts val="1700"/>
              </a:spcAft>
              <a:buSzPct val="100000"/>
              <a:defRPr/>
            </a:pPr>
            <a:r>
              <a:rPr lang="en-US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Your Name</a:t>
            </a:r>
          </a:p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US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1 of Your Affiliation</a:t>
            </a:r>
          </a:p>
          <a:p>
            <a:pPr algn="r" eaLnBrk="1">
              <a:lnSpc>
                <a:spcPct val="93000"/>
              </a:lnSpc>
              <a:buSzPct val="100000"/>
              <a:defRPr/>
            </a:pPr>
            <a:r>
              <a:rPr lang="en-US" sz="20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2 of Your Affiliation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 Unicode MS" panose="020B0604020202020204" pitchFamily="34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 Unicode MS" panose="020B0604020202020204" pitchFamily="34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 Unicode MS" panose="020B0604020202020204" pitchFamily="34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260475"/>
            <a:ext cx="97155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7199313"/>
            <a:ext cx="97155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2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E6E6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199313"/>
            <a:ext cx="31924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E6E6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53325" y="7199313"/>
            <a:ext cx="23431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E6E6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7EF84F9-C1EF-4C58-96AD-133B1D4FBB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2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2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2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2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2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2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2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7200" b="1">
          <a:solidFill>
            <a:srgbClr val="FFFFFF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260475"/>
            <a:ext cx="97155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7199313"/>
            <a:ext cx="97155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E6E6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199313"/>
            <a:ext cx="3192463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E6E6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53325" y="7199313"/>
            <a:ext cx="23431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E6E6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8384AA-73AC-445A-AD16-B5384ED9F7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8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79388"/>
            <a:ext cx="97155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60475"/>
            <a:ext cx="97155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79388" y="7199313"/>
            <a:ext cx="32623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E6E6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200900"/>
            <a:ext cx="31908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E6E6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51738" y="7199313"/>
            <a:ext cx="23431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E6E6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826BCF-57BD-4B05-928F-A3B2E9DA6E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E6E6FF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E6E6FF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E6E6FF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E6E6FF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E6E6FF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E6E6FF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E6E6FF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E6E6FF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E6E6FF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65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31913"/>
            <a:ext cx="8999537" cy="495300"/>
          </a:xfrm>
        </p:spPr>
        <p:txBody>
          <a:bodyPr tIns="280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C" sz="2400" dirty="0" smtClean="0"/>
              <a:t>UNIVERSIDAD DE LAS FUERZAS ARMADAS ESPE</a:t>
            </a:r>
            <a:br>
              <a:rPr lang="es-EC" sz="2400" dirty="0" smtClean="0"/>
            </a:br>
            <a:r>
              <a:rPr lang="es-EC" sz="2400" dirty="0" smtClean="0"/>
              <a:t>Extensión Latacunga</a:t>
            </a:r>
            <a:endParaRPr lang="en-US" sz="2400" dirty="0" smtClean="0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5040313"/>
            <a:ext cx="10080625" cy="1236662"/>
          </a:xfrm>
          <a:prstGeom prst="roundRect">
            <a:avLst>
              <a:gd name="adj" fmla="val 125"/>
            </a:avLst>
          </a:prstGeom>
          <a:solidFill>
            <a:srgbClr val="333333">
              <a:alpha val="89803"/>
            </a:srgbClr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29800" dir="18221404" algn="ctr" rotWithShape="0">
              <a:srgbClr val="808080">
                <a:alpha val="90004"/>
              </a:srgbClr>
            </a:outerShdw>
          </a:effec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9388" y="2286000"/>
            <a:ext cx="8999537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30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r>
              <a:rPr lang="en-US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Maestría en Gestión de Empresas: Mención PYMES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endParaRPr lang="en-US" sz="2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en-US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Proyecto de Grado I</a:t>
            </a:r>
          </a:p>
          <a:p>
            <a:pPr eaLnBrk="1">
              <a:lnSpc>
                <a:spcPct val="93000"/>
              </a:lnSpc>
              <a:buSzPct val="100000"/>
              <a:defRPr/>
            </a:pPr>
            <a:endParaRPr lang="en-US" sz="2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>
              <a:lnSpc>
                <a:spcPct val="93000"/>
              </a:lnSpc>
              <a:buSzPct val="100000"/>
              <a:defRPr/>
            </a:pPr>
            <a:r>
              <a:rPr lang="en-US" sz="2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Tema: “Creación de una empresa de servicios de software para implementar sistemas BI y BPMS en PYMES”.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050925" y="5629275"/>
            <a:ext cx="8999538" cy="473075"/>
          </a:xfrm>
        </p:spPr>
        <p:txBody>
          <a:bodyPr tIns="19440" anchor="ctr"/>
          <a:lstStyle/>
          <a:p>
            <a:pPr indent="-341313" algn="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en-US" sz="2200" b="1" smtClean="0"/>
              <a:t>Fabián Bayas  | Marco Cisneros</a:t>
            </a: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15900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750" y="6907213"/>
            <a:ext cx="89995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440" rIns="0" bIns="0" anchor="ctr"/>
          <a:lstStyle>
            <a:lvl1pPr marL="342900" indent="-34131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SzPct val="100000"/>
              <a:defRPr/>
            </a:pPr>
            <a:r>
              <a:rPr lang="en-US" b="1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Latacunga, octubre 2011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C2D33C6-182B-4AA5-B8F5-A55ED9D5B56D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9DC40CD-96D7-4531-83B2-E6056307AFC7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Objetivo General. 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b="1" smtClean="0"/>
              <a:t>CAPITULO 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4537DB32-FC87-4E59-8D58-D0425B8C4256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2A27A3EE-919E-4420-A9A8-DCFAC18BF920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11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Objetivo General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Obtener información útil para determinar las necesidades del mercado objetivo y poder conocer el tamaño de la demanda del servicio.</a:t>
            </a:r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CC92CD8C-A48F-4960-BD11-E8A9EAA6C117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3478B84-2FB2-4CEC-9C54-7E690091EDDF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12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Objetivos Específicos. 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b="1" smtClean="0"/>
              <a:t>CAPITULO 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643EAB0D-97AB-4CC9-BA38-CCF6131DB1BE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352B4601-C2AA-497D-B86B-BFAA29890B59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Objetivos Específicos</a:t>
            </a: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Determinar si las PYMEs están dispuestas a implantar sistemas BI y BPMS.</a:t>
            </a:r>
          </a:p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Identificar cuales son las principales características de las Pymes que valoran nuestro servicio.</a:t>
            </a:r>
          </a:p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Determinar la intensión de compra de los clientes.</a:t>
            </a:r>
          </a:p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Conocer los principales competidores que ofertan el mismo servicio.</a:t>
            </a:r>
          </a:p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Determinar las necesidades en cuanto a sistemas de información de gestión y toma de decisiones.</a:t>
            </a:r>
          </a:p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Interpretar y analizar los resultados.</a:t>
            </a:r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n-US" smtClean="0"/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59182584-AFF0-4DA7-AA61-7E932ECCA124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037D6E84-516C-4935-BE9C-C3DB9F976E0B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14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Investigación de Mercados</a:t>
            </a: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Cálculo de la muestra.</a:t>
            </a:r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n-US" smtClean="0"/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</a:t>
            </a:r>
          </a:p>
        </p:txBody>
      </p:sp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" y="2376488"/>
            <a:ext cx="5075238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455988"/>
            <a:ext cx="316865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2EDFD877-DA4F-487F-BCB7-89C36E81C6F3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643EDFB6-6E0E-441C-A050-9F50AE3851C6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15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Evaluación de resultados. </a:t>
            </a: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b="1" smtClean="0"/>
              <a:t>CAPITULO 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295A6AD-BCC9-4B24-A13A-C76E85141D90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356B207B-2AAE-45D9-972F-2B488677244F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16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Evaluación de resultados</a:t>
            </a: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30213" indent="-322263" eaLnBrk="1">
              <a:buClrTx/>
              <a:buSzPct val="189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</a:t>
            </a:r>
          </a:p>
        </p:txBody>
      </p:sp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956300"/>
            <a:ext cx="2781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116013"/>
            <a:ext cx="701992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EAD8921E-D4D0-45EB-A316-507A2EEAFF80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0FA899EA-811F-424D-B479-5361A21633E9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17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6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Evaluación de resultados</a:t>
            </a: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30213" indent="-322263" eaLnBrk="1">
              <a:buClrTx/>
              <a:buSzPct val="59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mtClean="0"/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</a:t>
            </a:r>
          </a:p>
        </p:txBody>
      </p:sp>
      <p:pic>
        <p:nvPicPr>
          <p:cNvPr id="389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116013"/>
            <a:ext cx="719931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956300"/>
            <a:ext cx="2781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3AD854D2-6327-41BC-A801-3A5955A36C63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CF23E4DA-2DDF-4554-808C-D876C441DB7B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18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Evaluación de resultados</a:t>
            </a: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30213" indent="-322263" eaLnBrk="1">
              <a:buClrTx/>
              <a:buSzPct val="189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</p:txBody>
      </p:sp>
      <p:sp>
        <p:nvSpPr>
          <p:cNvPr id="40966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</a:t>
            </a:r>
          </a:p>
        </p:txBody>
      </p:sp>
      <p:pic>
        <p:nvPicPr>
          <p:cNvPr id="4096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956300"/>
            <a:ext cx="2781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119188"/>
            <a:ext cx="6278562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B43B7735-F273-412C-B8D7-764489A4A8C2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85B3B708-6765-4E7B-850F-42F3E73F8869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19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Evaluación de resultados</a:t>
            </a: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30213" indent="-322263" eaLnBrk="1">
              <a:buClrTx/>
              <a:buSzPct val="189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</p:txBody>
      </p:sp>
      <p:sp>
        <p:nvSpPr>
          <p:cNvPr id="43014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</a:t>
            </a:r>
          </a:p>
        </p:txBody>
      </p:sp>
      <p:pic>
        <p:nvPicPr>
          <p:cNvPr id="430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956300"/>
            <a:ext cx="2781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79500"/>
            <a:ext cx="6875463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27D67BE6-7E5D-4C70-A9CA-9D88E06F5B36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186FC2D4-BC74-4562-989F-CEACE2FFA4DE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633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Presentación del Proyecto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tIns="28080"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sz="3200" b="1" smtClean="0"/>
              <a:t>CAPITULO 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2E85E988-9A45-4454-8663-2AE213A1E84E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3040DF24-10F6-4EFD-A25F-02243D73B88F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20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Evaluación de resultados</a:t>
            </a: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30213" indent="-322263" eaLnBrk="1">
              <a:buClrTx/>
              <a:buSzPct val="189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</p:txBody>
      </p:sp>
      <p:sp>
        <p:nvSpPr>
          <p:cNvPr id="45062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</a:t>
            </a:r>
          </a:p>
        </p:txBody>
      </p:sp>
      <p:pic>
        <p:nvPicPr>
          <p:cNvPr id="4506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956300"/>
            <a:ext cx="2781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116013"/>
            <a:ext cx="6659562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3BC1937D-1920-48B1-9E7E-9E9D8FC9FC3F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F13C0EBF-8878-4FDA-BA33-20473B1DA145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21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8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Evaluación de resultados</a:t>
            </a: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30213" indent="-322263" eaLnBrk="1">
              <a:buClrTx/>
              <a:buSzPct val="189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</p:txBody>
      </p:sp>
      <p:sp>
        <p:nvSpPr>
          <p:cNvPr id="47110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</a:t>
            </a:r>
          </a:p>
        </p:txBody>
      </p:sp>
      <p:pic>
        <p:nvPicPr>
          <p:cNvPr id="471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956300"/>
            <a:ext cx="2781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87438"/>
            <a:ext cx="749935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810E3818-1D32-4633-BBB0-D411896368AC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0DE3B4DE-A645-4831-BE47-49AC372350FB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22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Evaluación de resultados</a:t>
            </a: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30213" indent="-322263" eaLnBrk="1">
              <a:buClrTx/>
              <a:buSzPct val="189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</p:txBody>
      </p:sp>
      <p:sp>
        <p:nvSpPr>
          <p:cNvPr id="49158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</a:t>
            </a:r>
          </a:p>
        </p:txBody>
      </p:sp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956300"/>
            <a:ext cx="2781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116013"/>
            <a:ext cx="72231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8E9FAFFA-943A-47DE-8264-DDAD98B1DE7D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46AF54E3-58E6-4A6E-9BA2-F86F2372089B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Evaluación de resultados</a:t>
            </a: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30213" indent="-322263" eaLnBrk="1">
              <a:buClrTx/>
              <a:buSzPct val="189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</p:txBody>
      </p:sp>
      <p:sp>
        <p:nvSpPr>
          <p:cNvPr id="51206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</a:t>
            </a:r>
          </a:p>
        </p:txBody>
      </p:sp>
      <p:pic>
        <p:nvPicPr>
          <p:cNvPr id="5120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58863"/>
            <a:ext cx="5040313" cy="542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E263E39F-2AB3-4D04-8D9C-EF718C8807EF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97DEEE22-A11F-431F-A3C5-B0236689478C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24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633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Descripción y Diseño del Negocio</a:t>
            </a:r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tIns="28080"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sz="3200" b="1" smtClean="0"/>
              <a:t>CAPITULO III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CE344E2D-1C7C-4E92-B6DF-1C9781B8BA88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F5EE003-B77D-477C-9073-DE9CA4512F97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25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Definición de líneas de Negocio y Cartera de Productos </a:t>
            </a:r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b="1" smtClean="0"/>
              <a:t>CAPITULO III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203A8BE-C0BF-4796-BE09-D864C28E7ED5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36735F25-85E4-4F01-9035-7661785F6D63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26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8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Definición de líneas de Negocio</a:t>
            </a: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30213" indent="-322263" eaLnBrk="1">
              <a:buClrTx/>
              <a:buSzPct val="189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</p:txBody>
      </p:sp>
      <p:sp>
        <p:nvSpPr>
          <p:cNvPr id="57350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III</a:t>
            </a:r>
          </a:p>
        </p:txBody>
      </p:sp>
      <p:sp>
        <p:nvSpPr>
          <p:cNvPr id="57351" name="Text Box 4"/>
          <p:cNvSpPr txBox="1">
            <a:spLocks noChangeArrowheads="1"/>
          </p:cNvSpPr>
          <p:nvPr/>
        </p:nvSpPr>
        <p:spPr bwMode="auto">
          <a:xfrm>
            <a:off x="179388" y="1260475"/>
            <a:ext cx="97202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04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4"/>
              </a:buBlip>
            </a:pPr>
            <a:r>
              <a:rPr lang="en-US" sz="3200">
                <a:solidFill>
                  <a:srgbClr val="000000"/>
                </a:solidFill>
              </a:rPr>
              <a:t>Servicios de Capacitación.</a:t>
            </a:r>
          </a:p>
          <a:p>
            <a:pPr lvl="1" eaLnBrk="1">
              <a:spcAft>
                <a:spcPts val="575"/>
              </a:spcAft>
              <a:buFont typeface="Times New Roman" panose="02020603050405020304" pitchFamily="18" charset="0"/>
              <a:buBlip>
                <a:blip r:embed="rId5"/>
              </a:buBlip>
            </a:pPr>
            <a:r>
              <a:rPr lang="en-US" sz="2800">
                <a:solidFill>
                  <a:srgbClr val="000000"/>
                </a:solidFill>
              </a:rPr>
              <a:t>Una de las claves para el aprovechamiento de las herramientas de software es la capacitación en nuestro caso de sistemas de BI y BPMS.</a:t>
            </a:r>
          </a:p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4"/>
              </a:buBlip>
            </a:pPr>
            <a:r>
              <a:rPr lang="en-US" sz="3200">
                <a:solidFill>
                  <a:srgbClr val="000000"/>
                </a:solidFill>
              </a:rPr>
              <a:t>Servicios de Implementación y Soporte.</a:t>
            </a:r>
          </a:p>
          <a:p>
            <a:pPr lvl="1" eaLnBrk="1">
              <a:spcAft>
                <a:spcPts val="575"/>
              </a:spcAft>
              <a:buFont typeface="Times New Roman" panose="02020603050405020304" pitchFamily="18" charset="0"/>
              <a:buBlip>
                <a:blip r:embed="rId5"/>
              </a:buBlip>
            </a:pPr>
            <a:r>
              <a:rPr lang="en-US" sz="2800">
                <a:solidFill>
                  <a:srgbClr val="000000"/>
                </a:solidFill>
              </a:rPr>
              <a:t>Para poner en marcha las soluciones de software se ensamblará sistemas BI y BPMS basadas en software libre.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F48BF606-21B8-4C91-8636-34EBBF811D4E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431D1E45-F302-4B37-B878-9ED0A7CD89E1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27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6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-92075"/>
            <a:ext cx="9718675" cy="1262063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Cartera de Productos</a:t>
            </a: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18675" cy="4989513"/>
          </a:xfrm>
        </p:spPr>
        <p:txBody>
          <a:bodyPr/>
          <a:lstStyle/>
          <a:p>
            <a:pPr marL="430213" indent="-322263" eaLnBrk="1">
              <a:buClrTx/>
              <a:buSzPct val="189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</p:txBody>
      </p:sp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III</a:t>
            </a:r>
          </a:p>
        </p:txBody>
      </p:sp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179388" y="1260475"/>
            <a:ext cx="97202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5940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079500"/>
            <a:ext cx="5040312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551C98DA-EF3F-489A-AE03-CD3CE5A1AC4A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9935F2F-CE68-4289-B966-F7A3263247A8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28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Cartera de Productos</a:t>
            </a:r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30213" indent="-322263" eaLnBrk="1">
              <a:buClrTx/>
              <a:buSzPct val="189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</a:pPr>
            <a:endParaRPr lang="en-US" sz="1000" b="1" smtClean="0"/>
          </a:p>
        </p:txBody>
      </p:sp>
      <p:sp>
        <p:nvSpPr>
          <p:cNvPr id="61446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III</a:t>
            </a:r>
          </a:p>
        </p:txBody>
      </p:sp>
      <p:sp>
        <p:nvSpPr>
          <p:cNvPr id="61447" name="Text Box 4"/>
          <p:cNvSpPr txBox="1">
            <a:spLocks noChangeArrowheads="1"/>
          </p:cNvSpPr>
          <p:nvPr/>
        </p:nvSpPr>
        <p:spPr bwMode="auto">
          <a:xfrm>
            <a:off x="179388" y="1260475"/>
            <a:ext cx="97202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04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4"/>
              </a:buBlip>
            </a:pPr>
            <a:r>
              <a:rPr lang="en-US" sz="3200">
                <a:solidFill>
                  <a:srgbClr val="000000"/>
                </a:solidFill>
              </a:rPr>
              <a:t>Sistema Adempiere (ERP-BPMS).</a:t>
            </a:r>
          </a:p>
          <a:p>
            <a:pPr lvl="1" eaLnBrk="1">
              <a:spcAft>
                <a:spcPts val="575"/>
              </a:spcAft>
              <a:buFont typeface="Times New Roman" panose="02020603050405020304" pitchFamily="18" charset="0"/>
              <a:buBlip>
                <a:blip r:embed="rId5"/>
              </a:buBlip>
            </a:pPr>
            <a:r>
              <a:rPr lang="en-US" sz="2800">
                <a:solidFill>
                  <a:srgbClr val="000000"/>
                </a:solidFill>
              </a:rPr>
              <a:t>Es una solucion de codigo abierto para procesos de negocio la cual ofrece la funcionalidad de Planificación de recursos empresariales, Administración de relación con clientes, y Administración de la cadena de suminist</a:t>
            </a:r>
            <a:r>
              <a:rPr lang="es-ES" sz="2800">
                <a:solidFill>
                  <a:srgbClr val="000000"/>
                </a:solidFill>
              </a:rPr>
              <a:t>ro.</a:t>
            </a:r>
          </a:p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4"/>
              </a:buBlip>
            </a:pPr>
            <a:r>
              <a:rPr lang="en-US" sz="3200">
                <a:solidFill>
                  <a:srgbClr val="000000"/>
                </a:solidFill>
              </a:rPr>
              <a:t>Pentaho (BI).</a:t>
            </a:r>
          </a:p>
          <a:p>
            <a:pPr lvl="1" eaLnBrk="1">
              <a:spcAft>
                <a:spcPts val="575"/>
              </a:spcAft>
              <a:buFont typeface="Times New Roman" panose="02020603050405020304" pitchFamily="18" charset="0"/>
              <a:buBlip>
                <a:blip r:embed="rId5"/>
              </a:buBlip>
            </a:pPr>
            <a:r>
              <a:rPr lang="en-US" sz="2800">
                <a:solidFill>
                  <a:srgbClr val="000000"/>
                </a:solidFill>
              </a:rPr>
              <a:t>Es una suite de aplicaciones de software libre orientadas a la inteligencia de negocios es decir reportes, análisis de datos, KPIs, cuadros de mando, que ayudan a la toma de decisiones en base ha hechos.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49238846-AE9B-451B-B29A-16B012D150B6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C9D87A19-D6CE-41FD-AD98-DC46558889A5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29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Matríz de Control de Calidad. </a:t>
            </a: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b="1" smtClean="0"/>
              <a:t>CAPITULO III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510ABB3E-2366-4FE6-AA1D-E01993247DCA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9E4B0FDC-211D-4864-B9FA-A9659E878E34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Definición del Problema. 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b="1" smtClean="0"/>
              <a:t>CAPITULO 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55B3326B-9C89-4157-A4B9-B2DE6701CC4C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F089BCDC-0384-40BD-9A08-EE655CBBAF05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30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0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-92075"/>
            <a:ext cx="9718675" cy="1262063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Matríz de Control de Calidad</a:t>
            </a:r>
          </a:p>
        </p:txBody>
      </p:sp>
      <p:sp>
        <p:nvSpPr>
          <p:cNvPr id="65541" name="Text Box 2"/>
          <p:cNvSpPr txBox="1">
            <a:spLocks noChangeArrowheads="1"/>
          </p:cNvSpPr>
          <p:nvPr/>
        </p:nvSpPr>
        <p:spPr bwMode="auto">
          <a:xfrm>
            <a:off x="179388" y="1260475"/>
            <a:ext cx="97202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FontTx/>
              <a:buNone/>
            </a:pPr>
            <a:endParaRPr lang="en-US" sz="1000" b="1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65542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III</a:t>
            </a:r>
          </a:p>
        </p:txBody>
      </p:sp>
      <p:sp>
        <p:nvSpPr>
          <p:cNvPr id="65543" name="Text Box 4"/>
          <p:cNvSpPr txBox="1">
            <a:spLocks noChangeArrowheads="1"/>
          </p:cNvSpPr>
          <p:nvPr/>
        </p:nvSpPr>
        <p:spPr bwMode="auto">
          <a:xfrm>
            <a:off x="179388" y="1260475"/>
            <a:ext cx="97202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  <a:p>
            <a:pPr eaLnBrk="1">
              <a:spcAft>
                <a:spcPts val="650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6554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189038"/>
            <a:ext cx="7740650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175" y="5995988"/>
            <a:ext cx="26670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D875BAC5-6417-48B8-A855-5440E454C0EA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251AF49D-9BE3-48B2-A68E-909381F41609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31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-92075"/>
            <a:ext cx="9718675" cy="1262063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Matríz de Control de Calidad</a:t>
            </a:r>
          </a:p>
        </p:txBody>
      </p:sp>
      <p:sp>
        <p:nvSpPr>
          <p:cNvPr id="67589" name="Text Box 2"/>
          <p:cNvSpPr txBox="1">
            <a:spLocks noChangeArrowheads="1"/>
          </p:cNvSpPr>
          <p:nvPr/>
        </p:nvSpPr>
        <p:spPr bwMode="auto">
          <a:xfrm>
            <a:off x="179388" y="1260475"/>
            <a:ext cx="97202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FontTx/>
              <a:buNone/>
            </a:pPr>
            <a:endParaRPr lang="en-US" sz="1000" b="1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67590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III</a:t>
            </a:r>
          </a:p>
        </p:txBody>
      </p:sp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179388" y="1260475"/>
            <a:ext cx="97202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  <a:p>
            <a:pPr eaLnBrk="1">
              <a:spcAft>
                <a:spcPts val="650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6759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187450"/>
            <a:ext cx="82804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175" y="5995988"/>
            <a:ext cx="26670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F8CC7581-036A-456C-B0EE-733AFBBDB547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005158DD-1598-49F9-B31D-8F68C1FDB232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32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6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-92075"/>
            <a:ext cx="9718675" cy="1262063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Matríz de Control de Calidad</a:t>
            </a:r>
          </a:p>
        </p:txBody>
      </p:sp>
      <p:sp>
        <p:nvSpPr>
          <p:cNvPr id="69637" name="Text Box 2"/>
          <p:cNvSpPr txBox="1">
            <a:spLocks noChangeArrowheads="1"/>
          </p:cNvSpPr>
          <p:nvPr/>
        </p:nvSpPr>
        <p:spPr bwMode="auto">
          <a:xfrm>
            <a:off x="179388" y="1260475"/>
            <a:ext cx="97202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FontTx/>
              <a:buNone/>
            </a:pPr>
            <a:endParaRPr lang="en-US" sz="1000" b="1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69638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III</a:t>
            </a:r>
          </a:p>
        </p:txBody>
      </p:sp>
      <p:sp>
        <p:nvSpPr>
          <p:cNvPr id="69639" name="Text Box 4"/>
          <p:cNvSpPr txBox="1">
            <a:spLocks noChangeArrowheads="1"/>
          </p:cNvSpPr>
          <p:nvPr/>
        </p:nvSpPr>
        <p:spPr bwMode="auto">
          <a:xfrm>
            <a:off x="179388" y="1260475"/>
            <a:ext cx="97202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  <a:p>
            <a:pPr eaLnBrk="1">
              <a:spcAft>
                <a:spcPts val="650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6964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189038"/>
            <a:ext cx="792003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4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3175" y="5997575"/>
            <a:ext cx="26670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77965F5A-3BB6-442C-A393-C900AACBFA1A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18EBF4F-AAF4-4F92-AF50-80EC3B572E9E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Definición de la Estratégia de Ventas. </a:t>
            </a: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b="1" smtClean="0"/>
              <a:t>CAPITULO III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B05A3443-7855-47B2-B15E-207367631891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CEA209E6-79CD-48BE-A75C-65A093D33726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34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Definición de la Estratégia de Ventas</a:t>
            </a: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707063"/>
          </a:xfrm>
        </p:spPr>
        <p:txBody>
          <a:bodyPr/>
          <a:lstStyle/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Plaza.</a:t>
            </a:r>
          </a:p>
          <a:p>
            <a:pPr marL="860425" lvl="1" eaLnBrk="1">
              <a:buSzPct val="67000"/>
              <a:buFont typeface="Times New Roman" panose="02020603050405020304" pitchFamily="18" charset="0"/>
              <a:buBlip>
                <a:blip r:embed="rId5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Como lugar geográfico para la instalación de una oficina se definió a la cuidad de Ambato, el modo de distribución del software, soporte técnico, así como la capacitación puede hacérselo por medio de Internet o in situ.</a:t>
            </a:r>
          </a:p>
          <a:p>
            <a:pPr marL="428625" indent="-323850" eaLnBrk="1">
              <a:buClrTx/>
              <a:buSzPct val="59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n-US" smtClean="0"/>
          </a:p>
          <a:p>
            <a:pPr marL="860425" lvl="1" eaLnBrk="1">
              <a:buClrTx/>
              <a:buSzPct val="67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n-US" smtClean="0"/>
          </a:p>
        </p:txBody>
      </p:sp>
      <p:sp>
        <p:nvSpPr>
          <p:cNvPr id="73734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C449F2DB-3E44-40E3-8AFD-C7D79172CAE6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F422C50-B749-4666-9867-89997C2586F9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35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0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Definición de la Estratégia de Ventas</a:t>
            </a: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673725"/>
          </a:xfrm>
        </p:spPr>
        <p:txBody>
          <a:bodyPr/>
          <a:lstStyle/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s-EC" smtClean="0"/>
              <a:t>Promoción.</a:t>
            </a:r>
          </a:p>
          <a:p>
            <a:pPr marL="860425" lvl="1" eaLnBrk="1">
              <a:buSzPct val="67000"/>
              <a:buFont typeface="Times New Roman" panose="02020603050405020304" pitchFamily="18" charset="0"/>
              <a:buBlip>
                <a:blip r:embed="rId5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s-EC" smtClean="0"/>
              <a:t>Sitio</a:t>
            </a:r>
            <a:r>
              <a:rPr lang="en-US" smtClean="0"/>
              <a:t> Web.</a:t>
            </a:r>
          </a:p>
          <a:p>
            <a:pPr marL="860425" lvl="1" eaLnBrk="1">
              <a:buSzPct val="67000"/>
              <a:buFont typeface="Times New Roman" panose="02020603050405020304" pitchFamily="18" charset="0"/>
              <a:buBlip>
                <a:blip r:embed="rId5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s-EC" smtClean="0"/>
              <a:t>Correo </a:t>
            </a:r>
            <a:r>
              <a:rPr lang="en-US" smtClean="0"/>
              <a:t>Electrónico.</a:t>
            </a:r>
          </a:p>
          <a:p>
            <a:pPr marL="860425" lvl="1" eaLnBrk="1">
              <a:buSzPct val="67000"/>
              <a:buFont typeface="Times New Roman" panose="02020603050405020304" pitchFamily="18" charset="0"/>
              <a:buBlip>
                <a:blip r:embed="rId5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Volantes y Cartas de Presentación.</a:t>
            </a:r>
          </a:p>
          <a:p>
            <a:pPr marL="860425" lvl="1" eaLnBrk="1">
              <a:buSzPct val="67000"/>
              <a:buFont typeface="Times New Roman" panose="02020603050405020304" pitchFamily="18" charset="0"/>
              <a:buBlip>
                <a:blip r:embed="rId5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Publicidad en Internet.</a:t>
            </a:r>
          </a:p>
          <a:p>
            <a:pPr marL="860425" lvl="1" eaLnBrk="1">
              <a:buSzPct val="67000"/>
              <a:buFont typeface="Times New Roman" panose="02020603050405020304" pitchFamily="18" charset="0"/>
              <a:buBlip>
                <a:blip r:embed="rId5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Comunicados de prensa.</a:t>
            </a:r>
          </a:p>
          <a:p>
            <a:pPr marL="860425" lvl="1" eaLnBrk="1">
              <a:buSzPct val="67000"/>
              <a:buFont typeface="Times New Roman" panose="02020603050405020304" pitchFamily="18" charset="0"/>
              <a:buBlip>
                <a:blip r:embed="rId5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Escritura de artículos.</a:t>
            </a:r>
          </a:p>
          <a:p>
            <a:pPr marL="860425" lvl="1" eaLnBrk="1">
              <a:buSzPct val="67000"/>
              <a:buFont typeface="Times New Roman" panose="02020603050405020304" pitchFamily="18" charset="0"/>
              <a:buBlip>
                <a:blip r:embed="rId5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Participación en gremios, ferias y exposiciones.</a:t>
            </a:r>
          </a:p>
          <a:p>
            <a:pPr marL="860425" lvl="1" eaLnBrk="1">
              <a:buSzPct val="67000"/>
              <a:buFont typeface="Times New Roman" panose="02020603050405020304" pitchFamily="18" charset="0"/>
              <a:buBlip>
                <a:blip r:embed="rId5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Promociones por temporadas.</a:t>
            </a:r>
          </a:p>
          <a:p>
            <a:pPr marL="860425" lvl="1" eaLnBrk="1">
              <a:buSzPct val="67000"/>
              <a:buFont typeface="Times New Roman" panose="02020603050405020304" pitchFamily="18" charset="0"/>
              <a:buBlip>
                <a:blip r:embed="rId5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Marketing boca a boca.</a:t>
            </a:r>
          </a:p>
          <a:p>
            <a:pPr marL="428625" indent="-323850" eaLnBrk="1">
              <a:buClrTx/>
              <a:buSzPct val="59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n-US" smtClean="0"/>
          </a:p>
          <a:p>
            <a:pPr marL="860425" lvl="1" eaLnBrk="1">
              <a:buClrTx/>
              <a:buSzPct val="67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n-US" smtClean="0"/>
          </a:p>
        </p:txBody>
      </p:sp>
      <p:sp>
        <p:nvSpPr>
          <p:cNvPr id="75782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AF7C407-E320-4A30-B3F9-C4AD10C1D553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D29C86F4-252C-4227-83CA-EF5F32759762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36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8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Definición de la Estratégia de Ventas</a:t>
            </a:r>
          </a:p>
        </p:txBody>
      </p:sp>
      <p:sp>
        <p:nvSpPr>
          <p:cNvPr id="77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673725"/>
          </a:xfrm>
        </p:spPr>
        <p:txBody>
          <a:bodyPr/>
          <a:lstStyle/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s-EC" smtClean="0"/>
              <a:t>Precio.</a:t>
            </a:r>
          </a:p>
          <a:p>
            <a:pPr marL="860425" lvl="1" eaLnBrk="1">
              <a:buSzPct val="67000"/>
              <a:buFont typeface="Times New Roman" panose="02020603050405020304" pitchFamily="18" charset="0"/>
              <a:buBlip>
                <a:blip r:embed="rId5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s-EC" smtClean="0"/>
              <a:t>Después del análisis de la encuesta definimos que el 70.91% de los potenciales clientes de las PYMEs están dispuestos a pagar entre $1,000 y $3,000 dólares por una suscripción anual para la implementación del software con la funcionalidad básica, por lo que hemos determinado un precio de $2,400.00 dólares, que es atractivo y conveniente tanto para nuestros clientes como para la futura empresa</a:t>
            </a:r>
            <a:r>
              <a:rPr lang="en-US" smtClean="0"/>
              <a:t>.</a:t>
            </a:r>
          </a:p>
          <a:p>
            <a:pPr marL="860425" lvl="1" eaLnBrk="1">
              <a:buClrTx/>
              <a:buSzPct val="67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n-US" smtClean="0"/>
          </a:p>
          <a:p>
            <a:pPr marL="860425" lvl="1" eaLnBrk="1">
              <a:buClrTx/>
              <a:buSzPct val="67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n-US" smtClean="0"/>
          </a:p>
        </p:txBody>
      </p:sp>
      <p:sp>
        <p:nvSpPr>
          <p:cNvPr id="77830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40BAFF3-A076-491B-B294-504BD63450C8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607FE532-47FC-4635-BFFF-32CC8C3676DB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37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633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Organización de la Empresa</a:t>
            </a:r>
          </a:p>
        </p:txBody>
      </p:sp>
      <p:sp>
        <p:nvSpPr>
          <p:cNvPr id="7987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tIns="28080"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sz="3200" b="1" smtClean="0"/>
              <a:t>CAPITULO IV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E3BF9732-4CA4-4B09-A30D-7149299AB009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BF8D1352-2E4E-49D9-99CB-A24873D5EAF9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38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Descripción de la Empresa. </a:t>
            </a:r>
          </a:p>
        </p:txBody>
      </p:sp>
      <p:sp>
        <p:nvSpPr>
          <p:cNvPr id="8192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b="1" smtClean="0"/>
              <a:t>CAPITULO IV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5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ea typeface="細明體" panose="02020509000000000000" pitchFamily="49" charset="-120"/>
              </a:rPr>
              <a:t>10/17/11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7553325" y="7199313"/>
            <a:ext cx="2344738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6021D27D-AAED-434F-9270-9FA33BEDE63E}" type="slidenum">
              <a:rPr lang="en-US" sz="1400">
                <a:solidFill>
                  <a:srgbClr val="E6E6FF"/>
                </a:solidFill>
                <a:ea typeface="細明體" panose="02020509000000000000" pitchFamily="49" charset="-120"/>
              </a:rPr>
              <a:pPr algn="r" eaLnBrk="1">
                <a:buClrTx/>
                <a:buFontTx/>
                <a:buNone/>
              </a:pPr>
              <a:t>39</a:t>
            </a:fld>
            <a:endParaRPr lang="en-US" sz="1400">
              <a:solidFill>
                <a:srgbClr val="E6E6FF"/>
              </a:solidFill>
              <a:ea typeface="細明體" panose="02020509000000000000" pitchFamily="49" charset="-120"/>
            </a:endParaRP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>
                <a:solidFill>
                  <a:srgbClr val="FFFFFF"/>
                </a:solidFill>
              </a:rPr>
              <a:t>Descripción de la Empresa</a:t>
            </a:r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79388" y="1260475"/>
            <a:ext cx="9720262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1425"/>
              </a:spcAft>
              <a:buSzPct val="59000"/>
              <a:buFont typeface="Times New Roman" panose="02020603050405020304" pitchFamily="18" charset="0"/>
              <a:buBlip>
                <a:blip r:embed="rId4"/>
              </a:buBlip>
            </a:pPr>
            <a:r>
              <a:rPr lang="es-EC" sz="3200">
                <a:solidFill>
                  <a:srgbClr val="000000"/>
                </a:solidFill>
              </a:rPr>
              <a:t>Nombre Comercial. </a:t>
            </a:r>
          </a:p>
          <a:p>
            <a:pPr eaLnBrk="1">
              <a:spcAft>
                <a:spcPts val="1425"/>
              </a:spcAft>
              <a:buClrTx/>
              <a:buSzPct val="59000"/>
              <a:buFontTx/>
              <a:buNone/>
            </a:pPr>
            <a:endParaRPr lang="es-EC" sz="320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s-ES" sz="3200">
                <a:solidFill>
                  <a:srgbClr val="000000"/>
                </a:solidFill>
              </a:rPr>
              <a:t> </a:t>
            </a:r>
          </a:p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s-ES" sz="3200" i="1">
                <a:solidFill>
                  <a:srgbClr val="000000"/>
                </a:solidFill>
              </a:rPr>
              <a:t> </a:t>
            </a:r>
          </a:p>
          <a:p>
            <a:pPr eaLnBrk="1">
              <a:spcAft>
                <a:spcPts val="1425"/>
              </a:spcAft>
              <a:buSzPct val="59000"/>
              <a:buFont typeface="Times New Roman" panose="02020603050405020304" pitchFamily="18" charset="0"/>
              <a:buBlip>
                <a:blip r:embed="rId4"/>
              </a:buBlip>
            </a:pPr>
            <a:r>
              <a:rPr lang="es-EC" sz="3200">
                <a:solidFill>
                  <a:srgbClr val="000000"/>
                </a:solidFill>
              </a:rPr>
              <a:t>Tipo de Empresa. </a:t>
            </a:r>
          </a:p>
          <a:p>
            <a:pPr lvl="1" eaLnBrk="1">
              <a:spcAft>
                <a:spcPts val="1138"/>
              </a:spcAft>
              <a:buClrTx/>
              <a:buSzPct val="59000"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	Compañía Anónima cuyas siglas son S.A, se optó por este tipo de empresa por características importantes como el capital social ya que la participación se realiza por acciones a través de títulos o acciones.</a:t>
            </a:r>
          </a:p>
          <a:p>
            <a:pPr lvl="1" eaLnBrk="1">
              <a:spcAft>
                <a:spcPts val="1138"/>
              </a:spcAft>
              <a:buClrTx/>
              <a:buSzPct val="67000"/>
              <a:buFontTx/>
              <a:buNone/>
            </a:pPr>
            <a:endParaRPr lang="es-EC" sz="2600">
              <a:solidFill>
                <a:srgbClr val="000000"/>
              </a:solidFill>
            </a:endParaRPr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IV</a:t>
            </a:r>
          </a:p>
        </p:txBody>
      </p:sp>
      <p:pic>
        <p:nvPicPr>
          <p:cNvPr id="8397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124075"/>
            <a:ext cx="442912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157A0806-BA50-440F-BC12-E8B94A8525E3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A1F397C3-1693-4292-9400-3A974CD1FEF5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Definición del Problema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Las PYMEs de la ciudad de Ambato tienen una demanda insatisfecha, es decir, la necesidad de implantar sistemas de información para la gestión de sus procesos de negocio y la toma de decisiones.</a:t>
            </a:r>
          </a:p>
          <a:p>
            <a:pPr marL="428625" indent="-323850" eaLnBrk="1">
              <a:buClrTx/>
              <a:buSzPct val="59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n-US" smtClean="0"/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5EAE5BDB-5DA3-4963-98E7-FB769EE46013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2CAAA76F-E54A-4829-A411-AEED58815FF1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40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0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Descripción de la Empresa</a:t>
            </a:r>
          </a:p>
        </p:txBody>
      </p:sp>
      <p:sp>
        <p:nvSpPr>
          <p:cNvPr id="860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256213"/>
          </a:xfrm>
        </p:spPr>
        <p:txBody>
          <a:bodyPr/>
          <a:lstStyle/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s-EC" smtClean="0"/>
              <a:t>Misión. </a:t>
            </a:r>
          </a:p>
          <a:p>
            <a:pPr marL="1292225" lvl="2" indent="-214313" eaLnBrk="1">
              <a:buSzPct val="72000"/>
              <a:buFont typeface="Times New Roman" panose="02020603050405020304" pitchFamily="18" charset="0"/>
              <a:buBlip>
                <a:blip r:embed="rId5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s-EC" smtClean="0"/>
              <a:t>Nuestra mayor prioridad es satisfacer al cliente mediante la entrega temprana y continua de software útil y con valor.</a:t>
            </a:r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s-EC" smtClean="0"/>
          </a:p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s-EC" smtClean="0"/>
              <a:t>Visión. </a:t>
            </a:r>
          </a:p>
          <a:p>
            <a:pPr marL="1292225" lvl="2" indent="-214313" eaLnBrk="1">
              <a:buSzPct val="72000"/>
              <a:buFont typeface="Times New Roman" panose="02020603050405020304" pitchFamily="18" charset="0"/>
              <a:buBlip>
                <a:blip r:embed="rId5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s-EC" smtClean="0"/>
              <a:t>Ser el mejor proveedor de software libre del país en el 2016, ensamblando sistemas innovadores para la gestión y estrategia de negocios.</a:t>
            </a:r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s-EC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s-EC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n-US" smtClean="0"/>
          </a:p>
          <a:p>
            <a:pPr marL="863600" lvl="1" indent="-284163" eaLnBrk="1">
              <a:buClrTx/>
              <a:buSzPct val="67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endParaRPr lang="en-US" smtClean="0"/>
          </a:p>
        </p:txBody>
      </p:sp>
      <p:sp>
        <p:nvSpPr>
          <p:cNvPr id="86022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IV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9CBED696-0BF6-4FD5-A61E-35A482636E7F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41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E6E6FF"/>
                </a:solidFill>
              </a:rPr>
              <a:t>Descripción de la Empresa</a:t>
            </a:r>
          </a:p>
        </p:txBody>
      </p:sp>
      <p:sp>
        <p:nvSpPr>
          <p:cNvPr id="88069" name="Text Box 4"/>
          <p:cNvSpPr txBox="1">
            <a:spLocks noChangeArrowheads="1"/>
          </p:cNvSpPr>
          <p:nvPr/>
        </p:nvSpPr>
        <p:spPr bwMode="auto">
          <a:xfrm>
            <a:off x="179388" y="1260475"/>
            <a:ext cx="9720262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marL="1292225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SzPct val="59000"/>
              <a:buFont typeface="Times New Roman" panose="02020603050405020304" pitchFamily="18" charset="0"/>
              <a:buBlip>
                <a:blip r:embed="rId4"/>
              </a:buBlip>
            </a:pPr>
            <a:r>
              <a:rPr lang="es-ES" sz="3200">
                <a:solidFill>
                  <a:srgbClr val="000000"/>
                </a:solidFill>
              </a:rPr>
              <a:t>Objetivos:</a:t>
            </a:r>
          </a:p>
          <a:p>
            <a:pPr lvl="2" eaLnBrk="1">
              <a:spcAft>
                <a:spcPts val="575"/>
              </a:spcAft>
              <a:buSzPct val="72000"/>
              <a:buFont typeface="Times New Roman" panose="02020603050405020304" pitchFamily="18" charset="0"/>
              <a:buBlip>
                <a:blip r:embed="rId5"/>
              </a:buBlip>
            </a:pPr>
            <a:r>
              <a:rPr lang="es-ES" sz="2600">
                <a:solidFill>
                  <a:srgbClr val="000000"/>
                </a:solidFill>
              </a:rPr>
              <a:t>Orientar a las Pymes en la implementación y uso de herramientas tecnológicas que permitan potenciar su gestión y desarrollo empresarial.  </a:t>
            </a:r>
          </a:p>
          <a:p>
            <a:pPr lvl="2" eaLnBrk="1">
              <a:spcAft>
                <a:spcPts val="575"/>
              </a:spcAft>
              <a:buClrTx/>
              <a:buSzPct val="72000"/>
              <a:buFontTx/>
              <a:buNone/>
            </a:pPr>
            <a:endParaRPr lang="es-ES" sz="2600">
              <a:solidFill>
                <a:srgbClr val="000000"/>
              </a:solidFill>
            </a:endParaRPr>
          </a:p>
          <a:p>
            <a:pPr lvl="2" eaLnBrk="1">
              <a:spcAft>
                <a:spcPts val="575"/>
              </a:spcAft>
              <a:buSzPct val="72000"/>
              <a:buFont typeface="Times New Roman" panose="02020603050405020304" pitchFamily="18" charset="0"/>
              <a:buBlip>
                <a:blip r:embed="rId5"/>
              </a:buBlip>
            </a:pPr>
            <a:r>
              <a:rPr lang="es-ES" sz="2600">
                <a:solidFill>
                  <a:srgbClr val="000000"/>
                </a:solidFill>
              </a:rPr>
              <a:t>Entregar el servicio de ensamblaje de software en tiempos cortos y precios accesibles. </a:t>
            </a:r>
          </a:p>
          <a:p>
            <a:pPr lvl="2" eaLnBrk="1">
              <a:spcAft>
                <a:spcPts val="575"/>
              </a:spcAft>
              <a:buClrTx/>
              <a:buSzPct val="72000"/>
              <a:buFontTx/>
              <a:buNone/>
            </a:pPr>
            <a:endParaRPr lang="es-ES" sz="2600">
              <a:solidFill>
                <a:srgbClr val="000000"/>
              </a:solidFill>
            </a:endParaRPr>
          </a:p>
          <a:p>
            <a:pPr lvl="2" eaLnBrk="1">
              <a:spcAft>
                <a:spcPts val="575"/>
              </a:spcAft>
              <a:buSzPct val="72000"/>
              <a:buFont typeface="Times New Roman" panose="02020603050405020304" pitchFamily="18" charset="0"/>
              <a:buBlip>
                <a:blip r:embed="rId5"/>
              </a:buBlip>
            </a:pPr>
            <a:r>
              <a:rPr lang="es-ES" sz="2600">
                <a:solidFill>
                  <a:srgbClr val="000000"/>
                </a:solidFill>
              </a:rPr>
              <a:t>Incrementar nuestras ventas en un 5% cada año después de implementado el proyecto. </a:t>
            </a:r>
          </a:p>
          <a:p>
            <a:pPr lvl="1" eaLnBrk="1">
              <a:spcAft>
                <a:spcPts val="575"/>
              </a:spcAft>
              <a:buClrTx/>
              <a:buSzPct val="67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IV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476375"/>
            <a:ext cx="6697663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90116" name="Text Box 3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C76E3D66-6658-4863-9168-6E66915FF1A5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42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7" name="Text Box 4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E6E6FF"/>
                </a:solidFill>
              </a:rPr>
              <a:t>Descripción de la Empresa</a:t>
            </a:r>
          </a:p>
        </p:txBody>
      </p:sp>
      <p:sp>
        <p:nvSpPr>
          <p:cNvPr id="90118" name="Text Box 5"/>
          <p:cNvSpPr txBox="1">
            <a:spLocks noChangeArrowheads="1"/>
          </p:cNvSpPr>
          <p:nvPr/>
        </p:nvSpPr>
        <p:spPr bwMode="auto">
          <a:xfrm>
            <a:off x="179388" y="1260475"/>
            <a:ext cx="9720262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marL="1293813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SzPct val="59000"/>
              <a:buFontTx/>
              <a:buNone/>
            </a:pPr>
            <a:r>
              <a:rPr lang="es-ES" sz="3200">
                <a:solidFill>
                  <a:srgbClr val="000000"/>
                </a:solidFill>
              </a:rPr>
              <a:t>Cadena de Valor.  </a:t>
            </a:r>
          </a:p>
          <a:p>
            <a:pPr lvl="2" eaLnBrk="1">
              <a:spcAft>
                <a:spcPts val="575"/>
              </a:spcAft>
              <a:buClrTx/>
              <a:buSzPct val="72000"/>
              <a:buFontTx/>
              <a:buNone/>
            </a:pPr>
            <a:endParaRPr lang="es-EC" sz="24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SzPct val="67000"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2" eaLnBrk="1">
              <a:spcAft>
                <a:spcPts val="575"/>
              </a:spcAft>
              <a:buClrTx/>
              <a:buSzPct val="72000"/>
              <a:buFontTx/>
              <a:buNone/>
            </a:pPr>
            <a:endParaRPr lang="es-EC" sz="26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SzPct val="67000"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SzPct val="67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SzPct val="67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0119" name="Text Box 6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IV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8BA84B12-169E-4E71-A60B-A1B02724BA54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43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179388" y="179388"/>
            <a:ext cx="97202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E6E6FF"/>
                </a:solidFill>
              </a:rPr>
              <a:t>Descripción de la Empresa</a:t>
            </a:r>
          </a:p>
        </p:txBody>
      </p:sp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179388" y="1260475"/>
            <a:ext cx="9720262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 marL="1293813" indent="-214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SzPct val="59000"/>
              <a:buFontTx/>
              <a:buNone/>
            </a:pPr>
            <a:r>
              <a:rPr lang="es-ES" sz="3200">
                <a:solidFill>
                  <a:srgbClr val="000000"/>
                </a:solidFill>
              </a:rPr>
              <a:t>Diseño de la estructura organizacional.</a:t>
            </a:r>
          </a:p>
          <a:p>
            <a:pPr lvl="2" eaLnBrk="1">
              <a:spcAft>
                <a:spcPts val="575"/>
              </a:spcAft>
              <a:buClrTx/>
              <a:buSzPct val="72000"/>
              <a:buFontTx/>
              <a:buNone/>
            </a:pPr>
            <a:endParaRPr lang="es-EC" sz="24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SzPct val="67000"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2" eaLnBrk="1">
              <a:spcAft>
                <a:spcPts val="575"/>
              </a:spcAft>
              <a:buClrTx/>
              <a:buSzPct val="72000"/>
              <a:buFontTx/>
              <a:buNone/>
            </a:pPr>
            <a:endParaRPr lang="es-EC" sz="26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SzPct val="67000"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SzPct val="67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SzPct val="67000"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2166" name="Text Box 5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IV</a:t>
            </a:r>
          </a:p>
        </p:txBody>
      </p:sp>
      <p:pic>
        <p:nvPicPr>
          <p:cNvPr id="9216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908175"/>
            <a:ext cx="6143625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5493A279-08AA-4DD6-A732-C2F921DF4341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614AB719-6424-4C97-BC0F-C63841E1BD7A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44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633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Análisis de Ingresos y Egresos Proyectados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tIns="28080"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sz="3200" b="1" smtClean="0"/>
              <a:t>CAPITULO V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BF011250-8C64-4884-9B20-C67B3357FDFD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DD966D51-ECA7-4B3A-B8C8-2CC15ABB0FAC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45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Plan Financiero. </a:t>
            </a:r>
          </a:p>
        </p:txBody>
      </p:sp>
      <p:sp>
        <p:nvSpPr>
          <p:cNvPr id="9626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b="1" smtClean="0"/>
              <a:t>CAPITULO V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77C8971B-5613-44FF-9798-69717CFCDFBA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46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8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</a:t>
            </a:r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Plan Financiero</a:t>
            </a:r>
          </a:p>
        </p:txBody>
      </p:sp>
      <p:grpSp>
        <p:nvGrpSpPr>
          <p:cNvPr id="98310" name="Group 5"/>
          <p:cNvGrpSpPr>
            <a:grpSpLocks/>
          </p:cNvGrpSpPr>
          <p:nvPr/>
        </p:nvGrpSpPr>
        <p:grpSpPr bwMode="auto">
          <a:xfrm>
            <a:off x="1000125" y="1692275"/>
            <a:ext cx="8075613" cy="4522788"/>
            <a:chOff x="630" y="1066"/>
            <a:chExt cx="5087" cy="2849"/>
          </a:xfrm>
        </p:grpSpPr>
        <p:pic>
          <p:nvPicPr>
            <p:cNvPr id="9831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" y="1066"/>
              <a:ext cx="5087" cy="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8313" name="Text Box 7"/>
            <p:cNvSpPr txBox="1">
              <a:spLocks noChangeArrowheads="1"/>
            </p:cNvSpPr>
            <p:nvPr/>
          </p:nvSpPr>
          <p:spPr bwMode="auto">
            <a:xfrm>
              <a:off x="630" y="1066"/>
              <a:ext cx="5087" cy="2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/>
            </a:p>
          </p:txBody>
        </p:sp>
      </p:grpSp>
      <p:sp>
        <p:nvSpPr>
          <p:cNvPr id="98311" name="Text Box 8"/>
          <p:cNvSpPr txBox="1">
            <a:spLocks noChangeArrowheads="1"/>
          </p:cNvSpPr>
          <p:nvPr/>
        </p:nvSpPr>
        <p:spPr bwMode="auto">
          <a:xfrm>
            <a:off x="179388" y="1031875"/>
            <a:ext cx="6718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5"/>
              </a:buBlip>
            </a:pPr>
            <a:r>
              <a:rPr lang="es-ES" sz="3200">
                <a:solidFill>
                  <a:srgbClr val="000000"/>
                </a:solidFill>
              </a:rPr>
              <a:t>Presupuesto de Ventas.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3200">
                <a:solidFill>
                  <a:srgbClr val="000000"/>
                </a:solidFill>
              </a:rPr>
              <a:t>   </a:t>
            </a:r>
          </a:p>
          <a:p>
            <a:pPr eaLnBrk="1">
              <a:spcAft>
                <a:spcPts val="650"/>
              </a:spcAft>
            </a:pPr>
            <a:endParaRPr lang="es-EC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5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ea typeface="細明體" panose="02020509000000000000" pitchFamily="49" charset="-120"/>
              </a:rPr>
              <a:t>10/17/11</a:t>
            </a:r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7553325" y="7199313"/>
            <a:ext cx="2344738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32F21B43-7DFE-484A-B69E-F1A1C4620D03}" type="slidenum">
              <a:rPr lang="en-US" sz="1400">
                <a:solidFill>
                  <a:srgbClr val="E6E6FF"/>
                </a:solidFill>
                <a:ea typeface="細明體" panose="02020509000000000000" pitchFamily="49" charset="-120"/>
              </a:rPr>
              <a:pPr algn="r" eaLnBrk="1">
                <a:buClrTx/>
                <a:buFontTx/>
                <a:buNone/>
              </a:pPr>
              <a:t>47</a:t>
            </a:fld>
            <a:endParaRPr lang="en-US" sz="1400">
              <a:solidFill>
                <a:srgbClr val="E6E6FF"/>
              </a:solidFill>
              <a:ea typeface="細明體" panose="02020509000000000000" pitchFamily="49" charset="-120"/>
            </a:endParaRPr>
          </a:p>
        </p:txBody>
      </p:sp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Plan Financiero</a:t>
            </a:r>
          </a:p>
        </p:txBody>
      </p:sp>
      <p:sp>
        <p:nvSpPr>
          <p:cNvPr id="100357" name="Text Box 4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</a:t>
            </a:r>
          </a:p>
        </p:txBody>
      </p:sp>
      <p:pic>
        <p:nvPicPr>
          <p:cNvPr id="10035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63" y="1128713"/>
            <a:ext cx="8424862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F275249B-5C95-447D-9D84-E449B3B7AA9A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48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</a:t>
            </a:r>
          </a:p>
        </p:txBody>
      </p:sp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7183438" y="4065588"/>
            <a:ext cx="2897187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0911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C" sz="2200">
                <a:solidFill>
                  <a:srgbClr val="000000"/>
                </a:solidFill>
              </a:rPr>
              <a:t>Gerente 		$500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C" sz="2200">
                <a:solidFill>
                  <a:srgbClr val="000000"/>
                </a:solidFill>
              </a:rPr>
              <a:t>Programador  $500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C" sz="2200">
                <a:solidFill>
                  <a:srgbClr val="000000"/>
                </a:solidFill>
              </a:rPr>
              <a:t>Vendedor 		$300</a:t>
            </a:r>
          </a:p>
          <a:p>
            <a:pPr eaLnBrk="1">
              <a:spcAft>
                <a:spcPts val="650"/>
              </a:spcAft>
            </a:pPr>
            <a:endParaRPr lang="es-EC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Plan Financiero</a:t>
            </a:r>
          </a:p>
        </p:txBody>
      </p:sp>
      <p:pic>
        <p:nvPicPr>
          <p:cNvPr id="10240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1817688"/>
            <a:ext cx="6481762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8" name="Text Box 7"/>
          <p:cNvSpPr txBox="1">
            <a:spLocks noChangeArrowheads="1"/>
          </p:cNvSpPr>
          <p:nvPr/>
        </p:nvSpPr>
        <p:spPr bwMode="auto">
          <a:xfrm>
            <a:off x="179388" y="1031875"/>
            <a:ext cx="6718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5"/>
              </a:buBlip>
            </a:pPr>
            <a:r>
              <a:rPr lang="es-ES" sz="3200">
                <a:solidFill>
                  <a:srgbClr val="000000"/>
                </a:solidFill>
              </a:rPr>
              <a:t>Presupuesto de Costos y Gastos.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3200">
                <a:solidFill>
                  <a:srgbClr val="000000"/>
                </a:solidFill>
              </a:rPr>
              <a:t>   </a:t>
            </a:r>
          </a:p>
          <a:p>
            <a:pPr eaLnBrk="1">
              <a:spcAft>
                <a:spcPts val="650"/>
              </a:spcAft>
            </a:pPr>
            <a:endParaRPr lang="es-EC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6A6BBC63-E4FC-47A1-AB6B-CB8DC72F600E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49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</a:t>
            </a: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Plan Financiero</a:t>
            </a:r>
          </a:p>
        </p:txBody>
      </p:sp>
      <p:pic>
        <p:nvPicPr>
          <p:cNvPr id="10445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4914900"/>
            <a:ext cx="908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5189538"/>
            <a:ext cx="90868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1547813"/>
            <a:ext cx="90868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E789F156-E42C-43B0-B12F-C4C510F8EBD0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F36CA788-8159-4A64-87BE-5C122BB856BB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5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Justificación del  Proyecto. 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b="1" smtClean="0"/>
              <a:t>CAPITULO 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B7CAD69B-D96E-447E-9B83-AD9D187DC8A4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50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500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</a:t>
            </a:r>
          </a:p>
        </p:txBody>
      </p:sp>
      <p:sp>
        <p:nvSpPr>
          <p:cNvPr id="106501" name="Text Box 4"/>
          <p:cNvSpPr txBox="1">
            <a:spLocks noChangeArrowheads="1"/>
          </p:cNvSpPr>
          <p:nvPr/>
        </p:nvSpPr>
        <p:spPr bwMode="auto">
          <a:xfrm>
            <a:off x="179388" y="1031875"/>
            <a:ext cx="67183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4"/>
              </a:buBlip>
            </a:pPr>
            <a:r>
              <a:rPr lang="es-ES" sz="3200">
                <a:solidFill>
                  <a:srgbClr val="000000"/>
                </a:solidFill>
              </a:rPr>
              <a:t>Inversión Inicial y Depreciaciones.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3200">
                <a:solidFill>
                  <a:srgbClr val="000000"/>
                </a:solidFill>
              </a:rPr>
              <a:t>   </a:t>
            </a:r>
          </a:p>
          <a:p>
            <a:pPr eaLnBrk="1">
              <a:spcAft>
                <a:spcPts val="650"/>
              </a:spcAft>
            </a:pPr>
            <a:endParaRPr lang="es-EC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6502" name="Rectangle 5"/>
          <p:cNvSpPr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Plan Financiero</a:t>
            </a:r>
          </a:p>
        </p:txBody>
      </p:sp>
      <p:grpSp>
        <p:nvGrpSpPr>
          <p:cNvPr id="106503" name="Group 6"/>
          <p:cNvGrpSpPr>
            <a:grpSpLocks/>
          </p:cNvGrpSpPr>
          <p:nvPr/>
        </p:nvGrpSpPr>
        <p:grpSpPr bwMode="auto">
          <a:xfrm>
            <a:off x="647700" y="1584325"/>
            <a:ext cx="8783638" cy="4705350"/>
            <a:chOff x="408" y="998"/>
            <a:chExt cx="5533" cy="2964"/>
          </a:xfrm>
        </p:grpSpPr>
        <p:pic>
          <p:nvPicPr>
            <p:cNvPr id="106504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998"/>
              <a:ext cx="5533" cy="2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6505" name="Text Box 8"/>
            <p:cNvSpPr txBox="1">
              <a:spLocks noChangeArrowheads="1"/>
            </p:cNvSpPr>
            <p:nvPr/>
          </p:nvSpPr>
          <p:spPr bwMode="auto">
            <a:xfrm>
              <a:off x="408" y="998"/>
              <a:ext cx="5533" cy="2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C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9A8F3C88-75B7-48AE-95CF-2AF60A4C90AC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51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</a:t>
            </a:r>
          </a:p>
        </p:txBody>
      </p:sp>
      <p:sp>
        <p:nvSpPr>
          <p:cNvPr id="108549" name="Text Box 4"/>
          <p:cNvSpPr txBox="1">
            <a:spLocks noChangeArrowheads="1"/>
          </p:cNvSpPr>
          <p:nvPr/>
        </p:nvSpPr>
        <p:spPr bwMode="auto">
          <a:xfrm>
            <a:off x="179388" y="1031875"/>
            <a:ext cx="77184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4"/>
              </a:buBlip>
            </a:pPr>
            <a:r>
              <a:rPr lang="es-ES" sz="3200">
                <a:solidFill>
                  <a:srgbClr val="000000"/>
                </a:solidFill>
              </a:rPr>
              <a:t>Capital de trabajo y financiamiento.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3200">
                <a:solidFill>
                  <a:srgbClr val="000000"/>
                </a:solidFill>
              </a:rPr>
              <a:t>   </a:t>
            </a:r>
          </a:p>
          <a:p>
            <a:pPr eaLnBrk="1">
              <a:spcAft>
                <a:spcPts val="650"/>
              </a:spcAft>
            </a:pPr>
            <a:endParaRPr lang="es-EC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Plan Financiero</a:t>
            </a:r>
          </a:p>
        </p:txBody>
      </p:sp>
      <p:pic>
        <p:nvPicPr>
          <p:cNvPr id="10855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92275"/>
            <a:ext cx="87249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6AF6A095-C96A-4347-B1E3-5C3F7AACC18C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5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3447A69-9E25-4FBC-B03E-D8D307AB88A8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52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633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Análisis Financiero</a:t>
            </a:r>
          </a:p>
        </p:txBody>
      </p:sp>
      <p:sp>
        <p:nvSpPr>
          <p:cNvPr id="11059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tIns="28080"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sz="3200" b="1" smtClean="0"/>
              <a:t>CAPITULO VI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5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ea typeface="細明體" panose="02020509000000000000" pitchFamily="49" charset="-120"/>
              </a:rPr>
              <a:t>10/17/11</a:t>
            </a:r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7553325" y="7199313"/>
            <a:ext cx="2344738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2B242090-5B34-441D-B40D-56B0182D0036}" type="slidenum">
              <a:rPr lang="en-US" sz="1400">
                <a:solidFill>
                  <a:srgbClr val="E6E6FF"/>
                </a:solidFill>
                <a:ea typeface="細明體" panose="02020509000000000000" pitchFamily="49" charset="-120"/>
              </a:rPr>
              <a:pPr algn="r" eaLnBrk="1">
                <a:buClrTx/>
                <a:buFontTx/>
                <a:buNone/>
              </a:pPr>
              <a:t>53</a:t>
            </a:fld>
            <a:endParaRPr lang="en-US" sz="1400">
              <a:solidFill>
                <a:srgbClr val="E6E6FF"/>
              </a:solidFill>
              <a:ea typeface="細明體" panose="02020509000000000000" pitchFamily="49" charset="-120"/>
            </a:endParaRPr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179388" y="1304925"/>
            <a:ext cx="9720262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248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4800">
                <a:solidFill>
                  <a:srgbClr val="000000"/>
                </a:solidFill>
              </a:rPr>
              <a:t>Evaluación Económica - Financiera. </a:t>
            </a:r>
          </a:p>
        </p:txBody>
      </p:sp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FCCEA9CC-A676-4F1D-9D4E-AF82A9090261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54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2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</a:t>
            </a:r>
          </a:p>
        </p:txBody>
      </p:sp>
      <p:sp>
        <p:nvSpPr>
          <p:cNvPr id="114693" name="Text Box 4"/>
          <p:cNvSpPr txBox="1">
            <a:spLocks noChangeArrowheads="1"/>
          </p:cNvSpPr>
          <p:nvPr/>
        </p:nvSpPr>
        <p:spPr bwMode="auto">
          <a:xfrm>
            <a:off x="144463" y="1116013"/>
            <a:ext cx="35750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4"/>
              </a:buBlip>
            </a:pPr>
            <a:r>
              <a:rPr lang="es-ES" sz="3200">
                <a:solidFill>
                  <a:srgbClr val="000000"/>
                </a:solidFill>
              </a:rPr>
              <a:t>Balance General 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400">
                <a:solidFill>
                  <a:srgbClr val="000000"/>
                </a:solidFill>
              </a:rPr>
              <a:t>   </a:t>
            </a:r>
          </a:p>
          <a:p>
            <a:pPr eaLnBrk="1"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	Muestra todos los bienes propiedad de la empresa (activo), así como todas sus deudas (pasivo) y por último el patrimonio de la empresa (capital).</a:t>
            </a:r>
          </a:p>
        </p:txBody>
      </p:sp>
      <p:sp>
        <p:nvSpPr>
          <p:cNvPr id="114694" name="Text Box 5"/>
          <p:cNvSpPr txBox="1">
            <a:spLocks noChangeArrowheads="1"/>
          </p:cNvSpPr>
          <p:nvPr/>
        </p:nvSpPr>
        <p:spPr bwMode="auto">
          <a:xfrm>
            <a:off x="539750" y="1851025"/>
            <a:ext cx="307181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3200">
                <a:solidFill>
                  <a:srgbClr val="000000"/>
                </a:solidFill>
              </a:rPr>
              <a:t>   </a:t>
            </a:r>
          </a:p>
          <a:p>
            <a:pPr eaLnBrk="1">
              <a:spcAft>
                <a:spcPts val="650"/>
              </a:spcAft>
            </a:pPr>
            <a:endParaRPr lang="es-EC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4695" name="Rectangle 6"/>
          <p:cNvSpPr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Evaluación Económica - Financiera</a:t>
            </a:r>
          </a:p>
        </p:txBody>
      </p:sp>
      <p:pic>
        <p:nvPicPr>
          <p:cNvPr id="11469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187450"/>
            <a:ext cx="5357812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116739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AA172F2A-E7FE-40C7-9E71-A094DF96CAC3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55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40" name="Text Box 3"/>
          <p:cNvSpPr txBox="1">
            <a:spLocks noChangeArrowheads="1"/>
          </p:cNvSpPr>
          <p:nvPr/>
        </p:nvSpPr>
        <p:spPr bwMode="auto">
          <a:xfrm>
            <a:off x="179388" y="1260475"/>
            <a:ext cx="97202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C"/>
          </a:p>
        </p:txBody>
      </p:sp>
      <p:sp>
        <p:nvSpPr>
          <p:cNvPr id="116741" name="Text Box 4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</a:t>
            </a:r>
          </a:p>
        </p:txBody>
      </p:sp>
      <p:sp>
        <p:nvSpPr>
          <p:cNvPr id="116742" name="Rectangle 5"/>
          <p:cNvSpPr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Evaluación Económica - Financiera</a:t>
            </a:r>
          </a:p>
        </p:txBody>
      </p:sp>
      <p:pic>
        <p:nvPicPr>
          <p:cNvPr id="11674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11300"/>
            <a:ext cx="9826625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118787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6C8DE0ED-636D-4BFD-B0F5-702E67F12EA1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56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8" name="Text Box 3"/>
          <p:cNvSpPr txBox="1">
            <a:spLocks noChangeArrowheads="1"/>
          </p:cNvSpPr>
          <p:nvPr/>
        </p:nvSpPr>
        <p:spPr bwMode="auto">
          <a:xfrm>
            <a:off x="179388" y="1584325"/>
            <a:ext cx="9720262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4800">
                <a:solidFill>
                  <a:srgbClr val="000000"/>
                </a:solidFill>
              </a:rPr>
              <a:t>Evaluación Económica - Financiera</a:t>
            </a:r>
          </a:p>
        </p:txBody>
      </p:sp>
      <p:sp>
        <p:nvSpPr>
          <p:cNvPr id="118789" name="Text Box 4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</a:t>
            </a:r>
          </a:p>
        </p:txBody>
      </p:sp>
      <p:pic>
        <p:nvPicPr>
          <p:cNvPr id="11879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93838"/>
            <a:ext cx="10080625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1" name="Text Box 6"/>
          <p:cNvSpPr txBox="1">
            <a:spLocks noChangeArrowheads="1"/>
          </p:cNvSpPr>
          <p:nvPr/>
        </p:nvSpPr>
        <p:spPr bwMode="auto">
          <a:xfrm>
            <a:off x="179388" y="1031875"/>
            <a:ext cx="77184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5"/>
              </a:buBlip>
            </a:pPr>
            <a:r>
              <a:rPr lang="es-ES" sz="3200">
                <a:solidFill>
                  <a:srgbClr val="000000"/>
                </a:solidFill>
              </a:rPr>
              <a:t>Estado de Resultados.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3200">
                <a:solidFill>
                  <a:srgbClr val="000000"/>
                </a:solidFill>
              </a:rPr>
              <a:t>   </a:t>
            </a:r>
          </a:p>
          <a:p>
            <a:pPr eaLnBrk="1">
              <a:spcAft>
                <a:spcPts val="650"/>
              </a:spcAft>
            </a:pPr>
            <a:endParaRPr lang="es-EC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8792" name="Rectangle 7"/>
          <p:cNvSpPr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Evaluación Económica - Financiera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120835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BC17E4E8-8D93-4E3E-8253-91F6F9C2CD8E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57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6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</a:t>
            </a:r>
          </a:p>
        </p:txBody>
      </p:sp>
      <p:sp>
        <p:nvSpPr>
          <p:cNvPr id="120837" name="Text Box 4"/>
          <p:cNvSpPr txBox="1">
            <a:spLocks noChangeArrowheads="1"/>
          </p:cNvSpPr>
          <p:nvPr/>
        </p:nvSpPr>
        <p:spPr bwMode="auto">
          <a:xfrm>
            <a:off x="179388" y="1031875"/>
            <a:ext cx="47180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4"/>
              </a:buBlip>
            </a:pPr>
            <a:r>
              <a:rPr lang="es-ES" sz="3200">
                <a:solidFill>
                  <a:srgbClr val="000000"/>
                </a:solidFill>
              </a:rPr>
              <a:t>Razones Financieras.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3200">
                <a:solidFill>
                  <a:srgbClr val="000000"/>
                </a:solidFill>
              </a:rPr>
              <a:t>  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endParaRPr lang="es-EC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20838" name="Text Box 5"/>
          <p:cNvSpPr txBox="1">
            <a:spLocks noChangeArrowheads="1"/>
          </p:cNvSpPr>
          <p:nvPr/>
        </p:nvSpPr>
        <p:spPr bwMode="auto">
          <a:xfrm>
            <a:off x="6767513" y="3384550"/>
            <a:ext cx="3000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FF0000"/>
                </a:solidFill>
              </a:rPr>
              <a:t>Liquidez.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Capacidad de la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empresa para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cubrir sus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obligaciones   </a:t>
            </a: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20839" name="Rectangle 6"/>
          <p:cNvSpPr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Evaluación Económica - Financiera</a:t>
            </a:r>
          </a:p>
        </p:txBody>
      </p:sp>
      <p:pic>
        <p:nvPicPr>
          <p:cNvPr id="12084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238" y="2016125"/>
            <a:ext cx="5975350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122883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00D067D1-9657-467C-9163-49793E83548E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58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4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</a:t>
            </a: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179388" y="1031875"/>
            <a:ext cx="77184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4"/>
              </a:buBlip>
            </a:pPr>
            <a:r>
              <a:rPr lang="es-ES" sz="3200">
                <a:solidFill>
                  <a:srgbClr val="000000"/>
                </a:solidFill>
              </a:rPr>
              <a:t>Razones Financieras.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3200">
                <a:solidFill>
                  <a:srgbClr val="000000"/>
                </a:solidFill>
              </a:rPr>
              <a:t>  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endParaRPr lang="es-EC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12288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65275"/>
            <a:ext cx="568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887" name="Text Box 6"/>
          <p:cNvSpPr txBox="1">
            <a:spLocks noChangeArrowheads="1"/>
          </p:cNvSpPr>
          <p:nvPr/>
        </p:nvSpPr>
        <p:spPr bwMode="auto">
          <a:xfrm>
            <a:off x="6540500" y="1428750"/>
            <a:ext cx="3000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FF0000"/>
                </a:solidFill>
              </a:rPr>
              <a:t>Endeudamiento.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Forma como se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Encuentra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financiada la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empresa  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  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endParaRPr lang="es-EC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6540500" y="4600575"/>
            <a:ext cx="30003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3021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FF0000"/>
                </a:solidFill>
              </a:rPr>
              <a:t>Rentabilidad.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Capacidad de la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empresa para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generar utilidades  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2600">
                <a:solidFill>
                  <a:srgbClr val="000000"/>
                </a:solidFill>
              </a:rPr>
              <a:t>  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endParaRPr lang="es-EC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22889" name="Rectangle 8"/>
          <p:cNvSpPr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Evaluación Económica - Financiera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B54C8AC6-8D4E-407A-81A3-88FA1D676830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59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2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</a:t>
            </a:r>
          </a:p>
        </p:txBody>
      </p:sp>
      <p:sp>
        <p:nvSpPr>
          <p:cNvPr id="124933" name="Text Box 4"/>
          <p:cNvSpPr txBox="1">
            <a:spLocks noChangeArrowheads="1"/>
          </p:cNvSpPr>
          <p:nvPr/>
        </p:nvSpPr>
        <p:spPr bwMode="auto">
          <a:xfrm>
            <a:off x="179388" y="1031875"/>
            <a:ext cx="77184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4"/>
              </a:buBlip>
            </a:pPr>
            <a:r>
              <a:rPr lang="es-ES" sz="3200">
                <a:solidFill>
                  <a:srgbClr val="000000"/>
                </a:solidFill>
              </a:rPr>
              <a:t>Punto de Equilibrio.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3200">
                <a:solidFill>
                  <a:srgbClr val="000000"/>
                </a:solidFill>
              </a:rPr>
              <a:t>  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endParaRPr lang="es-EC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24934" name="Rectangle 5"/>
          <p:cNvSpPr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Evaluación Económica - Financiera</a:t>
            </a:r>
          </a:p>
        </p:txBody>
      </p:sp>
      <p:pic>
        <p:nvPicPr>
          <p:cNvPr id="12493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547813"/>
            <a:ext cx="78486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15E3C47E-7207-4921-96F9-E603C10A3243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27450C4C-F063-44C9-82B5-E72939C048BA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179388" y="1260475"/>
            <a:ext cx="9720262" cy="5040313"/>
          </a:xfrm>
        </p:spPr>
        <p:txBody>
          <a:bodyPr tIns="28080" anchor="t"/>
          <a:lstStyle/>
          <a:p>
            <a:pPr marL="428625" indent="-323850" algn="l" eaLnBrk="1">
              <a:spcAft>
                <a:spcPts val="650"/>
              </a:spcAft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  <a:defRPr/>
            </a:pPr>
            <a:r>
              <a:rPr lang="en-US" sz="3200" b="0" smtClean="0">
                <a:solidFill>
                  <a:srgbClr val="000000"/>
                </a:solidFill>
              </a:rPr>
              <a:t>Hacer accesible los Sistemas de Gestión de Procesos de Negocio y Sistemas de Inteligencia de Negocios a las Pymes del país mediante el uso de “Software Libre” probado y de calidad que además esta orientado al ambiente empresarial. 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179388" y="180975"/>
            <a:ext cx="9720262" cy="720725"/>
          </a:xfrm>
        </p:spPr>
        <p:txBody>
          <a:bodyPr tIns="24840" anchor="ctr"/>
          <a:lstStyle/>
          <a:p>
            <a:pPr marL="0" indent="0" algn="r" eaLnBrk="1"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en-US" sz="2800" b="1" smtClean="0">
                <a:solidFill>
                  <a:srgbClr val="E6E6FF"/>
                </a:solidFill>
              </a:rPr>
              <a:t>Justificación del  Proyecto</a:t>
            </a:r>
          </a:p>
        </p:txBody>
      </p: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8B3DBA5E-0CD2-4C9C-8FF0-A60B24A2D34B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60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179388" y="1031875"/>
            <a:ext cx="77184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4"/>
              </a:buBlip>
            </a:pPr>
            <a:r>
              <a:rPr lang="es-ES" sz="3200">
                <a:solidFill>
                  <a:srgbClr val="000000"/>
                </a:solidFill>
              </a:rPr>
              <a:t>Evaluación Económica. </a:t>
            </a:r>
          </a:p>
        </p:txBody>
      </p:sp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Evaluación Económica - Financiera</a:t>
            </a:r>
          </a:p>
        </p:txBody>
      </p:sp>
      <p:pic>
        <p:nvPicPr>
          <p:cNvPr id="12698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95438"/>
            <a:ext cx="91535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/>
          <p:cNvSpPr txBox="1">
            <a:spLocks noChangeArrowheads="1"/>
          </p:cNvSpPr>
          <p:nvPr/>
        </p:nvSpPr>
        <p:spPr bwMode="auto">
          <a:xfrm>
            <a:off x="179388" y="7199313"/>
            <a:ext cx="3263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t>10/17/11</a:t>
            </a: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7551738" y="7199313"/>
            <a:ext cx="23447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fld id="{81CE922B-1A3B-497E-A74D-41807DCC58FC}" type="slidenum">
              <a:rPr lang="en-US" sz="1400">
                <a:solidFill>
                  <a:srgbClr val="E6E6FF"/>
                </a:solidFill>
                <a:latin typeface="Times New Roman" panose="02020603050405020304" pitchFamily="18" charset="0"/>
              </a:rPr>
              <a:pPr algn="r" eaLnBrk="1">
                <a:buClrTx/>
                <a:buFontTx/>
                <a:buNone/>
              </a:pPr>
              <a:t>61</a:t>
            </a:fld>
            <a:endParaRPr lang="en-US" sz="1400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8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</a:t>
            </a:r>
          </a:p>
        </p:txBody>
      </p:sp>
      <p:sp>
        <p:nvSpPr>
          <p:cNvPr id="129029" name="Text Box 4"/>
          <p:cNvSpPr txBox="1">
            <a:spLocks noChangeArrowheads="1"/>
          </p:cNvSpPr>
          <p:nvPr/>
        </p:nvSpPr>
        <p:spPr bwMode="auto">
          <a:xfrm>
            <a:off x="179388" y="1031875"/>
            <a:ext cx="77184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428625" indent="-3238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 marL="863600" indent="-2841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650"/>
              </a:spcAft>
              <a:buFont typeface="Times New Roman" panose="02020603050405020304" pitchFamily="18" charset="0"/>
              <a:buBlip>
                <a:blip r:embed="rId4"/>
              </a:buBlip>
            </a:pPr>
            <a:r>
              <a:rPr lang="es-ES" sz="3200">
                <a:solidFill>
                  <a:srgbClr val="000000"/>
                </a:solidFill>
              </a:rPr>
              <a:t>Evaluación Económica .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r>
              <a:rPr lang="es-ES" sz="3200">
                <a:solidFill>
                  <a:srgbClr val="000000"/>
                </a:solidFill>
              </a:rPr>
              <a:t>   </a:t>
            </a:r>
          </a:p>
          <a:p>
            <a:pPr eaLnBrk="1">
              <a:spcAft>
                <a:spcPts val="650"/>
              </a:spcAft>
              <a:buClrTx/>
              <a:buFontTx/>
              <a:buNone/>
            </a:pPr>
            <a:endParaRPr lang="es-EC" sz="32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s-EC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 lvl="1" eaLnBrk="1">
              <a:spcAft>
                <a:spcPts val="575"/>
              </a:spcAft>
              <a:buClrTx/>
              <a:buFontTx/>
              <a:buNone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29030" name="Rectangle 5"/>
          <p:cNvSpPr>
            <a:spLocks noChangeArrowheads="1"/>
          </p:cNvSpPr>
          <p:nvPr/>
        </p:nvSpPr>
        <p:spPr bwMode="auto">
          <a:xfrm>
            <a:off x="179388" y="225425"/>
            <a:ext cx="9720262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84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en-US" sz="2800" b="1">
                <a:solidFill>
                  <a:srgbClr val="FFFFFF"/>
                </a:solidFill>
              </a:rPr>
              <a:t>Evaluación Económica - Financiera</a:t>
            </a:r>
          </a:p>
        </p:txBody>
      </p:sp>
      <p:pic>
        <p:nvPicPr>
          <p:cNvPr id="12903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847850"/>
            <a:ext cx="62484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639ACF3-3C88-4F26-AD70-AEA768ED3E85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1C34C6BE-9AB2-420F-9A22-E4E5DCC5B138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62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Análisis de Sensibilidad. </a:t>
            </a:r>
          </a:p>
        </p:txBody>
      </p:sp>
      <p:sp>
        <p:nvSpPr>
          <p:cNvPr id="13107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b="1" smtClean="0"/>
              <a:t>CAPITULO VI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56C7C600-7480-46DE-A6B3-18BDD77112C7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445243A5-14D6-40B1-B618-B1BAF1607830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-92075"/>
            <a:ext cx="9718675" cy="1262063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Análisis de Sensibilidad</a:t>
            </a:r>
          </a:p>
        </p:txBody>
      </p:sp>
      <p:sp>
        <p:nvSpPr>
          <p:cNvPr id="133125" name="Text Box 2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</a:t>
            </a:r>
          </a:p>
        </p:txBody>
      </p:sp>
      <p:pic>
        <p:nvPicPr>
          <p:cNvPr id="1331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079500"/>
            <a:ext cx="65754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40778343-B6BA-4F74-9491-6FCAC7084FAF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1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0E16781D-5651-47E4-885E-469E3E91CA1A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64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2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-92075"/>
            <a:ext cx="9718675" cy="1262063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Análisis de Sensibilidad</a:t>
            </a:r>
          </a:p>
        </p:txBody>
      </p:sp>
      <p:sp>
        <p:nvSpPr>
          <p:cNvPr id="135173" name="Text Box 2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</a:t>
            </a:r>
          </a:p>
        </p:txBody>
      </p:sp>
      <p:pic>
        <p:nvPicPr>
          <p:cNvPr id="13517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079500"/>
            <a:ext cx="6659563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2F90D189-3093-4E1F-A410-6606A2F1E7FE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63E637DD-2741-45DD-9DBF-4A11A67C835F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65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20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-92075"/>
            <a:ext cx="9718675" cy="1262063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Análisis de Sensibilidad</a:t>
            </a:r>
          </a:p>
        </p:txBody>
      </p:sp>
      <p:sp>
        <p:nvSpPr>
          <p:cNvPr id="137221" name="Text Box 2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</a:t>
            </a:r>
          </a:p>
        </p:txBody>
      </p:sp>
      <p:pic>
        <p:nvPicPr>
          <p:cNvPr id="1372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79500"/>
            <a:ext cx="70199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EB5E9819-2020-44C1-9F36-854061007928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31A34E03-7569-4C85-814B-70011525A6B4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66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633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Conclusiones y Recomendaciones</a:t>
            </a:r>
          </a:p>
        </p:txBody>
      </p:sp>
      <p:sp>
        <p:nvSpPr>
          <p:cNvPr id="13926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tIns="28080"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sz="3200" b="1" smtClean="0"/>
              <a:t>CAPITULO VII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4F83FA2E-4A6A-4EDF-B12A-6462F89F5EC7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5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B8982B51-86C1-44A9-BE21-B62D28BF22F1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67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Conclusiones. </a:t>
            </a:r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b="1" smtClean="0"/>
              <a:t>CAPITULO VI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C6D7ABDD-7668-4916-935B-1D4BDF3F4159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63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AB472D2D-10EC-4A0F-800B-C60C1BA95246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68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6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Conclusiones</a:t>
            </a:r>
          </a:p>
        </p:txBody>
      </p:sp>
      <p:sp>
        <p:nvSpPr>
          <p:cNvPr id="143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Por los antecedentes expuestos a lo largo del presente Proyecto, donde se ha realizado la investigación de mercados, el diseño del negocio, su organización y el análisis financiero respectivo para el desarrollo de una empresa de servicios de software para implementar sistemas BI y BPMS en Pymes, se puede concluir que la creación de la empresa es viable y rentable siempre y cuando se cumpla con las premisas establecidas en las capítulos de diseño, organización, y análisis financiero.</a:t>
            </a:r>
          </a:p>
        </p:txBody>
      </p:sp>
      <p:sp>
        <p:nvSpPr>
          <p:cNvPr id="143366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21991CFE-35F5-4DCE-8BAC-D723805A2939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1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17B19016-9546-4C23-8596-BA92A09F1530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69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Recomendaciones. </a:t>
            </a:r>
          </a:p>
        </p:txBody>
      </p:sp>
      <p:sp>
        <p:nvSpPr>
          <p:cNvPr id="145413" name="Text Box 2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06A3998E-DE33-4F73-9058-037C6C12ABB0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C4B387E6-8A0A-4070-9E7C-2A6EE333FEBD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7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424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Objetivo General. 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b="1" smtClean="0"/>
              <a:t>CAPITULO 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EEBBCCA-375A-48E8-A54F-67F936983245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7459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DC3E33CE-DD44-435E-975B-6A7F609A1E21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70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7460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Recomendaciones</a:t>
            </a:r>
          </a:p>
        </p:txBody>
      </p:sp>
      <p:sp>
        <p:nvSpPr>
          <p:cNvPr id="1474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219700"/>
          </a:xfrm>
        </p:spPr>
        <p:txBody>
          <a:bodyPr/>
          <a:lstStyle/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dirty="0" err="1" smtClean="0"/>
              <a:t>Reunir</a:t>
            </a:r>
            <a:r>
              <a:rPr lang="en-US" dirty="0" smtClean="0"/>
              <a:t> </a:t>
            </a:r>
            <a:r>
              <a:rPr lang="en-US" dirty="0" err="1" smtClean="0"/>
              <a:t>socios</a:t>
            </a:r>
            <a:r>
              <a:rPr lang="en-US" dirty="0" smtClean="0"/>
              <a:t> </a:t>
            </a:r>
            <a:r>
              <a:rPr lang="en-US" dirty="0" err="1" smtClean="0"/>
              <a:t>capitalistas</a:t>
            </a:r>
            <a:r>
              <a:rPr lang="en-US" dirty="0" smtClean="0"/>
              <a:t> o </a:t>
            </a:r>
            <a:r>
              <a:rPr lang="en-US" dirty="0" err="1" smtClean="0"/>
              <a:t>crédito</a:t>
            </a:r>
            <a:r>
              <a:rPr lang="en-US" dirty="0" smtClean="0"/>
              <a:t> </a:t>
            </a:r>
            <a:r>
              <a:rPr lang="en-US" dirty="0" err="1" smtClean="0"/>
              <a:t>bancario</a:t>
            </a:r>
            <a:r>
              <a:rPr lang="en-US" dirty="0" smtClean="0"/>
              <a:t> a </a:t>
            </a:r>
            <a:r>
              <a:rPr lang="en-US" dirty="0" err="1" smtClean="0"/>
              <a:t>bajo</a:t>
            </a:r>
            <a:r>
              <a:rPr lang="en-US" dirty="0" smtClean="0"/>
              <a:t> </a:t>
            </a:r>
            <a:r>
              <a:rPr lang="en-US" dirty="0" err="1" smtClean="0"/>
              <a:t>interés</a:t>
            </a:r>
            <a:r>
              <a:rPr lang="en-US" dirty="0" smtClean="0"/>
              <a:t> y largo </a:t>
            </a:r>
            <a:r>
              <a:rPr lang="en-US" dirty="0" err="1" smtClean="0"/>
              <a:t>plazo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cumplan</a:t>
            </a:r>
            <a:r>
              <a:rPr lang="en-US" dirty="0" smtClean="0"/>
              <a:t> con la </a:t>
            </a:r>
            <a:r>
              <a:rPr lang="en-US" dirty="0" err="1" smtClean="0"/>
              <a:t>inversión</a:t>
            </a:r>
            <a:r>
              <a:rPr lang="en-US" dirty="0" smtClean="0"/>
              <a:t> </a:t>
            </a:r>
            <a:r>
              <a:rPr lang="en-US" dirty="0" err="1" smtClean="0"/>
              <a:t>requerida</a:t>
            </a:r>
            <a:r>
              <a:rPr lang="en-US" dirty="0" smtClean="0"/>
              <a:t> de USD $ 20,000.</a:t>
            </a:r>
          </a:p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dirty="0" smtClean="0"/>
              <a:t>El factor </a:t>
            </a:r>
            <a:r>
              <a:rPr lang="en-US" dirty="0" err="1" smtClean="0"/>
              <a:t>diferenciador</a:t>
            </a:r>
            <a:r>
              <a:rPr lang="en-US" dirty="0" smtClean="0"/>
              <a:t> del </a:t>
            </a:r>
            <a:r>
              <a:rPr lang="en-US" dirty="0" err="1" smtClean="0"/>
              <a:t>servicio</a:t>
            </a:r>
            <a:r>
              <a:rPr lang="en-US" dirty="0" smtClean="0"/>
              <a:t> se </a:t>
            </a:r>
            <a:r>
              <a:rPr lang="en-US" dirty="0" err="1" smtClean="0"/>
              <a:t>basará</a:t>
            </a:r>
            <a:r>
              <a:rPr lang="en-US" dirty="0" smtClean="0"/>
              <a:t> en la </a:t>
            </a:r>
            <a:r>
              <a:rPr lang="en-US" dirty="0" err="1" smtClean="0"/>
              <a:t>calidad</a:t>
            </a:r>
            <a:r>
              <a:rPr lang="en-US" dirty="0" smtClean="0"/>
              <a:t> y </a:t>
            </a:r>
            <a:r>
              <a:rPr lang="en-US" dirty="0" err="1" smtClean="0"/>
              <a:t>rapidéz</a:t>
            </a:r>
            <a:r>
              <a:rPr lang="en-US" dirty="0" smtClean="0"/>
              <a:t> de </a:t>
            </a:r>
            <a:r>
              <a:rPr lang="en-US" dirty="0" err="1" smtClean="0"/>
              <a:t>implementación</a:t>
            </a:r>
            <a:r>
              <a:rPr lang="en-US" dirty="0" smtClean="0"/>
              <a:t> </a:t>
            </a:r>
            <a:r>
              <a:rPr lang="en-US" dirty="0" err="1" smtClean="0"/>
              <a:t>tanto</a:t>
            </a:r>
            <a:r>
              <a:rPr lang="en-US" dirty="0" smtClean="0"/>
              <a:t> </a:t>
            </a:r>
            <a:r>
              <a:rPr lang="en-US" dirty="0" err="1" smtClean="0"/>
              <a:t>técnica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de </a:t>
            </a:r>
            <a:r>
              <a:rPr lang="en-US" dirty="0" err="1" smtClean="0"/>
              <a:t>atención</a:t>
            </a:r>
            <a:r>
              <a:rPr lang="en-US" dirty="0" smtClean="0"/>
              <a:t> al </a:t>
            </a:r>
            <a:r>
              <a:rPr lang="en-US" dirty="0" err="1" smtClean="0"/>
              <a:t>cliente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resolver </a:t>
            </a:r>
            <a:r>
              <a:rPr lang="en-US" dirty="0" err="1" smtClean="0"/>
              <a:t>sus</a:t>
            </a:r>
            <a:r>
              <a:rPr lang="en-US" dirty="0" smtClean="0"/>
              <a:t> inquietudes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147462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VII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2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dirty="0" err="1" smtClean="0"/>
              <a:t>Capacitar</a:t>
            </a:r>
            <a:r>
              <a:rPr lang="en-US" dirty="0" smtClean="0"/>
              <a:t> </a:t>
            </a:r>
            <a:r>
              <a:rPr lang="en-US" dirty="0" err="1" smtClean="0"/>
              <a:t>constantemente</a:t>
            </a:r>
            <a:r>
              <a:rPr lang="en-US" dirty="0" smtClean="0"/>
              <a:t> a los </a:t>
            </a:r>
            <a:r>
              <a:rPr lang="en-US" dirty="0" err="1" smtClean="0"/>
              <a:t>funcionarios</a:t>
            </a:r>
            <a:r>
              <a:rPr lang="en-US" dirty="0" smtClean="0"/>
              <a:t> de la </a:t>
            </a:r>
            <a:r>
              <a:rPr lang="en-US" dirty="0" err="1" smtClean="0"/>
              <a:t>compañía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alcance</a:t>
            </a:r>
            <a:r>
              <a:rPr lang="en-US" dirty="0" smtClean="0"/>
              <a:t> el </a:t>
            </a:r>
            <a:r>
              <a:rPr lang="en-US" dirty="0" err="1" smtClean="0"/>
              <a:t>nivel</a:t>
            </a:r>
            <a:r>
              <a:rPr lang="en-US" dirty="0" smtClean="0"/>
              <a:t> de </a:t>
            </a:r>
            <a:r>
              <a:rPr lang="en-US" dirty="0" err="1" smtClean="0"/>
              <a:t>especialización</a:t>
            </a:r>
            <a:r>
              <a:rPr lang="en-US" dirty="0" smtClean="0"/>
              <a:t> y </a:t>
            </a:r>
            <a:r>
              <a:rPr lang="en-US" dirty="0" err="1" smtClean="0"/>
              <a:t>profesionalismo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requiere</a:t>
            </a:r>
            <a:r>
              <a:rPr lang="en-US" dirty="0" smtClean="0"/>
              <a:t> el </a:t>
            </a:r>
            <a:r>
              <a:rPr lang="en-US" dirty="0" err="1" smtClean="0"/>
              <a:t>servicio</a:t>
            </a:r>
            <a:r>
              <a:rPr lang="en-US" dirty="0" smtClean="0"/>
              <a:t> a </a:t>
            </a:r>
            <a:r>
              <a:rPr lang="en-US" dirty="0" err="1" smtClean="0"/>
              <a:t>ofrecer</a:t>
            </a:r>
            <a:r>
              <a:rPr lang="en-US" dirty="0" smtClean="0"/>
              <a:t>.</a:t>
            </a:r>
          </a:p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2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dirty="0" err="1" smtClean="0"/>
              <a:t>Ejecutar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estrategias</a:t>
            </a:r>
            <a:r>
              <a:rPr lang="en-US" dirty="0" smtClean="0"/>
              <a:t> de </a:t>
            </a:r>
            <a:r>
              <a:rPr lang="en-US" dirty="0" err="1" smtClean="0"/>
              <a:t>publicidad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buscan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a </a:t>
            </a:r>
            <a:r>
              <a:rPr lang="en-US" dirty="0" err="1" smtClean="0"/>
              <a:t>conocer</a:t>
            </a:r>
            <a:r>
              <a:rPr lang="en-US" dirty="0" smtClean="0"/>
              <a:t> a la </a:t>
            </a:r>
            <a:r>
              <a:rPr lang="en-US" dirty="0" err="1" smtClean="0"/>
              <a:t>compañía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diferenciación</a:t>
            </a:r>
            <a:r>
              <a:rPr lang="en-US" dirty="0" smtClean="0"/>
              <a:t>, dado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aún</a:t>
            </a:r>
            <a:r>
              <a:rPr lang="en-US" dirty="0" smtClean="0"/>
              <a:t> no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posicionada</a:t>
            </a:r>
            <a:r>
              <a:rPr lang="en-US" dirty="0" smtClean="0"/>
              <a:t> en el </a:t>
            </a:r>
            <a:r>
              <a:rPr lang="en-US" dirty="0" err="1" smtClean="0"/>
              <a:t>mercado</a:t>
            </a:r>
            <a:r>
              <a:rPr lang="en-US" dirty="0" smtClean="0"/>
              <a:t>.</a:t>
            </a:r>
          </a:p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2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siempre</a:t>
            </a:r>
            <a:r>
              <a:rPr lang="en-US" dirty="0" smtClean="0"/>
              <a:t> la </a:t>
            </a:r>
            <a:r>
              <a:rPr lang="en-US" dirty="0" err="1" smtClean="0"/>
              <a:t>innovación</a:t>
            </a:r>
            <a:r>
              <a:rPr lang="en-US" dirty="0" smtClean="0"/>
              <a:t> </a:t>
            </a:r>
            <a:r>
              <a:rPr lang="en-US" dirty="0" err="1" smtClean="0"/>
              <a:t>tecnológica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satisfacer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 smtClean="0"/>
              <a:t> de los </a:t>
            </a:r>
            <a:r>
              <a:rPr lang="en-US" dirty="0" err="1" smtClean="0"/>
              <a:t>clientes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5086014-94E8-46BC-B40E-2FFE0D5570C6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07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FF0B7478-ED60-48A9-BD5D-66C946290AE0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72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0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633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Gracias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fecha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2FFDD399-5FB6-4E51-9499-6FD2EDA67BE9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ClrTx/>
              <a:buFontTx/>
              <a:buNone/>
            </a:pPr>
            <a:fld id="{912ED446-36FE-4426-B3D0-787754948CF9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8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9720262" cy="720725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Objetivo General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260475"/>
            <a:ext cx="9720262" cy="5040313"/>
          </a:xfrm>
        </p:spPr>
        <p:txBody>
          <a:bodyPr/>
          <a:lstStyle/>
          <a:p>
            <a:pPr marL="428625" indent="-323850" eaLnBrk="1">
              <a:buSzPct val="59000"/>
              <a:buFont typeface="Times New Roman" panose="02020603050405020304" pitchFamily="18" charset="0"/>
              <a:buBlip>
                <a:blip r:embed="rId4"/>
              </a:buBlip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  <a:tab pos="9410700" algn="l"/>
              </a:tabLst>
            </a:pPr>
            <a:r>
              <a:rPr lang="en-US" smtClean="0"/>
              <a:t>Crear una empresa de servicios de software rentable en cuatro años especializada en la gestión de procesos de negocio y toma de decisiones en las PYMEs de la ciudad de Ambato.  </a:t>
            </a: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179388" y="7138988"/>
            <a:ext cx="97202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 marL="342900" indent="-339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CAPITULO 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fech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6A5E77E2-644D-465A-84EC-F48C347F26AD}" type="datetime1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10/21/2013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Marca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2277E387-4C4B-46B6-8096-7B6249D93F2C}" type="slidenum">
              <a:rPr lang="en-US">
                <a:solidFill>
                  <a:srgbClr val="E6E6FF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en-US">
              <a:solidFill>
                <a:srgbClr val="E6E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304925"/>
            <a:ext cx="9720262" cy="4949825"/>
          </a:xfrm>
        </p:spPr>
        <p:txBody>
          <a:bodyPr tIns="633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US" smtClean="0"/>
              <a:t>Investigación de Mercado</a:t>
            </a: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7138988"/>
            <a:ext cx="9720262" cy="481012"/>
          </a:xfrm>
        </p:spPr>
        <p:txBody>
          <a:bodyPr tIns="28080" anchor="ctr"/>
          <a:lstStyle/>
          <a:p>
            <a:pPr indent="-339725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</a:pPr>
            <a:r>
              <a:rPr lang="en-US" sz="3200" b="1" smtClean="0"/>
              <a:t>CAPITULO II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1564</Words>
  <Application>Microsoft Office PowerPoint</Application>
  <PresentationFormat>Personalizado</PresentationFormat>
  <Paragraphs>518</Paragraphs>
  <Slides>72</Slides>
  <Notes>71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72</vt:i4>
      </vt:variant>
    </vt:vector>
  </HeadingPairs>
  <TitlesOfParts>
    <vt:vector size="76" baseType="lpstr">
      <vt:lpstr>Tema de Office</vt:lpstr>
      <vt:lpstr>Tema de Office</vt:lpstr>
      <vt:lpstr>Tema de Office</vt:lpstr>
      <vt:lpstr>Tema de Office</vt:lpstr>
      <vt:lpstr>UNIVERSIDAD DE LAS FUERZAS ARMADAS ESPE Extensión Latacunga</vt:lpstr>
      <vt:lpstr>Presentación del Proyecto</vt:lpstr>
      <vt:lpstr>Definición del Problema. </vt:lpstr>
      <vt:lpstr>Definición del Problema</vt:lpstr>
      <vt:lpstr>Justificación del  Proyecto. </vt:lpstr>
      <vt:lpstr>Justificación del  Proyecto</vt:lpstr>
      <vt:lpstr>Objetivo General. </vt:lpstr>
      <vt:lpstr>Objetivo General</vt:lpstr>
      <vt:lpstr>Investigación de Mercado</vt:lpstr>
      <vt:lpstr>Objetivo General. </vt:lpstr>
      <vt:lpstr>Objetivo General</vt:lpstr>
      <vt:lpstr>Objetivos Específicos. </vt:lpstr>
      <vt:lpstr>Objetivos Específicos</vt:lpstr>
      <vt:lpstr>Investigación de Mercados</vt:lpstr>
      <vt:lpstr>Evaluación de resultados. </vt:lpstr>
      <vt:lpstr>Evaluación de resultados</vt:lpstr>
      <vt:lpstr>Evaluación de resultados</vt:lpstr>
      <vt:lpstr>Evaluación de resultados</vt:lpstr>
      <vt:lpstr>Evaluación de resultados</vt:lpstr>
      <vt:lpstr>Evaluación de resultados</vt:lpstr>
      <vt:lpstr>Evaluación de resultados</vt:lpstr>
      <vt:lpstr>Evaluación de resultados</vt:lpstr>
      <vt:lpstr>Evaluación de resultados</vt:lpstr>
      <vt:lpstr>Descripción y Diseño del Negocio</vt:lpstr>
      <vt:lpstr>Definición de líneas de Negocio y Cartera de Productos </vt:lpstr>
      <vt:lpstr>Definición de líneas de Negocio</vt:lpstr>
      <vt:lpstr>Cartera de Productos</vt:lpstr>
      <vt:lpstr>Cartera de Productos</vt:lpstr>
      <vt:lpstr>Matríz de Control de Calidad. </vt:lpstr>
      <vt:lpstr>Matríz de Control de Calidad</vt:lpstr>
      <vt:lpstr>Matríz de Control de Calidad</vt:lpstr>
      <vt:lpstr>Matríz de Control de Calidad</vt:lpstr>
      <vt:lpstr>Definición de la Estratégia de Ventas. </vt:lpstr>
      <vt:lpstr>Definición de la Estratégia de Ventas</vt:lpstr>
      <vt:lpstr>Definición de la Estratégia de Ventas</vt:lpstr>
      <vt:lpstr>Definición de la Estratégia de Ventas</vt:lpstr>
      <vt:lpstr>Organización de la Empresa</vt:lpstr>
      <vt:lpstr>Descripción de la Empresa. </vt:lpstr>
      <vt:lpstr>Diapositiva 39</vt:lpstr>
      <vt:lpstr>Descripción de la Empresa</vt:lpstr>
      <vt:lpstr>Diapositiva 41</vt:lpstr>
      <vt:lpstr>Diapositiva 42</vt:lpstr>
      <vt:lpstr>Diapositiva 43</vt:lpstr>
      <vt:lpstr>Análisis de Ingresos y Egresos Proyectados</vt:lpstr>
      <vt:lpstr>Plan Financiero. 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Análisis Financiero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Análisis de Sensibilidad. </vt:lpstr>
      <vt:lpstr>Análisis de Sensibilidad</vt:lpstr>
      <vt:lpstr>Análisis de Sensibilidad</vt:lpstr>
      <vt:lpstr>Análisis de Sensibilidad</vt:lpstr>
      <vt:lpstr>Conclusiones y Recomendaciones</vt:lpstr>
      <vt:lpstr>Conclusiones. </vt:lpstr>
      <vt:lpstr>Conclusiones</vt:lpstr>
      <vt:lpstr>Recomendaciones. </vt:lpstr>
      <vt:lpstr>Recomendaciones</vt:lpstr>
      <vt:lpstr>Recomendaciones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Grado</dc:title>
  <dc:subject>Creación de una empresa de servicios de software para implementar sistemas BI y BPMS en PYMES.</dc:subject>
  <dc:creator>Fabianbm</dc:creator>
  <cp:lastModifiedBy>Marco</cp:lastModifiedBy>
  <cp:revision>79</cp:revision>
  <cp:lastPrinted>1601-01-01T00:00:00Z</cp:lastPrinted>
  <dcterms:created xsi:type="dcterms:W3CDTF">2011-01-20T00:57:09Z</dcterms:created>
  <dcterms:modified xsi:type="dcterms:W3CDTF">2013-10-22T03:13:12Z</dcterms:modified>
</cp:coreProperties>
</file>