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8" r:id="rId2"/>
    <p:sldId id="259" r:id="rId3"/>
    <p:sldId id="320"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Lst>
  <p:sldSz cx="9144000" cy="6858000" type="screen4x3"/>
  <p:notesSz cx="6858000" cy="9144000"/>
  <p:custShowLst>
    <p:custShow name="Presentación personalizada 1" id="0">
      <p:sldLst>
        <p:sld r:id="rId31"/>
      </p:sldLst>
    </p:custShow>
  </p:custShow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3055EC-02CB-4215-8001-F20C080AB43E}" type="datetimeFigureOut">
              <a:rPr lang="es-ES" smtClean="0"/>
              <a:pPr/>
              <a:t>19/07/2010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D94FC5-5269-4462-B40A-09EB1C5A1059}"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30</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39</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40</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41</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42</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43</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44</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45</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46</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47</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48</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31</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49</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50</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51</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52</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53</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54</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55</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56</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57</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58</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32</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59</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60</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61</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62</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63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33</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34</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35</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36</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37</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2D94FC5-5269-4462-B40A-09EB1C5A1059}" type="slidenum">
              <a:rPr lang="es-ES" smtClean="0"/>
              <a:pPr/>
              <a:t>38</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04DF552-7B33-4B07-8E05-EC8FAC92964C}" type="datetimeFigureOut">
              <a:rPr lang="es-ES" smtClean="0"/>
              <a:pPr/>
              <a:t>19/07/2010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CE456B-1143-482A-9E6A-4A54CB5DD5C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04DF552-7B33-4B07-8E05-EC8FAC92964C}" type="datetimeFigureOut">
              <a:rPr lang="es-ES" smtClean="0"/>
              <a:pPr/>
              <a:t>19/07/2010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CE456B-1143-482A-9E6A-4A54CB5DD5C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04DF552-7B33-4B07-8E05-EC8FAC92964C}" type="datetimeFigureOut">
              <a:rPr lang="es-ES" smtClean="0"/>
              <a:pPr/>
              <a:t>19/07/2010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CE456B-1143-482A-9E6A-4A54CB5DD5C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04DF552-7B33-4B07-8E05-EC8FAC92964C}" type="datetimeFigureOut">
              <a:rPr lang="es-ES" smtClean="0"/>
              <a:pPr/>
              <a:t>19/07/2010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CE456B-1143-482A-9E6A-4A54CB5DD5C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04DF552-7B33-4B07-8E05-EC8FAC92964C}" type="datetimeFigureOut">
              <a:rPr lang="es-ES" smtClean="0"/>
              <a:pPr/>
              <a:t>19/07/2010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CE456B-1143-482A-9E6A-4A54CB5DD5CF}"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04DF552-7B33-4B07-8E05-EC8FAC92964C}" type="datetimeFigureOut">
              <a:rPr lang="es-ES" smtClean="0"/>
              <a:pPr/>
              <a:t>19/07/2010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8CE456B-1143-482A-9E6A-4A54CB5DD5C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04DF552-7B33-4B07-8E05-EC8FAC92964C}" type="datetimeFigureOut">
              <a:rPr lang="es-ES" smtClean="0"/>
              <a:pPr/>
              <a:t>19/07/2010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8CE456B-1143-482A-9E6A-4A54CB5DD5C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04DF552-7B33-4B07-8E05-EC8FAC92964C}" type="datetimeFigureOut">
              <a:rPr lang="es-ES" smtClean="0"/>
              <a:pPr/>
              <a:t>19/07/2010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8CE456B-1143-482A-9E6A-4A54CB5DD5C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04DF552-7B33-4B07-8E05-EC8FAC92964C}" type="datetimeFigureOut">
              <a:rPr lang="es-ES" smtClean="0"/>
              <a:pPr/>
              <a:t>19/07/2010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8CE456B-1143-482A-9E6A-4A54CB5DD5C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04DF552-7B33-4B07-8E05-EC8FAC92964C}" type="datetimeFigureOut">
              <a:rPr lang="es-ES" smtClean="0"/>
              <a:pPr/>
              <a:t>19/07/2010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8CE456B-1143-482A-9E6A-4A54CB5DD5C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04DF552-7B33-4B07-8E05-EC8FAC92964C}" type="datetimeFigureOut">
              <a:rPr lang="es-ES" smtClean="0"/>
              <a:pPr/>
              <a:t>19/07/2010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8CE456B-1143-482A-9E6A-4A54CB5DD5C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4DF552-7B33-4B07-8E05-EC8FAC92964C}" type="datetimeFigureOut">
              <a:rPr lang="es-ES" smtClean="0"/>
              <a:pPr/>
              <a:t>19/07/2010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CE456B-1143-482A-9E6A-4A54CB5DD5C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dirty="0" smtClean="0"/>
              <a:t>ESCUELA POLITECNICA DEL EJERCITO </a:t>
            </a:r>
            <a:endParaRPr lang="es-ES" sz="3200" dirty="0"/>
          </a:p>
        </p:txBody>
      </p:sp>
      <p:sp>
        <p:nvSpPr>
          <p:cNvPr id="3" name="2 Subtítulo"/>
          <p:cNvSpPr>
            <a:spLocks noGrp="1"/>
          </p:cNvSpPr>
          <p:nvPr>
            <p:ph type="subTitle" idx="1"/>
          </p:nvPr>
        </p:nvSpPr>
        <p:spPr>
          <a:xfrm>
            <a:off x="285720" y="1643050"/>
            <a:ext cx="8501122" cy="5214950"/>
          </a:xfrm>
        </p:spPr>
        <p:txBody>
          <a:bodyPr>
            <a:normAutofit/>
          </a:bodyPr>
          <a:lstStyle/>
          <a:p>
            <a:r>
              <a:rPr lang="es-ES" sz="2400" b="1" dirty="0" smtClean="0">
                <a:solidFill>
                  <a:schemeClr val="tx1"/>
                </a:solidFill>
              </a:rPr>
              <a:t>CARRERA DE ELECTRONICA</a:t>
            </a:r>
          </a:p>
          <a:p>
            <a:pPr algn="just"/>
            <a:endParaRPr lang="es-ES" sz="1800" dirty="0">
              <a:solidFill>
                <a:schemeClr val="tx1"/>
              </a:solidFill>
            </a:endParaRPr>
          </a:p>
          <a:p>
            <a:pPr algn="just"/>
            <a:r>
              <a:rPr lang="es-ES" sz="2000" b="1" dirty="0" smtClean="0">
                <a:solidFill>
                  <a:schemeClr val="tx1"/>
                </a:solidFill>
              </a:rPr>
              <a:t>“</a:t>
            </a:r>
            <a:r>
              <a:rPr lang="es-ES" sz="2000" b="1" dirty="0">
                <a:solidFill>
                  <a:schemeClr val="tx1"/>
                </a:solidFill>
              </a:rPr>
              <a:t>ESTUDIO Y ANALISIS DE UN SISTEMA DE CONTROL DE ILUMINACION PARA EL LABORATORIO DE COMUNICACIONES  Y    LABORATORIO DE REDES INDUSTRIALES Y CONTROL DE PROCESOS MEDIANTE UNA PC”.</a:t>
            </a:r>
          </a:p>
          <a:p>
            <a:r>
              <a:rPr lang="es-ES" b="1" dirty="0"/>
              <a:t> </a:t>
            </a:r>
            <a:endParaRPr lang="es-ES" dirty="0"/>
          </a:p>
          <a:p>
            <a:r>
              <a:rPr lang="es-ES" sz="2000" b="1" dirty="0">
                <a:solidFill>
                  <a:schemeClr val="tx1"/>
                </a:solidFill>
              </a:rPr>
              <a:t>PROYECTO PREVIO A LA ABTENCION DEL TITULO DE TECNOLOGO EN </a:t>
            </a:r>
            <a:r>
              <a:rPr lang="es-ES" sz="2000" b="1" dirty="0" smtClean="0">
                <a:solidFill>
                  <a:schemeClr val="tx1"/>
                </a:solidFill>
              </a:rPr>
              <a:t>ELECTRONICA</a:t>
            </a:r>
          </a:p>
          <a:p>
            <a:endParaRPr lang="es-ES" sz="2000" dirty="0">
              <a:solidFill>
                <a:schemeClr val="tx1"/>
              </a:solidFill>
            </a:endParaRPr>
          </a:p>
          <a:p>
            <a:r>
              <a:rPr lang="es-ES" sz="1900" b="1" dirty="0">
                <a:solidFill>
                  <a:schemeClr val="tx1"/>
                </a:solidFill>
              </a:rPr>
              <a:t>VICTOR JAVIER CARREÑO RIVERA</a:t>
            </a:r>
            <a:endParaRPr lang="es-ES" sz="1900" dirty="0">
              <a:solidFill>
                <a:schemeClr val="tx1"/>
              </a:solidFill>
            </a:endParaRPr>
          </a:p>
          <a:p>
            <a:r>
              <a:rPr lang="es-ES" sz="1900" b="1" dirty="0">
                <a:solidFill>
                  <a:schemeClr val="tx1"/>
                </a:solidFill>
              </a:rPr>
              <a:t>EDISON JAVIER CHICAIZA YACELGA</a:t>
            </a:r>
            <a:endParaRPr lang="es-ES" sz="1900" dirty="0">
              <a:solidFill>
                <a:schemeClr val="tx1"/>
              </a:solidFill>
            </a:endParaRPr>
          </a:p>
          <a:p>
            <a:r>
              <a:rPr lang="es-ES" sz="1900" dirty="0">
                <a:solidFill>
                  <a:schemeClr val="tx1"/>
                </a:solidFill>
              </a:rPr>
              <a:t> </a:t>
            </a:r>
          </a:p>
          <a:p>
            <a:endParaRPr lang="es-ES" dirty="0" smtClean="0">
              <a:solidFill>
                <a:schemeClr val="tx1"/>
              </a:solidFill>
            </a:endParaRPr>
          </a:p>
          <a:p>
            <a:endParaRPr lang="es-ES" dirty="0">
              <a:solidFill>
                <a:schemeClr val="tx1"/>
              </a:solidFill>
            </a:endParaRPr>
          </a:p>
        </p:txBody>
      </p:sp>
      <p:pic>
        <p:nvPicPr>
          <p:cNvPr id="4" name="3 Imagen" descr="images.jpg"/>
          <p:cNvPicPr>
            <a:picLocks noChangeAspect="1"/>
          </p:cNvPicPr>
          <p:nvPr/>
        </p:nvPicPr>
        <p:blipFill>
          <a:blip r:embed="rId2"/>
          <a:stretch>
            <a:fillRect/>
          </a:stretch>
        </p:blipFill>
        <p:spPr>
          <a:xfrm>
            <a:off x="0" y="0"/>
            <a:ext cx="1133475" cy="1114425"/>
          </a:xfrm>
          <a:prstGeom prst="rect">
            <a:avLst/>
          </a:prstGeom>
        </p:spPr>
      </p:pic>
      <p:pic>
        <p:nvPicPr>
          <p:cNvPr id="5" name="4 Imagen" descr="images.jpg"/>
          <p:cNvPicPr>
            <a:picLocks noChangeAspect="1"/>
          </p:cNvPicPr>
          <p:nvPr/>
        </p:nvPicPr>
        <p:blipFill>
          <a:blip r:embed="rId2"/>
          <a:stretch>
            <a:fillRect/>
          </a:stretch>
        </p:blipFill>
        <p:spPr>
          <a:xfrm>
            <a:off x="8010525" y="0"/>
            <a:ext cx="1133475" cy="11144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dirty="0"/>
              <a:t>X-10</a:t>
            </a:r>
            <a:endParaRPr lang="es-ES" sz="3200" dirty="0"/>
          </a:p>
        </p:txBody>
      </p:sp>
      <p:sp>
        <p:nvSpPr>
          <p:cNvPr id="3" name="2 Subtítulo"/>
          <p:cNvSpPr>
            <a:spLocks noGrp="1"/>
          </p:cNvSpPr>
          <p:nvPr>
            <p:ph type="subTitle" idx="1"/>
          </p:nvPr>
        </p:nvSpPr>
        <p:spPr>
          <a:xfrm>
            <a:off x="285720" y="1785926"/>
            <a:ext cx="8501122" cy="4286280"/>
          </a:xfrm>
        </p:spPr>
        <p:txBody>
          <a:bodyPr>
            <a:normAutofit/>
          </a:bodyPr>
          <a:lstStyle/>
          <a:p>
            <a:pPr algn="just"/>
            <a:r>
              <a:rPr lang="es-ES" dirty="0">
                <a:solidFill>
                  <a:schemeClr val="tx1"/>
                </a:solidFill>
              </a:rPr>
              <a:t>E</a:t>
            </a:r>
            <a:r>
              <a:rPr lang="es-ES" dirty="0" smtClean="0">
                <a:solidFill>
                  <a:schemeClr val="tx1"/>
                </a:solidFill>
              </a:rPr>
              <a:t>s </a:t>
            </a:r>
            <a:r>
              <a:rPr lang="es-ES" dirty="0">
                <a:solidFill>
                  <a:schemeClr val="tx1"/>
                </a:solidFill>
              </a:rPr>
              <a:t>un </a:t>
            </a:r>
            <a:r>
              <a:rPr lang="es-ES" b="1" dirty="0">
                <a:solidFill>
                  <a:schemeClr val="tx1"/>
                </a:solidFill>
              </a:rPr>
              <a:t>protocolo de comunicaciones </a:t>
            </a:r>
            <a:r>
              <a:rPr lang="es-ES" b="1" dirty="0" smtClean="0">
                <a:solidFill>
                  <a:schemeClr val="tx1"/>
                </a:solidFill>
              </a:rPr>
              <a:t>para </a:t>
            </a:r>
            <a:r>
              <a:rPr lang="es-ES" dirty="0" smtClean="0">
                <a:solidFill>
                  <a:schemeClr val="tx1"/>
                </a:solidFill>
              </a:rPr>
              <a:t>el </a:t>
            </a:r>
            <a:r>
              <a:rPr lang="es-ES" dirty="0">
                <a:solidFill>
                  <a:schemeClr val="tx1"/>
                </a:solidFill>
              </a:rPr>
              <a:t>control remoto de dispositivos </a:t>
            </a:r>
            <a:r>
              <a:rPr lang="es-ES" dirty="0" smtClean="0">
                <a:solidFill>
                  <a:schemeClr val="tx1"/>
                </a:solidFill>
              </a:rPr>
              <a:t>eléctricos.</a:t>
            </a:r>
          </a:p>
          <a:p>
            <a:pPr algn="just"/>
            <a:r>
              <a:rPr lang="es-ES" dirty="0" smtClean="0">
                <a:solidFill>
                  <a:schemeClr val="tx1"/>
                </a:solidFill>
              </a:rPr>
              <a:t>Utiliza </a:t>
            </a:r>
            <a:r>
              <a:rPr lang="es-ES" dirty="0">
                <a:solidFill>
                  <a:schemeClr val="tx1"/>
                </a:solidFill>
              </a:rPr>
              <a:t>la línea eléctrica (220V o 110V) </a:t>
            </a:r>
            <a:r>
              <a:rPr lang="es-ES" dirty="0" smtClean="0">
                <a:solidFill>
                  <a:schemeClr val="tx1"/>
                </a:solidFill>
              </a:rPr>
              <a:t>para transmitir </a:t>
            </a:r>
            <a:r>
              <a:rPr lang="es-ES" dirty="0">
                <a:solidFill>
                  <a:schemeClr val="tx1"/>
                </a:solidFill>
              </a:rPr>
              <a:t>señales de control entre equipos </a:t>
            </a:r>
            <a:r>
              <a:rPr lang="es-ES" dirty="0" smtClean="0">
                <a:solidFill>
                  <a:schemeClr val="tx1"/>
                </a:solidFill>
              </a:rPr>
              <a:t>de automatización </a:t>
            </a:r>
            <a:r>
              <a:rPr lang="es-ES" dirty="0">
                <a:solidFill>
                  <a:schemeClr val="tx1"/>
                </a:solidFill>
              </a:rPr>
              <a:t>del hogar en formato digital</a:t>
            </a:r>
            <a:r>
              <a:rPr lang="es-ES" dirty="0" smtClean="0">
                <a:solidFill>
                  <a:schemeClr val="tx1"/>
                </a:solidFill>
              </a:rPr>
              <a:t>.</a:t>
            </a:r>
          </a:p>
          <a:p>
            <a:pPr algn="just"/>
            <a:endParaRPr lang="es-ES" dirty="0">
              <a:solidFill>
                <a:schemeClr val="tx1"/>
              </a:solidFill>
            </a:endParaRPr>
          </a:p>
        </p:txBody>
      </p:sp>
      <p:pic>
        <p:nvPicPr>
          <p:cNvPr id="4" name="3 Imagen" descr="images.jpg"/>
          <p:cNvPicPr>
            <a:picLocks noChangeAspect="1"/>
          </p:cNvPicPr>
          <p:nvPr/>
        </p:nvPicPr>
        <p:blipFill>
          <a:blip r:embed="rId2"/>
          <a:stretch>
            <a:fillRect/>
          </a:stretch>
        </p:blipFill>
        <p:spPr>
          <a:xfrm>
            <a:off x="0" y="0"/>
            <a:ext cx="1133475" cy="1114425"/>
          </a:xfrm>
          <a:prstGeom prst="rect">
            <a:avLst/>
          </a:prstGeom>
        </p:spPr>
      </p:pic>
      <p:pic>
        <p:nvPicPr>
          <p:cNvPr id="5" name="4 Imagen" descr="images.jpg"/>
          <p:cNvPicPr>
            <a:picLocks noChangeAspect="1"/>
          </p:cNvPicPr>
          <p:nvPr/>
        </p:nvPicPr>
        <p:blipFill>
          <a:blip r:embed="rId2"/>
          <a:stretch>
            <a:fillRect/>
          </a:stretch>
        </p:blipFill>
        <p:spPr>
          <a:xfrm>
            <a:off x="8010525" y="0"/>
            <a:ext cx="1133475" cy="1114425"/>
          </a:xfrm>
          <a:prstGeom prst="rect">
            <a:avLst/>
          </a:prstGeom>
        </p:spPr>
      </p:pic>
      <p:pic>
        <p:nvPicPr>
          <p:cNvPr id="6" name="5 Imagen" descr="images.jpg"/>
          <p:cNvPicPr>
            <a:picLocks noChangeAspect="1"/>
          </p:cNvPicPr>
          <p:nvPr/>
        </p:nvPicPr>
        <p:blipFill>
          <a:blip r:embed="rId2"/>
          <a:stretch>
            <a:fillRect/>
          </a:stretch>
        </p:blipFill>
        <p:spPr>
          <a:xfrm>
            <a:off x="0" y="5743575"/>
            <a:ext cx="1133475" cy="1114425"/>
          </a:xfrm>
          <a:prstGeom prst="rect">
            <a:avLst/>
          </a:prstGeom>
        </p:spPr>
      </p:pic>
      <p:pic>
        <p:nvPicPr>
          <p:cNvPr id="7" name="6 Imagen" descr="images.jpg"/>
          <p:cNvPicPr>
            <a:picLocks noChangeAspect="1"/>
          </p:cNvPicPr>
          <p:nvPr/>
        </p:nvPicPr>
        <p:blipFill>
          <a:blip r:embed="rId2"/>
          <a:stretch>
            <a:fillRect/>
          </a:stretch>
        </p:blipFill>
        <p:spPr>
          <a:xfrm>
            <a:off x="8010525" y="5743575"/>
            <a:ext cx="1133475" cy="11144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dirty="0" smtClean="0">
                <a:solidFill>
                  <a:schemeClr val="tx1"/>
                </a:solidFill>
              </a:rPr>
              <a:t>EIB</a:t>
            </a:r>
            <a:br>
              <a:rPr lang="es-ES" sz="3200" b="1" dirty="0" smtClean="0">
                <a:solidFill>
                  <a:schemeClr val="tx1"/>
                </a:solidFill>
              </a:rPr>
            </a:br>
            <a:endParaRPr lang="es-ES" sz="3200" b="1" dirty="0"/>
          </a:p>
        </p:txBody>
      </p:sp>
      <p:sp>
        <p:nvSpPr>
          <p:cNvPr id="3" name="2 Subtítulo"/>
          <p:cNvSpPr>
            <a:spLocks noGrp="1"/>
          </p:cNvSpPr>
          <p:nvPr>
            <p:ph type="subTitle" idx="1"/>
          </p:nvPr>
        </p:nvSpPr>
        <p:spPr>
          <a:xfrm>
            <a:off x="285720" y="1785926"/>
            <a:ext cx="8501122" cy="4286280"/>
          </a:xfrm>
        </p:spPr>
        <p:txBody>
          <a:bodyPr>
            <a:normAutofit/>
          </a:bodyPr>
          <a:lstStyle/>
          <a:p>
            <a:pPr algn="l"/>
            <a:r>
              <a:rPr lang="es-ES" sz="2800" dirty="0" smtClean="0">
                <a:solidFill>
                  <a:schemeClr val="tx1"/>
                </a:solidFill>
              </a:rPr>
              <a:t>El </a:t>
            </a:r>
            <a:r>
              <a:rPr lang="es-ES" sz="2800" dirty="0">
                <a:solidFill>
                  <a:schemeClr val="tx1"/>
                </a:solidFill>
              </a:rPr>
              <a:t>Bus de Instalación Europeo (EIB o </a:t>
            </a:r>
            <a:r>
              <a:rPr lang="es-ES" sz="2800" dirty="0" err="1">
                <a:solidFill>
                  <a:schemeClr val="tx1"/>
                </a:solidFill>
              </a:rPr>
              <a:t>EIBus</a:t>
            </a:r>
            <a:r>
              <a:rPr lang="es-ES" sz="2800" dirty="0">
                <a:solidFill>
                  <a:schemeClr val="tx1"/>
                </a:solidFill>
              </a:rPr>
              <a:t>) es un </a:t>
            </a:r>
            <a:r>
              <a:rPr lang="es-ES" sz="2800" dirty="0" smtClean="0">
                <a:solidFill>
                  <a:schemeClr val="tx1"/>
                </a:solidFill>
              </a:rPr>
              <a:t>sistema de </a:t>
            </a:r>
            <a:r>
              <a:rPr lang="es-ES" sz="2800" dirty="0" err="1">
                <a:solidFill>
                  <a:schemeClr val="tx1"/>
                </a:solidFill>
              </a:rPr>
              <a:t>domótica</a:t>
            </a:r>
            <a:r>
              <a:rPr lang="es-ES" sz="2800" dirty="0">
                <a:solidFill>
                  <a:schemeClr val="tx1"/>
                </a:solidFill>
              </a:rPr>
              <a:t> basado en un Bus de </a:t>
            </a:r>
            <a:r>
              <a:rPr lang="es-ES" sz="2800" dirty="0" smtClean="0">
                <a:solidFill>
                  <a:schemeClr val="tx1"/>
                </a:solidFill>
              </a:rPr>
              <a:t>datos. </a:t>
            </a:r>
          </a:p>
          <a:p>
            <a:pPr algn="l"/>
            <a:r>
              <a:rPr lang="es-ES" sz="2800" dirty="0" smtClean="0">
                <a:solidFill>
                  <a:schemeClr val="tx1"/>
                </a:solidFill>
              </a:rPr>
              <a:t>A </a:t>
            </a:r>
            <a:r>
              <a:rPr lang="es-ES" sz="2800" dirty="0">
                <a:solidFill>
                  <a:schemeClr val="tx1"/>
                </a:solidFill>
              </a:rPr>
              <a:t>diferencia de X10, que utiliza la red eléctrica, el EIB </a:t>
            </a:r>
            <a:r>
              <a:rPr lang="es-ES" sz="2800" dirty="0" smtClean="0">
                <a:solidFill>
                  <a:schemeClr val="tx1"/>
                </a:solidFill>
              </a:rPr>
              <a:t>utiliza su </a:t>
            </a:r>
            <a:r>
              <a:rPr lang="es-ES" sz="2800" dirty="0">
                <a:solidFill>
                  <a:schemeClr val="tx1"/>
                </a:solidFill>
              </a:rPr>
              <a:t>propio cableado, con lo cual se ha de proceder a </a:t>
            </a:r>
            <a:r>
              <a:rPr lang="es-ES" sz="2800" dirty="0" smtClean="0">
                <a:solidFill>
                  <a:schemeClr val="tx1"/>
                </a:solidFill>
              </a:rPr>
              <a:t>instalar las </a:t>
            </a:r>
            <a:r>
              <a:rPr lang="es-ES" sz="2800" dirty="0">
                <a:solidFill>
                  <a:schemeClr val="tx1"/>
                </a:solidFill>
              </a:rPr>
              <a:t>conducciones adecuadas en el hogar para el sistema.</a:t>
            </a:r>
          </a:p>
        </p:txBody>
      </p:sp>
      <p:pic>
        <p:nvPicPr>
          <p:cNvPr id="4" name="3 Imagen" descr="images.jpg"/>
          <p:cNvPicPr>
            <a:picLocks noChangeAspect="1"/>
          </p:cNvPicPr>
          <p:nvPr/>
        </p:nvPicPr>
        <p:blipFill>
          <a:blip r:embed="rId2"/>
          <a:stretch>
            <a:fillRect/>
          </a:stretch>
        </p:blipFill>
        <p:spPr>
          <a:xfrm>
            <a:off x="0" y="0"/>
            <a:ext cx="1133475" cy="1114425"/>
          </a:xfrm>
          <a:prstGeom prst="rect">
            <a:avLst/>
          </a:prstGeom>
        </p:spPr>
      </p:pic>
      <p:pic>
        <p:nvPicPr>
          <p:cNvPr id="5" name="4 Imagen" descr="images.jpg"/>
          <p:cNvPicPr>
            <a:picLocks noChangeAspect="1"/>
          </p:cNvPicPr>
          <p:nvPr/>
        </p:nvPicPr>
        <p:blipFill>
          <a:blip r:embed="rId2"/>
          <a:stretch>
            <a:fillRect/>
          </a:stretch>
        </p:blipFill>
        <p:spPr>
          <a:xfrm>
            <a:off x="8010525" y="0"/>
            <a:ext cx="1133475" cy="1114425"/>
          </a:xfrm>
          <a:prstGeom prst="rect">
            <a:avLst/>
          </a:prstGeom>
        </p:spPr>
      </p:pic>
      <p:pic>
        <p:nvPicPr>
          <p:cNvPr id="6" name="5 Imagen" descr="images.jpg"/>
          <p:cNvPicPr>
            <a:picLocks noChangeAspect="1"/>
          </p:cNvPicPr>
          <p:nvPr/>
        </p:nvPicPr>
        <p:blipFill>
          <a:blip r:embed="rId2"/>
          <a:stretch>
            <a:fillRect/>
          </a:stretch>
        </p:blipFill>
        <p:spPr>
          <a:xfrm>
            <a:off x="0" y="5743575"/>
            <a:ext cx="1133475" cy="1114425"/>
          </a:xfrm>
          <a:prstGeom prst="rect">
            <a:avLst/>
          </a:prstGeom>
        </p:spPr>
      </p:pic>
      <p:pic>
        <p:nvPicPr>
          <p:cNvPr id="7" name="6 Imagen" descr="images.jpg"/>
          <p:cNvPicPr>
            <a:picLocks noChangeAspect="1"/>
          </p:cNvPicPr>
          <p:nvPr/>
        </p:nvPicPr>
        <p:blipFill>
          <a:blip r:embed="rId2"/>
          <a:stretch>
            <a:fillRect/>
          </a:stretch>
        </p:blipFill>
        <p:spPr>
          <a:xfrm>
            <a:off x="8010525" y="5743575"/>
            <a:ext cx="1133475" cy="11144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dirty="0" err="1"/>
              <a:t>CEBus</a:t>
            </a:r>
            <a:endParaRPr lang="es-ES" sz="3200" b="1" dirty="0"/>
          </a:p>
        </p:txBody>
      </p:sp>
      <p:sp>
        <p:nvSpPr>
          <p:cNvPr id="3" name="2 Subtítulo"/>
          <p:cNvSpPr>
            <a:spLocks noGrp="1"/>
          </p:cNvSpPr>
          <p:nvPr>
            <p:ph type="subTitle" idx="1"/>
          </p:nvPr>
        </p:nvSpPr>
        <p:spPr>
          <a:xfrm>
            <a:off x="285720" y="1785926"/>
            <a:ext cx="8501122" cy="4286280"/>
          </a:xfrm>
        </p:spPr>
        <p:txBody>
          <a:bodyPr>
            <a:normAutofit/>
          </a:bodyPr>
          <a:lstStyle/>
          <a:p>
            <a:pPr algn="l"/>
            <a:r>
              <a:rPr lang="es-ES" sz="2800" dirty="0">
                <a:solidFill>
                  <a:schemeClr val="tx1"/>
                </a:solidFill>
              </a:rPr>
              <a:t>El  Standard  </a:t>
            </a:r>
            <a:r>
              <a:rPr lang="es-ES" sz="2800" dirty="0" err="1">
                <a:solidFill>
                  <a:schemeClr val="tx1"/>
                </a:solidFill>
              </a:rPr>
              <a:t>CEBus</a:t>
            </a:r>
            <a:r>
              <a:rPr lang="es-ES" sz="2800" dirty="0">
                <a:solidFill>
                  <a:schemeClr val="tx1"/>
                </a:solidFill>
              </a:rPr>
              <a:t>  (EIA-600)  es  un  protocolo  desarrollado  por  la Asociación  de  Industrias  Electrónicas  (EIA)  para  hacer  posible  la interconexión y comunicación entre dispositivos electrónicos en el hogar</a:t>
            </a:r>
            <a:r>
              <a:rPr lang="es-ES" sz="2800" dirty="0"/>
              <a:t>. </a:t>
            </a:r>
          </a:p>
        </p:txBody>
      </p:sp>
      <p:pic>
        <p:nvPicPr>
          <p:cNvPr id="4" name="3 Imagen" descr="images.jpg"/>
          <p:cNvPicPr>
            <a:picLocks noChangeAspect="1"/>
          </p:cNvPicPr>
          <p:nvPr/>
        </p:nvPicPr>
        <p:blipFill>
          <a:blip r:embed="rId2"/>
          <a:stretch>
            <a:fillRect/>
          </a:stretch>
        </p:blipFill>
        <p:spPr>
          <a:xfrm>
            <a:off x="0" y="0"/>
            <a:ext cx="1133475" cy="1114425"/>
          </a:xfrm>
          <a:prstGeom prst="rect">
            <a:avLst/>
          </a:prstGeom>
        </p:spPr>
      </p:pic>
      <p:pic>
        <p:nvPicPr>
          <p:cNvPr id="5" name="4 Imagen" descr="images.jpg"/>
          <p:cNvPicPr>
            <a:picLocks noChangeAspect="1"/>
          </p:cNvPicPr>
          <p:nvPr/>
        </p:nvPicPr>
        <p:blipFill>
          <a:blip r:embed="rId2"/>
          <a:stretch>
            <a:fillRect/>
          </a:stretch>
        </p:blipFill>
        <p:spPr>
          <a:xfrm>
            <a:off x="8010525" y="0"/>
            <a:ext cx="1133475" cy="1114425"/>
          </a:xfrm>
          <a:prstGeom prst="rect">
            <a:avLst/>
          </a:prstGeom>
        </p:spPr>
      </p:pic>
      <p:pic>
        <p:nvPicPr>
          <p:cNvPr id="6" name="5 Imagen" descr="images.jpg"/>
          <p:cNvPicPr>
            <a:picLocks noChangeAspect="1"/>
          </p:cNvPicPr>
          <p:nvPr/>
        </p:nvPicPr>
        <p:blipFill>
          <a:blip r:embed="rId2"/>
          <a:stretch>
            <a:fillRect/>
          </a:stretch>
        </p:blipFill>
        <p:spPr>
          <a:xfrm>
            <a:off x="0" y="5743575"/>
            <a:ext cx="1133475" cy="1114425"/>
          </a:xfrm>
          <a:prstGeom prst="rect">
            <a:avLst/>
          </a:prstGeom>
        </p:spPr>
      </p:pic>
      <p:pic>
        <p:nvPicPr>
          <p:cNvPr id="7" name="6 Imagen" descr="images.jpg"/>
          <p:cNvPicPr>
            <a:picLocks noChangeAspect="1"/>
          </p:cNvPicPr>
          <p:nvPr/>
        </p:nvPicPr>
        <p:blipFill>
          <a:blip r:embed="rId2"/>
          <a:stretch>
            <a:fillRect/>
          </a:stretch>
        </p:blipFill>
        <p:spPr>
          <a:xfrm>
            <a:off x="8010525" y="5743575"/>
            <a:ext cx="1133475" cy="111442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dirty="0" err="1"/>
              <a:t>Lonworks</a:t>
            </a:r>
            <a:r>
              <a:rPr lang="es-ES" sz="3200" dirty="0"/>
              <a:t> </a:t>
            </a:r>
            <a:r>
              <a:rPr lang="es-ES" sz="3200" dirty="0" err="1"/>
              <a:t>Echelon</a:t>
            </a:r>
            <a:r>
              <a:rPr lang="es-ES" sz="3200" dirty="0"/>
              <a:t> </a:t>
            </a:r>
            <a:r>
              <a:rPr lang="es-ES" sz="3200" dirty="0" err="1"/>
              <a:t>Corp</a:t>
            </a:r>
            <a:endParaRPr lang="es-ES" sz="3200" b="1" dirty="0"/>
          </a:p>
        </p:txBody>
      </p:sp>
      <p:sp>
        <p:nvSpPr>
          <p:cNvPr id="3" name="2 Subtítulo"/>
          <p:cNvSpPr>
            <a:spLocks noGrp="1"/>
          </p:cNvSpPr>
          <p:nvPr>
            <p:ph type="subTitle" idx="1"/>
          </p:nvPr>
        </p:nvSpPr>
        <p:spPr>
          <a:xfrm>
            <a:off x="285720" y="1785926"/>
            <a:ext cx="8501122" cy="4286280"/>
          </a:xfrm>
        </p:spPr>
        <p:txBody>
          <a:bodyPr>
            <a:normAutofit/>
          </a:bodyPr>
          <a:lstStyle/>
          <a:p>
            <a:pPr algn="l"/>
            <a:r>
              <a:rPr lang="es-ES" sz="2800" dirty="0">
                <a:solidFill>
                  <a:schemeClr val="tx1"/>
                </a:solidFill>
              </a:rPr>
              <a:t>Redes de control comerciales y para el hogar.  Una red </a:t>
            </a:r>
            <a:r>
              <a:rPr lang="es-ES" sz="2800" dirty="0" err="1">
                <a:solidFill>
                  <a:schemeClr val="tx1"/>
                </a:solidFill>
              </a:rPr>
              <a:t>LonWorks</a:t>
            </a:r>
            <a:r>
              <a:rPr lang="es-ES" sz="2800" dirty="0">
                <a:solidFill>
                  <a:schemeClr val="tx1"/>
                </a:solidFill>
              </a:rPr>
              <a:t> es un grupo  de  dispositivos  trabajando  juntos  para  </a:t>
            </a:r>
            <a:r>
              <a:rPr lang="es-ES" sz="2800" dirty="0" err="1">
                <a:solidFill>
                  <a:schemeClr val="tx1"/>
                </a:solidFill>
              </a:rPr>
              <a:t>sensorizar</a:t>
            </a:r>
            <a:r>
              <a:rPr lang="es-ES" sz="2800" dirty="0">
                <a:solidFill>
                  <a:schemeClr val="tx1"/>
                </a:solidFill>
              </a:rPr>
              <a:t>,  monitorizar, comunicar,  y  de  algunas  maneras  controlar.  Es  muy  parecido a  lo  que puede ser una LAN de PC, s. </a:t>
            </a:r>
          </a:p>
          <a:p>
            <a:pPr algn="l"/>
            <a:endParaRPr lang="es-ES" sz="2800" dirty="0">
              <a:solidFill>
                <a:schemeClr val="tx1"/>
              </a:solidFill>
            </a:endParaRPr>
          </a:p>
        </p:txBody>
      </p:sp>
      <p:pic>
        <p:nvPicPr>
          <p:cNvPr id="4" name="3 Imagen" descr="images.jpg"/>
          <p:cNvPicPr>
            <a:picLocks noChangeAspect="1"/>
          </p:cNvPicPr>
          <p:nvPr/>
        </p:nvPicPr>
        <p:blipFill>
          <a:blip r:embed="rId2"/>
          <a:stretch>
            <a:fillRect/>
          </a:stretch>
        </p:blipFill>
        <p:spPr>
          <a:xfrm>
            <a:off x="0" y="0"/>
            <a:ext cx="1133475" cy="1114425"/>
          </a:xfrm>
          <a:prstGeom prst="rect">
            <a:avLst/>
          </a:prstGeom>
        </p:spPr>
      </p:pic>
      <p:pic>
        <p:nvPicPr>
          <p:cNvPr id="5" name="4 Imagen" descr="images.jpg"/>
          <p:cNvPicPr>
            <a:picLocks noChangeAspect="1"/>
          </p:cNvPicPr>
          <p:nvPr/>
        </p:nvPicPr>
        <p:blipFill>
          <a:blip r:embed="rId2"/>
          <a:stretch>
            <a:fillRect/>
          </a:stretch>
        </p:blipFill>
        <p:spPr>
          <a:xfrm>
            <a:off x="8010525" y="0"/>
            <a:ext cx="1133475" cy="1114425"/>
          </a:xfrm>
          <a:prstGeom prst="rect">
            <a:avLst/>
          </a:prstGeom>
        </p:spPr>
      </p:pic>
      <p:pic>
        <p:nvPicPr>
          <p:cNvPr id="6" name="5 Imagen" descr="images.jpg"/>
          <p:cNvPicPr>
            <a:picLocks noChangeAspect="1"/>
          </p:cNvPicPr>
          <p:nvPr/>
        </p:nvPicPr>
        <p:blipFill>
          <a:blip r:embed="rId2"/>
          <a:stretch>
            <a:fillRect/>
          </a:stretch>
        </p:blipFill>
        <p:spPr>
          <a:xfrm>
            <a:off x="0" y="5743575"/>
            <a:ext cx="1133475" cy="1114425"/>
          </a:xfrm>
          <a:prstGeom prst="rect">
            <a:avLst/>
          </a:prstGeom>
        </p:spPr>
      </p:pic>
      <p:pic>
        <p:nvPicPr>
          <p:cNvPr id="7" name="6 Imagen" descr="images.jpg"/>
          <p:cNvPicPr>
            <a:picLocks noChangeAspect="1"/>
          </p:cNvPicPr>
          <p:nvPr/>
        </p:nvPicPr>
        <p:blipFill>
          <a:blip r:embed="rId2"/>
          <a:stretch>
            <a:fillRect/>
          </a:stretch>
        </p:blipFill>
        <p:spPr>
          <a:xfrm>
            <a:off x="8010525" y="5743575"/>
            <a:ext cx="1133475" cy="111442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pPr lvl="0"/>
            <a:r>
              <a:rPr lang="es-ES" sz="3200" b="1" dirty="0"/>
              <a:t>Bluetooth: </a:t>
            </a:r>
          </a:p>
        </p:txBody>
      </p:sp>
      <p:sp>
        <p:nvSpPr>
          <p:cNvPr id="3" name="2 Subtítulo"/>
          <p:cNvSpPr>
            <a:spLocks noGrp="1"/>
          </p:cNvSpPr>
          <p:nvPr>
            <p:ph type="subTitle" idx="1"/>
          </p:nvPr>
        </p:nvSpPr>
        <p:spPr>
          <a:xfrm>
            <a:off x="285720" y="1785926"/>
            <a:ext cx="8501122" cy="4286280"/>
          </a:xfrm>
        </p:spPr>
        <p:txBody>
          <a:bodyPr>
            <a:normAutofit/>
          </a:bodyPr>
          <a:lstStyle/>
          <a:p>
            <a:pPr algn="l"/>
            <a:r>
              <a:rPr lang="es-ES" sz="2800" b="1" dirty="0">
                <a:solidFill>
                  <a:schemeClr val="tx1"/>
                </a:solidFill>
              </a:rPr>
              <a:t>Bluetooth  es  el  nombre  para  unas  especificaciones  embebidas  en  un chipset  de  bajo  costo,  uniones  cortas  entre  </a:t>
            </a:r>
            <a:r>
              <a:rPr lang="es-ES" sz="2800" b="1" dirty="0" err="1">
                <a:solidFill>
                  <a:schemeClr val="tx1"/>
                </a:solidFill>
              </a:rPr>
              <a:t>PC,s</a:t>
            </a:r>
            <a:r>
              <a:rPr lang="es-ES" sz="2800" b="1" dirty="0">
                <a:solidFill>
                  <a:schemeClr val="tx1"/>
                </a:solidFill>
              </a:rPr>
              <a:t>  móviles,  teléfonos móviles, y otros dispositivos portables. Orientado al  entorno  de las  PAN (Personal </a:t>
            </a:r>
            <a:r>
              <a:rPr lang="es-ES" sz="2800" b="1" dirty="0" err="1">
                <a:solidFill>
                  <a:schemeClr val="tx1"/>
                </a:solidFill>
              </a:rPr>
              <a:t>Area</a:t>
            </a:r>
            <a:r>
              <a:rPr lang="es-ES" sz="2800" b="1" dirty="0">
                <a:solidFill>
                  <a:schemeClr val="tx1"/>
                </a:solidFill>
              </a:rPr>
              <a:t> Network), no es adecuada para "Home </a:t>
            </a:r>
            <a:r>
              <a:rPr lang="es-ES" sz="2800" b="1" dirty="0" err="1">
                <a:solidFill>
                  <a:schemeClr val="tx1"/>
                </a:solidFill>
              </a:rPr>
              <a:t>Automation</a:t>
            </a:r>
            <a:r>
              <a:rPr lang="es-ES" sz="2800" b="1" dirty="0">
                <a:solidFill>
                  <a:schemeClr val="tx1"/>
                </a:solidFill>
              </a:rPr>
              <a:t>". </a:t>
            </a:r>
          </a:p>
        </p:txBody>
      </p:sp>
      <p:pic>
        <p:nvPicPr>
          <p:cNvPr id="4" name="3 Imagen" descr="images.jpg"/>
          <p:cNvPicPr>
            <a:picLocks noChangeAspect="1"/>
          </p:cNvPicPr>
          <p:nvPr/>
        </p:nvPicPr>
        <p:blipFill>
          <a:blip r:embed="rId2"/>
          <a:stretch>
            <a:fillRect/>
          </a:stretch>
        </p:blipFill>
        <p:spPr>
          <a:xfrm>
            <a:off x="0" y="0"/>
            <a:ext cx="1133475" cy="1114425"/>
          </a:xfrm>
          <a:prstGeom prst="rect">
            <a:avLst/>
          </a:prstGeom>
        </p:spPr>
      </p:pic>
      <p:pic>
        <p:nvPicPr>
          <p:cNvPr id="5" name="4 Imagen" descr="images.jpg"/>
          <p:cNvPicPr>
            <a:picLocks noChangeAspect="1"/>
          </p:cNvPicPr>
          <p:nvPr/>
        </p:nvPicPr>
        <p:blipFill>
          <a:blip r:embed="rId2"/>
          <a:stretch>
            <a:fillRect/>
          </a:stretch>
        </p:blipFill>
        <p:spPr>
          <a:xfrm>
            <a:off x="8010525" y="0"/>
            <a:ext cx="1133475" cy="1114425"/>
          </a:xfrm>
          <a:prstGeom prst="rect">
            <a:avLst/>
          </a:prstGeom>
        </p:spPr>
      </p:pic>
      <p:pic>
        <p:nvPicPr>
          <p:cNvPr id="6" name="5 Imagen" descr="images.jpg"/>
          <p:cNvPicPr>
            <a:picLocks noChangeAspect="1"/>
          </p:cNvPicPr>
          <p:nvPr/>
        </p:nvPicPr>
        <p:blipFill>
          <a:blip r:embed="rId2"/>
          <a:stretch>
            <a:fillRect/>
          </a:stretch>
        </p:blipFill>
        <p:spPr>
          <a:xfrm>
            <a:off x="0" y="5743575"/>
            <a:ext cx="1133475" cy="1114425"/>
          </a:xfrm>
          <a:prstGeom prst="rect">
            <a:avLst/>
          </a:prstGeom>
        </p:spPr>
      </p:pic>
      <p:pic>
        <p:nvPicPr>
          <p:cNvPr id="7" name="6 Imagen" descr="images.jpg"/>
          <p:cNvPicPr>
            <a:picLocks noChangeAspect="1"/>
          </p:cNvPicPr>
          <p:nvPr/>
        </p:nvPicPr>
        <p:blipFill>
          <a:blip r:embed="rId2"/>
          <a:stretch>
            <a:fillRect/>
          </a:stretch>
        </p:blipFill>
        <p:spPr>
          <a:xfrm>
            <a:off x="8010525" y="5743575"/>
            <a:ext cx="1133475" cy="111442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pPr lvl="0"/>
            <a:r>
              <a:rPr lang="es-ES" sz="3200" b="1" dirty="0"/>
              <a:t>DOMOTIUM  </a:t>
            </a:r>
            <a:r>
              <a:rPr lang="es-ES" sz="3200" b="1" dirty="0" err="1"/>
              <a:t>Domodesk</a:t>
            </a:r>
            <a:r>
              <a:rPr lang="es-ES" sz="3200" b="1" dirty="0"/>
              <a:t> </a:t>
            </a:r>
          </a:p>
        </p:txBody>
      </p:sp>
      <p:sp>
        <p:nvSpPr>
          <p:cNvPr id="3" name="2 Subtítulo"/>
          <p:cNvSpPr>
            <a:spLocks noGrp="1"/>
          </p:cNvSpPr>
          <p:nvPr>
            <p:ph type="subTitle" idx="1"/>
          </p:nvPr>
        </p:nvSpPr>
        <p:spPr>
          <a:xfrm>
            <a:off x="285720" y="1785926"/>
            <a:ext cx="8501122" cy="4286280"/>
          </a:xfrm>
        </p:spPr>
        <p:txBody>
          <a:bodyPr>
            <a:normAutofit/>
          </a:bodyPr>
          <a:lstStyle/>
          <a:p>
            <a:pPr algn="l"/>
            <a:r>
              <a:rPr lang="es-ES" sz="2800" b="1" dirty="0">
                <a:solidFill>
                  <a:schemeClr val="tx1"/>
                </a:solidFill>
              </a:rPr>
              <a:t>Empleo  de un  estándar  abierto  (</a:t>
            </a:r>
            <a:r>
              <a:rPr lang="es-ES" sz="2800" b="1" dirty="0" err="1">
                <a:solidFill>
                  <a:schemeClr val="tx1"/>
                </a:solidFill>
              </a:rPr>
              <a:t>UPnP</a:t>
            </a:r>
            <a:r>
              <a:rPr lang="es-ES" sz="2800" b="1" dirty="0">
                <a:solidFill>
                  <a:schemeClr val="tx1"/>
                </a:solidFill>
              </a:rPr>
              <a:t>)  que  garantiza  la  compatibilidad con productos  de  otros  fabricantes y  que cuenta  entre  sus asociados  a empresas como  SIEMENS,  IBM,  MICROSOFT,  LG,  SAMSUNG,  etc.          </a:t>
            </a:r>
          </a:p>
          <a:p>
            <a:pPr algn="l"/>
            <a:r>
              <a:rPr lang="es-ES" sz="2800" b="1" dirty="0">
                <a:solidFill>
                  <a:schemeClr val="tx1"/>
                </a:solidFill>
              </a:rPr>
              <a:t>Instalación  y/o  ampliación  sencilla</a:t>
            </a:r>
            <a:r>
              <a:rPr lang="es-ES" sz="2800" dirty="0">
                <a:solidFill>
                  <a:schemeClr val="tx1"/>
                </a:solidFill>
              </a:rPr>
              <a:t>: "Conectar  y  listo" </a:t>
            </a:r>
          </a:p>
        </p:txBody>
      </p:sp>
      <p:pic>
        <p:nvPicPr>
          <p:cNvPr id="4" name="3 Imagen" descr="images.jpg"/>
          <p:cNvPicPr>
            <a:picLocks noChangeAspect="1"/>
          </p:cNvPicPr>
          <p:nvPr/>
        </p:nvPicPr>
        <p:blipFill>
          <a:blip r:embed="rId2"/>
          <a:stretch>
            <a:fillRect/>
          </a:stretch>
        </p:blipFill>
        <p:spPr>
          <a:xfrm>
            <a:off x="0" y="0"/>
            <a:ext cx="1133475" cy="1114425"/>
          </a:xfrm>
          <a:prstGeom prst="rect">
            <a:avLst/>
          </a:prstGeom>
        </p:spPr>
      </p:pic>
      <p:pic>
        <p:nvPicPr>
          <p:cNvPr id="5" name="4 Imagen" descr="images.jpg"/>
          <p:cNvPicPr>
            <a:picLocks noChangeAspect="1"/>
          </p:cNvPicPr>
          <p:nvPr/>
        </p:nvPicPr>
        <p:blipFill>
          <a:blip r:embed="rId2"/>
          <a:stretch>
            <a:fillRect/>
          </a:stretch>
        </p:blipFill>
        <p:spPr>
          <a:xfrm>
            <a:off x="8010525" y="0"/>
            <a:ext cx="1133475" cy="1114425"/>
          </a:xfrm>
          <a:prstGeom prst="rect">
            <a:avLst/>
          </a:prstGeom>
        </p:spPr>
      </p:pic>
      <p:pic>
        <p:nvPicPr>
          <p:cNvPr id="6" name="5 Imagen" descr="images.jpg"/>
          <p:cNvPicPr>
            <a:picLocks noChangeAspect="1"/>
          </p:cNvPicPr>
          <p:nvPr/>
        </p:nvPicPr>
        <p:blipFill>
          <a:blip r:embed="rId2"/>
          <a:stretch>
            <a:fillRect/>
          </a:stretch>
        </p:blipFill>
        <p:spPr>
          <a:xfrm>
            <a:off x="0" y="5743575"/>
            <a:ext cx="1133475" cy="1114425"/>
          </a:xfrm>
          <a:prstGeom prst="rect">
            <a:avLst/>
          </a:prstGeom>
        </p:spPr>
      </p:pic>
      <p:pic>
        <p:nvPicPr>
          <p:cNvPr id="7" name="6 Imagen" descr="images.jpg"/>
          <p:cNvPicPr>
            <a:picLocks noChangeAspect="1"/>
          </p:cNvPicPr>
          <p:nvPr/>
        </p:nvPicPr>
        <p:blipFill>
          <a:blip r:embed="rId2"/>
          <a:stretch>
            <a:fillRect/>
          </a:stretch>
        </p:blipFill>
        <p:spPr>
          <a:xfrm>
            <a:off x="8010525" y="5743575"/>
            <a:ext cx="1133475" cy="111442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pPr lvl="0"/>
            <a:r>
              <a:rPr lang="es-ES" sz="3200" b="1" dirty="0" smtClean="0"/>
              <a:t>DISEÑO DEL CONTROL DE ILUMINACIÓN</a:t>
            </a:r>
            <a:endParaRPr lang="es-ES" sz="3200" b="1" dirty="0"/>
          </a:p>
        </p:txBody>
      </p:sp>
      <p:sp>
        <p:nvSpPr>
          <p:cNvPr id="3" name="2 Subtítulo"/>
          <p:cNvSpPr>
            <a:spLocks noGrp="1"/>
          </p:cNvSpPr>
          <p:nvPr>
            <p:ph type="subTitle" idx="1"/>
          </p:nvPr>
        </p:nvSpPr>
        <p:spPr>
          <a:xfrm>
            <a:off x="285720" y="1785926"/>
            <a:ext cx="8501122" cy="4286280"/>
          </a:xfrm>
        </p:spPr>
        <p:txBody>
          <a:bodyPr>
            <a:normAutofit/>
          </a:bodyPr>
          <a:lstStyle/>
          <a:p>
            <a:pPr algn="l"/>
            <a:r>
              <a:rPr lang="es-ES" sz="2800" b="1" dirty="0" smtClean="0">
                <a:solidFill>
                  <a:schemeClr val="tx1"/>
                </a:solidFill>
              </a:rPr>
              <a:t>Una vez que  se  haya decidido qué iluminar  y  cómo  iluminar, será el momento de  decidir  con  qué  iluminar.  Se  deberá  elegir  el  tipo  de  lámpara,  el  tipo  de luminaria y el sistema de control, si es que se optará por uno. Es recomendable que la elección de estos elementos se realice en el orden enunciado</a:t>
            </a:r>
            <a:r>
              <a:rPr lang="es-ES" sz="2800" dirty="0" smtClean="0"/>
              <a:t>.</a:t>
            </a:r>
            <a:endParaRPr lang="es-ES" sz="2800" dirty="0"/>
          </a:p>
        </p:txBody>
      </p:sp>
      <p:pic>
        <p:nvPicPr>
          <p:cNvPr id="4" name="3 Imagen" descr="images.jpg"/>
          <p:cNvPicPr>
            <a:picLocks noChangeAspect="1"/>
          </p:cNvPicPr>
          <p:nvPr/>
        </p:nvPicPr>
        <p:blipFill>
          <a:blip r:embed="rId2"/>
          <a:stretch>
            <a:fillRect/>
          </a:stretch>
        </p:blipFill>
        <p:spPr>
          <a:xfrm>
            <a:off x="0" y="0"/>
            <a:ext cx="1133475" cy="1114425"/>
          </a:xfrm>
          <a:prstGeom prst="rect">
            <a:avLst/>
          </a:prstGeom>
        </p:spPr>
      </p:pic>
      <p:pic>
        <p:nvPicPr>
          <p:cNvPr id="5" name="4 Imagen" descr="images.jpg"/>
          <p:cNvPicPr>
            <a:picLocks noChangeAspect="1"/>
          </p:cNvPicPr>
          <p:nvPr/>
        </p:nvPicPr>
        <p:blipFill>
          <a:blip r:embed="rId2"/>
          <a:stretch>
            <a:fillRect/>
          </a:stretch>
        </p:blipFill>
        <p:spPr>
          <a:xfrm>
            <a:off x="8010525" y="0"/>
            <a:ext cx="1133475" cy="1114425"/>
          </a:xfrm>
          <a:prstGeom prst="rect">
            <a:avLst/>
          </a:prstGeom>
        </p:spPr>
      </p:pic>
      <p:pic>
        <p:nvPicPr>
          <p:cNvPr id="6" name="5 Imagen" descr="images.jpg"/>
          <p:cNvPicPr>
            <a:picLocks noChangeAspect="1"/>
          </p:cNvPicPr>
          <p:nvPr/>
        </p:nvPicPr>
        <p:blipFill>
          <a:blip r:embed="rId2"/>
          <a:stretch>
            <a:fillRect/>
          </a:stretch>
        </p:blipFill>
        <p:spPr>
          <a:xfrm>
            <a:off x="0" y="5743575"/>
            <a:ext cx="1133475" cy="1114425"/>
          </a:xfrm>
          <a:prstGeom prst="rect">
            <a:avLst/>
          </a:prstGeom>
        </p:spPr>
      </p:pic>
      <p:pic>
        <p:nvPicPr>
          <p:cNvPr id="7" name="6 Imagen" descr="images.jpg"/>
          <p:cNvPicPr>
            <a:picLocks noChangeAspect="1"/>
          </p:cNvPicPr>
          <p:nvPr/>
        </p:nvPicPr>
        <p:blipFill>
          <a:blip r:embed="rId2"/>
          <a:stretch>
            <a:fillRect/>
          </a:stretch>
        </p:blipFill>
        <p:spPr>
          <a:xfrm>
            <a:off x="8010525" y="5743575"/>
            <a:ext cx="1133475" cy="111442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pPr lvl="0"/>
            <a:r>
              <a:rPr lang="es-ES" sz="3200" b="1" dirty="0" smtClean="0"/>
              <a:t>ELECCIÓN DE LA LÁMPARA</a:t>
            </a:r>
            <a:endParaRPr lang="es-ES" sz="3200" b="1" dirty="0"/>
          </a:p>
        </p:txBody>
      </p:sp>
      <p:sp>
        <p:nvSpPr>
          <p:cNvPr id="3" name="2 Subtítulo"/>
          <p:cNvSpPr>
            <a:spLocks noGrp="1"/>
          </p:cNvSpPr>
          <p:nvPr>
            <p:ph type="subTitle" idx="1"/>
          </p:nvPr>
        </p:nvSpPr>
        <p:spPr>
          <a:xfrm>
            <a:off x="285720" y="1785926"/>
            <a:ext cx="8501122" cy="4286280"/>
          </a:xfrm>
        </p:spPr>
        <p:txBody>
          <a:bodyPr>
            <a:normAutofit fontScale="92500"/>
          </a:bodyPr>
          <a:lstStyle/>
          <a:p>
            <a:pPr algn="l"/>
            <a:r>
              <a:rPr lang="es-ES" sz="2800" dirty="0" smtClean="0">
                <a:solidFill>
                  <a:schemeClr val="tx1"/>
                </a:solidFill>
              </a:rPr>
              <a:t>Al tomar la decisión sobre la lámpara a utilizar, se deberá  hacer un análisis de la  situación  particular  para  la  cual  será  seleccionada  y  tener  en  cuenta  los siguientes elementos: </a:t>
            </a:r>
          </a:p>
          <a:p>
            <a:pPr algn="l">
              <a:buFont typeface="Arial" pitchFamily="34" charset="0"/>
              <a:buChar char="•"/>
            </a:pPr>
            <a:r>
              <a:rPr lang="es-ES" dirty="0" smtClean="0">
                <a:solidFill>
                  <a:schemeClr val="tx1"/>
                </a:solidFill>
              </a:rPr>
              <a:t>            Tipo de distribución luminosa deseada	</a:t>
            </a:r>
          </a:p>
          <a:p>
            <a:pPr algn="l">
              <a:buFont typeface="Arial" pitchFamily="34" charset="0"/>
              <a:buChar char="•"/>
            </a:pPr>
            <a:r>
              <a:rPr lang="es-ES" dirty="0" smtClean="0">
                <a:solidFill>
                  <a:schemeClr val="tx1"/>
                </a:solidFill>
              </a:rPr>
              <a:t>            Consumo de energía </a:t>
            </a:r>
          </a:p>
          <a:p>
            <a:pPr algn="l">
              <a:buFont typeface="Arial" pitchFamily="34" charset="0"/>
              <a:buChar char="•"/>
            </a:pPr>
            <a:r>
              <a:rPr lang="es-ES" dirty="0" smtClean="0">
                <a:solidFill>
                  <a:schemeClr val="tx1"/>
                </a:solidFill>
              </a:rPr>
              <a:t>            Rendimiento de color               </a:t>
            </a:r>
          </a:p>
          <a:p>
            <a:pPr algn="l">
              <a:buFont typeface="Arial" pitchFamily="34" charset="0"/>
              <a:buChar char="•"/>
            </a:pPr>
            <a:r>
              <a:rPr lang="es-ES" dirty="0" smtClean="0">
                <a:solidFill>
                  <a:schemeClr val="tx1"/>
                </a:solidFill>
              </a:rPr>
              <a:t>            Temperatura de color </a:t>
            </a:r>
          </a:p>
          <a:p>
            <a:pPr algn="l">
              <a:buFont typeface="Arial" pitchFamily="34" charset="0"/>
              <a:buChar char="•"/>
            </a:pPr>
            <a:r>
              <a:rPr lang="es-ES" dirty="0" smtClean="0"/>
              <a:t>.</a:t>
            </a:r>
            <a:endParaRPr lang="es-ES" dirty="0"/>
          </a:p>
        </p:txBody>
      </p:sp>
      <p:pic>
        <p:nvPicPr>
          <p:cNvPr id="4" name="3 Imagen" descr="images.jpg"/>
          <p:cNvPicPr>
            <a:picLocks noChangeAspect="1"/>
          </p:cNvPicPr>
          <p:nvPr/>
        </p:nvPicPr>
        <p:blipFill>
          <a:blip r:embed="rId2"/>
          <a:stretch>
            <a:fillRect/>
          </a:stretch>
        </p:blipFill>
        <p:spPr>
          <a:xfrm>
            <a:off x="0" y="0"/>
            <a:ext cx="1133475" cy="1114425"/>
          </a:xfrm>
          <a:prstGeom prst="rect">
            <a:avLst/>
          </a:prstGeom>
        </p:spPr>
      </p:pic>
      <p:pic>
        <p:nvPicPr>
          <p:cNvPr id="5" name="4 Imagen" descr="images.jpg"/>
          <p:cNvPicPr>
            <a:picLocks noChangeAspect="1"/>
          </p:cNvPicPr>
          <p:nvPr/>
        </p:nvPicPr>
        <p:blipFill>
          <a:blip r:embed="rId2"/>
          <a:stretch>
            <a:fillRect/>
          </a:stretch>
        </p:blipFill>
        <p:spPr>
          <a:xfrm>
            <a:off x="8010525" y="0"/>
            <a:ext cx="1133475" cy="1114425"/>
          </a:xfrm>
          <a:prstGeom prst="rect">
            <a:avLst/>
          </a:prstGeom>
        </p:spPr>
      </p:pic>
      <p:pic>
        <p:nvPicPr>
          <p:cNvPr id="6" name="5 Imagen" descr="images.jpg"/>
          <p:cNvPicPr>
            <a:picLocks noChangeAspect="1"/>
          </p:cNvPicPr>
          <p:nvPr/>
        </p:nvPicPr>
        <p:blipFill>
          <a:blip r:embed="rId2"/>
          <a:stretch>
            <a:fillRect/>
          </a:stretch>
        </p:blipFill>
        <p:spPr>
          <a:xfrm>
            <a:off x="0" y="5743575"/>
            <a:ext cx="1133475" cy="1114425"/>
          </a:xfrm>
          <a:prstGeom prst="rect">
            <a:avLst/>
          </a:prstGeom>
        </p:spPr>
      </p:pic>
      <p:pic>
        <p:nvPicPr>
          <p:cNvPr id="7" name="6 Imagen" descr="images.jpg"/>
          <p:cNvPicPr>
            <a:picLocks noChangeAspect="1"/>
          </p:cNvPicPr>
          <p:nvPr/>
        </p:nvPicPr>
        <p:blipFill>
          <a:blip r:embed="rId2"/>
          <a:stretch>
            <a:fillRect/>
          </a:stretch>
        </p:blipFill>
        <p:spPr>
          <a:xfrm>
            <a:off x="8010525" y="5743575"/>
            <a:ext cx="1133475" cy="111442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pPr lvl="0"/>
            <a:r>
              <a:rPr lang="es-ES" sz="3200" b="1" dirty="0" smtClean="0"/>
              <a:t>ELECCIÓN DE LA LÁMPARA</a:t>
            </a:r>
            <a:endParaRPr lang="es-ES" sz="3200" b="1" dirty="0"/>
          </a:p>
        </p:txBody>
      </p:sp>
      <p:sp>
        <p:nvSpPr>
          <p:cNvPr id="3" name="2 Subtítulo"/>
          <p:cNvSpPr>
            <a:spLocks noGrp="1"/>
          </p:cNvSpPr>
          <p:nvPr>
            <p:ph type="subTitle" idx="1"/>
          </p:nvPr>
        </p:nvSpPr>
        <p:spPr>
          <a:xfrm>
            <a:off x="285720" y="1785926"/>
            <a:ext cx="8501122" cy="4286280"/>
          </a:xfrm>
        </p:spPr>
        <p:txBody>
          <a:bodyPr>
            <a:normAutofit fontScale="77500" lnSpcReduction="20000"/>
          </a:bodyPr>
          <a:lstStyle/>
          <a:p>
            <a:pPr algn="l"/>
            <a:r>
              <a:rPr lang="es-ES" sz="2400" b="1" dirty="0" smtClean="0">
                <a:solidFill>
                  <a:schemeClr val="tx1"/>
                </a:solidFill>
              </a:rPr>
              <a:t>Al tomar la decisión sobre la lámpara a utilizar, se deberá  hacer un análisis de la  situación  particular  para  la  cual  será  seleccionada  y  tener  en  cuenta  los siguientes elementos: </a:t>
            </a:r>
          </a:p>
          <a:p>
            <a:pPr algn="l"/>
            <a:endParaRPr lang="es-ES" sz="2400" b="1" dirty="0" smtClean="0">
              <a:solidFill>
                <a:schemeClr val="tx1"/>
              </a:solidFill>
            </a:endParaRPr>
          </a:p>
          <a:p>
            <a:pPr algn="l">
              <a:buFont typeface="Arial" pitchFamily="34" charset="0"/>
              <a:buChar char="•"/>
            </a:pPr>
            <a:r>
              <a:rPr lang="es-ES" sz="2400" b="1" dirty="0" smtClean="0">
                <a:solidFill>
                  <a:schemeClr val="tx1"/>
                </a:solidFill>
              </a:rPr>
              <a:t>            Tipo de distribución luminosa deseada	</a:t>
            </a:r>
          </a:p>
          <a:p>
            <a:pPr algn="l">
              <a:buFont typeface="Arial" pitchFamily="34" charset="0"/>
              <a:buChar char="•"/>
            </a:pPr>
            <a:r>
              <a:rPr lang="es-ES" sz="2400" b="1" dirty="0" smtClean="0">
                <a:solidFill>
                  <a:schemeClr val="tx1"/>
                </a:solidFill>
              </a:rPr>
              <a:t>            Consumo de energía </a:t>
            </a:r>
          </a:p>
          <a:p>
            <a:pPr algn="l">
              <a:buFont typeface="Arial" pitchFamily="34" charset="0"/>
              <a:buChar char="•"/>
            </a:pPr>
            <a:r>
              <a:rPr lang="es-ES" sz="2400" b="1" dirty="0" smtClean="0">
                <a:solidFill>
                  <a:schemeClr val="tx1"/>
                </a:solidFill>
              </a:rPr>
              <a:t>            Rendimiento de color               </a:t>
            </a:r>
          </a:p>
          <a:p>
            <a:pPr algn="l">
              <a:buFont typeface="Arial" pitchFamily="34" charset="0"/>
              <a:buChar char="•"/>
            </a:pPr>
            <a:r>
              <a:rPr lang="es-ES" sz="2400" b="1" dirty="0" smtClean="0">
                <a:solidFill>
                  <a:schemeClr val="tx1"/>
                </a:solidFill>
              </a:rPr>
              <a:t>            Temperatura de color </a:t>
            </a:r>
          </a:p>
          <a:p>
            <a:pPr algn="l"/>
            <a:endParaRPr lang="es-ES" sz="2400" b="1" dirty="0" smtClean="0">
              <a:solidFill>
                <a:schemeClr val="tx1"/>
              </a:solidFill>
            </a:endParaRPr>
          </a:p>
          <a:p>
            <a:pPr algn="l"/>
            <a:r>
              <a:rPr lang="es-ES" sz="2400" b="1" dirty="0" smtClean="0">
                <a:solidFill>
                  <a:schemeClr val="tx1"/>
                </a:solidFill>
              </a:rPr>
              <a:t>En términos generales,  el tipo de distribución luminosa  no depende solamente de  la  lámpara  sino  también  de  la  luminaria  que  la  contiene,  ya  que  ésta "modela"  el  flujo  luminoso  de  la  fuente  de  diversas  formas  según  cada necesidad. </a:t>
            </a:r>
          </a:p>
          <a:p>
            <a:pPr algn="l">
              <a:buFont typeface="Arial" pitchFamily="34" charset="0"/>
              <a:buChar char="•"/>
            </a:pPr>
            <a:endParaRPr lang="es-ES" sz="2400" dirty="0" smtClean="0"/>
          </a:p>
          <a:p>
            <a:pPr algn="l"/>
            <a:r>
              <a:rPr lang="es-ES" sz="2400" dirty="0" smtClean="0"/>
              <a:t>.</a:t>
            </a:r>
            <a:endParaRPr lang="es-ES" sz="2400" dirty="0"/>
          </a:p>
        </p:txBody>
      </p:sp>
      <p:pic>
        <p:nvPicPr>
          <p:cNvPr id="4" name="3 Imagen" descr="images.jpg"/>
          <p:cNvPicPr>
            <a:picLocks noChangeAspect="1"/>
          </p:cNvPicPr>
          <p:nvPr/>
        </p:nvPicPr>
        <p:blipFill>
          <a:blip r:embed="rId2"/>
          <a:stretch>
            <a:fillRect/>
          </a:stretch>
        </p:blipFill>
        <p:spPr>
          <a:xfrm>
            <a:off x="0" y="0"/>
            <a:ext cx="1133475" cy="1114425"/>
          </a:xfrm>
          <a:prstGeom prst="rect">
            <a:avLst/>
          </a:prstGeom>
        </p:spPr>
      </p:pic>
      <p:pic>
        <p:nvPicPr>
          <p:cNvPr id="5" name="4 Imagen" descr="images.jpg"/>
          <p:cNvPicPr>
            <a:picLocks noChangeAspect="1"/>
          </p:cNvPicPr>
          <p:nvPr/>
        </p:nvPicPr>
        <p:blipFill>
          <a:blip r:embed="rId2"/>
          <a:stretch>
            <a:fillRect/>
          </a:stretch>
        </p:blipFill>
        <p:spPr>
          <a:xfrm>
            <a:off x="8010525" y="0"/>
            <a:ext cx="1133475" cy="1114425"/>
          </a:xfrm>
          <a:prstGeom prst="rect">
            <a:avLst/>
          </a:prstGeom>
        </p:spPr>
      </p:pic>
      <p:pic>
        <p:nvPicPr>
          <p:cNvPr id="6" name="5 Imagen" descr="images.jpg"/>
          <p:cNvPicPr>
            <a:picLocks noChangeAspect="1"/>
          </p:cNvPicPr>
          <p:nvPr/>
        </p:nvPicPr>
        <p:blipFill>
          <a:blip r:embed="rId2"/>
          <a:stretch>
            <a:fillRect/>
          </a:stretch>
        </p:blipFill>
        <p:spPr>
          <a:xfrm>
            <a:off x="0" y="5743575"/>
            <a:ext cx="1133475" cy="1114425"/>
          </a:xfrm>
          <a:prstGeom prst="rect">
            <a:avLst/>
          </a:prstGeom>
        </p:spPr>
      </p:pic>
      <p:pic>
        <p:nvPicPr>
          <p:cNvPr id="7" name="6 Imagen" descr="images.jpg"/>
          <p:cNvPicPr>
            <a:picLocks noChangeAspect="1"/>
          </p:cNvPicPr>
          <p:nvPr/>
        </p:nvPicPr>
        <p:blipFill>
          <a:blip r:embed="rId2"/>
          <a:stretch>
            <a:fillRect/>
          </a:stretch>
        </p:blipFill>
        <p:spPr>
          <a:xfrm>
            <a:off x="8010525" y="5743575"/>
            <a:ext cx="1133475" cy="111442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pPr lvl="0"/>
            <a:r>
              <a:rPr lang="es-ES" sz="3200" b="1" dirty="0" smtClean="0"/>
              <a:t> ELECCIÓN DE LA ILUMINARIA</a:t>
            </a:r>
            <a:endParaRPr lang="es-ES" sz="3200" b="1" dirty="0"/>
          </a:p>
        </p:txBody>
      </p:sp>
      <p:sp>
        <p:nvSpPr>
          <p:cNvPr id="3" name="2 Subtítulo"/>
          <p:cNvSpPr>
            <a:spLocks noGrp="1"/>
          </p:cNvSpPr>
          <p:nvPr>
            <p:ph type="subTitle" idx="1"/>
          </p:nvPr>
        </p:nvSpPr>
        <p:spPr>
          <a:xfrm>
            <a:off x="285720" y="1785926"/>
            <a:ext cx="8501122" cy="4286280"/>
          </a:xfrm>
        </p:spPr>
        <p:txBody>
          <a:bodyPr>
            <a:normAutofit/>
          </a:bodyPr>
          <a:lstStyle/>
          <a:p>
            <a:pPr algn="l"/>
            <a:r>
              <a:rPr lang="es-ES" sz="2400" dirty="0" smtClean="0">
                <a:solidFill>
                  <a:schemeClr val="tx1"/>
                </a:solidFill>
              </a:rPr>
              <a:t>La elección de la luminaria implica algunas consideraciones: </a:t>
            </a:r>
          </a:p>
          <a:p>
            <a:pPr lvl="0" algn="l">
              <a:buFont typeface="Arial" pitchFamily="34" charset="0"/>
              <a:buChar char="•"/>
            </a:pPr>
            <a:r>
              <a:rPr lang="es-ES" sz="2400" dirty="0" smtClean="0">
                <a:solidFill>
                  <a:schemeClr val="tx1"/>
                </a:solidFill>
              </a:rPr>
              <a:t>	El tipo de distribución luminosa. </a:t>
            </a:r>
          </a:p>
          <a:p>
            <a:pPr lvl="0" algn="l">
              <a:buFont typeface="Arial" pitchFamily="34" charset="0"/>
              <a:buChar char="•"/>
            </a:pPr>
            <a:r>
              <a:rPr lang="es-ES" sz="2400" dirty="0" smtClean="0">
                <a:solidFill>
                  <a:schemeClr val="tx1"/>
                </a:solidFill>
              </a:rPr>
              <a:t>	La función que cumplirá dicha luminaria. </a:t>
            </a:r>
          </a:p>
          <a:p>
            <a:pPr lvl="0" algn="l">
              <a:buFont typeface="Arial" pitchFamily="34" charset="0"/>
              <a:buChar char="•"/>
            </a:pPr>
            <a:r>
              <a:rPr lang="es-ES" sz="2400" dirty="0" smtClean="0">
                <a:solidFill>
                  <a:schemeClr val="tx1"/>
                </a:solidFill>
              </a:rPr>
              <a:t>	El sistema de montaje (embutido, de pared, suspendida, etc.) </a:t>
            </a:r>
          </a:p>
          <a:p>
            <a:pPr algn="l">
              <a:buFont typeface="Arial" pitchFamily="34" charset="0"/>
              <a:buChar char="•"/>
            </a:pPr>
            <a:r>
              <a:rPr lang="es-ES" sz="2400" dirty="0" smtClean="0">
                <a:solidFill>
                  <a:schemeClr val="tx1"/>
                </a:solidFill>
              </a:rPr>
              <a:t>	La apariencia, el estilo y el costo</a:t>
            </a:r>
          </a:p>
          <a:p>
            <a:pPr algn="l"/>
            <a:r>
              <a:rPr lang="es-ES" sz="2400" dirty="0" smtClean="0">
                <a:solidFill>
                  <a:schemeClr val="tx1"/>
                </a:solidFill>
              </a:rPr>
              <a:t>Los sistemas  de  iluminación  para  el  hogar  son  variados  y dependen  en gran medida del estilo arquitectónico, del tipo de construcción, etc. </a:t>
            </a:r>
          </a:p>
          <a:p>
            <a:pPr algn="l"/>
            <a:endParaRPr lang="es-ES" sz="2400" dirty="0" smtClean="0">
              <a:solidFill>
                <a:schemeClr val="tx1"/>
              </a:solidFill>
            </a:endParaRPr>
          </a:p>
          <a:p>
            <a:pPr algn="l"/>
            <a:endParaRPr lang="es-ES" sz="2400" dirty="0">
              <a:solidFill>
                <a:schemeClr val="tx1"/>
              </a:solidFill>
            </a:endParaRPr>
          </a:p>
        </p:txBody>
      </p:sp>
      <p:pic>
        <p:nvPicPr>
          <p:cNvPr id="4" name="3 Imagen" descr="images.jpg"/>
          <p:cNvPicPr>
            <a:picLocks noChangeAspect="1"/>
          </p:cNvPicPr>
          <p:nvPr/>
        </p:nvPicPr>
        <p:blipFill>
          <a:blip r:embed="rId2"/>
          <a:stretch>
            <a:fillRect/>
          </a:stretch>
        </p:blipFill>
        <p:spPr>
          <a:xfrm>
            <a:off x="0" y="0"/>
            <a:ext cx="1133475" cy="1114425"/>
          </a:xfrm>
          <a:prstGeom prst="rect">
            <a:avLst/>
          </a:prstGeom>
        </p:spPr>
      </p:pic>
      <p:pic>
        <p:nvPicPr>
          <p:cNvPr id="5" name="4 Imagen" descr="images.jpg"/>
          <p:cNvPicPr>
            <a:picLocks noChangeAspect="1"/>
          </p:cNvPicPr>
          <p:nvPr/>
        </p:nvPicPr>
        <p:blipFill>
          <a:blip r:embed="rId2"/>
          <a:stretch>
            <a:fillRect/>
          </a:stretch>
        </p:blipFill>
        <p:spPr>
          <a:xfrm>
            <a:off x="8010525" y="0"/>
            <a:ext cx="1133475" cy="1114425"/>
          </a:xfrm>
          <a:prstGeom prst="rect">
            <a:avLst/>
          </a:prstGeom>
        </p:spPr>
      </p:pic>
      <p:pic>
        <p:nvPicPr>
          <p:cNvPr id="6" name="5 Imagen" descr="images.jpg"/>
          <p:cNvPicPr>
            <a:picLocks noChangeAspect="1"/>
          </p:cNvPicPr>
          <p:nvPr/>
        </p:nvPicPr>
        <p:blipFill>
          <a:blip r:embed="rId2"/>
          <a:stretch>
            <a:fillRect/>
          </a:stretch>
        </p:blipFill>
        <p:spPr>
          <a:xfrm>
            <a:off x="0" y="5743575"/>
            <a:ext cx="1133475" cy="1114425"/>
          </a:xfrm>
          <a:prstGeom prst="rect">
            <a:avLst/>
          </a:prstGeom>
        </p:spPr>
      </p:pic>
      <p:pic>
        <p:nvPicPr>
          <p:cNvPr id="7" name="6 Imagen" descr="images.jpg"/>
          <p:cNvPicPr>
            <a:picLocks noChangeAspect="1"/>
          </p:cNvPicPr>
          <p:nvPr/>
        </p:nvPicPr>
        <p:blipFill>
          <a:blip r:embed="rId2"/>
          <a:stretch>
            <a:fillRect/>
          </a:stretch>
        </p:blipFill>
        <p:spPr>
          <a:xfrm>
            <a:off x="8010525" y="5743575"/>
            <a:ext cx="1133475" cy="111442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dirty="0" smtClean="0"/>
              <a:t>INTRODUCCIÓN</a:t>
            </a:r>
            <a:endParaRPr lang="es-ES" sz="3200" dirty="0"/>
          </a:p>
        </p:txBody>
      </p:sp>
      <p:sp>
        <p:nvSpPr>
          <p:cNvPr id="3" name="2 Subtítulo"/>
          <p:cNvSpPr>
            <a:spLocks noGrp="1"/>
          </p:cNvSpPr>
          <p:nvPr>
            <p:ph type="subTitle" idx="1"/>
          </p:nvPr>
        </p:nvSpPr>
        <p:spPr>
          <a:xfrm>
            <a:off x="285720" y="1785926"/>
            <a:ext cx="8501122" cy="4286280"/>
          </a:xfrm>
        </p:spPr>
        <p:txBody>
          <a:bodyPr>
            <a:normAutofit fontScale="92500" lnSpcReduction="20000"/>
          </a:bodyPr>
          <a:lstStyle/>
          <a:p>
            <a:pPr lvl="0" algn="l"/>
            <a:r>
              <a:rPr lang="es-ES" dirty="0" smtClean="0">
                <a:solidFill>
                  <a:schemeClr val="tx1"/>
                </a:solidFill>
              </a:rPr>
              <a:t>En la actualidad se a logrado ir de mano con la tecnología en donde se a logrado que la adaptemos a nuestros hogares, no solo a estos también a edificios </a:t>
            </a:r>
            <a:r>
              <a:rPr lang="es-ES" dirty="0" smtClean="0">
                <a:solidFill>
                  <a:schemeClr val="tx1"/>
                </a:solidFill>
              </a:rPr>
              <a:t>con el fin </a:t>
            </a:r>
            <a:r>
              <a:rPr lang="es-ES" dirty="0" smtClean="0">
                <a:solidFill>
                  <a:schemeClr val="tx1"/>
                </a:solidFill>
              </a:rPr>
              <a:t>aumentar, La Seguridad, El Confort, Los Servicios Multimedia, El </a:t>
            </a:r>
            <a:r>
              <a:rPr lang="es-ES" dirty="0" smtClean="0">
                <a:solidFill>
                  <a:schemeClr val="tx1"/>
                </a:solidFill>
              </a:rPr>
              <a:t>Uso del Diseño </a:t>
            </a:r>
            <a:r>
              <a:rPr lang="es-ES" dirty="0" smtClean="0">
                <a:solidFill>
                  <a:schemeClr val="tx1"/>
                </a:solidFill>
              </a:rPr>
              <a:t>Bioclimático, </a:t>
            </a:r>
            <a:endParaRPr lang="es-ES" dirty="0" smtClean="0">
              <a:solidFill>
                <a:schemeClr val="tx1"/>
              </a:solidFill>
            </a:endParaRPr>
          </a:p>
          <a:p>
            <a:pPr lvl="0" algn="l"/>
            <a:r>
              <a:rPr lang="es-ES" dirty="0" smtClean="0">
                <a:solidFill>
                  <a:schemeClr val="tx1"/>
                </a:solidFill>
              </a:rPr>
              <a:t>El Ahorro </a:t>
            </a:r>
            <a:r>
              <a:rPr lang="es-ES" dirty="0" smtClean="0">
                <a:solidFill>
                  <a:schemeClr val="tx1"/>
                </a:solidFill>
              </a:rPr>
              <a:t>Energético y mucho mas……..etc.</a:t>
            </a:r>
            <a:endParaRPr lang="es-ES" dirty="0" smtClean="0">
              <a:solidFill>
                <a:schemeClr val="tx1"/>
              </a:solidFill>
            </a:endParaRPr>
          </a:p>
          <a:p>
            <a:pPr algn="l"/>
            <a:endParaRPr lang="es-ES" dirty="0" smtClean="0">
              <a:solidFill>
                <a:schemeClr val="tx1"/>
              </a:solidFill>
            </a:endParaRPr>
          </a:p>
          <a:p>
            <a:pPr algn="just"/>
            <a:endParaRPr lang="es-ES" dirty="0" smtClean="0">
              <a:solidFill>
                <a:schemeClr val="tx1"/>
              </a:solidFill>
            </a:endParaRPr>
          </a:p>
          <a:p>
            <a:endParaRPr lang="es-ES" dirty="0" smtClean="0">
              <a:solidFill>
                <a:schemeClr val="tx1"/>
              </a:solidFill>
            </a:endParaRPr>
          </a:p>
          <a:p>
            <a:pPr algn="l"/>
            <a:r>
              <a:rPr lang="es-ES" dirty="0" smtClean="0">
                <a:solidFill>
                  <a:schemeClr val="tx1"/>
                </a:solidFill>
              </a:rPr>
              <a:t> </a:t>
            </a:r>
            <a:endParaRPr lang="es-ES" dirty="0" smtClean="0">
              <a:solidFill>
                <a:schemeClr val="tx1"/>
              </a:solidFill>
            </a:endParaRPr>
          </a:p>
          <a:p>
            <a:endParaRPr lang="es-ES" dirty="0">
              <a:solidFill>
                <a:schemeClr val="tx1"/>
              </a:solidFill>
            </a:endParaRPr>
          </a:p>
        </p:txBody>
      </p:sp>
      <p:pic>
        <p:nvPicPr>
          <p:cNvPr id="4" name="3 Imagen" descr="images.jpg"/>
          <p:cNvPicPr>
            <a:picLocks noChangeAspect="1"/>
          </p:cNvPicPr>
          <p:nvPr/>
        </p:nvPicPr>
        <p:blipFill>
          <a:blip r:embed="rId2"/>
          <a:stretch>
            <a:fillRect/>
          </a:stretch>
        </p:blipFill>
        <p:spPr>
          <a:xfrm>
            <a:off x="0" y="0"/>
            <a:ext cx="1133475" cy="1114425"/>
          </a:xfrm>
          <a:prstGeom prst="rect">
            <a:avLst/>
          </a:prstGeom>
        </p:spPr>
      </p:pic>
      <p:pic>
        <p:nvPicPr>
          <p:cNvPr id="5" name="4 Imagen" descr="images.jpg"/>
          <p:cNvPicPr>
            <a:picLocks noChangeAspect="1"/>
          </p:cNvPicPr>
          <p:nvPr/>
        </p:nvPicPr>
        <p:blipFill>
          <a:blip r:embed="rId2"/>
          <a:stretch>
            <a:fillRect/>
          </a:stretch>
        </p:blipFill>
        <p:spPr>
          <a:xfrm>
            <a:off x="8010525" y="0"/>
            <a:ext cx="1133475" cy="111442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pPr lvl="0"/>
            <a:r>
              <a:rPr lang="es-ES" sz="3200" b="1" dirty="0" smtClean="0"/>
              <a:t> ELECCIÓN DEL SISTEMA DE CONTROL</a:t>
            </a:r>
            <a:endParaRPr lang="es-ES" sz="3200" b="1" dirty="0"/>
          </a:p>
        </p:txBody>
      </p:sp>
      <p:sp>
        <p:nvSpPr>
          <p:cNvPr id="3" name="2 Subtítulo"/>
          <p:cNvSpPr>
            <a:spLocks noGrp="1"/>
          </p:cNvSpPr>
          <p:nvPr>
            <p:ph type="subTitle" idx="1"/>
          </p:nvPr>
        </p:nvSpPr>
        <p:spPr>
          <a:xfrm>
            <a:off x="285720" y="1785926"/>
            <a:ext cx="8501122" cy="4286280"/>
          </a:xfrm>
        </p:spPr>
        <p:txBody>
          <a:bodyPr>
            <a:normAutofit/>
          </a:bodyPr>
          <a:lstStyle/>
          <a:p>
            <a:pPr algn="l"/>
            <a:r>
              <a:rPr lang="es-ES" sz="2400" dirty="0" smtClean="0">
                <a:solidFill>
                  <a:schemeClr val="tx1"/>
                </a:solidFill>
              </a:rPr>
              <a:t>Al  mencionar  al  sistema  de  control  se  hace  alusión  a  los  variadores  de  flujo luminoso o </a:t>
            </a:r>
            <a:r>
              <a:rPr lang="es-ES" sz="2400" dirty="0" err="1" smtClean="0">
                <a:solidFill>
                  <a:schemeClr val="tx1"/>
                </a:solidFill>
              </a:rPr>
              <a:t>dimmers</a:t>
            </a:r>
            <a:r>
              <a:rPr lang="es-ES" sz="2400" dirty="0" smtClean="0">
                <a:solidFill>
                  <a:schemeClr val="tx1"/>
                </a:solidFill>
              </a:rPr>
              <a:t>. Estos elementos cumple  la función de "modificar" el nivel de  iluminación  pudiendo  variarlo  entre  máximo  y  mínimo  a  voluntad  o  bien apagar todo el sistema. </a:t>
            </a:r>
          </a:p>
          <a:p>
            <a:pPr algn="l"/>
            <a:r>
              <a:rPr lang="es-ES" sz="2400" dirty="0" smtClean="0">
                <a:solidFill>
                  <a:schemeClr val="tx1"/>
                </a:solidFill>
              </a:rPr>
              <a:t>Estos accesorios van desde el </a:t>
            </a:r>
            <a:r>
              <a:rPr lang="es-ES" sz="2400" dirty="0" err="1" smtClean="0">
                <a:solidFill>
                  <a:schemeClr val="tx1"/>
                </a:solidFill>
              </a:rPr>
              <a:t>dimmer</a:t>
            </a:r>
            <a:r>
              <a:rPr lang="es-ES" sz="2400" dirty="0" smtClean="0">
                <a:solidFill>
                  <a:schemeClr val="tx1"/>
                </a:solidFill>
              </a:rPr>
              <a:t> más económico; capaz de instalar en la caja del interruptor o llave de luz convencional hasta el más sofisticado sistema programable comandado por señal infrarroja. </a:t>
            </a:r>
          </a:p>
          <a:p>
            <a:pPr algn="l"/>
            <a:endParaRPr lang="es-ES" sz="2400" dirty="0" smtClean="0">
              <a:solidFill>
                <a:schemeClr val="tx1"/>
              </a:solidFill>
            </a:endParaRPr>
          </a:p>
          <a:p>
            <a:pPr algn="l"/>
            <a:endParaRPr lang="es-ES" sz="2400" dirty="0">
              <a:solidFill>
                <a:schemeClr val="tx1"/>
              </a:solidFill>
            </a:endParaRPr>
          </a:p>
        </p:txBody>
      </p:sp>
      <p:pic>
        <p:nvPicPr>
          <p:cNvPr id="4" name="3 Imagen" descr="images.jpg"/>
          <p:cNvPicPr>
            <a:picLocks noChangeAspect="1"/>
          </p:cNvPicPr>
          <p:nvPr/>
        </p:nvPicPr>
        <p:blipFill>
          <a:blip r:embed="rId2"/>
          <a:stretch>
            <a:fillRect/>
          </a:stretch>
        </p:blipFill>
        <p:spPr>
          <a:xfrm>
            <a:off x="0" y="0"/>
            <a:ext cx="1133475" cy="1114425"/>
          </a:xfrm>
          <a:prstGeom prst="rect">
            <a:avLst/>
          </a:prstGeom>
        </p:spPr>
      </p:pic>
      <p:pic>
        <p:nvPicPr>
          <p:cNvPr id="5" name="4 Imagen" descr="images.jpg"/>
          <p:cNvPicPr>
            <a:picLocks noChangeAspect="1"/>
          </p:cNvPicPr>
          <p:nvPr/>
        </p:nvPicPr>
        <p:blipFill>
          <a:blip r:embed="rId2"/>
          <a:stretch>
            <a:fillRect/>
          </a:stretch>
        </p:blipFill>
        <p:spPr>
          <a:xfrm>
            <a:off x="8010525" y="0"/>
            <a:ext cx="1133475" cy="1114425"/>
          </a:xfrm>
          <a:prstGeom prst="rect">
            <a:avLst/>
          </a:prstGeom>
        </p:spPr>
      </p:pic>
      <p:pic>
        <p:nvPicPr>
          <p:cNvPr id="6" name="5 Imagen" descr="images.jpg"/>
          <p:cNvPicPr>
            <a:picLocks noChangeAspect="1"/>
          </p:cNvPicPr>
          <p:nvPr/>
        </p:nvPicPr>
        <p:blipFill>
          <a:blip r:embed="rId2"/>
          <a:stretch>
            <a:fillRect/>
          </a:stretch>
        </p:blipFill>
        <p:spPr>
          <a:xfrm>
            <a:off x="0" y="5743575"/>
            <a:ext cx="1133475" cy="1114425"/>
          </a:xfrm>
          <a:prstGeom prst="rect">
            <a:avLst/>
          </a:prstGeom>
        </p:spPr>
      </p:pic>
      <p:pic>
        <p:nvPicPr>
          <p:cNvPr id="7" name="6 Imagen" descr="images.jpg"/>
          <p:cNvPicPr>
            <a:picLocks noChangeAspect="1"/>
          </p:cNvPicPr>
          <p:nvPr/>
        </p:nvPicPr>
        <p:blipFill>
          <a:blip r:embed="rId2"/>
          <a:stretch>
            <a:fillRect/>
          </a:stretch>
        </p:blipFill>
        <p:spPr>
          <a:xfrm>
            <a:off x="8010525" y="5743575"/>
            <a:ext cx="1133475" cy="111442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pPr lvl="0"/>
            <a:r>
              <a:rPr lang="es-ES" sz="3200" b="1" dirty="0" smtClean="0"/>
              <a:t> LÁMPARAS</a:t>
            </a:r>
            <a:endParaRPr lang="es-ES" sz="3200" b="1" dirty="0"/>
          </a:p>
        </p:txBody>
      </p:sp>
      <p:sp>
        <p:nvSpPr>
          <p:cNvPr id="3" name="2 Subtítulo"/>
          <p:cNvSpPr>
            <a:spLocks noGrp="1"/>
          </p:cNvSpPr>
          <p:nvPr>
            <p:ph type="subTitle" idx="1"/>
          </p:nvPr>
        </p:nvSpPr>
        <p:spPr>
          <a:xfrm>
            <a:off x="285720" y="1785926"/>
            <a:ext cx="8501122" cy="4286280"/>
          </a:xfrm>
        </p:spPr>
        <p:txBody>
          <a:bodyPr>
            <a:normAutofit/>
          </a:bodyPr>
          <a:lstStyle/>
          <a:p>
            <a:pPr algn="l"/>
            <a:r>
              <a:rPr lang="es-ES" sz="2400" dirty="0" smtClean="0">
                <a:solidFill>
                  <a:schemeClr val="tx1"/>
                </a:solidFill>
              </a:rPr>
              <a:t>Una  lámpara  es  un  convertidor  de  energía,  su  principal  propósito  es  la transformación  de  energía  eléctrica  en  radiación  electromagnética  visible.</a:t>
            </a:r>
          </a:p>
          <a:p>
            <a:pPr algn="l">
              <a:buFont typeface="Arial" pitchFamily="34" charset="0"/>
              <a:buChar char="•"/>
            </a:pPr>
            <a:r>
              <a:rPr lang="es-ES" sz="2400" dirty="0" smtClean="0">
                <a:solidFill>
                  <a:schemeClr val="tx1"/>
                </a:solidFill>
              </a:rPr>
              <a:t>	LÁMPARAS INCANDENCENTES</a:t>
            </a:r>
          </a:p>
          <a:p>
            <a:pPr algn="l">
              <a:buFont typeface="Arial" pitchFamily="34" charset="0"/>
              <a:buChar char="•"/>
            </a:pPr>
            <a:r>
              <a:rPr lang="es-ES" sz="2400" dirty="0" smtClean="0">
                <a:solidFill>
                  <a:schemeClr val="tx1"/>
                </a:solidFill>
              </a:rPr>
              <a:t>	LÁMPARAS DE DESCARGA:</a:t>
            </a:r>
          </a:p>
          <a:p>
            <a:pPr lvl="2" algn="l">
              <a:buFont typeface="Courier New" pitchFamily="49" charset="0"/>
              <a:buChar char="o"/>
            </a:pPr>
            <a:r>
              <a:rPr lang="es-ES" sz="1600" dirty="0" smtClean="0">
                <a:solidFill>
                  <a:schemeClr val="tx1"/>
                </a:solidFill>
              </a:rPr>
              <a:t>	</a:t>
            </a:r>
            <a:r>
              <a:rPr lang="es-ES" dirty="0" smtClean="0"/>
              <a:t> </a:t>
            </a:r>
            <a:r>
              <a:rPr lang="es-ES" dirty="0" smtClean="0">
                <a:solidFill>
                  <a:schemeClr val="tx1"/>
                </a:solidFill>
              </a:rPr>
              <a:t>Lámparas Halógenas  </a:t>
            </a:r>
          </a:p>
          <a:p>
            <a:pPr lvl="2" algn="l">
              <a:buFont typeface="Courier New" pitchFamily="49" charset="0"/>
              <a:buChar char="o"/>
            </a:pPr>
            <a:r>
              <a:rPr lang="es-ES" dirty="0" smtClean="0">
                <a:solidFill>
                  <a:schemeClr val="tx1"/>
                </a:solidFill>
              </a:rPr>
              <a:t>	 La lámpara de descarga de alta intensidad   </a:t>
            </a:r>
          </a:p>
          <a:p>
            <a:pPr lvl="2" algn="l">
              <a:buFont typeface="Courier New" pitchFamily="49" charset="0"/>
              <a:buChar char="o"/>
            </a:pPr>
            <a:r>
              <a:rPr lang="es-ES" dirty="0" smtClean="0">
                <a:solidFill>
                  <a:schemeClr val="tx1"/>
                </a:solidFill>
              </a:rPr>
              <a:t>	 Lámparas de Sodio de Alta Presión  </a:t>
            </a:r>
          </a:p>
          <a:p>
            <a:pPr lvl="2" algn="l">
              <a:buFont typeface="Courier New" pitchFamily="49" charset="0"/>
              <a:buChar char="o"/>
            </a:pPr>
            <a:r>
              <a:rPr lang="es-ES" dirty="0" smtClean="0">
                <a:solidFill>
                  <a:schemeClr val="tx1"/>
                </a:solidFill>
              </a:rPr>
              <a:t>	Lámparas de Vapor de Mercurio  </a:t>
            </a:r>
          </a:p>
          <a:p>
            <a:pPr lvl="2" algn="l">
              <a:buFont typeface="Courier New" pitchFamily="49" charset="0"/>
              <a:buChar char="o"/>
            </a:pPr>
            <a:r>
              <a:rPr lang="es-ES" dirty="0" smtClean="0">
                <a:solidFill>
                  <a:schemeClr val="tx1"/>
                </a:solidFill>
              </a:rPr>
              <a:t>	Lámparas Fluorescentes Compactas  </a:t>
            </a:r>
          </a:p>
          <a:p>
            <a:pPr algn="l"/>
            <a:endParaRPr lang="es-ES" sz="2400" dirty="0">
              <a:solidFill>
                <a:schemeClr val="tx1"/>
              </a:solidFill>
            </a:endParaRPr>
          </a:p>
        </p:txBody>
      </p:sp>
      <p:pic>
        <p:nvPicPr>
          <p:cNvPr id="4" name="3 Imagen" descr="images.jpg"/>
          <p:cNvPicPr>
            <a:picLocks noChangeAspect="1"/>
          </p:cNvPicPr>
          <p:nvPr/>
        </p:nvPicPr>
        <p:blipFill>
          <a:blip r:embed="rId2"/>
          <a:stretch>
            <a:fillRect/>
          </a:stretch>
        </p:blipFill>
        <p:spPr>
          <a:xfrm>
            <a:off x="0" y="0"/>
            <a:ext cx="1133475" cy="1114425"/>
          </a:xfrm>
          <a:prstGeom prst="rect">
            <a:avLst/>
          </a:prstGeom>
        </p:spPr>
      </p:pic>
      <p:pic>
        <p:nvPicPr>
          <p:cNvPr id="5" name="4 Imagen" descr="images.jpg"/>
          <p:cNvPicPr>
            <a:picLocks noChangeAspect="1"/>
          </p:cNvPicPr>
          <p:nvPr/>
        </p:nvPicPr>
        <p:blipFill>
          <a:blip r:embed="rId2"/>
          <a:stretch>
            <a:fillRect/>
          </a:stretch>
        </p:blipFill>
        <p:spPr>
          <a:xfrm>
            <a:off x="8010525" y="0"/>
            <a:ext cx="1133475" cy="1114425"/>
          </a:xfrm>
          <a:prstGeom prst="rect">
            <a:avLst/>
          </a:prstGeom>
        </p:spPr>
      </p:pic>
      <p:pic>
        <p:nvPicPr>
          <p:cNvPr id="6" name="5 Imagen" descr="images.jpg"/>
          <p:cNvPicPr>
            <a:picLocks noChangeAspect="1"/>
          </p:cNvPicPr>
          <p:nvPr/>
        </p:nvPicPr>
        <p:blipFill>
          <a:blip r:embed="rId2"/>
          <a:stretch>
            <a:fillRect/>
          </a:stretch>
        </p:blipFill>
        <p:spPr>
          <a:xfrm>
            <a:off x="0" y="5743575"/>
            <a:ext cx="1133475" cy="1114425"/>
          </a:xfrm>
          <a:prstGeom prst="rect">
            <a:avLst/>
          </a:prstGeom>
        </p:spPr>
      </p:pic>
      <p:pic>
        <p:nvPicPr>
          <p:cNvPr id="7" name="6 Imagen" descr="images.jpg"/>
          <p:cNvPicPr>
            <a:picLocks noChangeAspect="1"/>
          </p:cNvPicPr>
          <p:nvPr/>
        </p:nvPicPr>
        <p:blipFill>
          <a:blip r:embed="rId2"/>
          <a:stretch>
            <a:fillRect/>
          </a:stretch>
        </p:blipFill>
        <p:spPr>
          <a:xfrm>
            <a:off x="8010525" y="5743575"/>
            <a:ext cx="1133475" cy="111442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pPr lvl="0"/>
            <a:r>
              <a:rPr lang="es-ES" sz="3200" dirty="0" smtClean="0"/>
              <a:t>Lámparas fluorescentes</a:t>
            </a:r>
            <a:endParaRPr lang="es-ES" sz="3200" b="1" dirty="0"/>
          </a:p>
        </p:txBody>
      </p:sp>
      <p:sp>
        <p:nvSpPr>
          <p:cNvPr id="3" name="2 Subtítulo"/>
          <p:cNvSpPr>
            <a:spLocks noGrp="1"/>
          </p:cNvSpPr>
          <p:nvPr>
            <p:ph type="subTitle" idx="1"/>
          </p:nvPr>
        </p:nvSpPr>
        <p:spPr>
          <a:xfrm>
            <a:off x="285720" y="1785926"/>
            <a:ext cx="8501122" cy="4286280"/>
          </a:xfrm>
        </p:spPr>
        <p:txBody>
          <a:bodyPr>
            <a:normAutofit/>
          </a:bodyPr>
          <a:lstStyle/>
          <a:p>
            <a:pPr algn="just"/>
            <a:r>
              <a:rPr lang="es-ES" sz="2400" dirty="0" smtClean="0">
                <a:solidFill>
                  <a:schemeClr val="tx1"/>
                </a:solidFill>
              </a:rPr>
              <a:t>Las lámparas fluorescentes alimentadas en alta frecuencia permiten regular su flujo luminoso entre márgenes muy amplios (del 1 al 100% del flujo nominal de la  lámpara),  con  la  consecuente  reducción  de  consumo  en  potencia  total  del sistema. Se obtiene así una adaptación del nivel de iluminación acorde con las necesidades reales de cada  instalación y en  cada momento.</a:t>
            </a:r>
            <a:endParaRPr lang="es-ES" sz="2400" dirty="0">
              <a:solidFill>
                <a:schemeClr val="tx1"/>
              </a:solidFill>
            </a:endParaRPr>
          </a:p>
        </p:txBody>
      </p:sp>
      <p:pic>
        <p:nvPicPr>
          <p:cNvPr id="4" name="3 Imagen" descr="images.jpg"/>
          <p:cNvPicPr>
            <a:picLocks noChangeAspect="1"/>
          </p:cNvPicPr>
          <p:nvPr/>
        </p:nvPicPr>
        <p:blipFill>
          <a:blip r:embed="rId2"/>
          <a:stretch>
            <a:fillRect/>
          </a:stretch>
        </p:blipFill>
        <p:spPr>
          <a:xfrm>
            <a:off x="0" y="0"/>
            <a:ext cx="1133475" cy="1114425"/>
          </a:xfrm>
          <a:prstGeom prst="rect">
            <a:avLst/>
          </a:prstGeom>
        </p:spPr>
      </p:pic>
      <p:pic>
        <p:nvPicPr>
          <p:cNvPr id="5" name="4 Imagen" descr="images.jpg"/>
          <p:cNvPicPr>
            <a:picLocks noChangeAspect="1"/>
          </p:cNvPicPr>
          <p:nvPr/>
        </p:nvPicPr>
        <p:blipFill>
          <a:blip r:embed="rId2"/>
          <a:stretch>
            <a:fillRect/>
          </a:stretch>
        </p:blipFill>
        <p:spPr>
          <a:xfrm>
            <a:off x="8010525" y="0"/>
            <a:ext cx="1133475" cy="1114425"/>
          </a:xfrm>
          <a:prstGeom prst="rect">
            <a:avLst/>
          </a:prstGeom>
        </p:spPr>
      </p:pic>
      <p:pic>
        <p:nvPicPr>
          <p:cNvPr id="6" name="5 Imagen" descr="images.jpg"/>
          <p:cNvPicPr>
            <a:picLocks noChangeAspect="1"/>
          </p:cNvPicPr>
          <p:nvPr/>
        </p:nvPicPr>
        <p:blipFill>
          <a:blip r:embed="rId2"/>
          <a:stretch>
            <a:fillRect/>
          </a:stretch>
        </p:blipFill>
        <p:spPr>
          <a:xfrm>
            <a:off x="0" y="5743575"/>
            <a:ext cx="1133475" cy="1114425"/>
          </a:xfrm>
          <a:prstGeom prst="rect">
            <a:avLst/>
          </a:prstGeom>
        </p:spPr>
      </p:pic>
      <p:pic>
        <p:nvPicPr>
          <p:cNvPr id="7" name="6 Imagen" descr="images.jpg"/>
          <p:cNvPicPr>
            <a:picLocks noChangeAspect="1"/>
          </p:cNvPicPr>
          <p:nvPr/>
        </p:nvPicPr>
        <p:blipFill>
          <a:blip r:embed="rId2"/>
          <a:stretch>
            <a:fillRect/>
          </a:stretch>
        </p:blipFill>
        <p:spPr>
          <a:xfrm>
            <a:off x="8010525" y="5743575"/>
            <a:ext cx="1133475" cy="111442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pPr lvl="0"/>
            <a:r>
              <a:rPr lang="es-ES" sz="3200" b="1" dirty="0" smtClean="0"/>
              <a:t>REGULACIÓN DEL NIVEL LUMINOSO</a:t>
            </a:r>
            <a:endParaRPr lang="es-ES" sz="3200" b="1" dirty="0"/>
          </a:p>
        </p:txBody>
      </p:sp>
      <p:sp>
        <p:nvSpPr>
          <p:cNvPr id="3" name="2 Subtítulo"/>
          <p:cNvSpPr>
            <a:spLocks noGrp="1"/>
          </p:cNvSpPr>
          <p:nvPr>
            <p:ph type="subTitle" idx="1"/>
          </p:nvPr>
        </p:nvSpPr>
        <p:spPr>
          <a:xfrm>
            <a:off x="285720" y="1785926"/>
            <a:ext cx="8501122" cy="4286280"/>
          </a:xfrm>
        </p:spPr>
        <p:txBody>
          <a:bodyPr>
            <a:normAutofit/>
          </a:bodyPr>
          <a:lstStyle/>
          <a:p>
            <a:pPr algn="just"/>
            <a:r>
              <a:rPr lang="es-ES" sz="2400" dirty="0" smtClean="0">
                <a:solidFill>
                  <a:schemeClr val="tx1"/>
                </a:solidFill>
              </a:rPr>
              <a:t>REGULACIÓN ANALÓGICA:</a:t>
            </a:r>
          </a:p>
          <a:p>
            <a:pPr algn="just"/>
            <a:r>
              <a:rPr lang="es-ES" sz="2400" dirty="0" smtClean="0">
                <a:solidFill>
                  <a:schemeClr val="tx1"/>
                </a:solidFill>
              </a:rPr>
              <a:t>Nos permite el control del flujo luminoso entre el 1 y el 100% mediante una línea de control de tensión continua de 1 a 10V.</a:t>
            </a:r>
          </a:p>
          <a:p>
            <a:pPr algn="just"/>
            <a:r>
              <a:rPr lang="es-ES" sz="2400" dirty="0" smtClean="0">
                <a:solidFill>
                  <a:schemeClr val="tx1"/>
                </a:solidFill>
              </a:rPr>
              <a:t>Deberemos disponer de balastos electrónicos regulables para esta opción, además de los accesorios precisos para cada instalación.</a:t>
            </a:r>
          </a:p>
          <a:p>
            <a:pPr algn="just"/>
            <a:r>
              <a:rPr lang="es-ES" sz="2400" dirty="0" smtClean="0">
                <a:solidFill>
                  <a:schemeClr val="tx1"/>
                </a:solidFill>
              </a:rPr>
              <a:t>Los accesorios básicos son el potenciómetro, para controlar manualmente la señal de regulación del balasto, el amplificador para amplificar la señal del potenciómetro en el caso de regular grupos de balastos o la fotocélula para controlar automáticamente el nivel deseado.</a:t>
            </a:r>
          </a:p>
          <a:p>
            <a:pPr algn="just"/>
            <a:endParaRPr lang="es-ES" sz="2400" dirty="0">
              <a:solidFill>
                <a:schemeClr val="tx1"/>
              </a:solidFill>
            </a:endParaRPr>
          </a:p>
        </p:txBody>
      </p:sp>
      <p:pic>
        <p:nvPicPr>
          <p:cNvPr id="4" name="3 Imagen" descr="images.jpg"/>
          <p:cNvPicPr>
            <a:picLocks noChangeAspect="1"/>
          </p:cNvPicPr>
          <p:nvPr/>
        </p:nvPicPr>
        <p:blipFill>
          <a:blip r:embed="rId2"/>
          <a:stretch>
            <a:fillRect/>
          </a:stretch>
        </p:blipFill>
        <p:spPr>
          <a:xfrm>
            <a:off x="0" y="0"/>
            <a:ext cx="1133475" cy="1114425"/>
          </a:xfrm>
          <a:prstGeom prst="rect">
            <a:avLst/>
          </a:prstGeom>
        </p:spPr>
      </p:pic>
      <p:pic>
        <p:nvPicPr>
          <p:cNvPr id="5" name="4 Imagen" descr="images.jpg"/>
          <p:cNvPicPr>
            <a:picLocks noChangeAspect="1"/>
          </p:cNvPicPr>
          <p:nvPr/>
        </p:nvPicPr>
        <p:blipFill>
          <a:blip r:embed="rId2"/>
          <a:stretch>
            <a:fillRect/>
          </a:stretch>
        </p:blipFill>
        <p:spPr>
          <a:xfrm>
            <a:off x="8010525" y="0"/>
            <a:ext cx="1133475" cy="1114425"/>
          </a:xfrm>
          <a:prstGeom prst="rect">
            <a:avLst/>
          </a:prstGeom>
        </p:spPr>
      </p:pic>
      <p:pic>
        <p:nvPicPr>
          <p:cNvPr id="6" name="5 Imagen" descr="images.jpg"/>
          <p:cNvPicPr>
            <a:picLocks noChangeAspect="1"/>
          </p:cNvPicPr>
          <p:nvPr/>
        </p:nvPicPr>
        <p:blipFill>
          <a:blip r:embed="rId2"/>
          <a:stretch>
            <a:fillRect/>
          </a:stretch>
        </p:blipFill>
        <p:spPr>
          <a:xfrm>
            <a:off x="0" y="5743575"/>
            <a:ext cx="1133475" cy="1114425"/>
          </a:xfrm>
          <a:prstGeom prst="rect">
            <a:avLst/>
          </a:prstGeom>
        </p:spPr>
      </p:pic>
      <p:pic>
        <p:nvPicPr>
          <p:cNvPr id="7" name="6 Imagen" descr="images.jpg"/>
          <p:cNvPicPr>
            <a:picLocks noChangeAspect="1"/>
          </p:cNvPicPr>
          <p:nvPr/>
        </p:nvPicPr>
        <p:blipFill>
          <a:blip r:embed="rId2"/>
          <a:stretch>
            <a:fillRect/>
          </a:stretch>
        </p:blipFill>
        <p:spPr>
          <a:xfrm>
            <a:off x="8010525" y="5743575"/>
            <a:ext cx="1133475" cy="111442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pPr lvl="0"/>
            <a:r>
              <a:rPr lang="es-ES" sz="3200" b="1" dirty="0" smtClean="0"/>
              <a:t>REGULACIÓN DEL NIVEL LUMINOSO</a:t>
            </a:r>
            <a:endParaRPr lang="es-ES" sz="3200" b="1" dirty="0"/>
          </a:p>
        </p:txBody>
      </p:sp>
      <p:sp>
        <p:nvSpPr>
          <p:cNvPr id="3" name="2 Subtítulo"/>
          <p:cNvSpPr>
            <a:spLocks noGrp="1"/>
          </p:cNvSpPr>
          <p:nvPr>
            <p:ph type="subTitle" idx="1"/>
          </p:nvPr>
        </p:nvSpPr>
        <p:spPr>
          <a:xfrm>
            <a:off x="285720" y="1785926"/>
            <a:ext cx="8501122" cy="4286280"/>
          </a:xfrm>
        </p:spPr>
        <p:txBody>
          <a:bodyPr>
            <a:normAutofit fontScale="92500" lnSpcReduction="20000"/>
          </a:bodyPr>
          <a:lstStyle/>
          <a:p>
            <a:pPr algn="l"/>
            <a:r>
              <a:rPr lang="es-ES" sz="2400" b="1" dirty="0" smtClean="0">
                <a:solidFill>
                  <a:schemeClr val="tx1"/>
                </a:solidFill>
              </a:rPr>
              <a:t>REGULACIÓN DIGITAL</a:t>
            </a:r>
            <a:r>
              <a:rPr lang="es-ES" sz="2400" dirty="0" smtClean="0">
                <a:solidFill>
                  <a:schemeClr val="tx1"/>
                </a:solidFill>
              </a:rPr>
              <a:t>:</a:t>
            </a:r>
          </a:p>
          <a:p>
            <a:pPr algn="l"/>
            <a:r>
              <a:rPr lang="es-ES" sz="2400" dirty="0" smtClean="0">
                <a:solidFill>
                  <a:schemeClr val="tx1"/>
                </a:solidFill>
              </a:rPr>
              <a:t>Permite el control del flujo luminoso entre el 1 y el 100% mediante una línea de control  con  transmisión  de  señales  digitales.  Se  deberá  disponer  de  balastos electrónicos  regulables  para  esta  opción,  además  de  los  accesorios  precisos para  cada  instalación.  El  protocolo  de  comunicación  más  extendido  por  los principales fabricantes es el sistema denominado DALI. </a:t>
            </a:r>
          </a:p>
          <a:p>
            <a:pPr algn="l"/>
            <a:r>
              <a:rPr lang="es-ES" sz="2400" dirty="0" smtClean="0">
                <a:solidFill>
                  <a:schemeClr val="tx1"/>
                </a:solidFill>
              </a:rPr>
              <a:t>Los accesorios básicos son la central de control, los pulsadores y/o el mando a distancia. La central  de control recoge las distintas escenas o memorizaciones de  los  niveles  de  iluminación  que  queremos  preestablecer.  Los  pulsadores permiten la aplicación  del nivel de  luz  programado  a  las pantallas  con  las que están conectados. El mando a distancia permite la regulación por un emisor de infrarrojos, detectado por un sensor en la misma pantalla o luminaria. </a:t>
            </a:r>
          </a:p>
          <a:p>
            <a:pPr algn="just"/>
            <a:endParaRPr lang="es-ES" sz="2400" dirty="0">
              <a:solidFill>
                <a:schemeClr val="tx1"/>
              </a:solidFill>
            </a:endParaRPr>
          </a:p>
        </p:txBody>
      </p:sp>
      <p:pic>
        <p:nvPicPr>
          <p:cNvPr id="4" name="3 Imagen" descr="images.jpg"/>
          <p:cNvPicPr>
            <a:picLocks noChangeAspect="1"/>
          </p:cNvPicPr>
          <p:nvPr/>
        </p:nvPicPr>
        <p:blipFill>
          <a:blip r:embed="rId2"/>
          <a:stretch>
            <a:fillRect/>
          </a:stretch>
        </p:blipFill>
        <p:spPr>
          <a:xfrm>
            <a:off x="0" y="0"/>
            <a:ext cx="1133475" cy="1114425"/>
          </a:xfrm>
          <a:prstGeom prst="rect">
            <a:avLst/>
          </a:prstGeom>
        </p:spPr>
      </p:pic>
      <p:pic>
        <p:nvPicPr>
          <p:cNvPr id="5" name="4 Imagen" descr="images.jpg"/>
          <p:cNvPicPr>
            <a:picLocks noChangeAspect="1"/>
          </p:cNvPicPr>
          <p:nvPr/>
        </p:nvPicPr>
        <p:blipFill>
          <a:blip r:embed="rId2"/>
          <a:stretch>
            <a:fillRect/>
          </a:stretch>
        </p:blipFill>
        <p:spPr>
          <a:xfrm>
            <a:off x="8010525" y="0"/>
            <a:ext cx="1133475" cy="1114425"/>
          </a:xfrm>
          <a:prstGeom prst="rect">
            <a:avLst/>
          </a:prstGeom>
        </p:spPr>
      </p:pic>
      <p:pic>
        <p:nvPicPr>
          <p:cNvPr id="6" name="5 Imagen" descr="images.jpg"/>
          <p:cNvPicPr>
            <a:picLocks noChangeAspect="1"/>
          </p:cNvPicPr>
          <p:nvPr/>
        </p:nvPicPr>
        <p:blipFill>
          <a:blip r:embed="rId2"/>
          <a:stretch>
            <a:fillRect/>
          </a:stretch>
        </p:blipFill>
        <p:spPr>
          <a:xfrm>
            <a:off x="0" y="5743575"/>
            <a:ext cx="1133475" cy="1114425"/>
          </a:xfrm>
          <a:prstGeom prst="rect">
            <a:avLst/>
          </a:prstGeom>
        </p:spPr>
      </p:pic>
      <p:pic>
        <p:nvPicPr>
          <p:cNvPr id="7" name="6 Imagen" descr="images.jpg"/>
          <p:cNvPicPr>
            <a:picLocks noChangeAspect="1"/>
          </p:cNvPicPr>
          <p:nvPr/>
        </p:nvPicPr>
        <p:blipFill>
          <a:blip r:embed="rId2"/>
          <a:stretch>
            <a:fillRect/>
          </a:stretch>
        </p:blipFill>
        <p:spPr>
          <a:xfrm>
            <a:off x="8010525" y="5743575"/>
            <a:ext cx="1133475" cy="111442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pPr lvl="0"/>
            <a:r>
              <a:rPr lang="es-ES" sz="3200" dirty="0" smtClean="0"/>
              <a:t>BALASTO ELECTRÓNICO</a:t>
            </a:r>
            <a:endParaRPr lang="es-ES" sz="3200" b="1" dirty="0"/>
          </a:p>
        </p:txBody>
      </p:sp>
      <p:sp>
        <p:nvSpPr>
          <p:cNvPr id="3" name="2 Subtítulo"/>
          <p:cNvSpPr>
            <a:spLocks noGrp="1"/>
          </p:cNvSpPr>
          <p:nvPr>
            <p:ph type="subTitle" idx="1"/>
          </p:nvPr>
        </p:nvSpPr>
        <p:spPr>
          <a:xfrm>
            <a:off x="285720" y="1785926"/>
            <a:ext cx="8501122" cy="4286280"/>
          </a:xfrm>
        </p:spPr>
        <p:txBody>
          <a:bodyPr>
            <a:normAutofit fontScale="92500" lnSpcReduction="20000"/>
          </a:bodyPr>
          <a:lstStyle/>
          <a:p>
            <a:pPr algn="just"/>
            <a:r>
              <a:rPr lang="es-ES" sz="2400" b="1" dirty="0" smtClean="0">
                <a:solidFill>
                  <a:schemeClr val="tx1"/>
                </a:solidFill>
              </a:rPr>
              <a:t>Los  balastos  electrónicos  constituyen  un  sistema  de  alimentación  de  alta frecuencia  para  lámparas  fluorescentes,  incluidas  en  la  instalación convencional,  compuesta  de  reactancia  electromagnética, cebador  y condensador para alto factor de potencia. </a:t>
            </a:r>
          </a:p>
          <a:p>
            <a:pPr algn="l"/>
            <a:r>
              <a:rPr lang="es-ES" sz="2400" b="1" dirty="0" smtClean="0">
                <a:solidFill>
                  <a:schemeClr val="tx1"/>
                </a:solidFill>
              </a:rPr>
              <a:t>Las principales funciones  que  cumple  el balasto  son:</a:t>
            </a:r>
          </a:p>
          <a:p>
            <a:pPr lvl="1" algn="l">
              <a:buFont typeface="Arial" pitchFamily="34" charset="0"/>
              <a:buChar char="•"/>
            </a:pPr>
            <a:r>
              <a:rPr lang="es-ES" sz="2000" b="1" dirty="0" smtClean="0">
                <a:solidFill>
                  <a:schemeClr val="tx1"/>
                </a:solidFill>
              </a:rPr>
              <a:t> </a:t>
            </a:r>
            <a:r>
              <a:rPr lang="es-ES" sz="2200" b="1" dirty="0" smtClean="0">
                <a:solidFill>
                  <a:schemeClr val="tx1"/>
                </a:solidFill>
              </a:rPr>
              <a:t>Limitar  a  valores  adecuados  la  corriente  de  cortocircuito  para permitir el precalentamiento de los cátodos de cada lámpara. </a:t>
            </a:r>
          </a:p>
          <a:p>
            <a:pPr lvl="1" algn="l">
              <a:buFont typeface="Arial" pitchFamily="34" charset="0"/>
              <a:buChar char="•"/>
            </a:pPr>
            <a:r>
              <a:rPr lang="es-ES" sz="2200" b="1" dirty="0" smtClean="0">
                <a:solidFill>
                  <a:schemeClr val="tx1"/>
                </a:solidFill>
              </a:rPr>
              <a:t>Producir el pulso de alta tensión necesario para el encendido de la lámpara. </a:t>
            </a:r>
          </a:p>
          <a:p>
            <a:pPr lvl="1" algn="l">
              <a:buFont typeface="Arial" pitchFamily="34" charset="0"/>
              <a:buChar char="•"/>
            </a:pPr>
            <a:r>
              <a:rPr lang="es-ES" sz="2200" b="1" dirty="0" smtClean="0">
                <a:solidFill>
                  <a:schemeClr val="tx1"/>
                </a:solidFill>
              </a:rPr>
              <a:t>Limitar la corriente de la lámpara durante su funcionamiento dentro de los valores normalizados.  Si  esta  excede  la  normalizada  disminuirá  la  vida  de  la lámpara.  Una  corriente  menor  a  la  nominal hará  que  la  lámpara  entregue  menos  luz  que  la  esperada  afectando  el  confort visual y los niveles de iluminación</a:t>
            </a:r>
            <a:endParaRPr lang="es-ES" sz="2200" b="1" dirty="0">
              <a:solidFill>
                <a:schemeClr val="tx1"/>
              </a:solidFill>
            </a:endParaRPr>
          </a:p>
        </p:txBody>
      </p:sp>
      <p:pic>
        <p:nvPicPr>
          <p:cNvPr id="4" name="3 Imagen" descr="images.jpg"/>
          <p:cNvPicPr>
            <a:picLocks noChangeAspect="1"/>
          </p:cNvPicPr>
          <p:nvPr/>
        </p:nvPicPr>
        <p:blipFill>
          <a:blip r:embed="rId2"/>
          <a:stretch>
            <a:fillRect/>
          </a:stretch>
        </p:blipFill>
        <p:spPr>
          <a:xfrm>
            <a:off x="0" y="0"/>
            <a:ext cx="1133475" cy="1114425"/>
          </a:xfrm>
          <a:prstGeom prst="rect">
            <a:avLst/>
          </a:prstGeom>
        </p:spPr>
      </p:pic>
      <p:pic>
        <p:nvPicPr>
          <p:cNvPr id="5" name="4 Imagen" descr="images.jpg"/>
          <p:cNvPicPr>
            <a:picLocks noChangeAspect="1"/>
          </p:cNvPicPr>
          <p:nvPr/>
        </p:nvPicPr>
        <p:blipFill>
          <a:blip r:embed="rId2"/>
          <a:stretch>
            <a:fillRect/>
          </a:stretch>
        </p:blipFill>
        <p:spPr>
          <a:xfrm>
            <a:off x="8010525" y="0"/>
            <a:ext cx="1133475" cy="111442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dirty="0" smtClean="0"/>
              <a:t>PUERTO USB</a:t>
            </a:r>
            <a:endParaRPr lang="es-ES" sz="3200" b="1" dirty="0"/>
          </a:p>
        </p:txBody>
      </p:sp>
      <p:sp>
        <p:nvSpPr>
          <p:cNvPr id="3" name="2 Subtítulo"/>
          <p:cNvSpPr>
            <a:spLocks noGrp="1"/>
          </p:cNvSpPr>
          <p:nvPr>
            <p:ph type="subTitle" idx="1"/>
          </p:nvPr>
        </p:nvSpPr>
        <p:spPr>
          <a:xfrm>
            <a:off x="285720" y="1785926"/>
            <a:ext cx="8501122" cy="4286280"/>
          </a:xfrm>
        </p:spPr>
        <p:txBody>
          <a:bodyPr>
            <a:normAutofit fontScale="92500"/>
          </a:bodyPr>
          <a:lstStyle/>
          <a:p>
            <a:pPr algn="just"/>
            <a:r>
              <a:rPr lang="es-ES" sz="2400" dirty="0" smtClean="0">
                <a:solidFill>
                  <a:schemeClr val="tx1"/>
                </a:solidFill>
              </a:rPr>
              <a:t>Es una interfaz rápida para conectar dispositivos a los ordenadores; es un protocolo estándar abierto que ha sido adoptado por cientos de fabricantes de periféricos, como son teclados, mouse, jockey, etc. </a:t>
            </a:r>
          </a:p>
          <a:p>
            <a:pPr algn="just"/>
            <a:r>
              <a:rPr lang="es-ES" sz="2400" dirty="0" smtClean="0">
                <a:solidFill>
                  <a:schemeClr val="tx1"/>
                </a:solidFill>
              </a:rPr>
              <a:t>Su principal ventaja esta en  la capacidad de soportar un  verdadero </a:t>
            </a:r>
            <a:r>
              <a:rPr lang="es-ES" sz="2400" dirty="0" err="1" smtClean="0">
                <a:solidFill>
                  <a:schemeClr val="tx1"/>
                </a:solidFill>
              </a:rPr>
              <a:t>Plug&amp;Play</a:t>
            </a:r>
            <a:r>
              <a:rPr lang="es-ES" sz="2400" dirty="0" smtClean="0">
                <a:solidFill>
                  <a:schemeClr val="tx1"/>
                </a:solidFill>
              </a:rPr>
              <a:t> de  los  periféricos  conectados  a  una  computadora,  sin  necesidad  de  que  se tenga  que  se  realizar  una  configuración  especial  para  que  funcione correctamente el dispositivo. </a:t>
            </a:r>
          </a:p>
          <a:p>
            <a:pPr algn="just"/>
            <a:r>
              <a:rPr lang="es-ES" sz="2400" dirty="0" smtClean="0">
                <a:solidFill>
                  <a:schemeClr val="tx1"/>
                </a:solidFill>
              </a:rPr>
              <a:t>El  bus  USB  su  diseño  está  basado  en  el  protocolo  de  paso  de  testigo.  Un controlador USB introduce un testigo por el bus,  y  el dispositivo cuya dirección coincida  con  la  que  esta  portando  el  testigo  responde  aceptando  o  enviando datos al controlador. </a:t>
            </a:r>
            <a:endParaRPr lang="es-ES" sz="2400" dirty="0">
              <a:solidFill>
                <a:schemeClr val="tx1"/>
              </a:solidFill>
            </a:endParaRPr>
          </a:p>
        </p:txBody>
      </p:sp>
      <p:pic>
        <p:nvPicPr>
          <p:cNvPr id="4" name="3 Imagen" descr="images.jpg"/>
          <p:cNvPicPr>
            <a:picLocks noChangeAspect="1"/>
          </p:cNvPicPr>
          <p:nvPr/>
        </p:nvPicPr>
        <p:blipFill>
          <a:blip r:embed="rId2"/>
          <a:stretch>
            <a:fillRect/>
          </a:stretch>
        </p:blipFill>
        <p:spPr>
          <a:xfrm>
            <a:off x="0" y="0"/>
            <a:ext cx="1133475" cy="1114425"/>
          </a:xfrm>
          <a:prstGeom prst="rect">
            <a:avLst/>
          </a:prstGeom>
        </p:spPr>
      </p:pic>
      <p:pic>
        <p:nvPicPr>
          <p:cNvPr id="5" name="4 Imagen" descr="images.jpg"/>
          <p:cNvPicPr>
            <a:picLocks noChangeAspect="1"/>
          </p:cNvPicPr>
          <p:nvPr/>
        </p:nvPicPr>
        <p:blipFill>
          <a:blip r:embed="rId2"/>
          <a:stretch>
            <a:fillRect/>
          </a:stretch>
        </p:blipFill>
        <p:spPr>
          <a:xfrm>
            <a:off x="8010525" y="0"/>
            <a:ext cx="1133475" cy="111442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dirty="0" smtClean="0"/>
              <a:t>VENTAJAS DEL USB</a:t>
            </a:r>
            <a:endParaRPr lang="es-ES" sz="3200" b="1" dirty="0"/>
          </a:p>
        </p:txBody>
      </p:sp>
      <p:sp>
        <p:nvSpPr>
          <p:cNvPr id="3" name="2 Subtítulo"/>
          <p:cNvSpPr>
            <a:spLocks noGrp="1"/>
          </p:cNvSpPr>
          <p:nvPr>
            <p:ph type="subTitle" idx="1"/>
          </p:nvPr>
        </p:nvSpPr>
        <p:spPr>
          <a:xfrm>
            <a:off x="285720" y="1785926"/>
            <a:ext cx="8501122" cy="4286280"/>
          </a:xfrm>
        </p:spPr>
        <p:txBody>
          <a:bodyPr>
            <a:noAutofit/>
          </a:bodyPr>
          <a:lstStyle/>
          <a:p>
            <a:pPr algn="just">
              <a:buFont typeface="Arial" pitchFamily="34" charset="0"/>
              <a:buChar char="•"/>
            </a:pPr>
            <a:r>
              <a:rPr lang="es-ES" sz="2000" b="1" dirty="0" smtClean="0">
                <a:solidFill>
                  <a:schemeClr val="tx1"/>
                </a:solidFill>
              </a:rPr>
              <a:t>USB  es  suficientemente  versátil  para  ser  usado  con  muchas  clases  de periféricos,  en  lugar  de  tener  diferentes  tipos  de  conectores  y  hardware  para cada periférico. </a:t>
            </a:r>
          </a:p>
          <a:p>
            <a:pPr algn="just">
              <a:buFont typeface="Arial" pitchFamily="34" charset="0"/>
              <a:buChar char="•"/>
            </a:pPr>
            <a:r>
              <a:rPr lang="es-ES" sz="2000" b="1" dirty="0" smtClean="0">
                <a:solidFill>
                  <a:schemeClr val="tx1"/>
                </a:solidFill>
              </a:rPr>
              <a:t>USB puede realizar una  configuración  automática, cuando un dispositivo  USB es conectado,  la  PC  detecta  automáticamente  el  driver  apropiado.  Sin necesidad  de  hacer  correr  algún  programa  o  reiniciar  el  sistema  para  que  el dispositivo funcione. </a:t>
            </a:r>
          </a:p>
          <a:p>
            <a:pPr algn="just">
              <a:buFont typeface="Arial" pitchFamily="34" charset="0"/>
              <a:buChar char="•"/>
            </a:pPr>
            <a:r>
              <a:rPr lang="es-ES" sz="2000" b="1" dirty="0" smtClean="0">
                <a:solidFill>
                  <a:schemeClr val="tx1"/>
                </a:solidFill>
              </a:rPr>
              <a:t>Posee una fácil conexión, con el USB no hay necesidad de colocar tarjetas de expansión  para  cada  periférico,  ya  que  la  computadora  tiene  al  menos  dos puertos USB, y además se puede expandir colocando un </a:t>
            </a:r>
            <a:r>
              <a:rPr lang="es-ES" sz="2000" b="1" dirty="0" err="1" smtClean="0">
                <a:solidFill>
                  <a:schemeClr val="tx1"/>
                </a:solidFill>
              </a:rPr>
              <a:t>hub</a:t>
            </a:r>
            <a:r>
              <a:rPr lang="es-ES" sz="2000" b="1" dirty="0" smtClean="0">
                <a:solidFill>
                  <a:schemeClr val="tx1"/>
                </a:solidFill>
              </a:rPr>
              <a:t> USB a un puerto. Cada uno de estos </a:t>
            </a:r>
            <a:r>
              <a:rPr lang="es-ES" sz="2000" b="1" dirty="0" err="1" smtClean="0">
                <a:solidFill>
                  <a:schemeClr val="tx1"/>
                </a:solidFill>
              </a:rPr>
              <a:t>hub</a:t>
            </a:r>
            <a:r>
              <a:rPr lang="es-ES" sz="2000" b="1" dirty="0" smtClean="0">
                <a:solidFill>
                  <a:schemeClr val="tx1"/>
                </a:solidFill>
              </a:rPr>
              <a:t> tiene puertos adicionales para agregar más periféricos o </a:t>
            </a:r>
            <a:r>
              <a:rPr lang="es-ES" sz="2000" b="1" dirty="0" err="1" smtClean="0">
                <a:solidFill>
                  <a:schemeClr val="tx1"/>
                </a:solidFill>
              </a:rPr>
              <a:t>hubs</a:t>
            </a:r>
            <a:r>
              <a:rPr lang="es-ES" sz="2000" b="1" dirty="0" smtClean="0">
                <a:solidFill>
                  <a:schemeClr val="tx1"/>
                </a:solidFill>
              </a:rPr>
              <a:t>. </a:t>
            </a:r>
          </a:p>
          <a:p>
            <a:pPr algn="just">
              <a:buFont typeface="Arial" pitchFamily="34" charset="0"/>
              <a:buChar char="•"/>
            </a:pPr>
            <a:r>
              <a:rPr lang="es-ES" sz="2000" b="1" dirty="0" smtClean="0">
                <a:solidFill>
                  <a:schemeClr val="tx1"/>
                </a:solidFill>
              </a:rPr>
              <a:t>Se puede realizar la conexión y desconexión del periférico en caliente, es decir que no hay  necesidad  de  que la PC o el dispositivo estén apagados, para  ser conectado o desconectado; sin que ocurra algún daño a ninguno de ellos. </a:t>
            </a:r>
          </a:p>
          <a:p>
            <a:pPr algn="just">
              <a:buFont typeface="Arial" pitchFamily="34" charset="0"/>
              <a:buChar char="•"/>
            </a:pPr>
            <a:endParaRPr lang="es-ES" sz="2000" b="1" dirty="0">
              <a:solidFill>
                <a:schemeClr val="tx1"/>
              </a:solidFill>
            </a:endParaRPr>
          </a:p>
        </p:txBody>
      </p:sp>
      <p:pic>
        <p:nvPicPr>
          <p:cNvPr id="4" name="3 Imagen" descr="images.jpg"/>
          <p:cNvPicPr>
            <a:picLocks noChangeAspect="1"/>
          </p:cNvPicPr>
          <p:nvPr/>
        </p:nvPicPr>
        <p:blipFill>
          <a:blip r:embed="rId2"/>
          <a:stretch>
            <a:fillRect/>
          </a:stretch>
        </p:blipFill>
        <p:spPr>
          <a:xfrm>
            <a:off x="0" y="0"/>
            <a:ext cx="1133475" cy="1114425"/>
          </a:xfrm>
          <a:prstGeom prst="rect">
            <a:avLst/>
          </a:prstGeom>
        </p:spPr>
      </p:pic>
      <p:pic>
        <p:nvPicPr>
          <p:cNvPr id="5" name="4 Imagen" descr="images.jpg"/>
          <p:cNvPicPr>
            <a:picLocks noChangeAspect="1"/>
          </p:cNvPicPr>
          <p:nvPr/>
        </p:nvPicPr>
        <p:blipFill>
          <a:blip r:embed="rId2"/>
          <a:stretch>
            <a:fillRect/>
          </a:stretch>
        </p:blipFill>
        <p:spPr>
          <a:xfrm>
            <a:off x="8010525" y="0"/>
            <a:ext cx="1133475" cy="111442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dirty="0" smtClean="0"/>
              <a:t>DESVENTAJAS DEL USB</a:t>
            </a:r>
            <a:endParaRPr lang="es-ES" sz="3200" b="1" dirty="0"/>
          </a:p>
        </p:txBody>
      </p:sp>
      <p:sp>
        <p:nvSpPr>
          <p:cNvPr id="3" name="2 Subtítulo"/>
          <p:cNvSpPr>
            <a:spLocks noGrp="1"/>
          </p:cNvSpPr>
          <p:nvPr>
            <p:ph type="subTitle" idx="1"/>
          </p:nvPr>
        </p:nvSpPr>
        <p:spPr>
          <a:xfrm>
            <a:off x="285720" y="1785926"/>
            <a:ext cx="8501122" cy="4286280"/>
          </a:xfrm>
        </p:spPr>
        <p:txBody>
          <a:bodyPr>
            <a:noAutofit/>
          </a:bodyPr>
          <a:lstStyle/>
          <a:p>
            <a:pPr algn="l">
              <a:buFont typeface="Arial" pitchFamily="34" charset="0"/>
              <a:buChar char="•"/>
            </a:pPr>
            <a:r>
              <a:rPr lang="es-ES" sz="2400" dirty="0" smtClean="0">
                <a:solidFill>
                  <a:schemeClr val="tx1"/>
                </a:solidFill>
              </a:rPr>
              <a:t>Una  desventaja  que posee  el  USB es  la  complejidad  del protocolo,  pero  está compensado  por  la  velocidad,  flexibilidad  y  fiabilidad  del  USB,  además  de  la corrección de errores. </a:t>
            </a:r>
          </a:p>
          <a:p>
            <a:pPr algn="l">
              <a:buFont typeface="Arial" pitchFamily="34" charset="0"/>
              <a:buChar char="•"/>
            </a:pPr>
            <a:r>
              <a:rPr lang="es-ES" sz="2400" dirty="0" smtClean="0">
                <a:solidFill>
                  <a:schemeClr val="tx1"/>
                </a:solidFill>
              </a:rPr>
              <a:t>El USB fue diseñado para distancias cortas por lo que el cable de conexión del periférico con el PC no puede sobrepasar los 5 metros de distancia. </a:t>
            </a:r>
          </a:p>
          <a:p>
            <a:pPr algn="l">
              <a:buFont typeface="Arial" pitchFamily="34" charset="0"/>
              <a:buChar char="•"/>
            </a:pPr>
            <a:r>
              <a:rPr lang="es-ES" sz="2400" dirty="0" smtClean="0">
                <a:solidFill>
                  <a:schemeClr val="tx1"/>
                </a:solidFill>
              </a:rPr>
              <a:t>Se  puede  incrementar  la  longitud  del  enlace  USB  hasta  30  metros  usando cables  que  enlacen  cinco  </a:t>
            </a:r>
            <a:r>
              <a:rPr lang="es-ES" sz="2400" dirty="0" err="1" smtClean="0">
                <a:solidFill>
                  <a:schemeClr val="tx1"/>
                </a:solidFill>
              </a:rPr>
              <a:t>hubs</a:t>
            </a:r>
            <a:r>
              <a:rPr lang="es-ES" sz="2400" dirty="0" smtClean="0">
                <a:solidFill>
                  <a:schemeClr val="tx1"/>
                </a:solidFill>
              </a:rPr>
              <a:t>  USB  y  un  dispositivo.  Para  lograr  extender  el rango  más  allá  de  esto,  una  opción  es  usar  una  interfaz  USB  en  la  PC,  que convierta  a  RS-485  o  a  otra  interfaz  para  unir  a  más  larga  distancia  el periférico. </a:t>
            </a:r>
          </a:p>
          <a:p>
            <a:pPr algn="l">
              <a:buFont typeface="Arial" pitchFamily="34" charset="0"/>
              <a:buChar char="•"/>
            </a:pPr>
            <a:endParaRPr lang="es-ES" sz="2400" b="1" dirty="0">
              <a:solidFill>
                <a:schemeClr val="tx1"/>
              </a:solidFill>
            </a:endParaRPr>
          </a:p>
        </p:txBody>
      </p:sp>
      <p:pic>
        <p:nvPicPr>
          <p:cNvPr id="4" name="3 Imagen" descr="images.jpg"/>
          <p:cNvPicPr>
            <a:picLocks noChangeAspect="1"/>
          </p:cNvPicPr>
          <p:nvPr/>
        </p:nvPicPr>
        <p:blipFill>
          <a:blip r:embed="rId2"/>
          <a:stretch>
            <a:fillRect/>
          </a:stretch>
        </p:blipFill>
        <p:spPr>
          <a:xfrm>
            <a:off x="0" y="0"/>
            <a:ext cx="1133475" cy="1114425"/>
          </a:xfrm>
          <a:prstGeom prst="rect">
            <a:avLst/>
          </a:prstGeom>
        </p:spPr>
      </p:pic>
      <p:pic>
        <p:nvPicPr>
          <p:cNvPr id="5" name="4 Imagen" descr="images.jpg"/>
          <p:cNvPicPr>
            <a:picLocks noChangeAspect="1"/>
          </p:cNvPicPr>
          <p:nvPr/>
        </p:nvPicPr>
        <p:blipFill>
          <a:blip r:embed="rId2"/>
          <a:stretch>
            <a:fillRect/>
          </a:stretch>
        </p:blipFill>
        <p:spPr>
          <a:xfrm>
            <a:off x="8010525" y="0"/>
            <a:ext cx="1133475" cy="111442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dirty="0" smtClean="0"/>
              <a:t>ESTRUCTURA DEL PUERTO USB</a:t>
            </a:r>
            <a:endParaRPr lang="es-ES" sz="3200" b="1" dirty="0"/>
          </a:p>
        </p:txBody>
      </p:sp>
      <p:sp>
        <p:nvSpPr>
          <p:cNvPr id="3" name="2 Subtítulo"/>
          <p:cNvSpPr>
            <a:spLocks noGrp="1"/>
          </p:cNvSpPr>
          <p:nvPr>
            <p:ph type="subTitle" idx="1"/>
          </p:nvPr>
        </p:nvSpPr>
        <p:spPr>
          <a:xfrm>
            <a:off x="285720" y="1785926"/>
            <a:ext cx="8501122" cy="4286280"/>
          </a:xfrm>
        </p:spPr>
        <p:txBody>
          <a:bodyPr>
            <a:noAutofit/>
          </a:bodyPr>
          <a:lstStyle/>
          <a:p>
            <a:pPr algn="l"/>
            <a:r>
              <a:rPr lang="es-ES" sz="2400" dirty="0" smtClean="0">
                <a:solidFill>
                  <a:schemeClr val="tx1"/>
                </a:solidFill>
              </a:rPr>
              <a:t>El USB es un bus de comunicación serial, que esta codificada como una señal diferencial;  que es llevada  a  través  de  dos conductores, usando el  formato de codificación  NZRI  (Non-</a:t>
            </a:r>
            <a:r>
              <a:rPr lang="es-ES" sz="2400" dirty="0" err="1" smtClean="0">
                <a:solidFill>
                  <a:schemeClr val="tx1"/>
                </a:solidFill>
              </a:rPr>
              <a:t>return</a:t>
            </a:r>
            <a:r>
              <a:rPr lang="es-ES" sz="2400" dirty="0" smtClean="0">
                <a:solidFill>
                  <a:schemeClr val="tx1"/>
                </a:solidFill>
              </a:rPr>
              <a:t>  </a:t>
            </a:r>
            <a:r>
              <a:rPr lang="es-ES" sz="2400" dirty="0" err="1" smtClean="0">
                <a:solidFill>
                  <a:schemeClr val="tx1"/>
                </a:solidFill>
              </a:rPr>
              <a:t>to</a:t>
            </a:r>
            <a:r>
              <a:rPr lang="es-ES" sz="2400" dirty="0" smtClean="0">
                <a:solidFill>
                  <a:schemeClr val="tx1"/>
                </a:solidFill>
              </a:rPr>
              <a:t>  </a:t>
            </a:r>
            <a:r>
              <a:rPr lang="es-ES" sz="2400" dirty="0" err="1" smtClean="0">
                <a:solidFill>
                  <a:schemeClr val="tx1"/>
                </a:solidFill>
              </a:rPr>
              <a:t>zero</a:t>
            </a:r>
            <a:r>
              <a:rPr lang="es-ES" sz="2400" dirty="0" smtClean="0">
                <a:solidFill>
                  <a:schemeClr val="tx1"/>
                </a:solidFill>
              </a:rPr>
              <a:t>  </a:t>
            </a:r>
            <a:r>
              <a:rPr lang="es-ES" sz="2400" dirty="0" err="1" smtClean="0">
                <a:solidFill>
                  <a:schemeClr val="tx1"/>
                </a:solidFill>
              </a:rPr>
              <a:t>inverted</a:t>
            </a:r>
            <a:r>
              <a:rPr lang="es-ES" sz="2400" dirty="0" smtClean="0">
                <a:solidFill>
                  <a:schemeClr val="tx1"/>
                </a:solidFill>
              </a:rPr>
              <a:t>)  con  bit  </a:t>
            </a:r>
            <a:r>
              <a:rPr lang="es-ES" sz="2400" dirty="0" err="1" smtClean="0">
                <a:solidFill>
                  <a:schemeClr val="tx1"/>
                </a:solidFill>
              </a:rPr>
              <a:t>stuffing</a:t>
            </a:r>
            <a:r>
              <a:rPr lang="es-ES" sz="2400" dirty="0" smtClean="0">
                <a:solidFill>
                  <a:schemeClr val="tx1"/>
                </a:solidFill>
              </a:rPr>
              <a:t>.</a:t>
            </a:r>
          </a:p>
          <a:p>
            <a:pPr algn="l"/>
            <a:r>
              <a:rPr lang="es-ES" sz="2400" b="1" dirty="0" smtClean="0">
                <a:solidFill>
                  <a:schemeClr val="tx1"/>
                </a:solidFill>
              </a:rPr>
              <a:t>Bit  </a:t>
            </a:r>
            <a:r>
              <a:rPr lang="es-ES" sz="2400" b="1" dirty="0" err="1" smtClean="0">
                <a:solidFill>
                  <a:schemeClr val="tx1"/>
                </a:solidFill>
              </a:rPr>
              <a:t>stuffing</a:t>
            </a:r>
            <a:r>
              <a:rPr lang="es-ES" sz="2400" b="1" dirty="0" smtClean="0">
                <a:solidFill>
                  <a:schemeClr val="tx1"/>
                </a:solidFill>
              </a:rPr>
              <a:t>.-</a:t>
            </a:r>
            <a:r>
              <a:rPr lang="es-ES" sz="2400" dirty="0" smtClean="0">
                <a:solidFill>
                  <a:schemeClr val="tx1"/>
                </a:solidFill>
              </a:rPr>
              <a:t>  Consiste en insertar  un bit 0  para forzar un cambio de estado cuando hay una secuencia superior a 6 </a:t>
            </a:r>
            <a:r>
              <a:rPr lang="es-ES" sz="2400" smtClean="0">
                <a:solidFill>
                  <a:schemeClr val="tx1"/>
                </a:solidFill>
              </a:rPr>
              <a:t>bits y </a:t>
            </a:r>
            <a:r>
              <a:rPr lang="es-ES" sz="2400" dirty="0" smtClean="0">
                <a:solidFill>
                  <a:schemeClr val="tx1"/>
                </a:solidFill>
              </a:rPr>
              <a:t>así conseguir que el receptor esté sincronizado </a:t>
            </a:r>
            <a:r>
              <a:rPr lang="es-ES" sz="2400" smtClean="0">
                <a:solidFill>
                  <a:schemeClr val="tx1"/>
                </a:solidFill>
              </a:rPr>
              <a:t>al transmisor.</a:t>
            </a:r>
            <a:endParaRPr lang="es-ES" sz="2400" b="1" dirty="0">
              <a:solidFill>
                <a:schemeClr val="tx1"/>
              </a:solidFill>
            </a:endParaRPr>
          </a:p>
        </p:txBody>
      </p:sp>
      <p:pic>
        <p:nvPicPr>
          <p:cNvPr id="4" name="3 Imagen" descr="images.jpg"/>
          <p:cNvPicPr>
            <a:picLocks noChangeAspect="1"/>
          </p:cNvPicPr>
          <p:nvPr/>
        </p:nvPicPr>
        <p:blipFill>
          <a:blip r:embed="rId2"/>
          <a:stretch>
            <a:fillRect/>
          </a:stretch>
        </p:blipFill>
        <p:spPr>
          <a:xfrm>
            <a:off x="0" y="0"/>
            <a:ext cx="1133475" cy="1114425"/>
          </a:xfrm>
          <a:prstGeom prst="rect">
            <a:avLst/>
          </a:prstGeom>
        </p:spPr>
      </p:pic>
      <p:pic>
        <p:nvPicPr>
          <p:cNvPr id="5" name="4 Imagen" descr="images.jpg"/>
          <p:cNvPicPr>
            <a:picLocks noChangeAspect="1"/>
          </p:cNvPicPr>
          <p:nvPr/>
        </p:nvPicPr>
        <p:blipFill>
          <a:blip r:embed="rId2"/>
          <a:stretch>
            <a:fillRect/>
          </a:stretch>
        </p:blipFill>
        <p:spPr>
          <a:xfrm>
            <a:off x="8010525" y="0"/>
            <a:ext cx="1133475" cy="11144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dirty="0" smtClean="0"/>
              <a:t>OBJETIVO</a:t>
            </a:r>
            <a:endParaRPr lang="es-ES" sz="3200" dirty="0"/>
          </a:p>
        </p:txBody>
      </p:sp>
      <p:sp>
        <p:nvSpPr>
          <p:cNvPr id="3" name="2 Subtítulo"/>
          <p:cNvSpPr>
            <a:spLocks noGrp="1"/>
          </p:cNvSpPr>
          <p:nvPr>
            <p:ph type="subTitle" idx="1"/>
          </p:nvPr>
        </p:nvSpPr>
        <p:spPr>
          <a:xfrm>
            <a:off x="285720" y="1643050"/>
            <a:ext cx="8501122" cy="5214950"/>
          </a:xfrm>
        </p:spPr>
        <p:txBody>
          <a:bodyPr>
            <a:normAutofit/>
          </a:bodyPr>
          <a:lstStyle/>
          <a:p>
            <a:pPr algn="just"/>
            <a:endParaRPr lang="es-ES" sz="1800" b="1" dirty="0" smtClean="0">
              <a:solidFill>
                <a:schemeClr val="tx1"/>
              </a:solidFill>
            </a:endParaRPr>
          </a:p>
          <a:p>
            <a:pPr algn="just"/>
            <a:endParaRPr lang="es-ES" sz="1800" b="1" dirty="0" smtClean="0">
              <a:solidFill>
                <a:schemeClr val="tx1"/>
              </a:solidFill>
            </a:endParaRPr>
          </a:p>
          <a:p>
            <a:pPr algn="just"/>
            <a:r>
              <a:rPr lang="es-ES" sz="2400" dirty="0" smtClean="0">
                <a:solidFill>
                  <a:schemeClr val="tx1"/>
                </a:solidFill>
              </a:rPr>
              <a:t>Este  estudio y análisis  tiene como  objetivo  realizar  el  control  de  encendido  y  apagado de las  lámparas  del   LABORATORIO DE COMUNICACIONES  Y    LABORATORIO DE REDES INDUSTRIALES Y CONTROL DE PROCESOS mediante  sensores  de movimiento  y  realizar  la  adquisición  de  los  datos  a  través  del  puerto  USB.</a:t>
            </a:r>
          </a:p>
          <a:p>
            <a:endParaRPr lang="es-ES" sz="2400" dirty="0" smtClean="0">
              <a:solidFill>
                <a:schemeClr val="tx1"/>
              </a:solidFill>
            </a:endParaRPr>
          </a:p>
        </p:txBody>
      </p:sp>
      <p:pic>
        <p:nvPicPr>
          <p:cNvPr id="4" name="3 Imagen" descr="images.jpg"/>
          <p:cNvPicPr>
            <a:picLocks noChangeAspect="1"/>
          </p:cNvPicPr>
          <p:nvPr/>
        </p:nvPicPr>
        <p:blipFill>
          <a:blip r:embed="rId2"/>
          <a:stretch>
            <a:fillRect/>
          </a:stretch>
        </p:blipFill>
        <p:spPr>
          <a:xfrm>
            <a:off x="0" y="0"/>
            <a:ext cx="1133475" cy="1114425"/>
          </a:xfrm>
          <a:prstGeom prst="rect">
            <a:avLst/>
          </a:prstGeom>
        </p:spPr>
      </p:pic>
      <p:pic>
        <p:nvPicPr>
          <p:cNvPr id="5" name="4 Imagen" descr="images.jpg"/>
          <p:cNvPicPr>
            <a:picLocks noChangeAspect="1"/>
          </p:cNvPicPr>
          <p:nvPr/>
        </p:nvPicPr>
        <p:blipFill>
          <a:blip r:embed="rId2"/>
          <a:stretch>
            <a:fillRect/>
          </a:stretch>
        </p:blipFill>
        <p:spPr>
          <a:xfrm>
            <a:off x="8010525" y="0"/>
            <a:ext cx="1133475" cy="111442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dirty="0" smtClean="0"/>
              <a:t>COMPONENTES DE UN SISTEMA USB </a:t>
            </a:r>
            <a:endParaRPr lang="es-ES" sz="3200" b="1" dirty="0"/>
          </a:p>
        </p:txBody>
      </p:sp>
      <p:sp>
        <p:nvSpPr>
          <p:cNvPr id="3" name="2 Subtítulo"/>
          <p:cNvSpPr>
            <a:spLocks noGrp="1"/>
          </p:cNvSpPr>
          <p:nvPr>
            <p:ph type="subTitle" idx="1"/>
          </p:nvPr>
        </p:nvSpPr>
        <p:spPr>
          <a:xfrm>
            <a:off x="285720" y="1785926"/>
            <a:ext cx="8501122" cy="4286280"/>
          </a:xfrm>
        </p:spPr>
        <p:txBody>
          <a:bodyPr>
            <a:noAutofit/>
          </a:bodyPr>
          <a:lstStyle/>
          <a:p>
            <a:pPr algn="l"/>
            <a:r>
              <a:rPr lang="es-ES" sz="2400" i="1" dirty="0" smtClean="0">
                <a:solidFill>
                  <a:schemeClr val="tx1"/>
                </a:solidFill>
              </a:rPr>
              <a:t>Dispositivo.-</a:t>
            </a:r>
            <a:r>
              <a:rPr lang="es-ES" sz="2400" dirty="0" smtClean="0">
                <a:solidFill>
                  <a:schemeClr val="tx1"/>
                </a:solidFill>
              </a:rPr>
              <a:t> Un  dispositivo  USB  para  bajo  nivel  puede  estar  formado  por  un  simple hardware como el de una memoria que intercambia información. Mientras que en alto nivel pueden ser varios componentes de hardware que están dedicados a  una  aplicación  particular,  por  ejemplo  un  </a:t>
            </a:r>
            <a:r>
              <a:rPr lang="es-ES" sz="2400" dirty="0" err="1" smtClean="0">
                <a:solidFill>
                  <a:schemeClr val="tx1"/>
                </a:solidFill>
              </a:rPr>
              <a:t>hub</a:t>
            </a:r>
            <a:r>
              <a:rPr lang="es-ES" sz="2400" dirty="0" smtClean="0">
                <a:solidFill>
                  <a:schemeClr val="tx1"/>
                </a:solidFill>
              </a:rPr>
              <a:t>. </a:t>
            </a:r>
            <a:endParaRPr lang="es-ES" sz="2400" i="1" dirty="0" smtClean="0">
              <a:solidFill>
                <a:schemeClr val="tx1"/>
              </a:solidFill>
            </a:endParaRPr>
          </a:p>
          <a:p>
            <a:pPr algn="l"/>
            <a:r>
              <a:rPr lang="es-ES" sz="2400" i="1" dirty="0" err="1" smtClean="0">
                <a:solidFill>
                  <a:schemeClr val="tx1"/>
                </a:solidFill>
              </a:rPr>
              <a:t>Hub</a:t>
            </a:r>
            <a:r>
              <a:rPr lang="es-ES" sz="2400" i="1" dirty="0" smtClean="0">
                <a:solidFill>
                  <a:schemeClr val="tx1"/>
                </a:solidFill>
              </a:rPr>
              <a:t>.-</a:t>
            </a:r>
            <a:r>
              <a:rPr lang="es-ES" sz="2400" dirty="0" smtClean="0">
                <a:solidFill>
                  <a:schemeClr val="tx1"/>
                </a:solidFill>
              </a:rPr>
              <a:t> El </a:t>
            </a:r>
            <a:r>
              <a:rPr lang="es-ES" sz="2400" dirty="0" err="1" smtClean="0">
                <a:solidFill>
                  <a:schemeClr val="tx1"/>
                </a:solidFill>
              </a:rPr>
              <a:t>hub</a:t>
            </a:r>
            <a:r>
              <a:rPr lang="es-ES" sz="2400" dirty="0" smtClean="0">
                <a:solidFill>
                  <a:schemeClr val="tx1"/>
                </a:solidFill>
              </a:rPr>
              <a:t>  es  un  dispositivo  que ayuda  a  la ampliación de  los  puertos USB en  un computador.</a:t>
            </a:r>
          </a:p>
          <a:p>
            <a:pPr algn="l"/>
            <a:r>
              <a:rPr lang="es-ES" sz="2400" dirty="0" smtClean="0">
                <a:solidFill>
                  <a:schemeClr val="tx1"/>
                </a:solidFill>
              </a:rPr>
              <a:t>La estructura de un HUB consta de un puerto </a:t>
            </a:r>
            <a:r>
              <a:rPr lang="es-ES" sz="2400" dirty="0" err="1" smtClean="0">
                <a:solidFill>
                  <a:schemeClr val="tx1"/>
                </a:solidFill>
              </a:rPr>
              <a:t>upstream</a:t>
            </a:r>
            <a:r>
              <a:rPr lang="es-ES" sz="2400" dirty="0" smtClean="0">
                <a:solidFill>
                  <a:schemeClr val="tx1"/>
                </a:solidFill>
              </a:rPr>
              <a:t> y pueden contener dos, cuatro y hasta siete puertos </a:t>
            </a:r>
            <a:r>
              <a:rPr lang="es-ES" sz="2400" dirty="0" err="1" smtClean="0">
                <a:solidFill>
                  <a:schemeClr val="tx1"/>
                </a:solidFill>
              </a:rPr>
              <a:t>downstream</a:t>
            </a:r>
            <a:r>
              <a:rPr lang="es-ES" sz="2400" dirty="0" smtClean="0">
                <a:solidFill>
                  <a:schemeClr val="tx1"/>
                </a:solidFill>
              </a:rPr>
              <a:t> </a:t>
            </a:r>
            <a:r>
              <a:rPr lang="es-ES" sz="2400" dirty="0" err="1" smtClean="0">
                <a:solidFill>
                  <a:schemeClr val="tx1"/>
                </a:solidFill>
              </a:rPr>
              <a:t>upstream</a:t>
            </a:r>
            <a:r>
              <a:rPr lang="es-ES" sz="2400" dirty="0" smtClean="0">
                <a:solidFill>
                  <a:schemeClr val="tx1"/>
                </a:solidFill>
              </a:rPr>
              <a:t>: Se refiere a la velocidad con que los datos pueden ser transferidos de un cliente a un servidor, lo que podría traducirse como velocidad de carga, subida.</a:t>
            </a:r>
          </a:p>
          <a:p>
            <a:pPr algn="l"/>
            <a:endParaRPr lang="es-ES" sz="2400" i="1" dirty="0" smtClean="0">
              <a:solidFill>
                <a:schemeClr val="tx1"/>
              </a:solidFill>
            </a:endParaRPr>
          </a:p>
          <a:p>
            <a:pPr algn="l"/>
            <a:endParaRPr lang="es-ES" sz="2400" b="1"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dirty="0" smtClean="0"/>
              <a:t>COMPONENTES DE UN SISTEMA USB </a:t>
            </a:r>
            <a:endParaRPr lang="es-ES" sz="3200" b="1" dirty="0"/>
          </a:p>
        </p:txBody>
      </p:sp>
      <p:sp>
        <p:nvSpPr>
          <p:cNvPr id="3" name="2 Subtítulo"/>
          <p:cNvSpPr>
            <a:spLocks noGrp="1"/>
          </p:cNvSpPr>
          <p:nvPr>
            <p:ph type="subTitle" idx="1"/>
          </p:nvPr>
        </p:nvSpPr>
        <p:spPr>
          <a:xfrm>
            <a:off x="285720" y="1785926"/>
            <a:ext cx="8501122" cy="4286280"/>
          </a:xfrm>
        </p:spPr>
        <p:txBody>
          <a:bodyPr>
            <a:noAutofit/>
          </a:bodyPr>
          <a:lstStyle/>
          <a:p>
            <a:pPr algn="l"/>
            <a:r>
              <a:rPr lang="es-ES" sz="2400" i="1" dirty="0" smtClean="0">
                <a:solidFill>
                  <a:schemeClr val="tx1"/>
                </a:solidFill>
              </a:rPr>
              <a:t>Periféricos de entradas y salidas.-</a:t>
            </a:r>
            <a:r>
              <a:rPr lang="es-ES" sz="2400" dirty="0" smtClean="0">
                <a:solidFill>
                  <a:schemeClr val="tx1"/>
                </a:solidFill>
              </a:rPr>
              <a:t> Son todos los  dispositivos  USB  que  permiten  una  funcionalidad  al  host;  estos periféricos pueden ser simples como una memoria o un poco mas complicados, estos  últimos  pueden  empaquetar  varias  funciones  en  lo  que  parece  ser  un solo dispositivo, por ejemplo un teclado y un mouse TrackBall. </a:t>
            </a:r>
          </a:p>
          <a:p>
            <a:pPr algn="l"/>
            <a:r>
              <a:rPr lang="es-ES" sz="2400" i="1" dirty="0" smtClean="0">
                <a:solidFill>
                  <a:schemeClr val="tx1"/>
                </a:solidFill>
              </a:rPr>
              <a:t>Cables</a:t>
            </a:r>
          </a:p>
          <a:p>
            <a:pPr algn="l"/>
            <a:r>
              <a:rPr lang="es-ES" sz="2400" b="1" dirty="0" smtClean="0">
                <a:solidFill>
                  <a:schemeClr val="tx1"/>
                </a:solidFill>
              </a:rPr>
              <a:t>Conector USB</a:t>
            </a:r>
            <a:endParaRPr lang="es-ES" sz="2400" b="1" i="1" dirty="0" smtClean="0">
              <a:solidFill>
                <a:schemeClr val="tx1"/>
              </a:solidFill>
            </a:endParaRPr>
          </a:p>
          <a:p>
            <a:pPr algn="l"/>
            <a:endParaRPr lang="es-ES" sz="2400" b="1"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dirty="0" smtClean="0"/>
              <a:t>COMPONENTES DE UN SISTEMA USB </a:t>
            </a:r>
            <a:endParaRPr lang="es-ES" sz="3200" b="1" dirty="0"/>
          </a:p>
        </p:txBody>
      </p:sp>
      <p:sp>
        <p:nvSpPr>
          <p:cNvPr id="3" name="2 Subtítulo"/>
          <p:cNvSpPr>
            <a:spLocks noGrp="1"/>
          </p:cNvSpPr>
          <p:nvPr>
            <p:ph type="subTitle" idx="1"/>
          </p:nvPr>
        </p:nvSpPr>
        <p:spPr>
          <a:xfrm>
            <a:off x="285720" y="1785926"/>
            <a:ext cx="8501122" cy="4286280"/>
          </a:xfrm>
        </p:spPr>
        <p:txBody>
          <a:bodyPr>
            <a:noAutofit/>
          </a:bodyPr>
          <a:lstStyle/>
          <a:p>
            <a:pPr algn="l"/>
            <a:r>
              <a:rPr lang="es-ES" sz="2400" i="1" dirty="0" smtClean="0">
                <a:solidFill>
                  <a:schemeClr val="tx1"/>
                </a:solidFill>
              </a:rPr>
              <a:t>Periféricos de entradas y salidas.-</a:t>
            </a:r>
            <a:r>
              <a:rPr lang="es-ES" sz="2400" dirty="0" smtClean="0">
                <a:solidFill>
                  <a:schemeClr val="tx1"/>
                </a:solidFill>
              </a:rPr>
              <a:t> Son todos los  dispositivos  USB  que  permiten  una  funcionalidad  al  host;  estos periféricos pueden ser simples como una memoria o un poco mas complicados, estos  últimos  pueden  empaquetar  varias  funciones  en  lo  que  parece  ser  un solo dispositivo, por ejemplo un teclado y un mouse TrackBall. </a:t>
            </a:r>
          </a:p>
          <a:p>
            <a:pPr algn="l"/>
            <a:r>
              <a:rPr lang="es-ES" sz="2400" i="1" dirty="0" smtClean="0">
                <a:solidFill>
                  <a:schemeClr val="tx1"/>
                </a:solidFill>
              </a:rPr>
              <a:t>Cables.-</a:t>
            </a:r>
            <a:r>
              <a:rPr lang="es-ES" sz="2400" dirty="0" smtClean="0">
                <a:solidFill>
                  <a:schemeClr val="tx1"/>
                </a:solidFill>
              </a:rPr>
              <a:t> Un  cable  de conexión USB esta formado  por 4 conductores, éste es un cable blindado diseñado  para transmisiones a 480 Mbps o 12 Mbps y no blindado para transmisiones a 1.5 Mbps, de estos cuatro conductores  se  pueden  ver  que  dos  están  destinados  a  la  alimentación  del dispositivo  y los otros  dos  (D+ y  D-), diseñados  para  la  transmisión  de  datos; siendo estos últimos par trenzado</a:t>
            </a:r>
            <a:r>
              <a:rPr lang="es-ES" sz="2400" dirty="0" smtClean="0"/>
              <a:t>. </a:t>
            </a:r>
          </a:p>
          <a:p>
            <a:pPr algn="l"/>
            <a:endParaRPr lang="es-ES" sz="2400" i="1" dirty="0" smtClean="0">
              <a:solidFill>
                <a:schemeClr val="tx1"/>
              </a:solidFill>
            </a:endParaRPr>
          </a:p>
          <a:p>
            <a:pPr algn="l"/>
            <a:r>
              <a:rPr lang="es-ES" sz="2400" b="1" dirty="0" smtClean="0">
                <a:solidFill>
                  <a:schemeClr val="tx1"/>
                </a:solidFill>
              </a:rPr>
              <a:t>Conector USB</a:t>
            </a:r>
            <a:endParaRPr lang="es-ES" sz="2400" b="1" i="1" dirty="0" smtClean="0">
              <a:solidFill>
                <a:schemeClr val="tx1"/>
              </a:solidFill>
            </a:endParaRPr>
          </a:p>
          <a:p>
            <a:pPr algn="l"/>
            <a:endParaRPr lang="es-ES" sz="2400" b="1"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dirty="0" smtClean="0"/>
              <a:t>COMPONENTES DE UN SISTEMA USB </a:t>
            </a:r>
            <a:endParaRPr lang="es-ES" sz="3200" b="1" dirty="0"/>
          </a:p>
        </p:txBody>
      </p:sp>
      <p:sp>
        <p:nvSpPr>
          <p:cNvPr id="3" name="2 Subtítulo"/>
          <p:cNvSpPr>
            <a:spLocks noGrp="1"/>
          </p:cNvSpPr>
          <p:nvPr>
            <p:ph type="subTitle" idx="1"/>
          </p:nvPr>
        </p:nvSpPr>
        <p:spPr>
          <a:xfrm>
            <a:off x="285720" y="1785926"/>
            <a:ext cx="8501122" cy="4286280"/>
          </a:xfrm>
        </p:spPr>
        <p:txBody>
          <a:bodyPr>
            <a:noAutofit/>
          </a:bodyPr>
          <a:lstStyle/>
          <a:p>
            <a:pPr algn="l"/>
            <a:r>
              <a:rPr lang="es-ES" sz="2400" b="1" dirty="0" smtClean="0">
                <a:solidFill>
                  <a:schemeClr val="tx1"/>
                </a:solidFill>
              </a:rPr>
              <a:t>Conector USB.-</a:t>
            </a:r>
            <a:r>
              <a:rPr lang="es-ES" sz="2400" dirty="0" smtClean="0">
                <a:solidFill>
                  <a:schemeClr val="tx1"/>
                </a:solidFill>
              </a:rPr>
              <a:t> Los conectores USB pueden  ser  básicamente conector  (macho) y receptáculo (hembra) estos a su vez  son de dos tipos: serie A  para el  </a:t>
            </a:r>
            <a:r>
              <a:rPr lang="es-ES" sz="2400" dirty="0" err="1" smtClean="0">
                <a:solidFill>
                  <a:schemeClr val="tx1"/>
                </a:solidFill>
              </a:rPr>
              <a:t>upstream</a:t>
            </a:r>
            <a:r>
              <a:rPr lang="es-ES" sz="2400" dirty="0" smtClean="0">
                <a:solidFill>
                  <a:schemeClr val="tx1"/>
                </a:solidFill>
              </a:rPr>
              <a:t>  y serie B para el </a:t>
            </a:r>
            <a:r>
              <a:rPr lang="es-ES" sz="2400" dirty="0" err="1" smtClean="0">
                <a:solidFill>
                  <a:schemeClr val="tx1"/>
                </a:solidFill>
              </a:rPr>
              <a:t>downstream</a:t>
            </a:r>
            <a:endParaRPr lang="es-ES" sz="2400" dirty="0" smtClean="0">
              <a:solidFill>
                <a:schemeClr val="tx1"/>
              </a:solidFill>
            </a:endParaRPr>
          </a:p>
          <a:p>
            <a:pPr algn="l"/>
            <a:r>
              <a:rPr lang="es-ES" sz="2400" dirty="0" smtClean="0">
                <a:solidFill>
                  <a:schemeClr val="tx1"/>
                </a:solidFill>
              </a:rPr>
              <a:t>El conector serie A está diseñado para trabajar sobre plataformas de PCs  con los dispositivos USB.</a:t>
            </a:r>
          </a:p>
          <a:p>
            <a:pPr algn="l"/>
            <a:r>
              <a:rPr lang="es-ES" sz="2400" dirty="0" smtClean="0">
                <a:solidFill>
                  <a:schemeClr val="tx1"/>
                </a:solidFill>
              </a:rPr>
              <a:t>Los  conectores de la serie B presentan los contactos distribuidos en dos planos paralelos, con dos  contactos  en  cada  plano,  y  se  emplean  en  los  dispositivos  USB  que  no posean  cable  incorporado,  para  los  cuales  el  conector  serie  B  será  una característica, como por ejemplo impresoras, módems.  </a:t>
            </a:r>
          </a:p>
          <a:p>
            <a:pPr algn="l"/>
            <a:endParaRPr lang="es-ES" sz="2400" b="1" i="1" dirty="0" smtClean="0">
              <a:solidFill>
                <a:schemeClr val="tx1"/>
              </a:solidFill>
            </a:endParaRPr>
          </a:p>
          <a:p>
            <a:pPr algn="l"/>
            <a:endParaRPr lang="es-ES" sz="2400" b="1"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dirty="0" smtClean="0"/>
              <a:t>REQUERIMIENTO DEL COMPUTADOR</a:t>
            </a:r>
            <a:endParaRPr lang="es-ES" sz="3200" b="1" dirty="0"/>
          </a:p>
        </p:txBody>
      </p:sp>
      <p:sp>
        <p:nvSpPr>
          <p:cNvPr id="3" name="2 Subtítulo"/>
          <p:cNvSpPr>
            <a:spLocks noGrp="1"/>
          </p:cNvSpPr>
          <p:nvPr>
            <p:ph type="subTitle" idx="1"/>
          </p:nvPr>
        </p:nvSpPr>
        <p:spPr>
          <a:xfrm>
            <a:off x="285720" y="1785926"/>
            <a:ext cx="8501122" cy="4286280"/>
          </a:xfrm>
        </p:spPr>
        <p:txBody>
          <a:bodyPr>
            <a:noAutofit/>
          </a:bodyPr>
          <a:lstStyle/>
          <a:p>
            <a:pPr algn="l"/>
            <a:r>
              <a:rPr lang="es-ES" sz="2400" dirty="0" smtClean="0">
                <a:solidFill>
                  <a:schemeClr val="tx1"/>
                </a:solidFill>
              </a:rPr>
              <a:t>Para que  un  dispositivo pueda ser  utilizado correctamente  en  un  computador, debe  cumplir  con  ciertas  exigencias  tanto  de  hardware  como  de  software,  el hardware necesario para que  funcione un dispositivo USB son:  un controlador USB  en  el  computador  y  un  HUB  raíz  con  uno  de los  puertos USB.</a:t>
            </a:r>
          </a:p>
          <a:p>
            <a:pPr algn="l"/>
            <a:r>
              <a:rPr lang="es-ES" sz="2400" dirty="0" smtClean="0">
                <a:solidFill>
                  <a:schemeClr val="tx1"/>
                </a:solidFill>
              </a:rPr>
              <a:t>Los  drivers  del  host  controlador  se  comunican  con  el  hardware  del  host controlador el cual a su vez se comunica  con el bus USB. Los drivers  del host controlador no requieren de programación por los dispositivos.</a:t>
            </a:r>
          </a:p>
          <a:p>
            <a:pPr algn="l"/>
            <a:r>
              <a:rPr lang="es-ES" sz="2400" dirty="0" smtClean="0"/>
              <a:t>.</a:t>
            </a:r>
            <a:endParaRPr lang="es-ES" sz="2400" b="1" i="1" dirty="0" smtClean="0">
              <a:solidFill>
                <a:schemeClr val="tx1"/>
              </a:solidFill>
            </a:endParaRPr>
          </a:p>
          <a:p>
            <a:pPr algn="l"/>
            <a:endParaRPr lang="es-ES" sz="2400" b="1"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dirty="0" smtClean="0"/>
              <a:t>REQUERIMIENTO DEL COMPUTADOR</a:t>
            </a:r>
            <a:endParaRPr lang="es-ES" sz="3200" b="1" dirty="0"/>
          </a:p>
        </p:txBody>
      </p:sp>
      <p:sp>
        <p:nvSpPr>
          <p:cNvPr id="3" name="2 Subtítulo"/>
          <p:cNvSpPr>
            <a:spLocks noGrp="1"/>
          </p:cNvSpPr>
          <p:nvPr>
            <p:ph type="subTitle" idx="1"/>
          </p:nvPr>
        </p:nvSpPr>
        <p:spPr>
          <a:xfrm>
            <a:off x="285720" y="1785926"/>
            <a:ext cx="8501122" cy="4286280"/>
          </a:xfrm>
        </p:spPr>
        <p:txBody>
          <a:bodyPr>
            <a:noAutofit/>
          </a:bodyPr>
          <a:lstStyle/>
          <a:p>
            <a:pPr algn="l"/>
            <a:r>
              <a:rPr lang="es-ES" sz="2400" dirty="0" smtClean="0">
                <a:solidFill>
                  <a:schemeClr val="tx1"/>
                </a:solidFill>
              </a:rPr>
              <a:t>La composición lógica del host es: </a:t>
            </a:r>
          </a:p>
          <a:p>
            <a:pPr algn="l"/>
            <a:endParaRPr lang="es-ES" sz="2400" dirty="0" smtClean="0">
              <a:solidFill>
                <a:schemeClr val="tx1"/>
              </a:solidFill>
            </a:endParaRPr>
          </a:p>
          <a:p>
            <a:pPr lvl="0" algn="l">
              <a:buFont typeface="Arial" pitchFamily="34" charset="0"/>
              <a:buChar char="•"/>
            </a:pPr>
            <a:r>
              <a:rPr lang="es-ES" sz="2400" dirty="0" smtClean="0">
                <a:solidFill>
                  <a:schemeClr val="tx1"/>
                </a:solidFill>
              </a:rPr>
              <a:t>	Controlador USB del host. </a:t>
            </a:r>
          </a:p>
          <a:p>
            <a:pPr lvl="0" algn="l">
              <a:buFont typeface="Arial" pitchFamily="34" charset="0"/>
              <a:buChar char="•"/>
            </a:pPr>
            <a:r>
              <a:rPr lang="es-ES" sz="2400" dirty="0" smtClean="0">
                <a:solidFill>
                  <a:schemeClr val="tx1"/>
                </a:solidFill>
              </a:rPr>
              <a:t>	Software del sistema USB. </a:t>
            </a:r>
          </a:p>
          <a:p>
            <a:pPr lvl="0" algn="l">
              <a:buFont typeface="Arial" pitchFamily="34" charset="0"/>
              <a:buChar char="•"/>
            </a:pPr>
            <a:r>
              <a:rPr lang="es-ES" sz="2400" dirty="0" smtClean="0">
                <a:solidFill>
                  <a:schemeClr val="tx1"/>
                </a:solidFill>
              </a:rPr>
              <a:t>	Cliente. </a:t>
            </a:r>
          </a:p>
          <a:p>
            <a:pPr algn="l"/>
            <a:endParaRPr lang="es-ES" sz="2400" dirty="0" smtClean="0">
              <a:solidFill>
                <a:schemeClr val="tx1"/>
              </a:solidFill>
            </a:endParaRPr>
          </a:p>
          <a:p>
            <a:pPr algn="l"/>
            <a:r>
              <a:rPr lang="es-ES" sz="2400" dirty="0" smtClean="0">
                <a:solidFill>
                  <a:schemeClr val="tx1"/>
                </a:solidFill>
              </a:rPr>
              <a:t>El  host  posee  una  única  posición  física  especial,  encargada  de  coordinar  las comunicaciones  con  los  dispositivos  USB .  El  host  es  el  único  encargado  de controlar todos los accesos al USB. </a:t>
            </a:r>
          </a:p>
          <a:p>
            <a:pPr algn="l"/>
            <a:r>
              <a:rPr lang="es-ES" sz="2400" dirty="0" smtClean="0">
                <a:solidFill>
                  <a:schemeClr val="tx1"/>
                </a:solidFill>
              </a:rPr>
              <a:t>.</a:t>
            </a:r>
            <a:endParaRPr lang="es-ES" sz="2400" b="1" i="1" dirty="0" smtClean="0">
              <a:solidFill>
                <a:schemeClr val="tx1"/>
              </a:solidFill>
            </a:endParaRPr>
          </a:p>
          <a:p>
            <a:pPr algn="l"/>
            <a:endParaRPr lang="es-ES" sz="2400" b="1"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dirty="0" smtClean="0"/>
              <a:t>ELEMENTOS DE TRANSFERENCIAS</a:t>
            </a:r>
            <a:endParaRPr lang="es-ES" sz="3200" b="1" dirty="0"/>
          </a:p>
        </p:txBody>
      </p:sp>
      <p:sp>
        <p:nvSpPr>
          <p:cNvPr id="3" name="2 Subtítulo"/>
          <p:cNvSpPr>
            <a:spLocks noGrp="1"/>
          </p:cNvSpPr>
          <p:nvPr>
            <p:ph type="subTitle" idx="1"/>
          </p:nvPr>
        </p:nvSpPr>
        <p:spPr>
          <a:xfrm>
            <a:off x="285720" y="1785926"/>
            <a:ext cx="8501122" cy="4286280"/>
          </a:xfrm>
        </p:spPr>
        <p:txBody>
          <a:bodyPr>
            <a:noAutofit/>
          </a:bodyPr>
          <a:lstStyle/>
          <a:p>
            <a:pPr algn="l"/>
            <a:r>
              <a:rPr lang="es-ES" sz="2400" dirty="0" smtClean="0">
                <a:solidFill>
                  <a:schemeClr val="tx1"/>
                </a:solidFill>
              </a:rPr>
              <a:t>Dentro  de  cada  transferencia  esta  compuesta  por  varios  niveles,  así  cada transferencia  consta  de  varias  transacciones,  estas  a  su  vez  compuestas  de paquetes, y cada uno de estos paquetes conteniendo información. </a:t>
            </a:r>
          </a:p>
          <a:p>
            <a:pPr algn="l"/>
            <a:r>
              <a:rPr lang="es-ES" sz="2400" b="1" dirty="0" err="1" smtClean="0">
                <a:solidFill>
                  <a:schemeClr val="tx1"/>
                </a:solidFill>
              </a:rPr>
              <a:t>Endpoints</a:t>
            </a:r>
            <a:r>
              <a:rPr lang="es-ES" sz="2400" b="1" dirty="0" smtClean="0">
                <a:solidFill>
                  <a:schemeClr val="tx1"/>
                </a:solidFill>
              </a:rPr>
              <a:t> de dispositivos.-</a:t>
            </a:r>
            <a:r>
              <a:rPr lang="es-ES" sz="2400" dirty="0" smtClean="0">
                <a:solidFill>
                  <a:schemeClr val="tx1"/>
                </a:solidFill>
              </a:rPr>
              <a:t> es  un  buffer  que  almacena  una  gran  cantidad  de  bytes  en  el dispositivo,  todas  las  transmisiones  viajan  desde  o  hacia  el  </a:t>
            </a:r>
            <a:r>
              <a:rPr lang="es-ES" sz="2400" dirty="0" err="1" smtClean="0">
                <a:solidFill>
                  <a:schemeClr val="tx1"/>
                </a:solidFill>
              </a:rPr>
              <a:t>endpoint</a:t>
            </a:r>
            <a:r>
              <a:rPr lang="es-ES" sz="2400" dirty="0" smtClean="0">
                <a:solidFill>
                  <a:schemeClr val="tx1"/>
                </a:solidFill>
              </a:rPr>
              <a:t>  del dispositivo,  los datos a  ser  almacenados en  estos  </a:t>
            </a:r>
            <a:r>
              <a:rPr lang="es-ES" sz="2400" dirty="0" err="1" smtClean="0">
                <a:solidFill>
                  <a:schemeClr val="tx1"/>
                </a:solidFill>
              </a:rPr>
              <a:t>endpoints</a:t>
            </a:r>
            <a:r>
              <a:rPr lang="es-ES" sz="2400" dirty="0" smtClean="0">
                <a:solidFill>
                  <a:schemeClr val="tx1"/>
                </a:solidFill>
              </a:rPr>
              <a:t> pueden ser datos a ser transmitidos o datos recibidos.  El host también tiene  un buffer en donde se almacenan datos recibidos o datos a ser transmitidos,  con la diferencia que estos no se denominan </a:t>
            </a:r>
            <a:r>
              <a:rPr lang="es-ES" sz="2400" dirty="0" err="1" smtClean="0">
                <a:solidFill>
                  <a:schemeClr val="tx1"/>
                </a:solidFill>
              </a:rPr>
              <a:t>endpoints</a:t>
            </a:r>
            <a:r>
              <a:rPr lang="es-ES" sz="2400" dirty="0" smtClean="0">
                <a:solidFill>
                  <a:schemeClr val="tx1"/>
                </a:solidFill>
              </a:rPr>
              <a:t>. </a:t>
            </a:r>
          </a:p>
          <a:p>
            <a:pPr algn="l"/>
            <a:endParaRPr lang="es-ES" sz="2400" b="1" i="1" dirty="0" smtClean="0"/>
          </a:p>
          <a:p>
            <a:pPr algn="l"/>
            <a:endParaRPr lang="es-ES" sz="2400" b="1"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dirty="0" smtClean="0"/>
              <a:t>ELEMENTOS DE TRANSFERENCIAS</a:t>
            </a:r>
            <a:endParaRPr lang="es-ES" sz="3200" b="1" dirty="0"/>
          </a:p>
        </p:txBody>
      </p:sp>
      <p:sp>
        <p:nvSpPr>
          <p:cNvPr id="3" name="2 Subtítulo"/>
          <p:cNvSpPr>
            <a:spLocks noGrp="1"/>
          </p:cNvSpPr>
          <p:nvPr>
            <p:ph type="subTitle" idx="1"/>
          </p:nvPr>
        </p:nvSpPr>
        <p:spPr>
          <a:xfrm>
            <a:off x="285720" y="1785926"/>
            <a:ext cx="8501122" cy="4286280"/>
          </a:xfrm>
        </p:spPr>
        <p:txBody>
          <a:bodyPr>
            <a:noAutofit/>
          </a:bodyPr>
          <a:lstStyle/>
          <a:p>
            <a:pPr algn="l"/>
            <a:r>
              <a:rPr lang="es-ES" sz="2400" b="1" dirty="0" smtClean="0">
                <a:solidFill>
                  <a:schemeClr val="tx1"/>
                </a:solidFill>
              </a:rPr>
              <a:t>Pipes: conectando </a:t>
            </a:r>
            <a:r>
              <a:rPr lang="es-ES" sz="2400" b="1" dirty="0" err="1" smtClean="0">
                <a:solidFill>
                  <a:schemeClr val="tx1"/>
                </a:solidFill>
              </a:rPr>
              <a:t>endpoints</a:t>
            </a:r>
            <a:r>
              <a:rPr lang="es-ES" sz="2400" b="1" dirty="0" smtClean="0">
                <a:solidFill>
                  <a:schemeClr val="tx1"/>
                </a:solidFill>
              </a:rPr>
              <a:t> al host</a:t>
            </a:r>
            <a:r>
              <a:rPr lang="es-ES" sz="2400" b="1" i="1" dirty="0" smtClean="0">
                <a:solidFill>
                  <a:schemeClr val="tx1"/>
                </a:solidFill>
              </a:rPr>
              <a:t>.-</a:t>
            </a:r>
            <a:r>
              <a:rPr lang="es-ES" sz="2400" dirty="0" smtClean="0">
                <a:solidFill>
                  <a:schemeClr val="tx1"/>
                </a:solidFill>
              </a:rPr>
              <a:t> Consiste en una cadena de procesos conectados de forma tal que la salida de cada elemento de la cadena es la entrada del próximo. Es común el uso de buffer de datos entre elementos consecutivos.</a:t>
            </a:r>
          </a:p>
          <a:p>
            <a:pPr algn="l"/>
            <a:r>
              <a:rPr lang="es-ES" sz="2400" dirty="0" smtClean="0">
                <a:solidFill>
                  <a:schemeClr val="tx1"/>
                </a:solidFill>
              </a:rPr>
              <a:t>Los Pipes están implementados en forma muy eficiente en los sistemas operativos multitarea, iniciando todos los procesos al mismo tiempo, y atendiendo automáticamente los requerimientos de lectura de datos para cada proceso cuando los datos son escritos por el proceso anterior. De esta manera el planificador de corto plazo va a dar el uso de la CPU a cada proceso a medida que pueda ejecutarse minimizando los tiempos muertos.</a:t>
            </a:r>
          </a:p>
          <a:p>
            <a:pPr algn="l"/>
            <a:endParaRPr lang="es-ES" sz="2400" b="1" i="1" dirty="0" smtClean="0"/>
          </a:p>
          <a:p>
            <a:pPr algn="l"/>
            <a:endParaRPr lang="es-ES" sz="2400" b="1"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i="1" dirty="0" smtClean="0"/>
              <a:t>TIPOS DE TRANSFERENCIAS</a:t>
            </a:r>
            <a:endParaRPr lang="es-ES" sz="3200" b="1" dirty="0"/>
          </a:p>
        </p:txBody>
      </p:sp>
      <p:sp>
        <p:nvSpPr>
          <p:cNvPr id="3" name="2 Subtítulo"/>
          <p:cNvSpPr>
            <a:spLocks noGrp="1"/>
          </p:cNvSpPr>
          <p:nvPr>
            <p:ph type="subTitle" idx="1"/>
          </p:nvPr>
        </p:nvSpPr>
        <p:spPr>
          <a:xfrm>
            <a:off x="285720" y="1643050"/>
            <a:ext cx="8501122" cy="4286280"/>
          </a:xfrm>
        </p:spPr>
        <p:txBody>
          <a:bodyPr>
            <a:noAutofit/>
          </a:bodyPr>
          <a:lstStyle/>
          <a:p>
            <a:pPr algn="l"/>
            <a:r>
              <a:rPr lang="es-ES" sz="2400" b="1" dirty="0" smtClean="0">
                <a:solidFill>
                  <a:schemeClr val="tx1"/>
                </a:solidFill>
              </a:rPr>
              <a:t>Transferencia de control.-</a:t>
            </a:r>
            <a:r>
              <a:rPr lang="es-ES" sz="2400" dirty="0" smtClean="0">
                <a:solidFill>
                  <a:schemeClr val="tx1"/>
                </a:solidFill>
              </a:rPr>
              <a:t> Las transferencias de control son las únicas que tienen funciones definidas por la especificación USB. Este tipo de transferencias habilitan al host para que lea información  acerca  del  dispositivo,  ponga  la  dirección  al  dispositivo,  y seleccione  la configuración y  otras  necesarias.  Todo  dispositivo  USB  debe de estar en la capacidad de soportar una transferencia de control.</a:t>
            </a:r>
          </a:p>
          <a:p>
            <a:pPr algn="l"/>
            <a:r>
              <a:rPr lang="es-ES" sz="2400" b="1" dirty="0" smtClean="0">
                <a:solidFill>
                  <a:schemeClr val="tx1"/>
                </a:solidFill>
              </a:rPr>
              <a:t>Transferencia </a:t>
            </a:r>
            <a:r>
              <a:rPr lang="es-ES" sz="2400" b="1" dirty="0" err="1" smtClean="0">
                <a:solidFill>
                  <a:schemeClr val="tx1"/>
                </a:solidFill>
              </a:rPr>
              <a:t>bulk</a:t>
            </a:r>
            <a:r>
              <a:rPr lang="es-ES" sz="2400" b="1" dirty="0" smtClean="0">
                <a:solidFill>
                  <a:schemeClr val="tx1"/>
                </a:solidFill>
              </a:rPr>
              <a:t>.-</a:t>
            </a:r>
            <a:r>
              <a:rPr lang="es-ES" sz="2400" dirty="0" smtClean="0">
                <a:solidFill>
                  <a:schemeClr val="tx1"/>
                </a:solidFill>
              </a:rPr>
              <a:t> Este modo se utiliza para la transmisión de importantes cantidades de información. Como el tipo control, este enlace no tiene pérdida de datos. Este tipo de transferencia es útil cuando la razón de transferencia no es critica como por ejemplo, el envió de un archivo a imprimir o la recepción de datos desde un escáner.</a:t>
            </a:r>
          </a:p>
          <a:p>
            <a:pPr algn="l"/>
            <a:r>
              <a:rPr lang="es-ES" sz="2400" dirty="0" smtClean="0">
                <a:solidFill>
                  <a:schemeClr val="tx1"/>
                </a:solidFill>
              </a:rPr>
              <a:t> </a:t>
            </a:r>
          </a:p>
          <a:p>
            <a:pPr algn="l"/>
            <a:endParaRPr lang="es-ES" sz="2400" dirty="0" smtClean="0">
              <a:solidFill>
                <a:schemeClr val="tx1"/>
              </a:solidFill>
            </a:endParaRPr>
          </a:p>
          <a:p>
            <a:pPr algn="l"/>
            <a:endParaRPr lang="es-ES" sz="2400" b="1" i="1" dirty="0" smtClean="0"/>
          </a:p>
          <a:p>
            <a:pPr algn="l"/>
            <a:endParaRPr lang="es-ES" sz="2400" b="1"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i="1" dirty="0" smtClean="0"/>
              <a:t>TIPOS DE TRANSFERENCIAS</a:t>
            </a:r>
            <a:endParaRPr lang="es-ES" sz="3200" b="1" dirty="0"/>
          </a:p>
        </p:txBody>
      </p:sp>
      <p:sp>
        <p:nvSpPr>
          <p:cNvPr id="3" name="2 Subtítulo"/>
          <p:cNvSpPr>
            <a:spLocks noGrp="1"/>
          </p:cNvSpPr>
          <p:nvPr>
            <p:ph type="subTitle" idx="1"/>
          </p:nvPr>
        </p:nvSpPr>
        <p:spPr>
          <a:xfrm>
            <a:off x="285720" y="1643050"/>
            <a:ext cx="8501122" cy="4286280"/>
          </a:xfrm>
        </p:spPr>
        <p:txBody>
          <a:bodyPr>
            <a:noAutofit/>
          </a:bodyPr>
          <a:lstStyle/>
          <a:p>
            <a:pPr algn="l"/>
            <a:r>
              <a:rPr lang="es-ES" sz="2400" b="1" dirty="0" smtClean="0">
                <a:solidFill>
                  <a:schemeClr val="tx1"/>
                </a:solidFill>
              </a:rPr>
              <a:t>Transferencia de control.-</a:t>
            </a:r>
            <a:r>
              <a:rPr lang="es-ES" sz="2400" dirty="0" smtClean="0">
                <a:solidFill>
                  <a:schemeClr val="tx1"/>
                </a:solidFill>
              </a:rPr>
              <a:t> Las transferencias de control son las únicas que tienen funciones definidas por la especificación USB. Este tipo de transferencias habilitan al host para que lea información  acerca  del  dispositivo,  ponga  la  dirección  al  dispositivo,  y seleccione  la configuración y  otras  necesarias.  Todo  dispositivo  USB  debe de estar en la capacidad de soportar una transferencia de control.</a:t>
            </a:r>
          </a:p>
          <a:p>
            <a:pPr algn="l"/>
            <a:r>
              <a:rPr lang="es-ES" sz="2400" b="1" dirty="0" smtClean="0">
                <a:solidFill>
                  <a:schemeClr val="tx1"/>
                </a:solidFill>
              </a:rPr>
              <a:t>Transferencia </a:t>
            </a:r>
            <a:r>
              <a:rPr lang="es-ES" sz="2400" b="1" dirty="0" err="1" smtClean="0">
                <a:solidFill>
                  <a:schemeClr val="tx1"/>
                </a:solidFill>
              </a:rPr>
              <a:t>bulk</a:t>
            </a:r>
            <a:r>
              <a:rPr lang="es-ES" sz="2400" b="1" dirty="0" smtClean="0">
                <a:solidFill>
                  <a:schemeClr val="tx1"/>
                </a:solidFill>
              </a:rPr>
              <a:t>.-</a:t>
            </a:r>
            <a:r>
              <a:rPr lang="es-ES" sz="2400" dirty="0" smtClean="0">
                <a:solidFill>
                  <a:schemeClr val="tx1"/>
                </a:solidFill>
              </a:rPr>
              <a:t> Este modo se utiliza para la transmisión de importantes cantidades de información. Como el tipo control, este enlace no tiene pérdida de datos. Este tipo de transferencia es útil cuando la razón de transferencia no es critica como por ejemplo, el envió de un archivo a imprimir o la recepción de datos desde un escáner.</a:t>
            </a:r>
          </a:p>
          <a:p>
            <a:pPr algn="l"/>
            <a:r>
              <a:rPr lang="es-ES" sz="2400" dirty="0" smtClean="0">
                <a:solidFill>
                  <a:schemeClr val="tx1"/>
                </a:solidFill>
              </a:rPr>
              <a:t> </a:t>
            </a:r>
          </a:p>
          <a:p>
            <a:pPr algn="l"/>
            <a:endParaRPr lang="es-ES" sz="2400" dirty="0" smtClean="0">
              <a:solidFill>
                <a:schemeClr val="tx1"/>
              </a:solidFill>
            </a:endParaRPr>
          </a:p>
          <a:p>
            <a:pPr algn="l"/>
            <a:endParaRPr lang="es-ES" sz="2400" b="1" i="1" dirty="0" smtClean="0"/>
          </a:p>
          <a:p>
            <a:pPr algn="l"/>
            <a:endParaRPr lang="es-ES" sz="2400" b="1"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0"/>
            <a:ext cx="8001056" cy="1470025"/>
          </a:xfrm>
        </p:spPr>
        <p:txBody>
          <a:bodyPr>
            <a:normAutofit/>
          </a:bodyPr>
          <a:lstStyle/>
          <a:p>
            <a:r>
              <a:rPr lang="es-ES" sz="3200" b="1" dirty="0" smtClean="0"/>
              <a:t>LA </a:t>
            </a:r>
            <a:r>
              <a:rPr lang="es-ES" sz="3200" b="1" dirty="0"/>
              <a:t>DOMÓTICA</a:t>
            </a:r>
            <a:endParaRPr lang="es-ES" sz="3200" dirty="0"/>
          </a:p>
        </p:txBody>
      </p:sp>
      <p:sp>
        <p:nvSpPr>
          <p:cNvPr id="3" name="2 Subtítulo"/>
          <p:cNvSpPr>
            <a:spLocks noGrp="1"/>
          </p:cNvSpPr>
          <p:nvPr>
            <p:ph type="subTitle" idx="1"/>
          </p:nvPr>
        </p:nvSpPr>
        <p:spPr>
          <a:xfrm>
            <a:off x="285720" y="1500174"/>
            <a:ext cx="8501122" cy="4286280"/>
          </a:xfrm>
        </p:spPr>
        <p:txBody>
          <a:bodyPr>
            <a:normAutofit fontScale="92500" lnSpcReduction="10000"/>
          </a:bodyPr>
          <a:lstStyle/>
          <a:p>
            <a:pPr algn="just"/>
            <a:r>
              <a:rPr lang="es-ES" sz="3100" b="1" dirty="0" smtClean="0">
                <a:solidFill>
                  <a:schemeClr val="tx1"/>
                </a:solidFill>
              </a:rPr>
              <a:t>Es una ciencia nueva que conjunto </a:t>
            </a:r>
            <a:r>
              <a:rPr lang="es-ES" sz="3100" b="1" dirty="0">
                <a:solidFill>
                  <a:schemeClr val="tx1"/>
                </a:solidFill>
              </a:rPr>
              <a:t>de sistemas capaces </a:t>
            </a:r>
            <a:r>
              <a:rPr lang="es-ES" sz="3100" b="1" dirty="0" smtClean="0">
                <a:solidFill>
                  <a:schemeClr val="tx1"/>
                </a:solidFill>
              </a:rPr>
              <a:t>de automatizar </a:t>
            </a:r>
            <a:r>
              <a:rPr lang="es-ES" sz="3100" b="1" dirty="0">
                <a:solidFill>
                  <a:schemeClr val="tx1"/>
                </a:solidFill>
              </a:rPr>
              <a:t>una vivienda, aportando servicios de </a:t>
            </a:r>
            <a:r>
              <a:rPr lang="es-ES" sz="3100" b="1" dirty="0" smtClean="0">
                <a:solidFill>
                  <a:schemeClr val="tx1"/>
                </a:solidFill>
              </a:rPr>
              <a:t>gestión energética</a:t>
            </a:r>
            <a:r>
              <a:rPr lang="es-ES" sz="3100" b="1" dirty="0">
                <a:solidFill>
                  <a:schemeClr val="tx1"/>
                </a:solidFill>
              </a:rPr>
              <a:t>, seguridad, bienestar y comunicación, y </a:t>
            </a:r>
            <a:r>
              <a:rPr lang="es-ES" sz="3100" b="1" dirty="0" smtClean="0">
                <a:solidFill>
                  <a:schemeClr val="tx1"/>
                </a:solidFill>
              </a:rPr>
              <a:t>que pueden </a:t>
            </a:r>
            <a:r>
              <a:rPr lang="es-ES" sz="3100" b="1" dirty="0">
                <a:solidFill>
                  <a:schemeClr val="tx1"/>
                </a:solidFill>
              </a:rPr>
              <a:t>estar integrados por medio de redes interiores </a:t>
            </a:r>
            <a:r>
              <a:rPr lang="es-ES" sz="3100" b="1" dirty="0" smtClean="0">
                <a:solidFill>
                  <a:schemeClr val="tx1"/>
                </a:solidFill>
              </a:rPr>
              <a:t>y exteriores </a:t>
            </a:r>
            <a:r>
              <a:rPr lang="es-ES" sz="3100" b="1" dirty="0">
                <a:solidFill>
                  <a:schemeClr val="tx1"/>
                </a:solidFill>
              </a:rPr>
              <a:t>de comunicación, cableadas o inalámbricas, y </a:t>
            </a:r>
            <a:r>
              <a:rPr lang="es-ES" sz="3100" b="1" dirty="0" smtClean="0">
                <a:solidFill>
                  <a:schemeClr val="tx1"/>
                </a:solidFill>
              </a:rPr>
              <a:t>cuyo control </a:t>
            </a:r>
            <a:r>
              <a:rPr lang="es-ES" sz="3100" b="1" dirty="0">
                <a:solidFill>
                  <a:schemeClr val="tx1"/>
                </a:solidFill>
              </a:rPr>
              <a:t>goza de cierta ubicuidad, desde dentro y fuera </a:t>
            </a:r>
            <a:r>
              <a:rPr lang="es-ES" sz="3100" b="1" dirty="0" smtClean="0">
                <a:solidFill>
                  <a:schemeClr val="tx1"/>
                </a:solidFill>
              </a:rPr>
              <a:t>del hogar</a:t>
            </a:r>
            <a:r>
              <a:rPr lang="es-ES" sz="3100" b="1" dirty="0">
                <a:solidFill>
                  <a:schemeClr val="tx1"/>
                </a:solidFill>
              </a:rPr>
              <a:t>.</a:t>
            </a:r>
          </a:p>
          <a:p>
            <a:pPr algn="just"/>
            <a:r>
              <a:rPr lang="es-ES" sz="3100" b="1" dirty="0">
                <a:solidFill>
                  <a:schemeClr val="tx1"/>
                </a:solidFill>
              </a:rPr>
              <a:t>Se podría definir como la integración de la tecnología en </a:t>
            </a:r>
            <a:r>
              <a:rPr lang="es-ES" sz="3100" b="1" dirty="0" smtClean="0">
                <a:solidFill>
                  <a:schemeClr val="tx1"/>
                </a:solidFill>
              </a:rPr>
              <a:t>el diseño </a:t>
            </a:r>
            <a:r>
              <a:rPr lang="es-ES" sz="3100" b="1" dirty="0">
                <a:solidFill>
                  <a:schemeClr val="tx1"/>
                </a:solidFill>
              </a:rPr>
              <a:t>inteligente de un </a:t>
            </a:r>
            <a:r>
              <a:rPr lang="es-ES" sz="3100" b="1" dirty="0" smtClean="0">
                <a:solidFill>
                  <a:schemeClr val="tx1"/>
                </a:solidFill>
              </a:rPr>
              <a:t>recinto.</a:t>
            </a:r>
            <a:endParaRPr lang="es-ES" sz="2200" dirty="0" smtClean="0">
              <a:solidFill>
                <a:schemeClr val="tx1"/>
              </a:solidFill>
            </a:endParaRPr>
          </a:p>
          <a:p>
            <a:endParaRPr lang="es-ES" dirty="0" smtClean="0">
              <a:solidFill>
                <a:schemeClr val="tx1"/>
              </a:solidFill>
            </a:endParaRPr>
          </a:p>
          <a:p>
            <a:endParaRPr lang="es-ES" dirty="0">
              <a:solidFill>
                <a:schemeClr val="tx1"/>
              </a:solidFill>
            </a:endParaRPr>
          </a:p>
        </p:txBody>
      </p:sp>
      <p:pic>
        <p:nvPicPr>
          <p:cNvPr id="4" name="3 Imagen" descr="images.jpg"/>
          <p:cNvPicPr>
            <a:picLocks noChangeAspect="1"/>
          </p:cNvPicPr>
          <p:nvPr/>
        </p:nvPicPr>
        <p:blipFill>
          <a:blip r:embed="rId2"/>
          <a:stretch>
            <a:fillRect/>
          </a:stretch>
        </p:blipFill>
        <p:spPr>
          <a:xfrm>
            <a:off x="0" y="0"/>
            <a:ext cx="1133475" cy="1114425"/>
          </a:xfrm>
          <a:prstGeom prst="rect">
            <a:avLst/>
          </a:prstGeom>
        </p:spPr>
      </p:pic>
      <p:pic>
        <p:nvPicPr>
          <p:cNvPr id="5" name="4 Imagen" descr="images.jpg"/>
          <p:cNvPicPr>
            <a:picLocks noChangeAspect="1"/>
          </p:cNvPicPr>
          <p:nvPr/>
        </p:nvPicPr>
        <p:blipFill>
          <a:blip r:embed="rId2"/>
          <a:stretch>
            <a:fillRect/>
          </a:stretch>
        </p:blipFill>
        <p:spPr>
          <a:xfrm>
            <a:off x="8010525" y="0"/>
            <a:ext cx="1133475" cy="1114425"/>
          </a:xfrm>
          <a:prstGeom prst="rect">
            <a:avLst/>
          </a:prstGeom>
        </p:spPr>
      </p:pic>
      <p:pic>
        <p:nvPicPr>
          <p:cNvPr id="6" name="5 Imagen" descr="images.jpg"/>
          <p:cNvPicPr>
            <a:picLocks noChangeAspect="1"/>
          </p:cNvPicPr>
          <p:nvPr/>
        </p:nvPicPr>
        <p:blipFill>
          <a:blip r:embed="rId2"/>
          <a:stretch>
            <a:fillRect/>
          </a:stretch>
        </p:blipFill>
        <p:spPr>
          <a:xfrm>
            <a:off x="0" y="5743575"/>
            <a:ext cx="1133475" cy="1114425"/>
          </a:xfrm>
          <a:prstGeom prst="rect">
            <a:avLst/>
          </a:prstGeom>
        </p:spPr>
      </p:pic>
      <p:pic>
        <p:nvPicPr>
          <p:cNvPr id="7" name="6 Imagen" descr="images.jpg"/>
          <p:cNvPicPr>
            <a:picLocks noChangeAspect="1"/>
          </p:cNvPicPr>
          <p:nvPr/>
        </p:nvPicPr>
        <p:blipFill>
          <a:blip r:embed="rId2"/>
          <a:stretch>
            <a:fillRect/>
          </a:stretch>
        </p:blipFill>
        <p:spPr>
          <a:xfrm>
            <a:off x="8010525" y="5743575"/>
            <a:ext cx="1133475" cy="111442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i="1" dirty="0" smtClean="0"/>
              <a:t>TIPOS DE TRANSFERENCIAS</a:t>
            </a:r>
            <a:endParaRPr lang="es-ES" sz="3200" b="1" dirty="0"/>
          </a:p>
        </p:txBody>
      </p:sp>
      <p:sp>
        <p:nvSpPr>
          <p:cNvPr id="3" name="2 Subtítulo"/>
          <p:cNvSpPr>
            <a:spLocks noGrp="1"/>
          </p:cNvSpPr>
          <p:nvPr>
            <p:ph type="subTitle" idx="1"/>
          </p:nvPr>
        </p:nvSpPr>
        <p:spPr>
          <a:xfrm>
            <a:off x="285720" y="1643050"/>
            <a:ext cx="8501122" cy="4286280"/>
          </a:xfrm>
        </p:spPr>
        <p:txBody>
          <a:bodyPr>
            <a:noAutofit/>
          </a:bodyPr>
          <a:lstStyle/>
          <a:p>
            <a:pPr algn="l"/>
            <a:r>
              <a:rPr lang="es-ES" sz="2400" b="1" dirty="0" smtClean="0">
                <a:solidFill>
                  <a:schemeClr val="tx1"/>
                </a:solidFill>
              </a:rPr>
              <a:t>Transferencia de interrupción.-</a:t>
            </a:r>
            <a:r>
              <a:rPr lang="es-ES" sz="2400" dirty="0" smtClean="0">
                <a:solidFill>
                  <a:schemeClr val="tx1"/>
                </a:solidFill>
              </a:rPr>
              <a:t> Este tipo de transferencias, son para dispositivos que deben recibir el host o el dispositivo  atención  periódica.  Las transferencias de  interrupción  son la  única manera  que  el  dispositivo  de  baja-velocidad  puede  transferir  datos.  Las transferencias de interrupción pueden ser usadas con cualquier velocidad. </a:t>
            </a:r>
          </a:p>
          <a:p>
            <a:pPr algn="l"/>
            <a:r>
              <a:rPr lang="es-ES" sz="2400" b="1" dirty="0" smtClean="0">
                <a:solidFill>
                  <a:schemeClr val="tx1"/>
                </a:solidFill>
              </a:rPr>
              <a:t>Transferencias </a:t>
            </a:r>
            <a:r>
              <a:rPr lang="es-ES" sz="2400" b="1" dirty="0" err="1" smtClean="0">
                <a:solidFill>
                  <a:schemeClr val="tx1"/>
                </a:solidFill>
              </a:rPr>
              <a:t>isocrónicas</a:t>
            </a:r>
            <a:endParaRPr lang="es-ES" sz="2400" b="1" dirty="0" smtClean="0">
              <a:solidFill>
                <a:schemeClr val="tx1"/>
              </a:solidFill>
            </a:endParaRPr>
          </a:p>
          <a:p>
            <a:pPr algn="l"/>
            <a:r>
              <a:rPr lang="es-ES" sz="2400" dirty="0" smtClean="0">
                <a:solidFill>
                  <a:schemeClr val="tx1"/>
                </a:solidFill>
              </a:rPr>
              <a:t>Este  tipo  de transferencia tiene  que garantizar el  tiempo  de  entrega  de  datos, pero  no  realiza  una corrección de errores. Los datos que  podrían utilizar  este tipo de transferencia son archivos de audio, música en tiempo real.  </a:t>
            </a:r>
          </a:p>
          <a:p>
            <a:pPr algn="l"/>
            <a:endParaRPr lang="es-ES" sz="2400" dirty="0" smtClean="0"/>
          </a:p>
          <a:p>
            <a:pPr algn="l"/>
            <a:r>
              <a:rPr lang="es-ES" sz="2400" dirty="0" smtClean="0">
                <a:solidFill>
                  <a:schemeClr val="tx1"/>
                </a:solidFill>
              </a:rPr>
              <a:t> </a:t>
            </a:r>
          </a:p>
          <a:p>
            <a:pPr algn="l"/>
            <a:endParaRPr lang="es-ES" sz="2400" dirty="0" smtClean="0">
              <a:solidFill>
                <a:schemeClr val="tx1"/>
              </a:solidFill>
            </a:endParaRPr>
          </a:p>
          <a:p>
            <a:pPr algn="l"/>
            <a:endParaRPr lang="es-ES" sz="2400" b="1" i="1" dirty="0" smtClean="0"/>
          </a:p>
          <a:p>
            <a:pPr algn="l"/>
            <a:endParaRPr lang="es-ES" sz="2400" b="1"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dirty="0" smtClean="0"/>
              <a:t>DESCRIPCIÓN DE LA PLANTA</a:t>
            </a:r>
            <a:endParaRPr lang="es-ES" sz="3200" b="1" dirty="0"/>
          </a:p>
        </p:txBody>
      </p:sp>
      <p:sp>
        <p:nvSpPr>
          <p:cNvPr id="3" name="2 Subtítulo"/>
          <p:cNvSpPr>
            <a:spLocks noGrp="1"/>
          </p:cNvSpPr>
          <p:nvPr>
            <p:ph type="subTitle" idx="1"/>
          </p:nvPr>
        </p:nvSpPr>
        <p:spPr>
          <a:xfrm>
            <a:off x="285720" y="1643050"/>
            <a:ext cx="8501122" cy="4286280"/>
          </a:xfrm>
        </p:spPr>
        <p:txBody>
          <a:bodyPr>
            <a:noAutofit/>
          </a:bodyPr>
          <a:lstStyle/>
          <a:p>
            <a:pPr algn="l"/>
            <a:r>
              <a:rPr lang="es-ES" sz="2400" dirty="0" smtClean="0">
                <a:solidFill>
                  <a:schemeClr val="tx1"/>
                </a:solidFill>
              </a:rPr>
              <a:t>El  proyecto  consiste  en  controlar la  iluminación  de los  LABORATORIO DE COMUNICACIONES  Y    LABORATORIO DE REDES INDUSTRIALES Y CONTROL DE PROCESOS</a:t>
            </a:r>
            <a:r>
              <a:rPr lang="es-ES" sz="2400" b="1" dirty="0" smtClean="0">
                <a:solidFill>
                  <a:schemeClr val="tx1"/>
                </a:solidFill>
              </a:rPr>
              <a:t> </a:t>
            </a:r>
            <a:r>
              <a:rPr lang="es-ES" sz="2400" dirty="0" smtClean="0">
                <a:solidFill>
                  <a:schemeClr val="tx1"/>
                </a:solidFill>
              </a:rPr>
              <a:t>de manera  manual  o  automática,  usando  detectores  de movimiento  los  cuales  enviarán  mediante  el  puerto  USB  las  señales  al computador; un sistema central constituido por un </a:t>
            </a:r>
            <a:r>
              <a:rPr lang="es-ES" sz="2400" dirty="0" err="1" smtClean="0">
                <a:solidFill>
                  <a:schemeClr val="tx1"/>
                </a:solidFill>
              </a:rPr>
              <a:t>microcontrolador</a:t>
            </a:r>
            <a:r>
              <a:rPr lang="es-ES" sz="2400" dirty="0" smtClean="0">
                <a:solidFill>
                  <a:schemeClr val="tx1"/>
                </a:solidFill>
              </a:rPr>
              <a:t>, el cual será el encargado de la adquisición de las señales acondicionadas, que se  obtienen  de  los  sensores,  el  tratamiento  de  las  mismas  y  utilización  de datos;  así  como  también  será  el  responsable  de  manipular  a  los  diferentes actuadores. </a:t>
            </a:r>
          </a:p>
          <a:p>
            <a:pPr algn="l"/>
            <a:endParaRPr lang="es-ES" sz="2400" dirty="0" smtClean="0"/>
          </a:p>
          <a:p>
            <a:pPr algn="l"/>
            <a:r>
              <a:rPr lang="es-ES" sz="2400" dirty="0" smtClean="0">
                <a:solidFill>
                  <a:schemeClr val="tx1"/>
                </a:solidFill>
              </a:rPr>
              <a:t> </a:t>
            </a:r>
          </a:p>
          <a:p>
            <a:pPr algn="l"/>
            <a:endParaRPr lang="es-ES" sz="2400" dirty="0" smtClean="0">
              <a:solidFill>
                <a:schemeClr val="tx1"/>
              </a:solidFill>
            </a:endParaRPr>
          </a:p>
          <a:p>
            <a:pPr algn="l"/>
            <a:endParaRPr lang="es-ES" sz="2400" b="1" i="1" dirty="0" smtClean="0"/>
          </a:p>
          <a:p>
            <a:pPr algn="l"/>
            <a:endParaRPr lang="es-ES" sz="2400" b="1"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dirty="0" smtClean="0"/>
              <a:t>DISEÑO DEL HARWARE</a:t>
            </a:r>
            <a:endParaRPr lang="es-ES" sz="3200" b="1" dirty="0"/>
          </a:p>
        </p:txBody>
      </p:sp>
      <p:sp>
        <p:nvSpPr>
          <p:cNvPr id="3" name="2 Subtítulo"/>
          <p:cNvSpPr>
            <a:spLocks noGrp="1"/>
          </p:cNvSpPr>
          <p:nvPr>
            <p:ph type="subTitle" idx="1"/>
          </p:nvPr>
        </p:nvSpPr>
        <p:spPr>
          <a:xfrm>
            <a:off x="285720" y="1643050"/>
            <a:ext cx="8501122" cy="4286280"/>
          </a:xfrm>
        </p:spPr>
        <p:txBody>
          <a:bodyPr>
            <a:noAutofit/>
          </a:bodyPr>
          <a:lstStyle/>
          <a:p>
            <a:pPr algn="l"/>
            <a:r>
              <a:rPr lang="es-ES" sz="2400" dirty="0" smtClean="0">
                <a:solidFill>
                  <a:schemeClr val="tx1"/>
                </a:solidFill>
              </a:rPr>
              <a:t>El  hardware  consiste  de  un  tablero  electrónico,  el  cual  se  puede  ver  en  una forma  esquemática en de  la  Figura 2.2;  este  módulo  está  constituido por una unidad  de control, sensores de movimiento  infrarrojos (LX21C) y </a:t>
            </a:r>
            <a:r>
              <a:rPr lang="es-ES" sz="2400" dirty="0" err="1" smtClean="0">
                <a:solidFill>
                  <a:schemeClr val="tx1"/>
                </a:solidFill>
              </a:rPr>
              <a:t>contactores</a:t>
            </a:r>
            <a:r>
              <a:rPr lang="es-ES" sz="2400" dirty="0" smtClean="0">
                <a:solidFill>
                  <a:schemeClr val="tx1"/>
                </a:solidFill>
              </a:rPr>
              <a:t> que comandan a cada uno de los circuitos de iluminación. </a:t>
            </a:r>
          </a:p>
          <a:p>
            <a:pPr algn="l"/>
            <a:endParaRPr lang="es-ES" sz="2400" dirty="0" smtClean="0"/>
          </a:p>
          <a:p>
            <a:pPr algn="l"/>
            <a:r>
              <a:rPr lang="es-ES" sz="2400" dirty="0" smtClean="0">
                <a:solidFill>
                  <a:schemeClr val="tx1"/>
                </a:solidFill>
              </a:rPr>
              <a:t> </a:t>
            </a:r>
          </a:p>
          <a:p>
            <a:pPr algn="l"/>
            <a:endParaRPr lang="es-ES" sz="2400" dirty="0" smtClean="0">
              <a:solidFill>
                <a:schemeClr val="tx1"/>
              </a:solidFill>
            </a:endParaRPr>
          </a:p>
          <a:p>
            <a:pPr algn="l"/>
            <a:endParaRPr lang="es-ES" sz="2400" b="1" i="1" dirty="0" smtClean="0"/>
          </a:p>
          <a:p>
            <a:pPr algn="l"/>
            <a:endParaRPr lang="es-ES" sz="2400" b="1"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pic>
        <p:nvPicPr>
          <p:cNvPr id="6" name="5 Imagen"/>
          <p:cNvPicPr/>
          <p:nvPr/>
        </p:nvPicPr>
        <p:blipFill>
          <a:blip r:embed="rId4"/>
          <a:srcRect/>
          <a:stretch>
            <a:fillRect/>
          </a:stretch>
        </p:blipFill>
        <p:spPr bwMode="auto">
          <a:xfrm>
            <a:off x="1857356" y="3571876"/>
            <a:ext cx="5229225" cy="2857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dirty="0" smtClean="0"/>
              <a:t>DISEÑO DEL HARWARE</a:t>
            </a:r>
            <a:endParaRPr lang="es-ES" sz="3200" b="1" dirty="0"/>
          </a:p>
        </p:txBody>
      </p:sp>
      <p:sp>
        <p:nvSpPr>
          <p:cNvPr id="3" name="2 Subtítulo"/>
          <p:cNvSpPr>
            <a:spLocks noGrp="1"/>
          </p:cNvSpPr>
          <p:nvPr>
            <p:ph type="subTitle" idx="1"/>
          </p:nvPr>
        </p:nvSpPr>
        <p:spPr>
          <a:xfrm>
            <a:off x="285720" y="1643050"/>
            <a:ext cx="8501122" cy="4286280"/>
          </a:xfrm>
        </p:spPr>
        <p:txBody>
          <a:bodyPr>
            <a:noAutofit/>
          </a:bodyPr>
          <a:lstStyle/>
          <a:p>
            <a:pPr lvl="0" algn="l"/>
            <a:r>
              <a:rPr lang="es-ES" sz="2400" b="1" dirty="0" smtClean="0">
                <a:solidFill>
                  <a:schemeClr val="tx1"/>
                </a:solidFill>
              </a:rPr>
              <a:t>Sensores.-</a:t>
            </a:r>
            <a:r>
              <a:rPr lang="es-ES" sz="2400" dirty="0" smtClean="0">
                <a:solidFill>
                  <a:schemeClr val="tx1"/>
                </a:solidFill>
              </a:rPr>
              <a:t>  Del  tipo  infrarrojo  (LX21C).  Serán  los  encargados  de detectar el movimiento de las personas en el espacio  de  detección, este sensor proporciona una señal de 110 V AC la cual pasa a través de un circuito acondicionador de  señal, ésta es acondicionada a un voltaje a 5 V DC para luego ingresar al </a:t>
            </a:r>
            <a:r>
              <a:rPr lang="es-ES" sz="2400" dirty="0" err="1" smtClean="0">
                <a:solidFill>
                  <a:schemeClr val="tx1"/>
                </a:solidFill>
              </a:rPr>
              <a:t>microcontrolador</a:t>
            </a:r>
            <a:r>
              <a:rPr lang="es-ES" sz="2400" dirty="0" smtClean="0">
                <a:solidFill>
                  <a:schemeClr val="tx1"/>
                </a:solidFill>
              </a:rPr>
              <a:t>.</a:t>
            </a:r>
          </a:p>
          <a:p>
            <a:pPr lvl="0" algn="l"/>
            <a:r>
              <a:rPr lang="es-ES" sz="2400" b="1" dirty="0" smtClean="0">
                <a:solidFill>
                  <a:schemeClr val="tx1"/>
                </a:solidFill>
              </a:rPr>
              <a:t>Actuador.- </a:t>
            </a:r>
            <a:r>
              <a:rPr lang="es-ES" sz="2400" dirty="0" smtClean="0">
                <a:solidFill>
                  <a:schemeClr val="tx1"/>
                </a:solidFill>
              </a:rPr>
              <a:t>  Este  circuito  es  el  encargado  de  comandar  a  todos  los </a:t>
            </a:r>
            <a:r>
              <a:rPr lang="es-ES" sz="2400" dirty="0" err="1" smtClean="0">
                <a:solidFill>
                  <a:schemeClr val="tx1"/>
                </a:solidFill>
              </a:rPr>
              <a:t>contactores</a:t>
            </a:r>
            <a:r>
              <a:rPr lang="es-ES" sz="2400" dirty="0" smtClean="0">
                <a:solidFill>
                  <a:schemeClr val="tx1"/>
                </a:solidFill>
              </a:rPr>
              <a:t>  de fuerza, los cuales  van ha controlar el encendido o el apagado de cada uno de los circuitos de iluminación.</a:t>
            </a:r>
            <a:r>
              <a:rPr lang="es-ES" sz="2400" b="1" dirty="0" smtClean="0">
                <a:solidFill>
                  <a:schemeClr val="tx1"/>
                </a:solidFill>
              </a:rPr>
              <a:t>    </a:t>
            </a:r>
            <a:endParaRPr lang="es-ES" sz="2400" dirty="0" smtClean="0">
              <a:solidFill>
                <a:schemeClr val="tx1"/>
              </a:solidFill>
            </a:endParaRPr>
          </a:p>
          <a:p>
            <a:pPr lvl="0" algn="l"/>
            <a:r>
              <a:rPr lang="es-ES" sz="2400" b="1" dirty="0" smtClean="0">
                <a:solidFill>
                  <a:schemeClr val="tx1"/>
                </a:solidFill>
              </a:rPr>
              <a:t>Interface con la computadora. - </a:t>
            </a:r>
            <a:r>
              <a:rPr lang="es-ES" sz="2400" dirty="0" smtClean="0">
                <a:solidFill>
                  <a:schemeClr val="tx1"/>
                </a:solidFill>
              </a:rPr>
              <a:t>  Este circuito es el encargado de efectuar la comunicación entre la computadora y el </a:t>
            </a:r>
            <a:r>
              <a:rPr lang="es-ES" sz="2400" dirty="0" err="1" smtClean="0">
                <a:solidFill>
                  <a:schemeClr val="tx1"/>
                </a:solidFill>
              </a:rPr>
              <a:t>microcontrolador</a:t>
            </a:r>
            <a:r>
              <a:rPr lang="es-ES" sz="2400" dirty="0" smtClean="0">
                <a:solidFill>
                  <a:schemeClr val="tx1"/>
                </a:solidFill>
              </a:rPr>
              <a:t>.</a:t>
            </a:r>
            <a:r>
              <a:rPr lang="es-ES" sz="2400" b="1" dirty="0" smtClean="0">
                <a:solidFill>
                  <a:schemeClr val="tx1"/>
                </a:solidFill>
              </a:rPr>
              <a:t> </a:t>
            </a:r>
            <a:endParaRPr lang="es-ES" sz="2400" dirty="0" smtClean="0">
              <a:solidFill>
                <a:schemeClr val="tx1"/>
              </a:solidFill>
            </a:endParaRPr>
          </a:p>
          <a:p>
            <a:pPr algn="l"/>
            <a:endParaRPr lang="es-ES" sz="2400" dirty="0" smtClean="0">
              <a:solidFill>
                <a:schemeClr val="tx1"/>
              </a:solidFill>
            </a:endParaRPr>
          </a:p>
          <a:p>
            <a:pPr algn="l"/>
            <a:endParaRPr lang="es-ES" sz="2400" b="1" i="1" dirty="0" smtClean="0"/>
          </a:p>
          <a:p>
            <a:pPr algn="l"/>
            <a:endParaRPr lang="es-ES" sz="2400" b="1"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dirty="0" smtClean="0"/>
              <a:t>UNIDAD DE CONTROL</a:t>
            </a:r>
            <a:endParaRPr lang="es-ES" sz="3200" b="1" dirty="0"/>
          </a:p>
        </p:txBody>
      </p:sp>
      <p:sp>
        <p:nvSpPr>
          <p:cNvPr id="3" name="2 Subtítulo"/>
          <p:cNvSpPr>
            <a:spLocks noGrp="1"/>
          </p:cNvSpPr>
          <p:nvPr>
            <p:ph type="subTitle" idx="1"/>
          </p:nvPr>
        </p:nvSpPr>
        <p:spPr>
          <a:xfrm>
            <a:off x="285720" y="1643050"/>
            <a:ext cx="8501122" cy="4286280"/>
          </a:xfrm>
        </p:spPr>
        <p:txBody>
          <a:bodyPr>
            <a:noAutofit/>
          </a:bodyPr>
          <a:lstStyle/>
          <a:p>
            <a:pPr algn="l"/>
            <a:r>
              <a:rPr lang="es-ES" sz="2400" dirty="0" smtClean="0">
                <a:solidFill>
                  <a:schemeClr val="tx1"/>
                </a:solidFill>
              </a:rPr>
              <a:t>Para  el  funcionamiento  del  sistema  se  hace  uso  de  una  unidad  de  control, que  es  la  encargada  de  recibir  las  señales  enviadas  por  los sensores, además de excitar a los actuadores, y es la responsable de manejar la  comunicación  con  el  computador  vía  USB.  Esta  unidad  de  control  está conformada por un </a:t>
            </a:r>
            <a:r>
              <a:rPr lang="es-ES" sz="2400" dirty="0" err="1" smtClean="0">
                <a:solidFill>
                  <a:schemeClr val="tx1"/>
                </a:solidFill>
              </a:rPr>
              <a:t>microcontrolador</a:t>
            </a:r>
            <a:r>
              <a:rPr lang="es-ES" sz="2400" dirty="0" smtClean="0">
                <a:solidFill>
                  <a:schemeClr val="tx1"/>
                </a:solidFill>
              </a:rPr>
              <a:t>.</a:t>
            </a:r>
          </a:p>
          <a:p>
            <a:pPr algn="l"/>
            <a:endParaRPr lang="es-ES" sz="2400" dirty="0" smtClean="0">
              <a:solidFill>
                <a:schemeClr val="tx1"/>
              </a:solidFill>
            </a:endParaRPr>
          </a:p>
          <a:p>
            <a:pPr algn="l"/>
            <a:endParaRPr lang="es-ES" sz="2400" b="1" i="1" dirty="0" smtClean="0"/>
          </a:p>
          <a:p>
            <a:pPr algn="l"/>
            <a:endParaRPr lang="es-ES" sz="2400" b="1"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pic>
        <p:nvPicPr>
          <p:cNvPr id="6" name="5 Imagen"/>
          <p:cNvPicPr/>
          <p:nvPr/>
        </p:nvPicPr>
        <p:blipFill>
          <a:blip r:embed="rId4"/>
          <a:srcRect/>
          <a:stretch>
            <a:fillRect/>
          </a:stretch>
        </p:blipFill>
        <p:spPr bwMode="auto">
          <a:xfrm>
            <a:off x="2000232" y="3929066"/>
            <a:ext cx="4857784" cy="264318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i="1" dirty="0" smtClean="0"/>
              <a:t>EL MICROCONTROLADOR</a:t>
            </a:r>
            <a:endParaRPr lang="es-ES" sz="3200" b="1" dirty="0"/>
          </a:p>
        </p:txBody>
      </p:sp>
      <p:sp>
        <p:nvSpPr>
          <p:cNvPr id="3" name="2 Subtítulo"/>
          <p:cNvSpPr>
            <a:spLocks noGrp="1"/>
          </p:cNvSpPr>
          <p:nvPr>
            <p:ph type="subTitle" idx="1"/>
          </p:nvPr>
        </p:nvSpPr>
        <p:spPr>
          <a:xfrm>
            <a:off x="285720" y="1643050"/>
            <a:ext cx="8501122" cy="4286280"/>
          </a:xfrm>
        </p:spPr>
        <p:txBody>
          <a:bodyPr>
            <a:noAutofit/>
          </a:bodyPr>
          <a:lstStyle/>
          <a:p>
            <a:pPr algn="l"/>
            <a:r>
              <a:rPr lang="es-ES" sz="2400" dirty="0" smtClean="0">
                <a:solidFill>
                  <a:schemeClr val="tx1"/>
                </a:solidFill>
              </a:rPr>
              <a:t>El  cerebro  de  la  unidad  de  control  esta  dado  por  un  </a:t>
            </a:r>
            <a:r>
              <a:rPr lang="es-ES" sz="2400" dirty="0" err="1" smtClean="0">
                <a:solidFill>
                  <a:schemeClr val="tx1"/>
                </a:solidFill>
              </a:rPr>
              <a:t>microcontrolador</a:t>
            </a:r>
            <a:r>
              <a:rPr lang="es-ES" sz="2400" dirty="0" smtClean="0">
                <a:solidFill>
                  <a:schemeClr val="tx1"/>
                </a:solidFill>
              </a:rPr>
              <a:t> PIC16C745, fabricado por la microchip; sus principales características son: </a:t>
            </a:r>
          </a:p>
          <a:p>
            <a:pPr algn="l"/>
            <a:endParaRPr lang="es-ES" sz="2400" dirty="0" smtClean="0">
              <a:solidFill>
                <a:schemeClr val="tx1"/>
              </a:solidFill>
            </a:endParaRPr>
          </a:p>
          <a:p>
            <a:pPr lvl="0" algn="l"/>
            <a:r>
              <a:rPr lang="es-ES" sz="2400" dirty="0" err="1" smtClean="0">
                <a:solidFill>
                  <a:schemeClr val="tx1"/>
                </a:solidFill>
              </a:rPr>
              <a:t>Microcontrolador</a:t>
            </a:r>
            <a:r>
              <a:rPr lang="es-ES" sz="2400" dirty="0" smtClean="0">
                <a:solidFill>
                  <a:schemeClr val="tx1"/>
                </a:solidFill>
              </a:rPr>
              <a:t> de 28 pines. </a:t>
            </a:r>
          </a:p>
          <a:p>
            <a:pPr lvl="0" algn="l"/>
            <a:r>
              <a:rPr lang="es-ES" sz="2400" dirty="0" smtClean="0">
                <a:solidFill>
                  <a:schemeClr val="tx1"/>
                </a:solidFill>
              </a:rPr>
              <a:t>Opera a 24 </a:t>
            </a:r>
            <a:r>
              <a:rPr lang="es-ES" sz="2400" dirty="0" err="1" smtClean="0">
                <a:solidFill>
                  <a:schemeClr val="tx1"/>
                </a:solidFill>
              </a:rPr>
              <a:t>Mhz.</a:t>
            </a:r>
            <a:r>
              <a:rPr lang="es-ES" sz="2400" dirty="0" smtClean="0">
                <a:solidFill>
                  <a:schemeClr val="tx1"/>
                </a:solidFill>
              </a:rPr>
              <a:t> </a:t>
            </a:r>
          </a:p>
          <a:p>
            <a:pPr lvl="0" algn="l"/>
            <a:r>
              <a:rPr lang="es-ES" sz="2400" dirty="0" smtClean="0">
                <a:solidFill>
                  <a:schemeClr val="tx1"/>
                </a:solidFill>
              </a:rPr>
              <a:t>Posee 8K de memoria de programa. </a:t>
            </a:r>
          </a:p>
          <a:p>
            <a:pPr lvl="0" algn="l"/>
            <a:r>
              <a:rPr lang="es-ES" sz="2400" dirty="0" smtClean="0">
                <a:solidFill>
                  <a:schemeClr val="tx1"/>
                </a:solidFill>
              </a:rPr>
              <a:t>256 bytes de RAM  </a:t>
            </a:r>
          </a:p>
          <a:p>
            <a:pPr lvl="0" algn="l"/>
            <a:r>
              <a:rPr lang="es-ES" sz="2400" dirty="0" smtClean="0">
                <a:solidFill>
                  <a:schemeClr val="tx1"/>
                </a:solidFill>
              </a:rPr>
              <a:t>5 canales de entrada analógica.  </a:t>
            </a:r>
          </a:p>
          <a:p>
            <a:pPr algn="l"/>
            <a:endParaRPr lang="es-ES" sz="2400" dirty="0" smtClean="0">
              <a:solidFill>
                <a:schemeClr val="tx1"/>
              </a:solidFill>
            </a:endParaRPr>
          </a:p>
          <a:p>
            <a:pPr algn="l"/>
            <a:endParaRPr lang="es-ES" sz="2400" b="1" i="1" dirty="0" smtClean="0"/>
          </a:p>
          <a:p>
            <a:pPr algn="l"/>
            <a:endParaRPr lang="es-ES" sz="2400" b="1"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i="1" dirty="0" smtClean="0"/>
              <a:t>EL MICROCONTROLADOR</a:t>
            </a:r>
            <a:endParaRPr lang="es-ES" sz="3200" b="1" dirty="0"/>
          </a:p>
        </p:txBody>
      </p:sp>
      <p:sp>
        <p:nvSpPr>
          <p:cNvPr id="3" name="2 Subtítulo"/>
          <p:cNvSpPr>
            <a:spLocks noGrp="1"/>
          </p:cNvSpPr>
          <p:nvPr>
            <p:ph type="subTitle" idx="1"/>
          </p:nvPr>
        </p:nvSpPr>
        <p:spPr>
          <a:xfrm>
            <a:off x="285720" y="1643050"/>
            <a:ext cx="8501122" cy="4286280"/>
          </a:xfrm>
        </p:spPr>
        <p:txBody>
          <a:bodyPr>
            <a:noAutofit/>
          </a:bodyPr>
          <a:lstStyle/>
          <a:p>
            <a:pPr algn="l"/>
            <a:r>
              <a:rPr lang="es-ES" sz="2400" dirty="0" smtClean="0">
                <a:solidFill>
                  <a:schemeClr val="tx1"/>
                </a:solidFill>
              </a:rPr>
              <a:t>Las principales razones por las que se escogió el </a:t>
            </a:r>
            <a:r>
              <a:rPr lang="es-ES" sz="2400" dirty="0" err="1" smtClean="0">
                <a:solidFill>
                  <a:schemeClr val="tx1"/>
                </a:solidFill>
              </a:rPr>
              <a:t>microcontrolador</a:t>
            </a:r>
            <a:r>
              <a:rPr lang="es-ES" sz="2400" dirty="0" smtClean="0">
                <a:solidFill>
                  <a:schemeClr val="tx1"/>
                </a:solidFill>
              </a:rPr>
              <a:t>  son: </a:t>
            </a:r>
          </a:p>
          <a:p>
            <a:pPr lvl="0" algn="l"/>
            <a:r>
              <a:rPr lang="es-ES" sz="2400" dirty="0" err="1" smtClean="0">
                <a:solidFill>
                  <a:schemeClr val="tx1"/>
                </a:solidFill>
              </a:rPr>
              <a:t>Microcontrolador</a:t>
            </a:r>
            <a:r>
              <a:rPr lang="es-ES" sz="2400" dirty="0" smtClean="0">
                <a:solidFill>
                  <a:schemeClr val="tx1"/>
                </a:solidFill>
              </a:rPr>
              <a:t> con interfaz USB. </a:t>
            </a:r>
          </a:p>
          <a:p>
            <a:pPr lvl="0" algn="l"/>
            <a:r>
              <a:rPr lang="es-ES" sz="2400" dirty="0" smtClean="0">
                <a:solidFill>
                  <a:schemeClr val="tx1"/>
                </a:solidFill>
              </a:rPr>
              <a:t>Fácil de programar. </a:t>
            </a:r>
          </a:p>
          <a:p>
            <a:pPr lvl="0" algn="l"/>
            <a:r>
              <a:rPr lang="es-ES" sz="2400" dirty="0" smtClean="0">
                <a:solidFill>
                  <a:schemeClr val="tx1"/>
                </a:solidFill>
              </a:rPr>
              <a:t>Para esta aplicación  no  se  necesita  muchos pines de entrada y  salida, por lo que 28 pines serán suficientes</a:t>
            </a:r>
            <a:r>
              <a:rPr lang="es-ES" sz="2400" dirty="0" smtClean="0"/>
              <a:t>. </a:t>
            </a:r>
          </a:p>
          <a:p>
            <a:pPr algn="l"/>
            <a:endParaRPr lang="es-ES" sz="2400" dirty="0" smtClean="0">
              <a:solidFill>
                <a:schemeClr val="tx1"/>
              </a:solidFill>
            </a:endParaRPr>
          </a:p>
          <a:p>
            <a:pPr algn="l"/>
            <a:endParaRPr lang="es-ES" sz="2400" b="1" i="1" dirty="0" smtClean="0"/>
          </a:p>
          <a:p>
            <a:pPr algn="l"/>
            <a:endParaRPr lang="es-ES" sz="2400" b="1"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i="1" dirty="0" smtClean="0"/>
              <a:t>EL MICROCONTROLADOR</a:t>
            </a:r>
            <a:endParaRPr lang="es-ES" sz="3200" b="1" dirty="0"/>
          </a:p>
        </p:txBody>
      </p:sp>
      <p:sp>
        <p:nvSpPr>
          <p:cNvPr id="3" name="2 Subtítulo"/>
          <p:cNvSpPr>
            <a:spLocks noGrp="1"/>
          </p:cNvSpPr>
          <p:nvPr>
            <p:ph type="subTitle" idx="1"/>
          </p:nvPr>
        </p:nvSpPr>
        <p:spPr>
          <a:xfrm>
            <a:off x="285720" y="1643050"/>
            <a:ext cx="8501122" cy="4286280"/>
          </a:xfrm>
        </p:spPr>
        <p:txBody>
          <a:bodyPr>
            <a:noAutofit/>
          </a:bodyPr>
          <a:lstStyle/>
          <a:p>
            <a:pPr algn="l"/>
            <a:r>
              <a:rPr lang="es-ES" sz="2400" dirty="0" smtClean="0">
                <a:solidFill>
                  <a:schemeClr val="tx1"/>
                </a:solidFill>
              </a:rPr>
              <a:t>Las principales razones por las que se escogió el </a:t>
            </a:r>
            <a:r>
              <a:rPr lang="es-ES" sz="2400" dirty="0" err="1" smtClean="0">
                <a:solidFill>
                  <a:schemeClr val="tx1"/>
                </a:solidFill>
              </a:rPr>
              <a:t>microcontrolador</a:t>
            </a:r>
            <a:r>
              <a:rPr lang="es-ES" sz="2400" dirty="0" smtClean="0">
                <a:solidFill>
                  <a:schemeClr val="tx1"/>
                </a:solidFill>
              </a:rPr>
              <a:t>  son: </a:t>
            </a:r>
          </a:p>
          <a:p>
            <a:pPr lvl="0" algn="l"/>
            <a:r>
              <a:rPr lang="es-ES" sz="2400" dirty="0" err="1" smtClean="0">
                <a:solidFill>
                  <a:schemeClr val="tx1"/>
                </a:solidFill>
              </a:rPr>
              <a:t>Microcontrolador</a:t>
            </a:r>
            <a:r>
              <a:rPr lang="es-ES" sz="2400" dirty="0" smtClean="0">
                <a:solidFill>
                  <a:schemeClr val="tx1"/>
                </a:solidFill>
              </a:rPr>
              <a:t> con interfaz USB. </a:t>
            </a:r>
          </a:p>
          <a:p>
            <a:pPr lvl="0" algn="l"/>
            <a:r>
              <a:rPr lang="es-ES" sz="2400" dirty="0" smtClean="0">
                <a:solidFill>
                  <a:schemeClr val="tx1"/>
                </a:solidFill>
              </a:rPr>
              <a:t>Fácil de programar. </a:t>
            </a:r>
          </a:p>
          <a:p>
            <a:pPr lvl="0" algn="l"/>
            <a:r>
              <a:rPr lang="es-ES" sz="2400" dirty="0" smtClean="0">
                <a:solidFill>
                  <a:schemeClr val="tx1"/>
                </a:solidFill>
              </a:rPr>
              <a:t>Para esta aplicación  no  se  necesita  muchos pines de entrada y  salida, por lo que 28 pines serán suficientes</a:t>
            </a:r>
            <a:r>
              <a:rPr lang="es-ES" sz="2400" dirty="0" smtClean="0"/>
              <a:t>. </a:t>
            </a:r>
          </a:p>
          <a:p>
            <a:pPr algn="l"/>
            <a:endParaRPr lang="es-ES" sz="2400" dirty="0" smtClean="0">
              <a:solidFill>
                <a:schemeClr val="tx1"/>
              </a:solidFill>
            </a:endParaRPr>
          </a:p>
          <a:p>
            <a:pPr algn="l"/>
            <a:endParaRPr lang="es-ES" sz="2400" b="1" i="1" dirty="0" smtClean="0"/>
          </a:p>
          <a:p>
            <a:pPr algn="l"/>
            <a:endParaRPr lang="es-ES" sz="2400" b="1"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dirty="0" smtClean="0"/>
              <a:t>RECURSOS UTILIZADOS DEL MICROCONTROLADOR</a:t>
            </a:r>
            <a:endParaRPr lang="es-ES" sz="3200" b="1" dirty="0"/>
          </a:p>
        </p:txBody>
      </p:sp>
      <p:sp>
        <p:nvSpPr>
          <p:cNvPr id="3" name="2 Subtítulo"/>
          <p:cNvSpPr>
            <a:spLocks noGrp="1"/>
          </p:cNvSpPr>
          <p:nvPr>
            <p:ph type="subTitle" idx="1"/>
          </p:nvPr>
        </p:nvSpPr>
        <p:spPr>
          <a:xfrm>
            <a:off x="285720" y="1643050"/>
            <a:ext cx="8501122" cy="4286280"/>
          </a:xfrm>
        </p:spPr>
        <p:txBody>
          <a:bodyPr>
            <a:noAutofit/>
          </a:bodyPr>
          <a:lstStyle/>
          <a:p>
            <a:pPr algn="l"/>
            <a:r>
              <a:rPr lang="es-ES" sz="2400" dirty="0" smtClean="0">
                <a:solidFill>
                  <a:schemeClr val="tx1"/>
                </a:solidFill>
              </a:rPr>
              <a:t>Para la implementación del estudio y análisis de este proyecto se hace uso de los siguientes recursos del </a:t>
            </a:r>
            <a:r>
              <a:rPr lang="es-ES" sz="2400" dirty="0" err="1" smtClean="0">
                <a:solidFill>
                  <a:schemeClr val="tx1"/>
                </a:solidFill>
              </a:rPr>
              <a:t>microcontrolador</a:t>
            </a:r>
            <a:r>
              <a:rPr lang="es-ES" sz="2400" dirty="0" smtClean="0">
                <a:solidFill>
                  <a:schemeClr val="tx1"/>
                </a:solidFill>
              </a:rPr>
              <a:t>:  </a:t>
            </a:r>
          </a:p>
          <a:p>
            <a:pPr lvl="0" algn="l"/>
            <a:r>
              <a:rPr lang="es-ES" sz="2400" dirty="0" smtClean="0">
                <a:solidFill>
                  <a:schemeClr val="tx1"/>
                </a:solidFill>
              </a:rPr>
              <a:t>Procesador </a:t>
            </a:r>
          </a:p>
          <a:p>
            <a:pPr lvl="0" algn="l"/>
            <a:r>
              <a:rPr lang="es-ES" sz="2400" dirty="0" smtClean="0">
                <a:solidFill>
                  <a:schemeClr val="tx1"/>
                </a:solidFill>
              </a:rPr>
              <a:t>Memoria no volátil para guardar el programa </a:t>
            </a:r>
          </a:p>
          <a:p>
            <a:pPr lvl="0" algn="l"/>
            <a:r>
              <a:rPr lang="es-ES" sz="2400" dirty="0" smtClean="0">
                <a:solidFill>
                  <a:schemeClr val="tx1"/>
                </a:solidFill>
              </a:rPr>
              <a:t>Memoria de lectura y escritura para guardar los datos </a:t>
            </a:r>
          </a:p>
          <a:p>
            <a:pPr lvl="0" algn="l"/>
            <a:r>
              <a:rPr lang="es-ES" sz="2400" dirty="0" smtClean="0">
                <a:solidFill>
                  <a:schemeClr val="tx1"/>
                </a:solidFill>
              </a:rPr>
              <a:t>Líneas de entrada y salida  </a:t>
            </a:r>
          </a:p>
          <a:p>
            <a:pPr algn="l"/>
            <a:endParaRPr lang="es-ES" sz="2400" dirty="0" smtClean="0">
              <a:solidFill>
                <a:schemeClr val="tx1"/>
              </a:solidFill>
            </a:endParaRPr>
          </a:p>
          <a:p>
            <a:pPr algn="l"/>
            <a:endParaRPr lang="es-ES" sz="2400" b="1" i="1" dirty="0" smtClean="0"/>
          </a:p>
          <a:p>
            <a:pPr algn="l"/>
            <a:endParaRPr lang="es-ES" sz="2400" b="1"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dirty="0" smtClean="0"/>
              <a:t>RECURSOS UTILIZADOS DEL MICROCONTROLADOR</a:t>
            </a:r>
            <a:endParaRPr lang="es-ES" sz="3200" b="1" dirty="0"/>
          </a:p>
        </p:txBody>
      </p:sp>
      <p:sp>
        <p:nvSpPr>
          <p:cNvPr id="3" name="2 Subtítulo"/>
          <p:cNvSpPr>
            <a:spLocks noGrp="1"/>
          </p:cNvSpPr>
          <p:nvPr>
            <p:ph type="subTitle" idx="1"/>
          </p:nvPr>
        </p:nvSpPr>
        <p:spPr>
          <a:xfrm>
            <a:off x="285720" y="1643050"/>
            <a:ext cx="8501122" cy="4286280"/>
          </a:xfrm>
        </p:spPr>
        <p:txBody>
          <a:bodyPr>
            <a:noAutofit/>
          </a:bodyPr>
          <a:lstStyle/>
          <a:p>
            <a:pPr algn="l"/>
            <a:r>
              <a:rPr lang="es-ES" sz="2400" b="1" dirty="0" smtClean="0">
                <a:solidFill>
                  <a:schemeClr val="tx1"/>
                </a:solidFill>
              </a:rPr>
              <a:t>RB4.-</a:t>
            </a:r>
            <a:r>
              <a:rPr lang="es-ES" sz="2400" dirty="0" smtClean="0">
                <a:solidFill>
                  <a:schemeClr val="tx1"/>
                </a:solidFill>
              </a:rPr>
              <a:t> A este pin llega la señal del sensor infrarrojo 1; el cual esta ubicado en el Laboratorios de comunicaciones. </a:t>
            </a:r>
          </a:p>
          <a:p>
            <a:pPr algn="l"/>
            <a:r>
              <a:rPr lang="es-ES" sz="2400" b="1" dirty="0" smtClean="0">
                <a:solidFill>
                  <a:schemeClr val="tx1"/>
                </a:solidFill>
              </a:rPr>
              <a:t>RB5.-</a:t>
            </a:r>
            <a:r>
              <a:rPr lang="es-ES" sz="2400" dirty="0" smtClean="0">
                <a:solidFill>
                  <a:schemeClr val="tx1"/>
                </a:solidFill>
              </a:rPr>
              <a:t> A este pin llega la señal del sensor infrarrojo 2; el cual esta ubicado en el Laboratorio de redes industriales y control de procesos. </a:t>
            </a:r>
          </a:p>
          <a:p>
            <a:pPr algn="l"/>
            <a:r>
              <a:rPr lang="es-ES" sz="2400" b="1" dirty="0" smtClean="0">
                <a:solidFill>
                  <a:schemeClr val="tx1"/>
                </a:solidFill>
              </a:rPr>
              <a:t>RA0.-</a:t>
            </a:r>
            <a:r>
              <a:rPr lang="es-ES" sz="2400" dirty="0" smtClean="0">
                <a:solidFill>
                  <a:schemeClr val="tx1"/>
                </a:solidFill>
              </a:rPr>
              <a:t>  Este  es  el  pin  de  salida  que  activa  al  relé  auxiliar  1,  el  mismo  que comanda a  la  bobina  del  </a:t>
            </a:r>
            <a:r>
              <a:rPr lang="es-ES" sz="2400" dirty="0" err="1" smtClean="0">
                <a:solidFill>
                  <a:schemeClr val="tx1"/>
                </a:solidFill>
              </a:rPr>
              <a:t>contactor</a:t>
            </a:r>
            <a:r>
              <a:rPr lang="es-ES" sz="2400" dirty="0" smtClean="0">
                <a:solidFill>
                  <a:schemeClr val="tx1"/>
                </a:solidFill>
              </a:rPr>
              <a:t>  que  controla  al  circuito  de iluminación  del Laboratorio de comunicaciones. </a:t>
            </a:r>
          </a:p>
          <a:p>
            <a:pPr algn="l"/>
            <a:r>
              <a:rPr lang="es-ES" sz="2400" b="1" dirty="0" smtClean="0">
                <a:solidFill>
                  <a:schemeClr val="tx1"/>
                </a:solidFill>
              </a:rPr>
              <a:t>RA1.-</a:t>
            </a:r>
            <a:r>
              <a:rPr lang="es-ES" sz="2400" dirty="0" smtClean="0">
                <a:solidFill>
                  <a:schemeClr val="tx1"/>
                </a:solidFill>
              </a:rPr>
              <a:t> Este es el pin encargado de activar al relé auxiliar 2, el mismo que activa a la bobina del </a:t>
            </a:r>
            <a:r>
              <a:rPr lang="es-ES" sz="2400" dirty="0" err="1" smtClean="0">
                <a:solidFill>
                  <a:schemeClr val="tx1"/>
                </a:solidFill>
              </a:rPr>
              <a:t>contactor</a:t>
            </a:r>
            <a:r>
              <a:rPr lang="es-ES" sz="2400" dirty="0" smtClean="0">
                <a:solidFill>
                  <a:schemeClr val="tx1"/>
                </a:solidFill>
              </a:rPr>
              <a:t> que controla al circuito de iluminación del Laboratorio de redes Industriales y control de procesos. </a:t>
            </a:r>
          </a:p>
          <a:p>
            <a:pPr algn="l"/>
            <a:endParaRPr lang="es-ES" sz="2400" dirty="0" smtClean="0">
              <a:solidFill>
                <a:schemeClr val="tx1"/>
              </a:solidFill>
            </a:endParaRPr>
          </a:p>
          <a:p>
            <a:pPr algn="l"/>
            <a:endParaRPr lang="es-ES" sz="2400" b="1" i="1" dirty="0" smtClean="0"/>
          </a:p>
          <a:p>
            <a:pPr algn="l"/>
            <a:endParaRPr lang="es-ES" sz="2400" b="1"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dirty="0"/>
              <a:t>LAS TECNOLOGÍAS DOMÓTICAS</a:t>
            </a:r>
            <a:endParaRPr lang="es-ES" sz="3200" dirty="0"/>
          </a:p>
        </p:txBody>
      </p:sp>
      <p:sp>
        <p:nvSpPr>
          <p:cNvPr id="3" name="2 Subtítulo"/>
          <p:cNvSpPr>
            <a:spLocks noGrp="1"/>
          </p:cNvSpPr>
          <p:nvPr>
            <p:ph type="subTitle" idx="1"/>
          </p:nvPr>
        </p:nvSpPr>
        <p:spPr>
          <a:xfrm>
            <a:off x="285720" y="1785926"/>
            <a:ext cx="8501122" cy="4286280"/>
          </a:xfrm>
        </p:spPr>
        <p:txBody>
          <a:bodyPr>
            <a:normAutofit/>
          </a:bodyPr>
          <a:lstStyle/>
          <a:p>
            <a:pPr algn="l"/>
            <a:r>
              <a:rPr lang="es-ES" b="1" dirty="0" smtClean="0">
                <a:solidFill>
                  <a:schemeClr val="tx1"/>
                </a:solidFill>
              </a:rPr>
              <a:t>Las  </a:t>
            </a:r>
            <a:r>
              <a:rPr lang="es-ES" b="1" dirty="0">
                <a:solidFill>
                  <a:schemeClr val="tx1"/>
                </a:solidFill>
              </a:rPr>
              <a:t>tecnologías  </a:t>
            </a:r>
            <a:r>
              <a:rPr lang="es-ES" b="1" dirty="0" err="1">
                <a:solidFill>
                  <a:schemeClr val="tx1"/>
                </a:solidFill>
              </a:rPr>
              <a:t>domóticas</a:t>
            </a:r>
            <a:r>
              <a:rPr lang="es-ES" b="1" dirty="0">
                <a:solidFill>
                  <a:schemeClr val="tx1"/>
                </a:solidFill>
              </a:rPr>
              <a:t>  aplicadas  en  la  robotización  doméstica  giran  en base a tres sistemas básicos de control y son: </a:t>
            </a:r>
            <a:endParaRPr lang="es-ES" b="1" dirty="0" smtClean="0">
              <a:solidFill>
                <a:schemeClr val="tx1"/>
              </a:solidFill>
            </a:endParaRPr>
          </a:p>
          <a:p>
            <a:pPr algn="l"/>
            <a:r>
              <a:rPr lang="es-ES" b="1" dirty="0" smtClean="0">
                <a:solidFill>
                  <a:schemeClr val="tx1"/>
                </a:solidFill>
              </a:rPr>
              <a:t> </a:t>
            </a:r>
          </a:p>
          <a:p>
            <a:pPr lvl="1" algn="l">
              <a:buFont typeface="Arial" pitchFamily="34" charset="0"/>
              <a:buChar char="•"/>
            </a:pPr>
            <a:r>
              <a:rPr lang="es-ES" b="1" dirty="0" smtClean="0">
                <a:solidFill>
                  <a:schemeClr val="tx1"/>
                </a:solidFill>
              </a:rPr>
              <a:t>	Control </a:t>
            </a:r>
            <a:r>
              <a:rPr lang="es-ES" b="1" dirty="0">
                <a:solidFill>
                  <a:schemeClr val="tx1"/>
                </a:solidFill>
              </a:rPr>
              <a:t>Independiente </a:t>
            </a:r>
          </a:p>
          <a:p>
            <a:pPr lvl="1" algn="l">
              <a:buFont typeface="Arial" pitchFamily="34" charset="0"/>
              <a:buChar char="•"/>
            </a:pPr>
            <a:r>
              <a:rPr lang="es-ES" b="1" dirty="0" smtClean="0">
                <a:solidFill>
                  <a:schemeClr val="tx1"/>
                </a:solidFill>
              </a:rPr>
              <a:t>	Control </a:t>
            </a:r>
            <a:r>
              <a:rPr lang="es-ES" b="1" dirty="0">
                <a:solidFill>
                  <a:schemeClr val="tx1"/>
                </a:solidFill>
              </a:rPr>
              <a:t>Centralizado </a:t>
            </a:r>
          </a:p>
          <a:p>
            <a:pPr lvl="1" algn="l">
              <a:buFont typeface="Arial" pitchFamily="34" charset="0"/>
              <a:buChar char="•"/>
            </a:pPr>
            <a:r>
              <a:rPr lang="es-ES" b="1" dirty="0" smtClean="0">
                <a:solidFill>
                  <a:schemeClr val="tx1"/>
                </a:solidFill>
              </a:rPr>
              <a:t>	Control </a:t>
            </a:r>
            <a:r>
              <a:rPr lang="es-ES" b="1" dirty="0">
                <a:solidFill>
                  <a:schemeClr val="tx1"/>
                </a:solidFill>
              </a:rPr>
              <a:t>Distribuido en Red </a:t>
            </a:r>
          </a:p>
          <a:p>
            <a:endParaRPr lang="es-ES" dirty="0">
              <a:solidFill>
                <a:schemeClr val="tx1"/>
              </a:solidFill>
            </a:endParaRPr>
          </a:p>
        </p:txBody>
      </p:sp>
      <p:pic>
        <p:nvPicPr>
          <p:cNvPr id="4" name="3 Imagen" descr="images.jpg"/>
          <p:cNvPicPr>
            <a:picLocks noChangeAspect="1"/>
          </p:cNvPicPr>
          <p:nvPr/>
        </p:nvPicPr>
        <p:blipFill>
          <a:blip r:embed="rId2"/>
          <a:stretch>
            <a:fillRect/>
          </a:stretch>
        </p:blipFill>
        <p:spPr>
          <a:xfrm>
            <a:off x="0" y="0"/>
            <a:ext cx="1133475" cy="1114425"/>
          </a:xfrm>
          <a:prstGeom prst="rect">
            <a:avLst/>
          </a:prstGeom>
        </p:spPr>
      </p:pic>
      <p:pic>
        <p:nvPicPr>
          <p:cNvPr id="5" name="4 Imagen" descr="images.jpg"/>
          <p:cNvPicPr>
            <a:picLocks noChangeAspect="1"/>
          </p:cNvPicPr>
          <p:nvPr/>
        </p:nvPicPr>
        <p:blipFill>
          <a:blip r:embed="rId2"/>
          <a:stretch>
            <a:fillRect/>
          </a:stretch>
        </p:blipFill>
        <p:spPr>
          <a:xfrm>
            <a:off x="8010525" y="0"/>
            <a:ext cx="1133475" cy="1114425"/>
          </a:xfrm>
          <a:prstGeom prst="rect">
            <a:avLst/>
          </a:prstGeom>
        </p:spPr>
      </p:pic>
      <p:pic>
        <p:nvPicPr>
          <p:cNvPr id="6" name="5 Imagen" descr="images.jpg"/>
          <p:cNvPicPr>
            <a:picLocks noChangeAspect="1"/>
          </p:cNvPicPr>
          <p:nvPr/>
        </p:nvPicPr>
        <p:blipFill>
          <a:blip r:embed="rId2"/>
          <a:stretch>
            <a:fillRect/>
          </a:stretch>
        </p:blipFill>
        <p:spPr>
          <a:xfrm>
            <a:off x="0" y="5743575"/>
            <a:ext cx="1133475" cy="1114425"/>
          </a:xfrm>
          <a:prstGeom prst="rect">
            <a:avLst/>
          </a:prstGeom>
        </p:spPr>
      </p:pic>
      <p:pic>
        <p:nvPicPr>
          <p:cNvPr id="7" name="6 Imagen" descr="images.jpg"/>
          <p:cNvPicPr>
            <a:picLocks noChangeAspect="1"/>
          </p:cNvPicPr>
          <p:nvPr/>
        </p:nvPicPr>
        <p:blipFill>
          <a:blip r:embed="rId2"/>
          <a:stretch>
            <a:fillRect/>
          </a:stretch>
        </p:blipFill>
        <p:spPr>
          <a:xfrm>
            <a:off x="8010525" y="5743575"/>
            <a:ext cx="1133475" cy="1114425"/>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dirty="0" smtClean="0"/>
              <a:t>RECURSOS UTILIZADOS DEL MICROCONTROLADOR</a:t>
            </a:r>
            <a:endParaRPr lang="es-ES" sz="3200" b="1" dirty="0"/>
          </a:p>
        </p:txBody>
      </p:sp>
      <p:sp>
        <p:nvSpPr>
          <p:cNvPr id="3" name="2 Subtítulo"/>
          <p:cNvSpPr>
            <a:spLocks noGrp="1"/>
          </p:cNvSpPr>
          <p:nvPr>
            <p:ph type="subTitle" idx="1"/>
          </p:nvPr>
        </p:nvSpPr>
        <p:spPr>
          <a:xfrm>
            <a:off x="285720" y="1643050"/>
            <a:ext cx="8501122" cy="4286280"/>
          </a:xfrm>
        </p:spPr>
        <p:txBody>
          <a:bodyPr>
            <a:noAutofit/>
          </a:bodyPr>
          <a:lstStyle/>
          <a:p>
            <a:pPr algn="l"/>
            <a:r>
              <a:rPr lang="es-ES" sz="2400" b="1" dirty="0" smtClean="0">
                <a:solidFill>
                  <a:schemeClr val="tx1"/>
                </a:solidFill>
              </a:rPr>
              <a:t>RA3,  RA5,  RC0,  RC1.-</a:t>
            </a:r>
            <a:r>
              <a:rPr lang="es-ES" sz="2400" dirty="0" smtClean="0">
                <a:solidFill>
                  <a:schemeClr val="tx1"/>
                </a:solidFill>
              </a:rPr>
              <a:t>Son  los  encargados  de  alimentar  a  los  sensores  del laboratorio, sensor 1 (Laboratorio de comunicaciones), sensor 2 (Laboratorio de redes  Industriales y control de procesos); además de comandar al </a:t>
            </a:r>
            <a:r>
              <a:rPr lang="es-ES" sz="2400" dirty="0" err="1" smtClean="0">
                <a:solidFill>
                  <a:schemeClr val="tx1"/>
                </a:solidFill>
              </a:rPr>
              <a:t>contactor</a:t>
            </a:r>
            <a:r>
              <a:rPr lang="es-ES" sz="2400" dirty="0" smtClean="0">
                <a:solidFill>
                  <a:schemeClr val="tx1"/>
                </a:solidFill>
              </a:rPr>
              <a:t> de mando automático, respectivamente.</a:t>
            </a:r>
          </a:p>
          <a:p>
            <a:pPr algn="l"/>
            <a:endParaRPr lang="es-ES" sz="2400" dirty="0" smtClean="0">
              <a:solidFill>
                <a:schemeClr val="tx1"/>
              </a:solidFill>
            </a:endParaRPr>
          </a:p>
          <a:p>
            <a:pPr algn="l"/>
            <a:endParaRPr lang="es-ES" sz="2400" b="1" i="1" dirty="0" smtClean="0"/>
          </a:p>
          <a:p>
            <a:pPr algn="l"/>
            <a:endParaRPr lang="es-ES" sz="2400" b="1"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dirty="0" smtClean="0"/>
              <a:t>LA PLANTA</a:t>
            </a:r>
            <a:endParaRPr lang="es-ES" sz="3200" b="1" dirty="0"/>
          </a:p>
        </p:txBody>
      </p:sp>
      <p:sp>
        <p:nvSpPr>
          <p:cNvPr id="3" name="2 Subtítulo"/>
          <p:cNvSpPr>
            <a:spLocks noGrp="1"/>
          </p:cNvSpPr>
          <p:nvPr>
            <p:ph type="subTitle" idx="1"/>
          </p:nvPr>
        </p:nvSpPr>
        <p:spPr>
          <a:xfrm>
            <a:off x="285720" y="1643050"/>
            <a:ext cx="8501122" cy="4286280"/>
          </a:xfrm>
        </p:spPr>
        <p:txBody>
          <a:bodyPr>
            <a:noAutofit/>
          </a:bodyPr>
          <a:lstStyle/>
          <a:p>
            <a:pPr algn="l"/>
            <a:r>
              <a:rPr lang="es-ES" sz="2400" dirty="0" smtClean="0">
                <a:solidFill>
                  <a:schemeClr val="tx1"/>
                </a:solidFill>
              </a:rPr>
              <a:t>Se define a la planta como el objeto físico a ser controlado. Para este proyecto se cuenta con los LABORATORIO DE COMUNICACIONES  Y    LABORATORIO DE REDES INDUSTRIALES Y CONTROL DE PROCESOS como planta; éste consta de 5 áreas,  cada  una  de  éstas  poseen  circuitos  individuales  de  iluminación controlados con su respectivo interruptor manual</a:t>
            </a:r>
          </a:p>
          <a:p>
            <a:pPr algn="l"/>
            <a:endParaRPr lang="es-ES" sz="2400" b="1" i="1" dirty="0" smtClean="0"/>
          </a:p>
          <a:p>
            <a:pPr algn="l"/>
            <a:endParaRPr lang="es-ES" sz="2400" b="1"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pic>
        <p:nvPicPr>
          <p:cNvPr id="6" name="5 Imagen"/>
          <p:cNvPicPr/>
          <p:nvPr/>
        </p:nvPicPr>
        <p:blipFill>
          <a:blip r:embed="rId4"/>
          <a:srcRect/>
          <a:stretch>
            <a:fillRect/>
          </a:stretch>
        </p:blipFill>
        <p:spPr bwMode="auto">
          <a:xfrm rot="5400000">
            <a:off x="3109567" y="2962583"/>
            <a:ext cx="2857520" cy="493331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dirty="0" smtClean="0"/>
              <a:t>FUENTE DE ALIMENTACION </a:t>
            </a:r>
            <a:endParaRPr lang="es-ES" sz="3200" b="1" dirty="0"/>
          </a:p>
        </p:txBody>
      </p:sp>
      <p:sp>
        <p:nvSpPr>
          <p:cNvPr id="3" name="2 Subtítulo"/>
          <p:cNvSpPr>
            <a:spLocks noGrp="1"/>
          </p:cNvSpPr>
          <p:nvPr>
            <p:ph type="subTitle" idx="1"/>
          </p:nvPr>
        </p:nvSpPr>
        <p:spPr>
          <a:xfrm>
            <a:off x="285720" y="1643050"/>
            <a:ext cx="8501122" cy="4286280"/>
          </a:xfrm>
        </p:spPr>
        <p:txBody>
          <a:bodyPr>
            <a:noAutofit/>
          </a:bodyPr>
          <a:lstStyle/>
          <a:p>
            <a:pPr algn="l"/>
            <a:r>
              <a:rPr lang="es-ES" sz="2400" dirty="0" smtClean="0">
                <a:solidFill>
                  <a:schemeClr val="tx1"/>
                </a:solidFill>
              </a:rPr>
              <a:t>Para la alimentación del </a:t>
            </a:r>
            <a:r>
              <a:rPr lang="es-ES" sz="2400" dirty="0" err="1" smtClean="0">
                <a:solidFill>
                  <a:schemeClr val="tx1"/>
                </a:solidFill>
              </a:rPr>
              <a:t>microcontrolador</a:t>
            </a:r>
            <a:r>
              <a:rPr lang="es-ES" sz="2400" dirty="0" smtClean="0">
                <a:solidFill>
                  <a:schemeClr val="tx1"/>
                </a:solidFill>
              </a:rPr>
              <a:t>, se hace uso de la misma fuente que entrega  la  computadora  a  través  del  cable  USB,  por  lo  que  no  es  necesario construirse una fuente de alimentación adicional. </a:t>
            </a:r>
          </a:p>
          <a:p>
            <a:pPr algn="l"/>
            <a:r>
              <a:rPr lang="es-ES" sz="2400" dirty="0" smtClean="0">
                <a:solidFill>
                  <a:schemeClr val="tx1"/>
                </a:solidFill>
              </a:rPr>
              <a:t>Para éste caso se va ha utilizar </a:t>
            </a:r>
            <a:r>
              <a:rPr lang="es-ES" sz="2400" dirty="0" err="1" smtClean="0">
                <a:solidFill>
                  <a:schemeClr val="tx1"/>
                </a:solidFill>
              </a:rPr>
              <a:t>contactores</a:t>
            </a:r>
            <a:r>
              <a:rPr lang="es-ES" sz="2400" dirty="0" smtClean="0">
                <a:solidFill>
                  <a:schemeClr val="tx1"/>
                </a:solidFill>
              </a:rPr>
              <a:t> con bobinas de excitación a 110 V AC.  Para  el accionamiento de estos </a:t>
            </a:r>
            <a:r>
              <a:rPr lang="es-ES" sz="2400" dirty="0" err="1" smtClean="0">
                <a:solidFill>
                  <a:schemeClr val="tx1"/>
                </a:solidFill>
              </a:rPr>
              <a:t>contactores</a:t>
            </a:r>
            <a:r>
              <a:rPr lang="es-ES" sz="2400" dirty="0" smtClean="0">
                <a:solidFill>
                  <a:schemeClr val="tx1"/>
                </a:solidFill>
              </a:rPr>
              <a:t>  de  potencia   se  hace uso de un relé auxiliar y  para el  accionamiento de este relé  se  utilizará una fuente de alimentación  regulada  de  5  V .  Por  esto  es  necesaria  la  construcción  de  una fuente de alimentación independiente de 5 V DC para la excitación de la bobina del relé. </a:t>
            </a:r>
          </a:p>
          <a:p>
            <a:pPr algn="l"/>
            <a:endParaRPr lang="es-ES" sz="2400" dirty="0" smtClean="0">
              <a:solidFill>
                <a:schemeClr val="tx1"/>
              </a:solidFill>
            </a:endParaRPr>
          </a:p>
          <a:p>
            <a:pPr algn="l"/>
            <a:endParaRPr lang="es-ES" sz="2400" b="1" i="1" dirty="0" smtClean="0"/>
          </a:p>
          <a:p>
            <a:pPr algn="l"/>
            <a:endParaRPr lang="es-ES" sz="2400" b="1"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dirty="0" smtClean="0"/>
              <a:t>FUENTE DE ALIMENTACION </a:t>
            </a:r>
            <a:endParaRPr lang="es-ES" sz="3200" b="1" dirty="0"/>
          </a:p>
        </p:txBody>
      </p:sp>
      <p:sp>
        <p:nvSpPr>
          <p:cNvPr id="3" name="2 Subtítulo"/>
          <p:cNvSpPr>
            <a:spLocks noGrp="1"/>
          </p:cNvSpPr>
          <p:nvPr>
            <p:ph type="subTitle" idx="1"/>
          </p:nvPr>
        </p:nvSpPr>
        <p:spPr>
          <a:xfrm>
            <a:off x="285720" y="1643050"/>
            <a:ext cx="8501122" cy="4286280"/>
          </a:xfrm>
        </p:spPr>
        <p:txBody>
          <a:bodyPr>
            <a:noAutofit/>
          </a:bodyPr>
          <a:lstStyle/>
          <a:p>
            <a:pPr algn="l"/>
            <a:r>
              <a:rPr lang="es-ES" sz="2400" dirty="0" smtClean="0">
                <a:solidFill>
                  <a:schemeClr val="tx1"/>
                </a:solidFill>
              </a:rPr>
              <a:t>Para la alimentación del </a:t>
            </a:r>
            <a:r>
              <a:rPr lang="es-ES" sz="2400" dirty="0" err="1" smtClean="0">
                <a:solidFill>
                  <a:schemeClr val="tx1"/>
                </a:solidFill>
              </a:rPr>
              <a:t>microcontrolador</a:t>
            </a:r>
            <a:r>
              <a:rPr lang="es-ES" sz="2400" dirty="0" smtClean="0">
                <a:solidFill>
                  <a:schemeClr val="tx1"/>
                </a:solidFill>
              </a:rPr>
              <a:t>, se hace uso de la misma fuente que entrega  la  computadora  a  través  del  cable  USB,  por  lo  que  no  es  necesario construirse una fuente de alimentación adicional. </a:t>
            </a:r>
          </a:p>
          <a:p>
            <a:pPr algn="l"/>
            <a:r>
              <a:rPr lang="es-ES" sz="2400" dirty="0" smtClean="0">
                <a:solidFill>
                  <a:schemeClr val="tx1"/>
                </a:solidFill>
              </a:rPr>
              <a:t>Para éste caso se va ha utilizar </a:t>
            </a:r>
            <a:r>
              <a:rPr lang="es-ES" sz="2400" dirty="0" err="1" smtClean="0">
                <a:solidFill>
                  <a:schemeClr val="tx1"/>
                </a:solidFill>
              </a:rPr>
              <a:t>contactores</a:t>
            </a:r>
            <a:r>
              <a:rPr lang="es-ES" sz="2400" dirty="0" smtClean="0">
                <a:solidFill>
                  <a:schemeClr val="tx1"/>
                </a:solidFill>
              </a:rPr>
              <a:t> con bobinas de excitación a 110 V AC.  Para  el accionamiento de estos </a:t>
            </a:r>
            <a:r>
              <a:rPr lang="es-ES" sz="2400" dirty="0" err="1" smtClean="0">
                <a:solidFill>
                  <a:schemeClr val="tx1"/>
                </a:solidFill>
              </a:rPr>
              <a:t>contactores</a:t>
            </a:r>
            <a:r>
              <a:rPr lang="es-ES" sz="2400" dirty="0" smtClean="0">
                <a:solidFill>
                  <a:schemeClr val="tx1"/>
                </a:solidFill>
              </a:rPr>
              <a:t>  de  potencia   se  hace uso de un relé auxiliar y  para el  accionamiento de este relé  se  utilizará una fuente de alimentación  regulada  de  5  V .  Por  esto  es  necesaria  la  construcción  de  una fuente de alimentación independiente de 5 V DC para la excitación de la bobina del relé. </a:t>
            </a:r>
          </a:p>
          <a:p>
            <a:pPr algn="l"/>
            <a:endParaRPr lang="es-ES" sz="2400" dirty="0" smtClean="0">
              <a:solidFill>
                <a:schemeClr val="tx1"/>
              </a:solidFill>
            </a:endParaRPr>
          </a:p>
          <a:p>
            <a:pPr algn="l"/>
            <a:endParaRPr lang="es-ES" sz="2400" b="1" i="1" dirty="0" smtClean="0"/>
          </a:p>
          <a:p>
            <a:pPr algn="l"/>
            <a:endParaRPr lang="es-ES" sz="2400" b="1"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pic>
        <p:nvPicPr>
          <p:cNvPr id="6" name="5 Imagen"/>
          <p:cNvPicPr/>
          <p:nvPr/>
        </p:nvPicPr>
        <p:blipFill>
          <a:blip r:embed="rId4"/>
          <a:srcRect/>
          <a:stretch>
            <a:fillRect/>
          </a:stretch>
        </p:blipFill>
        <p:spPr bwMode="auto">
          <a:xfrm>
            <a:off x="1071538" y="5572125"/>
            <a:ext cx="6276975" cy="1285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dirty="0" smtClean="0"/>
              <a:t>ACTUADORES</a:t>
            </a:r>
            <a:endParaRPr lang="es-ES" sz="3200" b="1" dirty="0"/>
          </a:p>
        </p:txBody>
      </p:sp>
      <p:sp>
        <p:nvSpPr>
          <p:cNvPr id="3" name="2 Subtítulo"/>
          <p:cNvSpPr>
            <a:spLocks noGrp="1"/>
          </p:cNvSpPr>
          <p:nvPr>
            <p:ph type="subTitle" idx="1"/>
          </p:nvPr>
        </p:nvSpPr>
        <p:spPr>
          <a:xfrm>
            <a:off x="285720" y="1643050"/>
            <a:ext cx="8501122" cy="4286280"/>
          </a:xfrm>
        </p:spPr>
        <p:txBody>
          <a:bodyPr>
            <a:noAutofit/>
          </a:bodyPr>
          <a:lstStyle/>
          <a:p>
            <a:pPr algn="l"/>
            <a:r>
              <a:rPr lang="es-ES" sz="2400" dirty="0" smtClean="0">
                <a:solidFill>
                  <a:schemeClr val="tx1"/>
                </a:solidFill>
              </a:rPr>
              <a:t>Para la activación de cada uno de  los circuitos de  iluminación, se hace uso de </a:t>
            </a:r>
            <a:r>
              <a:rPr lang="es-ES" sz="2400" dirty="0" err="1" smtClean="0">
                <a:solidFill>
                  <a:schemeClr val="tx1"/>
                </a:solidFill>
              </a:rPr>
              <a:t>contactores</a:t>
            </a:r>
            <a:r>
              <a:rPr lang="es-ES" sz="2400" dirty="0" smtClean="0">
                <a:solidFill>
                  <a:schemeClr val="tx1"/>
                </a:solidFill>
              </a:rPr>
              <a:t>  que  poseen bobinas de excitación a 110 V  AC, mientras  que  sus contactos pueden soportar una corriente máxima de 22 A </a:t>
            </a:r>
            <a:r>
              <a:rPr lang="es-ES" sz="2400" dirty="0" err="1" smtClean="0">
                <a:solidFill>
                  <a:schemeClr val="tx1"/>
                </a:solidFill>
              </a:rPr>
              <a:t>a</a:t>
            </a:r>
            <a:r>
              <a:rPr lang="es-ES" sz="2400" dirty="0" smtClean="0">
                <a:solidFill>
                  <a:schemeClr val="tx1"/>
                </a:solidFill>
              </a:rPr>
              <a:t> 220 V AC. Para la activación de estos </a:t>
            </a:r>
            <a:r>
              <a:rPr lang="es-ES" sz="2400" dirty="0" err="1" smtClean="0">
                <a:solidFill>
                  <a:schemeClr val="tx1"/>
                </a:solidFill>
              </a:rPr>
              <a:t>contactores</a:t>
            </a:r>
            <a:r>
              <a:rPr lang="es-ES" sz="2400" dirty="0" smtClean="0">
                <a:solidFill>
                  <a:schemeClr val="tx1"/>
                </a:solidFill>
              </a:rPr>
              <a:t>, se hace uso de los relés auxiliares cuyo voltaje de excitación es de 5 V y sus contactos pueden soportar una corriente máxima de 1A a 120 V AC. El mando de cada uno de los relés se lo realiza a través de los pines de salidas RA0, RA1, RA2 del </a:t>
            </a:r>
            <a:r>
              <a:rPr lang="es-ES" sz="2400" dirty="0" err="1" smtClean="0">
                <a:solidFill>
                  <a:schemeClr val="tx1"/>
                </a:solidFill>
              </a:rPr>
              <a:t>microcontrolador</a:t>
            </a:r>
            <a:r>
              <a:rPr lang="es-ES" sz="2400" dirty="0" smtClean="0">
                <a:solidFill>
                  <a:schemeClr val="tx1"/>
                </a:solidFill>
              </a:rPr>
              <a:t>.  </a:t>
            </a:r>
          </a:p>
          <a:p>
            <a:pPr algn="l"/>
            <a:endParaRPr lang="es-ES" sz="2400" b="1"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dirty="0" smtClean="0"/>
              <a:t>SENSOR INFRARROJO</a:t>
            </a:r>
            <a:endParaRPr lang="es-ES" sz="3200" b="1" dirty="0"/>
          </a:p>
        </p:txBody>
      </p:sp>
      <p:sp>
        <p:nvSpPr>
          <p:cNvPr id="3" name="2 Subtítulo"/>
          <p:cNvSpPr>
            <a:spLocks noGrp="1"/>
          </p:cNvSpPr>
          <p:nvPr>
            <p:ph type="subTitle" idx="1"/>
          </p:nvPr>
        </p:nvSpPr>
        <p:spPr>
          <a:xfrm>
            <a:off x="285720" y="1643050"/>
            <a:ext cx="8501122" cy="4286280"/>
          </a:xfrm>
        </p:spPr>
        <p:txBody>
          <a:bodyPr>
            <a:noAutofit/>
          </a:bodyPr>
          <a:lstStyle/>
          <a:p>
            <a:pPr algn="l"/>
            <a:r>
              <a:rPr lang="es-ES" sz="2400" dirty="0" smtClean="0">
                <a:solidFill>
                  <a:schemeClr val="tx1"/>
                </a:solidFill>
              </a:rPr>
              <a:t>El sensor LX21C  es un  interruptor de ahorro de energía luminosa, constituido por un detector de alta sensibilidad  integrado  en un circuito el cual contiene un  controlador de silicio. </a:t>
            </a:r>
          </a:p>
          <a:p>
            <a:pPr algn="l"/>
            <a:r>
              <a:rPr lang="es-ES" sz="2400" dirty="0" smtClean="0">
                <a:solidFill>
                  <a:schemeClr val="tx1"/>
                </a:solidFill>
              </a:rPr>
              <a:t>El  rango  de  detección  está  hecho  para  captar  movimientos  de  arriba  hacia abajo,  y  de  izquierda  a  derecha.  El  trabajo  del  sensor  es  captar  los  rayos infrarrojos que provienen del movimiento del ser humano, como una fuente de señal de control, es decir que, cuando el sensor detecta el movimiento de una persona, activa la carga controlada por un tiempo específico. </a:t>
            </a: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pic>
        <p:nvPicPr>
          <p:cNvPr id="6" name="5 Imagen"/>
          <p:cNvPicPr/>
          <p:nvPr/>
        </p:nvPicPr>
        <p:blipFill>
          <a:blip r:embed="rId4">
            <a:lum bright="-34000" contrast="48000"/>
          </a:blip>
          <a:srcRect/>
          <a:stretch>
            <a:fillRect/>
          </a:stretch>
        </p:blipFill>
        <p:spPr bwMode="auto">
          <a:xfrm>
            <a:off x="1571604" y="5018405"/>
            <a:ext cx="5399405" cy="183959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dirty="0" smtClean="0"/>
              <a:t>INSTALACION DEL SENSOR INFRARROJO</a:t>
            </a:r>
            <a:endParaRPr lang="es-ES" sz="3200" b="1" dirty="0"/>
          </a:p>
        </p:txBody>
      </p:sp>
      <p:sp>
        <p:nvSpPr>
          <p:cNvPr id="3" name="2 Subtítulo"/>
          <p:cNvSpPr>
            <a:spLocks noGrp="1"/>
          </p:cNvSpPr>
          <p:nvPr>
            <p:ph type="subTitle" idx="1"/>
          </p:nvPr>
        </p:nvSpPr>
        <p:spPr>
          <a:xfrm>
            <a:off x="285720" y="1643050"/>
            <a:ext cx="8501122" cy="4286280"/>
          </a:xfrm>
        </p:spPr>
        <p:txBody>
          <a:bodyPr>
            <a:noAutofit/>
          </a:bodyPr>
          <a:lstStyle/>
          <a:p>
            <a:pPr algn="l"/>
            <a:r>
              <a:rPr lang="es-ES" sz="2400" dirty="0" smtClean="0">
                <a:solidFill>
                  <a:schemeClr val="tx1"/>
                </a:solidFill>
              </a:rPr>
              <a:t>Se debe realizar toda la instalación sin conectar la fuente de alimentación, para así  evitar  posibles  daños  al  sensor. </a:t>
            </a:r>
          </a:p>
          <a:p>
            <a:pPr algn="l"/>
            <a:r>
              <a:rPr lang="es-ES" sz="2400" dirty="0" smtClean="0">
                <a:solidFill>
                  <a:schemeClr val="tx1"/>
                </a:solidFill>
              </a:rPr>
              <a:t>Seguidamente    se  debe  levantar  la  cara  de  la  tarjeta  apagada,  luego  fijar  el sensor en la posición que se desee que funcione mediante tornillos. </a:t>
            </a:r>
            <a:endParaRPr lang="es-ES" sz="2400"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pic>
        <p:nvPicPr>
          <p:cNvPr id="7" name="6 Imagen"/>
          <p:cNvPicPr/>
          <p:nvPr/>
        </p:nvPicPr>
        <p:blipFill>
          <a:blip r:embed="rId4">
            <a:lum bright="-4000" contrast="-2000"/>
          </a:blip>
          <a:srcRect/>
          <a:stretch>
            <a:fillRect/>
          </a:stretch>
        </p:blipFill>
        <p:spPr bwMode="auto">
          <a:xfrm>
            <a:off x="1928794" y="3786190"/>
            <a:ext cx="4756785" cy="237299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dirty="0" smtClean="0"/>
              <a:t>CONTACTORES</a:t>
            </a:r>
            <a:endParaRPr lang="es-ES" sz="3200" b="1" dirty="0"/>
          </a:p>
        </p:txBody>
      </p:sp>
      <p:sp>
        <p:nvSpPr>
          <p:cNvPr id="3" name="2 Subtítulo"/>
          <p:cNvSpPr>
            <a:spLocks noGrp="1"/>
          </p:cNvSpPr>
          <p:nvPr>
            <p:ph type="subTitle" idx="1"/>
          </p:nvPr>
        </p:nvSpPr>
        <p:spPr>
          <a:xfrm>
            <a:off x="285720" y="1643050"/>
            <a:ext cx="8501122" cy="4286280"/>
          </a:xfrm>
        </p:spPr>
        <p:txBody>
          <a:bodyPr>
            <a:noAutofit/>
          </a:bodyPr>
          <a:lstStyle/>
          <a:p>
            <a:pPr algn="l"/>
            <a:r>
              <a:rPr lang="es-ES" sz="2400" dirty="0" smtClean="0">
                <a:solidFill>
                  <a:schemeClr val="tx1"/>
                </a:solidFill>
              </a:rPr>
              <a:t>Un </a:t>
            </a:r>
            <a:r>
              <a:rPr lang="es-ES" sz="2400" dirty="0" err="1" smtClean="0">
                <a:solidFill>
                  <a:schemeClr val="tx1"/>
                </a:solidFill>
              </a:rPr>
              <a:t>contactor</a:t>
            </a:r>
            <a:r>
              <a:rPr lang="es-ES" sz="2400" dirty="0" smtClean="0">
                <a:solidFill>
                  <a:schemeClr val="tx1"/>
                </a:solidFill>
              </a:rPr>
              <a:t> es un dispositivo con capacidad de cortar la corriente eléctrica de un receptor  o instalación  con  la  posibilidad de  ser  accionado a  distancia, que tiene  dos  posiciones  de  funcionamiento:  una  estable  o  de  reposo,  cuando  no recibe acción alguna  por parte del circuito  de  mando; y otra inestable, cuando actúa dicha acción. Este tipo de funcionamiento se llama de "todo o nada". </a:t>
            </a:r>
            <a:endParaRPr lang="es-ES" sz="2400"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pic>
        <p:nvPicPr>
          <p:cNvPr id="8" name="7 Imagen"/>
          <p:cNvPicPr/>
          <p:nvPr/>
        </p:nvPicPr>
        <p:blipFill>
          <a:blip r:embed="rId4"/>
          <a:srcRect/>
          <a:stretch>
            <a:fillRect/>
          </a:stretch>
        </p:blipFill>
        <p:spPr bwMode="auto">
          <a:xfrm>
            <a:off x="3214678" y="3929066"/>
            <a:ext cx="3000396" cy="292893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i="1" dirty="0" smtClean="0"/>
              <a:t>CONTITUCION DE UN CONTACTOR</a:t>
            </a:r>
            <a:endParaRPr lang="es-ES" sz="3200" b="1" dirty="0"/>
          </a:p>
        </p:txBody>
      </p:sp>
      <p:sp>
        <p:nvSpPr>
          <p:cNvPr id="3" name="2 Subtítulo"/>
          <p:cNvSpPr>
            <a:spLocks noGrp="1"/>
          </p:cNvSpPr>
          <p:nvPr>
            <p:ph type="subTitle" idx="1"/>
          </p:nvPr>
        </p:nvSpPr>
        <p:spPr>
          <a:xfrm>
            <a:off x="285720" y="1643050"/>
            <a:ext cx="8501122" cy="4286280"/>
          </a:xfrm>
        </p:spPr>
        <p:txBody>
          <a:bodyPr>
            <a:noAutofit/>
          </a:bodyPr>
          <a:lstStyle/>
          <a:p>
            <a:pPr lvl="0" algn="l"/>
            <a:r>
              <a:rPr lang="es-ES" sz="2400" dirty="0" smtClean="0">
                <a:solidFill>
                  <a:schemeClr val="tx1"/>
                </a:solidFill>
              </a:rPr>
              <a:t>El </a:t>
            </a:r>
            <a:r>
              <a:rPr lang="es-ES" sz="2400" dirty="0" err="1" smtClean="0">
                <a:solidFill>
                  <a:schemeClr val="tx1"/>
                </a:solidFill>
              </a:rPr>
              <a:t>contactor</a:t>
            </a:r>
            <a:r>
              <a:rPr lang="es-ES" sz="2400" dirty="0" smtClean="0">
                <a:solidFill>
                  <a:schemeClr val="tx1"/>
                </a:solidFill>
              </a:rPr>
              <a:t> esta </a:t>
            </a:r>
            <a:r>
              <a:rPr lang="es-ES" sz="2400" dirty="0" err="1" smtClean="0">
                <a:solidFill>
                  <a:schemeClr val="tx1"/>
                </a:solidFill>
              </a:rPr>
              <a:t>contituido</a:t>
            </a:r>
            <a:r>
              <a:rPr lang="es-ES" sz="2400" dirty="0" smtClean="0">
                <a:solidFill>
                  <a:schemeClr val="tx1"/>
                </a:solidFill>
              </a:rPr>
              <a:t> por los siguiente elementos:</a:t>
            </a:r>
          </a:p>
          <a:p>
            <a:pPr lvl="0" algn="l"/>
            <a:r>
              <a:rPr lang="es-ES" sz="2400" dirty="0" smtClean="0">
                <a:solidFill>
                  <a:schemeClr val="tx1"/>
                </a:solidFill>
              </a:rPr>
              <a:t>Electroimán: elemento  motor  del  </a:t>
            </a:r>
            <a:r>
              <a:rPr lang="es-ES" sz="2400" dirty="0" err="1" smtClean="0">
                <a:solidFill>
                  <a:schemeClr val="tx1"/>
                </a:solidFill>
              </a:rPr>
              <a:t>contactor</a:t>
            </a:r>
            <a:r>
              <a:rPr lang="es-ES" sz="2400" dirty="0" smtClean="0">
                <a:solidFill>
                  <a:schemeClr val="tx1"/>
                </a:solidFill>
              </a:rPr>
              <a:t>,  circuito  magnético: parte móvil + fija, bobina: diferente configuración para C.C. y para C.A. (anillo  de desfase).                                                                  </a:t>
            </a:r>
          </a:p>
          <a:p>
            <a:pPr lvl="0" algn="l"/>
            <a:r>
              <a:rPr lang="es-ES" sz="2400" dirty="0" smtClean="0">
                <a:solidFill>
                  <a:schemeClr val="tx1"/>
                </a:solidFill>
              </a:rPr>
              <a:t>Polos: elementos encargados de establecer e interrumpir la corriente del circuito  de  potencia,  según  su  número  pueden  ser  bipolar,  tripular  o </a:t>
            </a:r>
            <a:r>
              <a:rPr lang="es-ES" sz="2400" dirty="0" err="1" smtClean="0">
                <a:solidFill>
                  <a:schemeClr val="tx1"/>
                </a:solidFill>
              </a:rPr>
              <a:t>tetrapolar</a:t>
            </a:r>
            <a:r>
              <a:rPr lang="es-ES" sz="2400" dirty="0" smtClean="0">
                <a:solidFill>
                  <a:schemeClr val="tx1"/>
                </a:solidFill>
              </a:rPr>
              <a:t>.</a:t>
            </a:r>
          </a:p>
          <a:p>
            <a:pPr lvl="0" algn="l"/>
            <a:r>
              <a:rPr lang="es-ES" sz="2400" dirty="0" smtClean="0">
                <a:solidFill>
                  <a:schemeClr val="tx1"/>
                </a:solidFill>
              </a:rPr>
              <a:t>Contactos  auxiliares:  se  utilizan  en  el  circuito  de  mando  y  para señalización,  instantáneos:  NC,  NA  o  una  combinación  de  ambos, temporizados. </a:t>
            </a:r>
          </a:p>
          <a:p>
            <a:pPr algn="l"/>
            <a:endParaRPr lang="es-ES" sz="2400"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pic>
        <p:nvPicPr>
          <p:cNvPr id="7" name="6 Imagen"/>
          <p:cNvPicPr/>
          <p:nvPr/>
        </p:nvPicPr>
        <p:blipFill>
          <a:blip r:embed="rId4"/>
          <a:srcRect/>
          <a:stretch>
            <a:fillRect/>
          </a:stretch>
        </p:blipFill>
        <p:spPr bwMode="auto">
          <a:xfrm>
            <a:off x="2428860" y="3071810"/>
            <a:ext cx="4152900" cy="3505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dirty="0" smtClean="0"/>
              <a:t>TIPOS DE CONTACTORES</a:t>
            </a:r>
            <a:endParaRPr lang="es-ES" sz="3200" b="1" dirty="0"/>
          </a:p>
        </p:txBody>
      </p:sp>
      <p:sp>
        <p:nvSpPr>
          <p:cNvPr id="3" name="2 Subtítulo"/>
          <p:cNvSpPr>
            <a:spLocks noGrp="1"/>
          </p:cNvSpPr>
          <p:nvPr>
            <p:ph type="subTitle" idx="1"/>
          </p:nvPr>
        </p:nvSpPr>
        <p:spPr>
          <a:xfrm>
            <a:off x="285720" y="1643050"/>
            <a:ext cx="8501122" cy="4286280"/>
          </a:xfrm>
        </p:spPr>
        <p:txBody>
          <a:bodyPr>
            <a:noAutofit/>
          </a:bodyPr>
          <a:lstStyle/>
          <a:p>
            <a:pPr lvl="0" algn="l"/>
            <a:r>
              <a:rPr lang="es-ES" sz="2400" dirty="0" smtClean="0">
                <a:solidFill>
                  <a:schemeClr val="tx1"/>
                </a:solidFill>
              </a:rPr>
              <a:t>Los tipos de </a:t>
            </a:r>
            <a:r>
              <a:rPr lang="es-ES" sz="2400" dirty="0" err="1" smtClean="0">
                <a:solidFill>
                  <a:schemeClr val="tx1"/>
                </a:solidFill>
              </a:rPr>
              <a:t>contactore</a:t>
            </a:r>
            <a:r>
              <a:rPr lang="es-ES" sz="2400" dirty="0" smtClean="0">
                <a:solidFill>
                  <a:schemeClr val="tx1"/>
                </a:solidFill>
              </a:rPr>
              <a:t> tenemos los siguientes:</a:t>
            </a:r>
          </a:p>
          <a:p>
            <a:pPr lvl="0" algn="l"/>
            <a:endParaRPr lang="es-ES" sz="2400" dirty="0" smtClean="0">
              <a:solidFill>
                <a:schemeClr val="tx1"/>
              </a:solidFill>
            </a:endParaRPr>
          </a:p>
          <a:p>
            <a:pPr lvl="0" algn="l"/>
            <a:r>
              <a:rPr lang="es-ES" sz="2400" dirty="0" smtClean="0">
                <a:solidFill>
                  <a:schemeClr val="tx1"/>
                </a:solidFill>
              </a:rPr>
              <a:t>Principales: disponen de contactos de potencia (polos). A veces incluyen algunos  contactos  auxiliares;  si  es  necesario,  se  les  puede  acoplar bloque de contactos auxiliares. </a:t>
            </a:r>
          </a:p>
          <a:p>
            <a:pPr lvl="0" algn="l"/>
            <a:r>
              <a:rPr lang="es-ES" sz="2400" dirty="0" smtClean="0">
                <a:solidFill>
                  <a:schemeClr val="tx1"/>
                </a:solidFill>
              </a:rPr>
              <a:t>Auxiliares: Solo  disponen  de contactos  de  pequeña  potencia,  utilizados en los circuitos de mando y señalización. </a:t>
            </a:r>
          </a:p>
          <a:p>
            <a:pPr lvl="0" algn="l"/>
            <a:r>
              <a:rPr lang="es-ES" sz="2400" dirty="0" smtClean="0">
                <a:solidFill>
                  <a:schemeClr val="tx1"/>
                </a:solidFill>
              </a:rPr>
              <a:t>Relés: no tienen contactos de potencia. </a:t>
            </a:r>
          </a:p>
          <a:p>
            <a:pPr algn="l"/>
            <a:endParaRPr lang="es-ES" sz="2400"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dirty="0" smtClean="0"/>
              <a:t>APLICACIONES </a:t>
            </a:r>
            <a:r>
              <a:rPr lang="es-ES" sz="3200" b="1" dirty="0"/>
              <a:t>DOMÓTICAS</a:t>
            </a:r>
            <a:endParaRPr lang="es-ES" sz="3200" dirty="0"/>
          </a:p>
        </p:txBody>
      </p:sp>
      <p:sp>
        <p:nvSpPr>
          <p:cNvPr id="3" name="2 Subtítulo"/>
          <p:cNvSpPr>
            <a:spLocks noGrp="1"/>
          </p:cNvSpPr>
          <p:nvPr>
            <p:ph type="subTitle" idx="1"/>
          </p:nvPr>
        </p:nvSpPr>
        <p:spPr>
          <a:xfrm>
            <a:off x="285720" y="1785926"/>
            <a:ext cx="8501122" cy="4286280"/>
          </a:xfrm>
        </p:spPr>
        <p:txBody>
          <a:bodyPr>
            <a:normAutofit/>
          </a:bodyPr>
          <a:lstStyle/>
          <a:p>
            <a:pPr algn="l"/>
            <a:r>
              <a:rPr lang="es-ES" sz="2800" b="1" dirty="0" smtClean="0">
                <a:solidFill>
                  <a:schemeClr val="tx1"/>
                </a:solidFill>
              </a:rPr>
              <a:t>Los </a:t>
            </a:r>
            <a:r>
              <a:rPr lang="es-ES" sz="2800" b="1" dirty="0">
                <a:solidFill>
                  <a:schemeClr val="tx1"/>
                </a:solidFill>
              </a:rPr>
              <a:t>servicios que ofrece la </a:t>
            </a:r>
            <a:r>
              <a:rPr lang="es-ES" sz="2800" b="1" dirty="0" err="1">
                <a:solidFill>
                  <a:schemeClr val="tx1"/>
                </a:solidFill>
              </a:rPr>
              <a:t>domótica</a:t>
            </a:r>
            <a:r>
              <a:rPr lang="es-ES" sz="2800" b="1" dirty="0">
                <a:solidFill>
                  <a:schemeClr val="tx1"/>
                </a:solidFill>
              </a:rPr>
              <a:t> se pueden agrupar</a:t>
            </a:r>
          </a:p>
          <a:p>
            <a:pPr algn="l"/>
            <a:r>
              <a:rPr lang="es-ES" sz="2800" b="1" dirty="0">
                <a:solidFill>
                  <a:schemeClr val="tx1"/>
                </a:solidFill>
              </a:rPr>
              <a:t>según cuatro aspectos principales:</a:t>
            </a:r>
          </a:p>
          <a:p>
            <a:pPr algn="l"/>
            <a:r>
              <a:rPr lang="es-ES" sz="2800" dirty="0">
                <a:solidFill>
                  <a:schemeClr val="tx1"/>
                </a:solidFill>
              </a:rPr>
              <a:t>• </a:t>
            </a:r>
            <a:r>
              <a:rPr lang="es-ES" sz="2800" b="1" dirty="0">
                <a:solidFill>
                  <a:schemeClr val="tx1"/>
                </a:solidFill>
              </a:rPr>
              <a:t>En el ámbito del </a:t>
            </a:r>
            <a:r>
              <a:rPr lang="es-ES" sz="2800" b="1" u="sng" dirty="0">
                <a:solidFill>
                  <a:schemeClr val="tx1"/>
                </a:solidFill>
              </a:rPr>
              <a:t>ahorro energético</a:t>
            </a:r>
          </a:p>
          <a:p>
            <a:pPr algn="l"/>
            <a:r>
              <a:rPr lang="es-ES" sz="2800" b="1" dirty="0">
                <a:solidFill>
                  <a:schemeClr val="tx1"/>
                </a:solidFill>
              </a:rPr>
              <a:t>• En el ámbito del </a:t>
            </a:r>
            <a:r>
              <a:rPr lang="es-ES" sz="2800" b="1" u="sng" dirty="0">
                <a:solidFill>
                  <a:schemeClr val="tx1"/>
                </a:solidFill>
              </a:rPr>
              <a:t>nivel de confort</a:t>
            </a:r>
          </a:p>
          <a:p>
            <a:pPr algn="l"/>
            <a:r>
              <a:rPr lang="es-ES" sz="2800" b="1" dirty="0">
                <a:solidFill>
                  <a:schemeClr val="tx1"/>
                </a:solidFill>
              </a:rPr>
              <a:t>• En el ámbito de la </a:t>
            </a:r>
            <a:r>
              <a:rPr lang="es-ES" sz="2800" b="1" u="sng" dirty="0">
                <a:solidFill>
                  <a:schemeClr val="tx1"/>
                </a:solidFill>
              </a:rPr>
              <a:t>protección patrimonial</a:t>
            </a:r>
          </a:p>
          <a:p>
            <a:pPr algn="l"/>
            <a:r>
              <a:rPr lang="es-ES" sz="2800" b="1" dirty="0">
                <a:solidFill>
                  <a:schemeClr val="tx1"/>
                </a:solidFill>
              </a:rPr>
              <a:t>• En el ámbito de </a:t>
            </a:r>
            <a:r>
              <a:rPr lang="es-ES" sz="2800" b="1" u="sng" dirty="0">
                <a:solidFill>
                  <a:schemeClr val="tx1"/>
                </a:solidFill>
              </a:rPr>
              <a:t>las comunicaciones</a:t>
            </a:r>
          </a:p>
          <a:p>
            <a:endParaRPr lang="es-ES" dirty="0">
              <a:solidFill>
                <a:schemeClr val="tx1"/>
              </a:solidFill>
            </a:endParaRPr>
          </a:p>
        </p:txBody>
      </p:sp>
      <p:pic>
        <p:nvPicPr>
          <p:cNvPr id="4" name="3 Imagen" descr="images.jpg"/>
          <p:cNvPicPr>
            <a:picLocks noChangeAspect="1"/>
          </p:cNvPicPr>
          <p:nvPr/>
        </p:nvPicPr>
        <p:blipFill>
          <a:blip r:embed="rId2"/>
          <a:stretch>
            <a:fillRect/>
          </a:stretch>
        </p:blipFill>
        <p:spPr>
          <a:xfrm>
            <a:off x="0" y="0"/>
            <a:ext cx="1133475" cy="1114425"/>
          </a:xfrm>
          <a:prstGeom prst="rect">
            <a:avLst/>
          </a:prstGeom>
        </p:spPr>
      </p:pic>
      <p:pic>
        <p:nvPicPr>
          <p:cNvPr id="5" name="4 Imagen" descr="images.jpg"/>
          <p:cNvPicPr>
            <a:picLocks noChangeAspect="1"/>
          </p:cNvPicPr>
          <p:nvPr/>
        </p:nvPicPr>
        <p:blipFill>
          <a:blip r:embed="rId2"/>
          <a:stretch>
            <a:fillRect/>
          </a:stretch>
        </p:blipFill>
        <p:spPr>
          <a:xfrm>
            <a:off x="8010525" y="0"/>
            <a:ext cx="1133475" cy="1114425"/>
          </a:xfrm>
          <a:prstGeom prst="rect">
            <a:avLst/>
          </a:prstGeom>
        </p:spPr>
      </p:pic>
      <p:pic>
        <p:nvPicPr>
          <p:cNvPr id="6" name="5 Imagen" descr="images.jpg"/>
          <p:cNvPicPr>
            <a:picLocks noChangeAspect="1"/>
          </p:cNvPicPr>
          <p:nvPr/>
        </p:nvPicPr>
        <p:blipFill>
          <a:blip r:embed="rId2"/>
          <a:stretch>
            <a:fillRect/>
          </a:stretch>
        </p:blipFill>
        <p:spPr>
          <a:xfrm>
            <a:off x="0" y="5743575"/>
            <a:ext cx="1133475" cy="1114425"/>
          </a:xfrm>
          <a:prstGeom prst="rect">
            <a:avLst/>
          </a:prstGeom>
        </p:spPr>
      </p:pic>
      <p:pic>
        <p:nvPicPr>
          <p:cNvPr id="7" name="6 Imagen" descr="images.jpg"/>
          <p:cNvPicPr>
            <a:picLocks noChangeAspect="1"/>
          </p:cNvPicPr>
          <p:nvPr/>
        </p:nvPicPr>
        <p:blipFill>
          <a:blip r:embed="rId2"/>
          <a:stretch>
            <a:fillRect/>
          </a:stretch>
        </p:blipFill>
        <p:spPr>
          <a:xfrm>
            <a:off x="8010525" y="5743575"/>
            <a:ext cx="1133475" cy="1114425"/>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dirty="0" smtClean="0"/>
              <a:t>CATEGORIAS DE EMPLEO EN A.C.</a:t>
            </a:r>
            <a:endParaRPr lang="es-ES" sz="3200" b="1" dirty="0"/>
          </a:p>
        </p:txBody>
      </p:sp>
      <p:sp>
        <p:nvSpPr>
          <p:cNvPr id="3" name="2 Subtítulo"/>
          <p:cNvSpPr>
            <a:spLocks noGrp="1"/>
          </p:cNvSpPr>
          <p:nvPr>
            <p:ph type="subTitle" idx="1"/>
          </p:nvPr>
        </p:nvSpPr>
        <p:spPr>
          <a:xfrm>
            <a:off x="285720" y="1643050"/>
            <a:ext cx="8501122" cy="4286280"/>
          </a:xfrm>
        </p:spPr>
        <p:txBody>
          <a:bodyPr>
            <a:noAutofit/>
          </a:bodyPr>
          <a:lstStyle/>
          <a:p>
            <a:pPr algn="l"/>
            <a:r>
              <a:rPr lang="es-ES" sz="2400" dirty="0" smtClean="0">
                <a:solidFill>
                  <a:schemeClr val="tx1"/>
                </a:solidFill>
              </a:rPr>
              <a:t>Por  la  carga  que  puede  maniobrar  (categoría  de  empleo),  se  debe  tener  en cuenta  la  corriente  que  el  </a:t>
            </a:r>
            <a:r>
              <a:rPr lang="es-ES" sz="2400" dirty="0" err="1" smtClean="0">
                <a:solidFill>
                  <a:schemeClr val="tx1"/>
                </a:solidFill>
              </a:rPr>
              <a:t>contactor</a:t>
            </a:r>
            <a:r>
              <a:rPr lang="es-ES" sz="2400" dirty="0" smtClean="0">
                <a:solidFill>
                  <a:schemeClr val="tx1"/>
                </a:solidFill>
              </a:rPr>
              <a:t>  debe  establecer  o  cortar  durante  las maniobras;  para  ello  se  toma  en  cuenta  el  tipo  de  carga  que  controla  y  las condiciones en la cuales se efectúan los cortes. Las categorías son</a:t>
            </a:r>
            <a:endParaRPr lang="es-ES" sz="2400"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pic>
        <p:nvPicPr>
          <p:cNvPr id="6" name="5 Imagen"/>
          <p:cNvPicPr/>
          <p:nvPr/>
        </p:nvPicPr>
        <p:blipFill>
          <a:blip r:embed="rId4"/>
          <a:srcRect/>
          <a:stretch>
            <a:fillRect/>
          </a:stretch>
        </p:blipFill>
        <p:spPr bwMode="auto">
          <a:xfrm>
            <a:off x="785786" y="3714752"/>
            <a:ext cx="7286676" cy="250033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dirty="0" smtClean="0"/>
              <a:t>DISEÑO DEL SOFTWARE</a:t>
            </a:r>
            <a:br>
              <a:rPr lang="es-ES" sz="3200" b="1" dirty="0" smtClean="0"/>
            </a:br>
            <a:r>
              <a:rPr lang="es-ES" sz="3200" b="1" dirty="0" smtClean="0"/>
              <a:t> </a:t>
            </a:r>
            <a:endParaRPr lang="es-ES" sz="3200" b="1" dirty="0"/>
          </a:p>
        </p:txBody>
      </p:sp>
      <p:sp>
        <p:nvSpPr>
          <p:cNvPr id="3" name="2 Subtítulo"/>
          <p:cNvSpPr>
            <a:spLocks noGrp="1"/>
          </p:cNvSpPr>
          <p:nvPr>
            <p:ph type="subTitle" idx="1"/>
          </p:nvPr>
        </p:nvSpPr>
        <p:spPr>
          <a:xfrm>
            <a:off x="285720" y="1643050"/>
            <a:ext cx="8501122" cy="4286280"/>
          </a:xfrm>
        </p:spPr>
        <p:txBody>
          <a:bodyPr>
            <a:noAutofit/>
          </a:bodyPr>
          <a:lstStyle/>
          <a:p>
            <a:r>
              <a:rPr lang="es-ES" sz="2400" b="1" dirty="0" smtClean="0">
                <a:solidFill>
                  <a:schemeClr val="tx1"/>
                </a:solidFill>
              </a:rPr>
              <a:t>INTRODUCCIÒN</a:t>
            </a:r>
          </a:p>
          <a:p>
            <a:endParaRPr lang="es-ES" sz="2400" b="1" dirty="0" smtClean="0">
              <a:solidFill>
                <a:schemeClr val="tx1"/>
              </a:solidFill>
            </a:endParaRPr>
          </a:p>
          <a:p>
            <a:pPr algn="l"/>
            <a:r>
              <a:rPr lang="es-ES" sz="2400" dirty="0" smtClean="0">
                <a:solidFill>
                  <a:schemeClr val="tx1"/>
                </a:solidFill>
              </a:rPr>
              <a:t>En el diseño del software se  realizará  una  descripción  del  programa  para  el </a:t>
            </a:r>
            <a:r>
              <a:rPr lang="es-ES" sz="2400" dirty="0" err="1" smtClean="0">
                <a:solidFill>
                  <a:schemeClr val="tx1"/>
                </a:solidFill>
              </a:rPr>
              <a:t>microcontrolador</a:t>
            </a:r>
            <a:r>
              <a:rPr lang="es-ES" sz="2400" dirty="0" smtClean="0">
                <a:solidFill>
                  <a:schemeClr val="tx1"/>
                </a:solidFill>
              </a:rPr>
              <a:t> P16C745 además del software en el computador del análisis y estudio de este proyecto. El programa en  el  </a:t>
            </a:r>
            <a:r>
              <a:rPr lang="es-ES" sz="2400" dirty="0" err="1" smtClean="0">
                <a:solidFill>
                  <a:schemeClr val="tx1"/>
                </a:solidFill>
              </a:rPr>
              <a:t>microcontrolador</a:t>
            </a:r>
            <a:r>
              <a:rPr lang="es-ES" sz="2400" dirty="0" smtClean="0">
                <a:solidFill>
                  <a:schemeClr val="tx1"/>
                </a:solidFill>
              </a:rPr>
              <a:t>  será el encargado  recibir  las  señales  de  los  sensores (LX21C),  enviar y  recibir   los datos al  computador  a  través  del  pórtico  USB y realizar el control sobre la planta. </a:t>
            </a:r>
          </a:p>
          <a:p>
            <a:pPr algn="l"/>
            <a:endParaRPr lang="es-ES" sz="2400"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fontScale="90000"/>
          </a:bodyPr>
          <a:lstStyle/>
          <a:p>
            <a:r>
              <a:rPr lang="es-ES" sz="3200" b="1" dirty="0" smtClean="0"/>
              <a:t>DESARROLLO  DEL PROGRAMA  DE CONTROL DE ILUMINACIÓN</a:t>
            </a:r>
            <a:br>
              <a:rPr lang="es-ES" sz="3200" b="1" dirty="0" smtClean="0"/>
            </a:br>
            <a:r>
              <a:rPr lang="es-ES" sz="3200" b="1" dirty="0" smtClean="0"/>
              <a:t> </a:t>
            </a:r>
            <a:endParaRPr lang="es-ES" sz="3200" b="1" dirty="0"/>
          </a:p>
        </p:txBody>
      </p:sp>
      <p:sp>
        <p:nvSpPr>
          <p:cNvPr id="3" name="2 Subtítulo"/>
          <p:cNvSpPr>
            <a:spLocks noGrp="1"/>
          </p:cNvSpPr>
          <p:nvPr>
            <p:ph type="subTitle" idx="1"/>
          </p:nvPr>
        </p:nvSpPr>
        <p:spPr>
          <a:xfrm>
            <a:off x="285720" y="1643050"/>
            <a:ext cx="8501122" cy="4286280"/>
          </a:xfrm>
        </p:spPr>
        <p:txBody>
          <a:bodyPr>
            <a:noAutofit/>
          </a:bodyPr>
          <a:lstStyle/>
          <a:p>
            <a:pPr algn="l"/>
            <a:r>
              <a:rPr lang="es-ES" sz="2400" dirty="0" smtClean="0">
                <a:solidFill>
                  <a:schemeClr val="tx1"/>
                </a:solidFill>
              </a:rPr>
              <a:t>El programa  para  el  </a:t>
            </a:r>
            <a:r>
              <a:rPr lang="es-ES" sz="2400" dirty="0" err="1" smtClean="0">
                <a:solidFill>
                  <a:schemeClr val="tx1"/>
                </a:solidFill>
              </a:rPr>
              <a:t>microcontrolador</a:t>
            </a:r>
            <a:r>
              <a:rPr lang="es-ES" sz="2400" dirty="0" smtClean="0">
                <a:solidFill>
                  <a:schemeClr val="tx1"/>
                </a:solidFill>
              </a:rPr>
              <a:t>  PIC16C745 deberá cumplir con las siguientes funciones:  como  primera  tarea, debe  establecer  un  enlace  con  el  computador por  medio  del  pórtico  USB ;  una  vez  que  la  comunicación  entre  los  dos dispositivos  ha  tenido  éxito  se  debe  sincronizar  el  computador  para recibir cualquier dato desde o hacia el </a:t>
            </a:r>
            <a:r>
              <a:rPr lang="es-ES" sz="2400" dirty="0" err="1" smtClean="0">
                <a:solidFill>
                  <a:schemeClr val="tx1"/>
                </a:solidFill>
              </a:rPr>
              <a:t>microcontrolador</a:t>
            </a:r>
            <a:r>
              <a:rPr lang="es-ES" sz="2400" dirty="0" smtClean="0">
                <a:solidFill>
                  <a:schemeClr val="tx1"/>
                </a:solidFill>
              </a:rPr>
              <a:t>.</a:t>
            </a:r>
          </a:p>
          <a:p>
            <a:pPr algn="l"/>
            <a:r>
              <a:rPr lang="es-ES" sz="2400" dirty="0" smtClean="0">
                <a:solidFill>
                  <a:schemeClr val="tx1"/>
                </a:solidFill>
              </a:rPr>
              <a:t>Adicionalmente el </a:t>
            </a:r>
            <a:r>
              <a:rPr lang="es-ES" sz="2400" dirty="0" err="1" smtClean="0">
                <a:solidFill>
                  <a:schemeClr val="tx1"/>
                </a:solidFill>
              </a:rPr>
              <a:t>microcontrolador</a:t>
            </a:r>
            <a:r>
              <a:rPr lang="es-ES" sz="2400" dirty="0" smtClean="0">
                <a:solidFill>
                  <a:schemeClr val="tx1"/>
                </a:solidFill>
              </a:rPr>
              <a:t> debe realizar el control de cada uno de los circuitos  de  iluminación,  ya  sea  mediante  las  señales  del  sensor  o  desde  el computador. En  el siguiente  diagrama  de flujo  se realiza  una  descripción  más detallada sobre cada una de las funciones del </a:t>
            </a:r>
            <a:r>
              <a:rPr lang="es-ES" sz="2400" dirty="0" err="1" smtClean="0">
                <a:solidFill>
                  <a:schemeClr val="tx1"/>
                </a:solidFill>
              </a:rPr>
              <a:t>microcontrolador</a:t>
            </a:r>
            <a:r>
              <a:rPr lang="es-ES" sz="2400" dirty="0" smtClean="0">
                <a:solidFill>
                  <a:schemeClr val="tx1"/>
                </a:solidFill>
              </a:rPr>
              <a:t>. </a:t>
            </a:r>
          </a:p>
          <a:p>
            <a:pPr algn="l"/>
            <a:endParaRPr lang="es-ES" sz="2400" dirty="0" smtClean="0">
              <a:solidFill>
                <a:schemeClr val="tx1"/>
              </a:solidFill>
            </a:endParaRPr>
          </a:p>
          <a:p>
            <a:pPr algn="l"/>
            <a:endParaRPr lang="es-ES" sz="2400"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fontScale="90000"/>
          </a:bodyPr>
          <a:lstStyle/>
          <a:p>
            <a:r>
              <a:rPr lang="es-ES" sz="3200" b="1" dirty="0" smtClean="0"/>
              <a:t>DESARROLLO  DEL PROGRAMA  DE CONTROL DE ILUMINACIÓN</a:t>
            </a:r>
            <a:br>
              <a:rPr lang="es-ES" sz="3200" b="1" dirty="0" smtClean="0"/>
            </a:br>
            <a:r>
              <a:rPr lang="es-ES" sz="3200" b="1" dirty="0" smtClean="0"/>
              <a:t> </a:t>
            </a:r>
            <a:endParaRPr lang="es-ES" sz="3200" b="1" dirty="0"/>
          </a:p>
        </p:txBody>
      </p:sp>
      <p:sp>
        <p:nvSpPr>
          <p:cNvPr id="3" name="2 Subtítulo"/>
          <p:cNvSpPr>
            <a:spLocks noGrp="1"/>
          </p:cNvSpPr>
          <p:nvPr>
            <p:ph type="subTitle" idx="1"/>
          </p:nvPr>
        </p:nvSpPr>
        <p:spPr>
          <a:xfrm>
            <a:off x="285720" y="1643050"/>
            <a:ext cx="8501122" cy="4286280"/>
          </a:xfrm>
        </p:spPr>
        <p:txBody>
          <a:bodyPr>
            <a:noAutofit/>
          </a:bodyPr>
          <a:lstStyle/>
          <a:p>
            <a:pPr algn="l"/>
            <a:r>
              <a:rPr lang="es-ES" sz="2400" dirty="0" smtClean="0">
                <a:solidFill>
                  <a:schemeClr val="tx1"/>
                </a:solidFill>
              </a:rPr>
              <a:t>El programa  para  el  </a:t>
            </a:r>
            <a:r>
              <a:rPr lang="es-ES" sz="2400" dirty="0" err="1" smtClean="0">
                <a:solidFill>
                  <a:schemeClr val="tx1"/>
                </a:solidFill>
              </a:rPr>
              <a:t>microcontrolador</a:t>
            </a:r>
            <a:r>
              <a:rPr lang="es-ES" sz="2400" dirty="0" smtClean="0">
                <a:solidFill>
                  <a:schemeClr val="tx1"/>
                </a:solidFill>
              </a:rPr>
              <a:t>  PIC16C745 deberá cumplir con las siguientes funciones:  como  primera  tarea, debe  establecer  un  enlace  con  el  computador por  medio  del  pórtico  USB ;  una  vez  que  la  comunicación  entre  los  dos dispositivos  ha  tenido  éxito  se  debe  sincronizar  el  computador  para recibir cualquier dato desde o hacia el </a:t>
            </a:r>
            <a:r>
              <a:rPr lang="es-ES" sz="2400" dirty="0" err="1" smtClean="0">
                <a:solidFill>
                  <a:schemeClr val="tx1"/>
                </a:solidFill>
              </a:rPr>
              <a:t>microcontrolador</a:t>
            </a:r>
            <a:r>
              <a:rPr lang="es-ES" sz="2400" dirty="0" smtClean="0">
                <a:solidFill>
                  <a:schemeClr val="tx1"/>
                </a:solidFill>
              </a:rPr>
              <a:t>.</a:t>
            </a:r>
          </a:p>
          <a:p>
            <a:pPr algn="l"/>
            <a:r>
              <a:rPr lang="es-ES" sz="2400" dirty="0" smtClean="0">
                <a:solidFill>
                  <a:schemeClr val="tx1"/>
                </a:solidFill>
              </a:rPr>
              <a:t>Adicionalmente el </a:t>
            </a:r>
            <a:r>
              <a:rPr lang="es-ES" sz="2400" dirty="0" err="1" smtClean="0">
                <a:solidFill>
                  <a:schemeClr val="tx1"/>
                </a:solidFill>
              </a:rPr>
              <a:t>microcontrolador</a:t>
            </a:r>
            <a:r>
              <a:rPr lang="es-ES" sz="2400" dirty="0" smtClean="0">
                <a:solidFill>
                  <a:schemeClr val="tx1"/>
                </a:solidFill>
              </a:rPr>
              <a:t> debe realizar el control de cada uno de los circuitos  de  iluminación,  ya  sea  mediante  las  señales  del  sensor  o  desde  el computador. En  el siguiente  diagrama  de flujo  se realiza  una  descripción  más detallada sobre cada una de las funciones del </a:t>
            </a:r>
            <a:r>
              <a:rPr lang="es-ES" sz="2400" dirty="0" err="1" smtClean="0">
                <a:solidFill>
                  <a:schemeClr val="tx1"/>
                </a:solidFill>
              </a:rPr>
              <a:t>microcontrolador</a:t>
            </a:r>
            <a:r>
              <a:rPr lang="es-ES" sz="2400" dirty="0" smtClean="0">
                <a:solidFill>
                  <a:schemeClr val="tx1"/>
                </a:solidFill>
              </a:rPr>
              <a:t>. </a:t>
            </a:r>
          </a:p>
          <a:p>
            <a:pPr algn="l"/>
            <a:endParaRPr lang="es-ES" sz="2400" dirty="0" smtClean="0">
              <a:solidFill>
                <a:schemeClr val="tx1"/>
              </a:solidFill>
            </a:endParaRPr>
          </a:p>
          <a:p>
            <a:pPr algn="l"/>
            <a:endParaRPr lang="es-ES" sz="2400" dirty="0">
              <a:solidFill>
                <a:schemeClr val="tx1"/>
              </a:solidFill>
            </a:endParaRPr>
          </a:p>
        </p:txBody>
      </p:sp>
      <p:pic>
        <p:nvPicPr>
          <p:cNvPr id="4" name="3 Imagen" descr="images.jpg"/>
          <p:cNvPicPr>
            <a:picLocks noChangeAspect="1"/>
          </p:cNvPicPr>
          <p:nvPr/>
        </p:nvPicPr>
        <p:blipFill>
          <a:blip r:embed="rId3"/>
          <a:stretch>
            <a:fillRect/>
          </a:stretch>
        </p:blipFill>
        <p:spPr>
          <a:xfrm>
            <a:off x="0" y="0"/>
            <a:ext cx="1133475" cy="1114425"/>
          </a:xfrm>
          <a:prstGeom prst="rect">
            <a:avLst/>
          </a:prstGeom>
        </p:spPr>
      </p:pic>
      <p:pic>
        <p:nvPicPr>
          <p:cNvPr id="5" name="4 Imagen" descr="images.jpg"/>
          <p:cNvPicPr>
            <a:picLocks noChangeAspect="1"/>
          </p:cNvPicPr>
          <p:nvPr/>
        </p:nvPicPr>
        <p:blipFill>
          <a:blip r:embed="rId3"/>
          <a:stretch>
            <a:fillRect/>
          </a:stretch>
        </p:blipFill>
        <p:spPr>
          <a:xfrm>
            <a:off x="8010525" y="0"/>
            <a:ext cx="1133475" cy="1114425"/>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dirty="0"/>
              <a:t>ESTÁNDARES DE LA DOMÓTICA</a:t>
            </a:r>
            <a:endParaRPr lang="es-ES" sz="3200" dirty="0"/>
          </a:p>
        </p:txBody>
      </p:sp>
      <p:sp>
        <p:nvSpPr>
          <p:cNvPr id="3" name="2 Subtítulo"/>
          <p:cNvSpPr>
            <a:spLocks noGrp="1"/>
          </p:cNvSpPr>
          <p:nvPr>
            <p:ph type="subTitle" idx="1"/>
          </p:nvPr>
        </p:nvSpPr>
        <p:spPr>
          <a:xfrm>
            <a:off x="285720" y="1785926"/>
            <a:ext cx="8501122" cy="4286280"/>
          </a:xfrm>
        </p:spPr>
        <p:txBody>
          <a:bodyPr>
            <a:normAutofit lnSpcReduction="10000"/>
          </a:bodyPr>
          <a:lstStyle/>
          <a:p>
            <a:pPr algn="l"/>
            <a:r>
              <a:rPr lang="es-ES" b="1" dirty="0" smtClean="0">
                <a:solidFill>
                  <a:schemeClr val="tx1"/>
                </a:solidFill>
              </a:rPr>
              <a:t>Cuando se trata de </a:t>
            </a:r>
            <a:r>
              <a:rPr lang="es-ES" b="1" dirty="0" err="1" smtClean="0">
                <a:solidFill>
                  <a:schemeClr val="tx1"/>
                </a:solidFill>
              </a:rPr>
              <a:t>domótica</a:t>
            </a:r>
            <a:r>
              <a:rPr lang="es-ES" b="1" dirty="0" smtClean="0">
                <a:solidFill>
                  <a:schemeClr val="tx1"/>
                </a:solidFill>
              </a:rPr>
              <a:t>, de edificios con instalaciones automatizadas, de hogares  inteligentes  que  cuentan  con  los  últimos  avances  en  tecnología residencial, así como cuando se indaga en los  catálogos de los fabricantes de productos,  se  encuentra  con  una  amplia  gama  de  dispositivos  destinados  a integrar en el hogar todo tipo de mecanismos de gestión y control. </a:t>
            </a:r>
          </a:p>
          <a:p>
            <a:pPr>
              <a:buFont typeface="Arial" pitchFamily="34" charset="0"/>
              <a:buChar char="•"/>
            </a:pPr>
            <a:endParaRPr lang="es-ES" dirty="0">
              <a:solidFill>
                <a:schemeClr val="tx1"/>
              </a:solidFill>
            </a:endParaRPr>
          </a:p>
        </p:txBody>
      </p:sp>
      <p:pic>
        <p:nvPicPr>
          <p:cNvPr id="4" name="3 Imagen" descr="images.jpg"/>
          <p:cNvPicPr>
            <a:picLocks noChangeAspect="1"/>
          </p:cNvPicPr>
          <p:nvPr/>
        </p:nvPicPr>
        <p:blipFill>
          <a:blip r:embed="rId2"/>
          <a:stretch>
            <a:fillRect/>
          </a:stretch>
        </p:blipFill>
        <p:spPr>
          <a:xfrm>
            <a:off x="0" y="0"/>
            <a:ext cx="1133475" cy="1114425"/>
          </a:xfrm>
          <a:prstGeom prst="rect">
            <a:avLst/>
          </a:prstGeom>
        </p:spPr>
      </p:pic>
      <p:pic>
        <p:nvPicPr>
          <p:cNvPr id="5" name="4 Imagen" descr="images.jpg"/>
          <p:cNvPicPr>
            <a:picLocks noChangeAspect="1"/>
          </p:cNvPicPr>
          <p:nvPr/>
        </p:nvPicPr>
        <p:blipFill>
          <a:blip r:embed="rId2"/>
          <a:stretch>
            <a:fillRect/>
          </a:stretch>
        </p:blipFill>
        <p:spPr>
          <a:xfrm>
            <a:off x="8010525" y="0"/>
            <a:ext cx="1133475" cy="1114425"/>
          </a:xfrm>
          <a:prstGeom prst="rect">
            <a:avLst/>
          </a:prstGeom>
        </p:spPr>
      </p:pic>
      <p:pic>
        <p:nvPicPr>
          <p:cNvPr id="6" name="5 Imagen" descr="images.jpg"/>
          <p:cNvPicPr>
            <a:picLocks noChangeAspect="1"/>
          </p:cNvPicPr>
          <p:nvPr/>
        </p:nvPicPr>
        <p:blipFill>
          <a:blip r:embed="rId2"/>
          <a:stretch>
            <a:fillRect/>
          </a:stretch>
        </p:blipFill>
        <p:spPr>
          <a:xfrm>
            <a:off x="0" y="5743575"/>
            <a:ext cx="1133475" cy="1114425"/>
          </a:xfrm>
          <a:prstGeom prst="rect">
            <a:avLst/>
          </a:prstGeom>
        </p:spPr>
      </p:pic>
      <p:pic>
        <p:nvPicPr>
          <p:cNvPr id="7" name="6 Imagen" descr="images.jpg"/>
          <p:cNvPicPr>
            <a:picLocks noChangeAspect="1"/>
          </p:cNvPicPr>
          <p:nvPr/>
        </p:nvPicPr>
        <p:blipFill>
          <a:blip r:embed="rId2"/>
          <a:stretch>
            <a:fillRect/>
          </a:stretch>
        </p:blipFill>
        <p:spPr>
          <a:xfrm>
            <a:off x="8010525" y="5743575"/>
            <a:ext cx="1133475" cy="11144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dirty="0" smtClean="0">
                <a:solidFill>
                  <a:schemeClr val="tx1"/>
                </a:solidFill>
              </a:rPr>
              <a:t>Tecnologías y estándares</a:t>
            </a:r>
            <a:r>
              <a:rPr lang="es-ES" sz="3200" dirty="0" smtClean="0">
                <a:solidFill>
                  <a:schemeClr val="tx1"/>
                </a:solidFill>
              </a:rPr>
              <a:t/>
            </a:r>
            <a:br>
              <a:rPr lang="es-ES" sz="3200" dirty="0" smtClean="0">
                <a:solidFill>
                  <a:schemeClr val="tx1"/>
                </a:solidFill>
              </a:rPr>
            </a:br>
            <a:endParaRPr lang="es-ES" sz="3200" dirty="0"/>
          </a:p>
        </p:txBody>
      </p:sp>
      <p:sp>
        <p:nvSpPr>
          <p:cNvPr id="3" name="2 Subtítulo"/>
          <p:cNvSpPr>
            <a:spLocks noGrp="1"/>
          </p:cNvSpPr>
          <p:nvPr>
            <p:ph type="subTitle" idx="1"/>
          </p:nvPr>
        </p:nvSpPr>
        <p:spPr>
          <a:xfrm>
            <a:off x="285720" y="1785926"/>
            <a:ext cx="8501122" cy="4286280"/>
          </a:xfrm>
        </p:spPr>
        <p:txBody>
          <a:bodyPr>
            <a:normAutofit/>
          </a:bodyPr>
          <a:lstStyle/>
          <a:p>
            <a:pPr algn="l"/>
            <a:r>
              <a:rPr lang="es-ES" b="1" dirty="0" smtClean="0">
                <a:solidFill>
                  <a:schemeClr val="tx1"/>
                </a:solidFill>
              </a:rPr>
              <a:t>X-10</a:t>
            </a:r>
            <a:endParaRPr lang="es-ES" dirty="0">
              <a:solidFill>
                <a:schemeClr val="tx1"/>
              </a:solidFill>
            </a:endParaRPr>
          </a:p>
          <a:p>
            <a:pPr algn="l"/>
            <a:r>
              <a:rPr lang="es-ES" b="1" dirty="0" smtClean="0">
                <a:solidFill>
                  <a:schemeClr val="tx1"/>
                </a:solidFill>
              </a:rPr>
              <a:t>EIB </a:t>
            </a:r>
            <a:r>
              <a:rPr lang="es-ES" b="1" dirty="0">
                <a:solidFill>
                  <a:schemeClr val="tx1"/>
                </a:solidFill>
              </a:rPr>
              <a:t>(</a:t>
            </a:r>
            <a:r>
              <a:rPr lang="es-ES" b="1" dirty="0" err="1">
                <a:solidFill>
                  <a:schemeClr val="tx1"/>
                </a:solidFill>
              </a:rPr>
              <a:t>European</a:t>
            </a:r>
            <a:r>
              <a:rPr lang="es-ES" b="1" dirty="0">
                <a:solidFill>
                  <a:schemeClr val="tx1"/>
                </a:solidFill>
              </a:rPr>
              <a:t> </a:t>
            </a:r>
            <a:r>
              <a:rPr lang="es-ES" b="1" dirty="0" err="1">
                <a:solidFill>
                  <a:schemeClr val="tx1"/>
                </a:solidFill>
              </a:rPr>
              <a:t>Installation</a:t>
            </a:r>
            <a:r>
              <a:rPr lang="es-ES" b="1" dirty="0">
                <a:solidFill>
                  <a:schemeClr val="tx1"/>
                </a:solidFill>
              </a:rPr>
              <a:t> Bus)</a:t>
            </a:r>
          </a:p>
          <a:p>
            <a:pPr algn="l"/>
            <a:r>
              <a:rPr lang="es-ES" b="1" dirty="0" err="1" smtClean="0">
                <a:solidFill>
                  <a:schemeClr val="tx1"/>
                </a:solidFill>
              </a:rPr>
              <a:t>CEbus</a:t>
            </a:r>
            <a:endParaRPr lang="es-ES" b="1" dirty="0" smtClean="0">
              <a:solidFill>
                <a:schemeClr val="tx1"/>
              </a:solidFill>
            </a:endParaRPr>
          </a:p>
          <a:p>
            <a:pPr algn="l"/>
            <a:r>
              <a:rPr lang="es-ES" b="1" dirty="0" err="1" smtClean="0">
                <a:solidFill>
                  <a:schemeClr val="tx1"/>
                </a:solidFill>
              </a:rPr>
              <a:t>Lonworks</a:t>
            </a:r>
            <a:r>
              <a:rPr lang="es-ES" b="1" dirty="0" smtClean="0">
                <a:solidFill>
                  <a:schemeClr val="tx1"/>
                </a:solidFill>
              </a:rPr>
              <a:t> </a:t>
            </a:r>
            <a:r>
              <a:rPr lang="es-ES" b="1" dirty="0" err="1">
                <a:solidFill>
                  <a:schemeClr val="tx1"/>
                </a:solidFill>
              </a:rPr>
              <a:t>Echelon</a:t>
            </a:r>
            <a:r>
              <a:rPr lang="es-ES" b="1" dirty="0">
                <a:solidFill>
                  <a:schemeClr val="tx1"/>
                </a:solidFill>
              </a:rPr>
              <a:t> </a:t>
            </a:r>
            <a:r>
              <a:rPr lang="es-ES" b="1" dirty="0" err="1" smtClean="0">
                <a:solidFill>
                  <a:schemeClr val="tx1"/>
                </a:solidFill>
              </a:rPr>
              <a:t>Corp</a:t>
            </a:r>
            <a:endParaRPr lang="es-ES" b="1" dirty="0" smtClean="0">
              <a:solidFill>
                <a:schemeClr val="tx1"/>
              </a:solidFill>
            </a:endParaRPr>
          </a:p>
          <a:p>
            <a:pPr lvl="0" algn="l"/>
            <a:r>
              <a:rPr lang="es-ES" b="1" dirty="0">
                <a:solidFill>
                  <a:schemeClr val="tx1"/>
                </a:solidFill>
              </a:rPr>
              <a:t>Bluetooth</a:t>
            </a:r>
            <a:r>
              <a:rPr lang="es-ES" b="1" dirty="0" smtClean="0">
                <a:solidFill>
                  <a:schemeClr val="tx1"/>
                </a:solidFill>
              </a:rPr>
              <a:t>:</a:t>
            </a:r>
          </a:p>
          <a:p>
            <a:pPr algn="l"/>
            <a:r>
              <a:rPr lang="es-ES" b="1" dirty="0">
                <a:solidFill>
                  <a:schemeClr val="tx1"/>
                </a:solidFill>
              </a:rPr>
              <a:t>DOMOTIUM  </a:t>
            </a:r>
            <a:r>
              <a:rPr lang="es-ES" b="1" dirty="0" err="1">
                <a:solidFill>
                  <a:schemeClr val="tx1"/>
                </a:solidFill>
              </a:rPr>
              <a:t>Domodesk</a:t>
            </a:r>
            <a:r>
              <a:rPr lang="es-ES" b="1" dirty="0">
                <a:solidFill>
                  <a:schemeClr val="tx1"/>
                </a:solidFill>
              </a:rPr>
              <a:t> </a:t>
            </a:r>
          </a:p>
          <a:p>
            <a:pPr lvl="0" algn="l"/>
            <a:r>
              <a:rPr lang="es-ES" b="1" dirty="0" smtClean="0">
                <a:solidFill>
                  <a:schemeClr val="tx1"/>
                </a:solidFill>
              </a:rPr>
              <a:t> </a:t>
            </a:r>
            <a:endParaRPr lang="es-ES" b="1" dirty="0">
              <a:solidFill>
                <a:schemeClr val="tx1"/>
              </a:solidFill>
            </a:endParaRPr>
          </a:p>
          <a:p>
            <a:pPr algn="l"/>
            <a:endParaRPr lang="es-ES" b="1" dirty="0" smtClean="0">
              <a:solidFill>
                <a:schemeClr val="tx1"/>
              </a:solidFill>
            </a:endParaRPr>
          </a:p>
          <a:p>
            <a:pPr algn="l"/>
            <a:endParaRPr lang="es-ES" b="1" dirty="0" smtClean="0">
              <a:solidFill>
                <a:schemeClr val="tx1"/>
              </a:solidFill>
            </a:endParaRPr>
          </a:p>
        </p:txBody>
      </p:sp>
      <p:pic>
        <p:nvPicPr>
          <p:cNvPr id="4" name="3 Imagen" descr="images.jpg"/>
          <p:cNvPicPr>
            <a:picLocks noChangeAspect="1"/>
          </p:cNvPicPr>
          <p:nvPr/>
        </p:nvPicPr>
        <p:blipFill>
          <a:blip r:embed="rId2"/>
          <a:stretch>
            <a:fillRect/>
          </a:stretch>
        </p:blipFill>
        <p:spPr>
          <a:xfrm>
            <a:off x="0" y="0"/>
            <a:ext cx="1133475" cy="1114425"/>
          </a:xfrm>
          <a:prstGeom prst="rect">
            <a:avLst/>
          </a:prstGeom>
        </p:spPr>
      </p:pic>
      <p:pic>
        <p:nvPicPr>
          <p:cNvPr id="5" name="4 Imagen" descr="images.jpg"/>
          <p:cNvPicPr>
            <a:picLocks noChangeAspect="1"/>
          </p:cNvPicPr>
          <p:nvPr/>
        </p:nvPicPr>
        <p:blipFill>
          <a:blip r:embed="rId2"/>
          <a:stretch>
            <a:fillRect/>
          </a:stretch>
        </p:blipFill>
        <p:spPr>
          <a:xfrm>
            <a:off x="8010525" y="0"/>
            <a:ext cx="1133475" cy="1114425"/>
          </a:xfrm>
          <a:prstGeom prst="rect">
            <a:avLst/>
          </a:prstGeom>
        </p:spPr>
      </p:pic>
      <p:pic>
        <p:nvPicPr>
          <p:cNvPr id="6" name="5 Imagen" descr="images.jpg"/>
          <p:cNvPicPr>
            <a:picLocks noChangeAspect="1"/>
          </p:cNvPicPr>
          <p:nvPr/>
        </p:nvPicPr>
        <p:blipFill>
          <a:blip r:embed="rId2"/>
          <a:stretch>
            <a:fillRect/>
          </a:stretch>
        </p:blipFill>
        <p:spPr>
          <a:xfrm>
            <a:off x="0" y="5743575"/>
            <a:ext cx="1133475" cy="1114425"/>
          </a:xfrm>
          <a:prstGeom prst="rect">
            <a:avLst/>
          </a:prstGeom>
        </p:spPr>
      </p:pic>
      <p:pic>
        <p:nvPicPr>
          <p:cNvPr id="7" name="6 Imagen" descr="images.jpg"/>
          <p:cNvPicPr>
            <a:picLocks noChangeAspect="1"/>
          </p:cNvPicPr>
          <p:nvPr/>
        </p:nvPicPr>
        <p:blipFill>
          <a:blip r:embed="rId2"/>
          <a:stretch>
            <a:fillRect/>
          </a:stretch>
        </p:blipFill>
        <p:spPr>
          <a:xfrm>
            <a:off x="8010525" y="5743575"/>
            <a:ext cx="1133475" cy="111442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8001056" cy="1470025"/>
          </a:xfrm>
        </p:spPr>
        <p:txBody>
          <a:bodyPr>
            <a:normAutofit/>
          </a:bodyPr>
          <a:lstStyle/>
          <a:p>
            <a:r>
              <a:rPr lang="es-ES" sz="3200" b="1" dirty="0" smtClean="0">
                <a:solidFill>
                  <a:schemeClr val="tx1"/>
                </a:solidFill>
              </a:rPr>
              <a:t>Tecnologías y estándares</a:t>
            </a:r>
            <a:r>
              <a:rPr lang="es-ES" sz="3200" dirty="0" smtClean="0">
                <a:solidFill>
                  <a:schemeClr val="tx1"/>
                </a:solidFill>
              </a:rPr>
              <a:t/>
            </a:r>
            <a:br>
              <a:rPr lang="es-ES" sz="3200" dirty="0" smtClean="0">
                <a:solidFill>
                  <a:schemeClr val="tx1"/>
                </a:solidFill>
              </a:rPr>
            </a:br>
            <a:endParaRPr lang="es-ES" sz="3200" dirty="0"/>
          </a:p>
        </p:txBody>
      </p:sp>
      <p:sp>
        <p:nvSpPr>
          <p:cNvPr id="3" name="2 Subtítulo"/>
          <p:cNvSpPr>
            <a:spLocks noGrp="1"/>
          </p:cNvSpPr>
          <p:nvPr>
            <p:ph type="subTitle" idx="1"/>
          </p:nvPr>
        </p:nvSpPr>
        <p:spPr>
          <a:xfrm>
            <a:off x="285720" y="1785926"/>
            <a:ext cx="8501122" cy="4286280"/>
          </a:xfrm>
        </p:spPr>
        <p:txBody>
          <a:bodyPr>
            <a:normAutofit/>
          </a:bodyPr>
          <a:lstStyle/>
          <a:p>
            <a:pPr algn="l"/>
            <a:r>
              <a:rPr lang="es-ES" b="1" dirty="0" smtClean="0">
                <a:solidFill>
                  <a:schemeClr val="tx1"/>
                </a:solidFill>
              </a:rPr>
              <a:t>X-10</a:t>
            </a:r>
            <a:endParaRPr lang="es-ES" dirty="0">
              <a:solidFill>
                <a:schemeClr val="tx1"/>
              </a:solidFill>
            </a:endParaRPr>
          </a:p>
          <a:p>
            <a:pPr algn="l"/>
            <a:r>
              <a:rPr lang="es-ES" b="1" dirty="0" smtClean="0">
                <a:solidFill>
                  <a:schemeClr val="tx1"/>
                </a:solidFill>
              </a:rPr>
              <a:t>EIB </a:t>
            </a:r>
            <a:r>
              <a:rPr lang="es-ES" b="1" dirty="0">
                <a:solidFill>
                  <a:schemeClr val="tx1"/>
                </a:solidFill>
              </a:rPr>
              <a:t>(</a:t>
            </a:r>
            <a:r>
              <a:rPr lang="es-ES" b="1" dirty="0" err="1">
                <a:solidFill>
                  <a:schemeClr val="tx1"/>
                </a:solidFill>
              </a:rPr>
              <a:t>European</a:t>
            </a:r>
            <a:r>
              <a:rPr lang="es-ES" b="1" dirty="0">
                <a:solidFill>
                  <a:schemeClr val="tx1"/>
                </a:solidFill>
              </a:rPr>
              <a:t> </a:t>
            </a:r>
            <a:r>
              <a:rPr lang="es-ES" b="1" dirty="0" err="1">
                <a:solidFill>
                  <a:schemeClr val="tx1"/>
                </a:solidFill>
              </a:rPr>
              <a:t>Installation</a:t>
            </a:r>
            <a:r>
              <a:rPr lang="es-ES" b="1" dirty="0">
                <a:solidFill>
                  <a:schemeClr val="tx1"/>
                </a:solidFill>
              </a:rPr>
              <a:t> Bus)</a:t>
            </a:r>
          </a:p>
          <a:p>
            <a:pPr algn="l"/>
            <a:r>
              <a:rPr lang="es-ES" b="1" dirty="0" err="1">
                <a:solidFill>
                  <a:schemeClr val="tx1"/>
                </a:solidFill>
              </a:rPr>
              <a:t>CEBus</a:t>
            </a:r>
            <a:endParaRPr lang="es-ES" b="1" dirty="0" smtClean="0">
              <a:solidFill>
                <a:schemeClr val="tx1"/>
              </a:solidFill>
            </a:endParaRPr>
          </a:p>
          <a:p>
            <a:pPr algn="l"/>
            <a:r>
              <a:rPr lang="es-ES" b="1" dirty="0" err="1" smtClean="0">
                <a:solidFill>
                  <a:schemeClr val="tx1"/>
                </a:solidFill>
              </a:rPr>
              <a:t>Lonworks</a:t>
            </a:r>
            <a:r>
              <a:rPr lang="es-ES" b="1" dirty="0" smtClean="0">
                <a:solidFill>
                  <a:schemeClr val="tx1"/>
                </a:solidFill>
              </a:rPr>
              <a:t> </a:t>
            </a:r>
            <a:r>
              <a:rPr lang="es-ES" b="1" dirty="0" err="1" smtClean="0">
                <a:solidFill>
                  <a:schemeClr val="tx1"/>
                </a:solidFill>
              </a:rPr>
              <a:t>Echelon</a:t>
            </a:r>
            <a:r>
              <a:rPr lang="es-ES" b="1" dirty="0" smtClean="0">
                <a:solidFill>
                  <a:schemeClr val="tx1"/>
                </a:solidFill>
              </a:rPr>
              <a:t> </a:t>
            </a:r>
            <a:r>
              <a:rPr lang="es-ES" b="1" dirty="0" err="1" smtClean="0">
                <a:solidFill>
                  <a:schemeClr val="tx1"/>
                </a:solidFill>
              </a:rPr>
              <a:t>Corp</a:t>
            </a:r>
            <a:endParaRPr lang="es-ES" b="1" dirty="0" smtClean="0">
              <a:solidFill>
                <a:schemeClr val="tx1"/>
              </a:solidFill>
            </a:endParaRPr>
          </a:p>
          <a:p>
            <a:pPr algn="l"/>
            <a:r>
              <a:rPr lang="es-ES" b="1" dirty="0">
                <a:solidFill>
                  <a:schemeClr val="tx1"/>
                </a:solidFill>
              </a:rPr>
              <a:t>B</a:t>
            </a:r>
            <a:r>
              <a:rPr lang="es-ES" b="1" dirty="0" smtClean="0">
                <a:solidFill>
                  <a:schemeClr val="tx1"/>
                </a:solidFill>
              </a:rPr>
              <a:t>luetooth </a:t>
            </a:r>
          </a:p>
          <a:p>
            <a:pPr lvl="0" algn="l"/>
            <a:r>
              <a:rPr lang="es-ES" b="1" dirty="0">
                <a:solidFill>
                  <a:schemeClr val="tx1"/>
                </a:solidFill>
              </a:rPr>
              <a:t>DOMOTIUM  </a:t>
            </a:r>
            <a:r>
              <a:rPr lang="es-ES" b="1" dirty="0" err="1">
                <a:solidFill>
                  <a:schemeClr val="tx1"/>
                </a:solidFill>
              </a:rPr>
              <a:t>Domodesk</a:t>
            </a:r>
            <a:r>
              <a:rPr lang="es-ES" b="1" dirty="0">
                <a:solidFill>
                  <a:schemeClr val="tx1"/>
                </a:solidFill>
              </a:rPr>
              <a:t> </a:t>
            </a:r>
          </a:p>
          <a:p>
            <a:pPr algn="l"/>
            <a:endParaRPr lang="es-ES" b="1" dirty="0">
              <a:solidFill>
                <a:schemeClr val="tx1"/>
              </a:solidFill>
            </a:endParaRPr>
          </a:p>
        </p:txBody>
      </p:sp>
      <p:pic>
        <p:nvPicPr>
          <p:cNvPr id="4" name="3 Imagen" descr="images.jpg"/>
          <p:cNvPicPr>
            <a:picLocks noChangeAspect="1"/>
          </p:cNvPicPr>
          <p:nvPr/>
        </p:nvPicPr>
        <p:blipFill>
          <a:blip r:embed="rId2"/>
          <a:stretch>
            <a:fillRect/>
          </a:stretch>
        </p:blipFill>
        <p:spPr>
          <a:xfrm>
            <a:off x="0" y="0"/>
            <a:ext cx="1133475" cy="1114425"/>
          </a:xfrm>
          <a:prstGeom prst="rect">
            <a:avLst/>
          </a:prstGeom>
        </p:spPr>
      </p:pic>
      <p:pic>
        <p:nvPicPr>
          <p:cNvPr id="5" name="4 Imagen" descr="images.jpg"/>
          <p:cNvPicPr>
            <a:picLocks noChangeAspect="1"/>
          </p:cNvPicPr>
          <p:nvPr/>
        </p:nvPicPr>
        <p:blipFill>
          <a:blip r:embed="rId2"/>
          <a:stretch>
            <a:fillRect/>
          </a:stretch>
        </p:blipFill>
        <p:spPr>
          <a:xfrm>
            <a:off x="8010525" y="0"/>
            <a:ext cx="1133475" cy="1114425"/>
          </a:xfrm>
          <a:prstGeom prst="rect">
            <a:avLst/>
          </a:prstGeom>
        </p:spPr>
      </p:pic>
      <p:pic>
        <p:nvPicPr>
          <p:cNvPr id="6" name="5 Imagen" descr="images.jpg"/>
          <p:cNvPicPr>
            <a:picLocks noChangeAspect="1"/>
          </p:cNvPicPr>
          <p:nvPr/>
        </p:nvPicPr>
        <p:blipFill>
          <a:blip r:embed="rId2"/>
          <a:stretch>
            <a:fillRect/>
          </a:stretch>
        </p:blipFill>
        <p:spPr>
          <a:xfrm>
            <a:off x="0" y="5743575"/>
            <a:ext cx="1133475" cy="1114425"/>
          </a:xfrm>
          <a:prstGeom prst="rect">
            <a:avLst/>
          </a:prstGeom>
        </p:spPr>
      </p:pic>
      <p:pic>
        <p:nvPicPr>
          <p:cNvPr id="7" name="6 Imagen" descr="images.jpg"/>
          <p:cNvPicPr>
            <a:picLocks noChangeAspect="1"/>
          </p:cNvPicPr>
          <p:nvPr/>
        </p:nvPicPr>
        <p:blipFill>
          <a:blip r:embed="rId2"/>
          <a:stretch>
            <a:fillRect/>
          </a:stretch>
        </p:blipFill>
        <p:spPr>
          <a:xfrm>
            <a:off x="8010525" y="5743575"/>
            <a:ext cx="1133475" cy="111442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4915</Words>
  <Application>Microsoft Office PowerPoint</Application>
  <PresentationFormat>Presentación en pantalla (4:3)</PresentationFormat>
  <Paragraphs>326</Paragraphs>
  <Slides>63</Slides>
  <Notes>34</Notes>
  <HiddenSlides>0</HiddenSlides>
  <MMClips>0</MMClips>
  <ScaleCrop>false</ScaleCrop>
  <HeadingPairs>
    <vt:vector size="6" baseType="variant">
      <vt:variant>
        <vt:lpstr>Tema</vt:lpstr>
      </vt:variant>
      <vt:variant>
        <vt:i4>1</vt:i4>
      </vt:variant>
      <vt:variant>
        <vt:lpstr>Títulos de diapositiva</vt:lpstr>
      </vt:variant>
      <vt:variant>
        <vt:i4>63</vt:i4>
      </vt:variant>
      <vt:variant>
        <vt:lpstr>Presentaciones personalizadas</vt:lpstr>
      </vt:variant>
      <vt:variant>
        <vt:i4>1</vt:i4>
      </vt:variant>
    </vt:vector>
  </HeadingPairs>
  <TitlesOfParts>
    <vt:vector size="65" baseType="lpstr">
      <vt:lpstr>Tema de Office</vt:lpstr>
      <vt:lpstr>ESCUELA POLITECNICA DEL EJERCITO </vt:lpstr>
      <vt:lpstr>INTRODUCCIÓN</vt:lpstr>
      <vt:lpstr>OBJETIVO</vt:lpstr>
      <vt:lpstr>LA DOMÓTICA</vt:lpstr>
      <vt:lpstr>LAS TECNOLOGÍAS DOMÓTICAS</vt:lpstr>
      <vt:lpstr>APLICACIONES DOMÓTICAS</vt:lpstr>
      <vt:lpstr>ESTÁNDARES DE LA DOMÓTICA</vt:lpstr>
      <vt:lpstr>Tecnologías y estándares </vt:lpstr>
      <vt:lpstr>Tecnologías y estándares </vt:lpstr>
      <vt:lpstr>X-10</vt:lpstr>
      <vt:lpstr>EIB </vt:lpstr>
      <vt:lpstr>CEBus</vt:lpstr>
      <vt:lpstr>Lonworks Echelon Corp</vt:lpstr>
      <vt:lpstr>Bluetooth: </vt:lpstr>
      <vt:lpstr>DOMOTIUM  Domodesk </vt:lpstr>
      <vt:lpstr>DISEÑO DEL CONTROL DE ILUMINACIÓN</vt:lpstr>
      <vt:lpstr>ELECCIÓN DE LA LÁMPARA</vt:lpstr>
      <vt:lpstr>ELECCIÓN DE LA LÁMPARA</vt:lpstr>
      <vt:lpstr> ELECCIÓN DE LA ILUMINARIA</vt:lpstr>
      <vt:lpstr> ELECCIÓN DEL SISTEMA DE CONTROL</vt:lpstr>
      <vt:lpstr> LÁMPARAS</vt:lpstr>
      <vt:lpstr>Lámparas fluorescentes</vt:lpstr>
      <vt:lpstr>REGULACIÓN DEL NIVEL LUMINOSO</vt:lpstr>
      <vt:lpstr>REGULACIÓN DEL NIVEL LUMINOSO</vt:lpstr>
      <vt:lpstr>BALASTO ELECTRÓNICO</vt:lpstr>
      <vt:lpstr>PUERTO USB</vt:lpstr>
      <vt:lpstr>VENTAJAS DEL USB</vt:lpstr>
      <vt:lpstr>DESVENTAJAS DEL USB</vt:lpstr>
      <vt:lpstr>ESTRUCTURA DEL PUERTO USB</vt:lpstr>
      <vt:lpstr>COMPONENTES DE UN SISTEMA USB </vt:lpstr>
      <vt:lpstr>COMPONENTES DE UN SISTEMA USB </vt:lpstr>
      <vt:lpstr>COMPONENTES DE UN SISTEMA USB </vt:lpstr>
      <vt:lpstr>COMPONENTES DE UN SISTEMA USB </vt:lpstr>
      <vt:lpstr>REQUERIMIENTO DEL COMPUTADOR</vt:lpstr>
      <vt:lpstr>REQUERIMIENTO DEL COMPUTADOR</vt:lpstr>
      <vt:lpstr>ELEMENTOS DE TRANSFERENCIAS</vt:lpstr>
      <vt:lpstr>ELEMENTOS DE TRANSFERENCIAS</vt:lpstr>
      <vt:lpstr>TIPOS DE TRANSFERENCIAS</vt:lpstr>
      <vt:lpstr>TIPOS DE TRANSFERENCIAS</vt:lpstr>
      <vt:lpstr>TIPOS DE TRANSFERENCIAS</vt:lpstr>
      <vt:lpstr>DESCRIPCIÓN DE LA PLANTA</vt:lpstr>
      <vt:lpstr>DISEÑO DEL HARWARE</vt:lpstr>
      <vt:lpstr>DISEÑO DEL HARWARE</vt:lpstr>
      <vt:lpstr>UNIDAD DE CONTROL</vt:lpstr>
      <vt:lpstr>EL MICROCONTROLADOR</vt:lpstr>
      <vt:lpstr>EL MICROCONTROLADOR</vt:lpstr>
      <vt:lpstr>EL MICROCONTROLADOR</vt:lpstr>
      <vt:lpstr>RECURSOS UTILIZADOS DEL MICROCONTROLADOR</vt:lpstr>
      <vt:lpstr>RECURSOS UTILIZADOS DEL MICROCONTROLADOR</vt:lpstr>
      <vt:lpstr>RECURSOS UTILIZADOS DEL MICROCONTROLADOR</vt:lpstr>
      <vt:lpstr>LA PLANTA</vt:lpstr>
      <vt:lpstr>FUENTE DE ALIMENTACION </vt:lpstr>
      <vt:lpstr>FUENTE DE ALIMENTACION </vt:lpstr>
      <vt:lpstr>ACTUADORES</vt:lpstr>
      <vt:lpstr>SENSOR INFRARROJO</vt:lpstr>
      <vt:lpstr>INSTALACION DEL SENSOR INFRARROJO</vt:lpstr>
      <vt:lpstr>CONTACTORES</vt:lpstr>
      <vt:lpstr>CONTITUCION DE UN CONTACTOR</vt:lpstr>
      <vt:lpstr>TIPOS DE CONTACTORES</vt:lpstr>
      <vt:lpstr>CATEGORIAS DE EMPLEO EN A.C.</vt:lpstr>
      <vt:lpstr>DISEÑO DEL SOFTWARE  </vt:lpstr>
      <vt:lpstr>DESARROLLO  DEL PROGRAMA  DE CONTROL DE ILUMINACIÓN  </vt:lpstr>
      <vt:lpstr>DESARROLLO  DEL PROGRAMA  DE CONTROL DE ILUMINACIÓN  </vt:lpstr>
      <vt:lpstr>Presentación personalizada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DERIAN</dc:creator>
  <cp:lastModifiedBy>DERIAN</cp:lastModifiedBy>
  <cp:revision>29</cp:revision>
  <dcterms:created xsi:type="dcterms:W3CDTF">2010-07-13T15:32:56Z</dcterms:created>
  <dcterms:modified xsi:type="dcterms:W3CDTF">2010-07-19T19:48:01Z</dcterms:modified>
</cp:coreProperties>
</file>