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0"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6"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4" r:id="rId46"/>
    <p:sldId id="303" r:id="rId47"/>
    <p:sldId id="305" r:id="rId48"/>
    <p:sldId id="306" r:id="rId49"/>
    <p:sldId id="307" r:id="rId50"/>
    <p:sldId id="308" r:id="rId51"/>
    <p:sldId id="309" r:id="rId52"/>
    <p:sldId id="310" r:id="rId53"/>
    <p:sldId id="311" r:id="rId54"/>
    <p:sldId id="312" r:id="rId55"/>
    <p:sldId id="313" r:id="rId56"/>
    <p:sldId id="314" r:id="rId57"/>
    <p:sldId id="315" r:id="rId58"/>
    <p:sldId id="317" r:id="rId59"/>
    <p:sldId id="318" r:id="rId60"/>
    <p:sldId id="319" r:id="rId61"/>
    <p:sldId id="316" r:id="rId62"/>
    <p:sldId id="321" r:id="rId63"/>
    <p:sldId id="322" r:id="rId64"/>
    <p:sldId id="320" r:id="rId65"/>
    <p:sldId id="324" r:id="rId66"/>
    <p:sldId id="323" r:id="rId67"/>
    <p:sldId id="325" r:id="rId68"/>
    <p:sldId id="326" r:id="rId69"/>
    <p:sldId id="327" r:id="rId70"/>
    <p:sldId id="328" r:id="rId71"/>
    <p:sldId id="329" r:id="rId72"/>
    <p:sldId id="331" r:id="rId73"/>
    <p:sldId id="332" r:id="rId74"/>
    <p:sldId id="333" r:id="rId75"/>
    <p:sldId id="334" r:id="rId76"/>
    <p:sldId id="335" r:id="rId77"/>
    <p:sldId id="336" r:id="rId78"/>
    <p:sldId id="337" r:id="rId79"/>
    <p:sldId id="338" r:id="rId80"/>
    <p:sldId id="339" r:id="rId81"/>
    <p:sldId id="340" r:id="rId82"/>
    <p:sldId id="341" r:id="rId83"/>
    <p:sldId id="342" r:id="rId84"/>
    <p:sldId id="344" r:id="rId85"/>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0" d="100"/>
          <a:sy n="90" d="100"/>
        </p:scale>
        <p:origin x="-1002" y="21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png"/></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59280"/>
            <a:ext cx="6400800" cy="1295400"/>
          </a:xfrm>
        </p:spPr>
        <p:txBody>
          <a:bodyPr/>
          <a:lstStyle/>
          <a:p>
            <a:r>
              <a:rPr lang="es-ES" smtClean="0"/>
              <a:t>Haga clic para modificar el estilo de título del patrón</a:t>
            </a:r>
            <a:endParaRPr lang="en-US" dirty="0"/>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801112"/>
            <a:ext cx="9144000" cy="932688"/>
          </a:xfrm>
          <a:prstGeom prst="rect">
            <a:avLst/>
          </a:prstGeom>
        </p:spPr>
      </p:pic>
      <p:sp>
        <p:nvSpPr>
          <p:cNvPr id="3" name="Subtitle 2"/>
          <p:cNvSpPr>
            <a:spLocks noGrp="1"/>
          </p:cNvSpPr>
          <p:nvPr>
            <p:ph type="subTitle" idx="1"/>
          </p:nvPr>
        </p:nvSpPr>
        <p:spPr>
          <a:xfrm>
            <a:off x="1371600" y="3429000"/>
            <a:ext cx="6400800" cy="762000"/>
          </a:xfrm>
        </p:spPr>
        <p:txBody>
          <a:bodyPr>
            <a:normAutofit/>
          </a:bodyPr>
          <a:lstStyle>
            <a:lvl1pPr marL="0" indent="0" algn="ctr">
              <a:buNone/>
              <a:defRPr sz="2000" i="1"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bwMode="white"/>
        <p:txBody>
          <a:bodyPr/>
          <a:lstStyle/>
          <a:p>
            <a:fld id="{7FAB2026-4B96-44B5-8A1E-67CA4CABEC6C}" type="datetimeFigureOut">
              <a:rPr lang="es-EC" smtClean="0"/>
              <a:t>03/09/2013</a:t>
            </a:fld>
            <a:endParaRPr lang="es-EC"/>
          </a:p>
        </p:txBody>
      </p:sp>
      <p:sp>
        <p:nvSpPr>
          <p:cNvPr id="5" name="Footer Placeholder 4"/>
          <p:cNvSpPr>
            <a:spLocks noGrp="1"/>
          </p:cNvSpPr>
          <p:nvPr>
            <p:ph type="ftr" sz="quarter" idx="11"/>
          </p:nvPr>
        </p:nvSpPr>
        <p:spPr bwMode="white"/>
        <p:txBody>
          <a:bodyPr/>
          <a:lstStyle/>
          <a:p>
            <a:endParaRPr lang="es-EC"/>
          </a:p>
        </p:txBody>
      </p:sp>
      <p:sp>
        <p:nvSpPr>
          <p:cNvPr id="6" name="Slide Number Placeholder 5"/>
          <p:cNvSpPr>
            <a:spLocks noGrp="1"/>
          </p:cNvSpPr>
          <p:nvPr>
            <p:ph type="sldNum" sz="quarter" idx="12"/>
          </p:nvPr>
        </p:nvSpPr>
        <p:spPr/>
        <p:txBody>
          <a:bodyPr/>
          <a:lstStyle/>
          <a:p>
            <a:fld id="{B6208662-659C-4A5A-A84E-8010B8D21C14}" type="slidenum">
              <a:rPr lang="es-EC" smtClean="0"/>
              <a:t>‹Nº›</a:t>
            </a:fld>
            <a:endParaRPr lang="es-EC"/>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7FAB2026-4B96-44B5-8A1E-67CA4CABEC6C}" type="datetimeFigureOut">
              <a:rPr lang="es-EC" smtClean="0"/>
              <a:t>03/09/2013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6208662-659C-4A5A-A84E-8010B8D21C14}" type="slidenum">
              <a:rPr lang="es-EC" smtClean="0"/>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09041"/>
            <a:ext cx="1295400" cy="4318000"/>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295400" y="1219199"/>
            <a:ext cx="5181600" cy="4267201"/>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FAB2026-4B96-44B5-8A1E-67CA4CABEC6C}" type="datetimeFigureOut">
              <a:rPr lang="es-EC" smtClean="0"/>
              <a:t>03/09/2013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6208662-659C-4A5A-A84E-8010B8D21C14}" type="slidenum">
              <a:rPr lang="es-EC" smtClean="0"/>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1371600" y="2438400"/>
            <a:ext cx="6400800" cy="3048001"/>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FAB2026-4B96-44B5-8A1E-67CA4CABEC6C}" type="datetimeFigureOut">
              <a:rPr lang="es-EC" smtClean="0"/>
              <a:t>03/09/2013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6208662-659C-4A5A-A84E-8010B8D21C14}" type="slidenum">
              <a:rPr lang="es-EC" smtClean="0"/>
              <a:t>‹Nº›</a:t>
            </a:fld>
            <a:endParaRPr lang="es-EC"/>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FAB2026-4B96-44B5-8A1E-67CA4CABEC6C}" type="datetimeFigureOut">
              <a:rPr lang="es-EC" smtClean="0"/>
              <a:t>03/09/2013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6208662-659C-4A5A-A84E-8010B8D21C14}" type="slidenum">
              <a:rPr lang="es-EC" smtClean="0"/>
              <a:t>‹Nº›</a:t>
            </a:fld>
            <a:endParaRPr lang="es-EC"/>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
        <p:nvSpPr>
          <p:cNvPr id="2" name="Title 1"/>
          <p:cNvSpPr>
            <a:spLocks noGrp="1"/>
          </p:cNvSpPr>
          <p:nvPr>
            <p:ph type="title"/>
          </p:nvPr>
        </p:nvSpPr>
        <p:spPr>
          <a:xfrm>
            <a:off x="1447800" y="3410267"/>
            <a:ext cx="6248400" cy="1456373"/>
          </a:xfrm>
        </p:spPr>
        <p:txBody>
          <a:bodyPr anchor="t">
            <a:normAutofit/>
          </a:bodyPr>
          <a:lstStyle>
            <a:lvl1pPr algn="ctr">
              <a:defRPr sz="3600" b="0" i="0" cap="all"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47800" y="1503680"/>
            <a:ext cx="6248400" cy="1566862"/>
          </a:xfrm>
        </p:spPr>
        <p:txBody>
          <a:bodyPr anchor="b"/>
          <a:lstStyle>
            <a:lvl1pPr marL="0" indent="0" algn="ctr">
              <a:buNone/>
              <a:defRPr sz="2000" b="0" i="1"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371600" y="2438400"/>
            <a:ext cx="3124200" cy="3124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fld id="{7FAB2026-4B96-44B5-8A1E-67CA4CABEC6C}" type="datetimeFigureOut">
              <a:rPr lang="es-EC" smtClean="0"/>
              <a:t>03/09/2013</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6208662-659C-4A5A-A84E-8010B8D21C14}" type="slidenum">
              <a:rPr lang="es-EC" smtClean="0"/>
              <a:t>‹Nº›</a:t>
            </a:fld>
            <a:endParaRPr lang="es-EC"/>
          </a:p>
        </p:txBody>
      </p:sp>
      <p:sp>
        <p:nvSpPr>
          <p:cNvPr id="12" name="Content Placeholder 11"/>
          <p:cNvSpPr>
            <a:spLocks noGrp="1"/>
          </p:cNvSpPr>
          <p:nvPr>
            <p:ph sz="quarter" idx="14"/>
          </p:nvPr>
        </p:nvSpPr>
        <p:spPr>
          <a:xfrm>
            <a:off x="4648200" y="2438400"/>
            <a:ext cx="3124200" cy="3124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2" name="Picture 11" descr="flourish2.png"/>
          <p:cNvPicPr>
            <a:picLocks noChangeAspect="1"/>
          </p:cNvPicPr>
          <p:nvPr/>
        </p:nvPicPr>
        <p:blipFill>
          <a:blip r:embed="rId2">
            <a:clrChange>
              <a:clrFrom>
                <a:srgbClr val="000000">
                  <a:alpha val="0"/>
                </a:srgbClr>
              </a:clrFrom>
              <a:clrTo>
                <a:srgbClr val="000000">
                  <a:alpha val="0"/>
                </a:srgbClr>
              </a:clrTo>
            </a:clrChange>
            <a:lum bright="-14000"/>
          </a:blip>
          <a:stretch>
            <a:fillRect/>
          </a:stretch>
        </p:blipFill>
        <p:spPr>
          <a:xfrm>
            <a:off x="0" y="1618488"/>
            <a:ext cx="9144000" cy="932688"/>
          </a:xfrm>
          <a:prstGeom prst="rect">
            <a:avLst/>
          </a:prstGeom>
        </p:spPr>
      </p:pic>
      <p:sp>
        <p:nvSpPr>
          <p:cNvPr id="11" name="Content Placeholder 10"/>
          <p:cNvSpPr>
            <a:spLocks noGrp="1"/>
          </p:cNvSpPr>
          <p:nvPr>
            <p:ph sz="quarter" idx="13"/>
          </p:nvPr>
        </p:nvSpPr>
        <p:spPr>
          <a:xfrm>
            <a:off x="1371600" y="2819400"/>
            <a:ext cx="3124200" cy="2743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Content Placeholder 12"/>
          <p:cNvSpPr>
            <a:spLocks noGrp="1"/>
          </p:cNvSpPr>
          <p:nvPr>
            <p:ph sz="quarter" idx="14"/>
          </p:nvPr>
        </p:nvSpPr>
        <p:spPr>
          <a:xfrm>
            <a:off x="4648200" y="2819400"/>
            <a:ext cx="3124200" cy="2743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1371600" y="2362201"/>
            <a:ext cx="3125788" cy="451338"/>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645025" y="2359152"/>
            <a:ext cx="3127375" cy="448056"/>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7" name="Date Placeholder 6"/>
          <p:cNvSpPr>
            <a:spLocks noGrp="1"/>
          </p:cNvSpPr>
          <p:nvPr>
            <p:ph type="dt" sz="half" idx="10"/>
          </p:nvPr>
        </p:nvSpPr>
        <p:spPr/>
        <p:txBody>
          <a:bodyPr/>
          <a:lstStyle/>
          <a:p>
            <a:fld id="{7FAB2026-4B96-44B5-8A1E-67CA4CABEC6C}" type="datetimeFigureOut">
              <a:rPr lang="es-EC" smtClean="0"/>
              <a:t>03/09/2013</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B6208662-659C-4A5A-A84E-8010B8D21C14}" type="slidenum">
              <a:rPr lang="es-EC" smtClean="0"/>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7FAB2026-4B96-44B5-8A1E-67CA4CABEC6C}" type="datetimeFigureOut">
              <a:rPr lang="es-EC" smtClean="0"/>
              <a:t>03/09/2013</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B6208662-659C-4A5A-A84E-8010B8D21C14}" type="slidenum">
              <a:rPr lang="es-EC" smtClean="0"/>
              <a:t>‹Nº›</a:t>
            </a:fld>
            <a:endParaRPr lang="es-EC"/>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FAB2026-4B96-44B5-8A1E-67CA4CABEC6C}" type="datetimeFigureOut">
              <a:rPr lang="es-EC" smtClean="0"/>
              <a:t>03/09/2013</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6208662-659C-4A5A-A84E-8010B8D21C14}" type="slidenum">
              <a:rPr lang="es-EC" smtClean="0"/>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953001" y="1676400"/>
            <a:ext cx="2819399" cy="599440"/>
          </a:xfrm>
        </p:spPr>
        <p:txBody>
          <a:bodyPr anchor="b">
            <a:noAutofit/>
          </a:bodyPr>
          <a:lstStyle>
            <a:lvl1pPr algn="ctr">
              <a:defRPr sz="1700" b="1" cap="all" spc="0" baseline="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4953001" y="2275840"/>
            <a:ext cx="2819399" cy="290576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FAB2026-4B96-44B5-8A1E-67CA4CABEC6C}" type="datetimeFigureOut">
              <a:rPr lang="es-EC" smtClean="0"/>
              <a:t>03/09/2013</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6208662-659C-4A5A-A84E-8010B8D21C14}" type="slidenum">
              <a:rPr lang="es-EC" smtClean="0"/>
              <a:t>‹Nº›</a:t>
            </a:fld>
            <a:endParaRPr lang="es-EC"/>
          </a:p>
        </p:txBody>
      </p:sp>
      <p:sp>
        <p:nvSpPr>
          <p:cNvPr id="9" name="Content Placeholder 8"/>
          <p:cNvSpPr>
            <a:spLocks noGrp="1"/>
          </p:cNvSpPr>
          <p:nvPr>
            <p:ph sz="quarter" idx="13"/>
          </p:nvPr>
        </p:nvSpPr>
        <p:spPr>
          <a:xfrm>
            <a:off x="1371600" y="1676400"/>
            <a:ext cx="3276600" cy="3505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10" name="Plaque 9"/>
          <p:cNvSpPr/>
          <p:nvPr/>
        </p:nvSpPr>
        <p:spPr>
          <a:xfrm>
            <a:off x="1463040" y="1847088"/>
            <a:ext cx="3090672" cy="3090672"/>
          </a:xfrm>
          <a:prstGeom prst="plaque">
            <a:avLst>
              <a:gd name="adj" fmla="val 8438"/>
            </a:avLst>
          </a:prstGeom>
          <a:noFill/>
          <a:ln w="9525">
            <a:solidFill>
              <a:schemeClr val="tx2">
                <a:alpha val="1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53000" y="1676400"/>
            <a:ext cx="2819400" cy="599440"/>
          </a:xfrm>
        </p:spPr>
        <p:txBody>
          <a:bodyPr anchor="b">
            <a:noAutofit/>
          </a:bodyPr>
          <a:lstStyle>
            <a:lvl1pPr algn="ctr">
              <a:defRPr sz="1700" b="1" cap="all" spc="0" baseline="0"/>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1524000" y="1905000"/>
            <a:ext cx="2971800" cy="2971800"/>
          </a:xfrm>
          <a:prstGeom prst="plaque">
            <a:avLst>
              <a:gd name="adj" fmla="val 8341"/>
            </a:avLst>
          </a:prstGeom>
          <a:solidFill>
            <a:schemeClr val="bg1">
              <a:lumMod val="95000"/>
              <a:alpha val="35000"/>
            </a:schemeClr>
          </a:solidFill>
          <a:ln w="98425" cmpd="thinThick">
            <a:noFill/>
            <a:bevel/>
          </a:ln>
        </p:spPr>
        <p:txBody>
          <a:bodyPr>
            <a:normAutofit/>
          </a:bodyPr>
          <a:lstStyle>
            <a:lvl1pPr marL="0" indent="0" algn="ctr">
              <a:buNone/>
              <a:defRPr sz="18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4953000" y="2276856"/>
            <a:ext cx="2819400" cy="287528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FAB2026-4B96-44B5-8A1E-67CA4CABEC6C}" type="datetimeFigureOut">
              <a:rPr lang="es-EC" smtClean="0"/>
              <a:t>03/09/2013</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6208662-659C-4A5A-A84E-8010B8D21C14}" type="slidenum">
              <a:rPr lang="es-EC" smtClean="0"/>
              <a:t>‹Nº›</a:t>
            </a:fld>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window3.png"/>
          <p:cNvPicPr>
            <a:picLocks noChangeAspect="1"/>
          </p:cNvPicPr>
          <p:nvPr/>
        </p:nvPicPr>
        <p:blipFill>
          <a:blip r:embed="rId13"/>
          <a:stretch>
            <a:fillRect/>
          </a:stretch>
        </p:blipFill>
        <p:spPr>
          <a:xfrm>
            <a:off x="0" y="0"/>
            <a:ext cx="9144000" cy="6858000"/>
          </a:xfrm>
          <a:prstGeom prst="rect">
            <a:avLst/>
          </a:prstGeom>
        </p:spPr>
      </p:pic>
      <p:sp>
        <p:nvSpPr>
          <p:cNvPr id="2" name="Title Placeholder 1"/>
          <p:cNvSpPr>
            <a:spLocks noGrp="1"/>
          </p:cNvSpPr>
          <p:nvPr>
            <p:ph type="title"/>
          </p:nvPr>
        </p:nvSpPr>
        <p:spPr>
          <a:xfrm>
            <a:off x="1371600" y="1295400"/>
            <a:ext cx="6400800" cy="685800"/>
          </a:xfrm>
          <a:prstGeom prst="rect">
            <a:avLst/>
          </a:prstGeom>
        </p:spPr>
        <p:txBody>
          <a:bodyPr vert="horz" lIns="91440" tIns="45720" rIns="91440" bIns="45720" rtlCol="0" anchor="b" anchorCtr="0">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71600" y="2057400"/>
            <a:ext cx="6400800" cy="3429001"/>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bwMode="white">
          <a:xfrm>
            <a:off x="304800" y="6356350"/>
            <a:ext cx="2133600" cy="365125"/>
          </a:xfrm>
          <a:prstGeom prst="rect">
            <a:avLst/>
          </a:prstGeom>
          <a:ln>
            <a:noFill/>
          </a:ln>
        </p:spPr>
        <p:txBody>
          <a:bodyPr vert="horz" lIns="91440" tIns="45720" rIns="91440" bIns="45720" rtlCol="0" anchor="ctr"/>
          <a:lstStyle>
            <a:lvl1pPr algn="l">
              <a:defRPr sz="1100" baseline="0">
                <a:solidFill>
                  <a:schemeClr val="accent1">
                    <a:lumMod val="60000"/>
                    <a:lumOff val="40000"/>
                  </a:schemeClr>
                </a:solidFill>
              </a:defRPr>
            </a:lvl1pPr>
          </a:lstStyle>
          <a:p>
            <a:fld id="{7FAB2026-4B96-44B5-8A1E-67CA4CABEC6C}" type="datetimeFigureOut">
              <a:rPr lang="es-EC" smtClean="0"/>
              <a:t>03/09/2013</a:t>
            </a:fld>
            <a:endParaRPr lang="es-EC"/>
          </a:p>
        </p:txBody>
      </p:sp>
      <p:sp>
        <p:nvSpPr>
          <p:cNvPr id="5" name="Footer Placeholder 4"/>
          <p:cNvSpPr>
            <a:spLocks noGrp="1"/>
          </p:cNvSpPr>
          <p:nvPr>
            <p:ph type="ftr" sz="quarter" idx="3"/>
          </p:nvPr>
        </p:nvSpPr>
        <p:spPr bwMode="white">
          <a:xfrm>
            <a:off x="2971800" y="6356350"/>
            <a:ext cx="3200400" cy="365125"/>
          </a:xfrm>
          <a:prstGeom prst="rect">
            <a:avLst/>
          </a:prstGeom>
        </p:spPr>
        <p:txBody>
          <a:bodyPr vert="horz" lIns="91440" tIns="45720" rIns="91440" bIns="45720" rtlCol="0" anchor="ctr"/>
          <a:lstStyle>
            <a:lvl1pPr algn="ctr">
              <a:defRPr sz="1100" baseline="0">
                <a:solidFill>
                  <a:schemeClr val="accent1">
                    <a:lumMod val="60000"/>
                    <a:lumOff val="40000"/>
                  </a:schemeClr>
                </a:solidFill>
              </a:defRPr>
            </a:lvl1pPr>
          </a:lstStyle>
          <a:p>
            <a:endParaRPr lang="es-EC"/>
          </a:p>
        </p:txBody>
      </p:sp>
      <p:sp>
        <p:nvSpPr>
          <p:cNvPr id="6" name="Slide Number Placeholder 5"/>
          <p:cNvSpPr>
            <a:spLocks noGrp="1"/>
          </p:cNvSpPr>
          <p:nvPr>
            <p:ph type="sldNum" sz="quarter" idx="4"/>
          </p:nvPr>
        </p:nvSpPr>
        <p:spPr bwMode="white">
          <a:xfrm>
            <a:off x="6675120" y="6364224"/>
            <a:ext cx="2133600" cy="365125"/>
          </a:xfrm>
          <a:prstGeom prst="rect">
            <a:avLst/>
          </a:prstGeom>
        </p:spPr>
        <p:txBody>
          <a:bodyPr vert="horz" lIns="91440" tIns="45720" rIns="91440" bIns="45720" rtlCol="0" anchor="ctr"/>
          <a:lstStyle>
            <a:lvl1pPr algn="r">
              <a:defRPr sz="1200" b="1" baseline="0">
                <a:solidFill>
                  <a:schemeClr val="accent1">
                    <a:lumMod val="60000"/>
                    <a:lumOff val="40000"/>
                  </a:schemeClr>
                </a:solidFill>
              </a:defRPr>
            </a:lvl1pPr>
          </a:lstStyle>
          <a:p>
            <a:fld id="{B6208662-659C-4A5A-A84E-8010B8D21C14}" type="slidenum">
              <a:rPr lang="es-EC" smtClean="0"/>
              <a:t>‹Nº›</a:t>
            </a:fld>
            <a:endParaRPr lang="es-EC"/>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3600" kern="1200" cap="all" spc="3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274320" algn="l" defTabSz="914400" rtl="0" eaLnBrk="1" latinLnBrk="0" hangingPunct="1">
        <a:lnSpc>
          <a:spcPct val="150000"/>
        </a:lnSpc>
        <a:spcBef>
          <a:spcPct val="20000"/>
        </a:spcBef>
        <a:buClrTx/>
        <a:buFont typeface="Wingdings" pitchFamily="2" charset="2"/>
        <a:buChar char="v"/>
        <a:defRPr sz="1800" kern="1200" baseline="0">
          <a:solidFill>
            <a:schemeClr val="tx1"/>
          </a:solidFill>
          <a:latin typeface="+mn-lt"/>
          <a:ea typeface="+mn-ea"/>
          <a:cs typeface="+mn-cs"/>
        </a:defRPr>
      </a:lvl1pPr>
      <a:lvl2pPr marL="742950" indent="-228600" algn="l" defTabSz="914400" rtl="0" eaLnBrk="1" latinLnBrk="0" hangingPunct="1">
        <a:spcBef>
          <a:spcPct val="20000"/>
        </a:spcBef>
        <a:buClrTx/>
        <a:buFont typeface="Arial" pitchFamily="34" charset="0"/>
        <a:buChar char="•"/>
        <a:defRPr sz="1600" kern="1200" baseline="0">
          <a:solidFill>
            <a:schemeClr val="tx1"/>
          </a:solidFill>
          <a:latin typeface="+mn-lt"/>
          <a:ea typeface="+mn-ea"/>
          <a:cs typeface="+mn-cs"/>
        </a:defRPr>
      </a:lvl2pPr>
      <a:lvl3pPr marL="11430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3pPr>
      <a:lvl4pPr marL="16002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5pPr>
      <a:lvl6pPr marL="2514600" indent="-228600" algn="l" defTabSz="914400" rtl="0" eaLnBrk="1" latinLnBrk="0" hangingPunct="1">
        <a:spcBef>
          <a:spcPct val="20000"/>
        </a:spcBef>
        <a:buClrTx/>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7pPr>
      <a:lvl8pPr marL="3429000" indent="-228600" algn="l" defTabSz="914400" rtl="0" eaLnBrk="1" latinLnBrk="0" hangingPunct="1">
        <a:spcBef>
          <a:spcPct val="20000"/>
        </a:spcBef>
        <a:buClrTx/>
        <a:buFont typeface="Arial" pitchFamily="34" charset="0"/>
        <a:buChar char="•"/>
        <a:defRPr sz="1200" kern="1200" baseline="0">
          <a:solidFill>
            <a:schemeClr val="tx1"/>
          </a:solidFill>
          <a:latin typeface="+mn-lt"/>
          <a:ea typeface="+mn-ea"/>
          <a:cs typeface="+mn-cs"/>
        </a:defRPr>
      </a:lvl8pPr>
      <a:lvl9pPr marL="38862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www.aprendefotografiadigital.com/afd/2012/09/13/que-es-distancia-focal/foto-por-mrspydos/"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4.jpeg"/><Relationship Id="rId2" Type="http://schemas.openxmlformats.org/officeDocument/2006/relationships/image" Target="../media/image60.jpeg"/><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image" Target="../media/image63.jpeg"/><Relationship Id="rId4" Type="http://schemas.openxmlformats.org/officeDocument/2006/relationships/image" Target="../media/image62.jpeg"/></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 Id="rId5" Type="http://schemas.openxmlformats.org/officeDocument/2006/relationships/image" Target="../media/image74.png"/><Relationship Id="rId4" Type="http://schemas.openxmlformats.org/officeDocument/2006/relationships/image" Target="../media/image73.png"/></Relationships>
</file>

<file path=ppt/slides/_rels/slide6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6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6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hyperlink" Target="http://es.wikipedia.org/wiki/Coprocesador"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476672"/>
            <a:ext cx="8485846" cy="5620496"/>
          </a:xfrm>
          <a:prstGeom prst="rect">
            <a:avLst/>
          </a:prstGeom>
        </p:spPr>
      </p:pic>
      <p:sp>
        <p:nvSpPr>
          <p:cNvPr id="2" name="1 Título"/>
          <p:cNvSpPr>
            <a:spLocks noGrp="1"/>
          </p:cNvSpPr>
          <p:nvPr>
            <p:ph type="ctrTitle"/>
          </p:nvPr>
        </p:nvSpPr>
        <p:spPr>
          <a:xfrm>
            <a:off x="824267" y="1700808"/>
            <a:ext cx="7772400" cy="1470025"/>
          </a:xfrm>
        </p:spPr>
        <p:txBody>
          <a:bodyPr>
            <a:noAutofit/>
          </a:bodyPr>
          <a:lstStyle/>
          <a:p>
            <a:r>
              <a:rPr lang="es-EC" sz="1400" b="1" dirty="0" smtClean="0">
                <a:solidFill>
                  <a:srgbClr val="FFFF00"/>
                </a:solidFill>
              </a:rPr>
              <a:t>ESCUELA POLITÉCNICA DEL EJÉRCITO</a:t>
            </a:r>
            <a:br>
              <a:rPr lang="es-EC" sz="1400" b="1" dirty="0" smtClean="0">
                <a:solidFill>
                  <a:srgbClr val="FFFF00"/>
                </a:solidFill>
              </a:rPr>
            </a:br>
            <a:r>
              <a:rPr lang="es-EC" sz="1400" b="1" dirty="0" smtClean="0">
                <a:solidFill>
                  <a:srgbClr val="FFFF00"/>
                </a:solidFill>
              </a:rPr>
              <a:t/>
            </a:r>
            <a:br>
              <a:rPr lang="es-EC" sz="1400" b="1" dirty="0" smtClean="0">
                <a:solidFill>
                  <a:srgbClr val="FFFF00"/>
                </a:solidFill>
              </a:rPr>
            </a:br>
            <a:r>
              <a:rPr lang="es-EC" sz="1400" b="1" dirty="0" smtClean="0">
                <a:solidFill>
                  <a:srgbClr val="FFFF00"/>
                </a:solidFill>
              </a:rPr>
              <a:t>CARRERA DE INGENIERÍA GEOGRÁFICA Y DEL MEDIO AMBIENTE </a:t>
            </a:r>
            <a:br>
              <a:rPr lang="es-EC" sz="1400" b="1" dirty="0" smtClean="0">
                <a:solidFill>
                  <a:srgbClr val="FFFF00"/>
                </a:solidFill>
              </a:rPr>
            </a:br>
            <a:r>
              <a:rPr lang="es-EC" sz="1400" b="1" dirty="0" smtClean="0">
                <a:solidFill>
                  <a:srgbClr val="FFFF00"/>
                </a:solidFill>
              </a:rPr>
              <a:t/>
            </a:r>
            <a:br>
              <a:rPr lang="es-EC" sz="1400" b="1" dirty="0" smtClean="0">
                <a:solidFill>
                  <a:srgbClr val="FFFF00"/>
                </a:solidFill>
              </a:rPr>
            </a:br>
            <a:r>
              <a:rPr lang="es-EC" sz="1400" b="1" dirty="0" smtClean="0">
                <a:solidFill>
                  <a:srgbClr val="FFFF00"/>
                </a:solidFill>
              </a:rPr>
              <a:t>PROYECTO DE GRADO PARA LA OBTENCIÓN DEL TÍTULO DE INGENIERÍA:</a:t>
            </a:r>
            <a:br>
              <a:rPr lang="es-EC" sz="1400" b="1" dirty="0" smtClean="0">
                <a:solidFill>
                  <a:srgbClr val="FFFF00"/>
                </a:solidFill>
              </a:rPr>
            </a:br>
            <a:r>
              <a:rPr lang="es-EC" sz="1400" b="1" dirty="0" smtClean="0">
                <a:solidFill>
                  <a:srgbClr val="FFFF00"/>
                </a:solidFill>
              </a:rPr>
              <a:t/>
            </a:r>
            <a:br>
              <a:rPr lang="es-EC" sz="1400" b="1" dirty="0" smtClean="0">
                <a:solidFill>
                  <a:srgbClr val="FFFF00"/>
                </a:solidFill>
              </a:rPr>
            </a:br>
            <a:r>
              <a:rPr lang="es-EC" sz="1400" b="1" dirty="0" smtClean="0">
                <a:solidFill>
                  <a:srgbClr val="FFFF00"/>
                </a:solidFill>
              </a:rPr>
              <a:t>ANÁLISIS COMPARATIVO DE UN SISTEMA DE ESCANEO DIGITAL Y CONSTRUCCIÓN DE OBJETOS 3D DE CORTO ALCANCE </a:t>
            </a:r>
            <a:endParaRPr lang="es-EC" sz="1400" b="1" dirty="0">
              <a:solidFill>
                <a:srgbClr val="FFFF00"/>
              </a:solidFill>
            </a:endParaRPr>
          </a:p>
        </p:txBody>
      </p:sp>
      <p:sp>
        <p:nvSpPr>
          <p:cNvPr id="3" name="2 Subtítulo"/>
          <p:cNvSpPr>
            <a:spLocks noGrp="1"/>
          </p:cNvSpPr>
          <p:nvPr>
            <p:ph type="subTitle" idx="1"/>
          </p:nvPr>
        </p:nvSpPr>
        <p:spPr>
          <a:xfrm>
            <a:off x="683568" y="3789040"/>
            <a:ext cx="8136904" cy="1656184"/>
          </a:xfrm>
        </p:spPr>
        <p:txBody>
          <a:bodyPr>
            <a:normAutofit fontScale="55000" lnSpcReduction="20000"/>
          </a:bodyPr>
          <a:lstStyle/>
          <a:p>
            <a:r>
              <a:rPr lang="es-EC" sz="2000" b="1" dirty="0" smtClean="0">
                <a:solidFill>
                  <a:srgbClr val="FFFF00"/>
                </a:solidFill>
              </a:rPr>
              <a:t>AUTORA: DIANA COLLAGUAZO</a:t>
            </a:r>
          </a:p>
          <a:p>
            <a:r>
              <a:rPr lang="es-EC" sz="2000" b="1" dirty="0" smtClean="0">
                <a:solidFill>
                  <a:srgbClr val="FFFF00"/>
                </a:solidFill>
              </a:rPr>
              <a:t>DIRECTOR: ING. PABLO PERÉZ        CO-DIRECTOR: ING. ALEXANDER ROBAYO</a:t>
            </a:r>
          </a:p>
          <a:p>
            <a:endParaRPr lang="es-EC" sz="2000" b="1" dirty="0" smtClean="0">
              <a:solidFill>
                <a:srgbClr val="FFFF00"/>
              </a:solidFill>
            </a:endParaRPr>
          </a:p>
          <a:p>
            <a:r>
              <a:rPr lang="es-EC" sz="2000" b="1" dirty="0" smtClean="0">
                <a:solidFill>
                  <a:srgbClr val="FFFF00"/>
                </a:solidFill>
              </a:rPr>
              <a:t>DIRECTOR DE LA CARRERA: ING. FRANCISCO LEÓN </a:t>
            </a:r>
          </a:p>
          <a:p>
            <a:endParaRPr lang="es-EC" sz="2000" b="1" dirty="0" smtClean="0">
              <a:solidFill>
                <a:srgbClr val="FFFF00"/>
              </a:solidFill>
            </a:endParaRPr>
          </a:p>
          <a:p>
            <a:r>
              <a:rPr lang="es-EC" sz="2000" b="1" dirty="0" smtClean="0">
                <a:solidFill>
                  <a:srgbClr val="FFFF00"/>
                </a:solidFill>
              </a:rPr>
              <a:t>DELEGADO DE LA UNIDAD DE ADMISIÓN Y REGISTRO: DOC. MARCELO MEJÍA</a:t>
            </a:r>
            <a:endParaRPr lang="es-EC" sz="2000" b="1" dirty="0">
              <a:solidFill>
                <a:srgbClr val="FFFF00"/>
              </a:solidFill>
            </a:endParaRPr>
          </a:p>
        </p:txBody>
      </p:sp>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197111"/>
            <a:ext cx="576064" cy="559121"/>
          </a:xfrm>
          <a:prstGeom prst="rect">
            <a:avLst/>
          </a:prstGeom>
        </p:spPr>
      </p:pic>
    </p:spTree>
    <p:extLst>
      <p:ext uri="{BB962C8B-B14F-4D97-AF65-F5344CB8AC3E}">
        <p14:creationId xmlns:p14="http://schemas.microsoft.com/office/powerpoint/2010/main" val="282640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t>MAMPARA DE LA IGLESIA EL SAGRARIO</a:t>
            </a:r>
            <a:endParaRPr lang="es-EC" dirty="0"/>
          </a:p>
        </p:txBody>
      </p:sp>
      <p:pic>
        <p:nvPicPr>
          <p:cNvPr id="2050" name="Picture 2" descr="C:\Users\EDIRO\Desktop\PRESENTACION FINAL DEFENSA\sagrari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827664"/>
            <a:ext cx="5513978" cy="4135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900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3200" dirty="0" smtClean="0"/>
              <a:t>UBICACIÓN</a:t>
            </a:r>
            <a:endParaRPr lang="es-EC" sz="3200" dirty="0"/>
          </a:p>
        </p:txBody>
      </p:sp>
      <p:sp>
        <p:nvSpPr>
          <p:cNvPr id="3" name="2 Marcador de contenido"/>
          <p:cNvSpPr>
            <a:spLocks noGrp="1"/>
          </p:cNvSpPr>
          <p:nvPr>
            <p:ph idx="1"/>
          </p:nvPr>
        </p:nvSpPr>
        <p:spPr>
          <a:xfrm>
            <a:off x="457200" y="1700808"/>
            <a:ext cx="3682752" cy="4425355"/>
          </a:xfrm>
        </p:spPr>
        <p:txBody>
          <a:bodyPr>
            <a:normAutofit/>
          </a:bodyPr>
          <a:lstStyle/>
          <a:p>
            <a:r>
              <a:rPr lang="es-EC" dirty="0" smtClean="0"/>
              <a:t>La Mampara del Sagrario, se encuentra ubicada en la calle García Moreno 881 y Espejo se conecta a la Catedral.  Existen  tres elementos que dan importancia a El Sagrario dentro del arte colonial quiteño: la cúpula, las columnas de su fachada, adornadas con delicados relieves, y la mampara, situada delante de la nave principal.</a:t>
            </a:r>
            <a:endParaRPr lang="es-EC" dirty="0"/>
          </a:p>
        </p:txBody>
      </p:sp>
      <p:pic>
        <p:nvPicPr>
          <p:cNvPr id="4" name="Picture 3" descr="C:\Users\EDIRO\Desktop\PRESENTACION FINAL DEFENSA\cupula sagrari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7" y="1628800"/>
            <a:ext cx="2362631" cy="1769693"/>
          </a:xfrm>
          <a:prstGeom prst="rect">
            <a:avLst/>
          </a:prstGeom>
          <a:noFill/>
          <a:extLst>
            <a:ext uri="{909E8E84-426E-40DD-AFC4-6F175D3DCCD1}">
              <a14:hiddenFill xmlns:a14="http://schemas.microsoft.com/office/drawing/2010/main">
                <a:solidFill>
                  <a:srgbClr val="FFFFFF"/>
                </a:solidFill>
              </a14:hiddenFill>
            </a:ext>
          </a:extLst>
        </p:spPr>
      </p:pic>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7" y="4381333"/>
            <a:ext cx="2679327" cy="1774619"/>
          </a:xfrm>
          <a:prstGeom prst="rect">
            <a:avLst/>
          </a:prstGeom>
        </p:spPr>
      </p:pic>
    </p:spTree>
    <p:extLst>
      <p:ext uri="{BB962C8B-B14F-4D97-AF65-F5344CB8AC3E}">
        <p14:creationId xmlns:p14="http://schemas.microsoft.com/office/powerpoint/2010/main" val="1318352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t>PARTE INFERIOR DEL MONUMENTO DE LA LIBERTAD </a:t>
            </a:r>
            <a:endParaRPr lang="es-EC" dirty="0"/>
          </a:p>
        </p:txBody>
      </p:sp>
      <p:pic>
        <p:nvPicPr>
          <p:cNvPr id="4" name="3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36" y="2420888"/>
            <a:ext cx="4674873" cy="3096344"/>
          </a:xfrm>
        </p:spPr>
      </p:pic>
      <p:sp>
        <p:nvSpPr>
          <p:cNvPr id="5" name="4 Rectángulo"/>
          <p:cNvSpPr/>
          <p:nvPr/>
        </p:nvSpPr>
        <p:spPr>
          <a:xfrm>
            <a:off x="5436096" y="2060848"/>
            <a:ext cx="3024336" cy="4524315"/>
          </a:xfrm>
          <a:prstGeom prst="rect">
            <a:avLst/>
          </a:prstGeom>
        </p:spPr>
        <p:txBody>
          <a:bodyPr wrap="square">
            <a:spAutoFit/>
          </a:bodyPr>
          <a:lstStyle/>
          <a:p>
            <a:r>
              <a:rPr lang="es-EC" sz="2400" dirty="0" smtClean="0"/>
              <a:t>Esta escultura de un león herido representa la vencida corona española, que se aleja para dar paso a la libertad de la nueva nación, las culturas de la antigüedad mediterránea relacionaron a este animal con el poder y la realeza.</a:t>
            </a:r>
            <a:endParaRPr lang="es-EC" sz="2400" dirty="0"/>
          </a:p>
        </p:txBody>
      </p:sp>
    </p:spTree>
    <p:extLst>
      <p:ext uri="{BB962C8B-B14F-4D97-AF65-F5344CB8AC3E}">
        <p14:creationId xmlns:p14="http://schemas.microsoft.com/office/powerpoint/2010/main" val="1575357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OBJETIVO GENERAL </a:t>
            </a:r>
            <a:endParaRPr lang="es-EC" dirty="0"/>
          </a:p>
        </p:txBody>
      </p:sp>
      <p:sp>
        <p:nvSpPr>
          <p:cNvPr id="3" name="2 Marcador de contenido"/>
          <p:cNvSpPr>
            <a:spLocks noGrp="1"/>
          </p:cNvSpPr>
          <p:nvPr>
            <p:ph idx="1"/>
          </p:nvPr>
        </p:nvSpPr>
        <p:spPr>
          <a:xfrm>
            <a:off x="611560" y="2492896"/>
            <a:ext cx="8229600" cy="2620888"/>
          </a:xfrm>
        </p:spPr>
        <p:txBody>
          <a:bodyPr/>
          <a:lstStyle/>
          <a:p>
            <a:r>
              <a:rPr lang="es-EC" dirty="0" smtClean="0"/>
              <a:t>Realizar un análisis comparativo de un sistema de escaneo digital y construcción de objetos 3d de corto alcance, obtenido por fotogrametría digital.</a:t>
            </a:r>
            <a:endParaRPr lang="es-EC" dirty="0"/>
          </a:p>
        </p:txBody>
      </p:sp>
      <p:sp>
        <p:nvSpPr>
          <p:cNvPr id="4" name="3 Flecha abajo"/>
          <p:cNvSpPr/>
          <p:nvPr/>
        </p:nvSpPr>
        <p:spPr>
          <a:xfrm>
            <a:off x="4355976" y="1484784"/>
            <a:ext cx="792088" cy="11521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558567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OBJETIVOS ESPECÍFICOS </a:t>
            </a:r>
            <a:endParaRPr lang="es-EC" dirty="0"/>
          </a:p>
        </p:txBody>
      </p:sp>
      <p:sp>
        <p:nvSpPr>
          <p:cNvPr id="3" name="2 Marcador de contenido"/>
          <p:cNvSpPr>
            <a:spLocks noGrp="1"/>
          </p:cNvSpPr>
          <p:nvPr>
            <p:ph idx="1"/>
          </p:nvPr>
        </p:nvSpPr>
        <p:spPr/>
        <p:txBody>
          <a:bodyPr>
            <a:normAutofit fontScale="85000" lnSpcReduction="20000"/>
          </a:bodyPr>
          <a:lstStyle/>
          <a:p>
            <a:r>
              <a:rPr lang="es-EC" dirty="0" smtClean="0"/>
              <a:t>Investigar  la funcionalidad y </a:t>
            </a:r>
            <a:r>
              <a:rPr lang="es-EC" dirty="0" err="1" smtClean="0"/>
              <a:t>operabilidad</a:t>
            </a:r>
            <a:r>
              <a:rPr lang="es-EC" dirty="0" smtClean="0"/>
              <a:t>  del software </a:t>
            </a:r>
            <a:r>
              <a:rPr lang="es-EC" dirty="0" err="1" smtClean="0"/>
              <a:t>PhotoModeler</a:t>
            </a:r>
            <a:r>
              <a:rPr lang="es-EC" dirty="0" smtClean="0"/>
              <a:t> y el Escáner láser.</a:t>
            </a:r>
          </a:p>
          <a:p>
            <a:endParaRPr lang="es-EC" dirty="0" smtClean="0"/>
          </a:p>
          <a:p>
            <a:r>
              <a:rPr lang="es-EC" dirty="0" smtClean="0"/>
              <a:t>Utilizar los datos obtenidos con el escáner láser 3D, para el modelamiento en 3D.</a:t>
            </a:r>
            <a:br>
              <a:rPr lang="es-EC" dirty="0" smtClean="0"/>
            </a:br>
            <a:endParaRPr lang="es-EC" dirty="0" smtClean="0"/>
          </a:p>
          <a:p>
            <a:r>
              <a:rPr lang="es-EC" dirty="0" smtClean="0"/>
              <a:t>Realizar un plan de toma fotogramétrica y de pares estereoscópicos, de la parte inferior del monumento de la  Libertad (León ),  la fachada de la iglesia  “La Compañía de Jesús” y la Mampara de la Iglesia El Sagrario.</a:t>
            </a:r>
            <a:endParaRPr lang="es-EC" dirty="0"/>
          </a:p>
        </p:txBody>
      </p:sp>
      <p:sp>
        <p:nvSpPr>
          <p:cNvPr id="4" name="3 Flecha curvada hacia la derecha"/>
          <p:cNvSpPr/>
          <p:nvPr/>
        </p:nvSpPr>
        <p:spPr>
          <a:xfrm>
            <a:off x="467544" y="1988840"/>
            <a:ext cx="288032" cy="100811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5" name="4 Flecha curvada hacia la derecha"/>
          <p:cNvSpPr/>
          <p:nvPr/>
        </p:nvSpPr>
        <p:spPr>
          <a:xfrm>
            <a:off x="576184" y="3861048"/>
            <a:ext cx="288032" cy="100811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3530629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r>
              <a:rPr lang="es-EC" dirty="0" smtClean="0"/>
              <a:t>Planificar y medir  los de puntos de control para los diferentes objetos de estudio.</a:t>
            </a:r>
          </a:p>
          <a:p>
            <a:pPr marL="0" indent="0">
              <a:buNone/>
            </a:pPr>
            <a:endParaRPr lang="es-EC" dirty="0" smtClean="0"/>
          </a:p>
          <a:p>
            <a:r>
              <a:rPr lang="es-EC" dirty="0" smtClean="0"/>
              <a:t>Realizar la restitución digital de cada par fotogramétrico.</a:t>
            </a:r>
          </a:p>
          <a:p>
            <a:pPr marL="0" indent="0">
              <a:buNone/>
            </a:pPr>
            <a:endParaRPr lang="es-EC" dirty="0" smtClean="0"/>
          </a:p>
          <a:p>
            <a:r>
              <a:rPr lang="es-EC" dirty="0" smtClean="0"/>
              <a:t>Realizar la restitución digital de los diferentes objetos</a:t>
            </a:r>
            <a:endParaRPr lang="es-EC" dirty="0"/>
          </a:p>
        </p:txBody>
      </p:sp>
      <p:sp>
        <p:nvSpPr>
          <p:cNvPr id="4" name="3 Flecha curvada hacia la derecha"/>
          <p:cNvSpPr/>
          <p:nvPr/>
        </p:nvSpPr>
        <p:spPr>
          <a:xfrm>
            <a:off x="432168" y="2204864"/>
            <a:ext cx="288032" cy="100811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5" name="4 Flecha curvada hacia la derecha"/>
          <p:cNvSpPr/>
          <p:nvPr/>
        </p:nvSpPr>
        <p:spPr>
          <a:xfrm>
            <a:off x="429232" y="4149080"/>
            <a:ext cx="288032" cy="100811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1050136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1124744"/>
            <a:ext cx="8229600" cy="4525963"/>
          </a:xfrm>
        </p:spPr>
        <p:txBody>
          <a:bodyPr/>
          <a:lstStyle/>
          <a:p>
            <a:endParaRPr lang="es-EC" dirty="0" smtClean="0"/>
          </a:p>
          <a:p>
            <a:pPr indent="0">
              <a:buNone/>
            </a:pPr>
            <a:endParaRPr lang="es-EC" dirty="0" smtClean="0"/>
          </a:p>
          <a:p>
            <a:pPr indent="0">
              <a:buNone/>
            </a:pPr>
            <a:endParaRPr lang="es-EC" dirty="0"/>
          </a:p>
          <a:p>
            <a:pPr algn="ctr"/>
            <a:r>
              <a:rPr lang="es-EC" dirty="0" smtClean="0"/>
              <a:t>Construir  </a:t>
            </a:r>
            <a:r>
              <a:rPr lang="es-EC" dirty="0" smtClean="0"/>
              <a:t>los modelo 3d mediante el empleo de </a:t>
            </a:r>
            <a:r>
              <a:rPr lang="es-EC" dirty="0" err="1" smtClean="0"/>
              <a:t>PhotoModeler</a:t>
            </a:r>
            <a:r>
              <a:rPr lang="es-EC" dirty="0" smtClean="0"/>
              <a:t> Scanner y el </a:t>
            </a:r>
            <a:r>
              <a:rPr lang="es-EC" dirty="0" err="1" smtClean="0"/>
              <a:t>Focus</a:t>
            </a:r>
            <a:r>
              <a:rPr lang="es-EC" dirty="0" smtClean="0"/>
              <a:t> </a:t>
            </a:r>
            <a:r>
              <a:rPr lang="es-EC" dirty="0" smtClean="0"/>
              <a:t>   Scanner </a:t>
            </a:r>
            <a:r>
              <a:rPr lang="es-EC" dirty="0" smtClean="0"/>
              <a:t>Laser.</a:t>
            </a:r>
          </a:p>
          <a:p>
            <a:pPr marL="0" indent="0">
              <a:buNone/>
            </a:pPr>
            <a:endParaRPr lang="es-EC" dirty="0" smtClean="0"/>
          </a:p>
          <a:p>
            <a:r>
              <a:rPr lang="es-EC" dirty="0" smtClean="0"/>
              <a:t>Realizar un análisis comparativo de  las precisiones(</a:t>
            </a:r>
            <a:r>
              <a:rPr lang="es-EC" dirty="0" err="1" smtClean="0"/>
              <a:t>x,y,z</a:t>
            </a:r>
            <a:r>
              <a:rPr lang="es-EC" dirty="0" smtClean="0"/>
              <a:t>) obtenido en cada modelo.</a:t>
            </a:r>
            <a:endParaRPr lang="es-EC" dirty="0"/>
          </a:p>
        </p:txBody>
      </p:sp>
      <p:sp>
        <p:nvSpPr>
          <p:cNvPr id="4" name="3 Flecha curvada hacia la derecha"/>
          <p:cNvSpPr/>
          <p:nvPr/>
        </p:nvSpPr>
        <p:spPr>
          <a:xfrm>
            <a:off x="432168" y="2174776"/>
            <a:ext cx="288032" cy="144016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2082265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sz="2400" dirty="0" smtClean="0"/>
              <a:t/>
            </a:r>
            <a:br>
              <a:rPr lang="es-EC" sz="2400" dirty="0" smtClean="0"/>
            </a:br>
            <a:r>
              <a:rPr lang="es-EC" sz="2400" dirty="0"/>
              <a:t/>
            </a:r>
            <a:br>
              <a:rPr lang="es-EC" sz="2400" dirty="0"/>
            </a:br>
            <a:r>
              <a:rPr lang="es-EC" sz="2400" dirty="0" smtClean="0"/>
              <a:t/>
            </a:r>
            <a:br>
              <a:rPr lang="es-EC" sz="2400" dirty="0" smtClean="0"/>
            </a:br>
            <a:r>
              <a:rPr lang="es-EC" sz="2400" dirty="0"/>
              <a:t/>
            </a:r>
            <a:br>
              <a:rPr lang="es-EC" sz="2400" dirty="0"/>
            </a:br>
            <a:r>
              <a:rPr lang="es-EC" sz="2400" dirty="0" smtClean="0"/>
              <a:t/>
            </a:r>
            <a:br>
              <a:rPr lang="es-EC" sz="2400" dirty="0" smtClean="0"/>
            </a:br>
            <a:r>
              <a:rPr lang="es-EC" sz="2200" dirty="0" smtClean="0"/>
              <a:t>METODOLOGÍA </a:t>
            </a:r>
            <a:r>
              <a:rPr lang="es-EC" sz="2200" dirty="0" smtClean="0"/>
              <a:t>PARA EL ANÁLISIS DE RESULTADOS ENTRE ESCÁNER LASER VS PHOTOMODELER SCANNER</a:t>
            </a:r>
            <a:endParaRPr lang="es-EC" sz="2200" dirty="0"/>
          </a:p>
        </p:txBody>
      </p:sp>
      <p:sp>
        <p:nvSpPr>
          <p:cNvPr id="3" name="2 Marcador de contenido"/>
          <p:cNvSpPr>
            <a:spLocks noGrp="1"/>
          </p:cNvSpPr>
          <p:nvPr>
            <p:ph idx="1"/>
          </p:nvPr>
        </p:nvSpPr>
        <p:spPr/>
        <p:txBody>
          <a:bodyPr/>
          <a:lstStyle/>
          <a:p>
            <a:r>
              <a:rPr lang="es-EC" dirty="0" smtClean="0"/>
              <a:t>MÉTODO INDUCTIVO</a:t>
            </a:r>
          </a:p>
          <a:p>
            <a:r>
              <a:rPr lang="es-EC" dirty="0" smtClean="0"/>
              <a:t>•Observación, facilidad o dificultad en la toma de fotografías de los diferentes objetos.</a:t>
            </a:r>
          </a:p>
          <a:p>
            <a:pPr marL="0" indent="0">
              <a:buNone/>
            </a:pPr>
            <a:endParaRPr lang="es-EC" dirty="0"/>
          </a:p>
        </p:txBody>
      </p:sp>
      <p:pic>
        <p:nvPicPr>
          <p:cNvPr id="3074" name="Picture 2" descr="C:\Users\EDIRO\Desktop\PRESENTACION FINAL DEFENSA\leon con gen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3861048"/>
            <a:ext cx="4104456" cy="2303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447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26143" y="4598870"/>
            <a:ext cx="8229600" cy="1143000"/>
          </a:xfrm>
        </p:spPr>
        <p:txBody>
          <a:bodyPr/>
          <a:lstStyle/>
          <a:p>
            <a:r>
              <a:rPr lang="es-EC" dirty="0" smtClean="0"/>
              <a:t>OBSTÁCULOS </a:t>
            </a:r>
            <a:endParaRPr lang="es-EC" dirty="0"/>
          </a:p>
        </p:txBody>
      </p:sp>
      <p:pic>
        <p:nvPicPr>
          <p:cNvPr id="4098" name="Picture 2" descr="C:\Users\EDIRO\Desktop\PRESENTACION FINAL DEFENSA\compania con gen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080" y="1234289"/>
            <a:ext cx="3475749" cy="230210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EDIRO\Desktop\PRESENTACION FINAL DEFENSA\mampara con gen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1265558"/>
            <a:ext cx="3168352" cy="2091434"/>
          </a:xfrm>
          <a:prstGeom prst="rect">
            <a:avLst/>
          </a:prstGeom>
          <a:noFill/>
          <a:extLst>
            <a:ext uri="{909E8E84-426E-40DD-AFC4-6F175D3DCCD1}">
              <a14:hiddenFill xmlns:a14="http://schemas.microsoft.com/office/drawing/2010/main">
                <a:solidFill>
                  <a:srgbClr val="FFFFFF"/>
                </a:solidFill>
              </a14:hiddenFill>
            </a:ext>
          </a:extLst>
        </p:spPr>
      </p:pic>
      <p:cxnSp>
        <p:nvCxnSpPr>
          <p:cNvPr id="4" name="3 Conector recto de flecha"/>
          <p:cNvCxnSpPr>
            <a:stCxn id="4098" idx="2"/>
          </p:cNvCxnSpPr>
          <p:nvPr/>
        </p:nvCxnSpPr>
        <p:spPr>
          <a:xfrm>
            <a:off x="2730955" y="3536394"/>
            <a:ext cx="1233818" cy="20528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5 Conector recto de flecha"/>
          <p:cNvCxnSpPr/>
          <p:nvPr/>
        </p:nvCxnSpPr>
        <p:spPr>
          <a:xfrm flipH="1">
            <a:off x="5292080" y="2636912"/>
            <a:ext cx="1296144" cy="29523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7 Conector recto de flecha"/>
          <p:cNvCxnSpPr/>
          <p:nvPr/>
        </p:nvCxnSpPr>
        <p:spPr>
          <a:xfrm flipH="1">
            <a:off x="6084168" y="2636912"/>
            <a:ext cx="1872208" cy="30963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10 Conector recto de flecha"/>
          <p:cNvCxnSpPr/>
          <p:nvPr/>
        </p:nvCxnSpPr>
        <p:spPr>
          <a:xfrm>
            <a:off x="3347864" y="3536396"/>
            <a:ext cx="792088" cy="19088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0267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427984" y="950796"/>
            <a:ext cx="3610744" cy="5370670"/>
          </a:xfrm>
        </p:spPr>
        <p:txBody>
          <a:bodyPr>
            <a:normAutofit/>
          </a:bodyPr>
          <a:lstStyle/>
          <a:p>
            <a:r>
              <a:rPr lang="es-EC" dirty="0" smtClean="0"/>
              <a:t>Fotos con demasiada luz</a:t>
            </a:r>
          </a:p>
          <a:p>
            <a:endParaRPr lang="es-EC" dirty="0" smtClean="0"/>
          </a:p>
          <a:p>
            <a:endParaRPr lang="es-EC" dirty="0" smtClean="0"/>
          </a:p>
          <a:p>
            <a:r>
              <a:rPr lang="es-EC" dirty="0" smtClean="0"/>
              <a:t>Fotos con poca luz</a:t>
            </a:r>
          </a:p>
          <a:p>
            <a:endParaRPr lang="es-EC" dirty="0" smtClean="0"/>
          </a:p>
          <a:p>
            <a:endParaRPr lang="es-EC" dirty="0" smtClean="0"/>
          </a:p>
          <a:p>
            <a:r>
              <a:rPr lang="es-EC" dirty="0" smtClean="0"/>
              <a:t>Fotos movidas, falta de nitidez </a:t>
            </a:r>
            <a:endParaRPr lang="es-EC" dirty="0"/>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692696"/>
            <a:ext cx="2376264" cy="1573889"/>
          </a:xfrm>
          <a:prstGeom prst="rect">
            <a:avLst/>
          </a:prstGeom>
        </p:spPr>
      </p:pic>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2492896"/>
            <a:ext cx="2520280" cy="1669276"/>
          </a:xfrm>
          <a:prstGeom prst="rect">
            <a:avLst/>
          </a:prstGeom>
        </p:spPr>
      </p:pic>
      <p:pic>
        <p:nvPicPr>
          <p:cNvPr id="6" name="Picture 2" descr="C:\Users\EDIRO\Pictures\FOTOS SAGRARIO\FOTOS MAMPARA PARTE INFERIOR\DSC_139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3548" y="4509120"/>
            <a:ext cx="2736303" cy="1812346"/>
          </a:xfrm>
          <a:prstGeom prst="rect">
            <a:avLst/>
          </a:prstGeom>
          <a:noFill/>
          <a:extLst>
            <a:ext uri="{909E8E84-426E-40DD-AFC4-6F175D3DCCD1}">
              <a14:hiddenFill xmlns:a14="http://schemas.microsoft.com/office/drawing/2010/main">
                <a:solidFill>
                  <a:srgbClr val="FFFFFF"/>
                </a:solidFill>
              </a14:hiddenFill>
            </a:ext>
          </a:extLst>
        </p:spPr>
      </p:pic>
      <p:sp>
        <p:nvSpPr>
          <p:cNvPr id="7" name="6 Flecha derecha"/>
          <p:cNvSpPr/>
          <p:nvPr/>
        </p:nvSpPr>
        <p:spPr>
          <a:xfrm>
            <a:off x="3131840" y="1479640"/>
            <a:ext cx="1296144" cy="3651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7 Flecha derecha"/>
          <p:cNvSpPr/>
          <p:nvPr/>
        </p:nvSpPr>
        <p:spPr>
          <a:xfrm>
            <a:off x="3123784" y="3144942"/>
            <a:ext cx="1296144" cy="3651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Flecha derecha"/>
          <p:cNvSpPr/>
          <p:nvPr/>
        </p:nvSpPr>
        <p:spPr>
          <a:xfrm>
            <a:off x="3239851" y="5232701"/>
            <a:ext cx="1296144" cy="3651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05071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ANTECEDENTES</a:t>
            </a:r>
            <a:endParaRPr lang="es-EC" dirty="0"/>
          </a:p>
        </p:txBody>
      </p:sp>
      <p:sp>
        <p:nvSpPr>
          <p:cNvPr id="3" name="2 Marcador de contenido"/>
          <p:cNvSpPr>
            <a:spLocks noGrp="1"/>
          </p:cNvSpPr>
          <p:nvPr>
            <p:ph idx="1"/>
          </p:nvPr>
        </p:nvSpPr>
        <p:spPr/>
        <p:txBody>
          <a:bodyPr>
            <a:normAutofit/>
          </a:bodyPr>
          <a:lstStyle/>
          <a:p>
            <a:r>
              <a:rPr lang="es-EC" dirty="0" smtClean="0"/>
              <a:t>Un levantamiento fotogramétrico se realiza para establecer el conocimiento métrico y formal de un área determinada y conocer los detalles o entidades topográficas, así como también  modela objetos más específicos como: edificios, iglesias, monumentos, piezas escultóricas o arqueológicas, para obtener como productos gráficos manipulables desde un ordenador para reconstrucciones, planificaciones o simplemente visualización 3D. </a:t>
            </a:r>
            <a:endParaRPr lang="es-EC" dirty="0"/>
          </a:p>
        </p:txBody>
      </p:sp>
    </p:spTree>
    <p:extLst>
      <p:ext uri="{BB962C8B-B14F-4D97-AF65-F5344CB8AC3E}">
        <p14:creationId xmlns:p14="http://schemas.microsoft.com/office/powerpoint/2010/main" val="3935059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16632"/>
            <a:ext cx="8229600" cy="1143000"/>
          </a:xfrm>
        </p:spPr>
        <p:txBody>
          <a:bodyPr>
            <a:normAutofit fontScale="90000"/>
          </a:bodyPr>
          <a:lstStyle/>
          <a:p>
            <a:pPr algn="l"/>
            <a:r>
              <a:rPr lang="es-EC" sz="3100" dirty="0" smtClean="0"/>
              <a:t>Selección de las fotografías más claras.</a:t>
            </a:r>
            <a:br>
              <a:rPr lang="es-EC" sz="3100" dirty="0" smtClean="0"/>
            </a:br>
            <a:r>
              <a:rPr lang="es-EC" sz="3100" dirty="0" smtClean="0"/>
              <a:t>Complejidad de cada objeto al momento de restituir.</a:t>
            </a:r>
            <a:r>
              <a:rPr lang="es-EC" dirty="0" smtClean="0"/>
              <a:t/>
            </a:r>
            <a:br>
              <a:rPr lang="es-EC" dirty="0" smtClean="0"/>
            </a:br>
            <a:r>
              <a:rPr lang="es-EC" dirty="0" smtClean="0"/>
              <a:t> </a:t>
            </a:r>
            <a:endParaRPr lang="es-EC" dirty="0"/>
          </a:p>
        </p:txBody>
      </p:sp>
      <p:pic>
        <p:nvPicPr>
          <p:cNvPr id="6" name="5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51504" y="1268760"/>
            <a:ext cx="2436784" cy="1613974"/>
          </a:xfrm>
        </p:spPr>
      </p:pic>
      <p:pic>
        <p:nvPicPr>
          <p:cNvPr id="8" name="7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606" y="3140968"/>
            <a:ext cx="2160240" cy="1430808"/>
          </a:xfrm>
          <a:prstGeom prst="rect">
            <a:avLst/>
          </a:prstGeom>
        </p:spPr>
      </p:pic>
      <p:sp>
        <p:nvSpPr>
          <p:cNvPr id="9" name="8 Rectángulo"/>
          <p:cNvSpPr/>
          <p:nvPr/>
        </p:nvSpPr>
        <p:spPr>
          <a:xfrm>
            <a:off x="4067944" y="1484784"/>
            <a:ext cx="1569532" cy="369332"/>
          </a:xfrm>
          <a:prstGeom prst="rect">
            <a:avLst/>
          </a:prstGeom>
        </p:spPr>
        <p:txBody>
          <a:bodyPr wrap="none">
            <a:spAutoFit/>
          </a:bodyPr>
          <a:lstStyle/>
          <a:p>
            <a:r>
              <a:rPr lang="es-EC" dirty="0" smtClean="0"/>
              <a:t>Sin obstáculos </a:t>
            </a:r>
            <a:endParaRPr lang="es-EC" dirty="0"/>
          </a:p>
        </p:txBody>
      </p:sp>
      <p:pic>
        <p:nvPicPr>
          <p:cNvPr id="11" name="10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606" y="5081267"/>
            <a:ext cx="2232248" cy="1478501"/>
          </a:xfrm>
          <a:prstGeom prst="rect">
            <a:avLst/>
          </a:prstGeom>
        </p:spPr>
      </p:pic>
      <p:sp>
        <p:nvSpPr>
          <p:cNvPr id="12" name="11 Rectángulo"/>
          <p:cNvSpPr/>
          <p:nvPr/>
        </p:nvSpPr>
        <p:spPr>
          <a:xfrm>
            <a:off x="4013353" y="3267796"/>
            <a:ext cx="2360390" cy="369332"/>
          </a:xfrm>
          <a:prstGeom prst="rect">
            <a:avLst/>
          </a:prstGeom>
        </p:spPr>
        <p:txBody>
          <a:bodyPr wrap="none">
            <a:spAutoFit/>
          </a:bodyPr>
          <a:lstStyle/>
          <a:p>
            <a:r>
              <a:rPr lang="es-EC" dirty="0" err="1" smtClean="0"/>
              <a:t>Iso</a:t>
            </a:r>
            <a:r>
              <a:rPr lang="es-EC" dirty="0" smtClean="0"/>
              <a:t>  y nitidez apropiado</a:t>
            </a:r>
            <a:endParaRPr lang="es-EC" dirty="0"/>
          </a:p>
        </p:txBody>
      </p:sp>
      <p:sp>
        <p:nvSpPr>
          <p:cNvPr id="13" name="12 Rectángulo"/>
          <p:cNvSpPr/>
          <p:nvPr/>
        </p:nvSpPr>
        <p:spPr>
          <a:xfrm>
            <a:off x="3787234" y="5451185"/>
            <a:ext cx="3575466" cy="369332"/>
          </a:xfrm>
          <a:prstGeom prst="rect">
            <a:avLst/>
          </a:prstGeom>
        </p:spPr>
        <p:txBody>
          <a:bodyPr wrap="none">
            <a:spAutoFit/>
          </a:bodyPr>
          <a:lstStyle/>
          <a:p>
            <a:r>
              <a:rPr lang="es-EC" dirty="0" smtClean="0"/>
              <a:t>La fotografía debe abarcar al objeto </a:t>
            </a:r>
            <a:endParaRPr lang="es-EC" dirty="0"/>
          </a:p>
        </p:txBody>
      </p:sp>
      <p:sp>
        <p:nvSpPr>
          <p:cNvPr id="14" name="13 Flecha derecha"/>
          <p:cNvSpPr/>
          <p:nvPr/>
        </p:nvSpPr>
        <p:spPr>
          <a:xfrm>
            <a:off x="3131840" y="1669450"/>
            <a:ext cx="881513"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14 Flecha derecha"/>
          <p:cNvSpPr/>
          <p:nvPr/>
        </p:nvSpPr>
        <p:spPr>
          <a:xfrm>
            <a:off x="3131839" y="3452462"/>
            <a:ext cx="881513"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15 Flecha derecha"/>
          <p:cNvSpPr/>
          <p:nvPr/>
        </p:nvSpPr>
        <p:spPr>
          <a:xfrm>
            <a:off x="2968011" y="5543518"/>
            <a:ext cx="881513"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502549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sz="3200" dirty="0" smtClean="0"/>
              <a:t>La comparación entre los dos sistemas de  escaneo digital</a:t>
            </a:r>
            <a:endParaRPr lang="es-EC" sz="3200" dirty="0"/>
          </a:p>
        </p:txBody>
      </p:sp>
      <p:sp>
        <p:nvSpPr>
          <p:cNvPr id="3" name="2 Marcador de contenido"/>
          <p:cNvSpPr>
            <a:spLocks noGrp="1"/>
          </p:cNvSpPr>
          <p:nvPr>
            <p:ph idx="1"/>
          </p:nvPr>
        </p:nvSpPr>
        <p:spPr/>
        <p:txBody>
          <a:bodyPr/>
          <a:lstStyle/>
          <a:p>
            <a:pPr marL="0" indent="0">
              <a:buNone/>
            </a:pPr>
            <a:r>
              <a:rPr lang="es-EC" dirty="0" smtClean="0"/>
              <a:t>        Método Comparativo</a:t>
            </a:r>
          </a:p>
          <a:p>
            <a:pPr marL="0" indent="0">
              <a:buNone/>
            </a:pPr>
            <a:endParaRPr lang="es-EC" dirty="0" smtClean="0"/>
          </a:p>
          <a:p>
            <a:pPr marL="0" indent="0">
              <a:buNone/>
            </a:pPr>
            <a:r>
              <a:rPr lang="es-EC" dirty="0" smtClean="0"/>
              <a:t>Aquel método basado en la comparación entre los diversos elementos sometidos a estudio, al objeto de establecer las características de cada uno en relación con los demás, y formular posteriormente las categorías y clasificaciones oportunas.</a:t>
            </a:r>
            <a:endParaRPr lang="es-EC" dirty="0"/>
          </a:p>
        </p:txBody>
      </p:sp>
      <p:sp>
        <p:nvSpPr>
          <p:cNvPr id="4" name="3 Flecha curvada hacia la derecha"/>
          <p:cNvSpPr/>
          <p:nvPr/>
        </p:nvSpPr>
        <p:spPr>
          <a:xfrm>
            <a:off x="323528" y="548680"/>
            <a:ext cx="720080" cy="158417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5" name="4 Flecha abajo"/>
          <p:cNvSpPr/>
          <p:nvPr/>
        </p:nvSpPr>
        <p:spPr>
          <a:xfrm>
            <a:off x="3635896" y="2132856"/>
            <a:ext cx="432048"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0859214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t>Fortalezas </a:t>
            </a:r>
            <a:r>
              <a:rPr lang="es-EC" dirty="0" err="1" smtClean="0"/>
              <a:t>PhotoModeler</a:t>
            </a:r>
            <a:r>
              <a:rPr lang="es-EC" dirty="0" smtClean="0"/>
              <a:t> Scanner</a:t>
            </a:r>
            <a:endParaRPr lang="es-EC" dirty="0"/>
          </a:p>
        </p:txBody>
      </p:sp>
      <p:sp>
        <p:nvSpPr>
          <p:cNvPr id="3" name="2 Marcador de contenido"/>
          <p:cNvSpPr>
            <a:spLocks noGrp="1"/>
          </p:cNvSpPr>
          <p:nvPr>
            <p:ph idx="1"/>
          </p:nvPr>
        </p:nvSpPr>
        <p:spPr/>
        <p:txBody>
          <a:bodyPr>
            <a:normAutofit fontScale="55000" lnSpcReduction="20000"/>
          </a:bodyPr>
          <a:lstStyle/>
          <a:p>
            <a:r>
              <a:rPr lang="es-EC" sz="2800" dirty="0" smtClean="0"/>
              <a:t>Bajos costos de operación.</a:t>
            </a:r>
          </a:p>
          <a:p>
            <a:r>
              <a:rPr lang="es-EC" sz="2800" dirty="0" smtClean="0"/>
              <a:t>Equipo de campo es fácil de transportar, se mueven alrededor del sitio, y es pequeño (una cámara).</a:t>
            </a:r>
          </a:p>
          <a:p>
            <a:r>
              <a:rPr lang="es-EC" sz="2800" dirty="0" smtClean="0"/>
              <a:t>Menos tiempo en el </a:t>
            </a:r>
            <a:r>
              <a:rPr lang="es-EC" sz="2800" dirty="0" err="1" smtClean="0"/>
              <a:t>campoTrabajo</a:t>
            </a:r>
            <a:r>
              <a:rPr lang="es-EC" sz="2800" dirty="0" smtClean="0"/>
              <a:t> desde una plataforma de instrumentos inestables. </a:t>
            </a:r>
          </a:p>
          <a:p>
            <a:r>
              <a:rPr lang="es-EC" sz="2800" dirty="0" smtClean="0"/>
              <a:t>Escanear objetos en movimiento e inestables o </a:t>
            </a:r>
            <a:r>
              <a:rPr lang="es-EC" sz="2800" dirty="0" err="1" smtClean="0"/>
              <a:t>escenas.Escanear</a:t>
            </a:r>
            <a:r>
              <a:rPr lang="es-EC" sz="2800" dirty="0" smtClean="0"/>
              <a:t>  con precisión objetos muy pequeños. </a:t>
            </a:r>
          </a:p>
          <a:p>
            <a:r>
              <a:rPr lang="es-EC" sz="2800" dirty="0" smtClean="0"/>
              <a:t>Escanear objetos a grandes distancias.</a:t>
            </a:r>
          </a:p>
          <a:p>
            <a:r>
              <a:rPr lang="es-EC" sz="2800" dirty="0" smtClean="0"/>
              <a:t>Producción superior con texturas fotográficas modelo 3D</a:t>
            </a:r>
            <a:endParaRPr lang="es-EC" sz="2800" dirty="0"/>
          </a:p>
        </p:txBody>
      </p:sp>
    </p:spTree>
    <p:extLst>
      <p:ext uri="{BB962C8B-B14F-4D97-AF65-F5344CB8AC3E}">
        <p14:creationId xmlns:p14="http://schemas.microsoft.com/office/powerpoint/2010/main" val="31178539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t>Fortalezas Scanner Laser 3D </a:t>
            </a:r>
            <a:endParaRPr lang="es-EC" dirty="0"/>
          </a:p>
        </p:txBody>
      </p:sp>
      <p:sp>
        <p:nvSpPr>
          <p:cNvPr id="3" name="2 Marcador de contenido"/>
          <p:cNvSpPr>
            <a:spLocks noGrp="1"/>
          </p:cNvSpPr>
          <p:nvPr>
            <p:ph idx="1"/>
          </p:nvPr>
        </p:nvSpPr>
        <p:spPr/>
        <p:txBody>
          <a:bodyPr/>
          <a:lstStyle/>
          <a:p>
            <a:r>
              <a:rPr lang="es-EC" dirty="0" smtClean="0"/>
              <a:t>Puede escanear superficies sin textura.</a:t>
            </a:r>
          </a:p>
          <a:p>
            <a:r>
              <a:rPr lang="es-EC" dirty="0" smtClean="0"/>
              <a:t>No  necesita un conocimiento a priori sobre el rango de profundidad </a:t>
            </a:r>
            <a:r>
              <a:rPr lang="es-EC" dirty="0" err="1" smtClean="0"/>
              <a:t>aproximadaEscanear</a:t>
            </a:r>
            <a:r>
              <a:rPr lang="es-EC" dirty="0" smtClean="0"/>
              <a:t> en la noche y en lugares oscuros (</a:t>
            </a:r>
            <a:r>
              <a:rPr lang="es-EC" dirty="0" err="1" smtClean="0"/>
              <a:t>PhotoModeler</a:t>
            </a:r>
            <a:r>
              <a:rPr lang="es-EC" dirty="0" smtClean="0"/>
              <a:t> Scanner se necesita iluminación adicional.</a:t>
            </a:r>
          </a:p>
          <a:p>
            <a:r>
              <a:rPr lang="es-EC" dirty="0" smtClean="0"/>
              <a:t>Precio de adquisición elevado.</a:t>
            </a:r>
            <a:endParaRPr lang="es-EC" dirty="0"/>
          </a:p>
        </p:txBody>
      </p:sp>
    </p:spTree>
    <p:extLst>
      <p:ext uri="{BB962C8B-B14F-4D97-AF65-F5344CB8AC3E}">
        <p14:creationId xmlns:p14="http://schemas.microsoft.com/office/powerpoint/2010/main" val="392556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sz="2800" dirty="0" smtClean="0"/>
              <a:t>DIFERENCIAS ENTRE LOS DOS SISTEMAS DE ESCANEO </a:t>
            </a:r>
            <a:endParaRPr lang="es-EC" sz="2800" dirty="0"/>
          </a:p>
        </p:txBody>
      </p:sp>
      <p:sp>
        <p:nvSpPr>
          <p:cNvPr id="3" name="2 Marcador de contenido"/>
          <p:cNvSpPr>
            <a:spLocks noGrp="1"/>
          </p:cNvSpPr>
          <p:nvPr>
            <p:ph idx="1"/>
          </p:nvPr>
        </p:nvSpPr>
        <p:spPr>
          <a:xfrm>
            <a:off x="2267744" y="5805264"/>
            <a:ext cx="5652120" cy="2653345"/>
          </a:xfrm>
        </p:spPr>
        <p:txBody>
          <a:bodyPr>
            <a:normAutofit/>
          </a:bodyPr>
          <a:lstStyle/>
          <a:p>
            <a:r>
              <a:rPr lang="es-EC" dirty="0" smtClean="0"/>
              <a:t>:</a:t>
            </a:r>
            <a:endParaRPr lang="es-EC" dirty="0"/>
          </a:p>
        </p:txBody>
      </p:sp>
      <p:graphicFrame>
        <p:nvGraphicFramePr>
          <p:cNvPr id="5" name="4 Tabla"/>
          <p:cNvGraphicFramePr>
            <a:graphicFrameLocks noGrp="1"/>
          </p:cNvGraphicFramePr>
          <p:nvPr>
            <p:extLst>
              <p:ext uri="{D42A27DB-BD31-4B8C-83A1-F6EECF244321}">
                <p14:modId xmlns:p14="http://schemas.microsoft.com/office/powerpoint/2010/main" val="3923751180"/>
              </p:ext>
            </p:extLst>
          </p:nvPr>
        </p:nvGraphicFramePr>
        <p:xfrm>
          <a:off x="1259632" y="2132856"/>
          <a:ext cx="6408711" cy="4937760"/>
        </p:xfrm>
        <a:graphic>
          <a:graphicData uri="http://schemas.openxmlformats.org/drawingml/2006/table">
            <a:tbl>
              <a:tblPr firstRow="1" bandRow="1">
                <a:tableStyleId>{5C22544A-7EE6-4342-B048-85BDC9FD1C3A}</a:tableStyleId>
              </a:tblPr>
              <a:tblGrid>
                <a:gridCol w="2136237"/>
                <a:gridCol w="2136237"/>
                <a:gridCol w="2136237"/>
              </a:tblGrid>
              <a:tr h="8134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PHOTOMODELER  SCANNER:</a:t>
                      </a:r>
                    </a:p>
                    <a:p>
                      <a:endParaRPr lang="es-EC" dirty="0"/>
                    </a:p>
                  </a:txBody>
                  <a:tcPr/>
                </a:tc>
                <a:tc>
                  <a:txBody>
                    <a:bodyPr/>
                    <a:lstStyle/>
                    <a:p>
                      <a:r>
                        <a:rPr lang="es-EC" dirty="0" smtClean="0"/>
                        <a:t>DIFERENCIAS</a:t>
                      </a:r>
                      <a:endParaRPr lang="es-EC" dirty="0"/>
                    </a:p>
                  </a:txBody>
                  <a:tcPr/>
                </a:tc>
                <a:tc>
                  <a:txBody>
                    <a:bodyPr/>
                    <a:lstStyle/>
                    <a:p>
                      <a:r>
                        <a:rPr lang="es-EC" dirty="0" smtClean="0"/>
                        <a:t>ESCÁNER</a:t>
                      </a:r>
                      <a:r>
                        <a:rPr lang="es-EC" baseline="0" dirty="0" smtClean="0"/>
                        <a:t> LÁSER</a:t>
                      </a:r>
                      <a:endParaRPr lang="es-EC" dirty="0"/>
                    </a:p>
                  </a:txBody>
                  <a:tcPr/>
                </a:tc>
              </a:tr>
              <a:tr h="5693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3mm</a:t>
                      </a:r>
                    </a:p>
                    <a:p>
                      <a:endParaRPr lang="es-EC" dirty="0"/>
                    </a:p>
                  </a:txBody>
                  <a:tcPr/>
                </a:tc>
                <a:tc>
                  <a:txBody>
                    <a:bodyPr/>
                    <a:lstStyle/>
                    <a:p>
                      <a:r>
                        <a:rPr lang="es-EC" dirty="0" smtClean="0"/>
                        <a:t>Precisión</a:t>
                      </a:r>
                      <a:endParaRPr lang="es-EC" dirty="0"/>
                    </a:p>
                  </a:txBody>
                  <a:tcPr/>
                </a:tc>
                <a:tc>
                  <a:txBody>
                    <a:bodyPr/>
                    <a:lstStyle/>
                    <a:p>
                      <a:r>
                        <a:rPr lang="es-EC" dirty="0" smtClean="0"/>
                        <a:t>2mm</a:t>
                      </a:r>
                      <a:endParaRPr lang="es-EC" dirty="0"/>
                    </a:p>
                  </a:txBody>
                  <a:tcPr/>
                </a:tc>
              </a:tr>
              <a:tr h="8134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Alta con una buena plataforma GPU</a:t>
                      </a:r>
                    </a:p>
                    <a:p>
                      <a:endParaRPr lang="es-EC" dirty="0"/>
                    </a:p>
                  </a:txBody>
                  <a:tcPr/>
                </a:tc>
                <a:tc>
                  <a:txBody>
                    <a:bodyPr/>
                    <a:lstStyle/>
                    <a:p>
                      <a:r>
                        <a:rPr lang="es-EC" dirty="0" smtClean="0"/>
                        <a:t>Calidad de textura</a:t>
                      </a:r>
                      <a:endParaRPr lang="es-EC" dirty="0"/>
                    </a:p>
                  </a:txBody>
                  <a:tcPr/>
                </a:tc>
                <a:tc>
                  <a:txBody>
                    <a:bodyPr/>
                    <a:lstStyle/>
                    <a:p>
                      <a:r>
                        <a:rPr lang="es-EC" dirty="0" smtClean="0"/>
                        <a:t>Alta,</a:t>
                      </a:r>
                      <a:r>
                        <a:rPr lang="es-EC" baseline="0" dirty="0" smtClean="0"/>
                        <a:t> se logra ver detalles mínimos</a:t>
                      </a:r>
                      <a:endParaRPr lang="es-EC" dirty="0"/>
                    </a:p>
                  </a:txBody>
                  <a:tcPr/>
                </a:tc>
              </a:tr>
              <a:tr h="8134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En  un nivel intermedio</a:t>
                      </a:r>
                    </a:p>
                    <a:p>
                      <a:endParaRPr lang="es-EC" dirty="0"/>
                    </a:p>
                  </a:txBody>
                  <a:tcPr/>
                </a:tc>
                <a:tc>
                  <a:txBody>
                    <a:bodyPr/>
                    <a:lstStyle/>
                    <a:p>
                      <a:r>
                        <a:rPr lang="es-EC" dirty="0" smtClean="0"/>
                        <a:t>Dificultad para el usuario</a:t>
                      </a:r>
                      <a:endParaRPr lang="es-EC"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En  un nivel intermedio</a:t>
                      </a:r>
                    </a:p>
                  </a:txBody>
                  <a:tcPr/>
                </a:tc>
              </a:tr>
              <a:tr h="8134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Proporciones  elevadas </a:t>
                      </a:r>
                    </a:p>
                    <a:p>
                      <a:endParaRPr lang="es-EC" dirty="0"/>
                    </a:p>
                  </a:txBody>
                  <a:tcPr/>
                </a:tc>
                <a:tc>
                  <a:txBody>
                    <a:bodyPr/>
                    <a:lstStyle/>
                    <a:p>
                      <a:r>
                        <a:rPr lang="es-EC" dirty="0" smtClean="0"/>
                        <a:t>Trabajo manual</a:t>
                      </a:r>
                      <a:endParaRPr lang="es-EC" dirty="0"/>
                    </a:p>
                  </a:txBody>
                  <a:tcPr/>
                </a:tc>
                <a:tc>
                  <a:txBody>
                    <a:bodyPr/>
                    <a:lstStyle/>
                    <a:p>
                      <a:r>
                        <a:rPr lang="es-EC" dirty="0" smtClean="0"/>
                        <a:t>Proporciones mínimas</a:t>
                      </a:r>
                      <a:endParaRPr lang="es-EC" dirty="0"/>
                    </a:p>
                  </a:txBody>
                  <a:tcPr/>
                </a:tc>
              </a:tr>
              <a:tr h="569397">
                <a:tc>
                  <a:txBody>
                    <a:bodyPr/>
                    <a:lstStyle/>
                    <a:p>
                      <a:r>
                        <a:rPr lang="es-EC" dirty="0" smtClean="0"/>
                        <a:t>1 semana – 3</a:t>
                      </a:r>
                      <a:r>
                        <a:rPr lang="es-EC" baseline="0" dirty="0" smtClean="0"/>
                        <a:t> mese</a:t>
                      </a:r>
                      <a:endParaRPr lang="es-EC" dirty="0"/>
                    </a:p>
                  </a:txBody>
                  <a:tcPr/>
                </a:tc>
                <a:tc>
                  <a:txBody>
                    <a:bodyPr/>
                    <a:lstStyle/>
                    <a:p>
                      <a:r>
                        <a:rPr lang="es-EC" dirty="0" smtClean="0"/>
                        <a:t>Tiempo empleado para obtener calidad</a:t>
                      </a:r>
                      <a:endParaRPr lang="es-EC" dirty="0"/>
                    </a:p>
                  </a:txBody>
                  <a:tcPr/>
                </a:tc>
                <a:tc>
                  <a:txBody>
                    <a:bodyPr/>
                    <a:lstStyle/>
                    <a:p>
                      <a:r>
                        <a:rPr lang="es-EC" dirty="0" smtClean="0"/>
                        <a:t>1 día – 1</a:t>
                      </a:r>
                      <a:r>
                        <a:rPr lang="es-EC" baseline="0" dirty="0" smtClean="0"/>
                        <a:t> mes</a:t>
                      </a:r>
                      <a:endParaRPr lang="es-EC" dirty="0"/>
                    </a:p>
                  </a:txBody>
                  <a:tcPr/>
                </a:tc>
              </a:tr>
            </a:tbl>
          </a:graphicData>
        </a:graphic>
      </p:graphicFrame>
    </p:spTree>
    <p:extLst>
      <p:ext uri="{BB962C8B-B14F-4D97-AF65-F5344CB8AC3E}">
        <p14:creationId xmlns:p14="http://schemas.microsoft.com/office/powerpoint/2010/main" val="968900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Escáner Láser </a:t>
            </a:r>
            <a:endParaRPr lang="es-EC" dirty="0"/>
          </a:p>
        </p:txBody>
      </p:sp>
      <p:sp>
        <p:nvSpPr>
          <p:cNvPr id="3" name="2 Marcador de contenido"/>
          <p:cNvSpPr>
            <a:spLocks noGrp="1"/>
          </p:cNvSpPr>
          <p:nvPr>
            <p:ph idx="1"/>
          </p:nvPr>
        </p:nvSpPr>
        <p:spPr/>
        <p:txBody>
          <a:bodyPr/>
          <a:lstStyle/>
          <a:p>
            <a:r>
              <a:rPr lang="es-EC" dirty="0" smtClean="0"/>
              <a:t>La aparición del escáner láser en las tareas de obtención de datos, está cambiando la manera con la que se vienen desarrollando las técnicas de topografía para levantamiento terrestre dirigido al campo del urbanismo y el de la arquitectura.</a:t>
            </a:r>
            <a:endParaRPr lang="es-EC" dirty="0"/>
          </a:p>
        </p:txBody>
      </p:sp>
    </p:spTree>
    <p:extLst>
      <p:ext uri="{BB962C8B-B14F-4D97-AF65-F5344CB8AC3E}">
        <p14:creationId xmlns:p14="http://schemas.microsoft.com/office/powerpoint/2010/main" val="39250185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755576" y="3789040"/>
            <a:ext cx="7200800" cy="2841179"/>
          </a:xfrm>
        </p:spPr>
        <p:txBody>
          <a:bodyPr>
            <a:normAutofit/>
          </a:bodyPr>
          <a:lstStyle/>
          <a:p>
            <a:pPr marL="0" indent="0">
              <a:buNone/>
            </a:pPr>
            <a:r>
              <a:rPr lang="es-EC" dirty="0" smtClean="0"/>
              <a:t>Realizan mediciones tridimensionales de alta precisión de largo y corto alcance. Los escáneres terrestres de largo alcance (uso urbano o arquitectónico), permiten realizar mediciones a 400m de distancia con una fiabilidad métrica de desviaciones máximas entre 1 y 2cm.</a:t>
            </a:r>
            <a:endParaRPr lang="es-EC" dirty="0"/>
          </a:p>
        </p:txBody>
      </p:sp>
      <p:pic>
        <p:nvPicPr>
          <p:cNvPr id="6146" name="Picture 2" descr="C:\Users\EDIRO\Documents\TESIS CAPITULOS CORREGIDOS\IMAGENES PARA LA PRESENTACIÓN\COMPANIA FAR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404663"/>
            <a:ext cx="5472608" cy="3078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5449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1484784"/>
            <a:ext cx="4402832" cy="3816424"/>
          </a:xfrm>
        </p:spPr>
        <p:txBody>
          <a:bodyPr>
            <a:normAutofit/>
          </a:bodyPr>
          <a:lstStyle/>
          <a:p>
            <a:endParaRPr lang="es-EC" dirty="0" smtClean="0"/>
          </a:p>
          <a:p>
            <a:r>
              <a:rPr lang="es-EC" dirty="0" smtClean="0"/>
              <a:t>ADQUISICIÓN DE LA NUBE DE PUNTOS </a:t>
            </a:r>
          </a:p>
          <a:p>
            <a:endParaRPr lang="es-EC" dirty="0" smtClean="0"/>
          </a:p>
          <a:p>
            <a:r>
              <a:rPr lang="es-EC" dirty="0" smtClean="0"/>
              <a:t>AJUSTE DE LA NUBE DE PUNTOS</a:t>
            </a:r>
          </a:p>
          <a:p>
            <a:endParaRPr lang="es-EC" dirty="0" smtClean="0"/>
          </a:p>
          <a:p>
            <a:r>
              <a:rPr lang="es-EC" dirty="0" smtClean="0"/>
              <a:t>DEPURACIÓN DE DATOS</a:t>
            </a:r>
            <a:endParaRPr lang="es-EC" dirty="0"/>
          </a:p>
        </p:txBody>
      </p:sp>
      <p:pic>
        <p:nvPicPr>
          <p:cNvPr id="7170" name="Picture 2" descr="C:\Users\EDIRO\Documents\TESIS CAPITULOS CORREGIDOS\IMAGENES PARA LA PRESENTACIÓN\SAGRARI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1268760"/>
            <a:ext cx="3510918" cy="1500772"/>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EDIRO\Desktop\TESIS LISTA PARA IMPRIMIR\DEPURACIÓ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4685431" y="4883561"/>
            <a:ext cx="4248472" cy="1699389"/>
          </a:xfrm>
          <a:prstGeom prst="rect">
            <a:avLst/>
          </a:prstGeom>
          <a:noFill/>
          <a:extLst>
            <a:ext uri="{909E8E84-426E-40DD-AFC4-6F175D3DCCD1}">
              <a14:hiddenFill xmlns:a14="http://schemas.microsoft.com/office/drawing/2010/main">
                <a:solidFill>
                  <a:srgbClr val="FFFFFF"/>
                </a:solidFill>
              </a14:hiddenFill>
            </a:ext>
          </a:extLst>
        </p:spPr>
      </p:pic>
      <p:sp>
        <p:nvSpPr>
          <p:cNvPr id="6" name="5 Flecha a la derecha con muesca"/>
          <p:cNvSpPr/>
          <p:nvPr/>
        </p:nvSpPr>
        <p:spPr>
          <a:xfrm>
            <a:off x="2411760" y="5445224"/>
            <a:ext cx="1872208" cy="57606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Flecha a la derecha con muesca"/>
          <p:cNvSpPr/>
          <p:nvPr/>
        </p:nvSpPr>
        <p:spPr>
          <a:xfrm>
            <a:off x="3623525" y="2348880"/>
            <a:ext cx="1451102" cy="57606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839985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t>CREACIÓN DE MODELOS  3D</a:t>
            </a:r>
            <a:endParaRPr lang="es-EC" dirty="0"/>
          </a:p>
        </p:txBody>
      </p:sp>
      <p:sp>
        <p:nvSpPr>
          <p:cNvPr id="3" name="2 Marcador de contenido"/>
          <p:cNvSpPr>
            <a:spLocks noGrp="1"/>
          </p:cNvSpPr>
          <p:nvPr>
            <p:ph idx="1"/>
          </p:nvPr>
        </p:nvSpPr>
        <p:spPr>
          <a:xfrm>
            <a:off x="457200" y="1628800"/>
            <a:ext cx="4258816" cy="4497363"/>
          </a:xfrm>
        </p:spPr>
        <p:txBody>
          <a:bodyPr>
            <a:normAutofit/>
          </a:bodyPr>
          <a:lstStyle/>
          <a:p>
            <a:r>
              <a:rPr lang="es-EC" dirty="0" smtClean="0"/>
              <a:t>MODELO EN 3D</a:t>
            </a:r>
          </a:p>
          <a:p>
            <a:r>
              <a:rPr lang="es-EC" dirty="0" smtClean="0"/>
              <a:t>Desde un punto de vista visual, un modelo en 3D es un representación esquemática visible a través de un conjunto de objetos, elementos y propiedades que, una vez procesados (</a:t>
            </a:r>
            <a:r>
              <a:rPr lang="es-EC" dirty="0" err="1" smtClean="0"/>
              <a:t>renderización</a:t>
            </a:r>
            <a:r>
              <a:rPr lang="es-EC" dirty="0" smtClean="0"/>
              <a:t>), se convertirán en una imagen en 3D o una animación 3d.</a:t>
            </a:r>
            <a:endParaRPr lang="es-EC" dirty="0"/>
          </a:p>
        </p:txBody>
      </p:sp>
      <p:pic>
        <p:nvPicPr>
          <p:cNvPr id="8194" name="Picture 2" descr="C:\Users\EDIRO\Desktop\A3\COMPANIA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2780928"/>
            <a:ext cx="3134793" cy="2004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86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IMAGEN EN 3D</a:t>
            </a:r>
            <a:endParaRPr lang="es-EC" dirty="0"/>
          </a:p>
        </p:txBody>
      </p:sp>
      <p:sp>
        <p:nvSpPr>
          <p:cNvPr id="3" name="2 Marcador de contenido"/>
          <p:cNvSpPr>
            <a:spLocks noGrp="1"/>
          </p:cNvSpPr>
          <p:nvPr>
            <p:ph idx="1"/>
          </p:nvPr>
        </p:nvSpPr>
        <p:spPr>
          <a:xfrm>
            <a:off x="457200" y="1556792"/>
            <a:ext cx="4186808" cy="4569371"/>
          </a:xfrm>
        </p:spPr>
        <p:txBody>
          <a:bodyPr/>
          <a:lstStyle/>
          <a:p>
            <a:r>
              <a:rPr lang="es-EC" dirty="0" smtClean="0"/>
              <a:t>Resultado final del proceso de </a:t>
            </a:r>
            <a:r>
              <a:rPr lang="es-EC" dirty="0" err="1" smtClean="0"/>
              <a:t>renderizado</a:t>
            </a:r>
            <a:r>
              <a:rPr lang="es-EC" dirty="0" smtClean="0"/>
              <a:t> de un modelo en 3D, en definitiva, es una imagen en dos dimensiones que simula las tres dimensiones.</a:t>
            </a:r>
            <a:endParaRPr lang="es-EC" dirty="0"/>
          </a:p>
        </p:txBody>
      </p:sp>
      <p:pic>
        <p:nvPicPr>
          <p:cNvPr id="9218" name="Picture 2" descr="C:\Users\EDIRO\Documents\TESIS CAPITULOS CORREGIDOS\IMAGENES PARA LA PRESENTACIÓN\LEON 3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2276872"/>
            <a:ext cx="3222679" cy="3266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8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t>IGLESIAS, MAMPARA, MONUMENTOS</a:t>
            </a:r>
            <a:endParaRPr lang="es-EC" dirty="0"/>
          </a:p>
        </p:txBody>
      </p:sp>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6817" y="2438400"/>
            <a:ext cx="2750365" cy="3048000"/>
          </a:xfrm>
        </p:spPr>
      </p:pic>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256" y="1340768"/>
            <a:ext cx="3168352" cy="2434221"/>
          </a:xfrm>
          <a:prstGeom prst="rect">
            <a:avLst/>
          </a:prstGeom>
        </p:spPr>
      </p:pic>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192" y="1196752"/>
            <a:ext cx="2376264" cy="2302467"/>
          </a:xfrm>
          <a:prstGeom prst="rect">
            <a:avLst/>
          </a:prstGeom>
        </p:spPr>
      </p:pic>
    </p:spTree>
    <p:extLst>
      <p:ext uri="{BB962C8B-B14F-4D97-AF65-F5344CB8AC3E}">
        <p14:creationId xmlns:p14="http://schemas.microsoft.com/office/powerpoint/2010/main" val="25964111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r>
              <a:rPr lang="es-EC" dirty="0" err="1" smtClean="0"/>
              <a:t>Renderización</a:t>
            </a:r>
            <a:r>
              <a:rPr lang="es-EC" dirty="0" smtClean="0"/>
              <a:t> o interpretación  es el proceso de generar una imagen (imagen en 3D o una animación en 3D) a partir de un modelo, usando una aplicación de computadora</a:t>
            </a:r>
            <a:endParaRPr lang="es-EC" dirty="0"/>
          </a:p>
        </p:txBody>
      </p:sp>
    </p:spTree>
    <p:extLst>
      <p:ext uri="{BB962C8B-B14F-4D97-AF65-F5344CB8AC3E}">
        <p14:creationId xmlns:p14="http://schemas.microsoft.com/office/powerpoint/2010/main" val="2058754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t>Reconstrucción y Modelado</a:t>
            </a:r>
            <a:endParaRPr lang="es-EC" dirty="0"/>
          </a:p>
        </p:txBody>
      </p:sp>
      <p:pic>
        <p:nvPicPr>
          <p:cNvPr id="10242" name="Picture 2" descr="C:\Users\EDIRO\Desktop\A3\COMPANIA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5" y="1772816"/>
            <a:ext cx="4391079" cy="2808312"/>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EDIRO\Desktop\A3\MAMPARA IDEAL 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1608204"/>
            <a:ext cx="3311981" cy="3188947"/>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259632" y="5917922"/>
            <a:ext cx="2186368" cy="369332"/>
          </a:xfrm>
          <a:prstGeom prst="rect">
            <a:avLst/>
          </a:prstGeom>
        </p:spPr>
        <p:txBody>
          <a:bodyPr wrap="none">
            <a:spAutoFit/>
          </a:bodyPr>
          <a:lstStyle/>
          <a:p>
            <a:r>
              <a:rPr lang="es-EC" dirty="0" smtClean="0"/>
              <a:t>COMPAÑÍA DE JESUS </a:t>
            </a:r>
            <a:endParaRPr lang="es-EC" dirty="0"/>
          </a:p>
        </p:txBody>
      </p:sp>
      <p:sp>
        <p:nvSpPr>
          <p:cNvPr id="5" name="4 Rectángulo"/>
          <p:cNvSpPr/>
          <p:nvPr/>
        </p:nvSpPr>
        <p:spPr>
          <a:xfrm>
            <a:off x="5508104" y="5733256"/>
            <a:ext cx="2690673" cy="369332"/>
          </a:xfrm>
          <a:prstGeom prst="rect">
            <a:avLst/>
          </a:prstGeom>
        </p:spPr>
        <p:txBody>
          <a:bodyPr wrap="none">
            <a:spAutoFit/>
          </a:bodyPr>
          <a:lstStyle/>
          <a:p>
            <a:r>
              <a:rPr lang="es-EC" dirty="0" smtClean="0"/>
              <a:t>MAMPARA DEL SAGRARIO </a:t>
            </a:r>
            <a:endParaRPr lang="es-EC" dirty="0"/>
          </a:p>
        </p:txBody>
      </p:sp>
      <p:sp>
        <p:nvSpPr>
          <p:cNvPr id="8" name="7 Flecha abajo"/>
          <p:cNvSpPr/>
          <p:nvPr/>
        </p:nvSpPr>
        <p:spPr>
          <a:xfrm>
            <a:off x="2123728" y="4797151"/>
            <a:ext cx="576064" cy="10379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11 Flecha abajo"/>
          <p:cNvSpPr/>
          <p:nvPr/>
        </p:nvSpPr>
        <p:spPr>
          <a:xfrm>
            <a:off x="6845591" y="5031449"/>
            <a:ext cx="431854" cy="7018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9863892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sz="1800" dirty="0" smtClean="0"/>
              <a:t>Partes en las cuales el escáner láser no puedo recopilar información, debido a los obstáculos y la reflectancia del </a:t>
            </a:r>
            <a:r>
              <a:rPr lang="es-EC" sz="1600" dirty="0" smtClean="0"/>
              <a:t>equipo</a:t>
            </a:r>
            <a:r>
              <a:rPr lang="es-EC" dirty="0" smtClean="0"/>
              <a:t> </a:t>
            </a:r>
            <a:endParaRPr lang="es-EC" dirty="0"/>
          </a:p>
        </p:txBody>
      </p:sp>
      <p:pic>
        <p:nvPicPr>
          <p:cNvPr id="4" name="Picture 4" descr="C:\Users\EDIRO\Documents\TESIS CAPITULOS CORREGIDOS\IMAGENES PARA LA PRESENTACIÓN\ERRORES DE LAS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3033" y="1340768"/>
            <a:ext cx="3796701" cy="5071576"/>
          </a:xfrm>
          <a:prstGeom prst="rect">
            <a:avLst/>
          </a:prstGeom>
          <a:noFill/>
          <a:extLst>
            <a:ext uri="{909E8E84-426E-40DD-AFC4-6F175D3DCCD1}">
              <a14:hiddenFill xmlns:a14="http://schemas.microsoft.com/office/drawing/2010/main">
                <a:solidFill>
                  <a:srgbClr val="FFFFFF"/>
                </a:solidFill>
              </a14:hiddenFill>
            </a:ext>
          </a:extLst>
        </p:spPr>
      </p:pic>
      <p:sp>
        <p:nvSpPr>
          <p:cNvPr id="5" name="4 Flecha curvada hacia la derecha"/>
          <p:cNvSpPr/>
          <p:nvPr/>
        </p:nvSpPr>
        <p:spPr>
          <a:xfrm>
            <a:off x="971600" y="1052736"/>
            <a:ext cx="1296144" cy="417646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6788022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err="1" smtClean="0"/>
              <a:t>PhotoModeler</a:t>
            </a:r>
            <a:r>
              <a:rPr lang="es-EC" dirty="0" smtClean="0"/>
              <a:t> Scanner</a:t>
            </a:r>
            <a:endParaRPr lang="es-EC" dirty="0"/>
          </a:p>
        </p:txBody>
      </p:sp>
      <p:sp>
        <p:nvSpPr>
          <p:cNvPr id="3" name="2 Marcador de contenido"/>
          <p:cNvSpPr>
            <a:spLocks noGrp="1"/>
          </p:cNvSpPr>
          <p:nvPr>
            <p:ph idx="1"/>
          </p:nvPr>
        </p:nvSpPr>
        <p:spPr>
          <a:xfrm>
            <a:off x="457200" y="1600201"/>
            <a:ext cx="8147248" cy="1180728"/>
          </a:xfrm>
        </p:spPr>
        <p:txBody>
          <a:bodyPr/>
          <a:lstStyle/>
          <a:p>
            <a:r>
              <a:rPr lang="es-EC" dirty="0" smtClean="0"/>
              <a:t>Es un software revolucionario que permite crear modelos 3D a partir de fotografías.</a:t>
            </a:r>
            <a:endParaRPr lang="es-EC" dirty="0"/>
          </a:p>
        </p:txBody>
      </p:sp>
      <p:pic>
        <p:nvPicPr>
          <p:cNvPr id="11266" name="Picture 2" descr="C:\Users\EDIRO\Documents\TESIS CAPITULOS CORREGIDOS\LEON A3\IMAGEN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4208" y="3356992"/>
            <a:ext cx="1800200" cy="1744293"/>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EDIRO\Documents\TESIS CAPITULOS CORREGIDOS\MAMPAR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3329383"/>
            <a:ext cx="2114203" cy="203606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Users\EDIRO\Documents\TESIS CAPITULOS CORREGIDOS\COMPANI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903" y="3319665"/>
            <a:ext cx="3043718" cy="2045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1107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t>1. Selección de la cámara</a:t>
            </a:r>
            <a:endParaRPr lang="es-EC" dirty="0"/>
          </a:p>
        </p:txBody>
      </p:sp>
      <p:sp>
        <p:nvSpPr>
          <p:cNvPr id="3" name="2 Marcador de contenido"/>
          <p:cNvSpPr>
            <a:spLocks noGrp="1"/>
          </p:cNvSpPr>
          <p:nvPr>
            <p:ph idx="1"/>
          </p:nvPr>
        </p:nvSpPr>
        <p:spPr>
          <a:xfrm>
            <a:off x="457200" y="1628800"/>
            <a:ext cx="5050904" cy="4752528"/>
          </a:xfrm>
        </p:spPr>
        <p:txBody>
          <a:bodyPr>
            <a:normAutofit/>
          </a:bodyPr>
          <a:lstStyle/>
          <a:p>
            <a:r>
              <a:rPr lang="es-EC" dirty="0" smtClean="0"/>
              <a:t>1. Selección de la cámara</a:t>
            </a:r>
          </a:p>
          <a:p>
            <a:r>
              <a:rPr lang="es-EC" dirty="0" smtClean="0"/>
              <a:t>Dimensiones : 12.8x9.7x7.9cm</a:t>
            </a:r>
          </a:p>
          <a:p>
            <a:r>
              <a:rPr lang="es-EC" dirty="0" smtClean="0"/>
              <a:t>Distancia focal: 18mm - 55mm</a:t>
            </a:r>
          </a:p>
          <a:p>
            <a:r>
              <a:rPr lang="es-EC" dirty="0" smtClean="0"/>
              <a:t>Resolución: 16mega  pixel </a:t>
            </a:r>
            <a:r>
              <a:rPr lang="es-EC" dirty="0" err="1" smtClean="0"/>
              <a:t>Iso</a:t>
            </a:r>
            <a:r>
              <a:rPr lang="es-EC" dirty="0" smtClean="0"/>
              <a:t>: 100-6400</a:t>
            </a:r>
          </a:p>
          <a:p>
            <a:r>
              <a:rPr lang="es-EC" dirty="0" smtClean="0"/>
              <a:t>Tiempo de obturación: 5“</a:t>
            </a:r>
          </a:p>
          <a:p>
            <a:r>
              <a:rPr lang="es-EC" dirty="0" smtClean="0"/>
              <a:t>Diafragma: 1/</a:t>
            </a:r>
            <a:r>
              <a:rPr lang="es-EC" dirty="0" err="1" smtClean="0"/>
              <a:t>fFormato</a:t>
            </a:r>
            <a:r>
              <a:rPr lang="es-EC" dirty="0" smtClean="0"/>
              <a:t> foto: RAW</a:t>
            </a:r>
            <a:endParaRPr lang="es-EC" dirty="0"/>
          </a:p>
        </p:txBody>
      </p:sp>
      <p:pic>
        <p:nvPicPr>
          <p:cNvPr id="12290" name="Picture 2" descr="C:\Users\EDIRO\Documents\TESIS CAPITULOS CORREGIDOS\IMAGENES PARA LA PRESENTACIÓN\nik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2780928"/>
            <a:ext cx="2880320" cy="1750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33727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Distancia Focal</a:t>
            </a:r>
            <a:endParaRPr lang="es-EC" dirty="0"/>
          </a:p>
        </p:txBody>
      </p:sp>
      <p:sp>
        <p:nvSpPr>
          <p:cNvPr id="3" name="2 Marcador de contenido"/>
          <p:cNvSpPr>
            <a:spLocks noGrp="1"/>
          </p:cNvSpPr>
          <p:nvPr>
            <p:ph idx="1"/>
          </p:nvPr>
        </p:nvSpPr>
        <p:spPr>
          <a:xfrm>
            <a:off x="457200" y="1600201"/>
            <a:ext cx="5122912" cy="4349080"/>
          </a:xfrm>
        </p:spPr>
        <p:txBody>
          <a:bodyPr>
            <a:normAutofit/>
          </a:bodyPr>
          <a:lstStyle/>
          <a:p>
            <a:r>
              <a:rPr lang="es-EC" dirty="0"/>
              <a:t>Es la distancia medida en milímetros desde el centro óptico del lente hasta el sensor (o película en el caso de fotografía análoga) cuando el lente está enfocado al infinito. </a:t>
            </a:r>
            <a:r>
              <a:rPr lang="es-ES" dirty="0"/>
              <a:t>Los objetivos de distancia focal larga, acercan el objeto por su ángulo de campo más estrecho</a:t>
            </a:r>
            <a:endParaRPr lang="es-EC"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4 Objeto"/>
          <p:cNvGraphicFramePr>
            <a:graphicFrameLocks noChangeAspect="1"/>
          </p:cNvGraphicFramePr>
          <p:nvPr>
            <p:extLst>
              <p:ext uri="{D42A27DB-BD31-4B8C-83A1-F6EECF244321}">
                <p14:modId xmlns:p14="http://schemas.microsoft.com/office/powerpoint/2010/main" val="2838748275"/>
              </p:ext>
            </p:extLst>
          </p:nvPr>
        </p:nvGraphicFramePr>
        <p:xfrm>
          <a:off x="5724128" y="1844824"/>
          <a:ext cx="2670913" cy="3384376"/>
        </p:xfrm>
        <a:graphic>
          <a:graphicData uri="http://schemas.openxmlformats.org/presentationml/2006/ole">
            <mc:AlternateContent xmlns:mc="http://schemas.openxmlformats.org/markup-compatibility/2006">
              <mc:Choice xmlns:v="urn:schemas-microsoft-com:vml" Requires="v">
                <p:oleObj spid="_x0000_s13332" name="Bitmap Image" r:id="rId3" imgW="1819529" imgH="2324424" progId="Paint.Picture">
                  <p:embed/>
                </p:oleObj>
              </mc:Choice>
              <mc:Fallback>
                <p:oleObj name="Bitmap Image" r:id="rId3" imgW="1819529" imgH="2324424"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1844824"/>
                        <a:ext cx="2670913" cy="3384376"/>
                      </a:xfrm>
                      <a:prstGeom prst="rect">
                        <a:avLst/>
                      </a:prstGeom>
                      <a:noFill/>
                    </p:spPr>
                  </p:pic>
                </p:oleObj>
              </mc:Fallback>
            </mc:AlternateContent>
          </a:graphicData>
        </a:graphic>
      </p:graphicFrame>
    </p:spTree>
    <p:extLst>
      <p:ext uri="{BB962C8B-B14F-4D97-AF65-F5344CB8AC3E}">
        <p14:creationId xmlns:p14="http://schemas.microsoft.com/office/powerpoint/2010/main" val="18960390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3" algn="ctr" rtl="0">
              <a:spcBef>
                <a:spcPct val="0"/>
              </a:spcBef>
            </a:pPr>
            <a:r>
              <a:rPr lang="es-EC" sz="2800" b="1" dirty="0"/>
              <a:t>Campo Angular</a:t>
            </a:r>
            <a:r>
              <a:rPr lang="es-EC" sz="1600" dirty="0"/>
              <a:t/>
            </a:r>
            <a:br>
              <a:rPr lang="es-EC" sz="1600" dirty="0"/>
            </a:br>
            <a:endParaRPr lang="es-EC" dirty="0"/>
          </a:p>
        </p:txBody>
      </p:sp>
      <p:sp>
        <p:nvSpPr>
          <p:cNvPr id="3" name="2 Marcador de contenido"/>
          <p:cNvSpPr>
            <a:spLocks noGrp="1"/>
          </p:cNvSpPr>
          <p:nvPr>
            <p:ph idx="1"/>
          </p:nvPr>
        </p:nvSpPr>
        <p:spPr>
          <a:xfrm>
            <a:off x="457200" y="1600200"/>
            <a:ext cx="4834880" cy="4565103"/>
          </a:xfrm>
        </p:spPr>
        <p:txBody>
          <a:bodyPr>
            <a:normAutofit/>
          </a:bodyPr>
          <a:lstStyle/>
          <a:p>
            <a:r>
              <a:rPr lang="es-ES" dirty="0"/>
              <a:t>Es la cantidad de la escena que el lente puede capturar, medida en grados. </a:t>
            </a:r>
            <a:r>
              <a:rPr lang="es-EC" dirty="0"/>
              <a:t>Mientras menor sea la distancia focal mayor será el campo angular, y mientras mayor sea esta distancia se irá reduciendo. Los objetivos con focales más largas acercan el fondo al primer plano mientras que los cortos lo separan.</a:t>
            </a:r>
          </a:p>
          <a:p>
            <a:endParaRPr lang="es-EC" dirty="0"/>
          </a:p>
        </p:txBody>
      </p:sp>
      <p:pic>
        <p:nvPicPr>
          <p:cNvPr id="4" name="3 Imagen" descr="Distancia focal y su relacion con angulo de vision de un objetivo">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004048" y="2276872"/>
            <a:ext cx="4248472" cy="2520280"/>
          </a:xfrm>
          <a:prstGeom prst="rect">
            <a:avLst/>
          </a:prstGeom>
          <a:noFill/>
          <a:ln>
            <a:noFill/>
          </a:ln>
        </p:spPr>
      </p:pic>
    </p:spTree>
    <p:extLst>
      <p:ext uri="{BB962C8B-B14F-4D97-AF65-F5344CB8AC3E}">
        <p14:creationId xmlns:p14="http://schemas.microsoft.com/office/powerpoint/2010/main" val="39514551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2" algn="ctr" rtl="0">
              <a:spcBef>
                <a:spcPct val="0"/>
              </a:spcBef>
            </a:pPr>
            <a:r>
              <a:rPr lang="es-EC" sz="2800" b="1" dirty="0"/>
              <a:t>Profundidad De Campo</a:t>
            </a:r>
            <a:r>
              <a:rPr lang="es-EC" b="1" dirty="0"/>
              <a:t> </a:t>
            </a:r>
            <a:r>
              <a:rPr lang="es-EC" sz="1600" dirty="0"/>
              <a:t/>
            </a:r>
            <a:br>
              <a:rPr lang="es-EC" sz="1600" dirty="0"/>
            </a:br>
            <a:endParaRPr lang="es-EC" dirty="0"/>
          </a:p>
        </p:txBody>
      </p:sp>
      <p:sp>
        <p:nvSpPr>
          <p:cNvPr id="3" name="2 Marcador de contenido"/>
          <p:cNvSpPr>
            <a:spLocks noGrp="1"/>
          </p:cNvSpPr>
          <p:nvPr>
            <p:ph idx="1"/>
          </p:nvPr>
        </p:nvSpPr>
        <p:spPr>
          <a:xfrm>
            <a:off x="457200" y="1628800"/>
            <a:ext cx="4690864" cy="4497363"/>
          </a:xfrm>
        </p:spPr>
        <p:txBody>
          <a:bodyPr>
            <a:normAutofit/>
          </a:bodyPr>
          <a:lstStyle/>
          <a:p>
            <a:r>
              <a:rPr lang="es-EC" dirty="0"/>
              <a:t>La profundidad de campo es un término utilizado en fotografía para expresar el rango de distancias reproducidas con una nitidez aceptable en una foto. Explicado en  lenguaje sencillo, cuando se mira una fotografía y en ella hay zonas nítidas y otras más borrosas</a:t>
            </a:r>
          </a:p>
          <a:p>
            <a:endParaRPr lang="es-EC" dirty="0"/>
          </a:p>
        </p:txBody>
      </p:sp>
      <p:pic>
        <p:nvPicPr>
          <p:cNvPr id="17410" name="Picture 2" descr="C:\Users\EDIRO\Documents\TESIS CAPITULOS CORREGIDOS\IMAGENES PARA LA PRESENTACIÓN\PROFUNDIDAD DE CAMP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2420888"/>
            <a:ext cx="3354471" cy="223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6440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2" algn="ctr" rtl="0">
              <a:spcBef>
                <a:spcPct val="0"/>
              </a:spcBef>
            </a:pPr>
            <a:r>
              <a:rPr lang="es-EC" sz="2800" b="1" dirty="0"/>
              <a:t>Diafragma</a:t>
            </a:r>
            <a:r>
              <a:rPr lang="es-EC" sz="1600" dirty="0"/>
              <a:t/>
            </a:r>
            <a:br>
              <a:rPr lang="es-EC" sz="1600" dirty="0"/>
            </a:br>
            <a:endParaRPr lang="es-EC" dirty="0"/>
          </a:p>
        </p:txBody>
      </p:sp>
      <p:sp>
        <p:nvSpPr>
          <p:cNvPr id="3" name="2 Marcador de contenido"/>
          <p:cNvSpPr>
            <a:spLocks noGrp="1"/>
          </p:cNvSpPr>
          <p:nvPr>
            <p:ph idx="1"/>
          </p:nvPr>
        </p:nvSpPr>
        <p:spPr>
          <a:xfrm>
            <a:off x="457200" y="1556792"/>
            <a:ext cx="4330824" cy="4569371"/>
          </a:xfrm>
        </p:spPr>
        <p:txBody>
          <a:bodyPr>
            <a:normAutofit/>
          </a:bodyPr>
          <a:lstStyle/>
          <a:p>
            <a:r>
              <a:rPr lang="es-ES" dirty="0"/>
              <a:t>Está compuesto por unas pequeñas laminillas metálicas, imbricadas entre sí en el interior del objetivo. Estas, forman un orificio regular que determina el diámetro del haz luminoso y por tanto la intensidad de luz que tendrá el plano focal.</a:t>
            </a:r>
            <a:endParaRPr lang="es-EC" dirty="0"/>
          </a:p>
          <a:p>
            <a:endParaRPr lang="es-EC" dirty="0"/>
          </a:p>
        </p:txBody>
      </p:sp>
      <p:pic>
        <p:nvPicPr>
          <p:cNvPr id="4" name="3 Imagen" descr="La abertura del diafragma"/>
          <p:cNvPicPr/>
          <p:nvPr/>
        </p:nvPicPr>
        <p:blipFill>
          <a:blip r:embed="rId2">
            <a:extLst>
              <a:ext uri="{28A0092B-C50C-407E-A947-70E740481C1C}">
                <a14:useLocalDpi xmlns:a14="http://schemas.microsoft.com/office/drawing/2010/main" val="0"/>
              </a:ext>
            </a:extLst>
          </a:blip>
          <a:srcRect/>
          <a:stretch>
            <a:fillRect/>
          </a:stretch>
        </p:blipFill>
        <p:spPr bwMode="auto">
          <a:xfrm>
            <a:off x="6156176" y="1196752"/>
            <a:ext cx="2355538" cy="5019834"/>
          </a:xfrm>
          <a:prstGeom prst="rect">
            <a:avLst/>
          </a:prstGeom>
          <a:noFill/>
          <a:ln>
            <a:noFill/>
          </a:ln>
        </p:spPr>
      </p:pic>
    </p:spTree>
    <p:extLst>
      <p:ext uri="{BB962C8B-B14F-4D97-AF65-F5344CB8AC3E}">
        <p14:creationId xmlns:p14="http://schemas.microsoft.com/office/powerpoint/2010/main" val="23238931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t>2. Fichero de calibración de la Cámara</a:t>
            </a:r>
            <a:endParaRPr lang="es-EC" dirty="0"/>
          </a:p>
        </p:txBody>
      </p:sp>
      <p:pic>
        <p:nvPicPr>
          <p:cNvPr id="18434" name="Picture 2" descr="C:\Users\EDIRO\Documents\TESIS CAPITULOS CORREGIDOS\IMAGENES PARA LA PRESENTACIÓN\CALIBRACION 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320110"/>
            <a:ext cx="5019675" cy="444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839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Se busca……</a:t>
            </a:r>
            <a:endParaRPr lang="es-EC" dirty="0"/>
          </a:p>
        </p:txBody>
      </p:sp>
      <p:pic>
        <p:nvPicPr>
          <p:cNvPr id="1026" name="Picture 2" descr="C:\Users\EDIRO\Desktop\PRESENTACION FINAL DEFENSA\COMPANIA NUBE DE PUNTOS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3225" y="1124744"/>
            <a:ext cx="4658438" cy="230425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EDIRO\Desktop\A3\COMPANIA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6223" y="3882966"/>
            <a:ext cx="4244216" cy="2714386"/>
          </a:xfrm>
          <a:prstGeom prst="rect">
            <a:avLst/>
          </a:prstGeom>
          <a:noFill/>
          <a:extLst>
            <a:ext uri="{909E8E84-426E-40DD-AFC4-6F175D3DCCD1}">
              <a14:hiddenFill xmlns:a14="http://schemas.microsoft.com/office/drawing/2010/main">
                <a:solidFill>
                  <a:srgbClr val="FFFFFF"/>
                </a:solidFill>
              </a14:hiddenFill>
            </a:ext>
          </a:extLst>
        </p:spPr>
      </p:pic>
      <p:sp>
        <p:nvSpPr>
          <p:cNvPr id="4" name="3 Flecha curvada hacia la derecha"/>
          <p:cNvSpPr/>
          <p:nvPr/>
        </p:nvSpPr>
        <p:spPr>
          <a:xfrm>
            <a:off x="539552" y="1988840"/>
            <a:ext cx="2304256" cy="417646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28126924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t>3. Plan de toma fotogramétrica</a:t>
            </a:r>
            <a:endParaRPr lang="es-EC" dirty="0"/>
          </a:p>
        </p:txBody>
      </p:sp>
      <p:sp>
        <p:nvSpPr>
          <p:cNvPr id="3" name="2 Marcador de contenido"/>
          <p:cNvSpPr>
            <a:spLocks noGrp="1"/>
          </p:cNvSpPr>
          <p:nvPr>
            <p:ph idx="1"/>
          </p:nvPr>
        </p:nvSpPr>
        <p:spPr/>
        <p:txBody>
          <a:bodyPr/>
          <a:lstStyle/>
          <a:p>
            <a:r>
              <a:rPr lang="es-EC" dirty="0" smtClean="0"/>
              <a:t>Métodos de toma de imágenes </a:t>
            </a:r>
          </a:p>
          <a:p>
            <a:pPr marL="514350" indent="-514350">
              <a:buAutoNum type="alphaLcParenR"/>
            </a:pPr>
            <a:r>
              <a:rPr lang="es-EC" dirty="0" smtClean="0"/>
              <a:t>Método del anillo</a:t>
            </a:r>
          </a:p>
          <a:p>
            <a:pPr marL="0" indent="0">
              <a:buNone/>
            </a:pPr>
            <a:endParaRPr lang="es-EC" dirty="0"/>
          </a:p>
        </p:txBody>
      </p:sp>
      <p:pic>
        <p:nvPicPr>
          <p:cNvPr id="19458" name="Picture 2" descr="C:\Users\EDIRO\Documents\TESIS CAPITULOS CORREGIDOS\IMAGENES PARA LA PRESENTACIÓN\leon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3573016"/>
            <a:ext cx="2950635" cy="1659732"/>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C:\Users\EDIRO\Documents\TESIS CAPITULOS CORREGIDOS\IMAGENES PARA LA PRESENTACIÓN\metodo anill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0648" y="3212686"/>
            <a:ext cx="2304256" cy="2045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0465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t>b) Método del doble anillo</a:t>
            </a:r>
            <a:endParaRPr lang="es-EC" dirty="0"/>
          </a:p>
        </p:txBody>
      </p:sp>
      <p:pic>
        <p:nvPicPr>
          <p:cNvPr id="20484" name="Picture 4" descr="C:\Users\EDIRO\Documents\TESIS CAPITULOS CORREGIDOS\IMAGENES PARA LA PRESENTACIÓN\anillo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700808"/>
            <a:ext cx="4556732" cy="1152128"/>
          </a:xfrm>
          <a:prstGeom prst="rect">
            <a:avLst/>
          </a:prstGeom>
          <a:noFill/>
          <a:extLst>
            <a:ext uri="{909E8E84-426E-40DD-AFC4-6F175D3DCCD1}">
              <a14:hiddenFill xmlns:a14="http://schemas.microsoft.com/office/drawing/2010/main">
                <a:solidFill>
                  <a:srgbClr val="FFFFFF"/>
                </a:solidFill>
              </a14:hiddenFill>
            </a:ext>
          </a:extLst>
        </p:spPr>
      </p:pic>
      <p:pic>
        <p:nvPicPr>
          <p:cNvPr id="20485" name="Picture 5" descr="C:\Users\EDIRO\Documents\TESIS CAPITULOS CORREGIDOS\IMAGENES PARA LA PRESENTACIÓN\leon doble anill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284984"/>
            <a:ext cx="5320804" cy="294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1734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t>c)Método del doble anillo con altura</a:t>
            </a:r>
            <a:endParaRPr lang="es-EC" dirty="0"/>
          </a:p>
        </p:txBody>
      </p:sp>
      <p:pic>
        <p:nvPicPr>
          <p:cNvPr id="4" name="Picture 3" descr="C:\Users\EDIRO\Documents\TESIS CAPITULOS CORREGIDOS\IMAGENES PARA LA PRESENTACIÓN\anillo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132856"/>
            <a:ext cx="2759236" cy="23042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EDIRO\Documents\TESIS CAPITULOS CORREGIDOS\IMAGENES PARA LA PRESENTACIÓN\leon doble anillo con 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1493710"/>
            <a:ext cx="4696297" cy="3006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9582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t>Establecer panorama completo</a:t>
            </a:r>
            <a:endParaRPr lang="es-EC" dirty="0"/>
          </a:p>
        </p:txBody>
      </p:sp>
      <p:pic>
        <p:nvPicPr>
          <p:cNvPr id="21506" name="Picture 2" descr="C:\Users\EDIRO\Documents\TESIS CAPITULOS CORREGIDOS\IMAGENES PARA LA PRESENTACIÓN\compania panoram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1556792"/>
            <a:ext cx="6169361" cy="4086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5850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t>4.Toma de los puntos de control</a:t>
            </a:r>
            <a:endParaRPr lang="es-EC" dirty="0"/>
          </a:p>
        </p:txBody>
      </p:sp>
      <p:pic>
        <p:nvPicPr>
          <p:cNvPr id="22530" name="Picture 2" descr="C:\Users\EDIRO\Documents\TESIS CAPITULOS CORREGIDOS\IMAGENES PARA LA PRESENTACIÓN\mampar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916832"/>
            <a:ext cx="3417020" cy="2282174"/>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C:\Users\EDIRO\Documents\TESIS CAPITULOS CORREGIDOS\IMAGENES PARA LA PRESENTACIÓN\leon distancia contr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522" y="2108269"/>
            <a:ext cx="3395662" cy="2090737"/>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991685" y="4797152"/>
            <a:ext cx="4278735" cy="369332"/>
          </a:xfrm>
          <a:prstGeom prst="rect">
            <a:avLst/>
          </a:prstGeom>
        </p:spPr>
        <p:txBody>
          <a:bodyPr wrap="none">
            <a:spAutoFit/>
          </a:bodyPr>
          <a:lstStyle/>
          <a:p>
            <a:r>
              <a:rPr lang="es-EC" dirty="0" smtClean="0"/>
              <a:t>Distancias tomadas en campo para </a:t>
            </a:r>
            <a:r>
              <a:rPr lang="es-EC" dirty="0" err="1" smtClean="0"/>
              <a:t>rescalar</a:t>
            </a:r>
            <a:r>
              <a:rPr lang="es-EC" dirty="0" smtClean="0"/>
              <a:t> </a:t>
            </a:r>
            <a:endParaRPr lang="es-EC" dirty="0"/>
          </a:p>
        </p:txBody>
      </p:sp>
    </p:spTree>
    <p:extLst>
      <p:ext uri="{BB962C8B-B14F-4D97-AF65-F5344CB8AC3E}">
        <p14:creationId xmlns:p14="http://schemas.microsoft.com/office/powerpoint/2010/main" val="42363358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t>Compañía de Jesús: Puntos de control tomados con estación total </a:t>
            </a:r>
            <a:endParaRPr lang="es-EC" dirty="0"/>
          </a:p>
        </p:txBody>
      </p:sp>
      <p:pic>
        <p:nvPicPr>
          <p:cNvPr id="3" name="Picture 4" descr="C:\Users\EDIRO\Desktop\TESIS LISTA PARA IMPRIMIR\PUNTOS DE CONTROL COMPAÑIA re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916832"/>
            <a:ext cx="6428016" cy="381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1356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t>5. Selección de las fotos a restituir</a:t>
            </a:r>
            <a:endParaRPr lang="es-EC" dirty="0"/>
          </a:p>
        </p:txBody>
      </p:sp>
      <p:sp>
        <p:nvSpPr>
          <p:cNvPr id="3" name="2 Marcador de contenido"/>
          <p:cNvSpPr>
            <a:spLocks noGrp="1"/>
          </p:cNvSpPr>
          <p:nvPr>
            <p:ph idx="1"/>
          </p:nvPr>
        </p:nvSpPr>
        <p:spPr>
          <a:xfrm>
            <a:off x="1331640" y="1340768"/>
            <a:ext cx="4536504" cy="1152128"/>
          </a:xfrm>
        </p:spPr>
        <p:txBody>
          <a:bodyPr/>
          <a:lstStyle/>
          <a:p>
            <a:r>
              <a:rPr lang="es-EC" dirty="0" smtClean="0"/>
              <a:t>Compañía de Jesús </a:t>
            </a:r>
            <a:endParaRPr lang="es-EC" dirty="0"/>
          </a:p>
        </p:txBody>
      </p:sp>
      <p:pic>
        <p:nvPicPr>
          <p:cNvPr id="23554" name="Picture 2" descr="C:\Users\EDIRO\Documents\TESIS CAPITULOS CORREGIDOS\COMPANIA\fot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348880"/>
            <a:ext cx="8289255" cy="3487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7549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Mampara de Sagrario </a:t>
            </a:r>
            <a:endParaRPr lang="es-EC" dirty="0"/>
          </a:p>
        </p:txBody>
      </p:sp>
      <p:pic>
        <p:nvPicPr>
          <p:cNvPr id="4" name="3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40033" y="1844824"/>
            <a:ext cx="8403967" cy="3456384"/>
          </a:xfrm>
        </p:spPr>
      </p:pic>
    </p:spTree>
    <p:extLst>
      <p:ext uri="{BB962C8B-B14F-4D97-AF65-F5344CB8AC3E}">
        <p14:creationId xmlns:p14="http://schemas.microsoft.com/office/powerpoint/2010/main" val="18829359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León </a:t>
            </a:r>
            <a:endParaRPr lang="es-EC" dirty="0"/>
          </a:p>
        </p:txBody>
      </p:sp>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1628800"/>
            <a:ext cx="8003232" cy="4051345"/>
          </a:xfrm>
        </p:spPr>
      </p:pic>
    </p:spTree>
    <p:extLst>
      <p:ext uri="{BB962C8B-B14F-4D97-AF65-F5344CB8AC3E}">
        <p14:creationId xmlns:p14="http://schemas.microsoft.com/office/powerpoint/2010/main" val="40184697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t>Restitución en </a:t>
            </a:r>
            <a:r>
              <a:rPr lang="es-EC" dirty="0" err="1" smtClean="0"/>
              <a:t>PhotoModeler</a:t>
            </a:r>
            <a:r>
              <a:rPr lang="es-EC" dirty="0" smtClean="0"/>
              <a:t> Scanner </a:t>
            </a:r>
            <a:endParaRPr lang="es-EC" dirty="0"/>
          </a:p>
        </p:txBody>
      </p:sp>
      <p:sp>
        <p:nvSpPr>
          <p:cNvPr id="3" name="2 Marcador de contenido"/>
          <p:cNvSpPr>
            <a:spLocks noGrp="1"/>
          </p:cNvSpPr>
          <p:nvPr>
            <p:ph idx="1"/>
          </p:nvPr>
        </p:nvSpPr>
        <p:spPr/>
        <p:txBody>
          <a:bodyPr/>
          <a:lstStyle/>
          <a:p>
            <a:r>
              <a:rPr lang="es-EC" dirty="0" smtClean="0"/>
              <a:t>a.  Ingreso del registro de calibración</a:t>
            </a:r>
          </a:p>
          <a:p>
            <a:r>
              <a:rPr lang="es-EC" dirty="0" smtClean="0"/>
              <a:t>Compañía de Jesús 18mm</a:t>
            </a:r>
          </a:p>
          <a:p>
            <a:r>
              <a:rPr lang="es-EC" dirty="0" smtClean="0"/>
              <a:t>Mampara es de 35mm</a:t>
            </a:r>
          </a:p>
          <a:p>
            <a:r>
              <a:rPr lang="es-EC" dirty="0" smtClean="0"/>
              <a:t>León 35 mm</a:t>
            </a:r>
            <a:endParaRPr lang="es-EC" dirty="0"/>
          </a:p>
        </p:txBody>
      </p:sp>
    </p:spTree>
    <p:extLst>
      <p:ext uri="{BB962C8B-B14F-4D97-AF65-F5344CB8AC3E}">
        <p14:creationId xmlns:p14="http://schemas.microsoft.com/office/powerpoint/2010/main" val="393250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1196752"/>
            <a:ext cx="8229600" cy="4525963"/>
          </a:xfrm>
        </p:spPr>
        <p:txBody>
          <a:bodyPr>
            <a:normAutofit/>
          </a:bodyPr>
          <a:lstStyle/>
          <a:p>
            <a:r>
              <a:rPr lang="es-EC" dirty="0" smtClean="0"/>
              <a:t>Lo que se busca  es realizar el mismo trabajo de un escáner laser de alta definición, pero  con un costo mínimo, se puede optar por otras métodos que cumpla con las mismas características, este es el caso del software de restitución llamado </a:t>
            </a:r>
            <a:r>
              <a:rPr lang="es-EC" dirty="0" err="1" smtClean="0"/>
              <a:t>Photomodeler</a:t>
            </a:r>
            <a:r>
              <a:rPr lang="es-EC" dirty="0" smtClean="0"/>
              <a:t> </a:t>
            </a:r>
            <a:r>
              <a:rPr lang="es-EC" dirty="0" err="1" smtClean="0"/>
              <a:t>Sanner</a:t>
            </a:r>
            <a:r>
              <a:rPr lang="es-EC" dirty="0" smtClean="0"/>
              <a:t> 6, que es un restituidor digital que permite extraer las medidas y los modelos 3D  a las imágenes, usando una cámara como artefacto de entrada, </a:t>
            </a:r>
            <a:r>
              <a:rPr lang="es-EC" dirty="0" err="1" smtClean="0"/>
              <a:t>Photomodeler</a:t>
            </a:r>
            <a:r>
              <a:rPr lang="es-EC" dirty="0" smtClean="0"/>
              <a:t> permite capturar muchos detalles exactos en un tiempo corto, organiza el proceso de construcción del modelo permitiendo trazar sobre las imágenes en la pantalla para extraer nubes densas de puntos obteniendo lo mismo que un escáner láser 3D, con la diferencia que los puntos marcados son menores.</a:t>
            </a:r>
            <a:endParaRPr lang="es-EC" dirty="0"/>
          </a:p>
        </p:txBody>
      </p:sp>
    </p:spTree>
    <p:extLst>
      <p:ext uri="{BB962C8B-B14F-4D97-AF65-F5344CB8AC3E}">
        <p14:creationId xmlns:p14="http://schemas.microsoft.com/office/powerpoint/2010/main" val="13841994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t>b. Lectura de imágenes</a:t>
            </a:r>
            <a:endParaRPr lang="es-EC" dirty="0"/>
          </a:p>
        </p:txBody>
      </p:sp>
      <p:sp>
        <p:nvSpPr>
          <p:cNvPr id="3" name="2 Marcador de contenido"/>
          <p:cNvSpPr>
            <a:spLocks noGrp="1"/>
          </p:cNvSpPr>
          <p:nvPr>
            <p:ph idx="1"/>
          </p:nvPr>
        </p:nvSpPr>
        <p:spPr/>
        <p:txBody>
          <a:bodyPr/>
          <a:lstStyle/>
          <a:p>
            <a:r>
              <a:rPr lang="pt-BR" dirty="0" smtClean="0"/>
              <a:t>MAMPARA: 17 </a:t>
            </a:r>
          </a:p>
          <a:p>
            <a:r>
              <a:rPr lang="pt-BR" dirty="0" smtClean="0"/>
              <a:t>FOTOS LEON: </a:t>
            </a:r>
          </a:p>
          <a:p>
            <a:pPr marL="0" indent="0">
              <a:buNone/>
            </a:pPr>
            <a:r>
              <a:rPr lang="pt-BR" dirty="0" smtClean="0"/>
              <a:t>3 FOTOS ESPALDA   </a:t>
            </a:r>
          </a:p>
          <a:p>
            <a:pPr marL="0" indent="0">
              <a:buNone/>
            </a:pPr>
            <a:r>
              <a:rPr lang="pt-BR" dirty="0" smtClean="0"/>
              <a:t>3 FOTOS FRONTAL       </a:t>
            </a:r>
          </a:p>
          <a:p>
            <a:pPr marL="0" indent="0">
              <a:buNone/>
            </a:pPr>
            <a:r>
              <a:rPr lang="pt-BR" dirty="0" smtClean="0"/>
              <a:t>6 FOTOS LATERAL </a:t>
            </a:r>
          </a:p>
          <a:p>
            <a:r>
              <a:rPr lang="pt-BR" dirty="0" smtClean="0"/>
              <a:t>COMPAÑÍA: 30 FOTOS</a:t>
            </a:r>
            <a:endParaRPr lang="es-EC" dirty="0"/>
          </a:p>
        </p:txBody>
      </p:sp>
    </p:spTree>
    <p:extLst>
      <p:ext uri="{BB962C8B-B14F-4D97-AF65-F5344CB8AC3E}">
        <p14:creationId xmlns:p14="http://schemas.microsoft.com/office/powerpoint/2010/main" val="14664813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t>c. Trazado de los puntos homólogos</a:t>
            </a:r>
            <a:endParaRPr lang="es-EC" dirty="0"/>
          </a:p>
        </p:txBody>
      </p:sp>
      <p:sp>
        <p:nvSpPr>
          <p:cNvPr id="3" name="2 Marcador de contenido"/>
          <p:cNvSpPr>
            <a:spLocks noGrp="1"/>
          </p:cNvSpPr>
          <p:nvPr>
            <p:ph idx="1"/>
          </p:nvPr>
        </p:nvSpPr>
        <p:spPr/>
        <p:txBody>
          <a:bodyPr/>
          <a:lstStyle/>
          <a:p>
            <a:r>
              <a:rPr lang="es-EC" dirty="0" smtClean="0"/>
              <a:t>MAMPARA: 9 COMBINACIONES DE FOTOSLEON: 3 COMBINACIONES FOTOS ESPALDA        3 COMBINACIONES FOTOS FRONTAL        3 COMBINACIONES FOTOS LATERAL COMPAÑÍA: 15 COMBINACIONES  FOTOS</a:t>
            </a:r>
            <a:endParaRPr lang="es-EC" dirty="0"/>
          </a:p>
        </p:txBody>
      </p:sp>
    </p:spTree>
    <p:extLst>
      <p:ext uri="{BB962C8B-B14F-4D97-AF65-F5344CB8AC3E}">
        <p14:creationId xmlns:p14="http://schemas.microsoft.com/office/powerpoint/2010/main" val="39989799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Combinaciones </a:t>
            </a:r>
            <a:endParaRPr lang="es-EC" dirty="0"/>
          </a:p>
        </p:txBody>
      </p:sp>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1268760"/>
            <a:ext cx="4824536" cy="2086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712" y="3789040"/>
            <a:ext cx="4333503" cy="2568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96538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t>d. Ingreso de puntos </a:t>
            </a:r>
            <a:r>
              <a:rPr lang="es-EC" dirty="0" err="1" smtClean="0"/>
              <a:t>georeferenciados</a:t>
            </a:r>
            <a:endParaRPr lang="es-EC" dirty="0"/>
          </a:p>
        </p:txBody>
      </p:sp>
      <p:pic>
        <p:nvPicPr>
          <p:cNvPr id="25602" name="Picture 2" descr="C:\Users\EDIRO\Documents\TESIS CAPITULOS CORREGIDOS\IMAGENES PARA LA PRESENTACIÓN\PUNTOS COMPAN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484784"/>
            <a:ext cx="7209933" cy="381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2914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t>e. Creación de superficie y modelamiento 3d</a:t>
            </a:r>
            <a:endParaRPr lang="es-EC" dirty="0"/>
          </a:p>
        </p:txBody>
      </p:sp>
      <p:pic>
        <p:nvPicPr>
          <p:cNvPr id="26626" name="Picture 2" descr="C:\Users\EDIRO\Documents\TESIS CAPITULOS CORREGIDOS\COMPANIA\PUNTO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800" y="1762221"/>
            <a:ext cx="4392488" cy="19136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EDIRO\Desktop\PRESENTACION FINAL DEFENSA\COMPANIA NUBE DE PUNTOS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856" y="4365104"/>
            <a:ext cx="4658438" cy="2304256"/>
          </a:xfrm>
          <a:prstGeom prst="rect">
            <a:avLst/>
          </a:prstGeom>
          <a:noFill/>
          <a:extLst>
            <a:ext uri="{909E8E84-426E-40DD-AFC4-6F175D3DCCD1}">
              <a14:hiddenFill xmlns:a14="http://schemas.microsoft.com/office/drawing/2010/main">
                <a:solidFill>
                  <a:srgbClr val="FFFFFF"/>
                </a:solidFill>
              </a14:hiddenFill>
            </a:ext>
          </a:extLst>
        </p:spPr>
      </p:pic>
      <p:sp>
        <p:nvSpPr>
          <p:cNvPr id="4" name="3 Flecha curvada hacia la derecha"/>
          <p:cNvSpPr/>
          <p:nvPr/>
        </p:nvSpPr>
        <p:spPr>
          <a:xfrm>
            <a:off x="467544" y="3068960"/>
            <a:ext cx="1944216" cy="283889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18460267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EDIRO\Documents\TESIS CAPITULOS CORREGIDOS\MAMPAR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021" y="774960"/>
            <a:ext cx="3888432" cy="3690714"/>
          </a:xfrm>
          <a:prstGeom prst="rect">
            <a:avLst/>
          </a:prstGeom>
          <a:noFill/>
          <a:extLst>
            <a:ext uri="{909E8E84-426E-40DD-AFC4-6F175D3DCCD1}">
              <a14:hiddenFill xmlns:a14="http://schemas.microsoft.com/office/drawing/2010/main">
                <a:solidFill>
                  <a:srgbClr val="FFFFFF"/>
                </a:solidFill>
              </a14:hiddenFill>
            </a:ext>
          </a:extLst>
        </p:spPr>
      </p:pic>
      <p:pic>
        <p:nvPicPr>
          <p:cNvPr id="27651" name="Picture 3" descr="C:\Users\EDIRO\Documents\TESIS CAPITULOS CORREGIDOS\MAMPAR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908720"/>
            <a:ext cx="3663811" cy="3528392"/>
          </a:xfrm>
          <a:prstGeom prst="rect">
            <a:avLst/>
          </a:prstGeom>
          <a:noFill/>
          <a:extLst>
            <a:ext uri="{909E8E84-426E-40DD-AFC4-6F175D3DCCD1}">
              <a14:hiddenFill xmlns:a14="http://schemas.microsoft.com/office/drawing/2010/main">
                <a:solidFill>
                  <a:srgbClr val="FFFFFF"/>
                </a:solidFill>
              </a14:hiddenFill>
            </a:ext>
          </a:extLst>
        </p:spPr>
      </p:pic>
      <p:sp>
        <p:nvSpPr>
          <p:cNvPr id="3" name="2 Flecha derecha"/>
          <p:cNvSpPr/>
          <p:nvPr/>
        </p:nvSpPr>
        <p:spPr>
          <a:xfrm>
            <a:off x="4139952" y="2204864"/>
            <a:ext cx="1008112" cy="792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4926047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EDIRO\Documents\TESIS CAPITULOS CORREGIDOS\LEON A3\nube de punto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493" y="908720"/>
            <a:ext cx="2364980" cy="1802039"/>
          </a:xfrm>
          <a:prstGeom prst="rect">
            <a:avLst/>
          </a:prstGeom>
          <a:noFill/>
          <a:extLst>
            <a:ext uri="{909E8E84-426E-40DD-AFC4-6F175D3DCCD1}">
              <a14:hiddenFill xmlns:a14="http://schemas.microsoft.com/office/drawing/2010/main">
                <a:solidFill>
                  <a:srgbClr val="FFFFFF"/>
                </a:solidFill>
              </a14:hiddenFill>
            </a:ext>
          </a:extLst>
        </p:spPr>
      </p:pic>
      <p:pic>
        <p:nvPicPr>
          <p:cNvPr id="28675" name="Picture 3" descr="C:\Users\EDIRO\Documents\TESIS CAPITULOS CORREGIDOS\LEON A3\nube fren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640859"/>
            <a:ext cx="1800200" cy="2337760"/>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C:\Users\EDIRO\Documents\TESIS CAPITULOS CORREGIDOS\LEON A3\IMAGEN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3872048"/>
            <a:ext cx="2553840" cy="2070681"/>
          </a:xfrm>
          <a:prstGeom prst="rect">
            <a:avLst/>
          </a:prstGeom>
          <a:noFill/>
          <a:extLst>
            <a:ext uri="{909E8E84-426E-40DD-AFC4-6F175D3DCCD1}">
              <a14:hiddenFill xmlns:a14="http://schemas.microsoft.com/office/drawing/2010/main">
                <a:solidFill>
                  <a:srgbClr val="FFFFFF"/>
                </a:solidFill>
              </a14:hiddenFill>
            </a:ext>
          </a:extLst>
        </p:spPr>
      </p:pic>
      <p:pic>
        <p:nvPicPr>
          <p:cNvPr id="28677" name="Picture 5" descr="C:\Users\EDIRO\Documents\TESIS CAPITULOS CORREGIDOS\LEON A3\IMAGEN 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45124" y="4178086"/>
            <a:ext cx="2559105" cy="1854963"/>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C:\Users\EDIRO\Documents\TESIS CAPITULOS CORREGIDOS\LEON A3\IMAGEN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76256" y="4198436"/>
            <a:ext cx="1800200" cy="1744293"/>
          </a:xfrm>
          <a:prstGeom prst="rect">
            <a:avLst/>
          </a:prstGeom>
          <a:noFill/>
          <a:extLst>
            <a:ext uri="{909E8E84-426E-40DD-AFC4-6F175D3DCCD1}">
              <a14:hiddenFill xmlns:a14="http://schemas.microsoft.com/office/drawing/2010/main">
                <a:solidFill>
                  <a:srgbClr val="FFFFFF"/>
                </a:solidFill>
              </a14:hiddenFill>
            </a:ext>
          </a:extLst>
        </p:spPr>
      </p:pic>
      <p:pic>
        <p:nvPicPr>
          <p:cNvPr id="28679" name="Picture 7" descr="C:\Users\EDIRO\Documents\TESIS CAPITULOS CORREGIDOS\LEON A3\nube espald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44556" y="908720"/>
            <a:ext cx="2160240" cy="1747831"/>
          </a:xfrm>
          <a:prstGeom prst="rect">
            <a:avLst/>
          </a:prstGeom>
          <a:noFill/>
          <a:extLst>
            <a:ext uri="{909E8E84-426E-40DD-AFC4-6F175D3DCCD1}">
              <a14:hiddenFill xmlns:a14="http://schemas.microsoft.com/office/drawing/2010/main">
                <a:solidFill>
                  <a:srgbClr val="FFFFFF"/>
                </a:solidFill>
              </a14:hiddenFill>
            </a:ext>
          </a:extLst>
        </p:spPr>
      </p:pic>
      <p:sp>
        <p:nvSpPr>
          <p:cNvPr id="4" name="3 Flecha abajo"/>
          <p:cNvSpPr/>
          <p:nvPr/>
        </p:nvSpPr>
        <p:spPr>
          <a:xfrm>
            <a:off x="1691680" y="2710759"/>
            <a:ext cx="648072" cy="10062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Flecha abajo"/>
          <p:cNvSpPr/>
          <p:nvPr/>
        </p:nvSpPr>
        <p:spPr>
          <a:xfrm>
            <a:off x="4716016" y="2963761"/>
            <a:ext cx="648072" cy="10062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11 Flecha abajo"/>
          <p:cNvSpPr/>
          <p:nvPr/>
        </p:nvSpPr>
        <p:spPr>
          <a:xfrm>
            <a:off x="7452320" y="3192163"/>
            <a:ext cx="648072" cy="10062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7078931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t>FACHADA DE LA COMPAÑÍA DE JESÚS  </a:t>
            </a:r>
            <a:endParaRPr lang="es-EC" dirty="0"/>
          </a:p>
        </p:txBody>
      </p:sp>
      <p:pic>
        <p:nvPicPr>
          <p:cNvPr id="29698" name="Picture 2" descr="C:\Users\EDIRO\Desktop\A3\NUBE PUNTOS COMPAÑIA PMS 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473302"/>
            <a:ext cx="5112568" cy="2148701"/>
          </a:xfrm>
          <a:prstGeom prst="rect">
            <a:avLst/>
          </a:prstGeom>
          <a:noFill/>
          <a:extLst>
            <a:ext uri="{909E8E84-426E-40DD-AFC4-6F175D3DCCD1}">
              <a14:hiddenFill xmlns:a14="http://schemas.microsoft.com/office/drawing/2010/main">
                <a:solidFill>
                  <a:srgbClr val="FFFFFF"/>
                </a:solidFill>
              </a14:hiddenFill>
            </a:ext>
          </a:extLst>
        </p:spPr>
      </p:pic>
      <p:pic>
        <p:nvPicPr>
          <p:cNvPr id="29699" name="Picture 3" descr="C:\Users\EDIRO\Desktop\A3\puntos compani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4149080"/>
            <a:ext cx="3942826" cy="2327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1023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PRUEBA DE HIPÓTESIS </a:t>
            </a:r>
            <a:endParaRPr lang="es-EC"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976438"/>
            <a:ext cx="7200900" cy="290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65151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sz="2000" dirty="0" smtClean="0"/>
              <a:t>DISTANCIAS RECOPILADAS EN CAMPO Y COMPARADAS EN LOS SOFTWARE DE MODELACIÓN </a:t>
            </a:r>
            <a:endParaRPr lang="es-EC" sz="2000" dirty="0"/>
          </a:p>
        </p:txBody>
      </p:sp>
      <p:sp>
        <p:nvSpPr>
          <p:cNvPr id="3" name="2 Marcador de contenido"/>
          <p:cNvSpPr>
            <a:spLocks noGrp="1"/>
          </p:cNvSpPr>
          <p:nvPr>
            <p:ph idx="1"/>
          </p:nvPr>
        </p:nvSpPr>
        <p:spPr/>
        <p:txBody>
          <a:bodyPr>
            <a:normAutofit/>
          </a:bodyPr>
          <a:lstStyle/>
          <a:p>
            <a:r>
              <a:rPr lang="es-EC" sz="1600" dirty="0" smtClean="0"/>
              <a:t>COMPAÑÍA DE JESÚS </a:t>
            </a:r>
            <a:endParaRPr lang="es-EC" sz="1600" dirty="0"/>
          </a:p>
        </p:txBody>
      </p:sp>
      <p:pic>
        <p:nvPicPr>
          <p:cNvPr id="30723" name="Picture 3" descr="C:\Users\EDIRO\Documents\TESIS CAPITULOS CORREGIDOS\IMAGENES PARA LA PRESENTACIÓN\MEDIDA COMPA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4354193"/>
            <a:ext cx="4528801" cy="2083120"/>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C:\Users\EDIRO\Documents\TESIS CAPITULOS CORREGIDOS\IMAGENES PARA LA PRESENTACIÓN\MEDIDA COMPA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2060848"/>
            <a:ext cx="4464496" cy="2090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110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t>DEFINICIÓN DEL PROBLEMA</a:t>
            </a:r>
            <a:endParaRPr lang="es-EC" dirty="0"/>
          </a:p>
        </p:txBody>
      </p:sp>
      <p:sp>
        <p:nvSpPr>
          <p:cNvPr id="3" name="2 Marcador de contenido"/>
          <p:cNvSpPr>
            <a:spLocks noGrp="1"/>
          </p:cNvSpPr>
          <p:nvPr>
            <p:ph idx="1"/>
          </p:nvPr>
        </p:nvSpPr>
        <p:spPr/>
        <p:txBody>
          <a:bodyPr/>
          <a:lstStyle/>
          <a:p>
            <a:r>
              <a:rPr lang="es-EC" dirty="0" smtClean="0"/>
              <a:t>En los años presentes muchos de los proyecto se han enfocando a la restitución de sitos históricos. Con las nuevas tecnologías ha sido posible realizarlos, la adquisición de instrumentación que permitan desarrollar información tridimensional mediante sistemas láser han sido de costos elevados pero de grandes prestaciones, como también permiten ganar  tiempo y espacio.</a:t>
            </a:r>
            <a:endParaRPr lang="es-EC" dirty="0"/>
          </a:p>
        </p:txBody>
      </p:sp>
    </p:spTree>
    <p:extLst>
      <p:ext uri="{BB962C8B-B14F-4D97-AF65-F5344CB8AC3E}">
        <p14:creationId xmlns:p14="http://schemas.microsoft.com/office/powerpoint/2010/main" val="30148698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980728"/>
            <a:ext cx="853440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41286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descr="C:\Users\EDIRO\Documents\TESIS CAPITULOS CORREGIDOS\PHOTO VRS FLEXO\COMPAÑIA 95\Resumen para D2-D1 (c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290" y="4201183"/>
            <a:ext cx="3502150" cy="2367447"/>
          </a:xfrm>
          <a:prstGeom prst="rect">
            <a:avLst/>
          </a:prstGeom>
          <a:noFill/>
          <a:extLst>
            <a:ext uri="{909E8E84-426E-40DD-AFC4-6F175D3DCCD1}">
              <a14:hiddenFill xmlns:a14="http://schemas.microsoft.com/office/drawing/2010/main">
                <a:solidFill>
                  <a:srgbClr val="FFFFFF"/>
                </a:solidFill>
              </a14:hiddenFill>
            </a:ext>
          </a:extLst>
        </p:spPr>
      </p:pic>
      <p:pic>
        <p:nvPicPr>
          <p:cNvPr id="33802" name="Picture 10" descr="C:\Users\EDIRO\Documents\TESIS CAPITULOS CORREGIDOS\PHOTO VRS FLEXO\COMPAÑIA 95\Gráfica de distribució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248" y="1484784"/>
            <a:ext cx="3487192" cy="2357336"/>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45660" y="260648"/>
            <a:ext cx="4634923" cy="369332"/>
          </a:xfrm>
          <a:prstGeom prst="rect">
            <a:avLst/>
          </a:prstGeom>
        </p:spPr>
        <p:txBody>
          <a:bodyPr wrap="none">
            <a:spAutoFit/>
          </a:bodyPr>
          <a:lstStyle/>
          <a:p>
            <a:r>
              <a:rPr lang="es-EC" dirty="0" smtClean="0"/>
              <a:t>Pruebas estadísticas calculadas con MINITAB 15</a:t>
            </a:r>
            <a:endParaRPr lang="es-EC" dirty="0"/>
          </a:p>
        </p:txBody>
      </p:sp>
      <p:pic>
        <p:nvPicPr>
          <p:cNvPr id="3380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1411794"/>
            <a:ext cx="3636912" cy="2430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13 Rectángulo"/>
          <p:cNvSpPr/>
          <p:nvPr/>
        </p:nvSpPr>
        <p:spPr>
          <a:xfrm>
            <a:off x="707981" y="856174"/>
            <a:ext cx="2794419" cy="369332"/>
          </a:xfrm>
          <a:prstGeom prst="rect">
            <a:avLst/>
          </a:prstGeom>
        </p:spPr>
        <p:txBody>
          <a:bodyPr wrap="none">
            <a:spAutoFit/>
          </a:bodyPr>
          <a:lstStyle/>
          <a:p>
            <a:r>
              <a:rPr lang="es-EC" dirty="0" smtClean="0"/>
              <a:t>PHOTOMODELER SCANNER </a:t>
            </a:r>
            <a:endParaRPr lang="es-EC" dirty="0"/>
          </a:p>
        </p:txBody>
      </p:sp>
      <p:sp>
        <p:nvSpPr>
          <p:cNvPr id="15" name="14 Rectángulo"/>
          <p:cNvSpPr/>
          <p:nvPr/>
        </p:nvSpPr>
        <p:spPr>
          <a:xfrm>
            <a:off x="5292080" y="844022"/>
            <a:ext cx="1670009" cy="369332"/>
          </a:xfrm>
          <a:prstGeom prst="rect">
            <a:avLst/>
          </a:prstGeom>
        </p:spPr>
        <p:txBody>
          <a:bodyPr wrap="none">
            <a:spAutoFit/>
          </a:bodyPr>
          <a:lstStyle/>
          <a:p>
            <a:r>
              <a:rPr lang="es-EC" dirty="0" smtClean="0"/>
              <a:t>ESCÁNER LÁSER</a:t>
            </a:r>
            <a:endParaRPr lang="es-EC" dirty="0"/>
          </a:p>
        </p:txBody>
      </p:sp>
      <p:pic>
        <p:nvPicPr>
          <p:cNvPr id="33804"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064" y="4252911"/>
            <a:ext cx="3636912" cy="2427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Flecha a la derecha con muesca"/>
          <p:cNvSpPr/>
          <p:nvPr/>
        </p:nvSpPr>
        <p:spPr>
          <a:xfrm>
            <a:off x="4355976" y="2348880"/>
            <a:ext cx="648072" cy="504056"/>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17 Flecha a la derecha con muesca"/>
          <p:cNvSpPr/>
          <p:nvPr/>
        </p:nvSpPr>
        <p:spPr>
          <a:xfrm>
            <a:off x="4375774" y="4962598"/>
            <a:ext cx="648072" cy="504056"/>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3024920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t>MAMPARA DEL SAGRARIO </a:t>
            </a:r>
            <a:endParaRPr lang="es-EC" dirty="0"/>
          </a:p>
        </p:txBody>
      </p:sp>
      <p:pic>
        <p:nvPicPr>
          <p:cNvPr id="34819" name="Picture 3" descr="C:\Users\EDIRO\Desktop\A3\puntos mampa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9" y="2492896"/>
            <a:ext cx="3384376" cy="3246848"/>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C:\Users\EDIRO\Desktop\A3\MAMPARA IDEAL 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9452" y="2420888"/>
            <a:ext cx="3182646" cy="3064416"/>
          </a:xfrm>
          <a:prstGeom prst="rect">
            <a:avLst/>
          </a:prstGeom>
          <a:noFill/>
          <a:extLst>
            <a:ext uri="{909E8E84-426E-40DD-AFC4-6F175D3DCCD1}">
              <a14:hiddenFill xmlns:a14="http://schemas.microsoft.com/office/drawing/2010/main">
                <a:solidFill>
                  <a:srgbClr val="FFFFFF"/>
                </a:solidFill>
              </a14:hiddenFill>
            </a:ext>
          </a:extLst>
        </p:spPr>
      </p:pic>
      <p:sp>
        <p:nvSpPr>
          <p:cNvPr id="4" name="3 Flecha izquierda y derecha"/>
          <p:cNvSpPr/>
          <p:nvPr/>
        </p:nvSpPr>
        <p:spPr>
          <a:xfrm>
            <a:off x="4412952" y="3429000"/>
            <a:ext cx="1296144" cy="83133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5798638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PRUEBA DE HIPÓTESIS </a:t>
            </a:r>
            <a:endParaRPr lang="es-EC"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780928"/>
            <a:ext cx="7195964" cy="2991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23145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sz="2000" dirty="0" smtClean="0"/>
              <a:t>DISTANCIAS RECOPILADAS EN CAMPO Y COMPARADAS EN LOS SOFTWARE DE MODELACIÓN </a:t>
            </a:r>
            <a:endParaRPr lang="es-EC" sz="2000" dirty="0"/>
          </a:p>
        </p:txBody>
      </p:sp>
      <p:pic>
        <p:nvPicPr>
          <p:cNvPr id="36866" name="Picture 2" descr="C:\Users\EDIRO\Documents\TESIS CAPITULOS CORREGIDOS\IMAGENES PARA LA PRESENTACIÓN\MAMPARA\MEDIDA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4005064"/>
            <a:ext cx="3125566" cy="1527139"/>
          </a:xfrm>
          <a:prstGeom prst="rect">
            <a:avLst/>
          </a:prstGeom>
          <a:noFill/>
          <a:extLst>
            <a:ext uri="{909E8E84-426E-40DD-AFC4-6F175D3DCCD1}">
              <a14:hiddenFill xmlns:a14="http://schemas.microsoft.com/office/drawing/2010/main">
                <a:solidFill>
                  <a:srgbClr val="FFFFFF"/>
                </a:solidFill>
              </a14:hiddenFill>
            </a:ext>
          </a:extLst>
        </p:spPr>
      </p:pic>
      <p:pic>
        <p:nvPicPr>
          <p:cNvPr id="36867" name="Picture 3" descr="C:\Users\EDIRO\Documents\TESIS CAPITULOS CORREGIDOS\IMAGENES PARA LA PRESENTACIÓN\MAMPARA\MEDIDA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1628800"/>
            <a:ext cx="3299988" cy="1639156"/>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C:\Users\EDIRO\Documents\TESIS CAPITULOS CORREGIDOS\IMAGENES PARA LA PRESENTACIÓN\MAMPARA\MEDIDA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8839" y="4624617"/>
            <a:ext cx="2342417" cy="142974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923584" y="1916832"/>
            <a:ext cx="1920847" cy="369332"/>
          </a:xfrm>
          <a:prstGeom prst="rect">
            <a:avLst/>
          </a:prstGeom>
        </p:spPr>
        <p:txBody>
          <a:bodyPr wrap="none">
            <a:spAutoFit/>
          </a:bodyPr>
          <a:lstStyle/>
          <a:p>
            <a:r>
              <a:rPr lang="es-EC" dirty="0" smtClean="0"/>
              <a:t>LATERAL DERECHA</a:t>
            </a:r>
            <a:endParaRPr lang="es-EC" dirty="0"/>
          </a:p>
        </p:txBody>
      </p:sp>
      <p:sp>
        <p:nvSpPr>
          <p:cNvPr id="8" name="7 Rectángulo"/>
          <p:cNvSpPr/>
          <p:nvPr/>
        </p:nvSpPr>
        <p:spPr>
          <a:xfrm>
            <a:off x="2206725" y="5869699"/>
            <a:ext cx="1725152" cy="369332"/>
          </a:xfrm>
          <a:prstGeom prst="rect">
            <a:avLst/>
          </a:prstGeom>
        </p:spPr>
        <p:txBody>
          <a:bodyPr wrap="none">
            <a:spAutoFit/>
          </a:bodyPr>
          <a:lstStyle/>
          <a:p>
            <a:r>
              <a:rPr lang="es-EC" dirty="0" smtClean="0"/>
              <a:t>PARTE CENTRAL </a:t>
            </a:r>
            <a:endParaRPr lang="es-EC" dirty="0"/>
          </a:p>
        </p:txBody>
      </p:sp>
      <p:sp>
        <p:nvSpPr>
          <p:cNvPr id="9" name="8 Rectángulo"/>
          <p:cNvSpPr/>
          <p:nvPr/>
        </p:nvSpPr>
        <p:spPr>
          <a:xfrm>
            <a:off x="6121938" y="3903006"/>
            <a:ext cx="2116220" cy="369332"/>
          </a:xfrm>
          <a:prstGeom prst="rect">
            <a:avLst/>
          </a:prstGeom>
        </p:spPr>
        <p:txBody>
          <a:bodyPr wrap="none">
            <a:spAutoFit/>
          </a:bodyPr>
          <a:lstStyle/>
          <a:p>
            <a:r>
              <a:rPr lang="es-EC" dirty="0" smtClean="0"/>
              <a:t>LATERAL IZQUIERDA </a:t>
            </a:r>
            <a:endParaRPr lang="es-EC" dirty="0"/>
          </a:p>
        </p:txBody>
      </p:sp>
      <p:sp>
        <p:nvSpPr>
          <p:cNvPr id="5" name="4 Flecha a la derecha con muesca"/>
          <p:cNvSpPr/>
          <p:nvPr/>
        </p:nvSpPr>
        <p:spPr>
          <a:xfrm>
            <a:off x="4211960" y="1988840"/>
            <a:ext cx="576064" cy="29732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5 Flecha abajo"/>
          <p:cNvSpPr/>
          <p:nvPr/>
        </p:nvSpPr>
        <p:spPr>
          <a:xfrm>
            <a:off x="2894423" y="5532203"/>
            <a:ext cx="309425" cy="3374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6 Flecha arriba"/>
          <p:cNvSpPr/>
          <p:nvPr/>
        </p:nvSpPr>
        <p:spPr>
          <a:xfrm>
            <a:off x="6948264" y="4272338"/>
            <a:ext cx="231784" cy="35227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2530911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548680"/>
            <a:ext cx="8189611" cy="4359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59559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700808"/>
            <a:ext cx="2994696" cy="2016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700808"/>
            <a:ext cx="3168352" cy="2122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4437111"/>
            <a:ext cx="3248092" cy="2173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15044" y="4437111"/>
            <a:ext cx="3024336" cy="1980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Rectángulo"/>
          <p:cNvSpPr/>
          <p:nvPr/>
        </p:nvSpPr>
        <p:spPr>
          <a:xfrm>
            <a:off x="2195736" y="276747"/>
            <a:ext cx="4634923" cy="369332"/>
          </a:xfrm>
          <a:prstGeom prst="rect">
            <a:avLst/>
          </a:prstGeom>
        </p:spPr>
        <p:txBody>
          <a:bodyPr wrap="none">
            <a:spAutoFit/>
          </a:bodyPr>
          <a:lstStyle/>
          <a:p>
            <a:r>
              <a:rPr lang="es-EC" dirty="0" smtClean="0"/>
              <a:t>Pruebas estadísticas calculadas con MINITAB 15</a:t>
            </a:r>
            <a:endParaRPr lang="es-EC" dirty="0"/>
          </a:p>
        </p:txBody>
      </p:sp>
      <p:sp>
        <p:nvSpPr>
          <p:cNvPr id="9" name="8 Rectángulo"/>
          <p:cNvSpPr/>
          <p:nvPr/>
        </p:nvSpPr>
        <p:spPr>
          <a:xfrm>
            <a:off x="827584" y="856174"/>
            <a:ext cx="2794419" cy="369332"/>
          </a:xfrm>
          <a:prstGeom prst="rect">
            <a:avLst/>
          </a:prstGeom>
        </p:spPr>
        <p:txBody>
          <a:bodyPr wrap="none">
            <a:spAutoFit/>
          </a:bodyPr>
          <a:lstStyle/>
          <a:p>
            <a:r>
              <a:rPr lang="es-EC" dirty="0" smtClean="0"/>
              <a:t>PHOTOMODELER SCANNER </a:t>
            </a:r>
            <a:endParaRPr lang="es-EC" dirty="0"/>
          </a:p>
        </p:txBody>
      </p:sp>
      <p:sp>
        <p:nvSpPr>
          <p:cNvPr id="10" name="9 Rectángulo"/>
          <p:cNvSpPr/>
          <p:nvPr/>
        </p:nvSpPr>
        <p:spPr>
          <a:xfrm>
            <a:off x="5753219" y="856174"/>
            <a:ext cx="1670009" cy="369332"/>
          </a:xfrm>
          <a:prstGeom prst="rect">
            <a:avLst/>
          </a:prstGeom>
        </p:spPr>
        <p:txBody>
          <a:bodyPr wrap="none">
            <a:spAutoFit/>
          </a:bodyPr>
          <a:lstStyle/>
          <a:p>
            <a:r>
              <a:rPr lang="es-EC" dirty="0" smtClean="0"/>
              <a:t>ESCÁNER LÁSER</a:t>
            </a:r>
            <a:endParaRPr lang="es-EC" dirty="0"/>
          </a:p>
        </p:txBody>
      </p:sp>
      <p:sp>
        <p:nvSpPr>
          <p:cNvPr id="4" name="3 Flecha izquierda y derecha"/>
          <p:cNvSpPr/>
          <p:nvPr/>
        </p:nvSpPr>
        <p:spPr>
          <a:xfrm>
            <a:off x="3923928" y="2492896"/>
            <a:ext cx="1080120" cy="50405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11 Flecha izquierda y derecha"/>
          <p:cNvSpPr/>
          <p:nvPr/>
        </p:nvSpPr>
        <p:spPr>
          <a:xfrm>
            <a:off x="3973137" y="5175458"/>
            <a:ext cx="1080120" cy="50405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4 Flecha abajo"/>
          <p:cNvSpPr/>
          <p:nvPr/>
        </p:nvSpPr>
        <p:spPr>
          <a:xfrm>
            <a:off x="2051720" y="1225506"/>
            <a:ext cx="273212" cy="4032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13 Flecha abajo"/>
          <p:cNvSpPr/>
          <p:nvPr/>
        </p:nvSpPr>
        <p:spPr>
          <a:xfrm>
            <a:off x="6527212" y="1225506"/>
            <a:ext cx="273212" cy="4032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0300984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sz="3200" dirty="0" smtClean="0"/>
              <a:t>PARTE INFERIOR DEL MOMUMENTO A LA LIBERTAD “LEÓN “</a:t>
            </a:r>
            <a:endParaRPr lang="es-EC" sz="3200" dirty="0"/>
          </a:p>
        </p:txBody>
      </p:sp>
      <p:pic>
        <p:nvPicPr>
          <p:cNvPr id="4" name="Picture 3" descr="C:\Users\EDIRO\Documents\TESIS CAPITULOS CORREGIDOS\LEON A3\nube fren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1865" y="1844824"/>
            <a:ext cx="1800200" cy="23377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EDIRO\Documents\TESIS CAPITULOS CORREGIDOS\LEON A3\IMAGEN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1844824"/>
            <a:ext cx="2452427" cy="2376264"/>
          </a:xfrm>
          <a:prstGeom prst="rect">
            <a:avLst/>
          </a:prstGeom>
          <a:noFill/>
          <a:extLst>
            <a:ext uri="{909E8E84-426E-40DD-AFC4-6F175D3DCCD1}">
              <a14:hiddenFill xmlns:a14="http://schemas.microsoft.com/office/drawing/2010/main">
                <a:solidFill>
                  <a:srgbClr val="FFFFFF"/>
                </a:solidFill>
              </a14:hiddenFill>
            </a:ext>
          </a:extLst>
        </p:spPr>
      </p:pic>
      <p:sp>
        <p:nvSpPr>
          <p:cNvPr id="6" name="5 Flecha izquierda y derecha"/>
          <p:cNvSpPr/>
          <p:nvPr/>
        </p:nvSpPr>
        <p:spPr>
          <a:xfrm>
            <a:off x="3635896" y="2852936"/>
            <a:ext cx="1944216" cy="86409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8587186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712" y="548680"/>
            <a:ext cx="7648575" cy="546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34342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sz="2000" dirty="0" smtClean="0"/>
              <a:t>DISTANCIAS RECOPILADAS EN CAMPO Y COMPARADAS EN LOS SOFTWARE DE MODELACIÓN </a:t>
            </a:r>
            <a:endParaRPr lang="es-EC" sz="2000" dirty="0"/>
          </a:p>
        </p:txBody>
      </p:sp>
      <p:sp>
        <p:nvSpPr>
          <p:cNvPr id="3" name="2 Marcador de contenido"/>
          <p:cNvSpPr>
            <a:spLocks noGrp="1"/>
          </p:cNvSpPr>
          <p:nvPr>
            <p:ph idx="1"/>
          </p:nvPr>
        </p:nvSpPr>
        <p:spPr/>
        <p:txBody>
          <a:bodyPr>
            <a:normAutofit/>
          </a:bodyPr>
          <a:lstStyle/>
          <a:p>
            <a:r>
              <a:rPr lang="es-EC" sz="1600" dirty="0" smtClean="0"/>
              <a:t>LEÓN</a:t>
            </a:r>
            <a:endParaRPr lang="es-EC" sz="1600" dirty="0"/>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1" y="2204864"/>
            <a:ext cx="6970737" cy="4131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3831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JUSTIFICACIÓN</a:t>
            </a:r>
            <a:endParaRPr lang="es-EC" dirty="0"/>
          </a:p>
        </p:txBody>
      </p:sp>
      <p:sp>
        <p:nvSpPr>
          <p:cNvPr id="3" name="2 Marcador de contenido"/>
          <p:cNvSpPr>
            <a:spLocks noGrp="1"/>
          </p:cNvSpPr>
          <p:nvPr>
            <p:ph idx="1"/>
          </p:nvPr>
        </p:nvSpPr>
        <p:spPr/>
        <p:txBody>
          <a:bodyPr/>
          <a:lstStyle/>
          <a:p>
            <a:r>
              <a:rPr lang="es-EC" dirty="0" smtClean="0"/>
              <a:t>En vista de la necesidad de obtener información actualizada de los monumentos históricos, del requerimiento y esfuerzo para la preservación y construcción de dichos recursos, el Estado invierte recursos económicos para la conservación del patrimonio, que son considerados como testimonios necesarios de épocas pasadas. </a:t>
            </a:r>
            <a:endParaRPr lang="es-EC" dirty="0"/>
          </a:p>
        </p:txBody>
      </p:sp>
    </p:spTree>
    <p:extLst>
      <p:ext uri="{BB962C8B-B14F-4D97-AF65-F5344CB8AC3E}">
        <p14:creationId xmlns:p14="http://schemas.microsoft.com/office/powerpoint/2010/main" val="13134413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PRUEBA DE HIPÓTESIS</a:t>
            </a:r>
            <a:endParaRPr lang="es-EC" dirty="0"/>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287" y="1916832"/>
            <a:ext cx="889635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55095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86249" y="476672"/>
            <a:ext cx="3240360" cy="2161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3356992"/>
            <a:ext cx="3493194" cy="2335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21756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773324" y="4077072"/>
            <a:ext cx="7704856" cy="1152128"/>
          </a:xfrm>
        </p:spPr>
        <p:txBody>
          <a:bodyPr>
            <a:normAutofit/>
          </a:bodyPr>
          <a:lstStyle/>
          <a:p>
            <a:r>
              <a:rPr lang="es-EC" dirty="0" smtClean="0"/>
              <a:t>El error lineal que presenta cada objeto restituido esta dentro del rango establecido, correspondiente a la escala determinada a la cual se desea trabajar.</a:t>
            </a:r>
            <a:endParaRPr lang="es-EC" dirty="0"/>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052736"/>
            <a:ext cx="8604448"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12586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Conclusiones </a:t>
            </a:r>
            <a:endParaRPr lang="es-EC" dirty="0"/>
          </a:p>
        </p:txBody>
      </p:sp>
      <p:sp>
        <p:nvSpPr>
          <p:cNvPr id="3" name="2 Marcador de contenido"/>
          <p:cNvSpPr>
            <a:spLocks noGrp="1"/>
          </p:cNvSpPr>
          <p:nvPr>
            <p:ph idx="1"/>
          </p:nvPr>
        </p:nvSpPr>
        <p:spPr/>
        <p:txBody>
          <a:bodyPr/>
          <a:lstStyle/>
          <a:p>
            <a:pPr lvl="0"/>
            <a:r>
              <a:rPr lang="es-EC" dirty="0"/>
              <a:t>El promedio del máximo residual de las estructuras restituidas con </a:t>
            </a:r>
            <a:r>
              <a:rPr lang="es-EC" dirty="0" err="1"/>
              <a:t>PhotoModeler</a:t>
            </a:r>
            <a:r>
              <a:rPr lang="es-EC" dirty="0"/>
              <a:t> fueron: en la Fachada de la Compañía  de 0.335 píxel;  de la Mampara de la Iglesia del Sagrario de 0.675 píxel;  y del León de 0.401 píxel,  lo que demuestra que el pinchado de puntos está dentro de los parámetros sugeridos por el software, menor a 1 píxel.</a:t>
            </a:r>
          </a:p>
          <a:p>
            <a:endParaRPr lang="es-EC" dirty="0"/>
          </a:p>
        </p:txBody>
      </p:sp>
    </p:spTree>
    <p:extLst>
      <p:ext uri="{BB962C8B-B14F-4D97-AF65-F5344CB8AC3E}">
        <p14:creationId xmlns:p14="http://schemas.microsoft.com/office/powerpoint/2010/main" val="13240866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980728"/>
            <a:ext cx="8229600" cy="4525963"/>
          </a:xfrm>
        </p:spPr>
        <p:txBody>
          <a:bodyPr/>
          <a:lstStyle/>
          <a:p>
            <a:pPr lvl="0"/>
            <a:r>
              <a:rPr lang="es-EC" dirty="0"/>
              <a:t>Los ajustes de los modelos generados con el </a:t>
            </a:r>
            <a:r>
              <a:rPr lang="es-EC" dirty="0" err="1"/>
              <a:t>PhotoModelr</a:t>
            </a:r>
            <a:r>
              <a:rPr lang="es-EC" dirty="0"/>
              <a:t>  Scanner están dentro del error permisible del software expresado en la matriz de residuales bajo los 3cm. Empleando puntos de control en el Modelo de la Compañía de Jesús  se logró tener un mejor cierre  para la geometría y georeferenciación de la misma.</a:t>
            </a:r>
          </a:p>
          <a:p>
            <a:endParaRPr lang="es-EC" dirty="0"/>
          </a:p>
        </p:txBody>
      </p:sp>
    </p:spTree>
    <p:extLst>
      <p:ext uri="{BB962C8B-B14F-4D97-AF65-F5344CB8AC3E}">
        <p14:creationId xmlns:p14="http://schemas.microsoft.com/office/powerpoint/2010/main" val="40333570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476672"/>
            <a:ext cx="8229600" cy="5328592"/>
          </a:xfrm>
        </p:spPr>
        <p:txBody>
          <a:bodyPr>
            <a:normAutofit/>
          </a:bodyPr>
          <a:lstStyle/>
          <a:p>
            <a:pPr lvl="0"/>
            <a:r>
              <a:rPr lang="es-EC" dirty="0"/>
              <a:t>Para la presentación  del  modelo correspondiente al León el  plano a escala 1:10, se utilizó el restituidor </a:t>
            </a:r>
            <a:r>
              <a:rPr lang="es-EC" dirty="0" err="1"/>
              <a:t>PhotoModeler</a:t>
            </a:r>
            <a:r>
              <a:rPr lang="es-EC" dirty="0"/>
              <a:t> y se exporto la textura a una plataforma GIS  con  soporte en 3D que es el </a:t>
            </a:r>
            <a:r>
              <a:rPr lang="es-EC" dirty="0" err="1"/>
              <a:t>ArcScene</a:t>
            </a:r>
            <a:r>
              <a:rPr lang="es-EC" dirty="0"/>
              <a:t>  para su respectiva  visualización. </a:t>
            </a:r>
            <a:endParaRPr lang="es-EC" dirty="0" smtClean="0"/>
          </a:p>
          <a:p>
            <a:pPr lvl="0"/>
            <a:endParaRPr lang="es-EC" dirty="0"/>
          </a:p>
          <a:p>
            <a:r>
              <a:rPr lang="es-EC" dirty="0"/>
              <a:t>Los modelos generados con el </a:t>
            </a:r>
            <a:r>
              <a:rPr lang="es-EC" dirty="0" err="1"/>
              <a:t>Photomodeler</a:t>
            </a:r>
            <a:r>
              <a:rPr lang="es-EC" dirty="0"/>
              <a:t> Scanner se forja con la nube de puntos que produce el programa al momento de mandar  a </a:t>
            </a:r>
            <a:r>
              <a:rPr lang="es-EC" dirty="0" err="1"/>
              <a:t>texturar</a:t>
            </a:r>
            <a:r>
              <a:rPr lang="es-EC" dirty="0"/>
              <a:t> las respectivas perspectivas de cada modelo.</a:t>
            </a:r>
          </a:p>
        </p:txBody>
      </p:sp>
    </p:spTree>
    <p:extLst>
      <p:ext uri="{BB962C8B-B14F-4D97-AF65-F5344CB8AC3E}">
        <p14:creationId xmlns:p14="http://schemas.microsoft.com/office/powerpoint/2010/main" val="6729211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980728"/>
            <a:ext cx="8229600" cy="4525963"/>
          </a:xfrm>
        </p:spPr>
        <p:txBody>
          <a:bodyPr>
            <a:normAutofit/>
          </a:bodyPr>
          <a:lstStyle/>
          <a:p>
            <a:pPr lvl="0"/>
            <a:r>
              <a:rPr lang="es-EC" dirty="0"/>
              <a:t>La nitidez con la que son tomadas las fotos es un factor  a considerar  porque de ello depende la triangulación que genera el </a:t>
            </a:r>
            <a:r>
              <a:rPr lang="es-EC" dirty="0" err="1"/>
              <a:t>PhotoModeler</a:t>
            </a:r>
            <a:r>
              <a:rPr lang="es-EC" dirty="0"/>
              <a:t> ya que dentro de este software existe un parámetro que controla la nitidez y el detalle de la malla resultante, una menor nitidez arroja como resultado una superficie aislada que captura detalles más grandes, pero descuida los detalles finos. Este ajuste genera un pequeño número de triángulos y se realiza de manera rápida. La nitidez alta resulta una superficie fuerte que captura detalles tanto gruesos como finos.</a:t>
            </a:r>
          </a:p>
          <a:p>
            <a:endParaRPr lang="es-EC" dirty="0"/>
          </a:p>
        </p:txBody>
      </p:sp>
    </p:spTree>
    <p:extLst>
      <p:ext uri="{BB962C8B-B14F-4D97-AF65-F5344CB8AC3E}">
        <p14:creationId xmlns:p14="http://schemas.microsoft.com/office/powerpoint/2010/main" val="41115729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620688"/>
            <a:ext cx="8219256" cy="5505475"/>
          </a:xfrm>
        </p:spPr>
        <p:txBody>
          <a:bodyPr>
            <a:normAutofit/>
          </a:bodyPr>
          <a:lstStyle/>
          <a:p>
            <a:r>
              <a:rPr lang="es-EC" dirty="0"/>
              <a:t> </a:t>
            </a:r>
          </a:p>
          <a:p>
            <a:pPr lvl="0"/>
            <a:r>
              <a:rPr lang="es-EC" dirty="0"/>
              <a:t>La nube de puntos generados por el Escáner Laser  deben ser depurados correctamente quitando aquellos puntos que se encuentran fuera del área del objeto establecido, la triangulación  resultante cumple el criterio de triángulo de </a:t>
            </a:r>
            <a:r>
              <a:rPr lang="es-EC" dirty="0" err="1"/>
              <a:t>Delaunay</a:t>
            </a:r>
            <a:r>
              <a:rPr lang="es-EC" dirty="0"/>
              <a:t>, que afirma que la circunferencia circunscrita de cada triángulo de la red no debe contener ningún vértice de otro triángulo. Si se cumple el criterio de </a:t>
            </a:r>
            <a:r>
              <a:rPr lang="es-EC" dirty="0" err="1"/>
              <a:t>Delaunay</a:t>
            </a:r>
            <a:r>
              <a:rPr lang="es-EC" dirty="0"/>
              <a:t> en todo el TIN, se maximizará el ángulo interior mínimo de todos los triángulos. El resultado es que los triángulos finos y largos se evitan en lo posible. Las aristas de los TIN forman facetas triangulares contiguas y no superpuestas que se pueden utilizar para capturar la posición de entidades lineales que juegan un papel importante en una superficie, como cadenas montañosas o arroyos dentro de los puntos generados y depurados.</a:t>
            </a:r>
          </a:p>
          <a:p>
            <a:endParaRPr lang="es-EC" dirty="0"/>
          </a:p>
        </p:txBody>
      </p:sp>
    </p:spTree>
    <p:extLst>
      <p:ext uri="{BB962C8B-B14F-4D97-AF65-F5344CB8AC3E}">
        <p14:creationId xmlns:p14="http://schemas.microsoft.com/office/powerpoint/2010/main" val="3585421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Recomendaciones </a:t>
            </a:r>
            <a:endParaRPr lang="es-EC" dirty="0"/>
          </a:p>
        </p:txBody>
      </p:sp>
      <p:sp>
        <p:nvSpPr>
          <p:cNvPr id="3" name="2 Marcador de contenido"/>
          <p:cNvSpPr>
            <a:spLocks noGrp="1"/>
          </p:cNvSpPr>
          <p:nvPr>
            <p:ph idx="1"/>
          </p:nvPr>
        </p:nvSpPr>
        <p:spPr/>
        <p:txBody>
          <a:bodyPr>
            <a:normAutofit/>
          </a:bodyPr>
          <a:lstStyle/>
          <a:p>
            <a:pPr lvl="0"/>
            <a:r>
              <a:rPr lang="es-EC" dirty="0"/>
              <a:t>La forma de conseguir restituciones adecuadas es que el arco entre las posiciones extremas de la cámara sea de 90° o algo más. Si a este arco se baja, por ejemplo a 60° o 70°, en la nube de puntos se produce más errores los cuales se torna un poco complicado  eliminarlos, y el proceso de nube de puntos es más lento, esto hace que se produzca cierto ruido, que aparece como una superficie abultadas, en lo que deberían ser superficies aproximadamente planas.</a:t>
            </a:r>
          </a:p>
          <a:p>
            <a:endParaRPr lang="es-EC" dirty="0"/>
          </a:p>
        </p:txBody>
      </p:sp>
    </p:spTree>
    <p:extLst>
      <p:ext uri="{BB962C8B-B14F-4D97-AF65-F5344CB8AC3E}">
        <p14:creationId xmlns:p14="http://schemas.microsoft.com/office/powerpoint/2010/main" val="19765059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836712"/>
            <a:ext cx="8229600" cy="4525963"/>
          </a:xfrm>
        </p:spPr>
        <p:txBody>
          <a:bodyPr/>
          <a:lstStyle/>
          <a:p>
            <a:pPr lvl="0"/>
            <a:r>
              <a:rPr lang="es-EC" dirty="0"/>
              <a:t>Las fotografías deben ser consecutivas es decir que los puntos que se dese restituir deben estar en por lo menos dos fotografías, esto se debe a que las coordenadas </a:t>
            </a:r>
            <a:r>
              <a:rPr lang="es-EC" dirty="0" err="1"/>
              <a:t>x,y,z</a:t>
            </a:r>
            <a:r>
              <a:rPr lang="es-EC" dirty="0"/>
              <a:t> se calculan a partir de la intersección de los rayos de luz de dichos puntos hasta la película, de hecho para tener una mayor precisión es recomendable restituir los puntos en tres o más fotografías</a:t>
            </a:r>
          </a:p>
          <a:p>
            <a:endParaRPr lang="es-EC" dirty="0"/>
          </a:p>
        </p:txBody>
      </p:sp>
    </p:spTree>
    <p:extLst>
      <p:ext uri="{BB962C8B-B14F-4D97-AF65-F5344CB8AC3E}">
        <p14:creationId xmlns:p14="http://schemas.microsoft.com/office/powerpoint/2010/main" val="3380462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OBJETOS DE ESTUDIO </a:t>
            </a:r>
            <a:endParaRPr lang="es-EC" dirty="0"/>
          </a:p>
        </p:txBody>
      </p:sp>
      <p:sp>
        <p:nvSpPr>
          <p:cNvPr id="3" name="2 Marcador de contenido"/>
          <p:cNvSpPr>
            <a:spLocks noGrp="1"/>
          </p:cNvSpPr>
          <p:nvPr>
            <p:ph idx="1"/>
          </p:nvPr>
        </p:nvSpPr>
        <p:spPr/>
        <p:txBody>
          <a:bodyPr/>
          <a:lstStyle/>
          <a:p>
            <a:r>
              <a:rPr lang="es-EC" dirty="0" smtClean="0"/>
              <a:t>FACHADA DE LA IGLESIA DE LA COMPAÑÍA </a:t>
            </a:r>
          </a:p>
          <a:p>
            <a:endParaRPr lang="es-EC" dirty="0"/>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696" y="2564904"/>
            <a:ext cx="5616624" cy="3720102"/>
          </a:xfrm>
          <a:prstGeom prst="rect">
            <a:avLst/>
          </a:prstGeom>
        </p:spPr>
      </p:pic>
    </p:spTree>
    <p:extLst>
      <p:ext uri="{BB962C8B-B14F-4D97-AF65-F5344CB8AC3E}">
        <p14:creationId xmlns:p14="http://schemas.microsoft.com/office/powerpoint/2010/main" val="18011675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980728"/>
            <a:ext cx="8229600" cy="4525963"/>
          </a:xfrm>
        </p:spPr>
        <p:txBody>
          <a:bodyPr/>
          <a:lstStyle/>
          <a:p>
            <a:pPr lvl="0"/>
            <a:r>
              <a:rPr lang="es-EC" dirty="0"/>
              <a:t>Es recomendable en el </a:t>
            </a:r>
            <a:r>
              <a:rPr lang="es-EC" dirty="0" err="1"/>
              <a:t>PhotoModeler</a:t>
            </a:r>
            <a:r>
              <a:rPr lang="es-EC" dirty="0"/>
              <a:t> al momento de pinchar los puntos que el residual RMS sea menor a 1 pixel, para que se pueda generar la nube de puntos, en áreas donde no se genera los puntos es necesario colocar más puntos homólogos para que se dé la triangulación adecuada. </a:t>
            </a:r>
          </a:p>
          <a:p>
            <a:endParaRPr lang="es-EC" dirty="0"/>
          </a:p>
        </p:txBody>
      </p:sp>
    </p:spTree>
    <p:extLst>
      <p:ext uri="{BB962C8B-B14F-4D97-AF65-F5344CB8AC3E}">
        <p14:creationId xmlns:p14="http://schemas.microsoft.com/office/powerpoint/2010/main" val="4087330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1124744"/>
            <a:ext cx="8229600" cy="4525963"/>
          </a:xfrm>
        </p:spPr>
        <p:txBody>
          <a:bodyPr/>
          <a:lstStyle/>
          <a:p>
            <a:pPr lvl="0"/>
            <a:r>
              <a:rPr lang="es-EC" dirty="0"/>
              <a:t>Es recomendable utilizar una computadora que tenga la unidad de procesamiento gráfico o GPU  que es un co</a:t>
            </a:r>
            <a:r>
              <a:rPr lang="es-EC" u="sng" dirty="0">
                <a:hlinkClick r:id="rId2" tooltip="Coprocesador"/>
              </a:rPr>
              <a:t>procesador</a:t>
            </a:r>
            <a:r>
              <a:rPr lang="es-EC" dirty="0"/>
              <a:t> dedicado al procesamiento de gráficos e implementa ciertas operaciones gráficas llamadas primitivas optimizadas para el procesamiento gráfico 3D. Para evitar la pérdida de información al momento de darles texturas reales a los modelos.</a:t>
            </a:r>
          </a:p>
          <a:p>
            <a:endParaRPr lang="es-EC" dirty="0"/>
          </a:p>
        </p:txBody>
      </p:sp>
    </p:spTree>
    <p:extLst>
      <p:ext uri="{BB962C8B-B14F-4D97-AF65-F5344CB8AC3E}">
        <p14:creationId xmlns:p14="http://schemas.microsoft.com/office/powerpoint/2010/main" val="13867515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764704"/>
            <a:ext cx="8229600" cy="4525963"/>
          </a:xfrm>
        </p:spPr>
        <p:txBody>
          <a:bodyPr>
            <a:normAutofit/>
          </a:bodyPr>
          <a:lstStyle/>
          <a:p>
            <a:pPr marL="0" indent="0">
              <a:buNone/>
            </a:pPr>
            <a:endParaRPr lang="es-EC" dirty="0"/>
          </a:p>
          <a:p>
            <a:pPr lvl="0"/>
            <a:r>
              <a:rPr lang="es-EC" dirty="0"/>
              <a:t>La falta de memoria gráfica y de un buen procesador no permite cargar el mayor número de fotografías que se necesitan para la restitución de los modelos en especial si estos modelos cuentan con detalles muy definidos y que necesitan cubrirlos por lo menos con 30 pares de fotos. Como es el caso de la Compañía de Jesús.</a:t>
            </a:r>
          </a:p>
          <a:p>
            <a:endParaRPr lang="es-EC" dirty="0"/>
          </a:p>
          <a:p>
            <a:endParaRPr lang="es-EC" dirty="0"/>
          </a:p>
        </p:txBody>
      </p:sp>
    </p:spTree>
    <p:extLst>
      <p:ext uri="{BB962C8B-B14F-4D97-AF65-F5344CB8AC3E}">
        <p14:creationId xmlns:p14="http://schemas.microsoft.com/office/powerpoint/2010/main" val="7449281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1052736"/>
            <a:ext cx="8229600" cy="4525963"/>
          </a:xfrm>
        </p:spPr>
        <p:txBody>
          <a:bodyPr/>
          <a:lstStyle/>
          <a:p>
            <a:pPr lvl="0"/>
            <a:r>
              <a:rPr lang="es-EC" dirty="0" smtClean="0"/>
              <a:t>Existen obstáculos al momento de la toma de fotografías en especial si se trata de fachadas o monumentos donde son prohibidas las fotos tal es el Caso de la Mampara del Sagrario, que por ser una Iglesia muy visitada resulta difícil realizar la toma adecuada para tratar de cubrir toda la fachada.</a:t>
            </a:r>
          </a:p>
          <a:p>
            <a:pPr marL="0" indent="0">
              <a:buNone/>
            </a:pPr>
            <a:endParaRPr lang="es-EC" dirty="0"/>
          </a:p>
        </p:txBody>
      </p:sp>
    </p:spTree>
    <p:extLst>
      <p:ext uri="{BB962C8B-B14F-4D97-AF65-F5344CB8AC3E}">
        <p14:creationId xmlns:p14="http://schemas.microsoft.com/office/powerpoint/2010/main" val="16529034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59832" y="2708920"/>
            <a:ext cx="4604337" cy="1362075"/>
          </a:xfrm>
        </p:spPr>
        <p:txBody>
          <a:bodyPr/>
          <a:lstStyle/>
          <a:p>
            <a:r>
              <a:rPr lang="es-EC" dirty="0" smtClean="0"/>
              <a:t>GRACIAS </a:t>
            </a:r>
            <a:endParaRPr lang="es-EC" dirty="0"/>
          </a:p>
        </p:txBody>
      </p:sp>
    </p:spTree>
    <p:extLst>
      <p:ext uri="{BB962C8B-B14F-4D97-AF65-F5344CB8AC3E}">
        <p14:creationId xmlns:p14="http://schemas.microsoft.com/office/powerpoint/2010/main" val="4053083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RESEÑA HISTÓRICO</a:t>
            </a:r>
            <a:endParaRPr lang="es-EC" dirty="0"/>
          </a:p>
        </p:txBody>
      </p:sp>
      <p:sp>
        <p:nvSpPr>
          <p:cNvPr id="3" name="2 Marcador de contenido"/>
          <p:cNvSpPr>
            <a:spLocks noGrp="1"/>
          </p:cNvSpPr>
          <p:nvPr>
            <p:ph idx="1"/>
          </p:nvPr>
        </p:nvSpPr>
        <p:spPr/>
        <p:txBody>
          <a:bodyPr>
            <a:normAutofit fontScale="85000" lnSpcReduction="10000"/>
          </a:bodyPr>
          <a:lstStyle/>
          <a:p>
            <a:r>
              <a:rPr lang="es-EC" dirty="0" smtClean="0"/>
              <a:t> La Compañía, es un complejo  católico ubicado en la esquina formada por las calles García Moreno y Sucre, en el Centro Histórico de la ciudad de Quito DM, la portada de su templo mayor, labrada totalmente en piedra volcánica, está considerada como una de las más importantes expresiones de la arquitectura barroca en el continente americano y del mundo. La Compañía, es un complejo  católico ubicado en la esquina formada por las calles García Moreno y Sucre, en el Centro Histórico de la ciudad de Quito DM, la portada de su templo mayor, labrada totalmente en piedra volcánica, está considerada como una de las más importantes expresiones de la arquitectura barroca en el continente americano y del mundo.</a:t>
            </a:r>
            <a:endParaRPr lang="es-EC" dirty="0"/>
          </a:p>
        </p:txBody>
      </p:sp>
    </p:spTree>
    <p:extLst>
      <p:ext uri="{BB962C8B-B14F-4D97-AF65-F5344CB8AC3E}">
        <p14:creationId xmlns:p14="http://schemas.microsoft.com/office/powerpoint/2010/main" val="397014762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lta costura">
  <a:themeElements>
    <a:clrScheme name="Alta costura">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Etiqueta">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lta costura">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70000"/>
              </a:schemeClr>
            </a:gs>
            <a:gs pos="100000">
              <a:schemeClr val="phClr">
                <a:shade val="80000"/>
              </a:schemeClr>
            </a:gs>
          </a:gsLst>
          <a:path path="circle">
            <a:fillToRect l="50000" t="100000" r="100000" b="100000"/>
          </a:path>
        </a:gradFill>
        <a:blipFill rotWithShape="1">
          <a:blip xmlns:r="http://schemas.openxmlformats.org/officeDocument/2006/relationships" r:embed="rId1">
            <a:duotone>
              <a:schemeClr val="phClr">
                <a:shade val="30000"/>
                <a:satMod val="200000"/>
              </a:schemeClr>
              <a:schemeClr val="phClr">
                <a:tint val="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emplate>
  <TotalTime>381</TotalTime>
  <Words>2420</Words>
  <Application>Microsoft Office PowerPoint</Application>
  <PresentationFormat>Presentación en pantalla (4:3)</PresentationFormat>
  <Paragraphs>199</Paragraphs>
  <Slides>84</Slides>
  <Notes>0</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84</vt:i4>
      </vt:variant>
    </vt:vector>
  </HeadingPairs>
  <TitlesOfParts>
    <vt:vector size="86" baseType="lpstr">
      <vt:lpstr>Alta costura</vt:lpstr>
      <vt:lpstr>Bitmap Image</vt:lpstr>
      <vt:lpstr>ESCUELA POLITÉCNICA DEL EJÉRCITO  CARRERA DE INGENIERÍA GEOGRÁFICA Y DEL MEDIO AMBIENTE   PROYECTO DE GRADO PARA LA OBTENCIÓN DEL TÍTULO DE INGENIERÍA:  ANÁLISIS COMPARATIVO DE UN SISTEMA DE ESCANEO DIGITAL Y CONSTRUCCIÓN DE OBJETOS 3D DE CORTO ALCANCE </vt:lpstr>
      <vt:lpstr>ANTECEDENTES</vt:lpstr>
      <vt:lpstr>IGLESIAS, MAMPARA, MONUMENTOS</vt:lpstr>
      <vt:lpstr>Se busca……</vt:lpstr>
      <vt:lpstr>Presentación de PowerPoint</vt:lpstr>
      <vt:lpstr>DEFINICIÓN DEL PROBLEMA</vt:lpstr>
      <vt:lpstr>JUSTIFICACIÓN</vt:lpstr>
      <vt:lpstr>OBJETOS DE ESTUDIO </vt:lpstr>
      <vt:lpstr>RESEÑA HISTÓRICO</vt:lpstr>
      <vt:lpstr>MAMPARA DE LA IGLESIA EL SAGRARIO</vt:lpstr>
      <vt:lpstr>UBICACIÓN</vt:lpstr>
      <vt:lpstr>PARTE INFERIOR DEL MONUMENTO DE LA LIBERTAD </vt:lpstr>
      <vt:lpstr>OBJETIVO GENERAL </vt:lpstr>
      <vt:lpstr>OBJETIVOS ESPECÍFICOS </vt:lpstr>
      <vt:lpstr>Presentación de PowerPoint</vt:lpstr>
      <vt:lpstr>Presentación de PowerPoint</vt:lpstr>
      <vt:lpstr>     METODOLOGÍA PARA EL ANÁLISIS DE RESULTADOS ENTRE ESCÁNER LASER VS PHOTOMODELER SCANNER</vt:lpstr>
      <vt:lpstr>OBSTÁCULOS </vt:lpstr>
      <vt:lpstr>Presentación de PowerPoint</vt:lpstr>
      <vt:lpstr>Selección de las fotografías más claras. Complejidad de cada objeto al momento de restituir.  </vt:lpstr>
      <vt:lpstr>La comparación entre los dos sistemas de  escaneo digital</vt:lpstr>
      <vt:lpstr>Fortalezas PhotoModeler Scanner</vt:lpstr>
      <vt:lpstr>Fortalezas Scanner Laser 3D </vt:lpstr>
      <vt:lpstr>DIFERENCIAS ENTRE LOS DOS SISTEMAS DE ESCANEO </vt:lpstr>
      <vt:lpstr>Escáner Láser </vt:lpstr>
      <vt:lpstr>Presentación de PowerPoint</vt:lpstr>
      <vt:lpstr>Presentación de PowerPoint</vt:lpstr>
      <vt:lpstr>CREACIÓN DE MODELOS  3D</vt:lpstr>
      <vt:lpstr>IMAGEN EN 3D</vt:lpstr>
      <vt:lpstr>Presentación de PowerPoint</vt:lpstr>
      <vt:lpstr>Reconstrucción y Modelado</vt:lpstr>
      <vt:lpstr>Partes en las cuales el escáner láser no puedo recopilar información, debido a los obstáculos y la reflectancia del equipo </vt:lpstr>
      <vt:lpstr>PhotoModeler Scanner</vt:lpstr>
      <vt:lpstr>1. Selección de la cámara</vt:lpstr>
      <vt:lpstr>Distancia Focal</vt:lpstr>
      <vt:lpstr>Campo Angular </vt:lpstr>
      <vt:lpstr>Profundidad De Campo  </vt:lpstr>
      <vt:lpstr>Diafragma </vt:lpstr>
      <vt:lpstr>2. Fichero de calibración de la Cámara</vt:lpstr>
      <vt:lpstr>3. Plan de toma fotogramétrica</vt:lpstr>
      <vt:lpstr>b) Método del doble anillo</vt:lpstr>
      <vt:lpstr>c)Método del doble anillo con altura</vt:lpstr>
      <vt:lpstr>Establecer panorama completo</vt:lpstr>
      <vt:lpstr>4.Toma de los puntos de control</vt:lpstr>
      <vt:lpstr>Compañía de Jesús: Puntos de control tomados con estación total </vt:lpstr>
      <vt:lpstr>5. Selección de las fotos a restituir</vt:lpstr>
      <vt:lpstr>Mampara de Sagrario </vt:lpstr>
      <vt:lpstr>León </vt:lpstr>
      <vt:lpstr>Restitución en PhotoModeler Scanner </vt:lpstr>
      <vt:lpstr>b. Lectura de imágenes</vt:lpstr>
      <vt:lpstr>c. Trazado de los puntos homólogos</vt:lpstr>
      <vt:lpstr>Combinaciones </vt:lpstr>
      <vt:lpstr>d. Ingreso de puntos georeferenciados</vt:lpstr>
      <vt:lpstr>e. Creación de superficie y modelamiento 3d</vt:lpstr>
      <vt:lpstr>Presentación de PowerPoint</vt:lpstr>
      <vt:lpstr>Presentación de PowerPoint</vt:lpstr>
      <vt:lpstr>FACHADA DE LA COMPAÑÍA DE JESÚS  </vt:lpstr>
      <vt:lpstr>PRUEBA DE HIPÓTESIS </vt:lpstr>
      <vt:lpstr>DISTANCIAS RECOPILADAS EN CAMPO Y COMPARADAS EN LOS SOFTWARE DE MODELACIÓN </vt:lpstr>
      <vt:lpstr>Presentación de PowerPoint</vt:lpstr>
      <vt:lpstr>Presentación de PowerPoint</vt:lpstr>
      <vt:lpstr>MAMPARA DEL SAGRARIO </vt:lpstr>
      <vt:lpstr>PRUEBA DE HIPÓTESIS </vt:lpstr>
      <vt:lpstr>DISTANCIAS RECOPILADAS EN CAMPO Y COMPARADAS EN LOS SOFTWARE DE MODELACIÓN </vt:lpstr>
      <vt:lpstr>Presentación de PowerPoint</vt:lpstr>
      <vt:lpstr>Presentación de PowerPoint</vt:lpstr>
      <vt:lpstr>PARTE INFERIOR DEL MOMUMENTO A LA LIBERTAD “LEÓN “</vt:lpstr>
      <vt:lpstr>Presentación de PowerPoint</vt:lpstr>
      <vt:lpstr>DISTANCIAS RECOPILADAS EN CAMPO Y COMPARADAS EN LOS SOFTWARE DE MODELACIÓN </vt:lpstr>
      <vt:lpstr>PRUEBA DE HIPÓTESIS</vt:lpstr>
      <vt:lpstr>Presentación de PowerPoint</vt:lpstr>
      <vt:lpstr>Presentación de PowerPoint</vt:lpstr>
      <vt:lpstr>Conclusiones </vt:lpstr>
      <vt:lpstr>Presentación de PowerPoint</vt:lpstr>
      <vt:lpstr>Presentación de PowerPoint</vt:lpstr>
      <vt:lpstr>Presentación de PowerPoint</vt:lpstr>
      <vt:lpstr>Presentación de PowerPoint</vt:lpstr>
      <vt:lpstr>Recomendaciones </vt:lpstr>
      <vt:lpstr>Presentación de PowerPoint</vt:lpstr>
      <vt:lpstr>Presentación de PowerPoint</vt:lpstr>
      <vt:lpstr>Presentación de PowerPoint</vt:lpstr>
      <vt:lpstr>Presentación de PowerPoint</vt:lpstr>
      <vt:lpstr>Presentación de PowerPoint</vt:lpstr>
      <vt:lpstr>GRACIAS </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EDIRO</dc:creator>
  <cp:lastModifiedBy>EDISON</cp:lastModifiedBy>
  <cp:revision>41</cp:revision>
  <dcterms:created xsi:type="dcterms:W3CDTF">2013-07-29T00:58:00Z</dcterms:created>
  <dcterms:modified xsi:type="dcterms:W3CDTF">2013-09-04T04:17:15Z</dcterms:modified>
</cp:coreProperties>
</file>