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4"/>
  </p:notesMasterIdLst>
  <p:sldIdLst>
    <p:sldId id="258" r:id="rId2"/>
    <p:sldId id="485" r:id="rId3"/>
    <p:sldId id="333" r:id="rId4"/>
    <p:sldId id="337" r:id="rId5"/>
    <p:sldId id="339" r:id="rId6"/>
    <p:sldId id="259" r:id="rId7"/>
    <p:sldId id="334" r:id="rId8"/>
    <p:sldId id="442" r:id="rId9"/>
    <p:sldId id="443" r:id="rId10"/>
    <p:sldId id="391" r:id="rId11"/>
    <p:sldId id="441" r:id="rId12"/>
    <p:sldId id="392" r:id="rId13"/>
    <p:sldId id="444" r:id="rId14"/>
    <p:sldId id="380" r:id="rId15"/>
    <p:sldId id="381" r:id="rId16"/>
    <p:sldId id="445" r:id="rId17"/>
    <p:sldId id="340" r:id="rId18"/>
    <p:sldId id="446" r:id="rId19"/>
    <p:sldId id="447" r:id="rId20"/>
    <p:sldId id="395" r:id="rId21"/>
    <p:sldId id="335" r:id="rId22"/>
    <p:sldId id="396" r:id="rId23"/>
    <p:sldId id="397" r:id="rId24"/>
    <p:sldId id="448" r:id="rId25"/>
    <p:sldId id="449" r:id="rId26"/>
    <p:sldId id="450" r:id="rId27"/>
    <p:sldId id="312" r:id="rId28"/>
    <p:sldId id="356" r:id="rId29"/>
    <p:sldId id="357" r:id="rId30"/>
    <p:sldId id="286" r:id="rId31"/>
    <p:sldId id="352" r:id="rId32"/>
    <p:sldId id="358" r:id="rId33"/>
    <p:sldId id="361" r:id="rId34"/>
    <p:sldId id="350" r:id="rId35"/>
    <p:sldId id="453" r:id="rId36"/>
    <p:sldId id="539" r:id="rId37"/>
    <p:sldId id="540" r:id="rId38"/>
    <p:sldId id="541" r:id="rId39"/>
    <p:sldId id="487" r:id="rId40"/>
    <p:sldId id="496" r:id="rId41"/>
    <p:sldId id="498" r:id="rId42"/>
    <p:sldId id="414" r:id="rId43"/>
    <p:sldId id="492" r:id="rId44"/>
    <p:sldId id="493" r:id="rId45"/>
    <p:sldId id="494" r:id="rId46"/>
    <p:sldId id="495" r:id="rId47"/>
    <p:sldId id="501" r:id="rId48"/>
    <p:sldId id="542" r:id="rId49"/>
    <p:sldId id="543" r:id="rId50"/>
    <p:sldId id="544" r:id="rId51"/>
    <p:sldId id="545" r:id="rId52"/>
    <p:sldId id="546" r:id="rId53"/>
    <p:sldId id="547" r:id="rId54"/>
    <p:sldId id="548" r:id="rId55"/>
    <p:sldId id="549" r:id="rId56"/>
    <p:sldId id="537" r:id="rId57"/>
    <p:sldId id="552" r:id="rId58"/>
    <p:sldId id="553" r:id="rId59"/>
    <p:sldId id="554" r:id="rId60"/>
    <p:sldId id="510" r:id="rId61"/>
    <p:sldId id="511" r:id="rId62"/>
    <p:sldId id="512" r:id="rId63"/>
    <p:sldId id="513" r:id="rId64"/>
    <p:sldId id="514" r:id="rId65"/>
    <p:sldId id="515" r:id="rId66"/>
    <p:sldId id="516" r:id="rId67"/>
    <p:sldId id="517" r:id="rId68"/>
    <p:sldId id="518" r:id="rId69"/>
    <p:sldId id="555" r:id="rId70"/>
    <p:sldId id="504" r:id="rId71"/>
    <p:sldId id="505" r:id="rId72"/>
    <p:sldId id="506" r:id="rId73"/>
    <p:sldId id="507" r:id="rId74"/>
    <p:sldId id="508" r:id="rId75"/>
    <p:sldId id="556" r:id="rId76"/>
    <p:sldId id="521" r:id="rId77"/>
    <p:sldId id="522" r:id="rId78"/>
    <p:sldId id="523" r:id="rId79"/>
    <p:sldId id="524" r:id="rId80"/>
    <p:sldId id="525" r:id="rId81"/>
    <p:sldId id="536" r:id="rId82"/>
    <p:sldId id="526" r:id="rId83"/>
    <p:sldId id="528" r:id="rId84"/>
    <p:sldId id="530" r:id="rId85"/>
    <p:sldId id="531" r:id="rId86"/>
    <p:sldId id="360" r:id="rId87"/>
    <p:sldId id="375" r:id="rId88"/>
    <p:sldId id="376" r:id="rId89"/>
    <p:sldId id="377" r:id="rId90"/>
    <p:sldId id="378" r:id="rId91"/>
    <p:sldId id="438" r:id="rId92"/>
    <p:sldId id="484" r:id="rId9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ción predeterminada" id="{3491CC56-EEC4-439D-8F0A-FD542D138A66}">
          <p14:sldIdLst>
            <p14:sldId id="258"/>
            <p14:sldId id="485"/>
            <p14:sldId id="333"/>
            <p14:sldId id="337"/>
            <p14:sldId id="339"/>
            <p14:sldId id="259"/>
            <p14:sldId id="334"/>
            <p14:sldId id="442"/>
            <p14:sldId id="443"/>
            <p14:sldId id="391"/>
            <p14:sldId id="441"/>
            <p14:sldId id="392"/>
            <p14:sldId id="444"/>
            <p14:sldId id="380"/>
            <p14:sldId id="381"/>
            <p14:sldId id="445"/>
            <p14:sldId id="340"/>
            <p14:sldId id="446"/>
            <p14:sldId id="447"/>
            <p14:sldId id="395"/>
            <p14:sldId id="335"/>
            <p14:sldId id="396"/>
            <p14:sldId id="397"/>
            <p14:sldId id="448"/>
            <p14:sldId id="449"/>
            <p14:sldId id="450"/>
            <p14:sldId id="312"/>
            <p14:sldId id="356"/>
            <p14:sldId id="357"/>
            <p14:sldId id="286"/>
            <p14:sldId id="352"/>
            <p14:sldId id="358"/>
            <p14:sldId id="361"/>
            <p14:sldId id="350"/>
            <p14:sldId id="453"/>
            <p14:sldId id="539"/>
            <p14:sldId id="540"/>
            <p14:sldId id="541"/>
            <p14:sldId id="487"/>
            <p14:sldId id="496"/>
            <p14:sldId id="498"/>
            <p14:sldId id="414"/>
            <p14:sldId id="492"/>
            <p14:sldId id="493"/>
            <p14:sldId id="494"/>
            <p14:sldId id="495"/>
            <p14:sldId id="501"/>
            <p14:sldId id="542"/>
            <p14:sldId id="543"/>
            <p14:sldId id="544"/>
            <p14:sldId id="545"/>
            <p14:sldId id="546"/>
            <p14:sldId id="547"/>
            <p14:sldId id="548"/>
            <p14:sldId id="549"/>
            <p14:sldId id="537"/>
            <p14:sldId id="552"/>
            <p14:sldId id="553"/>
            <p14:sldId id="554"/>
            <p14:sldId id="510"/>
            <p14:sldId id="511"/>
            <p14:sldId id="512"/>
            <p14:sldId id="513"/>
            <p14:sldId id="514"/>
            <p14:sldId id="515"/>
            <p14:sldId id="516"/>
            <p14:sldId id="517"/>
            <p14:sldId id="518"/>
            <p14:sldId id="555"/>
            <p14:sldId id="504"/>
            <p14:sldId id="505"/>
            <p14:sldId id="506"/>
            <p14:sldId id="507"/>
            <p14:sldId id="508"/>
            <p14:sldId id="556"/>
            <p14:sldId id="521"/>
            <p14:sldId id="522"/>
            <p14:sldId id="523"/>
            <p14:sldId id="524"/>
            <p14:sldId id="525"/>
            <p14:sldId id="536"/>
            <p14:sldId id="526"/>
            <p14:sldId id="528"/>
            <p14:sldId id="530"/>
            <p14:sldId id="531"/>
          </p14:sldIdLst>
        </p14:section>
        <p14:section name="Sección sin título" id="{2D81AC05-9256-4749-9DF1-5A3829C4F170}">
          <p14:sldIdLst>
            <p14:sldId id="360"/>
            <p14:sldId id="375"/>
            <p14:sldId id="376"/>
            <p14:sldId id="377"/>
            <p14:sldId id="378"/>
            <p14:sldId id="438"/>
            <p14:sldId id="4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CCFF"/>
    <a:srgbClr val="CCECFF"/>
    <a:srgbClr val="008000"/>
    <a:srgbClr val="CCFFCC"/>
    <a:srgbClr val="66FFFF"/>
    <a:srgbClr val="66FF99"/>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94660"/>
  </p:normalViewPr>
  <p:slideViewPr>
    <p:cSldViewPr>
      <p:cViewPr>
        <p:scale>
          <a:sx n="70" d="100"/>
          <a:sy n="70" d="100"/>
        </p:scale>
        <p:origin x="-64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F25867-BF10-4C31-979D-F77FE6304EDE}" type="doc">
      <dgm:prSet loTypeId="urn:microsoft.com/office/officeart/2005/8/layout/radial4" loCatId="relationship" qsTypeId="urn:microsoft.com/office/officeart/2005/8/quickstyle/simple1" qsCatId="simple" csTypeId="urn:microsoft.com/office/officeart/2005/8/colors/accent2_3" csCatId="accent2" phldr="1"/>
      <dgm:spPr/>
      <dgm:t>
        <a:bodyPr/>
        <a:lstStyle/>
        <a:p>
          <a:endParaRPr lang="es-ES"/>
        </a:p>
      </dgm:t>
    </dgm:pt>
    <dgm:pt modelId="{405083CD-1180-476B-92C3-8813B95DCA3B}">
      <dgm:prSet phldrT="[Texto]"/>
      <dgm:spPr>
        <a:solidFill>
          <a:srgbClr val="FFC000"/>
        </a:solidFill>
        <a:effectLst>
          <a:outerShdw blurRad="50800" dist="38100" algn="l" rotWithShape="0">
            <a:prstClr val="black">
              <a:alpha val="40000"/>
            </a:prstClr>
          </a:outerShdw>
        </a:effectLst>
      </dgm:spPr>
      <dgm:t>
        <a:bodyPr/>
        <a:lstStyle/>
        <a:p>
          <a:r>
            <a:rPr lang="es-ES" dirty="0" smtClean="0"/>
            <a:t>Exclusiones del </a:t>
          </a:r>
          <a:r>
            <a:rPr lang="es-ES" dirty="0" smtClean="0"/>
            <a:t>proyecto</a:t>
          </a:r>
          <a:endParaRPr lang="es-ES" dirty="0"/>
        </a:p>
      </dgm:t>
    </dgm:pt>
    <dgm:pt modelId="{533681C6-18DA-4746-A6B7-703633A80C7A}" type="parTrans" cxnId="{DD3165D1-5063-491C-A907-4475213E2739}">
      <dgm:prSet/>
      <dgm:spPr/>
      <dgm:t>
        <a:bodyPr/>
        <a:lstStyle/>
        <a:p>
          <a:endParaRPr lang="es-ES"/>
        </a:p>
      </dgm:t>
    </dgm:pt>
    <dgm:pt modelId="{1F9B72FA-7A5F-46F4-9D85-E52DB27FF99D}" type="sibTrans" cxnId="{DD3165D1-5063-491C-A907-4475213E2739}">
      <dgm:prSet/>
      <dgm:spPr/>
      <dgm:t>
        <a:bodyPr/>
        <a:lstStyle/>
        <a:p>
          <a:endParaRPr lang="es-ES"/>
        </a:p>
      </dgm:t>
    </dgm:pt>
    <dgm:pt modelId="{A6971E75-0A60-4990-A66F-F8BE884B5E9B}">
      <dgm:prSet phldrT="[Texto]" custT="1"/>
      <dgm:spPr>
        <a:solidFill>
          <a:srgbClr val="00B050"/>
        </a:solidFill>
        <a:effectLst>
          <a:outerShdw blurRad="50800" dist="38100" dir="2700000" algn="tl" rotWithShape="0">
            <a:prstClr val="black">
              <a:alpha val="40000"/>
            </a:prstClr>
          </a:outerShdw>
        </a:effectLst>
      </dgm:spPr>
      <dgm:t>
        <a:bodyPr/>
        <a:lstStyle/>
        <a:p>
          <a:r>
            <a:rPr lang="es-ES" sz="1000" dirty="0" smtClean="0"/>
            <a:t>Mejora continua del capital intelectual de la ESPE</a:t>
          </a:r>
          <a:endParaRPr lang="es-ES" sz="1000" dirty="0"/>
        </a:p>
      </dgm:t>
    </dgm:pt>
    <dgm:pt modelId="{943B4450-FAD0-4E50-95D6-AC87B3AFADBB}" type="parTrans" cxnId="{3A4ABC8C-2E42-444E-A6F1-635BA8F79CF9}">
      <dgm:prSet/>
      <dgm:spPr>
        <a:solidFill>
          <a:srgbClr val="92D050"/>
        </a:solidFill>
      </dgm:spPr>
      <dgm:t>
        <a:bodyPr/>
        <a:lstStyle/>
        <a:p>
          <a:endParaRPr lang="es-ES"/>
        </a:p>
      </dgm:t>
    </dgm:pt>
    <dgm:pt modelId="{47AB7405-AD17-4D2E-A7D9-7F866BDC897A}" type="sibTrans" cxnId="{3A4ABC8C-2E42-444E-A6F1-635BA8F79CF9}">
      <dgm:prSet/>
      <dgm:spPr/>
      <dgm:t>
        <a:bodyPr/>
        <a:lstStyle/>
        <a:p>
          <a:endParaRPr lang="es-ES"/>
        </a:p>
      </dgm:t>
    </dgm:pt>
    <dgm:pt modelId="{AF369B34-F017-4A93-8695-D90D40594CD2}">
      <dgm:prSet phldrT="[Texto]" custT="1"/>
      <dgm:spPr>
        <a:solidFill>
          <a:srgbClr val="00B050"/>
        </a:solidFill>
        <a:effectLst>
          <a:outerShdw blurRad="50800" dist="38100" dir="2700000" algn="tl" rotWithShape="0">
            <a:prstClr val="black">
              <a:alpha val="40000"/>
            </a:prstClr>
          </a:outerShdw>
        </a:effectLst>
      </dgm:spPr>
      <dgm:t>
        <a:bodyPr/>
        <a:lstStyle/>
        <a:p>
          <a:r>
            <a:rPr lang="es-EC" sz="900" dirty="0" smtClean="0"/>
            <a:t>El costo y tiempo que implica la generación de un modelo para la creación de </a:t>
          </a:r>
          <a:r>
            <a:rPr lang="es-ES" sz="900" dirty="0" smtClean="0"/>
            <a:t>una red de conocimiento</a:t>
          </a:r>
          <a:endParaRPr lang="es-ES" sz="900" baseline="0" dirty="0"/>
        </a:p>
      </dgm:t>
    </dgm:pt>
    <dgm:pt modelId="{D0BB839E-44D7-4BB1-BB55-A74EFA7A64CF}" type="parTrans" cxnId="{73FC9791-5011-4005-9CAE-24AC5ED71FD2}">
      <dgm:prSet/>
      <dgm:spPr>
        <a:solidFill>
          <a:srgbClr val="92D050"/>
        </a:solidFill>
      </dgm:spPr>
      <dgm:t>
        <a:bodyPr/>
        <a:lstStyle/>
        <a:p>
          <a:endParaRPr lang="es-ES"/>
        </a:p>
      </dgm:t>
    </dgm:pt>
    <dgm:pt modelId="{A8264107-B5DC-452E-A7C6-3A072E9AB816}" type="sibTrans" cxnId="{73FC9791-5011-4005-9CAE-24AC5ED71FD2}">
      <dgm:prSet/>
      <dgm:spPr/>
      <dgm:t>
        <a:bodyPr/>
        <a:lstStyle/>
        <a:p>
          <a:endParaRPr lang="es-ES"/>
        </a:p>
      </dgm:t>
    </dgm:pt>
    <dgm:pt modelId="{50A172C7-AFE0-4BAC-8520-F27D00607F18}">
      <dgm:prSet custT="1"/>
      <dgm:spPr>
        <a:solidFill>
          <a:srgbClr val="00B050"/>
        </a:solidFill>
        <a:effectLst>
          <a:outerShdw blurRad="50800" dist="38100" dir="2700000" algn="tl" rotWithShape="0">
            <a:prstClr val="black">
              <a:alpha val="40000"/>
            </a:prstClr>
          </a:outerShdw>
        </a:effectLst>
      </dgm:spPr>
      <dgm:t>
        <a:bodyPr/>
        <a:lstStyle/>
        <a:p>
          <a:r>
            <a:rPr lang="es-ES" sz="800" dirty="0" smtClean="0"/>
            <a:t>Recolección de la información bajo una nueva metodología</a:t>
          </a:r>
          <a:endParaRPr lang="es-ES" sz="800" dirty="0"/>
        </a:p>
      </dgm:t>
    </dgm:pt>
    <dgm:pt modelId="{7A8718D5-259A-4096-821C-8833370232DF}" type="parTrans" cxnId="{A96F1229-A6FC-4198-B458-5819AD66F91D}">
      <dgm:prSet/>
      <dgm:spPr>
        <a:solidFill>
          <a:srgbClr val="92D050"/>
        </a:solidFill>
      </dgm:spPr>
      <dgm:t>
        <a:bodyPr/>
        <a:lstStyle/>
        <a:p>
          <a:endParaRPr lang="es-ES"/>
        </a:p>
      </dgm:t>
    </dgm:pt>
    <dgm:pt modelId="{E1042C02-C3D6-4DC1-B3DA-06F9F6DD9790}" type="sibTrans" cxnId="{A96F1229-A6FC-4198-B458-5819AD66F91D}">
      <dgm:prSet/>
      <dgm:spPr/>
      <dgm:t>
        <a:bodyPr/>
        <a:lstStyle/>
        <a:p>
          <a:endParaRPr lang="es-ES"/>
        </a:p>
      </dgm:t>
    </dgm:pt>
    <dgm:pt modelId="{F3BE92C1-6F18-4747-97F3-895434308008}">
      <dgm:prSet custT="1"/>
      <dgm:spPr>
        <a:solidFill>
          <a:srgbClr val="00B050"/>
        </a:solidFill>
        <a:effectLst>
          <a:outerShdw blurRad="50800" dist="38100" dir="2700000" algn="tl" rotWithShape="0">
            <a:prstClr val="black">
              <a:alpha val="40000"/>
            </a:prstClr>
          </a:outerShdw>
        </a:effectLst>
      </dgm:spPr>
      <dgm:t>
        <a:bodyPr/>
        <a:lstStyle/>
        <a:p>
          <a:r>
            <a:rPr lang="es-ES" sz="1100" dirty="0" smtClean="0"/>
            <a:t>La cultura organizacional de la ESPE</a:t>
          </a:r>
          <a:endParaRPr lang="es-ES" sz="1100" dirty="0"/>
        </a:p>
      </dgm:t>
    </dgm:pt>
    <dgm:pt modelId="{8F8AF736-CDED-4152-8FD2-D224A4101E36}" type="parTrans" cxnId="{1DB5FC08-E9B4-4AA9-9B40-2F8BC2EE15D2}">
      <dgm:prSet/>
      <dgm:spPr>
        <a:solidFill>
          <a:srgbClr val="92D050"/>
        </a:solidFill>
      </dgm:spPr>
      <dgm:t>
        <a:bodyPr/>
        <a:lstStyle/>
        <a:p>
          <a:endParaRPr lang="es-ES"/>
        </a:p>
      </dgm:t>
    </dgm:pt>
    <dgm:pt modelId="{0DC8C229-5DB2-4474-ACFC-85FB6013804A}" type="sibTrans" cxnId="{1DB5FC08-E9B4-4AA9-9B40-2F8BC2EE15D2}">
      <dgm:prSet/>
      <dgm:spPr/>
      <dgm:t>
        <a:bodyPr/>
        <a:lstStyle/>
        <a:p>
          <a:endParaRPr lang="es-ES"/>
        </a:p>
      </dgm:t>
    </dgm:pt>
    <dgm:pt modelId="{3AEF026C-DB1A-4F01-8DB8-9837C6E51ED1}">
      <dgm:prSet custT="1"/>
      <dgm:spPr>
        <a:solidFill>
          <a:srgbClr val="00B050"/>
        </a:solidFill>
        <a:effectLst>
          <a:outerShdw blurRad="50800" dist="38100" dir="2700000" algn="tl" rotWithShape="0">
            <a:prstClr val="black">
              <a:alpha val="40000"/>
            </a:prstClr>
          </a:outerShdw>
        </a:effectLst>
      </dgm:spPr>
      <dgm:t>
        <a:bodyPr/>
        <a:lstStyle/>
        <a:p>
          <a:r>
            <a:rPr lang="es-ES" sz="1000" dirty="0" smtClean="0"/>
            <a:t>La calidad de los contenidos y propiedad intelectual de la información</a:t>
          </a:r>
          <a:endParaRPr lang="es-ES" sz="1000" dirty="0"/>
        </a:p>
      </dgm:t>
    </dgm:pt>
    <dgm:pt modelId="{EFAF78C9-0066-4C66-ACBD-A65D9859DA05}" type="parTrans" cxnId="{DF946AD3-FEDF-4EF0-AD37-E91C4E8FBDC0}">
      <dgm:prSet/>
      <dgm:spPr>
        <a:solidFill>
          <a:srgbClr val="92D050"/>
        </a:solidFill>
      </dgm:spPr>
      <dgm:t>
        <a:bodyPr/>
        <a:lstStyle/>
        <a:p>
          <a:endParaRPr lang="es-ES"/>
        </a:p>
      </dgm:t>
    </dgm:pt>
    <dgm:pt modelId="{969F440B-75EC-4941-9F46-012388C98DCD}" type="sibTrans" cxnId="{DF946AD3-FEDF-4EF0-AD37-E91C4E8FBDC0}">
      <dgm:prSet/>
      <dgm:spPr/>
      <dgm:t>
        <a:bodyPr/>
        <a:lstStyle/>
        <a:p>
          <a:endParaRPr lang="es-ES"/>
        </a:p>
      </dgm:t>
    </dgm:pt>
    <dgm:pt modelId="{2926E0B4-5A93-4296-B1BB-B13F55BAB440}">
      <dgm:prSet custT="1"/>
      <dgm:spPr>
        <a:solidFill>
          <a:srgbClr val="00B050"/>
        </a:solidFill>
        <a:ln>
          <a:solidFill>
            <a:schemeClr val="accent1"/>
          </a:solidFill>
        </a:ln>
        <a:effectLst>
          <a:outerShdw blurRad="50800" dist="38100" algn="l" rotWithShape="0">
            <a:prstClr val="black">
              <a:alpha val="40000"/>
            </a:prstClr>
          </a:outerShdw>
        </a:effectLst>
      </dgm:spPr>
      <dgm:t>
        <a:bodyPr/>
        <a:lstStyle/>
        <a:p>
          <a:r>
            <a:rPr lang="es-ES" sz="1000" smtClean="0"/>
            <a:t>La administración </a:t>
          </a:r>
          <a:r>
            <a:rPr lang="es-ES" sz="1000" dirty="0" smtClean="0"/>
            <a:t>de la información  y la frecuencia de actualización</a:t>
          </a:r>
          <a:endParaRPr lang="es-ES" sz="1000" dirty="0"/>
        </a:p>
      </dgm:t>
    </dgm:pt>
    <dgm:pt modelId="{205F9596-03D4-4E5A-AA6E-703D764D0750}" type="parTrans" cxnId="{3F4AB104-440D-4B35-80FE-335B25E9042B}">
      <dgm:prSet/>
      <dgm:spPr>
        <a:solidFill>
          <a:srgbClr val="92D050"/>
        </a:solidFill>
      </dgm:spPr>
      <dgm:t>
        <a:bodyPr/>
        <a:lstStyle/>
        <a:p>
          <a:endParaRPr lang="es-ES"/>
        </a:p>
      </dgm:t>
    </dgm:pt>
    <dgm:pt modelId="{7027D9C7-B8C2-418F-8E40-036F24A83668}" type="sibTrans" cxnId="{3F4AB104-440D-4B35-80FE-335B25E9042B}">
      <dgm:prSet/>
      <dgm:spPr/>
      <dgm:t>
        <a:bodyPr/>
        <a:lstStyle/>
        <a:p>
          <a:endParaRPr lang="es-ES"/>
        </a:p>
      </dgm:t>
    </dgm:pt>
    <dgm:pt modelId="{FD854181-C220-425E-B94D-78F8C521C90F}">
      <dgm:prSet custT="1"/>
      <dgm:spPr>
        <a:solidFill>
          <a:srgbClr val="00B050"/>
        </a:solidFill>
        <a:effectLst>
          <a:outerShdw blurRad="50800" dist="38100" dir="2700000" algn="tl" rotWithShape="0">
            <a:prstClr val="black">
              <a:alpha val="40000"/>
            </a:prstClr>
          </a:outerShdw>
        </a:effectLst>
      </dgm:spPr>
      <dgm:t>
        <a:bodyPr/>
        <a:lstStyle/>
        <a:p>
          <a:r>
            <a:rPr lang="es-ES" sz="1100" dirty="0" smtClean="0"/>
            <a:t>Cumplimiento de la normativa </a:t>
          </a:r>
          <a:endParaRPr lang="es-ES" sz="1100" dirty="0"/>
        </a:p>
      </dgm:t>
    </dgm:pt>
    <dgm:pt modelId="{9A1AECCC-0C47-443D-B459-200F954F7678}" type="parTrans" cxnId="{4FCDEAC4-ADF7-4F6A-84E2-DC6AE74074FF}">
      <dgm:prSet/>
      <dgm:spPr>
        <a:solidFill>
          <a:srgbClr val="92D050"/>
        </a:solidFill>
      </dgm:spPr>
      <dgm:t>
        <a:bodyPr/>
        <a:lstStyle/>
        <a:p>
          <a:endParaRPr lang="es-ES"/>
        </a:p>
      </dgm:t>
    </dgm:pt>
    <dgm:pt modelId="{B1E2DADC-9AB3-4E09-ABF6-08301D33B0F7}" type="sibTrans" cxnId="{4FCDEAC4-ADF7-4F6A-84E2-DC6AE74074FF}">
      <dgm:prSet/>
      <dgm:spPr/>
      <dgm:t>
        <a:bodyPr/>
        <a:lstStyle/>
        <a:p>
          <a:endParaRPr lang="es-ES"/>
        </a:p>
      </dgm:t>
    </dgm:pt>
    <dgm:pt modelId="{0127CFED-16CC-4764-9F18-A41EC29B2D64}" type="pres">
      <dgm:prSet presAssocID="{6BF25867-BF10-4C31-979D-F77FE6304EDE}" presName="cycle" presStyleCnt="0">
        <dgm:presLayoutVars>
          <dgm:chMax val="1"/>
          <dgm:dir/>
          <dgm:animLvl val="ctr"/>
          <dgm:resizeHandles val="exact"/>
        </dgm:presLayoutVars>
      </dgm:prSet>
      <dgm:spPr/>
      <dgm:t>
        <a:bodyPr/>
        <a:lstStyle/>
        <a:p>
          <a:endParaRPr lang="es-ES"/>
        </a:p>
      </dgm:t>
    </dgm:pt>
    <dgm:pt modelId="{F7A01917-3AA1-42FF-B5C6-D3A4F0FBCBA5}" type="pres">
      <dgm:prSet presAssocID="{405083CD-1180-476B-92C3-8813B95DCA3B}" presName="centerShape" presStyleLbl="node0" presStyleIdx="0" presStyleCnt="1" custLinFactNeighborX="-1096" custLinFactNeighborY="-20657"/>
      <dgm:spPr/>
      <dgm:t>
        <a:bodyPr/>
        <a:lstStyle/>
        <a:p>
          <a:endParaRPr lang="es-ES"/>
        </a:p>
      </dgm:t>
    </dgm:pt>
    <dgm:pt modelId="{3FA123BD-D631-4100-8DCC-70BB2B2104E2}" type="pres">
      <dgm:prSet presAssocID="{943B4450-FAD0-4E50-95D6-AC87B3AFADBB}" presName="parTrans" presStyleLbl="bgSibTrans2D1" presStyleIdx="0" presStyleCnt="7"/>
      <dgm:spPr/>
      <dgm:t>
        <a:bodyPr/>
        <a:lstStyle/>
        <a:p>
          <a:endParaRPr lang="es-ES"/>
        </a:p>
      </dgm:t>
    </dgm:pt>
    <dgm:pt modelId="{8D5E4A16-F15D-42F0-8F54-623EDE474B7E}" type="pres">
      <dgm:prSet presAssocID="{A6971E75-0A60-4990-A66F-F8BE884B5E9B}" presName="node" presStyleLbl="node1" presStyleIdx="0" presStyleCnt="7" custRadScaleRad="51962" custRadScaleInc="-114637">
        <dgm:presLayoutVars>
          <dgm:bulletEnabled val="1"/>
        </dgm:presLayoutVars>
      </dgm:prSet>
      <dgm:spPr/>
      <dgm:t>
        <a:bodyPr/>
        <a:lstStyle/>
        <a:p>
          <a:endParaRPr lang="es-ES"/>
        </a:p>
      </dgm:t>
    </dgm:pt>
    <dgm:pt modelId="{DF770B3A-6333-4DF9-AF74-067B9C3EA09B}" type="pres">
      <dgm:prSet presAssocID="{D0BB839E-44D7-4BB1-BB55-A74EFA7A64CF}" presName="parTrans" presStyleLbl="bgSibTrans2D1" presStyleIdx="1" presStyleCnt="7"/>
      <dgm:spPr/>
      <dgm:t>
        <a:bodyPr/>
        <a:lstStyle/>
        <a:p>
          <a:endParaRPr lang="es-ES"/>
        </a:p>
      </dgm:t>
    </dgm:pt>
    <dgm:pt modelId="{B8AEED59-5C03-4E0F-BCB1-13D72611FA94}" type="pres">
      <dgm:prSet presAssocID="{AF369B34-F017-4A93-8695-D90D40594CD2}" presName="node" presStyleLbl="node1" presStyleIdx="1" presStyleCnt="7" custRadScaleRad="99731" custRadScaleInc="-64689">
        <dgm:presLayoutVars>
          <dgm:bulletEnabled val="1"/>
        </dgm:presLayoutVars>
      </dgm:prSet>
      <dgm:spPr/>
      <dgm:t>
        <a:bodyPr/>
        <a:lstStyle/>
        <a:p>
          <a:endParaRPr lang="es-ES"/>
        </a:p>
      </dgm:t>
    </dgm:pt>
    <dgm:pt modelId="{9BA5504B-376D-43B3-AD86-DD37CFBC4836}" type="pres">
      <dgm:prSet presAssocID="{7A8718D5-259A-4096-821C-8833370232DF}" presName="parTrans" presStyleLbl="bgSibTrans2D1" presStyleIdx="2" presStyleCnt="7"/>
      <dgm:spPr/>
      <dgm:t>
        <a:bodyPr/>
        <a:lstStyle/>
        <a:p>
          <a:endParaRPr lang="es-ES"/>
        </a:p>
      </dgm:t>
    </dgm:pt>
    <dgm:pt modelId="{88DD8021-362C-41CE-A776-F940DBE8DC99}" type="pres">
      <dgm:prSet presAssocID="{50A172C7-AFE0-4BAC-8520-F27D00607F18}" presName="node" presStyleLbl="node1" presStyleIdx="2" presStyleCnt="7" custRadScaleRad="125209" custRadScaleInc="-50784">
        <dgm:presLayoutVars>
          <dgm:bulletEnabled val="1"/>
        </dgm:presLayoutVars>
      </dgm:prSet>
      <dgm:spPr/>
      <dgm:t>
        <a:bodyPr/>
        <a:lstStyle/>
        <a:p>
          <a:endParaRPr lang="es-ES"/>
        </a:p>
      </dgm:t>
    </dgm:pt>
    <dgm:pt modelId="{0D3E2955-2BEA-4E21-A030-BEC1DC2CFE31}" type="pres">
      <dgm:prSet presAssocID="{8F8AF736-CDED-4152-8FD2-D224A4101E36}" presName="parTrans" presStyleLbl="bgSibTrans2D1" presStyleIdx="3" presStyleCnt="7"/>
      <dgm:spPr/>
      <dgm:t>
        <a:bodyPr/>
        <a:lstStyle/>
        <a:p>
          <a:endParaRPr lang="es-ES"/>
        </a:p>
      </dgm:t>
    </dgm:pt>
    <dgm:pt modelId="{933C5E56-185C-4C60-BB75-A7C677747110}" type="pres">
      <dgm:prSet presAssocID="{F3BE92C1-6F18-4747-97F3-895434308008}" presName="node" presStyleLbl="node1" presStyleIdx="3" presStyleCnt="7" custRadScaleRad="118426" custRadScaleInc="-11196">
        <dgm:presLayoutVars>
          <dgm:bulletEnabled val="1"/>
        </dgm:presLayoutVars>
      </dgm:prSet>
      <dgm:spPr/>
      <dgm:t>
        <a:bodyPr/>
        <a:lstStyle/>
        <a:p>
          <a:endParaRPr lang="es-ES"/>
        </a:p>
      </dgm:t>
    </dgm:pt>
    <dgm:pt modelId="{A277458D-995F-4CB6-8A02-66B6FDCF6060}" type="pres">
      <dgm:prSet presAssocID="{205F9596-03D4-4E5A-AA6E-703D764D0750}" presName="parTrans" presStyleLbl="bgSibTrans2D1" presStyleIdx="4" presStyleCnt="7"/>
      <dgm:spPr/>
      <dgm:t>
        <a:bodyPr/>
        <a:lstStyle/>
        <a:p>
          <a:endParaRPr lang="es-ES"/>
        </a:p>
      </dgm:t>
    </dgm:pt>
    <dgm:pt modelId="{F63077EE-DBAB-4B03-AAB8-93350AF463C6}" type="pres">
      <dgm:prSet presAssocID="{2926E0B4-5A93-4296-B1BB-B13F55BAB440}" presName="node" presStyleLbl="node1" presStyleIdx="4" presStyleCnt="7" custRadScaleRad="116877" custRadScaleInc="23314">
        <dgm:presLayoutVars>
          <dgm:bulletEnabled val="1"/>
        </dgm:presLayoutVars>
      </dgm:prSet>
      <dgm:spPr/>
      <dgm:t>
        <a:bodyPr/>
        <a:lstStyle/>
        <a:p>
          <a:endParaRPr lang="es-ES"/>
        </a:p>
      </dgm:t>
    </dgm:pt>
    <dgm:pt modelId="{9658D6E5-45C6-4DBD-AC64-36C4D2E278B4}" type="pres">
      <dgm:prSet presAssocID="{EFAF78C9-0066-4C66-ACBD-A65D9859DA05}" presName="parTrans" presStyleLbl="bgSibTrans2D1" presStyleIdx="5" presStyleCnt="7"/>
      <dgm:spPr/>
      <dgm:t>
        <a:bodyPr/>
        <a:lstStyle/>
        <a:p>
          <a:endParaRPr lang="es-ES"/>
        </a:p>
      </dgm:t>
    </dgm:pt>
    <dgm:pt modelId="{13D1A203-A965-4236-BFF3-8670FB6270CD}" type="pres">
      <dgm:prSet presAssocID="{3AEF026C-DB1A-4F01-8DB8-9837C6E51ED1}" presName="node" presStyleLbl="node1" presStyleIdx="5" presStyleCnt="7" custRadScaleRad="95026" custRadScaleInc="41044">
        <dgm:presLayoutVars>
          <dgm:bulletEnabled val="1"/>
        </dgm:presLayoutVars>
      </dgm:prSet>
      <dgm:spPr/>
      <dgm:t>
        <a:bodyPr/>
        <a:lstStyle/>
        <a:p>
          <a:endParaRPr lang="es-ES"/>
        </a:p>
      </dgm:t>
    </dgm:pt>
    <dgm:pt modelId="{0FE1341D-CA4D-417F-988E-EF0651EF40F9}" type="pres">
      <dgm:prSet presAssocID="{9A1AECCC-0C47-443D-B459-200F954F7678}" presName="parTrans" presStyleLbl="bgSibTrans2D1" presStyleIdx="6" presStyleCnt="7"/>
      <dgm:spPr/>
      <dgm:t>
        <a:bodyPr/>
        <a:lstStyle/>
        <a:p>
          <a:endParaRPr lang="es-ES"/>
        </a:p>
      </dgm:t>
    </dgm:pt>
    <dgm:pt modelId="{F4649180-7474-46AE-811B-F26D4FC7A433}" type="pres">
      <dgm:prSet presAssocID="{FD854181-C220-425E-B94D-78F8C521C90F}" presName="node" presStyleLbl="node1" presStyleIdx="6" presStyleCnt="7" custRadScaleRad="46653" custRadScaleInc="113281">
        <dgm:presLayoutVars>
          <dgm:bulletEnabled val="1"/>
        </dgm:presLayoutVars>
      </dgm:prSet>
      <dgm:spPr/>
      <dgm:t>
        <a:bodyPr/>
        <a:lstStyle/>
        <a:p>
          <a:endParaRPr lang="es-ES"/>
        </a:p>
      </dgm:t>
    </dgm:pt>
  </dgm:ptLst>
  <dgm:cxnLst>
    <dgm:cxn modelId="{AB13ED84-FEE0-4ACD-8408-3021261487AF}" type="presOf" srcId="{943B4450-FAD0-4E50-95D6-AC87B3AFADBB}" destId="{3FA123BD-D631-4100-8DCC-70BB2B2104E2}" srcOrd="0" destOrd="0" presId="urn:microsoft.com/office/officeart/2005/8/layout/radial4"/>
    <dgm:cxn modelId="{A96F1229-A6FC-4198-B458-5819AD66F91D}" srcId="{405083CD-1180-476B-92C3-8813B95DCA3B}" destId="{50A172C7-AFE0-4BAC-8520-F27D00607F18}" srcOrd="2" destOrd="0" parTransId="{7A8718D5-259A-4096-821C-8833370232DF}" sibTransId="{E1042C02-C3D6-4DC1-B3DA-06F9F6DD9790}"/>
    <dgm:cxn modelId="{C2DE33A5-586B-43E2-916B-F7CD29864E1F}" type="presOf" srcId="{D0BB839E-44D7-4BB1-BB55-A74EFA7A64CF}" destId="{DF770B3A-6333-4DF9-AF74-067B9C3EA09B}" srcOrd="0" destOrd="0" presId="urn:microsoft.com/office/officeart/2005/8/layout/radial4"/>
    <dgm:cxn modelId="{A784E76E-3CAD-4C53-8F1C-54FC0BF637F6}" type="presOf" srcId="{205F9596-03D4-4E5A-AA6E-703D764D0750}" destId="{A277458D-995F-4CB6-8A02-66B6FDCF6060}" srcOrd="0" destOrd="0" presId="urn:microsoft.com/office/officeart/2005/8/layout/radial4"/>
    <dgm:cxn modelId="{3F4AB104-440D-4B35-80FE-335B25E9042B}" srcId="{405083CD-1180-476B-92C3-8813B95DCA3B}" destId="{2926E0B4-5A93-4296-B1BB-B13F55BAB440}" srcOrd="4" destOrd="0" parTransId="{205F9596-03D4-4E5A-AA6E-703D764D0750}" sibTransId="{7027D9C7-B8C2-418F-8E40-036F24A83668}"/>
    <dgm:cxn modelId="{4FCDEAC4-ADF7-4F6A-84E2-DC6AE74074FF}" srcId="{405083CD-1180-476B-92C3-8813B95DCA3B}" destId="{FD854181-C220-425E-B94D-78F8C521C90F}" srcOrd="6" destOrd="0" parTransId="{9A1AECCC-0C47-443D-B459-200F954F7678}" sibTransId="{B1E2DADC-9AB3-4E09-ABF6-08301D33B0F7}"/>
    <dgm:cxn modelId="{8E07842E-B119-4B0D-AB7D-33C92B85CAF0}" type="presOf" srcId="{2926E0B4-5A93-4296-B1BB-B13F55BAB440}" destId="{F63077EE-DBAB-4B03-AAB8-93350AF463C6}" srcOrd="0" destOrd="0" presId="urn:microsoft.com/office/officeart/2005/8/layout/radial4"/>
    <dgm:cxn modelId="{72F6BA5D-40BB-4DDB-B3CE-51AF3D68B750}" type="presOf" srcId="{9A1AECCC-0C47-443D-B459-200F954F7678}" destId="{0FE1341D-CA4D-417F-988E-EF0651EF40F9}" srcOrd="0" destOrd="0" presId="urn:microsoft.com/office/officeart/2005/8/layout/radial4"/>
    <dgm:cxn modelId="{2BEC1B98-7950-4E5F-A063-16BEC017E36D}" type="presOf" srcId="{7A8718D5-259A-4096-821C-8833370232DF}" destId="{9BA5504B-376D-43B3-AD86-DD37CFBC4836}" srcOrd="0" destOrd="0" presId="urn:microsoft.com/office/officeart/2005/8/layout/radial4"/>
    <dgm:cxn modelId="{DF946AD3-FEDF-4EF0-AD37-E91C4E8FBDC0}" srcId="{405083CD-1180-476B-92C3-8813B95DCA3B}" destId="{3AEF026C-DB1A-4F01-8DB8-9837C6E51ED1}" srcOrd="5" destOrd="0" parTransId="{EFAF78C9-0066-4C66-ACBD-A65D9859DA05}" sibTransId="{969F440B-75EC-4941-9F46-012388C98DCD}"/>
    <dgm:cxn modelId="{AB058E0C-15D5-4FF2-AD58-9D7C534BE6A2}" type="presOf" srcId="{8F8AF736-CDED-4152-8FD2-D224A4101E36}" destId="{0D3E2955-2BEA-4E21-A030-BEC1DC2CFE31}" srcOrd="0" destOrd="0" presId="urn:microsoft.com/office/officeart/2005/8/layout/radial4"/>
    <dgm:cxn modelId="{12B1D0A8-DC8D-4BE1-9A2A-36C08C0F43F3}" type="presOf" srcId="{FD854181-C220-425E-B94D-78F8C521C90F}" destId="{F4649180-7474-46AE-811B-F26D4FC7A433}" srcOrd="0" destOrd="0" presId="urn:microsoft.com/office/officeart/2005/8/layout/radial4"/>
    <dgm:cxn modelId="{73FC9791-5011-4005-9CAE-24AC5ED71FD2}" srcId="{405083CD-1180-476B-92C3-8813B95DCA3B}" destId="{AF369B34-F017-4A93-8695-D90D40594CD2}" srcOrd="1" destOrd="0" parTransId="{D0BB839E-44D7-4BB1-BB55-A74EFA7A64CF}" sibTransId="{A8264107-B5DC-452E-A7C6-3A072E9AB816}"/>
    <dgm:cxn modelId="{55AE4765-3ACB-4563-B5CA-7A16FB79B95F}" type="presOf" srcId="{EFAF78C9-0066-4C66-ACBD-A65D9859DA05}" destId="{9658D6E5-45C6-4DBD-AC64-36C4D2E278B4}" srcOrd="0" destOrd="0" presId="urn:microsoft.com/office/officeart/2005/8/layout/radial4"/>
    <dgm:cxn modelId="{A161207C-D0CE-402C-8562-33591F41B8F0}" type="presOf" srcId="{3AEF026C-DB1A-4F01-8DB8-9837C6E51ED1}" destId="{13D1A203-A965-4236-BFF3-8670FB6270CD}" srcOrd="0" destOrd="0" presId="urn:microsoft.com/office/officeart/2005/8/layout/radial4"/>
    <dgm:cxn modelId="{3BD5FD12-844E-4B80-A71C-D3A207B7A91B}" type="presOf" srcId="{6BF25867-BF10-4C31-979D-F77FE6304EDE}" destId="{0127CFED-16CC-4764-9F18-A41EC29B2D64}" srcOrd="0" destOrd="0" presId="urn:microsoft.com/office/officeart/2005/8/layout/radial4"/>
    <dgm:cxn modelId="{3A4ABC8C-2E42-444E-A6F1-635BA8F79CF9}" srcId="{405083CD-1180-476B-92C3-8813B95DCA3B}" destId="{A6971E75-0A60-4990-A66F-F8BE884B5E9B}" srcOrd="0" destOrd="0" parTransId="{943B4450-FAD0-4E50-95D6-AC87B3AFADBB}" sibTransId="{47AB7405-AD17-4D2E-A7D9-7F866BDC897A}"/>
    <dgm:cxn modelId="{DD3165D1-5063-491C-A907-4475213E2739}" srcId="{6BF25867-BF10-4C31-979D-F77FE6304EDE}" destId="{405083CD-1180-476B-92C3-8813B95DCA3B}" srcOrd="0" destOrd="0" parTransId="{533681C6-18DA-4746-A6B7-703633A80C7A}" sibTransId="{1F9B72FA-7A5F-46F4-9D85-E52DB27FF99D}"/>
    <dgm:cxn modelId="{7ACCACEA-000C-4208-A080-F96CA467B885}" type="presOf" srcId="{F3BE92C1-6F18-4747-97F3-895434308008}" destId="{933C5E56-185C-4C60-BB75-A7C677747110}" srcOrd="0" destOrd="0" presId="urn:microsoft.com/office/officeart/2005/8/layout/radial4"/>
    <dgm:cxn modelId="{68B2B2A5-4C68-4CD8-B008-AA7161D67C4A}" type="presOf" srcId="{50A172C7-AFE0-4BAC-8520-F27D00607F18}" destId="{88DD8021-362C-41CE-A776-F940DBE8DC99}" srcOrd="0" destOrd="0" presId="urn:microsoft.com/office/officeart/2005/8/layout/radial4"/>
    <dgm:cxn modelId="{3BFBA8E1-8EBD-462C-A955-7BA8E3891D7F}" type="presOf" srcId="{405083CD-1180-476B-92C3-8813B95DCA3B}" destId="{F7A01917-3AA1-42FF-B5C6-D3A4F0FBCBA5}" srcOrd="0" destOrd="0" presId="urn:microsoft.com/office/officeart/2005/8/layout/radial4"/>
    <dgm:cxn modelId="{EFBA3A1E-6B84-4254-AFF8-9C6342B50731}" type="presOf" srcId="{AF369B34-F017-4A93-8695-D90D40594CD2}" destId="{B8AEED59-5C03-4E0F-BCB1-13D72611FA94}" srcOrd="0" destOrd="0" presId="urn:microsoft.com/office/officeart/2005/8/layout/radial4"/>
    <dgm:cxn modelId="{1DB5FC08-E9B4-4AA9-9B40-2F8BC2EE15D2}" srcId="{405083CD-1180-476B-92C3-8813B95DCA3B}" destId="{F3BE92C1-6F18-4747-97F3-895434308008}" srcOrd="3" destOrd="0" parTransId="{8F8AF736-CDED-4152-8FD2-D224A4101E36}" sibTransId="{0DC8C229-5DB2-4474-ACFC-85FB6013804A}"/>
    <dgm:cxn modelId="{7DC81E2B-6E16-4283-B510-4EAB63AD8FF1}" type="presOf" srcId="{A6971E75-0A60-4990-A66F-F8BE884B5E9B}" destId="{8D5E4A16-F15D-42F0-8F54-623EDE474B7E}" srcOrd="0" destOrd="0" presId="urn:microsoft.com/office/officeart/2005/8/layout/radial4"/>
    <dgm:cxn modelId="{0476593C-6A8E-4A8D-A3A7-BCC6BE79C06E}" type="presParOf" srcId="{0127CFED-16CC-4764-9F18-A41EC29B2D64}" destId="{F7A01917-3AA1-42FF-B5C6-D3A4F0FBCBA5}" srcOrd="0" destOrd="0" presId="urn:microsoft.com/office/officeart/2005/8/layout/radial4"/>
    <dgm:cxn modelId="{939AB7B7-2833-410C-A937-BE76072A0E93}" type="presParOf" srcId="{0127CFED-16CC-4764-9F18-A41EC29B2D64}" destId="{3FA123BD-D631-4100-8DCC-70BB2B2104E2}" srcOrd="1" destOrd="0" presId="urn:microsoft.com/office/officeart/2005/8/layout/radial4"/>
    <dgm:cxn modelId="{6C72622A-C828-4562-9F75-A277461A9B7B}" type="presParOf" srcId="{0127CFED-16CC-4764-9F18-A41EC29B2D64}" destId="{8D5E4A16-F15D-42F0-8F54-623EDE474B7E}" srcOrd="2" destOrd="0" presId="urn:microsoft.com/office/officeart/2005/8/layout/radial4"/>
    <dgm:cxn modelId="{2B915F7F-0F12-4514-8E11-EE52963329B7}" type="presParOf" srcId="{0127CFED-16CC-4764-9F18-A41EC29B2D64}" destId="{DF770B3A-6333-4DF9-AF74-067B9C3EA09B}" srcOrd="3" destOrd="0" presId="urn:microsoft.com/office/officeart/2005/8/layout/radial4"/>
    <dgm:cxn modelId="{F5DAEF8A-6DFE-404C-8F19-E8DFD8473FB9}" type="presParOf" srcId="{0127CFED-16CC-4764-9F18-A41EC29B2D64}" destId="{B8AEED59-5C03-4E0F-BCB1-13D72611FA94}" srcOrd="4" destOrd="0" presId="urn:microsoft.com/office/officeart/2005/8/layout/radial4"/>
    <dgm:cxn modelId="{3E657586-3C73-4506-AE96-701775DA4CA9}" type="presParOf" srcId="{0127CFED-16CC-4764-9F18-A41EC29B2D64}" destId="{9BA5504B-376D-43B3-AD86-DD37CFBC4836}" srcOrd="5" destOrd="0" presId="urn:microsoft.com/office/officeart/2005/8/layout/radial4"/>
    <dgm:cxn modelId="{2A0377E6-7E9A-4B45-9125-2335A2AA902A}" type="presParOf" srcId="{0127CFED-16CC-4764-9F18-A41EC29B2D64}" destId="{88DD8021-362C-41CE-A776-F940DBE8DC99}" srcOrd="6" destOrd="0" presId="urn:microsoft.com/office/officeart/2005/8/layout/radial4"/>
    <dgm:cxn modelId="{4ECC1D81-416A-458A-9698-E4B98A74E58D}" type="presParOf" srcId="{0127CFED-16CC-4764-9F18-A41EC29B2D64}" destId="{0D3E2955-2BEA-4E21-A030-BEC1DC2CFE31}" srcOrd="7" destOrd="0" presId="urn:microsoft.com/office/officeart/2005/8/layout/radial4"/>
    <dgm:cxn modelId="{78067273-166F-465E-A8E5-0D9E6E585367}" type="presParOf" srcId="{0127CFED-16CC-4764-9F18-A41EC29B2D64}" destId="{933C5E56-185C-4C60-BB75-A7C677747110}" srcOrd="8" destOrd="0" presId="urn:microsoft.com/office/officeart/2005/8/layout/radial4"/>
    <dgm:cxn modelId="{F7356D28-38E3-429C-90BF-99BDC7AFCEFD}" type="presParOf" srcId="{0127CFED-16CC-4764-9F18-A41EC29B2D64}" destId="{A277458D-995F-4CB6-8A02-66B6FDCF6060}" srcOrd="9" destOrd="0" presId="urn:microsoft.com/office/officeart/2005/8/layout/radial4"/>
    <dgm:cxn modelId="{EB2D5D77-E669-49CD-B55D-9C35CB6FDED0}" type="presParOf" srcId="{0127CFED-16CC-4764-9F18-A41EC29B2D64}" destId="{F63077EE-DBAB-4B03-AAB8-93350AF463C6}" srcOrd="10" destOrd="0" presId="urn:microsoft.com/office/officeart/2005/8/layout/radial4"/>
    <dgm:cxn modelId="{6A1959E2-38C7-40ED-9817-A0F5DDD3A7C2}" type="presParOf" srcId="{0127CFED-16CC-4764-9F18-A41EC29B2D64}" destId="{9658D6E5-45C6-4DBD-AC64-36C4D2E278B4}" srcOrd="11" destOrd="0" presId="urn:microsoft.com/office/officeart/2005/8/layout/radial4"/>
    <dgm:cxn modelId="{86A4B1D6-638B-4348-A265-74DAC9361ECF}" type="presParOf" srcId="{0127CFED-16CC-4764-9F18-A41EC29B2D64}" destId="{13D1A203-A965-4236-BFF3-8670FB6270CD}" srcOrd="12" destOrd="0" presId="urn:microsoft.com/office/officeart/2005/8/layout/radial4"/>
    <dgm:cxn modelId="{80348ED0-BB3F-426A-BBA5-A1438E4B128F}" type="presParOf" srcId="{0127CFED-16CC-4764-9F18-A41EC29B2D64}" destId="{0FE1341D-CA4D-417F-988E-EF0651EF40F9}" srcOrd="13" destOrd="0" presId="urn:microsoft.com/office/officeart/2005/8/layout/radial4"/>
    <dgm:cxn modelId="{96F69BCC-0A46-408C-B2E1-7C24B93F720A}" type="presParOf" srcId="{0127CFED-16CC-4764-9F18-A41EC29B2D64}" destId="{F4649180-7474-46AE-811B-F26D4FC7A433}"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01917-3AA1-42FF-B5C6-D3A4F0FBCBA5}">
      <dsp:nvSpPr>
        <dsp:cNvPr id="0" name=""/>
        <dsp:cNvSpPr/>
      </dsp:nvSpPr>
      <dsp:spPr>
        <a:xfrm>
          <a:off x="2316649" y="1611709"/>
          <a:ext cx="1564445" cy="1564445"/>
        </a:xfrm>
        <a:prstGeom prst="ellipse">
          <a:avLst/>
        </a:prstGeom>
        <a:solidFill>
          <a:srgbClr val="FFC000"/>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Exclusiones del </a:t>
          </a:r>
          <a:r>
            <a:rPr lang="es-ES" sz="1600" kern="1200" dirty="0" smtClean="0"/>
            <a:t>proyecto</a:t>
          </a:r>
          <a:endParaRPr lang="es-ES" sz="1600" kern="1200" dirty="0"/>
        </a:p>
      </dsp:txBody>
      <dsp:txXfrm>
        <a:off x="2545757" y="1840817"/>
        <a:ext cx="1106229" cy="1106229"/>
      </dsp:txXfrm>
    </dsp:sp>
    <dsp:sp modelId="{3FA123BD-D631-4100-8DCC-70BB2B2104E2}">
      <dsp:nvSpPr>
        <dsp:cNvPr id="0" name=""/>
        <dsp:cNvSpPr/>
      </dsp:nvSpPr>
      <dsp:spPr>
        <a:xfrm rot="7365798">
          <a:off x="1696940" y="3401491"/>
          <a:ext cx="1220095" cy="445866"/>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8D5E4A16-F15D-42F0-8F54-623EDE474B7E}">
      <dsp:nvSpPr>
        <dsp:cNvPr id="0" name=""/>
        <dsp:cNvSpPr/>
      </dsp:nvSpPr>
      <dsp:spPr>
        <a:xfrm>
          <a:off x="1429293" y="3699377"/>
          <a:ext cx="1095111" cy="8760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S" sz="1000" kern="1200" dirty="0" smtClean="0"/>
            <a:t>Mejora continua del capital intelectual de la ESPE</a:t>
          </a:r>
          <a:endParaRPr lang="es-ES" sz="1000" kern="1200" dirty="0"/>
        </a:p>
      </dsp:txBody>
      <dsp:txXfrm>
        <a:off x="1454953" y="3725037"/>
        <a:ext cx="1043791" cy="824769"/>
      </dsp:txXfrm>
    </dsp:sp>
    <dsp:sp modelId="{DF770B3A-6333-4DF9-AF74-067B9C3EA09B}">
      <dsp:nvSpPr>
        <dsp:cNvPr id="0" name=""/>
        <dsp:cNvSpPr/>
      </dsp:nvSpPr>
      <dsp:spPr>
        <a:xfrm rot="10146112">
          <a:off x="611914" y="2491956"/>
          <a:ext cx="1639908" cy="445866"/>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B8AEED59-5C03-4E0F-BCB1-13D72611FA94}">
      <dsp:nvSpPr>
        <dsp:cNvPr id="0" name=""/>
        <dsp:cNvSpPr/>
      </dsp:nvSpPr>
      <dsp:spPr>
        <a:xfrm>
          <a:off x="79146" y="2431868"/>
          <a:ext cx="1095111" cy="8760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s-EC" sz="900" kern="1200" dirty="0" smtClean="0"/>
            <a:t>El costo y tiempo que implica la generación de un modelo para la creación de </a:t>
          </a:r>
          <a:r>
            <a:rPr lang="es-ES" sz="900" kern="1200" dirty="0" smtClean="0"/>
            <a:t>una red de conocimiento</a:t>
          </a:r>
          <a:endParaRPr lang="es-ES" sz="900" kern="1200" baseline="0" dirty="0"/>
        </a:p>
      </dsp:txBody>
      <dsp:txXfrm>
        <a:off x="104806" y="2457528"/>
        <a:ext cx="1043791" cy="824769"/>
      </dsp:txXfrm>
    </dsp:sp>
    <dsp:sp modelId="{9BA5504B-376D-43B3-AD86-DD37CFBC4836}">
      <dsp:nvSpPr>
        <dsp:cNvPr id="0" name=""/>
        <dsp:cNvSpPr/>
      </dsp:nvSpPr>
      <dsp:spPr>
        <a:xfrm rot="12663706">
          <a:off x="808879" y="1290427"/>
          <a:ext cx="1656098" cy="445866"/>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88DD8021-362C-41CE-A776-F940DBE8DC99}">
      <dsp:nvSpPr>
        <dsp:cNvPr id="0" name=""/>
        <dsp:cNvSpPr/>
      </dsp:nvSpPr>
      <dsp:spPr>
        <a:xfrm>
          <a:off x="380056" y="648075"/>
          <a:ext cx="1095111" cy="8760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355600">
            <a:lnSpc>
              <a:spcPct val="90000"/>
            </a:lnSpc>
            <a:spcBef>
              <a:spcPct val="0"/>
            </a:spcBef>
            <a:spcAft>
              <a:spcPct val="35000"/>
            </a:spcAft>
          </a:pPr>
          <a:r>
            <a:rPr lang="es-ES" sz="800" kern="1200" dirty="0" smtClean="0"/>
            <a:t>Recolección de la información bajo una nueva metodología</a:t>
          </a:r>
          <a:endParaRPr lang="es-ES" sz="800" kern="1200" dirty="0"/>
        </a:p>
      </dsp:txBody>
      <dsp:txXfrm>
        <a:off x="405716" y="673735"/>
        <a:ext cx="1043791" cy="824769"/>
      </dsp:txXfrm>
    </dsp:sp>
    <dsp:sp modelId="{0D3E2955-2BEA-4E21-A030-BEC1DC2CFE31}">
      <dsp:nvSpPr>
        <dsp:cNvPr id="0" name=""/>
        <dsp:cNvSpPr/>
      </dsp:nvSpPr>
      <dsp:spPr>
        <a:xfrm rot="16028050">
          <a:off x="2473030" y="770129"/>
          <a:ext cx="1111427" cy="445866"/>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933C5E56-185C-4C60-BB75-A7C677747110}">
      <dsp:nvSpPr>
        <dsp:cNvPr id="0" name=""/>
        <dsp:cNvSpPr/>
      </dsp:nvSpPr>
      <dsp:spPr>
        <a:xfrm>
          <a:off x="2453404" y="0"/>
          <a:ext cx="1095111" cy="8760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ES" sz="1100" kern="1200" dirty="0" smtClean="0"/>
            <a:t>La cultura organizacional de la ESPE</a:t>
          </a:r>
          <a:endParaRPr lang="es-ES" sz="1100" kern="1200" dirty="0"/>
        </a:p>
      </dsp:txBody>
      <dsp:txXfrm>
        <a:off x="2479064" y="25660"/>
        <a:ext cx="1043791" cy="824769"/>
      </dsp:txXfrm>
    </dsp:sp>
    <dsp:sp modelId="{A277458D-995F-4CB6-8A02-66B6FDCF6060}">
      <dsp:nvSpPr>
        <dsp:cNvPr id="0" name=""/>
        <dsp:cNvSpPr/>
      </dsp:nvSpPr>
      <dsp:spPr>
        <a:xfrm rot="19385149">
          <a:off x="3646710" y="1216828"/>
          <a:ext cx="1444682" cy="445866"/>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F63077EE-DBAB-4B03-AAB8-93350AF463C6}">
      <dsp:nvSpPr>
        <dsp:cNvPr id="0" name=""/>
        <dsp:cNvSpPr/>
      </dsp:nvSpPr>
      <dsp:spPr>
        <a:xfrm>
          <a:off x="4399033" y="567866"/>
          <a:ext cx="1095111" cy="876089"/>
        </a:xfrm>
        <a:prstGeom prst="roundRect">
          <a:avLst>
            <a:gd name="adj" fmla="val 10000"/>
          </a:avLst>
        </a:prstGeom>
        <a:solidFill>
          <a:srgbClr val="00B050"/>
        </a:solidFill>
        <a:ln w="25400" cap="flat" cmpd="sng" algn="ctr">
          <a:solidFill>
            <a:schemeClr val="accent1"/>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S" sz="1000" kern="1200" smtClean="0"/>
            <a:t>La administración </a:t>
          </a:r>
          <a:r>
            <a:rPr lang="es-ES" sz="1000" kern="1200" dirty="0" smtClean="0"/>
            <a:t>de la información  y la frecuencia de actualización</a:t>
          </a:r>
          <a:endParaRPr lang="es-ES" sz="1000" kern="1200" dirty="0"/>
        </a:p>
      </dsp:txBody>
      <dsp:txXfrm>
        <a:off x="4424693" y="593526"/>
        <a:ext cx="1043791" cy="824769"/>
      </dsp:txXfrm>
    </dsp:sp>
    <dsp:sp modelId="{9658D6E5-45C6-4DBD-AC64-36C4D2E278B4}">
      <dsp:nvSpPr>
        <dsp:cNvPr id="0" name=""/>
        <dsp:cNvSpPr/>
      </dsp:nvSpPr>
      <dsp:spPr>
        <a:xfrm rot="361114">
          <a:off x="3961379" y="2342833"/>
          <a:ext cx="1534639" cy="445866"/>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13D1A203-A965-4236-BFF3-8670FB6270CD}">
      <dsp:nvSpPr>
        <dsp:cNvPr id="0" name=""/>
        <dsp:cNvSpPr/>
      </dsp:nvSpPr>
      <dsp:spPr>
        <a:xfrm>
          <a:off x="4944233" y="2208176"/>
          <a:ext cx="1095111" cy="8760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s-ES" sz="1000" kern="1200" dirty="0" smtClean="0"/>
            <a:t>La calidad de los contenidos y propiedad intelectual de la información</a:t>
          </a:r>
          <a:endParaRPr lang="es-ES" sz="1000" kern="1200" dirty="0"/>
        </a:p>
      </dsp:txBody>
      <dsp:txXfrm>
        <a:off x="4969893" y="2233836"/>
        <a:ext cx="1043791" cy="824769"/>
      </dsp:txXfrm>
    </dsp:sp>
    <dsp:sp modelId="{0FE1341D-CA4D-417F-988E-EF0651EF40F9}">
      <dsp:nvSpPr>
        <dsp:cNvPr id="0" name=""/>
        <dsp:cNvSpPr/>
      </dsp:nvSpPr>
      <dsp:spPr>
        <a:xfrm rot="3368881">
          <a:off x="3315329" y="3358306"/>
          <a:ext cx="1159875" cy="445866"/>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F4649180-7474-46AE-811B-F26D4FC7A433}">
      <dsp:nvSpPr>
        <dsp:cNvPr id="0" name=""/>
        <dsp:cNvSpPr/>
      </dsp:nvSpPr>
      <dsp:spPr>
        <a:xfrm>
          <a:off x="3670765" y="3624822"/>
          <a:ext cx="1095111" cy="87608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s-ES" sz="1100" kern="1200" dirty="0" smtClean="0"/>
            <a:t>Cumplimiento de la normativa </a:t>
          </a:r>
          <a:endParaRPr lang="es-ES" sz="1100" kern="1200" dirty="0"/>
        </a:p>
      </dsp:txBody>
      <dsp:txXfrm>
        <a:off x="3696425" y="3650482"/>
        <a:ext cx="1043791" cy="82476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C"/>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C"/>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noProof="0" smtClean="0"/>
              <a:t>Haga clic para modificar el estilo de texto del patrón</a:t>
            </a:r>
          </a:p>
          <a:p>
            <a:pPr lvl="1"/>
            <a:r>
              <a:rPr lang="es-EC" noProof="0" smtClean="0"/>
              <a:t>Segundo nivel</a:t>
            </a:r>
          </a:p>
          <a:p>
            <a:pPr lvl="2"/>
            <a:r>
              <a:rPr lang="es-EC" noProof="0" smtClean="0"/>
              <a:t>Tercer nivel</a:t>
            </a:r>
          </a:p>
          <a:p>
            <a:pPr lvl="3"/>
            <a:r>
              <a:rPr lang="es-EC" noProof="0" smtClean="0"/>
              <a:t>Cuarto nivel</a:t>
            </a:r>
          </a:p>
          <a:p>
            <a:pPr lvl="4"/>
            <a:r>
              <a:rPr lang="es-EC" noProof="0" smtClean="0"/>
              <a:t>Quinto nivel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C"/>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3273A8-76DC-4D56-8E60-A3A600A5AF08}" type="slidenum">
              <a:rPr lang="es-EC"/>
              <a:pPr>
                <a:defRPr/>
              </a:pPr>
              <a:t>‹Nº›</a:t>
            </a:fld>
            <a:endParaRPr lang="es-EC"/>
          </a:p>
        </p:txBody>
      </p:sp>
    </p:spTree>
    <p:extLst>
      <p:ext uri="{BB962C8B-B14F-4D97-AF65-F5344CB8AC3E}">
        <p14:creationId xmlns:p14="http://schemas.microsoft.com/office/powerpoint/2010/main" val="1878485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7FF2036-1C43-46CC-A1C5-746F896432DC}" type="slidenum">
              <a:rPr lang="es-EC" smtClean="0"/>
              <a:pPr/>
              <a:t>2</a:t>
            </a:fld>
            <a:endParaRPr lang="es-EC"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2652E080-CBC6-414E-81AE-8F1856372A73}" type="slidenum">
              <a:rPr lang="es-EC" smtClean="0"/>
              <a:pPr/>
              <a:t>13</a:t>
            </a:fld>
            <a:endParaRPr lang="es-EC"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30DA871-EC2E-417A-8C8C-B51D4BC22002}" type="slidenum">
              <a:rPr lang="es-EC" smtClean="0"/>
              <a:pPr/>
              <a:t>15</a:t>
            </a:fld>
            <a:endParaRPr lang="es-EC"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30DA871-EC2E-417A-8C8C-B51D4BC22002}" type="slidenum">
              <a:rPr lang="es-EC" smtClean="0"/>
              <a:pPr/>
              <a:t>16</a:t>
            </a:fld>
            <a:endParaRPr lang="es-EC"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F4B2ADB-14AD-4674-93D0-DBF4F8B2171A}" type="slidenum">
              <a:rPr lang="es-EC" smtClean="0"/>
              <a:pPr/>
              <a:t>17</a:t>
            </a:fld>
            <a:endParaRPr lang="es-EC"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F4B2ADB-14AD-4674-93D0-DBF4F8B2171A}" type="slidenum">
              <a:rPr lang="es-EC" smtClean="0"/>
              <a:pPr/>
              <a:t>18</a:t>
            </a:fld>
            <a:endParaRPr lang="es-EC"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45CD432-645A-486D-91E3-F63C5D786413}" type="slidenum">
              <a:rPr lang="es-EC" smtClean="0"/>
              <a:pPr/>
              <a:t>19</a:t>
            </a:fld>
            <a:endParaRPr lang="es-EC"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118BF24-D14E-4942-934B-2972E39C069C}" type="slidenum">
              <a:rPr lang="es-EC" smtClean="0"/>
              <a:pPr/>
              <a:t>20</a:t>
            </a:fld>
            <a:endParaRPr lang="es-EC"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45CD432-645A-486D-91E3-F63C5D786413}" type="slidenum">
              <a:rPr lang="es-EC" smtClean="0"/>
              <a:pPr/>
              <a:t>21</a:t>
            </a:fld>
            <a:endParaRPr lang="es-EC"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8BFDFFC-06DD-4995-B4E2-58022FD6B577}" type="slidenum">
              <a:rPr lang="es-EC" smtClean="0"/>
              <a:pPr/>
              <a:t>22</a:t>
            </a:fld>
            <a:endParaRPr lang="es-EC"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5A9BB4D-EF0E-4AF7-93E2-0593D333211E}" type="slidenum">
              <a:rPr lang="es-EC" smtClean="0"/>
              <a:pPr/>
              <a:t>23</a:t>
            </a:fld>
            <a:endParaRPr lang="es-EC"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A4C12B0-9080-4160-BF92-AEFE43F0CFDA}" type="slidenum">
              <a:rPr lang="es-EC" smtClean="0"/>
              <a:pPr/>
              <a:t>3</a:t>
            </a:fld>
            <a:endParaRPr lang="es-EC"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5A9BB4D-EF0E-4AF7-93E2-0593D333211E}" type="slidenum">
              <a:rPr lang="es-EC" smtClean="0"/>
              <a:pPr/>
              <a:t>24</a:t>
            </a:fld>
            <a:endParaRPr lang="es-EC"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5A9BB4D-EF0E-4AF7-93E2-0593D333211E}" type="slidenum">
              <a:rPr lang="es-EC" smtClean="0"/>
              <a:pPr/>
              <a:t>25</a:t>
            </a:fld>
            <a:endParaRPr lang="es-EC"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5A9BB4D-EF0E-4AF7-93E2-0593D333211E}" type="slidenum">
              <a:rPr lang="es-EC" smtClean="0"/>
              <a:pPr/>
              <a:t>26</a:t>
            </a:fld>
            <a:endParaRPr lang="es-EC"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a:ln/>
        </p:spPr>
      </p:sp>
      <p:sp>
        <p:nvSpPr>
          <p:cNvPr id="136195" name="2 Marcador de notas"/>
          <p:cNvSpPr>
            <a:spLocks noGrp="1"/>
          </p:cNvSpPr>
          <p:nvPr>
            <p:ph type="body" idx="1"/>
          </p:nvPr>
        </p:nvSpPr>
        <p:spPr>
          <a:noFill/>
          <a:ln/>
        </p:spPr>
        <p:txBody>
          <a:bodyPr/>
          <a:lstStyle/>
          <a:p>
            <a:endParaRPr lang="es-EC" smtClean="0"/>
          </a:p>
        </p:txBody>
      </p:sp>
      <p:sp>
        <p:nvSpPr>
          <p:cNvPr id="136196" name="3 Marcador de número de diapositiva"/>
          <p:cNvSpPr>
            <a:spLocks noGrp="1"/>
          </p:cNvSpPr>
          <p:nvPr>
            <p:ph type="sldNum" sz="quarter" idx="5"/>
          </p:nvPr>
        </p:nvSpPr>
        <p:spPr>
          <a:noFill/>
        </p:spPr>
        <p:txBody>
          <a:bodyPr/>
          <a:lstStyle/>
          <a:p>
            <a:fld id="{C04A9D3E-42FD-48E7-9BA4-542F84B9F2A4}" type="slidenum">
              <a:rPr lang="es-EC" smtClean="0"/>
              <a:pPr/>
              <a:t>32</a:t>
            </a:fld>
            <a:endParaRPr lang="es-EC"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a:ln/>
        </p:spPr>
      </p:sp>
      <p:sp>
        <p:nvSpPr>
          <p:cNvPr id="139267" name="2 Marcador de notas"/>
          <p:cNvSpPr>
            <a:spLocks noGrp="1"/>
          </p:cNvSpPr>
          <p:nvPr>
            <p:ph type="body" idx="1"/>
          </p:nvPr>
        </p:nvSpPr>
        <p:spPr>
          <a:noFill/>
          <a:ln/>
        </p:spPr>
        <p:txBody>
          <a:bodyPr/>
          <a:lstStyle/>
          <a:p>
            <a:endParaRPr lang="es-EC" smtClean="0"/>
          </a:p>
        </p:txBody>
      </p:sp>
      <p:sp>
        <p:nvSpPr>
          <p:cNvPr id="139268" name="3 Marcador de número de diapositiva"/>
          <p:cNvSpPr>
            <a:spLocks noGrp="1"/>
          </p:cNvSpPr>
          <p:nvPr>
            <p:ph type="sldNum" sz="quarter" idx="5"/>
          </p:nvPr>
        </p:nvSpPr>
        <p:spPr>
          <a:noFill/>
        </p:spPr>
        <p:txBody>
          <a:bodyPr/>
          <a:lstStyle/>
          <a:p>
            <a:fld id="{25E09690-6934-4064-8662-1A2ECB96A6AD}" type="slidenum">
              <a:rPr lang="es-EC" smtClean="0"/>
              <a:pPr/>
              <a:t>39</a:t>
            </a:fld>
            <a:endParaRPr lang="es-EC"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a:ln/>
        </p:spPr>
      </p:sp>
      <p:sp>
        <p:nvSpPr>
          <p:cNvPr id="1433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mtClean="0"/>
          </a:p>
        </p:txBody>
      </p:sp>
      <p:sp>
        <p:nvSpPr>
          <p:cNvPr id="1433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2E7EE5-8301-4DEB-8C6B-E57DE473DD24}" type="slidenum">
              <a:rPr lang="es-EC" smtClean="0"/>
              <a:pPr eaLnBrk="1" hangingPunct="1"/>
              <a:t>47</a:t>
            </a:fld>
            <a:endParaRPr lang="es-EC"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84D9138-B706-410E-BF41-09A5D0427FC1}" type="slidenum">
              <a:rPr lang="es-EC" smtClean="0"/>
              <a:pPr/>
              <a:t>60</a:t>
            </a:fld>
            <a:endParaRPr lang="es-EC"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84D9138-B706-410E-BF41-09A5D0427FC1}" type="slidenum">
              <a:rPr lang="es-EC" smtClean="0"/>
              <a:pPr/>
              <a:t>61</a:t>
            </a:fld>
            <a:endParaRPr lang="es-EC"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a:ln/>
        </p:spPr>
      </p:sp>
      <p:sp>
        <p:nvSpPr>
          <p:cNvPr id="149507" name="2 Marcador de notas"/>
          <p:cNvSpPr>
            <a:spLocks noGrp="1"/>
          </p:cNvSpPr>
          <p:nvPr>
            <p:ph type="body" idx="1"/>
          </p:nvPr>
        </p:nvSpPr>
        <p:spPr>
          <a:noFill/>
          <a:ln/>
        </p:spPr>
        <p:txBody>
          <a:bodyPr/>
          <a:lstStyle/>
          <a:p>
            <a:endParaRPr lang="es-EC" smtClean="0"/>
          </a:p>
        </p:txBody>
      </p:sp>
      <p:sp>
        <p:nvSpPr>
          <p:cNvPr id="149508" name="3 Marcador de número de diapositiva"/>
          <p:cNvSpPr>
            <a:spLocks noGrp="1"/>
          </p:cNvSpPr>
          <p:nvPr>
            <p:ph type="sldNum" sz="quarter" idx="5"/>
          </p:nvPr>
        </p:nvSpPr>
        <p:spPr>
          <a:noFill/>
        </p:spPr>
        <p:txBody>
          <a:bodyPr/>
          <a:lstStyle/>
          <a:p>
            <a:fld id="{9ECB421B-0971-4453-88B6-4B8985FE95E8}" type="slidenum">
              <a:rPr lang="es-EC" smtClean="0"/>
              <a:pPr/>
              <a:t>87</a:t>
            </a:fld>
            <a:endParaRPr lang="es-EC"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p:cNvSpPr>
            <a:spLocks noGrp="1" noRot="1" noChangeAspect="1" noTextEdit="1"/>
          </p:cNvSpPr>
          <p:nvPr>
            <p:ph type="sldImg"/>
          </p:nvPr>
        </p:nvSpPr>
        <p:spPr>
          <a:ln/>
        </p:spPr>
      </p:sp>
      <p:sp>
        <p:nvSpPr>
          <p:cNvPr id="150531" name="2 Marcador de notas"/>
          <p:cNvSpPr>
            <a:spLocks noGrp="1"/>
          </p:cNvSpPr>
          <p:nvPr>
            <p:ph type="body" idx="1"/>
          </p:nvPr>
        </p:nvSpPr>
        <p:spPr>
          <a:noFill/>
          <a:ln/>
        </p:spPr>
        <p:txBody>
          <a:bodyPr/>
          <a:lstStyle/>
          <a:p>
            <a:endParaRPr lang="es-EC" smtClean="0"/>
          </a:p>
        </p:txBody>
      </p:sp>
      <p:sp>
        <p:nvSpPr>
          <p:cNvPr id="150532" name="3 Marcador de número de diapositiva"/>
          <p:cNvSpPr>
            <a:spLocks noGrp="1"/>
          </p:cNvSpPr>
          <p:nvPr>
            <p:ph type="sldNum" sz="quarter" idx="5"/>
          </p:nvPr>
        </p:nvSpPr>
        <p:spPr>
          <a:noFill/>
        </p:spPr>
        <p:txBody>
          <a:bodyPr/>
          <a:lstStyle/>
          <a:p>
            <a:fld id="{23EE8BCC-A11B-4225-8BEA-1D569578F1A0}" type="slidenum">
              <a:rPr lang="es-EC" smtClean="0"/>
              <a:pPr/>
              <a:t>88</a:t>
            </a:fld>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84D9138-B706-410E-BF41-09A5D0427FC1}" type="slidenum">
              <a:rPr lang="es-EC" smtClean="0"/>
              <a:pPr/>
              <a:t>4</a:t>
            </a:fld>
            <a:endParaRPr lang="es-EC"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a:ln/>
        </p:spPr>
      </p:sp>
      <p:sp>
        <p:nvSpPr>
          <p:cNvPr id="151555" name="2 Marcador de notas"/>
          <p:cNvSpPr>
            <a:spLocks noGrp="1"/>
          </p:cNvSpPr>
          <p:nvPr>
            <p:ph type="body" idx="1"/>
          </p:nvPr>
        </p:nvSpPr>
        <p:spPr>
          <a:noFill/>
          <a:ln/>
        </p:spPr>
        <p:txBody>
          <a:bodyPr/>
          <a:lstStyle/>
          <a:p>
            <a:endParaRPr lang="es-EC" smtClean="0"/>
          </a:p>
        </p:txBody>
      </p:sp>
      <p:sp>
        <p:nvSpPr>
          <p:cNvPr id="151556" name="3 Marcador de número de diapositiva"/>
          <p:cNvSpPr>
            <a:spLocks noGrp="1"/>
          </p:cNvSpPr>
          <p:nvPr>
            <p:ph type="sldNum" sz="quarter" idx="5"/>
          </p:nvPr>
        </p:nvSpPr>
        <p:spPr>
          <a:noFill/>
        </p:spPr>
        <p:txBody>
          <a:bodyPr/>
          <a:lstStyle/>
          <a:p>
            <a:fld id="{7DD4CE9E-36FB-4A94-BD5B-A83335776916}" type="slidenum">
              <a:rPr lang="es-EC" smtClean="0"/>
              <a:pPr/>
              <a:t>89</a:t>
            </a:fld>
            <a:endParaRPr lang="es-EC"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a:ln/>
        </p:spPr>
      </p:sp>
      <p:sp>
        <p:nvSpPr>
          <p:cNvPr id="152579" name="2 Marcador de notas"/>
          <p:cNvSpPr>
            <a:spLocks noGrp="1"/>
          </p:cNvSpPr>
          <p:nvPr>
            <p:ph type="body" idx="1"/>
          </p:nvPr>
        </p:nvSpPr>
        <p:spPr>
          <a:noFill/>
          <a:ln/>
        </p:spPr>
        <p:txBody>
          <a:bodyPr/>
          <a:lstStyle/>
          <a:p>
            <a:endParaRPr lang="es-EC" smtClean="0"/>
          </a:p>
        </p:txBody>
      </p:sp>
      <p:sp>
        <p:nvSpPr>
          <p:cNvPr id="152580" name="3 Marcador de número de diapositiva"/>
          <p:cNvSpPr>
            <a:spLocks noGrp="1"/>
          </p:cNvSpPr>
          <p:nvPr>
            <p:ph type="sldNum" sz="quarter" idx="5"/>
          </p:nvPr>
        </p:nvSpPr>
        <p:spPr>
          <a:noFill/>
        </p:spPr>
        <p:txBody>
          <a:bodyPr/>
          <a:lstStyle/>
          <a:p>
            <a:fld id="{8FFDA376-CA17-4DAE-BA5E-2B673AE67C17}" type="slidenum">
              <a:rPr lang="es-EC" smtClean="0"/>
              <a:pPr/>
              <a:t>90</a:t>
            </a:fld>
            <a:endParaRPr lang="es-EC"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a:ln/>
        </p:spPr>
      </p:sp>
      <p:sp>
        <p:nvSpPr>
          <p:cNvPr id="153603" name="2 Marcador de notas"/>
          <p:cNvSpPr>
            <a:spLocks noGrp="1"/>
          </p:cNvSpPr>
          <p:nvPr>
            <p:ph type="body" idx="1"/>
          </p:nvPr>
        </p:nvSpPr>
        <p:spPr>
          <a:noFill/>
          <a:ln/>
        </p:spPr>
        <p:txBody>
          <a:bodyPr/>
          <a:lstStyle/>
          <a:p>
            <a:endParaRPr lang="es-EC" smtClean="0"/>
          </a:p>
        </p:txBody>
      </p:sp>
      <p:sp>
        <p:nvSpPr>
          <p:cNvPr id="153604" name="3 Marcador de número de diapositiva"/>
          <p:cNvSpPr>
            <a:spLocks noGrp="1"/>
          </p:cNvSpPr>
          <p:nvPr>
            <p:ph type="sldNum" sz="quarter" idx="5"/>
          </p:nvPr>
        </p:nvSpPr>
        <p:spPr>
          <a:noFill/>
        </p:spPr>
        <p:txBody>
          <a:bodyPr/>
          <a:lstStyle/>
          <a:p>
            <a:fld id="{163FA291-EB47-4EED-A83A-E7D2E1445E18}" type="slidenum">
              <a:rPr lang="es-EC" smtClean="0"/>
              <a:pPr/>
              <a:t>91</a:t>
            </a:fld>
            <a:endParaRPr lang="es-EC"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7FF2036-1C43-46CC-A1C5-746F896432DC}" type="slidenum">
              <a:rPr lang="es-EC" smtClean="0"/>
              <a:pPr/>
              <a:t>92</a:t>
            </a:fld>
            <a:endParaRPr lang="es-EC"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DA68CE9-C67D-47DE-97A2-7312560D5B2E}" type="slidenum">
              <a:rPr lang="es-EC" smtClean="0"/>
              <a:pPr/>
              <a:t>5</a:t>
            </a:fld>
            <a:endParaRPr lang="es-EC"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8820E18-FDB9-4499-A12D-2B40809BA14F}" type="slidenum">
              <a:rPr lang="es-EC" smtClean="0">
                <a:latin typeface="Arial" pitchFamily="34" charset="0"/>
              </a:rPr>
              <a:pPr/>
              <a:t>8</a:t>
            </a:fld>
            <a:endParaRPr lang="es-EC"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s-EC"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8820E18-FDB9-4499-A12D-2B40809BA14F}" type="slidenum">
              <a:rPr lang="es-EC" smtClean="0">
                <a:latin typeface="Arial" pitchFamily="34" charset="0"/>
              </a:rPr>
              <a:pPr/>
              <a:t>9</a:t>
            </a:fld>
            <a:endParaRPr lang="es-EC"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s-EC"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94DBFE6-1C7C-4805-9C41-2832B52A563E}" type="slidenum">
              <a:rPr lang="es-EC" smtClean="0"/>
              <a:pPr/>
              <a:t>10</a:t>
            </a:fld>
            <a:endParaRPr lang="es-EC"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94DBFE6-1C7C-4805-9C41-2832B52A563E}" type="slidenum">
              <a:rPr lang="es-EC" smtClean="0"/>
              <a:pPr/>
              <a:t>11</a:t>
            </a:fld>
            <a:endParaRPr lang="es-EC"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2652E080-CBC6-414E-81AE-8F1856372A73}" type="slidenum">
              <a:rPr lang="es-EC" smtClean="0"/>
              <a:pPr/>
              <a:t>12</a:t>
            </a:fld>
            <a:endParaRPr lang="es-EC"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67024" name="CorelDRAW" r:id="rId3" imgW="7748626" imgH="4759452" progId="">
                  <p:embed/>
                </p:oleObj>
              </mc:Choice>
              <mc:Fallback>
                <p:oleObj name="CorelDRAW" r:id="rId3" imgW="7748626" imgH="4759452" progId="">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5"/>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n-US"/>
          </a:p>
        </p:txBody>
      </p:sp>
      <p:pic>
        <p:nvPicPr>
          <p:cNvPr id="9" name="Picture 49" descr="LOGO ESPE ORIGINAL copia"/>
          <p:cNvPicPr>
            <a:picLocks noChangeAspect="1" noChangeArrowheads="1"/>
          </p:cNvPicPr>
          <p:nvPr userDrawn="1"/>
        </p:nvPicPr>
        <p:blipFill>
          <a:blip r:embed="rId6"/>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n-U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n-U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n-U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n-US"/>
          </a:p>
        </p:txBody>
      </p:sp>
      <p:pic>
        <p:nvPicPr>
          <p:cNvPr id="3078" name="Picture 26" descr="LOGO ESPE ORIGINAL copia"/>
          <p:cNvPicPr>
            <a:picLocks noChangeAspect="1" noChangeArrowheads="1"/>
          </p:cNvPicPr>
          <p:nvPr userDrawn="1"/>
        </p:nvPicPr>
        <p:blipFill>
          <a:blip r:embed="rId14"/>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4 Rectángulo"/>
          <p:cNvSpPr>
            <a:spLocks noChangeArrowheads="1"/>
          </p:cNvSpPr>
          <p:nvPr/>
        </p:nvSpPr>
        <p:spPr bwMode="auto">
          <a:xfrm>
            <a:off x="6786563" y="4714875"/>
            <a:ext cx="1976437" cy="646113"/>
          </a:xfrm>
          <a:prstGeom prst="rect">
            <a:avLst/>
          </a:prstGeom>
          <a:noFill/>
          <a:ln w="9525">
            <a:noFill/>
            <a:miter lim="800000"/>
            <a:headEnd/>
            <a:tailEnd/>
          </a:ln>
        </p:spPr>
        <p:txBody>
          <a:bodyPr wrap="none">
            <a:spAutoFit/>
          </a:bodyPr>
          <a:lstStyle/>
          <a:p>
            <a:r>
              <a:rPr lang="es-ES" b="1" dirty="0">
                <a:solidFill>
                  <a:srgbClr val="00B050"/>
                </a:solidFill>
                <a:latin typeface="Tahoma" pitchFamily="34" charset="0"/>
              </a:rPr>
              <a:t>Galo </a:t>
            </a:r>
            <a:r>
              <a:rPr lang="es-ES" b="1" dirty="0" err="1">
                <a:solidFill>
                  <a:srgbClr val="00B050"/>
                </a:solidFill>
                <a:latin typeface="Tahoma" pitchFamily="34" charset="0"/>
              </a:rPr>
              <a:t>Alvarez</a:t>
            </a:r>
            <a:r>
              <a:rPr lang="es-ES" b="1" dirty="0">
                <a:solidFill>
                  <a:srgbClr val="00B050"/>
                </a:solidFill>
                <a:latin typeface="Tahoma" pitchFamily="34" charset="0"/>
              </a:rPr>
              <a:t> M.</a:t>
            </a:r>
          </a:p>
          <a:p>
            <a:r>
              <a:rPr lang="es-ES" b="1" dirty="0">
                <a:solidFill>
                  <a:srgbClr val="00B050"/>
                </a:solidFill>
                <a:latin typeface="Tahoma" pitchFamily="34" charset="0"/>
              </a:rPr>
              <a:t>Pilar </a:t>
            </a:r>
            <a:r>
              <a:rPr lang="es-ES" b="1" dirty="0" err="1">
                <a:solidFill>
                  <a:srgbClr val="00B050"/>
                </a:solidFill>
                <a:latin typeface="Tahoma" pitchFamily="34" charset="0"/>
              </a:rPr>
              <a:t>Bucheli</a:t>
            </a:r>
            <a:r>
              <a:rPr lang="es-ES" b="1" dirty="0">
                <a:solidFill>
                  <a:srgbClr val="00B050"/>
                </a:solidFill>
                <a:latin typeface="Tahoma" pitchFamily="34" charset="0"/>
              </a:rPr>
              <a:t> S.</a:t>
            </a:r>
            <a:endParaRPr lang="es-EC" dirty="0">
              <a:solidFill>
                <a:srgbClr val="00B050"/>
              </a:solidFill>
            </a:endParaRPr>
          </a:p>
        </p:txBody>
      </p:sp>
      <p:sp>
        <p:nvSpPr>
          <p:cNvPr id="4099" name="2 Marcador de contenido"/>
          <p:cNvSpPr>
            <a:spLocks/>
          </p:cNvSpPr>
          <p:nvPr/>
        </p:nvSpPr>
        <p:spPr bwMode="auto">
          <a:xfrm>
            <a:off x="1731963" y="3000372"/>
            <a:ext cx="6840537" cy="1428760"/>
          </a:xfrm>
          <a:prstGeom prst="rect">
            <a:avLst/>
          </a:prstGeom>
          <a:solidFill>
            <a:srgbClr val="CCFFCC"/>
          </a:solidFill>
          <a:ln w="9525">
            <a:noFill/>
            <a:miter lim="800000"/>
            <a:headEnd/>
            <a:tailEnd/>
          </a:ln>
        </p:spPr>
        <p:txBody>
          <a:bodyPr anchor="ctr" anchorCtr="0"/>
          <a:lstStyle/>
          <a:p>
            <a:pPr algn="just">
              <a:spcBef>
                <a:spcPct val="20000"/>
              </a:spcBef>
            </a:pPr>
            <a:r>
              <a:rPr lang="es-ES" b="1" dirty="0" smtClean="0">
                <a:solidFill>
                  <a:srgbClr val="002060"/>
                </a:solidFill>
              </a:rPr>
              <a:t>“</a:t>
            </a:r>
            <a:r>
              <a:rPr lang="es-ES" b="1" dirty="0">
                <a:solidFill>
                  <a:srgbClr val="002060"/>
                </a:solidFill>
              </a:rPr>
              <a:t>APLICACION DE LA GUIA DEL PMBOK EN EL PROCESO DE PLANIFICACION DEL PROYECTO PARA EL DISEÑO DE UNA RED DE CONOCIMIENTO COLABORATIVA Y AUTO REGULADA, PARA LA ESPE”</a:t>
            </a:r>
            <a:endParaRPr lang="es-ES" b="1" dirty="0">
              <a:solidFill>
                <a:srgbClr val="002060"/>
              </a:solidFill>
              <a:latin typeface="Tahoma" pitchFamily="34" charset="0"/>
            </a:endParaRPr>
          </a:p>
        </p:txBody>
      </p:sp>
      <p:sp>
        <p:nvSpPr>
          <p:cNvPr id="4100" name="Rectangle 4"/>
          <p:cNvSpPr>
            <a:spLocks noChangeArrowheads="1"/>
          </p:cNvSpPr>
          <p:nvPr/>
        </p:nvSpPr>
        <p:spPr bwMode="auto">
          <a:xfrm>
            <a:off x="1357313" y="1196975"/>
            <a:ext cx="7143750" cy="1801813"/>
          </a:xfrm>
          <a:prstGeom prst="rect">
            <a:avLst/>
          </a:prstGeom>
          <a:noFill/>
          <a:ln w="9525">
            <a:noFill/>
            <a:miter lim="800000"/>
            <a:headEnd/>
            <a:tailEnd/>
          </a:ln>
        </p:spPr>
        <p:txBody>
          <a:bodyPr anchor="ctr">
            <a:spAutoFit/>
          </a:bodyPr>
          <a:lstStyle/>
          <a:p>
            <a:pPr algn="ctr" eaLnBrk="0" hangingPunct="0"/>
            <a:r>
              <a:rPr lang="es-ES" sz="1600" b="1" u="sng" dirty="0">
                <a:solidFill>
                  <a:srgbClr val="FF0000"/>
                </a:solidFill>
                <a:latin typeface="Tahoma" pitchFamily="34" charset="0"/>
                <a:ea typeface="Times New Roman" pitchFamily="18" charset="0"/>
                <a:cs typeface="Tahoma" pitchFamily="34" charset="0"/>
              </a:rPr>
              <a:t>VICERRECTORADO DE INVESTIGACION Y VINCULACION </a:t>
            </a:r>
          </a:p>
          <a:p>
            <a:pPr algn="ctr" eaLnBrk="0" hangingPunct="0"/>
            <a:r>
              <a:rPr lang="es-ES" sz="1600" b="1" u="sng" dirty="0">
                <a:solidFill>
                  <a:srgbClr val="FF0000"/>
                </a:solidFill>
                <a:latin typeface="Tahoma" pitchFamily="34" charset="0"/>
                <a:ea typeface="Times New Roman" pitchFamily="18" charset="0"/>
                <a:cs typeface="Tahoma" pitchFamily="34" charset="0"/>
              </a:rPr>
              <a:t>CON LA COLECTIVIDAD</a:t>
            </a:r>
            <a:endParaRPr lang="en-US" sz="1600" b="1" dirty="0">
              <a:solidFill>
                <a:srgbClr val="FF0000"/>
              </a:solidFill>
              <a:latin typeface="Tahoma" pitchFamily="34" charset="0"/>
              <a:ea typeface="Times New Roman" pitchFamily="18" charset="0"/>
              <a:cs typeface="Tahoma" pitchFamily="34" charset="0"/>
            </a:endParaRPr>
          </a:p>
          <a:p>
            <a:pPr algn="ctr" eaLnBrk="0" hangingPunct="0"/>
            <a:endParaRPr lang="es-ES" sz="1400" b="1" dirty="0">
              <a:ea typeface="Times New Roman" pitchFamily="18" charset="0"/>
              <a:cs typeface="Arial" charset="0"/>
            </a:endParaRPr>
          </a:p>
          <a:p>
            <a:pPr algn="ctr" eaLnBrk="0" hangingPunct="0"/>
            <a:r>
              <a:rPr lang="es-ES" sz="1400" b="1" dirty="0">
                <a:ea typeface="Times New Roman" pitchFamily="18" charset="0"/>
                <a:cs typeface="Arial" charset="0"/>
              </a:rPr>
              <a:t>UNIDAD DE GESTION DE POSTGRADOS</a:t>
            </a:r>
            <a:endParaRPr lang="en-US" sz="1100" dirty="0"/>
          </a:p>
          <a:p>
            <a:pPr algn="ctr" eaLnBrk="0" hangingPunct="0"/>
            <a:endParaRPr lang="es-ES" sz="1200" b="1" dirty="0">
              <a:cs typeface="Times New Roman" pitchFamily="18" charset="0"/>
            </a:endParaRPr>
          </a:p>
          <a:p>
            <a:pPr algn="ctr" eaLnBrk="0" hangingPunct="0"/>
            <a:r>
              <a:rPr lang="es-ES" sz="1400" b="1" dirty="0">
                <a:latin typeface="Tahoma" pitchFamily="34" charset="0"/>
                <a:cs typeface="Times New Roman" pitchFamily="18" charset="0"/>
              </a:rPr>
              <a:t>MAESTRIA EN GESTION DE PROYECTOS</a:t>
            </a:r>
            <a:endParaRPr lang="en-US" sz="1400" dirty="0">
              <a:latin typeface="Tahoma" pitchFamily="34" charset="0"/>
              <a:cs typeface="Tahoma" pitchFamily="34" charset="0"/>
            </a:endParaRPr>
          </a:p>
          <a:p>
            <a:pPr algn="ctr" eaLnBrk="0" hangingPunct="0"/>
            <a:r>
              <a:rPr lang="es-ES" sz="1400" b="1" dirty="0">
                <a:latin typeface="Tahoma" pitchFamily="34" charset="0"/>
                <a:cs typeface="Times New Roman" pitchFamily="18" charset="0"/>
              </a:rPr>
              <a:t>PROMOCION II</a:t>
            </a:r>
            <a:endParaRPr lang="en-US" sz="1400" dirty="0">
              <a:latin typeface="Tahoma" pitchFamily="34" charset="0"/>
              <a:cs typeface="Tahoma" pitchFamily="34" charset="0"/>
            </a:endParaRPr>
          </a:p>
          <a:p>
            <a:pPr algn="ctr" eaLnBrk="0" hangingPunct="0"/>
            <a:endParaRPr lang="es-ES" sz="1100" dirty="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p:cNvSpPr>
          <p:nvPr/>
        </p:nvSpPr>
        <p:spPr bwMode="auto">
          <a:xfrm>
            <a:off x="571500" y="1285877"/>
            <a:ext cx="8072438" cy="2857503"/>
          </a:xfrm>
          <a:prstGeom prst="rect">
            <a:avLst/>
          </a:prstGeom>
          <a:noFill/>
          <a:ln w="9525">
            <a:noFill/>
            <a:miter lim="800000"/>
            <a:headEnd/>
            <a:tailEnd/>
          </a:ln>
        </p:spPr>
        <p:txBody>
          <a:bodyPr/>
          <a:lstStyle/>
          <a:p>
            <a:r>
              <a:rPr lang="es-ES" sz="2000" b="1" u="sng" dirty="0">
                <a:latin typeface="Tahoma" pitchFamily="34" charset="0"/>
                <a:cs typeface="Tahoma" pitchFamily="34" charset="0"/>
              </a:rPr>
              <a:t>Objetivo General</a:t>
            </a:r>
            <a:endParaRPr lang="en-US" sz="2000" u="sng" dirty="0">
              <a:latin typeface="Tahoma" pitchFamily="34" charset="0"/>
              <a:cs typeface="Tahoma" pitchFamily="34" charset="0"/>
            </a:endParaRPr>
          </a:p>
          <a:p>
            <a:r>
              <a:rPr lang="es-ES" sz="2000" dirty="0"/>
              <a:t> </a:t>
            </a:r>
            <a:endParaRPr lang="en-US" sz="2000" dirty="0"/>
          </a:p>
          <a:p>
            <a:r>
              <a:rPr lang="es-ES" sz="2800" dirty="0"/>
              <a:t>Aplicar la guía del PMBOK</a:t>
            </a:r>
            <a:r>
              <a:rPr lang="es-ES" sz="2800" baseline="30000" dirty="0"/>
              <a:t>®</a:t>
            </a:r>
            <a:r>
              <a:rPr lang="es-ES" sz="2800" dirty="0"/>
              <a:t> en el proceso de planificación del proyecto para el diseño de una red de conocimiento colaborativa y auto regulada para la </a:t>
            </a:r>
            <a:r>
              <a:rPr lang="es-ES" sz="2800" dirty="0" smtClean="0"/>
              <a:t>ESPE</a:t>
            </a:r>
            <a:endParaRPr lang="en-US" sz="2800" dirty="0"/>
          </a:p>
        </p:txBody>
      </p:sp>
      <p:sp>
        <p:nvSpPr>
          <p:cNvPr id="22531" name="Rectangle 3"/>
          <p:cNvSpPr>
            <a:spLocks noChangeArrowheads="1"/>
          </p:cNvSpPr>
          <p:nvPr/>
        </p:nvSpPr>
        <p:spPr bwMode="auto">
          <a:xfrm>
            <a:off x="354013" y="188913"/>
            <a:ext cx="271462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INTRODUCCION</a:t>
            </a:r>
          </a:p>
        </p:txBody>
      </p:sp>
      <p:sp>
        <p:nvSpPr>
          <p:cNvPr id="22532"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a:solidFill>
                  <a:srgbClr val="FF0000"/>
                </a:solidFill>
                <a:latin typeface="Tahoma" pitchFamily="34" charset="0"/>
              </a:rPr>
              <a:t>Objetivo del </a:t>
            </a:r>
            <a:r>
              <a:rPr lang="es-EC" sz="2000" b="1" u="sng" dirty="0" smtClean="0">
                <a:solidFill>
                  <a:srgbClr val="FF0000"/>
                </a:solidFill>
                <a:latin typeface="Tahoma" pitchFamily="34" charset="0"/>
              </a:rPr>
              <a:t>Trabajo</a:t>
            </a:r>
            <a:endParaRPr lang="es-EC" sz="2000" b="1" u="sng" dirty="0">
              <a:solidFill>
                <a:srgbClr val="FF0000"/>
              </a:solidFill>
              <a:latin typeface="Tahom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p:cNvSpPr>
          <p:nvPr/>
        </p:nvSpPr>
        <p:spPr bwMode="auto">
          <a:xfrm>
            <a:off x="571500" y="1285893"/>
            <a:ext cx="8072438" cy="4214809"/>
          </a:xfrm>
          <a:prstGeom prst="rect">
            <a:avLst/>
          </a:prstGeom>
          <a:noFill/>
          <a:ln w="9525">
            <a:noFill/>
            <a:miter lim="800000"/>
            <a:headEnd/>
            <a:tailEnd/>
          </a:ln>
        </p:spPr>
        <p:txBody>
          <a:bodyPr/>
          <a:lstStyle/>
          <a:p>
            <a:r>
              <a:rPr lang="es-ES" sz="2000" b="1" u="sng" dirty="0" smtClean="0"/>
              <a:t>Objetivos </a:t>
            </a:r>
            <a:r>
              <a:rPr lang="es-ES" sz="2000" b="1" u="sng" dirty="0"/>
              <a:t>específicos:</a:t>
            </a:r>
            <a:endParaRPr lang="en-US" sz="2000" u="sng" dirty="0"/>
          </a:p>
          <a:p>
            <a:r>
              <a:rPr lang="es-ES" sz="2000" dirty="0"/>
              <a:t> </a:t>
            </a:r>
            <a:endParaRPr lang="en-US" sz="2000" dirty="0"/>
          </a:p>
          <a:p>
            <a:pPr marL="273050" lvl="0" indent="-273050">
              <a:buFont typeface="Arial" pitchFamily="34" charset="0"/>
              <a:buChar char="•"/>
            </a:pPr>
            <a:r>
              <a:rPr lang="es-ES" dirty="0" smtClean="0"/>
              <a:t>Analizar el entorno del proyecto, para identificar posibles riesgos a nivel organizacional que puedan generar impacto negativo en el éxito del proyecto.</a:t>
            </a:r>
          </a:p>
          <a:p>
            <a:pPr marL="273050" indent="-273050">
              <a:buFont typeface="Arial" pitchFamily="34" charset="0"/>
              <a:buChar char="•"/>
            </a:pPr>
            <a:endParaRPr lang="es-ES" dirty="0" smtClean="0"/>
          </a:p>
          <a:p>
            <a:pPr marL="273050" lvl="0" indent="-273050">
              <a:buFont typeface="Arial" pitchFamily="34" charset="0"/>
              <a:buChar char="•"/>
            </a:pPr>
            <a:r>
              <a:rPr lang="es-ES" dirty="0" smtClean="0"/>
              <a:t>Diseñar los perfiles para cada rol, en función de las habilidades y conocimientos definidos en la guía del PMBOK</a:t>
            </a:r>
            <a:r>
              <a:rPr lang="es-ES" baseline="30000" dirty="0" smtClean="0"/>
              <a:t>®</a:t>
            </a:r>
            <a:r>
              <a:rPr lang="es-ES" dirty="0" smtClean="0"/>
              <a:t> aplicables a la gestión de proyectos en la institución.</a:t>
            </a:r>
          </a:p>
          <a:p>
            <a:pPr marL="273050" indent="-273050"/>
            <a:r>
              <a:rPr lang="es-ES" dirty="0" smtClean="0"/>
              <a:t> </a:t>
            </a:r>
          </a:p>
          <a:p>
            <a:pPr marL="273050" lvl="0" indent="-273050">
              <a:buFont typeface="Arial" pitchFamily="34" charset="0"/>
              <a:buChar char="•"/>
            </a:pPr>
            <a:r>
              <a:rPr lang="es-EC" dirty="0" smtClean="0"/>
              <a:t>Diseñar el proyecto y elaborar el plan de gestión del mismo, </a:t>
            </a:r>
            <a:r>
              <a:rPr lang="es-ES" dirty="0" smtClean="0"/>
              <a:t>basado en la guía del PMBOK</a:t>
            </a:r>
            <a:r>
              <a:rPr lang="es-ES" baseline="30000" dirty="0" smtClean="0"/>
              <a:t>®</a:t>
            </a:r>
            <a:r>
              <a:rPr lang="es-ES" dirty="0" smtClean="0"/>
              <a:t>, </a:t>
            </a:r>
            <a:r>
              <a:rPr lang="es-EC" dirty="0" smtClean="0"/>
              <a:t>con los procesos de planificación más adecuados, </a:t>
            </a:r>
            <a:r>
              <a:rPr lang="es-ES" dirty="0" smtClean="0"/>
              <a:t>para aplicación en los proyectos de tecnología de la institución, contratados con empresas externas.</a:t>
            </a:r>
            <a:endParaRPr lang="es-ES" dirty="0"/>
          </a:p>
        </p:txBody>
      </p:sp>
      <p:sp>
        <p:nvSpPr>
          <p:cNvPr id="22531" name="Rectangle 3"/>
          <p:cNvSpPr>
            <a:spLocks noChangeArrowheads="1"/>
          </p:cNvSpPr>
          <p:nvPr/>
        </p:nvSpPr>
        <p:spPr bwMode="auto">
          <a:xfrm>
            <a:off x="354013" y="188913"/>
            <a:ext cx="271462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INTRODUCCION</a:t>
            </a:r>
          </a:p>
        </p:txBody>
      </p:sp>
      <p:sp>
        <p:nvSpPr>
          <p:cNvPr id="22532"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a:solidFill>
                  <a:srgbClr val="FF0000"/>
                </a:solidFill>
                <a:latin typeface="Tahoma" pitchFamily="34" charset="0"/>
              </a:rPr>
              <a:t>Objetivo </a:t>
            </a:r>
            <a:r>
              <a:rPr lang="es-EC" sz="2000" b="1" u="sng" dirty="0" smtClean="0">
                <a:solidFill>
                  <a:srgbClr val="FF0000"/>
                </a:solidFill>
                <a:latin typeface="Tahoma" pitchFamily="34" charset="0"/>
              </a:rPr>
              <a:t>del Trabajo</a:t>
            </a:r>
            <a:endParaRPr lang="es-EC" sz="2000" b="1" u="sng" dirty="0">
              <a:solidFill>
                <a:srgbClr val="FF0000"/>
              </a:solidFill>
              <a:latin typeface="Tahom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p:cNvSpPr>
          <p:nvPr/>
        </p:nvSpPr>
        <p:spPr bwMode="auto">
          <a:xfrm>
            <a:off x="571500" y="1285892"/>
            <a:ext cx="8072438" cy="3571868"/>
          </a:xfrm>
          <a:prstGeom prst="rect">
            <a:avLst/>
          </a:prstGeom>
          <a:noFill/>
          <a:ln w="9525">
            <a:noFill/>
            <a:miter lim="800000"/>
            <a:headEnd/>
            <a:tailEnd/>
          </a:ln>
        </p:spPr>
        <p:txBody>
          <a:bodyPr/>
          <a:lstStyle/>
          <a:p>
            <a:pPr marL="273050" indent="-273050" hangingPunct="0">
              <a:buFont typeface="Arial" pitchFamily="34" charset="0"/>
              <a:buChar char="•"/>
            </a:pPr>
            <a:r>
              <a:rPr lang="es-ES" sz="2400" dirty="0" smtClean="0">
                <a:latin typeface="+mn-lt"/>
                <a:cs typeface="Tahoma" pitchFamily="34" charset="0"/>
              </a:rPr>
              <a:t>Establecer una metodología de gestión de proyectos para aplicación en una institución clásica.</a:t>
            </a:r>
          </a:p>
          <a:p>
            <a:pPr marL="273050" indent="-273050" hangingPunct="0">
              <a:buFont typeface="Arial" pitchFamily="34" charset="0"/>
              <a:buChar char="•"/>
            </a:pPr>
            <a:endParaRPr lang="es-ES" sz="2400" dirty="0" smtClean="0">
              <a:latin typeface="+mn-lt"/>
              <a:cs typeface="Tahoma" pitchFamily="34" charset="0"/>
            </a:endParaRPr>
          </a:p>
          <a:p>
            <a:pPr marL="273050" indent="-273050" hangingPunct="0">
              <a:buFont typeface="Arial" pitchFamily="34" charset="0"/>
              <a:buChar char="•"/>
            </a:pPr>
            <a:r>
              <a:rPr lang="es-ES" sz="2400" dirty="0" smtClean="0">
                <a:latin typeface="+mn-lt"/>
                <a:cs typeface="Tahoma" pitchFamily="34" charset="0"/>
              </a:rPr>
              <a:t>Usar el estándar en este tema y generar cultura de gestión de proyectos basados en la guía </a:t>
            </a:r>
            <a:r>
              <a:rPr lang="es-EC" sz="2400" dirty="0" smtClean="0">
                <a:latin typeface="+mn-lt"/>
                <a:cs typeface="Tahoma" pitchFamily="34" charset="0"/>
              </a:rPr>
              <a:t>del PMBOK</a:t>
            </a:r>
            <a:r>
              <a:rPr lang="es-EC" sz="2400" baseline="30000" dirty="0" smtClean="0">
                <a:latin typeface="+mn-lt"/>
                <a:cs typeface="Tahoma" pitchFamily="34" charset="0"/>
              </a:rPr>
              <a:t>®</a:t>
            </a:r>
            <a:r>
              <a:rPr lang="es-EC" sz="2400" dirty="0" smtClean="0">
                <a:latin typeface="+mn-lt"/>
                <a:cs typeface="Tahoma" pitchFamily="34" charset="0"/>
              </a:rPr>
              <a:t> </a:t>
            </a:r>
            <a:endParaRPr lang="es-ES" sz="2400" dirty="0" smtClean="0">
              <a:latin typeface="+mn-lt"/>
              <a:cs typeface="Tahoma" pitchFamily="34" charset="0"/>
            </a:endParaRPr>
          </a:p>
          <a:p>
            <a:pPr marL="273050" indent="-273050" hangingPunct="0"/>
            <a:r>
              <a:rPr lang="es-ES" sz="2400" dirty="0" smtClean="0">
                <a:latin typeface="+mn-lt"/>
                <a:cs typeface="Tahoma" pitchFamily="34" charset="0"/>
              </a:rPr>
              <a:t> </a:t>
            </a:r>
          </a:p>
          <a:p>
            <a:pPr marL="273050" indent="-273050" hangingPunct="0">
              <a:buFont typeface="Arial" pitchFamily="34" charset="0"/>
              <a:buChar char="•"/>
            </a:pPr>
            <a:r>
              <a:rPr lang="es-ES" sz="2400" dirty="0" smtClean="0">
                <a:latin typeface="+mn-lt"/>
                <a:cs typeface="Tahoma" pitchFamily="34" charset="0"/>
              </a:rPr>
              <a:t>El desarrollo de las competencias permitirá disponer de un estilo de liderazgo aplicable a gestión de proyectos y a cualquier gestión administrativa.</a:t>
            </a:r>
          </a:p>
          <a:p>
            <a:pPr marL="273050" indent="-273050" hangingPunct="0"/>
            <a:r>
              <a:rPr lang="es-ES" sz="2400" dirty="0" smtClean="0">
                <a:latin typeface="+mn-lt"/>
              </a:rPr>
              <a:t> </a:t>
            </a:r>
          </a:p>
        </p:txBody>
      </p:sp>
      <p:sp>
        <p:nvSpPr>
          <p:cNvPr id="23555" name="Rectangle 3"/>
          <p:cNvSpPr>
            <a:spLocks noChangeArrowheads="1"/>
          </p:cNvSpPr>
          <p:nvPr/>
        </p:nvSpPr>
        <p:spPr bwMode="auto">
          <a:xfrm>
            <a:off x="354013" y="188913"/>
            <a:ext cx="271462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INTRODUCCION</a:t>
            </a:r>
          </a:p>
        </p:txBody>
      </p:sp>
      <p:sp>
        <p:nvSpPr>
          <p:cNvPr id="23556"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smtClean="0">
                <a:solidFill>
                  <a:srgbClr val="FF0000"/>
                </a:solidFill>
                <a:latin typeface="Tahoma" pitchFamily="34" charset="0"/>
              </a:rPr>
              <a:t>Valor práctico del trabajo</a:t>
            </a:r>
            <a:endParaRPr lang="es-EC" sz="2000" b="1" u="sng" dirty="0">
              <a:solidFill>
                <a:srgbClr val="FF0000"/>
              </a:solidFill>
              <a:latin typeface="Tahom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p:cNvSpPr>
          <p:nvPr/>
        </p:nvSpPr>
        <p:spPr bwMode="auto">
          <a:xfrm>
            <a:off x="571500" y="1285892"/>
            <a:ext cx="8072438" cy="4572000"/>
          </a:xfrm>
          <a:prstGeom prst="rect">
            <a:avLst/>
          </a:prstGeom>
          <a:noFill/>
          <a:ln w="9525">
            <a:noFill/>
            <a:miter lim="800000"/>
            <a:headEnd/>
            <a:tailEnd/>
          </a:ln>
        </p:spPr>
        <p:txBody>
          <a:bodyPr/>
          <a:lstStyle/>
          <a:p>
            <a:pPr hangingPunct="0"/>
            <a:r>
              <a:rPr lang="es-ES" dirty="0" smtClean="0">
                <a:latin typeface="Tahoma" pitchFamily="34" charset="0"/>
                <a:cs typeface="Tahoma" pitchFamily="34" charset="0"/>
              </a:rPr>
              <a:t> </a:t>
            </a:r>
          </a:p>
          <a:p>
            <a:pPr hangingPunct="0"/>
            <a:r>
              <a:rPr lang="es-ES" dirty="0" smtClean="0">
                <a:latin typeface="Tahoma" pitchFamily="34" charset="0"/>
                <a:cs typeface="Tahoma" pitchFamily="34" charset="0"/>
              </a:rPr>
              <a:t>Mediante la aplicación en un proyecto real, permitirá:</a:t>
            </a:r>
          </a:p>
          <a:p>
            <a:pPr hangingPunct="0"/>
            <a:r>
              <a:rPr lang="es-ES" dirty="0" smtClean="0">
                <a:latin typeface="Tahoma" pitchFamily="34" charset="0"/>
                <a:cs typeface="Tahoma" pitchFamily="34" charset="0"/>
              </a:rPr>
              <a:t> </a:t>
            </a:r>
          </a:p>
          <a:p>
            <a:pPr marL="273050" lvl="0" indent="-273050" hangingPunct="0">
              <a:buFont typeface="Arial" pitchFamily="34" charset="0"/>
              <a:buChar char="•"/>
            </a:pPr>
            <a:r>
              <a:rPr lang="es-ES" dirty="0" smtClean="0">
                <a:latin typeface="Tahoma" pitchFamily="34" charset="0"/>
                <a:cs typeface="Tahoma" pitchFamily="34" charset="0"/>
              </a:rPr>
              <a:t>Iniciar y diseñar el proyecto utilizando el Enfoque del Marco Lógico.</a:t>
            </a:r>
          </a:p>
          <a:p>
            <a:pPr marL="273050" lvl="0" indent="-273050" hangingPunct="0"/>
            <a:endParaRPr lang="es-ES" dirty="0" smtClean="0">
              <a:latin typeface="Tahoma" pitchFamily="34" charset="0"/>
              <a:cs typeface="Tahoma" pitchFamily="34" charset="0"/>
            </a:endParaRPr>
          </a:p>
          <a:p>
            <a:pPr marL="273050" lvl="0" indent="-273050" hangingPunct="0">
              <a:buFont typeface="Arial" pitchFamily="34" charset="0"/>
              <a:buChar char="•"/>
            </a:pPr>
            <a:r>
              <a:rPr lang="es-ES" dirty="0" smtClean="0">
                <a:latin typeface="Tahoma" pitchFamily="34" charset="0"/>
                <a:cs typeface="Tahoma" pitchFamily="34" charset="0"/>
              </a:rPr>
              <a:t>Definir los procesos necesarios para aplicación en un proceso de contratación con una empresa externa y gestionar el proyecto con un contrato de por medio.</a:t>
            </a:r>
          </a:p>
          <a:p>
            <a:pPr marL="273050" lvl="0" indent="-273050" hangingPunct="0">
              <a:buFont typeface="Arial" pitchFamily="34" charset="0"/>
              <a:buChar char="•"/>
            </a:pPr>
            <a:endParaRPr lang="es-EC" dirty="0" smtClean="0">
              <a:latin typeface="Tahoma" pitchFamily="34" charset="0"/>
              <a:cs typeface="Tahoma" pitchFamily="34" charset="0"/>
            </a:endParaRPr>
          </a:p>
          <a:p>
            <a:pPr marL="273050" lvl="0" indent="-273050" hangingPunct="0">
              <a:buFont typeface="Arial" pitchFamily="34" charset="0"/>
              <a:buChar char="•"/>
            </a:pPr>
            <a:r>
              <a:rPr lang="es-EC" dirty="0" smtClean="0">
                <a:latin typeface="Tahoma" pitchFamily="34" charset="0"/>
                <a:cs typeface="Tahoma" pitchFamily="34" charset="0"/>
              </a:rPr>
              <a:t>Al considerar, en la fase de planificación, todas las áreas de conocimiento establecidas en la guía del PMBOK</a:t>
            </a:r>
            <a:r>
              <a:rPr lang="es-EC" baseline="30000" dirty="0" smtClean="0">
                <a:latin typeface="Tahoma" pitchFamily="34" charset="0"/>
                <a:cs typeface="Tahoma" pitchFamily="34" charset="0"/>
              </a:rPr>
              <a:t>®</a:t>
            </a:r>
            <a:r>
              <a:rPr lang="es-EC" dirty="0" smtClean="0">
                <a:latin typeface="Tahoma" pitchFamily="34" charset="0"/>
                <a:cs typeface="Tahoma" pitchFamily="34" charset="0"/>
              </a:rPr>
              <a:t>, permitirá contar con un documento que servirá de guía para la planificación de futuros proyectos de aplicación real o como un documento guía para alumnos y docentes que se interesen en aplicar la guía del PMBOK</a:t>
            </a:r>
            <a:r>
              <a:rPr lang="es-EC" baseline="30000" dirty="0" smtClean="0">
                <a:latin typeface="Tahoma" pitchFamily="34" charset="0"/>
                <a:cs typeface="Tahoma" pitchFamily="34" charset="0"/>
              </a:rPr>
              <a:t>®</a:t>
            </a:r>
            <a:r>
              <a:rPr lang="es-EC" dirty="0" smtClean="0">
                <a:latin typeface="Tahoma" pitchFamily="34" charset="0"/>
                <a:cs typeface="Tahoma" pitchFamily="34" charset="0"/>
              </a:rPr>
              <a:t> para gestionar proyectos contratados con empresas externas.</a:t>
            </a:r>
            <a:endParaRPr lang="en-US" dirty="0">
              <a:latin typeface="Tahoma" pitchFamily="34" charset="0"/>
              <a:cs typeface="Tahoma" pitchFamily="34" charset="0"/>
            </a:endParaRPr>
          </a:p>
          <a:p>
            <a:r>
              <a:rPr lang="es-ES" dirty="0">
                <a:latin typeface="Tahoma" pitchFamily="34" charset="0"/>
                <a:cs typeface="Tahoma" pitchFamily="34" charset="0"/>
              </a:rPr>
              <a:t> </a:t>
            </a:r>
            <a:endParaRPr lang="en-US" dirty="0">
              <a:latin typeface="Tahoma" pitchFamily="34" charset="0"/>
              <a:cs typeface="Tahoma" pitchFamily="34" charset="0"/>
            </a:endParaRPr>
          </a:p>
          <a:p>
            <a:endParaRPr lang="en-US" dirty="0">
              <a:latin typeface="Tahoma" pitchFamily="34" charset="0"/>
              <a:cs typeface="Tahoma" pitchFamily="34" charset="0"/>
            </a:endParaRPr>
          </a:p>
        </p:txBody>
      </p:sp>
      <p:sp>
        <p:nvSpPr>
          <p:cNvPr id="23555" name="Rectangle 3"/>
          <p:cNvSpPr>
            <a:spLocks noChangeArrowheads="1"/>
          </p:cNvSpPr>
          <p:nvPr/>
        </p:nvSpPr>
        <p:spPr bwMode="auto">
          <a:xfrm>
            <a:off x="354013" y="188913"/>
            <a:ext cx="271462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INTRODUCCION</a:t>
            </a:r>
          </a:p>
        </p:txBody>
      </p:sp>
      <p:sp>
        <p:nvSpPr>
          <p:cNvPr id="23556"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smtClean="0">
                <a:solidFill>
                  <a:srgbClr val="FF0000"/>
                </a:solidFill>
                <a:latin typeface="Tahoma" pitchFamily="34" charset="0"/>
              </a:rPr>
              <a:t>Valor práctico del trabajo</a:t>
            </a:r>
            <a:endParaRPr lang="es-EC" sz="2000" b="1" u="sng" dirty="0">
              <a:solidFill>
                <a:srgbClr val="FF0000"/>
              </a:solidFill>
              <a:latin typeface="Tahom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1258888" y="2903538"/>
            <a:ext cx="6840537" cy="954107"/>
          </a:xfrm>
          <a:prstGeom prst="rect">
            <a:avLst/>
          </a:prstGeom>
          <a:solidFill>
            <a:srgbClr val="000068"/>
          </a:solidFill>
          <a:ln w="9525">
            <a:noFill/>
            <a:miter lim="800000"/>
            <a:headEnd/>
            <a:tailEnd/>
          </a:ln>
          <a:effectLst>
            <a:outerShdw dist="107763" dir="18900000" algn="ctr" rotWithShape="0">
              <a:schemeClr val="bg2">
                <a:alpha val="50000"/>
              </a:schemeClr>
            </a:outerShdw>
          </a:effectLst>
        </p:spPr>
        <p:txBody>
          <a:bodyPr anchor="b" anchorCtr="1">
            <a:spAutoFit/>
          </a:bodyPr>
          <a:lstStyle/>
          <a:p>
            <a:pPr algn="ctr">
              <a:defRPr/>
            </a:pPr>
            <a:r>
              <a:rPr lang="es-ES" sz="2800" b="1" dirty="0" smtClean="0">
                <a:solidFill>
                  <a:srgbClr val="FFFF00"/>
                </a:solidFill>
                <a:latin typeface="Tahoma" pitchFamily="34" charset="0"/>
              </a:rPr>
              <a:t>ANALISIS DEL ENTORNO DEL PROYECTO</a:t>
            </a:r>
            <a:endParaRPr lang="es-ES" sz="2800" b="1" dirty="0">
              <a:solidFill>
                <a:srgbClr val="FFFF00"/>
              </a:solidFill>
              <a:latin typeface="Tahoma" pitchFamily="34" charset="0"/>
            </a:endParaRPr>
          </a:p>
        </p:txBody>
      </p:sp>
      <p:sp>
        <p:nvSpPr>
          <p:cNvPr id="24579" name="2 Marcador de contenido"/>
          <p:cNvSpPr>
            <a:spLocks/>
          </p:cNvSpPr>
          <p:nvPr/>
        </p:nvSpPr>
        <p:spPr bwMode="auto">
          <a:xfrm>
            <a:off x="1571625" y="5481638"/>
            <a:ext cx="6840538" cy="1019175"/>
          </a:xfrm>
          <a:prstGeom prst="rect">
            <a:avLst/>
          </a:prstGeom>
          <a:solidFill>
            <a:schemeClr val="bg1"/>
          </a:solidFill>
          <a:ln w="9525">
            <a:noFill/>
            <a:miter lim="800000"/>
            <a:headEnd/>
            <a:tailEnd/>
          </a:ln>
        </p:spPr>
        <p:txBody>
          <a:bodyPr/>
          <a:lstStyle/>
          <a:p>
            <a:pPr algn="r">
              <a:spcBef>
                <a:spcPct val="20000"/>
              </a:spcBef>
            </a:pPr>
            <a:r>
              <a:rPr lang="es-ES" sz="1400" b="1">
                <a:solidFill>
                  <a:srgbClr val="006600"/>
                </a:solidFill>
              </a:rPr>
              <a:t>“</a:t>
            </a:r>
            <a:r>
              <a:rPr lang="es-ES" sz="1400" b="1" i="1">
                <a:solidFill>
                  <a:srgbClr val="006600"/>
                </a:solidFill>
              </a:rPr>
              <a:t>El éxito en los proyectos radica en dos simples principios: </a:t>
            </a:r>
          </a:p>
          <a:p>
            <a:pPr algn="r">
              <a:spcBef>
                <a:spcPct val="20000"/>
              </a:spcBef>
            </a:pPr>
            <a:r>
              <a:rPr lang="es-ES" sz="1400" b="1" i="1">
                <a:solidFill>
                  <a:srgbClr val="006600"/>
                </a:solidFill>
              </a:rPr>
              <a:t>objetivos claros y compromisos fuertes</a:t>
            </a:r>
            <a:r>
              <a:rPr lang="es-ES" sz="1400" b="1">
                <a:solidFill>
                  <a:srgbClr val="006600"/>
                </a:solidFill>
              </a:rPr>
              <a:t>”</a:t>
            </a:r>
          </a:p>
          <a:p>
            <a:pPr algn="r">
              <a:spcBef>
                <a:spcPct val="20000"/>
              </a:spcBef>
            </a:pPr>
            <a:r>
              <a:rPr lang="es-ES" sz="1200" b="1">
                <a:solidFill>
                  <a:srgbClr val="006600"/>
                </a:solidFill>
                <a:latin typeface="Tahoma" pitchFamily="34" charset="0"/>
              </a:rPr>
              <a:t>Moses Thompson</a:t>
            </a:r>
          </a:p>
        </p:txBody>
      </p:sp>
      <p:pic>
        <p:nvPicPr>
          <p:cNvPr id="24580" name="Picture 3"/>
          <p:cNvPicPr>
            <a:picLocks noChangeAspect="1" noChangeArrowheads="1"/>
          </p:cNvPicPr>
          <p:nvPr/>
        </p:nvPicPr>
        <p:blipFill>
          <a:blip r:embed="rId2"/>
          <a:srcRect/>
          <a:stretch>
            <a:fillRect/>
          </a:stretch>
        </p:blipFill>
        <p:spPr bwMode="auto">
          <a:xfrm>
            <a:off x="3714750" y="1301750"/>
            <a:ext cx="1428750" cy="134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25604"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a:solidFill>
                  <a:srgbClr val="FF0000"/>
                </a:solidFill>
                <a:latin typeface="Tahoma" pitchFamily="34" charset="0"/>
              </a:rPr>
              <a:t>Introducción</a:t>
            </a:r>
          </a:p>
        </p:txBody>
      </p:sp>
      <p:pic>
        <p:nvPicPr>
          <p:cNvPr id="5" name="4 Imagen" descr="Fig 2 Analisis entorno.JPG"/>
          <p:cNvPicPr>
            <a:picLocks noChangeAspect="1"/>
          </p:cNvPicPr>
          <p:nvPr/>
        </p:nvPicPr>
        <p:blipFill>
          <a:blip r:embed="rId3"/>
          <a:stretch>
            <a:fillRect/>
          </a:stretch>
        </p:blipFill>
        <p:spPr>
          <a:xfrm>
            <a:off x="1081087" y="1500174"/>
            <a:ext cx="6981825" cy="318135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25604"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smtClean="0">
                <a:solidFill>
                  <a:srgbClr val="FF0000"/>
                </a:solidFill>
                <a:latin typeface="Tahoma" pitchFamily="34" charset="0"/>
              </a:rPr>
              <a:t>Análisis Causa - Efecto</a:t>
            </a:r>
            <a:endParaRPr lang="es-EC" sz="2000" b="1" u="sng" dirty="0">
              <a:solidFill>
                <a:srgbClr val="FF0000"/>
              </a:solidFill>
              <a:latin typeface="Tahoma" pitchFamily="34" charset="0"/>
            </a:endParaRPr>
          </a:p>
        </p:txBody>
      </p:sp>
      <p:pic>
        <p:nvPicPr>
          <p:cNvPr id="6" name="5 Imagen" descr="Fig 3 Analisis causa efecto.JPG"/>
          <p:cNvPicPr>
            <a:picLocks noChangeAspect="1"/>
          </p:cNvPicPr>
          <p:nvPr/>
        </p:nvPicPr>
        <p:blipFill>
          <a:blip r:embed="rId3"/>
          <a:stretch>
            <a:fillRect/>
          </a:stretch>
        </p:blipFill>
        <p:spPr>
          <a:xfrm>
            <a:off x="714348" y="1238267"/>
            <a:ext cx="7800975" cy="4619625"/>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26627"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a:solidFill>
                  <a:srgbClr val="FF0000"/>
                </a:solidFill>
                <a:latin typeface="Tahoma" pitchFamily="34" charset="0"/>
              </a:rPr>
              <a:t>Análisis del proceso interno</a:t>
            </a:r>
          </a:p>
        </p:txBody>
      </p:sp>
      <p:pic>
        <p:nvPicPr>
          <p:cNvPr id="5" name="4 Imagen" descr="Fig 4 Analisis proceso interno.JPG"/>
          <p:cNvPicPr>
            <a:picLocks noChangeAspect="1"/>
          </p:cNvPicPr>
          <p:nvPr/>
        </p:nvPicPr>
        <p:blipFill>
          <a:blip r:embed="rId3"/>
          <a:stretch>
            <a:fillRect/>
          </a:stretch>
        </p:blipFill>
        <p:spPr>
          <a:xfrm>
            <a:off x="885825" y="1604972"/>
            <a:ext cx="7372350" cy="318135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26627"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a:solidFill>
                  <a:srgbClr val="FF0000"/>
                </a:solidFill>
                <a:latin typeface="Tahoma" pitchFamily="34" charset="0"/>
              </a:rPr>
              <a:t>Análisis del proceso interno</a:t>
            </a:r>
          </a:p>
        </p:txBody>
      </p:sp>
      <p:sp>
        <p:nvSpPr>
          <p:cNvPr id="331777" name="Rectangle 1"/>
          <p:cNvSpPr>
            <a:spLocks noChangeArrowheads="1"/>
          </p:cNvSpPr>
          <p:nvPr/>
        </p:nvSpPr>
        <p:spPr bwMode="auto">
          <a:xfrm>
            <a:off x="642910" y="1473347"/>
            <a:ext cx="78581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3050" marR="0" lvl="0" indent="-2730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sz="2000" b="0" i="0" u="none" strike="noStrike" cap="none" normalizeH="0" baseline="0" dirty="0" smtClean="0">
                <a:ln>
                  <a:noFill/>
                </a:ln>
                <a:solidFill>
                  <a:schemeClr val="tx1"/>
                </a:solidFill>
                <a:effectLst/>
                <a:latin typeface="+mn-lt"/>
                <a:ea typeface="Times New Roman" pitchFamily="18" charset="0"/>
                <a:cs typeface="Tahoma" pitchFamily="34" charset="0"/>
              </a:rPr>
              <a:t>No existe un proceso para definir las necesidades y requerimientos institucionales.</a:t>
            </a:r>
          </a:p>
          <a:p>
            <a:pPr marL="273050" marR="0" lvl="0" indent="-27305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s-ES" sz="2000" b="0" i="0" u="none" strike="noStrike" cap="none" normalizeH="0" baseline="0" dirty="0" smtClean="0">
              <a:ln>
                <a:noFill/>
              </a:ln>
              <a:solidFill>
                <a:schemeClr val="tx1"/>
              </a:solidFill>
              <a:effectLst/>
              <a:latin typeface="+mn-lt"/>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2000" b="0" i="0" u="none" strike="noStrike" cap="none" normalizeH="0" baseline="0" dirty="0" smtClean="0">
                <a:ln>
                  <a:noFill/>
                </a:ln>
                <a:solidFill>
                  <a:schemeClr val="tx1"/>
                </a:solidFill>
                <a:effectLst/>
                <a:latin typeface="+mn-lt"/>
                <a:ea typeface="Times New Roman" pitchFamily="18" charset="0"/>
                <a:cs typeface="Tahoma" pitchFamily="34" charset="0"/>
              </a:rPr>
              <a:t>El diseño, la planificación y la gestión de proyectos, son asignados a personal técnico de las áreas.</a:t>
            </a:r>
            <a:endParaRPr kumimoji="0" lang="es-ES" sz="2000" b="0" i="0" u="none" strike="noStrike" cap="none" normalizeH="0" baseline="0" dirty="0" smtClean="0">
              <a:ln>
                <a:noFill/>
              </a:ln>
              <a:solidFill>
                <a:schemeClr val="tx1"/>
              </a:solidFill>
              <a:effectLst/>
              <a:latin typeface="+mn-lt"/>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s-ES" sz="2000" b="0" i="0" u="none" strike="noStrike" cap="none" normalizeH="0" baseline="0" dirty="0" smtClean="0">
              <a:ln>
                <a:noFill/>
              </a:ln>
              <a:solidFill>
                <a:schemeClr val="tx1"/>
              </a:solidFill>
              <a:effectLst/>
              <a:latin typeface="+mn-lt"/>
              <a:ea typeface="Times New Roman" pitchFamily="18"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2000" b="0" i="0" u="none" strike="noStrike" cap="none" normalizeH="0" baseline="0" dirty="0" smtClean="0">
                <a:ln>
                  <a:noFill/>
                </a:ln>
                <a:solidFill>
                  <a:schemeClr val="tx1"/>
                </a:solidFill>
                <a:effectLst/>
                <a:latin typeface="+mn-lt"/>
                <a:ea typeface="Times New Roman" pitchFamily="18" charset="0"/>
                <a:cs typeface="Tahoma" pitchFamily="34" charset="0"/>
              </a:rPr>
              <a:t>La gestión del proyecto se limita únicamente a la definición del objeto y a las especificaciones técnicas descritas en el contrato con la empresa externa</a:t>
            </a:r>
          </a:p>
          <a:p>
            <a:pPr marL="273050" marR="0" lvl="0" indent="-273050" algn="just" defTabSz="914400" rtl="0" eaLnBrk="0" fontAlgn="base" latinLnBrk="0" hangingPunct="0">
              <a:lnSpc>
                <a:spcPct val="100000"/>
              </a:lnSpc>
              <a:spcBef>
                <a:spcPct val="0"/>
              </a:spcBef>
              <a:spcAft>
                <a:spcPct val="0"/>
              </a:spcAft>
              <a:buClrTx/>
              <a:buSzTx/>
              <a:tabLst/>
            </a:pPr>
            <a:endParaRPr lang="es-ES" sz="2000" dirty="0" smtClean="0">
              <a:latin typeface="+mn-lt"/>
              <a:ea typeface="Times New Roman"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27652"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a:solidFill>
                  <a:srgbClr val="FF0000"/>
                </a:solidFill>
                <a:latin typeface="Tahoma" pitchFamily="34" charset="0"/>
              </a:rPr>
              <a:t>Análisis Organizacional</a:t>
            </a:r>
          </a:p>
        </p:txBody>
      </p:sp>
      <p:pic>
        <p:nvPicPr>
          <p:cNvPr id="5" name="0 Imagen" descr="Fig 3 ESPE.JPG"/>
          <p:cNvPicPr/>
          <p:nvPr/>
        </p:nvPicPr>
        <p:blipFill>
          <a:blip r:embed="rId3"/>
          <a:stretch>
            <a:fillRect/>
          </a:stretch>
        </p:blipFill>
        <p:spPr>
          <a:xfrm>
            <a:off x="1071538" y="1252218"/>
            <a:ext cx="7286676" cy="4534236"/>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2 Marcador de contenido"/>
          <p:cNvSpPr>
            <a:spLocks/>
          </p:cNvSpPr>
          <p:nvPr/>
        </p:nvSpPr>
        <p:spPr bwMode="auto">
          <a:xfrm>
            <a:off x="928662" y="2571744"/>
            <a:ext cx="7000924" cy="1785950"/>
          </a:xfrm>
          <a:prstGeom prst="rect">
            <a:avLst/>
          </a:prstGeom>
          <a:noFill/>
          <a:ln w="9525">
            <a:noFill/>
            <a:miter lim="800000"/>
            <a:headEnd/>
            <a:tailEnd/>
          </a:ln>
        </p:spPr>
        <p:txBody>
          <a:bodyPr/>
          <a:lstStyle/>
          <a:p>
            <a:pPr marL="627063" indent="273050">
              <a:buFont typeface="Arial" pitchFamily="34" charset="0"/>
              <a:buChar char="•"/>
              <a:defRPr/>
            </a:pPr>
            <a:r>
              <a:rPr lang="es-ES" sz="4400" i="1" dirty="0" smtClean="0">
                <a:solidFill>
                  <a:srgbClr val="00B050"/>
                </a:solidFill>
              </a:rPr>
              <a:t>	Objetivos </a:t>
            </a:r>
            <a:r>
              <a:rPr lang="es-ES" sz="4400" i="1" dirty="0">
                <a:solidFill>
                  <a:srgbClr val="00B050"/>
                </a:solidFill>
              </a:rPr>
              <a:t>claros y </a:t>
            </a:r>
            <a:endParaRPr lang="es-ES" sz="4400" i="1" dirty="0" smtClean="0">
              <a:solidFill>
                <a:srgbClr val="00B050"/>
              </a:solidFill>
            </a:endParaRPr>
          </a:p>
          <a:p>
            <a:pPr marL="627063" indent="273050">
              <a:buFont typeface="Arial" pitchFamily="34" charset="0"/>
              <a:buChar char="•"/>
              <a:defRPr/>
            </a:pPr>
            <a:r>
              <a:rPr lang="es-ES" sz="4400" i="1" dirty="0" smtClean="0">
                <a:solidFill>
                  <a:srgbClr val="00B050"/>
                </a:solidFill>
              </a:rPr>
              <a:t>	Compromisos </a:t>
            </a:r>
            <a:r>
              <a:rPr lang="es-ES" sz="4400" i="1" dirty="0">
                <a:solidFill>
                  <a:srgbClr val="00B050"/>
                </a:solidFill>
              </a:rPr>
              <a:t>fuertes</a:t>
            </a:r>
            <a:r>
              <a:rPr lang="es-ES" sz="3200" dirty="0">
                <a:solidFill>
                  <a:srgbClr val="00B050"/>
                </a:solidFill>
              </a:rPr>
              <a:t>”</a:t>
            </a:r>
            <a:endParaRPr lang="es-ES" sz="3200" b="1" dirty="0">
              <a:solidFill>
                <a:srgbClr val="00B050"/>
              </a:solidFill>
            </a:endParaRPr>
          </a:p>
          <a:p>
            <a:pPr>
              <a:defRPr/>
            </a:pPr>
            <a:endParaRPr lang="en-US" sz="3200" b="1" dirty="0">
              <a:solidFill>
                <a:srgbClr val="00B050"/>
              </a:solidFill>
            </a:endParaRPr>
          </a:p>
        </p:txBody>
      </p:sp>
      <p:sp>
        <p:nvSpPr>
          <p:cNvPr id="4" name="3 Rectángulo"/>
          <p:cNvSpPr/>
          <p:nvPr/>
        </p:nvSpPr>
        <p:spPr>
          <a:xfrm>
            <a:off x="785786" y="4947834"/>
            <a:ext cx="7715304" cy="338554"/>
          </a:xfrm>
          <a:prstGeom prst="rect">
            <a:avLst/>
          </a:prstGeom>
          <a:solidFill>
            <a:srgbClr val="FFFFCC"/>
          </a:solidFill>
        </p:spPr>
        <p:txBody>
          <a:bodyPr wrap="square">
            <a:spAutoFit/>
          </a:bodyPr>
          <a:lstStyle/>
          <a:p>
            <a:pPr algn="ctr"/>
            <a:r>
              <a:rPr lang="es-ES" sz="1600" b="1" dirty="0" err="1" smtClean="0"/>
              <a:t>Moses</a:t>
            </a:r>
            <a:r>
              <a:rPr lang="es-ES" sz="1600" b="1" dirty="0" smtClean="0"/>
              <a:t> Thompson, líder de la consultora de proyectos </a:t>
            </a:r>
            <a:r>
              <a:rPr lang="es-ES" sz="1600" b="1" dirty="0" err="1" smtClean="0"/>
              <a:t>Team</a:t>
            </a:r>
            <a:r>
              <a:rPr lang="es-ES" sz="1600" b="1" dirty="0" smtClean="0"/>
              <a:t> Technologies</a:t>
            </a:r>
            <a:endParaRPr lang="es-ES" sz="1600" b="1" dirty="0"/>
          </a:p>
        </p:txBody>
      </p:sp>
      <p:sp>
        <p:nvSpPr>
          <p:cNvPr id="5" name="2 Marcador de contenido"/>
          <p:cNvSpPr>
            <a:spLocks/>
          </p:cNvSpPr>
          <p:nvPr/>
        </p:nvSpPr>
        <p:spPr bwMode="auto">
          <a:xfrm>
            <a:off x="857224" y="1214422"/>
            <a:ext cx="7358114" cy="1143008"/>
          </a:xfrm>
          <a:prstGeom prst="rect">
            <a:avLst/>
          </a:prstGeom>
          <a:solidFill>
            <a:srgbClr val="CCFFFF"/>
          </a:solidFill>
          <a:ln w="9525">
            <a:noFill/>
            <a:miter lim="800000"/>
            <a:headEnd/>
            <a:tailEnd/>
          </a:ln>
        </p:spPr>
        <p:txBody>
          <a:bodyPr/>
          <a:lstStyle/>
          <a:p>
            <a:pPr algn="ctr">
              <a:defRPr/>
            </a:pPr>
            <a:r>
              <a:rPr lang="es-ES" sz="3200" dirty="0" smtClean="0"/>
              <a:t>“</a:t>
            </a:r>
            <a:r>
              <a:rPr lang="es-ES" sz="2400" i="1" dirty="0"/>
              <a:t>El éxito en los proyectos radica en dos simples principios: </a:t>
            </a:r>
            <a:endParaRPr lang="es-ES" sz="2400" i="1" dirty="0" smtClean="0"/>
          </a:p>
          <a:p>
            <a:pPr>
              <a:defRPr/>
            </a:pPr>
            <a:endParaRPr lang="es-ES" sz="3200" i="1" dirty="0" smtClean="0"/>
          </a:p>
          <a:p>
            <a:pPr marL="627063" indent="273050">
              <a:defRPr/>
            </a:pPr>
            <a:endParaRPr lang="en-US" sz="32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p:cNvSpPr>
          <p:nvPr/>
        </p:nvSpPr>
        <p:spPr bwMode="auto">
          <a:xfrm>
            <a:off x="285720" y="4500571"/>
            <a:ext cx="8358246" cy="1214445"/>
          </a:xfrm>
          <a:prstGeom prst="rect">
            <a:avLst/>
          </a:prstGeom>
          <a:solidFill>
            <a:srgbClr val="FFFFCC"/>
          </a:solidFill>
          <a:ln w="9525">
            <a:noFill/>
            <a:miter lim="800000"/>
            <a:headEnd/>
            <a:tailEnd/>
          </a:ln>
        </p:spPr>
        <p:txBody>
          <a:bodyPr anchor="ctr" anchorCtr="0"/>
          <a:lstStyle/>
          <a:p>
            <a:r>
              <a:rPr lang="es-ES" sz="1600" dirty="0" smtClean="0"/>
              <a:t>En el caso de la ESPE, tiene una organización funcional clásica y jerárquica, no basada en proyectos, carece de sistemas de gestión diseñados para apoyar las necesidades de los proyectos en forma eficiente y efectiva. La ausencia de sistemas orientados a proyectos usualmente dificulta la dirección de proyectos.</a:t>
            </a:r>
            <a:endParaRPr lang="es-ES" sz="1600" dirty="0"/>
          </a:p>
        </p:txBody>
      </p:sp>
      <p:sp>
        <p:nvSpPr>
          <p:cNvPr id="28675"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28676"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a:solidFill>
                  <a:srgbClr val="FF0000"/>
                </a:solidFill>
                <a:latin typeface="Tahoma" pitchFamily="34" charset="0"/>
              </a:rPr>
              <a:t>Análisis Organizacional</a:t>
            </a:r>
          </a:p>
        </p:txBody>
      </p:sp>
      <p:pic>
        <p:nvPicPr>
          <p:cNvPr id="28677" name="5 Imagen"/>
          <p:cNvPicPr>
            <a:picLocks noChangeAspect="1" noChangeArrowheads="1"/>
          </p:cNvPicPr>
          <p:nvPr/>
        </p:nvPicPr>
        <p:blipFill>
          <a:blip r:embed="rId3"/>
          <a:srcRect/>
          <a:stretch>
            <a:fillRect/>
          </a:stretch>
        </p:blipFill>
        <p:spPr bwMode="auto">
          <a:xfrm>
            <a:off x="1428756" y="1214437"/>
            <a:ext cx="6357954" cy="31354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p:cNvSpPr>
            <a:spLocks/>
          </p:cNvSpPr>
          <p:nvPr/>
        </p:nvSpPr>
        <p:spPr bwMode="auto">
          <a:xfrm>
            <a:off x="428625" y="1290653"/>
            <a:ext cx="8105775" cy="4281487"/>
          </a:xfrm>
          <a:prstGeom prst="rect">
            <a:avLst/>
          </a:prstGeom>
          <a:noFill/>
          <a:ln w="9525">
            <a:noFill/>
            <a:miter lim="800000"/>
            <a:headEnd/>
            <a:tailEnd/>
          </a:ln>
        </p:spPr>
        <p:txBody>
          <a:bodyPr/>
          <a:lstStyle/>
          <a:p>
            <a:pPr>
              <a:defRPr/>
            </a:pPr>
            <a:r>
              <a:rPr lang="es-ES" sz="1600" b="1" dirty="0">
                <a:latin typeface="Tahoma" pitchFamily="34" charset="0"/>
                <a:cs typeface="Tahoma" pitchFamily="34" charset="0"/>
              </a:rPr>
              <a:t>Los factores que afectan al éxito de los proyectos son:</a:t>
            </a:r>
            <a:endParaRPr lang="en-US" sz="1600" b="1" dirty="0">
              <a:latin typeface="Tahoma" pitchFamily="34" charset="0"/>
              <a:cs typeface="Tahoma" pitchFamily="34" charset="0"/>
            </a:endParaRPr>
          </a:p>
          <a:p>
            <a:pPr>
              <a:defRPr/>
            </a:pPr>
            <a:r>
              <a:rPr lang="es-ES" sz="1600" b="1" dirty="0">
                <a:latin typeface="Tahoma" pitchFamily="34" charset="0"/>
                <a:cs typeface="Tahoma" pitchFamily="34" charset="0"/>
              </a:rPr>
              <a:t> </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Falta de información </a:t>
            </a:r>
            <a:r>
              <a:rPr lang="es-ES" sz="1600" b="1" dirty="0" smtClean="0">
                <a:latin typeface="Tahoma" pitchFamily="34" charset="0"/>
                <a:cs typeface="Tahoma" pitchFamily="34" charset="0"/>
              </a:rPr>
              <a:t>o desinterés por </a:t>
            </a:r>
            <a:r>
              <a:rPr lang="es-ES" sz="1600" b="1" dirty="0">
                <a:latin typeface="Tahoma" pitchFamily="34" charset="0"/>
                <a:cs typeface="Tahoma" pitchFamily="34" charset="0"/>
              </a:rPr>
              <a:t>parte de los usuarios</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Especificaciones y requisitos incompletos, cambiantes o mal definidos</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Falta de apoyo de los directivos, toda la responsabilidad cae en el administrador del contrato</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Incompetencia tecnológica</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Falta de recursos</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Expectativas no </a:t>
            </a:r>
            <a:r>
              <a:rPr lang="es-ES" sz="1600" b="1" dirty="0" smtClean="0">
                <a:latin typeface="Tahoma" pitchFamily="34" charset="0"/>
                <a:cs typeface="Tahoma" pitchFamily="34" charset="0"/>
              </a:rPr>
              <a:t>realistas, novelería </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Objetivos poco claros</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Plazos temporales no realistas</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Uso de tecnología novedosa</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smtClean="0">
                <a:latin typeface="Tahoma" pitchFamily="34" charset="0"/>
                <a:cs typeface="Tahoma" pitchFamily="34" charset="0"/>
              </a:rPr>
              <a:t>Falta </a:t>
            </a:r>
            <a:r>
              <a:rPr lang="es-ES" sz="1600" b="1" dirty="0">
                <a:latin typeface="Tahoma" pitchFamily="34" charset="0"/>
                <a:cs typeface="Tahoma" pitchFamily="34" charset="0"/>
              </a:rPr>
              <a:t>de participación de los usuarios</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La típica frase “</a:t>
            </a:r>
            <a:r>
              <a:rPr lang="es-ES" sz="1600" b="1" i="1" dirty="0">
                <a:latin typeface="Tahoma" pitchFamily="34" charset="0"/>
                <a:cs typeface="Tahoma" pitchFamily="34" charset="0"/>
              </a:rPr>
              <a:t>Ya no lo necesito</a:t>
            </a:r>
            <a:r>
              <a:rPr lang="es-ES" sz="1600" b="1" dirty="0">
                <a:latin typeface="Tahoma" pitchFamily="34" charset="0"/>
                <a:cs typeface="Tahoma" pitchFamily="34" charset="0"/>
              </a:rPr>
              <a:t>”</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Falta de gestión de </a:t>
            </a:r>
            <a:r>
              <a:rPr lang="es-ES" sz="1600" b="1" dirty="0" err="1">
                <a:latin typeface="Tahoma" pitchFamily="34" charset="0"/>
                <a:cs typeface="Tahoma" pitchFamily="34" charset="0"/>
              </a:rPr>
              <a:t>TIC’s</a:t>
            </a:r>
            <a:endParaRPr lang="en-US" sz="1600" b="1" dirty="0">
              <a:latin typeface="Tahoma" pitchFamily="34" charset="0"/>
              <a:cs typeface="Tahoma" pitchFamily="34" charset="0"/>
            </a:endParaRPr>
          </a:p>
          <a:p>
            <a:pPr marL="463550" indent="-285750">
              <a:buFont typeface="Arial" pitchFamily="34" charset="0"/>
              <a:buChar char="•"/>
              <a:defRPr/>
            </a:pPr>
            <a:r>
              <a:rPr lang="es-ES" sz="1600" b="1" dirty="0">
                <a:latin typeface="Tahoma" pitchFamily="34" charset="0"/>
                <a:cs typeface="Tahoma" pitchFamily="34" charset="0"/>
              </a:rPr>
              <a:t>Desconocimiento de la tecnología</a:t>
            </a:r>
            <a:endParaRPr lang="en-US" sz="1600" b="1" dirty="0">
              <a:latin typeface="Tahoma" pitchFamily="34" charset="0"/>
              <a:cs typeface="Tahoma" pitchFamily="34" charset="0"/>
            </a:endParaRPr>
          </a:p>
        </p:txBody>
      </p:sp>
      <p:sp>
        <p:nvSpPr>
          <p:cNvPr id="27651"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27652"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a:solidFill>
                  <a:srgbClr val="FF0000"/>
                </a:solidFill>
                <a:latin typeface="Tahoma" pitchFamily="34" charset="0"/>
              </a:rPr>
              <a:t>Análisis Organizacional</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29699"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a:solidFill>
                  <a:srgbClr val="FF0000"/>
                </a:solidFill>
                <a:latin typeface="Tahoma" pitchFamily="34" charset="0"/>
              </a:rPr>
              <a:t>Análisis del entorno social y cultural</a:t>
            </a:r>
          </a:p>
        </p:txBody>
      </p:sp>
      <p:sp>
        <p:nvSpPr>
          <p:cNvPr id="272385" name="Rectangle 1"/>
          <p:cNvSpPr>
            <a:spLocks noChangeArrowheads="1"/>
          </p:cNvSpPr>
          <p:nvPr/>
        </p:nvSpPr>
        <p:spPr bwMode="auto">
          <a:xfrm>
            <a:off x="714348" y="2160339"/>
            <a:ext cx="77153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ct val="0"/>
              </a:spcAft>
              <a:buClrTx/>
              <a:buSzTx/>
              <a:tabLst/>
            </a:pPr>
            <a:endParaRPr lang="es-ES" sz="2000" dirty="0" smtClean="0">
              <a:latin typeface="Arial" pitchFamily="34" charset="0"/>
              <a:ea typeface="Times New Roman" pitchFamily="18" charset="0"/>
              <a:cs typeface="Times New Roman" pitchFamily="18" charset="0"/>
            </a:endParaRPr>
          </a:p>
          <a:p>
            <a:pPr marL="450850" marR="0" lvl="0" indent="-27305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Prevalece el criterio personal antes que el institucional </a:t>
            </a:r>
          </a:p>
          <a:p>
            <a:pPr marL="450850" marR="0" lvl="0" indent="-2730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450850" marR="0" lvl="0" indent="-273050" algn="l" defTabSz="914400" rtl="0" eaLnBrk="1" fontAlgn="base" latinLnBrk="0" hangingPunct="1">
              <a:lnSpc>
                <a:spcPct val="100000"/>
              </a:lnSpc>
              <a:spcBef>
                <a:spcPct val="0"/>
              </a:spcBef>
              <a:spcAft>
                <a:spcPct val="0"/>
              </a:spcAft>
              <a:buClrTx/>
              <a:buSzTx/>
              <a:buFont typeface="Arial" pitchFamily="34" charset="0"/>
              <a:buChar char="•"/>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Su responsabilidad es limitada y antojadiza.</a:t>
            </a:r>
          </a:p>
          <a:p>
            <a:pPr marL="450850" indent="-273050" eaLnBrk="0" hangingPunct="0">
              <a:buFont typeface="Arial" pitchFamily="34" charset="0"/>
              <a:buChar char="•"/>
            </a:pPr>
            <a:endParaRPr lang="es-ES" sz="2000" dirty="0" smtClean="0">
              <a:ea typeface="Times New Roman" pitchFamily="18" charset="0"/>
              <a:cs typeface="Tahoma" pitchFamily="34" charset="0"/>
            </a:endParaRPr>
          </a:p>
          <a:p>
            <a:pPr marL="450850" indent="-273050" eaLnBrk="0" hangingPunct="0">
              <a:buFont typeface="Arial" pitchFamily="34" charset="0"/>
              <a:buChar char="•"/>
            </a:pPr>
            <a:r>
              <a:rPr lang="es-ES" sz="2000" dirty="0" smtClean="0">
                <a:ea typeface="Times New Roman" pitchFamily="18" charset="0"/>
                <a:cs typeface="Tahoma" pitchFamily="34" charset="0"/>
              </a:rPr>
              <a:t>La ejecución del proyecto (contrato) es de exclusiva responsabilidad del administrador del contrato.</a:t>
            </a:r>
            <a:endParaRPr lang="es-ES" sz="2000" dirty="0" smtClean="0">
              <a:cs typeface="Tahoma" pitchFamily="34" charset="0"/>
            </a:endParaRPr>
          </a:p>
          <a:p>
            <a:pPr marL="177800" marR="0" lvl="0" indent="-177800" algn="l" defTabSz="914400" rtl="0" eaLnBrk="0" fontAlgn="base" latinLnBrk="0" hangingPunct="0">
              <a:lnSpc>
                <a:spcPct val="100000"/>
              </a:lnSpc>
              <a:spcBef>
                <a:spcPct val="0"/>
              </a:spcBef>
              <a:spcAft>
                <a:spcPct val="0"/>
              </a:spcAft>
              <a:buClrTx/>
              <a:buSzTx/>
              <a:tabLst/>
            </a:pP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p>
        </p:txBody>
      </p:sp>
      <p:sp>
        <p:nvSpPr>
          <p:cNvPr id="5" name="4 Rectángulo"/>
          <p:cNvSpPr/>
          <p:nvPr/>
        </p:nvSpPr>
        <p:spPr>
          <a:xfrm>
            <a:off x="1071538" y="4917056"/>
            <a:ext cx="7000924" cy="369332"/>
          </a:xfrm>
          <a:prstGeom prst="rect">
            <a:avLst/>
          </a:prstGeom>
          <a:solidFill>
            <a:srgbClr val="FFCCFF"/>
          </a:solidFill>
        </p:spPr>
        <p:txBody>
          <a:bodyPr wrap="square">
            <a:spAutoFit/>
          </a:bodyPr>
          <a:lstStyle/>
          <a:p>
            <a:pPr marL="177800" lvl="0" indent="-177800" algn="ctr" eaLnBrk="0" hangingPunct="0"/>
            <a:r>
              <a:rPr lang="es-ES" b="1" dirty="0" smtClean="0">
                <a:latin typeface="Arial" pitchFamily="34" charset="0"/>
                <a:ea typeface="Times New Roman" pitchFamily="18" charset="0"/>
                <a:cs typeface="Times New Roman" pitchFamily="18" charset="0"/>
              </a:rPr>
              <a:t>El resultado final es incierto, alto riesgo para el proyecto.</a:t>
            </a:r>
            <a:r>
              <a:rPr lang="es-ES" b="1" dirty="0" smtClean="0">
                <a:latin typeface="Arial" pitchFamily="34" charset="0"/>
              </a:rPr>
              <a:t> </a:t>
            </a:r>
          </a:p>
        </p:txBody>
      </p:sp>
      <p:sp>
        <p:nvSpPr>
          <p:cNvPr id="6" name="5 Rectángulo"/>
          <p:cNvSpPr/>
          <p:nvPr/>
        </p:nvSpPr>
        <p:spPr>
          <a:xfrm>
            <a:off x="1000100" y="1362662"/>
            <a:ext cx="7215238" cy="923330"/>
          </a:xfrm>
          <a:prstGeom prst="rect">
            <a:avLst/>
          </a:prstGeom>
          <a:solidFill>
            <a:srgbClr val="FFFFCC"/>
          </a:solidFill>
        </p:spPr>
        <p:txBody>
          <a:bodyPr wrap="square">
            <a:spAutoFit/>
          </a:bodyPr>
          <a:lstStyle/>
          <a:p>
            <a:pPr lvl="0"/>
            <a:r>
              <a:rPr lang="es-ES" dirty="0" smtClean="0">
                <a:latin typeface="Arial" pitchFamily="34" charset="0"/>
                <a:ea typeface="Times New Roman" pitchFamily="18" charset="0"/>
                <a:cs typeface="Times New Roman" pitchFamily="18" charset="0"/>
              </a:rPr>
              <a:t>En instituciones que carecen de cultura de proyectos y donde los proyectos son manejados por personal técnico sin conocimientos en gestión de proyectos: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7" name="2 Marcador de contenido"/>
          <p:cNvSpPr>
            <a:spLocks/>
          </p:cNvSpPr>
          <p:nvPr/>
        </p:nvSpPr>
        <p:spPr bwMode="auto">
          <a:xfrm>
            <a:off x="642965" y="2214588"/>
            <a:ext cx="7786687" cy="3714742"/>
          </a:xfrm>
          <a:prstGeom prst="rect">
            <a:avLst/>
          </a:prstGeom>
          <a:noFill/>
          <a:ln w="9525">
            <a:noFill/>
            <a:miter lim="800000"/>
            <a:headEnd/>
            <a:tailEnd/>
          </a:ln>
        </p:spPr>
        <p:txBody>
          <a:bodyPr/>
          <a:lstStyle/>
          <a:p>
            <a:pPr marL="231775" indent="-231775">
              <a:buFont typeface="Arial" pitchFamily="34" charset="0"/>
              <a:buChar char="•"/>
              <a:defRPr/>
            </a:pPr>
            <a:r>
              <a:rPr lang="es-ES" dirty="0" smtClean="0"/>
              <a:t>Prevalece </a:t>
            </a:r>
            <a:r>
              <a:rPr lang="es-ES" dirty="0"/>
              <a:t>el criterio personal antes que el institucional</a:t>
            </a:r>
            <a:endParaRPr lang="en-US" dirty="0"/>
          </a:p>
          <a:p>
            <a:pPr marL="231775" indent="-231775">
              <a:buFont typeface="Arial" pitchFamily="34" charset="0"/>
              <a:buChar char="•"/>
              <a:defRPr/>
            </a:pPr>
            <a:endParaRPr lang="es-ES" dirty="0"/>
          </a:p>
          <a:p>
            <a:pPr marL="231775" indent="-231775">
              <a:buFont typeface="Arial" pitchFamily="34" charset="0"/>
              <a:buChar char="•"/>
              <a:defRPr/>
            </a:pPr>
            <a:r>
              <a:rPr lang="es-ES" dirty="0"/>
              <a:t>No existe un proceso para definir las necesidades y requerimientos institucionales. </a:t>
            </a:r>
            <a:r>
              <a:rPr lang="es-ES" dirty="0" smtClean="0">
                <a:sym typeface="Wingdings" pitchFamily="2" charset="2"/>
              </a:rPr>
              <a:t> </a:t>
            </a:r>
            <a:r>
              <a:rPr lang="es-ES" dirty="0" smtClean="0"/>
              <a:t>Reactivos</a:t>
            </a:r>
            <a:r>
              <a:rPr lang="es-ES" dirty="0"/>
              <a:t>.</a:t>
            </a:r>
            <a:endParaRPr lang="en-US" dirty="0"/>
          </a:p>
          <a:p>
            <a:pPr marL="231775" indent="-231775">
              <a:buFont typeface="Arial" pitchFamily="34" charset="0"/>
              <a:buChar char="•"/>
              <a:defRPr/>
            </a:pPr>
            <a:endParaRPr lang="es-ES" dirty="0"/>
          </a:p>
          <a:p>
            <a:pPr marL="231775" indent="-231775">
              <a:buFont typeface="Arial" pitchFamily="34" charset="0"/>
              <a:buChar char="•"/>
              <a:defRPr/>
            </a:pPr>
            <a:r>
              <a:rPr lang="es-ES" dirty="0"/>
              <a:t>La gestión del proyecto se limita únicamente a la definición del objeto y a las especificaciones técnicas descritas en el contrato.</a:t>
            </a:r>
            <a:endParaRPr lang="en-US" dirty="0"/>
          </a:p>
          <a:p>
            <a:pPr marL="231775" indent="-231775">
              <a:buFont typeface="Arial" pitchFamily="34" charset="0"/>
              <a:buChar char="•"/>
              <a:defRPr/>
            </a:pPr>
            <a:endParaRPr lang="es-ES" dirty="0"/>
          </a:p>
          <a:p>
            <a:pPr marL="231775" indent="-231775">
              <a:buFont typeface="Arial" pitchFamily="34" charset="0"/>
              <a:buChar char="•"/>
              <a:defRPr/>
            </a:pPr>
            <a:r>
              <a:rPr lang="es-ES" dirty="0"/>
              <a:t>La responsabilidad del proyecto recae en el técnico y administrador del contrato y no en el equipo del proyecto.</a:t>
            </a:r>
            <a:endParaRPr lang="en-US" dirty="0"/>
          </a:p>
          <a:p>
            <a:pPr marL="231775" indent="-231775">
              <a:buFont typeface="Arial" pitchFamily="34" charset="0"/>
              <a:buChar char="•"/>
              <a:defRPr/>
            </a:pPr>
            <a:endParaRPr lang="es-ES" dirty="0"/>
          </a:p>
          <a:p>
            <a:pPr marL="231775" indent="-231775">
              <a:buFont typeface="Arial" pitchFamily="34" charset="0"/>
              <a:buChar char="•"/>
              <a:defRPr/>
            </a:pPr>
            <a:r>
              <a:rPr lang="es-ES" dirty="0"/>
              <a:t>Existen funciones sin responsabilidades de las áreas involucradas</a:t>
            </a:r>
            <a:endParaRPr lang="en-US" dirty="0"/>
          </a:p>
        </p:txBody>
      </p:sp>
      <p:sp>
        <p:nvSpPr>
          <p:cNvPr id="4"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smtClean="0">
                <a:solidFill>
                  <a:srgbClr val="FF0000"/>
                </a:solidFill>
                <a:latin typeface="Tahoma" pitchFamily="34" charset="0"/>
              </a:rPr>
              <a:t>Diagnóstico</a:t>
            </a:r>
            <a:endParaRPr lang="es-EC" sz="2000" b="1" u="sng" dirty="0">
              <a:solidFill>
                <a:srgbClr val="FF0000"/>
              </a:solidFill>
              <a:latin typeface="Tahoma" pitchFamily="34" charset="0"/>
            </a:endParaRPr>
          </a:p>
        </p:txBody>
      </p:sp>
      <p:sp>
        <p:nvSpPr>
          <p:cNvPr id="5" name="4 Rectángulo"/>
          <p:cNvSpPr/>
          <p:nvPr/>
        </p:nvSpPr>
        <p:spPr>
          <a:xfrm>
            <a:off x="785786" y="1285860"/>
            <a:ext cx="7786742" cy="830997"/>
          </a:xfrm>
          <a:prstGeom prst="rect">
            <a:avLst/>
          </a:prstGeom>
          <a:solidFill>
            <a:srgbClr val="FFFFCC"/>
          </a:solidFill>
        </p:spPr>
        <p:txBody>
          <a:bodyPr wrap="square">
            <a:spAutoFit/>
          </a:bodyPr>
          <a:lstStyle/>
          <a:p>
            <a:pPr>
              <a:defRPr/>
            </a:pPr>
            <a:r>
              <a:rPr lang="es-ES" sz="1600" dirty="0" smtClean="0">
                <a:latin typeface="Tahoma" pitchFamily="34" charset="0"/>
                <a:cs typeface="Tahoma" pitchFamily="34" charset="0"/>
              </a:rPr>
              <a:t>En instituciones con organización funcional, que carecen de cultura de proyectos y donde los proyectos son manejados por personal técnico sin conocimientos en gestión de proyectos, se caracteriza por los siguientes aspectos:</a:t>
            </a:r>
            <a:endParaRPr lang="en-US" sz="160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7" name="2 Marcador de contenido"/>
          <p:cNvSpPr>
            <a:spLocks/>
          </p:cNvSpPr>
          <p:nvPr/>
        </p:nvSpPr>
        <p:spPr bwMode="auto">
          <a:xfrm>
            <a:off x="642938" y="1285894"/>
            <a:ext cx="7786687" cy="4500560"/>
          </a:xfrm>
          <a:prstGeom prst="rect">
            <a:avLst/>
          </a:prstGeom>
          <a:noFill/>
          <a:ln w="9525">
            <a:noFill/>
            <a:miter lim="800000"/>
            <a:headEnd/>
            <a:tailEnd/>
          </a:ln>
        </p:spPr>
        <p:txBody>
          <a:bodyPr/>
          <a:lstStyle/>
          <a:p>
            <a:pPr marL="273050" indent="-273050"/>
            <a:r>
              <a:rPr lang="es-ES" sz="2000" b="1" u="sng" dirty="0" smtClean="0"/>
              <a:t>Impacto del proceso interno </a:t>
            </a:r>
            <a:endParaRPr lang="es-ES" sz="2000" u="sng" dirty="0" smtClean="0"/>
          </a:p>
          <a:p>
            <a:r>
              <a:rPr lang="es-ES" sz="1600" dirty="0" smtClean="0"/>
              <a:t> </a:t>
            </a:r>
          </a:p>
          <a:p>
            <a:pPr marL="273050" lvl="0" indent="-273050">
              <a:buFont typeface="Arial" pitchFamily="34" charset="0"/>
              <a:buChar char="•"/>
            </a:pPr>
            <a:r>
              <a:rPr lang="es-ES" sz="2000" dirty="0" smtClean="0"/>
              <a:t>Metodología para elaborar y diseñar proyectos</a:t>
            </a:r>
          </a:p>
          <a:p>
            <a:pPr marL="273050" lvl="0" indent="-273050">
              <a:buFont typeface="Arial" pitchFamily="34" charset="0"/>
              <a:buChar char="•"/>
            </a:pPr>
            <a:endParaRPr lang="es-ES" sz="2000" dirty="0" smtClean="0"/>
          </a:p>
          <a:p>
            <a:pPr marL="273050" lvl="0" indent="-273050">
              <a:buFont typeface="Arial" pitchFamily="34" charset="0"/>
              <a:buChar char="•"/>
            </a:pPr>
            <a:r>
              <a:rPr lang="es-ES" sz="2000" dirty="0" smtClean="0"/>
              <a:t>Calidad de especificaciones técnicas</a:t>
            </a:r>
          </a:p>
          <a:p>
            <a:pPr marL="273050" lvl="0" indent="-273050">
              <a:buFont typeface="Arial" pitchFamily="34" charset="0"/>
              <a:buChar char="•"/>
            </a:pPr>
            <a:endParaRPr lang="es-ES" sz="2000" dirty="0" smtClean="0"/>
          </a:p>
          <a:p>
            <a:pPr marL="273050" lvl="0" indent="-273050">
              <a:buFont typeface="Arial" pitchFamily="34" charset="0"/>
              <a:buChar char="•"/>
            </a:pPr>
            <a:r>
              <a:rPr lang="es-ES" sz="2000" dirty="0" smtClean="0"/>
              <a:t>Procesos de contratación </a:t>
            </a:r>
          </a:p>
          <a:p>
            <a:pPr marL="273050" lvl="0" indent="-273050">
              <a:buFont typeface="Arial" pitchFamily="34" charset="0"/>
              <a:buChar char="•"/>
            </a:pPr>
            <a:endParaRPr lang="es-ES" sz="2000" dirty="0" smtClean="0"/>
          </a:p>
          <a:p>
            <a:pPr marL="273050" lvl="0" indent="-273050">
              <a:buFont typeface="Arial" pitchFamily="34" charset="0"/>
              <a:buChar char="•"/>
            </a:pPr>
            <a:r>
              <a:rPr lang="es-ES" sz="2000" dirty="0" smtClean="0"/>
              <a:t>La gestión del proyecto se limita a la definición del objeto del contrato y es gestionado por personal técnico del área requirente.</a:t>
            </a:r>
            <a:endParaRPr lang="es-ES" sz="2000" dirty="0"/>
          </a:p>
        </p:txBody>
      </p:sp>
      <p:sp>
        <p:nvSpPr>
          <p:cNvPr id="4"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smtClean="0">
                <a:solidFill>
                  <a:srgbClr val="FF0000"/>
                </a:solidFill>
                <a:latin typeface="Tahoma" pitchFamily="34" charset="0"/>
              </a:rPr>
              <a:t>Potenciales Riesgos definidos</a:t>
            </a:r>
            <a:endParaRPr lang="es-EC" sz="2000" b="1" u="sng" dirty="0">
              <a:solidFill>
                <a:srgbClr val="FF0000"/>
              </a:solidFill>
              <a:latin typeface="Tahoma"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7" name="2 Marcador de contenido"/>
          <p:cNvSpPr>
            <a:spLocks/>
          </p:cNvSpPr>
          <p:nvPr/>
        </p:nvSpPr>
        <p:spPr bwMode="auto">
          <a:xfrm>
            <a:off x="642938" y="1285894"/>
            <a:ext cx="7786687" cy="4500560"/>
          </a:xfrm>
          <a:prstGeom prst="rect">
            <a:avLst/>
          </a:prstGeom>
          <a:noFill/>
          <a:ln w="9525">
            <a:noFill/>
            <a:miter lim="800000"/>
            <a:headEnd/>
            <a:tailEnd/>
          </a:ln>
        </p:spPr>
        <p:txBody>
          <a:bodyPr/>
          <a:lstStyle/>
          <a:p>
            <a:pPr marL="273050" indent="-273050"/>
            <a:r>
              <a:rPr lang="es-ES" sz="2000" b="1" u="sng" dirty="0" smtClean="0"/>
              <a:t>Impacto de la Organización </a:t>
            </a:r>
            <a:endParaRPr lang="es-ES" sz="2000" u="sng" dirty="0" smtClean="0"/>
          </a:p>
          <a:p>
            <a:r>
              <a:rPr lang="es-ES" sz="1600" dirty="0" smtClean="0"/>
              <a:t> </a:t>
            </a:r>
          </a:p>
          <a:p>
            <a:pPr marL="177800" lvl="0" indent="-177800">
              <a:buFont typeface="Arial" pitchFamily="34" charset="0"/>
              <a:buChar char="•"/>
            </a:pPr>
            <a:r>
              <a:rPr lang="es-ES" sz="2000" dirty="0" smtClean="0"/>
              <a:t>Falta de compromiso y temor a asumir responsabilidades relacionadas al proyecto y al contrato</a:t>
            </a:r>
          </a:p>
          <a:p>
            <a:pPr marL="177800" lvl="0" indent="-177800">
              <a:buFont typeface="Arial" pitchFamily="34" charset="0"/>
              <a:buChar char="•"/>
            </a:pPr>
            <a:endParaRPr lang="es-ES" sz="2000" dirty="0" smtClean="0"/>
          </a:p>
          <a:p>
            <a:pPr marL="177800" lvl="0" indent="-177800">
              <a:buFont typeface="Arial" pitchFamily="34" charset="0"/>
              <a:buChar char="•"/>
            </a:pPr>
            <a:r>
              <a:rPr lang="es-ES" sz="2000" dirty="0" smtClean="0"/>
              <a:t>Apoyo directivo y económico al proyecto</a:t>
            </a:r>
          </a:p>
          <a:p>
            <a:pPr marL="177800" lvl="0" indent="-177800">
              <a:buFont typeface="Arial" pitchFamily="34" charset="0"/>
              <a:buChar char="•"/>
            </a:pPr>
            <a:endParaRPr lang="es-ES" sz="2000" dirty="0" smtClean="0"/>
          </a:p>
          <a:p>
            <a:pPr marL="177800" lvl="0" indent="-177800">
              <a:buFont typeface="Arial" pitchFamily="34" charset="0"/>
              <a:buChar char="•"/>
            </a:pPr>
            <a:r>
              <a:rPr lang="es-ES" sz="2000" dirty="0" smtClean="0"/>
              <a:t>Proyectos que no responden a la planificación estratégica</a:t>
            </a:r>
          </a:p>
          <a:p>
            <a:pPr marL="177800" lvl="0" indent="-177800">
              <a:buFont typeface="Arial" pitchFamily="34" charset="0"/>
              <a:buChar char="•"/>
            </a:pPr>
            <a:endParaRPr lang="es-ES" sz="2000" dirty="0" smtClean="0"/>
          </a:p>
          <a:p>
            <a:pPr marL="177800" lvl="0" indent="-177800">
              <a:buFont typeface="Arial" pitchFamily="34" charset="0"/>
              <a:buChar char="•"/>
            </a:pPr>
            <a:r>
              <a:rPr lang="es-ES" sz="2000" dirty="0" smtClean="0"/>
              <a:t>El alcance se restringe a los límites del área requirente</a:t>
            </a:r>
          </a:p>
          <a:p>
            <a:pPr marL="177800" indent="-177800">
              <a:buFont typeface="Arial" pitchFamily="34" charset="0"/>
              <a:buChar char="•"/>
            </a:pPr>
            <a:endParaRPr lang="es-ES" sz="2000" dirty="0" smtClean="0"/>
          </a:p>
          <a:p>
            <a:pPr marL="177800" indent="-177800">
              <a:buFont typeface="Arial" pitchFamily="34" charset="0"/>
              <a:buChar char="•"/>
            </a:pPr>
            <a:r>
              <a:rPr lang="es-ES" sz="2000" dirty="0" smtClean="0"/>
              <a:t>La responsabilidad recae sobre el administrador del contrato, existiendo ausencia de gestión de proyectos.</a:t>
            </a:r>
            <a:endParaRPr lang="es-ES" sz="2000" dirty="0"/>
          </a:p>
        </p:txBody>
      </p:sp>
      <p:sp>
        <p:nvSpPr>
          <p:cNvPr id="4"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smtClean="0">
                <a:solidFill>
                  <a:srgbClr val="FF0000"/>
                </a:solidFill>
                <a:latin typeface="Tahoma" pitchFamily="34" charset="0"/>
              </a:rPr>
              <a:t>Potenciales Riesgos definidos</a:t>
            </a:r>
            <a:endParaRPr lang="es-EC" sz="2000" b="1" u="sng" dirty="0">
              <a:solidFill>
                <a:srgbClr val="FF0000"/>
              </a:solidFill>
              <a:latin typeface="Tahoma"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54013" y="188913"/>
            <a:ext cx="4035079"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ANALISIS DEL ENTORNO</a:t>
            </a:r>
            <a:endParaRPr lang="es-EC" sz="2400" b="1" dirty="0">
              <a:solidFill>
                <a:srgbClr val="0033CC"/>
              </a:solidFill>
              <a:latin typeface="Tahoma" pitchFamily="34" charset="0"/>
            </a:endParaRPr>
          </a:p>
        </p:txBody>
      </p:sp>
      <p:sp>
        <p:nvSpPr>
          <p:cNvPr id="7" name="2 Marcador de contenido"/>
          <p:cNvSpPr>
            <a:spLocks/>
          </p:cNvSpPr>
          <p:nvPr/>
        </p:nvSpPr>
        <p:spPr bwMode="auto">
          <a:xfrm>
            <a:off x="642938" y="1285894"/>
            <a:ext cx="7786687" cy="4500560"/>
          </a:xfrm>
          <a:prstGeom prst="rect">
            <a:avLst/>
          </a:prstGeom>
          <a:noFill/>
          <a:ln w="9525">
            <a:noFill/>
            <a:miter lim="800000"/>
            <a:headEnd/>
            <a:tailEnd/>
          </a:ln>
        </p:spPr>
        <p:txBody>
          <a:bodyPr/>
          <a:lstStyle/>
          <a:p>
            <a:pPr marL="273050" indent="-273050"/>
            <a:r>
              <a:rPr lang="es-ES" sz="2000" b="1" u="sng" dirty="0" smtClean="0"/>
              <a:t>Impacto Social y Cultural</a:t>
            </a:r>
            <a:endParaRPr lang="es-ES" sz="2000" u="sng" dirty="0" smtClean="0"/>
          </a:p>
          <a:p>
            <a:r>
              <a:rPr lang="es-ES" sz="1600" dirty="0" smtClean="0"/>
              <a:t> </a:t>
            </a:r>
          </a:p>
          <a:p>
            <a:pPr marL="273050" lvl="0" indent="-273050">
              <a:buFont typeface="Arial" pitchFamily="34" charset="0"/>
              <a:buChar char="•"/>
            </a:pPr>
            <a:r>
              <a:rPr lang="es-ES" sz="2000" dirty="0" smtClean="0"/>
              <a:t>Interés personal antes que el institucional</a:t>
            </a:r>
          </a:p>
          <a:p>
            <a:pPr marL="273050" lvl="0" indent="-273050">
              <a:buFont typeface="Arial" pitchFamily="34" charset="0"/>
              <a:buChar char="•"/>
            </a:pPr>
            <a:endParaRPr lang="es-ES" sz="2000" dirty="0" smtClean="0"/>
          </a:p>
          <a:p>
            <a:pPr marL="273050" lvl="0" indent="-273050">
              <a:buFont typeface="Arial" pitchFamily="34" charset="0"/>
              <a:buChar char="•"/>
            </a:pPr>
            <a:r>
              <a:rPr lang="es-ES" sz="2000" dirty="0" smtClean="0"/>
              <a:t>Falta de colaboración y desinterés de los involucrados</a:t>
            </a:r>
          </a:p>
          <a:p>
            <a:pPr marL="273050" lvl="0" indent="-273050">
              <a:buFont typeface="Arial" pitchFamily="34" charset="0"/>
              <a:buChar char="•"/>
            </a:pPr>
            <a:endParaRPr lang="es-ES" sz="2000" dirty="0" smtClean="0"/>
          </a:p>
          <a:p>
            <a:pPr marL="273050" lvl="0" indent="-273050">
              <a:buFont typeface="Arial" pitchFamily="34" charset="0"/>
              <a:buChar char="•"/>
            </a:pPr>
            <a:r>
              <a:rPr lang="es-ES" sz="2000" dirty="0" smtClean="0"/>
              <a:t>Nace la oportunidad de crecimiento personal aprovechando la coyuntura que se genera por el proyecto</a:t>
            </a:r>
          </a:p>
          <a:p>
            <a:pPr marL="273050" lvl="0" indent="-273050">
              <a:buFont typeface="Arial" pitchFamily="34" charset="0"/>
              <a:buChar char="•"/>
            </a:pPr>
            <a:endParaRPr lang="es-ES" sz="2000" dirty="0" smtClean="0"/>
          </a:p>
          <a:p>
            <a:pPr marL="273050" lvl="0" indent="-273050">
              <a:buFont typeface="Arial" pitchFamily="34" charset="0"/>
              <a:buChar char="•"/>
            </a:pPr>
            <a:r>
              <a:rPr lang="es-ES" sz="2000" dirty="0" smtClean="0"/>
              <a:t>Personal técnico interesado en el producto, no en el proyecto</a:t>
            </a:r>
          </a:p>
          <a:p>
            <a:pPr marL="273050" indent="-273050">
              <a:buFont typeface="Arial" pitchFamily="34" charset="0"/>
              <a:buChar char="•"/>
            </a:pPr>
            <a:endParaRPr lang="es-ES" sz="2000" dirty="0" smtClean="0"/>
          </a:p>
          <a:p>
            <a:pPr marL="273050" indent="-273050">
              <a:buFont typeface="Arial" pitchFamily="34" charset="0"/>
              <a:buChar char="•"/>
            </a:pPr>
            <a:r>
              <a:rPr lang="es-ES" sz="2000" dirty="0" smtClean="0"/>
              <a:t>En caso de fallas, las áreas funcionales responsabilizan a los técnicos y viceversa</a:t>
            </a:r>
            <a:endParaRPr lang="es-ES" sz="2000" dirty="0"/>
          </a:p>
        </p:txBody>
      </p:sp>
      <p:sp>
        <p:nvSpPr>
          <p:cNvPr id="4" name="Rectangle 3"/>
          <p:cNvSpPr>
            <a:spLocks noChangeArrowheads="1"/>
          </p:cNvSpPr>
          <p:nvPr/>
        </p:nvSpPr>
        <p:spPr bwMode="auto">
          <a:xfrm>
            <a:off x="1857375" y="814388"/>
            <a:ext cx="6623050" cy="400050"/>
          </a:xfrm>
          <a:prstGeom prst="rect">
            <a:avLst/>
          </a:prstGeom>
          <a:noFill/>
          <a:ln w="9525">
            <a:noFill/>
            <a:miter lim="800000"/>
            <a:headEnd/>
            <a:tailEnd/>
          </a:ln>
        </p:spPr>
        <p:txBody>
          <a:bodyPr>
            <a:spAutoFit/>
          </a:bodyPr>
          <a:lstStyle/>
          <a:p>
            <a:pPr algn="r"/>
            <a:r>
              <a:rPr lang="es-EC" sz="2000" b="1" u="sng" dirty="0" smtClean="0">
                <a:solidFill>
                  <a:srgbClr val="FF0000"/>
                </a:solidFill>
                <a:latin typeface="Tahoma" pitchFamily="34" charset="0"/>
              </a:rPr>
              <a:t>Potenciales Riesgos definidos</a:t>
            </a:r>
            <a:endParaRPr lang="es-EC" sz="2000" b="1" u="sng" dirty="0">
              <a:solidFill>
                <a:srgbClr val="FF0000"/>
              </a:solidFill>
              <a:latin typeface="Tahom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1258888" y="2903538"/>
            <a:ext cx="6840537" cy="954087"/>
          </a:xfrm>
          <a:prstGeom prst="rect">
            <a:avLst/>
          </a:prstGeom>
          <a:solidFill>
            <a:srgbClr val="000068"/>
          </a:solidFill>
          <a:ln w="9525">
            <a:noFill/>
            <a:miter lim="800000"/>
            <a:headEnd/>
            <a:tailEnd/>
          </a:ln>
          <a:effectLst>
            <a:outerShdw dist="107763" dir="18900000" algn="ctr" rotWithShape="0">
              <a:schemeClr val="bg2">
                <a:alpha val="50000"/>
              </a:schemeClr>
            </a:outerShdw>
          </a:effectLst>
        </p:spPr>
        <p:txBody>
          <a:bodyPr anchor="b" anchorCtr="1">
            <a:spAutoFit/>
          </a:bodyPr>
          <a:lstStyle/>
          <a:p>
            <a:pPr algn="ctr">
              <a:defRPr/>
            </a:pPr>
            <a:r>
              <a:rPr lang="es-ES" sz="2800" b="1" dirty="0" smtClean="0">
                <a:solidFill>
                  <a:srgbClr val="FFFF00"/>
                </a:solidFill>
                <a:latin typeface="Tahoma" pitchFamily="34" charset="0"/>
              </a:rPr>
              <a:t>DISEÑO DEL PROYECTO </a:t>
            </a:r>
            <a:endParaRPr lang="es-ES" sz="2800" b="1" dirty="0">
              <a:solidFill>
                <a:srgbClr val="FFFF00"/>
              </a:solidFill>
              <a:latin typeface="Tahoma" pitchFamily="34" charset="0"/>
            </a:endParaRPr>
          </a:p>
          <a:p>
            <a:pPr algn="ctr">
              <a:defRPr/>
            </a:pPr>
            <a:r>
              <a:rPr lang="es-ES" sz="2800" b="1" dirty="0" smtClean="0">
                <a:solidFill>
                  <a:srgbClr val="FFFF00"/>
                </a:solidFill>
                <a:latin typeface="Tahoma" pitchFamily="34" charset="0"/>
              </a:rPr>
              <a:t>Aplicación del EML</a:t>
            </a:r>
            <a:endParaRPr lang="es-ES" sz="2800" b="1" dirty="0">
              <a:solidFill>
                <a:srgbClr val="FFFF00"/>
              </a:solidFill>
              <a:latin typeface="Tahoma" pitchFamily="34" charset="0"/>
            </a:endParaRPr>
          </a:p>
        </p:txBody>
      </p:sp>
      <p:sp>
        <p:nvSpPr>
          <p:cNvPr id="33795" name="2 Marcador de contenido"/>
          <p:cNvSpPr>
            <a:spLocks/>
          </p:cNvSpPr>
          <p:nvPr/>
        </p:nvSpPr>
        <p:spPr bwMode="auto">
          <a:xfrm>
            <a:off x="1571625" y="5481638"/>
            <a:ext cx="6840538" cy="1019175"/>
          </a:xfrm>
          <a:prstGeom prst="rect">
            <a:avLst/>
          </a:prstGeom>
          <a:solidFill>
            <a:schemeClr val="bg1"/>
          </a:solidFill>
          <a:ln w="9525">
            <a:noFill/>
            <a:miter lim="800000"/>
            <a:headEnd/>
            <a:tailEnd/>
          </a:ln>
        </p:spPr>
        <p:txBody>
          <a:bodyPr/>
          <a:lstStyle/>
          <a:p>
            <a:pPr algn="r">
              <a:spcBef>
                <a:spcPct val="20000"/>
              </a:spcBef>
            </a:pPr>
            <a:r>
              <a:rPr lang="es-ES" sz="1400" b="1">
                <a:solidFill>
                  <a:srgbClr val="006600"/>
                </a:solidFill>
              </a:rPr>
              <a:t>“</a:t>
            </a:r>
            <a:r>
              <a:rPr lang="es-ES" sz="1400" b="1" i="1">
                <a:solidFill>
                  <a:srgbClr val="006600"/>
                </a:solidFill>
              </a:rPr>
              <a:t>El éxito en los proyectos radica en dos simples principios: </a:t>
            </a:r>
          </a:p>
          <a:p>
            <a:pPr algn="r">
              <a:spcBef>
                <a:spcPct val="20000"/>
              </a:spcBef>
            </a:pPr>
            <a:r>
              <a:rPr lang="es-ES" sz="1400" b="1" i="1">
                <a:solidFill>
                  <a:srgbClr val="006600"/>
                </a:solidFill>
              </a:rPr>
              <a:t>objetivos claros y compromisos fuertes</a:t>
            </a:r>
            <a:r>
              <a:rPr lang="es-ES" sz="1400" b="1">
                <a:solidFill>
                  <a:srgbClr val="006600"/>
                </a:solidFill>
              </a:rPr>
              <a:t>”</a:t>
            </a:r>
          </a:p>
          <a:p>
            <a:pPr algn="r">
              <a:spcBef>
                <a:spcPct val="20000"/>
              </a:spcBef>
            </a:pPr>
            <a:r>
              <a:rPr lang="es-ES" sz="1200" b="1">
                <a:solidFill>
                  <a:srgbClr val="006600"/>
                </a:solidFill>
                <a:latin typeface="Tahoma" pitchFamily="34" charset="0"/>
              </a:rPr>
              <a:t>Moses Thompson</a:t>
            </a:r>
          </a:p>
        </p:txBody>
      </p:sp>
      <p:pic>
        <p:nvPicPr>
          <p:cNvPr id="33796" name="Picture 3"/>
          <p:cNvPicPr>
            <a:picLocks noChangeAspect="1" noChangeArrowheads="1"/>
          </p:cNvPicPr>
          <p:nvPr/>
        </p:nvPicPr>
        <p:blipFill>
          <a:blip r:embed="rId2"/>
          <a:srcRect/>
          <a:stretch>
            <a:fillRect/>
          </a:stretch>
        </p:blipFill>
        <p:spPr bwMode="auto">
          <a:xfrm>
            <a:off x="3714750" y="1301750"/>
            <a:ext cx="1428750" cy="134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3786182" y="814388"/>
            <a:ext cx="4479929" cy="400110"/>
          </a:xfrm>
          <a:prstGeom prst="rect">
            <a:avLst/>
          </a:prstGeom>
          <a:noFill/>
          <a:ln w="9525">
            <a:noFill/>
            <a:miter lim="800000"/>
            <a:headEnd/>
            <a:tailEnd/>
          </a:ln>
        </p:spPr>
        <p:txBody>
          <a:bodyPr wrap="square">
            <a:spAutoFit/>
          </a:bodyPr>
          <a:lstStyle/>
          <a:p>
            <a:pPr algn="r"/>
            <a:r>
              <a:rPr lang="es-EC" sz="2000" b="1" u="sng" dirty="0" smtClean="0">
                <a:solidFill>
                  <a:srgbClr val="FF0000"/>
                </a:solidFill>
                <a:latin typeface="Tahoma" pitchFamily="34" charset="0"/>
              </a:rPr>
              <a:t>Determinación de la necesidad</a:t>
            </a:r>
            <a:endParaRPr lang="es-EC" sz="2000" b="1" u="sng" dirty="0">
              <a:solidFill>
                <a:srgbClr val="FF0000"/>
              </a:solidFill>
              <a:latin typeface="Tahoma" pitchFamily="34" charset="0"/>
            </a:endParaRPr>
          </a:p>
        </p:txBody>
      </p:sp>
      <p:sp>
        <p:nvSpPr>
          <p:cNvPr id="43012" name="Rectangle 3"/>
          <p:cNvSpPr>
            <a:spLocks noChangeArrowheads="1"/>
          </p:cNvSpPr>
          <p:nvPr/>
        </p:nvSpPr>
        <p:spPr bwMode="auto">
          <a:xfrm>
            <a:off x="354013" y="188913"/>
            <a:ext cx="3892550" cy="461962"/>
          </a:xfrm>
          <a:prstGeom prst="rect">
            <a:avLst/>
          </a:prstGeom>
          <a:noFill/>
          <a:ln w="9525">
            <a:noFill/>
            <a:miter lim="800000"/>
            <a:headEnd/>
            <a:tailEnd/>
          </a:ln>
        </p:spPr>
        <p:txBody>
          <a:bodyPr wrap="none">
            <a:spAutoFit/>
          </a:bodyPr>
          <a:lstStyle/>
          <a:p>
            <a:r>
              <a:rPr lang="es-EC" sz="2400" b="1">
                <a:solidFill>
                  <a:schemeClr val="accent2"/>
                </a:solidFill>
                <a:latin typeface="Tahoma" pitchFamily="34" charset="0"/>
              </a:rPr>
              <a:t>DISE</a:t>
            </a:r>
            <a:r>
              <a:rPr lang="es-ES" sz="2400" b="1">
                <a:solidFill>
                  <a:schemeClr val="accent2"/>
                </a:solidFill>
                <a:latin typeface="Tahoma" pitchFamily="34" charset="0"/>
                <a:cs typeface="Tahoma" pitchFamily="34" charset="0"/>
              </a:rPr>
              <a:t>Ñ</a:t>
            </a:r>
            <a:r>
              <a:rPr lang="es-EC" sz="2400" b="1">
                <a:solidFill>
                  <a:schemeClr val="accent2"/>
                </a:solidFill>
                <a:latin typeface="Tahoma" pitchFamily="34" charset="0"/>
              </a:rPr>
              <a:t>O DEL PROYECTO</a:t>
            </a:r>
          </a:p>
        </p:txBody>
      </p:sp>
      <p:pic>
        <p:nvPicPr>
          <p:cNvPr id="10" name="9 Imagen"/>
          <p:cNvPicPr/>
          <p:nvPr/>
        </p:nvPicPr>
        <p:blipFill>
          <a:blip r:embed="rId2"/>
          <a:srcRect/>
          <a:stretch>
            <a:fillRect/>
          </a:stretch>
        </p:blipFill>
        <p:spPr bwMode="auto">
          <a:xfrm>
            <a:off x="1285852" y="1252536"/>
            <a:ext cx="6786610" cy="4533918"/>
          </a:xfrm>
          <a:prstGeom prst="rect">
            <a:avLst/>
          </a:prstGeom>
          <a:noFill/>
          <a:ln w="9525">
            <a:noFill/>
            <a:miter lim="800000"/>
            <a:headEnd/>
            <a:tailEnd/>
          </a:ln>
        </p:spPr>
      </p:pic>
      <p:sp>
        <p:nvSpPr>
          <p:cNvPr id="252929" name="Rectangle 1"/>
          <p:cNvSpPr>
            <a:spLocks noChangeArrowheads="1"/>
          </p:cNvSpPr>
          <p:nvPr/>
        </p:nvSpPr>
        <p:spPr bwMode="auto">
          <a:xfrm>
            <a:off x="3286116" y="5715016"/>
            <a:ext cx="3174267"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sz="10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Fuente: Sitio Web www.webometrics Marzo 2011</a:t>
            </a:r>
            <a:r>
              <a:rPr kumimoji="0" lang="es-ES" sz="1000" b="1" i="0" u="sng" strike="noStrike" cap="none" normalizeH="0" baseline="0" dirty="0" smtClean="0">
                <a:ln>
                  <a:noFill/>
                </a:ln>
                <a:solidFill>
                  <a:schemeClr val="tx1"/>
                </a:solidFill>
                <a:effectLst/>
                <a:latin typeface="Arial" pitchFamily="34" charset="0"/>
              </a:rPr>
              <a:t> </a:t>
            </a:r>
          </a:p>
        </p:txBody>
      </p:sp>
      <p:sp>
        <p:nvSpPr>
          <p:cNvPr id="14" name="13 Conector"/>
          <p:cNvSpPr/>
          <p:nvPr/>
        </p:nvSpPr>
        <p:spPr bwMode="auto">
          <a:xfrm>
            <a:off x="619100" y="5214950"/>
            <a:ext cx="381000" cy="476071"/>
          </a:xfrm>
          <a:prstGeom prst="flowChartConnector">
            <a:avLst/>
          </a:prstGeom>
          <a:solidFill>
            <a:srgbClr val="00B050"/>
          </a:solidFill>
          <a:ln w="57150" cap="flat" cmpd="thinThick"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s-EC" sz="1600" b="1" dirty="0" smtClean="0">
                <a:solidFill>
                  <a:schemeClr val="bg1"/>
                </a:solidFill>
                <a:latin typeface="Tahoma" pitchFamily="34" charset="0"/>
                <a:cs typeface="Tahoma" pitchFamily="34" charset="0"/>
              </a:rPr>
              <a:t>9</a:t>
            </a:r>
            <a:endParaRPr kumimoji="0" lang="es-EC" sz="1600" b="1" i="0" u="none" strike="noStrike" cap="none" normalizeH="0" baseline="0" dirty="0" smtClean="0">
              <a:ln>
                <a:noFill/>
              </a:ln>
              <a:solidFill>
                <a:schemeClr val="bg1"/>
              </a:solidFill>
              <a:effectLst/>
              <a:latin typeface="Tahoma" pitchFamily="34" charset="0"/>
              <a:cs typeface="Tahoma" pitchFamily="34" charset="0"/>
            </a:endParaRPr>
          </a:p>
        </p:txBody>
      </p:sp>
      <p:cxnSp>
        <p:nvCxnSpPr>
          <p:cNvPr id="16" name="15 Conector recto de flecha"/>
          <p:cNvCxnSpPr/>
          <p:nvPr/>
        </p:nvCxnSpPr>
        <p:spPr>
          <a:xfrm>
            <a:off x="1000100" y="5427676"/>
            <a:ext cx="500066" cy="1588"/>
          </a:xfrm>
          <a:prstGeom prst="straightConnector1">
            <a:avLst/>
          </a:prstGeom>
          <a:ln w="254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354013" y="188913"/>
            <a:ext cx="3892550" cy="461962"/>
          </a:xfrm>
          <a:prstGeom prst="rect">
            <a:avLst/>
          </a:prstGeom>
          <a:noFill/>
          <a:ln w="9525">
            <a:noFill/>
            <a:miter lim="800000"/>
            <a:headEnd/>
            <a:tailEnd/>
          </a:ln>
        </p:spPr>
        <p:txBody>
          <a:bodyPr wrap="none">
            <a:spAutoFit/>
          </a:bodyPr>
          <a:lstStyle/>
          <a:p>
            <a:r>
              <a:rPr lang="es-EC" sz="2400" b="1">
                <a:solidFill>
                  <a:schemeClr val="accent2"/>
                </a:solidFill>
                <a:latin typeface="Tahoma" pitchFamily="34" charset="0"/>
              </a:rPr>
              <a:t>DISE</a:t>
            </a:r>
            <a:r>
              <a:rPr lang="es-ES" sz="2400" b="1">
                <a:solidFill>
                  <a:schemeClr val="accent2"/>
                </a:solidFill>
                <a:latin typeface="Tahoma" pitchFamily="34" charset="0"/>
                <a:cs typeface="Tahoma" pitchFamily="34" charset="0"/>
              </a:rPr>
              <a:t>Ñ</a:t>
            </a:r>
            <a:r>
              <a:rPr lang="es-EC" sz="2400" b="1">
                <a:solidFill>
                  <a:schemeClr val="accent2"/>
                </a:solidFill>
                <a:latin typeface="Tahoma" pitchFamily="34" charset="0"/>
              </a:rPr>
              <a:t>O DEL PROYECTO</a:t>
            </a:r>
          </a:p>
        </p:txBody>
      </p:sp>
      <p:sp>
        <p:nvSpPr>
          <p:cNvPr id="46083" name="Rectangle 3"/>
          <p:cNvSpPr>
            <a:spLocks noChangeArrowheads="1"/>
          </p:cNvSpPr>
          <p:nvPr/>
        </p:nvSpPr>
        <p:spPr bwMode="auto">
          <a:xfrm>
            <a:off x="3500430" y="714375"/>
            <a:ext cx="4633000" cy="400110"/>
          </a:xfrm>
          <a:prstGeom prst="rect">
            <a:avLst/>
          </a:prstGeom>
          <a:noFill/>
          <a:ln w="9525">
            <a:noFill/>
            <a:miter lim="800000"/>
            <a:headEnd/>
            <a:tailEnd/>
          </a:ln>
        </p:spPr>
        <p:txBody>
          <a:bodyPr wrap="none">
            <a:spAutoFit/>
          </a:bodyPr>
          <a:lstStyle/>
          <a:p>
            <a:r>
              <a:rPr lang="es-EC" sz="2000" b="1" u="sng" dirty="0" smtClean="0">
                <a:solidFill>
                  <a:srgbClr val="FF0000"/>
                </a:solidFill>
                <a:latin typeface="Tahoma" pitchFamily="34" charset="0"/>
              </a:rPr>
              <a:t>Definición conceptual del proyecto</a:t>
            </a:r>
            <a:endParaRPr lang="es-EC" sz="2000" b="1" u="sng" dirty="0">
              <a:solidFill>
                <a:srgbClr val="FF0000"/>
              </a:solidFill>
              <a:latin typeface="Tahoma" pitchFamily="34" charset="0"/>
            </a:endParaRPr>
          </a:p>
        </p:txBody>
      </p:sp>
      <p:sp>
        <p:nvSpPr>
          <p:cNvPr id="51201" name="Rectangle 1"/>
          <p:cNvSpPr>
            <a:spLocks noChangeArrowheads="1"/>
          </p:cNvSpPr>
          <p:nvPr/>
        </p:nvSpPr>
        <p:spPr bwMode="auto">
          <a:xfrm>
            <a:off x="1000124" y="1357313"/>
            <a:ext cx="7358089" cy="3139321"/>
          </a:xfrm>
          <a:prstGeom prst="rect">
            <a:avLst/>
          </a:prstGeom>
          <a:noFill/>
          <a:ln w="9525">
            <a:noFill/>
            <a:miter lim="800000"/>
            <a:headEnd/>
            <a:tailEnd/>
          </a:ln>
          <a:effectLst/>
        </p:spPr>
        <p:txBody>
          <a:bodyPr wrap="square" anchor="ctr">
            <a:spAutoFit/>
          </a:bodyPr>
          <a:lstStyle/>
          <a:p>
            <a:pPr marL="177800" indent="-177800">
              <a:buFont typeface="Arial" pitchFamily="34" charset="0"/>
              <a:buChar char="•"/>
            </a:pPr>
            <a:r>
              <a:rPr lang="en-US" dirty="0" smtClean="0"/>
              <a:t>La ESPE </a:t>
            </a:r>
            <a:r>
              <a:rPr lang="es-ES" dirty="0" smtClean="0"/>
              <a:t>como</a:t>
            </a:r>
            <a:r>
              <a:rPr lang="en-US" dirty="0" smtClean="0"/>
              <a:t> </a:t>
            </a:r>
            <a:r>
              <a:rPr lang="es-ES" dirty="0" smtClean="0"/>
              <a:t>institución</a:t>
            </a:r>
            <a:r>
              <a:rPr lang="en-US" dirty="0" smtClean="0"/>
              <a:t> </a:t>
            </a:r>
            <a:r>
              <a:rPr lang="es-ES" dirty="0" smtClean="0"/>
              <a:t>contratante</a:t>
            </a:r>
            <a:r>
              <a:rPr lang="en-US" dirty="0" smtClean="0"/>
              <a:t> de la </a:t>
            </a:r>
            <a:r>
              <a:rPr lang="es-ES" dirty="0" smtClean="0"/>
              <a:t>ejecución</a:t>
            </a:r>
            <a:r>
              <a:rPr lang="en-US" dirty="0" smtClean="0"/>
              <a:t> del </a:t>
            </a:r>
            <a:r>
              <a:rPr lang="es-ES" dirty="0" smtClean="0"/>
              <a:t>proyecto</a:t>
            </a:r>
          </a:p>
          <a:p>
            <a:pPr>
              <a:buFont typeface="Arial" pitchFamily="34" charset="0"/>
              <a:buChar char="•"/>
            </a:pPr>
            <a:endParaRPr lang="es-ES" dirty="0" smtClean="0"/>
          </a:p>
          <a:p>
            <a:pPr marL="177800" indent="-177800">
              <a:buFont typeface="Arial" pitchFamily="34" charset="0"/>
              <a:buChar char="•"/>
            </a:pPr>
            <a:r>
              <a:rPr lang="es-ES" dirty="0" smtClean="0"/>
              <a:t>Que los responsables del proyecto y del contrato tengan las herramientas que le permitan ejecutar la planificación, controlar y cerrar el proyecto con éxito, estas actividades incluirán:</a:t>
            </a:r>
          </a:p>
          <a:p>
            <a:r>
              <a:rPr lang="es-ES" dirty="0" smtClean="0"/>
              <a:t> </a:t>
            </a:r>
          </a:p>
          <a:p>
            <a:pPr marL="1077913" indent="-354013">
              <a:buFont typeface="Wingdings" pitchFamily="2" charset="2"/>
              <a:buChar char="ü"/>
            </a:pPr>
            <a:r>
              <a:rPr lang="es-ES" dirty="0" smtClean="0"/>
              <a:t>Identificación y análisis de problemas</a:t>
            </a:r>
          </a:p>
          <a:p>
            <a:pPr marL="1077913" indent="-354013">
              <a:buFont typeface="Wingdings" pitchFamily="2" charset="2"/>
              <a:buChar char="ü"/>
            </a:pPr>
            <a:r>
              <a:rPr lang="es-ES" dirty="0" smtClean="0"/>
              <a:t>Análisis de objetivos</a:t>
            </a:r>
          </a:p>
          <a:p>
            <a:pPr marL="1077913" indent="-354013">
              <a:buFont typeface="Wingdings" pitchFamily="2" charset="2"/>
              <a:buChar char="ü"/>
            </a:pPr>
            <a:r>
              <a:rPr lang="es-ES" dirty="0" smtClean="0"/>
              <a:t>Análisis de alternativas</a:t>
            </a:r>
          </a:p>
          <a:p>
            <a:pPr marL="1077913" indent="-354013">
              <a:buFont typeface="Wingdings" pitchFamily="2" charset="2"/>
              <a:buChar char="ü"/>
            </a:pPr>
            <a:r>
              <a:rPr lang="es-ES" dirty="0" smtClean="0"/>
              <a:t>Diseño del proyecto</a:t>
            </a:r>
          </a:p>
          <a:p>
            <a:pPr marL="1077913" indent="-354013">
              <a:buFont typeface="Wingdings" pitchFamily="2" charset="2"/>
              <a:buChar char="ü"/>
            </a:pPr>
            <a:r>
              <a:rPr lang="es-ES" dirty="0" smtClean="0"/>
              <a:t>Planificación de la gestión del proyecto </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2 Marcador de contenido"/>
          <p:cNvSpPr>
            <a:spLocks/>
          </p:cNvSpPr>
          <p:nvPr/>
        </p:nvSpPr>
        <p:spPr bwMode="auto">
          <a:xfrm>
            <a:off x="714374" y="1214436"/>
            <a:ext cx="7715277" cy="4214828"/>
          </a:xfrm>
          <a:prstGeom prst="rect">
            <a:avLst/>
          </a:prstGeom>
          <a:noFill/>
          <a:ln w="9525">
            <a:noFill/>
            <a:miter lim="800000"/>
            <a:headEnd/>
            <a:tailEnd/>
          </a:ln>
        </p:spPr>
        <p:txBody>
          <a:bodyPr/>
          <a:lstStyle/>
          <a:p>
            <a:pPr marL="231775" indent="-231775">
              <a:buFont typeface="Arial" pitchFamily="34" charset="0"/>
              <a:buChar char="•"/>
              <a:defRPr/>
            </a:pPr>
            <a:r>
              <a:rPr lang="es-ES" sz="2000" b="1" dirty="0" smtClean="0">
                <a:latin typeface="+mn-lt"/>
              </a:rPr>
              <a:t>Por qué fracasan los proyectos en la ESPE?</a:t>
            </a:r>
          </a:p>
          <a:p>
            <a:pPr marL="231775" indent="-231775">
              <a:buFont typeface="Arial" pitchFamily="34" charset="0"/>
              <a:buChar char="•"/>
              <a:defRPr/>
            </a:pPr>
            <a:endParaRPr lang="en-US" sz="2000" b="1" dirty="0" smtClean="0">
              <a:latin typeface="+mn-lt"/>
            </a:endParaRPr>
          </a:p>
          <a:p>
            <a:pPr marL="231775" indent="-231775">
              <a:buFont typeface="Arial" pitchFamily="34" charset="0"/>
              <a:buChar char="•"/>
              <a:defRPr/>
            </a:pPr>
            <a:r>
              <a:rPr lang="es-ES" sz="2000" b="1" dirty="0" smtClean="0">
                <a:latin typeface="+mn-lt"/>
              </a:rPr>
              <a:t>Quién supervisa la ejecución de los proyectos en la ESPE?</a:t>
            </a:r>
          </a:p>
          <a:p>
            <a:pPr marL="231775" indent="-231775">
              <a:buFont typeface="Arial" pitchFamily="34" charset="0"/>
              <a:buChar char="•"/>
              <a:defRPr/>
            </a:pPr>
            <a:endParaRPr lang="es-ES" sz="2000" b="1" dirty="0">
              <a:latin typeface="+mn-lt"/>
            </a:endParaRPr>
          </a:p>
          <a:p>
            <a:pPr marL="231775" indent="-231775">
              <a:buFont typeface="Arial" pitchFamily="34" charset="0"/>
              <a:buChar char="•"/>
              <a:defRPr/>
            </a:pPr>
            <a:r>
              <a:rPr lang="es-ES" sz="2000" b="1" dirty="0" smtClean="0">
                <a:latin typeface="+mn-lt"/>
              </a:rPr>
              <a:t>Cómo se diseñan y gestionan los proyectos en la ESPE? </a:t>
            </a:r>
            <a:endParaRPr lang="es-ES" sz="2000" b="1" dirty="0">
              <a:latin typeface="+mn-lt"/>
            </a:endParaRPr>
          </a:p>
          <a:p>
            <a:pPr marL="231775" indent="-231775">
              <a:buFont typeface="Arial" pitchFamily="34" charset="0"/>
              <a:buChar char="•"/>
              <a:defRPr/>
            </a:pPr>
            <a:endParaRPr lang="en-US" sz="2000" b="1" dirty="0">
              <a:latin typeface="+mn-lt"/>
            </a:endParaRPr>
          </a:p>
          <a:p>
            <a:pPr marL="231775" indent="-231775">
              <a:buFont typeface="Arial" pitchFamily="34" charset="0"/>
              <a:buChar char="•"/>
              <a:defRPr/>
            </a:pPr>
            <a:r>
              <a:rPr lang="es-ES" sz="2000" b="1" dirty="0" smtClean="0">
                <a:latin typeface="+mn-lt"/>
              </a:rPr>
              <a:t>Sólo </a:t>
            </a:r>
            <a:r>
              <a:rPr lang="es-ES" sz="2000" b="1" dirty="0">
                <a:latin typeface="+mn-lt"/>
              </a:rPr>
              <a:t>es cuestión de seguir la Guía del </a:t>
            </a:r>
            <a:r>
              <a:rPr lang="es-ES" sz="2000" b="1" dirty="0" smtClean="0">
                <a:latin typeface="+mn-lt"/>
              </a:rPr>
              <a:t>PMBOK</a:t>
            </a:r>
            <a:r>
              <a:rPr lang="es-ES" sz="2000" baseline="30000" dirty="0" smtClean="0"/>
              <a:t>®</a:t>
            </a:r>
            <a:r>
              <a:rPr lang="es-ES" sz="2000" b="1" dirty="0" smtClean="0">
                <a:latin typeface="+mn-lt"/>
              </a:rPr>
              <a:t>? </a:t>
            </a:r>
            <a:endParaRPr lang="es-ES" sz="2000" b="1" dirty="0">
              <a:latin typeface="+mn-lt"/>
            </a:endParaRPr>
          </a:p>
          <a:p>
            <a:pPr marL="231775" indent="-231775">
              <a:buFont typeface="Arial" pitchFamily="34" charset="0"/>
              <a:buChar char="•"/>
              <a:defRPr/>
            </a:pPr>
            <a:endParaRPr lang="en-US" sz="2000" b="1" dirty="0">
              <a:latin typeface="+mn-lt"/>
            </a:endParaRPr>
          </a:p>
          <a:p>
            <a:pPr marL="231775" indent="-231775">
              <a:buFont typeface="Arial" pitchFamily="34" charset="0"/>
              <a:buChar char="•"/>
              <a:defRPr/>
            </a:pPr>
            <a:r>
              <a:rPr lang="es-ES" sz="2000" b="1" dirty="0">
                <a:latin typeface="+mn-lt"/>
              </a:rPr>
              <a:t>Se requieren competencias adicionales para </a:t>
            </a:r>
            <a:r>
              <a:rPr lang="es-ES" sz="2000" b="1" dirty="0" smtClean="0">
                <a:latin typeface="+mn-lt"/>
              </a:rPr>
              <a:t>gestionar </a:t>
            </a:r>
            <a:r>
              <a:rPr lang="es-ES" sz="2000" b="1" dirty="0">
                <a:latin typeface="+mn-lt"/>
              </a:rPr>
              <a:t>proyectos o cualquier persona puede hacerlo</a:t>
            </a:r>
            <a:r>
              <a:rPr lang="es-ES" sz="2000" b="1" dirty="0" smtClean="0">
                <a:latin typeface="+mn-lt"/>
              </a:rPr>
              <a:t>?</a:t>
            </a:r>
          </a:p>
          <a:p>
            <a:pPr marL="231775" indent="-231775">
              <a:buFont typeface="Arial" pitchFamily="34" charset="0"/>
              <a:buChar char="•"/>
              <a:defRPr/>
            </a:pPr>
            <a:endParaRPr lang="en-US" sz="2000" b="1" dirty="0">
              <a:latin typeface="+mn-lt"/>
            </a:endParaRPr>
          </a:p>
          <a:p>
            <a:pPr marL="231775" indent="-231775">
              <a:buFont typeface="Arial" pitchFamily="34" charset="0"/>
              <a:buChar char="•"/>
              <a:defRPr/>
            </a:pPr>
            <a:r>
              <a:rPr lang="en-US" sz="2000" b="1" dirty="0" smtClean="0">
                <a:latin typeface="+mn-lt"/>
              </a:rPr>
              <a:t>Es </a:t>
            </a:r>
            <a:r>
              <a:rPr lang="es-ES" sz="2000" b="1" dirty="0" smtClean="0">
                <a:latin typeface="+mn-lt"/>
              </a:rPr>
              <a:t>factible aplicar la guía del PMBOK</a:t>
            </a:r>
            <a:r>
              <a:rPr lang="es-ES" sz="2000" baseline="30000" dirty="0" smtClean="0"/>
              <a:t>®</a:t>
            </a:r>
            <a:r>
              <a:rPr lang="es-ES" sz="2000" b="1" dirty="0" smtClean="0">
                <a:latin typeface="+mn-lt"/>
              </a:rPr>
              <a:t>,  en proyectos que se contratan?</a:t>
            </a:r>
          </a:p>
        </p:txBody>
      </p:sp>
      <p:sp>
        <p:nvSpPr>
          <p:cNvPr id="6147" name="Rectangle 3"/>
          <p:cNvSpPr>
            <a:spLocks noChangeArrowheads="1"/>
          </p:cNvSpPr>
          <p:nvPr/>
        </p:nvSpPr>
        <p:spPr bwMode="auto">
          <a:xfrm>
            <a:off x="354013" y="188913"/>
            <a:ext cx="34321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IDEA DEL PROYECTO</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54013" y="188913"/>
            <a:ext cx="3892550" cy="461962"/>
          </a:xfrm>
          <a:prstGeom prst="rect">
            <a:avLst/>
          </a:prstGeom>
          <a:noFill/>
          <a:ln w="9525">
            <a:noFill/>
            <a:miter lim="800000"/>
            <a:headEnd/>
            <a:tailEnd/>
          </a:ln>
        </p:spPr>
        <p:txBody>
          <a:bodyPr wrap="none">
            <a:spAutoFit/>
          </a:bodyPr>
          <a:lstStyle/>
          <a:p>
            <a:r>
              <a:rPr lang="es-EC" sz="2400" b="1">
                <a:solidFill>
                  <a:schemeClr val="accent2"/>
                </a:solidFill>
                <a:latin typeface="Tahoma" pitchFamily="34" charset="0"/>
              </a:rPr>
              <a:t>DISE</a:t>
            </a:r>
            <a:r>
              <a:rPr lang="es-ES" sz="2400" b="1">
                <a:solidFill>
                  <a:schemeClr val="accent2"/>
                </a:solidFill>
                <a:latin typeface="Tahoma" pitchFamily="34" charset="0"/>
                <a:cs typeface="Tahoma" pitchFamily="34" charset="0"/>
              </a:rPr>
              <a:t>Ñ</a:t>
            </a:r>
            <a:r>
              <a:rPr lang="es-EC" sz="2400" b="1">
                <a:solidFill>
                  <a:schemeClr val="accent2"/>
                </a:solidFill>
                <a:latin typeface="Tahoma" pitchFamily="34" charset="0"/>
              </a:rPr>
              <a:t>O DEL PROYECTO</a:t>
            </a:r>
          </a:p>
        </p:txBody>
      </p:sp>
      <p:pic>
        <p:nvPicPr>
          <p:cNvPr id="44035" name="42 Imagen" descr="Arbol Problemas.JPG"/>
          <p:cNvPicPr>
            <a:picLocks noChangeAspect="1"/>
          </p:cNvPicPr>
          <p:nvPr/>
        </p:nvPicPr>
        <p:blipFill>
          <a:blip r:embed="rId2"/>
          <a:srcRect/>
          <a:stretch>
            <a:fillRect/>
          </a:stretch>
        </p:blipFill>
        <p:spPr bwMode="auto">
          <a:xfrm>
            <a:off x="525463" y="714375"/>
            <a:ext cx="5975350" cy="5324475"/>
          </a:xfrm>
          <a:prstGeom prst="rect">
            <a:avLst/>
          </a:prstGeom>
          <a:noFill/>
          <a:ln w="9525">
            <a:noFill/>
            <a:miter lim="800000"/>
            <a:headEnd/>
            <a:tailEnd/>
          </a:ln>
        </p:spPr>
      </p:pic>
      <p:sp>
        <p:nvSpPr>
          <p:cNvPr id="44036" name="Rectangle 3"/>
          <p:cNvSpPr>
            <a:spLocks noChangeArrowheads="1"/>
          </p:cNvSpPr>
          <p:nvPr/>
        </p:nvSpPr>
        <p:spPr bwMode="auto">
          <a:xfrm>
            <a:off x="5286375" y="714375"/>
            <a:ext cx="3867150" cy="400050"/>
          </a:xfrm>
          <a:prstGeom prst="rect">
            <a:avLst/>
          </a:prstGeom>
          <a:noFill/>
          <a:ln w="9525">
            <a:noFill/>
            <a:miter lim="800000"/>
            <a:headEnd/>
            <a:tailEnd/>
          </a:ln>
        </p:spPr>
        <p:txBody>
          <a:bodyPr wrap="none">
            <a:spAutoFit/>
          </a:bodyPr>
          <a:lstStyle/>
          <a:p>
            <a:r>
              <a:rPr lang="es-EC" sz="2000" b="1" u="sng">
                <a:solidFill>
                  <a:srgbClr val="FF0000"/>
                </a:solidFill>
                <a:latin typeface="Tahoma" pitchFamily="34" charset="0"/>
              </a:rPr>
              <a:t>Identificación del Problema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354013" y="188913"/>
            <a:ext cx="3892550" cy="461962"/>
          </a:xfrm>
          <a:prstGeom prst="rect">
            <a:avLst/>
          </a:prstGeom>
          <a:noFill/>
          <a:ln w="9525">
            <a:noFill/>
            <a:miter lim="800000"/>
            <a:headEnd/>
            <a:tailEnd/>
          </a:ln>
        </p:spPr>
        <p:txBody>
          <a:bodyPr wrap="none">
            <a:spAutoFit/>
          </a:bodyPr>
          <a:lstStyle/>
          <a:p>
            <a:r>
              <a:rPr lang="es-EC" sz="2400" b="1">
                <a:solidFill>
                  <a:schemeClr val="accent2"/>
                </a:solidFill>
                <a:latin typeface="Tahoma" pitchFamily="34" charset="0"/>
              </a:rPr>
              <a:t>DISE</a:t>
            </a:r>
            <a:r>
              <a:rPr lang="es-ES" sz="2400" b="1">
                <a:solidFill>
                  <a:schemeClr val="accent2"/>
                </a:solidFill>
                <a:latin typeface="Tahoma" pitchFamily="34" charset="0"/>
                <a:cs typeface="Tahoma" pitchFamily="34" charset="0"/>
              </a:rPr>
              <a:t>Ñ</a:t>
            </a:r>
            <a:r>
              <a:rPr lang="es-EC" sz="2400" b="1">
                <a:solidFill>
                  <a:schemeClr val="accent2"/>
                </a:solidFill>
                <a:latin typeface="Tahoma" pitchFamily="34" charset="0"/>
              </a:rPr>
              <a:t>O DEL PROYECTO</a:t>
            </a:r>
          </a:p>
        </p:txBody>
      </p:sp>
      <p:pic>
        <p:nvPicPr>
          <p:cNvPr id="45059" name="4 Imagen" descr="Arbol Objetivos.JPG"/>
          <p:cNvPicPr>
            <a:picLocks noChangeAspect="1"/>
          </p:cNvPicPr>
          <p:nvPr/>
        </p:nvPicPr>
        <p:blipFill>
          <a:blip r:embed="rId2"/>
          <a:srcRect/>
          <a:stretch>
            <a:fillRect/>
          </a:stretch>
        </p:blipFill>
        <p:spPr bwMode="auto">
          <a:xfrm>
            <a:off x="677863" y="714375"/>
            <a:ext cx="6037262" cy="5380038"/>
          </a:xfrm>
          <a:prstGeom prst="rect">
            <a:avLst/>
          </a:prstGeom>
          <a:noFill/>
          <a:ln w="9525">
            <a:noFill/>
            <a:miter lim="800000"/>
            <a:headEnd/>
            <a:tailEnd/>
          </a:ln>
        </p:spPr>
      </p:pic>
      <p:sp>
        <p:nvSpPr>
          <p:cNvPr id="45060" name="Rectangle 3"/>
          <p:cNvSpPr>
            <a:spLocks noChangeArrowheads="1"/>
          </p:cNvSpPr>
          <p:nvPr/>
        </p:nvSpPr>
        <p:spPr bwMode="auto">
          <a:xfrm>
            <a:off x="6143625" y="714375"/>
            <a:ext cx="2560638" cy="400050"/>
          </a:xfrm>
          <a:prstGeom prst="rect">
            <a:avLst/>
          </a:prstGeom>
          <a:noFill/>
          <a:ln w="9525">
            <a:noFill/>
            <a:miter lim="800000"/>
            <a:headEnd/>
            <a:tailEnd/>
          </a:ln>
        </p:spPr>
        <p:txBody>
          <a:bodyPr wrap="none">
            <a:spAutoFit/>
          </a:bodyPr>
          <a:lstStyle/>
          <a:p>
            <a:r>
              <a:rPr lang="es-EC" sz="2000" b="1" u="sng">
                <a:solidFill>
                  <a:srgbClr val="FF0000"/>
                </a:solidFill>
                <a:latin typeface="Tahoma" pitchFamily="34" charset="0"/>
              </a:rPr>
              <a:t>Árbol de Objetivos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54013" y="188913"/>
            <a:ext cx="3892550" cy="461962"/>
          </a:xfrm>
          <a:prstGeom prst="rect">
            <a:avLst/>
          </a:prstGeom>
          <a:noFill/>
          <a:ln w="9525">
            <a:noFill/>
            <a:miter lim="800000"/>
            <a:headEnd/>
            <a:tailEnd/>
          </a:ln>
        </p:spPr>
        <p:txBody>
          <a:bodyPr wrap="none">
            <a:spAutoFit/>
          </a:bodyPr>
          <a:lstStyle/>
          <a:p>
            <a:r>
              <a:rPr lang="es-EC" sz="2400" b="1">
                <a:solidFill>
                  <a:schemeClr val="accent2"/>
                </a:solidFill>
                <a:latin typeface="Tahoma" pitchFamily="34" charset="0"/>
              </a:rPr>
              <a:t>DISE</a:t>
            </a:r>
            <a:r>
              <a:rPr lang="es-ES" sz="2400" b="1">
                <a:solidFill>
                  <a:schemeClr val="accent2"/>
                </a:solidFill>
                <a:latin typeface="Tahoma" pitchFamily="34" charset="0"/>
                <a:cs typeface="Tahoma" pitchFamily="34" charset="0"/>
              </a:rPr>
              <a:t>Ñ</a:t>
            </a:r>
            <a:r>
              <a:rPr lang="es-EC" sz="2400" b="1">
                <a:solidFill>
                  <a:schemeClr val="accent2"/>
                </a:solidFill>
                <a:latin typeface="Tahoma" pitchFamily="34" charset="0"/>
              </a:rPr>
              <a:t>O DEL PROYECTO</a:t>
            </a:r>
          </a:p>
        </p:txBody>
      </p:sp>
      <p:sp>
        <p:nvSpPr>
          <p:cNvPr id="47107" name="Rectangle 3"/>
          <p:cNvSpPr>
            <a:spLocks noChangeArrowheads="1"/>
          </p:cNvSpPr>
          <p:nvPr/>
        </p:nvSpPr>
        <p:spPr bwMode="auto">
          <a:xfrm>
            <a:off x="6578600" y="714375"/>
            <a:ext cx="1493838" cy="400050"/>
          </a:xfrm>
          <a:prstGeom prst="rect">
            <a:avLst/>
          </a:prstGeom>
          <a:noFill/>
          <a:ln w="9525">
            <a:noFill/>
            <a:miter lim="800000"/>
            <a:headEnd/>
            <a:tailEnd/>
          </a:ln>
        </p:spPr>
        <p:txBody>
          <a:bodyPr wrap="none">
            <a:spAutoFit/>
          </a:bodyPr>
          <a:lstStyle/>
          <a:p>
            <a:r>
              <a:rPr lang="es-EC" sz="2000" b="1" u="sng">
                <a:solidFill>
                  <a:srgbClr val="FF0000"/>
                </a:solidFill>
                <a:latin typeface="Tahoma" pitchFamily="34" charset="0"/>
              </a:rPr>
              <a:t>Estrategia</a:t>
            </a:r>
          </a:p>
        </p:txBody>
      </p:sp>
      <p:sp>
        <p:nvSpPr>
          <p:cNvPr id="47108" name="Rectangle 1"/>
          <p:cNvSpPr>
            <a:spLocks noChangeArrowheads="1"/>
          </p:cNvSpPr>
          <p:nvPr/>
        </p:nvSpPr>
        <p:spPr bwMode="auto">
          <a:xfrm>
            <a:off x="1000125" y="1214438"/>
            <a:ext cx="6929438" cy="4154984"/>
          </a:xfrm>
          <a:prstGeom prst="rect">
            <a:avLst/>
          </a:prstGeom>
          <a:noFill/>
          <a:ln w="9525">
            <a:noFill/>
            <a:miter lim="800000"/>
            <a:headEnd/>
            <a:tailEnd/>
          </a:ln>
        </p:spPr>
        <p:txBody>
          <a:bodyPr anchor="ctr">
            <a:spAutoFit/>
          </a:bodyPr>
          <a:lstStyle/>
          <a:p>
            <a:r>
              <a:rPr lang="es-ES" sz="2400" b="1" u="sng" dirty="0" smtClean="0">
                <a:latin typeface="Tahoma" pitchFamily="34" charset="0"/>
                <a:cs typeface="Tahoma" pitchFamily="34" charset="0"/>
              </a:rPr>
              <a:t>QUE:</a:t>
            </a:r>
            <a:endParaRPr lang="en-US" sz="2400" b="1" u="sng" dirty="0">
              <a:latin typeface="Tahoma" pitchFamily="34" charset="0"/>
              <a:cs typeface="Tahoma" pitchFamily="34" charset="0"/>
            </a:endParaRPr>
          </a:p>
          <a:p>
            <a:r>
              <a:rPr lang="es-EC" dirty="0">
                <a:latin typeface="Tahoma" pitchFamily="34" charset="0"/>
                <a:cs typeface="Tahoma" pitchFamily="34" charset="0"/>
              </a:rPr>
              <a:t>Incrementar la visibilidad de la página Web de la ESPE para estar dentro de las 1000 mejores universidades dentro del ranking Web </a:t>
            </a:r>
          </a:p>
          <a:p>
            <a:r>
              <a:rPr lang="es-ES" dirty="0">
                <a:latin typeface="Tahoma" pitchFamily="34" charset="0"/>
                <a:cs typeface="Tahoma" pitchFamily="34" charset="0"/>
              </a:rPr>
              <a:t> </a:t>
            </a:r>
            <a:endParaRPr lang="en-US" dirty="0">
              <a:latin typeface="Tahoma" pitchFamily="34" charset="0"/>
              <a:cs typeface="Tahoma" pitchFamily="34" charset="0"/>
            </a:endParaRPr>
          </a:p>
          <a:p>
            <a:r>
              <a:rPr lang="es-ES" sz="2400" b="1" u="sng" dirty="0" smtClean="0">
                <a:latin typeface="Tahoma" pitchFamily="34" charset="0"/>
                <a:cs typeface="Tahoma" pitchFamily="34" charset="0"/>
              </a:rPr>
              <a:t>COMO:</a:t>
            </a:r>
            <a:endParaRPr lang="en-US" sz="2400" b="1" u="sng" dirty="0">
              <a:latin typeface="Tahoma" pitchFamily="34" charset="0"/>
              <a:cs typeface="Tahoma" pitchFamily="34" charset="0"/>
            </a:endParaRPr>
          </a:p>
          <a:p>
            <a:r>
              <a:rPr lang="es-EC" dirty="0" smtClean="0">
                <a:latin typeface="Tahoma" pitchFamily="34" charset="0"/>
                <a:cs typeface="Tahoma" pitchFamily="34" charset="0"/>
              </a:rPr>
              <a:t>A través de la implementación de una </a:t>
            </a:r>
            <a:r>
              <a:rPr lang="es-EC" dirty="0">
                <a:latin typeface="Tahoma" pitchFamily="34" charset="0"/>
                <a:cs typeface="Tahoma" pitchFamily="34" charset="0"/>
              </a:rPr>
              <a:t>red de conocimiento colaborativa y auto regulada por sus unidades con contenido de calidad que motive al mundo visitar la página WEB de la ESPE para obtener conocimiento.</a:t>
            </a:r>
          </a:p>
          <a:p>
            <a:endParaRPr lang="es-EC" dirty="0">
              <a:latin typeface="Tahoma" pitchFamily="34" charset="0"/>
              <a:cs typeface="Tahoma" pitchFamily="34" charset="0"/>
            </a:endParaRPr>
          </a:p>
          <a:p>
            <a:r>
              <a:rPr lang="es-EC" dirty="0">
                <a:latin typeface="Tahoma" pitchFamily="34" charset="0"/>
                <a:cs typeface="Tahoma" pitchFamily="34" charset="0"/>
              </a:rPr>
              <a:t>	</a:t>
            </a:r>
            <a:r>
              <a:rPr lang="es-EC" i="1" dirty="0">
                <a:latin typeface="Tahoma" pitchFamily="34" charset="0"/>
                <a:cs typeface="Tahoma" pitchFamily="34" charset="0"/>
              </a:rPr>
              <a:t>Indicador de Volumen (</a:t>
            </a:r>
            <a:r>
              <a:rPr lang="es-EC" i="1" dirty="0" err="1">
                <a:latin typeface="Tahoma" pitchFamily="34" charset="0"/>
                <a:cs typeface="Tahoma" pitchFamily="34" charset="0"/>
              </a:rPr>
              <a:t>pdf</a:t>
            </a:r>
            <a:r>
              <a:rPr lang="es-EC" i="1" dirty="0">
                <a:latin typeface="Tahoma" pitchFamily="34" charset="0"/>
                <a:cs typeface="Tahoma" pitchFamily="34" charset="0"/>
              </a:rPr>
              <a:t>, </a:t>
            </a:r>
            <a:r>
              <a:rPr lang="es-EC" i="1" dirty="0" err="1">
                <a:latin typeface="Tahoma" pitchFamily="34" charset="0"/>
                <a:cs typeface="Tahoma" pitchFamily="34" charset="0"/>
              </a:rPr>
              <a:t>ppt</a:t>
            </a:r>
            <a:r>
              <a:rPr lang="es-EC" i="1" dirty="0">
                <a:latin typeface="Tahoma" pitchFamily="34" charset="0"/>
                <a:cs typeface="Tahoma" pitchFamily="34" charset="0"/>
              </a:rPr>
              <a:t>, </a:t>
            </a:r>
            <a:r>
              <a:rPr lang="es-EC" i="1" dirty="0" err="1">
                <a:latin typeface="Tahoma" pitchFamily="34" charset="0"/>
                <a:cs typeface="Tahoma" pitchFamily="34" charset="0"/>
              </a:rPr>
              <a:t>doc</a:t>
            </a:r>
            <a:r>
              <a:rPr lang="es-EC" i="1" dirty="0">
                <a:latin typeface="Tahoma" pitchFamily="34" charset="0"/>
                <a:cs typeface="Tahoma" pitchFamily="34" charset="0"/>
              </a:rPr>
              <a:t>)</a:t>
            </a:r>
          </a:p>
          <a:p>
            <a:r>
              <a:rPr lang="es-EC" i="1" dirty="0">
                <a:latin typeface="Tahoma" pitchFamily="34" charset="0"/>
                <a:cs typeface="Tahoma" pitchFamily="34" charset="0"/>
              </a:rPr>
              <a:t>	Visibilidad e impacto (enlaces externos)</a:t>
            </a:r>
          </a:p>
          <a:p>
            <a:r>
              <a:rPr lang="es-EC" i="1" dirty="0">
                <a:latin typeface="Tahoma" pitchFamily="34" charset="0"/>
                <a:cs typeface="Tahoma" pitchFamily="34" charset="0"/>
              </a:rPr>
              <a:t>	Popularidad (número de visitas)</a:t>
            </a:r>
            <a:endParaRPr lang="en-US" i="1" dirty="0">
              <a:latin typeface="Tahoma" pitchFamily="34" charset="0"/>
              <a:cs typeface="Tahoma" pitchFamily="34" charset="0"/>
            </a:endParaRPr>
          </a:p>
          <a:p>
            <a:endParaRPr lang="en-US"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4643438" y="1643063"/>
            <a:ext cx="3786187" cy="358775"/>
          </a:xfrm>
          <a:prstGeom prst="rect">
            <a:avLst/>
          </a:prstGeom>
          <a:solidFill>
            <a:srgbClr val="FFFF00"/>
          </a:solidFill>
          <a:ln w="12700">
            <a:solidFill>
              <a:schemeClr val="tx1"/>
            </a:solidFill>
            <a:miter lim="800000"/>
            <a:headEnd/>
            <a:tailEnd/>
          </a:ln>
        </p:spPr>
        <p:txBody>
          <a:bodyPr wrap="none"/>
          <a:lstStyle/>
          <a:p>
            <a:pPr algn="ctr"/>
            <a:r>
              <a:rPr lang="es-EC" sz="1400" b="1"/>
              <a:t>EXTERNOS</a:t>
            </a:r>
          </a:p>
        </p:txBody>
      </p:sp>
      <p:sp>
        <p:nvSpPr>
          <p:cNvPr id="20484" name="Text Box 11"/>
          <p:cNvSpPr txBox="1">
            <a:spLocks noChangeArrowheads="1"/>
          </p:cNvSpPr>
          <p:nvPr/>
        </p:nvSpPr>
        <p:spPr bwMode="auto">
          <a:xfrm>
            <a:off x="4643438" y="2030413"/>
            <a:ext cx="3786187" cy="2398712"/>
          </a:xfrm>
          <a:prstGeom prst="rect">
            <a:avLst/>
          </a:prstGeom>
          <a:solidFill>
            <a:srgbClr val="FFFF99"/>
          </a:solidFill>
          <a:ln w="12700">
            <a:solidFill>
              <a:schemeClr val="tx1"/>
            </a:solidFill>
            <a:miter lim="800000"/>
            <a:headEnd/>
            <a:tailEnd/>
          </a:ln>
        </p:spPr>
        <p:txBody>
          <a:bodyPr wrap="none"/>
          <a:lstStyle/>
          <a:p>
            <a:pPr marL="177800" indent="-177800">
              <a:buFont typeface="Arial" pitchFamily="34" charset="0"/>
              <a:buChar char="•"/>
              <a:defRPr/>
            </a:pPr>
            <a:endParaRPr lang="es-EC" dirty="0"/>
          </a:p>
          <a:p>
            <a:pPr marL="177800" indent="-177800">
              <a:buFont typeface="Arial" pitchFamily="34" charset="0"/>
              <a:buChar char="•"/>
              <a:defRPr/>
            </a:pPr>
            <a:endParaRPr lang="es-EC" dirty="0"/>
          </a:p>
          <a:p>
            <a:pPr marL="177800" indent="-177800">
              <a:buFont typeface="Arial" pitchFamily="34" charset="0"/>
              <a:buChar char="•"/>
              <a:defRPr/>
            </a:pPr>
            <a:r>
              <a:rPr lang="es-EC" dirty="0"/>
              <a:t>Alumnos</a:t>
            </a:r>
          </a:p>
          <a:p>
            <a:pPr marL="177800" indent="-177800">
              <a:buFont typeface="Arial" pitchFamily="34" charset="0"/>
              <a:buChar char="•"/>
              <a:defRPr/>
            </a:pPr>
            <a:r>
              <a:rPr lang="es-EC" dirty="0"/>
              <a:t>Comunidad científica</a:t>
            </a:r>
          </a:p>
          <a:p>
            <a:pPr marL="177800" indent="-177800">
              <a:buFont typeface="Arial" pitchFamily="34" charset="0"/>
              <a:buChar char="•"/>
              <a:defRPr/>
            </a:pPr>
            <a:r>
              <a:rPr lang="es-EC" dirty="0"/>
              <a:t>Público en general</a:t>
            </a:r>
          </a:p>
          <a:p>
            <a:pPr>
              <a:defRPr/>
            </a:pPr>
            <a:endParaRPr lang="es-EC" dirty="0"/>
          </a:p>
          <a:p>
            <a:pPr>
              <a:defRPr/>
            </a:pPr>
            <a:endParaRPr lang="es-EC" dirty="0"/>
          </a:p>
        </p:txBody>
      </p:sp>
      <p:sp>
        <p:nvSpPr>
          <p:cNvPr id="49156" name="Text Box 4"/>
          <p:cNvSpPr txBox="1">
            <a:spLocks noChangeArrowheads="1"/>
          </p:cNvSpPr>
          <p:nvPr/>
        </p:nvSpPr>
        <p:spPr bwMode="auto">
          <a:xfrm>
            <a:off x="642937" y="1643063"/>
            <a:ext cx="3786187" cy="358775"/>
          </a:xfrm>
          <a:prstGeom prst="rect">
            <a:avLst/>
          </a:prstGeom>
          <a:solidFill>
            <a:schemeClr val="accent2"/>
          </a:solidFill>
          <a:ln w="12700">
            <a:solidFill>
              <a:schemeClr val="tx1"/>
            </a:solidFill>
            <a:miter lim="800000"/>
            <a:headEnd/>
            <a:tailEnd/>
          </a:ln>
        </p:spPr>
        <p:txBody>
          <a:bodyPr wrap="none"/>
          <a:lstStyle/>
          <a:p>
            <a:pPr algn="ctr"/>
            <a:r>
              <a:rPr lang="es-EC" sz="1400" b="1">
                <a:solidFill>
                  <a:schemeClr val="bg1"/>
                </a:solidFill>
              </a:rPr>
              <a:t>INTERNOS</a:t>
            </a:r>
          </a:p>
        </p:txBody>
      </p:sp>
      <p:sp>
        <p:nvSpPr>
          <p:cNvPr id="6" name="Text Box 11"/>
          <p:cNvSpPr txBox="1">
            <a:spLocks noChangeArrowheads="1"/>
          </p:cNvSpPr>
          <p:nvPr/>
        </p:nvSpPr>
        <p:spPr bwMode="auto">
          <a:xfrm>
            <a:off x="642937" y="2030413"/>
            <a:ext cx="3786187" cy="2398712"/>
          </a:xfrm>
          <a:prstGeom prst="rect">
            <a:avLst/>
          </a:prstGeom>
          <a:solidFill>
            <a:srgbClr val="CCECFF"/>
          </a:solidFill>
          <a:ln w="12700">
            <a:solidFill>
              <a:schemeClr val="tx1"/>
            </a:solidFill>
            <a:miter lim="800000"/>
            <a:headEnd/>
            <a:tailEnd/>
          </a:ln>
        </p:spPr>
        <p:txBody>
          <a:bodyPr wrap="none"/>
          <a:lstStyle/>
          <a:p>
            <a:pPr marL="177800" indent="-177800">
              <a:defRPr/>
            </a:pPr>
            <a:endParaRPr lang="es-EC" dirty="0"/>
          </a:p>
          <a:p>
            <a:pPr marL="177800" indent="-177800">
              <a:buFont typeface="Arial" pitchFamily="34" charset="0"/>
              <a:buChar char="•"/>
              <a:defRPr/>
            </a:pPr>
            <a:r>
              <a:rPr lang="es-EC" dirty="0"/>
              <a:t>Rector</a:t>
            </a:r>
          </a:p>
          <a:p>
            <a:pPr marL="177800" indent="-177800">
              <a:buFont typeface="Arial" pitchFamily="34" charset="0"/>
              <a:buChar char="•"/>
              <a:defRPr/>
            </a:pPr>
            <a:r>
              <a:rPr lang="es-EC" dirty="0"/>
              <a:t>Vicerrectores</a:t>
            </a:r>
          </a:p>
          <a:p>
            <a:pPr marL="177800" indent="-177800">
              <a:buFont typeface="Arial" pitchFamily="34" charset="0"/>
              <a:buChar char="•"/>
              <a:defRPr/>
            </a:pPr>
            <a:r>
              <a:rPr lang="es-EC" dirty="0"/>
              <a:t>Jefes de Departamentos</a:t>
            </a:r>
          </a:p>
          <a:p>
            <a:pPr marL="177800" indent="-177800">
              <a:buFont typeface="Arial" pitchFamily="34" charset="0"/>
              <a:buChar char="•"/>
              <a:defRPr/>
            </a:pPr>
            <a:r>
              <a:rPr lang="es-EC" dirty="0" smtClean="0"/>
              <a:t>Unidades Administrativas</a:t>
            </a:r>
            <a:endParaRPr lang="es-EC" dirty="0"/>
          </a:p>
          <a:p>
            <a:pPr marL="177800" indent="-177800">
              <a:buFont typeface="Arial" pitchFamily="34" charset="0"/>
              <a:buChar char="•"/>
              <a:defRPr/>
            </a:pPr>
            <a:r>
              <a:rPr lang="es-EC" dirty="0"/>
              <a:t>Director UTIC</a:t>
            </a:r>
          </a:p>
          <a:p>
            <a:pPr>
              <a:defRPr/>
            </a:pPr>
            <a:endParaRPr lang="es-EC" dirty="0"/>
          </a:p>
          <a:p>
            <a:pPr>
              <a:defRPr/>
            </a:pPr>
            <a:endParaRPr lang="es-EC" dirty="0"/>
          </a:p>
        </p:txBody>
      </p:sp>
      <p:sp>
        <p:nvSpPr>
          <p:cNvPr id="49158" name="Rectangle 3"/>
          <p:cNvSpPr>
            <a:spLocks noChangeArrowheads="1"/>
          </p:cNvSpPr>
          <p:nvPr/>
        </p:nvSpPr>
        <p:spPr bwMode="auto">
          <a:xfrm>
            <a:off x="354013" y="188913"/>
            <a:ext cx="3892550" cy="461962"/>
          </a:xfrm>
          <a:prstGeom prst="rect">
            <a:avLst/>
          </a:prstGeom>
          <a:noFill/>
          <a:ln w="9525">
            <a:noFill/>
            <a:miter lim="800000"/>
            <a:headEnd/>
            <a:tailEnd/>
          </a:ln>
        </p:spPr>
        <p:txBody>
          <a:bodyPr wrap="none">
            <a:spAutoFit/>
          </a:bodyPr>
          <a:lstStyle/>
          <a:p>
            <a:r>
              <a:rPr lang="es-EC" sz="2400" b="1">
                <a:solidFill>
                  <a:schemeClr val="accent2"/>
                </a:solidFill>
                <a:latin typeface="Tahoma" pitchFamily="34" charset="0"/>
              </a:rPr>
              <a:t>DISE</a:t>
            </a:r>
            <a:r>
              <a:rPr lang="es-ES" sz="2400" b="1">
                <a:solidFill>
                  <a:schemeClr val="accent2"/>
                </a:solidFill>
                <a:latin typeface="Tahoma" pitchFamily="34" charset="0"/>
                <a:cs typeface="Tahoma" pitchFamily="34" charset="0"/>
              </a:rPr>
              <a:t>Ñ</a:t>
            </a:r>
            <a:r>
              <a:rPr lang="es-EC" sz="2400" b="1">
                <a:solidFill>
                  <a:schemeClr val="accent2"/>
                </a:solidFill>
                <a:latin typeface="Tahoma" pitchFamily="34" charset="0"/>
              </a:rPr>
              <a:t>O DEL PROYECTO</a:t>
            </a:r>
          </a:p>
        </p:txBody>
      </p:sp>
      <p:sp>
        <p:nvSpPr>
          <p:cNvPr id="49159" name="Rectangle 3"/>
          <p:cNvSpPr>
            <a:spLocks noChangeArrowheads="1"/>
          </p:cNvSpPr>
          <p:nvPr/>
        </p:nvSpPr>
        <p:spPr bwMode="auto">
          <a:xfrm>
            <a:off x="5072063" y="714375"/>
            <a:ext cx="3765550" cy="400050"/>
          </a:xfrm>
          <a:prstGeom prst="rect">
            <a:avLst/>
          </a:prstGeom>
          <a:noFill/>
          <a:ln w="9525">
            <a:noFill/>
            <a:miter lim="800000"/>
            <a:headEnd/>
            <a:tailEnd/>
          </a:ln>
        </p:spPr>
        <p:txBody>
          <a:bodyPr wrap="none">
            <a:spAutoFit/>
          </a:bodyPr>
          <a:lstStyle/>
          <a:p>
            <a:r>
              <a:rPr lang="es-EC" sz="2000" b="1" u="sng">
                <a:solidFill>
                  <a:srgbClr val="FF0000"/>
                </a:solidFill>
                <a:latin typeface="Tahoma" pitchFamily="34" charset="0"/>
              </a:rPr>
              <a:t>Definición de Involucrados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1258888" y="2903538"/>
            <a:ext cx="6840537" cy="954087"/>
          </a:xfrm>
          <a:prstGeom prst="rect">
            <a:avLst/>
          </a:prstGeom>
          <a:solidFill>
            <a:srgbClr val="000068"/>
          </a:solidFill>
          <a:ln w="9525">
            <a:noFill/>
            <a:miter lim="800000"/>
            <a:headEnd/>
            <a:tailEnd/>
          </a:ln>
          <a:effectLst>
            <a:outerShdw dist="107763" dir="18900000" algn="ctr" rotWithShape="0">
              <a:schemeClr val="bg2">
                <a:alpha val="50000"/>
              </a:schemeClr>
            </a:outerShdw>
          </a:effectLst>
        </p:spPr>
        <p:txBody>
          <a:bodyPr anchor="b" anchorCtr="1">
            <a:spAutoFit/>
          </a:bodyPr>
          <a:lstStyle/>
          <a:p>
            <a:pPr algn="ctr">
              <a:defRPr/>
            </a:pPr>
            <a:r>
              <a:rPr lang="es-ES" sz="2800" b="1" dirty="0" smtClean="0">
                <a:solidFill>
                  <a:srgbClr val="FFFF00"/>
                </a:solidFill>
                <a:latin typeface="Tahoma" pitchFamily="34" charset="0"/>
                <a:cs typeface="Tahoma" pitchFamily="34" charset="0"/>
              </a:rPr>
              <a:t>PLANIFICACIÓN </a:t>
            </a:r>
            <a:r>
              <a:rPr lang="es-ES" sz="2800" b="1" dirty="0">
                <a:solidFill>
                  <a:srgbClr val="FFFF00"/>
                </a:solidFill>
                <a:latin typeface="Tahoma" pitchFamily="34" charset="0"/>
                <a:cs typeface="Tahoma" pitchFamily="34" charset="0"/>
              </a:rPr>
              <a:t>DE LA </a:t>
            </a:r>
            <a:r>
              <a:rPr lang="es-ES" sz="2800" b="1" dirty="0" smtClean="0">
                <a:solidFill>
                  <a:srgbClr val="FFFF00"/>
                </a:solidFill>
                <a:latin typeface="Tahoma" pitchFamily="34" charset="0"/>
                <a:cs typeface="Tahoma" pitchFamily="34" charset="0"/>
              </a:rPr>
              <a:t>GESTIÓN</a:t>
            </a:r>
            <a:endParaRPr lang="es-ES" sz="2800" b="1" dirty="0">
              <a:solidFill>
                <a:srgbClr val="FFFF00"/>
              </a:solidFill>
              <a:latin typeface="Tahoma" pitchFamily="34" charset="0"/>
              <a:cs typeface="Tahoma" pitchFamily="34" charset="0"/>
            </a:endParaRPr>
          </a:p>
          <a:p>
            <a:pPr algn="ctr">
              <a:defRPr/>
            </a:pPr>
            <a:r>
              <a:rPr lang="es-ES" sz="2800" b="1" dirty="0">
                <a:solidFill>
                  <a:srgbClr val="FFFF00"/>
                </a:solidFill>
                <a:latin typeface="Tahoma" pitchFamily="34" charset="0"/>
                <a:cs typeface="Tahoma" pitchFamily="34" charset="0"/>
              </a:rPr>
              <a:t> DEL PROYECTO</a:t>
            </a:r>
          </a:p>
        </p:txBody>
      </p:sp>
      <p:sp>
        <p:nvSpPr>
          <p:cNvPr id="60419" name="2 Marcador de contenido"/>
          <p:cNvSpPr>
            <a:spLocks/>
          </p:cNvSpPr>
          <p:nvPr/>
        </p:nvSpPr>
        <p:spPr bwMode="auto">
          <a:xfrm>
            <a:off x="1571625" y="5481638"/>
            <a:ext cx="6840538" cy="1019175"/>
          </a:xfrm>
          <a:prstGeom prst="rect">
            <a:avLst/>
          </a:prstGeom>
          <a:solidFill>
            <a:schemeClr val="bg1"/>
          </a:solidFill>
          <a:ln w="9525">
            <a:noFill/>
            <a:miter lim="800000"/>
            <a:headEnd/>
            <a:tailEnd/>
          </a:ln>
        </p:spPr>
        <p:txBody>
          <a:bodyPr/>
          <a:lstStyle/>
          <a:p>
            <a:pPr algn="r">
              <a:spcBef>
                <a:spcPct val="20000"/>
              </a:spcBef>
            </a:pPr>
            <a:r>
              <a:rPr lang="es-ES" sz="1400" b="1">
                <a:solidFill>
                  <a:srgbClr val="006600"/>
                </a:solidFill>
              </a:rPr>
              <a:t>“</a:t>
            </a:r>
            <a:r>
              <a:rPr lang="es-ES" sz="1400" b="1" i="1">
                <a:solidFill>
                  <a:srgbClr val="006600"/>
                </a:solidFill>
              </a:rPr>
              <a:t>El éxito en los proyectos radica en dos simples principios: </a:t>
            </a:r>
          </a:p>
          <a:p>
            <a:pPr algn="r">
              <a:spcBef>
                <a:spcPct val="20000"/>
              </a:spcBef>
            </a:pPr>
            <a:r>
              <a:rPr lang="es-ES" sz="1400" b="1" i="1">
                <a:solidFill>
                  <a:srgbClr val="006600"/>
                </a:solidFill>
              </a:rPr>
              <a:t>objetivos claros y compromisos fuertes</a:t>
            </a:r>
            <a:r>
              <a:rPr lang="es-ES" sz="1400" b="1">
                <a:solidFill>
                  <a:srgbClr val="006600"/>
                </a:solidFill>
              </a:rPr>
              <a:t>”</a:t>
            </a:r>
          </a:p>
          <a:p>
            <a:pPr algn="r">
              <a:spcBef>
                <a:spcPct val="20000"/>
              </a:spcBef>
            </a:pPr>
            <a:r>
              <a:rPr lang="es-ES" sz="1200" b="1">
                <a:solidFill>
                  <a:srgbClr val="006600"/>
                </a:solidFill>
                <a:latin typeface="Tahoma" pitchFamily="34" charset="0"/>
              </a:rPr>
              <a:t>Moses Thompson</a:t>
            </a:r>
          </a:p>
        </p:txBody>
      </p:sp>
      <p:pic>
        <p:nvPicPr>
          <p:cNvPr id="60420" name="Picture 3"/>
          <p:cNvPicPr>
            <a:picLocks noChangeAspect="1" noChangeArrowheads="1"/>
          </p:cNvPicPr>
          <p:nvPr/>
        </p:nvPicPr>
        <p:blipFill>
          <a:blip r:embed="rId2"/>
          <a:srcRect/>
          <a:stretch>
            <a:fillRect/>
          </a:stretch>
        </p:blipFill>
        <p:spPr bwMode="auto">
          <a:xfrm>
            <a:off x="3714750" y="1301750"/>
            <a:ext cx="1428750" cy="134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354013" y="188913"/>
            <a:ext cx="3038011" cy="461665"/>
          </a:xfrm>
          <a:prstGeom prst="rect">
            <a:avLst/>
          </a:prstGeom>
          <a:noFill/>
          <a:ln w="9525">
            <a:noFill/>
            <a:miter lim="800000"/>
            <a:headEnd/>
            <a:tailEnd/>
          </a:ln>
        </p:spPr>
        <p:txBody>
          <a:bodyPr wrap="none">
            <a:spAutoFit/>
          </a:bodyPr>
          <a:lstStyle/>
          <a:p>
            <a:r>
              <a:rPr lang="es-EC" sz="2400" b="1" dirty="0">
                <a:solidFill>
                  <a:srgbClr val="0033CC"/>
                </a:solidFill>
                <a:latin typeface="Tahoma" pitchFamily="34" charset="0"/>
              </a:rPr>
              <a:t>PLAN DE </a:t>
            </a:r>
            <a:r>
              <a:rPr lang="es-EC" sz="2400" b="1" dirty="0" smtClean="0">
                <a:solidFill>
                  <a:srgbClr val="0033CC"/>
                </a:solidFill>
                <a:latin typeface="Tahoma" pitchFamily="34" charset="0"/>
              </a:rPr>
              <a:t>GESTION</a:t>
            </a:r>
            <a:endParaRPr lang="es-EC" sz="2400" b="1" dirty="0">
              <a:solidFill>
                <a:srgbClr val="0033CC"/>
              </a:solidFill>
              <a:latin typeface="Tahoma" pitchFamily="34" charset="0"/>
            </a:endParaRPr>
          </a:p>
        </p:txBody>
      </p:sp>
      <p:pic>
        <p:nvPicPr>
          <p:cNvPr id="6" name="5 Imagen" descr="Fig 15 Procesos requeridos.JPG"/>
          <p:cNvPicPr>
            <a:picLocks noChangeAspect="1"/>
          </p:cNvPicPr>
          <p:nvPr/>
        </p:nvPicPr>
        <p:blipFill>
          <a:blip r:embed="rId2"/>
          <a:stretch>
            <a:fillRect/>
          </a:stretch>
        </p:blipFill>
        <p:spPr>
          <a:xfrm>
            <a:off x="847725" y="1495425"/>
            <a:ext cx="7448550" cy="3867150"/>
          </a:xfrm>
          <a:prstGeom prst="rect">
            <a:avLst/>
          </a:prstGeom>
        </p:spPr>
      </p:pic>
      <p:sp>
        <p:nvSpPr>
          <p:cNvPr id="7" name="Rectangle 3"/>
          <p:cNvSpPr>
            <a:spLocks noChangeArrowheads="1"/>
          </p:cNvSpPr>
          <p:nvPr/>
        </p:nvSpPr>
        <p:spPr bwMode="auto">
          <a:xfrm>
            <a:off x="792088" y="850633"/>
            <a:ext cx="7504187" cy="400110"/>
          </a:xfrm>
          <a:prstGeom prst="rect">
            <a:avLst/>
          </a:prstGeom>
          <a:solidFill>
            <a:srgbClr val="FF0000"/>
          </a:solidFill>
          <a:ln w="9525">
            <a:noFill/>
            <a:miter lim="800000"/>
            <a:headEnd/>
            <a:tailEnd/>
          </a:ln>
        </p:spPr>
        <p:txBody>
          <a:bodyPr wrap="square">
            <a:spAutoFit/>
          </a:bodyPr>
          <a:lstStyle/>
          <a:p>
            <a:pPr algn="ctr"/>
            <a:r>
              <a:rPr lang="es-EC" sz="2000" b="1" dirty="0">
                <a:solidFill>
                  <a:schemeClr val="bg1"/>
                </a:solidFill>
                <a:latin typeface="Tahoma" pitchFamily="34" charset="0"/>
              </a:rPr>
              <a:t>Selección y justificación de los procesos </a:t>
            </a:r>
            <a:r>
              <a:rPr lang="es-EC" sz="2000" b="1" dirty="0" smtClean="0">
                <a:solidFill>
                  <a:schemeClr val="bg1"/>
                </a:solidFill>
                <a:latin typeface="Tahoma" pitchFamily="34" charset="0"/>
              </a:rPr>
              <a:t>PMI requeridos</a:t>
            </a:r>
            <a:endParaRPr lang="es-EC" sz="2000" b="1" dirty="0">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354013" y="188913"/>
            <a:ext cx="3038011" cy="461665"/>
          </a:xfrm>
          <a:prstGeom prst="rect">
            <a:avLst/>
          </a:prstGeom>
          <a:noFill/>
          <a:ln w="9525">
            <a:noFill/>
            <a:miter lim="800000"/>
            <a:headEnd/>
            <a:tailEnd/>
          </a:ln>
        </p:spPr>
        <p:txBody>
          <a:bodyPr wrap="none">
            <a:spAutoFit/>
          </a:bodyPr>
          <a:lstStyle/>
          <a:p>
            <a:r>
              <a:rPr lang="es-EC" sz="2400" b="1" dirty="0">
                <a:solidFill>
                  <a:srgbClr val="0033CC"/>
                </a:solidFill>
                <a:latin typeface="Tahoma" pitchFamily="34" charset="0"/>
              </a:rPr>
              <a:t>PLAN DE </a:t>
            </a:r>
            <a:r>
              <a:rPr lang="es-EC" sz="2400" b="1" dirty="0" smtClean="0">
                <a:solidFill>
                  <a:srgbClr val="0033CC"/>
                </a:solidFill>
                <a:latin typeface="Tahoma" pitchFamily="34" charset="0"/>
              </a:rPr>
              <a:t>GESTION</a:t>
            </a:r>
          </a:p>
        </p:txBody>
      </p:sp>
      <p:sp>
        <p:nvSpPr>
          <p:cNvPr id="6" name="Rectangle 4"/>
          <p:cNvSpPr>
            <a:spLocks noChangeArrowheads="1"/>
          </p:cNvSpPr>
          <p:nvPr/>
        </p:nvSpPr>
        <p:spPr bwMode="auto">
          <a:xfrm>
            <a:off x="1258888" y="2903538"/>
            <a:ext cx="6840537" cy="954107"/>
          </a:xfrm>
          <a:prstGeom prst="rect">
            <a:avLst/>
          </a:prstGeom>
          <a:solidFill>
            <a:srgbClr val="000068"/>
          </a:solidFill>
          <a:ln w="9525">
            <a:noFill/>
            <a:miter lim="800000"/>
            <a:headEnd/>
            <a:tailEnd/>
          </a:ln>
          <a:effectLst>
            <a:outerShdw dist="107763" dir="18900000" algn="ctr" rotWithShape="0">
              <a:schemeClr val="bg2">
                <a:alpha val="50000"/>
              </a:schemeClr>
            </a:outerShdw>
          </a:effectLst>
        </p:spPr>
        <p:txBody>
          <a:bodyPr anchor="b" anchorCtr="1">
            <a:spAutoFit/>
          </a:bodyPr>
          <a:lstStyle/>
          <a:p>
            <a:pPr algn="ctr">
              <a:defRPr/>
            </a:pPr>
            <a:r>
              <a:rPr lang="es-ES" sz="2400" b="1" dirty="0" smtClean="0">
                <a:solidFill>
                  <a:srgbClr val="FFFF00"/>
                </a:solidFill>
                <a:latin typeface="Tahoma" pitchFamily="34" charset="0"/>
                <a:cs typeface="Tahoma" pitchFamily="34" charset="0"/>
              </a:rPr>
              <a:t>PROCESOS PARA GESTIONAR LA </a:t>
            </a:r>
            <a:r>
              <a:rPr lang="es-ES" sz="3200" b="1" dirty="0" smtClean="0">
                <a:solidFill>
                  <a:srgbClr val="FFFF00"/>
                </a:solidFill>
                <a:latin typeface="Tahoma" pitchFamily="34" charset="0"/>
                <a:cs typeface="Tahoma" pitchFamily="34" charset="0"/>
              </a:rPr>
              <a:t>CONTRATACION</a:t>
            </a:r>
            <a:endParaRPr lang="es-ES" sz="3200" b="1" dirty="0">
              <a:solidFill>
                <a:srgbClr val="FFFF00"/>
              </a:solidFill>
              <a:latin typeface="Tahoma" pitchFamily="34" charset="0"/>
              <a:cs typeface="Tahoma" pitchFamily="34" charset="0"/>
            </a:endParaRPr>
          </a:p>
        </p:txBody>
      </p:sp>
    </p:spTree>
    <p:extLst>
      <p:ext uri="{BB962C8B-B14F-4D97-AF65-F5344CB8AC3E}">
        <p14:creationId xmlns:p14="http://schemas.microsoft.com/office/powerpoint/2010/main" val="2873537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354013" y="188913"/>
            <a:ext cx="3038011" cy="461665"/>
          </a:xfrm>
          <a:prstGeom prst="rect">
            <a:avLst/>
          </a:prstGeom>
          <a:noFill/>
          <a:ln w="9525">
            <a:noFill/>
            <a:miter lim="800000"/>
            <a:headEnd/>
            <a:tailEnd/>
          </a:ln>
        </p:spPr>
        <p:txBody>
          <a:bodyPr wrap="none">
            <a:spAutoFit/>
          </a:bodyPr>
          <a:lstStyle/>
          <a:p>
            <a:r>
              <a:rPr lang="es-EC" sz="2400" b="1" dirty="0">
                <a:solidFill>
                  <a:srgbClr val="0033CC"/>
                </a:solidFill>
                <a:latin typeface="Tahoma" pitchFamily="34" charset="0"/>
              </a:rPr>
              <a:t>PLAN DE </a:t>
            </a:r>
            <a:r>
              <a:rPr lang="es-EC" sz="2400" b="1" dirty="0" smtClean="0">
                <a:solidFill>
                  <a:srgbClr val="0033CC"/>
                </a:solidFill>
                <a:latin typeface="Tahoma" pitchFamily="34" charset="0"/>
              </a:rPr>
              <a:t>GESTION</a:t>
            </a:r>
          </a:p>
        </p:txBody>
      </p:sp>
      <p:sp>
        <p:nvSpPr>
          <p:cNvPr id="5" name="Rectangle 3"/>
          <p:cNvSpPr>
            <a:spLocks noChangeArrowheads="1"/>
          </p:cNvSpPr>
          <p:nvPr/>
        </p:nvSpPr>
        <p:spPr bwMode="auto">
          <a:xfrm>
            <a:off x="1214414" y="857232"/>
            <a:ext cx="7008650" cy="400110"/>
          </a:xfrm>
          <a:prstGeom prst="rect">
            <a:avLst/>
          </a:prstGeom>
          <a:solidFill>
            <a:srgbClr val="FF0000"/>
          </a:solidFill>
          <a:ln w="9525">
            <a:noFill/>
            <a:miter lim="800000"/>
            <a:headEnd/>
            <a:tailEnd/>
          </a:ln>
        </p:spPr>
        <p:txBody>
          <a:bodyPr wrap="none">
            <a:spAutoFit/>
          </a:bodyPr>
          <a:lstStyle/>
          <a:p>
            <a:pPr algn="ctr"/>
            <a:r>
              <a:rPr lang="es-EC" sz="2000" b="1" dirty="0" smtClean="0">
                <a:solidFill>
                  <a:schemeClr val="bg1"/>
                </a:solidFill>
                <a:latin typeface="Tahoma" pitchFamily="34" charset="0"/>
              </a:rPr>
              <a:t>Procesos requeridos para gestionar la contratación </a:t>
            </a:r>
            <a:endParaRPr lang="es-EC" sz="2000" b="1" dirty="0">
              <a:solidFill>
                <a:schemeClr val="bg1"/>
              </a:solidFill>
              <a:latin typeface="Tahoma" pitchFamily="34" charset="0"/>
            </a:endParaRPr>
          </a:p>
        </p:txBody>
      </p:sp>
      <p:pic>
        <p:nvPicPr>
          <p:cNvPr id="167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5438"/>
            <a:ext cx="8168987" cy="445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166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62467" name="Rectangle 3"/>
          <p:cNvSpPr>
            <a:spLocks noChangeArrowheads="1"/>
          </p:cNvSpPr>
          <p:nvPr/>
        </p:nvSpPr>
        <p:spPr bwMode="auto">
          <a:xfrm>
            <a:off x="3500430" y="2285992"/>
            <a:ext cx="4429156" cy="400050"/>
          </a:xfrm>
          <a:prstGeom prst="rect">
            <a:avLst/>
          </a:prstGeom>
          <a:solidFill>
            <a:srgbClr val="FF0000"/>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del Alcance</a:t>
            </a:r>
          </a:p>
        </p:txBody>
      </p:sp>
      <p:sp>
        <p:nvSpPr>
          <p:cNvPr id="7" name="Rectangle 3"/>
          <p:cNvSpPr>
            <a:spLocks noChangeArrowheads="1"/>
          </p:cNvSpPr>
          <p:nvPr/>
        </p:nvSpPr>
        <p:spPr bwMode="auto">
          <a:xfrm>
            <a:off x="1214414" y="1857364"/>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6" name="Rectangle 3"/>
          <p:cNvSpPr>
            <a:spLocks noChangeArrowheads="1"/>
          </p:cNvSpPr>
          <p:nvPr/>
        </p:nvSpPr>
        <p:spPr bwMode="auto">
          <a:xfrm>
            <a:off x="3500431" y="2714620"/>
            <a:ext cx="4429156" cy="400110"/>
          </a:xfrm>
          <a:prstGeom prst="rect">
            <a:avLst/>
          </a:prstGeom>
          <a:solidFill>
            <a:srgbClr val="FFC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Adquisiciones</a:t>
            </a:r>
            <a:endParaRPr lang="es-EC" sz="2000" b="1" dirty="0">
              <a:solidFill>
                <a:schemeClr val="bg1"/>
              </a:solidFill>
              <a:latin typeface="Tahoma" pitchFamily="34" charset="0"/>
            </a:endParaRPr>
          </a:p>
        </p:txBody>
      </p:sp>
      <p:sp>
        <p:nvSpPr>
          <p:cNvPr id="9" name="Rectangle 3"/>
          <p:cNvSpPr>
            <a:spLocks noChangeArrowheads="1"/>
          </p:cNvSpPr>
          <p:nvPr/>
        </p:nvSpPr>
        <p:spPr bwMode="auto">
          <a:xfrm>
            <a:off x="3500431" y="3143248"/>
            <a:ext cx="4429156" cy="400110"/>
          </a:xfrm>
          <a:prstGeom prst="rect">
            <a:avLst/>
          </a:prstGeom>
          <a:solidFill>
            <a:srgbClr val="FFC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Costos (Presupuesto)</a:t>
            </a:r>
            <a:endParaRPr lang="es-EC" sz="2000" b="1" dirty="0">
              <a:solidFill>
                <a:schemeClr val="bg1"/>
              </a:solidFill>
              <a:latin typeface="Tahoma" pitchFamily="34" charset="0"/>
            </a:endParaRPr>
          </a:p>
        </p:txBody>
      </p:sp>
      <p:sp>
        <p:nvSpPr>
          <p:cNvPr id="10" name="Rectangle 3"/>
          <p:cNvSpPr>
            <a:spLocks noChangeArrowheads="1"/>
          </p:cNvSpPr>
          <p:nvPr/>
        </p:nvSpPr>
        <p:spPr bwMode="auto">
          <a:xfrm>
            <a:off x="3500430" y="3571876"/>
            <a:ext cx="4429156" cy="400110"/>
          </a:xfrm>
          <a:prstGeom prst="rect">
            <a:avLst/>
          </a:prstGeom>
          <a:solidFill>
            <a:srgbClr val="FFC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del </a:t>
            </a:r>
            <a:r>
              <a:rPr lang="es-EC" sz="2000" b="1" dirty="0" smtClean="0">
                <a:solidFill>
                  <a:schemeClr val="bg1"/>
                </a:solidFill>
                <a:latin typeface="Tahoma" pitchFamily="34" charset="0"/>
              </a:rPr>
              <a:t>Tiempo</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25967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354013" y="188913"/>
            <a:ext cx="4943475" cy="461962"/>
          </a:xfrm>
          <a:prstGeom prst="rect">
            <a:avLst/>
          </a:prstGeom>
          <a:noFill/>
          <a:ln w="9525">
            <a:noFill/>
            <a:miter lim="800000"/>
            <a:headEnd/>
            <a:tailEnd/>
          </a:ln>
        </p:spPr>
        <p:txBody>
          <a:bodyPr wrap="none">
            <a:spAutoFit/>
          </a:bodyPr>
          <a:lstStyle/>
          <a:p>
            <a:r>
              <a:rPr lang="en-US" sz="2400" b="1">
                <a:solidFill>
                  <a:schemeClr val="accent2"/>
                </a:solidFill>
                <a:latin typeface="Tahoma" pitchFamily="34" charset="0"/>
              </a:rPr>
              <a:t>GESTION DE LA INTEGRACION</a:t>
            </a:r>
            <a:endParaRPr lang="es-EC" sz="2400" b="1">
              <a:solidFill>
                <a:schemeClr val="accent2"/>
              </a:solidFill>
              <a:latin typeface="Tahoma" pitchFamily="34" charset="0"/>
            </a:endParaRPr>
          </a:p>
        </p:txBody>
      </p:sp>
      <p:sp>
        <p:nvSpPr>
          <p:cNvPr id="53251" name="Rectangle 3"/>
          <p:cNvSpPr>
            <a:spLocks noChangeArrowheads="1"/>
          </p:cNvSpPr>
          <p:nvPr/>
        </p:nvSpPr>
        <p:spPr bwMode="auto">
          <a:xfrm>
            <a:off x="3929063" y="714375"/>
            <a:ext cx="2855269" cy="400110"/>
          </a:xfrm>
          <a:prstGeom prst="rect">
            <a:avLst/>
          </a:prstGeom>
          <a:noFill/>
          <a:ln w="9525">
            <a:noFill/>
            <a:miter lim="800000"/>
            <a:headEnd/>
            <a:tailEnd/>
          </a:ln>
        </p:spPr>
        <p:txBody>
          <a:bodyPr wrap="none">
            <a:spAutoFit/>
          </a:bodyPr>
          <a:lstStyle/>
          <a:p>
            <a:r>
              <a:rPr lang="es-EC" sz="2000" b="1" u="sng" dirty="0" smtClean="0">
                <a:solidFill>
                  <a:srgbClr val="FF0000"/>
                </a:solidFill>
                <a:latin typeface="Tahoma" pitchFamily="34" charset="0"/>
              </a:rPr>
              <a:t>Alcance </a:t>
            </a:r>
            <a:r>
              <a:rPr lang="es-EC" sz="2000" b="1" u="sng" dirty="0">
                <a:solidFill>
                  <a:srgbClr val="FF0000"/>
                </a:solidFill>
                <a:latin typeface="Tahoma" pitchFamily="34" charset="0"/>
              </a:rPr>
              <a:t>del Proyecto</a:t>
            </a:r>
          </a:p>
        </p:txBody>
      </p:sp>
      <p:sp>
        <p:nvSpPr>
          <p:cNvPr id="53252" name="Rectangle 1"/>
          <p:cNvSpPr>
            <a:spLocks noChangeArrowheads="1"/>
          </p:cNvSpPr>
          <p:nvPr/>
        </p:nvSpPr>
        <p:spPr bwMode="auto">
          <a:xfrm>
            <a:off x="1000124" y="1906557"/>
            <a:ext cx="7215213" cy="2862322"/>
          </a:xfrm>
          <a:prstGeom prst="rect">
            <a:avLst/>
          </a:prstGeom>
          <a:noFill/>
          <a:ln w="9525">
            <a:noFill/>
            <a:miter lim="800000"/>
            <a:headEnd/>
            <a:tailEnd/>
          </a:ln>
        </p:spPr>
        <p:txBody>
          <a:bodyPr wrap="square" anchor="ctr">
            <a:spAutoFit/>
          </a:bodyPr>
          <a:lstStyle/>
          <a:p>
            <a:r>
              <a:rPr lang="es-EC" sz="2000" b="1" u="sng" dirty="0" smtClean="0">
                <a:latin typeface="Tahoma" pitchFamily="34" charset="0"/>
                <a:cs typeface="Tahoma" pitchFamily="34" charset="0"/>
              </a:rPr>
              <a:t>Objetivo del proyecto</a:t>
            </a:r>
          </a:p>
          <a:p>
            <a:endParaRPr lang="es-EC" sz="2000" b="1" u="sng" dirty="0">
              <a:latin typeface="Tahoma" pitchFamily="34" charset="0"/>
              <a:cs typeface="Tahoma" pitchFamily="34" charset="0"/>
            </a:endParaRPr>
          </a:p>
          <a:p>
            <a:r>
              <a:rPr lang="es-EC" sz="2000" dirty="0" smtClean="0">
                <a:latin typeface="Tahoma" pitchFamily="34" charset="0"/>
                <a:cs typeface="Tahoma" pitchFamily="34" charset="0"/>
              </a:rPr>
              <a:t>Mejorar el ranking web de la ESPE y posicionarla dentro </a:t>
            </a:r>
            <a:r>
              <a:rPr lang="es-EC" sz="2000" dirty="0">
                <a:latin typeface="Tahoma" pitchFamily="34" charset="0"/>
                <a:cs typeface="Tahoma" pitchFamily="34" charset="0"/>
              </a:rPr>
              <a:t>de las 1000 mejores universidades </a:t>
            </a:r>
            <a:r>
              <a:rPr lang="es-EC" sz="2000" dirty="0" smtClean="0">
                <a:latin typeface="Tahoma" pitchFamily="34" charset="0"/>
                <a:cs typeface="Tahoma" pitchFamily="34" charset="0"/>
              </a:rPr>
              <a:t>del mundo mediante la implementación de una </a:t>
            </a:r>
            <a:r>
              <a:rPr lang="es-EC" sz="2000" dirty="0">
                <a:latin typeface="Tahoma" pitchFamily="34" charset="0"/>
                <a:cs typeface="Tahoma" pitchFamily="34" charset="0"/>
              </a:rPr>
              <a:t>red de conocimiento colaborativa y auto regulada por sus unidades con contenido de calidad que motive al mundo visitar </a:t>
            </a:r>
            <a:r>
              <a:rPr lang="es-EC" sz="2000" dirty="0" smtClean="0">
                <a:latin typeface="Tahoma" pitchFamily="34" charset="0"/>
                <a:cs typeface="Tahoma" pitchFamily="34" charset="0"/>
              </a:rPr>
              <a:t>el portal Institucional </a:t>
            </a:r>
            <a:r>
              <a:rPr lang="es-EC" sz="2000" dirty="0">
                <a:latin typeface="Tahoma" pitchFamily="34" charset="0"/>
                <a:cs typeface="Tahoma" pitchFamily="34" charset="0"/>
              </a:rPr>
              <a:t>de la ESPE para obtener conocimiento.</a:t>
            </a:r>
          </a:p>
          <a:p>
            <a:endParaRPr lang="en-US" sz="2000" b="1" dirty="0">
              <a:latin typeface="Tahoma" pitchFamily="34" charset="0"/>
              <a:cs typeface="Tahoma" pitchFamily="34" charset="0"/>
            </a:endParaRPr>
          </a:p>
        </p:txBody>
      </p:sp>
    </p:spTree>
    <p:extLst>
      <p:ext uri="{BB962C8B-B14F-4D97-AF65-F5344CB8AC3E}">
        <p14:creationId xmlns:p14="http://schemas.microsoft.com/office/powerpoint/2010/main" val="3760146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54013" y="188913"/>
            <a:ext cx="34321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IDEA DEL PROYECTO</a:t>
            </a:r>
          </a:p>
        </p:txBody>
      </p:sp>
      <p:sp>
        <p:nvSpPr>
          <p:cNvPr id="4" name="3 Rectángulo"/>
          <p:cNvSpPr/>
          <p:nvPr/>
        </p:nvSpPr>
        <p:spPr>
          <a:xfrm>
            <a:off x="1000100" y="928670"/>
            <a:ext cx="7215238" cy="1569660"/>
          </a:xfrm>
          <a:prstGeom prst="rect">
            <a:avLst/>
          </a:prstGeom>
          <a:solidFill>
            <a:srgbClr val="CCFFFF"/>
          </a:solidFill>
        </p:spPr>
        <p:txBody>
          <a:bodyPr wrap="square">
            <a:spAutoFit/>
          </a:bodyPr>
          <a:lstStyle/>
          <a:p>
            <a:pPr>
              <a:defRPr/>
            </a:pPr>
            <a:r>
              <a:rPr lang="es-ES" sz="1600" b="1" dirty="0" smtClean="0">
                <a:latin typeface="Tahoma" pitchFamily="34" charset="0"/>
                <a:cs typeface="Tahoma" pitchFamily="34" charset="0"/>
              </a:rPr>
              <a:t>Según la guía del PMBOK</a:t>
            </a:r>
            <a:r>
              <a:rPr lang="es-ES" sz="1600" baseline="30000" dirty="0" smtClean="0"/>
              <a:t>®</a:t>
            </a:r>
            <a:r>
              <a:rPr lang="es-ES" sz="1600" b="1" dirty="0" smtClean="0">
                <a:latin typeface="Tahoma" pitchFamily="34" charset="0"/>
                <a:cs typeface="Tahoma" pitchFamily="34" charset="0"/>
              </a:rPr>
              <a:t>, se requiere:</a:t>
            </a:r>
          </a:p>
          <a:p>
            <a:pPr marL="627063" indent="-271463">
              <a:buFont typeface="Arial" pitchFamily="34" charset="0"/>
              <a:buChar char="•"/>
              <a:defRPr/>
            </a:pPr>
            <a:r>
              <a:rPr lang="es-ES" sz="1600" b="1" dirty="0" smtClean="0">
                <a:latin typeface="Tahoma" pitchFamily="34" charset="0"/>
                <a:cs typeface="Tahoma" pitchFamily="34" charset="0"/>
              </a:rPr>
              <a:t>Fundamentos de la Dirección de Proyectos </a:t>
            </a:r>
            <a:endParaRPr lang="en-US" sz="1600" b="1" dirty="0" smtClean="0">
              <a:latin typeface="Tahoma" pitchFamily="34" charset="0"/>
              <a:cs typeface="Tahoma" pitchFamily="34" charset="0"/>
            </a:endParaRPr>
          </a:p>
          <a:p>
            <a:pPr marL="627063" indent="-271463">
              <a:buFont typeface="Arial" pitchFamily="34" charset="0"/>
              <a:buChar char="•"/>
              <a:defRPr/>
            </a:pPr>
            <a:r>
              <a:rPr lang="es-ES" sz="1600" b="1" dirty="0" smtClean="0">
                <a:latin typeface="Tahoma" pitchFamily="34" charset="0"/>
                <a:cs typeface="Tahoma" pitchFamily="34" charset="0"/>
              </a:rPr>
              <a:t>Conocimientos, normas y regulaciones del área de aplicación </a:t>
            </a:r>
            <a:endParaRPr lang="en-US" sz="1600" b="1" dirty="0" smtClean="0">
              <a:latin typeface="Tahoma" pitchFamily="34" charset="0"/>
              <a:cs typeface="Tahoma" pitchFamily="34" charset="0"/>
            </a:endParaRPr>
          </a:p>
          <a:p>
            <a:pPr marL="627063" indent="-271463">
              <a:buFont typeface="Arial" pitchFamily="34" charset="0"/>
              <a:buChar char="•"/>
              <a:defRPr/>
            </a:pPr>
            <a:r>
              <a:rPr lang="es-ES" sz="1600" b="1" dirty="0" smtClean="0">
                <a:latin typeface="Tahoma" pitchFamily="34" charset="0"/>
                <a:cs typeface="Tahoma" pitchFamily="34" charset="0"/>
              </a:rPr>
              <a:t>Comprensión del entorno del proyecto</a:t>
            </a:r>
          </a:p>
          <a:p>
            <a:pPr marL="627063" indent="-271463">
              <a:buFont typeface="Arial" pitchFamily="34" charset="0"/>
              <a:buChar char="•"/>
              <a:defRPr/>
            </a:pPr>
            <a:r>
              <a:rPr lang="es-ES" sz="1600" b="1" dirty="0" smtClean="0">
                <a:latin typeface="Tahoma" pitchFamily="34" charset="0"/>
                <a:cs typeface="Tahoma" pitchFamily="34" charset="0"/>
              </a:rPr>
              <a:t>Conocimientos y habilidades de dirección general </a:t>
            </a:r>
            <a:endParaRPr lang="en-US" sz="1600" b="1" dirty="0" smtClean="0">
              <a:latin typeface="Tahoma" pitchFamily="34" charset="0"/>
              <a:cs typeface="Tahoma" pitchFamily="34" charset="0"/>
            </a:endParaRPr>
          </a:p>
          <a:p>
            <a:pPr marL="627063" indent="-271463">
              <a:buFont typeface="Arial" pitchFamily="34" charset="0"/>
              <a:buChar char="•"/>
              <a:defRPr/>
            </a:pPr>
            <a:r>
              <a:rPr lang="es-ES" sz="1600" b="1" dirty="0" smtClean="0">
                <a:latin typeface="Tahoma" pitchFamily="34" charset="0"/>
                <a:cs typeface="Tahoma" pitchFamily="34" charset="0"/>
              </a:rPr>
              <a:t>Habilidades interpersonales</a:t>
            </a:r>
            <a:endParaRPr lang="es-ES" sz="1600" b="1" dirty="0">
              <a:latin typeface="Tahoma" pitchFamily="34" charset="0"/>
              <a:cs typeface="Tahoma" pitchFamily="34" charset="0"/>
            </a:endParaRPr>
          </a:p>
        </p:txBody>
      </p:sp>
      <p:pic>
        <p:nvPicPr>
          <p:cNvPr id="5" name="4 Imagen" descr="Fig 1 Proyecto.JPG"/>
          <p:cNvPicPr>
            <a:picLocks noChangeAspect="1"/>
          </p:cNvPicPr>
          <p:nvPr/>
        </p:nvPicPr>
        <p:blipFill>
          <a:blip r:embed="rId3"/>
          <a:stretch>
            <a:fillRect/>
          </a:stretch>
        </p:blipFill>
        <p:spPr>
          <a:xfrm>
            <a:off x="1643042" y="2919510"/>
            <a:ext cx="5857916" cy="2581192"/>
          </a:xfrm>
          <a:prstGeom prst="rect">
            <a:avLst/>
          </a:prstGeom>
        </p:spPr>
      </p:pic>
      <p:sp>
        <p:nvSpPr>
          <p:cNvPr id="6" name="5 Flecha curvada hacia la derecha"/>
          <p:cNvSpPr/>
          <p:nvPr/>
        </p:nvSpPr>
        <p:spPr>
          <a:xfrm>
            <a:off x="500034" y="1714488"/>
            <a:ext cx="928694" cy="28575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66564" name="Text Box 4"/>
          <p:cNvSpPr txBox="1">
            <a:spLocks noChangeArrowheads="1"/>
          </p:cNvSpPr>
          <p:nvPr/>
        </p:nvSpPr>
        <p:spPr bwMode="auto">
          <a:xfrm>
            <a:off x="1071538" y="1785953"/>
            <a:ext cx="6786610" cy="358775"/>
          </a:xfrm>
          <a:prstGeom prst="rect">
            <a:avLst/>
          </a:prstGeom>
          <a:solidFill>
            <a:schemeClr val="accent2"/>
          </a:solidFill>
          <a:ln w="12700">
            <a:solidFill>
              <a:schemeClr val="tx1"/>
            </a:solidFill>
            <a:miter lim="800000"/>
            <a:headEnd/>
            <a:tailEnd/>
          </a:ln>
        </p:spPr>
        <p:txBody>
          <a:bodyPr wrap="none"/>
          <a:lstStyle/>
          <a:p>
            <a:pPr algn="ctr"/>
            <a:r>
              <a:rPr lang="es-EC" b="1" dirty="0">
                <a:solidFill>
                  <a:schemeClr val="bg1"/>
                </a:solidFill>
              </a:rPr>
              <a:t>REQUISITOS DEL PRODUCTO</a:t>
            </a:r>
          </a:p>
        </p:txBody>
      </p:sp>
      <p:sp>
        <p:nvSpPr>
          <p:cNvPr id="11" name="Text Box 11"/>
          <p:cNvSpPr txBox="1">
            <a:spLocks noChangeArrowheads="1"/>
          </p:cNvSpPr>
          <p:nvPr/>
        </p:nvSpPr>
        <p:spPr bwMode="auto">
          <a:xfrm>
            <a:off x="1071538" y="2173303"/>
            <a:ext cx="6786610" cy="3470275"/>
          </a:xfrm>
          <a:prstGeom prst="rect">
            <a:avLst/>
          </a:prstGeom>
          <a:noFill/>
          <a:ln w="12700">
            <a:solidFill>
              <a:schemeClr val="tx1"/>
            </a:solidFill>
            <a:miter lim="800000"/>
            <a:headEnd/>
            <a:tailEnd/>
          </a:ln>
        </p:spPr>
        <p:txBody>
          <a:bodyPr wrap="none"/>
          <a:lstStyle/>
          <a:p>
            <a:pPr marL="231775" indent="-231775">
              <a:defRPr/>
            </a:pPr>
            <a:endParaRPr lang="es-ES" dirty="0">
              <a:latin typeface="Tahoma" pitchFamily="34" charset="0"/>
              <a:cs typeface="Tahoma" pitchFamily="34" charset="0"/>
            </a:endParaRPr>
          </a:p>
          <a:p>
            <a:pPr marL="231775" indent="-231775">
              <a:defRPr/>
            </a:pPr>
            <a:r>
              <a:rPr lang="es-ES" dirty="0">
                <a:latin typeface="Tahoma" pitchFamily="34" charset="0"/>
                <a:cs typeface="Tahoma" pitchFamily="34" charset="0"/>
              </a:rPr>
              <a:t>Considerar la norma 408-10 de las Normas de Control Interno,</a:t>
            </a:r>
          </a:p>
          <a:p>
            <a:pPr marL="231775" indent="-231775">
              <a:defRPr/>
            </a:pPr>
            <a:r>
              <a:rPr lang="es-ES" dirty="0">
                <a:latin typeface="Tahoma" pitchFamily="34" charset="0"/>
                <a:cs typeface="Tahoma" pitchFamily="34" charset="0"/>
              </a:rPr>
              <a:t> referente a las Condiciones generales y especificaciones</a:t>
            </a:r>
          </a:p>
          <a:p>
            <a:pPr marL="231775" indent="-231775">
              <a:defRPr/>
            </a:pPr>
            <a:r>
              <a:rPr lang="es-ES" dirty="0">
                <a:latin typeface="Tahoma" pitchFamily="34" charset="0"/>
                <a:cs typeface="Tahoma" pitchFamily="34" charset="0"/>
              </a:rPr>
              <a:t> técnicas del producto:</a:t>
            </a:r>
          </a:p>
          <a:p>
            <a:pPr marL="231775" indent="-231775">
              <a:defRPr/>
            </a:pPr>
            <a:r>
              <a:rPr lang="es-ES" dirty="0">
                <a:latin typeface="Tahoma" pitchFamily="34" charset="0"/>
                <a:cs typeface="Tahoma" pitchFamily="34" charset="0"/>
              </a:rPr>
              <a:t> </a:t>
            </a:r>
          </a:p>
          <a:p>
            <a:pPr marL="231775" indent="-231775">
              <a:defRPr/>
            </a:pPr>
            <a:r>
              <a:rPr lang="es-ES" dirty="0">
                <a:latin typeface="Tahoma" pitchFamily="34" charset="0"/>
                <a:cs typeface="Tahoma" pitchFamily="34" charset="0"/>
              </a:rPr>
              <a:t>“</a:t>
            </a:r>
            <a:r>
              <a:rPr lang="es-ES" i="1" dirty="0">
                <a:latin typeface="Tahoma" pitchFamily="34" charset="0"/>
                <a:cs typeface="Tahoma" pitchFamily="34" charset="0"/>
              </a:rPr>
              <a:t>Las características han de ser claras, completas e inequívocas, </a:t>
            </a:r>
          </a:p>
          <a:p>
            <a:pPr marL="231775" indent="-231775">
              <a:defRPr/>
            </a:pPr>
            <a:r>
              <a:rPr lang="es-ES" i="1" dirty="0">
                <a:latin typeface="Tahoma" pitchFamily="34" charset="0"/>
                <a:cs typeface="Tahoma" pitchFamily="34" charset="0"/>
              </a:rPr>
              <a:t>lo cual significa que no deben presentar ambigüedades, </a:t>
            </a:r>
          </a:p>
          <a:p>
            <a:pPr marL="231775" indent="-231775">
              <a:defRPr/>
            </a:pPr>
            <a:r>
              <a:rPr lang="es-ES" i="1" dirty="0">
                <a:latin typeface="Tahoma" pitchFamily="34" charset="0"/>
                <a:cs typeface="Tahoma" pitchFamily="34" charset="0"/>
              </a:rPr>
              <a:t>ni contradicciones entre las mismas, que propicien diferentes </a:t>
            </a:r>
          </a:p>
          <a:p>
            <a:pPr marL="231775" indent="-231775">
              <a:defRPr/>
            </a:pPr>
            <a:r>
              <a:rPr lang="es-ES" i="1" dirty="0">
                <a:latin typeface="Tahoma" pitchFamily="34" charset="0"/>
                <a:cs typeface="Tahoma" pitchFamily="34" charset="0"/>
              </a:rPr>
              <a:t>interpretaciones de una misma disposición, ni indicaciones </a:t>
            </a:r>
          </a:p>
          <a:p>
            <a:pPr marL="231775" indent="-231775">
              <a:defRPr/>
            </a:pPr>
            <a:r>
              <a:rPr lang="es-ES" i="1" dirty="0">
                <a:latin typeface="Tahoma" pitchFamily="34" charset="0"/>
                <a:cs typeface="Tahoma" pitchFamily="34" charset="0"/>
              </a:rPr>
              <a:t>parciales sobre determinado tópico, así como, tampoco errores, </a:t>
            </a:r>
          </a:p>
          <a:p>
            <a:pPr marL="231775" indent="-231775">
              <a:defRPr/>
            </a:pPr>
            <a:r>
              <a:rPr lang="es-ES" i="1" dirty="0">
                <a:latin typeface="Tahoma" pitchFamily="34" charset="0"/>
                <a:cs typeface="Tahoma" pitchFamily="34" charset="0"/>
              </a:rPr>
              <a:t>ya que estos factores complicaran el desarrollo del proceso de </a:t>
            </a:r>
          </a:p>
          <a:p>
            <a:pPr marL="231775" indent="-231775">
              <a:defRPr/>
            </a:pPr>
            <a:r>
              <a:rPr lang="es-ES" i="1" dirty="0">
                <a:latin typeface="Tahoma" pitchFamily="34" charset="0"/>
                <a:cs typeface="Tahoma" pitchFamily="34" charset="0"/>
              </a:rPr>
              <a:t>ejecución generalmente aumentando plazo y costo.”</a:t>
            </a:r>
            <a:endParaRPr lang="es-EC" dirty="0">
              <a:latin typeface="Tahoma" pitchFamily="34" charset="0"/>
              <a:cs typeface="Tahoma" pitchFamily="34" charset="0"/>
            </a:endParaRPr>
          </a:p>
          <a:p>
            <a:pPr>
              <a:defRPr/>
            </a:pPr>
            <a:endParaRPr lang="es-EC" dirty="0">
              <a:latin typeface="Tahoma" pitchFamily="34" charset="0"/>
              <a:cs typeface="Tahoma" pitchFamily="34" charset="0"/>
            </a:endParaRPr>
          </a:p>
        </p:txBody>
      </p:sp>
      <p:sp>
        <p:nvSpPr>
          <p:cNvPr id="6"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7" name="Rectangle 3"/>
          <p:cNvSpPr>
            <a:spLocks noChangeArrowheads="1"/>
          </p:cNvSpPr>
          <p:nvPr/>
        </p:nvSpPr>
        <p:spPr bwMode="auto">
          <a:xfrm>
            <a:off x="5230836" y="1285860"/>
            <a:ext cx="2698750" cy="40005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del Alcance</a:t>
            </a:r>
          </a:p>
        </p:txBody>
      </p:sp>
    </p:spTree>
    <p:extLst>
      <p:ext uri="{BB962C8B-B14F-4D97-AF65-F5344CB8AC3E}">
        <p14:creationId xmlns:p14="http://schemas.microsoft.com/office/powerpoint/2010/main" val="32059700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68612" name="Text Box 4"/>
          <p:cNvSpPr txBox="1">
            <a:spLocks noChangeArrowheads="1"/>
          </p:cNvSpPr>
          <p:nvPr/>
        </p:nvSpPr>
        <p:spPr bwMode="auto">
          <a:xfrm>
            <a:off x="1428750" y="1785953"/>
            <a:ext cx="6500836" cy="358775"/>
          </a:xfrm>
          <a:prstGeom prst="rect">
            <a:avLst/>
          </a:prstGeom>
          <a:solidFill>
            <a:schemeClr val="accent2"/>
          </a:solidFill>
          <a:ln w="12700">
            <a:solidFill>
              <a:schemeClr val="tx1"/>
            </a:solidFill>
            <a:miter lim="800000"/>
            <a:headEnd/>
            <a:tailEnd/>
          </a:ln>
        </p:spPr>
        <p:txBody>
          <a:bodyPr wrap="none"/>
          <a:lstStyle/>
          <a:p>
            <a:pPr algn="ctr"/>
            <a:r>
              <a:rPr lang="es-EC" b="1" dirty="0">
                <a:solidFill>
                  <a:schemeClr val="bg1"/>
                </a:solidFill>
              </a:rPr>
              <a:t>CRITERIOS DE ACEPTACION DEL PRODUCTO</a:t>
            </a:r>
          </a:p>
        </p:txBody>
      </p:sp>
      <p:sp>
        <p:nvSpPr>
          <p:cNvPr id="68613" name="Text Box 11"/>
          <p:cNvSpPr txBox="1">
            <a:spLocks noChangeArrowheads="1"/>
          </p:cNvSpPr>
          <p:nvPr/>
        </p:nvSpPr>
        <p:spPr bwMode="auto">
          <a:xfrm>
            <a:off x="1428750" y="2173302"/>
            <a:ext cx="6500836" cy="3139321"/>
          </a:xfrm>
          <a:prstGeom prst="rect">
            <a:avLst/>
          </a:prstGeom>
          <a:noFill/>
          <a:ln w="12700">
            <a:solidFill>
              <a:schemeClr val="tx1"/>
            </a:solidFill>
            <a:miter lim="800000"/>
            <a:headEnd/>
            <a:tailEnd/>
          </a:ln>
        </p:spPr>
        <p:txBody>
          <a:bodyPr wrap="square" anchor="ctr" anchorCtr="0">
            <a:spAutoFit/>
          </a:bodyPr>
          <a:lstStyle/>
          <a:p>
            <a:pPr marL="231775" indent="-231775"/>
            <a:endParaRPr lang="es-ES" dirty="0">
              <a:latin typeface="Tahoma" pitchFamily="34" charset="0"/>
              <a:cs typeface="Tahoma" pitchFamily="34" charset="0"/>
            </a:endParaRPr>
          </a:p>
          <a:p>
            <a:pPr marL="231775" indent="-231775">
              <a:buFont typeface="Arial" pitchFamily="34" charset="0"/>
              <a:buChar char="•"/>
            </a:pPr>
            <a:r>
              <a:rPr lang="es-ES" dirty="0">
                <a:latin typeface="Tahoma" pitchFamily="34" charset="0"/>
                <a:cs typeface="Tahoma" pitchFamily="34" charset="0"/>
              </a:rPr>
              <a:t>La aceptación del producto se realizará de acuerdo a </a:t>
            </a:r>
            <a:r>
              <a:rPr lang="es-ES" dirty="0" smtClean="0">
                <a:latin typeface="Tahoma" pitchFamily="34" charset="0"/>
                <a:cs typeface="Tahoma" pitchFamily="34" charset="0"/>
              </a:rPr>
              <a:t>lo manifestado en </a:t>
            </a:r>
            <a:r>
              <a:rPr lang="es-ES" dirty="0">
                <a:latin typeface="Tahoma" pitchFamily="34" charset="0"/>
                <a:cs typeface="Tahoma" pitchFamily="34" charset="0"/>
              </a:rPr>
              <a:t>las especificaciones del producto y en base a los artículos </a:t>
            </a:r>
            <a:r>
              <a:rPr lang="es-ES" dirty="0" smtClean="0">
                <a:latin typeface="Tahoma" pitchFamily="34" charset="0"/>
                <a:cs typeface="Tahoma" pitchFamily="34" charset="0"/>
              </a:rPr>
              <a:t>121</a:t>
            </a:r>
            <a:r>
              <a:rPr lang="es-ES" dirty="0">
                <a:latin typeface="Tahoma" pitchFamily="34" charset="0"/>
                <a:cs typeface="Tahoma" pitchFamily="34" charset="0"/>
              </a:rPr>
              <a:t>, 122, 123, 124 y 125 del Reglamento a la Ley Orgánica del </a:t>
            </a:r>
            <a:r>
              <a:rPr lang="es-ES" dirty="0" smtClean="0">
                <a:latin typeface="Tahoma" pitchFamily="34" charset="0"/>
                <a:cs typeface="Tahoma" pitchFamily="34" charset="0"/>
              </a:rPr>
              <a:t>Sistema </a:t>
            </a:r>
            <a:r>
              <a:rPr lang="es-ES" dirty="0">
                <a:latin typeface="Tahoma" pitchFamily="34" charset="0"/>
                <a:cs typeface="Tahoma" pitchFamily="34" charset="0"/>
              </a:rPr>
              <a:t>Nacional de Contratación Pública. </a:t>
            </a:r>
          </a:p>
          <a:p>
            <a:pPr marL="231775" indent="-231775">
              <a:buFont typeface="Arial" pitchFamily="34" charset="0"/>
              <a:buChar char="•"/>
            </a:pPr>
            <a:endParaRPr lang="es-ES" dirty="0">
              <a:latin typeface="Tahoma" pitchFamily="34" charset="0"/>
              <a:cs typeface="Tahoma" pitchFamily="34" charset="0"/>
            </a:endParaRPr>
          </a:p>
          <a:p>
            <a:pPr marL="231775" indent="-231775">
              <a:buFont typeface="Arial" pitchFamily="34" charset="0"/>
              <a:buChar char="•"/>
            </a:pPr>
            <a:r>
              <a:rPr lang="es-ES" dirty="0">
                <a:latin typeface="Tahoma" pitchFamily="34" charset="0"/>
                <a:cs typeface="Tahoma" pitchFamily="34" charset="0"/>
              </a:rPr>
              <a:t>Así como, la norma 410-07 numerales 6 y 8 de las Normas de </a:t>
            </a:r>
            <a:r>
              <a:rPr lang="es-ES" dirty="0" smtClean="0">
                <a:latin typeface="Tahoma" pitchFamily="34" charset="0"/>
                <a:cs typeface="Tahoma" pitchFamily="34" charset="0"/>
              </a:rPr>
              <a:t>Control </a:t>
            </a:r>
            <a:r>
              <a:rPr lang="es-ES" dirty="0">
                <a:latin typeface="Tahoma" pitchFamily="34" charset="0"/>
                <a:cs typeface="Tahoma" pitchFamily="34" charset="0"/>
              </a:rPr>
              <a:t>Interno, referente al desarrollo y adquisición de </a:t>
            </a:r>
            <a:r>
              <a:rPr lang="es-ES" dirty="0" smtClean="0">
                <a:latin typeface="Tahoma" pitchFamily="34" charset="0"/>
                <a:cs typeface="Tahoma" pitchFamily="34" charset="0"/>
              </a:rPr>
              <a:t>software aplicativo.</a:t>
            </a:r>
          </a:p>
          <a:p>
            <a:pPr marL="231775" indent="-231775"/>
            <a:endParaRPr lang="es-EC" dirty="0">
              <a:latin typeface="Tahoma" pitchFamily="34" charset="0"/>
              <a:cs typeface="Tahoma" pitchFamily="34" charset="0"/>
            </a:endParaRPr>
          </a:p>
        </p:txBody>
      </p:sp>
      <p:sp>
        <p:nvSpPr>
          <p:cNvPr id="6"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7" name="Rectangle 3"/>
          <p:cNvSpPr>
            <a:spLocks noChangeArrowheads="1"/>
          </p:cNvSpPr>
          <p:nvPr/>
        </p:nvSpPr>
        <p:spPr bwMode="auto">
          <a:xfrm>
            <a:off x="5230836" y="1285860"/>
            <a:ext cx="2698750" cy="40005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del Alcance</a:t>
            </a:r>
          </a:p>
        </p:txBody>
      </p:sp>
    </p:spTree>
    <p:extLst>
      <p:ext uri="{BB962C8B-B14F-4D97-AF65-F5344CB8AC3E}">
        <p14:creationId xmlns:p14="http://schemas.microsoft.com/office/powerpoint/2010/main" val="1781166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71684" name="Text Box 4"/>
          <p:cNvSpPr txBox="1">
            <a:spLocks noChangeArrowheads="1"/>
          </p:cNvSpPr>
          <p:nvPr/>
        </p:nvSpPr>
        <p:spPr bwMode="auto">
          <a:xfrm>
            <a:off x="857250" y="1733580"/>
            <a:ext cx="7643813" cy="358775"/>
          </a:xfrm>
          <a:prstGeom prst="rect">
            <a:avLst/>
          </a:prstGeom>
          <a:solidFill>
            <a:schemeClr val="accent2"/>
          </a:solidFill>
          <a:ln w="12700">
            <a:solidFill>
              <a:schemeClr val="tx1"/>
            </a:solidFill>
            <a:miter lim="800000"/>
            <a:headEnd/>
            <a:tailEnd/>
          </a:ln>
        </p:spPr>
        <p:txBody>
          <a:bodyPr wrap="none"/>
          <a:lstStyle/>
          <a:p>
            <a:pPr algn="ctr"/>
            <a:r>
              <a:rPr lang="es-EC" b="1" dirty="0">
                <a:solidFill>
                  <a:schemeClr val="bg1"/>
                </a:solidFill>
              </a:rPr>
              <a:t>EDT DEL PROYECTO (WBS)</a:t>
            </a:r>
          </a:p>
        </p:txBody>
      </p:sp>
      <p:sp>
        <p:nvSpPr>
          <p:cNvPr id="8"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9" name="Rectangle 3"/>
          <p:cNvSpPr>
            <a:spLocks noChangeArrowheads="1"/>
          </p:cNvSpPr>
          <p:nvPr/>
        </p:nvSpPr>
        <p:spPr bwMode="auto">
          <a:xfrm>
            <a:off x="5802340" y="1285860"/>
            <a:ext cx="2698750" cy="40005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del Alcance</a:t>
            </a:r>
          </a:p>
        </p:txBody>
      </p:sp>
      <p:pic>
        <p:nvPicPr>
          <p:cNvPr id="167938"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1" y="2276872"/>
            <a:ext cx="7167383" cy="380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sz="2400" b="1">
                <a:solidFill>
                  <a:srgbClr val="0033CC"/>
                </a:solidFill>
                <a:latin typeface="Tahoma" pitchFamily="34" charset="0"/>
              </a:rPr>
              <a:t>PLAN DE GESTION</a:t>
            </a:r>
          </a:p>
        </p:txBody>
      </p:sp>
      <p:sp>
        <p:nvSpPr>
          <p:cNvPr id="62467" name="Rectangle 3"/>
          <p:cNvSpPr>
            <a:spLocks noChangeArrowheads="1"/>
          </p:cNvSpPr>
          <p:nvPr/>
        </p:nvSpPr>
        <p:spPr bwMode="auto">
          <a:xfrm>
            <a:off x="6000750" y="885825"/>
            <a:ext cx="269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sz="2000" b="1" u="sng" dirty="0">
                <a:solidFill>
                  <a:srgbClr val="FF0000"/>
                </a:solidFill>
                <a:latin typeface="Tahoma" pitchFamily="34" charset="0"/>
              </a:rPr>
              <a:t>Gestión del Alcance</a:t>
            </a:r>
          </a:p>
        </p:txBody>
      </p:sp>
      <p:sp>
        <p:nvSpPr>
          <p:cNvPr id="62468" name="Text Box 4"/>
          <p:cNvSpPr txBox="1">
            <a:spLocks noChangeArrowheads="1"/>
          </p:cNvSpPr>
          <p:nvPr/>
        </p:nvSpPr>
        <p:spPr bwMode="auto">
          <a:xfrm>
            <a:off x="923925" y="1928589"/>
            <a:ext cx="7775574" cy="358775"/>
          </a:xfrm>
          <a:prstGeom prst="rect">
            <a:avLst/>
          </a:prstGeom>
          <a:solidFill>
            <a:schemeClr val="accent2"/>
          </a:solidFill>
          <a:ln w="12700">
            <a:solidFill>
              <a:schemeClr val="tx1"/>
            </a:solidFill>
            <a:miter lim="800000"/>
            <a:headEnd/>
            <a:tailEnd/>
          </a:ln>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C" sz="1400" b="1" dirty="0">
                <a:solidFill>
                  <a:schemeClr val="bg1"/>
                </a:solidFill>
              </a:rPr>
              <a:t>CONSULTORÍA Y CAPACITACIÓN</a:t>
            </a:r>
          </a:p>
        </p:txBody>
      </p:sp>
      <p:sp>
        <p:nvSpPr>
          <p:cNvPr id="11" name="Text Box 11"/>
          <p:cNvSpPr txBox="1">
            <a:spLocks noChangeArrowheads="1"/>
          </p:cNvSpPr>
          <p:nvPr/>
        </p:nvSpPr>
        <p:spPr bwMode="auto">
          <a:xfrm>
            <a:off x="900112" y="2319114"/>
            <a:ext cx="7799387" cy="3486150"/>
          </a:xfrm>
          <a:prstGeom prst="rect">
            <a:avLst/>
          </a:prstGeom>
          <a:solidFill>
            <a:srgbClr val="CCECFF"/>
          </a:solidFill>
          <a:ln w="12700">
            <a:solidFill>
              <a:schemeClr val="tx1"/>
            </a:solidFill>
            <a:miter lim="800000"/>
            <a:headEnd/>
            <a:tailEnd/>
          </a:ln>
        </p:spPr>
        <p:txBody>
          <a:bodyPr wrap="none"/>
          <a:lstStyle/>
          <a:p>
            <a:pPr marL="177800" indent="-177800">
              <a:defRPr/>
            </a:pPr>
            <a:endParaRPr lang="es-EC" dirty="0"/>
          </a:p>
          <a:p>
            <a:pPr marL="231775" indent="-231775">
              <a:buFont typeface="Arial" pitchFamily="34" charset="0"/>
              <a:buChar char="•"/>
              <a:defRPr/>
            </a:pPr>
            <a:r>
              <a:rPr lang="es-ES" dirty="0"/>
              <a:t>Definición de estándares web</a:t>
            </a:r>
          </a:p>
          <a:p>
            <a:pPr marL="231775" indent="-231775">
              <a:buFont typeface="Arial" pitchFamily="34" charset="0"/>
              <a:buChar char="•"/>
              <a:defRPr/>
            </a:pPr>
            <a:r>
              <a:rPr lang="es-ES" dirty="0" smtClean="0"/>
              <a:t>Instalación y </a:t>
            </a:r>
            <a:r>
              <a:rPr lang="es-ES" dirty="0"/>
              <a:t>configuración </a:t>
            </a:r>
            <a:r>
              <a:rPr lang="es-ES" dirty="0" smtClean="0"/>
              <a:t>de herramientas </a:t>
            </a:r>
            <a:r>
              <a:rPr lang="es-ES" dirty="0"/>
              <a:t>para la </a:t>
            </a:r>
          </a:p>
          <a:p>
            <a:pPr lvl="1">
              <a:defRPr/>
            </a:pPr>
            <a:r>
              <a:rPr lang="es-ES" dirty="0"/>
              <a:t>generación de contenidos y distribución de administración, que sea </a:t>
            </a:r>
          </a:p>
          <a:p>
            <a:pPr lvl="1">
              <a:defRPr/>
            </a:pPr>
            <a:r>
              <a:rPr lang="es-ES" dirty="0"/>
              <a:t>compatible con los buscadores  para expandir la web de la ESPE</a:t>
            </a:r>
          </a:p>
          <a:p>
            <a:pPr marL="231775" indent="-231775">
              <a:buFont typeface="Arial" pitchFamily="34" charset="0"/>
              <a:buChar char="•"/>
              <a:defRPr/>
            </a:pPr>
            <a:r>
              <a:rPr lang="es-ES" dirty="0"/>
              <a:t>Capacitación en herramientas web y </a:t>
            </a:r>
            <a:r>
              <a:rPr lang="es-ES" dirty="0" smtClean="0"/>
              <a:t>Administración de contenidos</a:t>
            </a:r>
            <a:endParaRPr lang="en-US" dirty="0"/>
          </a:p>
          <a:p>
            <a:pPr marL="231775" indent="-231775">
              <a:buFont typeface="Arial" pitchFamily="34" charset="0"/>
              <a:buChar char="•"/>
              <a:defRPr/>
            </a:pPr>
            <a:r>
              <a:rPr lang="es-ES" dirty="0"/>
              <a:t>Capacitación para indexar archivos</a:t>
            </a:r>
          </a:p>
          <a:p>
            <a:pPr marL="231775" indent="-231775">
              <a:buFont typeface="Arial" pitchFamily="34" charset="0"/>
              <a:buChar char="•"/>
              <a:defRPr/>
            </a:pPr>
            <a:r>
              <a:rPr lang="es-ES" dirty="0"/>
              <a:t>Capacitación </a:t>
            </a:r>
            <a:r>
              <a:rPr lang="es-ES" dirty="0" smtClean="0"/>
              <a:t>para la </a:t>
            </a:r>
            <a:r>
              <a:rPr lang="es-ES" dirty="0"/>
              <a:t>creación de páginas web de las Unidades de gestión </a:t>
            </a:r>
          </a:p>
          <a:p>
            <a:pPr lvl="1">
              <a:defRPr/>
            </a:pPr>
            <a:r>
              <a:rPr lang="es-ES" dirty="0"/>
              <a:t>estratégicas de la Institución.</a:t>
            </a:r>
          </a:p>
          <a:p>
            <a:pPr marL="285750" indent="-285750">
              <a:buFont typeface="Arial" pitchFamily="34" charset="0"/>
              <a:buChar char="•"/>
              <a:defRPr/>
            </a:pPr>
            <a:r>
              <a:rPr lang="es-ES" dirty="0"/>
              <a:t>Medición de indicadores </a:t>
            </a:r>
            <a:r>
              <a:rPr lang="es-ES" dirty="0" smtClean="0"/>
              <a:t>web</a:t>
            </a:r>
            <a:endParaRPr lang="es-ES" dirty="0"/>
          </a:p>
          <a:p>
            <a:pPr lvl="1">
              <a:defRPr/>
            </a:pPr>
            <a:endParaRPr lang="en-US" dirty="0"/>
          </a:p>
          <a:p>
            <a:pPr marL="231775" indent="-231775">
              <a:buFont typeface="Arial" pitchFamily="34" charset="0"/>
              <a:buChar char="•"/>
              <a:defRPr/>
            </a:pPr>
            <a:endParaRPr lang="en-US" dirty="0"/>
          </a:p>
          <a:p>
            <a:pPr>
              <a:defRPr/>
            </a:pPr>
            <a:endParaRPr lang="es-EC" dirty="0"/>
          </a:p>
          <a:p>
            <a:pPr algn="ctr">
              <a:defRPr/>
            </a:pPr>
            <a:endParaRPr lang="es-EC" dirty="0"/>
          </a:p>
        </p:txBody>
      </p:sp>
      <p:sp>
        <p:nvSpPr>
          <p:cNvPr id="6" name="Text Box 4"/>
          <p:cNvSpPr txBox="1">
            <a:spLocks noChangeArrowheads="1"/>
          </p:cNvSpPr>
          <p:nvPr/>
        </p:nvSpPr>
        <p:spPr bwMode="auto">
          <a:xfrm>
            <a:off x="923925" y="1500188"/>
            <a:ext cx="7775574" cy="358775"/>
          </a:xfrm>
          <a:prstGeom prst="rect">
            <a:avLst/>
          </a:prstGeom>
          <a:solidFill>
            <a:schemeClr val="accent2"/>
          </a:solidFill>
          <a:ln w="12700">
            <a:solidFill>
              <a:schemeClr val="tx1"/>
            </a:solidFill>
            <a:miter lim="800000"/>
            <a:headEnd/>
            <a:tailEnd/>
          </a:ln>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C" sz="1400" b="1" dirty="0" smtClean="0">
                <a:solidFill>
                  <a:schemeClr val="bg1"/>
                </a:solidFill>
              </a:rPr>
              <a:t>DESCRIPCIÒN DEL ALCANCE</a:t>
            </a:r>
            <a:endParaRPr lang="es-EC" sz="1400" b="1" dirty="0">
              <a:solidFill>
                <a:schemeClr val="bg1"/>
              </a:solidFill>
            </a:endParaRPr>
          </a:p>
        </p:txBody>
      </p:sp>
    </p:spTree>
    <p:extLst>
      <p:ext uri="{BB962C8B-B14F-4D97-AF65-F5344CB8AC3E}">
        <p14:creationId xmlns:p14="http://schemas.microsoft.com/office/powerpoint/2010/main" val="3872284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354013" y="1889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sz="2400" b="1">
                <a:solidFill>
                  <a:srgbClr val="0033CC"/>
                </a:solidFill>
                <a:latin typeface="Tahoma" pitchFamily="34" charset="0"/>
              </a:rPr>
              <a:t>PLAN DE GESTION</a:t>
            </a:r>
          </a:p>
        </p:txBody>
      </p:sp>
      <p:sp>
        <p:nvSpPr>
          <p:cNvPr id="63491" name="Rectangle 3"/>
          <p:cNvSpPr>
            <a:spLocks noChangeArrowheads="1"/>
          </p:cNvSpPr>
          <p:nvPr/>
        </p:nvSpPr>
        <p:spPr bwMode="auto">
          <a:xfrm>
            <a:off x="6000750" y="885825"/>
            <a:ext cx="269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sz="2000" b="1" u="sng">
                <a:solidFill>
                  <a:srgbClr val="FF0000"/>
                </a:solidFill>
                <a:latin typeface="Tahoma" pitchFamily="34" charset="0"/>
              </a:rPr>
              <a:t>Gestión del Alcance</a:t>
            </a:r>
          </a:p>
        </p:txBody>
      </p:sp>
      <p:sp>
        <p:nvSpPr>
          <p:cNvPr id="63492" name="Text Box 4"/>
          <p:cNvSpPr txBox="1">
            <a:spLocks noChangeArrowheads="1"/>
          </p:cNvSpPr>
          <p:nvPr/>
        </p:nvSpPr>
        <p:spPr bwMode="auto">
          <a:xfrm>
            <a:off x="1428750" y="1500188"/>
            <a:ext cx="6286500" cy="358775"/>
          </a:xfrm>
          <a:prstGeom prst="rect">
            <a:avLst/>
          </a:prstGeom>
          <a:solidFill>
            <a:schemeClr val="accent2"/>
          </a:solidFill>
          <a:ln w="12700">
            <a:solidFill>
              <a:schemeClr val="tx1"/>
            </a:solidFill>
            <a:miter lim="800000"/>
            <a:headEnd/>
            <a:tailEnd/>
          </a:ln>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C" sz="1400" b="1" dirty="0" smtClean="0">
                <a:solidFill>
                  <a:schemeClr val="bg1"/>
                </a:solidFill>
              </a:rPr>
              <a:t>DEFINICIÓN </a:t>
            </a:r>
            <a:r>
              <a:rPr lang="es-EC" sz="1400" b="1" dirty="0">
                <a:solidFill>
                  <a:schemeClr val="bg1"/>
                </a:solidFill>
              </a:rPr>
              <a:t>DE PROCEDIMIENTOS</a:t>
            </a:r>
          </a:p>
        </p:txBody>
      </p:sp>
      <p:sp>
        <p:nvSpPr>
          <p:cNvPr id="11" name="Text Box 11"/>
          <p:cNvSpPr txBox="1">
            <a:spLocks noChangeArrowheads="1"/>
          </p:cNvSpPr>
          <p:nvPr/>
        </p:nvSpPr>
        <p:spPr bwMode="auto">
          <a:xfrm>
            <a:off x="1428750" y="1887538"/>
            <a:ext cx="6286500" cy="2827337"/>
          </a:xfrm>
          <a:prstGeom prst="rect">
            <a:avLst/>
          </a:prstGeom>
          <a:solidFill>
            <a:srgbClr val="CCECFF"/>
          </a:solidFill>
          <a:ln w="12700">
            <a:solidFill>
              <a:schemeClr val="tx1"/>
            </a:solidFill>
            <a:miter lim="800000"/>
            <a:headEnd/>
            <a:tailEnd/>
          </a:ln>
        </p:spPr>
        <p:txBody>
          <a:bodyPr wrap="none"/>
          <a:lstStyle/>
          <a:p>
            <a:pPr marL="177800" indent="-177800">
              <a:defRPr/>
            </a:pPr>
            <a:endParaRPr lang="es-EC" dirty="0"/>
          </a:p>
          <a:p>
            <a:pPr>
              <a:defRPr/>
            </a:pPr>
            <a:r>
              <a:rPr lang="es-ES" dirty="0" smtClean="0"/>
              <a:t>1, Definir</a:t>
            </a:r>
            <a:r>
              <a:rPr lang="es-ES" dirty="0"/>
              <a:t>:</a:t>
            </a:r>
          </a:p>
          <a:p>
            <a:pPr marL="231775" indent="-231775">
              <a:buFont typeface="Arial" pitchFamily="34" charset="0"/>
              <a:buChar char="•"/>
              <a:defRPr/>
            </a:pPr>
            <a:r>
              <a:rPr lang="es-ES" dirty="0"/>
              <a:t>Responsabilidades </a:t>
            </a:r>
          </a:p>
          <a:p>
            <a:pPr marL="231775" indent="-231775">
              <a:buFont typeface="Arial" pitchFamily="34" charset="0"/>
              <a:buChar char="•"/>
              <a:defRPr/>
            </a:pPr>
            <a:endParaRPr lang="es-ES" dirty="0"/>
          </a:p>
          <a:p>
            <a:pPr marL="231775" indent="-231775">
              <a:buFont typeface="Arial" pitchFamily="34" charset="0"/>
              <a:buChar char="•"/>
              <a:defRPr/>
            </a:pPr>
            <a:r>
              <a:rPr lang="es-ES" dirty="0"/>
              <a:t>Funciones por áreas de conocimiento y/o </a:t>
            </a:r>
          </a:p>
          <a:p>
            <a:pPr marL="231775" indent="-231775">
              <a:defRPr/>
            </a:pPr>
            <a:r>
              <a:rPr lang="es-ES" dirty="0"/>
              <a:t>	unidades de gestión</a:t>
            </a:r>
            <a:endParaRPr lang="en-US" dirty="0"/>
          </a:p>
          <a:p>
            <a:pPr marL="231775" indent="-231775">
              <a:buFont typeface="Arial" pitchFamily="34" charset="0"/>
              <a:buChar char="•"/>
              <a:defRPr/>
            </a:pPr>
            <a:endParaRPr lang="es-ES" dirty="0"/>
          </a:p>
          <a:p>
            <a:pPr marL="231775" indent="-231775">
              <a:buFont typeface="Arial" pitchFamily="34" charset="0"/>
              <a:buChar char="•"/>
              <a:defRPr/>
            </a:pPr>
            <a:r>
              <a:rPr lang="es-ES" dirty="0"/>
              <a:t>Funciones para la administración técnica</a:t>
            </a:r>
          </a:p>
          <a:p>
            <a:pPr marL="231775" indent="-231775">
              <a:buFont typeface="Arial" pitchFamily="34" charset="0"/>
              <a:buChar char="•"/>
              <a:defRPr/>
            </a:pPr>
            <a:endParaRPr lang="es-ES" dirty="0"/>
          </a:p>
          <a:p>
            <a:pPr marL="0" lvl="1">
              <a:defRPr/>
            </a:pPr>
            <a:r>
              <a:rPr lang="es-ES" dirty="0" smtClean="0"/>
              <a:t>2, Desarrollar Instructivos</a:t>
            </a:r>
            <a:r>
              <a:rPr lang="es-ES" dirty="0"/>
              <a:t>, políticas y reglamentación</a:t>
            </a:r>
          </a:p>
          <a:p>
            <a:pPr>
              <a:defRPr/>
            </a:pPr>
            <a:endParaRPr lang="en-US" dirty="0"/>
          </a:p>
          <a:p>
            <a:pPr>
              <a:defRPr/>
            </a:pPr>
            <a:endParaRPr lang="es-EC" dirty="0"/>
          </a:p>
          <a:p>
            <a:pPr>
              <a:defRPr/>
            </a:pPr>
            <a:endParaRPr lang="es-EC" dirty="0"/>
          </a:p>
        </p:txBody>
      </p:sp>
    </p:spTree>
    <p:extLst>
      <p:ext uri="{BB962C8B-B14F-4D97-AF65-F5344CB8AC3E}">
        <p14:creationId xmlns:p14="http://schemas.microsoft.com/office/powerpoint/2010/main" val="1782819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354013" y="1889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sz="2400" b="1">
                <a:solidFill>
                  <a:srgbClr val="0033CC"/>
                </a:solidFill>
                <a:latin typeface="Tahoma" pitchFamily="34" charset="0"/>
              </a:rPr>
              <a:t>PLAN DE GESTION</a:t>
            </a:r>
          </a:p>
        </p:txBody>
      </p:sp>
      <p:sp>
        <p:nvSpPr>
          <p:cNvPr id="64515" name="Rectangle 3"/>
          <p:cNvSpPr>
            <a:spLocks noChangeArrowheads="1"/>
          </p:cNvSpPr>
          <p:nvPr/>
        </p:nvSpPr>
        <p:spPr bwMode="auto">
          <a:xfrm>
            <a:off x="6000750" y="885825"/>
            <a:ext cx="269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sz="2000" b="1" u="sng">
                <a:solidFill>
                  <a:srgbClr val="FF0000"/>
                </a:solidFill>
                <a:latin typeface="Tahoma" pitchFamily="34" charset="0"/>
              </a:rPr>
              <a:t>Gestión del Alcance</a:t>
            </a:r>
          </a:p>
        </p:txBody>
      </p:sp>
      <p:sp>
        <p:nvSpPr>
          <p:cNvPr id="64516" name="Text Box 4"/>
          <p:cNvSpPr txBox="1">
            <a:spLocks noChangeArrowheads="1"/>
          </p:cNvSpPr>
          <p:nvPr/>
        </p:nvSpPr>
        <p:spPr bwMode="auto">
          <a:xfrm>
            <a:off x="1428750" y="1341438"/>
            <a:ext cx="7175500" cy="358775"/>
          </a:xfrm>
          <a:prstGeom prst="rect">
            <a:avLst/>
          </a:prstGeom>
          <a:solidFill>
            <a:schemeClr val="accent2"/>
          </a:solidFill>
          <a:ln w="12700">
            <a:solidFill>
              <a:schemeClr val="tx1"/>
            </a:solidFill>
            <a:miter lim="800000"/>
            <a:headEnd/>
            <a:tailEnd/>
          </a:ln>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C" sz="1400" b="1">
                <a:solidFill>
                  <a:schemeClr val="bg1"/>
                </a:solidFill>
              </a:rPr>
              <a:t>DESARROLLO WEB</a:t>
            </a:r>
          </a:p>
        </p:txBody>
      </p:sp>
      <p:sp>
        <p:nvSpPr>
          <p:cNvPr id="11" name="Text Box 11"/>
          <p:cNvSpPr txBox="1">
            <a:spLocks noChangeArrowheads="1"/>
          </p:cNvSpPr>
          <p:nvPr/>
        </p:nvSpPr>
        <p:spPr bwMode="auto">
          <a:xfrm>
            <a:off x="1428750" y="1700213"/>
            <a:ext cx="7270750" cy="4086241"/>
          </a:xfrm>
          <a:prstGeom prst="rect">
            <a:avLst/>
          </a:prstGeom>
          <a:solidFill>
            <a:srgbClr val="CCECFF"/>
          </a:solidFill>
          <a:ln w="12700">
            <a:solidFill>
              <a:schemeClr val="tx1"/>
            </a:solidFill>
            <a:miter lim="800000"/>
            <a:headEnd/>
            <a:tailEnd/>
          </a:ln>
        </p:spPr>
        <p:txBody>
          <a:bodyPr wrap="none"/>
          <a:lstStyle/>
          <a:p>
            <a:pPr marL="231775" indent="-231775">
              <a:buFont typeface="Arial" pitchFamily="34" charset="0"/>
              <a:buChar char="•"/>
              <a:defRPr/>
            </a:pPr>
            <a:r>
              <a:rPr lang="es-ES" dirty="0" smtClean="0"/>
              <a:t>Creación </a:t>
            </a:r>
            <a:r>
              <a:rPr lang="es-ES" dirty="0"/>
              <a:t>de subdominios para cada unidad</a:t>
            </a:r>
            <a:endParaRPr lang="en-US" dirty="0"/>
          </a:p>
          <a:p>
            <a:pPr marL="231775" indent="-231775">
              <a:buFont typeface="Arial" pitchFamily="34" charset="0"/>
              <a:buChar char="•"/>
              <a:defRPr/>
            </a:pPr>
            <a:r>
              <a:rPr lang="es-ES" dirty="0" smtClean="0"/>
              <a:t>Desarrollo </a:t>
            </a:r>
            <a:r>
              <a:rPr lang="es-ES" dirty="0"/>
              <a:t>de Páginas web de interés público y científico de las</a:t>
            </a:r>
          </a:p>
          <a:p>
            <a:pPr marL="231775" indent="-231775">
              <a:defRPr/>
            </a:pPr>
            <a:r>
              <a:rPr lang="es-ES" dirty="0"/>
              <a:t>    principales Unidades Académicas, Investigativas y Administrativas</a:t>
            </a:r>
          </a:p>
          <a:p>
            <a:pPr marL="231775" indent="-231775">
              <a:defRPr/>
            </a:pPr>
            <a:r>
              <a:rPr lang="es-ES" dirty="0"/>
              <a:t>	</a:t>
            </a:r>
            <a:endParaRPr lang="es-ES" dirty="0" smtClean="0"/>
          </a:p>
          <a:p>
            <a:pPr marL="285750" indent="-285750">
              <a:buFont typeface="Arial" pitchFamily="34" charset="0"/>
              <a:buChar char="•"/>
              <a:defRPr/>
            </a:pPr>
            <a:r>
              <a:rPr lang="es-ES" dirty="0" smtClean="0"/>
              <a:t>Diseño de un portal institucional de conocimiento que incluya las</a:t>
            </a:r>
          </a:p>
          <a:p>
            <a:pPr marL="266700" lvl="1">
              <a:defRPr/>
            </a:pPr>
            <a:r>
              <a:rPr lang="es-ES" dirty="0" smtClean="0"/>
              <a:t>Páginas </a:t>
            </a:r>
            <a:r>
              <a:rPr lang="es-ES" dirty="0"/>
              <a:t>web de las unidades.</a:t>
            </a:r>
          </a:p>
          <a:p>
            <a:pPr lvl="1">
              <a:defRPr/>
            </a:pPr>
            <a:endParaRPr lang="es-ES" dirty="0"/>
          </a:p>
          <a:p>
            <a:pPr marL="231775" indent="-231775">
              <a:buFont typeface="Arial" pitchFamily="34" charset="0"/>
              <a:buChar char="•"/>
              <a:defRPr/>
            </a:pPr>
            <a:r>
              <a:rPr lang="es-ES" dirty="0" smtClean="0"/>
              <a:t>Revisión y rediseño del Repositorio digital.</a:t>
            </a:r>
            <a:endParaRPr lang="es-ES" dirty="0"/>
          </a:p>
          <a:p>
            <a:pPr marL="231775" indent="-231775">
              <a:buFont typeface="Arial" pitchFamily="34" charset="0"/>
              <a:buChar char="•"/>
              <a:defRPr/>
            </a:pPr>
            <a:endParaRPr lang="en-US" dirty="0"/>
          </a:p>
          <a:p>
            <a:pPr marL="231775" indent="-231775">
              <a:buFont typeface="Arial" pitchFamily="34" charset="0"/>
              <a:buChar char="•"/>
              <a:defRPr/>
            </a:pPr>
            <a:r>
              <a:rPr lang="es-ES" dirty="0"/>
              <a:t>Generación y publicación de archivos </a:t>
            </a:r>
            <a:r>
              <a:rPr lang="es-ES" dirty="0" smtClean="0"/>
              <a:t>indexados.</a:t>
            </a:r>
            <a:endParaRPr lang="es-ES" dirty="0"/>
          </a:p>
          <a:p>
            <a:pPr marL="231775" indent="-231775">
              <a:buFont typeface="Arial" pitchFamily="34" charset="0"/>
              <a:buChar char="•"/>
              <a:defRPr/>
            </a:pPr>
            <a:endParaRPr lang="en-US" dirty="0"/>
          </a:p>
          <a:p>
            <a:pPr marL="231775" indent="-231775">
              <a:buFont typeface="Arial" pitchFamily="34" charset="0"/>
              <a:buChar char="•"/>
              <a:defRPr/>
            </a:pPr>
            <a:r>
              <a:rPr lang="es-ES" dirty="0"/>
              <a:t>Aplicación del manual de imagen </a:t>
            </a:r>
            <a:r>
              <a:rPr lang="es-ES" dirty="0" smtClean="0"/>
              <a:t>institucional.</a:t>
            </a:r>
            <a:endParaRPr lang="es-ES" dirty="0"/>
          </a:p>
          <a:p>
            <a:pPr marL="231775" indent="-231775">
              <a:buFont typeface="Arial" pitchFamily="34" charset="0"/>
              <a:buChar char="•"/>
              <a:defRPr/>
            </a:pPr>
            <a:endParaRPr lang="en-US" dirty="0"/>
          </a:p>
          <a:p>
            <a:pPr>
              <a:defRPr/>
            </a:pPr>
            <a:endParaRPr lang="es-EC" dirty="0"/>
          </a:p>
        </p:txBody>
      </p:sp>
    </p:spTree>
    <p:extLst>
      <p:ext uri="{BB962C8B-B14F-4D97-AF65-F5344CB8AC3E}">
        <p14:creationId xmlns:p14="http://schemas.microsoft.com/office/powerpoint/2010/main" val="412818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354013" y="188913"/>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sz="2400" b="1">
                <a:solidFill>
                  <a:srgbClr val="0033CC"/>
                </a:solidFill>
                <a:latin typeface="Tahoma" pitchFamily="34" charset="0"/>
              </a:rPr>
              <a:t>PLAN DE GESTION</a:t>
            </a:r>
          </a:p>
        </p:txBody>
      </p:sp>
      <p:sp>
        <p:nvSpPr>
          <p:cNvPr id="65539" name="Rectangle 3"/>
          <p:cNvSpPr>
            <a:spLocks noChangeArrowheads="1"/>
          </p:cNvSpPr>
          <p:nvPr/>
        </p:nvSpPr>
        <p:spPr bwMode="auto">
          <a:xfrm>
            <a:off x="6000750" y="885825"/>
            <a:ext cx="2698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C" sz="2000" b="1" u="sng">
                <a:solidFill>
                  <a:srgbClr val="FF0000"/>
                </a:solidFill>
                <a:latin typeface="Tahoma" pitchFamily="34" charset="0"/>
              </a:rPr>
              <a:t>Gestión del Alcance</a:t>
            </a:r>
          </a:p>
        </p:txBody>
      </p:sp>
      <p:sp>
        <p:nvSpPr>
          <p:cNvPr id="65540" name="Text Box 4"/>
          <p:cNvSpPr txBox="1">
            <a:spLocks noChangeArrowheads="1"/>
          </p:cNvSpPr>
          <p:nvPr/>
        </p:nvSpPr>
        <p:spPr bwMode="auto">
          <a:xfrm>
            <a:off x="1068710" y="1500188"/>
            <a:ext cx="7535738" cy="358775"/>
          </a:xfrm>
          <a:prstGeom prst="rect">
            <a:avLst/>
          </a:prstGeom>
          <a:solidFill>
            <a:schemeClr val="accent2"/>
          </a:solidFill>
          <a:ln w="12700">
            <a:solidFill>
              <a:schemeClr val="tx1"/>
            </a:solidFill>
            <a:miter lim="800000"/>
            <a:headEnd/>
            <a:tailEnd/>
          </a:ln>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C" sz="1400" b="1" dirty="0" smtClean="0">
                <a:solidFill>
                  <a:schemeClr val="bg1"/>
                </a:solidFill>
              </a:rPr>
              <a:t>ADMINISTRACIÓN </a:t>
            </a:r>
            <a:r>
              <a:rPr lang="es-EC" sz="1400" b="1" dirty="0">
                <a:solidFill>
                  <a:schemeClr val="bg1"/>
                </a:solidFill>
              </a:rPr>
              <a:t>Y SEGUIMIENTO</a:t>
            </a:r>
          </a:p>
        </p:txBody>
      </p:sp>
      <p:sp>
        <p:nvSpPr>
          <p:cNvPr id="11" name="Text Box 11"/>
          <p:cNvSpPr txBox="1">
            <a:spLocks noChangeArrowheads="1"/>
          </p:cNvSpPr>
          <p:nvPr/>
        </p:nvSpPr>
        <p:spPr bwMode="auto">
          <a:xfrm>
            <a:off x="1068710" y="1887538"/>
            <a:ext cx="7535738" cy="3701702"/>
          </a:xfrm>
          <a:prstGeom prst="rect">
            <a:avLst/>
          </a:prstGeom>
          <a:solidFill>
            <a:srgbClr val="CCECFF"/>
          </a:solidFill>
          <a:ln w="12700">
            <a:solidFill>
              <a:schemeClr val="tx1"/>
            </a:solidFill>
            <a:miter lim="800000"/>
            <a:headEnd/>
            <a:tailEnd/>
          </a:ln>
        </p:spPr>
        <p:txBody>
          <a:bodyPr wrap="none"/>
          <a:lstStyle/>
          <a:p>
            <a:pPr marL="177800" indent="-177800">
              <a:defRPr/>
            </a:pPr>
            <a:endParaRPr lang="es-EC" sz="2000" dirty="0"/>
          </a:p>
          <a:p>
            <a:pPr marL="231775" indent="-231775">
              <a:buFont typeface="Arial" pitchFamily="34" charset="0"/>
              <a:buChar char="•"/>
              <a:defRPr/>
            </a:pPr>
            <a:r>
              <a:rPr lang="es-ES" sz="2000" dirty="0"/>
              <a:t>Administración de los subdominios, unidades y usuarios</a:t>
            </a:r>
            <a:endParaRPr lang="en-US" sz="2000" dirty="0"/>
          </a:p>
          <a:p>
            <a:pPr marL="231775" indent="-231775">
              <a:buFont typeface="Arial" pitchFamily="34" charset="0"/>
              <a:buChar char="•"/>
              <a:defRPr/>
            </a:pPr>
            <a:r>
              <a:rPr lang="es-ES" sz="2000" dirty="0"/>
              <a:t>Administración de artículos que sean indexados en </a:t>
            </a:r>
            <a:r>
              <a:rPr lang="es-ES" sz="2000" dirty="0" smtClean="0"/>
              <a:t>los </a:t>
            </a:r>
          </a:p>
          <a:p>
            <a:pPr>
              <a:defRPr/>
            </a:pPr>
            <a:r>
              <a:rPr lang="es-ES" sz="2000" dirty="0"/>
              <a:t> </a:t>
            </a:r>
            <a:r>
              <a:rPr lang="es-ES" sz="2000" dirty="0" smtClean="0"/>
              <a:t>  buscadores</a:t>
            </a:r>
            <a:endParaRPr lang="en-US" sz="2000" dirty="0" smtClean="0"/>
          </a:p>
          <a:p>
            <a:pPr marL="231775" indent="-231775">
              <a:buFont typeface="Arial" pitchFamily="34" charset="0"/>
              <a:buChar char="•"/>
              <a:defRPr/>
            </a:pPr>
            <a:r>
              <a:rPr lang="en-US" sz="2000" dirty="0" err="1" smtClean="0"/>
              <a:t>Mantenimiento</a:t>
            </a:r>
            <a:r>
              <a:rPr lang="en-US" sz="2000" dirty="0" smtClean="0"/>
              <a:t> y control de la </a:t>
            </a:r>
            <a:r>
              <a:rPr lang="es-ES" sz="2000" dirty="0" smtClean="0"/>
              <a:t>calidad</a:t>
            </a:r>
            <a:r>
              <a:rPr lang="en-US" sz="2000" dirty="0" smtClean="0"/>
              <a:t> del </a:t>
            </a:r>
            <a:r>
              <a:rPr lang="es-ES" sz="2000" dirty="0" smtClean="0"/>
              <a:t>contenido</a:t>
            </a:r>
            <a:r>
              <a:rPr lang="en-US" sz="2000" dirty="0" smtClean="0"/>
              <a:t> de </a:t>
            </a:r>
            <a:r>
              <a:rPr lang="es-ES" sz="2000" dirty="0" smtClean="0"/>
              <a:t>las</a:t>
            </a:r>
            <a:r>
              <a:rPr lang="en-US" sz="2000" dirty="0" smtClean="0"/>
              <a:t> </a:t>
            </a:r>
          </a:p>
          <a:p>
            <a:pPr>
              <a:defRPr/>
            </a:pPr>
            <a:r>
              <a:rPr lang="en-US" sz="2000" dirty="0"/>
              <a:t> </a:t>
            </a:r>
            <a:r>
              <a:rPr lang="en-US" sz="2000" dirty="0" smtClean="0"/>
              <a:t>  </a:t>
            </a:r>
            <a:r>
              <a:rPr lang="es-ES" sz="2000" dirty="0" smtClean="0"/>
              <a:t>páginas</a:t>
            </a:r>
            <a:r>
              <a:rPr lang="en-US" sz="2000" dirty="0" smtClean="0"/>
              <a:t> web.</a:t>
            </a:r>
          </a:p>
          <a:p>
            <a:pPr marL="231775" indent="-231775">
              <a:buFont typeface="Arial" pitchFamily="34" charset="0"/>
              <a:buChar char="•"/>
              <a:defRPr/>
            </a:pPr>
            <a:r>
              <a:rPr lang="es-ES" sz="2000" dirty="0" smtClean="0"/>
              <a:t>Evaluación </a:t>
            </a:r>
            <a:r>
              <a:rPr lang="es-ES" sz="2000" dirty="0" smtClean="0"/>
              <a:t>del </a:t>
            </a:r>
            <a:r>
              <a:rPr lang="es-ES" sz="2000" dirty="0"/>
              <a:t>ranking web</a:t>
            </a:r>
            <a:endParaRPr lang="en-US" sz="2000" dirty="0"/>
          </a:p>
          <a:p>
            <a:pPr marL="231775" indent="-231775">
              <a:buFont typeface="Arial" pitchFamily="34" charset="0"/>
              <a:buChar char="•"/>
              <a:defRPr/>
            </a:pPr>
            <a:r>
              <a:rPr lang="es-ES" sz="2000" dirty="0"/>
              <a:t>Análisis del posicionamiento y generación de acciones</a:t>
            </a:r>
          </a:p>
          <a:p>
            <a:pPr marL="231775" indent="-231775">
              <a:defRPr/>
            </a:pPr>
            <a:r>
              <a:rPr lang="es-ES" sz="2000" dirty="0"/>
              <a:t>	correctivas </a:t>
            </a:r>
            <a:endParaRPr lang="en-US" sz="2000" dirty="0"/>
          </a:p>
          <a:p>
            <a:pPr>
              <a:defRPr/>
            </a:pPr>
            <a:endParaRPr lang="es-EC" dirty="0"/>
          </a:p>
          <a:p>
            <a:pPr>
              <a:defRPr/>
            </a:pPr>
            <a:endParaRPr lang="es-EC" dirty="0"/>
          </a:p>
        </p:txBody>
      </p:sp>
    </p:spTree>
    <p:extLst>
      <p:ext uri="{BB962C8B-B14F-4D97-AF65-F5344CB8AC3E}">
        <p14:creationId xmlns:p14="http://schemas.microsoft.com/office/powerpoint/2010/main" val="934885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091464024"/>
              </p:ext>
            </p:extLst>
          </p:nvPr>
        </p:nvGraphicFramePr>
        <p:xfrm>
          <a:off x="1475656" y="1196752"/>
          <a:ext cx="6312024" cy="4679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a:spLocks noChangeArrowheads="1"/>
          </p:cNvSpPr>
          <p:nvPr/>
        </p:nvSpPr>
        <p:spPr bwMode="auto">
          <a:xfrm>
            <a:off x="6350004" y="653845"/>
            <a:ext cx="2698750" cy="40005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del Alcance</a:t>
            </a:r>
          </a:p>
        </p:txBody>
      </p:sp>
      <p:sp>
        <p:nvSpPr>
          <p:cNvPr id="7"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Tree>
    <p:extLst>
      <p:ext uri="{BB962C8B-B14F-4D97-AF65-F5344CB8AC3E}">
        <p14:creationId xmlns:p14="http://schemas.microsoft.com/office/powerpoint/2010/main" val="18925253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62467" name="Rectangle 3"/>
          <p:cNvSpPr>
            <a:spLocks noChangeArrowheads="1"/>
          </p:cNvSpPr>
          <p:nvPr/>
        </p:nvSpPr>
        <p:spPr bwMode="auto">
          <a:xfrm>
            <a:off x="3500430" y="2285992"/>
            <a:ext cx="4429156" cy="400050"/>
          </a:xfrm>
          <a:prstGeom prst="rect">
            <a:avLst/>
          </a:prstGeom>
          <a:solidFill>
            <a:srgbClr val="FFC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del Alcance</a:t>
            </a:r>
          </a:p>
        </p:txBody>
      </p:sp>
      <p:sp>
        <p:nvSpPr>
          <p:cNvPr id="7" name="Rectangle 3"/>
          <p:cNvSpPr>
            <a:spLocks noChangeArrowheads="1"/>
          </p:cNvSpPr>
          <p:nvPr/>
        </p:nvSpPr>
        <p:spPr bwMode="auto">
          <a:xfrm>
            <a:off x="1214414" y="1857364"/>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6" name="Rectangle 3"/>
          <p:cNvSpPr>
            <a:spLocks noChangeArrowheads="1"/>
          </p:cNvSpPr>
          <p:nvPr/>
        </p:nvSpPr>
        <p:spPr bwMode="auto">
          <a:xfrm>
            <a:off x="3500431" y="2714620"/>
            <a:ext cx="4429156" cy="400110"/>
          </a:xfrm>
          <a:prstGeom prst="rect">
            <a:avLst/>
          </a:prstGeom>
          <a:solidFill>
            <a:srgbClr val="FF0000"/>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Adquisiciones</a:t>
            </a:r>
            <a:endParaRPr lang="es-EC" sz="2000" b="1" dirty="0">
              <a:solidFill>
                <a:schemeClr val="bg1"/>
              </a:solidFill>
              <a:latin typeface="Tahoma" pitchFamily="34" charset="0"/>
            </a:endParaRPr>
          </a:p>
        </p:txBody>
      </p:sp>
      <p:sp>
        <p:nvSpPr>
          <p:cNvPr id="9" name="Rectangle 3"/>
          <p:cNvSpPr>
            <a:spLocks noChangeArrowheads="1"/>
          </p:cNvSpPr>
          <p:nvPr/>
        </p:nvSpPr>
        <p:spPr bwMode="auto">
          <a:xfrm>
            <a:off x="3500431" y="3143248"/>
            <a:ext cx="4429156" cy="400110"/>
          </a:xfrm>
          <a:prstGeom prst="rect">
            <a:avLst/>
          </a:prstGeom>
          <a:solidFill>
            <a:srgbClr val="FFC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Costos (Presupuesto)</a:t>
            </a:r>
            <a:endParaRPr lang="es-EC" sz="2000" b="1" dirty="0">
              <a:solidFill>
                <a:schemeClr val="bg1"/>
              </a:solidFill>
              <a:latin typeface="Tahoma" pitchFamily="34" charset="0"/>
            </a:endParaRPr>
          </a:p>
        </p:txBody>
      </p:sp>
      <p:sp>
        <p:nvSpPr>
          <p:cNvPr id="10" name="Rectangle 3"/>
          <p:cNvSpPr>
            <a:spLocks noChangeArrowheads="1"/>
          </p:cNvSpPr>
          <p:nvPr/>
        </p:nvSpPr>
        <p:spPr bwMode="auto">
          <a:xfrm>
            <a:off x="3500430" y="3571876"/>
            <a:ext cx="4429156" cy="400110"/>
          </a:xfrm>
          <a:prstGeom prst="rect">
            <a:avLst/>
          </a:prstGeom>
          <a:solidFill>
            <a:srgbClr val="FFC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del </a:t>
            </a:r>
            <a:r>
              <a:rPr lang="es-EC" sz="2000" b="1" dirty="0" smtClean="0">
                <a:solidFill>
                  <a:schemeClr val="bg1"/>
                </a:solidFill>
                <a:latin typeface="Tahoma" pitchFamily="34" charset="0"/>
              </a:rPr>
              <a:t>Tiempo</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3582247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90116" name="Text Box 4"/>
          <p:cNvSpPr txBox="1">
            <a:spLocks noChangeArrowheads="1"/>
          </p:cNvSpPr>
          <p:nvPr/>
        </p:nvSpPr>
        <p:spPr bwMode="auto">
          <a:xfrm>
            <a:off x="857250" y="1744682"/>
            <a:ext cx="7643813" cy="358775"/>
          </a:xfrm>
          <a:prstGeom prst="rect">
            <a:avLst/>
          </a:prstGeom>
          <a:solidFill>
            <a:schemeClr val="accent2"/>
          </a:solidFill>
          <a:ln w="12700">
            <a:solidFill>
              <a:schemeClr val="tx1"/>
            </a:solidFill>
            <a:miter lim="800000"/>
            <a:headEnd/>
            <a:tailEnd/>
          </a:ln>
        </p:spPr>
        <p:txBody>
          <a:bodyPr wrap="none"/>
          <a:lstStyle/>
          <a:p>
            <a:pPr algn="ctr"/>
            <a:r>
              <a:rPr lang="es-EC" b="1" dirty="0">
                <a:solidFill>
                  <a:schemeClr val="bg1"/>
                </a:solidFill>
              </a:rPr>
              <a:t>PLAN DE CONTRATACION EXTERNA</a:t>
            </a:r>
          </a:p>
        </p:txBody>
      </p:sp>
      <p:sp>
        <p:nvSpPr>
          <p:cNvPr id="7" name="Text Box 11"/>
          <p:cNvSpPr txBox="1">
            <a:spLocks noChangeArrowheads="1"/>
          </p:cNvSpPr>
          <p:nvPr/>
        </p:nvSpPr>
        <p:spPr bwMode="auto">
          <a:xfrm>
            <a:off x="857250" y="2173307"/>
            <a:ext cx="7643813" cy="3693319"/>
          </a:xfrm>
          <a:prstGeom prst="rect">
            <a:avLst/>
          </a:prstGeom>
          <a:noFill/>
          <a:ln w="12700">
            <a:noFill/>
            <a:miter lim="800000"/>
            <a:headEnd/>
            <a:tailEnd/>
          </a:ln>
        </p:spPr>
        <p:txBody>
          <a:bodyPr>
            <a:spAutoFit/>
          </a:bodyPr>
          <a:lstStyle/>
          <a:p>
            <a:pPr>
              <a:defRPr/>
            </a:pPr>
            <a:endParaRPr lang="es-ES" sz="2000" u="sng" dirty="0"/>
          </a:p>
          <a:p>
            <a:pPr marL="231775" indent="-231775">
              <a:buFont typeface="Arial" pitchFamily="34" charset="0"/>
              <a:buChar char="•"/>
              <a:defRPr/>
            </a:pPr>
            <a:r>
              <a:rPr lang="es-ES" sz="2000" dirty="0"/>
              <a:t>Capacitación </a:t>
            </a:r>
            <a:endParaRPr lang="en-US" sz="2000" dirty="0"/>
          </a:p>
          <a:p>
            <a:pPr marL="231775" indent="-231775">
              <a:buFont typeface="Arial" pitchFamily="34" charset="0"/>
              <a:buChar char="•"/>
              <a:defRPr/>
            </a:pPr>
            <a:r>
              <a:rPr lang="es-ES" sz="2000" dirty="0" smtClean="0"/>
              <a:t>Instalación y </a:t>
            </a:r>
            <a:r>
              <a:rPr lang="es-ES" sz="2000" dirty="0" err="1" smtClean="0"/>
              <a:t>configuraciòn</a:t>
            </a:r>
            <a:r>
              <a:rPr lang="es-ES" sz="2000" dirty="0" smtClean="0"/>
              <a:t> </a:t>
            </a:r>
            <a:endParaRPr lang="en-US" sz="2000" dirty="0"/>
          </a:p>
          <a:p>
            <a:pPr marL="231775" indent="-231775">
              <a:buFont typeface="Arial" pitchFamily="34" charset="0"/>
              <a:buChar char="•"/>
              <a:defRPr/>
            </a:pPr>
            <a:r>
              <a:rPr lang="es-ES" sz="2000" dirty="0"/>
              <a:t>Desarrollo de </a:t>
            </a:r>
            <a:r>
              <a:rPr lang="es-ES" sz="2000" dirty="0" smtClean="0"/>
              <a:t>las páginas </a:t>
            </a:r>
            <a:r>
              <a:rPr lang="es-ES" sz="2000" dirty="0"/>
              <a:t>web </a:t>
            </a:r>
            <a:r>
              <a:rPr lang="es-ES" sz="2000" dirty="0" smtClean="0"/>
              <a:t>de las unidades</a:t>
            </a:r>
            <a:endParaRPr lang="en-US" sz="2000" dirty="0"/>
          </a:p>
          <a:p>
            <a:pPr marL="231775" indent="-231775">
              <a:buFont typeface="Arial" pitchFamily="34" charset="0"/>
              <a:buChar char="•"/>
              <a:defRPr/>
            </a:pPr>
            <a:r>
              <a:rPr lang="es-ES" sz="2000" dirty="0"/>
              <a:t>Desarrollo </a:t>
            </a:r>
            <a:r>
              <a:rPr lang="es-ES" sz="2000" dirty="0" smtClean="0"/>
              <a:t>del portal web institucional de conocimiento.</a:t>
            </a:r>
            <a:endParaRPr lang="en-US" sz="2000" dirty="0"/>
          </a:p>
          <a:p>
            <a:pPr marL="231775" indent="-231775">
              <a:buFont typeface="Arial" pitchFamily="34" charset="0"/>
              <a:buChar char="•"/>
              <a:defRPr/>
            </a:pPr>
            <a:r>
              <a:rPr lang="es-ES" sz="2000" dirty="0"/>
              <a:t>Revisión y rediseño del repositorio digital</a:t>
            </a:r>
            <a:endParaRPr lang="en-US" sz="2000" dirty="0"/>
          </a:p>
          <a:p>
            <a:pPr marL="231775" indent="-231775">
              <a:buFont typeface="Arial" pitchFamily="34" charset="0"/>
              <a:buChar char="•"/>
              <a:defRPr/>
            </a:pPr>
            <a:r>
              <a:rPr lang="es-ES" sz="2000" dirty="0"/>
              <a:t>Evaluación y seguimiento</a:t>
            </a:r>
            <a:endParaRPr lang="en-US" sz="2000" dirty="0"/>
          </a:p>
          <a:p>
            <a:pPr>
              <a:defRPr/>
            </a:pPr>
            <a:endParaRPr lang="en-US" sz="2000" dirty="0"/>
          </a:p>
          <a:p>
            <a:pPr>
              <a:defRPr/>
            </a:pPr>
            <a:endParaRPr lang="en-US" sz="2000" dirty="0"/>
          </a:p>
          <a:p>
            <a:pPr>
              <a:defRPr/>
            </a:pPr>
            <a:r>
              <a:rPr lang="es-ES" dirty="0"/>
              <a:t>El </a:t>
            </a:r>
            <a:r>
              <a:rPr lang="es-ES" dirty="0" smtClean="0"/>
              <a:t>proceso </a:t>
            </a:r>
            <a:r>
              <a:rPr lang="es-ES" dirty="0"/>
              <a:t>de contratación se realizará aplicando todas las normas comunes a los procesos de contratación pública expresadas en la Ley Orgánica del Sistema Nacional de Compras Públicas y su Reglamento</a:t>
            </a:r>
            <a:endParaRPr lang="en-US" dirty="0"/>
          </a:p>
        </p:txBody>
      </p:sp>
      <p:sp>
        <p:nvSpPr>
          <p:cNvPr id="6"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8" name="Rectangle 3"/>
          <p:cNvSpPr>
            <a:spLocks noChangeArrowheads="1"/>
          </p:cNvSpPr>
          <p:nvPr/>
        </p:nvSpPr>
        <p:spPr bwMode="auto">
          <a:xfrm>
            <a:off x="4643438" y="1285860"/>
            <a:ext cx="3833101" cy="40011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Adquisiciones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1689180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p:cNvSpPr>
            <a:spLocks/>
          </p:cNvSpPr>
          <p:nvPr/>
        </p:nvSpPr>
        <p:spPr bwMode="auto">
          <a:xfrm>
            <a:off x="1000125" y="857250"/>
            <a:ext cx="6840538" cy="1928808"/>
          </a:xfrm>
          <a:prstGeom prst="rect">
            <a:avLst/>
          </a:prstGeom>
          <a:solidFill>
            <a:srgbClr val="FFFFCC"/>
          </a:solidFill>
          <a:ln w="9525">
            <a:noFill/>
            <a:miter lim="800000"/>
            <a:headEnd/>
            <a:tailEnd/>
          </a:ln>
        </p:spPr>
        <p:txBody>
          <a:bodyPr/>
          <a:lstStyle/>
          <a:p>
            <a:pPr algn="ctr">
              <a:spcBef>
                <a:spcPct val="20000"/>
              </a:spcBef>
            </a:pPr>
            <a:r>
              <a:rPr lang="en-US" b="1" u="sng" dirty="0" smtClean="0">
                <a:solidFill>
                  <a:srgbClr val="002060"/>
                </a:solidFill>
              </a:rPr>
              <a:t>UNA NECESIDAD DE LA INSTITUCION:</a:t>
            </a:r>
          </a:p>
          <a:p>
            <a:pPr algn="just">
              <a:spcBef>
                <a:spcPct val="20000"/>
              </a:spcBef>
            </a:pPr>
            <a:endParaRPr lang="es-ES" b="1" dirty="0" smtClean="0">
              <a:solidFill>
                <a:srgbClr val="002060"/>
              </a:solidFill>
            </a:endParaRPr>
          </a:p>
          <a:p>
            <a:pPr algn="just">
              <a:spcBef>
                <a:spcPct val="20000"/>
              </a:spcBef>
            </a:pPr>
            <a:r>
              <a:rPr lang="es-ES" b="1" dirty="0" smtClean="0">
                <a:solidFill>
                  <a:srgbClr val="002060"/>
                </a:solidFill>
              </a:rPr>
              <a:t>“</a:t>
            </a:r>
            <a:r>
              <a:rPr lang="es-ES" b="1" dirty="0">
                <a:solidFill>
                  <a:srgbClr val="002060"/>
                </a:solidFill>
              </a:rPr>
              <a:t>APLICACION DE LA GUIA DEL PMBOK</a:t>
            </a:r>
            <a:r>
              <a:rPr lang="es-ES" b="1" baseline="30000" dirty="0">
                <a:solidFill>
                  <a:srgbClr val="002060"/>
                </a:solidFill>
              </a:rPr>
              <a:t>®</a:t>
            </a:r>
            <a:r>
              <a:rPr lang="es-ES" b="1" dirty="0">
                <a:solidFill>
                  <a:srgbClr val="002060"/>
                </a:solidFill>
              </a:rPr>
              <a:t> EN EL PROCESO DE PLANIFICACION DEL PROYECTO PARA EL DISEÑO DE UNA RED DE CONOCIMIENTO COLABORATIVA Y AUTO REGULADA, PARA LA ESPE”</a:t>
            </a:r>
            <a:endParaRPr lang="es-ES" b="1" dirty="0">
              <a:solidFill>
                <a:srgbClr val="002060"/>
              </a:solidFill>
              <a:latin typeface="Tahoma" pitchFamily="34" charset="0"/>
            </a:endParaRPr>
          </a:p>
        </p:txBody>
      </p:sp>
      <p:sp>
        <p:nvSpPr>
          <p:cNvPr id="9219" name="Rectangle 3"/>
          <p:cNvSpPr>
            <a:spLocks noChangeArrowheads="1"/>
          </p:cNvSpPr>
          <p:nvPr/>
        </p:nvSpPr>
        <p:spPr bwMode="auto">
          <a:xfrm>
            <a:off x="354013" y="188913"/>
            <a:ext cx="34321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IDEA DEL PROYECTO</a:t>
            </a:r>
          </a:p>
        </p:txBody>
      </p:sp>
      <p:sp>
        <p:nvSpPr>
          <p:cNvPr id="9220" name="2 Marcador de contenido"/>
          <p:cNvSpPr>
            <a:spLocks/>
          </p:cNvSpPr>
          <p:nvPr/>
        </p:nvSpPr>
        <p:spPr bwMode="auto">
          <a:xfrm>
            <a:off x="1500183" y="3357563"/>
            <a:ext cx="2428875" cy="785812"/>
          </a:xfrm>
          <a:prstGeom prst="rect">
            <a:avLst/>
          </a:prstGeom>
          <a:solidFill>
            <a:srgbClr val="66FFFF"/>
          </a:solidFill>
          <a:ln w="9525">
            <a:noFill/>
            <a:miter lim="800000"/>
            <a:headEnd/>
            <a:tailEnd/>
          </a:ln>
        </p:spPr>
        <p:txBody>
          <a:bodyPr/>
          <a:lstStyle/>
          <a:p>
            <a:pPr algn="ctr">
              <a:spcBef>
                <a:spcPct val="20000"/>
              </a:spcBef>
            </a:pPr>
            <a:r>
              <a:rPr lang="es-ES" b="1" u="sng" dirty="0">
                <a:solidFill>
                  <a:srgbClr val="002060"/>
                </a:solidFill>
                <a:latin typeface="Tahoma" pitchFamily="34" charset="0"/>
              </a:rPr>
              <a:t>Tesis de </a:t>
            </a:r>
            <a:r>
              <a:rPr lang="es-ES" b="1" u="sng" dirty="0" smtClean="0">
                <a:solidFill>
                  <a:srgbClr val="002060"/>
                </a:solidFill>
                <a:latin typeface="Tahoma" pitchFamily="34" charset="0"/>
              </a:rPr>
              <a:t>Grado</a:t>
            </a:r>
          </a:p>
          <a:p>
            <a:pPr algn="ctr">
              <a:spcBef>
                <a:spcPct val="20000"/>
              </a:spcBef>
            </a:pPr>
            <a:r>
              <a:rPr lang="en-US" dirty="0" smtClean="0">
                <a:solidFill>
                  <a:srgbClr val="002060"/>
                </a:solidFill>
                <a:latin typeface="Tahoma" pitchFamily="34" charset="0"/>
              </a:rPr>
              <a:t>(</a:t>
            </a:r>
            <a:r>
              <a:rPr lang="es-ES" dirty="0" smtClean="0">
                <a:solidFill>
                  <a:srgbClr val="002060"/>
                </a:solidFill>
                <a:latin typeface="Tahoma" pitchFamily="34" charset="0"/>
              </a:rPr>
              <a:t>Trabajo</a:t>
            </a:r>
            <a:r>
              <a:rPr lang="en-US" dirty="0" smtClean="0">
                <a:solidFill>
                  <a:srgbClr val="002060"/>
                </a:solidFill>
                <a:latin typeface="Tahoma" pitchFamily="34" charset="0"/>
              </a:rPr>
              <a:t>)</a:t>
            </a:r>
            <a:endParaRPr lang="es-ES" dirty="0">
              <a:solidFill>
                <a:srgbClr val="002060"/>
              </a:solidFill>
            </a:endParaRPr>
          </a:p>
        </p:txBody>
      </p:sp>
      <p:sp>
        <p:nvSpPr>
          <p:cNvPr id="9221" name="2 Marcador de contenido"/>
          <p:cNvSpPr>
            <a:spLocks/>
          </p:cNvSpPr>
          <p:nvPr/>
        </p:nvSpPr>
        <p:spPr bwMode="auto">
          <a:xfrm>
            <a:off x="4643455" y="3357563"/>
            <a:ext cx="2428875" cy="785812"/>
          </a:xfrm>
          <a:prstGeom prst="rect">
            <a:avLst/>
          </a:prstGeom>
          <a:solidFill>
            <a:srgbClr val="FFFF00"/>
          </a:solidFill>
          <a:ln w="9525">
            <a:noFill/>
            <a:miter lim="800000"/>
            <a:headEnd/>
            <a:tailEnd/>
          </a:ln>
        </p:spPr>
        <p:txBody>
          <a:bodyPr/>
          <a:lstStyle/>
          <a:p>
            <a:pPr algn="ctr">
              <a:spcBef>
                <a:spcPct val="20000"/>
              </a:spcBef>
            </a:pPr>
            <a:r>
              <a:rPr lang="es-ES" b="1" u="sng" dirty="0" smtClean="0">
                <a:solidFill>
                  <a:srgbClr val="002060"/>
                </a:solidFill>
                <a:latin typeface="Tahoma" pitchFamily="34" charset="0"/>
              </a:rPr>
              <a:t>Ejemplo</a:t>
            </a:r>
          </a:p>
          <a:p>
            <a:pPr algn="ctr">
              <a:spcBef>
                <a:spcPct val="20000"/>
              </a:spcBef>
            </a:pPr>
            <a:r>
              <a:rPr lang="es-ES" dirty="0" smtClean="0">
                <a:solidFill>
                  <a:srgbClr val="002060"/>
                </a:solidFill>
                <a:latin typeface="Tahoma" pitchFamily="34" charset="0"/>
              </a:rPr>
              <a:t>(Proyecto) </a:t>
            </a:r>
            <a:endParaRPr lang="es-ES" dirty="0">
              <a:solidFill>
                <a:srgbClr val="002060"/>
              </a:solidFill>
            </a:endParaRPr>
          </a:p>
        </p:txBody>
      </p:sp>
      <p:sp>
        <p:nvSpPr>
          <p:cNvPr id="9223" name="2 Marcador de contenido"/>
          <p:cNvSpPr>
            <a:spLocks/>
          </p:cNvSpPr>
          <p:nvPr/>
        </p:nvSpPr>
        <p:spPr bwMode="auto">
          <a:xfrm>
            <a:off x="1500183" y="4214812"/>
            <a:ext cx="2428875" cy="1143013"/>
          </a:xfrm>
          <a:prstGeom prst="rect">
            <a:avLst/>
          </a:prstGeom>
          <a:solidFill>
            <a:srgbClr val="CCFFFF"/>
          </a:solidFill>
          <a:ln w="9525">
            <a:noFill/>
            <a:miter lim="800000"/>
            <a:headEnd/>
            <a:tailEnd/>
          </a:ln>
        </p:spPr>
        <p:txBody>
          <a:bodyPr/>
          <a:lstStyle/>
          <a:p>
            <a:pPr>
              <a:spcBef>
                <a:spcPct val="20000"/>
              </a:spcBef>
            </a:pPr>
            <a:r>
              <a:rPr lang="es-ES" dirty="0" smtClean="0">
                <a:solidFill>
                  <a:srgbClr val="002060"/>
                </a:solidFill>
                <a:latin typeface="Tahoma" pitchFamily="34" charset="0"/>
              </a:rPr>
              <a:t>Aplicación de la guía del PMBOK</a:t>
            </a:r>
            <a:r>
              <a:rPr lang="es-ES" baseline="30000" dirty="0" smtClean="0"/>
              <a:t>®</a:t>
            </a:r>
            <a:r>
              <a:rPr lang="es-ES" dirty="0" smtClean="0">
                <a:solidFill>
                  <a:srgbClr val="002060"/>
                </a:solidFill>
                <a:latin typeface="Tahoma" pitchFamily="34" charset="0"/>
              </a:rPr>
              <a:t> y su impacto</a:t>
            </a:r>
            <a:endParaRPr lang="es-ES" dirty="0">
              <a:solidFill>
                <a:srgbClr val="002060"/>
              </a:solidFill>
            </a:endParaRPr>
          </a:p>
        </p:txBody>
      </p:sp>
      <p:sp>
        <p:nvSpPr>
          <p:cNvPr id="9224" name="2 Marcador de contenido"/>
          <p:cNvSpPr>
            <a:spLocks/>
          </p:cNvSpPr>
          <p:nvPr/>
        </p:nvSpPr>
        <p:spPr bwMode="auto">
          <a:xfrm>
            <a:off x="4643455" y="4214813"/>
            <a:ext cx="2428875" cy="1143000"/>
          </a:xfrm>
          <a:prstGeom prst="rect">
            <a:avLst/>
          </a:prstGeom>
          <a:solidFill>
            <a:srgbClr val="FFFF99"/>
          </a:solidFill>
          <a:ln w="9525">
            <a:noFill/>
            <a:miter lim="800000"/>
            <a:headEnd/>
            <a:tailEnd/>
          </a:ln>
        </p:spPr>
        <p:txBody>
          <a:bodyPr/>
          <a:lstStyle/>
          <a:p>
            <a:pPr>
              <a:spcBef>
                <a:spcPct val="20000"/>
              </a:spcBef>
            </a:pPr>
            <a:r>
              <a:rPr lang="es-ES" dirty="0">
                <a:solidFill>
                  <a:srgbClr val="002060"/>
                </a:solidFill>
                <a:latin typeface="Tahoma" pitchFamily="34" charset="0"/>
              </a:rPr>
              <a:t>Diseño de la Red de conocimiento colaborativa y auto regulada</a:t>
            </a:r>
            <a:endParaRPr lang="es-ES" dirty="0">
              <a:solidFill>
                <a:srgbClr val="002060"/>
              </a:solidFill>
            </a:endParaRPr>
          </a:p>
        </p:txBody>
      </p:sp>
      <p:sp>
        <p:nvSpPr>
          <p:cNvPr id="9226" name="2 Marcador de contenido"/>
          <p:cNvSpPr>
            <a:spLocks/>
          </p:cNvSpPr>
          <p:nvPr/>
        </p:nvSpPr>
        <p:spPr bwMode="auto">
          <a:xfrm>
            <a:off x="4643438" y="5429250"/>
            <a:ext cx="2428892" cy="357188"/>
          </a:xfrm>
          <a:prstGeom prst="rect">
            <a:avLst/>
          </a:prstGeom>
          <a:solidFill>
            <a:srgbClr val="FF0000"/>
          </a:solidFill>
          <a:ln w="9525">
            <a:noFill/>
            <a:miter lim="800000"/>
            <a:headEnd/>
            <a:tailEnd/>
          </a:ln>
        </p:spPr>
        <p:txBody>
          <a:bodyPr/>
          <a:lstStyle/>
          <a:p>
            <a:pPr algn="ctr">
              <a:spcBef>
                <a:spcPct val="20000"/>
              </a:spcBef>
            </a:pPr>
            <a:r>
              <a:rPr lang="es-ES" b="1" dirty="0">
                <a:solidFill>
                  <a:schemeClr val="bg1"/>
                </a:solidFill>
                <a:latin typeface="Tahoma" pitchFamily="34" charset="0"/>
              </a:rPr>
              <a:t>Mejorar el </a:t>
            </a:r>
            <a:r>
              <a:rPr lang="es-ES" b="1" dirty="0" smtClean="0">
                <a:solidFill>
                  <a:schemeClr val="bg1"/>
                </a:solidFill>
                <a:latin typeface="Tahoma" pitchFamily="34" charset="0"/>
              </a:rPr>
              <a:t>ranking</a:t>
            </a:r>
            <a:endParaRPr lang="es-ES" b="1" dirty="0">
              <a:solidFill>
                <a:schemeClr val="bg1"/>
              </a:solidFill>
              <a:latin typeface="Tahoma" pitchFamily="34" charset="0"/>
            </a:endParaRPr>
          </a:p>
        </p:txBody>
      </p:sp>
      <p:sp>
        <p:nvSpPr>
          <p:cNvPr id="13" name="12 Flecha abajo"/>
          <p:cNvSpPr/>
          <p:nvPr/>
        </p:nvSpPr>
        <p:spPr>
          <a:xfrm>
            <a:off x="2500308" y="2786058"/>
            <a:ext cx="484188" cy="54928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9230" name="2 Marcador de contenido"/>
          <p:cNvSpPr>
            <a:spLocks/>
          </p:cNvSpPr>
          <p:nvPr/>
        </p:nvSpPr>
        <p:spPr bwMode="auto">
          <a:xfrm>
            <a:off x="1500166" y="5429250"/>
            <a:ext cx="2428892" cy="357188"/>
          </a:xfrm>
          <a:prstGeom prst="rect">
            <a:avLst/>
          </a:prstGeom>
          <a:solidFill>
            <a:srgbClr val="FF0000"/>
          </a:solidFill>
          <a:ln w="9525">
            <a:noFill/>
            <a:miter lim="800000"/>
            <a:headEnd/>
            <a:tailEnd/>
          </a:ln>
        </p:spPr>
        <p:txBody>
          <a:bodyPr/>
          <a:lstStyle/>
          <a:p>
            <a:pPr algn="ctr">
              <a:spcBef>
                <a:spcPct val="20000"/>
              </a:spcBef>
            </a:pPr>
            <a:r>
              <a:rPr lang="es-ES" b="1" dirty="0">
                <a:solidFill>
                  <a:schemeClr val="bg1"/>
                </a:solidFill>
                <a:latin typeface="Tahoma" pitchFamily="34" charset="0"/>
              </a:rPr>
              <a:t>Cultura Proyectos</a:t>
            </a:r>
          </a:p>
        </p:txBody>
      </p:sp>
      <p:sp>
        <p:nvSpPr>
          <p:cNvPr id="15" name="14 Flecha derecha"/>
          <p:cNvSpPr/>
          <p:nvPr/>
        </p:nvSpPr>
        <p:spPr>
          <a:xfrm>
            <a:off x="3786182" y="4516004"/>
            <a:ext cx="835532"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bajo"/>
          <p:cNvSpPr/>
          <p:nvPr/>
        </p:nvSpPr>
        <p:spPr>
          <a:xfrm>
            <a:off x="5516572" y="2786058"/>
            <a:ext cx="484188" cy="54928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91140" name="Text Box 4"/>
          <p:cNvSpPr txBox="1">
            <a:spLocks noChangeArrowheads="1"/>
          </p:cNvSpPr>
          <p:nvPr/>
        </p:nvSpPr>
        <p:spPr bwMode="auto">
          <a:xfrm>
            <a:off x="857250" y="1744682"/>
            <a:ext cx="7643813" cy="358775"/>
          </a:xfrm>
          <a:prstGeom prst="rect">
            <a:avLst/>
          </a:prstGeom>
          <a:solidFill>
            <a:schemeClr val="accent2"/>
          </a:solidFill>
          <a:ln w="12700">
            <a:solidFill>
              <a:schemeClr val="tx1"/>
            </a:solidFill>
            <a:miter lim="800000"/>
            <a:headEnd/>
            <a:tailEnd/>
          </a:ln>
        </p:spPr>
        <p:txBody>
          <a:bodyPr wrap="none"/>
          <a:lstStyle/>
          <a:p>
            <a:pPr algn="ctr"/>
            <a:r>
              <a:rPr lang="es-EC" b="1" dirty="0">
                <a:solidFill>
                  <a:schemeClr val="bg1"/>
                </a:solidFill>
              </a:rPr>
              <a:t>PROCESO DE EVALUACION</a:t>
            </a:r>
          </a:p>
        </p:txBody>
      </p:sp>
      <p:sp>
        <p:nvSpPr>
          <p:cNvPr id="91141" name="Text Box 11"/>
          <p:cNvSpPr txBox="1">
            <a:spLocks noChangeArrowheads="1"/>
          </p:cNvSpPr>
          <p:nvPr/>
        </p:nvSpPr>
        <p:spPr bwMode="auto">
          <a:xfrm>
            <a:off x="857250" y="2173307"/>
            <a:ext cx="7643813" cy="3662541"/>
          </a:xfrm>
          <a:prstGeom prst="rect">
            <a:avLst/>
          </a:prstGeom>
          <a:noFill/>
          <a:ln w="12700">
            <a:noFill/>
            <a:miter lim="800000"/>
            <a:headEnd/>
            <a:tailEnd/>
          </a:ln>
        </p:spPr>
        <p:txBody>
          <a:bodyPr>
            <a:spAutoFit/>
          </a:bodyPr>
          <a:lstStyle/>
          <a:p>
            <a:r>
              <a:rPr lang="es-ES_tradnl" sz="2000" dirty="0" smtClean="0"/>
              <a:t>Para </a:t>
            </a:r>
            <a:r>
              <a:rPr lang="es-ES_tradnl" sz="2000" dirty="0"/>
              <a:t>el proceso de evaluación, se nombrará la comisión técnica de calificación de las ofertas y esta podrá crear subcomisiones de apoyo de acuerdo con la ley.</a:t>
            </a:r>
            <a:endParaRPr lang="en-US" sz="2000" dirty="0"/>
          </a:p>
          <a:p>
            <a:endParaRPr lang="es-ES_tradnl" sz="2000" dirty="0"/>
          </a:p>
          <a:p>
            <a:r>
              <a:rPr lang="es-ES_tradnl" sz="2000" dirty="0"/>
              <a:t>El procedimiento para contratación mediante concurso público o subasta inversa electrónica esta explicado en el Reglamento a la Ley de Contratación Pública:</a:t>
            </a:r>
            <a:endParaRPr lang="en-US" sz="2000" dirty="0"/>
          </a:p>
          <a:p>
            <a:r>
              <a:rPr lang="es-ES_tradnl" sz="2000" dirty="0"/>
              <a:t> </a:t>
            </a:r>
            <a:endParaRPr lang="en-US" sz="2000" dirty="0"/>
          </a:p>
          <a:p>
            <a:r>
              <a:rPr lang="es-ES_tradnl" dirty="0"/>
              <a:t>Artículo 41	Precalificación</a:t>
            </a:r>
            <a:endParaRPr lang="en-US" dirty="0"/>
          </a:p>
          <a:p>
            <a:r>
              <a:rPr lang="es-ES_tradnl" dirty="0"/>
              <a:t>Artículo 45	Calificación de participantes y oferta económica inicial</a:t>
            </a:r>
            <a:endParaRPr lang="en-US" dirty="0"/>
          </a:p>
          <a:p>
            <a:r>
              <a:rPr lang="es-ES_tradnl" dirty="0"/>
              <a:t>Artículo 46	Puja</a:t>
            </a:r>
            <a:endParaRPr lang="en-US" dirty="0"/>
          </a:p>
          <a:p>
            <a:r>
              <a:rPr lang="es-ES_tradnl" dirty="0"/>
              <a:t>Artículo 47	Adjudicación</a:t>
            </a:r>
            <a:endParaRPr lang="en-US" dirty="0"/>
          </a:p>
        </p:txBody>
      </p:sp>
      <p:sp>
        <p:nvSpPr>
          <p:cNvPr id="6"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7" name="Rectangle 3"/>
          <p:cNvSpPr>
            <a:spLocks noChangeArrowheads="1"/>
          </p:cNvSpPr>
          <p:nvPr/>
        </p:nvSpPr>
        <p:spPr bwMode="auto">
          <a:xfrm>
            <a:off x="4643438" y="1285860"/>
            <a:ext cx="3833101" cy="40011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Adquisiciones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41347221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92164" name="Text Box 4"/>
          <p:cNvSpPr txBox="1">
            <a:spLocks noChangeArrowheads="1"/>
          </p:cNvSpPr>
          <p:nvPr/>
        </p:nvSpPr>
        <p:spPr bwMode="auto">
          <a:xfrm>
            <a:off x="857250" y="1724045"/>
            <a:ext cx="7643813" cy="358775"/>
          </a:xfrm>
          <a:prstGeom prst="rect">
            <a:avLst/>
          </a:prstGeom>
          <a:solidFill>
            <a:schemeClr val="accent2"/>
          </a:solidFill>
          <a:ln w="12700">
            <a:solidFill>
              <a:schemeClr val="tx1"/>
            </a:solidFill>
            <a:miter lim="800000"/>
            <a:headEnd/>
            <a:tailEnd/>
          </a:ln>
        </p:spPr>
        <p:txBody>
          <a:bodyPr wrap="none"/>
          <a:lstStyle/>
          <a:p>
            <a:pPr algn="ctr"/>
            <a:r>
              <a:rPr lang="es-EC" b="1" dirty="0">
                <a:solidFill>
                  <a:schemeClr val="bg1"/>
                </a:solidFill>
              </a:rPr>
              <a:t>CRITERIOS DE EVALUACION DE LAS OFERTAS</a:t>
            </a:r>
          </a:p>
        </p:txBody>
      </p:sp>
      <p:sp>
        <p:nvSpPr>
          <p:cNvPr id="7" name="Text Box 11"/>
          <p:cNvSpPr txBox="1">
            <a:spLocks noChangeArrowheads="1"/>
          </p:cNvSpPr>
          <p:nvPr/>
        </p:nvSpPr>
        <p:spPr bwMode="auto">
          <a:xfrm>
            <a:off x="857250" y="2152670"/>
            <a:ext cx="7643813" cy="3477875"/>
          </a:xfrm>
          <a:prstGeom prst="rect">
            <a:avLst/>
          </a:prstGeom>
          <a:noFill/>
          <a:ln w="12700">
            <a:noFill/>
            <a:miter lim="800000"/>
            <a:headEnd/>
            <a:tailEnd/>
          </a:ln>
        </p:spPr>
        <p:txBody>
          <a:bodyPr>
            <a:spAutoFit/>
          </a:bodyPr>
          <a:lstStyle/>
          <a:p>
            <a:pPr marL="231775" indent="-231775">
              <a:buFont typeface="Arial" pitchFamily="34" charset="0"/>
              <a:buChar char="•"/>
              <a:defRPr/>
            </a:pPr>
            <a:r>
              <a:rPr lang="es-ES" sz="2000" dirty="0" smtClean="0"/>
              <a:t>Cumplimiento </a:t>
            </a:r>
            <a:r>
              <a:rPr lang="es-ES" sz="2000" dirty="0"/>
              <a:t>exacto del objeto y especificaciones técnicas</a:t>
            </a:r>
            <a:endParaRPr lang="en-US" sz="2000" dirty="0"/>
          </a:p>
          <a:p>
            <a:pPr marL="231775" indent="-231775">
              <a:buFont typeface="Arial" pitchFamily="34" charset="0"/>
              <a:buChar char="•"/>
              <a:defRPr/>
            </a:pPr>
            <a:r>
              <a:rPr lang="es-ES" sz="2000" dirty="0"/>
              <a:t>Costo total del contrato </a:t>
            </a:r>
            <a:endParaRPr lang="en-US" sz="2000" dirty="0"/>
          </a:p>
          <a:p>
            <a:pPr marL="231775" indent="-231775">
              <a:buFont typeface="Arial" pitchFamily="34" charset="0"/>
              <a:buChar char="•"/>
              <a:defRPr/>
            </a:pPr>
            <a:r>
              <a:rPr lang="es-ES" sz="2000" dirty="0"/>
              <a:t>Capacidad técnica </a:t>
            </a:r>
            <a:endParaRPr lang="en-US" sz="2000" dirty="0"/>
          </a:p>
          <a:p>
            <a:pPr marL="231775" indent="-231775">
              <a:buFont typeface="Arial" pitchFamily="34" charset="0"/>
              <a:buChar char="•"/>
              <a:defRPr/>
            </a:pPr>
            <a:r>
              <a:rPr lang="es-ES" sz="2000" dirty="0"/>
              <a:t>Enfoque de gestión del proyecto </a:t>
            </a:r>
            <a:endParaRPr lang="en-US" sz="2000" dirty="0"/>
          </a:p>
          <a:p>
            <a:pPr marL="231775" indent="-231775">
              <a:buFont typeface="Arial" pitchFamily="34" charset="0"/>
              <a:buChar char="•"/>
              <a:defRPr/>
            </a:pPr>
            <a:r>
              <a:rPr lang="es-ES" sz="2000" dirty="0"/>
              <a:t>Enfoque técnico </a:t>
            </a:r>
            <a:endParaRPr lang="en-US" sz="2000" dirty="0"/>
          </a:p>
          <a:p>
            <a:pPr marL="231775" indent="-231775">
              <a:buFont typeface="Arial" pitchFamily="34" charset="0"/>
              <a:buChar char="•"/>
              <a:defRPr/>
            </a:pPr>
            <a:r>
              <a:rPr lang="es-ES" sz="2000" dirty="0"/>
              <a:t>Capacidad financiera </a:t>
            </a:r>
            <a:endParaRPr lang="en-US" sz="2000" dirty="0"/>
          </a:p>
          <a:p>
            <a:pPr marL="231775" indent="-231775">
              <a:buFont typeface="Arial" pitchFamily="34" charset="0"/>
              <a:buChar char="•"/>
              <a:defRPr/>
            </a:pPr>
            <a:r>
              <a:rPr lang="es-ES" sz="2000" dirty="0"/>
              <a:t>Capacidad e interés de producción para cumplir con los posibles requisitos futuros </a:t>
            </a:r>
            <a:endParaRPr lang="en-US" sz="2000" dirty="0"/>
          </a:p>
          <a:p>
            <a:pPr marL="231775" indent="-231775">
              <a:buFont typeface="Arial" pitchFamily="34" charset="0"/>
              <a:buChar char="•"/>
              <a:defRPr/>
            </a:pPr>
            <a:r>
              <a:rPr lang="es-ES" sz="2000" dirty="0"/>
              <a:t>Tamaño y tipo de negocio </a:t>
            </a:r>
            <a:endParaRPr lang="en-US" sz="2000" dirty="0"/>
          </a:p>
          <a:p>
            <a:pPr marL="231775" indent="-231775">
              <a:buFont typeface="Arial" pitchFamily="34" charset="0"/>
              <a:buChar char="•"/>
              <a:defRPr/>
            </a:pPr>
            <a:r>
              <a:rPr lang="es-ES" sz="2000" dirty="0"/>
              <a:t>Referencias</a:t>
            </a:r>
            <a:endParaRPr lang="en-US" sz="2000" dirty="0"/>
          </a:p>
          <a:p>
            <a:pPr marL="231775" indent="-231775">
              <a:buFont typeface="Arial" pitchFamily="34" charset="0"/>
              <a:buChar char="•"/>
              <a:defRPr/>
            </a:pPr>
            <a:r>
              <a:rPr lang="es-ES" sz="2000" dirty="0"/>
              <a:t>Derechos de propiedad </a:t>
            </a:r>
            <a:r>
              <a:rPr lang="es-ES" sz="2000" dirty="0" smtClean="0"/>
              <a:t>intelectual</a:t>
            </a:r>
            <a:endParaRPr lang="en-US" dirty="0"/>
          </a:p>
        </p:txBody>
      </p:sp>
      <p:sp>
        <p:nvSpPr>
          <p:cNvPr id="6"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8" name="Rectangle 3"/>
          <p:cNvSpPr>
            <a:spLocks noChangeArrowheads="1"/>
          </p:cNvSpPr>
          <p:nvPr/>
        </p:nvSpPr>
        <p:spPr bwMode="auto">
          <a:xfrm>
            <a:off x="4643438" y="1285860"/>
            <a:ext cx="3833101" cy="40011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Adquisiciones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3262823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93188" name="Text Box 4"/>
          <p:cNvSpPr txBox="1">
            <a:spLocks noChangeArrowheads="1"/>
          </p:cNvSpPr>
          <p:nvPr/>
        </p:nvSpPr>
        <p:spPr bwMode="auto">
          <a:xfrm>
            <a:off x="857250" y="1722459"/>
            <a:ext cx="7643813" cy="358775"/>
          </a:xfrm>
          <a:prstGeom prst="rect">
            <a:avLst/>
          </a:prstGeom>
          <a:solidFill>
            <a:schemeClr val="accent2"/>
          </a:solidFill>
          <a:ln w="12700">
            <a:solidFill>
              <a:schemeClr val="tx1"/>
            </a:solidFill>
            <a:miter lim="800000"/>
            <a:headEnd/>
            <a:tailEnd/>
          </a:ln>
        </p:spPr>
        <p:txBody>
          <a:bodyPr wrap="none"/>
          <a:lstStyle/>
          <a:p>
            <a:pPr algn="ctr"/>
            <a:r>
              <a:rPr lang="es-EC" b="1" dirty="0">
                <a:solidFill>
                  <a:schemeClr val="bg1"/>
                </a:solidFill>
              </a:rPr>
              <a:t>PARA EL ADMINISTRADOR DEL CONTRATO (LOSNCP y </a:t>
            </a:r>
            <a:r>
              <a:rPr lang="es-EC" b="1" dirty="0" err="1">
                <a:solidFill>
                  <a:schemeClr val="bg1"/>
                </a:solidFill>
              </a:rPr>
              <a:t>Reg</a:t>
            </a:r>
            <a:r>
              <a:rPr lang="es-EC" b="1" dirty="0">
                <a:solidFill>
                  <a:schemeClr val="bg1"/>
                </a:solidFill>
              </a:rPr>
              <a:t>)</a:t>
            </a:r>
          </a:p>
        </p:txBody>
      </p:sp>
      <p:sp>
        <p:nvSpPr>
          <p:cNvPr id="7" name="Text Box 11"/>
          <p:cNvSpPr txBox="1">
            <a:spLocks noChangeArrowheads="1"/>
          </p:cNvSpPr>
          <p:nvPr/>
        </p:nvSpPr>
        <p:spPr bwMode="auto">
          <a:xfrm>
            <a:off x="857250" y="2151084"/>
            <a:ext cx="7643813" cy="4093428"/>
          </a:xfrm>
          <a:prstGeom prst="rect">
            <a:avLst/>
          </a:prstGeom>
          <a:noFill/>
          <a:ln w="12700">
            <a:noFill/>
            <a:miter lim="800000"/>
            <a:headEnd/>
            <a:tailEnd/>
          </a:ln>
        </p:spPr>
        <p:txBody>
          <a:bodyPr>
            <a:spAutoFit/>
          </a:bodyPr>
          <a:lstStyle/>
          <a:p>
            <a:pPr>
              <a:defRPr/>
            </a:pPr>
            <a:r>
              <a:rPr lang="es-ES" sz="2000" b="1" dirty="0">
                <a:latin typeface="+mj-lt"/>
                <a:cs typeface="Tahoma" pitchFamily="34" charset="0"/>
              </a:rPr>
              <a:t>El artículo 70, Administración del Contrato</a:t>
            </a:r>
            <a:r>
              <a:rPr lang="es-ES" sz="2000" dirty="0">
                <a:latin typeface="+mj-lt"/>
                <a:cs typeface="Tahoma" pitchFamily="34" charset="0"/>
              </a:rPr>
              <a:t>, dice: “</a:t>
            </a:r>
            <a:r>
              <a:rPr lang="es-ES" sz="2000" i="1" dirty="0">
                <a:latin typeface="+mj-lt"/>
                <a:cs typeface="Tahoma" pitchFamily="34" charset="0"/>
              </a:rPr>
              <a:t>Los contratos contendrán estipulaciones </a:t>
            </a:r>
            <a:r>
              <a:rPr lang="es-ES" sz="2000" i="1" dirty="0" smtClean="0">
                <a:latin typeface="+mj-lt"/>
                <a:cs typeface="Tahoma" pitchFamily="34" charset="0"/>
              </a:rPr>
              <a:t>específicas </a:t>
            </a:r>
            <a:r>
              <a:rPr lang="es-ES" sz="2000" i="1" dirty="0">
                <a:latin typeface="+mj-lt"/>
                <a:cs typeface="Tahoma" pitchFamily="34" charset="0"/>
              </a:rPr>
              <a:t>relacionadas con las funciones y deberes de los administradores del contrato, …”.</a:t>
            </a:r>
            <a:endParaRPr lang="en-US" sz="2000" dirty="0">
              <a:latin typeface="+mj-lt"/>
              <a:cs typeface="Tahoma" pitchFamily="34" charset="0"/>
            </a:endParaRPr>
          </a:p>
          <a:p>
            <a:pPr>
              <a:defRPr/>
            </a:pPr>
            <a:r>
              <a:rPr lang="es-ES" sz="2000" dirty="0">
                <a:latin typeface="+mj-lt"/>
                <a:cs typeface="Tahoma" pitchFamily="34" charset="0"/>
              </a:rPr>
              <a:t> </a:t>
            </a:r>
            <a:endParaRPr lang="en-US" sz="2000" dirty="0">
              <a:latin typeface="+mj-lt"/>
              <a:cs typeface="Tahoma" pitchFamily="34" charset="0"/>
            </a:endParaRPr>
          </a:p>
          <a:p>
            <a:pPr>
              <a:defRPr/>
            </a:pPr>
            <a:r>
              <a:rPr lang="es-ES" sz="2000" b="1" dirty="0">
                <a:latin typeface="+mj-lt"/>
                <a:cs typeface="Tahoma" pitchFamily="34" charset="0"/>
              </a:rPr>
              <a:t>El artículo 121, Administración del Contrato</a:t>
            </a:r>
            <a:r>
              <a:rPr lang="es-ES" sz="2000" dirty="0">
                <a:latin typeface="+mj-lt"/>
                <a:cs typeface="Tahoma" pitchFamily="34" charset="0"/>
              </a:rPr>
              <a:t>, dice: “</a:t>
            </a:r>
            <a:r>
              <a:rPr lang="es-ES" sz="2000" i="1" dirty="0">
                <a:latin typeface="+mj-lt"/>
                <a:cs typeface="Tahoma" pitchFamily="34" charset="0"/>
              </a:rPr>
              <a:t>En todo contrato, la entidad contratante designará de manera expresa un administrador del mismo, quien velará por el cabal y oportuno cumplimiento del contrato de todas y cada una de las obligaciones derivadas del </a:t>
            </a:r>
            <a:r>
              <a:rPr lang="es-ES" sz="2000" i="1" dirty="0" smtClean="0">
                <a:latin typeface="+mj-lt"/>
                <a:cs typeface="Tahoma" pitchFamily="34" charset="0"/>
              </a:rPr>
              <a:t>contrato….” </a:t>
            </a:r>
          </a:p>
          <a:p>
            <a:pPr>
              <a:defRPr/>
            </a:pPr>
            <a:r>
              <a:rPr lang="es-ES" sz="2000" dirty="0" smtClean="0">
                <a:latin typeface="+mj-lt"/>
                <a:cs typeface="Tahoma" pitchFamily="34" charset="0"/>
              </a:rPr>
              <a:t>Dentro </a:t>
            </a:r>
            <a:r>
              <a:rPr lang="es-ES" sz="2000" dirty="0">
                <a:latin typeface="+mj-lt"/>
                <a:cs typeface="Tahoma" pitchFamily="34" charset="0"/>
              </a:rPr>
              <a:t>de las responsabilidades de la administración del contrato, se debe actuar en concordancia a los artículos 122 Negativa a recibir; artículo 123 Recepción definitiva; artículo 124 Contenido de las actas y articulo 125  Liquidación del contrato</a:t>
            </a:r>
            <a:r>
              <a:rPr lang="es-ES" sz="2000" dirty="0" smtClean="0">
                <a:latin typeface="+mj-lt"/>
                <a:cs typeface="Tahoma" pitchFamily="34" charset="0"/>
              </a:rPr>
              <a:t>.</a:t>
            </a:r>
            <a:endParaRPr lang="en-US" sz="2000" dirty="0">
              <a:latin typeface="+mj-lt"/>
              <a:cs typeface="Tahoma" pitchFamily="34" charset="0"/>
            </a:endParaRPr>
          </a:p>
        </p:txBody>
      </p:sp>
      <p:sp>
        <p:nvSpPr>
          <p:cNvPr id="6"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8" name="Rectangle 3"/>
          <p:cNvSpPr>
            <a:spLocks noChangeArrowheads="1"/>
          </p:cNvSpPr>
          <p:nvPr/>
        </p:nvSpPr>
        <p:spPr bwMode="auto">
          <a:xfrm>
            <a:off x="4643438" y="1285860"/>
            <a:ext cx="3833101" cy="40011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Adquisiciones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34497671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94212" name="Text Box 4"/>
          <p:cNvSpPr txBox="1">
            <a:spLocks noChangeArrowheads="1"/>
          </p:cNvSpPr>
          <p:nvPr/>
        </p:nvSpPr>
        <p:spPr bwMode="auto">
          <a:xfrm>
            <a:off x="857250" y="1722459"/>
            <a:ext cx="7643813" cy="358775"/>
          </a:xfrm>
          <a:prstGeom prst="rect">
            <a:avLst/>
          </a:prstGeom>
          <a:solidFill>
            <a:schemeClr val="accent2"/>
          </a:solidFill>
          <a:ln w="12700">
            <a:solidFill>
              <a:schemeClr val="tx1"/>
            </a:solidFill>
            <a:miter lim="800000"/>
            <a:headEnd/>
            <a:tailEnd/>
          </a:ln>
        </p:spPr>
        <p:txBody>
          <a:bodyPr wrap="none"/>
          <a:lstStyle/>
          <a:p>
            <a:pPr algn="ctr"/>
            <a:r>
              <a:rPr lang="es-EC" b="1" dirty="0">
                <a:solidFill>
                  <a:schemeClr val="bg1"/>
                </a:solidFill>
              </a:rPr>
              <a:t>FUNCIONES DEL ADMINISTRADOR DEL CONTRATO (NCI 408-17)</a:t>
            </a:r>
          </a:p>
        </p:txBody>
      </p:sp>
      <p:sp>
        <p:nvSpPr>
          <p:cNvPr id="94213" name="Text Box 11"/>
          <p:cNvSpPr txBox="1">
            <a:spLocks noChangeArrowheads="1"/>
          </p:cNvSpPr>
          <p:nvPr/>
        </p:nvSpPr>
        <p:spPr bwMode="auto">
          <a:xfrm>
            <a:off x="857250" y="2151084"/>
            <a:ext cx="7643813" cy="3785652"/>
          </a:xfrm>
          <a:prstGeom prst="rect">
            <a:avLst/>
          </a:prstGeom>
          <a:noFill/>
          <a:ln w="12700">
            <a:noFill/>
            <a:miter lim="800000"/>
            <a:headEnd/>
            <a:tailEnd/>
          </a:ln>
        </p:spPr>
        <p:txBody>
          <a:bodyPr>
            <a:spAutoFit/>
          </a:bodyPr>
          <a:lstStyle/>
          <a:p>
            <a:pPr marL="231775" indent="-231775">
              <a:buFont typeface="Arial" charset="0"/>
              <a:buChar char="•"/>
            </a:pPr>
            <a:r>
              <a:rPr lang="es-ES" sz="2000" dirty="0">
                <a:latin typeface="+mj-lt"/>
                <a:cs typeface="Tahoma" pitchFamily="34" charset="0"/>
              </a:rPr>
              <a:t>Establecer un </a:t>
            </a:r>
            <a:r>
              <a:rPr lang="es-ES" sz="2000" b="1" dirty="0">
                <a:latin typeface="+mj-lt"/>
                <a:cs typeface="Tahoma" pitchFamily="34" charset="0"/>
              </a:rPr>
              <a:t>sistema que evalúe </a:t>
            </a:r>
            <a:r>
              <a:rPr lang="es-ES" sz="2000" dirty="0">
                <a:latin typeface="+mj-lt"/>
                <a:cs typeface="Tahoma" pitchFamily="34" charset="0"/>
              </a:rPr>
              <a:t>el logro de los </a:t>
            </a:r>
            <a:r>
              <a:rPr lang="es-ES" sz="2000" dirty="0" smtClean="0">
                <a:latin typeface="+mj-lt"/>
                <a:cs typeface="Tahoma" pitchFamily="34" charset="0"/>
              </a:rPr>
              <a:t>objetivos…</a:t>
            </a:r>
            <a:endParaRPr lang="en-US" sz="2000" dirty="0">
              <a:latin typeface="+mj-lt"/>
              <a:cs typeface="Tahoma" pitchFamily="34" charset="0"/>
            </a:endParaRPr>
          </a:p>
          <a:p>
            <a:pPr marL="231775" indent="-231775">
              <a:buFont typeface="Arial" charset="0"/>
              <a:buChar char="•"/>
            </a:pPr>
            <a:r>
              <a:rPr lang="es-ES" sz="2000" dirty="0">
                <a:latin typeface="+mj-lt"/>
                <a:cs typeface="Tahoma" pitchFamily="34" charset="0"/>
              </a:rPr>
              <a:t>Establecer la </a:t>
            </a:r>
            <a:r>
              <a:rPr lang="es-ES" sz="2000" b="1" dirty="0">
                <a:latin typeface="+mj-lt"/>
                <a:cs typeface="Tahoma" pitchFamily="34" charset="0"/>
              </a:rPr>
              <a:t>estructura organizacional </a:t>
            </a:r>
            <a:r>
              <a:rPr lang="es-ES" sz="2000" dirty="0">
                <a:latin typeface="+mj-lt"/>
                <a:cs typeface="Tahoma" pitchFamily="34" charset="0"/>
              </a:rPr>
              <a:t>necesaria para que el proyecto se ejecute en forma óptima</a:t>
            </a:r>
            <a:r>
              <a:rPr lang="es-ES" sz="2000" dirty="0" smtClean="0">
                <a:latin typeface="+mj-lt"/>
                <a:cs typeface="Tahoma" pitchFamily="34" charset="0"/>
              </a:rPr>
              <a:t>.</a:t>
            </a:r>
            <a:r>
              <a:rPr lang="es-ES" sz="2000" dirty="0">
                <a:latin typeface="+mj-lt"/>
                <a:cs typeface="Tahoma" pitchFamily="34" charset="0"/>
              </a:rPr>
              <a:t> </a:t>
            </a:r>
            <a:endParaRPr lang="en-US" sz="2000" dirty="0">
              <a:latin typeface="+mj-lt"/>
              <a:cs typeface="Tahoma" pitchFamily="34" charset="0"/>
            </a:endParaRPr>
          </a:p>
          <a:p>
            <a:pPr marL="231775" indent="-231775">
              <a:buFont typeface="Arial" charset="0"/>
              <a:buChar char="•"/>
            </a:pPr>
            <a:r>
              <a:rPr lang="es-ES" sz="2000" dirty="0">
                <a:latin typeface="+mj-lt"/>
                <a:cs typeface="Tahoma" pitchFamily="34" charset="0"/>
              </a:rPr>
              <a:t>Velar porque se efectúen </a:t>
            </a:r>
            <a:r>
              <a:rPr lang="es-ES" sz="2000" b="1" dirty="0">
                <a:latin typeface="+mj-lt"/>
                <a:cs typeface="Tahoma" pitchFamily="34" charset="0"/>
              </a:rPr>
              <a:t>evaluaciones periódicas </a:t>
            </a:r>
            <a:r>
              <a:rPr lang="es-ES" sz="2000" dirty="0">
                <a:latin typeface="+mj-lt"/>
                <a:cs typeface="Tahoma" pitchFamily="34" charset="0"/>
              </a:rPr>
              <a:t>del </a:t>
            </a:r>
            <a:r>
              <a:rPr lang="es-ES" sz="2000" dirty="0" smtClean="0">
                <a:latin typeface="+mj-lt"/>
                <a:cs typeface="Tahoma" pitchFamily="34" charset="0"/>
              </a:rPr>
              <a:t>proyecto</a:t>
            </a:r>
            <a:r>
              <a:rPr lang="es-ES" sz="2000" dirty="0">
                <a:latin typeface="+mj-lt"/>
                <a:cs typeface="Tahoma" pitchFamily="34" charset="0"/>
              </a:rPr>
              <a:t> </a:t>
            </a:r>
            <a:endParaRPr lang="en-US" sz="2000" dirty="0">
              <a:latin typeface="+mj-lt"/>
              <a:cs typeface="Tahoma" pitchFamily="34" charset="0"/>
            </a:endParaRPr>
          </a:p>
          <a:p>
            <a:pPr marL="231775" indent="-231775">
              <a:buFont typeface="Arial" charset="0"/>
              <a:buChar char="•"/>
            </a:pPr>
            <a:r>
              <a:rPr lang="es-ES" sz="2000" dirty="0">
                <a:latin typeface="+mj-lt"/>
                <a:cs typeface="Tahoma" pitchFamily="34" charset="0"/>
              </a:rPr>
              <a:t>Velar y responsabilizarse porque la </a:t>
            </a:r>
            <a:r>
              <a:rPr lang="es-ES" sz="2000" b="1" dirty="0">
                <a:latin typeface="+mj-lt"/>
                <a:cs typeface="Tahoma" pitchFamily="34" charset="0"/>
              </a:rPr>
              <a:t>ejecución del contrato </a:t>
            </a:r>
            <a:r>
              <a:rPr lang="es-ES" sz="2000" dirty="0">
                <a:latin typeface="+mj-lt"/>
                <a:cs typeface="Tahoma" pitchFamily="34" charset="0"/>
              </a:rPr>
              <a:t>se ejecute de acuerdo a lo programado</a:t>
            </a:r>
            <a:r>
              <a:rPr lang="es-ES" sz="2000" dirty="0" smtClean="0">
                <a:latin typeface="+mj-lt"/>
                <a:cs typeface="Tahoma" pitchFamily="34" charset="0"/>
              </a:rPr>
              <a:t>.</a:t>
            </a:r>
            <a:endParaRPr lang="en-US" sz="2000" dirty="0">
              <a:latin typeface="+mj-lt"/>
              <a:cs typeface="Tahoma" pitchFamily="34" charset="0"/>
            </a:endParaRPr>
          </a:p>
          <a:p>
            <a:pPr marL="231775" indent="-231775">
              <a:buFont typeface="Arial" charset="0"/>
              <a:buChar char="•"/>
            </a:pPr>
            <a:r>
              <a:rPr lang="es-ES" sz="2000" dirty="0">
                <a:latin typeface="+mj-lt"/>
                <a:cs typeface="Tahoma" pitchFamily="34" charset="0"/>
              </a:rPr>
              <a:t>Intervenir en las </a:t>
            </a:r>
            <a:r>
              <a:rPr lang="es-ES" sz="2000" b="1" dirty="0">
                <a:latin typeface="+mj-lt"/>
                <a:cs typeface="Tahoma" pitchFamily="34" charset="0"/>
              </a:rPr>
              <a:t>actas de entrega recepción </a:t>
            </a:r>
            <a:r>
              <a:rPr lang="es-ES" sz="2000" dirty="0">
                <a:latin typeface="+mj-lt"/>
                <a:cs typeface="Tahoma" pitchFamily="34" charset="0"/>
              </a:rPr>
              <a:t>provisional, parcial, total y definitiva</a:t>
            </a:r>
            <a:r>
              <a:rPr lang="es-ES" sz="2000" dirty="0" smtClean="0">
                <a:latin typeface="+mj-lt"/>
                <a:cs typeface="Tahoma" pitchFamily="34" charset="0"/>
              </a:rPr>
              <a:t>.</a:t>
            </a:r>
            <a:r>
              <a:rPr lang="es-ES" sz="2000" dirty="0">
                <a:latin typeface="+mj-lt"/>
                <a:cs typeface="Tahoma" pitchFamily="34" charset="0"/>
              </a:rPr>
              <a:t> </a:t>
            </a:r>
            <a:endParaRPr lang="en-US" sz="2000" dirty="0">
              <a:latin typeface="+mj-lt"/>
              <a:cs typeface="Tahoma" pitchFamily="34" charset="0"/>
            </a:endParaRPr>
          </a:p>
          <a:p>
            <a:pPr marL="231775" indent="-231775">
              <a:buFont typeface="Arial" charset="0"/>
              <a:buChar char="•"/>
            </a:pPr>
            <a:r>
              <a:rPr lang="es-ES" sz="2000" dirty="0">
                <a:latin typeface="+mj-lt"/>
                <a:cs typeface="Tahoma" pitchFamily="34" charset="0"/>
              </a:rPr>
              <a:t>Disponer la </a:t>
            </a:r>
            <a:r>
              <a:rPr lang="es-ES" sz="2000" b="1" dirty="0">
                <a:latin typeface="+mj-lt"/>
                <a:cs typeface="Tahoma" pitchFamily="34" charset="0"/>
              </a:rPr>
              <a:t>cancelación de valores </a:t>
            </a:r>
            <a:r>
              <a:rPr lang="es-ES" sz="2000" dirty="0">
                <a:latin typeface="+mj-lt"/>
                <a:cs typeface="Tahoma" pitchFamily="34" charset="0"/>
              </a:rPr>
              <a:t>adeudados de acuerdo al </a:t>
            </a:r>
            <a:r>
              <a:rPr lang="es-ES" sz="2000" dirty="0" smtClean="0">
                <a:latin typeface="+mj-lt"/>
                <a:cs typeface="Tahoma" pitchFamily="34" charset="0"/>
              </a:rPr>
              <a:t>contrato</a:t>
            </a:r>
            <a:r>
              <a:rPr lang="es-ES" sz="2000" dirty="0">
                <a:latin typeface="+mj-lt"/>
                <a:cs typeface="Tahoma" pitchFamily="34" charset="0"/>
              </a:rPr>
              <a:t> </a:t>
            </a:r>
            <a:endParaRPr lang="en-US" sz="2000" dirty="0">
              <a:latin typeface="+mj-lt"/>
              <a:cs typeface="Tahoma" pitchFamily="34" charset="0"/>
            </a:endParaRPr>
          </a:p>
          <a:p>
            <a:pPr marL="231775" indent="-231775">
              <a:buFont typeface="Arial" charset="0"/>
              <a:buChar char="•"/>
            </a:pPr>
            <a:r>
              <a:rPr lang="es-ES" sz="2000" b="1" dirty="0">
                <a:latin typeface="+mj-lt"/>
                <a:cs typeface="Tahoma" pitchFamily="34" charset="0"/>
              </a:rPr>
              <a:t>Cierre y liquidación </a:t>
            </a:r>
            <a:r>
              <a:rPr lang="es-ES" sz="2000" dirty="0">
                <a:latin typeface="+mj-lt"/>
                <a:cs typeface="Tahoma" pitchFamily="34" charset="0"/>
              </a:rPr>
              <a:t>del contrato</a:t>
            </a:r>
            <a:endParaRPr lang="en-US" sz="2000" dirty="0">
              <a:latin typeface="+mj-lt"/>
              <a:cs typeface="Tahoma" pitchFamily="34" charset="0"/>
            </a:endParaRPr>
          </a:p>
        </p:txBody>
      </p:sp>
      <p:sp>
        <p:nvSpPr>
          <p:cNvPr id="6"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7" name="Rectangle 3"/>
          <p:cNvSpPr>
            <a:spLocks noChangeArrowheads="1"/>
          </p:cNvSpPr>
          <p:nvPr/>
        </p:nvSpPr>
        <p:spPr bwMode="auto">
          <a:xfrm>
            <a:off x="4643438" y="1285860"/>
            <a:ext cx="3833101" cy="40011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Adquisiciones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20626066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95236" name="Text Box 4"/>
          <p:cNvSpPr txBox="1">
            <a:spLocks noChangeArrowheads="1"/>
          </p:cNvSpPr>
          <p:nvPr/>
        </p:nvSpPr>
        <p:spPr bwMode="auto">
          <a:xfrm>
            <a:off x="857250" y="1714488"/>
            <a:ext cx="7643813" cy="358775"/>
          </a:xfrm>
          <a:prstGeom prst="rect">
            <a:avLst/>
          </a:prstGeom>
          <a:solidFill>
            <a:schemeClr val="accent2"/>
          </a:solidFill>
          <a:ln w="12700">
            <a:solidFill>
              <a:schemeClr val="tx1"/>
            </a:solidFill>
            <a:miter lim="800000"/>
            <a:headEnd/>
            <a:tailEnd/>
          </a:ln>
        </p:spPr>
        <p:txBody>
          <a:bodyPr wrap="none"/>
          <a:lstStyle/>
          <a:p>
            <a:pPr algn="ctr"/>
            <a:r>
              <a:rPr lang="es-EC" b="1" dirty="0">
                <a:solidFill>
                  <a:schemeClr val="bg1"/>
                </a:solidFill>
              </a:rPr>
              <a:t>LIQUIDACION Y CIERRE DEL CONTRATO</a:t>
            </a:r>
          </a:p>
        </p:txBody>
      </p:sp>
      <p:sp>
        <p:nvSpPr>
          <p:cNvPr id="95237" name="Text Box 11"/>
          <p:cNvSpPr txBox="1">
            <a:spLocks noChangeArrowheads="1"/>
          </p:cNvSpPr>
          <p:nvPr/>
        </p:nvSpPr>
        <p:spPr bwMode="auto">
          <a:xfrm>
            <a:off x="857250" y="2143113"/>
            <a:ext cx="7643813" cy="2585323"/>
          </a:xfrm>
          <a:prstGeom prst="rect">
            <a:avLst/>
          </a:prstGeom>
          <a:noFill/>
          <a:ln w="12700">
            <a:noFill/>
            <a:miter lim="800000"/>
            <a:headEnd/>
            <a:tailEnd/>
          </a:ln>
        </p:spPr>
        <p:txBody>
          <a:bodyPr>
            <a:spAutoFit/>
          </a:bodyPr>
          <a:lstStyle/>
          <a:p>
            <a:r>
              <a:rPr lang="es-ES" dirty="0">
                <a:latin typeface="+mj-lt"/>
                <a:cs typeface="Tahoma" pitchFamily="34" charset="0"/>
              </a:rPr>
              <a:t>El proceso de cierre del contrato incluirá </a:t>
            </a:r>
            <a:r>
              <a:rPr lang="es-ES" b="1" dirty="0">
                <a:latin typeface="+mj-lt"/>
                <a:cs typeface="Tahoma" pitchFamily="34" charset="0"/>
              </a:rPr>
              <a:t>la verificación </a:t>
            </a:r>
            <a:r>
              <a:rPr lang="es-ES" dirty="0">
                <a:latin typeface="+mj-lt"/>
                <a:cs typeface="Tahoma" pitchFamily="34" charset="0"/>
              </a:rPr>
              <a:t>de que todo el trabajo y todos los productos entregables han sido aceptables. </a:t>
            </a:r>
          </a:p>
          <a:p>
            <a:endParaRPr lang="es-ES" dirty="0">
              <a:latin typeface="+mj-lt"/>
              <a:cs typeface="Tahoma" pitchFamily="34" charset="0"/>
            </a:endParaRPr>
          </a:p>
          <a:p>
            <a:r>
              <a:rPr lang="es-ES" dirty="0">
                <a:latin typeface="+mj-lt"/>
                <a:cs typeface="Tahoma" pitchFamily="34" charset="0"/>
              </a:rPr>
              <a:t>El proceso de cierre del contrato también incluirá </a:t>
            </a:r>
            <a:r>
              <a:rPr lang="es-ES" b="1" dirty="0">
                <a:latin typeface="+mj-lt"/>
                <a:cs typeface="Tahoma" pitchFamily="34" charset="0"/>
              </a:rPr>
              <a:t>actividades administrativas </a:t>
            </a:r>
            <a:r>
              <a:rPr lang="es-ES" dirty="0">
                <a:latin typeface="+mj-lt"/>
                <a:cs typeface="Tahoma" pitchFamily="34" charset="0"/>
              </a:rPr>
              <a:t>que son de responsabilidad del administrador del contrato. </a:t>
            </a:r>
          </a:p>
          <a:p>
            <a:endParaRPr lang="es-ES" dirty="0">
              <a:latin typeface="+mj-lt"/>
              <a:cs typeface="Tahoma" pitchFamily="34" charset="0"/>
            </a:endParaRPr>
          </a:p>
          <a:p>
            <a:r>
              <a:rPr lang="es-ES" dirty="0" smtClean="0">
                <a:latin typeface="+mj-lt"/>
                <a:cs typeface="Tahoma" pitchFamily="34" charset="0"/>
              </a:rPr>
              <a:t>Los </a:t>
            </a:r>
            <a:r>
              <a:rPr lang="es-ES" b="1" dirty="0">
                <a:latin typeface="+mj-lt"/>
                <a:cs typeface="Tahoma" pitchFamily="34" charset="0"/>
              </a:rPr>
              <a:t>términos y condiciones del contrato </a:t>
            </a:r>
            <a:r>
              <a:rPr lang="es-ES" dirty="0">
                <a:latin typeface="+mj-lt"/>
                <a:cs typeface="Tahoma" pitchFamily="34" charset="0"/>
              </a:rPr>
              <a:t>pueden prescribir procedimientos específicos para el cierre del contrato </a:t>
            </a:r>
            <a:endParaRPr lang="en-US" dirty="0">
              <a:latin typeface="+mj-lt"/>
              <a:cs typeface="Tahoma" pitchFamily="34" charset="0"/>
            </a:endParaRPr>
          </a:p>
        </p:txBody>
      </p:sp>
      <p:sp>
        <p:nvSpPr>
          <p:cNvPr id="6"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7" name="Rectangle 3"/>
          <p:cNvSpPr>
            <a:spLocks noChangeArrowheads="1"/>
          </p:cNvSpPr>
          <p:nvPr/>
        </p:nvSpPr>
        <p:spPr bwMode="auto">
          <a:xfrm>
            <a:off x="4643438" y="1285860"/>
            <a:ext cx="3833101" cy="40011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Adquisiciones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3591892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62467" name="Rectangle 3"/>
          <p:cNvSpPr>
            <a:spLocks noChangeArrowheads="1"/>
          </p:cNvSpPr>
          <p:nvPr/>
        </p:nvSpPr>
        <p:spPr bwMode="auto">
          <a:xfrm>
            <a:off x="3500430" y="2285992"/>
            <a:ext cx="4429156" cy="400050"/>
          </a:xfrm>
          <a:prstGeom prst="rect">
            <a:avLst/>
          </a:prstGeom>
          <a:solidFill>
            <a:srgbClr val="FFC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del Alcance</a:t>
            </a:r>
          </a:p>
        </p:txBody>
      </p:sp>
      <p:sp>
        <p:nvSpPr>
          <p:cNvPr id="7" name="Rectangle 3"/>
          <p:cNvSpPr>
            <a:spLocks noChangeArrowheads="1"/>
          </p:cNvSpPr>
          <p:nvPr/>
        </p:nvSpPr>
        <p:spPr bwMode="auto">
          <a:xfrm>
            <a:off x="1214414" y="1857364"/>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6" name="Rectangle 3"/>
          <p:cNvSpPr>
            <a:spLocks noChangeArrowheads="1"/>
          </p:cNvSpPr>
          <p:nvPr/>
        </p:nvSpPr>
        <p:spPr bwMode="auto">
          <a:xfrm>
            <a:off x="3500431" y="2714620"/>
            <a:ext cx="4429156" cy="400110"/>
          </a:xfrm>
          <a:prstGeom prst="rect">
            <a:avLst/>
          </a:prstGeom>
          <a:solidFill>
            <a:srgbClr val="FFC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Adquisiciones</a:t>
            </a:r>
            <a:endParaRPr lang="es-EC" sz="2000" b="1" dirty="0">
              <a:solidFill>
                <a:schemeClr val="bg1"/>
              </a:solidFill>
              <a:latin typeface="Tahoma" pitchFamily="34" charset="0"/>
            </a:endParaRPr>
          </a:p>
        </p:txBody>
      </p:sp>
      <p:sp>
        <p:nvSpPr>
          <p:cNvPr id="9" name="Rectangle 3"/>
          <p:cNvSpPr>
            <a:spLocks noChangeArrowheads="1"/>
          </p:cNvSpPr>
          <p:nvPr/>
        </p:nvSpPr>
        <p:spPr bwMode="auto">
          <a:xfrm>
            <a:off x="3500431" y="3143248"/>
            <a:ext cx="4429156" cy="400110"/>
          </a:xfrm>
          <a:prstGeom prst="rect">
            <a:avLst/>
          </a:prstGeom>
          <a:solidFill>
            <a:srgbClr val="FF0000"/>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Costos (Presupuesto)</a:t>
            </a:r>
            <a:endParaRPr lang="es-EC" sz="2000" b="1" dirty="0">
              <a:solidFill>
                <a:schemeClr val="bg1"/>
              </a:solidFill>
              <a:latin typeface="Tahoma" pitchFamily="34" charset="0"/>
            </a:endParaRPr>
          </a:p>
        </p:txBody>
      </p:sp>
      <p:sp>
        <p:nvSpPr>
          <p:cNvPr id="10" name="Rectangle 3"/>
          <p:cNvSpPr>
            <a:spLocks noChangeArrowheads="1"/>
          </p:cNvSpPr>
          <p:nvPr/>
        </p:nvSpPr>
        <p:spPr bwMode="auto">
          <a:xfrm>
            <a:off x="3500430" y="3571876"/>
            <a:ext cx="4429156" cy="400110"/>
          </a:xfrm>
          <a:prstGeom prst="rect">
            <a:avLst/>
          </a:prstGeom>
          <a:solidFill>
            <a:srgbClr val="FFC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del </a:t>
            </a:r>
            <a:r>
              <a:rPr lang="es-EC" sz="2000" b="1" dirty="0" smtClean="0">
                <a:solidFill>
                  <a:schemeClr val="bg1"/>
                </a:solidFill>
                <a:latin typeface="Tahoma" pitchFamily="34" charset="0"/>
              </a:rPr>
              <a:t>Tiempo</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2610554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12" name="Rectangle 3"/>
          <p:cNvSpPr>
            <a:spLocks noChangeArrowheads="1"/>
          </p:cNvSpPr>
          <p:nvPr/>
        </p:nvSpPr>
        <p:spPr bwMode="auto">
          <a:xfrm>
            <a:off x="1214414" y="857232"/>
            <a:ext cx="7008650"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rgbClr val="FF0000"/>
                </a:solidFill>
                <a:latin typeface="Tahoma" pitchFamily="34" charset="0"/>
              </a:rPr>
              <a:t>Procesos requeridos para gestionar la contratación </a:t>
            </a:r>
            <a:endParaRPr lang="es-EC" sz="2000" b="1" u="sng" dirty="0">
              <a:solidFill>
                <a:srgbClr val="FF0000"/>
              </a:solidFill>
              <a:latin typeface="Tahoma" pitchFamily="34" charset="0"/>
            </a:endParaRPr>
          </a:p>
        </p:txBody>
      </p:sp>
      <p:sp>
        <p:nvSpPr>
          <p:cNvPr id="13" name="Rectangle 3"/>
          <p:cNvSpPr>
            <a:spLocks noChangeArrowheads="1"/>
          </p:cNvSpPr>
          <p:nvPr/>
        </p:nvSpPr>
        <p:spPr bwMode="auto">
          <a:xfrm>
            <a:off x="5802340" y="1285860"/>
            <a:ext cx="2486578" cy="400110"/>
          </a:xfrm>
          <a:prstGeom prst="rect">
            <a:avLst/>
          </a:prstGeom>
          <a:solidFill>
            <a:srgbClr val="FF0000"/>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Costos</a:t>
            </a:r>
            <a:endParaRPr lang="es-EC" sz="2000" b="1" dirty="0">
              <a:solidFill>
                <a:schemeClr val="bg1"/>
              </a:solidFill>
              <a:latin typeface="Tahoma"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385282639"/>
              </p:ext>
            </p:extLst>
          </p:nvPr>
        </p:nvGraphicFramePr>
        <p:xfrm>
          <a:off x="539552" y="1916832"/>
          <a:ext cx="8064896" cy="3528393"/>
        </p:xfrm>
        <a:graphic>
          <a:graphicData uri="http://schemas.openxmlformats.org/drawingml/2006/table">
            <a:tbl>
              <a:tblPr firstRow="1" bandRow="1">
                <a:tableStyleId>{10A1B5D5-9B99-4C35-A422-299274C87663}</a:tableStyleId>
              </a:tblPr>
              <a:tblGrid>
                <a:gridCol w="6624736"/>
                <a:gridCol w="1440160"/>
              </a:tblGrid>
              <a:tr h="569851">
                <a:tc>
                  <a:txBody>
                    <a:bodyPr/>
                    <a:lstStyle/>
                    <a:p>
                      <a:pPr algn="ctr"/>
                      <a:r>
                        <a:rPr lang="es-ES" dirty="0" smtClean="0"/>
                        <a:t>PRODUCTO</a:t>
                      </a:r>
                      <a:endParaRPr lang="es-ES" dirty="0"/>
                    </a:p>
                  </a:txBody>
                  <a:tcPr/>
                </a:tc>
                <a:tc>
                  <a:txBody>
                    <a:bodyPr/>
                    <a:lstStyle/>
                    <a:p>
                      <a:pPr algn="ctr"/>
                      <a:r>
                        <a:rPr lang="es-ES" dirty="0" smtClean="0"/>
                        <a:t>VALOR</a:t>
                      </a:r>
                      <a:endParaRPr lang="es-ES" dirty="0"/>
                    </a:p>
                  </a:txBody>
                  <a:tcPr/>
                </a:tc>
              </a:tr>
              <a:tr h="1405112">
                <a:tc>
                  <a:txBody>
                    <a:bodyPr/>
                    <a:lstStyle/>
                    <a:p>
                      <a:r>
                        <a:rPr lang="es-ES" dirty="0" smtClean="0"/>
                        <a:t>CONSULTORÍA E INVESTIGACIÓN DEL RANKING UNIVERSITARIO E INTALACIÓN y CONFIGURACIÓN DE LAS PÁGINAS WEB DE LAS</a:t>
                      </a:r>
                      <a:r>
                        <a:rPr lang="es-ES" baseline="0" dirty="0" smtClean="0"/>
                        <a:t> UNIDADES ESTRATÉGICAS </a:t>
                      </a:r>
                      <a:r>
                        <a:rPr lang="es-ES" dirty="0" smtClean="0"/>
                        <a:t>DE LA INSTITUCIÓN</a:t>
                      </a:r>
                      <a:endParaRPr lang="es-ES" dirty="0"/>
                    </a:p>
                  </a:txBody>
                  <a:tcPr/>
                </a:tc>
                <a:tc>
                  <a:txBody>
                    <a:bodyPr/>
                    <a:lstStyle/>
                    <a:p>
                      <a:pPr algn="r"/>
                      <a:r>
                        <a:rPr lang="es-ES" dirty="0" smtClean="0"/>
                        <a:t>17,000</a:t>
                      </a:r>
                      <a:endParaRPr lang="es-ES" dirty="0"/>
                    </a:p>
                  </a:txBody>
                  <a:tcPr/>
                </a:tc>
              </a:tr>
              <a:tr h="983579">
                <a:tc>
                  <a:txBody>
                    <a:bodyPr/>
                    <a:lstStyle/>
                    <a:p>
                      <a:r>
                        <a:rPr lang="es-ES" dirty="0" smtClean="0"/>
                        <a:t>DESARROLLO DEL PORTAL INSTITUCIONAL</a:t>
                      </a:r>
                      <a:r>
                        <a:rPr lang="es-ES" baseline="0" dirty="0" smtClean="0"/>
                        <a:t> DE CONOCIMIENTO</a:t>
                      </a:r>
                      <a:endParaRPr lang="es-ES" dirty="0"/>
                    </a:p>
                  </a:txBody>
                  <a:tcPr/>
                </a:tc>
                <a:tc>
                  <a:txBody>
                    <a:bodyPr/>
                    <a:lstStyle/>
                    <a:p>
                      <a:pPr algn="r"/>
                      <a:r>
                        <a:rPr lang="es-ES" dirty="0" smtClean="0"/>
                        <a:t>50,000</a:t>
                      </a:r>
                      <a:endParaRPr lang="es-ES" dirty="0"/>
                    </a:p>
                  </a:txBody>
                  <a:tcPr/>
                </a:tc>
              </a:tr>
              <a:tr h="569851">
                <a:tc>
                  <a:txBody>
                    <a:bodyPr/>
                    <a:lstStyle/>
                    <a:p>
                      <a:pPr algn="r"/>
                      <a:r>
                        <a:rPr lang="es-ES" b="1" dirty="0" smtClean="0"/>
                        <a:t>COSTO REFERENCIAL</a:t>
                      </a:r>
                      <a:r>
                        <a:rPr lang="es-ES" b="1" baseline="0" dirty="0" smtClean="0"/>
                        <a:t> DEL PROYECTO</a:t>
                      </a:r>
                      <a:endParaRPr lang="es-ES" b="1" dirty="0"/>
                    </a:p>
                  </a:txBody>
                  <a:tcPr/>
                </a:tc>
                <a:tc>
                  <a:txBody>
                    <a:bodyPr/>
                    <a:lstStyle/>
                    <a:p>
                      <a:pPr algn="r"/>
                      <a:r>
                        <a:rPr lang="es-ES" b="1" dirty="0" smtClean="0"/>
                        <a:t>67,000</a:t>
                      </a:r>
                      <a:endParaRPr lang="es-ES" b="1" dirty="0"/>
                    </a:p>
                  </a:txBody>
                  <a:tcPr/>
                </a:tc>
              </a:tr>
            </a:tbl>
          </a:graphicData>
        </a:graphic>
      </p:graphicFrame>
    </p:spTree>
    <p:extLst>
      <p:ext uri="{BB962C8B-B14F-4D97-AF65-F5344CB8AC3E}">
        <p14:creationId xmlns:p14="http://schemas.microsoft.com/office/powerpoint/2010/main" val="82656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354013" y="188913"/>
            <a:ext cx="3038011" cy="461665"/>
          </a:xfrm>
          <a:prstGeom prst="rect">
            <a:avLst/>
          </a:prstGeom>
          <a:noFill/>
          <a:ln w="9525">
            <a:noFill/>
            <a:miter lim="800000"/>
            <a:headEnd/>
            <a:tailEnd/>
          </a:ln>
        </p:spPr>
        <p:txBody>
          <a:bodyPr wrap="none">
            <a:spAutoFit/>
          </a:bodyPr>
          <a:lstStyle/>
          <a:p>
            <a:r>
              <a:rPr lang="es-EC" sz="2400" b="1" dirty="0">
                <a:solidFill>
                  <a:srgbClr val="0033CC"/>
                </a:solidFill>
                <a:latin typeface="Tahoma" pitchFamily="34" charset="0"/>
              </a:rPr>
              <a:t>PLAN DE </a:t>
            </a:r>
            <a:r>
              <a:rPr lang="es-EC" sz="2400" b="1" dirty="0" smtClean="0">
                <a:solidFill>
                  <a:srgbClr val="0033CC"/>
                </a:solidFill>
                <a:latin typeface="Tahoma" pitchFamily="34" charset="0"/>
              </a:rPr>
              <a:t>GESTION</a:t>
            </a:r>
          </a:p>
        </p:txBody>
      </p:sp>
      <p:sp>
        <p:nvSpPr>
          <p:cNvPr id="6" name="Rectangle 4"/>
          <p:cNvSpPr>
            <a:spLocks noChangeArrowheads="1"/>
          </p:cNvSpPr>
          <p:nvPr/>
        </p:nvSpPr>
        <p:spPr bwMode="auto">
          <a:xfrm>
            <a:off x="1258888" y="2903538"/>
            <a:ext cx="6840537" cy="954107"/>
          </a:xfrm>
          <a:prstGeom prst="rect">
            <a:avLst/>
          </a:prstGeom>
          <a:solidFill>
            <a:srgbClr val="000068"/>
          </a:solidFill>
          <a:ln w="9525">
            <a:noFill/>
            <a:miter lim="800000"/>
            <a:headEnd/>
            <a:tailEnd/>
          </a:ln>
          <a:effectLst>
            <a:outerShdw dist="107763" dir="18900000" algn="ctr" rotWithShape="0">
              <a:schemeClr val="bg2">
                <a:alpha val="50000"/>
              </a:schemeClr>
            </a:outerShdw>
          </a:effectLst>
        </p:spPr>
        <p:txBody>
          <a:bodyPr anchor="b" anchorCtr="1">
            <a:spAutoFit/>
          </a:bodyPr>
          <a:lstStyle/>
          <a:p>
            <a:pPr algn="ctr">
              <a:defRPr/>
            </a:pPr>
            <a:r>
              <a:rPr lang="es-ES" sz="2400" b="1" dirty="0" smtClean="0">
                <a:solidFill>
                  <a:srgbClr val="FFFF00"/>
                </a:solidFill>
                <a:latin typeface="Tahoma" pitchFamily="34" charset="0"/>
                <a:cs typeface="Tahoma" pitchFamily="34" charset="0"/>
              </a:rPr>
              <a:t>PROCESOS PARA GESTIONAR LA </a:t>
            </a:r>
            <a:r>
              <a:rPr lang="es-ES" sz="3200" b="1" dirty="0" smtClean="0">
                <a:solidFill>
                  <a:srgbClr val="FFFF00"/>
                </a:solidFill>
                <a:latin typeface="Tahoma" pitchFamily="34" charset="0"/>
                <a:cs typeface="Tahoma" pitchFamily="34" charset="0"/>
              </a:rPr>
              <a:t>EJECUCIÓN del CONTRATO</a:t>
            </a:r>
            <a:endParaRPr lang="es-ES" sz="3200" b="1" dirty="0">
              <a:solidFill>
                <a:srgbClr val="FFFF00"/>
              </a:solidFill>
              <a:latin typeface="Tahoma" pitchFamily="34" charset="0"/>
              <a:cs typeface="Tahoma" pitchFamily="34" charset="0"/>
            </a:endParaRPr>
          </a:p>
        </p:txBody>
      </p:sp>
    </p:spTree>
    <p:extLst>
      <p:ext uri="{BB962C8B-B14F-4D97-AF65-F5344CB8AC3E}">
        <p14:creationId xmlns:p14="http://schemas.microsoft.com/office/powerpoint/2010/main" val="7700256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pic>
        <p:nvPicPr>
          <p:cNvPr id="5" name="4 Imagen" descr="Fig 14 Procesos requeridos 2.JPG"/>
          <p:cNvPicPr>
            <a:picLocks noChangeAspect="1"/>
          </p:cNvPicPr>
          <p:nvPr/>
        </p:nvPicPr>
        <p:blipFill>
          <a:blip r:embed="rId2"/>
          <a:stretch>
            <a:fillRect/>
          </a:stretch>
        </p:blipFill>
        <p:spPr>
          <a:xfrm>
            <a:off x="1028700" y="1495425"/>
            <a:ext cx="7086600" cy="3867150"/>
          </a:xfrm>
          <a:prstGeom prst="rect">
            <a:avLst/>
          </a:prstGeom>
        </p:spPr>
      </p:pic>
      <p:sp>
        <p:nvSpPr>
          <p:cNvPr id="6" name="Rectangle 3"/>
          <p:cNvSpPr>
            <a:spLocks noChangeArrowheads="1"/>
          </p:cNvSpPr>
          <p:nvPr/>
        </p:nvSpPr>
        <p:spPr bwMode="auto">
          <a:xfrm>
            <a:off x="591762" y="885825"/>
            <a:ext cx="8052204" cy="400110"/>
          </a:xfrm>
          <a:prstGeom prst="rect">
            <a:avLst/>
          </a:prstGeom>
          <a:solidFill>
            <a:schemeClr val="accent2"/>
          </a:solidFill>
          <a:ln w="9525">
            <a:noFill/>
            <a:miter lim="800000"/>
            <a:headEnd/>
            <a:tailEnd/>
          </a:ln>
        </p:spPr>
        <p:txBody>
          <a:bodyPr wrap="none">
            <a:spAutoFit/>
          </a:bodyPr>
          <a:lstStyle/>
          <a:p>
            <a:r>
              <a:rPr lang="es-EC" sz="2000" b="1" dirty="0" smtClean="0">
                <a:solidFill>
                  <a:schemeClr val="bg1"/>
                </a:solidFill>
                <a:latin typeface="Tahoma" pitchFamily="34" charset="0"/>
              </a:rPr>
              <a:t>Procesos requeridos para gestionar la ejecución del contrato</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35633918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dirty="0">
                <a:solidFill>
                  <a:srgbClr val="0033CC"/>
                </a:solidFill>
                <a:latin typeface="Tahoma" pitchFamily="34" charset="0"/>
              </a:rPr>
              <a:t>PLAN DE GESTION</a:t>
            </a:r>
          </a:p>
        </p:txBody>
      </p:sp>
      <p:sp>
        <p:nvSpPr>
          <p:cNvPr id="62467" name="Rectangle 3"/>
          <p:cNvSpPr>
            <a:spLocks noChangeArrowheads="1"/>
          </p:cNvSpPr>
          <p:nvPr/>
        </p:nvSpPr>
        <p:spPr bwMode="auto">
          <a:xfrm>
            <a:off x="2857488" y="2285992"/>
            <a:ext cx="5072098" cy="400110"/>
          </a:xfrm>
          <a:prstGeom prst="rect">
            <a:avLst/>
          </a:prstGeom>
          <a:solidFill>
            <a:schemeClr val="accent2"/>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 HH. (Competencias)</a:t>
            </a:r>
            <a:endParaRPr lang="es-EC" sz="2000" b="1" dirty="0">
              <a:solidFill>
                <a:schemeClr val="bg1"/>
              </a:solidFill>
              <a:latin typeface="Tahoma" pitchFamily="34" charset="0"/>
            </a:endParaRPr>
          </a:p>
        </p:txBody>
      </p:sp>
      <p:sp>
        <p:nvSpPr>
          <p:cNvPr id="7" name="Rectangle 3"/>
          <p:cNvSpPr>
            <a:spLocks noChangeArrowheads="1"/>
          </p:cNvSpPr>
          <p:nvPr/>
        </p:nvSpPr>
        <p:spPr bwMode="auto">
          <a:xfrm>
            <a:off x="1214414" y="1857364"/>
            <a:ext cx="6606296"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EJECUCION</a:t>
            </a:r>
            <a:endParaRPr lang="es-EC" sz="2000" b="1" u="sng" dirty="0">
              <a:solidFill>
                <a:schemeClr val="accent2"/>
              </a:solidFill>
              <a:latin typeface="Tahoma" pitchFamily="34" charset="0"/>
            </a:endParaRPr>
          </a:p>
        </p:txBody>
      </p:sp>
      <p:sp>
        <p:nvSpPr>
          <p:cNvPr id="6" name="Rectangle 3"/>
          <p:cNvSpPr>
            <a:spLocks noChangeArrowheads="1"/>
          </p:cNvSpPr>
          <p:nvPr/>
        </p:nvSpPr>
        <p:spPr bwMode="auto">
          <a:xfrm>
            <a:off x="2857488" y="2714620"/>
            <a:ext cx="5072099" cy="400110"/>
          </a:xfrm>
          <a:prstGeom prst="rect">
            <a:avLst/>
          </a:prstGeom>
          <a:solidFill>
            <a:srgbClr val="CCFF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Comunicaciones</a:t>
            </a:r>
            <a:endParaRPr lang="es-EC" sz="2000" b="1" dirty="0">
              <a:solidFill>
                <a:schemeClr val="bg1"/>
              </a:solidFill>
              <a:latin typeface="Tahoma" pitchFamily="34" charset="0"/>
            </a:endParaRPr>
          </a:p>
        </p:txBody>
      </p:sp>
      <p:sp>
        <p:nvSpPr>
          <p:cNvPr id="9" name="Rectangle 3"/>
          <p:cNvSpPr>
            <a:spLocks noChangeArrowheads="1"/>
          </p:cNvSpPr>
          <p:nvPr/>
        </p:nvSpPr>
        <p:spPr bwMode="auto">
          <a:xfrm>
            <a:off x="2857488" y="3143248"/>
            <a:ext cx="5072099" cy="400110"/>
          </a:xfrm>
          <a:prstGeom prst="rect">
            <a:avLst/>
          </a:prstGeom>
          <a:solidFill>
            <a:srgbClr val="CCFF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1892801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3"/>
          <p:cNvSpPr>
            <a:spLocks noChangeArrowheads="1"/>
          </p:cNvSpPr>
          <p:nvPr/>
        </p:nvSpPr>
        <p:spPr bwMode="auto">
          <a:xfrm>
            <a:off x="354013" y="188913"/>
            <a:ext cx="4624984" cy="461665"/>
          </a:xfrm>
          <a:prstGeom prst="rect">
            <a:avLst/>
          </a:prstGeom>
          <a:noFill/>
          <a:ln w="9525">
            <a:noFill/>
            <a:miter lim="800000"/>
            <a:headEnd/>
            <a:tailEnd/>
          </a:ln>
        </p:spPr>
        <p:txBody>
          <a:bodyPr wrap="none">
            <a:spAutoFit/>
          </a:bodyPr>
          <a:lstStyle/>
          <a:p>
            <a:r>
              <a:rPr lang="es-EC" sz="2400" b="1" dirty="0">
                <a:solidFill>
                  <a:srgbClr val="0033CC"/>
                </a:solidFill>
                <a:latin typeface="Tahoma" pitchFamily="34" charset="0"/>
              </a:rPr>
              <a:t>ESTRUCTURA DEL </a:t>
            </a:r>
            <a:r>
              <a:rPr lang="es-EC" sz="2400" b="1" dirty="0" smtClean="0">
                <a:solidFill>
                  <a:srgbClr val="0033CC"/>
                </a:solidFill>
                <a:latin typeface="Tahoma" pitchFamily="34" charset="0"/>
              </a:rPr>
              <a:t>TRABAJO</a:t>
            </a:r>
            <a:endParaRPr lang="es-EC" sz="2400" b="1" dirty="0">
              <a:solidFill>
                <a:srgbClr val="0033CC"/>
              </a:solidFill>
              <a:latin typeface="Tahoma" pitchFamily="34" charset="0"/>
            </a:endParaRPr>
          </a:p>
        </p:txBody>
      </p:sp>
      <p:graphicFrame>
        <p:nvGraphicFramePr>
          <p:cNvPr id="10" name="9 Tabla"/>
          <p:cNvGraphicFramePr>
            <a:graphicFrameLocks noGrp="1"/>
          </p:cNvGraphicFramePr>
          <p:nvPr/>
        </p:nvGraphicFramePr>
        <p:xfrm>
          <a:off x="714349" y="922227"/>
          <a:ext cx="7643866" cy="4792789"/>
        </p:xfrm>
        <a:graphic>
          <a:graphicData uri="http://schemas.openxmlformats.org/drawingml/2006/table">
            <a:tbl>
              <a:tblPr/>
              <a:tblGrid>
                <a:gridCol w="3329289"/>
                <a:gridCol w="710038"/>
                <a:gridCol w="3604539"/>
              </a:tblGrid>
              <a:tr h="835839">
                <a:tc>
                  <a:txBody>
                    <a:bodyPr/>
                    <a:lstStyle/>
                    <a:p>
                      <a:pPr algn="just">
                        <a:lnSpc>
                          <a:spcPct val="150000"/>
                        </a:lnSpc>
                        <a:spcAft>
                          <a:spcPts val="0"/>
                        </a:spcAft>
                      </a:pPr>
                      <a:r>
                        <a:rPr lang="es-ES" sz="1600" dirty="0" smtClean="0">
                          <a:latin typeface="Tahoma" pitchFamily="34" charset="0"/>
                          <a:ea typeface="Times New Roman"/>
                          <a:cs typeface="Tahoma" pitchFamily="34" charset="0"/>
                        </a:rPr>
                        <a:t>Introducción</a:t>
                      </a:r>
                      <a:endParaRPr lang="es-ES" sz="1600" dirty="0">
                        <a:latin typeface="Tahoma" pitchFamily="34" charset="0"/>
                        <a:ea typeface="Times New Roman"/>
                        <a:cs typeface="Tahoma" pitchFamily="34" charset="0"/>
                      </a:endParaRP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ES" sz="900" dirty="0">
                        <a:latin typeface="Arial"/>
                        <a:ea typeface="Times New Roman"/>
                        <a:cs typeface="Times New Roman"/>
                      </a:endParaRPr>
                    </a:p>
                    <a:p>
                      <a:pPr algn="ctr">
                        <a:spcAft>
                          <a:spcPts val="0"/>
                        </a:spcAft>
                      </a:pPr>
                      <a:r>
                        <a:rPr lang="es-ES" sz="1900" dirty="0">
                          <a:latin typeface="Arial"/>
                          <a:ea typeface="Times New Roman"/>
                          <a:cs typeface="Times New Roman"/>
                          <a:sym typeface="Wingdings"/>
                        </a:rPr>
                        <a:t></a:t>
                      </a:r>
                      <a:endParaRPr lang="es-ES" sz="900" dirty="0">
                        <a:latin typeface="Times New Roman"/>
                        <a:ea typeface="Times New Roman"/>
                        <a:cs typeface="Times New Roman"/>
                      </a:endParaRP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es-ES" sz="1400" dirty="0">
                          <a:latin typeface="Tahoma" pitchFamily="34" charset="0"/>
                          <a:ea typeface="Times New Roman"/>
                          <a:cs typeface="Tahoma" pitchFamily="34" charset="0"/>
                        </a:rPr>
                        <a:t>Datos </a:t>
                      </a:r>
                      <a:r>
                        <a:rPr lang="es-ES" sz="1400" dirty="0" smtClean="0">
                          <a:latin typeface="Tahoma" pitchFamily="34" charset="0"/>
                          <a:ea typeface="Times New Roman"/>
                          <a:cs typeface="Tahoma" pitchFamily="34" charset="0"/>
                        </a:rPr>
                        <a:t>generales:</a:t>
                      </a:r>
                    </a:p>
                    <a:p>
                      <a:pPr algn="just">
                        <a:spcAft>
                          <a:spcPts val="0"/>
                        </a:spcAft>
                      </a:pPr>
                      <a:r>
                        <a:rPr lang="es-ES" sz="1400" dirty="0" smtClean="0">
                          <a:latin typeface="Tahoma" pitchFamily="34" charset="0"/>
                          <a:ea typeface="Times New Roman"/>
                          <a:cs typeface="Tahoma" pitchFamily="34" charset="0"/>
                        </a:rPr>
                        <a:t>Determinación </a:t>
                      </a:r>
                      <a:r>
                        <a:rPr lang="es-ES" sz="1400" dirty="0">
                          <a:latin typeface="Tahoma" pitchFamily="34" charset="0"/>
                          <a:ea typeface="Times New Roman"/>
                          <a:cs typeface="Tahoma" pitchFamily="34" charset="0"/>
                        </a:rPr>
                        <a:t>de la necesidad, presentación del trabajo, objetivos y justificación práctica </a:t>
                      </a: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127">
                <a:tc>
                  <a:txBody>
                    <a:bodyPr/>
                    <a:lstStyle/>
                    <a:p>
                      <a:pPr algn="just">
                        <a:spcAft>
                          <a:spcPts val="0"/>
                        </a:spcAft>
                      </a:pPr>
                      <a:r>
                        <a:rPr lang="es-ES" sz="1600" dirty="0" smtClean="0">
                          <a:latin typeface="Tahoma" pitchFamily="34" charset="0"/>
                          <a:ea typeface="Times New Roman"/>
                          <a:cs typeface="Tahoma" pitchFamily="34" charset="0"/>
                        </a:rPr>
                        <a:t>Comprensión </a:t>
                      </a:r>
                      <a:r>
                        <a:rPr lang="es-ES" sz="1600" dirty="0">
                          <a:latin typeface="Tahoma" pitchFamily="34" charset="0"/>
                          <a:ea typeface="Times New Roman"/>
                          <a:cs typeface="Tahoma" pitchFamily="34" charset="0"/>
                        </a:rPr>
                        <a:t>del entorno del proyecto </a:t>
                      </a: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900" dirty="0">
                        <a:latin typeface="Arial"/>
                        <a:ea typeface="Times New Roman"/>
                        <a:cs typeface="Times New Roman"/>
                      </a:endParaRPr>
                    </a:p>
                    <a:p>
                      <a:pPr algn="ctr">
                        <a:lnSpc>
                          <a:spcPct val="150000"/>
                        </a:lnSpc>
                        <a:spcAft>
                          <a:spcPts val="0"/>
                        </a:spcAft>
                      </a:pPr>
                      <a:r>
                        <a:rPr lang="es-ES" sz="1900" dirty="0">
                          <a:latin typeface="Arial"/>
                          <a:ea typeface="Times New Roman"/>
                          <a:cs typeface="Times New Roman"/>
                          <a:sym typeface="Wingdings"/>
                        </a:rPr>
                        <a:t></a:t>
                      </a:r>
                      <a:endParaRPr lang="es-ES" sz="900" dirty="0">
                        <a:latin typeface="Times New Roman"/>
                        <a:ea typeface="Times New Roman"/>
                        <a:cs typeface="Times New Roman"/>
                      </a:endParaRP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es-ES" sz="1400" dirty="0">
                          <a:latin typeface="Tahoma" pitchFamily="34" charset="0"/>
                          <a:ea typeface="Times New Roman"/>
                          <a:cs typeface="Tahoma" pitchFamily="34" charset="0"/>
                        </a:rPr>
                        <a:t>Diagnóstico de la institución en los aspectos de organización, procesos internos, áreas involucradas y cultura</a:t>
                      </a: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656">
                <a:tc>
                  <a:txBody>
                    <a:bodyPr/>
                    <a:lstStyle/>
                    <a:p>
                      <a:pPr algn="just">
                        <a:spcAft>
                          <a:spcPts val="0"/>
                        </a:spcAft>
                      </a:pPr>
                      <a:r>
                        <a:rPr lang="es-ES" sz="1600" dirty="0" smtClean="0">
                          <a:latin typeface="Tahoma" pitchFamily="34" charset="0"/>
                          <a:ea typeface="Times New Roman"/>
                          <a:cs typeface="Tahoma" pitchFamily="34" charset="0"/>
                        </a:rPr>
                        <a:t>Aplicación </a:t>
                      </a:r>
                      <a:r>
                        <a:rPr lang="es-ES" sz="1600" dirty="0">
                          <a:latin typeface="Tahoma" pitchFamily="34" charset="0"/>
                          <a:ea typeface="Times New Roman"/>
                          <a:cs typeface="Tahoma" pitchFamily="34" charset="0"/>
                        </a:rPr>
                        <a:t>del Enfoque del Marco Lógico para el diseño del proyecto</a:t>
                      </a: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100" dirty="0">
                        <a:latin typeface="Arial"/>
                        <a:ea typeface="Times New Roman"/>
                        <a:cs typeface="Times New Roman"/>
                      </a:endParaRPr>
                    </a:p>
                    <a:p>
                      <a:pPr algn="ctr">
                        <a:spcAft>
                          <a:spcPts val="0"/>
                        </a:spcAft>
                      </a:pPr>
                      <a:r>
                        <a:rPr lang="es-ES" sz="1900" dirty="0">
                          <a:latin typeface="Arial"/>
                          <a:ea typeface="Times New Roman"/>
                          <a:cs typeface="Times New Roman"/>
                          <a:sym typeface="Wingdings"/>
                        </a:rPr>
                        <a:t></a:t>
                      </a:r>
                      <a:endParaRPr lang="es-ES" sz="900" dirty="0">
                        <a:latin typeface="Times New Roman"/>
                        <a:ea typeface="Times New Roman"/>
                        <a:cs typeface="Times New Roman"/>
                      </a:endParaRP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es-ES" sz="1400" dirty="0">
                          <a:latin typeface="Tahoma" pitchFamily="34" charset="0"/>
                          <a:ea typeface="Times New Roman"/>
                          <a:cs typeface="Tahoma" pitchFamily="34" charset="0"/>
                        </a:rPr>
                        <a:t>Definición y análisis de problemas, de objetivos, de alternativas de solución, de involucrados</a:t>
                      </a:r>
                    </a:p>
                    <a:p>
                      <a:pPr algn="just">
                        <a:spcAft>
                          <a:spcPts val="0"/>
                        </a:spcAft>
                      </a:pPr>
                      <a:r>
                        <a:rPr lang="es-ES" sz="1400" dirty="0">
                          <a:latin typeface="Tahoma" pitchFamily="34" charset="0"/>
                          <a:ea typeface="Times New Roman"/>
                          <a:cs typeface="Tahoma" pitchFamily="34" charset="0"/>
                        </a:rPr>
                        <a:t>Gestión de la integración del proyecto</a:t>
                      </a: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9310">
                <a:tc>
                  <a:txBody>
                    <a:bodyPr/>
                    <a:lstStyle/>
                    <a:p>
                      <a:pPr algn="just">
                        <a:spcAft>
                          <a:spcPts val="0"/>
                        </a:spcAft>
                      </a:pPr>
                      <a:r>
                        <a:rPr lang="es-ES" sz="1600" dirty="0" smtClean="0">
                          <a:latin typeface="Tahoma" pitchFamily="34" charset="0"/>
                          <a:ea typeface="Times New Roman"/>
                          <a:cs typeface="Tahoma" pitchFamily="34" charset="0"/>
                        </a:rPr>
                        <a:t>Aplicación </a:t>
                      </a:r>
                      <a:r>
                        <a:rPr lang="es-ES" sz="1600" dirty="0">
                          <a:latin typeface="Tahoma" pitchFamily="34" charset="0"/>
                          <a:ea typeface="Times New Roman"/>
                          <a:cs typeface="Tahoma" pitchFamily="34" charset="0"/>
                        </a:rPr>
                        <a:t>de la guía del </a:t>
                      </a:r>
                      <a:r>
                        <a:rPr lang="es-ES" sz="1600" dirty="0" smtClean="0">
                          <a:latin typeface="Tahoma" pitchFamily="34" charset="0"/>
                          <a:ea typeface="Times New Roman"/>
                          <a:cs typeface="Tahoma" pitchFamily="34" charset="0"/>
                        </a:rPr>
                        <a:t>PMBOK</a:t>
                      </a:r>
                      <a:r>
                        <a:rPr lang="es-ES" sz="1600" baseline="30000" dirty="0" smtClean="0"/>
                        <a:t>®</a:t>
                      </a:r>
                      <a:r>
                        <a:rPr lang="es-ES" sz="1600" dirty="0" smtClean="0">
                          <a:latin typeface="Tahoma" pitchFamily="34" charset="0"/>
                          <a:ea typeface="Times New Roman"/>
                          <a:cs typeface="Tahoma" pitchFamily="34" charset="0"/>
                        </a:rPr>
                        <a:t> </a:t>
                      </a:r>
                      <a:r>
                        <a:rPr lang="es-ES" sz="1600" dirty="0">
                          <a:latin typeface="Tahoma" pitchFamily="34" charset="0"/>
                          <a:ea typeface="Times New Roman"/>
                          <a:cs typeface="Tahoma" pitchFamily="34" charset="0"/>
                        </a:rPr>
                        <a:t>en el proceso de planificación del proyecto</a:t>
                      </a: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 sz="1100" dirty="0">
                        <a:latin typeface="Arial"/>
                        <a:ea typeface="Times New Roman"/>
                        <a:cs typeface="Times New Roman"/>
                      </a:endParaRPr>
                    </a:p>
                    <a:p>
                      <a:pPr algn="ctr">
                        <a:spcAft>
                          <a:spcPts val="0"/>
                        </a:spcAft>
                      </a:pPr>
                      <a:r>
                        <a:rPr lang="es-ES" sz="1900" dirty="0">
                          <a:latin typeface="Arial"/>
                          <a:ea typeface="Times New Roman"/>
                          <a:cs typeface="Times New Roman"/>
                          <a:sym typeface="Wingdings"/>
                        </a:rPr>
                        <a:t></a:t>
                      </a:r>
                      <a:endParaRPr lang="es-ES" sz="900" dirty="0">
                        <a:latin typeface="Times New Roman"/>
                        <a:ea typeface="Times New Roman"/>
                        <a:cs typeface="Times New Roman"/>
                      </a:endParaRP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es-ES" sz="1400" dirty="0" smtClean="0">
                          <a:latin typeface="Tahoma" pitchFamily="34" charset="0"/>
                          <a:ea typeface="Times New Roman"/>
                          <a:cs typeface="Tahoma" pitchFamily="34" charset="0"/>
                        </a:rPr>
                        <a:t>Plan </a:t>
                      </a:r>
                      <a:r>
                        <a:rPr lang="es-ES" sz="1400" dirty="0">
                          <a:latin typeface="Tahoma" pitchFamily="34" charset="0"/>
                          <a:ea typeface="Times New Roman"/>
                          <a:cs typeface="Tahoma" pitchFamily="34" charset="0"/>
                        </a:rPr>
                        <a:t>de gestión del proyecto:</a:t>
                      </a:r>
                    </a:p>
                    <a:p>
                      <a:pPr algn="just">
                        <a:spcAft>
                          <a:spcPts val="0"/>
                        </a:spcAft>
                      </a:pPr>
                      <a:r>
                        <a:rPr lang="es-ES" sz="1400" dirty="0">
                          <a:latin typeface="Tahoma" pitchFamily="34" charset="0"/>
                          <a:ea typeface="Times New Roman"/>
                          <a:cs typeface="Tahoma" pitchFamily="34" charset="0"/>
                        </a:rPr>
                        <a:t>      Gestión del Alcance</a:t>
                      </a:r>
                    </a:p>
                    <a:p>
                      <a:pPr algn="just">
                        <a:spcAft>
                          <a:spcPts val="0"/>
                        </a:spcAft>
                      </a:pPr>
                      <a:r>
                        <a:rPr lang="es-ES" sz="1400" dirty="0">
                          <a:latin typeface="Tahoma" pitchFamily="34" charset="0"/>
                          <a:ea typeface="Times New Roman"/>
                          <a:cs typeface="Tahoma" pitchFamily="34" charset="0"/>
                        </a:rPr>
                        <a:t>      Gestión de los Recursos Humanos</a:t>
                      </a:r>
                    </a:p>
                    <a:p>
                      <a:pPr algn="just">
                        <a:spcAft>
                          <a:spcPts val="0"/>
                        </a:spcAft>
                      </a:pPr>
                      <a:r>
                        <a:rPr lang="es-ES" sz="1400" dirty="0">
                          <a:latin typeface="Tahoma" pitchFamily="34" charset="0"/>
                          <a:ea typeface="Times New Roman"/>
                          <a:cs typeface="Tahoma" pitchFamily="34" charset="0"/>
                        </a:rPr>
                        <a:t>      Gestión de Costos</a:t>
                      </a:r>
                    </a:p>
                    <a:p>
                      <a:pPr algn="just">
                        <a:spcAft>
                          <a:spcPts val="0"/>
                        </a:spcAft>
                      </a:pPr>
                      <a:r>
                        <a:rPr lang="es-ES" sz="1400" dirty="0">
                          <a:latin typeface="Tahoma" pitchFamily="34" charset="0"/>
                          <a:ea typeface="Times New Roman"/>
                          <a:cs typeface="Tahoma" pitchFamily="34" charset="0"/>
                        </a:rPr>
                        <a:t>      Gestión de Comunicaciones</a:t>
                      </a:r>
                    </a:p>
                    <a:p>
                      <a:pPr algn="just">
                        <a:spcAft>
                          <a:spcPts val="0"/>
                        </a:spcAft>
                      </a:pPr>
                      <a:r>
                        <a:rPr lang="es-ES" sz="1400" dirty="0">
                          <a:latin typeface="Tahoma" pitchFamily="34" charset="0"/>
                          <a:ea typeface="Times New Roman"/>
                          <a:cs typeface="Tahoma" pitchFamily="34" charset="0"/>
                        </a:rPr>
                        <a:t>      Gestión de Riesgos</a:t>
                      </a:r>
                    </a:p>
                    <a:p>
                      <a:pPr algn="just">
                        <a:spcAft>
                          <a:spcPts val="0"/>
                        </a:spcAft>
                      </a:pPr>
                      <a:r>
                        <a:rPr lang="es-ES" sz="1400" dirty="0">
                          <a:latin typeface="Tahoma" pitchFamily="34" charset="0"/>
                          <a:ea typeface="Times New Roman"/>
                          <a:cs typeface="Tahoma" pitchFamily="34" charset="0"/>
                        </a:rPr>
                        <a:t>      Gestión de Adquisiciones</a:t>
                      </a: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262">
                <a:tc>
                  <a:txBody>
                    <a:bodyPr/>
                    <a:lstStyle/>
                    <a:p>
                      <a:pPr algn="just">
                        <a:lnSpc>
                          <a:spcPct val="150000"/>
                        </a:lnSpc>
                        <a:spcAft>
                          <a:spcPts val="0"/>
                        </a:spcAft>
                      </a:pPr>
                      <a:r>
                        <a:rPr lang="es-ES" sz="1600" dirty="0" smtClean="0">
                          <a:latin typeface="Tahoma" pitchFamily="34" charset="0"/>
                          <a:ea typeface="Times New Roman"/>
                          <a:cs typeface="Tahoma" pitchFamily="34" charset="0"/>
                        </a:rPr>
                        <a:t>Conclusiones </a:t>
                      </a:r>
                      <a:r>
                        <a:rPr lang="es-ES" sz="1600" dirty="0">
                          <a:latin typeface="Tahoma" pitchFamily="34" charset="0"/>
                          <a:ea typeface="Times New Roman"/>
                          <a:cs typeface="Tahoma" pitchFamily="34" charset="0"/>
                        </a:rPr>
                        <a:t>y recomendaciones</a:t>
                      </a: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900" dirty="0">
                        <a:latin typeface="Arial"/>
                        <a:ea typeface="Times New Roman"/>
                        <a:cs typeface="Times New Roman"/>
                      </a:endParaRPr>
                    </a:p>
                    <a:p>
                      <a:pPr algn="ctr">
                        <a:lnSpc>
                          <a:spcPct val="150000"/>
                        </a:lnSpc>
                        <a:spcAft>
                          <a:spcPts val="0"/>
                        </a:spcAft>
                      </a:pPr>
                      <a:r>
                        <a:rPr lang="es-ES" sz="1900" dirty="0">
                          <a:latin typeface="Arial"/>
                          <a:ea typeface="Times New Roman"/>
                          <a:cs typeface="Times New Roman"/>
                          <a:sym typeface="Wingdings"/>
                        </a:rPr>
                        <a:t></a:t>
                      </a:r>
                      <a:endParaRPr lang="es-ES" sz="900" dirty="0">
                        <a:latin typeface="Times New Roman"/>
                        <a:ea typeface="Times New Roman"/>
                        <a:cs typeface="Times New Roman"/>
                      </a:endParaRP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es-ES" sz="1400" dirty="0">
                          <a:latin typeface="Tahoma" pitchFamily="34" charset="0"/>
                          <a:ea typeface="Times New Roman"/>
                          <a:cs typeface="Tahoma" pitchFamily="34" charset="0"/>
                        </a:rPr>
                        <a:t>Implicaciones de la implementación de la guía </a:t>
                      </a:r>
                      <a:r>
                        <a:rPr lang="es-ES" sz="1400" dirty="0" smtClean="0">
                          <a:latin typeface="Tahoma" pitchFamily="34" charset="0"/>
                          <a:ea typeface="Times New Roman"/>
                          <a:cs typeface="Tahoma" pitchFamily="34" charset="0"/>
                        </a:rPr>
                        <a:t>del PMBOK para </a:t>
                      </a:r>
                      <a:r>
                        <a:rPr lang="es-ES" sz="1400" dirty="0">
                          <a:latin typeface="Tahoma" pitchFamily="34" charset="0"/>
                          <a:ea typeface="Times New Roman"/>
                          <a:cs typeface="Tahoma" pitchFamily="34" charset="0"/>
                        </a:rPr>
                        <a:t>el proceso de planificación</a:t>
                      </a:r>
                    </a:p>
                  </a:txBody>
                  <a:tcPr marL="63740" marR="6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443307" y="714356"/>
            <a:ext cx="6343403"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8" name="Rectangle 3"/>
          <p:cNvSpPr>
            <a:spLocks noChangeArrowheads="1"/>
          </p:cNvSpPr>
          <p:nvPr/>
        </p:nvSpPr>
        <p:spPr bwMode="auto">
          <a:xfrm>
            <a:off x="3759784" y="1142984"/>
            <a:ext cx="4669868"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RR.HH. (Competencias)</a:t>
            </a:r>
            <a:endParaRPr lang="es-EC" sz="2000" b="1" dirty="0">
              <a:solidFill>
                <a:schemeClr val="bg1"/>
              </a:solidFill>
              <a:latin typeface="Tahoma" pitchFamily="34" charset="0"/>
            </a:endParaRPr>
          </a:p>
        </p:txBody>
      </p:sp>
      <p:sp>
        <p:nvSpPr>
          <p:cNvPr id="9" name="8 Triángulo isósceles"/>
          <p:cNvSpPr/>
          <p:nvPr/>
        </p:nvSpPr>
        <p:spPr>
          <a:xfrm>
            <a:off x="4798710" y="1854327"/>
            <a:ext cx="3581400" cy="2514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flipH="1">
            <a:off x="5789310" y="3302127"/>
            <a:ext cx="1600200" cy="338554"/>
          </a:xfrm>
          <a:prstGeom prst="rect">
            <a:avLst/>
          </a:prstGeom>
          <a:noFill/>
        </p:spPr>
        <p:txBody>
          <a:bodyPr wrap="square" rtlCol="0">
            <a:spAutoFit/>
          </a:bodyPr>
          <a:lstStyle/>
          <a:p>
            <a:pPr algn="ctr"/>
            <a:r>
              <a:rPr lang="es-EC" sz="1600" b="1" u="sng" dirty="0" smtClean="0">
                <a:solidFill>
                  <a:srgbClr val="FF0000"/>
                </a:solidFill>
                <a:latin typeface="Tahoma" pitchFamily="34" charset="0"/>
                <a:cs typeface="Tahoma" pitchFamily="34" charset="0"/>
              </a:rPr>
              <a:t>Competencia</a:t>
            </a:r>
            <a:endParaRPr lang="es-EC" sz="1600" b="1" u="sng" dirty="0">
              <a:solidFill>
                <a:srgbClr val="FF0000"/>
              </a:solidFill>
              <a:latin typeface="Tahoma" pitchFamily="34" charset="0"/>
              <a:cs typeface="Tahoma" pitchFamily="34" charset="0"/>
            </a:endParaRPr>
          </a:p>
        </p:txBody>
      </p:sp>
      <p:sp>
        <p:nvSpPr>
          <p:cNvPr id="11" name="10 CuadroTexto"/>
          <p:cNvSpPr txBox="1"/>
          <p:nvPr/>
        </p:nvSpPr>
        <p:spPr>
          <a:xfrm rot="18355522" flipH="1">
            <a:off x="5074793" y="2970805"/>
            <a:ext cx="1600200" cy="369332"/>
          </a:xfrm>
          <a:prstGeom prst="rect">
            <a:avLst/>
          </a:prstGeom>
          <a:noFill/>
        </p:spPr>
        <p:txBody>
          <a:bodyPr wrap="square" rtlCol="0">
            <a:spAutoFit/>
          </a:bodyPr>
          <a:lstStyle/>
          <a:p>
            <a:pPr algn="ctr"/>
            <a:r>
              <a:rPr lang="es-EC" b="1" dirty="0" smtClean="0">
                <a:latin typeface="Arial" pitchFamily="34" charset="0"/>
                <a:cs typeface="Arial" pitchFamily="34" charset="0"/>
              </a:rPr>
              <a:t>Conceptual</a:t>
            </a:r>
            <a:endParaRPr lang="es-EC" b="1" dirty="0">
              <a:latin typeface="Arial" pitchFamily="34" charset="0"/>
              <a:cs typeface="Arial" pitchFamily="34" charset="0"/>
            </a:endParaRPr>
          </a:p>
        </p:txBody>
      </p:sp>
      <p:sp>
        <p:nvSpPr>
          <p:cNvPr id="12" name="11 CuadroTexto"/>
          <p:cNvSpPr txBox="1"/>
          <p:nvPr/>
        </p:nvSpPr>
        <p:spPr>
          <a:xfrm rot="3313382" flipH="1">
            <a:off x="6544511" y="3124645"/>
            <a:ext cx="1801979" cy="369332"/>
          </a:xfrm>
          <a:prstGeom prst="rect">
            <a:avLst/>
          </a:prstGeom>
          <a:noFill/>
        </p:spPr>
        <p:txBody>
          <a:bodyPr wrap="square" rtlCol="0">
            <a:spAutoFit/>
          </a:bodyPr>
          <a:lstStyle/>
          <a:p>
            <a:pPr algn="ctr"/>
            <a:r>
              <a:rPr lang="es-EC" b="1" dirty="0" smtClean="0">
                <a:latin typeface="Arial" pitchFamily="34" charset="0"/>
                <a:cs typeface="Arial" pitchFamily="34" charset="0"/>
              </a:rPr>
              <a:t>Procedimental</a:t>
            </a:r>
            <a:endParaRPr lang="es-EC" b="1" dirty="0">
              <a:latin typeface="Arial" pitchFamily="34" charset="0"/>
              <a:cs typeface="Arial" pitchFamily="34" charset="0"/>
            </a:endParaRPr>
          </a:p>
        </p:txBody>
      </p:sp>
      <p:sp>
        <p:nvSpPr>
          <p:cNvPr id="13" name="12 CuadroTexto"/>
          <p:cNvSpPr txBox="1"/>
          <p:nvPr/>
        </p:nvSpPr>
        <p:spPr>
          <a:xfrm flipH="1">
            <a:off x="5865510" y="3987927"/>
            <a:ext cx="1600200" cy="369332"/>
          </a:xfrm>
          <a:prstGeom prst="rect">
            <a:avLst/>
          </a:prstGeom>
          <a:noFill/>
        </p:spPr>
        <p:txBody>
          <a:bodyPr wrap="square" rtlCol="0">
            <a:spAutoFit/>
          </a:bodyPr>
          <a:lstStyle/>
          <a:p>
            <a:pPr algn="ctr"/>
            <a:r>
              <a:rPr lang="es-EC" b="1" dirty="0" err="1" smtClean="0">
                <a:latin typeface="Arial" pitchFamily="34" charset="0"/>
                <a:cs typeface="Arial" pitchFamily="34" charset="0"/>
              </a:rPr>
              <a:t>Actitudinal</a:t>
            </a:r>
            <a:endParaRPr lang="es-EC" b="1" dirty="0">
              <a:latin typeface="Arial" pitchFamily="34" charset="0"/>
              <a:cs typeface="Arial" pitchFamily="34" charset="0"/>
            </a:endParaRPr>
          </a:p>
        </p:txBody>
      </p:sp>
      <p:sp>
        <p:nvSpPr>
          <p:cNvPr id="14" name="13 CuadroTexto"/>
          <p:cNvSpPr txBox="1"/>
          <p:nvPr/>
        </p:nvSpPr>
        <p:spPr>
          <a:xfrm rot="18355522" flipH="1">
            <a:off x="4422249" y="2433814"/>
            <a:ext cx="1826374" cy="738664"/>
          </a:xfrm>
          <a:prstGeom prst="rect">
            <a:avLst/>
          </a:prstGeom>
          <a:noFill/>
        </p:spPr>
        <p:txBody>
          <a:bodyPr wrap="square" rtlCol="0">
            <a:spAutoFit/>
          </a:bodyPr>
          <a:lstStyle/>
          <a:p>
            <a:pPr algn="ctr"/>
            <a:r>
              <a:rPr lang="es-EC" sz="2400" b="1" u="sng" dirty="0" smtClean="0">
                <a:solidFill>
                  <a:schemeClr val="tx2">
                    <a:lumMod val="50000"/>
                  </a:schemeClr>
                </a:solidFill>
                <a:latin typeface="Arial" pitchFamily="34" charset="0"/>
                <a:cs typeface="Arial" pitchFamily="34" charset="0"/>
              </a:rPr>
              <a:t>SABER</a:t>
            </a:r>
          </a:p>
          <a:p>
            <a:pPr algn="ctr"/>
            <a:r>
              <a:rPr lang="es-EC" b="1" dirty="0" smtClean="0">
                <a:latin typeface="Tahoma" pitchFamily="34" charset="0"/>
                <a:cs typeface="Tahoma" pitchFamily="34" charset="0"/>
              </a:rPr>
              <a:t>Conocimiento</a:t>
            </a:r>
            <a:endParaRPr lang="es-EC" b="1" dirty="0">
              <a:latin typeface="Tahoma" pitchFamily="34" charset="0"/>
              <a:cs typeface="Tahoma" pitchFamily="34" charset="0"/>
            </a:endParaRPr>
          </a:p>
        </p:txBody>
      </p:sp>
      <p:sp>
        <p:nvSpPr>
          <p:cNvPr id="15" name="14 CuadroTexto"/>
          <p:cNvSpPr txBox="1"/>
          <p:nvPr/>
        </p:nvSpPr>
        <p:spPr>
          <a:xfrm rot="3300106" flipH="1">
            <a:off x="6292811" y="2560852"/>
            <a:ext cx="3148594" cy="738664"/>
          </a:xfrm>
          <a:prstGeom prst="rect">
            <a:avLst/>
          </a:prstGeom>
          <a:noFill/>
        </p:spPr>
        <p:txBody>
          <a:bodyPr wrap="square" rtlCol="0">
            <a:spAutoFit/>
          </a:bodyPr>
          <a:lstStyle/>
          <a:p>
            <a:pPr algn="ctr"/>
            <a:r>
              <a:rPr lang="es-EC" sz="2400" b="1" u="sng" dirty="0" smtClean="0">
                <a:solidFill>
                  <a:srgbClr val="006600"/>
                </a:solidFill>
                <a:latin typeface="Arial" pitchFamily="34" charset="0"/>
                <a:cs typeface="Arial" pitchFamily="34" charset="0"/>
              </a:rPr>
              <a:t>HACER</a:t>
            </a:r>
          </a:p>
          <a:p>
            <a:pPr algn="ctr"/>
            <a:r>
              <a:rPr lang="es-EC" b="1" dirty="0" smtClean="0">
                <a:latin typeface="Tahoma" pitchFamily="34" charset="0"/>
                <a:cs typeface="Tahoma" pitchFamily="34" charset="0"/>
              </a:rPr>
              <a:t>Habilidades , Destrezas</a:t>
            </a:r>
            <a:endParaRPr lang="es-EC" b="1" dirty="0">
              <a:latin typeface="Tahoma" pitchFamily="34" charset="0"/>
              <a:cs typeface="Tahoma" pitchFamily="34" charset="0"/>
            </a:endParaRPr>
          </a:p>
        </p:txBody>
      </p:sp>
      <p:sp>
        <p:nvSpPr>
          <p:cNvPr id="16" name="15 CuadroTexto"/>
          <p:cNvSpPr txBox="1"/>
          <p:nvPr/>
        </p:nvSpPr>
        <p:spPr>
          <a:xfrm flipH="1">
            <a:off x="5203512" y="4333410"/>
            <a:ext cx="2786082" cy="738664"/>
          </a:xfrm>
          <a:prstGeom prst="rect">
            <a:avLst/>
          </a:prstGeom>
          <a:noFill/>
        </p:spPr>
        <p:txBody>
          <a:bodyPr wrap="square" rtlCol="0">
            <a:spAutoFit/>
          </a:bodyPr>
          <a:lstStyle/>
          <a:p>
            <a:pPr algn="ctr"/>
            <a:r>
              <a:rPr lang="es-EC" sz="2400" b="1" u="sng" dirty="0" smtClean="0">
                <a:solidFill>
                  <a:schemeClr val="accent6">
                    <a:lumMod val="50000"/>
                  </a:schemeClr>
                </a:solidFill>
                <a:latin typeface="Arial" pitchFamily="34" charset="0"/>
                <a:cs typeface="Arial" pitchFamily="34" charset="0"/>
              </a:rPr>
              <a:t>SER</a:t>
            </a:r>
          </a:p>
          <a:p>
            <a:pPr algn="ctr"/>
            <a:r>
              <a:rPr lang="es-EC" b="1" dirty="0" smtClean="0">
                <a:latin typeface="Tahoma" pitchFamily="34" charset="0"/>
                <a:cs typeface="Tahoma" pitchFamily="34" charset="0"/>
              </a:rPr>
              <a:t>Actitud, personalidad</a:t>
            </a:r>
            <a:endParaRPr lang="es-EC" b="1" dirty="0">
              <a:latin typeface="Tahoma" pitchFamily="34" charset="0"/>
              <a:cs typeface="Tahoma" pitchFamily="34" charset="0"/>
            </a:endParaRPr>
          </a:p>
        </p:txBody>
      </p:sp>
      <p:sp>
        <p:nvSpPr>
          <p:cNvPr id="17" name="16 Rectángulo"/>
          <p:cNvSpPr/>
          <p:nvPr/>
        </p:nvSpPr>
        <p:spPr>
          <a:xfrm>
            <a:off x="357158" y="1739334"/>
            <a:ext cx="4143404" cy="3046988"/>
          </a:xfrm>
          <a:prstGeom prst="rect">
            <a:avLst/>
          </a:prstGeom>
          <a:noFill/>
        </p:spPr>
        <p:txBody>
          <a:bodyPr wrap="square">
            <a:spAutoFit/>
          </a:bodyPr>
          <a:lstStyle/>
          <a:p>
            <a:r>
              <a:rPr lang="es-ES" sz="1600" b="1" dirty="0" smtClean="0">
                <a:latin typeface="Tahoma" pitchFamily="34" charset="0"/>
                <a:cs typeface="Tahoma" pitchFamily="34" charset="0"/>
              </a:rPr>
              <a:t>Según la guía del PMBOK</a:t>
            </a:r>
            <a:r>
              <a:rPr lang="es-ES" sz="1600" baseline="30000" dirty="0" smtClean="0"/>
              <a:t>®</a:t>
            </a:r>
            <a:r>
              <a:rPr lang="es-ES" sz="1600" b="1" dirty="0" smtClean="0">
                <a:latin typeface="Tahoma" pitchFamily="34" charset="0"/>
                <a:cs typeface="Tahoma" pitchFamily="34" charset="0"/>
              </a:rPr>
              <a:t>, </a:t>
            </a:r>
            <a:r>
              <a:rPr lang="es-ES" sz="1600" dirty="0" smtClean="0"/>
              <a:t>La dirección de un proyecto incluye: </a:t>
            </a:r>
          </a:p>
          <a:p>
            <a:r>
              <a:rPr lang="es-ES" sz="1600" dirty="0" smtClean="0"/>
              <a:t> </a:t>
            </a:r>
          </a:p>
          <a:p>
            <a:pPr marL="273050" lvl="0" indent="-273050">
              <a:buFont typeface="Arial" pitchFamily="34" charset="0"/>
              <a:buChar char="•"/>
            </a:pPr>
            <a:r>
              <a:rPr lang="es-ES" sz="1600" dirty="0" smtClean="0"/>
              <a:t>Identificar los requisitos </a:t>
            </a:r>
          </a:p>
          <a:p>
            <a:pPr marL="273050" lvl="0" indent="-273050">
              <a:buFont typeface="Arial" pitchFamily="34" charset="0"/>
              <a:buChar char="•"/>
            </a:pPr>
            <a:r>
              <a:rPr lang="es-ES" sz="1600" dirty="0" smtClean="0"/>
              <a:t>Establecer unos objetivos claros y posibles de realizar </a:t>
            </a:r>
          </a:p>
          <a:p>
            <a:pPr marL="273050" lvl="0" indent="-273050">
              <a:buFont typeface="Arial" pitchFamily="34" charset="0"/>
              <a:buChar char="•"/>
            </a:pPr>
            <a:r>
              <a:rPr lang="es-ES" sz="1600" dirty="0" smtClean="0"/>
              <a:t>Equilibrar las demandas concurrentes de calidad, alcance, tiempo y costos </a:t>
            </a:r>
          </a:p>
          <a:p>
            <a:pPr marL="273050" lvl="0" indent="-273050">
              <a:buFont typeface="Arial" pitchFamily="34" charset="0"/>
              <a:buChar char="•"/>
            </a:pPr>
            <a:r>
              <a:rPr lang="es-ES" sz="1600" dirty="0" smtClean="0"/>
              <a:t>Adaptar las especificaciones, los planes y el enfoque a las diversas inquietudes y expectativas de los diferentes interesados. </a:t>
            </a:r>
            <a:endParaRPr lang="es-ES" sz="1600" dirty="0"/>
          </a:p>
        </p:txBody>
      </p:sp>
      <p:sp>
        <p:nvSpPr>
          <p:cNvPr id="19"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dirty="0">
                <a:solidFill>
                  <a:srgbClr val="0033CC"/>
                </a:solidFill>
                <a:latin typeface="Tahoma" pitchFamily="34" charset="0"/>
              </a:rPr>
              <a:t>PLAN DE GESTION</a:t>
            </a:r>
          </a:p>
        </p:txBody>
      </p:sp>
    </p:spTree>
    <p:extLst>
      <p:ext uri="{BB962C8B-B14F-4D97-AF65-F5344CB8AC3E}">
        <p14:creationId xmlns:p14="http://schemas.microsoft.com/office/powerpoint/2010/main" val="185267103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54013" y="188913"/>
            <a:ext cx="3038011" cy="461665"/>
          </a:xfrm>
          <a:prstGeom prst="rect">
            <a:avLst/>
          </a:prstGeom>
          <a:noFill/>
          <a:ln w="9525">
            <a:noFill/>
            <a:miter lim="800000"/>
            <a:headEnd/>
            <a:tailEnd/>
          </a:ln>
        </p:spPr>
        <p:txBody>
          <a:bodyPr wrap="none">
            <a:spAutoFit/>
          </a:bodyPr>
          <a:lstStyle/>
          <a:p>
            <a:r>
              <a:rPr lang="es-EC" sz="2400" b="1" dirty="0" smtClean="0">
                <a:solidFill>
                  <a:srgbClr val="0033CC"/>
                </a:solidFill>
                <a:latin typeface="Tahoma" pitchFamily="34" charset="0"/>
              </a:rPr>
              <a:t>PLAN DE GESTION</a:t>
            </a:r>
            <a:endParaRPr lang="es-EC" sz="2400" b="1" dirty="0">
              <a:solidFill>
                <a:srgbClr val="0033CC"/>
              </a:solidFill>
              <a:latin typeface="Tahoma" pitchFamily="34" charset="0"/>
            </a:endParaRPr>
          </a:p>
        </p:txBody>
      </p:sp>
      <p:sp>
        <p:nvSpPr>
          <p:cNvPr id="7" name="Rectangle 3"/>
          <p:cNvSpPr>
            <a:spLocks noChangeArrowheads="1"/>
          </p:cNvSpPr>
          <p:nvPr/>
        </p:nvSpPr>
        <p:spPr bwMode="auto">
          <a:xfrm>
            <a:off x="1443307" y="714356"/>
            <a:ext cx="6343403"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8" name="Rectangle 3"/>
          <p:cNvSpPr>
            <a:spLocks noChangeArrowheads="1"/>
          </p:cNvSpPr>
          <p:nvPr/>
        </p:nvSpPr>
        <p:spPr bwMode="auto">
          <a:xfrm>
            <a:off x="3759784" y="1142984"/>
            <a:ext cx="4669868"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RR.HH. (Competencias)</a:t>
            </a:r>
            <a:endParaRPr lang="es-EC" sz="2000" b="1" dirty="0">
              <a:solidFill>
                <a:schemeClr val="bg1"/>
              </a:solidFill>
              <a:latin typeface="Tahoma" pitchFamily="34" charset="0"/>
            </a:endParaRPr>
          </a:p>
        </p:txBody>
      </p:sp>
      <p:sp>
        <p:nvSpPr>
          <p:cNvPr id="18" name="17 Rectángulo"/>
          <p:cNvSpPr/>
          <p:nvPr/>
        </p:nvSpPr>
        <p:spPr>
          <a:xfrm>
            <a:off x="571472" y="2257436"/>
            <a:ext cx="3052818" cy="2743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smtClean="0">
                <a:solidFill>
                  <a:schemeClr val="tx1"/>
                </a:solidFill>
                <a:latin typeface="Tahoma" pitchFamily="34" charset="0"/>
                <a:cs typeface="Tahoma" pitchFamily="34" charset="0"/>
              </a:rPr>
              <a:t>Áreas de Experiencia </a:t>
            </a:r>
          </a:p>
          <a:p>
            <a:r>
              <a:rPr lang="es-ES" sz="1600" b="1" dirty="0" smtClean="0">
                <a:solidFill>
                  <a:schemeClr val="tx1"/>
                </a:solidFill>
                <a:latin typeface="Tahoma" pitchFamily="34" charset="0"/>
                <a:cs typeface="Tahoma" pitchFamily="34" charset="0"/>
              </a:rPr>
              <a:t>Según la guía del PMBOK</a:t>
            </a:r>
            <a:r>
              <a:rPr lang="es-ES" sz="1600" baseline="30000" dirty="0" smtClean="0">
                <a:solidFill>
                  <a:schemeClr val="tx1"/>
                </a:solidFill>
              </a:rPr>
              <a:t>®</a:t>
            </a:r>
            <a:r>
              <a:rPr lang="es-EC" sz="1600" u="sng" dirty="0" smtClean="0">
                <a:solidFill>
                  <a:schemeClr val="tx1"/>
                </a:solidFill>
              </a:rPr>
              <a:t>:</a:t>
            </a:r>
          </a:p>
          <a:p>
            <a:pPr marL="177800" indent="-177800">
              <a:buFont typeface="Arial" pitchFamily="34" charset="0"/>
              <a:buChar char="•"/>
            </a:pPr>
            <a:r>
              <a:rPr lang="es-EC" sz="1600" dirty="0" smtClean="0">
                <a:solidFill>
                  <a:schemeClr val="tx1"/>
                </a:solidFill>
                <a:latin typeface="Tahoma" pitchFamily="34" charset="0"/>
                <a:cs typeface="Tahoma" pitchFamily="34" charset="0"/>
              </a:rPr>
              <a:t>Fundamentos de Dirección de Proyectos</a:t>
            </a:r>
          </a:p>
          <a:p>
            <a:pPr marL="177800" indent="-177800">
              <a:buFont typeface="Arial" pitchFamily="34" charset="0"/>
              <a:buChar char="•"/>
            </a:pPr>
            <a:r>
              <a:rPr lang="es-EC" sz="1600" dirty="0" smtClean="0">
                <a:solidFill>
                  <a:schemeClr val="tx1"/>
                </a:solidFill>
                <a:latin typeface="Tahoma" pitchFamily="34" charset="0"/>
                <a:cs typeface="Tahoma" pitchFamily="34" charset="0"/>
              </a:rPr>
              <a:t>Normas y Regulaciones del área de aplicación </a:t>
            </a:r>
          </a:p>
          <a:p>
            <a:pPr marL="177800" indent="-177800">
              <a:buFont typeface="Arial" pitchFamily="34" charset="0"/>
              <a:buChar char="•"/>
            </a:pPr>
            <a:r>
              <a:rPr lang="es-EC" sz="1600" dirty="0" smtClean="0">
                <a:solidFill>
                  <a:schemeClr val="tx1"/>
                </a:solidFill>
                <a:latin typeface="Tahoma" pitchFamily="34" charset="0"/>
                <a:cs typeface="Tahoma" pitchFamily="34" charset="0"/>
              </a:rPr>
              <a:t>Comprensión del entorno</a:t>
            </a:r>
          </a:p>
          <a:p>
            <a:pPr marL="177800" indent="-177800">
              <a:buFont typeface="Arial" pitchFamily="34" charset="0"/>
              <a:buChar char="•"/>
            </a:pPr>
            <a:r>
              <a:rPr lang="es-EC" sz="1600" dirty="0" smtClean="0">
                <a:solidFill>
                  <a:schemeClr val="tx1"/>
                </a:solidFill>
                <a:latin typeface="Tahoma" pitchFamily="34" charset="0"/>
                <a:cs typeface="Tahoma" pitchFamily="34" charset="0"/>
              </a:rPr>
              <a:t>Habilidades de Dirección General</a:t>
            </a:r>
          </a:p>
          <a:p>
            <a:pPr marL="177800" indent="-177800">
              <a:buFont typeface="Arial" pitchFamily="34" charset="0"/>
              <a:buChar char="•"/>
            </a:pPr>
            <a:r>
              <a:rPr lang="es-EC" sz="1600" dirty="0" smtClean="0">
                <a:solidFill>
                  <a:schemeClr val="tx1"/>
                </a:solidFill>
                <a:latin typeface="Tahoma" pitchFamily="34" charset="0"/>
                <a:cs typeface="Tahoma" pitchFamily="34" charset="0"/>
              </a:rPr>
              <a:t>Habilidades interpersonales</a:t>
            </a:r>
            <a:endParaRPr lang="es-EC" sz="1600" dirty="0">
              <a:solidFill>
                <a:schemeClr val="tx1"/>
              </a:solidFill>
              <a:latin typeface="Tahoma" pitchFamily="34" charset="0"/>
              <a:cs typeface="Tahoma" pitchFamily="34" charset="0"/>
            </a:endParaRPr>
          </a:p>
        </p:txBody>
      </p:sp>
      <p:sp>
        <p:nvSpPr>
          <p:cNvPr id="19" name="18 Rectángulo"/>
          <p:cNvSpPr/>
          <p:nvPr/>
        </p:nvSpPr>
        <p:spPr>
          <a:xfrm>
            <a:off x="4081490" y="2257436"/>
            <a:ext cx="1981200" cy="2743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rPr>
              <a:t>DESARROLLO DE </a:t>
            </a:r>
            <a:r>
              <a:rPr lang="es-EC" sz="1600" u="sng" dirty="0" smtClean="0">
                <a:solidFill>
                  <a:schemeClr val="tx1"/>
                </a:solidFill>
              </a:rPr>
              <a:t>COMPETENCIAS</a:t>
            </a:r>
          </a:p>
          <a:p>
            <a:endParaRPr lang="es-EC" sz="1600" dirty="0">
              <a:solidFill>
                <a:schemeClr val="tx1"/>
              </a:solidFill>
            </a:endParaRPr>
          </a:p>
          <a:p>
            <a:r>
              <a:rPr lang="es-EC" sz="1600" dirty="0" smtClean="0">
                <a:solidFill>
                  <a:schemeClr val="tx1"/>
                </a:solidFill>
              </a:rPr>
              <a:t>Metodologías</a:t>
            </a:r>
          </a:p>
          <a:p>
            <a:r>
              <a:rPr lang="es-EC" sz="1600" dirty="0" smtClean="0">
                <a:solidFill>
                  <a:schemeClr val="tx1"/>
                </a:solidFill>
              </a:rPr>
              <a:t>Experiencias</a:t>
            </a:r>
          </a:p>
          <a:p>
            <a:r>
              <a:rPr lang="es-EC" sz="1600" dirty="0" smtClean="0">
                <a:solidFill>
                  <a:schemeClr val="tx1"/>
                </a:solidFill>
              </a:rPr>
              <a:t>Juicio de Expertos</a:t>
            </a:r>
          </a:p>
          <a:p>
            <a:r>
              <a:rPr lang="es-EC" sz="1600" dirty="0" smtClean="0">
                <a:solidFill>
                  <a:schemeClr val="tx1"/>
                </a:solidFill>
              </a:rPr>
              <a:t>Estudios</a:t>
            </a:r>
          </a:p>
          <a:p>
            <a:r>
              <a:rPr lang="es-EC" sz="1600" dirty="0" smtClean="0">
                <a:solidFill>
                  <a:schemeClr val="tx1"/>
                </a:solidFill>
              </a:rPr>
              <a:t>Modelos </a:t>
            </a:r>
            <a:endParaRPr lang="es-EC" sz="1600" dirty="0">
              <a:solidFill>
                <a:schemeClr val="tx1"/>
              </a:solidFill>
            </a:endParaRPr>
          </a:p>
        </p:txBody>
      </p:sp>
      <p:sp>
        <p:nvSpPr>
          <p:cNvPr id="20" name="19 Rectángulo"/>
          <p:cNvSpPr/>
          <p:nvPr/>
        </p:nvSpPr>
        <p:spPr>
          <a:xfrm>
            <a:off x="6519890" y="2257436"/>
            <a:ext cx="1981200" cy="2743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smtClean="0">
                <a:solidFill>
                  <a:schemeClr val="tx1"/>
                </a:solidFill>
              </a:rPr>
              <a:t>Perfil profesional o Competencias para aplicar la guía del PMBOK en la ESPE</a:t>
            </a:r>
            <a:endParaRPr lang="es-EC" sz="1600" dirty="0">
              <a:solidFill>
                <a:schemeClr val="tx1"/>
              </a:solidFill>
            </a:endParaRPr>
          </a:p>
        </p:txBody>
      </p:sp>
      <p:sp>
        <p:nvSpPr>
          <p:cNvPr id="21" name="20 CuadroTexto"/>
          <p:cNvSpPr txBox="1"/>
          <p:nvPr/>
        </p:nvSpPr>
        <p:spPr>
          <a:xfrm>
            <a:off x="1571604" y="1888104"/>
            <a:ext cx="1249060" cy="369332"/>
          </a:xfrm>
          <a:prstGeom prst="rect">
            <a:avLst/>
          </a:prstGeom>
          <a:noFill/>
        </p:spPr>
        <p:txBody>
          <a:bodyPr wrap="none" rtlCol="0">
            <a:spAutoFit/>
          </a:bodyPr>
          <a:lstStyle/>
          <a:p>
            <a:r>
              <a:rPr lang="es-EC" b="1" dirty="0" smtClean="0"/>
              <a:t>INGRESO</a:t>
            </a:r>
            <a:endParaRPr lang="es-EC" sz="1200" b="1" dirty="0"/>
          </a:p>
        </p:txBody>
      </p:sp>
      <p:sp>
        <p:nvSpPr>
          <p:cNvPr id="22" name="21 CuadroTexto"/>
          <p:cNvSpPr txBox="1"/>
          <p:nvPr/>
        </p:nvSpPr>
        <p:spPr>
          <a:xfrm>
            <a:off x="4538690" y="1888104"/>
            <a:ext cx="1087477" cy="369332"/>
          </a:xfrm>
          <a:prstGeom prst="rect">
            <a:avLst/>
          </a:prstGeom>
          <a:noFill/>
        </p:spPr>
        <p:txBody>
          <a:bodyPr wrap="none" rtlCol="0">
            <a:spAutoFit/>
          </a:bodyPr>
          <a:lstStyle/>
          <a:p>
            <a:r>
              <a:rPr lang="es-EC" b="1" dirty="0" smtClean="0"/>
              <a:t>PROCESO</a:t>
            </a:r>
            <a:endParaRPr lang="es-EC" b="1" dirty="0"/>
          </a:p>
        </p:txBody>
      </p:sp>
      <p:sp>
        <p:nvSpPr>
          <p:cNvPr id="23" name="22 CuadroTexto"/>
          <p:cNvSpPr txBox="1"/>
          <p:nvPr/>
        </p:nvSpPr>
        <p:spPr>
          <a:xfrm>
            <a:off x="6900890" y="1888104"/>
            <a:ext cx="1301510" cy="369332"/>
          </a:xfrm>
          <a:prstGeom prst="rect">
            <a:avLst/>
          </a:prstGeom>
          <a:noFill/>
        </p:spPr>
        <p:txBody>
          <a:bodyPr wrap="none" rtlCol="0">
            <a:spAutoFit/>
          </a:bodyPr>
          <a:lstStyle/>
          <a:p>
            <a:r>
              <a:rPr lang="es-EC" b="1" dirty="0" smtClean="0"/>
              <a:t>RESULTADO</a:t>
            </a:r>
            <a:endParaRPr lang="es-EC" b="1" dirty="0"/>
          </a:p>
        </p:txBody>
      </p:sp>
      <p:sp>
        <p:nvSpPr>
          <p:cNvPr id="24" name="23 Flecha derecha"/>
          <p:cNvSpPr/>
          <p:nvPr/>
        </p:nvSpPr>
        <p:spPr>
          <a:xfrm>
            <a:off x="3624290" y="3400436"/>
            <a:ext cx="3810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Flecha derecha"/>
          <p:cNvSpPr/>
          <p:nvPr/>
        </p:nvSpPr>
        <p:spPr>
          <a:xfrm>
            <a:off x="6062690" y="3400436"/>
            <a:ext cx="3810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0273930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11" name="Rectangle 3"/>
          <p:cNvSpPr>
            <a:spLocks noChangeArrowheads="1"/>
          </p:cNvSpPr>
          <p:nvPr/>
        </p:nvSpPr>
        <p:spPr bwMode="auto">
          <a:xfrm>
            <a:off x="1443307" y="714356"/>
            <a:ext cx="6343403"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12" name="Rectangle 3"/>
          <p:cNvSpPr>
            <a:spLocks noChangeArrowheads="1"/>
          </p:cNvSpPr>
          <p:nvPr/>
        </p:nvSpPr>
        <p:spPr bwMode="auto">
          <a:xfrm>
            <a:off x="3759784" y="1142984"/>
            <a:ext cx="4669868"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RR.HH. (Competencias)</a:t>
            </a:r>
            <a:endParaRPr lang="es-EC" sz="2000" b="1" dirty="0">
              <a:solidFill>
                <a:schemeClr val="bg1"/>
              </a:solidFill>
              <a:latin typeface="Tahoma" pitchFamily="34" charset="0"/>
            </a:endParaRPr>
          </a:p>
        </p:txBody>
      </p:sp>
      <p:sp>
        <p:nvSpPr>
          <p:cNvPr id="175105" name="Rectangle 1"/>
          <p:cNvSpPr>
            <a:spLocks noChangeArrowheads="1"/>
          </p:cNvSpPr>
          <p:nvPr/>
        </p:nvSpPr>
        <p:spPr bwMode="auto">
          <a:xfrm>
            <a:off x="214282" y="2857496"/>
            <a:ext cx="3000396" cy="192882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noAutofit/>
          </a:bodyPr>
          <a:lstStyle/>
          <a:p>
            <a:pPr marL="177800" marR="0" lvl="0" indent="-177800" defTabSz="914400" rtl="0" eaLnBrk="1" fontAlgn="base" latinLnBrk="0" hangingPunct="1">
              <a:lnSpc>
                <a:spcPct val="100000"/>
              </a:lnSpc>
              <a:spcBef>
                <a:spcPct val="0"/>
              </a:spcBef>
              <a:spcAft>
                <a:spcPct val="0"/>
              </a:spcAft>
              <a:buClrTx/>
              <a:buSzTx/>
              <a:buFontTx/>
              <a:buChar char="•"/>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Comprensión de la organización</a:t>
            </a:r>
            <a:endParaRPr kumimoji="0" lang="es-ES" sz="1400" b="1" i="0" u="none" strike="noStrike" cap="none" normalizeH="0" baseline="0" dirty="0" smtClean="0">
              <a:ln>
                <a:noFill/>
              </a:ln>
              <a:solidFill>
                <a:schemeClr val="tx1"/>
              </a:solidFill>
              <a:effectLst/>
              <a:latin typeface="Arial" pitchFamily="34" charset="0"/>
            </a:endParaRPr>
          </a:p>
          <a:p>
            <a:pPr marL="177800" marR="0" lvl="0" indent="-177800" defTabSz="914400" rtl="0" eaLnBrk="0" fontAlgn="base" latinLnBrk="0" hangingPunct="0">
              <a:lnSpc>
                <a:spcPct val="100000"/>
              </a:lnSpc>
              <a:spcBef>
                <a:spcPct val="0"/>
              </a:spcBef>
              <a:spcAft>
                <a:spcPct val="0"/>
              </a:spcAft>
              <a:buClrTx/>
              <a:buSzTx/>
              <a:buFontTx/>
              <a:buChar char="•"/>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Orientación al logro</a:t>
            </a:r>
            <a:endParaRPr kumimoji="0" lang="es-ES" sz="1400" b="1" i="0" u="none" strike="noStrike" cap="none" normalizeH="0" baseline="0" dirty="0" smtClean="0">
              <a:ln>
                <a:noFill/>
              </a:ln>
              <a:solidFill>
                <a:schemeClr val="tx1"/>
              </a:solidFill>
              <a:effectLst/>
              <a:latin typeface="Arial" pitchFamily="34" charset="0"/>
            </a:endParaRPr>
          </a:p>
          <a:p>
            <a:pPr marL="177800" marR="0" lvl="0" indent="-177800" defTabSz="914400" rtl="0" eaLnBrk="0" fontAlgn="base" latinLnBrk="0" hangingPunct="0">
              <a:lnSpc>
                <a:spcPct val="100000"/>
              </a:lnSpc>
              <a:spcBef>
                <a:spcPct val="0"/>
              </a:spcBef>
              <a:spcAft>
                <a:spcPct val="0"/>
              </a:spcAft>
              <a:buClrTx/>
              <a:buSzTx/>
              <a:buFontTx/>
              <a:buChar char="•"/>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Desarrollo de inter relaciones</a:t>
            </a:r>
            <a:endParaRPr kumimoji="0" lang="es-ES" sz="1400" b="1" i="0" u="none" strike="noStrike" cap="none" normalizeH="0" baseline="0" dirty="0" smtClean="0">
              <a:ln>
                <a:noFill/>
              </a:ln>
              <a:solidFill>
                <a:schemeClr val="tx1"/>
              </a:solidFill>
              <a:effectLst/>
              <a:latin typeface="Arial" pitchFamily="34" charset="0"/>
            </a:endParaRPr>
          </a:p>
          <a:p>
            <a:pPr marL="177800" marR="0" lvl="0" indent="-177800" defTabSz="914400" rtl="0" eaLnBrk="0" fontAlgn="base" latinLnBrk="0" hangingPunct="0">
              <a:lnSpc>
                <a:spcPct val="100000"/>
              </a:lnSpc>
              <a:spcBef>
                <a:spcPct val="0"/>
              </a:spcBef>
              <a:spcAft>
                <a:spcPct val="0"/>
              </a:spcAft>
              <a:buClrTx/>
              <a:buSzTx/>
              <a:buFontTx/>
              <a:buChar char="•"/>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Identificación con la empresa</a:t>
            </a:r>
            <a:endParaRPr kumimoji="0" lang="es-ES" sz="1400" b="1" i="0" u="none" strike="noStrike" cap="none" normalizeH="0" baseline="0" dirty="0" smtClean="0">
              <a:ln>
                <a:noFill/>
              </a:ln>
              <a:solidFill>
                <a:schemeClr val="tx1"/>
              </a:solidFill>
              <a:effectLst/>
              <a:latin typeface="Arial" pitchFamily="34" charset="0"/>
            </a:endParaRPr>
          </a:p>
          <a:p>
            <a:pPr marL="177800" marR="0" lvl="0" indent="-177800" defTabSz="914400" rtl="0" eaLnBrk="0" fontAlgn="base" latinLnBrk="0" hangingPunct="0">
              <a:lnSpc>
                <a:spcPct val="100000"/>
              </a:lnSpc>
              <a:spcBef>
                <a:spcPct val="0"/>
              </a:spcBef>
              <a:spcAft>
                <a:spcPct val="0"/>
              </a:spcAft>
              <a:buClrTx/>
              <a:buSzTx/>
              <a:buFontTx/>
              <a:buChar char="•"/>
              <a:tabLst/>
            </a:pPr>
            <a:r>
              <a:rPr kumimoji="0" lang="es-MX"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Impacto e Influencia</a:t>
            </a:r>
            <a:endParaRPr kumimoji="0" lang="es-MX" sz="1400" b="1" i="0" u="none" strike="noStrike" cap="none" normalizeH="0" baseline="0" dirty="0" smtClean="0">
              <a:ln>
                <a:noFill/>
              </a:ln>
              <a:solidFill>
                <a:schemeClr val="tx1"/>
              </a:solidFill>
              <a:effectLst/>
              <a:latin typeface="Arial" pitchFamily="34" charset="0"/>
            </a:endParaRPr>
          </a:p>
        </p:txBody>
      </p:sp>
      <p:sp>
        <p:nvSpPr>
          <p:cNvPr id="13" name="12 Rectángulo"/>
          <p:cNvSpPr/>
          <p:nvPr/>
        </p:nvSpPr>
        <p:spPr>
          <a:xfrm>
            <a:off x="714348" y="2211165"/>
            <a:ext cx="1928826" cy="646331"/>
          </a:xfrm>
          <a:prstGeom prst="rect">
            <a:avLst/>
          </a:prstGeom>
        </p:spPr>
        <p:txBody>
          <a:bodyPr wrap="square">
            <a:spAutoFit/>
          </a:bodyPr>
          <a:lstStyle/>
          <a:p>
            <a:pPr algn="ctr"/>
            <a:r>
              <a:rPr lang="es-ES" b="1" dirty="0" smtClean="0">
                <a:latin typeface="Tahoma" pitchFamily="34" charset="0"/>
                <a:cs typeface="Tahoma" pitchFamily="34" charset="0"/>
              </a:rPr>
              <a:t>Modelo</a:t>
            </a:r>
          </a:p>
          <a:p>
            <a:pPr algn="ctr"/>
            <a:r>
              <a:rPr lang="es-ES" b="1" u="sng" dirty="0" smtClean="0">
                <a:latin typeface="Tahoma" pitchFamily="34" charset="0"/>
                <a:cs typeface="Tahoma" pitchFamily="34" charset="0"/>
              </a:rPr>
              <a:t>  HAY /</a:t>
            </a:r>
            <a:r>
              <a:rPr lang="es-ES" b="1" u="sng" dirty="0" err="1" smtClean="0">
                <a:latin typeface="Tahoma" pitchFamily="34" charset="0"/>
                <a:cs typeface="Tahoma" pitchFamily="34" charset="0"/>
              </a:rPr>
              <a:t>McBer</a:t>
            </a:r>
            <a:endParaRPr lang="es-ES" u="sng" dirty="0"/>
          </a:p>
        </p:txBody>
      </p:sp>
      <p:sp>
        <p:nvSpPr>
          <p:cNvPr id="175106" name="Rectangle 2"/>
          <p:cNvSpPr>
            <a:spLocks noChangeArrowheads="1"/>
          </p:cNvSpPr>
          <p:nvPr/>
        </p:nvSpPr>
        <p:spPr bwMode="auto">
          <a:xfrm>
            <a:off x="3357554" y="2857496"/>
            <a:ext cx="2143140" cy="192882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Gestión de Recursos:</a:t>
            </a:r>
          </a:p>
          <a:p>
            <a:pPr marL="0" marR="0" lvl="0" indent="0" algn="just" defTabSz="914400" rtl="0" eaLnBrk="1" fontAlgn="base" latinLnBrk="0" hangingPunct="1">
              <a:lnSpc>
                <a:spcPct val="100000"/>
              </a:lnSpc>
              <a:spcBef>
                <a:spcPct val="0"/>
              </a:spcBef>
              <a:spcAft>
                <a:spcPct val="0"/>
              </a:spcAft>
              <a:buClrTx/>
              <a:buSzTx/>
              <a:tabLst/>
            </a:pPr>
            <a:endParaRPr kumimoji="0" lang="es-ES" sz="1400" b="1" i="0" u="none" strike="noStrike" cap="none" normalizeH="0" baseline="0" dirty="0" smtClean="0">
              <a:ln>
                <a:noFill/>
              </a:ln>
              <a:solidFill>
                <a:schemeClr val="tx1"/>
              </a:solidFill>
              <a:effectLst/>
              <a:latin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Humanos</a:t>
            </a:r>
            <a:endParaRPr kumimoji="0" lang="es-ES" sz="1400" b="1" i="0" u="none" strike="noStrike" cap="none" normalizeH="0" baseline="0" dirty="0" smtClean="0">
              <a:ln>
                <a:noFill/>
              </a:ln>
              <a:solidFill>
                <a:schemeClr val="tx1"/>
              </a:solidFill>
              <a:effectLst/>
              <a:latin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Económicos</a:t>
            </a:r>
            <a:endParaRPr kumimoji="0" lang="es-ES" sz="1400" b="1" i="0" u="none" strike="noStrike" cap="none" normalizeH="0" baseline="0" dirty="0" smtClean="0">
              <a:ln>
                <a:noFill/>
              </a:ln>
              <a:solidFill>
                <a:schemeClr val="tx1"/>
              </a:solidFill>
              <a:effectLst/>
              <a:latin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Materiales</a:t>
            </a:r>
            <a:endParaRPr kumimoji="0" lang="es-ES" sz="1400" b="1" i="0" u="none" strike="noStrike" cap="none" normalizeH="0" baseline="0" dirty="0" smtClean="0">
              <a:ln>
                <a:noFill/>
              </a:ln>
              <a:solidFill>
                <a:schemeClr val="tx1"/>
              </a:solidFill>
              <a:effectLst/>
              <a:latin typeface="Arial" pitchFamily="34" charset="0"/>
            </a:endParaRPr>
          </a:p>
          <a:p>
            <a:pPr marL="355600" marR="0" lvl="0" indent="-17780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Tiempo</a:t>
            </a:r>
            <a:endParaRPr kumimoji="0" lang="es-EC" sz="1400" b="1" i="0" u="none" strike="noStrike" cap="none" normalizeH="0" baseline="0" dirty="0" smtClean="0">
              <a:ln>
                <a:noFill/>
              </a:ln>
              <a:solidFill>
                <a:schemeClr val="tx1"/>
              </a:solidFill>
              <a:effectLst/>
              <a:latin typeface="Arial" pitchFamily="34" charset="0"/>
            </a:endParaRPr>
          </a:p>
        </p:txBody>
      </p:sp>
      <p:sp>
        <p:nvSpPr>
          <p:cNvPr id="14" name="13 Rectángulo"/>
          <p:cNvSpPr/>
          <p:nvPr/>
        </p:nvSpPr>
        <p:spPr>
          <a:xfrm>
            <a:off x="3531260" y="2214554"/>
            <a:ext cx="1540806" cy="646331"/>
          </a:xfrm>
          <a:prstGeom prst="rect">
            <a:avLst/>
          </a:prstGeom>
        </p:spPr>
        <p:txBody>
          <a:bodyPr wrap="none">
            <a:spAutoFit/>
          </a:bodyPr>
          <a:lstStyle/>
          <a:p>
            <a:pPr algn="ctr"/>
            <a:r>
              <a:rPr lang="es-ES" b="1" dirty="0" smtClean="0">
                <a:latin typeface="Tahoma" pitchFamily="34" charset="0"/>
                <a:cs typeface="Tahoma" pitchFamily="34" charset="0"/>
              </a:rPr>
              <a:t>Proyecto</a:t>
            </a:r>
          </a:p>
          <a:p>
            <a:pPr algn="ctr"/>
            <a:r>
              <a:rPr lang="es-ES" b="1" u="sng" dirty="0" smtClean="0">
                <a:latin typeface="Tahoma" pitchFamily="34" charset="0"/>
                <a:cs typeface="Tahoma" pitchFamily="34" charset="0"/>
              </a:rPr>
              <a:t>SCANS-USA</a:t>
            </a:r>
            <a:endParaRPr lang="es-ES" u="sng" dirty="0"/>
          </a:p>
        </p:txBody>
      </p:sp>
      <p:sp>
        <p:nvSpPr>
          <p:cNvPr id="175107" name="Rectangle 3"/>
          <p:cNvSpPr>
            <a:spLocks noChangeArrowheads="1"/>
          </p:cNvSpPr>
          <p:nvPr/>
        </p:nvSpPr>
        <p:spPr bwMode="auto">
          <a:xfrm>
            <a:off x="5643570" y="2857496"/>
            <a:ext cx="3286148" cy="1928826"/>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noAutofit/>
          </a:bodyPr>
          <a:lstStyle/>
          <a:p>
            <a:pPr marL="177800" marR="0" lvl="0" indent="-177800" algn="l" defTabSz="914400" rtl="0" eaLnBrk="1" fontAlgn="base" latinLnBrk="0" hangingPunct="1">
              <a:lnSpc>
                <a:spcPct val="100000"/>
              </a:lnSpc>
              <a:spcBef>
                <a:spcPct val="0"/>
              </a:spcBef>
              <a:spcAft>
                <a:spcPct val="0"/>
              </a:spcAft>
              <a:buClrTx/>
              <a:buSzTx/>
              <a:buFontTx/>
              <a:buChar char="•"/>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Compromiso ético</a:t>
            </a:r>
            <a:endParaRPr kumimoji="0" lang="es-ES" sz="1400" b="1" i="0" u="none" strike="noStrike" cap="none" normalizeH="0" baseline="0" dirty="0" smtClean="0">
              <a:ln>
                <a:noFill/>
              </a:ln>
              <a:solidFill>
                <a:schemeClr val="tx1"/>
              </a:solidFill>
              <a:effectLst/>
              <a:latin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Tx/>
              <a:buChar char="•"/>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Capacidad de organizar y planificar</a:t>
            </a:r>
            <a:endParaRPr kumimoji="0" lang="es-ES" sz="1400" b="1" i="0" u="none" strike="noStrike" cap="none" normalizeH="0" baseline="0" dirty="0" smtClean="0">
              <a:ln>
                <a:noFill/>
              </a:ln>
              <a:solidFill>
                <a:schemeClr val="tx1"/>
              </a:solidFill>
              <a:effectLst/>
              <a:latin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Tx/>
              <a:buChar cha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Toma de decisiones</a:t>
            </a:r>
            <a:endParaRPr kumimoji="0" lang="es-ES" sz="1400" b="1" i="0" u="none" strike="noStrike" cap="none" normalizeH="0" baseline="0" dirty="0" smtClean="0">
              <a:ln>
                <a:noFill/>
              </a:ln>
              <a:solidFill>
                <a:schemeClr val="tx1"/>
              </a:solidFill>
              <a:effectLst/>
              <a:latin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Tx/>
              <a:buChar cha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Capacidad de trabajar en equipo interdisciplinario</a:t>
            </a:r>
          </a:p>
          <a:p>
            <a:pPr marL="177800" marR="0" lvl="0" indent="-177800" algn="l" defTabSz="914400" rtl="0" eaLnBrk="0" fontAlgn="base" latinLnBrk="0" hangingPunct="0">
              <a:lnSpc>
                <a:spcPct val="100000"/>
              </a:lnSpc>
              <a:spcBef>
                <a:spcPct val="0"/>
              </a:spcBef>
              <a:spcAft>
                <a:spcPct val="0"/>
              </a:spcAft>
              <a:buClrTx/>
              <a:buSzTx/>
              <a:buFontTx/>
              <a:buChar char="•"/>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Capacidad de análisis y síntesis</a:t>
            </a:r>
            <a:r>
              <a:rPr kumimoji="0" lang="es-ES" sz="1400" b="1" i="0" u="none" strike="noStrike" cap="none" normalizeH="0" baseline="0" dirty="0" smtClean="0">
                <a:ln>
                  <a:noFill/>
                </a:ln>
                <a:solidFill>
                  <a:schemeClr val="tx1"/>
                </a:solidFill>
                <a:effectLst/>
                <a:latin typeface="Arial" pitchFamily="34" charset="0"/>
              </a:rPr>
              <a:t> </a:t>
            </a:r>
          </a:p>
        </p:txBody>
      </p:sp>
      <p:sp>
        <p:nvSpPr>
          <p:cNvPr id="16" name="15 Rectángulo"/>
          <p:cNvSpPr/>
          <p:nvPr/>
        </p:nvSpPr>
        <p:spPr>
          <a:xfrm>
            <a:off x="6508587" y="2214554"/>
            <a:ext cx="1210588" cy="646331"/>
          </a:xfrm>
          <a:prstGeom prst="rect">
            <a:avLst/>
          </a:prstGeom>
        </p:spPr>
        <p:txBody>
          <a:bodyPr wrap="none">
            <a:spAutoFit/>
          </a:bodyPr>
          <a:lstStyle/>
          <a:p>
            <a:pPr algn="ctr"/>
            <a:r>
              <a:rPr lang="es-ES" b="1" dirty="0" smtClean="0">
                <a:latin typeface="Tahoma" pitchFamily="34" charset="0"/>
                <a:cs typeface="Tahoma" pitchFamily="34" charset="0"/>
              </a:rPr>
              <a:t>Proyecto</a:t>
            </a:r>
          </a:p>
          <a:p>
            <a:pPr algn="ctr"/>
            <a:r>
              <a:rPr lang="es-ES" b="1" u="sng" dirty="0" smtClean="0">
                <a:latin typeface="Tahoma" pitchFamily="34" charset="0"/>
                <a:cs typeface="Tahoma" pitchFamily="34" charset="0"/>
              </a:rPr>
              <a:t>TUNING</a:t>
            </a:r>
            <a:endParaRPr lang="es-ES" u="sng" dirty="0"/>
          </a:p>
        </p:txBody>
      </p:sp>
      <p:sp>
        <p:nvSpPr>
          <p:cNvPr id="17" name="Text Box 4"/>
          <p:cNvSpPr txBox="1">
            <a:spLocks noChangeArrowheads="1"/>
          </p:cNvSpPr>
          <p:nvPr/>
        </p:nvSpPr>
        <p:spPr bwMode="auto">
          <a:xfrm>
            <a:off x="857250" y="1714518"/>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smtClean="0"/>
              <a:t>MODELOS DE COMPETENCIAS GENERICAS</a:t>
            </a:r>
            <a:endParaRPr lang="es-EC" b="1" dirty="0"/>
          </a:p>
        </p:txBody>
      </p:sp>
      <p:sp>
        <p:nvSpPr>
          <p:cNvPr id="18" name="17 Rectángulo"/>
          <p:cNvSpPr/>
          <p:nvPr/>
        </p:nvSpPr>
        <p:spPr>
          <a:xfrm>
            <a:off x="214282" y="5000636"/>
            <a:ext cx="8715436" cy="646331"/>
          </a:xfrm>
          <a:prstGeom prst="rect">
            <a:avLst/>
          </a:prstGeom>
          <a:solidFill>
            <a:srgbClr val="FFFFCC"/>
          </a:solidFill>
        </p:spPr>
        <p:txBody>
          <a:bodyPr wrap="square">
            <a:spAutoFit/>
          </a:bodyPr>
          <a:lstStyle/>
          <a:p>
            <a:r>
              <a:rPr lang="es-MX" sz="1200" b="1" dirty="0" err="1" smtClean="0">
                <a:latin typeface="Tahoma" pitchFamily="34" charset="0"/>
                <a:cs typeface="Tahoma" pitchFamily="34" charset="0"/>
              </a:rPr>
              <a:t>Bunk</a:t>
            </a:r>
            <a:r>
              <a:rPr lang="es-MX" sz="1200" b="1" dirty="0" smtClean="0">
                <a:latin typeface="Tahoma" pitchFamily="34" charset="0"/>
                <a:cs typeface="Tahoma" pitchFamily="34" charset="0"/>
              </a:rPr>
              <a:t> afirma que, “</a:t>
            </a:r>
            <a:r>
              <a:rPr lang="es-MX" sz="1200" b="1" i="1" dirty="0" smtClean="0">
                <a:latin typeface="Tahoma" pitchFamily="34" charset="0"/>
                <a:cs typeface="Tahoma" pitchFamily="34" charset="0"/>
              </a:rPr>
              <a:t>Posee competencia profesional quien dispone  de los conocimientos, destrezas y aptitudes necesarios para ejercer una profesión, puede resolver los problemas profesionales de forma autónoma y flexible, está capacitado para colaborar en su entorno profesional y en la organización del trabajo</a:t>
            </a:r>
            <a:r>
              <a:rPr lang="es-MX" sz="1200" b="1" dirty="0" smtClean="0">
                <a:latin typeface="Tahoma" pitchFamily="34" charset="0"/>
                <a:cs typeface="Tahoma" pitchFamily="34" charset="0"/>
              </a:rPr>
              <a:t>”.</a:t>
            </a:r>
            <a:endParaRPr lang="es-ES" sz="1200" b="1" dirty="0">
              <a:latin typeface="Tahoma" pitchFamily="34" charset="0"/>
              <a:cs typeface="Tahoma" pitchFamily="34" charset="0"/>
            </a:endParaRPr>
          </a:p>
        </p:txBody>
      </p:sp>
    </p:spTree>
    <p:extLst>
      <p:ext uri="{BB962C8B-B14F-4D97-AF65-F5344CB8AC3E}">
        <p14:creationId xmlns:p14="http://schemas.microsoft.com/office/powerpoint/2010/main" val="25306704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11" name="Rectangle 3"/>
          <p:cNvSpPr>
            <a:spLocks noChangeArrowheads="1"/>
          </p:cNvSpPr>
          <p:nvPr/>
        </p:nvSpPr>
        <p:spPr bwMode="auto">
          <a:xfrm>
            <a:off x="1443307" y="714356"/>
            <a:ext cx="6343403"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12" name="Rectangle 3"/>
          <p:cNvSpPr>
            <a:spLocks noChangeArrowheads="1"/>
          </p:cNvSpPr>
          <p:nvPr/>
        </p:nvSpPr>
        <p:spPr bwMode="auto">
          <a:xfrm>
            <a:off x="3759784" y="1142984"/>
            <a:ext cx="4669868"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RR.HH. (Competencias)</a:t>
            </a:r>
            <a:endParaRPr lang="es-EC" sz="2000" b="1" dirty="0">
              <a:solidFill>
                <a:schemeClr val="bg1"/>
              </a:solidFill>
              <a:latin typeface="Tahoma" pitchFamily="34" charset="0"/>
            </a:endParaRPr>
          </a:p>
        </p:txBody>
      </p:sp>
      <p:sp>
        <p:nvSpPr>
          <p:cNvPr id="335873" name="Rectangle 1"/>
          <p:cNvSpPr>
            <a:spLocks noChangeArrowheads="1"/>
          </p:cNvSpPr>
          <p:nvPr/>
        </p:nvSpPr>
        <p:spPr bwMode="auto">
          <a:xfrm>
            <a:off x="4000560" y="2143116"/>
            <a:ext cx="492915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73050" marR="0" lvl="0" indent="-273050" algn="just" defTabSz="914400" rtl="0" eaLnBrk="1" fontAlgn="base" latinLnBrk="0" hangingPunct="1">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Comprensión de la organización</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Orientación al logro</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Char char="•"/>
              <a:tabLst/>
            </a:pPr>
            <a:r>
              <a:rPr kumimoji="0" lang="es-MX"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Desarrollo de inter relaciones</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Char char="•"/>
              <a:tabLst/>
            </a:pPr>
            <a:r>
              <a:rPr kumimoji="0" lang="es-EC"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Gestión de Recursos:</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Humanos</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Económicos</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Materiales</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Tiempo</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Char char="•"/>
              <a:tabLst/>
            </a:pPr>
            <a:r>
              <a:rPr kumimoji="0" lang="es-EC"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Compromiso ético</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Char char="•"/>
              <a:tabLst/>
            </a:pPr>
            <a:r>
              <a:rPr kumimoji="0" lang="es-EC"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Capacidad de organizar y planificar</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Solución de problemas y toma de decisiones</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Capacidad de trabajar en equipo interdisciplinario</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a:p>
            <a:pPr marL="273050" marR="0" lvl="0" indent="-27305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Capacidad de análisis y síntesis</a:t>
            </a:r>
          </a:p>
          <a:p>
            <a:pPr marL="273050" marR="0" lvl="0" indent="-273050" algn="just" defTabSz="914400" rtl="0" eaLnBrk="0" fontAlgn="base" latinLnBrk="0" hangingPunct="0">
              <a:lnSpc>
                <a:spcPct val="100000"/>
              </a:lnSpc>
              <a:spcBef>
                <a:spcPct val="0"/>
              </a:spcBef>
              <a:spcAft>
                <a:spcPct val="0"/>
              </a:spcAft>
              <a:buClrTx/>
              <a:buSzTx/>
              <a:buFontTx/>
              <a:buChar char="•"/>
              <a:tabLst/>
            </a:pPr>
            <a:r>
              <a:rPr lang="es-ES" sz="1600" dirty="0" smtClean="0">
                <a:latin typeface="Tahoma" pitchFamily="34" charset="0"/>
                <a:cs typeface="Tahoma" pitchFamily="34" charset="0"/>
              </a:rPr>
              <a:t>Identificación</a:t>
            </a:r>
            <a:r>
              <a:rPr lang="en-US" sz="1600" dirty="0" smtClean="0">
                <a:latin typeface="Tahoma" pitchFamily="34" charset="0"/>
                <a:cs typeface="Tahoma" pitchFamily="34" charset="0"/>
              </a:rPr>
              <a:t> con la </a:t>
            </a:r>
            <a:r>
              <a:rPr lang="es-ES" sz="1600" dirty="0" smtClean="0">
                <a:latin typeface="Tahoma" pitchFamily="34" charset="0"/>
                <a:cs typeface="Tahoma" pitchFamily="34" charset="0"/>
              </a:rPr>
              <a:t>institución </a:t>
            </a:r>
            <a:endParaRPr kumimoji="0" lang="es-ES" sz="1600" b="0" i="0" u="none" strike="noStrike" cap="none" normalizeH="0" baseline="0" dirty="0" smtClean="0">
              <a:ln>
                <a:noFill/>
              </a:ln>
              <a:solidFill>
                <a:schemeClr val="tx1"/>
              </a:solidFill>
              <a:effectLst/>
              <a:latin typeface="Tahoma" pitchFamily="34" charset="0"/>
              <a:cs typeface="Tahoma" pitchFamily="34" charset="0"/>
            </a:endParaRPr>
          </a:p>
        </p:txBody>
      </p:sp>
      <p:sp>
        <p:nvSpPr>
          <p:cNvPr id="15" name="Text Box 4"/>
          <p:cNvSpPr txBox="1">
            <a:spLocks noChangeArrowheads="1"/>
          </p:cNvSpPr>
          <p:nvPr/>
        </p:nvSpPr>
        <p:spPr bwMode="auto">
          <a:xfrm>
            <a:off x="857250" y="1714518"/>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smtClean="0"/>
              <a:t>SELECCIÓN DE COMPETENCIAS GENERICAS</a:t>
            </a:r>
            <a:endParaRPr lang="es-EC" b="1" dirty="0"/>
          </a:p>
        </p:txBody>
      </p:sp>
      <p:sp>
        <p:nvSpPr>
          <p:cNvPr id="17" name="16 Rectángulo"/>
          <p:cNvSpPr/>
          <p:nvPr/>
        </p:nvSpPr>
        <p:spPr>
          <a:xfrm>
            <a:off x="304736" y="2357430"/>
            <a:ext cx="3052818" cy="2743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smtClean="0">
                <a:solidFill>
                  <a:schemeClr val="tx1"/>
                </a:solidFill>
                <a:latin typeface="Tahoma" pitchFamily="34" charset="0"/>
                <a:cs typeface="Tahoma" pitchFamily="34" charset="0"/>
              </a:rPr>
              <a:t>Áreas de Experiencia </a:t>
            </a:r>
          </a:p>
          <a:p>
            <a:r>
              <a:rPr lang="es-ES" sz="1600" b="1" dirty="0" smtClean="0">
                <a:solidFill>
                  <a:schemeClr val="tx1"/>
                </a:solidFill>
                <a:latin typeface="Tahoma" pitchFamily="34" charset="0"/>
                <a:cs typeface="Tahoma" pitchFamily="34" charset="0"/>
              </a:rPr>
              <a:t>Según la guía del PMBOK</a:t>
            </a:r>
            <a:r>
              <a:rPr lang="es-ES" sz="1600" baseline="30000" dirty="0" smtClean="0">
                <a:solidFill>
                  <a:schemeClr val="tx1"/>
                </a:solidFill>
              </a:rPr>
              <a:t>®</a:t>
            </a:r>
            <a:r>
              <a:rPr lang="es-EC" sz="1600" u="sng" dirty="0" smtClean="0">
                <a:solidFill>
                  <a:schemeClr val="tx1"/>
                </a:solidFill>
              </a:rPr>
              <a:t>:</a:t>
            </a:r>
          </a:p>
          <a:p>
            <a:pPr marL="177800" indent="-177800">
              <a:buFont typeface="Arial" pitchFamily="34" charset="0"/>
              <a:buChar char="•"/>
            </a:pPr>
            <a:r>
              <a:rPr lang="es-EC" sz="1600" dirty="0" smtClean="0">
                <a:solidFill>
                  <a:schemeClr val="tx1"/>
                </a:solidFill>
                <a:latin typeface="Tahoma" pitchFamily="34" charset="0"/>
                <a:cs typeface="Tahoma" pitchFamily="34" charset="0"/>
              </a:rPr>
              <a:t>Fundamentos de Dirección de Proyectos</a:t>
            </a:r>
          </a:p>
          <a:p>
            <a:pPr marL="177800" indent="-177800">
              <a:buFont typeface="Arial" pitchFamily="34" charset="0"/>
              <a:buChar char="•"/>
            </a:pPr>
            <a:r>
              <a:rPr lang="es-EC" sz="1600" dirty="0" smtClean="0">
                <a:solidFill>
                  <a:schemeClr val="tx1"/>
                </a:solidFill>
                <a:latin typeface="Tahoma" pitchFamily="34" charset="0"/>
                <a:cs typeface="Tahoma" pitchFamily="34" charset="0"/>
              </a:rPr>
              <a:t>Normas y Regulaciones del área de aplicación </a:t>
            </a:r>
          </a:p>
          <a:p>
            <a:pPr marL="177800" indent="-177800">
              <a:buFont typeface="Arial" pitchFamily="34" charset="0"/>
              <a:buChar char="•"/>
            </a:pPr>
            <a:r>
              <a:rPr lang="es-EC" sz="1600" dirty="0" smtClean="0">
                <a:solidFill>
                  <a:schemeClr val="tx1"/>
                </a:solidFill>
                <a:latin typeface="Tahoma" pitchFamily="34" charset="0"/>
                <a:cs typeface="Tahoma" pitchFamily="34" charset="0"/>
              </a:rPr>
              <a:t>Comprensión del entorno</a:t>
            </a:r>
          </a:p>
          <a:p>
            <a:pPr marL="177800" indent="-177800">
              <a:buFont typeface="Arial" pitchFamily="34" charset="0"/>
              <a:buChar char="•"/>
            </a:pPr>
            <a:r>
              <a:rPr lang="es-EC" sz="1600" dirty="0" smtClean="0">
                <a:solidFill>
                  <a:schemeClr val="tx1"/>
                </a:solidFill>
                <a:latin typeface="Tahoma" pitchFamily="34" charset="0"/>
                <a:cs typeface="Tahoma" pitchFamily="34" charset="0"/>
              </a:rPr>
              <a:t>Habilidades de Dirección General</a:t>
            </a:r>
          </a:p>
          <a:p>
            <a:pPr marL="177800" indent="-177800">
              <a:buFont typeface="Arial" pitchFamily="34" charset="0"/>
              <a:buChar char="•"/>
            </a:pPr>
            <a:r>
              <a:rPr lang="es-EC" sz="1600" dirty="0" smtClean="0">
                <a:solidFill>
                  <a:schemeClr val="tx1"/>
                </a:solidFill>
                <a:latin typeface="Tahoma" pitchFamily="34" charset="0"/>
                <a:cs typeface="Tahoma" pitchFamily="34" charset="0"/>
              </a:rPr>
              <a:t>Habilidades interpersonales</a:t>
            </a:r>
            <a:endParaRPr lang="es-EC" sz="1600" dirty="0">
              <a:solidFill>
                <a:schemeClr val="tx1"/>
              </a:solidFill>
              <a:latin typeface="Tahoma" pitchFamily="34" charset="0"/>
              <a:cs typeface="Tahoma" pitchFamily="34" charset="0"/>
            </a:endParaRPr>
          </a:p>
        </p:txBody>
      </p:sp>
      <p:sp>
        <p:nvSpPr>
          <p:cNvPr id="18" name="17 Flecha derecha"/>
          <p:cNvSpPr/>
          <p:nvPr/>
        </p:nvSpPr>
        <p:spPr>
          <a:xfrm>
            <a:off x="3143240" y="3000372"/>
            <a:ext cx="714380" cy="128588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82602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11" name="Rectangle 3"/>
          <p:cNvSpPr>
            <a:spLocks noChangeArrowheads="1"/>
          </p:cNvSpPr>
          <p:nvPr/>
        </p:nvSpPr>
        <p:spPr bwMode="auto">
          <a:xfrm>
            <a:off x="1443307" y="714356"/>
            <a:ext cx="6343403"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12" name="Rectangle 3"/>
          <p:cNvSpPr>
            <a:spLocks noChangeArrowheads="1"/>
          </p:cNvSpPr>
          <p:nvPr/>
        </p:nvSpPr>
        <p:spPr bwMode="auto">
          <a:xfrm>
            <a:off x="3759784" y="1142984"/>
            <a:ext cx="4669868"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RR.HH. (Competencias)</a:t>
            </a:r>
            <a:endParaRPr lang="es-EC" sz="2000" b="1" dirty="0">
              <a:solidFill>
                <a:schemeClr val="bg1"/>
              </a:solidFill>
              <a:latin typeface="Tahoma" pitchFamily="34" charset="0"/>
            </a:endParaRPr>
          </a:p>
        </p:txBody>
      </p:sp>
      <p:sp>
        <p:nvSpPr>
          <p:cNvPr id="15" name="Text Box 4"/>
          <p:cNvSpPr txBox="1">
            <a:spLocks noChangeArrowheads="1"/>
          </p:cNvSpPr>
          <p:nvPr/>
        </p:nvSpPr>
        <p:spPr bwMode="auto">
          <a:xfrm>
            <a:off x="857250" y="1714518"/>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smtClean="0"/>
              <a:t>PERFIL PARA EL GERENTE DEL PROYECTO</a:t>
            </a:r>
            <a:endParaRPr lang="es-EC" b="1" dirty="0"/>
          </a:p>
        </p:txBody>
      </p:sp>
      <p:sp>
        <p:nvSpPr>
          <p:cNvPr id="17" name="16 Rectángulo"/>
          <p:cNvSpPr/>
          <p:nvPr/>
        </p:nvSpPr>
        <p:spPr>
          <a:xfrm>
            <a:off x="804802" y="2143116"/>
            <a:ext cx="7696288" cy="1143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smtClean="0">
                <a:solidFill>
                  <a:schemeClr val="tx1"/>
                </a:solidFill>
                <a:latin typeface="Tahoma" pitchFamily="34" charset="0"/>
                <a:cs typeface="Tahoma" pitchFamily="34" charset="0"/>
              </a:rPr>
              <a:t>Áreas de Experiencia </a:t>
            </a:r>
            <a:r>
              <a:rPr lang="es-ES" sz="1200" b="1" dirty="0" smtClean="0">
                <a:solidFill>
                  <a:schemeClr val="tx1"/>
                </a:solidFill>
                <a:latin typeface="Tahoma" pitchFamily="34" charset="0"/>
                <a:cs typeface="Tahoma" pitchFamily="34" charset="0"/>
              </a:rPr>
              <a:t>Según la guía del PMBOK</a:t>
            </a:r>
            <a:r>
              <a:rPr lang="es-ES" sz="1200" baseline="30000" dirty="0" smtClean="0">
                <a:solidFill>
                  <a:schemeClr val="tx1"/>
                </a:solidFill>
                <a:latin typeface="Tahoma" pitchFamily="34" charset="0"/>
                <a:cs typeface="Tahoma" pitchFamily="34" charset="0"/>
              </a:rPr>
              <a:t>®</a:t>
            </a:r>
            <a:r>
              <a:rPr lang="es-EC" sz="1200" dirty="0" smtClean="0">
                <a:solidFill>
                  <a:schemeClr val="tx1"/>
                </a:solidFill>
                <a:latin typeface="Tahoma" pitchFamily="34" charset="0"/>
                <a:cs typeface="Tahoma" pitchFamily="34" charset="0"/>
              </a:rPr>
              <a:t>:</a:t>
            </a:r>
          </a:p>
          <a:p>
            <a:pPr marL="177800" indent="-177800">
              <a:buFont typeface="Arial" pitchFamily="34" charset="0"/>
              <a:buChar char="•"/>
            </a:pPr>
            <a:r>
              <a:rPr lang="es-EC" sz="1600" b="1" dirty="0" smtClean="0">
                <a:solidFill>
                  <a:srgbClr val="FF0000"/>
                </a:solidFill>
                <a:latin typeface="Tahoma" pitchFamily="34" charset="0"/>
                <a:cs typeface="Tahoma" pitchFamily="34" charset="0"/>
              </a:rPr>
              <a:t>Fundamentos de Dirección de Proyectos</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Normas y Regulaciones del área de aplicación </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Comprensión del entorno</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Habilidades de Dirección General</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Habilidades interpersonales</a:t>
            </a:r>
            <a:endParaRPr lang="es-EC" sz="1100" dirty="0">
              <a:solidFill>
                <a:schemeClr val="bg1">
                  <a:lumMod val="65000"/>
                </a:schemeClr>
              </a:solidFill>
              <a:latin typeface="Tahoma" pitchFamily="34" charset="0"/>
              <a:cs typeface="Tahoma" pitchFamily="34" charset="0"/>
            </a:endParaRPr>
          </a:p>
        </p:txBody>
      </p:sp>
      <p:graphicFrame>
        <p:nvGraphicFramePr>
          <p:cNvPr id="9" name="8 Tabla"/>
          <p:cNvGraphicFramePr>
            <a:graphicFrameLocks noGrp="1"/>
          </p:cNvGraphicFramePr>
          <p:nvPr/>
        </p:nvGraphicFramePr>
        <p:xfrm>
          <a:off x="785786" y="3571876"/>
          <a:ext cx="7715304" cy="1857388"/>
        </p:xfrm>
        <a:graphic>
          <a:graphicData uri="http://schemas.openxmlformats.org/drawingml/2006/table">
            <a:tbl>
              <a:tblPr/>
              <a:tblGrid>
                <a:gridCol w="3071834"/>
                <a:gridCol w="4643470"/>
              </a:tblGrid>
              <a:tr h="1326706">
                <a:tc>
                  <a:txBody>
                    <a:bodyPr/>
                    <a:lstStyle/>
                    <a:p>
                      <a:pPr>
                        <a:spcAft>
                          <a:spcPts val="0"/>
                        </a:spcAft>
                      </a:pPr>
                      <a:r>
                        <a:rPr lang="es-ES" sz="1400" dirty="0">
                          <a:latin typeface="Tahoma" pitchFamily="34" charset="0"/>
                          <a:ea typeface="Times New Roman"/>
                          <a:cs typeface="Tahoma" pitchFamily="34" charset="0"/>
                        </a:rPr>
                        <a:t>Conocimiento de la Guía del PMBOK</a:t>
                      </a:r>
                      <a:r>
                        <a:rPr lang="es-ES" sz="1400" baseline="30000" dirty="0">
                          <a:latin typeface="Tahoma" pitchFamily="34" charset="0"/>
                          <a:ea typeface="Times New Roman"/>
                          <a:cs typeface="Tahoma" pitchFamily="34" charset="0"/>
                        </a:rPr>
                        <a:t>®</a:t>
                      </a:r>
                      <a:endParaRPr lang="es-ES" sz="1400" dirty="0">
                        <a:latin typeface="Tahoma" pitchFamily="34" charset="0"/>
                        <a:ea typeface="Times New Roman"/>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 algn="just">
                        <a:spcAft>
                          <a:spcPts val="0"/>
                        </a:spcAft>
                      </a:pPr>
                      <a:r>
                        <a:rPr lang="es-ES" sz="1400" dirty="0">
                          <a:latin typeface="Tahoma" pitchFamily="34" charset="0"/>
                          <a:ea typeface="Times New Roman"/>
                          <a:cs typeface="Tahoma" pitchFamily="34" charset="0"/>
                        </a:rPr>
                        <a:t>Capacidad de aplicar:</a:t>
                      </a:r>
                    </a:p>
                    <a:p>
                      <a:pPr marL="342900" lvl="0" indent="-342900" algn="just">
                        <a:spcAft>
                          <a:spcPts val="0"/>
                        </a:spcAft>
                        <a:buFont typeface="Symbol"/>
                        <a:buChar char=""/>
                      </a:pPr>
                      <a:r>
                        <a:rPr lang="es-ES" sz="1400" dirty="0">
                          <a:latin typeface="Tahoma" pitchFamily="34" charset="0"/>
                          <a:ea typeface="Times New Roman"/>
                          <a:cs typeface="Tahoma" pitchFamily="34" charset="0"/>
                        </a:rPr>
                        <a:t>Definición del ciclo de vida del proyecto.</a:t>
                      </a:r>
                    </a:p>
                    <a:p>
                      <a:pPr marL="342900" lvl="0" indent="-342900" algn="just">
                        <a:spcAft>
                          <a:spcPts val="0"/>
                        </a:spcAft>
                        <a:buFont typeface="Symbol"/>
                        <a:buChar char=""/>
                      </a:pPr>
                      <a:r>
                        <a:rPr lang="es-ES" sz="1400" dirty="0">
                          <a:latin typeface="Tahoma" pitchFamily="34" charset="0"/>
                          <a:ea typeface="Times New Roman"/>
                          <a:cs typeface="Tahoma" pitchFamily="34" charset="0"/>
                        </a:rPr>
                        <a:t>Cinco Grupos de Procesos de Dirección de Proyectos</a:t>
                      </a:r>
                    </a:p>
                    <a:p>
                      <a:pPr marL="342900" lvl="0" indent="-342900" algn="just">
                        <a:spcAft>
                          <a:spcPts val="0"/>
                        </a:spcAft>
                        <a:buFont typeface="Symbol"/>
                        <a:buChar char=""/>
                      </a:pPr>
                      <a:r>
                        <a:rPr lang="es-ES" sz="1400" dirty="0">
                          <a:latin typeface="Tahoma" pitchFamily="34" charset="0"/>
                          <a:ea typeface="Times New Roman"/>
                          <a:cs typeface="Tahoma" pitchFamily="34" charset="0"/>
                        </a:rPr>
                        <a:t>Nueve Áreas de Conocimiento.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682">
                <a:tc>
                  <a:txBody>
                    <a:bodyPr/>
                    <a:lstStyle/>
                    <a:p>
                      <a:pPr>
                        <a:spcAft>
                          <a:spcPts val="0"/>
                        </a:spcAft>
                      </a:pPr>
                      <a:r>
                        <a:rPr lang="es-ES" sz="1400">
                          <a:latin typeface="Tahoma" pitchFamily="34" charset="0"/>
                          <a:ea typeface="Times New Roman"/>
                          <a:cs typeface="Tahoma" pitchFamily="34" charset="0"/>
                        </a:rPr>
                        <a:t>Conocimientos generales básicos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dirty="0">
                          <a:latin typeface="Tahoma" pitchFamily="34" charset="0"/>
                          <a:ea typeface="Times New Roman"/>
                          <a:cs typeface="Tahoma" pitchFamily="34" charset="0"/>
                        </a:rPr>
                        <a:t>Apreciación y comprensión del área y tema del proyecto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9 Flecha curvada hacia la derecha"/>
          <p:cNvSpPr/>
          <p:nvPr/>
        </p:nvSpPr>
        <p:spPr>
          <a:xfrm>
            <a:off x="285720" y="2428868"/>
            <a:ext cx="571504" cy="200026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0992879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11" name="Rectangle 3"/>
          <p:cNvSpPr>
            <a:spLocks noChangeArrowheads="1"/>
          </p:cNvSpPr>
          <p:nvPr/>
        </p:nvSpPr>
        <p:spPr bwMode="auto">
          <a:xfrm>
            <a:off x="1443307" y="714356"/>
            <a:ext cx="6343403"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12" name="Rectangle 3"/>
          <p:cNvSpPr>
            <a:spLocks noChangeArrowheads="1"/>
          </p:cNvSpPr>
          <p:nvPr/>
        </p:nvSpPr>
        <p:spPr bwMode="auto">
          <a:xfrm>
            <a:off x="3759784" y="1142984"/>
            <a:ext cx="4669868"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RR.HH. (Competencias)</a:t>
            </a:r>
            <a:endParaRPr lang="es-EC" sz="2000" b="1" dirty="0">
              <a:solidFill>
                <a:schemeClr val="bg1"/>
              </a:solidFill>
              <a:latin typeface="Tahoma" pitchFamily="34" charset="0"/>
            </a:endParaRPr>
          </a:p>
        </p:txBody>
      </p:sp>
      <p:sp>
        <p:nvSpPr>
          <p:cNvPr id="15" name="Text Box 4"/>
          <p:cNvSpPr txBox="1">
            <a:spLocks noChangeArrowheads="1"/>
          </p:cNvSpPr>
          <p:nvPr/>
        </p:nvSpPr>
        <p:spPr bwMode="auto">
          <a:xfrm>
            <a:off x="857250" y="1714518"/>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smtClean="0"/>
              <a:t>PERFIL PARA EL GERENTE DEL PROYECTO</a:t>
            </a:r>
            <a:endParaRPr lang="es-EC" b="1" dirty="0"/>
          </a:p>
        </p:txBody>
      </p:sp>
      <p:sp>
        <p:nvSpPr>
          <p:cNvPr id="17" name="16 Rectángulo"/>
          <p:cNvSpPr/>
          <p:nvPr/>
        </p:nvSpPr>
        <p:spPr>
          <a:xfrm>
            <a:off x="804802" y="2143116"/>
            <a:ext cx="7696288" cy="1143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smtClean="0">
                <a:solidFill>
                  <a:schemeClr val="tx1"/>
                </a:solidFill>
                <a:latin typeface="Tahoma" pitchFamily="34" charset="0"/>
                <a:cs typeface="Tahoma" pitchFamily="34" charset="0"/>
              </a:rPr>
              <a:t>Áreas de Experiencia </a:t>
            </a:r>
            <a:r>
              <a:rPr lang="es-ES" sz="1200" b="1" dirty="0" smtClean="0">
                <a:solidFill>
                  <a:schemeClr val="tx1"/>
                </a:solidFill>
                <a:latin typeface="Tahoma" pitchFamily="34" charset="0"/>
                <a:cs typeface="Tahoma" pitchFamily="34" charset="0"/>
              </a:rPr>
              <a:t>Según la guía del PMBOK</a:t>
            </a:r>
            <a:r>
              <a:rPr lang="es-ES" sz="1200" baseline="30000" dirty="0" smtClean="0">
                <a:solidFill>
                  <a:schemeClr val="tx1"/>
                </a:solidFill>
                <a:latin typeface="Tahoma" pitchFamily="34" charset="0"/>
                <a:cs typeface="Tahoma" pitchFamily="34" charset="0"/>
              </a:rPr>
              <a:t>®</a:t>
            </a:r>
            <a:r>
              <a:rPr lang="es-EC" sz="1200" dirty="0" smtClean="0">
                <a:solidFill>
                  <a:schemeClr val="tx1"/>
                </a:solidFill>
                <a:latin typeface="Tahoma" pitchFamily="34" charset="0"/>
                <a:cs typeface="Tahoma" pitchFamily="34" charset="0"/>
              </a:rPr>
              <a:t>:</a:t>
            </a:r>
          </a:p>
          <a:p>
            <a:pPr marL="177800" indent="-177800">
              <a:buFont typeface="Arial" pitchFamily="34" charset="0"/>
              <a:buChar char="•"/>
            </a:pPr>
            <a:r>
              <a:rPr lang="es-EC" sz="1100" dirty="0" smtClean="0">
                <a:solidFill>
                  <a:schemeClr val="bg1">
                    <a:lumMod val="75000"/>
                  </a:schemeClr>
                </a:solidFill>
                <a:latin typeface="Tahoma" pitchFamily="34" charset="0"/>
                <a:cs typeface="Tahoma" pitchFamily="34" charset="0"/>
              </a:rPr>
              <a:t>Fundamentos de Dirección de Proyectos</a:t>
            </a:r>
          </a:p>
          <a:p>
            <a:pPr marL="177800" indent="-177800">
              <a:buFont typeface="Arial" pitchFamily="34" charset="0"/>
              <a:buChar char="•"/>
            </a:pPr>
            <a:r>
              <a:rPr lang="es-EC" sz="1600" b="1" dirty="0" smtClean="0">
                <a:solidFill>
                  <a:srgbClr val="FF0000"/>
                </a:solidFill>
                <a:latin typeface="Tahoma" pitchFamily="34" charset="0"/>
                <a:cs typeface="Tahoma" pitchFamily="34" charset="0"/>
              </a:rPr>
              <a:t>Normas y Regulaciones del área de aplicación (ESPE) </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Comprensión del entorno</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Habilidades de Dirección General</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Habilidades interpersonales</a:t>
            </a:r>
            <a:endParaRPr lang="es-EC" sz="1100" dirty="0">
              <a:solidFill>
                <a:schemeClr val="bg1">
                  <a:lumMod val="65000"/>
                </a:schemeClr>
              </a:solidFill>
              <a:latin typeface="Tahoma" pitchFamily="34" charset="0"/>
              <a:cs typeface="Tahoma" pitchFamily="34" charset="0"/>
            </a:endParaRPr>
          </a:p>
        </p:txBody>
      </p:sp>
      <p:sp>
        <p:nvSpPr>
          <p:cNvPr id="10" name="9 Flecha curvada hacia la derecha"/>
          <p:cNvSpPr/>
          <p:nvPr/>
        </p:nvSpPr>
        <p:spPr>
          <a:xfrm>
            <a:off x="285720" y="2571744"/>
            <a:ext cx="571504" cy="200026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13" name="12 Tabla"/>
          <p:cNvGraphicFramePr>
            <a:graphicFrameLocks noGrp="1"/>
          </p:cNvGraphicFramePr>
          <p:nvPr>
            <p:extLst>
              <p:ext uri="{D42A27DB-BD31-4B8C-83A1-F6EECF244321}">
                <p14:modId xmlns:p14="http://schemas.microsoft.com/office/powerpoint/2010/main" val="1087573092"/>
              </p:ext>
            </p:extLst>
          </p:nvPr>
        </p:nvGraphicFramePr>
        <p:xfrm>
          <a:off x="857224" y="3489022"/>
          <a:ext cx="7643866" cy="2346960"/>
        </p:xfrm>
        <a:graphic>
          <a:graphicData uri="http://schemas.openxmlformats.org/drawingml/2006/table">
            <a:tbl>
              <a:tblPr/>
              <a:tblGrid>
                <a:gridCol w="2786082"/>
                <a:gridCol w="4857784"/>
              </a:tblGrid>
              <a:tr h="0">
                <a:tc>
                  <a:txBody>
                    <a:bodyPr/>
                    <a:lstStyle/>
                    <a:p>
                      <a:pPr algn="just">
                        <a:lnSpc>
                          <a:spcPct val="150000"/>
                        </a:lnSpc>
                        <a:spcAft>
                          <a:spcPts val="0"/>
                        </a:spcAft>
                      </a:pPr>
                      <a:r>
                        <a:rPr lang="es-ES" sz="1400" dirty="0">
                          <a:latin typeface="Tahoma" pitchFamily="34" charset="0"/>
                          <a:ea typeface="Times New Roman"/>
                          <a:cs typeface="Tahoma" pitchFamily="34" charset="0"/>
                        </a:rPr>
                        <a:t>Normativa Interna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Reglamento Académico ESPE</a:t>
                      </a:r>
                    </a:p>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Plan Operativo Anual</a:t>
                      </a:r>
                    </a:p>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Planificación estratégica</a:t>
                      </a:r>
                    </a:p>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Ordenes de rectorado aplicables al tema del proyecto</a:t>
                      </a:r>
                    </a:p>
                    <a:p>
                      <a:pPr marL="0" indent="0" algn="just">
                        <a:spcAft>
                          <a:spcPts val="0"/>
                        </a:spcAft>
                        <a:buFont typeface="Arial" pitchFamily="34" charset="0"/>
                        <a:buNone/>
                      </a:pPr>
                      <a:endParaRPr lang="es-ES" sz="1400" dirty="0">
                        <a:latin typeface="Tahoma" pitchFamily="34" charset="0"/>
                        <a:ea typeface="Times New Roman"/>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400">
                          <a:latin typeface="Tahoma" pitchFamily="34" charset="0"/>
                          <a:ea typeface="Times New Roman"/>
                          <a:cs typeface="Tahoma" pitchFamily="34" charset="0"/>
                        </a:rPr>
                        <a:t>Normativa del país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Constitución Política del Estado</a:t>
                      </a:r>
                    </a:p>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Ley de Educación Superior</a:t>
                      </a:r>
                    </a:p>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Ley de Contratación Pública</a:t>
                      </a:r>
                    </a:p>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Ley del Servicio Público</a:t>
                      </a:r>
                    </a:p>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Normas de Control Interno</a:t>
                      </a:r>
                    </a:p>
                    <a:p>
                      <a:pPr marL="177800" indent="-177800" algn="just">
                        <a:spcAft>
                          <a:spcPts val="0"/>
                        </a:spcAft>
                        <a:buFont typeface="Arial" pitchFamily="34" charset="0"/>
                        <a:buChar char="•"/>
                      </a:pPr>
                      <a:r>
                        <a:rPr lang="es-ES" sz="1400" dirty="0">
                          <a:latin typeface="Tahoma" pitchFamily="34" charset="0"/>
                          <a:ea typeface="Times New Roman"/>
                          <a:cs typeface="Tahoma" pitchFamily="34" charset="0"/>
                        </a:rPr>
                        <a:t>Ley de la Contraloría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8089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11" name="Rectangle 3"/>
          <p:cNvSpPr>
            <a:spLocks noChangeArrowheads="1"/>
          </p:cNvSpPr>
          <p:nvPr/>
        </p:nvSpPr>
        <p:spPr bwMode="auto">
          <a:xfrm>
            <a:off x="1443307" y="714356"/>
            <a:ext cx="6343403"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12" name="Rectangle 3"/>
          <p:cNvSpPr>
            <a:spLocks noChangeArrowheads="1"/>
          </p:cNvSpPr>
          <p:nvPr/>
        </p:nvSpPr>
        <p:spPr bwMode="auto">
          <a:xfrm>
            <a:off x="3759784" y="1142984"/>
            <a:ext cx="4669868"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RR.HH. (Competencias)</a:t>
            </a:r>
            <a:endParaRPr lang="es-EC" sz="2000" b="1" dirty="0">
              <a:solidFill>
                <a:schemeClr val="bg1"/>
              </a:solidFill>
              <a:latin typeface="Tahoma" pitchFamily="34" charset="0"/>
            </a:endParaRPr>
          </a:p>
        </p:txBody>
      </p:sp>
      <p:sp>
        <p:nvSpPr>
          <p:cNvPr id="15" name="Text Box 4"/>
          <p:cNvSpPr txBox="1">
            <a:spLocks noChangeArrowheads="1"/>
          </p:cNvSpPr>
          <p:nvPr/>
        </p:nvSpPr>
        <p:spPr bwMode="auto">
          <a:xfrm>
            <a:off x="857250" y="1714518"/>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smtClean="0"/>
              <a:t>PERFIL PARA EL GERENTE DEL PROYECTO</a:t>
            </a:r>
            <a:endParaRPr lang="es-EC" b="1" dirty="0"/>
          </a:p>
        </p:txBody>
      </p:sp>
      <p:sp>
        <p:nvSpPr>
          <p:cNvPr id="17" name="16 Rectángulo"/>
          <p:cNvSpPr/>
          <p:nvPr/>
        </p:nvSpPr>
        <p:spPr>
          <a:xfrm>
            <a:off x="804802" y="2143116"/>
            <a:ext cx="7696288" cy="1143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smtClean="0">
                <a:solidFill>
                  <a:schemeClr val="tx1"/>
                </a:solidFill>
                <a:latin typeface="Tahoma" pitchFamily="34" charset="0"/>
                <a:cs typeface="Tahoma" pitchFamily="34" charset="0"/>
              </a:rPr>
              <a:t>Áreas de Experiencia </a:t>
            </a:r>
            <a:r>
              <a:rPr lang="es-ES" sz="1200" b="1" dirty="0" smtClean="0">
                <a:solidFill>
                  <a:schemeClr val="tx1"/>
                </a:solidFill>
                <a:latin typeface="Tahoma" pitchFamily="34" charset="0"/>
                <a:cs typeface="Tahoma" pitchFamily="34" charset="0"/>
              </a:rPr>
              <a:t>Según la guía del PMBOK</a:t>
            </a:r>
            <a:r>
              <a:rPr lang="es-ES" sz="1200" baseline="30000" dirty="0" smtClean="0">
                <a:solidFill>
                  <a:schemeClr val="tx1"/>
                </a:solidFill>
                <a:latin typeface="Tahoma" pitchFamily="34" charset="0"/>
                <a:cs typeface="Tahoma" pitchFamily="34" charset="0"/>
              </a:rPr>
              <a:t>®</a:t>
            </a:r>
            <a:r>
              <a:rPr lang="es-EC" sz="1200" dirty="0" smtClean="0">
                <a:solidFill>
                  <a:schemeClr val="tx1"/>
                </a:solidFill>
                <a:latin typeface="Tahoma" pitchFamily="34" charset="0"/>
                <a:cs typeface="Tahoma" pitchFamily="34" charset="0"/>
              </a:rPr>
              <a:t>:</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Fundamentos de Dirección de Proyectos</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Normas y Regulaciones del área de aplicación </a:t>
            </a:r>
          </a:p>
          <a:p>
            <a:pPr marL="177800" indent="-177800">
              <a:buFont typeface="Arial" pitchFamily="34" charset="0"/>
              <a:buChar char="•"/>
            </a:pPr>
            <a:r>
              <a:rPr lang="es-EC" sz="1600" b="1" dirty="0" smtClean="0">
                <a:solidFill>
                  <a:srgbClr val="FF0000"/>
                </a:solidFill>
                <a:latin typeface="Tahoma" pitchFamily="34" charset="0"/>
                <a:cs typeface="Tahoma" pitchFamily="34" charset="0"/>
              </a:rPr>
              <a:t>Comprensión del Entorno</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Habilidades de Dirección General</a:t>
            </a:r>
          </a:p>
          <a:p>
            <a:pPr marL="177800" indent="-177800">
              <a:spcBef>
                <a:spcPts val="0"/>
              </a:spcBef>
              <a:buFont typeface="Arial" pitchFamily="34" charset="0"/>
              <a:buChar char="•"/>
            </a:pPr>
            <a:r>
              <a:rPr lang="es-EC" sz="1100" dirty="0" smtClean="0">
                <a:solidFill>
                  <a:schemeClr val="bg1">
                    <a:lumMod val="65000"/>
                  </a:schemeClr>
                </a:solidFill>
                <a:latin typeface="Tahoma" pitchFamily="34" charset="0"/>
                <a:cs typeface="Tahoma" pitchFamily="34" charset="0"/>
              </a:rPr>
              <a:t>Habilidades interpersonales</a:t>
            </a:r>
            <a:endParaRPr lang="es-EC" sz="1100" dirty="0">
              <a:solidFill>
                <a:schemeClr val="bg1">
                  <a:lumMod val="65000"/>
                </a:schemeClr>
              </a:solidFill>
              <a:latin typeface="Tahoma" pitchFamily="34" charset="0"/>
              <a:cs typeface="Tahoma" pitchFamily="34" charset="0"/>
            </a:endParaRPr>
          </a:p>
        </p:txBody>
      </p:sp>
      <p:sp>
        <p:nvSpPr>
          <p:cNvPr id="10" name="9 Flecha curvada hacia la derecha"/>
          <p:cNvSpPr/>
          <p:nvPr/>
        </p:nvSpPr>
        <p:spPr>
          <a:xfrm>
            <a:off x="285720" y="2786058"/>
            <a:ext cx="571504" cy="200026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9" name="8 Tabla"/>
          <p:cNvGraphicFramePr>
            <a:graphicFrameLocks noGrp="1"/>
          </p:cNvGraphicFramePr>
          <p:nvPr/>
        </p:nvGraphicFramePr>
        <p:xfrm>
          <a:off x="857224" y="3414730"/>
          <a:ext cx="7643866" cy="2133600"/>
        </p:xfrm>
        <a:graphic>
          <a:graphicData uri="http://schemas.openxmlformats.org/drawingml/2006/table">
            <a:tbl>
              <a:tblPr/>
              <a:tblGrid>
                <a:gridCol w="2500330"/>
                <a:gridCol w="5143536"/>
              </a:tblGrid>
              <a:tr h="0">
                <a:tc>
                  <a:txBody>
                    <a:bodyPr/>
                    <a:lstStyle/>
                    <a:p>
                      <a:pPr algn="just">
                        <a:spcAft>
                          <a:spcPts val="0"/>
                        </a:spcAft>
                      </a:pPr>
                      <a:endParaRPr lang="es-ES" sz="1400" dirty="0" smtClean="0">
                        <a:latin typeface="Tahoma" pitchFamily="34" charset="0"/>
                        <a:ea typeface="Times New Roman"/>
                        <a:cs typeface="Tahoma" pitchFamily="34" charset="0"/>
                      </a:endParaRPr>
                    </a:p>
                    <a:p>
                      <a:pPr algn="l">
                        <a:spcAft>
                          <a:spcPts val="0"/>
                        </a:spcAft>
                      </a:pPr>
                      <a:r>
                        <a:rPr lang="es-ES" sz="1400" dirty="0" smtClean="0">
                          <a:latin typeface="Tahoma" pitchFamily="34" charset="0"/>
                          <a:ea typeface="Times New Roman"/>
                          <a:cs typeface="Tahoma" pitchFamily="34" charset="0"/>
                        </a:rPr>
                        <a:t>Capacidad de análisis y síntesis</a:t>
                      </a:r>
                      <a:endParaRPr lang="es-ES" sz="1400" dirty="0">
                        <a:latin typeface="Tahoma" pitchFamily="34" charset="0"/>
                        <a:ea typeface="Times New Roman"/>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0" indent="-203200" algn="just">
                        <a:spcAft>
                          <a:spcPts val="0"/>
                        </a:spcAft>
                        <a:buFont typeface="Arial" pitchFamily="34" charset="0"/>
                        <a:buChar char="•"/>
                      </a:pPr>
                      <a:r>
                        <a:rPr lang="es-ES" sz="1400" dirty="0" smtClean="0">
                          <a:latin typeface="Tahoma" pitchFamily="34" charset="0"/>
                          <a:ea typeface="Times New Roman"/>
                          <a:cs typeface="Tahoma" pitchFamily="34" charset="0"/>
                        </a:rPr>
                        <a:t>Evaluar el entorno cultural y social para entender cómo afecta el proyecto a las personas y cómo afectan las personas al proyecto. </a:t>
                      </a:r>
                    </a:p>
                    <a:p>
                      <a:pPr marL="190500" indent="-203200">
                        <a:spcAft>
                          <a:spcPts val="0"/>
                        </a:spcAft>
                        <a:buFont typeface="Arial" pitchFamily="34" charset="0"/>
                        <a:buChar char="•"/>
                      </a:pPr>
                      <a:r>
                        <a:rPr lang="es-ES" sz="1400" dirty="0" smtClean="0">
                          <a:latin typeface="Tahoma" pitchFamily="34" charset="0"/>
                          <a:ea typeface="Times New Roman"/>
                          <a:cs typeface="Tahoma" pitchFamily="34" charset="0"/>
                        </a:rPr>
                        <a:t>Analizar el clima organizacional y los</a:t>
                      </a:r>
                      <a:r>
                        <a:rPr lang="es-ES" sz="1400" baseline="0" dirty="0" smtClean="0">
                          <a:latin typeface="Tahoma" pitchFamily="34" charset="0"/>
                          <a:ea typeface="Times New Roman"/>
                          <a:cs typeface="Tahoma" pitchFamily="34" charset="0"/>
                        </a:rPr>
                        <a:t> procesos internos</a:t>
                      </a:r>
                      <a:endParaRPr lang="es-ES" sz="1400" dirty="0" smtClean="0">
                        <a:latin typeface="Tahoma" pitchFamily="34" charset="0"/>
                        <a:ea typeface="Times New Roman"/>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ES" sz="1400" dirty="0" smtClean="0">
                          <a:latin typeface="Tahoma" pitchFamily="34" charset="0"/>
                          <a:ea typeface="Times New Roman"/>
                          <a:cs typeface="Tahoma" pitchFamily="34" charset="0"/>
                        </a:rPr>
                        <a:t>Comprensión de la organización </a:t>
                      </a:r>
                      <a:endParaRPr lang="es-ES" sz="1400" dirty="0">
                        <a:latin typeface="Tahoma" pitchFamily="34" charset="0"/>
                        <a:ea typeface="Times New Roman"/>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dirty="0" smtClean="0">
                          <a:latin typeface="Tahoma" pitchFamily="34" charset="0"/>
                          <a:ea typeface="Times New Roman"/>
                          <a:cs typeface="Tahoma" pitchFamily="34" charset="0"/>
                        </a:rPr>
                        <a:t>Comprensión de la misión, visión, objetivos estratégicos institucionales, principios y valores</a:t>
                      </a:r>
                      <a:endParaRPr lang="es-ES" sz="1400" dirty="0">
                        <a:latin typeface="Tahoma" pitchFamily="34" charset="0"/>
                        <a:ea typeface="Times New Roman"/>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ES" sz="1400" dirty="0">
                          <a:latin typeface="Tahoma" pitchFamily="34" charset="0"/>
                          <a:ea typeface="Times New Roman"/>
                          <a:cs typeface="Tahoma" pitchFamily="34" charset="0"/>
                        </a:rPr>
                        <a:t>Identificación con la </a:t>
                      </a:r>
                      <a:r>
                        <a:rPr lang="es-ES" sz="1400" dirty="0" smtClean="0">
                          <a:latin typeface="Tahoma" pitchFamily="34" charset="0"/>
                          <a:ea typeface="Times New Roman"/>
                          <a:cs typeface="Tahoma" pitchFamily="34" charset="0"/>
                        </a:rPr>
                        <a:t>institución</a:t>
                      </a:r>
                      <a:endParaRPr lang="es-ES" sz="1400" dirty="0">
                        <a:latin typeface="Tahoma" pitchFamily="34" charset="0"/>
                        <a:ea typeface="Times New Roman"/>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a:latin typeface="Tahoma" pitchFamily="34" charset="0"/>
                          <a:ea typeface="Times New Roman"/>
                          <a:cs typeface="Tahoma" pitchFamily="34" charset="0"/>
                        </a:rPr>
                        <a:t>Pensamiento y criterio institucional, prevalece los intereses institucionales antes que los personales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ES" sz="1400" dirty="0">
                          <a:latin typeface="Tahoma" pitchFamily="34" charset="0"/>
                          <a:ea typeface="Times New Roman"/>
                          <a:cs typeface="Tahoma" pitchFamily="34" charset="0"/>
                        </a:rPr>
                        <a:t>Conocimientos generales básicos del tema del proyecto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dirty="0">
                          <a:latin typeface="Tahoma" pitchFamily="34" charset="0"/>
                          <a:ea typeface="Times New Roman"/>
                          <a:cs typeface="Tahoma" pitchFamily="34" charset="0"/>
                        </a:rPr>
                        <a:t>Comprensión del tema y área de desarrollo del proyecto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304538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11" name="Rectangle 3"/>
          <p:cNvSpPr>
            <a:spLocks noChangeArrowheads="1"/>
          </p:cNvSpPr>
          <p:nvPr/>
        </p:nvSpPr>
        <p:spPr bwMode="auto">
          <a:xfrm>
            <a:off x="1443307" y="714356"/>
            <a:ext cx="6343403"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12" name="Rectangle 3"/>
          <p:cNvSpPr>
            <a:spLocks noChangeArrowheads="1"/>
          </p:cNvSpPr>
          <p:nvPr/>
        </p:nvSpPr>
        <p:spPr bwMode="auto">
          <a:xfrm>
            <a:off x="3759784" y="1142984"/>
            <a:ext cx="4669868"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RR.HH. (Competencias)</a:t>
            </a:r>
            <a:endParaRPr lang="es-EC" sz="2000" b="1" dirty="0">
              <a:solidFill>
                <a:schemeClr val="bg1"/>
              </a:solidFill>
              <a:latin typeface="Tahoma" pitchFamily="34" charset="0"/>
            </a:endParaRPr>
          </a:p>
        </p:txBody>
      </p:sp>
      <p:sp>
        <p:nvSpPr>
          <p:cNvPr id="15" name="Text Box 4"/>
          <p:cNvSpPr txBox="1">
            <a:spLocks noChangeArrowheads="1"/>
          </p:cNvSpPr>
          <p:nvPr/>
        </p:nvSpPr>
        <p:spPr bwMode="auto">
          <a:xfrm>
            <a:off x="857250" y="1714518"/>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smtClean="0"/>
              <a:t>PERFIL PARA EL GERENTE DEL PROYECTO</a:t>
            </a:r>
            <a:endParaRPr lang="es-EC" b="1" dirty="0"/>
          </a:p>
        </p:txBody>
      </p:sp>
      <p:sp>
        <p:nvSpPr>
          <p:cNvPr id="17" name="16 Rectángulo"/>
          <p:cNvSpPr/>
          <p:nvPr/>
        </p:nvSpPr>
        <p:spPr>
          <a:xfrm>
            <a:off x="804802" y="2143116"/>
            <a:ext cx="7696288" cy="1143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smtClean="0">
                <a:solidFill>
                  <a:schemeClr val="tx1"/>
                </a:solidFill>
                <a:latin typeface="Tahoma" pitchFamily="34" charset="0"/>
                <a:cs typeface="Tahoma" pitchFamily="34" charset="0"/>
              </a:rPr>
              <a:t>Áreas de Experiencia </a:t>
            </a:r>
            <a:r>
              <a:rPr lang="es-ES" sz="1200" b="1" dirty="0" smtClean="0">
                <a:solidFill>
                  <a:schemeClr val="tx1"/>
                </a:solidFill>
                <a:latin typeface="Tahoma" pitchFamily="34" charset="0"/>
                <a:cs typeface="Tahoma" pitchFamily="34" charset="0"/>
              </a:rPr>
              <a:t>Según la guía del PMBOK</a:t>
            </a:r>
            <a:r>
              <a:rPr lang="es-ES" sz="1200" baseline="30000" dirty="0" smtClean="0">
                <a:solidFill>
                  <a:schemeClr val="tx1"/>
                </a:solidFill>
                <a:latin typeface="Tahoma" pitchFamily="34" charset="0"/>
                <a:cs typeface="Tahoma" pitchFamily="34" charset="0"/>
              </a:rPr>
              <a:t>®</a:t>
            </a:r>
            <a:r>
              <a:rPr lang="es-EC" sz="1200" dirty="0" smtClean="0">
                <a:solidFill>
                  <a:schemeClr val="tx1"/>
                </a:solidFill>
                <a:latin typeface="Tahoma" pitchFamily="34" charset="0"/>
                <a:cs typeface="Tahoma" pitchFamily="34" charset="0"/>
              </a:rPr>
              <a:t>:</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Fundamentos de Dirección de Proyectos</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Normas y Regulaciones del área de aplicación </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Comprensión del Entorno</a:t>
            </a:r>
          </a:p>
          <a:p>
            <a:pPr marL="177800" indent="-177800">
              <a:buFont typeface="Arial" pitchFamily="34" charset="0"/>
              <a:buChar char="•"/>
            </a:pPr>
            <a:r>
              <a:rPr lang="es-EC" sz="1600" b="1" dirty="0" smtClean="0">
                <a:solidFill>
                  <a:srgbClr val="FF0000"/>
                </a:solidFill>
                <a:latin typeface="Tahoma" pitchFamily="34" charset="0"/>
                <a:cs typeface="Tahoma" pitchFamily="34" charset="0"/>
              </a:rPr>
              <a:t>Habilidades de Dirección General</a:t>
            </a:r>
          </a:p>
          <a:p>
            <a:pPr marL="177800" indent="-177800">
              <a:spcBef>
                <a:spcPts val="0"/>
              </a:spcBef>
              <a:buFont typeface="Arial" pitchFamily="34" charset="0"/>
              <a:buChar char="•"/>
            </a:pPr>
            <a:r>
              <a:rPr lang="es-EC" sz="1100" dirty="0" smtClean="0">
                <a:solidFill>
                  <a:schemeClr val="bg1">
                    <a:lumMod val="65000"/>
                  </a:schemeClr>
                </a:solidFill>
                <a:latin typeface="Tahoma" pitchFamily="34" charset="0"/>
                <a:cs typeface="Tahoma" pitchFamily="34" charset="0"/>
              </a:rPr>
              <a:t>Habilidades interpersonales</a:t>
            </a:r>
            <a:endParaRPr lang="es-EC" sz="1100" dirty="0">
              <a:solidFill>
                <a:schemeClr val="bg1">
                  <a:lumMod val="65000"/>
                </a:schemeClr>
              </a:solidFill>
              <a:latin typeface="Tahoma" pitchFamily="34" charset="0"/>
              <a:cs typeface="Tahoma" pitchFamily="34" charset="0"/>
            </a:endParaRPr>
          </a:p>
        </p:txBody>
      </p:sp>
      <p:sp>
        <p:nvSpPr>
          <p:cNvPr id="10" name="9 Flecha curvada hacia la derecha"/>
          <p:cNvSpPr/>
          <p:nvPr/>
        </p:nvSpPr>
        <p:spPr>
          <a:xfrm>
            <a:off x="285720" y="2928934"/>
            <a:ext cx="571504" cy="200026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8" name="7 Tabla"/>
          <p:cNvGraphicFramePr>
            <a:graphicFrameLocks noGrp="1"/>
          </p:cNvGraphicFramePr>
          <p:nvPr/>
        </p:nvGraphicFramePr>
        <p:xfrm>
          <a:off x="785786" y="3436640"/>
          <a:ext cx="7715304" cy="2346960"/>
        </p:xfrm>
        <a:graphic>
          <a:graphicData uri="http://schemas.openxmlformats.org/drawingml/2006/table">
            <a:tbl>
              <a:tblPr/>
              <a:tblGrid>
                <a:gridCol w="2571768"/>
                <a:gridCol w="5143536"/>
              </a:tblGrid>
              <a:tr h="0">
                <a:tc>
                  <a:txBody>
                    <a:bodyPr/>
                    <a:lstStyle/>
                    <a:p>
                      <a:pPr algn="just">
                        <a:spcAft>
                          <a:spcPts val="0"/>
                        </a:spcAft>
                      </a:pPr>
                      <a:r>
                        <a:rPr lang="es-ES" sz="1400" dirty="0">
                          <a:latin typeface="Tahoma" pitchFamily="34" charset="0"/>
                          <a:ea typeface="Times New Roman"/>
                          <a:cs typeface="Tahoma" pitchFamily="34" charset="0"/>
                        </a:rPr>
                        <a:t>Gestión de recursos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
                        <a:spcAft>
                          <a:spcPts val="0"/>
                        </a:spcAft>
                      </a:pPr>
                      <a:r>
                        <a:rPr lang="es-ES" sz="1400" dirty="0">
                          <a:latin typeface="Tahoma" pitchFamily="34" charset="0"/>
                          <a:ea typeface="Times New Roman"/>
                          <a:cs typeface="Tahoma" pitchFamily="34" charset="0"/>
                        </a:rPr>
                        <a:t>Capacidad para gestionar </a:t>
                      </a:r>
                      <a:r>
                        <a:rPr lang="es-ES" sz="1400" dirty="0" smtClean="0">
                          <a:latin typeface="Tahoma" pitchFamily="34" charset="0"/>
                          <a:ea typeface="Times New Roman"/>
                          <a:cs typeface="Tahoma" pitchFamily="34" charset="0"/>
                        </a:rPr>
                        <a:t>recursos:  Dinero</a:t>
                      </a:r>
                      <a:r>
                        <a:rPr lang="es-ES" sz="1400" dirty="0">
                          <a:latin typeface="Tahoma" pitchFamily="34" charset="0"/>
                          <a:ea typeface="Times New Roman"/>
                          <a:cs typeface="Tahoma" pitchFamily="34" charset="0"/>
                        </a:rPr>
                        <a:t>, </a:t>
                      </a:r>
                      <a:r>
                        <a:rPr lang="es-ES" sz="1400" dirty="0" smtClean="0">
                          <a:latin typeface="Tahoma" pitchFamily="34" charset="0"/>
                          <a:ea typeface="Times New Roman"/>
                          <a:cs typeface="Tahoma" pitchFamily="34" charset="0"/>
                        </a:rPr>
                        <a:t>Personas</a:t>
                      </a:r>
                      <a:r>
                        <a:rPr lang="es-ES" sz="1400" dirty="0">
                          <a:latin typeface="Tahoma" pitchFamily="34" charset="0"/>
                          <a:ea typeface="Times New Roman"/>
                          <a:cs typeface="Tahoma" pitchFamily="34" charset="0"/>
                        </a:rPr>
                        <a:t>, </a:t>
                      </a:r>
                      <a:r>
                        <a:rPr lang="es-ES" sz="1400" dirty="0" smtClean="0">
                          <a:latin typeface="Tahoma" pitchFamily="34" charset="0"/>
                          <a:ea typeface="Times New Roman"/>
                          <a:cs typeface="Tahoma" pitchFamily="34" charset="0"/>
                        </a:rPr>
                        <a:t>Materiales </a:t>
                      </a:r>
                      <a:r>
                        <a:rPr lang="es-ES" sz="1400" dirty="0">
                          <a:latin typeface="Tahoma" pitchFamily="34" charset="0"/>
                          <a:ea typeface="Times New Roman"/>
                          <a:cs typeface="Tahoma" pitchFamily="34" charset="0"/>
                        </a:rPr>
                        <a:t>y </a:t>
                      </a:r>
                      <a:r>
                        <a:rPr lang="es-ES" sz="1400" dirty="0" smtClean="0">
                          <a:latin typeface="Tahoma" pitchFamily="34" charset="0"/>
                          <a:ea typeface="Times New Roman"/>
                          <a:cs typeface="Tahoma" pitchFamily="34" charset="0"/>
                        </a:rPr>
                        <a:t>Tiempo</a:t>
                      </a:r>
                      <a:endParaRPr lang="es-ES" sz="1400" dirty="0">
                        <a:latin typeface="Tahoma" pitchFamily="34" charset="0"/>
                        <a:ea typeface="Times New Roman"/>
                        <a:cs typeface="Tahoma"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ES" sz="1400" dirty="0">
                          <a:latin typeface="Tahoma" pitchFamily="34" charset="0"/>
                          <a:ea typeface="Times New Roman"/>
                          <a:cs typeface="Tahoma" pitchFamily="34" charset="0"/>
                        </a:rPr>
                        <a:t>Gestión financiera y contabilidad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Tahoma" pitchFamily="34" charset="0"/>
                          <a:ea typeface="Times New Roman"/>
                          <a:cs typeface="Tahoma" pitchFamily="34" charset="0"/>
                        </a:rPr>
                        <a:t>Análisis y evaluación de instrumentos financieros, índices, interpretación, análisis y evaluación de documentos contables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 sz="1400" dirty="0">
                          <a:latin typeface="Tahoma" pitchFamily="34" charset="0"/>
                          <a:ea typeface="Times New Roman"/>
                          <a:cs typeface="Tahoma" pitchFamily="34" charset="0"/>
                        </a:rPr>
                        <a:t>Compras y adquisiciones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a:latin typeface="Tahoma" pitchFamily="34" charset="0"/>
                          <a:ea typeface="Times New Roman"/>
                          <a:cs typeface="Tahoma" pitchFamily="34" charset="0"/>
                        </a:rPr>
                        <a:t>Análisis y evaluación para la elaboración de especificaciones técnicas y pliegos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 sz="1400" dirty="0">
                          <a:latin typeface="Tahoma" pitchFamily="34" charset="0"/>
                          <a:ea typeface="Times New Roman"/>
                          <a:cs typeface="Tahoma" pitchFamily="34" charset="0"/>
                        </a:rPr>
                        <a:t>Contratos y derecho mercantil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a:latin typeface="Tahoma" pitchFamily="34" charset="0"/>
                          <a:ea typeface="Times New Roman"/>
                          <a:cs typeface="Tahoma" pitchFamily="34" charset="0"/>
                        </a:rPr>
                        <a:t>Análisis y evaluación para la elaboración de contratos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ES" sz="1400" dirty="0">
                          <a:latin typeface="Tahoma" pitchFamily="34" charset="0"/>
                          <a:ea typeface="Times New Roman"/>
                          <a:cs typeface="Tahoma" pitchFamily="34" charset="0"/>
                        </a:rPr>
                        <a:t>Capacidad de planificar y organizar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a:latin typeface="Tahoma" pitchFamily="34" charset="0"/>
                          <a:ea typeface="Times New Roman"/>
                          <a:cs typeface="Tahoma" pitchFamily="34" charset="0"/>
                        </a:rPr>
                        <a:t>Planificación, organización, selección de personal, ejecución y control de las operaciones de la institución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s-ES" sz="1400" dirty="0">
                          <a:latin typeface="Tahoma" pitchFamily="34" charset="0"/>
                          <a:ea typeface="Times New Roman"/>
                          <a:cs typeface="Tahoma" pitchFamily="34" charset="0"/>
                        </a:rPr>
                        <a:t>Gestión de </a:t>
                      </a:r>
                      <a:r>
                        <a:rPr lang="es-ES" sz="1400" dirty="0" smtClean="0">
                          <a:latin typeface="Tahoma" pitchFamily="34" charset="0"/>
                          <a:ea typeface="Times New Roman"/>
                          <a:cs typeface="Tahoma" pitchFamily="34" charset="0"/>
                        </a:rPr>
                        <a:t>la </a:t>
                      </a:r>
                      <a:r>
                        <a:rPr lang="es-ES" sz="1400" dirty="0">
                          <a:latin typeface="Tahoma" pitchFamily="34" charset="0"/>
                          <a:ea typeface="Times New Roman"/>
                          <a:cs typeface="Tahoma" pitchFamily="34" charset="0"/>
                        </a:rPr>
                        <a:t>tecnología de información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400" dirty="0">
                          <a:latin typeface="Tahoma" pitchFamily="34" charset="0"/>
                          <a:ea typeface="Times New Roman"/>
                          <a:cs typeface="Tahoma" pitchFamily="34" charset="0"/>
                        </a:rPr>
                        <a:t>Habilidad para buscar, analizar y evaluar información relacionada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99812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11" name="Rectangle 3"/>
          <p:cNvSpPr>
            <a:spLocks noChangeArrowheads="1"/>
          </p:cNvSpPr>
          <p:nvPr/>
        </p:nvSpPr>
        <p:spPr bwMode="auto">
          <a:xfrm>
            <a:off x="1443307" y="714356"/>
            <a:ext cx="6343403"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12" name="Rectangle 3"/>
          <p:cNvSpPr>
            <a:spLocks noChangeArrowheads="1"/>
          </p:cNvSpPr>
          <p:nvPr/>
        </p:nvSpPr>
        <p:spPr bwMode="auto">
          <a:xfrm>
            <a:off x="3759784" y="1142984"/>
            <a:ext cx="4669868"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RR.HH. (Competencias)</a:t>
            </a:r>
            <a:endParaRPr lang="es-EC" sz="2000" b="1" dirty="0">
              <a:solidFill>
                <a:schemeClr val="bg1"/>
              </a:solidFill>
              <a:latin typeface="Tahoma" pitchFamily="34" charset="0"/>
            </a:endParaRPr>
          </a:p>
        </p:txBody>
      </p:sp>
      <p:sp>
        <p:nvSpPr>
          <p:cNvPr id="15" name="Text Box 4"/>
          <p:cNvSpPr txBox="1">
            <a:spLocks noChangeArrowheads="1"/>
          </p:cNvSpPr>
          <p:nvPr/>
        </p:nvSpPr>
        <p:spPr bwMode="auto">
          <a:xfrm>
            <a:off x="857250" y="1714518"/>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smtClean="0"/>
              <a:t>PERFIL PARA EL GERENTE DEL PROYECTO</a:t>
            </a:r>
            <a:endParaRPr lang="es-EC" b="1" dirty="0"/>
          </a:p>
        </p:txBody>
      </p:sp>
      <p:sp>
        <p:nvSpPr>
          <p:cNvPr id="17" name="16 Rectángulo"/>
          <p:cNvSpPr/>
          <p:nvPr/>
        </p:nvSpPr>
        <p:spPr>
          <a:xfrm>
            <a:off x="804802" y="2143116"/>
            <a:ext cx="7696288" cy="11430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200" b="1" dirty="0" smtClean="0">
                <a:solidFill>
                  <a:schemeClr val="tx1"/>
                </a:solidFill>
                <a:latin typeface="Tahoma" pitchFamily="34" charset="0"/>
                <a:cs typeface="Tahoma" pitchFamily="34" charset="0"/>
              </a:rPr>
              <a:t>Áreas de Experiencia </a:t>
            </a:r>
            <a:r>
              <a:rPr lang="es-ES" sz="1200" b="1" dirty="0" smtClean="0">
                <a:solidFill>
                  <a:schemeClr val="tx1"/>
                </a:solidFill>
                <a:latin typeface="Tahoma" pitchFamily="34" charset="0"/>
                <a:cs typeface="Tahoma" pitchFamily="34" charset="0"/>
              </a:rPr>
              <a:t>Según la guía del PMBOK</a:t>
            </a:r>
            <a:r>
              <a:rPr lang="es-ES" sz="1200" baseline="30000" dirty="0" smtClean="0">
                <a:solidFill>
                  <a:schemeClr val="tx1"/>
                </a:solidFill>
                <a:latin typeface="Tahoma" pitchFamily="34" charset="0"/>
                <a:cs typeface="Tahoma" pitchFamily="34" charset="0"/>
              </a:rPr>
              <a:t>®</a:t>
            </a:r>
            <a:r>
              <a:rPr lang="es-EC" sz="1200" dirty="0" smtClean="0">
                <a:solidFill>
                  <a:schemeClr val="tx1"/>
                </a:solidFill>
                <a:latin typeface="Tahoma" pitchFamily="34" charset="0"/>
                <a:cs typeface="Tahoma" pitchFamily="34" charset="0"/>
              </a:rPr>
              <a:t>:</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Fundamentos de Dirección de Proyectos</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Normas y Regulaciones del área de aplicación </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Comprensión del Entorno</a:t>
            </a:r>
          </a:p>
          <a:p>
            <a:pPr marL="177800" indent="-177800">
              <a:buFont typeface="Arial" pitchFamily="34" charset="0"/>
              <a:buChar char="•"/>
            </a:pPr>
            <a:r>
              <a:rPr lang="es-EC" sz="1100" dirty="0" smtClean="0">
                <a:solidFill>
                  <a:schemeClr val="bg1">
                    <a:lumMod val="65000"/>
                  </a:schemeClr>
                </a:solidFill>
                <a:latin typeface="Tahoma" pitchFamily="34" charset="0"/>
                <a:cs typeface="Tahoma" pitchFamily="34" charset="0"/>
              </a:rPr>
              <a:t>Habilidades de Dirección General</a:t>
            </a:r>
          </a:p>
          <a:p>
            <a:pPr marL="177800" indent="-177800">
              <a:spcBef>
                <a:spcPts val="0"/>
              </a:spcBef>
              <a:buFont typeface="Arial" pitchFamily="34" charset="0"/>
              <a:buChar char="•"/>
            </a:pPr>
            <a:r>
              <a:rPr lang="es-EC" sz="1600" b="1" dirty="0" smtClean="0">
                <a:solidFill>
                  <a:srgbClr val="FF0000"/>
                </a:solidFill>
                <a:latin typeface="Tahoma" pitchFamily="34" charset="0"/>
                <a:cs typeface="Tahoma" pitchFamily="34" charset="0"/>
              </a:rPr>
              <a:t>Habilidades interpersonales</a:t>
            </a:r>
            <a:endParaRPr lang="es-EC" sz="1600" b="1" dirty="0">
              <a:solidFill>
                <a:srgbClr val="FF0000"/>
              </a:solidFill>
              <a:latin typeface="Tahoma" pitchFamily="34" charset="0"/>
              <a:cs typeface="Tahoma" pitchFamily="34" charset="0"/>
            </a:endParaRPr>
          </a:p>
        </p:txBody>
      </p:sp>
      <p:sp>
        <p:nvSpPr>
          <p:cNvPr id="10" name="9 Flecha curvada hacia la derecha"/>
          <p:cNvSpPr/>
          <p:nvPr/>
        </p:nvSpPr>
        <p:spPr>
          <a:xfrm>
            <a:off x="285720" y="3071810"/>
            <a:ext cx="571504" cy="200026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8" name="7 Tabla"/>
          <p:cNvGraphicFramePr>
            <a:graphicFrameLocks noGrp="1"/>
          </p:cNvGraphicFramePr>
          <p:nvPr/>
        </p:nvGraphicFramePr>
        <p:xfrm>
          <a:off x="785786" y="3357562"/>
          <a:ext cx="7786742" cy="2560320"/>
        </p:xfrm>
        <a:graphic>
          <a:graphicData uri="http://schemas.openxmlformats.org/drawingml/2006/table">
            <a:tbl>
              <a:tblPr/>
              <a:tblGrid>
                <a:gridCol w="2428892"/>
                <a:gridCol w="5357850"/>
              </a:tblGrid>
              <a:tr h="0">
                <a:tc>
                  <a:txBody>
                    <a:bodyPr/>
                    <a:lstStyle/>
                    <a:p>
                      <a:pPr algn="just">
                        <a:spcAft>
                          <a:spcPts val="0"/>
                        </a:spcAft>
                      </a:pPr>
                      <a:r>
                        <a:rPr lang="es-ES" sz="1200" dirty="0">
                          <a:latin typeface="Arial"/>
                          <a:ea typeface="Times New Roman"/>
                          <a:cs typeface="Times New Roman"/>
                        </a:rPr>
                        <a:t>Comunicación efectiva</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
                        <a:spcAft>
                          <a:spcPts val="0"/>
                        </a:spcAft>
                      </a:pPr>
                      <a:r>
                        <a:rPr lang="es-ES" sz="1200" dirty="0">
                          <a:latin typeface="Arial"/>
                          <a:ea typeface="Times New Roman"/>
                          <a:cs typeface="Times New Roman"/>
                        </a:rPr>
                        <a:t>Capacidad de expresión oral y escrita </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s-ES" sz="1200">
                          <a:latin typeface="Arial"/>
                          <a:ea typeface="Times New Roman"/>
                          <a:cs typeface="Times New Roman"/>
                        </a:rPr>
                        <a:t>Impacto e Influencia en la organización</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Capacidad para lograr que las cosas se </a:t>
                      </a:r>
                      <a:r>
                        <a:rPr lang="es-ES" sz="1200" dirty="0" smtClean="0">
                          <a:latin typeface="Arial"/>
                          <a:ea typeface="Times New Roman"/>
                          <a:cs typeface="Times New Roman"/>
                        </a:rPr>
                        <a:t>hagan a través de relaciones verticales y</a:t>
                      </a:r>
                      <a:r>
                        <a:rPr lang="es-ES" sz="1200" baseline="0" dirty="0" smtClean="0">
                          <a:latin typeface="Arial"/>
                          <a:ea typeface="Times New Roman"/>
                          <a:cs typeface="Times New Roman"/>
                        </a:rPr>
                        <a:t> horizontales </a:t>
                      </a:r>
                      <a:r>
                        <a:rPr lang="es-ES" sz="1200" dirty="0" smtClean="0">
                          <a:latin typeface="Arial"/>
                          <a:ea typeface="Times New Roman"/>
                          <a:cs typeface="Times New Roman"/>
                        </a:rPr>
                        <a:t>con las áreas directivas de la institución </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 sz="1200">
                          <a:latin typeface="Arial"/>
                          <a:ea typeface="Times New Roman"/>
                          <a:cs typeface="Times New Roman"/>
                        </a:rPr>
                        <a:t>Liderazgo </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Capacidad de </a:t>
                      </a:r>
                      <a:r>
                        <a:rPr lang="es-ES" sz="1200" dirty="0" smtClean="0">
                          <a:latin typeface="Arial"/>
                          <a:ea typeface="Times New Roman"/>
                          <a:cs typeface="Times New Roman"/>
                        </a:rPr>
                        <a:t>influir</a:t>
                      </a:r>
                      <a:r>
                        <a:rPr lang="es-ES" sz="1200" baseline="0" dirty="0" smtClean="0">
                          <a:latin typeface="Arial"/>
                          <a:ea typeface="Times New Roman"/>
                          <a:cs typeface="Times New Roman"/>
                        </a:rPr>
                        <a:t> al grupo para la ejecución del proyecto de manera eficaz</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s-ES" sz="1200">
                          <a:latin typeface="Arial"/>
                          <a:ea typeface="Times New Roman"/>
                          <a:cs typeface="Times New Roman"/>
                        </a:rPr>
                        <a:t>Negociación y gestión de conflictos </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Consultar con los demás para ponerse de acuerdo o llegar a acuerdos con ellos</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 sz="1200">
                          <a:latin typeface="Arial"/>
                          <a:ea typeface="Times New Roman"/>
                          <a:cs typeface="Times New Roman"/>
                        </a:rPr>
                        <a:t>Resolución de problemas </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smtClean="0">
                          <a:latin typeface="Arial"/>
                          <a:ea typeface="Times New Roman"/>
                          <a:cs typeface="Times New Roman"/>
                        </a:rPr>
                        <a:t>Definición </a:t>
                      </a:r>
                      <a:r>
                        <a:rPr lang="es-ES" sz="1200" dirty="0">
                          <a:latin typeface="Arial"/>
                          <a:ea typeface="Times New Roman"/>
                          <a:cs typeface="Times New Roman"/>
                        </a:rPr>
                        <a:t>de problemas, identificación </a:t>
                      </a:r>
                      <a:r>
                        <a:rPr lang="es-ES" sz="1200" dirty="0" smtClean="0">
                          <a:latin typeface="Arial"/>
                          <a:ea typeface="Times New Roman"/>
                          <a:cs typeface="Times New Roman"/>
                        </a:rPr>
                        <a:t>de </a:t>
                      </a:r>
                      <a:r>
                        <a:rPr lang="es-ES" sz="1200" dirty="0">
                          <a:latin typeface="Arial"/>
                          <a:ea typeface="Times New Roman"/>
                          <a:cs typeface="Times New Roman"/>
                        </a:rPr>
                        <a:t>alternativas, y toma de decisiones</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 sz="1200">
                          <a:latin typeface="Arial"/>
                          <a:ea typeface="Times New Roman"/>
                          <a:cs typeface="Times New Roman"/>
                        </a:rPr>
                        <a:t>Compromiso ético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Aplicación de </a:t>
                      </a:r>
                      <a:r>
                        <a:rPr lang="es-ES" sz="1200" dirty="0" smtClean="0">
                          <a:latin typeface="Arial"/>
                          <a:ea typeface="Times New Roman"/>
                          <a:cs typeface="Times New Roman"/>
                        </a:rPr>
                        <a:t>normas y principios</a:t>
                      </a:r>
                      <a:r>
                        <a:rPr lang="es-ES" sz="1200" baseline="0" dirty="0" smtClean="0">
                          <a:latin typeface="Arial"/>
                          <a:ea typeface="Times New Roman"/>
                          <a:cs typeface="Times New Roman"/>
                        </a:rPr>
                        <a:t> morales que rigen la conducta del proyectista</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 sz="1200">
                          <a:latin typeface="Arial"/>
                          <a:ea typeface="Times New Roman"/>
                          <a:cs typeface="Times New Roman"/>
                        </a:rPr>
                        <a:t>Toma de decisiones</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Capacidad de trabajar en forma autónoma orientado a la solución de problemas </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 sz="1200">
                          <a:latin typeface="Arial"/>
                          <a:ea typeface="Times New Roman"/>
                          <a:cs typeface="Times New Roman"/>
                        </a:rPr>
                        <a:t>Capacidad de trabajar en equipo interdisciplinario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Habilidad para desarrollar relaciones con personal de todas las áreas involucradas en el </a:t>
                      </a:r>
                      <a:r>
                        <a:rPr lang="es-ES" sz="1200" dirty="0" smtClean="0">
                          <a:latin typeface="Arial"/>
                          <a:ea typeface="Times New Roman"/>
                          <a:cs typeface="Times New Roman"/>
                        </a:rPr>
                        <a:t>proyecto (5 C del trabajo en equipo)</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 sz="1200">
                          <a:latin typeface="Arial"/>
                          <a:ea typeface="Times New Roman"/>
                          <a:cs typeface="Times New Roman"/>
                        </a:rPr>
                        <a:t>Orientación al logro</a:t>
                      </a:r>
                      <a:endParaRPr lang="es-E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latin typeface="Arial"/>
                          <a:ea typeface="Times New Roman"/>
                          <a:cs typeface="Times New Roman"/>
                        </a:rPr>
                        <a:t>Capacidad de orientarse al resultado y no centrarse en el proceso</a:t>
                      </a:r>
                      <a:endParaRPr lang="es-E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79738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62467" name="Rectangle 3"/>
          <p:cNvSpPr>
            <a:spLocks noChangeArrowheads="1"/>
          </p:cNvSpPr>
          <p:nvPr/>
        </p:nvSpPr>
        <p:spPr bwMode="auto">
          <a:xfrm>
            <a:off x="2857488" y="2285992"/>
            <a:ext cx="5072098" cy="400110"/>
          </a:xfrm>
          <a:prstGeom prst="rect">
            <a:avLst/>
          </a:prstGeom>
          <a:solidFill>
            <a:srgbClr val="CCE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 HH. (Competencias)</a:t>
            </a:r>
            <a:endParaRPr lang="es-EC" sz="2000" b="1" dirty="0">
              <a:solidFill>
                <a:schemeClr val="bg1"/>
              </a:solidFill>
              <a:latin typeface="Tahoma" pitchFamily="34" charset="0"/>
            </a:endParaRPr>
          </a:p>
        </p:txBody>
      </p:sp>
      <p:sp>
        <p:nvSpPr>
          <p:cNvPr id="7" name="Rectangle 3"/>
          <p:cNvSpPr>
            <a:spLocks noChangeArrowheads="1"/>
          </p:cNvSpPr>
          <p:nvPr/>
        </p:nvSpPr>
        <p:spPr bwMode="auto">
          <a:xfrm>
            <a:off x="1394728" y="1857364"/>
            <a:ext cx="6606296"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EJECUCION</a:t>
            </a:r>
            <a:endParaRPr lang="es-EC" sz="2000" b="1" u="sng" dirty="0">
              <a:solidFill>
                <a:schemeClr val="accent2"/>
              </a:solidFill>
              <a:latin typeface="Tahoma" pitchFamily="34" charset="0"/>
            </a:endParaRPr>
          </a:p>
        </p:txBody>
      </p:sp>
      <p:sp>
        <p:nvSpPr>
          <p:cNvPr id="6" name="Rectangle 3"/>
          <p:cNvSpPr>
            <a:spLocks noChangeArrowheads="1"/>
          </p:cNvSpPr>
          <p:nvPr/>
        </p:nvSpPr>
        <p:spPr bwMode="auto">
          <a:xfrm>
            <a:off x="2857488" y="2714620"/>
            <a:ext cx="5072099" cy="400110"/>
          </a:xfrm>
          <a:prstGeom prst="rect">
            <a:avLst/>
          </a:prstGeom>
          <a:solidFill>
            <a:schemeClr val="accent2"/>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Comunicaciones</a:t>
            </a:r>
            <a:endParaRPr lang="es-EC" sz="2000" b="1" dirty="0">
              <a:solidFill>
                <a:schemeClr val="bg1"/>
              </a:solidFill>
              <a:latin typeface="Tahoma" pitchFamily="34" charset="0"/>
            </a:endParaRPr>
          </a:p>
        </p:txBody>
      </p:sp>
      <p:sp>
        <p:nvSpPr>
          <p:cNvPr id="9" name="Rectangle 3"/>
          <p:cNvSpPr>
            <a:spLocks noChangeArrowheads="1"/>
          </p:cNvSpPr>
          <p:nvPr/>
        </p:nvSpPr>
        <p:spPr bwMode="auto">
          <a:xfrm>
            <a:off x="2857488" y="3143248"/>
            <a:ext cx="5072099" cy="400110"/>
          </a:xfrm>
          <a:prstGeom prst="rect">
            <a:avLst/>
          </a:prstGeom>
          <a:solidFill>
            <a:srgbClr val="CCFF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237921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1258888" y="2903538"/>
            <a:ext cx="6840537" cy="523875"/>
          </a:xfrm>
          <a:prstGeom prst="rect">
            <a:avLst/>
          </a:prstGeom>
          <a:solidFill>
            <a:srgbClr val="000068"/>
          </a:solidFill>
          <a:ln w="9525">
            <a:noFill/>
            <a:miter lim="800000"/>
            <a:headEnd/>
            <a:tailEnd/>
          </a:ln>
          <a:effectLst>
            <a:outerShdw dist="107763" dir="18900000" algn="ctr" rotWithShape="0">
              <a:schemeClr val="bg2">
                <a:alpha val="50000"/>
              </a:schemeClr>
            </a:outerShdw>
          </a:effectLst>
        </p:spPr>
        <p:txBody>
          <a:bodyPr anchor="b" anchorCtr="1">
            <a:spAutoFit/>
          </a:bodyPr>
          <a:lstStyle/>
          <a:p>
            <a:pPr algn="ctr">
              <a:defRPr/>
            </a:pPr>
            <a:r>
              <a:rPr lang="es-ES" sz="2800" b="1" dirty="0">
                <a:solidFill>
                  <a:srgbClr val="FFFF00"/>
                </a:solidFill>
                <a:latin typeface="Tahoma" pitchFamily="34" charset="0"/>
              </a:rPr>
              <a:t>INTRODUCCION</a:t>
            </a:r>
          </a:p>
        </p:txBody>
      </p:sp>
      <p:sp>
        <p:nvSpPr>
          <p:cNvPr id="11267" name="2 Marcador de contenido"/>
          <p:cNvSpPr>
            <a:spLocks/>
          </p:cNvSpPr>
          <p:nvPr/>
        </p:nvSpPr>
        <p:spPr bwMode="auto">
          <a:xfrm>
            <a:off x="1571625" y="5481638"/>
            <a:ext cx="6840538" cy="1019175"/>
          </a:xfrm>
          <a:prstGeom prst="rect">
            <a:avLst/>
          </a:prstGeom>
          <a:solidFill>
            <a:schemeClr val="bg1"/>
          </a:solidFill>
          <a:ln w="9525">
            <a:noFill/>
            <a:miter lim="800000"/>
            <a:headEnd/>
            <a:tailEnd/>
          </a:ln>
        </p:spPr>
        <p:txBody>
          <a:bodyPr/>
          <a:lstStyle/>
          <a:p>
            <a:pPr algn="r">
              <a:spcBef>
                <a:spcPct val="20000"/>
              </a:spcBef>
            </a:pPr>
            <a:r>
              <a:rPr lang="es-ES" sz="1400" b="1">
                <a:solidFill>
                  <a:srgbClr val="006600"/>
                </a:solidFill>
              </a:rPr>
              <a:t>“</a:t>
            </a:r>
            <a:r>
              <a:rPr lang="es-ES" sz="1400" b="1" i="1">
                <a:solidFill>
                  <a:srgbClr val="006600"/>
                </a:solidFill>
              </a:rPr>
              <a:t>El éxito en los proyectos radica en dos simples principios: </a:t>
            </a:r>
          </a:p>
          <a:p>
            <a:pPr algn="r">
              <a:spcBef>
                <a:spcPct val="20000"/>
              </a:spcBef>
            </a:pPr>
            <a:r>
              <a:rPr lang="es-ES" sz="1400" b="1" i="1">
                <a:solidFill>
                  <a:srgbClr val="006600"/>
                </a:solidFill>
              </a:rPr>
              <a:t>objetivos claros y compromisos fuertes</a:t>
            </a:r>
            <a:r>
              <a:rPr lang="es-ES" sz="1400" b="1">
                <a:solidFill>
                  <a:srgbClr val="006600"/>
                </a:solidFill>
              </a:rPr>
              <a:t>”</a:t>
            </a:r>
          </a:p>
          <a:p>
            <a:pPr algn="r">
              <a:spcBef>
                <a:spcPct val="20000"/>
              </a:spcBef>
            </a:pPr>
            <a:r>
              <a:rPr lang="es-ES" sz="1200" b="1">
                <a:solidFill>
                  <a:srgbClr val="006600"/>
                </a:solidFill>
                <a:latin typeface="Tahoma" pitchFamily="34" charset="0"/>
              </a:rPr>
              <a:t>Moses Thompson</a:t>
            </a:r>
          </a:p>
        </p:txBody>
      </p:sp>
      <p:pic>
        <p:nvPicPr>
          <p:cNvPr id="11268" name="Picture 3"/>
          <p:cNvPicPr>
            <a:picLocks noChangeAspect="1" noChangeArrowheads="1"/>
          </p:cNvPicPr>
          <p:nvPr/>
        </p:nvPicPr>
        <p:blipFill>
          <a:blip r:embed="rId2"/>
          <a:srcRect/>
          <a:stretch>
            <a:fillRect/>
          </a:stretch>
        </p:blipFill>
        <p:spPr bwMode="auto">
          <a:xfrm>
            <a:off x="3714750" y="1301750"/>
            <a:ext cx="1428750" cy="134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11" name="Text Box 11"/>
          <p:cNvSpPr txBox="1">
            <a:spLocks noChangeArrowheads="1"/>
          </p:cNvSpPr>
          <p:nvPr/>
        </p:nvSpPr>
        <p:spPr bwMode="auto">
          <a:xfrm>
            <a:off x="857250" y="2071678"/>
            <a:ext cx="7643813" cy="2308324"/>
          </a:xfrm>
          <a:prstGeom prst="rect">
            <a:avLst/>
          </a:prstGeom>
          <a:noFill/>
          <a:ln w="12700">
            <a:noFill/>
            <a:miter lim="800000"/>
            <a:headEnd/>
            <a:tailEnd/>
          </a:ln>
        </p:spPr>
        <p:txBody>
          <a:bodyPr>
            <a:spAutoFit/>
          </a:bodyPr>
          <a:lstStyle/>
          <a:p>
            <a:pPr marL="231775" indent="-231775">
              <a:defRPr/>
            </a:pPr>
            <a:endParaRPr lang="es-ES" dirty="0"/>
          </a:p>
          <a:p>
            <a:pPr>
              <a:defRPr/>
            </a:pPr>
            <a:r>
              <a:rPr lang="es-ES" dirty="0"/>
              <a:t>RELACIONES:		Conocimiento compartido</a:t>
            </a:r>
          </a:p>
          <a:p>
            <a:pPr>
              <a:defRPr/>
            </a:pPr>
            <a:r>
              <a:rPr lang="es-ES" dirty="0"/>
              <a:t>			Objetivos Compartidos</a:t>
            </a:r>
          </a:p>
          <a:p>
            <a:pPr>
              <a:defRPr/>
            </a:pPr>
            <a:r>
              <a:rPr lang="es-ES" dirty="0"/>
              <a:t>			Respeto Mutuo</a:t>
            </a:r>
          </a:p>
          <a:p>
            <a:pPr>
              <a:defRPr/>
            </a:pPr>
            <a:endParaRPr lang="es-ES" dirty="0"/>
          </a:p>
          <a:p>
            <a:pPr>
              <a:defRPr/>
            </a:pPr>
            <a:r>
              <a:rPr lang="es-ES" dirty="0"/>
              <a:t>COMUNICACIONES	Frecuentes y a tiempo</a:t>
            </a:r>
          </a:p>
          <a:p>
            <a:pPr>
              <a:defRPr/>
            </a:pPr>
            <a:r>
              <a:rPr lang="es-ES" dirty="0"/>
              <a:t>			Orientado a lo resolución de problemas</a:t>
            </a:r>
          </a:p>
          <a:p>
            <a:pPr>
              <a:defRPr/>
            </a:pPr>
            <a:endParaRPr lang="es-ES" dirty="0"/>
          </a:p>
        </p:txBody>
      </p:sp>
      <p:sp>
        <p:nvSpPr>
          <p:cNvPr id="72709" name="Text Box 4"/>
          <p:cNvSpPr txBox="1">
            <a:spLocks noChangeArrowheads="1"/>
          </p:cNvSpPr>
          <p:nvPr/>
        </p:nvSpPr>
        <p:spPr bwMode="auto">
          <a:xfrm>
            <a:off x="857250" y="1714518"/>
            <a:ext cx="7643813" cy="358775"/>
          </a:xfrm>
          <a:prstGeom prst="rect">
            <a:avLst/>
          </a:prstGeom>
          <a:solidFill>
            <a:srgbClr val="FFFF00"/>
          </a:solidFill>
          <a:ln w="12700">
            <a:solidFill>
              <a:schemeClr val="tx1"/>
            </a:solidFill>
            <a:miter lim="800000"/>
            <a:headEnd/>
            <a:tailEnd/>
          </a:ln>
        </p:spPr>
        <p:txBody>
          <a:bodyPr wrap="none"/>
          <a:lstStyle/>
          <a:p>
            <a:pPr algn="ctr"/>
            <a:r>
              <a:rPr lang="es-EC" sz="1400" b="1" dirty="0"/>
              <a:t>ESTILO DE LIDERAZGO PARA EL PROYECTO</a:t>
            </a:r>
          </a:p>
        </p:txBody>
      </p:sp>
      <p:sp>
        <p:nvSpPr>
          <p:cNvPr id="6"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7" name="Rectangle 3"/>
          <p:cNvSpPr>
            <a:spLocks noChangeArrowheads="1"/>
          </p:cNvSpPr>
          <p:nvPr/>
        </p:nvSpPr>
        <p:spPr bwMode="auto">
          <a:xfrm>
            <a:off x="4357686" y="1142984"/>
            <a:ext cx="415209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Comunicaciones</a:t>
            </a:r>
            <a:endParaRPr lang="es-EC" sz="2000" b="1" dirty="0">
              <a:solidFill>
                <a:schemeClr val="bg1"/>
              </a:solidFill>
              <a:latin typeface="Tahoma" pitchFamily="34" charset="0"/>
            </a:endParaRPr>
          </a:p>
        </p:txBody>
      </p:sp>
      <p:sp>
        <p:nvSpPr>
          <p:cNvPr id="8" name="Text Box 11"/>
          <p:cNvSpPr txBox="1">
            <a:spLocks noChangeArrowheads="1"/>
          </p:cNvSpPr>
          <p:nvPr/>
        </p:nvSpPr>
        <p:spPr bwMode="auto">
          <a:xfrm>
            <a:off x="857250" y="4257454"/>
            <a:ext cx="7643813" cy="1600438"/>
          </a:xfrm>
          <a:prstGeom prst="rect">
            <a:avLst/>
          </a:prstGeom>
          <a:solidFill>
            <a:srgbClr val="FFFFCC"/>
          </a:solidFill>
          <a:ln w="12700">
            <a:noFill/>
            <a:miter lim="800000"/>
            <a:headEnd/>
            <a:tailEnd/>
          </a:ln>
        </p:spPr>
        <p:txBody>
          <a:bodyPr>
            <a:spAutoFit/>
          </a:bodyPr>
          <a:lstStyle/>
          <a:p>
            <a:pPr marL="231775" indent="-231775">
              <a:defRPr/>
            </a:pPr>
            <a:endParaRPr lang="es-ES" dirty="0"/>
          </a:p>
          <a:p>
            <a:pPr>
              <a:defRPr/>
            </a:pPr>
            <a:r>
              <a:rPr lang="es-ES" sz="1600" dirty="0" smtClean="0"/>
              <a:t>Los </a:t>
            </a:r>
            <a:r>
              <a:rPr lang="es-ES" sz="1600" dirty="0"/>
              <a:t>informes de avance serán cada vez que se cumplan los hitos definidos en el alcance y cada vez que el Rector lo requiera. Se plantea que la comunicación debe ser vertical y horizontal a fin de tomar las decisiones oportunas y adecuadas para garantizar el éxito del proyecto.</a:t>
            </a:r>
            <a:endParaRPr lang="en-US" sz="1600" dirty="0"/>
          </a:p>
          <a:p>
            <a:pPr>
              <a:defRPr/>
            </a:pPr>
            <a:endParaRPr lang="en-US" sz="1600" dirty="0"/>
          </a:p>
        </p:txBody>
      </p:sp>
    </p:spTree>
    <p:extLst>
      <p:ext uri="{BB962C8B-B14F-4D97-AF65-F5344CB8AC3E}">
        <p14:creationId xmlns:p14="http://schemas.microsoft.com/office/powerpoint/2010/main" val="40459325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0 Imagen" descr="Org Coms.JPG"/>
          <p:cNvPicPr>
            <a:picLocks noChangeAspect="1" noChangeArrowheads="1"/>
          </p:cNvPicPr>
          <p:nvPr/>
        </p:nvPicPr>
        <p:blipFill>
          <a:blip r:embed="rId2"/>
          <a:srcRect/>
          <a:stretch>
            <a:fillRect/>
          </a:stretch>
        </p:blipFill>
        <p:spPr bwMode="auto">
          <a:xfrm>
            <a:off x="1000125" y="2000240"/>
            <a:ext cx="6929438" cy="4102100"/>
          </a:xfrm>
          <a:prstGeom prst="rect">
            <a:avLst/>
          </a:prstGeom>
          <a:noFill/>
          <a:ln w="9525">
            <a:noFill/>
            <a:miter lim="800000"/>
            <a:headEnd/>
            <a:tailEnd/>
          </a:ln>
        </p:spPr>
      </p:pic>
      <p:sp>
        <p:nvSpPr>
          <p:cNvPr id="73730"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73733" name="Text Box 4"/>
          <p:cNvSpPr txBox="1">
            <a:spLocks noChangeArrowheads="1"/>
          </p:cNvSpPr>
          <p:nvPr/>
        </p:nvSpPr>
        <p:spPr bwMode="auto">
          <a:xfrm>
            <a:off x="857250" y="1714488"/>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a:t>ORGANIGRAMA DE COMUNICACIONES</a:t>
            </a:r>
          </a:p>
        </p:txBody>
      </p:sp>
      <p:sp>
        <p:nvSpPr>
          <p:cNvPr id="7" name="Rectangle 3"/>
          <p:cNvSpPr>
            <a:spLocks noChangeArrowheads="1"/>
          </p:cNvSpPr>
          <p:nvPr/>
        </p:nvSpPr>
        <p:spPr bwMode="auto">
          <a:xfrm>
            <a:off x="4357686" y="1142984"/>
            <a:ext cx="415209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Comunicaciones</a:t>
            </a:r>
            <a:endParaRPr lang="es-EC" sz="2000" b="1" dirty="0">
              <a:solidFill>
                <a:schemeClr val="bg1"/>
              </a:solidFill>
              <a:latin typeface="Tahoma" pitchFamily="34" charset="0"/>
            </a:endParaRPr>
          </a:p>
        </p:txBody>
      </p:sp>
      <p:sp>
        <p:nvSpPr>
          <p:cNvPr id="8"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Tree>
    <p:extLst>
      <p:ext uri="{BB962C8B-B14F-4D97-AF65-F5344CB8AC3E}">
        <p14:creationId xmlns:p14="http://schemas.microsoft.com/office/powerpoint/2010/main" val="7285197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74756" name="Text Box 4"/>
          <p:cNvSpPr txBox="1">
            <a:spLocks noChangeArrowheads="1"/>
          </p:cNvSpPr>
          <p:nvPr/>
        </p:nvSpPr>
        <p:spPr bwMode="auto">
          <a:xfrm>
            <a:off x="857250" y="1581169"/>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a:t>INFORMACION A SER COMUNICADA</a:t>
            </a:r>
          </a:p>
        </p:txBody>
      </p:sp>
      <p:sp>
        <p:nvSpPr>
          <p:cNvPr id="7" name="Text Box 11"/>
          <p:cNvSpPr txBox="1">
            <a:spLocks noChangeArrowheads="1"/>
          </p:cNvSpPr>
          <p:nvPr/>
        </p:nvSpPr>
        <p:spPr bwMode="auto">
          <a:xfrm>
            <a:off x="857250" y="2009794"/>
            <a:ext cx="7643813" cy="4031873"/>
          </a:xfrm>
          <a:prstGeom prst="rect">
            <a:avLst/>
          </a:prstGeom>
          <a:noFill/>
          <a:ln w="12700">
            <a:noFill/>
            <a:miter lim="800000"/>
            <a:headEnd/>
            <a:tailEnd/>
          </a:ln>
        </p:spPr>
        <p:txBody>
          <a:bodyPr>
            <a:spAutoFit/>
          </a:bodyPr>
          <a:lstStyle/>
          <a:p>
            <a:pPr marL="177800" indent="-177800">
              <a:buFont typeface="Arial" pitchFamily="34" charset="0"/>
              <a:buChar char="•"/>
              <a:defRPr/>
            </a:pPr>
            <a:r>
              <a:rPr lang="es-ES" sz="1600" dirty="0" smtClean="0"/>
              <a:t>Informes </a:t>
            </a:r>
            <a:r>
              <a:rPr lang="es-ES" sz="1600" dirty="0"/>
              <a:t>y presentaciones sobre el </a:t>
            </a:r>
            <a:r>
              <a:rPr lang="es-ES" sz="1600" b="1" dirty="0"/>
              <a:t>avance del cronograma </a:t>
            </a:r>
            <a:r>
              <a:rPr lang="es-ES" sz="1600" dirty="0"/>
              <a:t>que muestra información sobre el estado de situación hacia el Gerente de Proyecto, GAF y Rector.</a:t>
            </a:r>
            <a:endParaRPr lang="en-US" sz="1600" dirty="0"/>
          </a:p>
          <a:p>
            <a:pPr marL="177800" indent="-177800">
              <a:buFont typeface="Arial" pitchFamily="34" charset="0"/>
              <a:buChar char="•"/>
              <a:defRPr/>
            </a:pPr>
            <a:endParaRPr lang="en-US" sz="1600" dirty="0"/>
          </a:p>
          <a:p>
            <a:pPr marL="177800" indent="-177800">
              <a:buFont typeface="Arial" pitchFamily="34" charset="0"/>
              <a:buChar char="•"/>
              <a:defRPr/>
            </a:pPr>
            <a:r>
              <a:rPr lang="es-ES" sz="1600" dirty="0"/>
              <a:t>Informes de </a:t>
            </a:r>
            <a:r>
              <a:rPr lang="es-ES" sz="1600" b="1" dirty="0"/>
              <a:t>productos entregables </a:t>
            </a:r>
            <a:r>
              <a:rPr lang="es-ES" sz="1600" dirty="0"/>
              <a:t>que han sido completados y aquellos que no han sido completados, entregados al Administrador del Contrato.</a:t>
            </a:r>
            <a:endParaRPr lang="en-US" sz="1600" dirty="0"/>
          </a:p>
          <a:p>
            <a:pPr marL="177800" indent="-177800">
              <a:defRPr/>
            </a:pPr>
            <a:r>
              <a:rPr lang="es-ES" sz="1600" dirty="0"/>
              <a:t> </a:t>
            </a:r>
            <a:endParaRPr lang="en-US" sz="1600" dirty="0"/>
          </a:p>
          <a:p>
            <a:pPr marL="177800" indent="-177800">
              <a:buFont typeface="Arial" pitchFamily="34" charset="0"/>
              <a:buChar char="•"/>
              <a:defRPr/>
            </a:pPr>
            <a:r>
              <a:rPr lang="es-ES" sz="1600" dirty="0"/>
              <a:t>Actividades del cronograma que se han iniciado y aquellas que se han finalizado hacia el Gerente de Proyecto y Administrador del Contrato</a:t>
            </a:r>
            <a:r>
              <a:rPr lang="es-ES" sz="1600" dirty="0" smtClean="0"/>
              <a:t>.</a:t>
            </a:r>
          </a:p>
          <a:p>
            <a:pPr marL="177800" indent="-177800">
              <a:buFont typeface="Arial" pitchFamily="34" charset="0"/>
              <a:buChar char="•"/>
              <a:defRPr/>
            </a:pPr>
            <a:endParaRPr lang="es-ES" sz="1600" dirty="0" smtClean="0"/>
          </a:p>
          <a:p>
            <a:pPr marL="231775" indent="-231775">
              <a:buFont typeface="Arial" charset="0"/>
              <a:buChar char="•"/>
            </a:pPr>
            <a:r>
              <a:rPr lang="es-ES" sz="1600" dirty="0"/>
              <a:t>Documentos de coordinación para capacitación hacia la UTIC y Unidades.</a:t>
            </a:r>
            <a:endParaRPr lang="en-US" sz="1600" dirty="0"/>
          </a:p>
          <a:p>
            <a:pPr marL="231775" indent="-231775"/>
            <a:endParaRPr lang="en-US" sz="1600" dirty="0"/>
          </a:p>
          <a:p>
            <a:pPr marL="231775" indent="-231775">
              <a:buFont typeface="Arial" charset="0"/>
              <a:buChar char="•"/>
            </a:pPr>
            <a:r>
              <a:rPr lang="es-ES" sz="1600" dirty="0"/>
              <a:t>Documentos de coordinación para </a:t>
            </a:r>
            <a:r>
              <a:rPr lang="es-ES" sz="1600" dirty="0" smtClean="0"/>
              <a:t>la preparación </a:t>
            </a:r>
            <a:r>
              <a:rPr lang="es-ES" sz="1600" dirty="0"/>
              <a:t>y carga de información en la página dirigido a las Unidades.</a:t>
            </a:r>
            <a:endParaRPr lang="en-US" sz="1600" dirty="0"/>
          </a:p>
          <a:p>
            <a:pPr marL="177800" indent="-177800">
              <a:buFont typeface="Arial" pitchFamily="34" charset="0"/>
              <a:buChar char="•"/>
              <a:defRPr/>
            </a:pPr>
            <a:endParaRPr lang="en-US" sz="1600" dirty="0"/>
          </a:p>
          <a:p>
            <a:pPr marL="177800" indent="-177800">
              <a:defRPr/>
            </a:pPr>
            <a:r>
              <a:rPr lang="es-ES" sz="1600" dirty="0"/>
              <a:t>  </a:t>
            </a:r>
            <a:endParaRPr lang="en-US" sz="1600" dirty="0"/>
          </a:p>
        </p:txBody>
      </p:sp>
      <p:sp>
        <p:nvSpPr>
          <p:cNvPr id="6" name="Rectangle 3"/>
          <p:cNvSpPr>
            <a:spLocks noChangeArrowheads="1"/>
          </p:cNvSpPr>
          <p:nvPr/>
        </p:nvSpPr>
        <p:spPr bwMode="auto">
          <a:xfrm>
            <a:off x="4357686" y="1142984"/>
            <a:ext cx="415209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Comunicaciones</a:t>
            </a:r>
            <a:endParaRPr lang="es-EC" sz="2000" b="1" dirty="0">
              <a:solidFill>
                <a:schemeClr val="bg1"/>
              </a:solidFill>
              <a:latin typeface="Tahoma" pitchFamily="34" charset="0"/>
            </a:endParaRPr>
          </a:p>
        </p:txBody>
      </p:sp>
      <p:sp>
        <p:nvSpPr>
          <p:cNvPr id="8"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Tree>
    <p:extLst>
      <p:ext uri="{BB962C8B-B14F-4D97-AF65-F5344CB8AC3E}">
        <p14:creationId xmlns:p14="http://schemas.microsoft.com/office/powerpoint/2010/main" val="28300827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75780" name="Text Box 4"/>
          <p:cNvSpPr txBox="1">
            <a:spLocks noChangeArrowheads="1"/>
          </p:cNvSpPr>
          <p:nvPr/>
        </p:nvSpPr>
        <p:spPr bwMode="auto">
          <a:xfrm>
            <a:off x="857250" y="1571612"/>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a:t>INFORMACION A SER COMUNICADA</a:t>
            </a:r>
          </a:p>
        </p:txBody>
      </p:sp>
      <p:sp>
        <p:nvSpPr>
          <p:cNvPr id="75781" name="Text Box 11"/>
          <p:cNvSpPr txBox="1">
            <a:spLocks noChangeArrowheads="1"/>
          </p:cNvSpPr>
          <p:nvPr/>
        </p:nvSpPr>
        <p:spPr bwMode="auto">
          <a:xfrm>
            <a:off x="857250" y="2000237"/>
            <a:ext cx="7643813" cy="2554545"/>
          </a:xfrm>
          <a:prstGeom prst="rect">
            <a:avLst/>
          </a:prstGeom>
          <a:noFill/>
          <a:ln w="12700">
            <a:noFill/>
            <a:miter lim="800000"/>
            <a:headEnd/>
            <a:tailEnd/>
          </a:ln>
        </p:spPr>
        <p:txBody>
          <a:bodyPr>
            <a:spAutoFit/>
          </a:bodyPr>
          <a:lstStyle/>
          <a:p>
            <a:pPr marL="231775" indent="-231775">
              <a:buFont typeface="Arial" charset="0"/>
              <a:buChar char="•"/>
            </a:pPr>
            <a:endParaRPr lang="es-ES" sz="1600" dirty="0" smtClean="0"/>
          </a:p>
          <a:p>
            <a:pPr marL="231775" indent="-231775">
              <a:buFont typeface="Arial" charset="0"/>
              <a:buChar char="•"/>
            </a:pPr>
            <a:r>
              <a:rPr lang="es-ES" sz="1600" dirty="0" smtClean="0"/>
              <a:t>Actas </a:t>
            </a:r>
            <a:r>
              <a:rPr lang="es-ES" sz="1600" dirty="0"/>
              <a:t>de aceptación firmadas por el Técnico y Administrador del Contrato</a:t>
            </a:r>
            <a:endParaRPr lang="en-US" sz="1600" dirty="0"/>
          </a:p>
          <a:p>
            <a:pPr marL="231775" indent="-231775"/>
            <a:r>
              <a:rPr lang="es-ES" sz="1600" dirty="0"/>
              <a:t> </a:t>
            </a:r>
            <a:endParaRPr lang="en-US" sz="1600" dirty="0"/>
          </a:p>
          <a:p>
            <a:pPr marL="231775" indent="-231775">
              <a:buFont typeface="Arial" charset="0"/>
              <a:buChar char="•"/>
            </a:pPr>
            <a:r>
              <a:rPr lang="es-ES" sz="1600" dirty="0"/>
              <a:t>Informe técnico de cumplimiento hacia el Administrador del Contrato</a:t>
            </a:r>
            <a:r>
              <a:rPr lang="es-ES" sz="1600" dirty="0" smtClean="0"/>
              <a:t>.</a:t>
            </a:r>
          </a:p>
          <a:p>
            <a:pPr marL="231775" indent="-231775">
              <a:buFont typeface="Arial" charset="0"/>
              <a:buChar char="•"/>
            </a:pPr>
            <a:endParaRPr lang="es-ES" sz="1600" dirty="0" smtClean="0"/>
          </a:p>
          <a:p>
            <a:pPr marL="231775" indent="-231775">
              <a:buFont typeface="Arial" charset="0"/>
              <a:buChar char="•"/>
            </a:pPr>
            <a:r>
              <a:rPr lang="es-ES" sz="1600" dirty="0" smtClean="0"/>
              <a:t>Informes </a:t>
            </a:r>
            <a:r>
              <a:rPr lang="es-ES" sz="1600" dirty="0"/>
              <a:t>de cumplimiento del contrato y solicitudes de </a:t>
            </a:r>
            <a:r>
              <a:rPr lang="es-ES" sz="1600" dirty="0" smtClean="0"/>
              <a:t>pago, </a:t>
            </a:r>
            <a:r>
              <a:rPr lang="es-ES" sz="1600" dirty="0"/>
              <a:t>para el trámite </a:t>
            </a:r>
            <a:r>
              <a:rPr lang="es-ES" sz="1600" dirty="0" smtClean="0"/>
              <a:t>respectivo de liquidación </a:t>
            </a:r>
            <a:r>
              <a:rPr lang="es-ES" sz="1600" dirty="0"/>
              <a:t>y cierre del contrato </a:t>
            </a:r>
            <a:r>
              <a:rPr lang="es-ES" sz="1600" dirty="0" smtClean="0"/>
              <a:t>dirigido hacia </a:t>
            </a:r>
            <a:r>
              <a:rPr lang="es-ES" sz="1600" dirty="0"/>
              <a:t>la GAF</a:t>
            </a:r>
            <a:endParaRPr lang="en-US" sz="1600" dirty="0"/>
          </a:p>
          <a:p>
            <a:pPr marL="231775" indent="-231775"/>
            <a:r>
              <a:rPr lang="es-ES" sz="1600" dirty="0"/>
              <a:t> </a:t>
            </a:r>
            <a:endParaRPr lang="en-US" sz="1600" dirty="0"/>
          </a:p>
          <a:p>
            <a:pPr marL="231775" indent="-231775">
              <a:buFont typeface="Arial" charset="0"/>
              <a:buChar char="•"/>
            </a:pPr>
            <a:r>
              <a:rPr lang="es-ES" sz="1600" dirty="0"/>
              <a:t>Bitácora de lecciones aprendidas documentadas registradas en la ejecución del proyecto para la </a:t>
            </a:r>
            <a:r>
              <a:rPr lang="es-ES" sz="1600" dirty="0" smtClean="0"/>
              <a:t>UTIC,</a:t>
            </a:r>
            <a:endParaRPr lang="en-US" sz="1600" dirty="0"/>
          </a:p>
        </p:txBody>
      </p:sp>
      <p:sp>
        <p:nvSpPr>
          <p:cNvPr id="6" name="Rectangle 3"/>
          <p:cNvSpPr>
            <a:spLocks noChangeArrowheads="1"/>
          </p:cNvSpPr>
          <p:nvPr/>
        </p:nvSpPr>
        <p:spPr bwMode="auto">
          <a:xfrm>
            <a:off x="4357686" y="1142984"/>
            <a:ext cx="415209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Comunicaciones</a:t>
            </a:r>
            <a:endParaRPr lang="es-EC" sz="2000" b="1" dirty="0">
              <a:solidFill>
                <a:schemeClr val="bg1"/>
              </a:solidFill>
              <a:latin typeface="Tahoma" pitchFamily="34" charset="0"/>
            </a:endParaRPr>
          </a:p>
        </p:txBody>
      </p:sp>
      <p:sp>
        <p:nvSpPr>
          <p:cNvPr id="7"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Tree>
    <p:extLst>
      <p:ext uri="{BB962C8B-B14F-4D97-AF65-F5344CB8AC3E}">
        <p14:creationId xmlns:p14="http://schemas.microsoft.com/office/powerpoint/2010/main" val="24662944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76804" name="Text Box 4"/>
          <p:cNvSpPr txBox="1">
            <a:spLocks noChangeArrowheads="1"/>
          </p:cNvSpPr>
          <p:nvPr/>
        </p:nvSpPr>
        <p:spPr bwMode="auto">
          <a:xfrm>
            <a:off x="857250" y="1571642"/>
            <a:ext cx="7643813" cy="358775"/>
          </a:xfrm>
          <a:prstGeom prst="rect">
            <a:avLst/>
          </a:prstGeom>
          <a:solidFill>
            <a:srgbClr val="FFFF00"/>
          </a:solidFill>
          <a:ln w="12700">
            <a:solidFill>
              <a:schemeClr val="tx1"/>
            </a:solidFill>
            <a:miter lim="800000"/>
            <a:headEnd/>
            <a:tailEnd/>
          </a:ln>
        </p:spPr>
        <p:txBody>
          <a:bodyPr wrap="none"/>
          <a:lstStyle/>
          <a:p>
            <a:pPr algn="ctr"/>
            <a:r>
              <a:rPr lang="es-EC" b="1" dirty="0" smtClean="0"/>
              <a:t>MÉTODOS </a:t>
            </a:r>
            <a:r>
              <a:rPr lang="es-EC" b="1" dirty="0"/>
              <a:t>Y MEDIOS PARA TRANSMITIR LA </a:t>
            </a:r>
            <a:r>
              <a:rPr lang="es-EC" b="1" dirty="0" smtClean="0"/>
              <a:t>INFORMACIÓN</a:t>
            </a:r>
            <a:endParaRPr lang="es-EC" b="1" dirty="0"/>
          </a:p>
        </p:txBody>
      </p:sp>
      <p:sp>
        <p:nvSpPr>
          <p:cNvPr id="76805" name="Text Box 11"/>
          <p:cNvSpPr txBox="1">
            <a:spLocks noChangeArrowheads="1"/>
          </p:cNvSpPr>
          <p:nvPr/>
        </p:nvSpPr>
        <p:spPr bwMode="auto">
          <a:xfrm>
            <a:off x="857250" y="2000267"/>
            <a:ext cx="7643813" cy="3786187"/>
          </a:xfrm>
          <a:prstGeom prst="rect">
            <a:avLst/>
          </a:prstGeom>
          <a:noFill/>
          <a:ln w="12700">
            <a:noFill/>
            <a:miter lim="800000"/>
            <a:headEnd/>
            <a:tailEnd/>
          </a:ln>
        </p:spPr>
        <p:txBody>
          <a:bodyPr>
            <a:spAutoFit/>
          </a:bodyPr>
          <a:lstStyle/>
          <a:p>
            <a:r>
              <a:rPr lang="es-ES" sz="1600" u="sng" dirty="0"/>
              <a:t>Correo electrónico interno</a:t>
            </a:r>
            <a:r>
              <a:rPr lang="es-ES" sz="1600" dirty="0"/>
              <a:t>	Para instrucciones de coordinación interna y 				pedidos de la empresa al Gerente del Proyecto, 				UTIC y Administrador del Contrato.</a:t>
            </a:r>
            <a:endParaRPr lang="en-US" sz="1600" dirty="0"/>
          </a:p>
          <a:p>
            <a:r>
              <a:rPr lang="es-ES" sz="1600" dirty="0"/>
              <a:t> </a:t>
            </a:r>
            <a:endParaRPr lang="en-US" sz="1600" dirty="0"/>
          </a:p>
          <a:p>
            <a:r>
              <a:rPr lang="es-ES" sz="1600" u="sng" dirty="0"/>
              <a:t>Memo interno</a:t>
            </a:r>
            <a:r>
              <a:rPr lang="es-ES" sz="1600" dirty="0"/>
              <a:t>		Para disponer el cumplimiento de actividades 				inherentes al contrato, pueden ser realizados por el 			Rector, GAF, Gerente del Proyecto, UTIC</a:t>
            </a:r>
            <a:endParaRPr lang="en-US" sz="1600" dirty="0"/>
          </a:p>
          <a:p>
            <a:r>
              <a:rPr lang="es-ES" sz="1600" dirty="0"/>
              <a:t> </a:t>
            </a:r>
            <a:endParaRPr lang="en-US" sz="1600" dirty="0"/>
          </a:p>
          <a:p>
            <a:r>
              <a:rPr lang="es-ES" sz="1600" u="sng" dirty="0"/>
              <a:t>Oficios</a:t>
            </a:r>
            <a:r>
              <a:rPr lang="es-ES" sz="1600" dirty="0"/>
              <a:t>			Para comunicaciones escritas desde la ESPE hacia 			el exterior, a la empresa contratista.</a:t>
            </a:r>
            <a:endParaRPr lang="en-US" sz="1600" dirty="0"/>
          </a:p>
          <a:p>
            <a:r>
              <a:rPr lang="es-ES" sz="1600" dirty="0"/>
              <a:t> </a:t>
            </a:r>
            <a:endParaRPr lang="en-US" sz="1600" dirty="0"/>
          </a:p>
          <a:p>
            <a:r>
              <a:rPr lang="es-ES" sz="1600" u="sng" dirty="0"/>
              <a:t>Telefonía interna</a:t>
            </a:r>
            <a:r>
              <a:rPr lang="es-ES" sz="1600" dirty="0"/>
              <a:t>		Para actividades de coordinación interna inmediata 			poco relevante.</a:t>
            </a:r>
            <a:endParaRPr lang="en-US" sz="1600" dirty="0"/>
          </a:p>
          <a:p>
            <a:r>
              <a:rPr lang="es-ES" sz="1600" dirty="0"/>
              <a:t> </a:t>
            </a:r>
            <a:endParaRPr lang="en-US" sz="1600" dirty="0"/>
          </a:p>
          <a:p>
            <a:r>
              <a:rPr lang="es-ES" sz="1600" u="sng" dirty="0"/>
              <a:t>Informes</a:t>
            </a:r>
            <a:r>
              <a:rPr lang="es-ES" sz="1600" dirty="0"/>
              <a:t>			Para recepción y cumplimiento de hitos</a:t>
            </a:r>
            <a:endParaRPr lang="en-US" sz="1600" dirty="0"/>
          </a:p>
        </p:txBody>
      </p:sp>
      <p:sp>
        <p:nvSpPr>
          <p:cNvPr id="6" name="Rectangle 3"/>
          <p:cNvSpPr>
            <a:spLocks noChangeArrowheads="1"/>
          </p:cNvSpPr>
          <p:nvPr/>
        </p:nvSpPr>
        <p:spPr bwMode="auto">
          <a:xfrm>
            <a:off x="4357686" y="1142984"/>
            <a:ext cx="415209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Comunicaciones</a:t>
            </a:r>
            <a:endParaRPr lang="es-EC" sz="2000" b="1" dirty="0">
              <a:solidFill>
                <a:schemeClr val="bg1"/>
              </a:solidFill>
              <a:latin typeface="Tahoma" pitchFamily="34" charset="0"/>
            </a:endParaRPr>
          </a:p>
        </p:txBody>
      </p:sp>
      <p:sp>
        <p:nvSpPr>
          <p:cNvPr id="7"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Tree>
    <p:extLst>
      <p:ext uri="{BB962C8B-B14F-4D97-AF65-F5344CB8AC3E}">
        <p14:creationId xmlns:p14="http://schemas.microsoft.com/office/powerpoint/2010/main" val="3326159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62467" name="Rectangle 3"/>
          <p:cNvSpPr>
            <a:spLocks noChangeArrowheads="1"/>
          </p:cNvSpPr>
          <p:nvPr/>
        </p:nvSpPr>
        <p:spPr bwMode="auto">
          <a:xfrm>
            <a:off x="2857488" y="2285992"/>
            <a:ext cx="5072098" cy="400110"/>
          </a:xfrm>
          <a:prstGeom prst="rect">
            <a:avLst/>
          </a:prstGeom>
          <a:solidFill>
            <a:srgbClr val="CCEC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RR. HH. (Competencias)</a:t>
            </a:r>
            <a:endParaRPr lang="es-EC" sz="2000" b="1" dirty="0">
              <a:solidFill>
                <a:schemeClr val="bg1"/>
              </a:solidFill>
              <a:latin typeface="Tahoma" pitchFamily="34" charset="0"/>
            </a:endParaRPr>
          </a:p>
        </p:txBody>
      </p:sp>
      <p:sp>
        <p:nvSpPr>
          <p:cNvPr id="7" name="Rectangle 3"/>
          <p:cNvSpPr>
            <a:spLocks noChangeArrowheads="1"/>
          </p:cNvSpPr>
          <p:nvPr/>
        </p:nvSpPr>
        <p:spPr bwMode="auto">
          <a:xfrm>
            <a:off x="1394728" y="1857364"/>
            <a:ext cx="6606296"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EJECUCION</a:t>
            </a:r>
            <a:endParaRPr lang="es-EC" sz="2000" b="1" u="sng" dirty="0">
              <a:solidFill>
                <a:schemeClr val="accent2"/>
              </a:solidFill>
              <a:latin typeface="Tahoma" pitchFamily="34" charset="0"/>
            </a:endParaRPr>
          </a:p>
        </p:txBody>
      </p:sp>
      <p:sp>
        <p:nvSpPr>
          <p:cNvPr id="6" name="Rectangle 3"/>
          <p:cNvSpPr>
            <a:spLocks noChangeArrowheads="1"/>
          </p:cNvSpPr>
          <p:nvPr/>
        </p:nvSpPr>
        <p:spPr bwMode="auto">
          <a:xfrm>
            <a:off x="2857488" y="2714620"/>
            <a:ext cx="5072099" cy="400110"/>
          </a:xfrm>
          <a:prstGeom prst="rect">
            <a:avLst/>
          </a:prstGeom>
          <a:solidFill>
            <a:srgbClr val="CCFFFF"/>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las Comunicaciones</a:t>
            </a:r>
            <a:endParaRPr lang="es-EC" sz="2000" b="1" dirty="0">
              <a:solidFill>
                <a:schemeClr val="bg1"/>
              </a:solidFill>
              <a:latin typeface="Tahoma" pitchFamily="34" charset="0"/>
            </a:endParaRPr>
          </a:p>
        </p:txBody>
      </p:sp>
      <p:sp>
        <p:nvSpPr>
          <p:cNvPr id="9" name="Rectangle 3"/>
          <p:cNvSpPr>
            <a:spLocks noChangeArrowheads="1"/>
          </p:cNvSpPr>
          <p:nvPr/>
        </p:nvSpPr>
        <p:spPr bwMode="auto">
          <a:xfrm>
            <a:off x="2857488" y="3143248"/>
            <a:ext cx="5072099" cy="400110"/>
          </a:xfrm>
          <a:prstGeom prst="rect">
            <a:avLst/>
          </a:prstGeom>
          <a:solidFill>
            <a:schemeClr val="accent2"/>
          </a:solidFill>
          <a:ln w="9525">
            <a:noFill/>
            <a:miter lim="800000"/>
            <a:headEnd/>
            <a:tailEnd/>
          </a:ln>
        </p:spPr>
        <p:txBody>
          <a:bodyPr wrap="square">
            <a:spAutoFit/>
          </a:bodyPr>
          <a:lstStyle/>
          <a:p>
            <a:pPr algn="r"/>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19675542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77828" name="Text Box 4"/>
          <p:cNvSpPr txBox="1">
            <a:spLocks noChangeArrowheads="1"/>
          </p:cNvSpPr>
          <p:nvPr/>
        </p:nvSpPr>
        <p:spPr bwMode="auto">
          <a:xfrm>
            <a:off x="857250" y="1584339"/>
            <a:ext cx="7643813" cy="358775"/>
          </a:xfrm>
          <a:prstGeom prst="rect">
            <a:avLst/>
          </a:prstGeom>
          <a:solidFill>
            <a:srgbClr val="00FF00"/>
          </a:solidFill>
          <a:ln w="12700">
            <a:solidFill>
              <a:schemeClr val="tx1"/>
            </a:solidFill>
            <a:miter lim="800000"/>
            <a:headEnd/>
            <a:tailEnd/>
          </a:ln>
        </p:spPr>
        <p:txBody>
          <a:bodyPr wrap="none"/>
          <a:lstStyle/>
          <a:p>
            <a:pPr algn="ctr"/>
            <a:r>
              <a:rPr lang="es-EC" b="1" dirty="0"/>
              <a:t>METODOLOGIA</a:t>
            </a:r>
          </a:p>
        </p:txBody>
      </p:sp>
      <p:sp>
        <p:nvSpPr>
          <p:cNvPr id="77829" name="Text Box 11"/>
          <p:cNvSpPr txBox="1">
            <a:spLocks noChangeArrowheads="1"/>
          </p:cNvSpPr>
          <p:nvPr/>
        </p:nvSpPr>
        <p:spPr bwMode="auto">
          <a:xfrm>
            <a:off x="857250" y="2012964"/>
            <a:ext cx="7643813" cy="3293209"/>
          </a:xfrm>
          <a:prstGeom prst="rect">
            <a:avLst/>
          </a:prstGeom>
          <a:noFill/>
          <a:ln w="12700">
            <a:noFill/>
            <a:miter lim="800000"/>
            <a:headEnd/>
            <a:tailEnd/>
          </a:ln>
        </p:spPr>
        <p:txBody>
          <a:bodyPr>
            <a:spAutoFit/>
          </a:bodyPr>
          <a:lstStyle/>
          <a:p>
            <a:r>
              <a:rPr lang="es-ES" sz="1600" dirty="0">
                <a:latin typeface="Tahoma" pitchFamily="34" charset="0"/>
                <a:cs typeface="Tahoma" pitchFamily="34" charset="0"/>
              </a:rPr>
              <a:t>Se conformará un </a:t>
            </a:r>
            <a:r>
              <a:rPr lang="es-ES" sz="1600" b="1" dirty="0">
                <a:latin typeface="Tahoma" pitchFamily="34" charset="0"/>
                <a:cs typeface="Tahoma" pitchFamily="34" charset="0"/>
              </a:rPr>
              <a:t>equipo o comisión especial</a:t>
            </a:r>
            <a:r>
              <a:rPr lang="es-ES" sz="1600" dirty="0">
                <a:latin typeface="Tahoma" pitchFamily="34" charset="0"/>
                <a:cs typeface="Tahoma" pitchFamily="34" charset="0"/>
              </a:rPr>
              <a:t>, liderado por el Gerente del Proyecto y el director de la UTIC  para el análisis y tratamiento de los riesgos, dependiendo del área a la que afecte el riesgo, se incorporará el director del área y un técnico, en lo posible que tenga relación con el riesgo definido.</a:t>
            </a:r>
            <a:endParaRPr lang="en-US" sz="1600" dirty="0">
              <a:latin typeface="Tahoma" pitchFamily="34" charset="0"/>
              <a:cs typeface="Tahoma" pitchFamily="34" charset="0"/>
            </a:endParaRPr>
          </a:p>
          <a:p>
            <a:r>
              <a:rPr lang="es-ES" sz="1600" dirty="0">
                <a:latin typeface="Tahoma" pitchFamily="34" charset="0"/>
                <a:cs typeface="Tahoma" pitchFamily="34" charset="0"/>
              </a:rPr>
              <a:t> </a:t>
            </a:r>
            <a:endParaRPr lang="en-US" sz="1600" dirty="0">
              <a:latin typeface="Tahoma" pitchFamily="34" charset="0"/>
              <a:cs typeface="Tahoma" pitchFamily="34" charset="0"/>
            </a:endParaRPr>
          </a:p>
          <a:p>
            <a:r>
              <a:rPr lang="es-ES" sz="1600" dirty="0">
                <a:latin typeface="Tahoma" pitchFamily="34" charset="0"/>
                <a:cs typeface="Tahoma" pitchFamily="34" charset="0"/>
              </a:rPr>
              <a:t>Se elaborará una </a:t>
            </a:r>
            <a:r>
              <a:rPr lang="es-ES" sz="1600" b="1" dirty="0">
                <a:latin typeface="Tahoma" pitchFamily="34" charset="0"/>
                <a:cs typeface="Tahoma" pitchFamily="34" charset="0"/>
              </a:rPr>
              <a:t>matriz de impacto de riesgos </a:t>
            </a:r>
            <a:r>
              <a:rPr lang="es-ES" sz="1600" dirty="0">
                <a:latin typeface="Tahoma" pitchFamily="34" charset="0"/>
                <a:cs typeface="Tahoma" pitchFamily="34" charset="0"/>
              </a:rPr>
              <a:t>y en base a eso, se establecerán las medidas necesarias y el presupuesto para </a:t>
            </a:r>
            <a:r>
              <a:rPr lang="es-ES" sz="1600" dirty="0" smtClean="0">
                <a:latin typeface="Tahoma" pitchFamily="34" charset="0"/>
                <a:cs typeface="Tahoma" pitchFamily="34" charset="0"/>
              </a:rPr>
              <a:t>evitar, transferir o </a:t>
            </a:r>
            <a:r>
              <a:rPr lang="es-ES" sz="1600" dirty="0">
                <a:latin typeface="Tahoma" pitchFamily="34" charset="0"/>
                <a:cs typeface="Tahoma" pitchFamily="34" charset="0"/>
              </a:rPr>
              <a:t>mitigar el riesgo.</a:t>
            </a:r>
            <a:endParaRPr lang="en-US" sz="1600" dirty="0">
              <a:latin typeface="Tahoma" pitchFamily="34" charset="0"/>
              <a:cs typeface="Tahoma" pitchFamily="34" charset="0"/>
            </a:endParaRPr>
          </a:p>
          <a:p>
            <a:r>
              <a:rPr lang="es-ES" sz="1600" dirty="0">
                <a:latin typeface="Tahoma" pitchFamily="34" charset="0"/>
                <a:cs typeface="Tahoma" pitchFamily="34" charset="0"/>
              </a:rPr>
              <a:t> </a:t>
            </a:r>
            <a:endParaRPr lang="en-US" sz="1600" dirty="0">
              <a:latin typeface="Tahoma" pitchFamily="34" charset="0"/>
              <a:cs typeface="Tahoma" pitchFamily="34" charset="0"/>
            </a:endParaRPr>
          </a:p>
          <a:p>
            <a:r>
              <a:rPr lang="es-ES" sz="1600" dirty="0">
                <a:latin typeface="Tahoma" pitchFamily="34" charset="0"/>
                <a:cs typeface="Tahoma" pitchFamily="34" charset="0"/>
              </a:rPr>
              <a:t>Se desarrollará una </a:t>
            </a:r>
            <a:r>
              <a:rPr lang="es-ES" sz="1600" b="1" dirty="0">
                <a:latin typeface="Tahoma" pitchFamily="34" charset="0"/>
                <a:cs typeface="Tahoma" pitchFamily="34" charset="0"/>
              </a:rPr>
              <a:t>base de datos con el registro de los riesgos</a:t>
            </a:r>
            <a:r>
              <a:rPr lang="es-ES" sz="1600" dirty="0">
                <a:latin typeface="Tahoma" pitchFamily="34" charset="0"/>
                <a:cs typeface="Tahoma" pitchFamily="34" charset="0"/>
              </a:rPr>
              <a:t>, las causas y el impacto para que sirva de fuente de información para futuros proyectos, poniendo énfasis en las debilidades en la gestión de proyectos fallidos y en las debilidades administrativas de la institución</a:t>
            </a:r>
            <a:endParaRPr lang="en-US" sz="1600" dirty="0">
              <a:latin typeface="Tahoma" pitchFamily="34" charset="0"/>
              <a:cs typeface="Tahoma" pitchFamily="34" charset="0"/>
            </a:endParaRPr>
          </a:p>
        </p:txBody>
      </p:sp>
      <p:sp>
        <p:nvSpPr>
          <p:cNvPr id="7"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6" name="Rectangle 3"/>
          <p:cNvSpPr>
            <a:spLocks noChangeArrowheads="1"/>
          </p:cNvSpPr>
          <p:nvPr/>
        </p:nvSpPr>
        <p:spPr bwMode="auto">
          <a:xfrm>
            <a:off x="5693911" y="1100064"/>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42250121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78852" name="Text Box 4"/>
          <p:cNvSpPr txBox="1">
            <a:spLocks noChangeArrowheads="1"/>
          </p:cNvSpPr>
          <p:nvPr/>
        </p:nvSpPr>
        <p:spPr bwMode="auto">
          <a:xfrm>
            <a:off x="857250" y="1539893"/>
            <a:ext cx="7643813" cy="358775"/>
          </a:xfrm>
          <a:prstGeom prst="rect">
            <a:avLst/>
          </a:prstGeom>
          <a:solidFill>
            <a:srgbClr val="00FF00"/>
          </a:solidFill>
          <a:ln w="12700">
            <a:solidFill>
              <a:schemeClr val="tx1"/>
            </a:solidFill>
            <a:miter lim="800000"/>
            <a:headEnd/>
            <a:tailEnd/>
          </a:ln>
        </p:spPr>
        <p:txBody>
          <a:bodyPr wrap="none"/>
          <a:lstStyle/>
          <a:p>
            <a:pPr algn="ctr"/>
            <a:r>
              <a:rPr lang="es-EC" b="1" dirty="0"/>
              <a:t>ROLES Y RESPONSABILIDADES</a:t>
            </a:r>
          </a:p>
        </p:txBody>
      </p:sp>
      <p:sp>
        <p:nvSpPr>
          <p:cNvPr id="78853" name="Text Box 11"/>
          <p:cNvSpPr txBox="1">
            <a:spLocks noChangeArrowheads="1"/>
          </p:cNvSpPr>
          <p:nvPr/>
        </p:nvSpPr>
        <p:spPr bwMode="auto">
          <a:xfrm>
            <a:off x="857250" y="1968518"/>
            <a:ext cx="7643813" cy="3785652"/>
          </a:xfrm>
          <a:prstGeom prst="rect">
            <a:avLst/>
          </a:prstGeom>
          <a:noFill/>
          <a:ln w="12700">
            <a:noFill/>
            <a:miter lim="800000"/>
            <a:headEnd/>
            <a:tailEnd/>
          </a:ln>
        </p:spPr>
        <p:txBody>
          <a:bodyPr>
            <a:spAutoFit/>
          </a:bodyPr>
          <a:lstStyle/>
          <a:p>
            <a:r>
              <a:rPr lang="es-ES" sz="1600" u="sng" dirty="0" smtClean="0">
                <a:latin typeface="Tahoma" pitchFamily="34" charset="0"/>
                <a:cs typeface="Tahoma" pitchFamily="34" charset="0"/>
              </a:rPr>
              <a:t>Gerente </a:t>
            </a:r>
            <a:r>
              <a:rPr lang="es-ES" sz="1600" u="sng" dirty="0">
                <a:latin typeface="Tahoma" pitchFamily="34" charset="0"/>
                <a:cs typeface="Tahoma" pitchFamily="34" charset="0"/>
              </a:rPr>
              <a:t>de Proyecto</a:t>
            </a:r>
            <a:r>
              <a:rPr lang="es-ES" sz="1600" dirty="0">
                <a:latin typeface="Tahoma" pitchFamily="34" charset="0"/>
                <a:cs typeface="Tahoma" pitchFamily="34" charset="0"/>
              </a:rPr>
              <a:t>	</a:t>
            </a:r>
            <a:r>
              <a:rPr lang="es-ES" sz="1600" dirty="0" smtClean="0">
                <a:latin typeface="Tahoma" pitchFamily="34" charset="0"/>
                <a:cs typeface="Tahoma" pitchFamily="34" charset="0"/>
              </a:rPr>
              <a:t>	Liderar </a:t>
            </a:r>
            <a:r>
              <a:rPr lang="es-ES" sz="1600" dirty="0">
                <a:latin typeface="Tahoma" pitchFamily="34" charset="0"/>
                <a:cs typeface="Tahoma" pitchFamily="34" charset="0"/>
              </a:rPr>
              <a:t>el equipo de gestión de riesgos</a:t>
            </a:r>
            <a:endParaRPr lang="en-US" sz="1600" dirty="0">
              <a:latin typeface="Tahoma" pitchFamily="34" charset="0"/>
              <a:cs typeface="Tahoma" pitchFamily="34" charset="0"/>
            </a:endParaRPr>
          </a:p>
          <a:p>
            <a:r>
              <a:rPr lang="es-ES" sz="1600" dirty="0">
                <a:latin typeface="Tahoma" pitchFamily="34" charset="0"/>
                <a:cs typeface="Tahoma" pitchFamily="34" charset="0"/>
              </a:rPr>
              <a:t>			Desarrollar la matriz de impacto</a:t>
            </a:r>
            <a:endParaRPr lang="en-US" sz="1600" dirty="0">
              <a:latin typeface="Tahoma" pitchFamily="34" charset="0"/>
              <a:cs typeface="Tahoma" pitchFamily="34" charset="0"/>
            </a:endParaRPr>
          </a:p>
          <a:p>
            <a:r>
              <a:rPr lang="es-ES" sz="1600" dirty="0">
                <a:latin typeface="Tahoma" pitchFamily="34" charset="0"/>
                <a:cs typeface="Tahoma" pitchFamily="34" charset="0"/>
              </a:rPr>
              <a:t>			Analizar y plantear las medidas correctivas</a:t>
            </a:r>
            <a:endParaRPr lang="en-US" sz="1600" dirty="0">
              <a:latin typeface="Tahoma" pitchFamily="34" charset="0"/>
              <a:cs typeface="Tahoma" pitchFamily="34" charset="0"/>
            </a:endParaRPr>
          </a:p>
          <a:p>
            <a:r>
              <a:rPr lang="es-ES" sz="1600" dirty="0">
                <a:latin typeface="Tahoma" pitchFamily="34" charset="0"/>
                <a:cs typeface="Tahoma" pitchFamily="34" charset="0"/>
              </a:rPr>
              <a:t> </a:t>
            </a:r>
            <a:endParaRPr lang="en-US" sz="1600" dirty="0">
              <a:latin typeface="Tahoma" pitchFamily="34" charset="0"/>
              <a:cs typeface="Tahoma" pitchFamily="34" charset="0"/>
            </a:endParaRPr>
          </a:p>
          <a:p>
            <a:r>
              <a:rPr lang="es-ES" sz="1600" u="sng" dirty="0">
                <a:latin typeface="Tahoma" pitchFamily="34" charset="0"/>
                <a:cs typeface="Tahoma" pitchFamily="34" charset="0"/>
              </a:rPr>
              <a:t>Director UTIC</a:t>
            </a:r>
            <a:r>
              <a:rPr lang="es-ES" sz="1600" dirty="0">
                <a:latin typeface="Tahoma" pitchFamily="34" charset="0"/>
                <a:cs typeface="Tahoma" pitchFamily="34" charset="0"/>
              </a:rPr>
              <a:t>		Liderar el equipo para los riesgos técnicos</a:t>
            </a:r>
            <a:endParaRPr lang="en-US" sz="1600" dirty="0">
              <a:latin typeface="Tahoma" pitchFamily="34" charset="0"/>
              <a:cs typeface="Tahoma" pitchFamily="34" charset="0"/>
            </a:endParaRPr>
          </a:p>
          <a:p>
            <a:r>
              <a:rPr lang="es-ES" sz="1600" dirty="0">
                <a:latin typeface="Tahoma" pitchFamily="34" charset="0"/>
                <a:cs typeface="Tahoma" pitchFamily="34" charset="0"/>
              </a:rPr>
              <a:t> </a:t>
            </a:r>
            <a:endParaRPr lang="en-US" sz="1600" dirty="0">
              <a:latin typeface="Tahoma" pitchFamily="34" charset="0"/>
              <a:cs typeface="Tahoma" pitchFamily="34" charset="0"/>
            </a:endParaRPr>
          </a:p>
          <a:p>
            <a:r>
              <a:rPr lang="es-ES" sz="1600" u="sng" dirty="0">
                <a:latin typeface="Tahoma" pitchFamily="34" charset="0"/>
                <a:cs typeface="Tahoma" pitchFamily="34" charset="0"/>
              </a:rPr>
              <a:t>Director Funcional</a:t>
            </a:r>
            <a:r>
              <a:rPr lang="es-ES" sz="1600" dirty="0">
                <a:latin typeface="Tahoma" pitchFamily="34" charset="0"/>
                <a:cs typeface="Tahoma" pitchFamily="34" charset="0"/>
              </a:rPr>
              <a:t>		Liderar el equipo para los riesgos funcionales de 				uso y explotación de la plataforma web</a:t>
            </a:r>
            <a:endParaRPr lang="en-US" sz="1600" dirty="0">
              <a:latin typeface="Tahoma" pitchFamily="34" charset="0"/>
              <a:cs typeface="Tahoma" pitchFamily="34" charset="0"/>
            </a:endParaRPr>
          </a:p>
          <a:p>
            <a:r>
              <a:rPr lang="es-ES" sz="1600" dirty="0">
                <a:latin typeface="Tahoma" pitchFamily="34" charset="0"/>
                <a:cs typeface="Tahoma" pitchFamily="34" charset="0"/>
              </a:rPr>
              <a:t> </a:t>
            </a:r>
            <a:endParaRPr lang="en-US" sz="1600" dirty="0">
              <a:latin typeface="Tahoma" pitchFamily="34" charset="0"/>
              <a:cs typeface="Tahoma" pitchFamily="34" charset="0"/>
            </a:endParaRPr>
          </a:p>
          <a:p>
            <a:r>
              <a:rPr lang="es-ES" sz="1600" u="sng" dirty="0">
                <a:latin typeface="Tahoma" pitchFamily="34" charset="0"/>
                <a:cs typeface="Tahoma" pitchFamily="34" charset="0"/>
              </a:rPr>
              <a:t>Directores de Área</a:t>
            </a:r>
            <a:r>
              <a:rPr lang="es-ES" sz="1600" dirty="0">
                <a:latin typeface="Tahoma" pitchFamily="34" charset="0"/>
                <a:cs typeface="Tahoma" pitchFamily="34" charset="0"/>
              </a:rPr>
              <a:t>		Liderar el equipo para la definición del impacto y 				plantear las acciones correctivas correspondientes</a:t>
            </a:r>
            <a:endParaRPr lang="en-US" sz="1600" dirty="0">
              <a:latin typeface="Tahoma" pitchFamily="34" charset="0"/>
              <a:cs typeface="Tahoma" pitchFamily="34" charset="0"/>
            </a:endParaRPr>
          </a:p>
          <a:p>
            <a:r>
              <a:rPr lang="es-ES" sz="1600" dirty="0">
                <a:latin typeface="Tahoma" pitchFamily="34" charset="0"/>
                <a:cs typeface="Tahoma" pitchFamily="34" charset="0"/>
              </a:rPr>
              <a:t> </a:t>
            </a:r>
            <a:endParaRPr lang="en-US" sz="1600" dirty="0">
              <a:latin typeface="Tahoma" pitchFamily="34" charset="0"/>
              <a:cs typeface="Tahoma" pitchFamily="34" charset="0"/>
            </a:endParaRPr>
          </a:p>
          <a:p>
            <a:r>
              <a:rPr lang="es-ES" sz="1600" dirty="0">
                <a:latin typeface="Tahoma" pitchFamily="34" charset="0"/>
                <a:cs typeface="Tahoma" pitchFamily="34" charset="0"/>
              </a:rPr>
              <a:t>Se recomienda incorporar al Rector y </a:t>
            </a:r>
            <a:r>
              <a:rPr lang="es-ES" sz="1600" dirty="0" smtClean="0">
                <a:latin typeface="Tahoma" pitchFamily="34" charset="0"/>
                <a:cs typeface="Tahoma" pitchFamily="34" charset="0"/>
              </a:rPr>
              <a:t>GAF, </a:t>
            </a:r>
            <a:r>
              <a:rPr lang="es-ES" sz="1600" dirty="0">
                <a:latin typeface="Tahoma" pitchFamily="34" charset="0"/>
                <a:cs typeface="Tahoma" pitchFamily="34" charset="0"/>
              </a:rPr>
              <a:t>para el manejo de los riesgos que pueden ser consecuencia de la carencia de cultura digital y de resistencia al cambio, en donde el poder de decisión es importante y vital.</a:t>
            </a:r>
            <a:endParaRPr lang="en-US" sz="1600" dirty="0">
              <a:latin typeface="Tahoma" pitchFamily="34" charset="0"/>
              <a:cs typeface="Tahoma" pitchFamily="34" charset="0"/>
            </a:endParaRPr>
          </a:p>
        </p:txBody>
      </p:sp>
      <p:sp>
        <p:nvSpPr>
          <p:cNvPr id="6"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7" name="Rectangle 3"/>
          <p:cNvSpPr>
            <a:spLocks noChangeArrowheads="1"/>
          </p:cNvSpPr>
          <p:nvPr/>
        </p:nvSpPr>
        <p:spPr bwMode="auto">
          <a:xfrm>
            <a:off x="5693911" y="1100064"/>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38417789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1 Imagen" descr="RBS.JPG"/>
          <p:cNvPicPr>
            <a:picLocks noChangeAspect="1" noChangeArrowheads="1"/>
          </p:cNvPicPr>
          <p:nvPr/>
        </p:nvPicPr>
        <p:blipFill>
          <a:blip r:embed="rId2"/>
          <a:srcRect/>
          <a:stretch>
            <a:fillRect/>
          </a:stretch>
        </p:blipFill>
        <p:spPr bwMode="auto">
          <a:xfrm>
            <a:off x="857250" y="1916132"/>
            <a:ext cx="7500938" cy="4298950"/>
          </a:xfrm>
          <a:prstGeom prst="rect">
            <a:avLst/>
          </a:prstGeom>
          <a:noFill/>
          <a:ln w="9525">
            <a:noFill/>
            <a:miter lim="800000"/>
            <a:headEnd/>
            <a:tailEnd/>
          </a:ln>
        </p:spPr>
      </p:pic>
      <p:sp>
        <p:nvSpPr>
          <p:cNvPr id="79875"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79877" name="Text Box 4"/>
          <p:cNvSpPr txBox="1">
            <a:spLocks noChangeArrowheads="1"/>
          </p:cNvSpPr>
          <p:nvPr/>
        </p:nvSpPr>
        <p:spPr bwMode="auto">
          <a:xfrm>
            <a:off x="857250" y="1571645"/>
            <a:ext cx="7643813" cy="358775"/>
          </a:xfrm>
          <a:prstGeom prst="rect">
            <a:avLst/>
          </a:prstGeom>
          <a:solidFill>
            <a:srgbClr val="00FF00"/>
          </a:solidFill>
          <a:ln w="12700">
            <a:solidFill>
              <a:schemeClr val="tx1"/>
            </a:solidFill>
            <a:miter lim="800000"/>
            <a:headEnd/>
            <a:tailEnd/>
          </a:ln>
        </p:spPr>
        <p:txBody>
          <a:bodyPr wrap="none"/>
          <a:lstStyle/>
          <a:p>
            <a:pPr algn="ctr"/>
            <a:r>
              <a:rPr lang="es-EC" b="1" dirty="0"/>
              <a:t>ESTRUCTURA DE DESGLOSE DEL RIESGO (RBS)</a:t>
            </a:r>
          </a:p>
        </p:txBody>
      </p:sp>
      <p:sp>
        <p:nvSpPr>
          <p:cNvPr id="6"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7" name="Rectangle 3"/>
          <p:cNvSpPr>
            <a:spLocks noChangeArrowheads="1"/>
          </p:cNvSpPr>
          <p:nvPr/>
        </p:nvSpPr>
        <p:spPr bwMode="auto">
          <a:xfrm>
            <a:off x="5693911" y="1100064"/>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27073878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80900" name="Text Box 4"/>
          <p:cNvSpPr txBox="1">
            <a:spLocks noChangeArrowheads="1"/>
          </p:cNvSpPr>
          <p:nvPr/>
        </p:nvSpPr>
        <p:spPr bwMode="auto">
          <a:xfrm>
            <a:off x="857250" y="1571617"/>
            <a:ext cx="7643813" cy="358775"/>
          </a:xfrm>
          <a:prstGeom prst="rect">
            <a:avLst/>
          </a:prstGeom>
          <a:solidFill>
            <a:srgbClr val="00FF00"/>
          </a:solidFill>
          <a:ln w="12700">
            <a:solidFill>
              <a:schemeClr val="tx1"/>
            </a:solidFill>
            <a:miter lim="800000"/>
            <a:headEnd/>
            <a:tailEnd/>
          </a:ln>
        </p:spPr>
        <p:txBody>
          <a:bodyPr wrap="none"/>
          <a:lstStyle/>
          <a:p>
            <a:pPr algn="ctr"/>
            <a:r>
              <a:rPr lang="es-EC" b="1" dirty="0"/>
              <a:t>MATRIZ DE PROBABILIDAD E IMPACTO</a:t>
            </a:r>
          </a:p>
        </p:txBody>
      </p:sp>
      <p:graphicFrame>
        <p:nvGraphicFramePr>
          <p:cNvPr id="7" name="6 Tabla"/>
          <p:cNvGraphicFramePr>
            <a:graphicFrameLocks noGrp="1"/>
          </p:cNvGraphicFramePr>
          <p:nvPr>
            <p:extLst>
              <p:ext uri="{D42A27DB-BD31-4B8C-83A1-F6EECF244321}">
                <p14:modId xmlns:p14="http://schemas.microsoft.com/office/powerpoint/2010/main" val="3268456300"/>
              </p:ext>
            </p:extLst>
          </p:nvPr>
        </p:nvGraphicFramePr>
        <p:xfrm>
          <a:off x="785813" y="2071679"/>
          <a:ext cx="7715304" cy="4071965"/>
        </p:xfrm>
        <a:graphic>
          <a:graphicData uri="http://schemas.openxmlformats.org/drawingml/2006/table">
            <a:tbl>
              <a:tblPr/>
              <a:tblGrid>
                <a:gridCol w="1285589"/>
                <a:gridCol w="1285589"/>
                <a:gridCol w="1285589"/>
                <a:gridCol w="1285589"/>
                <a:gridCol w="1286474"/>
                <a:gridCol w="1286474"/>
              </a:tblGrid>
              <a:tr h="496581">
                <a:tc>
                  <a:txBody>
                    <a:bodyPr/>
                    <a:lstStyle/>
                    <a:p>
                      <a:pPr marL="0" marR="0" algn="ctr">
                        <a:spcBef>
                          <a:spcPts val="0"/>
                        </a:spcBef>
                        <a:spcAft>
                          <a:spcPts val="0"/>
                        </a:spcAft>
                      </a:pPr>
                      <a:r>
                        <a:rPr lang="es-ES" sz="1100" b="1" dirty="0">
                          <a:latin typeface="Arial"/>
                          <a:ea typeface="Times New Roman"/>
                          <a:cs typeface="Times New Roman"/>
                        </a:rPr>
                        <a:t>Objetivo</a:t>
                      </a: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latin typeface="Arial"/>
                          <a:ea typeface="Times New Roman"/>
                          <a:cs typeface="Times New Roman"/>
                        </a:rPr>
                        <a:t>Muy Bajo</a:t>
                      </a:r>
                      <a:endParaRPr lang="en-US" sz="1100">
                        <a:latin typeface="Times New Roman"/>
                        <a:ea typeface="Times New Roman"/>
                      </a:endParaRPr>
                    </a:p>
                    <a:p>
                      <a:pPr marL="0" marR="0" algn="ctr">
                        <a:spcBef>
                          <a:spcPts val="0"/>
                        </a:spcBef>
                        <a:spcAft>
                          <a:spcPts val="0"/>
                        </a:spcAft>
                      </a:pPr>
                      <a:r>
                        <a:rPr lang="es-ES" sz="1100" b="1">
                          <a:latin typeface="Arial"/>
                          <a:ea typeface="Times New Roman"/>
                          <a:cs typeface="Times New Roman"/>
                        </a:rPr>
                        <a:t>0.05</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latin typeface="Arial"/>
                          <a:ea typeface="Times New Roman"/>
                          <a:cs typeface="Times New Roman"/>
                        </a:rPr>
                        <a:t>Bajo</a:t>
                      </a:r>
                      <a:endParaRPr lang="en-US" sz="1100">
                        <a:latin typeface="Times New Roman"/>
                        <a:ea typeface="Times New Roman"/>
                      </a:endParaRPr>
                    </a:p>
                    <a:p>
                      <a:pPr marL="0" marR="0" algn="ctr">
                        <a:spcBef>
                          <a:spcPts val="0"/>
                        </a:spcBef>
                        <a:spcAft>
                          <a:spcPts val="0"/>
                        </a:spcAft>
                      </a:pPr>
                      <a:r>
                        <a:rPr lang="es-ES" sz="1100" b="1">
                          <a:latin typeface="Arial"/>
                          <a:ea typeface="Times New Roman"/>
                          <a:cs typeface="Times New Roman"/>
                        </a:rPr>
                        <a:t>0.10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latin typeface="Arial"/>
                          <a:ea typeface="Times New Roman"/>
                          <a:cs typeface="Times New Roman"/>
                        </a:rPr>
                        <a:t>Moderado</a:t>
                      </a:r>
                      <a:endParaRPr lang="en-US" sz="1100">
                        <a:latin typeface="Times New Roman"/>
                        <a:ea typeface="Times New Roman"/>
                      </a:endParaRPr>
                    </a:p>
                    <a:p>
                      <a:pPr marL="0" marR="0" algn="ctr">
                        <a:spcBef>
                          <a:spcPts val="0"/>
                        </a:spcBef>
                        <a:spcAft>
                          <a:spcPts val="0"/>
                        </a:spcAft>
                      </a:pPr>
                      <a:r>
                        <a:rPr lang="es-ES" sz="1100" b="1">
                          <a:latin typeface="Arial"/>
                          <a:ea typeface="Times New Roman"/>
                          <a:cs typeface="Times New Roman"/>
                        </a:rPr>
                        <a:t>0.20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latin typeface="Arial"/>
                          <a:ea typeface="Times New Roman"/>
                          <a:cs typeface="Times New Roman"/>
                        </a:rPr>
                        <a:t>Alto</a:t>
                      </a:r>
                      <a:endParaRPr lang="en-US" sz="1100">
                        <a:latin typeface="Times New Roman"/>
                        <a:ea typeface="Times New Roman"/>
                      </a:endParaRPr>
                    </a:p>
                    <a:p>
                      <a:pPr marL="0" marR="0" algn="ctr">
                        <a:spcBef>
                          <a:spcPts val="0"/>
                        </a:spcBef>
                        <a:spcAft>
                          <a:spcPts val="0"/>
                        </a:spcAft>
                      </a:pPr>
                      <a:r>
                        <a:rPr lang="es-ES" sz="1100" b="1">
                          <a:latin typeface="Arial"/>
                          <a:ea typeface="Times New Roman"/>
                          <a:cs typeface="Times New Roman"/>
                        </a:rPr>
                        <a:t>0.40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S" sz="1100" b="1">
                          <a:latin typeface="Arial"/>
                          <a:ea typeface="Times New Roman"/>
                          <a:cs typeface="Times New Roman"/>
                        </a:rPr>
                        <a:t>Muy Alto</a:t>
                      </a:r>
                      <a:endParaRPr lang="en-US" sz="1100">
                        <a:latin typeface="Times New Roman"/>
                        <a:ea typeface="Times New Roman"/>
                      </a:endParaRPr>
                    </a:p>
                    <a:p>
                      <a:pPr marL="0" marR="0" algn="ctr">
                        <a:spcBef>
                          <a:spcPts val="0"/>
                        </a:spcBef>
                        <a:spcAft>
                          <a:spcPts val="0"/>
                        </a:spcAft>
                      </a:pPr>
                      <a:r>
                        <a:rPr lang="es-ES" sz="1100" b="1">
                          <a:latin typeface="Arial"/>
                          <a:ea typeface="Times New Roman"/>
                          <a:cs typeface="Times New Roman"/>
                        </a:rPr>
                        <a:t>0.80</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46">
                <a:tc>
                  <a:txBody>
                    <a:bodyPr/>
                    <a:lstStyle/>
                    <a:p>
                      <a:pPr marL="0" marR="0" algn="just">
                        <a:spcBef>
                          <a:spcPts val="0"/>
                        </a:spcBef>
                        <a:spcAft>
                          <a:spcPts val="0"/>
                        </a:spcAft>
                      </a:pPr>
                      <a:r>
                        <a:rPr lang="es-ES" sz="1100" b="1" dirty="0" smtClean="0">
                          <a:latin typeface="Arial"/>
                          <a:ea typeface="Times New Roman"/>
                          <a:cs typeface="Times New Roman"/>
                        </a:rPr>
                        <a:t>Consultoría</a:t>
                      </a:r>
                      <a:r>
                        <a:rPr lang="es-ES" sz="1100" b="1" baseline="0" dirty="0" smtClean="0">
                          <a:latin typeface="Arial"/>
                          <a:ea typeface="Times New Roman"/>
                          <a:cs typeface="Times New Roman"/>
                        </a:rPr>
                        <a:t> y </a:t>
                      </a:r>
                      <a:r>
                        <a:rPr lang="es-ES" sz="1100" b="1" dirty="0" smtClean="0">
                          <a:latin typeface="Arial"/>
                          <a:ea typeface="Times New Roman"/>
                          <a:cs typeface="Times New Roman"/>
                        </a:rPr>
                        <a:t>Capacitación</a:t>
                      </a: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Cumplimiento de los cronogramas</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Desinterés de los  involucrados</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Aprendizaje no efectivo de las unidades</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Bajo Incremento de archivos indexados</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Cultura digital intrascendente</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46">
                <a:tc>
                  <a:txBody>
                    <a:bodyPr/>
                    <a:lstStyle/>
                    <a:p>
                      <a:pPr marL="0" marR="0" algn="just">
                        <a:spcBef>
                          <a:spcPts val="0"/>
                        </a:spcBef>
                        <a:spcAft>
                          <a:spcPts val="0"/>
                        </a:spcAft>
                      </a:pPr>
                      <a:r>
                        <a:rPr lang="es-ES" sz="1100" b="1" dirty="0">
                          <a:latin typeface="Arial"/>
                          <a:ea typeface="Times New Roman"/>
                          <a:cs typeface="Times New Roman"/>
                        </a:rPr>
                        <a:t>Reglamentación</a:t>
                      </a: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Normativa técnica incompleta</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Colaboración en la elaboración</a:t>
                      </a:r>
                      <a:endParaRPr lang="en-US" sz="1100">
                        <a:latin typeface="Times New Roman"/>
                        <a:ea typeface="Times New Roman"/>
                      </a:endParaRPr>
                    </a:p>
                    <a:p>
                      <a:pPr marL="0" marR="0">
                        <a:spcBef>
                          <a:spcPts val="0"/>
                        </a:spcBef>
                        <a:spcAft>
                          <a:spcPts val="0"/>
                        </a:spcAft>
                      </a:pPr>
                      <a:r>
                        <a:rPr lang="es-ES" sz="1100">
                          <a:latin typeface="Arial"/>
                          <a:ea typeface="Times New Roman"/>
                          <a:cs typeface="Times New Roman"/>
                        </a:rPr>
                        <a:t>de la normativa</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Cambio de responsables</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Aceptación de la normativa</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Incumplimiento de la normativa</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46">
                <a:tc>
                  <a:txBody>
                    <a:bodyPr/>
                    <a:lstStyle/>
                    <a:p>
                      <a:pPr marL="0" marR="0" algn="just">
                        <a:spcBef>
                          <a:spcPts val="0"/>
                        </a:spcBef>
                        <a:spcAft>
                          <a:spcPts val="0"/>
                        </a:spcAft>
                      </a:pPr>
                      <a:r>
                        <a:rPr lang="es-ES" sz="1100" b="1" dirty="0">
                          <a:latin typeface="Arial"/>
                          <a:ea typeface="Times New Roman"/>
                          <a:cs typeface="Times New Roman"/>
                        </a:rPr>
                        <a:t>Desarrollo</a:t>
                      </a: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Mala definición de capacidad tecnológica requerida</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Pagina web sin imagen institucional</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Personal técnico insuficiente</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Cumplimiento de especificaciones técnicas</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Aceptación del producto, liquidación y cierre</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46">
                <a:tc>
                  <a:txBody>
                    <a:bodyPr/>
                    <a:lstStyle/>
                    <a:p>
                      <a:pPr marL="0" marR="0" algn="just">
                        <a:spcBef>
                          <a:spcPts val="0"/>
                        </a:spcBef>
                        <a:spcAft>
                          <a:spcPts val="0"/>
                        </a:spcAft>
                      </a:pPr>
                      <a:r>
                        <a:rPr lang="es-ES" sz="1100" b="1" dirty="0" smtClean="0">
                          <a:latin typeface="Arial"/>
                          <a:ea typeface="Times New Roman"/>
                          <a:cs typeface="Times New Roman"/>
                        </a:rPr>
                        <a:t>Seguimiento y Evaluación</a:t>
                      </a: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Errores de programación y configuración</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Alto tiempo de respuesta a problemas de las unidades </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Asistencia técnica inoportuna</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Incremento del tiempo de respuesta en horas pico</a:t>
                      </a:r>
                      <a:endParaRPr lang="en-US" sz="1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dirty="0">
                          <a:latin typeface="Arial"/>
                          <a:ea typeface="Times New Roman"/>
                          <a:cs typeface="Times New Roman"/>
                        </a:rPr>
                        <a:t>No se mejore el ranking</a:t>
                      </a:r>
                      <a:endParaRPr lang="en-US" sz="1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8" name="Rectangle 3"/>
          <p:cNvSpPr>
            <a:spLocks noChangeArrowheads="1"/>
          </p:cNvSpPr>
          <p:nvPr/>
        </p:nvSpPr>
        <p:spPr bwMode="auto">
          <a:xfrm>
            <a:off x="5693911" y="1100064"/>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2713453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p:cNvSpPr>
          <p:nvPr/>
        </p:nvSpPr>
        <p:spPr bwMode="auto">
          <a:xfrm>
            <a:off x="785813" y="1290649"/>
            <a:ext cx="7643812" cy="3709987"/>
          </a:xfrm>
          <a:prstGeom prst="rect">
            <a:avLst/>
          </a:prstGeom>
          <a:noFill/>
          <a:ln w="9525">
            <a:noFill/>
            <a:miter lim="800000"/>
            <a:headEnd/>
            <a:tailEnd/>
          </a:ln>
        </p:spPr>
        <p:txBody>
          <a:bodyPr/>
          <a:lstStyle/>
          <a:p>
            <a:r>
              <a:rPr lang="es-ES" sz="2000" dirty="0" smtClean="0"/>
              <a:t>A </a:t>
            </a:r>
            <a:r>
              <a:rPr lang="es-ES" sz="2000" dirty="0"/>
              <a:t>nivel empresarial, generalmente los proyectos son autorizados como resultado de una o más de las siguientes consideraciones estratégicas: </a:t>
            </a:r>
            <a:endParaRPr lang="en-US" sz="2000" dirty="0"/>
          </a:p>
          <a:p>
            <a:r>
              <a:rPr lang="es-ES" sz="2000" dirty="0"/>
              <a:t> </a:t>
            </a:r>
            <a:endParaRPr lang="en-US" sz="2000" dirty="0"/>
          </a:p>
          <a:p>
            <a:r>
              <a:rPr lang="es-ES" sz="2000" dirty="0"/>
              <a:t>		</a:t>
            </a:r>
            <a:r>
              <a:rPr lang="es-ES" dirty="0"/>
              <a:t>Una demanda del mercado </a:t>
            </a:r>
            <a:endParaRPr lang="en-US" dirty="0"/>
          </a:p>
          <a:p>
            <a:pPr marL="1609725">
              <a:buFont typeface="Wingdings" pitchFamily="2" charset="2"/>
              <a:buChar char="ü"/>
            </a:pPr>
            <a:r>
              <a:rPr lang="es-ES" dirty="0"/>
              <a:t>	</a:t>
            </a:r>
            <a:r>
              <a:rPr lang="es-ES" u="sng" dirty="0" smtClean="0"/>
              <a:t>Una </a:t>
            </a:r>
            <a:r>
              <a:rPr lang="es-ES" u="sng" dirty="0"/>
              <a:t>necesidad de la organización </a:t>
            </a:r>
            <a:endParaRPr lang="en-US" u="sng" dirty="0"/>
          </a:p>
          <a:p>
            <a:r>
              <a:rPr lang="es-ES" dirty="0"/>
              <a:t>		Una solicitud de un cliente</a:t>
            </a:r>
            <a:endParaRPr lang="en-US" dirty="0"/>
          </a:p>
          <a:p>
            <a:r>
              <a:rPr lang="es-ES" dirty="0"/>
              <a:t>		Un avance tecnológico </a:t>
            </a:r>
            <a:endParaRPr lang="en-US" dirty="0"/>
          </a:p>
          <a:p>
            <a:r>
              <a:rPr lang="es-ES" dirty="0"/>
              <a:t>		Un requisito legal </a:t>
            </a:r>
            <a:endParaRPr lang="en-US" dirty="0"/>
          </a:p>
          <a:p>
            <a:pPr marL="1609725">
              <a:buFont typeface="Wingdings" pitchFamily="2" charset="2"/>
              <a:buChar char="ü"/>
            </a:pPr>
            <a:r>
              <a:rPr lang="es-ES" dirty="0"/>
              <a:t>	</a:t>
            </a:r>
            <a:r>
              <a:rPr lang="es-ES" u="sng" dirty="0" smtClean="0"/>
              <a:t>Aprovechar </a:t>
            </a:r>
            <a:r>
              <a:rPr lang="es-ES" u="sng" dirty="0"/>
              <a:t>una oportunidad</a:t>
            </a:r>
            <a:endParaRPr lang="en-US" u="sng" dirty="0"/>
          </a:p>
          <a:p>
            <a:r>
              <a:rPr lang="es-ES" dirty="0"/>
              <a:t>		</a:t>
            </a:r>
            <a:r>
              <a:rPr lang="es-ES" dirty="0" err="1"/>
              <a:t>Operacionalizar</a:t>
            </a:r>
            <a:r>
              <a:rPr lang="es-ES" dirty="0"/>
              <a:t> el plan estratégico de la institución</a:t>
            </a:r>
            <a:endParaRPr lang="en-US" dirty="0"/>
          </a:p>
          <a:p>
            <a:r>
              <a:rPr lang="es-ES" sz="2000" dirty="0"/>
              <a:t> </a:t>
            </a:r>
            <a:endParaRPr lang="en-US" sz="2000" dirty="0"/>
          </a:p>
        </p:txBody>
      </p:sp>
      <p:sp>
        <p:nvSpPr>
          <p:cNvPr id="18435" name="Rectangle 3"/>
          <p:cNvSpPr>
            <a:spLocks noChangeArrowheads="1"/>
          </p:cNvSpPr>
          <p:nvPr/>
        </p:nvSpPr>
        <p:spPr bwMode="auto">
          <a:xfrm>
            <a:off x="354013" y="188913"/>
            <a:ext cx="271462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INTRODUCCION</a:t>
            </a:r>
          </a:p>
        </p:txBody>
      </p:sp>
      <p:sp>
        <p:nvSpPr>
          <p:cNvPr id="18436" name="Rectangle 3"/>
          <p:cNvSpPr>
            <a:spLocks noChangeArrowheads="1"/>
          </p:cNvSpPr>
          <p:nvPr/>
        </p:nvSpPr>
        <p:spPr bwMode="auto">
          <a:xfrm>
            <a:off x="3143250" y="814388"/>
            <a:ext cx="5337175" cy="400050"/>
          </a:xfrm>
          <a:prstGeom prst="rect">
            <a:avLst/>
          </a:prstGeom>
          <a:noFill/>
          <a:ln w="9525">
            <a:noFill/>
            <a:miter lim="800000"/>
            <a:headEnd/>
            <a:tailEnd/>
          </a:ln>
        </p:spPr>
        <p:txBody>
          <a:bodyPr>
            <a:spAutoFit/>
          </a:bodyPr>
          <a:lstStyle/>
          <a:p>
            <a:pPr algn="r"/>
            <a:r>
              <a:rPr lang="es-EC" sz="2000" b="1" u="sng" dirty="0" smtClean="0">
                <a:solidFill>
                  <a:srgbClr val="FF0000"/>
                </a:solidFill>
                <a:latin typeface="Tahoma" pitchFamily="34" charset="0"/>
              </a:rPr>
              <a:t>Determinación de la necesidad</a:t>
            </a:r>
            <a:endParaRPr lang="es-EC" sz="2000" b="1" u="sng" dirty="0">
              <a:solidFill>
                <a:srgbClr val="FF0000"/>
              </a:solidFill>
              <a:latin typeface="Tahoma" pitchFamily="34" charset="0"/>
            </a:endParaRPr>
          </a:p>
        </p:txBody>
      </p:sp>
      <p:sp>
        <p:nvSpPr>
          <p:cNvPr id="5" name="4 Rectángulo"/>
          <p:cNvSpPr/>
          <p:nvPr/>
        </p:nvSpPr>
        <p:spPr>
          <a:xfrm>
            <a:off x="785786" y="5229067"/>
            <a:ext cx="7643866" cy="646331"/>
          </a:xfrm>
          <a:prstGeom prst="rect">
            <a:avLst/>
          </a:prstGeom>
          <a:solidFill>
            <a:srgbClr val="FFCCFF"/>
          </a:solidFill>
        </p:spPr>
        <p:txBody>
          <a:bodyPr wrap="square">
            <a:spAutoFit/>
          </a:bodyPr>
          <a:lstStyle/>
          <a:p>
            <a:r>
              <a:rPr lang="es-ES" dirty="0" smtClean="0"/>
              <a:t>Necesidad de generar la cultura de proyectos y aprovechar el conocimiento de los maestrantes </a:t>
            </a:r>
            <a:endParaRPr lang="es-E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81924" name="Text Box 4"/>
          <p:cNvSpPr txBox="1">
            <a:spLocks noChangeArrowheads="1"/>
          </p:cNvSpPr>
          <p:nvPr/>
        </p:nvSpPr>
        <p:spPr bwMode="auto">
          <a:xfrm>
            <a:off x="683568" y="1071563"/>
            <a:ext cx="7992888" cy="358775"/>
          </a:xfrm>
          <a:prstGeom prst="rect">
            <a:avLst/>
          </a:prstGeom>
          <a:solidFill>
            <a:srgbClr val="00FF00"/>
          </a:solidFill>
          <a:ln w="12700">
            <a:solidFill>
              <a:schemeClr val="tx1"/>
            </a:solidFill>
            <a:miter lim="800000"/>
            <a:headEnd/>
            <a:tailEnd/>
          </a:ln>
        </p:spPr>
        <p:txBody>
          <a:bodyPr wrap="none"/>
          <a:lstStyle/>
          <a:p>
            <a:pPr algn="ctr"/>
            <a:r>
              <a:rPr lang="es-EC" b="1" dirty="0"/>
              <a:t>IDENTIFICACION DE RIESGOS</a:t>
            </a:r>
          </a:p>
        </p:txBody>
      </p:sp>
      <p:graphicFrame>
        <p:nvGraphicFramePr>
          <p:cNvPr id="9" name="8 Tabla"/>
          <p:cNvGraphicFramePr>
            <a:graphicFrameLocks noGrp="1"/>
          </p:cNvGraphicFramePr>
          <p:nvPr>
            <p:extLst>
              <p:ext uri="{D42A27DB-BD31-4B8C-83A1-F6EECF244321}">
                <p14:modId xmlns:p14="http://schemas.microsoft.com/office/powerpoint/2010/main" val="2204510179"/>
              </p:ext>
            </p:extLst>
          </p:nvPr>
        </p:nvGraphicFramePr>
        <p:xfrm>
          <a:off x="713234" y="1412776"/>
          <a:ext cx="7963222" cy="4464495"/>
        </p:xfrm>
        <a:graphic>
          <a:graphicData uri="http://schemas.openxmlformats.org/drawingml/2006/table">
            <a:tbl>
              <a:tblPr/>
              <a:tblGrid>
                <a:gridCol w="1910967"/>
                <a:gridCol w="2523863"/>
                <a:gridCol w="2016224"/>
                <a:gridCol w="1512168"/>
              </a:tblGrid>
              <a:tr h="319312">
                <a:tc>
                  <a:txBody>
                    <a:bodyPr/>
                    <a:lstStyle/>
                    <a:p>
                      <a:pPr marL="0" marR="0" algn="ctr">
                        <a:lnSpc>
                          <a:spcPct val="150000"/>
                        </a:lnSpc>
                        <a:spcBef>
                          <a:spcPts val="0"/>
                        </a:spcBef>
                        <a:spcAft>
                          <a:spcPts val="0"/>
                        </a:spcAft>
                      </a:pPr>
                      <a:r>
                        <a:rPr lang="es-ES" sz="1100" b="1" dirty="0">
                          <a:latin typeface="Arial"/>
                          <a:ea typeface="Times New Roman"/>
                          <a:cs typeface="Times New Roman"/>
                        </a:rPr>
                        <a:t>Lista de riesgos</a:t>
                      </a:r>
                      <a:endParaRPr lang="en-US" sz="1100" b="1"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b="1">
                          <a:latin typeface="Arial"/>
                          <a:ea typeface="Times New Roman"/>
                          <a:cs typeface="Times New Roman"/>
                        </a:rPr>
                        <a:t>Posibles respuestas</a:t>
                      </a:r>
                      <a:endParaRPr lang="en-US" sz="1100" b="1">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b="1">
                          <a:latin typeface="Arial"/>
                          <a:ea typeface="Times New Roman"/>
                          <a:cs typeface="Times New Roman"/>
                        </a:rPr>
                        <a:t>Causas</a:t>
                      </a:r>
                      <a:endParaRPr lang="en-US" sz="1100" b="1">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S" sz="1100" b="1" dirty="0">
                          <a:latin typeface="Arial"/>
                          <a:ea typeface="Times New Roman"/>
                          <a:cs typeface="Times New Roman"/>
                        </a:rPr>
                        <a:t>Categoría</a:t>
                      </a:r>
                      <a:endParaRPr lang="en-US" sz="1100" b="1"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1261">
                <a:tc>
                  <a:txBody>
                    <a:bodyPr/>
                    <a:lstStyle/>
                    <a:p>
                      <a:pPr marL="0" marR="0" algn="l" defTabSz="914400" rtl="0" eaLnBrk="1" latinLnBrk="0" hangingPunct="1">
                        <a:spcBef>
                          <a:spcPts val="0"/>
                        </a:spcBef>
                        <a:spcAft>
                          <a:spcPts val="0"/>
                        </a:spcAft>
                      </a:pPr>
                      <a:r>
                        <a:rPr lang="en-US" sz="1100" kern="1200" dirty="0" err="1" smtClean="0">
                          <a:solidFill>
                            <a:schemeClr val="tx1"/>
                          </a:solidFill>
                          <a:latin typeface="Arial"/>
                          <a:ea typeface="Times New Roman"/>
                          <a:cs typeface="Times New Roman"/>
                        </a:rPr>
                        <a:t>Transición</a:t>
                      </a:r>
                      <a:r>
                        <a:rPr lang="en-US" sz="1100" kern="1200" dirty="0" smtClean="0">
                          <a:solidFill>
                            <a:schemeClr val="tx1"/>
                          </a:solidFill>
                          <a:latin typeface="Arial"/>
                          <a:ea typeface="Times New Roman"/>
                          <a:cs typeface="Times New Roman"/>
                        </a:rPr>
                        <a:t> en el </a:t>
                      </a:r>
                      <a:r>
                        <a:rPr lang="en-US" sz="1100" kern="1200" dirty="0" err="1" smtClean="0">
                          <a:solidFill>
                            <a:schemeClr val="tx1"/>
                          </a:solidFill>
                          <a:latin typeface="Arial"/>
                          <a:ea typeface="Times New Roman"/>
                          <a:cs typeface="Times New Roman"/>
                        </a:rPr>
                        <a:t>cambio</a:t>
                      </a:r>
                      <a:r>
                        <a:rPr lang="en-US" sz="1100" kern="1200" dirty="0" smtClean="0">
                          <a:solidFill>
                            <a:schemeClr val="tx1"/>
                          </a:solidFill>
                          <a:latin typeface="Arial"/>
                          <a:ea typeface="Times New Roman"/>
                          <a:cs typeface="Times New Roman"/>
                        </a:rPr>
                        <a:t> de </a:t>
                      </a:r>
                      <a:r>
                        <a:rPr lang="en-US" sz="1100" kern="1200" dirty="0" err="1" smtClean="0">
                          <a:solidFill>
                            <a:schemeClr val="tx1"/>
                          </a:solidFill>
                          <a:latin typeface="Arial"/>
                          <a:ea typeface="Times New Roman"/>
                          <a:cs typeface="Times New Roman"/>
                        </a:rPr>
                        <a:t>Razón</a:t>
                      </a:r>
                      <a:r>
                        <a:rPr lang="en-US" sz="1100" kern="1200" dirty="0" smtClean="0">
                          <a:solidFill>
                            <a:schemeClr val="tx1"/>
                          </a:solidFill>
                          <a:latin typeface="Arial"/>
                          <a:ea typeface="Times New Roman"/>
                          <a:cs typeface="Times New Roman"/>
                        </a:rPr>
                        <a:t> Social de la ESPE</a:t>
                      </a:r>
                      <a:endParaRPr lang="en-US" sz="1100" kern="1200" dirty="0">
                        <a:solidFill>
                          <a:schemeClr val="tx1"/>
                        </a:solidFill>
                        <a:latin typeface="Arial"/>
                        <a:ea typeface="Times New Roman"/>
                        <a:cs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noProof="0" dirty="0" smtClean="0">
                          <a:latin typeface="Times New Roman"/>
                          <a:ea typeface="Times New Roman"/>
                        </a:rPr>
                        <a:t>Priorizar</a:t>
                      </a:r>
                      <a:r>
                        <a:rPr lang="es-ES" sz="1100" baseline="0" noProof="0" dirty="0" smtClean="0">
                          <a:latin typeface="Times New Roman"/>
                          <a:ea typeface="Times New Roman"/>
                        </a:rPr>
                        <a:t> las acciones necesarias para realizar el cambio.</a:t>
                      </a:r>
                    </a:p>
                    <a:p>
                      <a:pPr marL="0" marR="0">
                        <a:spcBef>
                          <a:spcPts val="0"/>
                        </a:spcBef>
                        <a:spcAft>
                          <a:spcPts val="0"/>
                        </a:spcAft>
                      </a:pPr>
                      <a:r>
                        <a:rPr lang="es-ES" sz="1100" baseline="0" noProof="0" dirty="0" smtClean="0">
                          <a:latin typeface="Times New Roman"/>
                          <a:ea typeface="Times New Roman"/>
                        </a:rPr>
                        <a:t>Retrasar el proyecto hasta tener definido la nueva imagen de la ESPE</a:t>
                      </a:r>
                      <a:r>
                        <a:rPr lang="en-US" sz="1100" baseline="0" dirty="0" smtClean="0">
                          <a:latin typeface="Times New Roman"/>
                          <a:ea typeface="Times New Roman"/>
                        </a:rPr>
                        <a:t>.</a:t>
                      </a:r>
                      <a:endParaRPr lang="en-US" sz="1100"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aseline="0" dirty="0" err="1" smtClean="0">
                          <a:latin typeface="Times New Roman"/>
                          <a:ea typeface="Times New Roman"/>
                        </a:rPr>
                        <a:t>Decreto</a:t>
                      </a:r>
                      <a:r>
                        <a:rPr lang="en-US" sz="1100" baseline="0" dirty="0" smtClean="0">
                          <a:latin typeface="Times New Roman"/>
                          <a:ea typeface="Times New Roman"/>
                        </a:rPr>
                        <a:t> </a:t>
                      </a:r>
                      <a:r>
                        <a:rPr lang="en-US" sz="1100" baseline="0" dirty="0" err="1" smtClean="0">
                          <a:latin typeface="Times New Roman"/>
                          <a:ea typeface="Times New Roman"/>
                        </a:rPr>
                        <a:t>Presidencial</a:t>
                      </a:r>
                      <a:r>
                        <a:rPr lang="en-US" sz="1100" baseline="0" dirty="0" smtClean="0">
                          <a:latin typeface="Times New Roman"/>
                          <a:ea typeface="Times New Roman"/>
                        </a:rPr>
                        <a:t> </a:t>
                      </a:r>
                      <a:endParaRPr lang="en-US" sz="1100"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err="1" smtClean="0">
                          <a:latin typeface="Times New Roman"/>
                          <a:ea typeface="Times New Roman"/>
                        </a:rPr>
                        <a:t>Alcance</a:t>
                      </a:r>
                      <a:endParaRPr lang="en-US" sz="1100"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7077">
                <a:tc>
                  <a:txBody>
                    <a:bodyPr/>
                    <a:lstStyle/>
                    <a:p>
                      <a:pPr marL="0" marR="0">
                        <a:spcBef>
                          <a:spcPts val="0"/>
                        </a:spcBef>
                        <a:spcAft>
                          <a:spcPts val="0"/>
                        </a:spcAft>
                      </a:pPr>
                      <a:r>
                        <a:rPr lang="es-ES" sz="1100" dirty="0">
                          <a:latin typeface="Arial"/>
                          <a:ea typeface="Times New Roman"/>
                          <a:cs typeface="Times New Roman"/>
                        </a:rPr>
                        <a:t>Desinterés de los involucrados</a:t>
                      </a:r>
                      <a:endParaRPr lang="en-US" sz="1100"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Mantener un control semanal del cumplimiento de la normativa</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Falta de cultura digital</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Calidad</a:t>
                      </a:r>
                      <a:endParaRPr lang="en-US" sz="1100">
                        <a:latin typeface="Times New Roman"/>
                        <a:ea typeface="Times New Roman"/>
                      </a:endParaRPr>
                    </a:p>
                    <a:p>
                      <a:pPr marL="0" marR="0" algn="just">
                        <a:spcBef>
                          <a:spcPts val="0"/>
                        </a:spcBef>
                        <a:spcAft>
                          <a:spcPts val="0"/>
                        </a:spcAft>
                      </a:pPr>
                      <a:r>
                        <a:rPr lang="es-ES" sz="1100">
                          <a:latin typeface="Arial"/>
                          <a:ea typeface="Times New Roman"/>
                          <a:cs typeface="Times New Roman"/>
                        </a:rPr>
                        <a:t>Capacitación</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374">
                <a:tc>
                  <a:txBody>
                    <a:bodyPr/>
                    <a:lstStyle/>
                    <a:p>
                      <a:pPr marL="0" marR="0">
                        <a:spcBef>
                          <a:spcPts val="0"/>
                        </a:spcBef>
                        <a:spcAft>
                          <a:spcPts val="0"/>
                        </a:spcAft>
                      </a:pPr>
                      <a:r>
                        <a:rPr lang="es-ES" sz="1100" dirty="0">
                          <a:latin typeface="Arial"/>
                          <a:ea typeface="Times New Roman"/>
                          <a:cs typeface="Times New Roman"/>
                        </a:rPr>
                        <a:t>Incremento del tiempo de respuesta en el uso de la página web</a:t>
                      </a:r>
                      <a:endParaRPr lang="en-US" sz="1100"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Buscar asesoramiento para determinar la capacidad real del web server, memoria y procesamiento para mantener al menos 1000 usuarios concurrentes</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Inexperiencia técnica para definir las capacidades tecnológicas</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Costo y Calidad</a:t>
                      </a:r>
                      <a:endParaRPr lang="en-US" sz="1100">
                        <a:latin typeface="Times New Roman"/>
                        <a:ea typeface="Times New Roman"/>
                      </a:endParaRPr>
                    </a:p>
                    <a:p>
                      <a:pPr marL="0" marR="0" algn="just">
                        <a:spcBef>
                          <a:spcPts val="0"/>
                        </a:spcBef>
                        <a:spcAft>
                          <a:spcPts val="0"/>
                        </a:spcAft>
                      </a:pPr>
                      <a:r>
                        <a:rPr lang="es-ES" sz="1100">
                          <a:latin typeface="Arial"/>
                          <a:ea typeface="Times New Roman"/>
                          <a:cs typeface="Times New Roman"/>
                        </a:rPr>
                        <a:t>Implementación y pruebas</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847">
                <a:tc>
                  <a:txBody>
                    <a:bodyPr/>
                    <a:lstStyle/>
                    <a:p>
                      <a:pPr marL="0" marR="0">
                        <a:spcBef>
                          <a:spcPts val="0"/>
                        </a:spcBef>
                        <a:spcAft>
                          <a:spcPts val="0"/>
                        </a:spcAft>
                      </a:pPr>
                      <a:r>
                        <a:rPr lang="es-ES" sz="1100" dirty="0">
                          <a:latin typeface="Arial"/>
                          <a:ea typeface="Times New Roman"/>
                          <a:cs typeface="Times New Roman"/>
                        </a:rPr>
                        <a:t>Incumplimiento de las bases técnicas</a:t>
                      </a:r>
                      <a:endParaRPr lang="en-US" sz="1100"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Considerar la definición del alcance del proyecto para la elaboración de las bases técnicas</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Especificaciones sin el suficiente nivel de detalle</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a:latin typeface="Arial"/>
                          <a:ea typeface="Times New Roman"/>
                          <a:cs typeface="Times New Roman"/>
                        </a:rPr>
                        <a:t>Costo y tiempo</a:t>
                      </a:r>
                      <a:endParaRPr lang="en-US" sz="1100">
                        <a:latin typeface="Times New Roman"/>
                        <a:ea typeface="Times New Roman"/>
                      </a:endParaRPr>
                    </a:p>
                    <a:p>
                      <a:pPr marL="0" marR="0" algn="just">
                        <a:spcBef>
                          <a:spcPts val="0"/>
                        </a:spcBef>
                        <a:spcAft>
                          <a:spcPts val="0"/>
                        </a:spcAft>
                      </a:pPr>
                      <a:r>
                        <a:rPr lang="es-ES" sz="1100">
                          <a:latin typeface="Arial"/>
                          <a:ea typeface="Times New Roman"/>
                          <a:cs typeface="Times New Roman"/>
                        </a:rPr>
                        <a:t>Desarrollo</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624">
                <a:tc>
                  <a:txBody>
                    <a:bodyPr/>
                    <a:lstStyle/>
                    <a:p>
                      <a:pPr marL="0" marR="0">
                        <a:spcBef>
                          <a:spcPts val="0"/>
                        </a:spcBef>
                        <a:spcAft>
                          <a:spcPts val="0"/>
                        </a:spcAft>
                      </a:pPr>
                      <a:r>
                        <a:rPr lang="es-ES" sz="1100" dirty="0">
                          <a:latin typeface="Arial"/>
                          <a:ea typeface="Times New Roman"/>
                          <a:cs typeface="Times New Roman"/>
                        </a:rPr>
                        <a:t>No se mejore el ranking </a:t>
                      </a:r>
                      <a:r>
                        <a:rPr lang="es-ES" sz="1100" dirty="0" smtClean="0">
                          <a:latin typeface="Arial"/>
                          <a:ea typeface="Times New Roman"/>
                          <a:cs typeface="Times New Roman"/>
                        </a:rPr>
                        <a:t>web hasta el objetivo planteado.</a:t>
                      </a:r>
                      <a:endParaRPr lang="en-US" sz="1100"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Control y supervisión de la calidad de los contenidos web</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s-ES" sz="1100">
                          <a:latin typeface="Arial"/>
                          <a:ea typeface="Times New Roman"/>
                          <a:cs typeface="Times New Roman"/>
                        </a:rPr>
                        <a:t>Falta de compromiso</a:t>
                      </a:r>
                      <a:endParaRPr lang="en-US" sz="110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s-ES" sz="1100" dirty="0">
                          <a:latin typeface="Arial"/>
                          <a:ea typeface="Times New Roman"/>
                          <a:cs typeface="Times New Roman"/>
                        </a:rPr>
                        <a:t>Calidad</a:t>
                      </a:r>
                      <a:endParaRPr lang="en-US" sz="1100" dirty="0">
                        <a:latin typeface="Times New Roman"/>
                        <a:ea typeface="Times New Roman"/>
                      </a:endParaRPr>
                    </a:p>
                    <a:p>
                      <a:pPr marL="0" marR="0" algn="just">
                        <a:spcBef>
                          <a:spcPts val="0"/>
                        </a:spcBef>
                        <a:spcAft>
                          <a:spcPts val="0"/>
                        </a:spcAft>
                      </a:pPr>
                      <a:r>
                        <a:rPr lang="es-ES" sz="1100" dirty="0">
                          <a:latin typeface="Arial"/>
                          <a:ea typeface="Times New Roman"/>
                          <a:cs typeface="Times New Roman"/>
                        </a:rPr>
                        <a:t>Implementación y pruebas</a:t>
                      </a:r>
                      <a:endParaRPr lang="en-US" sz="1100" dirty="0">
                        <a:latin typeface="Times New Roman"/>
                        <a:ea typeface="Times New Roman"/>
                      </a:endParaRPr>
                    </a:p>
                  </a:txBody>
                  <a:tcPr marL="54591" marR="54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3"/>
          <p:cNvSpPr>
            <a:spLocks noChangeArrowheads="1"/>
          </p:cNvSpPr>
          <p:nvPr/>
        </p:nvSpPr>
        <p:spPr bwMode="auto">
          <a:xfrm>
            <a:off x="5693911" y="642918"/>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24523469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82948" name="Text Box 4"/>
          <p:cNvSpPr txBox="1">
            <a:spLocks noChangeArrowheads="1"/>
          </p:cNvSpPr>
          <p:nvPr/>
        </p:nvSpPr>
        <p:spPr bwMode="auto">
          <a:xfrm>
            <a:off x="857250" y="1597037"/>
            <a:ext cx="7643813" cy="358775"/>
          </a:xfrm>
          <a:prstGeom prst="rect">
            <a:avLst/>
          </a:prstGeom>
          <a:solidFill>
            <a:srgbClr val="00FF00"/>
          </a:solidFill>
          <a:ln w="12700">
            <a:solidFill>
              <a:schemeClr val="tx1"/>
            </a:solidFill>
            <a:miter lim="800000"/>
            <a:headEnd/>
            <a:tailEnd/>
          </a:ln>
        </p:spPr>
        <p:txBody>
          <a:bodyPr wrap="none"/>
          <a:lstStyle/>
          <a:p>
            <a:pPr algn="ctr"/>
            <a:r>
              <a:rPr lang="es-EC" b="1" dirty="0"/>
              <a:t>PLAN DE RESPUESTA A LOS RIESGOS</a:t>
            </a:r>
          </a:p>
        </p:txBody>
      </p:sp>
      <p:sp>
        <p:nvSpPr>
          <p:cNvPr id="82949" name="Text Box 11"/>
          <p:cNvSpPr txBox="1">
            <a:spLocks noChangeArrowheads="1"/>
          </p:cNvSpPr>
          <p:nvPr/>
        </p:nvSpPr>
        <p:spPr bwMode="auto">
          <a:xfrm>
            <a:off x="857250" y="2025662"/>
            <a:ext cx="7819206" cy="3539430"/>
          </a:xfrm>
          <a:prstGeom prst="rect">
            <a:avLst/>
          </a:prstGeom>
          <a:solidFill>
            <a:srgbClr val="66FF99">
              <a:alpha val="10196"/>
            </a:srgbClr>
          </a:solidFill>
          <a:ln w="12700">
            <a:noFill/>
            <a:miter lim="800000"/>
            <a:headEnd/>
            <a:tailEnd/>
          </a:ln>
        </p:spPr>
        <p:txBody>
          <a:bodyPr wrap="square">
            <a:spAutoFit/>
          </a:bodyPr>
          <a:lstStyle/>
          <a:p>
            <a:endParaRPr lang="es-ES" sz="1600" u="sng" dirty="0"/>
          </a:p>
          <a:p>
            <a:r>
              <a:rPr lang="es-ES" sz="1600" b="1" u="sng" dirty="0"/>
              <a:t>Riesgo:</a:t>
            </a:r>
            <a:r>
              <a:rPr lang="es-ES" sz="1600" b="1" dirty="0"/>
              <a:t> 		</a:t>
            </a:r>
            <a:r>
              <a:rPr lang="es-ES" sz="1600" b="1" u="sng" dirty="0" smtClean="0"/>
              <a:t>Transición en el cambio de Razón Social</a:t>
            </a:r>
            <a:endParaRPr lang="en-US" sz="1600" b="1" u="sng" dirty="0"/>
          </a:p>
          <a:p>
            <a:r>
              <a:rPr lang="es-ES" sz="1600" b="1" dirty="0"/>
              <a:t>	</a:t>
            </a:r>
          </a:p>
          <a:p>
            <a:r>
              <a:rPr lang="es-ES" sz="1600" dirty="0"/>
              <a:t>Impacto: 		Bajo en la implementación </a:t>
            </a:r>
            <a:r>
              <a:rPr lang="es-ES" sz="1600" dirty="0" smtClean="0"/>
              <a:t>de las </a:t>
            </a:r>
            <a:r>
              <a:rPr lang="es-ES" sz="1600" dirty="0" err="1" smtClean="0"/>
              <a:t>pág</a:t>
            </a:r>
            <a:r>
              <a:rPr lang="es-ES" sz="1600" dirty="0" smtClean="0"/>
              <a:t> web pero </a:t>
            </a:r>
            <a:r>
              <a:rPr lang="es-ES" sz="1600" dirty="0"/>
              <a:t>muy alto en el </a:t>
            </a:r>
            <a:r>
              <a:rPr lang="es-ES" sz="1600" dirty="0" smtClean="0"/>
              <a:t>		en el desarrollo del portal Institucional.</a:t>
            </a:r>
            <a:endParaRPr lang="en-US" sz="1600" dirty="0"/>
          </a:p>
          <a:p>
            <a:r>
              <a:rPr lang="es-ES" sz="1600" dirty="0"/>
              <a:t>	</a:t>
            </a:r>
          </a:p>
          <a:p>
            <a:r>
              <a:rPr lang="es-ES" sz="1600" dirty="0"/>
              <a:t>Plan de acción: 	</a:t>
            </a:r>
            <a:r>
              <a:rPr lang="es-ES" sz="1600" dirty="0" smtClean="0"/>
              <a:t>Realizar las acciones necesarias para proceder al cambio.</a:t>
            </a:r>
          </a:p>
          <a:p>
            <a:r>
              <a:rPr lang="es-ES" sz="1600" dirty="0"/>
              <a:t>	</a:t>
            </a:r>
            <a:r>
              <a:rPr lang="es-ES" sz="1600" dirty="0" smtClean="0"/>
              <a:t>	Ejecutar el proyecto una vez definida la nueva imagen     Institucional</a:t>
            </a:r>
          </a:p>
          <a:p>
            <a:endParaRPr lang="en-US" sz="1600" dirty="0"/>
          </a:p>
          <a:p>
            <a:r>
              <a:rPr lang="es-ES" sz="1600" dirty="0" smtClean="0"/>
              <a:t>Responsable</a:t>
            </a:r>
            <a:r>
              <a:rPr lang="es-ES" sz="1600" dirty="0"/>
              <a:t>:	</a:t>
            </a:r>
            <a:r>
              <a:rPr lang="es-ES" sz="1600" dirty="0" smtClean="0"/>
              <a:t>Autoridades de la ESPE, URCI, Marketing, UTIC  </a:t>
            </a:r>
            <a:endParaRPr lang="en-US" sz="1600" dirty="0"/>
          </a:p>
          <a:p>
            <a:r>
              <a:rPr lang="es-ES" sz="1600" dirty="0"/>
              <a:t>	</a:t>
            </a:r>
          </a:p>
          <a:p>
            <a:r>
              <a:rPr lang="es-ES" sz="1600" dirty="0"/>
              <a:t>Indicador:		Desarrollo del portal Institucional con la nueva imagen 			corporativa</a:t>
            </a:r>
            <a:endParaRPr lang="en-US" sz="1600" dirty="0"/>
          </a:p>
        </p:txBody>
      </p:sp>
      <p:sp>
        <p:nvSpPr>
          <p:cNvPr id="6"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7" name="Rectangle 3"/>
          <p:cNvSpPr>
            <a:spLocks noChangeArrowheads="1"/>
          </p:cNvSpPr>
          <p:nvPr/>
        </p:nvSpPr>
        <p:spPr bwMode="auto">
          <a:xfrm>
            <a:off x="5693911" y="1100064"/>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5474900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82948" name="Text Box 4"/>
          <p:cNvSpPr txBox="1">
            <a:spLocks noChangeArrowheads="1"/>
          </p:cNvSpPr>
          <p:nvPr/>
        </p:nvSpPr>
        <p:spPr bwMode="auto">
          <a:xfrm>
            <a:off x="857250" y="1597037"/>
            <a:ext cx="7643813" cy="358775"/>
          </a:xfrm>
          <a:prstGeom prst="rect">
            <a:avLst/>
          </a:prstGeom>
          <a:solidFill>
            <a:srgbClr val="00FF00"/>
          </a:solidFill>
          <a:ln w="12700">
            <a:solidFill>
              <a:schemeClr val="tx1"/>
            </a:solidFill>
            <a:miter lim="800000"/>
            <a:headEnd/>
            <a:tailEnd/>
          </a:ln>
        </p:spPr>
        <p:txBody>
          <a:bodyPr wrap="none"/>
          <a:lstStyle/>
          <a:p>
            <a:pPr algn="ctr"/>
            <a:r>
              <a:rPr lang="es-EC" b="1" dirty="0"/>
              <a:t>PLAN DE RESPUESTA A LOS RIESGOS</a:t>
            </a:r>
          </a:p>
        </p:txBody>
      </p:sp>
      <p:sp>
        <p:nvSpPr>
          <p:cNvPr id="82949" name="Text Box 11"/>
          <p:cNvSpPr txBox="1">
            <a:spLocks noChangeArrowheads="1"/>
          </p:cNvSpPr>
          <p:nvPr/>
        </p:nvSpPr>
        <p:spPr bwMode="auto">
          <a:xfrm>
            <a:off x="857250" y="2025662"/>
            <a:ext cx="7643813" cy="2800767"/>
          </a:xfrm>
          <a:prstGeom prst="rect">
            <a:avLst/>
          </a:prstGeom>
          <a:solidFill>
            <a:srgbClr val="66FF99">
              <a:alpha val="10196"/>
            </a:srgbClr>
          </a:solidFill>
          <a:ln w="12700">
            <a:noFill/>
            <a:miter lim="800000"/>
            <a:headEnd/>
            <a:tailEnd/>
          </a:ln>
        </p:spPr>
        <p:txBody>
          <a:bodyPr>
            <a:spAutoFit/>
          </a:bodyPr>
          <a:lstStyle/>
          <a:p>
            <a:endParaRPr lang="es-ES" sz="1600" u="sng" dirty="0"/>
          </a:p>
          <a:p>
            <a:r>
              <a:rPr lang="es-ES" sz="1600" b="1" u="sng" dirty="0"/>
              <a:t>Riesgo:</a:t>
            </a:r>
            <a:r>
              <a:rPr lang="es-ES" sz="1600" b="1" dirty="0"/>
              <a:t> 		</a:t>
            </a:r>
            <a:r>
              <a:rPr lang="es-ES" sz="1600" b="1" u="sng" dirty="0"/>
              <a:t>No se mejore el ranking </a:t>
            </a:r>
            <a:r>
              <a:rPr lang="es-ES" sz="1600" b="1" u="sng" dirty="0" smtClean="0"/>
              <a:t>web hasta el objetivo planteado</a:t>
            </a:r>
            <a:endParaRPr lang="en-US" sz="1600" b="1" u="sng" dirty="0"/>
          </a:p>
          <a:p>
            <a:r>
              <a:rPr lang="es-ES" sz="1600" b="1" dirty="0"/>
              <a:t>	</a:t>
            </a:r>
          </a:p>
          <a:p>
            <a:r>
              <a:rPr lang="es-ES" sz="1600" dirty="0"/>
              <a:t>Impacto: 		Bajo en la implementación pero muy alto en el uso y 			aplicación </a:t>
            </a:r>
            <a:endParaRPr lang="en-US" sz="1600" dirty="0"/>
          </a:p>
          <a:p>
            <a:r>
              <a:rPr lang="es-ES" sz="1600" dirty="0"/>
              <a:t>	</a:t>
            </a:r>
          </a:p>
          <a:p>
            <a:r>
              <a:rPr lang="es-ES" sz="1600" dirty="0"/>
              <a:t>Plan de acción: 	Procedimientos adecuados </a:t>
            </a:r>
            <a:r>
              <a:rPr lang="es-ES" sz="1600" dirty="0" smtClean="0"/>
              <a:t>para el manejo de la visibilidad y           actividad</a:t>
            </a:r>
            <a:endParaRPr lang="es-ES" sz="1600" dirty="0"/>
          </a:p>
          <a:p>
            <a:r>
              <a:rPr lang="es-ES" sz="1600" dirty="0"/>
              <a:t>Responsable:	Rectorado, Vicerrector Académico, </a:t>
            </a:r>
            <a:r>
              <a:rPr lang="es-ES" sz="1600" dirty="0" smtClean="0"/>
              <a:t>UTIC y Unidades</a:t>
            </a:r>
            <a:endParaRPr lang="en-US" sz="1600" dirty="0"/>
          </a:p>
          <a:p>
            <a:r>
              <a:rPr lang="es-ES" sz="1600" dirty="0"/>
              <a:t>	</a:t>
            </a:r>
          </a:p>
          <a:p>
            <a:r>
              <a:rPr lang="es-ES" sz="1600" dirty="0"/>
              <a:t>Indicador:		</a:t>
            </a:r>
            <a:r>
              <a:rPr lang="es-ES" sz="1600" dirty="0" smtClean="0"/>
              <a:t>Posicionamiento en el ranking web</a:t>
            </a:r>
            <a:endParaRPr lang="en-US" sz="1600" dirty="0"/>
          </a:p>
        </p:txBody>
      </p:sp>
      <p:sp>
        <p:nvSpPr>
          <p:cNvPr id="6"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7" name="Rectangle 3"/>
          <p:cNvSpPr>
            <a:spLocks noChangeArrowheads="1"/>
          </p:cNvSpPr>
          <p:nvPr/>
        </p:nvSpPr>
        <p:spPr bwMode="auto">
          <a:xfrm>
            <a:off x="5693911" y="1100064"/>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7001602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84996" name="Text Box 4"/>
          <p:cNvSpPr txBox="1">
            <a:spLocks noChangeArrowheads="1"/>
          </p:cNvSpPr>
          <p:nvPr/>
        </p:nvSpPr>
        <p:spPr bwMode="auto">
          <a:xfrm>
            <a:off x="857250" y="1643080"/>
            <a:ext cx="7643813" cy="358775"/>
          </a:xfrm>
          <a:prstGeom prst="rect">
            <a:avLst/>
          </a:prstGeom>
          <a:solidFill>
            <a:srgbClr val="00FF00"/>
          </a:solidFill>
          <a:ln w="12700">
            <a:solidFill>
              <a:schemeClr val="tx1"/>
            </a:solidFill>
            <a:miter lim="800000"/>
            <a:headEnd/>
            <a:tailEnd/>
          </a:ln>
        </p:spPr>
        <p:txBody>
          <a:bodyPr wrap="none"/>
          <a:lstStyle/>
          <a:p>
            <a:pPr algn="ctr"/>
            <a:r>
              <a:rPr lang="es-EC" b="1" dirty="0"/>
              <a:t>PLAN DE RESPUESTA A LOS RIESGOS</a:t>
            </a:r>
          </a:p>
        </p:txBody>
      </p:sp>
      <p:sp>
        <p:nvSpPr>
          <p:cNvPr id="84997" name="Text Box 11"/>
          <p:cNvSpPr txBox="1">
            <a:spLocks noChangeArrowheads="1"/>
          </p:cNvSpPr>
          <p:nvPr/>
        </p:nvSpPr>
        <p:spPr bwMode="auto">
          <a:xfrm>
            <a:off x="857250" y="2071705"/>
            <a:ext cx="7643813" cy="3786187"/>
          </a:xfrm>
          <a:prstGeom prst="rect">
            <a:avLst/>
          </a:prstGeom>
          <a:solidFill>
            <a:srgbClr val="66FF99">
              <a:alpha val="10196"/>
            </a:srgbClr>
          </a:solidFill>
          <a:ln w="12700">
            <a:noFill/>
            <a:miter lim="800000"/>
            <a:headEnd/>
            <a:tailEnd/>
          </a:ln>
        </p:spPr>
        <p:txBody>
          <a:bodyPr>
            <a:spAutoFit/>
          </a:bodyPr>
          <a:lstStyle/>
          <a:p>
            <a:endParaRPr lang="es-ES" sz="1600" u="sng" dirty="0"/>
          </a:p>
          <a:p>
            <a:r>
              <a:rPr lang="es-ES" sz="1600" b="1" u="sng" dirty="0"/>
              <a:t>Riesgo:</a:t>
            </a:r>
            <a:r>
              <a:rPr lang="es-ES" sz="1600" b="1" dirty="0"/>
              <a:t> 		</a:t>
            </a:r>
            <a:r>
              <a:rPr lang="es-ES" sz="1600" b="1" u="sng" dirty="0"/>
              <a:t>Desinterés de los involucrados</a:t>
            </a:r>
            <a:endParaRPr lang="en-US" sz="1600" b="1" u="sng" dirty="0"/>
          </a:p>
          <a:p>
            <a:r>
              <a:rPr lang="es-ES" sz="1600" dirty="0"/>
              <a:t>	</a:t>
            </a:r>
          </a:p>
          <a:p>
            <a:r>
              <a:rPr lang="es-ES" sz="1600" dirty="0"/>
              <a:t>Impacto:		Alto</a:t>
            </a:r>
            <a:endParaRPr lang="en-US" sz="1600" dirty="0"/>
          </a:p>
          <a:p>
            <a:endParaRPr lang="es-ES" sz="1600" dirty="0"/>
          </a:p>
          <a:p>
            <a:r>
              <a:rPr lang="es-ES" sz="1600" dirty="0"/>
              <a:t>Plan de acción:	Socialización del proyecto con los beneficios de incrementar 			el ranking web y generar el sentimiento de identidad y 			pertenencia al ser universidad tipo A y ubicada dentro de las 			mejores del mundo</a:t>
            </a:r>
            <a:endParaRPr lang="en-US" sz="1600" dirty="0"/>
          </a:p>
          <a:p>
            <a:endParaRPr lang="es-ES" sz="1600" b="1" dirty="0"/>
          </a:p>
          <a:p>
            <a:r>
              <a:rPr lang="es-ES" sz="1600" dirty="0"/>
              <a:t>Responsable:	Vicerrectores, UTIC, Gerente del Proyecto</a:t>
            </a:r>
            <a:endParaRPr lang="en-US" sz="1600" dirty="0"/>
          </a:p>
          <a:p>
            <a:endParaRPr lang="es-ES" sz="1600" dirty="0"/>
          </a:p>
          <a:p>
            <a:r>
              <a:rPr lang="es-ES" sz="1600" dirty="0"/>
              <a:t>Indicador:		Cantidad de archivos indexados</a:t>
            </a:r>
            <a:endParaRPr lang="en-US" sz="1600" dirty="0"/>
          </a:p>
          <a:p>
            <a:r>
              <a:rPr lang="es-ES" sz="1600" dirty="0"/>
              <a:t>		Calidad de la información generada</a:t>
            </a:r>
            <a:endParaRPr lang="en-US" sz="1600" dirty="0"/>
          </a:p>
          <a:p>
            <a:r>
              <a:rPr lang="es-ES" sz="1600" dirty="0"/>
              <a:t>		Incremento de visitas a la página web ESPE</a:t>
            </a:r>
            <a:endParaRPr lang="en-US" sz="1600" dirty="0"/>
          </a:p>
        </p:txBody>
      </p:sp>
      <p:sp>
        <p:nvSpPr>
          <p:cNvPr id="6"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7" name="Rectangle 3"/>
          <p:cNvSpPr>
            <a:spLocks noChangeArrowheads="1"/>
          </p:cNvSpPr>
          <p:nvPr/>
        </p:nvSpPr>
        <p:spPr bwMode="auto">
          <a:xfrm>
            <a:off x="5693911" y="1100064"/>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11521520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87044" name="Text Box 4"/>
          <p:cNvSpPr txBox="1">
            <a:spLocks noChangeArrowheads="1"/>
          </p:cNvSpPr>
          <p:nvPr/>
        </p:nvSpPr>
        <p:spPr bwMode="auto">
          <a:xfrm>
            <a:off x="857250" y="1643050"/>
            <a:ext cx="7643813" cy="358775"/>
          </a:xfrm>
          <a:prstGeom prst="rect">
            <a:avLst/>
          </a:prstGeom>
          <a:solidFill>
            <a:srgbClr val="00FF00"/>
          </a:solidFill>
          <a:ln w="12700">
            <a:solidFill>
              <a:schemeClr val="tx1"/>
            </a:solidFill>
            <a:miter lim="800000"/>
            <a:headEnd/>
            <a:tailEnd/>
          </a:ln>
        </p:spPr>
        <p:txBody>
          <a:bodyPr wrap="none"/>
          <a:lstStyle/>
          <a:p>
            <a:pPr algn="ctr"/>
            <a:r>
              <a:rPr lang="es-EC" b="1" dirty="0"/>
              <a:t>PLAN DE RESPUESTA A LOS RIESGOS</a:t>
            </a:r>
          </a:p>
        </p:txBody>
      </p:sp>
      <p:sp>
        <p:nvSpPr>
          <p:cNvPr id="87045" name="Text Box 11"/>
          <p:cNvSpPr txBox="1">
            <a:spLocks noChangeArrowheads="1"/>
          </p:cNvSpPr>
          <p:nvPr/>
        </p:nvSpPr>
        <p:spPr bwMode="auto">
          <a:xfrm>
            <a:off x="857250" y="2071675"/>
            <a:ext cx="7643813" cy="3540125"/>
          </a:xfrm>
          <a:prstGeom prst="rect">
            <a:avLst/>
          </a:prstGeom>
          <a:solidFill>
            <a:srgbClr val="66FF99">
              <a:alpha val="10196"/>
            </a:srgbClr>
          </a:solidFill>
          <a:ln w="12700">
            <a:noFill/>
            <a:miter lim="800000"/>
            <a:headEnd/>
            <a:tailEnd/>
          </a:ln>
        </p:spPr>
        <p:txBody>
          <a:bodyPr>
            <a:spAutoFit/>
          </a:bodyPr>
          <a:lstStyle/>
          <a:p>
            <a:endParaRPr lang="es-ES" sz="1600" u="sng"/>
          </a:p>
          <a:p>
            <a:r>
              <a:rPr lang="es-ES" sz="1600" b="1" u="sng"/>
              <a:t>Riesgo:</a:t>
            </a:r>
            <a:r>
              <a:rPr lang="es-ES" sz="1600" b="1"/>
              <a:t>		</a:t>
            </a:r>
            <a:r>
              <a:rPr lang="es-ES" sz="1600" b="1" u="sng"/>
              <a:t>Incremento del tiempo de respuesta en el uso de la </a:t>
            </a:r>
            <a:r>
              <a:rPr lang="es-ES" sz="1600" b="1"/>
              <a:t>			</a:t>
            </a:r>
            <a:r>
              <a:rPr lang="es-ES" sz="1600" b="1" u="sng"/>
              <a:t>página web</a:t>
            </a:r>
            <a:endParaRPr lang="en-US" sz="1600" b="1" u="sng"/>
          </a:p>
          <a:p>
            <a:endParaRPr lang="es-ES" sz="1600"/>
          </a:p>
          <a:p>
            <a:r>
              <a:rPr lang="es-ES" sz="1600"/>
              <a:t>Impacto:		Moderado</a:t>
            </a:r>
            <a:endParaRPr lang="en-US" sz="1600"/>
          </a:p>
          <a:p>
            <a:endParaRPr lang="es-ES" sz="1600"/>
          </a:p>
          <a:p>
            <a:r>
              <a:rPr lang="es-ES" sz="1600"/>
              <a:t>Plan de acción:	Buscar asesoramiento para definir la capacidad real de 			servidor web, procesador y memoria de los equipos, para 			soportar al menos 1000 usuarios concurrentes </a:t>
            </a:r>
            <a:endParaRPr lang="en-US" sz="1600"/>
          </a:p>
          <a:p>
            <a:endParaRPr lang="es-ES" sz="1600"/>
          </a:p>
          <a:p>
            <a:r>
              <a:rPr lang="es-ES" sz="1600"/>
              <a:t>Responsable:	UTIC</a:t>
            </a:r>
            <a:endParaRPr lang="en-US" sz="1600"/>
          </a:p>
          <a:p>
            <a:endParaRPr lang="es-ES" sz="1600"/>
          </a:p>
          <a:p>
            <a:r>
              <a:rPr lang="es-ES" sz="1600"/>
              <a:t>Indicador:		Pruebas de carga y eficiencia del equipamiento</a:t>
            </a:r>
            <a:endParaRPr lang="en-US" sz="1600"/>
          </a:p>
          <a:p>
            <a:endParaRPr lang="en-US" sz="1600"/>
          </a:p>
        </p:txBody>
      </p:sp>
      <p:sp>
        <p:nvSpPr>
          <p:cNvPr id="6"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7" name="Rectangle 3"/>
          <p:cNvSpPr>
            <a:spLocks noChangeArrowheads="1"/>
          </p:cNvSpPr>
          <p:nvPr/>
        </p:nvSpPr>
        <p:spPr bwMode="auto">
          <a:xfrm>
            <a:off x="5693911" y="1100064"/>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16554708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354013" y="188913"/>
            <a:ext cx="303847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PLAN DE GESTION</a:t>
            </a:r>
          </a:p>
        </p:txBody>
      </p:sp>
      <p:sp>
        <p:nvSpPr>
          <p:cNvPr id="88068" name="Text Box 4"/>
          <p:cNvSpPr txBox="1">
            <a:spLocks noChangeArrowheads="1"/>
          </p:cNvSpPr>
          <p:nvPr/>
        </p:nvSpPr>
        <p:spPr bwMode="auto">
          <a:xfrm>
            <a:off x="857250" y="1643050"/>
            <a:ext cx="7643813" cy="358775"/>
          </a:xfrm>
          <a:prstGeom prst="rect">
            <a:avLst/>
          </a:prstGeom>
          <a:solidFill>
            <a:srgbClr val="00FF00"/>
          </a:solidFill>
          <a:ln w="12700">
            <a:solidFill>
              <a:schemeClr val="tx1"/>
            </a:solidFill>
            <a:miter lim="800000"/>
            <a:headEnd/>
            <a:tailEnd/>
          </a:ln>
        </p:spPr>
        <p:txBody>
          <a:bodyPr wrap="none"/>
          <a:lstStyle/>
          <a:p>
            <a:pPr algn="ctr"/>
            <a:r>
              <a:rPr lang="es-EC" b="1" dirty="0"/>
              <a:t>PLAN DE RESPUESTA A LOS RIESGOS</a:t>
            </a:r>
          </a:p>
        </p:txBody>
      </p:sp>
      <p:sp>
        <p:nvSpPr>
          <p:cNvPr id="88069" name="Text Box 11"/>
          <p:cNvSpPr txBox="1">
            <a:spLocks noChangeArrowheads="1"/>
          </p:cNvSpPr>
          <p:nvPr/>
        </p:nvSpPr>
        <p:spPr bwMode="auto">
          <a:xfrm>
            <a:off x="857250" y="2071675"/>
            <a:ext cx="7643813" cy="3046412"/>
          </a:xfrm>
          <a:prstGeom prst="rect">
            <a:avLst/>
          </a:prstGeom>
          <a:solidFill>
            <a:srgbClr val="66FF99">
              <a:alpha val="10196"/>
            </a:srgbClr>
          </a:solidFill>
          <a:ln w="12700">
            <a:noFill/>
            <a:miter lim="800000"/>
            <a:headEnd/>
            <a:tailEnd/>
          </a:ln>
        </p:spPr>
        <p:txBody>
          <a:bodyPr>
            <a:spAutoFit/>
          </a:bodyPr>
          <a:lstStyle/>
          <a:p>
            <a:endParaRPr lang="es-ES" sz="1600" u="sng"/>
          </a:p>
          <a:p>
            <a:r>
              <a:rPr lang="es-ES" sz="1600" b="1" u="sng"/>
              <a:t>Riesgo:</a:t>
            </a:r>
            <a:r>
              <a:rPr lang="es-ES" sz="1600" b="1"/>
              <a:t>		</a:t>
            </a:r>
            <a:r>
              <a:rPr lang="es-ES" sz="1600" b="1" u="sng"/>
              <a:t>Incumplimiento de las bases técnicas</a:t>
            </a:r>
            <a:endParaRPr lang="en-US" sz="1600" b="1" u="sng"/>
          </a:p>
          <a:p>
            <a:endParaRPr lang="es-ES" sz="1600"/>
          </a:p>
          <a:p>
            <a:r>
              <a:rPr lang="es-ES" sz="1600"/>
              <a:t>Impacto:		Moderado</a:t>
            </a:r>
            <a:endParaRPr lang="en-US" sz="1600"/>
          </a:p>
          <a:p>
            <a:endParaRPr lang="es-ES" sz="1600"/>
          </a:p>
          <a:p>
            <a:r>
              <a:rPr lang="es-ES" sz="1600"/>
              <a:t>Plan de acción:	Designar el equipo técnico adecuado que garantice la 			calificación de las ofertas y garantice la designación de la 			empresa seria que cumpla a cabalidad las bases técnicas</a:t>
            </a:r>
            <a:endParaRPr lang="en-US" sz="1600"/>
          </a:p>
          <a:p>
            <a:endParaRPr lang="es-ES" sz="1600"/>
          </a:p>
          <a:p>
            <a:r>
              <a:rPr lang="es-ES" sz="1600"/>
              <a:t>Indicador:		Experiencia y posicionamiento de la empresa en el país</a:t>
            </a:r>
            <a:endParaRPr lang="en-US" sz="1600"/>
          </a:p>
          <a:p>
            <a:endParaRPr lang="en-US" sz="1600"/>
          </a:p>
          <a:p>
            <a:endParaRPr lang="en-US" sz="1600"/>
          </a:p>
        </p:txBody>
      </p:sp>
      <p:sp>
        <p:nvSpPr>
          <p:cNvPr id="6" name="Rectangle 3"/>
          <p:cNvSpPr>
            <a:spLocks noChangeArrowheads="1"/>
          </p:cNvSpPr>
          <p:nvPr/>
        </p:nvSpPr>
        <p:spPr bwMode="auto">
          <a:xfrm>
            <a:off x="1357290" y="714356"/>
            <a:ext cx="6418745" cy="400110"/>
          </a:xfrm>
          <a:prstGeom prst="rect">
            <a:avLst/>
          </a:prstGeom>
          <a:solidFill>
            <a:schemeClr val="bg1"/>
          </a:solidFill>
          <a:ln w="9525">
            <a:noFill/>
            <a:miter lim="800000"/>
            <a:headEnd/>
            <a:tailEnd/>
          </a:ln>
        </p:spPr>
        <p:txBody>
          <a:bodyPr wrap="none">
            <a:spAutoFit/>
          </a:bodyPr>
          <a:lstStyle/>
          <a:p>
            <a:pPr algn="ctr"/>
            <a:r>
              <a:rPr lang="es-EC" sz="2000" b="1" u="sng" dirty="0" smtClean="0">
                <a:solidFill>
                  <a:schemeClr val="accent2"/>
                </a:solidFill>
                <a:latin typeface="Tahoma" pitchFamily="34" charset="0"/>
              </a:rPr>
              <a:t>Procesos requeridos para gestionar la ejecución</a:t>
            </a:r>
            <a:endParaRPr lang="es-EC" sz="2000" b="1" u="sng" dirty="0">
              <a:solidFill>
                <a:schemeClr val="accent2"/>
              </a:solidFill>
              <a:latin typeface="Tahoma" pitchFamily="34" charset="0"/>
            </a:endParaRPr>
          </a:p>
        </p:txBody>
      </p:sp>
      <p:sp>
        <p:nvSpPr>
          <p:cNvPr id="7" name="Rectangle 3"/>
          <p:cNvSpPr>
            <a:spLocks noChangeArrowheads="1"/>
          </p:cNvSpPr>
          <p:nvPr/>
        </p:nvSpPr>
        <p:spPr bwMode="auto">
          <a:xfrm>
            <a:off x="5693911" y="1100064"/>
            <a:ext cx="2807179" cy="400110"/>
          </a:xfrm>
          <a:prstGeom prst="rect">
            <a:avLst/>
          </a:prstGeom>
          <a:solidFill>
            <a:schemeClr val="accent2"/>
          </a:solidFill>
          <a:ln w="9525">
            <a:noFill/>
            <a:miter lim="800000"/>
            <a:headEnd/>
            <a:tailEnd/>
          </a:ln>
        </p:spPr>
        <p:txBody>
          <a:bodyPr wrap="none">
            <a:spAutoFit/>
          </a:bodyPr>
          <a:lstStyle/>
          <a:p>
            <a:r>
              <a:rPr lang="es-EC" sz="2000" b="1" dirty="0">
                <a:solidFill>
                  <a:schemeClr val="bg1"/>
                </a:solidFill>
                <a:latin typeface="Tahoma" pitchFamily="34" charset="0"/>
              </a:rPr>
              <a:t>Gestión </a:t>
            </a:r>
            <a:r>
              <a:rPr lang="es-EC" sz="2000" b="1" dirty="0" smtClean="0">
                <a:solidFill>
                  <a:schemeClr val="bg1"/>
                </a:solidFill>
                <a:latin typeface="Tahoma" pitchFamily="34" charset="0"/>
              </a:rPr>
              <a:t>de RIESGOS</a:t>
            </a:r>
            <a:endParaRPr lang="es-EC" sz="2000" b="1" dirty="0">
              <a:solidFill>
                <a:schemeClr val="bg1"/>
              </a:solidFill>
              <a:latin typeface="Tahoma" pitchFamily="34" charset="0"/>
            </a:endParaRPr>
          </a:p>
        </p:txBody>
      </p:sp>
    </p:spTree>
    <p:extLst>
      <p:ext uri="{BB962C8B-B14F-4D97-AF65-F5344CB8AC3E}">
        <p14:creationId xmlns:p14="http://schemas.microsoft.com/office/powerpoint/2010/main" val="33297225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1258888" y="2903538"/>
            <a:ext cx="6840537" cy="954087"/>
          </a:xfrm>
          <a:prstGeom prst="rect">
            <a:avLst/>
          </a:prstGeom>
          <a:solidFill>
            <a:srgbClr val="000068"/>
          </a:solidFill>
          <a:ln w="9525">
            <a:noFill/>
            <a:miter lim="800000"/>
            <a:headEnd/>
            <a:tailEnd/>
          </a:ln>
          <a:effectLst>
            <a:outerShdw dist="107763" dir="18900000" algn="ctr" rotWithShape="0">
              <a:schemeClr val="bg2">
                <a:alpha val="50000"/>
              </a:schemeClr>
            </a:outerShdw>
          </a:effectLst>
        </p:spPr>
        <p:txBody>
          <a:bodyPr anchor="b" anchorCtr="1">
            <a:spAutoFit/>
          </a:bodyPr>
          <a:lstStyle/>
          <a:p>
            <a:pPr algn="ctr">
              <a:defRPr/>
            </a:pPr>
            <a:r>
              <a:rPr lang="es-ES" sz="2800" b="1" dirty="0">
                <a:solidFill>
                  <a:srgbClr val="FFFF00"/>
                </a:solidFill>
                <a:latin typeface="Tahoma" pitchFamily="34" charset="0"/>
                <a:cs typeface="Tahoma" pitchFamily="34" charset="0"/>
              </a:rPr>
              <a:t>CONCLUSIONES &amp; RECOMENDACIONES</a:t>
            </a:r>
          </a:p>
        </p:txBody>
      </p:sp>
      <p:sp>
        <p:nvSpPr>
          <p:cNvPr id="96259" name="2 Marcador de contenido"/>
          <p:cNvSpPr>
            <a:spLocks/>
          </p:cNvSpPr>
          <p:nvPr/>
        </p:nvSpPr>
        <p:spPr bwMode="auto">
          <a:xfrm>
            <a:off x="1571625" y="5481638"/>
            <a:ext cx="6840538" cy="1019175"/>
          </a:xfrm>
          <a:prstGeom prst="rect">
            <a:avLst/>
          </a:prstGeom>
          <a:solidFill>
            <a:schemeClr val="bg1"/>
          </a:solidFill>
          <a:ln w="9525">
            <a:noFill/>
            <a:miter lim="800000"/>
            <a:headEnd/>
            <a:tailEnd/>
          </a:ln>
        </p:spPr>
        <p:txBody>
          <a:bodyPr/>
          <a:lstStyle/>
          <a:p>
            <a:pPr algn="r">
              <a:spcBef>
                <a:spcPct val="20000"/>
              </a:spcBef>
            </a:pPr>
            <a:r>
              <a:rPr lang="es-ES" sz="1400" b="1">
                <a:solidFill>
                  <a:srgbClr val="006600"/>
                </a:solidFill>
              </a:rPr>
              <a:t>“</a:t>
            </a:r>
            <a:r>
              <a:rPr lang="es-ES" sz="1400" b="1" i="1">
                <a:solidFill>
                  <a:srgbClr val="006600"/>
                </a:solidFill>
              </a:rPr>
              <a:t>El éxito en los proyectos radica en dos simples principios: </a:t>
            </a:r>
          </a:p>
          <a:p>
            <a:pPr algn="r">
              <a:spcBef>
                <a:spcPct val="20000"/>
              </a:spcBef>
            </a:pPr>
            <a:r>
              <a:rPr lang="es-ES" sz="1400" b="1" i="1">
                <a:solidFill>
                  <a:srgbClr val="006600"/>
                </a:solidFill>
              </a:rPr>
              <a:t>objetivos claros y compromisos fuertes</a:t>
            </a:r>
            <a:r>
              <a:rPr lang="es-ES" sz="1400" b="1">
                <a:solidFill>
                  <a:srgbClr val="006600"/>
                </a:solidFill>
              </a:rPr>
              <a:t>”</a:t>
            </a:r>
          </a:p>
          <a:p>
            <a:pPr algn="r">
              <a:spcBef>
                <a:spcPct val="20000"/>
              </a:spcBef>
            </a:pPr>
            <a:r>
              <a:rPr lang="es-ES" sz="1200" b="1">
                <a:solidFill>
                  <a:srgbClr val="006600"/>
                </a:solidFill>
                <a:latin typeface="Tahoma" pitchFamily="34" charset="0"/>
              </a:rPr>
              <a:t>Moses Thompson</a:t>
            </a:r>
          </a:p>
        </p:txBody>
      </p:sp>
      <p:pic>
        <p:nvPicPr>
          <p:cNvPr id="96260" name="Picture 3"/>
          <p:cNvPicPr>
            <a:picLocks noChangeAspect="1" noChangeArrowheads="1"/>
          </p:cNvPicPr>
          <p:nvPr/>
        </p:nvPicPr>
        <p:blipFill>
          <a:blip r:embed="rId2"/>
          <a:srcRect/>
          <a:stretch>
            <a:fillRect/>
          </a:stretch>
        </p:blipFill>
        <p:spPr bwMode="auto">
          <a:xfrm>
            <a:off x="3714750" y="1301750"/>
            <a:ext cx="1428750" cy="134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354013" y="188913"/>
            <a:ext cx="6308137" cy="461665"/>
          </a:xfrm>
          <a:prstGeom prst="rect">
            <a:avLst/>
          </a:prstGeom>
          <a:noFill/>
          <a:ln w="9525">
            <a:noFill/>
            <a:miter lim="800000"/>
            <a:headEnd/>
            <a:tailEnd/>
          </a:ln>
        </p:spPr>
        <p:txBody>
          <a:bodyPr wrap="none">
            <a:spAutoFit/>
          </a:bodyPr>
          <a:lstStyle/>
          <a:p>
            <a:r>
              <a:rPr lang="en-US" sz="2400" b="1" dirty="0" smtClean="0">
                <a:solidFill>
                  <a:schemeClr val="accent2"/>
                </a:solidFill>
                <a:latin typeface="Tahoma" pitchFamily="34" charset="0"/>
              </a:rPr>
              <a:t>CONCLUSIONES &amp; RECOMENDACIONES</a:t>
            </a:r>
            <a:endParaRPr lang="es-EC" sz="2400" b="1" dirty="0">
              <a:solidFill>
                <a:schemeClr val="accent2"/>
              </a:solidFill>
              <a:latin typeface="Tahoma" pitchFamily="34" charset="0"/>
            </a:endParaRPr>
          </a:p>
        </p:txBody>
      </p:sp>
      <p:sp>
        <p:nvSpPr>
          <p:cNvPr id="100355" name="Rectangle 3"/>
          <p:cNvSpPr>
            <a:spLocks noChangeArrowheads="1"/>
          </p:cNvSpPr>
          <p:nvPr/>
        </p:nvSpPr>
        <p:spPr bwMode="auto">
          <a:xfrm>
            <a:off x="3857625" y="885825"/>
            <a:ext cx="4686300" cy="400050"/>
          </a:xfrm>
          <a:prstGeom prst="rect">
            <a:avLst/>
          </a:prstGeom>
          <a:noFill/>
          <a:ln w="9525">
            <a:noFill/>
            <a:miter lim="800000"/>
            <a:headEnd/>
            <a:tailEnd/>
          </a:ln>
        </p:spPr>
        <p:txBody>
          <a:bodyPr wrap="none">
            <a:spAutoFit/>
          </a:bodyPr>
          <a:lstStyle/>
          <a:p>
            <a:r>
              <a:rPr lang="es-EC" sz="2000" b="1" u="sng">
                <a:solidFill>
                  <a:srgbClr val="FF0000"/>
                </a:solidFill>
                <a:latin typeface="Tahoma" pitchFamily="34" charset="0"/>
              </a:rPr>
              <a:t>En el desarrollo del Project Charter</a:t>
            </a:r>
          </a:p>
        </p:txBody>
      </p:sp>
      <p:sp>
        <p:nvSpPr>
          <p:cNvPr id="100356" name="Rectangle 1"/>
          <p:cNvSpPr>
            <a:spLocks noChangeArrowheads="1"/>
          </p:cNvSpPr>
          <p:nvPr/>
        </p:nvSpPr>
        <p:spPr bwMode="auto">
          <a:xfrm>
            <a:off x="785813" y="1791474"/>
            <a:ext cx="7572375" cy="3416320"/>
          </a:xfrm>
          <a:prstGeom prst="rect">
            <a:avLst/>
          </a:prstGeom>
          <a:solidFill>
            <a:srgbClr val="FFFFCC"/>
          </a:solidFill>
          <a:ln w="9525">
            <a:noFill/>
            <a:miter lim="800000"/>
            <a:headEnd/>
            <a:tailEnd/>
          </a:ln>
        </p:spPr>
        <p:txBody>
          <a:bodyPr anchor="ctr">
            <a:spAutoFit/>
          </a:bodyPr>
          <a:lstStyle/>
          <a:p>
            <a:r>
              <a:rPr lang="es-ES" dirty="0" smtClean="0"/>
              <a:t>Para este proyecto se identificó que en la </a:t>
            </a:r>
            <a:r>
              <a:rPr lang="es-ES" dirty="0"/>
              <a:t>ESPE, los </a:t>
            </a:r>
            <a:r>
              <a:rPr lang="es-ES" dirty="0" smtClean="0"/>
              <a:t>proyectos de tecnología </a:t>
            </a:r>
            <a:r>
              <a:rPr lang="es-ES" dirty="0"/>
              <a:t>recaen en excelente personal técnico </a:t>
            </a:r>
            <a:r>
              <a:rPr lang="es-ES" dirty="0" smtClean="0"/>
              <a:t>sin conocimiento en gestión de proyectos, </a:t>
            </a:r>
            <a:r>
              <a:rPr lang="es-ES" dirty="0"/>
              <a:t>esto ha traído como </a:t>
            </a:r>
            <a:r>
              <a:rPr lang="es-ES" dirty="0" smtClean="0"/>
              <a:t>consecuencia, proyectos sin el éxito esperado.</a:t>
            </a:r>
            <a:endParaRPr lang="es-ES" dirty="0"/>
          </a:p>
          <a:p>
            <a:endParaRPr lang="es-ES" dirty="0"/>
          </a:p>
          <a:p>
            <a:r>
              <a:rPr lang="es-ES" dirty="0" smtClean="0"/>
              <a:t>En </a:t>
            </a:r>
            <a:r>
              <a:rPr lang="es-ES" dirty="0"/>
              <a:t>proyectos de tecnología, se da más importancia al </a:t>
            </a:r>
            <a:r>
              <a:rPr lang="es-ES" dirty="0" smtClean="0"/>
              <a:t>equipamiento de hardware y software, </a:t>
            </a:r>
            <a:r>
              <a:rPr lang="es-ES" dirty="0"/>
              <a:t>esto se convierte en el </a:t>
            </a:r>
            <a:r>
              <a:rPr lang="es-ES" b="1" dirty="0"/>
              <a:t>objetivo</a:t>
            </a:r>
            <a:r>
              <a:rPr lang="es-ES" dirty="0"/>
              <a:t>, antes que ser considerado como un </a:t>
            </a:r>
            <a:r>
              <a:rPr lang="es-ES" b="1" dirty="0"/>
              <a:t>medio</a:t>
            </a:r>
            <a:r>
              <a:rPr lang="es-ES" dirty="0"/>
              <a:t>. </a:t>
            </a:r>
            <a:endParaRPr lang="es-ES" dirty="0" smtClean="0"/>
          </a:p>
          <a:p>
            <a:endParaRPr lang="es-ES" dirty="0" smtClean="0"/>
          </a:p>
          <a:p>
            <a:endParaRPr lang="en-US" dirty="0" smtClean="0"/>
          </a:p>
          <a:p>
            <a:r>
              <a:rPr lang="en-US" b="1" u="sng" dirty="0" smtClean="0"/>
              <a:t>Se </a:t>
            </a:r>
            <a:r>
              <a:rPr lang="es-ES" b="1" u="sng" dirty="0" smtClean="0"/>
              <a:t>recomienda</a:t>
            </a:r>
            <a:r>
              <a:rPr lang="en-US" dirty="0" smtClean="0"/>
              <a:t> </a:t>
            </a:r>
            <a:r>
              <a:rPr lang="es-ES" dirty="0" smtClean="0"/>
              <a:t>crear</a:t>
            </a:r>
            <a:r>
              <a:rPr lang="en-US" dirty="0" smtClean="0"/>
              <a:t> </a:t>
            </a:r>
            <a:r>
              <a:rPr lang="es-ES" dirty="0" smtClean="0"/>
              <a:t>la PMO, y generar cultura de proyectos para que la gestión sea realizada por proyectistas. </a:t>
            </a:r>
            <a:endParaRPr lang="es-E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ChangeArrowheads="1"/>
          </p:cNvSpPr>
          <p:nvPr/>
        </p:nvSpPr>
        <p:spPr bwMode="auto">
          <a:xfrm>
            <a:off x="354013" y="188913"/>
            <a:ext cx="2678112" cy="461962"/>
          </a:xfrm>
          <a:prstGeom prst="rect">
            <a:avLst/>
          </a:prstGeom>
          <a:noFill/>
          <a:ln w="9525">
            <a:noFill/>
            <a:miter lim="800000"/>
            <a:headEnd/>
            <a:tailEnd/>
          </a:ln>
        </p:spPr>
        <p:txBody>
          <a:bodyPr wrap="none">
            <a:spAutoFit/>
          </a:bodyPr>
          <a:lstStyle/>
          <a:p>
            <a:r>
              <a:rPr lang="en-US" sz="2400" b="1">
                <a:solidFill>
                  <a:schemeClr val="accent2"/>
                </a:solidFill>
                <a:latin typeface="Tahoma" pitchFamily="34" charset="0"/>
              </a:rPr>
              <a:t>CONCLUSIONES</a:t>
            </a:r>
            <a:endParaRPr lang="es-EC" sz="2400" b="1">
              <a:solidFill>
                <a:schemeClr val="accent2"/>
              </a:solidFill>
              <a:latin typeface="Tahoma" pitchFamily="34" charset="0"/>
            </a:endParaRPr>
          </a:p>
        </p:txBody>
      </p:sp>
      <p:sp>
        <p:nvSpPr>
          <p:cNvPr id="101379" name="Rectangle 3"/>
          <p:cNvSpPr>
            <a:spLocks noChangeArrowheads="1"/>
          </p:cNvSpPr>
          <p:nvPr/>
        </p:nvSpPr>
        <p:spPr bwMode="auto">
          <a:xfrm>
            <a:off x="4929188" y="885825"/>
            <a:ext cx="3400425" cy="400050"/>
          </a:xfrm>
          <a:prstGeom prst="rect">
            <a:avLst/>
          </a:prstGeom>
          <a:noFill/>
          <a:ln w="9525">
            <a:noFill/>
            <a:miter lim="800000"/>
            <a:headEnd/>
            <a:tailEnd/>
          </a:ln>
        </p:spPr>
        <p:txBody>
          <a:bodyPr wrap="none">
            <a:spAutoFit/>
          </a:bodyPr>
          <a:lstStyle/>
          <a:p>
            <a:r>
              <a:rPr lang="es-EC" sz="2000" b="1" u="sng">
                <a:solidFill>
                  <a:srgbClr val="FF0000"/>
                </a:solidFill>
                <a:latin typeface="Tahoma" pitchFamily="34" charset="0"/>
              </a:rPr>
              <a:t>En la Gestión del Alcance</a:t>
            </a:r>
          </a:p>
        </p:txBody>
      </p:sp>
      <p:sp>
        <p:nvSpPr>
          <p:cNvPr id="101380" name="Rectangle 1"/>
          <p:cNvSpPr>
            <a:spLocks noChangeArrowheads="1"/>
          </p:cNvSpPr>
          <p:nvPr/>
        </p:nvSpPr>
        <p:spPr bwMode="auto">
          <a:xfrm>
            <a:off x="785813" y="1514475"/>
            <a:ext cx="7572375" cy="3970318"/>
          </a:xfrm>
          <a:prstGeom prst="rect">
            <a:avLst/>
          </a:prstGeom>
          <a:solidFill>
            <a:srgbClr val="FFFFCC"/>
          </a:solidFill>
          <a:ln w="9525">
            <a:noFill/>
            <a:miter lim="800000"/>
            <a:headEnd/>
            <a:tailEnd/>
          </a:ln>
        </p:spPr>
        <p:txBody>
          <a:bodyPr anchor="ctr">
            <a:spAutoFit/>
          </a:bodyPr>
          <a:lstStyle/>
          <a:p>
            <a:r>
              <a:rPr lang="es-ES" dirty="0" smtClean="0"/>
              <a:t>La definición </a:t>
            </a:r>
            <a:r>
              <a:rPr lang="es-ES" dirty="0" smtClean="0"/>
              <a:t>del </a:t>
            </a:r>
            <a:r>
              <a:rPr lang="es-ES" dirty="0"/>
              <a:t>alcance y el suficiente nivel de detalle de las especificaciones técnicas, </a:t>
            </a:r>
            <a:r>
              <a:rPr lang="es-ES" dirty="0" smtClean="0"/>
              <a:t>es </a:t>
            </a:r>
            <a:r>
              <a:rPr lang="es-ES" dirty="0"/>
              <a:t>el aspecto fundamental para el éxito del proyecto. Si este documento está mal definido, significa que los objetivos no están bien definidos, por lo tanto, así se cumpla lo que dice el contrato, el proyecto no tendrá éxito.</a:t>
            </a:r>
          </a:p>
          <a:p>
            <a:endParaRPr lang="es-ES" dirty="0"/>
          </a:p>
          <a:p>
            <a:r>
              <a:rPr lang="es-EC" dirty="0"/>
              <a:t>En contratos de proyectos que se realizan en instituciones públicas,  hay que considerar que una vez firmado el contrato, es imposible realizar acciones de cambio al alcance o al objeto del </a:t>
            </a:r>
            <a:r>
              <a:rPr lang="es-EC" dirty="0" smtClean="0"/>
              <a:t>contrato. </a:t>
            </a:r>
          </a:p>
          <a:p>
            <a:endParaRPr lang="es-EC" dirty="0" smtClean="0"/>
          </a:p>
          <a:p>
            <a:r>
              <a:rPr lang="es-EC" b="1" u="sng" dirty="0" smtClean="0"/>
              <a:t>Se </a:t>
            </a:r>
            <a:r>
              <a:rPr lang="es-EC" b="1" u="sng" dirty="0"/>
              <a:t>recomienda </a:t>
            </a:r>
            <a:r>
              <a:rPr lang="es-EC" dirty="0"/>
              <a:t>ser lo suficientemente </a:t>
            </a:r>
            <a:r>
              <a:rPr lang="es-EC" dirty="0" smtClean="0"/>
              <a:t>detallista y cuidadoso </a:t>
            </a:r>
            <a:r>
              <a:rPr lang="es-EC" dirty="0"/>
              <a:t>para que las especificaciones técnicas sean claras, entendibles y objetivas y no den lugar a cambios, interpretaciones o subjetividades.</a:t>
            </a:r>
            <a:endParaRPr lang="en-US" dirty="0"/>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ChangeArrowheads="1"/>
          </p:cNvSpPr>
          <p:nvPr/>
        </p:nvSpPr>
        <p:spPr bwMode="auto">
          <a:xfrm>
            <a:off x="354013" y="188913"/>
            <a:ext cx="6308137" cy="461665"/>
          </a:xfrm>
          <a:prstGeom prst="rect">
            <a:avLst/>
          </a:prstGeom>
          <a:noFill/>
          <a:ln w="9525">
            <a:noFill/>
            <a:miter lim="800000"/>
            <a:headEnd/>
            <a:tailEnd/>
          </a:ln>
        </p:spPr>
        <p:txBody>
          <a:bodyPr wrap="none">
            <a:spAutoFit/>
          </a:bodyPr>
          <a:lstStyle/>
          <a:p>
            <a:r>
              <a:rPr lang="en-US" sz="2400" b="1" dirty="0" smtClean="0">
                <a:solidFill>
                  <a:schemeClr val="accent2"/>
                </a:solidFill>
                <a:latin typeface="Tahoma" pitchFamily="34" charset="0"/>
              </a:rPr>
              <a:t>CONCLUSIONES &amp; RECOMENDACIONES</a:t>
            </a:r>
            <a:endParaRPr lang="es-EC" sz="2400" b="1" dirty="0">
              <a:solidFill>
                <a:schemeClr val="accent2"/>
              </a:solidFill>
              <a:latin typeface="Tahoma" pitchFamily="34" charset="0"/>
            </a:endParaRPr>
          </a:p>
        </p:txBody>
      </p:sp>
      <p:sp>
        <p:nvSpPr>
          <p:cNvPr id="102403" name="Rectangle 3"/>
          <p:cNvSpPr>
            <a:spLocks noChangeArrowheads="1"/>
          </p:cNvSpPr>
          <p:nvPr/>
        </p:nvSpPr>
        <p:spPr bwMode="auto">
          <a:xfrm>
            <a:off x="3571875" y="885825"/>
            <a:ext cx="4854575" cy="400050"/>
          </a:xfrm>
          <a:prstGeom prst="rect">
            <a:avLst/>
          </a:prstGeom>
          <a:noFill/>
          <a:ln w="9525">
            <a:noFill/>
            <a:miter lim="800000"/>
            <a:headEnd/>
            <a:tailEnd/>
          </a:ln>
        </p:spPr>
        <p:txBody>
          <a:bodyPr wrap="none">
            <a:spAutoFit/>
          </a:bodyPr>
          <a:lstStyle/>
          <a:p>
            <a:r>
              <a:rPr lang="es-EC" sz="2000" b="1" u="sng">
                <a:solidFill>
                  <a:srgbClr val="FF0000"/>
                </a:solidFill>
                <a:latin typeface="Tahoma" pitchFamily="34" charset="0"/>
              </a:rPr>
              <a:t>En la Gestión de las Comunicaciones</a:t>
            </a:r>
          </a:p>
        </p:txBody>
      </p:sp>
      <p:sp>
        <p:nvSpPr>
          <p:cNvPr id="102404" name="Rectangle 1"/>
          <p:cNvSpPr>
            <a:spLocks noChangeArrowheads="1"/>
          </p:cNvSpPr>
          <p:nvPr/>
        </p:nvSpPr>
        <p:spPr bwMode="auto">
          <a:xfrm>
            <a:off x="785813" y="1514475"/>
            <a:ext cx="7572375" cy="3693319"/>
          </a:xfrm>
          <a:prstGeom prst="rect">
            <a:avLst/>
          </a:prstGeom>
          <a:solidFill>
            <a:srgbClr val="FFFFCC"/>
          </a:solidFill>
          <a:ln w="9525">
            <a:noFill/>
            <a:miter lim="800000"/>
            <a:headEnd/>
            <a:tailEnd/>
          </a:ln>
        </p:spPr>
        <p:txBody>
          <a:bodyPr anchor="ctr">
            <a:spAutoFit/>
          </a:bodyPr>
          <a:lstStyle/>
          <a:p>
            <a:pPr hangingPunct="0"/>
            <a:r>
              <a:rPr lang="es-ES" dirty="0" smtClean="0"/>
              <a:t>Para este proyecto se </a:t>
            </a:r>
            <a:r>
              <a:rPr lang="es-ES" dirty="0" smtClean="0"/>
              <a:t>identificó que </a:t>
            </a:r>
            <a:r>
              <a:rPr lang="es-ES" dirty="0" smtClean="0"/>
              <a:t>en </a:t>
            </a:r>
            <a:r>
              <a:rPr lang="es-ES" dirty="0"/>
              <a:t>la ESPE, no existe un plan de comunicaciones, la responsabilidad absoluta de la ejecución del proyecto y el cumplimiento del contrato recae exclusivamente sobre el Administrador y Técnico del Contrato</a:t>
            </a:r>
            <a:r>
              <a:rPr lang="es-ES" dirty="0" smtClean="0"/>
              <a:t>, </a:t>
            </a:r>
            <a:r>
              <a:rPr lang="es-ES" dirty="0"/>
              <a:t>esto hace que en muchos caso no importe el éxito del proyecto sino el cumplimiento del contrato y en muchos de los casos la comunicación se realiza solo a la Gerencia Administrativa Financiera para conocimiento y búsqueda de responsables y no para solución de problemas. </a:t>
            </a:r>
            <a:endParaRPr lang="es-ES" dirty="0" smtClean="0"/>
          </a:p>
          <a:p>
            <a:pPr hangingPunct="0"/>
            <a:endParaRPr lang="en-US" dirty="0" smtClean="0"/>
          </a:p>
          <a:p>
            <a:pPr hangingPunct="0"/>
            <a:r>
              <a:rPr lang="en-US" b="1" u="sng" dirty="0" smtClean="0"/>
              <a:t>Se </a:t>
            </a:r>
            <a:r>
              <a:rPr lang="es-ES" b="1" u="sng" dirty="0" smtClean="0"/>
              <a:t>recomienda</a:t>
            </a:r>
            <a:r>
              <a:rPr lang="en-US" dirty="0" smtClean="0"/>
              <a:t> </a:t>
            </a:r>
            <a:r>
              <a:rPr lang="es-ES" dirty="0" smtClean="0"/>
              <a:t>designar a los administradores del contrato a personal con competencias en gestión de proyectos basados en la guía del PMBOK.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p:cNvSpPr>
          <p:nvPr/>
        </p:nvSpPr>
        <p:spPr bwMode="auto">
          <a:xfrm>
            <a:off x="785813" y="1357298"/>
            <a:ext cx="7643812" cy="4143404"/>
          </a:xfrm>
          <a:prstGeom prst="rect">
            <a:avLst/>
          </a:prstGeom>
          <a:noFill/>
          <a:ln w="9525">
            <a:noFill/>
            <a:miter lim="800000"/>
            <a:headEnd/>
            <a:tailEnd/>
          </a:ln>
        </p:spPr>
        <p:txBody>
          <a:bodyPr/>
          <a:lstStyle/>
          <a:p>
            <a:r>
              <a:rPr lang="es-ES" sz="2000" dirty="0" smtClean="0"/>
              <a:t>El presente trabajo pretende mostrar la forma como se puede introducir los conceptos sobre gestión de proyectos, aplicando la guía del PMBOK</a:t>
            </a:r>
            <a:r>
              <a:rPr lang="es-ES" sz="2000" baseline="30000" dirty="0" smtClean="0"/>
              <a:t>®</a:t>
            </a:r>
            <a:r>
              <a:rPr lang="es-ES" sz="2000" dirty="0" smtClean="0"/>
              <a:t> para el diseño y ejecución de proyectos tecnológicos en instituciones con un tipo de organización funcional clásica jerárquica como es la ESPE, orientado a aquellas personas que:</a:t>
            </a:r>
          </a:p>
          <a:p>
            <a:endParaRPr lang="es-ES" sz="2000" dirty="0" smtClean="0"/>
          </a:p>
          <a:p>
            <a:pPr marL="450850" indent="-177800">
              <a:buFont typeface="Arial" pitchFamily="34" charset="0"/>
              <a:buChar char="•"/>
            </a:pPr>
            <a:r>
              <a:rPr lang="es-ES" sz="2000" dirty="0" smtClean="0"/>
              <a:t>Inician la idea del proyecto</a:t>
            </a:r>
          </a:p>
          <a:p>
            <a:pPr marL="450850" indent="-177800">
              <a:buFont typeface="Arial" pitchFamily="34" charset="0"/>
              <a:buChar char="•"/>
            </a:pPr>
            <a:r>
              <a:rPr lang="es-ES" sz="2000" dirty="0" smtClean="0"/>
              <a:t>Tienen la responsabilidad de plantear el proyecto</a:t>
            </a:r>
          </a:p>
          <a:p>
            <a:pPr marL="450850" indent="-177800">
              <a:buFont typeface="Arial" pitchFamily="34" charset="0"/>
              <a:buChar char="•"/>
            </a:pPr>
            <a:r>
              <a:rPr lang="es-ES" sz="2000" dirty="0" smtClean="0"/>
              <a:t>Son designados administradores de los contratos, o </a:t>
            </a:r>
          </a:p>
          <a:p>
            <a:pPr marL="450850" indent="-177800">
              <a:buFont typeface="Arial" pitchFamily="34" charset="0"/>
              <a:buChar char="•"/>
            </a:pPr>
            <a:r>
              <a:rPr lang="es-ES" sz="2000" dirty="0" smtClean="0"/>
              <a:t>Sobre quienes generalmente, recae la responsabilidad del diseño y ejecución de los proyectos en la ESPE.</a:t>
            </a:r>
            <a:endParaRPr lang="en-US" dirty="0" smtClean="0"/>
          </a:p>
          <a:p>
            <a:r>
              <a:rPr lang="es-ES" sz="2000" dirty="0" smtClean="0"/>
              <a:t> </a:t>
            </a:r>
            <a:endParaRPr lang="en-US" sz="2000" dirty="0"/>
          </a:p>
        </p:txBody>
      </p:sp>
      <p:sp>
        <p:nvSpPr>
          <p:cNvPr id="18435" name="Rectangle 3"/>
          <p:cNvSpPr>
            <a:spLocks noChangeArrowheads="1"/>
          </p:cNvSpPr>
          <p:nvPr/>
        </p:nvSpPr>
        <p:spPr bwMode="auto">
          <a:xfrm>
            <a:off x="354013" y="188913"/>
            <a:ext cx="2714625" cy="461962"/>
          </a:xfrm>
          <a:prstGeom prst="rect">
            <a:avLst/>
          </a:prstGeom>
          <a:noFill/>
          <a:ln w="9525">
            <a:noFill/>
            <a:miter lim="800000"/>
            <a:headEnd/>
            <a:tailEnd/>
          </a:ln>
        </p:spPr>
        <p:txBody>
          <a:bodyPr wrap="none">
            <a:spAutoFit/>
          </a:bodyPr>
          <a:lstStyle/>
          <a:p>
            <a:r>
              <a:rPr lang="es-EC" sz="2400" b="1">
                <a:solidFill>
                  <a:srgbClr val="0033CC"/>
                </a:solidFill>
                <a:latin typeface="Tahoma" pitchFamily="34" charset="0"/>
              </a:rPr>
              <a:t>INTRODUCCION</a:t>
            </a:r>
          </a:p>
        </p:txBody>
      </p:sp>
      <p:sp>
        <p:nvSpPr>
          <p:cNvPr id="18436" name="Rectangle 3"/>
          <p:cNvSpPr>
            <a:spLocks noChangeArrowheads="1"/>
          </p:cNvSpPr>
          <p:nvPr/>
        </p:nvSpPr>
        <p:spPr bwMode="auto">
          <a:xfrm>
            <a:off x="3143250" y="814388"/>
            <a:ext cx="5337175" cy="400050"/>
          </a:xfrm>
          <a:prstGeom prst="rect">
            <a:avLst/>
          </a:prstGeom>
          <a:noFill/>
          <a:ln w="9525">
            <a:noFill/>
            <a:miter lim="800000"/>
            <a:headEnd/>
            <a:tailEnd/>
          </a:ln>
        </p:spPr>
        <p:txBody>
          <a:bodyPr>
            <a:spAutoFit/>
          </a:bodyPr>
          <a:lstStyle/>
          <a:p>
            <a:pPr algn="r"/>
            <a:r>
              <a:rPr lang="es-EC" sz="2000" b="1" u="sng" dirty="0" smtClean="0">
                <a:solidFill>
                  <a:srgbClr val="FF0000"/>
                </a:solidFill>
                <a:latin typeface="Tahoma" pitchFamily="34" charset="0"/>
              </a:rPr>
              <a:t>Presentación del Tema</a:t>
            </a:r>
            <a:endParaRPr lang="es-EC" sz="2000" b="1" u="sng" dirty="0">
              <a:solidFill>
                <a:srgbClr val="FF0000"/>
              </a:solidFill>
              <a:latin typeface="Tahoma" pitchFamily="34"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ChangeArrowheads="1"/>
          </p:cNvSpPr>
          <p:nvPr/>
        </p:nvSpPr>
        <p:spPr bwMode="auto">
          <a:xfrm>
            <a:off x="354013" y="188913"/>
            <a:ext cx="6308137" cy="461665"/>
          </a:xfrm>
          <a:prstGeom prst="rect">
            <a:avLst/>
          </a:prstGeom>
          <a:noFill/>
          <a:ln w="9525">
            <a:noFill/>
            <a:miter lim="800000"/>
            <a:headEnd/>
            <a:tailEnd/>
          </a:ln>
        </p:spPr>
        <p:txBody>
          <a:bodyPr wrap="none">
            <a:spAutoFit/>
          </a:bodyPr>
          <a:lstStyle/>
          <a:p>
            <a:r>
              <a:rPr lang="en-US" sz="2400" b="1" dirty="0" smtClean="0">
                <a:solidFill>
                  <a:schemeClr val="accent2"/>
                </a:solidFill>
                <a:latin typeface="Tahoma" pitchFamily="34" charset="0"/>
              </a:rPr>
              <a:t>CONCLUSIONES &amp; RECOMENDACIONES</a:t>
            </a:r>
            <a:endParaRPr lang="es-EC" sz="2400" b="1" dirty="0">
              <a:solidFill>
                <a:schemeClr val="accent2"/>
              </a:solidFill>
              <a:latin typeface="Tahoma" pitchFamily="34" charset="0"/>
            </a:endParaRPr>
          </a:p>
        </p:txBody>
      </p:sp>
      <p:sp>
        <p:nvSpPr>
          <p:cNvPr id="103427" name="Rectangle 3"/>
          <p:cNvSpPr>
            <a:spLocks noChangeArrowheads="1"/>
          </p:cNvSpPr>
          <p:nvPr/>
        </p:nvSpPr>
        <p:spPr bwMode="auto">
          <a:xfrm>
            <a:off x="5154613" y="885825"/>
            <a:ext cx="3275012" cy="400050"/>
          </a:xfrm>
          <a:prstGeom prst="rect">
            <a:avLst/>
          </a:prstGeom>
          <a:noFill/>
          <a:ln w="9525">
            <a:noFill/>
            <a:miter lim="800000"/>
            <a:headEnd/>
            <a:tailEnd/>
          </a:ln>
        </p:spPr>
        <p:txBody>
          <a:bodyPr wrap="none">
            <a:spAutoFit/>
          </a:bodyPr>
          <a:lstStyle/>
          <a:p>
            <a:r>
              <a:rPr lang="es-EC" sz="2000" b="1" u="sng">
                <a:solidFill>
                  <a:srgbClr val="FF0000"/>
                </a:solidFill>
                <a:latin typeface="Tahoma" pitchFamily="34" charset="0"/>
              </a:rPr>
              <a:t>En la Gestión del Riesgo</a:t>
            </a:r>
          </a:p>
        </p:txBody>
      </p:sp>
      <p:sp>
        <p:nvSpPr>
          <p:cNvPr id="103428" name="Rectangle 1"/>
          <p:cNvSpPr>
            <a:spLocks noChangeArrowheads="1"/>
          </p:cNvSpPr>
          <p:nvPr/>
        </p:nvSpPr>
        <p:spPr bwMode="auto">
          <a:xfrm>
            <a:off x="785813" y="1514477"/>
            <a:ext cx="7572375" cy="2862322"/>
          </a:xfrm>
          <a:prstGeom prst="rect">
            <a:avLst/>
          </a:prstGeom>
          <a:solidFill>
            <a:srgbClr val="FFFFCC"/>
          </a:solidFill>
          <a:ln w="9525">
            <a:noFill/>
            <a:miter lim="800000"/>
            <a:headEnd/>
            <a:tailEnd/>
          </a:ln>
        </p:spPr>
        <p:txBody>
          <a:bodyPr anchor="ctr">
            <a:spAutoFit/>
          </a:bodyPr>
          <a:lstStyle/>
          <a:p>
            <a:r>
              <a:rPr lang="es-ES" dirty="0" smtClean="0"/>
              <a:t>Para este proyecto se identificó que en la ESPE en la elaboración del contrato no existe ningún término o condición que haga referencia a la identificación de los riegos.</a:t>
            </a:r>
            <a:endParaRPr lang="es-ES" dirty="0" smtClean="0"/>
          </a:p>
          <a:p>
            <a:endParaRPr lang="es-ES" dirty="0" smtClean="0"/>
          </a:p>
          <a:p>
            <a:endParaRPr lang="en-US" dirty="0" smtClean="0"/>
          </a:p>
          <a:p>
            <a:r>
              <a:rPr lang="en-US" b="1" u="sng" dirty="0" smtClean="0"/>
              <a:t>Se </a:t>
            </a:r>
            <a:r>
              <a:rPr lang="es-ES" b="1" u="sng" dirty="0" smtClean="0"/>
              <a:t>recomienda</a:t>
            </a:r>
            <a:r>
              <a:rPr lang="en-US" dirty="0" smtClean="0"/>
              <a:t> </a:t>
            </a:r>
            <a:r>
              <a:rPr lang="en-US" dirty="0" err="1" smtClean="0"/>
              <a:t>Incluir</a:t>
            </a:r>
            <a:r>
              <a:rPr lang="en-US" dirty="0" smtClean="0"/>
              <a:t> </a:t>
            </a:r>
            <a:r>
              <a:rPr lang="en-US" dirty="0" err="1" smtClean="0"/>
              <a:t>dentro</a:t>
            </a:r>
            <a:r>
              <a:rPr lang="en-US" dirty="0" smtClean="0"/>
              <a:t> de los </a:t>
            </a:r>
            <a:r>
              <a:rPr lang="en-US" dirty="0" err="1" smtClean="0"/>
              <a:t>téminos</a:t>
            </a:r>
            <a:r>
              <a:rPr lang="en-US" dirty="0" smtClean="0"/>
              <a:t> de </a:t>
            </a:r>
            <a:r>
              <a:rPr lang="en-US" dirty="0" err="1" smtClean="0"/>
              <a:t>contrato</a:t>
            </a:r>
            <a:r>
              <a:rPr lang="en-US" dirty="0" smtClean="0"/>
              <a:t> </a:t>
            </a:r>
            <a:r>
              <a:rPr lang="en-US" dirty="0" err="1" smtClean="0"/>
              <a:t>especificaciones</a:t>
            </a:r>
            <a:r>
              <a:rPr lang="en-US" dirty="0" smtClean="0"/>
              <a:t> </a:t>
            </a:r>
            <a:r>
              <a:rPr lang="en-US" dirty="0" err="1" smtClean="0"/>
              <a:t>para</a:t>
            </a:r>
            <a:r>
              <a:rPr lang="en-US" dirty="0" smtClean="0"/>
              <a:t> la </a:t>
            </a:r>
            <a:r>
              <a:rPr lang="en-US" dirty="0" err="1" smtClean="0"/>
              <a:t>definici</a:t>
            </a:r>
            <a:r>
              <a:rPr lang="en-US" dirty="0" err="1" smtClean="0"/>
              <a:t>ón</a:t>
            </a:r>
            <a:r>
              <a:rPr lang="en-US" dirty="0" smtClean="0"/>
              <a:t> de los </a:t>
            </a:r>
            <a:r>
              <a:rPr lang="en-US" dirty="0" err="1" smtClean="0"/>
              <a:t>riesgos</a:t>
            </a:r>
            <a:r>
              <a:rPr lang="en-US" dirty="0" smtClean="0"/>
              <a:t> a fin de </a:t>
            </a:r>
            <a:r>
              <a:rPr lang="en-US" dirty="0" err="1" smtClean="0"/>
              <a:t>que</a:t>
            </a:r>
            <a:r>
              <a:rPr lang="en-US" dirty="0" smtClean="0"/>
              <a:t> </a:t>
            </a:r>
            <a:r>
              <a:rPr lang="en-US" dirty="0" err="1" smtClean="0"/>
              <a:t>estos</a:t>
            </a:r>
            <a:r>
              <a:rPr lang="en-US" dirty="0" smtClean="0"/>
              <a:t> </a:t>
            </a:r>
            <a:r>
              <a:rPr lang="en-US" dirty="0" err="1" smtClean="0"/>
              <a:t>sean</a:t>
            </a:r>
            <a:r>
              <a:rPr lang="en-US" dirty="0" smtClean="0"/>
              <a:t> </a:t>
            </a:r>
            <a:r>
              <a:rPr lang="en-US" dirty="0" err="1" smtClean="0"/>
              <a:t>identificados</a:t>
            </a:r>
            <a:r>
              <a:rPr lang="en-US" dirty="0" smtClean="0"/>
              <a:t> al </a:t>
            </a:r>
            <a:r>
              <a:rPr lang="en-US" dirty="0" err="1" smtClean="0"/>
              <a:t>inicio</a:t>
            </a:r>
            <a:r>
              <a:rPr lang="en-US" dirty="0" smtClean="0"/>
              <a:t> del </a:t>
            </a:r>
            <a:r>
              <a:rPr lang="en-US" dirty="0" err="1" smtClean="0"/>
              <a:t>proyecto</a:t>
            </a:r>
            <a:r>
              <a:rPr lang="en-US" dirty="0" smtClean="0"/>
              <a:t>.</a:t>
            </a:r>
            <a:endParaRPr lang="es-ES" dirty="0" smtClean="0"/>
          </a:p>
          <a:p>
            <a:endParaRPr lang="es-ES" dirty="0"/>
          </a:p>
          <a:p>
            <a:endParaRPr lang="es-E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354013" y="188913"/>
            <a:ext cx="6308137" cy="461665"/>
          </a:xfrm>
          <a:prstGeom prst="rect">
            <a:avLst/>
          </a:prstGeom>
          <a:noFill/>
          <a:ln w="9525">
            <a:noFill/>
            <a:miter lim="800000"/>
            <a:headEnd/>
            <a:tailEnd/>
          </a:ln>
        </p:spPr>
        <p:txBody>
          <a:bodyPr wrap="none">
            <a:spAutoFit/>
          </a:bodyPr>
          <a:lstStyle/>
          <a:p>
            <a:r>
              <a:rPr lang="en-US" sz="2400" b="1" dirty="0" smtClean="0">
                <a:solidFill>
                  <a:schemeClr val="accent2"/>
                </a:solidFill>
                <a:latin typeface="Tahoma" pitchFamily="34" charset="0"/>
              </a:rPr>
              <a:t>CONCLUSIONES &amp; RECOMENDACIONES</a:t>
            </a:r>
            <a:endParaRPr lang="es-EC" sz="2400" b="1" dirty="0">
              <a:solidFill>
                <a:schemeClr val="accent2"/>
              </a:solidFill>
              <a:latin typeface="Tahoma" pitchFamily="34" charset="0"/>
            </a:endParaRPr>
          </a:p>
        </p:txBody>
      </p:sp>
      <p:sp>
        <p:nvSpPr>
          <p:cNvPr id="104451" name="Rectangle 3"/>
          <p:cNvSpPr>
            <a:spLocks noChangeArrowheads="1"/>
          </p:cNvSpPr>
          <p:nvPr/>
        </p:nvSpPr>
        <p:spPr bwMode="auto">
          <a:xfrm>
            <a:off x="3929063" y="885825"/>
            <a:ext cx="4535487" cy="400050"/>
          </a:xfrm>
          <a:prstGeom prst="rect">
            <a:avLst/>
          </a:prstGeom>
          <a:noFill/>
          <a:ln w="9525">
            <a:noFill/>
            <a:miter lim="800000"/>
            <a:headEnd/>
            <a:tailEnd/>
          </a:ln>
        </p:spPr>
        <p:txBody>
          <a:bodyPr wrap="none">
            <a:spAutoFit/>
          </a:bodyPr>
          <a:lstStyle/>
          <a:p>
            <a:r>
              <a:rPr lang="es-EC" sz="2000" b="1" u="sng">
                <a:solidFill>
                  <a:srgbClr val="FF0000"/>
                </a:solidFill>
                <a:latin typeface="Tahoma" pitchFamily="34" charset="0"/>
              </a:rPr>
              <a:t>En la Gestión de las Adquisiciones</a:t>
            </a:r>
          </a:p>
        </p:txBody>
      </p:sp>
      <p:sp>
        <p:nvSpPr>
          <p:cNvPr id="104452" name="Rectangle 1"/>
          <p:cNvSpPr>
            <a:spLocks noChangeArrowheads="1"/>
          </p:cNvSpPr>
          <p:nvPr/>
        </p:nvSpPr>
        <p:spPr bwMode="auto">
          <a:xfrm>
            <a:off x="785813" y="1791473"/>
            <a:ext cx="7572375" cy="2585323"/>
          </a:xfrm>
          <a:prstGeom prst="rect">
            <a:avLst/>
          </a:prstGeom>
          <a:solidFill>
            <a:srgbClr val="FFFFCC"/>
          </a:solidFill>
          <a:ln w="9525">
            <a:noFill/>
            <a:miter lim="800000"/>
            <a:headEnd/>
            <a:tailEnd/>
          </a:ln>
        </p:spPr>
        <p:txBody>
          <a:bodyPr anchor="ctr">
            <a:spAutoFit/>
          </a:bodyPr>
          <a:lstStyle/>
          <a:p>
            <a:r>
              <a:rPr lang="es-ES" dirty="0" smtClean="0"/>
              <a:t>El </a:t>
            </a:r>
            <a:r>
              <a:rPr lang="es-ES" dirty="0"/>
              <a:t>incumplimiento o retraso en la ejecución de los contratos se debe al desconocimiento de las funciones de los administradores de los </a:t>
            </a:r>
            <a:r>
              <a:rPr lang="es-ES" dirty="0" smtClean="0"/>
              <a:t>contratos</a:t>
            </a:r>
            <a:endParaRPr lang="es-ES" dirty="0" smtClean="0"/>
          </a:p>
          <a:p>
            <a:endParaRPr lang="en-US" dirty="0" smtClean="0"/>
          </a:p>
          <a:p>
            <a:endParaRPr lang="es-ES" dirty="0"/>
          </a:p>
          <a:p>
            <a:r>
              <a:rPr lang="en-US" b="1" u="sng" dirty="0" smtClean="0"/>
              <a:t>Se </a:t>
            </a:r>
            <a:r>
              <a:rPr lang="es-ES" b="1" u="sng" dirty="0" smtClean="0"/>
              <a:t>recomienda</a:t>
            </a:r>
            <a:r>
              <a:rPr lang="es-ES" dirty="0" smtClean="0"/>
              <a:t> incorporar en los contratos las estipulaciones específicas relacionadas con las funciones y deberes de los administradores del contrato. Esta </a:t>
            </a:r>
            <a:r>
              <a:rPr lang="es-ES" dirty="0"/>
              <a:t>inclusión facilita la gestión de las comunicaciones entre la empresa contratada y la institución.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2 Marcador de contenido"/>
          <p:cNvSpPr>
            <a:spLocks/>
          </p:cNvSpPr>
          <p:nvPr/>
        </p:nvSpPr>
        <p:spPr bwMode="auto">
          <a:xfrm>
            <a:off x="928662" y="2571744"/>
            <a:ext cx="7000924" cy="1785950"/>
          </a:xfrm>
          <a:prstGeom prst="rect">
            <a:avLst/>
          </a:prstGeom>
          <a:noFill/>
          <a:ln w="9525">
            <a:noFill/>
            <a:miter lim="800000"/>
            <a:headEnd/>
            <a:tailEnd/>
          </a:ln>
        </p:spPr>
        <p:txBody>
          <a:bodyPr/>
          <a:lstStyle/>
          <a:p>
            <a:pPr marL="627063" indent="273050">
              <a:buFont typeface="Arial" pitchFamily="34" charset="0"/>
              <a:buChar char="•"/>
              <a:defRPr/>
            </a:pPr>
            <a:r>
              <a:rPr lang="es-ES" sz="4400" i="1" dirty="0" smtClean="0">
                <a:solidFill>
                  <a:srgbClr val="00B050"/>
                </a:solidFill>
              </a:rPr>
              <a:t>	Objetivos </a:t>
            </a:r>
            <a:r>
              <a:rPr lang="es-ES" sz="4400" i="1" dirty="0">
                <a:solidFill>
                  <a:srgbClr val="00B050"/>
                </a:solidFill>
              </a:rPr>
              <a:t>claros y </a:t>
            </a:r>
            <a:endParaRPr lang="es-ES" sz="4400" i="1" dirty="0" smtClean="0">
              <a:solidFill>
                <a:srgbClr val="00B050"/>
              </a:solidFill>
            </a:endParaRPr>
          </a:p>
          <a:p>
            <a:pPr marL="627063" indent="273050">
              <a:buFont typeface="Arial" pitchFamily="34" charset="0"/>
              <a:buChar char="•"/>
              <a:defRPr/>
            </a:pPr>
            <a:r>
              <a:rPr lang="es-ES" sz="4400" i="1" dirty="0" smtClean="0">
                <a:solidFill>
                  <a:srgbClr val="00B050"/>
                </a:solidFill>
              </a:rPr>
              <a:t>	Compromisos </a:t>
            </a:r>
            <a:r>
              <a:rPr lang="es-ES" sz="4400" i="1" dirty="0">
                <a:solidFill>
                  <a:srgbClr val="00B050"/>
                </a:solidFill>
              </a:rPr>
              <a:t>fuertes</a:t>
            </a:r>
            <a:r>
              <a:rPr lang="es-ES" sz="3200" dirty="0">
                <a:solidFill>
                  <a:srgbClr val="00B050"/>
                </a:solidFill>
              </a:rPr>
              <a:t>”</a:t>
            </a:r>
            <a:endParaRPr lang="es-ES" sz="3200" b="1" dirty="0">
              <a:solidFill>
                <a:srgbClr val="00B050"/>
              </a:solidFill>
            </a:endParaRPr>
          </a:p>
          <a:p>
            <a:pPr>
              <a:defRPr/>
            </a:pPr>
            <a:endParaRPr lang="en-US" sz="3200" b="1" dirty="0">
              <a:solidFill>
                <a:srgbClr val="00B050"/>
              </a:solidFill>
            </a:endParaRPr>
          </a:p>
        </p:txBody>
      </p:sp>
      <p:sp>
        <p:nvSpPr>
          <p:cNvPr id="4" name="3 Rectángulo"/>
          <p:cNvSpPr/>
          <p:nvPr/>
        </p:nvSpPr>
        <p:spPr>
          <a:xfrm>
            <a:off x="785786" y="4947834"/>
            <a:ext cx="7715304" cy="338554"/>
          </a:xfrm>
          <a:prstGeom prst="rect">
            <a:avLst/>
          </a:prstGeom>
          <a:solidFill>
            <a:srgbClr val="FFFFCC"/>
          </a:solidFill>
        </p:spPr>
        <p:txBody>
          <a:bodyPr wrap="square">
            <a:spAutoFit/>
          </a:bodyPr>
          <a:lstStyle/>
          <a:p>
            <a:r>
              <a:rPr lang="es-ES" sz="1600" b="1" dirty="0" err="1" smtClean="0"/>
              <a:t>Moses</a:t>
            </a:r>
            <a:r>
              <a:rPr lang="es-ES" sz="1600" b="1" dirty="0" smtClean="0"/>
              <a:t> Thompson, líder de la consultora de proyectos </a:t>
            </a:r>
            <a:r>
              <a:rPr lang="es-ES" sz="1600" b="1" dirty="0" err="1" smtClean="0"/>
              <a:t>Team</a:t>
            </a:r>
            <a:r>
              <a:rPr lang="es-ES" sz="1600" b="1" dirty="0" smtClean="0"/>
              <a:t> Technologies</a:t>
            </a:r>
            <a:endParaRPr lang="es-ES" sz="1600" b="1" dirty="0"/>
          </a:p>
        </p:txBody>
      </p:sp>
      <p:sp>
        <p:nvSpPr>
          <p:cNvPr id="5" name="2 Marcador de contenido"/>
          <p:cNvSpPr>
            <a:spLocks/>
          </p:cNvSpPr>
          <p:nvPr/>
        </p:nvSpPr>
        <p:spPr bwMode="auto">
          <a:xfrm>
            <a:off x="857224" y="1214422"/>
            <a:ext cx="7358114" cy="1143008"/>
          </a:xfrm>
          <a:prstGeom prst="rect">
            <a:avLst/>
          </a:prstGeom>
          <a:solidFill>
            <a:srgbClr val="CCFFFF"/>
          </a:solidFill>
          <a:ln w="9525">
            <a:noFill/>
            <a:miter lim="800000"/>
            <a:headEnd/>
            <a:tailEnd/>
          </a:ln>
        </p:spPr>
        <p:txBody>
          <a:bodyPr/>
          <a:lstStyle/>
          <a:p>
            <a:pPr algn="ctr">
              <a:defRPr/>
            </a:pPr>
            <a:r>
              <a:rPr lang="es-ES" sz="3200" dirty="0" smtClean="0"/>
              <a:t>“</a:t>
            </a:r>
            <a:r>
              <a:rPr lang="es-ES" sz="2400" i="1" dirty="0"/>
              <a:t>El éxito en los proyectos radica en dos simples principios: </a:t>
            </a:r>
            <a:endParaRPr lang="es-ES" sz="2400" i="1" dirty="0" smtClean="0"/>
          </a:p>
          <a:p>
            <a:pPr>
              <a:defRPr/>
            </a:pPr>
            <a:endParaRPr lang="es-ES" sz="3200" i="1" dirty="0" smtClean="0"/>
          </a:p>
          <a:p>
            <a:pPr marL="627063" indent="273050">
              <a:defRPr/>
            </a:pPr>
            <a:endParaRPr lang="en-US" sz="3200"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4598</TotalTime>
  <Words>4670</Words>
  <Application>Microsoft Office PowerPoint</Application>
  <PresentationFormat>Presentación en pantalla (4:3)</PresentationFormat>
  <Paragraphs>1010</Paragraphs>
  <Slides>92</Slides>
  <Notes>33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92</vt:i4>
      </vt:variant>
    </vt:vector>
  </HeadingPairs>
  <TitlesOfParts>
    <vt:vector size="94" baseType="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 Digital (Oct/09)</dc:title>
  <dc:subject>Implementacion Software BANNER</dc:subject>
  <dc:creator>Ing. Galo Alvarez M.</dc:creator>
  <cp:lastModifiedBy>ESPE</cp:lastModifiedBy>
  <cp:revision>597</cp:revision>
  <dcterms:created xsi:type="dcterms:W3CDTF">2008-02-13T16:07:44Z</dcterms:created>
  <dcterms:modified xsi:type="dcterms:W3CDTF">2013-06-17T03:25:39Z</dcterms:modified>
</cp:coreProperties>
</file>