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57" r:id="rId7"/>
    <p:sldId id="265" r:id="rId8"/>
    <p:sldId id="266" r:id="rId9"/>
    <p:sldId id="267" r:id="rId10"/>
    <p:sldId id="268" r:id="rId11"/>
    <p:sldId id="272" r:id="rId12"/>
    <p:sldId id="259" r:id="rId13"/>
    <p:sldId id="291" r:id="rId14"/>
    <p:sldId id="295" r:id="rId15"/>
    <p:sldId id="292" r:id="rId16"/>
    <p:sldId id="273" r:id="rId17"/>
    <p:sldId id="274" r:id="rId18"/>
    <p:sldId id="275" r:id="rId19"/>
    <p:sldId id="293" r:id="rId20"/>
    <p:sldId id="286" r:id="rId21"/>
    <p:sldId id="296" r:id="rId22"/>
    <p:sldId id="298" r:id="rId23"/>
    <p:sldId id="285" r:id="rId24"/>
    <p:sldId id="276" r:id="rId25"/>
    <p:sldId id="289" r:id="rId26"/>
    <p:sldId id="290" r:id="rId27"/>
    <p:sldId id="287" r:id="rId28"/>
    <p:sldId id="269" r:id="rId29"/>
    <p:sldId id="280" r:id="rId30"/>
    <p:sldId id="279" r:id="rId31"/>
    <p:sldId id="281" r:id="rId32"/>
    <p:sldId id="282" r:id="rId33"/>
    <p:sldId id="283" r:id="rId34"/>
  </p:sldIdLst>
  <p:sldSz cx="9144000" cy="6858000" type="screen4x3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33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Hoja1!$A$9:$A$11</c:f>
              <c:strCache>
                <c:ptCount val="3"/>
                <c:pt idx="0">
                  <c:v>Mercado de prescripción</c:v>
                </c:pt>
                <c:pt idx="1">
                  <c:v>Mercado de consumo</c:v>
                </c:pt>
                <c:pt idx="2">
                  <c:v>Mercado de leches</c:v>
                </c:pt>
              </c:strCache>
            </c:strRef>
          </c:cat>
          <c:val>
            <c:numRef>
              <c:f>Hoja1!$B$9:$B$11</c:f>
              <c:numCache>
                <c:formatCode>#,##0</c:formatCode>
                <c:ptCount val="3"/>
                <c:pt idx="0">
                  <c:v>806909.8</c:v>
                </c:pt>
                <c:pt idx="1">
                  <c:v>155413</c:v>
                </c:pt>
                <c:pt idx="2">
                  <c:v>73528.2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Hoja1!$A$9:$A$11</c:f>
              <c:strCache>
                <c:ptCount val="3"/>
                <c:pt idx="0">
                  <c:v>Mercado de prescripción</c:v>
                </c:pt>
                <c:pt idx="1">
                  <c:v>Mercado de consumo</c:v>
                </c:pt>
                <c:pt idx="2">
                  <c:v>Mercado de leches</c:v>
                </c:pt>
              </c:strCache>
            </c:strRef>
          </c:cat>
          <c:val>
            <c:numRef>
              <c:f>Hoja1!$C$9:$C$11</c:f>
              <c:numCache>
                <c:formatCode>0%</c:formatCode>
                <c:ptCount val="3"/>
                <c:pt idx="0" formatCode="0.00%">
                  <c:v>0.77900000000000003</c:v>
                </c:pt>
                <c:pt idx="1">
                  <c:v>0.15</c:v>
                </c:pt>
                <c:pt idx="2" formatCode="0.00%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A5044-989D-4DE3-8B06-DB859253A541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</dgm:pt>
    <dgm:pt modelId="{31188C63-6858-46F4-90DE-63970FC4D786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marR="1440" algn="ctr" rtl="0"/>
          <a:r>
            <a:rPr lang="es-MX" sz="1800" b="1" i="0" u="none" strike="noStrike" baseline="0" dirty="0" smtClean="0">
              <a:latin typeface="Times New Roman"/>
            </a:rPr>
            <a:t>Comportamiento de Consumo de Medicamentos</a:t>
          </a:r>
        </a:p>
      </dgm:t>
    </dgm:pt>
    <dgm:pt modelId="{0ACDE032-42DC-422F-97DD-C7A8098A5D33}" type="parTrans" cxnId="{F88AFDC3-90FF-4923-80E2-CD06FB07AF41}">
      <dgm:prSet/>
      <dgm:spPr/>
      <dgm:t>
        <a:bodyPr/>
        <a:lstStyle/>
        <a:p>
          <a:endParaRPr lang="es-EC"/>
        </a:p>
      </dgm:t>
    </dgm:pt>
    <dgm:pt modelId="{B2E12A11-DAC7-41BD-82AB-CE99F61E7B5F}" type="sibTrans" cxnId="{F88AFDC3-90FF-4923-80E2-CD06FB07AF41}">
      <dgm:prSet/>
      <dgm:spPr/>
      <dgm:t>
        <a:bodyPr/>
        <a:lstStyle/>
        <a:p>
          <a:endParaRPr lang="es-EC"/>
        </a:p>
      </dgm:t>
    </dgm:pt>
    <dgm:pt modelId="{ECA3D91D-3A5C-4058-B34A-243C24C0D8D9}">
      <dgm:prSet custT="1"/>
      <dgm:spPr/>
      <dgm:t>
        <a:bodyPr/>
        <a:lstStyle/>
        <a:p>
          <a:pPr marR="0" algn="ctr" rtl="0"/>
          <a:endParaRPr lang="es-EC" sz="1000" b="0" i="0" u="none" strike="noStrike" baseline="0" dirty="0" smtClean="0">
            <a:latin typeface="Times New Roman"/>
          </a:endParaRPr>
        </a:p>
        <a:p>
          <a:pPr marR="0" algn="ctr" rtl="0"/>
          <a:r>
            <a:rPr lang="es-EC" sz="2800" b="1" i="0" u="none" strike="noStrike" baseline="0" dirty="0" smtClean="0">
              <a:latin typeface="Times New Roman"/>
            </a:rPr>
            <a:t>Síntomas</a:t>
          </a:r>
        </a:p>
      </dgm:t>
    </dgm:pt>
    <dgm:pt modelId="{B26C1B50-0A8C-4964-A5E2-0499A3C6840F}" type="parTrans" cxnId="{B11F2319-C792-46AD-B3DF-28B37AE33D64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C"/>
        </a:p>
      </dgm:t>
    </dgm:pt>
    <dgm:pt modelId="{E5F64E45-84D1-4724-A353-D2F8D9BD2D3C}" type="sibTrans" cxnId="{B11F2319-C792-46AD-B3DF-28B37AE33D64}">
      <dgm:prSet/>
      <dgm:spPr/>
      <dgm:t>
        <a:bodyPr/>
        <a:lstStyle/>
        <a:p>
          <a:endParaRPr lang="es-EC"/>
        </a:p>
      </dgm:t>
    </dgm:pt>
    <dgm:pt modelId="{E5C3DFC3-E303-4B32-9A01-27727D305D98}">
      <dgm:prSet custT="1"/>
      <dgm:spPr/>
      <dgm:t>
        <a:bodyPr/>
        <a:lstStyle/>
        <a:p>
          <a:pPr marR="0" algn="ctr" rtl="0"/>
          <a:r>
            <a:rPr lang="es-EC" sz="1800" b="1" i="0" u="none" strike="noStrike" baseline="0" dirty="0" smtClean="0">
              <a:latin typeface="Times New Roman"/>
            </a:rPr>
            <a:t>Consecuencias</a:t>
          </a:r>
        </a:p>
      </dgm:t>
    </dgm:pt>
    <dgm:pt modelId="{33C2F7BC-3503-4A5B-BDE0-53EC46634F67}" type="parTrans" cxnId="{92CE5E99-1BDA-4BAB-87A4-92FCEBBC7B27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C"/>
        </a:p>
      </dgm:t>
    </dgm:pt>
    <dgm:pt modelId="{C10FF6F9-7D0A-45BE-89C1-CBAC4013F80C}" type="sibTrans" cxnId="{92CE5E99-1BDA-4BAB-87A4-92FCEBBC7B27}">
      <dgm:prSet/>
      <dgm:spPr/>
      <dgm:t>
        <a:bodyPr/>
        <a:lstStyle/>
        <a:p>
          <a:endParaRPr lang="es-EC"/>
        </a:p>
      </dgm:t>
    </dgm:pt>
    <dgm:pt modelId="{79EFB82B-DE8C-4C77-BB7C-6E4F7CE6C73E}">
      <dgm:prSet custT="1"/>
      <dgm:spPr/>
      <dgm:t>
        <a:bodyPr/>
        <a:lstStyle/>
        <a:p>
          <a:pPr marR="0" algn="ctr" rtl="0"/>
          <a:r>
            <a:rPr lang="es-MX" sz="2800" b="1" i="0" u="none" strike="noStrike" baseline="0" dirty="0" smtClean="0">
              <a:latin typeface="Times New Roman"/>
            </a:rPr>
            <a:t>Causas</a:t>
          </a:r>
        </a:p>
      </dgm:t>
    </dgm:pt>
    <dgm:pt modelId="{EE4E6D85-1D90-40E8-8DB4-419418E489D6}" type="parTrans" cxnId="{C39E1986-8417-406A-B5A1-A9FE15CFA63A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C"/>
        </a:p>
      </dgm:t>
    </dgm:pt>
    <dgm:pt modelId="{2571C3DE-C86C-4F18-BB90-B167DEB04B1F}" type="sibTrans" cxnId="{C39E1986-8417-406A-B5A1-A9FE15CFA63A}">
      <dgm:prSet/>
      <dgm:spPr/>
      <dgm:t>
        <a:bodyPr/>
        <a:lstStyle/>
        <a:p>
          <a:endParaRPr lang="es-EC"/>
        </a:p>
      </dgm:t>
    </dgm:pt>
    <dgm:pt modelId="{E77C42EB-F870-4D65-B25C-A8EC15E4A9C6}" type="pres">
      <dgm:prSet presAssocID="{700A5044-989D-4DE3-8B06-DB859253A54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7F2792-578E-410A-A731-A72F2AFBEC70}" type="pres">
      <dgm:prSet presAssocID="{31188C63-6858-46F4-90DE-63970FC4D786}" presName="centerShape" presStyleLbl="node0" presStyleIdx="0" presStyleCnt="1" custScaleX="210033" custScaleY="89329" custLinFactNeighborX="3261" custLinFactNeighborY="-5078"/>
      <dgm:spPr/>
      <dgm:t>
        <a:bodyPr/>
        <a:lstStyle/>
        <a:p>
          <a:endParaRPr lang="es-EC"/>
        </a:p>
      </dgm:t>
    </dgm:pt>
    <dgm:pt modelId="{E905FB99-2D79-4FF5-8024-B6B33FC0CE20}" type="pres">
      <dgm:prSet presAssocID="{B26C1B50-0A8C-4964-A5E2-0499A3C6840F}" presName="Name9" presStyleLbl="parChTrans1D2" presStyleIdx="0" presStyleCnt="3"/>
      <dgm:spPr/>
      <dgm:t>
        <a:bodyPr/>
        <a:lstStyle/>
        <a:p>
          <a:endParaRPr lang="es-EC"/>
        </a:p>
      </dgm:t>
    </dgm:pt>
    <dgm:pt modelId="{7DA63D01-7CDF-40D4-92C1-0619209160DF}" type="pres">
      <dgm:prSet presAssocID="{B26C1B50-0A8C-4964-A5E2-0499A3C6840F}" presName="connTx" presStyleLbl="parChTrans1D2" presStyleIdx="0" presStyleCnt="3"/>
      <dgm:spPr/>
      <dgm:t>
        <a:bodyPr/>
        <a:lstStyle/>
        <a:p>
          <a:endParaRPr lang="es-EC"/>
        </a:p>
      </dgm:t>
    </dgm:pt>
    <dgm:pt modelId="{A4A0F345-0EC7-4FF4-9E51-1280DB326DEE}" type="pres">
      <dgm:prSet presAssocID="{ECA3D91D-3A5C-4058-B34A-243C24C0D8D9}" presName="node" presStyleLbl="node1" presStyleIdx="0" presStyleCnt="3" custScaleX="202162" custRadScaleRad="95051" custRadScaleInc="-1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988CC-B9D4-4740-B9D4-5D4FCBCCB2EF}" type="pres">
      <dgm:prSet presAssocID="{33C2F7BC-3503-4A5B-BDE0-53EC46634F67}" presName="Name9" presStyleLbl="parChTrans1D2" presStyleIdx="1" presStyleCnt="3"/>
      <dgm:spPr/>
      <dgm:t>
        <a:bodyPr/>
        <a:lstStyle/>
        <a:p>
          <a:endParaRPr lang="es-EC"/>
        </a:p>
      </dgm:t>
    </dgm:pt>
    <dgm:pt modelId="{72DE7F64-D164-4DAD-AA36-EB2505FC9601}" type="pres">
      <dgm:prSet presAssocID="{33C2F7BC-3503-4A5B-BDE0-53EC46634F67}" presName="connTx" presStyleLbl="parChTrans1D2" presStyleIdx="1" presStyleCnt="3"/>
      <dgm:spPr/>
      <dgm:t>
        <a:bodyPr/>
        <a:lstStyle/>
        <a:p>
          <a:endParaRPr lang="es-EC"/>
        </a:p>
      </dgm:t>
    </dgm:pt>
    <dgm:pt modelId="{4587D44B-0623-4C61-A0F9-5D09E70E2E5E}" type="pres">
      <dgm:prSet presAssocID="{E5C3DFC3-E303-4B32-9A01-27727D305D98}" presName="node" presStyleLbl="node1" presStyleIdx="1" presStyleCnt="3" custScaleX="183418" custRadScaleRad="125610" custRadScaleInc="-82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946FDF-B983-485B-B603-BDE79E2C5DDB}" type="pres">
      <dgm:prSet presAssocID="{EE4E6D85-1D90-40E8-8DB4-419418E489D6}" presName="Name9" presStyleLbl="parChTrans1D2" presStyleIdx="2" presStyleCnt="3"/>
      <dgm:spPr/>
      <dgm:t>
        <a:bodyPr/>
        <a:lstStyle/>
        <a:p>
          <a:endParaRPr lang="es-EC"/>
        </a:p>
      </dgm:t>
    </dgm:pt>
    <dgm:pt modelId="{11478228-090A-44F5-923B-A575CD48FE77}" type="pres">
      <dgm:prSet presAssocID="{EE4E6D85-1D90-40E8-8DB4-419418E489D6}" presName="connTx" presStyleLbl="parChTrans1D2" presStyleIdx="2" presStyleCnt="3"/>
      <dgm:spPr/>
      <dgm:t>
        <a:bodyPr/>
        <a:lstStyle/>
        <a:p>
          <a:endParaRPr lang="es-EC"/>
        </a:p>
      </dgm:t>
    </dgm:pt>
    <dgm:pt modelId="{F0040504-FAAF-44DF-AC88-4AB7BF064E51}" type="pres">
      <dgm:prSet presAssocID="{79EFB82B-DE8C-4C77-BB7C-6E4F7CE6C73E}" presName="node" presStyleLbl="node1" presStyleIdx="2" presStyleCnt="3" custScaleX="178041" custRadScaleRad="120545" custRadScaleInc="64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5EC5A6-0DC1-48B6-BEEF-02E52B237DEF}" type="presOf" srcId="{EE4E6D85-1D90-40E8-8DB4-419418E489D6}" destId="{90946FDF-B983-485B-B603-BDE79E2C5DDB}" srcOrd="0" destOrd="0" presId="urn:microsoft.com/office/officeart/2005/8/layout/radial1"/>
    <dgm:cxn modelId="{13E67217-1CC5-490E-B161-D9EC4647091A}" type="presOf" srcId="{33C2F7BC-3503-4A5B-BDE0-53EC46634F67}" destId="{7F8988CC-B9D4-4740-B9D4-5D4FCBCCB2EF}" srcOrd="0" destOrd="0" presId="urn:microsoft.com/office/officeart/2005/8/layout/radial1"/>
    <dgm:cxn modelId="{92CE5E99-1BDA-4BAB-87A4-92FCEBBC7B27}" srcId="{31188C63-6858-46F4-90DE-63970FC4D786}" destId="{E5C3DFC3-E303-4B32-9A01-27727D305D98}" srcOrd="1" destOrd="0" parTransId="{33C2F7BC-3503-4A5B-BDE0-53EC46634F67}" sibTransId="{C10FF6F9-7D0A-45BE-89C1-CBAC4013F80C}"/>
    <dgm:cxn modelId="{D488C305-3A4B-4A09-AEAA-A018DBFDFD36}" type="presOf" srcId="{79EFB82B-DE8C-4C77-BB7C-6E4F7CE6C73E}" destId="{F0040504-FAAF-44DF-AC88-4AB7BF064E51}" srcOrd="0" destOrd="0" presId="urn:microsoft.com/office/officeart/2005/8/layout/radial1"/>
    <dgm:cxn modelId="{A5F4AB8B-E43C-4B66-8148-2CC65DD96479}" type="presOf" srcId="{31188C63-6858-46F4-90DE-63970FC4D786}" destId="{637F2792-578E-410A-A731-A72F2AFBEC70}" srcOrd="0" destOrd="0" presId="urn:microsoft.com/office/officeart/2005/8/layout/radial1"/>
    <dgm:cxn modelId="{C39E1986-8417-406A-B5A1-A9FE15CFA63A}" srcId="{31188C63-6858-46F4-90DE-63970FC4D786}" destId="{79EFB82B-DE8C-4C77-BB7C-6E4F7CE6C73E}" srcOrd="2" destOrd="0" parTransId="{EE4E6D85-1D90-40E8-8DB4-419418E489D6}" sibTransId="{2571C3DE-C86C-4F18-BB90-B167DEB04B1F}"/>
    <dgm:cxn modelId="{F88AFDC3-90FF-4923-80E2-CD06FB07AF41}" srcId="{700A5044-989D-4DE3-8B06-DB859253A541}" destId="{31188C63-6858-46F4-90DE-63970FC4D786}" srcOrd="0" destOrd="0" parTransId="{0ACDE032-42DC-422F-97DD-C7A8098A5D33}" sibTransId="{B2E12A11-DAC7-41BD-82AB-CE99F61E7B5F}"/>
    <dgm:cxn modelId="{06356512-2580-4404-9F63-B2B379AE057D}" type="presOf" srcId="{B26C1B50-0A8C-4964-A5E2-0499A3C6840F}" destId="{7DA63D01-7CDF-40D4-92C1-0619209160DF}" srcOrd="1" destOrd="0" presId="urn:microsoft.com/office/officeart/2005/8/layout/radial1"/>
    <dgm:cxn modelId="{1E4B39A4-1501-4577-804E-D9352ED822BE}" type="presOf" srcId="{B26C1B50-0A8C-4964-A5E2-0499A3C6840F}" destId="{E905FB99-2D79-4FF5-8024-B6B33FC0CE20}" srcOrd="0" destOrd="0" presId="urn:microsoft.com/office/officeart/2005/8/layout/radial1"/>
    <dgm:cxn modelId="{A09F1FAC-503A-4EC2-832C-22FB679187C3}" type="presOf" srcId="{E5C3DFC3-E303-4B32-9A01-27727D305D98}" destId="{4587D44B-0623-4C61-A0F9-5D09E70E2E5E}" srcOrd="0" destOrd="0" presId="urn:microsoft.com/office/officeart/2005/8/layout/radial1"/>
    <dgm:cxn modelId="{918610D1-2BC9-4804-946D-96967F833848}" type="presOf" srcId="{700A5044-989D-4DE3-8B06-DB859253A541}" destId="{E77C42EB-F870-4D65-B25C-A8EC15E4A9C6}" srcOrd="0" destOrd="0" presId="urn:microsoft.com/office/officeart/2005/8/layout/radial1"/>
    <dgm:cxn modelId="{8E9334A8-D458-46CB-B17D-A2B2CA665040}" type="presOf" srcId="{EE4E6D85-1D90-40E8-8DB4-419418E489D6}" destId="{11478228-090A-44F5-923B-A575CD48FE77}" srcOrd="1" destOrd="0" presId="urn:microsoft.com/office/officeart/2005/8/layout/radial1"/>
    <dgm:cxn modelId="{F46E9B05-505B-49AF-800A-EF1006321E6A}" type="presOf" srcId="{33C2F7BC-3503-4A5B-BDE0-53EC46634F67}" destId="{72DE7F64-D164-4DAD-AA36-EB2505FC9601}" srcOrd="1" destOrd="0" presId="urn:microsoft.com/office/officeart/2005/8/layout/radial1"/>
    <dgm:cxn modelId="{7EE82DA1-2F57-4CE0-8DF8-9D283F8E1EF8}" type="presOf" srcId="{ECA3D91D-3A5C-4058-B34A-243C24C0D8D9}" destId="{A4A0F345-0EC7-4FF4-9E51-1280DB326DEE}" srcOrd="0" destOrd="0" presId="urn:microsoft.com/office/officeart/2005/8/layout/radial1"/>
    <dgm:cxn modelId="{B11F2319-C792-46AD-B3DF-28B37AE33D64}" srcId="{31188C63-6858-46F4-90DE-63970FC4D786}" destId="{ECA3D91D-3A5C-4058-B34A-243C24C0D8D9}" srcOrd="0" destOrd="0" parTransId="{B26C1B50-0A8C-4964-A5E2-0499A3C6840F}" sibTransId="{E5F64E45-84D1-4724-A353-D2F8D9BD2D3C}"/>
    <dgm:cxn modelId="{80954EAA-83A5-4EF4-A001-6878EB78A82E}" type="presParOf" srcId="{E77C42EB-F870-4D65-B25C-A8EC15E4A9C6}" destId="{637F2792-578E-410A-A731-A72F2AFBEC70}" srcOrd="0" destOrd="0" presId="urn:microsoft.com/office/officeart/2005/8/layout/radial1"/>
    <dgm:cxn modelId="{D8F4C193-C500-4894-9AD9-8A4D2CF49826}" type="presParOf" srcId="{E77C42EB-F870-4D65-B25C-A8EC15E4A9C6}" destId="{E905FB99-2D79-4FF5-8024-B6B33FC0CE20}" srcOrd="1" destOrd="0" presId="urn:microsoft.com/office/officeart/2005/8/layout/radial1"/>
    <dgm:cxn modelId="{FBCBF208-3A10-48C7-A181-AF20AF47255C}" type="presParOf" srcId="{E905FB99-2D79-4FF5-8024-B6B33FC0CE20}" destId="{7DA63D01-7CDF-40D4-92C1-0619209160DF}" srcOrd="0" destOrd="0" presId="urn:microsoft.com/office/officeart/2005/8/layout/radial1"/>
    <dgm:cxn modelId="{BF7A47C1-EE0B-4CFB-B920-B0413C3CBE1B}" type="presParOf" srcId="{E77C42EB-F870-4D65-B25C-A8EC15E4A9C6}" destId="{A4A0F345-0EC7-4FF4-9E51-1280DB326DEE}" srcOrd="2" destOrd="0" presId="urn:microsoft.com/office/officeart/2005/8/layout/radial1"/>
    <dgm:cxn modelId="{0EB89CDF-E15B-45B8-8984-7655E0556EA0}" type="presParOf" srcId="{E77C42EB-F870-4D65-B25C-A8EC15E4A9C6}" destId="{7F8988CC-B9D4-4740-B9D4-5D4FCBCCB2EF}" srcOrd="3" destOrd="0" presId="urn:microsoft.com/office/officeart/2005/8/layout/radial1"/>
    <dgm:cxn modelId="{F2E18947-1C14-49D6-92E5-66788182740A}" type="presParOf" srcId="{7F8988CC-B9D4-4740-B9D4-5D4FCBCCB2EF}" destId="{72DE7F64-D164-4DAD-AA36-EB2505FC9601}" srcOrd="0" destOrd="0" presId="urn:microsoft.com/office/officeart/2005/8/layout/radial1"/>
    <dgm:cxn modelId="{CBB6996B-7C26-4C5D-9530-31D3B0B2C543}" type="presParOf" srcId="{E77C42EB-F870-4D65-B25C-A8EC15E4A9C6}" destId="{4587D44B-0623-4C61-A0F9-5D09E70E2E5E}" srcOrd="4" destOrd="0" presId="urn:microsoft.com/office/officeart/2005/8/layout/radial1"/>
    <dgm:cxn modelId="{2A9B74D6-EBCE-4D99-B1D9-62170000E39D}" type="presParOf" srcId="{E77C42EB-F870-4D65-B25C-A8EC15E4A9C6}" destId="{90946FDF-B983-485B-B603-BDE79E2C5DDB}" srcOrd="5" destOrd="0" presId="urn:microsoft.com/office/officeart/2005/8/layout/radial1"/>
    <dgm:cxn modelId="{1AC539D9-17FA-4853-A778-E3D0BF638112}" type="presParOf" srcId="{90946FDF-B983-485B-B603-BDE79E2C5DDB}" destId="{11478228-090A-44F5-923B-A575CD48FE77}" srcOrd="0" destOrd="0" presId="urn:microsoft.com/office/officeart/2005/8/layout/radial1"/>
    <dgm:cxn modelId="{5105100E-457A-4447-A0FA-8E4E1FC80770}" type="presParOf" srcId="{E77C42EB-F870-4D65-B25C-A8EC15E4A9C6}" destId="{F0040504-FAAF-44DF-AC88-4AB7BF064E5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2792-578E-410A-A731-A72F2AFBEC70}">
      <dsp:nvSpPr>
        <dsp:cNvPr id="0" name=""/>
        <dsp:cNvSpPr/>
      </dsp:nvSpPr>
      <dsp:spPr>
        <a:xfrm>
          <a:off x="1584188" y="1454275"/>
          <a:ext cx="2472456" cy="1051558"/>
        </a:xfrm>
        <a:prstGeom prst="ellipse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144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0" u="none" strike="noStrike" kern="1200" baseline="0" dirty="0" smtClean="0">
              <a:latin typeface="Times New Roman"/>
            </a:rPr>
            <a:t>Comportamiento de Consumo de Medicamentos</a:t>
          </a:r>
        </a:p>
      </dsp:txBody>
      <dsp:txXfrm>
        <a:off x="1946271" y="1608272"/>
        <a:ext cx="1748290" cy="743564"/>
      </dsp:txXfrm>
    </dsp:sp>
    <dsp:sp modelId="{E905FB99-2D79-4FF5-8024-B6B33FC0CE20}">
      <dsp:nvSpPr>
        <dsp:cNvPr id="0" name=""/>
        <dsp:cNvSpPr/>
      </dsp:nvSpPr>
      <dsp:spPr>
        <a:xfrm rot="15878795">
          <a:off x="2668315" y="1341651"/>
          <a:ext cx="188182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188182" y="1935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757702" y="1356306"/>
        <a:ext cx="9409" cy="9409"/>
      </dsp:txXfrm>
    </dsp:sp>
    <dsp:sp modelId="{A4A0F345-0EC7-4FF4-9E51-1280DB326DEE}">
      <dsp:nvSpPr>
        <dsp:cNvPr id="0" name=""/>
        <dsp:cNvSpPr/>
      </dsp:nvSpPr>
      <dsp:spPr>
        <a:xfrm>
          <a:off x="1508632" y="90786"/>
          <a:ext cx="2379800" cy="11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i="0" u="none" strike="noStrike" kern="1200" baseline="0" dirty="0" smtClean="0">
            <a:latin typeface="Times New Roman"/>
          </a:endParaRP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0" u="none" strike="noStrike" kern="1200" baseline="0" dirty="0" smtClean="0">
              <a:latin typeface="Times New Roman"/>
            </a:rPr>
            <a:t>Síntomas</a:t>
          </a:r>
        </a:p>
      </dsp:txBody>
      <dsp:txXfrm>
        <a:off x="1857146" y="263179"/>
        <a:ext cx="1682772" cy="832389"/>
      </dsp:txXfrm>
    </dsp:sp>
    <dsp:sp modelId="{7F8988CC-B9D4-4740-B9D4-5D4FCBCCB2EF}">
      <dsp:nvSpPr>
        <dsp:cNvPr id="0" name=""/>
        <dsp:cNvSpPr/>
      </dsp:nvSpPr>
      <dsp:spPr>
        <a:xfrm rot="1846533">
          <a:off x="3528614" y="2425840"/>
          <a:ext cx="145696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145696" y="1935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97820" y="2441557"/>
        <a:ext cx="7284" cy="7284"/>
      </dsp:txXfrm>
    </dsp:sp>
    <dsp:sp modelId="{4587D44B-0623-4C61-A0F9-5D09E70E2E5E}">
      <dsp:nvSpPr>
        <dsp:cNvPr id="0" name=""/>
        <dsp:cNvSpPr/>
      </dsp:nvSpPr>
      <dsp:spPr>
        <a:xfrm>
          <a:off x="3313456" y="2328024"/>
          <a:ext cx="2159151" cy="11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u="none" strike="noStrike" kern="1200" baseline="0" dirty="0" smtClean="0">
              <a:latin typeface="Times New Roman"/>
            </a:rPr>
            <a:t>Consecuencias</a:t>
          </a:r>
        </a:p>
      </dsp:txBody>
      <dsp:txXfrm>
        <a:off x="3629656" y="2500417"/>
        <a:ext cx="1526751" cy="832389"/>
      </dsp:txXfrm>
    </dsp:sp>
    <dsp:sp modelId="{90946FDF-B983-485B-B603-BDE79E2C5DDB}">
      <dsp:nvSpPr>
        <dsp:cNvPr id="0" name=""/>
        <dsp:cNvSpPr/>
      </dsp:nvSpPr>
      <dsp:spPr>
        <a:xfrm rot="9117144">
          <a:off x="1807766" y="2431894"/>
          <a:ext cx="256451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256451" y="1935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1929580" y="2444842"/>
        <a:ext cx="12822" cy="12822"/>
      </dsp:txXfrm>
    </dsp:sp>
    <dsp:sp modelId="{F0040504-FAAF-44DF-AC88-4AB7BF064E51}">
      <dsp:nvSpPr>
        <dsp:cNvPr id="0" name=""/>
        <dsp:cNvSpPr/>
      </dsp:nvSpPr>
      <dsp:spPr>
        <a:xfrm>
          <a:off x="14605" y="2328024"/>
          <a:ext cx="2095854" cy="11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R="0"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i="0" u="none" strike="noStrike" kern="1200" baseline="0" dirty="0" smtClean="0">
              <a:latin typeface="Times New Roman"/>
            </a:rPr>
            <a:t>Causas</a:t>
          </a:r>
        </a:p>
      </dsp:txBody>
      <dsp:txXfrm>
        <a:off x="321536" y="2500417"/>
        <a:ext cx="1481992" cy="832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221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77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83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74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81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99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679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712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8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422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208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6B14-EC41-4DB5-BAC6-A6B892C93EA2}" type="datetimeFigureOut">
              <a:rPr lang="es-EC" smtClean="0"/>
              <a:t>21/04/2013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2CCA4-4B92-422E-B1FB-96E3A29126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65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imgres?q=automedicacion&amp;hl=es-419&amp;biw=1024&amp;bih=540&amp;tbm=isch&amp;tbnid=evZ-jWDDZgEDuM:&amp;imgrefurl=http://www.elcomercio.com/sociedad/automedicacion-puede-resultar-cara_0_582541831.html&amp;docid=wgW_jHRUgq-KcM&amp;imgurl=http://www.elcomercio.com/sociedad/automedicacion-puede-resultar-cara_ECMIMA20111031_0049_4.jpg&amp;w=620&amp;h=440&amp;ei=hQhZUe7XBJLH4APx54HgCw&amp;zoom=1&amp;iact=hc&amp;vpx=2&amp;vpy=183&amp;dur=5219&amp;hovh=189&amp;hovw=267&amp;tx=203&amp;ty=110&amp;page=2&amp;tbnh=144&amp;tbnw=254&amp;start=15&amp;ndsp=20&amp;ved=1t:429,r:15,s:0,i: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imgres?q=medicamentos&amp;hl=es-419&amp;biw=1024&amp;bih=540&amp;tbm=isch&amp;tbnid=ETLQWslkzkLHTM:&amp;imgrefurl=http://blog.codeconutrilife.com/noticias-de-salud/aumentan-sobredosis-medicamentos-accidentales-en-ninos/&amp;docid=A2ebQasnuoqIiM&amp;imgurl=http://blog.codeconutrilife.com/wp-content/uploads/2011/12/medicamentos.jpg&amp;w=610&amp;h=401&amp;ei=MQdZUY3pCIHB4APe_YCYBQ&amp;zoom=1&amp;iact=hc&amp;vpx=374&amp;vpy=137&amp;dur=94&amp;hovh=182&amp;hovw=277&amp;tx=185&amp;ty=90&amp;page=4&amp;tbnh=132&amp;tbnw=193&amp;start=55&amp;ndsp=20&amp;ved=1t:429,r:57,s:0,i:32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ec/imgres?q=concientizacion+uso+de+medicamentos&amp;start=256&amp;um=1&amp;hl=es-419&amp;sa=N&amp;rlz=1W1ADSA_esEC506&amp;biw=1024&amp;bih=540&amp;tbm=isch&amp;tbnid=EQdjSQBd18Wk1M:&amp;imgrefurl=http://miradaprofesional.com/ampliarpagina.php?db=mp_2012&amp;id=3383&amp;npag=10&amp;noticias=n2&amp;comentarios=c2&amp;docid=h9Jq1x8vOULKaM&amp;imgurl=http://www.logueos.com.ar/fotos/1352994613-noteconfundas.jpg&amp;w=390&amp;h=248&amp;ei=Cs1bUfyaCYS69QTmlYDQAQ&amp;zoom=1&amp;iact=hc&amp;vpx=305&amp;vpy=154&amp;dur=219&amp;hovh=179&amp;hovw=282&amp;tx=84&amp;ty=77&amp;page=15&amp;tbnh=139&amp;tbnw=201&amp;ndsp=20&amp;ved=1t:429,r:73,s:200,i:2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hyperlink" Target="http://www.google.com.ec/imgres?q=finanzas&amp;um=1&amp;hl=es-419&amp;sa=N&amp;rlz=1W1ADSA_esEC506&amp;biw=1024&amp;bih=540&amp;tbm=isch&amp;tbnid=Y60yCN5TlDoazM:&amp;imgrefurl=http://guayas.quebarato.com.ec/guayaquil/mejora-tus-finanzas-invierte-en-forex__132C15.html&amp;docid=5sBhVMgweq80CM&amp;imgurl=http://images.quebarato.com.ec/T440x/mejora+tus+finanzas+invierte+en+forex+guayaquil+guayas+ecuador__132C15_1.jpg&amp;w=440&amp;h=408&amp;ei=krhbUbLIOa_l4AP99YH4Dg&amp;zoom=1&amp;iact=hc&amp;vpx=392&amp;vpy=120&amp;dur=11844&amp;hovh=216&amp;hovw=233&amp;tx=90&amp;ty=71&amp;page=4&amp;tbnh=147&amp;tbnw=164&amp;start=57&amp;ndsp=20&amp;ved=1t:429,r:74,s:0,i:37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ec/imgres?q=f%C3%A1rmacos&amp;um=1&amp;hl=es-419&amp;rlz=1W1ADSA_esEC506&amp;biw=1024&amp;bih=540&amp;tbm=isch&amp;tbnid=47DvVihf6OLNWM:&amp;imgrefurl=http://www.gordos.com/noticias/detalle.aspx?dieta=2248&amp;titulo=con-farmacos-y-cirugias-para-bajar-de-peso-combaten-alza-de-obesidad-en-adolescentes&amp;lang=es&amp;docid=aYew86Y4w_q9tM&amp;imgurl=http://www.gordos.com/imagenes/elementos/2006b/farmacos.jpg&amp;w=250&amp;h=206&amp;ei=EHNaUaOjN7be4AOju4GQCg&amp;zoom=1&amp;iact=hc&amp;page=2&amp;tbnh=135&amp;tbnw=163&amp;start=16&amp;ndsp=20&amp;ved=1t:429,r:17,s:0,i:127&amp;tx=81&amp;ty=92&amp;vpx=179&amp;vpy=240&amp;dur=500&amp;hovh=164&amp;hovw=2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imgres?q=medicamentos&amp;hl=es-419&amp;biw=1024&amp;bih=540&amp;tbm=isch&amp;tbnid=jM8cOVoxVrydeM:&amp;imgrefurl=http://pedsocial.wordpress.com/2011/08/28/la-aceptacion-social-de-los-medicamentos-genericos/&amp;docid=tWUQjlKXE2rlFM&amp;imgurl=http://pedsocial.files.wordpress.com/2011/08/medicamentos.jpg&amp;w=365&amp;h=360&amp;ei=MQdZUY3pCIHB4APe_YCYBQ&amp;zoom=1&amp;iact=hc&amp;vpx=565&amp;vpy=90&amp;dur=15&amp;hovh=223&amp;hovw=226&amp;tx=112&amp;ty=100&amp;page=2&amp;tbnh=148&amp;tbnw=150&amp;start=15&amp;ndsp=20&amp;ved=1t:429,r:23,s:0,i:2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ec/imgres?q=VIRGEN+DEL+PANECILLO&amp;um=1&amp;hl=es-419&amp;rlz=1W1ADSA_esEC506&amp;biw=1024&amp;bih=540&amp;tbm=isch&amp;tbnid=fh4Zupx1SRizyM:&amp;imgrefurl=http://ecuadorecuatoriano.blogspot.com/2011/11/la-virgen-de-quito-y-el-panecillo.html&amp;docid=sR1th86Fsg-hEM&amp;imgurl=http://3.bp.blogspot.com/-_MY8Wv4prds/TsLs56bpn0I/AAAAAAAAA5c/1blAxSfl6Xs/s1600/virgen-panecillo-quito.jpg&amp;w=1200&amp;h=1600&amp;ei=XHxaUejFOtS24APS24DICg&amp;zoom=1&amp;iact=hc&amp;vpx=76&amp;vpy=132&amp;dur=1125&amp;hovh=259&amp;hovw=194&amp;tx=95&amp;ty=147&amp;page=1&amp;tbnh=146&amp;tbnw=115&amp;start=0&amp;ndsp=23&amp;ved=1t:429,r:1,s:0,i:13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_fi" descr="http://www.sanitas.es/sanitas/wcm/idc/groups/public/@san/@san/@0/documents/digitalmedia/imag_impotencia_comprar_medi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297976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Estudio Comparativo del Comportamiento de Consumo de Medicamentos en Farmacias del Norte y Sur del Distrito Metropolitano de Quito</a:t>
            </a:r>
            <a:endParaRPr lang="es-EC" sz="40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368752" cy="576064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María Augusta Saavedra Proaño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9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l_fi" descr="http://avisa.org.ve/wp-content/uploads/2011/11/Uso-de-farmacos-en-animal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85850"/>
            <a:ext cx="46863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 smtClean="0">
                <a:solidFill>
                  <a:srgbClr val="FF0000"/>
                </a:solidFill>
              </a:rPr>
              <a:t>ESTUDIO DE MERCADO</a:t>
            </a:r>
            <a:endParaRPr lang="es-EC" sz="5400" b="1" dirty="0">
              <a:solidFill>
                <a:srgbClr val="FF000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80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004048" y="1613218"/>
            <a:ext cx="3744416" cy="4912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95536" y="1613218"/>
            <a:ext cx="4104456" cy="4912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Determinación de la Muestra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31023" y="1690164"/>
            <a:ext cx="26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FARMACIAS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85986" y="1613218"/>
            <a:ext cx="298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CONSUMIDORES</a:t>
            </a:r>
          </a:p>
        </p:txBody>
      </p:sp>
      <p:sp>
        <p:nvSpPr>
          <p:cNvPr id="6" name="5 Elipse"/>
          <p:cNvSpPr/>
          <p:nvPr/>
        </p:nvSpPr>
        <p:spPr>
          <a:xfrm>
            <a:off x="1131023" y="2459249"/>
            <a:ext cx="2952328" cy="1529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POBLACIÓN</a:t>
            </a:r>
          </a:p>
          <a:p>
            <a:pPr algn="ctr"/>
            <a:r>
              <a:rPr lang="es-ES" dirty="0" smtClean="0"/>
              <a:t>771 x 3</a:t>
            </a:r>
          </a:p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2313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878725" y="4437112"/>
                <a:ext cx="2586452" cy="69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𝑛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𝑝𝑞𝑁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(</m:t>
                          </m:r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  <m:r>
                            <a:rPr lang="es-EC" i="1">
                              <a:latin typeface="Cambria Math"/>
                            </a:rPr>
                            <m:t>−1)+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𝑝𝑞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25" y="4437112"/>
                <a:ext cx="2586452" cy="6973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 redondeado"/>
          <p:cNvSpPr/>
          <p:nvPr/>
        </p:nvSpPr>
        <p:spPr>
          <a:xfrm>
            <a:off x="1328422" y="5472695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=  71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5292080" y="2492896"/>
            <a:ext cx="2880320" cy="1542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POBLACIÓN</a:t>
            </a:r>
          </a:p>
          <a:p>
            <a:pPr algn="ctr"/>
            <a:endParaRPr lang="es-ES" dirty="0"/>
          </a:p>
          <a:p>
            <a:pPr algn="ctr"/>
            <a:r>
              <a:rPr lang="es-EC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1.148.115</a:t>
            </a:r>
            <a:r>
              <a:rPr lang="es-EC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5403988" y="4328490"/>
                <a:ext cx="2656503" cy="626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𝑝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 i="1"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s-EC" i="1">
                                      <a:latin typeface="Cambria Math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88" y="4328490"/>
                <a:ext cx="2656503" cy="626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 redondeado"/>
          <p:cNvSpPr/>
          <p:nvPr/>
        </p:nvSpPr>
        <p:spPr>
          <a:xfrm>
            <a:off x="5799643" y="5207131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=  323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368" y="6477003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0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NIVEL ACADÉMICO DEPENDIENTES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11" name="10 Marcador de contenido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531875"/>
            <a:ext cx="4040188" cy="3237288"/>
          </a:xfrm>
          <a:prstGeom prst="rect">
            <a:avLst/>
          </a:prstGeo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VENTA DE MEDICAMENTOS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11" name="10 Marcador de contenido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531875"/>
            <a:ext cx="4040188" cy="3237288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6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VENTA DE MEDICAMENTOS GENÉRICOS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1875"/>
            <a:ext cx="4040188" cy="3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VENTA DE RECETA COMPLETA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1875"/>
            <a:ext cx="4040188" cy="3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VENTA MEDICAMENTOS SIN RECETA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10" name="9 Marcador de contenido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531875"/>
            <a:ext cx="4040188" cy="3237288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Enfermedades por las que el cliente solicita  recomendación al dependiente</a:t>
            </a:r>
            <a:endParaRPr lang="es-EC" sz="3600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12" name="11 Marcador de contenido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531875"/>
            <a:ext cx="4040188" cy="3237288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Comportamiento de consumidor de medicamentos en gripe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1875"/>
            <a:ext cx="4040188" cy="3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Comportamiento de consumidor de medicamentos en </a:t>
            </a:r>
            <a:r>
              <a:rPr lang="es-ES" dirty="0" smtClean="0">
                <a:solidFill>
                  <a:srgbClr val="FF0000"/>
                </a:solidFill>
              </a:rPr>
              <a:t>dolor e inflamación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NORTE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SUR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1875"/>
            <a:ext cx="4040188" cy="3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239"/>
            <a:ext cx="4041775" cy="32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Planteamiento Problema</a:t>
            </a:r>
            <a:endParaRPr lang="es-EC" b="1" dirty="0" smtClean="0">
              <a:solidFill>
                <a:srgbClr val="FF0000"/>
              </a:solidFill>
            </a:endParaRPr>
          </a:p>
        </p:txBody>
      </p:sp>
      <p:sp>
        <p:nvSpPr>
          <p:cNvPr id="307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endParaRPr lang="es-EC" smtClean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67976286"/>
              </p:ext>
            </p:extLst>
          </p:nvPr>
        </p:nvGraphicFramePr>
        <p:xfrm>
          <a:off x="899592" y="1628800"/>
          <a:ext cx="547260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1.bp.blogspot.com/-6Fwy5QJCs_I/TcDBYeQaQ5I/AAAAAAAAAA8/JAYQRcIPuaY/s1600/medicamento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1844824"/>
            <a:ext cx="23812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51520" y="643356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2971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Conocimiento efectos consumo irracional de medicamentos</a:t>
            </a:r>
            <a:r>
              <a:rPr lang="es-EC" sz="2400" dirty="0">
                <a:solidFill>
                  <a:srgbClr val="FF0000"/>
                </a:solidFill>
              </a:rPr>
              <a:t/>
            </a:r>
            <a:br>
              <a:rPr lang="es-EC" sz="2400" dirty="0">
                <a:solidFill>
                  <a:srgbClr val="FF0000"/>
                </a:solidFill>
              </a:rPr>
            </a:br>
            <a:endParaRPr lang="es-EC" sz="2400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2" y="3861048"/>
            <a:ext cx="2987068" cy="239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47218" y="3455638"/>
            <a:ext cx="277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Dependientes Farmacias  Norte</a:t>
            </a:r>
            <a:endParaRPr lang="es-EC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39" y="3891419"/>
            <a:ext cx="3044554" cy="216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292080" y="3455638"/>
            <a:ext cx="277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Dependientes Farmacias  Sur</a:t>
            </a:r>
            <a:endParaRPr lang="es-EC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54" y="1065252"/>
            <a:ext cx="2730882" cy="21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23957" y="695920"/>
            <a:ext cx="27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Consumidores Norte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92079" y="719687"/>
            <a:ext cx="27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Consumidores Sur</a:t>
            </a:r>
            <a:endParaRPr lang="es-EC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5208"/>
            <a:ext cx="2730882" cy="21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600" b="1" dirty="0" smtClean="0">
                <a:solidFill>
                  <a:srgbClr val="FF0000"/>
                </a:solidFill>
              </a:rPr>
              <a:t>ESTUDIO COMPARATIVO</a:t>
            </a:r>
            <a:r>
              <a:rPr lang="es-ES" sz="3600" dirty="0" smtClean="0">
                <a:solidFill>
                  <a:srgbClr val="FF0000"/>
                </a:solidFill>
              </a:rPr>
              <a:t/>
            </a:r>
            <a:br>
              <a:rPr lang="es-ES" sz="3600" dirty="0" smtClean="0">
                <a:solidFill>
                  <a:srgbClr val="FF0000"/>
                </a:solidFill>
              </a:rPr>
            </a:br>
            <a:r>
              <a:rPr lang="es-ES" sz="3200" dirty="0" smtClean="0">
                <a:solidFill>
                  <a:srgbClr val="FF0000"/>
                </a:solidFill>
              </a:rPr>
              <a:t>Venta de medicamentos en farmacias</a:t>
            </a:r>
            <a:r>
              <a:rPr lang="es-ES" sz="3600" dirty="0" smtClean="0">
                <a:solidFill>
                  <a:srgbClr val="FF0000"/>
                </a:solidFill>
              </a:rPr>
              <a:t>  </a:t>
            </a:r>
            <a:endParaRPr lang="es-EC" sz="3600" dirty="0">
              <a:solidFill>
                <a:srgbClr val="FF0000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402554"/>
              </p:ext>
            </p:extLst>
          </p:nvPr>
        </p:nvGraphicFramePr>
        <p:xfrm>
          <a:off x="539552" y="1412776"/>
          <a:ext cx="8229600" cy="488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872208"/>
                <a:gridCol w="2088232"/>
                <a:gridCol w="2170584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SITUACIÓN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NORTE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SUR 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PROPUESTA</a:t>
                      </a:r>
                      <a:endParaRPr lang="es-EC" sz="1600" dirty="0"/>
                    </a:p>
                  </a:txBody>
                  <a:tcPr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Nivel</a:t>
                      </a:r>
                      <a:r>
                        <a:rPr lang="es-ES" sz="1600" baseline="0" dirty="0" smtClean="0"/>
                        <a:t> Académico dependientes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74% secundaria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80% secundaria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Capacitación  permanente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Venta medicina en</a:t>
                      </a:r>
                      <a:r>
                        <a:rPr lang="es-ES" sz="1600" baseline="0" dirty="0" smtClean="0"/>
                        <a:t> general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50% prescripción</a:t>
                      </a:r>
                    </a:p>
                    <a:p>
                      <a:r>
                        <a:rPr lang="es-ES" sz="1600" dirty="0" smtClean="0"/>
                        <a:t>44%</a:t>
                      </a:r>
                      <a:r>
                        <a:rPr lang="es-ES" sz="1600" baseline="0" dirty="0" smtClean="0"/>
                        <a:t> recomendación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30% prescripción</a:t>
                      </a:r>
                    </a:p>
                    <a:p>
                      <a:r>
                        <a:rPr lang="es-ES" sz="1600" dirty="0" smtClean="0"/>
                        <a:t>64%</a:t>
                      </a:r>
                      <a:r>
                        <a:rPr lang="es-ES" sz="1600" baseline="0" dirty="0" smtClean="0"/>
                        <a:t> recomendación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Concientizar </a:t>
                      </a:r>
                      <a:r>
                        <a:rPr lang="es-ES" sz="1600" baseline="0" dirty="0" smtClean="0"/>
                        <a:t> al dependiente 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Venta genéricos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20%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al</a:t>
                      </a:r>
                      <a:r>
                        <a:rPr lang="es-ES" sz="1600" baseline="0" dirty="0" smtClean="0"/>
                        <a:t> 40%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40% al 60%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Control de calidad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Solicitan</a:t>
                      </a:r>
                      <a:r>
                        <a:rPr lang="es-ES" sz="1600" baseline="0" dirty="0" smtClean="0"/>
                        <a:t> cambio menor costo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 30% de clientes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Sobre el 50%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Aplicación de ley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Receta</a:t>
                      </a:r>
                      <a:r>
                        <a:rPr lang="es-ES" sz="1600" baseline="0" dirty="0" smtClean="0"/>
                        <a:t> completa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Sobre el 50%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60</a:t>
                      </a:r>
                      <a:r>
                        <a:rPr lang="es-ES" sz="1600" dirty="0" smtClean="0"/>
                        <a:t>% de los clientes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Concientizar</a:t>
                      </a:r>
                      <a:r>
                        <a:rPr lang="es-ES" sz="1600" baseline="0" dirty="0" smtClean="0"/>
                        <a:t> población</a:t>
                      </a:r>
                      <a:endParaRPr lang="es-EC" sz="1600" dirty="0"/>
                    </a:p>
                  </a:txBody>
                  <a:tcPr/>
                </a:tc>
              </a:tr>
              <a:tr h="67215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Medicamentos más vendidos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Analgésicos 40%</a:t>
                      </a:r>
                    </a:p>
                    <a:p>
                      <a:r>
                        <a:rPr lang="es-ES" sz="1600" dirty="0" smtClean="0"/>
                        <a:t>Antigripales 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Analgésicos 52%</a:t>
                      </a:r>
                    </a:p>
                    <a:p>
                      <a:r>
                        <a:rPr lang="es-ES" sz="1600" dirty="0" smtClean="0"/>
                        <a:t>Antigripales 42%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Concientización 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Medicamentos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 más vendidos sin receta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Vitaminas 40%</a:t>
                      </a:r>
                    </a:p>
                    <a:p>
                      <a:r>
                        <a:rPr lang="es-ES" sz="1600" dirty="0" smtClean="0"/>
                        <a:t>Analgésicos 30%</a:t>
                      </a:r>
                    </a:p>
                    <a:p>
                      <a:r>
                        <a:rPr lang="es-ES" sz="1600" dirty="0" smtClean="0"/>
                        <a:t>Antigripales 24%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Analgésicos 52%</a:t>
                      </a:r>
                    </a:p>
                    <a:p>
                      <a:r>
                        <a:rPr lang="es-ES" sz="1600" dirty="0" smtClean="0"/>
                        <a:t>Antigripales 36%</a:t>
                      </a:r>
                    </a:p>
                    <a:p>
                      <a:r>
                        <a:rPr lang="es-ES" sz="1600" dirty="0" smtClean="0"/>
                        <a:t>Antibióticos</a:t>
                      </a:r>
                      <a:r>
                        <a:rPr lang="es-ES" sz="1600" baseline="0" dirty="0" smtClean="0"/>
                        <a:t> 8%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Automedicación responsable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Enfermedades -recomendación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Gripe</a:t>
                      </a:r>
                      <a:r>
                        <a:rPr lang="es-ES" sz="1600" baseline="0" dirty="0" smtClean="0"/>
                        <a:t> 66%</a:t>
                      </a:r>
                    </a:p>
                    <a:p>
                      <a:r>
                        <a:rPr lang="es-ES" sz="1600" baseline="0" dirty="0" smtClean="0"/>
                        <a:t>Dolor 28%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Dolor</a:t>
                      </a:r>
                      <a:r>
                        <a:rPr lang="es-ES" sz="1600" baseline="0" dirty="0" smtClean="0"/>
                        <a:t>  50%</a:t>
                      </a:r>
                    </a:p>
                    <a:p>
                      <a:r>
                        <a:rPr lang="es-ES" sz="1600" baseline="0" dirty="0" smtClean="0"/>
                        <a:t>Gripe 42%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Capacitar</a:t>
                      </a:r>
                      <a:r>
                        <a:rPr lang="es-ES" sz="1600" baseline="0" dirty="0" smtClean="0"/>
                        <a:t> y concientizar al dependiente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37312"/>
            <a:ext cx="2810921" cy="6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g_hi" descr="http://t2.gstatic.com/images?q=tbn:ANd9GcQqOag6Ut1akcaGtvQBKpRZkNIWpL6MfSpD3KTKj82SFC7rqBWv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16633"/>
            <a:ext cx="1656184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467544" y="6357157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651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600" b="1" dirty="0" smtClean="0">
                <a:solidFill>
                  <a:srgbClr val="FF0000"/>
                </a:solidFill>
              </a:rPr>
              <a:t>ESTUDIO COMPARATIVO</a:t>
            </a:r>
            <a:r>
              <a:rPr lang="es-ES" sz="3600" dirty="0" smtClean="0">
                <a:solidFill>
                  <a:srgbClr val="FF0000"/>
                </a:solidFill>
              </a:rPr>
              <a:t/>
            </a:r>
            <a:br>
              <a:rPr lang="es-ES" sz="3600" dirty="0" smtClean="0">
                <a:solidFill>
                  <a:srgbClr val="FF0000"/>
                </a:solidFill>
              </a:rPr>
            </a:br>
            <a:r>
              <a:rPr lang="es-ES" sz="3600" dirty="0" smtClean="0">
                <a:solidFill>
                  <a:srgbClr val="FF0000"/>
                </a:solidFill>
              </a:rPr>
              <a:t>Consumidores </a:t>
            </a:r>
            <a:endParaRPr lang="es-EC" sz="3600" dirty="0">
              <a:solidFill>
                <a:srgbClr val="FF0000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145810"/>
              </p:ext>
            </p:extLst>
          </p:nvPr>
        </p:nvGraphicFramePr>
        <p:xfrm>
          <a:off x="539552" y="1412776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242592"/>
                <a:gridCol w="2088232"/>
                <a:gridCol w="2170584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SITUACIÓN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NORTE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SUR 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PROPUESTA</a:t>
                      </a:r>
                      <a:endParaRPr lang="es-EC" sz="1600" dirty="0"/>
                    </a:p>
                  </a:txBody>
                  <a:tcPr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Compra medicamentos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50% prescripción</a:t>
                      </a:r>
                    </a:p>
                    <a:p>
                      <a:r>
                        <a:rPr lang="es-ES" sz="1400" dirty="0" smtClean="0"/>
                        <a:t>25% recomendación</a:t>
                      </a:r>
                    </a:p>
                    <a:p>
                      <a:r>
                        <a:rPr lang="es-ES" sz="1400" dirty="0" smtClean="0"/>
                        <a:t>22% ya los usan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49% prescripción</a:t>
                      </a:r>
                    </a:p>
                    <a:p>
                      <a:r>
                        <a:rPr lang="es-ES" sz="1400" dirty="0" smtClean="0"/>
                        <a:t>35% recomendación </a:t>
                      </a:r>
                    </a:p>
                    <a:p>
                      <a:r>
                        <a:rPr lang="es-ES" sz="1400" dirty="0" smtClean="0"/>
                        <a:t>13% lo ha</a:t>
                      </a:r>
                      <a:r>
                        <a:rPr lang="es-ES" sz="1400" baseline="0" dirty="0" smtClean="0"/>
                        <a:t> usado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Concientizar</a:t>
                      </a:r>
                      <a:r>
                        <a:rPr lang="es-ES" sz="1400" baseline="0" dirty="0" smtClean="0"/>
                        <a:t> a la población uso correcto de fármacos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Cuando tiene</a:t>
                      </a:r>
                      <a:r>
                        <a:rPr lang="es-ES" sz="1400" baseline="0" dirty="0" smtClean="0"/>
                        <a:t> gripe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46% toma antigripal que</a:t>
                      </a:r>
                      <a:r>
                        <a:rPr lang="es-ES" sz="1400" baseline="0" dirty="0" smtClean="0"/>
                        <a:t> conoce</a:t>
                      </a:r>
                    </a:p>
                    <a:p>
                      <a:r>
                        <a:rPr lang="es-ES" sz="1400" baseline="0" dirty="0" smtClean="0"/>
                        <a:t>29% recomendación farmacéutico</a:t>
                      </a:r>
                    </a:p>
                    <a:p>
                      <a:r>
                        <a:rPr lang="es-ES" sz="1400" baseline="0" dirty="0" smtClean="0"/>
                        <a:t>20% acude al médico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40% toma antigripal que conoce</a:t>
                      </a:r>
                    </a:p>
                    <a:p>
                      <a:r>
                        <a:rPr lang="es-ES" sz="1400" dirty="0" smtClean="0"/>
                        <a:t>26%</a:t>
                      </a:r>
                      <a:r>
                        <a:rPr lang="es-ES" sz="1400" baseline="0" dirty="0" smtClean="0"/>
                        <a:t> recomendación farmacéutico</a:t>
                      </a:r>
                    </a:p>
                    <a:p>
                      <a:r>
                        <a:rPr lang="es-ES" sz="1400" baseline="0" dirty="0" smtClean="0"/>
                        <a:t>32% acude al médico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Campañas</a:t>
                      </a:r>
                      <a:r>
                        <a:rPr lang="es-ES" sz="1400" baseline="0" dirty="0" smtClean="0"/>
                        <a:t> de concientización uso de antigripales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Cuando tiene dolor</a:t>
                      </a:r>
                      <a:r>
                        <a:rPr lang="es-ES" sz="1400" baseline="0" dirty="0" smtClean="0"/>
                        <a:t>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40% acude médico</a:t>
                      </a:r>
                    </a:p>
                    <a:p>
                      <a:r>
                        <a:rPr lang="es-ES" sz="1400" dirty="0" smtClean="0"/>
                        <a:t>31% toma producto</a:t>
                      </a:r>
                      <a:r>
                        <a:rPr lang="es-ES" sz="1400" baseline="0" dirty="0" smtClean="0"/>
                        <a:t> que conoce</a:t>
                      </a:r>
                    </a:p>
                    <a:p>
                      <a:r>
                        <a:rPr lang="es-ES" sz="1400" baseline="0" dirty="0" smtClean="0"/>
                        <a:t>22% recomendación farmacéutico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48% acude médico</a:t>
                      </a:r>
                    </a:p>
                    <a:p>
                      <a:r>
                        <a:rPr lang="es-ES" sz="1400" dirty="0" smtClean="0"/>
                        <a:t>24% recomendación farmacéutico</a:t>
                      </a:r>
                    </a:p>
                    <a:p>
                      <a:r>
                        <a:rPr lang="es-ES" sz="1400" dirty="0" smtClean="0"/>
                        <a:t>24% toma analgésico que conoce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Campaña de concientización uso de analgésicos antinflamatorios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Motivos no acuden  al</a:t>
                      </a:r>
                      <a:r>
                        <a:rPr lang="es-ES" sz="1400" baseline="0" dirty="0" smtClean="0"/>
                        <a:t> medico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57% falta tiempo</a:t>
                      </a:r>
                    </a:p>
                    <a:p>
                      <a:r>
                        <a:rPr lang="es-ES" sz="1400" dirty="0" smtClean="0"/>
                        <a:t>22% falta de dinero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60% falta de tiempo</a:t>
                      </a:r>
                    </a:p>
                    <a:p>
                      <a:r>
                        <a:rPr lang="es-ES" sz="1400" dirty="0" smtClean="0"/>
                        <a:t>19% falta de dinero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Promocionar salud gratuita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Conocimiento</a:t>
                      </a:r>
                      <a:r>
                        <a:rPr lang="es-ES" sz="1400" baseline="0" dirty="0" smtClean="0"/>
                        <a:t>  efectos de automedicación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60%  no conoce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53% no conoce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Capacitar</a:t>
                      </a:r>
                      <a:r>
                        <a:rPr lang="es-ES" sz="1400" baseline="0" dirty="0" smtClean="0"/>
                        <a:t> con campañas de concientización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37312"/>
            <a:ext cx="2810921" cy="6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g_hi" descr="http://t0.gstatic.com/images?q=tbn:ANd9GcQ5InHGtJsk9fQr7M5NZ58m6N_Jvj1VCek4P9vWBQEnFV1u3QBng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35" y="116632"/>
            <a:ext cx="222061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866206" y="6237312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202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g_hi" descr="http://t3.gstatic.com/images?q=tbn:ANd9GcRM7wC482Y0iTFc9DtjiwydDXOxOVGgGjIT_aZAIMKjSvjErgq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/>
              <a:t>PLAN ESTRATÉGICO DE MARKETING</a:t>
            </a:r>
          </a:p>
          <a:p>
            <a:pPr marL="0" indent="0">
              <a:buNone/>
            </a:pPr>
            <a:endParaRPr lang="es-ES" sz="4000" dirty="0" smtClean="0"/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Campaña de Concientización de Consumo de Medicamentos en el Distrito Metropolitano de Quito </a:t>
            </a:r>
            <a:endParaRPr lang="es-EC" sz="4000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00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2103115"/>
            <a:ext cx="1208219" cy="279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Implementar  programa de capacitación para dependientes de farmacias</a:t>
            </a:r>
            <a:endParaRPr lang="es-EC" sz="1400" dirty="0"/>
          </a:p>
        </p:txBody>
      </p:sp>
      <p:sp>
        <p:nvSpPr>
          <p:cNvPr id="14" name="13 Proceso"/>
          <p:cNvSpPr/>
          <p:nvPr/>
        </p:nvSpPr>
        <p:spPr>
          <a:xfrm>
            <a:off x="1835696" y="1017919"/>
            <a:ext cx="1674547" cy="61264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Planificación Seminario de Capacitación</a:t>
            </a:r>
            <a:endParaRPr lang="es-EC" sz="1400" dirty="0"/>
          </a:p>
        </p:txBody>
      </p:sp>
      <p:sp>
        <p:nvSpPr>
          <p:cNvPr id="16" name="15 Proceso"/>
          <p:cNvSpPr/>
          <p:nvPr/>
        </p:nvSpPr>
        <p:spPr>
          <a:xfrm>
            <a:off x="5220072" y="426582"/>
            <a:ext cx="1818158" cy="290466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Lugar y cronograma</a:t>
            </a:r>
            <a:endParaRPr lang="es-EC" sz="1400" dirty="0"/>
          </a:p>
        </p:txBody>
      </p:sp>
      <p:sp>
        <p:nvSpPr>
          <p:cNvPr id="17" name="16 Proceso"/>
          <p:cNvSpPr/>
          <p:nvPr/>
        </p:nvSpPr>
        <p:spPr>
          <a:xfrm>
            <a:off x="5220072" y="1867281"/>
            <a:ext cx="1783149" cy="306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forma de evaluación</a:t>
            </a:r>
            <a:endParaRPr lang="es-EC" sz="1400" dirty="0"/>
          </a:p>
        </p:txBody>
      </p:sp>
      <p:sp>
        <p:nvSpPr>
          <p:cNvPr id="18" name="17 Proceso"/>
          <p:cNvSpPr/>
          <p:nvPr/>
        </p:nvSpPr>
        <p:spPr>
          <a:xfrm>
            <a:off x="5220072" y="1118299"/>
            <a:ext cx="1786880" cy="3443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temario</a:t>
            </a:r>
            <a:endParaRPr lang="es-EC" sz="1400" dirty="0"/>
          </a:p>
        </p:txBody>
      </p:sp>
      <p:sp>
        <p:nvSpPr>
          <p:cNvPr id="25" name="24 Proceso"/>
          <p:cNvSpPr/>
          <p:nvPr/>
        </p:nvSpPr>
        <p:spPr>
          <a:xfrm>
            <a:off x="7384965" y="73632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Propuesta  lugares</a:t>
            </a:r>
            <a:endParaRPr lang="es-EC" sz="1200" dirty="0"/>
          </a:p>
        </p:txBody>
      </p:sp>
      <p:sp>
        <p:nvSpPr>
          <p:cNvPr id="28" name="27 Proceso"/>
          <p:cNvSpPr/>
          <p:nvPr/>
        </p:nvSpPr>
        <p:spPr>
          <a:xfrm>
            <a:off x="7384965" y="328732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cronograma</a:t>
            </a:r>
            <a:endParaRPr lang="es-EC" sz="1200" dirty="0"/>
          </a:p>
        </p:txBody>
      </p:sp>
      <p:sp>
        <p:nvSpPr>
          <p:cNvPr id="29" name="28 Proceso"/>
          <p:cNvSpPr/>
          <p:nvPr/>
        </p:nvSpPr>
        <p:spPr>
          <a:xfrm>
            <a:off x="7384965" y="57974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Días y horario</a:t>
            </a:r>
            <a:endParaRPr lang="es-EC" sz="1200" dirty="0"/>
          </a:p>
        </p:txBody>
      </p:sp>
      <p:sp>
        <p:nvSpPr>
          <p:cNvPr id="30" name="29 Proceso"/>
          <p:cNvSpPr/>
          <p:nvPr/>
        </p:nvSpPr>
        <p:spPr>
          <a:xfrm>
            <a:off x="7384965" y="922598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farmacología</a:t>
            </a:r>
            <a:endParaRPr lang="es-EC" sz="1200" dirty="0"/>
          </a:p>
        </p:txBody>
      </p:sp>
      <p:sp>
        <p:nvSpPr>
          <p:cNvPr id="31" name="30 Proceso"/>
          <p:cNvSpPr/>
          <p:nvPr/>
        </p:nvSpPr>
        <p:spPr>
          <a:xfrm>
            <a:off x="7384965" y="1177698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automedicación</a:t>
            </a:r>
            <a:endParaRPr lang="es-EC" sz="1200" dirty="0"/>
          </a:p>
        </p:txBody>
      </p:sp>
      <p:sp>
        <p:nvSpPr>
          <p:cNvPr id="32" name="31 Proceso"/>
          <p:cNvSpPr/>
          <p:nvPr/>
        </p:nvSpPr>
        <p:spPr>
          <a:xfrm>
            <a:off x="7394999" y="141307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Analgésicos, antigripa</a:t>
            </a:r>
            <a:endParaRPr lang="es-EC" sz="1100" dirty="0"/>
          </a:p>
        </p:txBody>
      </p:sp>
      <p:sp>
        <p:nvSpPr>
          <p:cNvPr id="33" name="32 Proceso"/>
          <p:cNvSpPr/>
          <p:nvPr/>
        </p:nvSpPr>
        <p:spPr>
          <a:xfrm>
            <a:off x="7384965" y="175016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Evaluación teórica</a:t>
            </a:r>
            <a:endParaRPr lang="es-EC" sz="1200" dirty="0"/>
          </a:p>
        </p:txBody>
      </p:sp>
      <p:sp>
        <p:nvSpPr>
          <p:cNvPr id="34" name="33 Proceso"/>
          <p:cNvSpPr/>
          <p:nvPr/>
        </p:nvSpPr>
        <p:spPr>
          <a:xfrm>
            <a:off x="7384965" y="200526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Calificación mínima</a:t>
            </a:r>
            <a:endParaRPr lang="es-EC" sz="1200" dirty="0"/>
          </a:p>
        </p:txBody>
      </p:sp>
      <p:sp>
        <p:nvSpPr>
          <p:cNvPr id="35" name="34 Proceso"/>
          <p:cNvSpPr/>
          <p:nvPr/>
        </p:nvSpPr>
        <p:spPr>
          <a:xfrm>
            <a:off x="7384965" y="2256276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Certificados</a:t>
            </a:r>
            <a:endParaRPr lang="es-EC" sz="1200" dirty="0"/>
          </a:p>
        </p:txBody>
      </p:sp>
      <p:sp>
        <p:nvSpPr>
          <p:cNvPr id="48" name="47 Proceso"/>
          <p:cNvSpPr/>
          <p:nvPr/>
        </p:nvSpPr>
        <p:spPr>
          <a:xfrm>
            <a:off x="1544323" y="2860445"/>
            <a:ext cx="1128646" cy="124900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Obtención autorización y auspicio  del  MSP</a:t>
            </a:r>
            <a:endParaRPr lang="es-EC" sz="1400" dirty="0"/>
          </a:p>
        </p:txBody>
      </p:sp>
      <p:sp>
        <p:nvSpPr>
          <p:cNvPr id="49" name="48 Proceso"/>
          <p:cNvSpPr/>
          <p:nvPr/>
        </p:nvSpPr>
        <p:spPr>
          <a:xfrm>
            <a:off x="3049310" y="2354127"/>
            <a:ext cx="1105273" cy="58490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Entrevista autoridades </a:t>
            </a:r>
            <a:endParaRPr lang="es-EC" sz="1200" dirty="0"/>
          </a:p>
        </p:txBody>
      </p:sp>
      <p:sp>
        <p:nvSpPr>
          <p:cNvPr id="50" name="49 Proceso"/>
          <p:cNvSpPr/>
          <p:nvPr/>
        </p:nvSpPr>
        <p:spPr>
          <a:xfrm>
            <a:off x="3049311" y="4030863"/>
            <a:ext cx="1105271" cy="48684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Mayor Control</a:t>
            </a:r>
            <a:endParaRPr lang="es-EC" sz="1200" dirty="0"/>
          </a:p>
        </p:txBody>
      </p:sp>
      <p:sp>
        <p:nvSpPr>
          <p:cNvPr id="51" name="50 Proceso"/>
          <p:cNvSpPr/>
          <p:nvPr/>
        </p:nvSpPr>
        <p:spPr>
          <a:xfrm>
            <a:off x="3053043" y="3184032"/>
            <a:ext cx="1101540" cy="60396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Planteamiento problema</a:t>
            </a:r>
            <a:endParaRPr lang="es-EC" sz="1200" dirty="0"/>
          </a:p>
        </p:txBody>
      </p:sp>
      <p:sp>
        <p:nvSpPr>
          <p:cNvPr id="52" name="51 Proceso"/>
          <p:cNvSpPr/>
          <p:nvPr/>
        </p:nvSpPr>
        <p:spPr>
          <a:xfrm>
            <a:off x="4345456" y="2492315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documentación</a:t>
            </a:r>
            <a:endParaRPr lang="es-EC" sz="1200" dirty="0"/>
          </a:p>
        </p:txBody>
      </p:sp>
      <p:sp>
        <p:nvSpPr>
          <p:cNvPr id="53" name="52 Proceso"/>
          <p:cNvSpPr/>
          <p:nvPr/>
        </p:nvSpPr>
        <p:spPr>
          <a:xfrm>
            <a:off x="4345456" y="274332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entrevista</a:t>
            </a:r>
            <a:endParaRPr lang="es-EC" sz="1200" dirty="0"/>
          </a:p>
        </p:txBody>
      </p:sp>
      <p:sp>
        <p:nvSpPr>
          <p:cNvPr id="54" name="53 Proceso"/>
          <p:cNvSpPr/>
          <p:nvPr/>
        </p:nvSpPr>
        <p:spPr>
          <a:xfrm>
            <a:off x="4345456" y="3086181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planteamiento</a:t>
            </a:r>
            <a:endParaRPr lang="es-EC" sz="1200" dirty="0"/>
          </a:p>
        </p:txBody>
      </p:sp>
      <p:sp>
        <p:nvSpPr>
          <p:cNvPr id="55" name="54 Proceso"/>
          <p:cNvSpPr/>
          <p:nvPr/>
        </p:nvSpPr>
        <p:spPr>
          <a:xfrm>
            <a:off x="4345456" y="3341281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demostración</a:t>
            </a:r>
            <a:endParaRPr lang="es-EC" sz="1200" dirty="0"/>
          </a:p>
        </p:txBody>
      </p:sp>
      <p:sp>
        <p:nvSpPr>
          <p:cNvPr id="56" name="55 Proceso"/>
          <p:cNvSpPr/>
          <p:nvPr/>
        </p:nvSpPr>
        <p:spPr>
          <a:xfrm>
            <a:off x="4345456" y="3592293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Obtención auspicio</a:t>
            </a:r>
            <a:endParaRPr lang="es-EC" sz="1200" dirty="0"/>
          </a:p>
        </p:txBody>
      </p:sp>
      <p:sp>
        <p:nvSpPr>
          <p:cNvPr id="57" name="56 Proceso"/>
          <p:cNvSpPr/>
          <p:nvPr/>
        </p:nvSpPr>
        <p:spPr>
          <a:xfrm>
            <a:off x="4345456" y="391374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solicitud</a:t>
            </a:r>
            <a:endParaRPr lang="es-EC" sz="1200" dirty="0"/>
          </a:p>
        </p:txBody>
      </p:sp>
      <p:sp>
        <p:nvSpPr>
          <p:cNvPr id="58" name="57 Proceso"/>
          <p:cNvSpPr/>
          <p:nvPr/>
        </p:nvSpPr>
        <p:spPr>
          <a:xfrm>
            <a:off x="4345456" y="416884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Documentación </a:t>
            </a:r>
            <a:endParaRPr lang="es-EC" sz="1200" dirty="0"/>
          </a:p>
        </p:txBody>
      </p:sp>
      <p:sp>
        <p:nvSpPr>
          <p:cNvPr id="59" name="58 Proceso"/>
          <p:cNvSpPr/>
          <p:nvPr/>
        </p:nvSpPr>
        <p:spPr>
          <a:xfrm>
            <a:off x="4345456" y="4419859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Pedido más control</a:t>
            </a:r>
            <a:endParaRPr lang="es-EC" sz="1200" dirty="0"/>
          </a:p>
        </p:txBody>
      </p:sp>
      <p:sp>
        <p:nvSpPr>
          <p:cNvPr id="60" name="59 Proceso"/>
          <p:cNvSpPr/>
          <p:nvPr/>
        </p:nvSpPr>
        <p:spPr>
          <a:xfrm>
            <a:off x="1835696" y="5252513"/>
            <a:ext cx="1674547" cy="61264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Implementación programa de capacitación</a:t>
            </a:r>
            <a:endParaRPr lang="es-EC" sz="1400" dirty="0"/>
          </a:p>
        </p:txBody>
      </p:sp>
      <p:sp>
        <p:nvSpPr>
          <p:cNvPr id="61" name="60 Proceso"/>
          <p:cNvSpPr/>
          <p:nvPr/>
        </p:nvSpPr>
        <p:spPr>
          <a:xfrm>
            <a:off x="5292080" y="4709872"/>
            <a:ext cx="1714872" cy="27027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Contratación  profesores</a:t>
            </a:r>
            <a:endParaRPr lang="es-EC" sz="1200" dirty="0"/>
          </a:p>
        </p:txBody>
      </p:sp>
      <p:sp>
        <p:nvSpPr>
          <p:cNvPr id="62" name="61 Proceso"/>
          <p:cNvSpPr/>
          <p:nvPr/>
        </p:nvSpPr>
        <p:spPr>
          <a:xfrm>
            <a:off x="5292080" y="6150570"/>
            <a:ext cx="1714872" cy="306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Promoción curso</a:t>
            </a:r>
            <a:endParaRPr lang="es-EC" sz="1400" dirty="0"/>
          </a:p>
        </p:txBody>
      </p:sp>
      <p:sp>
        <p:nvSpPr>
          <p:cNvPr id="63" name="62 Proceso"/>
          <p:cNvSpPr/>
          <p:nvPr/>
        </p:nvSpPr>
        <p:spPr>
          <a:xfrm>
            <a:off x="5292080" y="5460986"/>
            <a:ext cx="1718603" cy="284973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Fijación lugar,  fechas</a:t>
            </a:r>
            <a:endParaRPr lang="es-EC" sz="1400" dirty="0"/>
          </a:p>
        </p:txBody>
      </p:sp>
      <p:sp>
        <p:nvSpPr>
          <p:cNvPr id="64" name="63 Proceso"/>
          <p:cNvSpPr/>
          <p:nvPr/>
        </p:nvSpPr>
        <p:spPr>
          <a:xfrm>
            <a:off x="7388696" y="4612021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Entrevistas</a:t>
            </a:r>
            <a:endParaRPr lang="es-EC" sz="1200" dirty="0"/>
          </a:p>
        </p:txBody>
      </p:sp>
      <p:sp>
        <p:nvSpPr>
          <p:cNvPr id="65" name="64 Proceso"/>
          <p:cNvSpPr/>
          <p:nvPr/>
        </p:nvSpPr>
        <p:spPr>
          <a:xfrm>
            <a:off x="7388696" y="4863033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Contratación</a:t>
            </a:r>
            <a:endParaRPr lang="es-EC" sz="1200" dirty="0"/>
          </a:p>
        </p:txBody>
      </p:sp>
      <p:sp>
        <p:nvSpPr>
          <p:cNvPr id="66" name="65 Proceso"/>
          <p:cNvSpPr/>
          <p:nvPr/>
        </p:nvSpPr>
        <p:spPr>
          <a:xfrm>
            <a:off x="7359095" y="5205887"/>
            <a:ext cx="1476063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Solicitud  M. Educación</a:t>
            </a:r>
            <a:endParaRPr lang="es-EC" sz="1050" dirty="0"/>
          </a:p>
        </p:txBody>
      </p:sp>
      <p:sp>
        <p:nvSpPr>
          <p:cNvPr id="67" name="66 Proceso"/>
          <p:cNvSpPr/>
          <p:nvPr/>
        </p:nvSpPr>
        <p:spPr>
          <a:xfrm>
            <a:off x="7388696" y="5460987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Obtención </a:t>
            </a:r>
            <a:r>
              <a:rPr lang="es-ES" sz="1000" dirty="0" smtClean="0"/>
              <a:t>autorización</a:t>
            </a:r>
            <a:endParaRPr lang="es-EC" sz="1000" dirty="0"/>
          </a:p>
        </p:txBody>
      </p:sp>
      <p:sp>
        <p:nvSpPr>
          <p:cNvPr id="68" name="67 Proceso"/>
          <p:cNvSpPr/>
          <p:nvPr/>
        </p:nvSpPr>
        <p:spPr>
          <a:xfrm>
            <a:off x="7388696" y="5711999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Fijación  lugar  </a:t>
            </a:r>
            <a:r>
              <a:rPr lang="es-ES" sz="1200" dirty="0" err="1" smtClean="0"/>
              <a:t>fech</a:t>
            </a:r>
            <a:endParaRPr lang="es-EC" sz="1200" dirty="0"/>
          </a:p>
        </p:txBody>
      </p:sp>
      <p:sp>
        <p:nvSpPr>
          <p:cNvPr id="69" name="68 Proceso"/>
          <p:cNvSpPr/>
          <p:nvPr/>
        </p:nvSpPr>
        <p:spPr>
          <a:xfrm>
            <a:off x="7388696" y="6033453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Ventaja licencia</a:t>
            </a:r>
            <a:endParaRPr lang="es-EC" sz="1200" dirty="0"/>
          </a:p>
        </p:txBody>
      </p:sp>
      <p:sp>
        <p:nvSpPr>
          <p:cNvPr id="70" name="69 Proceso"/>
          <p:cNvSpPr/>
          <p:nvPr/>
        </p:nvSpPr>
        <p:spPr>
          <a:xfrm>
            <a:off x="7388696" y="6288553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Beneficios</a:t>
            </a:r>
            <a:endParaRPr lang="es-EC" sz="1200" dirty="0"/>
          </a:p>
        </p:txBody>
      </p:sp>
      <p:sp>
        <p:nvSpPr>
          <p:cNvPr id="71" name="70 Proceso"/>
          <p:cNvSpPr/>
          <p:nvPr/>
        </p:nvSpPr>
        <p:spPr>
          <a:xfrm>
            <a:off x="7388696" y="6539565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Gratuidad</a:t>
            </a:r>
            <a:endParaRPr lang="es-EC" sz="1200" dirty="0"/>
          </a:p>
        </p:txBody>
      </p:sp>
      <p:sp>
        <p:nvSpPr>
          <p:cNvPr id="72" name="71 Proceso"/>
          <p:cNvSpPr/>
          <p:nvPr/>
        </p:nvSpPr>
        <p:spPr>
          <a:xfrm>
            <a:off x="7394999" y="4369049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Identificación</a:t>
            </a:r>
            <a:endParaRPr lang="es-EC" sz="1200" dirty="0"/>
          </a:p>
        </p:txBody>
      </p:sp>
      <p:sp>
        <p:nvSpPr>
          <p:cNvPr id="73" name="72 Proceso"/>
          <p:cNvSpPr/>
          <p:nvPr/>
        </p:nvSpPr>
        <p:spPr>
          <a:xfrm>
            <a:off x="4351759" y="2231032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carta</a:t>
            </a:r>
            <a:endParaRPr lang="es-EC" sz="1200" dirty="0"/>
          </a:p>
        </p:txBody>
      </p:sp>
      <p:cxnSp>
        <p:nvCxnSpPr>
          <p:cNvPr id="75" name="74 Conector recto de flecha"/>
          <p:cNvCxnSpPr>
            <a:stCxn id="48" idx="3"/>
          </p:cNvCxnSpPr>
          <p:nvPr/>
        </p:nvCxnSpPr>
        <p:spPr>
          <a:xfrm flipV="1">
            <a:off x="2672969" y="2729947"/>
            <a:ext cx="376342" cy="755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48" idx="3"/>
            <a:endCxn id="51" idx="1"/>
          </p:cNvCxnSpPr>
          <p:nvPr/>
        </p:nvCxnSpPr>
        <p:spPr>
          <a:xfrm>
            <a:off x="2672969" y="3484947"/>
            <a:ext cx="380074" cy="1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stCxn id="48" idx="3"/>
            <a:endCxn id="50" idx="1"/>
          </p:cNvCxnSpPr>
          <p:nvPr/>
        </p:nvCxnSpPr>
        <p:spPr>
          <a:xfrm>
            <a:off x="2672969" y="3484947"/>
            <a:ext cx="376342" cy="7893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14" idx="3"/>
            <a:endCxn id="17" idx="1"/>
          </p:cNvCxnSpPr>
          <p:nvPr/>
        </p:nvCxnSpPr>
        <p:spPr>
          <a:xfrm>
            <a:off x="3510243" y="1324243"/>
            <a:ext cx="1709829" cy="696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60" idx="3"/>
            <a:endCxn id="62" idx="1"/>
          </p:cNvCxnSpPr>
          <p:nvPr/>
        </p:nvCxnSpPr>
        <p:spPr>
          <a:xfrm>
            <a:off x="3510243" y="5558837"/>
            <a:ext cx="1781837" cy="7448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>
            <a:stCxn id="14" idx="3"/>
            <a:endCxn id="18" idx="1"/>
          </p:cNvCxnSpPr>
          <p:nvPr/>
        </p:nvCxnSpPr>
        <p:spPr>
          <a:xfrm flipV="1">
            <a:off x="3510243" y="1290485"/>
            <a:ext cx="1709829" cy="337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 flipV="1">
            <a:off x="3525881" y="539184"/>
            <a:ext cx="1678551" cy="76682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>
            <a:stCxn id="60" idx="3"/>
            <a:endCxn id="63" idx="1"/>
          </p:cNvCxnSpPr>
          <p:nvPr/>
        </p:nvCxnSpPr>
        <p:spPr>
          <a:xfrm>
            <a:off x="3510243" y="5558837"/>
            <a:ext cx="1781837" cy="4463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>
            <a:stCxn id="60" idx="3"/>
            <a:endCxn id="61" idx="1"/>
          </p:cNvCxnSpPr>
          <p:nvPr/>
        </p:nvCxnSpPr>
        <p:spPr>
          <a:xfrm flipV="1">
            <a:off x="3510243" y="4845011"/>
            <a:ext cx="1781837" cy="71382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>
            <a:stCxn id="49" idx="3"/>
            <a:endCxn id="53" idx="1"/>
          </p:cNvCxnSpPr>
          <p:nvPr/>
        </p:nvCxnSpPr>
        <p:spPr>
          <a:xfrm>
            <a:off x="4154583" y="2646578"/>
            <a:ext cx="190873" cy="194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>
            <a:stCxn id="51" idx="3"/>
            <a:endCxn id="56" idx="1"/>
          </p:cNvCxnSpPr>
          <p:nvPr/>
        </p:nvCxnSpPr>
        <p:spPr>
          <a:xfrm>
            <a:off x="4154583" y="3486013"/>
            <a:ext cx="190873" cy="2041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 de flecha"/>
          <p:cNvCxnSpPr>
            <a:stCxn id="50" idx="3"/>
            <a:endCxn id="59" idx="1"/>
          </p:cNvCxnSpPr>
          <p:nvPr/>
        </p:nvCxnSpPr>
        <p:spPr>
          <a:xfrm>
            <a:off x="4154582" y="4274286"/>
            <a:ext cx="190874" cy="2434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>
            <a:stCxn id="50" idx="3"/>
            <a:endCxn id="57" idx="1"/>
          </p:cNvCxnSpPr>
          <p:nvPr/>
        </p:nvCxnSpPr>
        <p:spPr>
          <a:xfrm flipV="1">
            <a:off x="4154582" y="4011598"/>
            <a:ext cx="190874" cy="2626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 de flecha"/>
          <p:cNvCxnSpPr>
            <a:stCxn id="50" idx="3"/>
            <a:endCxn id="58" idx="1"/>
          </p:cNvCxnSpPr>
          <p:nvPr/>
        </p:nvCxnSpPr>
        <p:spPr>
          <a:xfrm flipV="1">
            <a:off x="4154582" y="4266698"/>
            <a:ext cx="190874" cy="7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>
            <a:stCxn id="51" idx="3"/>
            <a:endCxn id="55" idx="1"/>
          </p:cNvCxnSpPr>
          <p:nvPr/>
        </p:nvCxnSpPr>
        <p:spPr>
          <a:xfrm flipV="1">
            <a:off x="4154583" y="3439132"/>
            <a:ext cx="190873" cy="468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stCxn id="49" idx="3"/>
            <a:endCxn id="52" idx="1"/>
          </p:cNvCxnSpPr>
          <p:nvPr/>
        </p:nvCxnSpPr>
        <p:spPr>
          <a:xfrm flipV="1">
            <a:off x="4154583" y="2590166"/>
            <a:ext cx="190873" cy="564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>
            <a:stCxn id="49" idx="3"/>
            <a:endCxn id="73" idx="1"/>
          </p:cNvCxnSpPr>
          <p:nvPr/>
        </p:nvCxnSpPr>
        <p:spPr>
          <a:xfrm flipV="1">
            <a:off x="4154583" y="2328883"/>
            <a:ext cx="197176" cy="3176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>
            <a:stCxn id="51" idx="3"/>
            <a:endCxn id="54" idx="1"/>
          </p:cNvCxnSpPr>
          <p:nvPr/>
        </p:nvCxnSpPr>
        <p:spPr>
          <a:xfrm flipV="1">
            <a:off x="4154583" y="3184032"/>
            <a:ext cx="190873" cy="3019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 de flecha"/>
          <p:cNvCxnSpPr>
            <a:stCxn id="61" idx="3"/>
            <a:endCxn id="65" idx="1"/>
          </p:cNvCxnSpPr>
          <p:nvPr/>
        </p:nvCxnSpPr>
        <p:spPr>
          <a:xfrm>
            <a:off x="7006952" y="4845011"/>
            <a:ext cx="381744" cy="11587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 de flecha"/>
          <p:cNvCxnSpPr>
            <a:stCxn id="61" idx="3"/>
            <a:endCxn id="72" idx="1"/>
          </p:cNvCxnSpPr>
          <p:nvPr/>
        </p:nvCxnSpPr>
        <p:spPr>
          <a:xfrm flipV="1">
            <a:off x="7006952" y="4466900"/>
            <a:ext cx="388047" cy="3781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 de flecha"/>
          <p:cNvCxnSpPr>
            <a:stCxn id="61" idx="3"/>
            <a:endCxn id="64" idx="1"/>
          </p:cNvCxnSpPr>
          <p:nvPr/>
        </p:nvCxnSpPr>
        <p:spPr>
          <a:xfrm flipV="1">
            <a:off x="7006952" y="4709872"/>
            <a:ext cx="381744" cy="135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58 Conector recto de flecha"/>
          <p:cNvCxnSpPr>
            <a:endCxn id="68" idx="1"/>
          </p:cNvCxnSpPr>
          <p:nvPr/>
        </p:nvCxnSpPr>
        <p:spPr>
          <a:xfrm>
            <a:off x="7013255" y="5589740"/>
            <a:ext cx="375441" cy="22011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>
            <a:endCxn id="67" idx="1"/>
          </p:cNvCxnSpPr>
          <p:nvPr/>
        </p:nvCxnSpPr>
        <p:spPr>
          <a:xfrm flipV="1">
            <a:off x="7019558" y="5558838"/>
            <a:ext cx="369138" cy="339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 de flecha"/>
          <p:cNvCxnSpPr>
            <a:endCxn id="66" idx="1"/>
          </p:cNvCxnSpPr>
          <p:nvPr/>
        </p:nvCxnSpPr>
        <p:spPr>
          <a:xfrm flipV="1">
            <a:off x="6993063" y="5303738"/>
            <a:ext cx="366032" cy="2860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>
            <a:stCxn id="62" idx="3"/>
            <a:endCxn id="69" idx="1"/>
          </p:cNvCxnSpPr>
          <p:nvPr/>
        </p:nvCxnSpPr>
        <p:spPr>
          <a:xfrm flipV="1">
            <a:off x="7006952" y="6131304"/>
            <a:ext cx="381744" cy="17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 de flecha"/>
          <p:cNvCxnSpPr>
            <a:stCxn id="62" idx="3"/>
            <a:endCxn id="70" idx="1"/>
          </p:cNvCxnSpPr>
          <p:nvPr/>
        </p:nvCxnSpPr>
        <p:spPr>
          <a:xfrm>
            <a:off x="7006952" y="6303732"/>
            <a:ext cx="381744" cy="826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 de flecha"/>
          <p:cNvCxnSpPr>
            <a:stCxn id="62" idx="3"/>
            <a:endCxn id="71" idx="1"/>
          </p:cNvCxnSpPr>
          <p:nvPr/>
        </p:nvCxnSpPr>
        <p:spPr>
          <a:xfrm>
            <a:off x="7006952" y="6303732"/>
            <a:ext cx="381744" cy="3336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 de flecha"/>
          <p:cNvCxnSpPr>
            <a:endCxn id="33" idx="1"/>
          </p:cNvCxnSpPr>
          <p:nvPr/>
        </p:nvCxnSpPr>
        <p:spPr>
          <a:xfrm flipV="1">
            <a:off x="7003221" y="1848015"/>
            <a:ext cx="381744" cy="17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 de flecha"/>
          <p:cNvCxnSpPr>
            <a:stCxn id="17" idx="3"/>
            <a:endCxn id="34" idx="1"/>
          </p:cNvCxnSpPr>
          <p:nvPr/>
        </p:nvCxnSpPr>
        <p:spPr>
          <a:xfrm>
            <a:off x="7003221" y="2020443"/>
            <a:ext cx="381744" cy="826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 de flecha"/>
          <p:cNvCxnSpPr>
            <a:stCxn id="17" idx="3"/>
            <a:endCxn id="35" idx="1"/>
          </p:cNvCxnSpPr>
          <p:nvPr/>
        </p:nvCxnSpPr>
        <p:spPr>
          <a:xfrm>
            <a:off x="7003221" y="2020443"/>
            <a:ext cx="381744" cy="3336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 de flecha"/>
          <p:cNvCxnSpPr>
            <a:endCxn id="30" idx="1"/>
          </p:cNvCxnSpPr>
          <p:nvPr/>
        </p:nvCxnSpPr>
        <p:spPr>
          <a:xfrm flipV="1">
            <a:off x="7003221" y="1020449"/>
            <a:ext cx="381744" cy="2900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 de flecha"/>
          <p:cNvCxnSpPr>
            <a:endCxn id="31" idx="1"/>
          </p:cNvCxnSpPr>
          <p:nvPr/>
        </p:nvCxnSpPr>
        <p:spPr>
          <a:xfrm flipV="1">
            <a:off x="6995151" y="1275549"/>
            <a:ext cx="389814" cy="314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 de flecha"/>
          <p:cNvCxnSpPr>
            <a:stCxn id="18" idx="3"/>
            <a:endCxn id="32" idx="1"/>
          </p:cNvCxnSpPr>
          <p:nvPr/>
        </p:nvCxnSpPr>
        <p:spPr>
          <a:xfrm>
            <a:off x="7006952" y="1290485"/>
            <a:ext cx="388047" cy="220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recto de flecha"/>
          <p:cNvCxnSpPr>
            <a:stCxn id="16" idx="3"/>
            <a:endCxn id="29" idx="1"/>
          </p:cNvCxnSpPr>
          <p:nvPr/>
        </p:nvCxnSpPr>
        <p:spPr>
          <a:xfrm>
            <a:off x="7038230" y="571815"/>
            <a:ext cx="346735" cy="1057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 de flecha"/>
          <p:cNvCxnSpPr>
            <a:stCxn id="16" idx="3"/>
            <a:endCxn id="28" idx="1"/>
          </p:cNvCxnSpPr>
          <p:nvPr/>
        </p:nvCxnSpPr>
        <p:spPr>
          <a:xfrm flipV="1">
            <a:off x="7038230" y="426583"/>
            <a:ext cx="346735" cy="1452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 de flecha"/>
          <p:cNvCxnSpPr>
            <a:stCxn id="16" idx="3"/>
            <a:endCxn id="25" idx="1"/>
          </p:cNvCxnSpPr>
          <p:nvPr/>
        </p:nvCxnSpPr>
        <p:spPr>
          <a:xfrm flipV="1">
            <a:off x="7038230" y="171483"/>
            <a:ext cx="346735" cy="4003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 de flecha"/>
          <p:cNvCxnSpPr>
            <a:stCxn id="6" idx="3"/>
            <a:endCxn id="48" idx="1"/>
          </p:cNvCxnSpPr>
          <p:nvPr/>
        </p:nvCxnSpPr>
        <p:spPr>
          <a:xfrm flipV="1">
            <a:off x="1315723" y="3484947"/>
            <a:ext cx="228600" cy="135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angular"/>
          <p:cNvCxnSpPr>
            <a:stCxn id="6" idx="0"/>
            <a:endCxn id="14" idx="1"/>
          </p:cNvCxnSpPr>
          <p:nvPr/>
        </p:nvCxnSpPr>
        <p:spPr>
          <a:xfrm rot="5400000" flipH="1" flipV="1">
            <a:off x="884219" y="1151638"/>
            <a:ext cx="778872" cy="1124082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angular"/>
          <p:cNvCxnSpPr>
            <a:stCxn id="6" idx="2"/>
            <a:endCxn id="60" idx="1"/>
          </p:cNvCxnSpPr>
          <p:nvPr/>
        </p:nvCxnSpPr>
        <p:spPr>
          <a:xfrm rot="16200000" flipH="1">
            <a:off x="941205" y="4664345"/>
            <a:ext cx="664901" cy="1124082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273 CuadroTexto"/>
          <p:cNvSpPr txBox="1"/>
          <p:nvPr/>
        </p:nvSpPr>
        <p:spPr>
          <a:xfrm>
            <a:off x="323528" y="171483"/>
            <a:ext cx="23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OBJETIVO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1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275" name="27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966"/>
            <a:ext cx="290512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103115"/>
            <a:ext cx="1315723" cy="279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Concientizar a la población sobre consumo irracional de medicamentos </a:t>
            </a:r>
            <a:endParaRPr lang="es-EC" sz="1400" dirty="0"/>
          </a:p>
        </p:txBody>
      </p:sp>
      <p:sp>
        <p:nvSpPr>
          <p:cNvPr id="14" name="13 Proceso"/>
          <p:cNvSpPr/>
          <p:nvPr/>
        </p:nvSpPr>
        <p:spPr>
          <a:xfrm>
            <a:off x="1835696" y="1017919"/>
            <a:ext cx="1674547" cy="61264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Creación de Campañas informativas</a:t>
            </a:r>
            <a:endParaRPr lang="es-EC" sz="1400" dirty="0"/>
          </a:p>
        </p:txBody>
      </p:sp>
      <p:sp>
        <p:nvSpPr>
          <p:cNvPr id="16" name="15 Proceso"/>
          <p:cNvSpPr/>
          <p:nvPr/>
        </p:nvSpPr>
        <p:spPr>
          <a:xfrm>
            <a:off x="5220072" y="426582"/>
            <a:ext cx="1818158" cy="290466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Elaboración conferencias</a:t>
            </a:r>
            <a:endParaRPr lang="es-EC" sz="1200" dirty="0"/>
          </a:p>
        </p:txBody>
      </p:sp>
      <p:sp>
        <p:nvSpPr>
          <p:cNvPr id="17" name="16 Proceso"/>
          <p:cNvSpPr/>
          <p:nvPr/>
        </p:nvSpPr>
        <p:spPr>
          <a:xfrm>
            <a:off x="5220072" y="1867281"/>
            <a:ext cx="1783149" cy="306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Realización de conferencias</a:t>
            </a:r>
            <a:endParaRPr lang="es-EC" sz="1200" dirty="0"/>
          </a:p>
        </p:txBody>
      </p:sp>
      <p:sp>
        <p:nvSpPr>
          <p:cNvPr id="18" name="17 Proceso"/>
          <p:cNvSpPr/>
          <p:nvPr/>
        </p:nvSpPr>
        <p:spPr>
          <a:xfrm>
            <a:off x="5220072" y="1118299"/>
            <a:ext cx="1786880" cy="3443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Material de apoyo</a:t>
            </a:r>
            <a:endParaRPr lang="es-EC" sz="1400" dirty="0"/>
          </a:p>
        </p:txBody>
      </p:sp>
      <p:sp>
        <p:nvSpPr>
          <p:cNvPr id="25" name="24 Proceso"/>
          <p:cNvSpPr/>
          <p:nvPr/>
        </p:nvSpPr>
        <p:spPr>
          <a:xfrm>
            <a:off x="7384964" y="73632"/>
            <a:ext cx="1579523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Identificación capacitadores</a:t>
            </a:r>
            <a:endParaRPr lang="es-EC" sz="900" dirty="0"/>
          </a:p>
        </p:txBody>
      </p:sp>
      <p:sp>
        <p:nvSpPr>
          <p:cNvPr id="28" name="27 Proceso"/>
          <p:cNvSpPr/>
          <p:nvPr/>
        </p:nvSpPr>
        <p:spPr>
          <a:xfrm>
            <a:off x="7384965" y="328732"/>
            <a:ext cx="1579522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Contratación</a:t>
            </a:r>
            <a:r>
              <a:rPr lang="es-ES" sz="1200" dirty="0" smtClean="0"/>
              <a:t> personal</a:t>
            </a:r>
            <a:endParaRPr lang="es-EC" sz="1200" dirty="0"/>
          </a:p>
        </p:txBody>
      </p:sp>
      <p:sp>
        <p:nvSpPr>
          <p:cNvPr id="29" name="28 Proceso"/>
          <p:cNvSpPr/>
          <p:nvPr/>
        </p:nvSpPr>
        <p:spPr>
          <a:xfrm>
            <a:off x="7384965" y="579744"/>
            <a:ext cx="1579522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Elaboración conferencias</a:t>
            </a:r>
            <a:endParaRPr lang="es-EC" sz="1050" dirty="0"/>
          </a:p>
        </p:txBody>
      </p:sp>
      <p:sp>
        <p:nvSpPr>
          <p:cNvPr id="30" name="29 Proceso"/>
          <p:cNvSpPr/>
          <p:nvPr/>
        </p:nvSpPr>
        <p:spPr>
          <a:xfrm>
            <a:off x="7384965" y="922598"/>
            <a:ext cx="1579522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Proformas  agencias</a:t>
            </a:r>
            <a:endParaRPr lang="es-EC" sz="1200" dirty="0"/>
          </a:p>
        </p:txBody>
      </p:sp>
      <p:sp>
        <p:nvSpPr>
          <p:cNvPr id="31" name="30 Proceso"/>
          <p:cNvSpPr/>
          <p:nvPr/>
        </p:nvSpPr>
        <p:spPr>
          <a:xfrm>
            <a:off x="7384965" y="1177698"/>
            <a:ext cx="1579522" cy="1609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Contratar agencia</a:t>
            </a:r>
            <a:endParaRPr lang="es-EC" sz="1200" dirty="0"/>
          </a:p>
        </p:txBody>
      </p:sp>
      <p:sp>
        <p:nvSpPr>
          <p:cNvPr id="32" name="31 Proceso"/>
          <p:cNvSpPr/>
          <p:nvPr/>
        </p:nvSpPr>
        <p:spPr>
          <a:xfrm>
            <a:off x="7394999" y="1413074"/>
            <a:ext cx="1569488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Diseño y elaboración material</a:t>
            </a:r>
            <a:endParaRPr lang="es-EC" sz="900" dirty="0"/>
          </a:p>
        </p:txBody>
      </p:sp>
      <p:sp>
        <p:nvSpPr>
          <p:cNvPr id="33" name="32 Proceso"/>
          <p:cNvSpPr/>
          <p:nvPr/>
        </p:nvSpPr>
        <p:spPr>
          <a:xfrm>
            <a:off x="7384965" y="1750164"/>
            <a:ext cx="1579522" cy="184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Conferencias  centros de salud</a:t>
            </a:r>
            <a:endParaRPr lang="es-EC" sz="800" dirty="0"/>
          </a:p>
        </p:txBody>
      </p:sp>
      <p:sp>
        <p:nvSpPr>
          <p:cNvPr id="34" name="33 Proceso"/>
          <p:cNvSpPr/>
          <p:nvPr/>
        </p:nvSpPr>
        <p:spPr>
          <a:xfrm>
            <a:off x="7384965" y="2005264"/>
            <a:ext cx="1579522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Conferencias en centros </a:t>
            </a:r>
            <a:r>
              <a:rPr lang="es-ES" sz="800" dirty="0" err="1" smtClean="0"/>
              <a:t>educativ</a:t>
            </a:r>
            <a:r>
              <a:rPr lang="es-ES" sz="800" dirty="0" smtClean="0"/>
              <a:t>  </a:t>
            </a:r>
            <a:endParaRPr lang="es-EC" sz="800" dirty="0"/>
          </a:p>
        </p:txBody>
      </p:sp>
      <p:sp>
        <p:nvSpPr>
          <p:cNvPr id="35" name="34 Proceso"/>
          <p:cNvSpPr/>
          <p:nvPr/>
        </p:nvSpPr>
        <p:spPr>
          <a:xfrm>
            <a:off x="7384965" y="2256276"/>
            <a:ext cx="1579522" cy="231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Conferencias en instituciones empresas</a:t>
            </a:r>
            <a:endParaRPr lang="es-EC" sz="800" dirty="0"/>
          </a:p>
        </p:txBody>
      </p:sp>
      <p:sp>
        <p:nvSpPr>
          <p:cNvPr id="48" name="47 Proceso"/>
          <p:cNvSpPr/>
          <p:nvPr/>
        </p:nvSpPr>
        <p:spPr>
          <a:xfrm>
            <a:off x="1544322" y="2860445"/>
            <a:ext cx="1227477" cy="124900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Realización de Campañas Publicitarias automedicación analgésicos</a:t>
            </a:r>
            <a:endParaRPr lang="es-EC" sz="1200" dirty="0"/>
          </a:p>
        </p:txBody>
      </p:sp>
      <p:sp>
        <p:nvSpPr>
          <p:cNvPr id="49" name="48 Proceso"/>
          <p:cNvSpPr/>
          <p:nvPr/>
        </p:nvSpPr>
        <p:spPr>
          <a:xfrm>
            <a:off x="3049310" y="2354127"/>
            <a:ext cx="1105273" cy="58490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Diseño y elaboración campaña</a:t>
            </a:r>
            <a:endParaRPr lang="es-EC" sz="1200" dirty="0"/>
          </a:p>
        </p:txBody>
      </p:sp>
      <p:sp>
        <p:nvSpPr>
          <p:cNvPr id="50" name="49 Proceso"/>
          <p:cNvSpPr/>
          <p:nvPr/>
        </p:nvSpPr>
        <p:spPr>
          <a:xfrm>
            <a:off x="3049311" y="4030863"/>
            <a:ext cx="1105271" cy="48684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Transmisión de campaña</a:t>
            </a:r>
            <a:endParaRPr lang="es-EC" sz="1200" dirty="0"/>
          </a:p>
        </p:txBody>
      </p:sp>
      <p:sp>
        <p:nvSpPr>
          <p:cNvPr id="51" name="50 Proceso"/>
          <p:cNvSpPr/>
          <p:nvPr/>
        </p:nvSpPr>
        <p:spPr>
          <a:xfrm>
            <a:off x="3053043" y="3184032"/>
            <a:ext cx="1101540" cy="60396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Selección de medios</a:t>
            </a:r>
            <a:endParaRPr lang="es-EC" sz="1200" dirty="0"/>
          </a:p>
        </p:txBody>
      </p:sp>
      <p:sp>
        <p:nvSpPr>
          <p:cNvPr id="52" name="51 Proceso"/>
          <p:cNvSpPr/>
          <p:nvPr/>
        </p:nvSpPr>
        <p:spPr>
          <a:xfrm>
            <a:off x="4345456" y="2492315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Contratación actores</a:t>
            </a:r>
            <a:endParaRPr lang="es-EC" sz="1100" dirty="0"/>
          </a:p>
        </p:txBody>
      </p:sp>
      <p:sp>
        <p:nvSpPr>
          <p:cNvPr id="53" name="52 Proceso"/>
          <p:cNvSpPr/>
          <p:nvPr/>
        </p:nvSpPr>
        <p:spPr>
          <a:xfrm>
            <a:off x="4345456" y="274332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Filmación</a:t>
            </a:r>
            <a:endParaRPr lang="es-EC" sz="1200" dirty="0"/>
          </a:p>
        </p:txBody>
      </p:sp>
      <p:sp>
        <p:nvSpPr>
          <p:cNvPr id="54" name="53 Proceso"/>
          <p:cNvSpPr/>
          <p:nvPr/>
        </p:nvSpPr>
        <p:spPr>
          <a:xfrm>
            <a:off x="4345456" y="3086181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Cotizaciones</a:t>
            </a:r>
            <a:endParaRPr lang="es-EC" sz="1200" dirty="0"/>
          </a:p>
        </p:txBody>
      </p:sp>
      <p:sp>
        <p:nvSpPr>
          <p:cNvPr id="55" name="54 Proceso"/>
          <p:cNvSpPr/>
          <p:nvPr/>
        </p:nvSpPr>
        <p:spPr>
          <a:xfrm>
            <a:off x="4314262" y="3341281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Contratación 5 radios</a:t>
            </a:r>
            <a:endParaRPr lang="es-EC" sz="1100" dirty="0"/>
          </a:p>
        </p:txBody>
      </p:sp>
      <p:sp>
        <p:nvSpPr>
          <p:cNvPr id="56" name="55 Proceso"/>
          <p:cNvSpPr/>
          <p:nvPr/>
        </p:nvSpPr>
        <p:spPr>
          <a:xfrm>
            <a:off x="4345456" y="3592293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Contratación 5 canales TV</a:t>
            </a:r>
            <a:endParaRPr lang="es-EC" sz="900" dirty="0"/>
          </a:p>
        </p:txBody>
      </p:sp>
      <p:sp>
        <p:nvSpPr>
          <p:cNvPr id="57" name="56 Proceso"/>
          <p:cNvSpPr/>
          <p:nvPr/>
        </p:nvSpPr>
        <p:spPr>
          <a:xfrm>
            <a:off x="4345456" y="391374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Transmisión  publicidad radio</a:t>
            </a:r>
            <a:endParaRPr lang="es-EC" sz="800" dirty="0"/>
          </a:p>
        </p:txBody>
      </p:sp>
      <p:sp>
        <p:nvSpPr>
          <p:cNvPr id="58" name="57 Proceso"/>
          <p:cNvSpPr/>
          <p:nvPr/>
        </p:nvSpPr>
        <p:spPr>
          <a:xfrm>
            <a:off x="4345456" y="416884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 Transmisión publicidad TV</a:t>
            </a:r>
            <a:endParaRPr lang="es-EC" sz="800" dirty="0"/>
          </a:p>
        </p:txBody>
      </p:sp>
      <p:sp>
        <p:nvSpPr>
          <p:cNvPr id="59" name="58 Proceso"/>
          <p:cNvSpPr/>
          <p:nvPr/>
        </p:nvSpPr>
        <p:spPr>
          <a:xfrm>
            <a:off x="4345456" y="4419859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Medición impacto campaña</a:t>
            </a:r>
            <a:endParaRPr lang="es-EC" sz="800" dirty="0"/>
          </a:p>
        </p:txBody>
      </p:sp>
      <p:sp>
        <p:nvSpPr>
          <p:cNvPr id="60" name="59 Proceso"/>
          <p:cNvSpPr/>
          <p:nvPr/>
        </p:nvSpPr>
        <p:spPr>
          <a:xfrm>
            <a:off x="1835696" y="5252512"/>
            <a:ext cx="1872208" cy="78094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Realización de Campañas Publicitarias automedicación </a:t>
            </a:r>
            <a:r>
              <a:rPr lang="es-ES" sz="1200" dirty="0" smtClean="0"/>
              <a:t>antigripales</a:t>
            </a:r>
            <a:endParaRPr lang="es-EC" sz="1200" dirty="0"/>
          </a:p>
        </p:txBody>
      </p:sp>
      <p:sp>
        <p:nvSpPr>
          <p:cNvPr id="61" name="60 Proceso"/>
          <p:cNvSpPr/>
          <p:nvPr/>
        </p:nvSpPr>
        <p:spPr>
          <a:xfrm>
            <a:off x="5292080" y="4709872"/>
            <a:ext cx="1714872" cy="27027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Diseño y elaboración </a:t>
            </a:r>
            <a:endParaRPr lang="es-EC" sz="1200" dirty="0"/>
          </a:p>
        </p:txBody>
      </p:sp>
      <p:sp>
        <p:nvSpPr>
          <p:cNvPr id="62" name="61 Proceso"/>
          <p:cNvSpPr/>
          <p:nvPr/>
        </p:nvSpPr>
        <p:spPr>
          <a:xfrm>
            <a:off x="5292080" y="6150570"/>
            <a:ext cx="1714872" cy="306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Transmisión de campaña</a:t>
            </a:r>
            <a:endParaRPr lang="es-EC" sz="1200" dirty="0"/>
          </a:p>
        </p:txBody>
      </p:sp>
      <p:sp>
        <p:nvSpPr>
          <p:cNvPr id="63" name="62 Proceso"/>
          <p:cNvSpPr/>
          <p:nvPr/>
        </p:nvSpPr>
        <p:spPr>
          <a:xfrm>
            <a:off x="5292080" y="5460986"/>
            <a:ext cx="1718603" cy="284973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Selección</a:t>
            </a:r>
            <a:r>
              <a:rPr lang="es-ES" sz="1400" dirty="0" smtClean="0"/>
              <a:t> </a:t>
            </a:r>
            <a:r>
              <a:rPr lang="es-ES" sz="1200" dirty="0" smtClean="0"/>
              <a:t>medios</a:t>
            </a:r>
            <a:endParaRPr lang="es-EC" sz="1200" dirty="0"/>
          </a:p>
        </p:txBody>
      </p:sp>
      <p:sp>
        <p:nvSpPr>
          <p:cNvPr id="64" name="63 Proceso"/>
          <p:cNvSpPr/>
          <p:nvPr/>
        </p:nvSpPr>
        <p:spPr>
          <a:xfrm>
            <a:off x="7388695" y="4612021"/>
            <a:ext cx="1575791" cy="2329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Contratación actores</a:t>
            </a:r>
            <a:endParaRPr lang="es-EC" sz="1200" dirty="0"/>
          </a:p>
        </p:txBody>
      </p:sp>
      <p:sp>
        <p:nvSpPr>
          <p:cNvPr id="65" name="64 Proceso"/>
          <p:cNvSpPr/>
          <p:nvPr/>
        </p:nvSpPr>
        <p:spPr>
          <a:xfrm>
            <a:off x="7388696" y="4892567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Filmación</a:t>
            </a:r>
            <a:endParaRPr lang="es-EC" sz="1200" dirty="0"/>
          </a:p>
        </p:txBody>
      </p:sp>
      <p:sp>
        <p:nvSpPr>
          <p:cNvPr id="66" name="65 Proceso"/>
          <p:cNvSpPr/>
          <p:nvPr/>
        </p:nvSpPr>
        <p:spPr>
          <a:xfrm>
            <a:off x="7359095" y="5205887"/>
            <a:ext cx="1605391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Cotizaciones</a:t>
            </a:r>
            <a:endParaRPr lang="es-EC" sz="1050" dirty="0"/>
          </a:p>
        </p:txBody>
      </p:sp>
      <p:sp>
        <p:nvSpPr>
          <p:cNvPr id="67" name="66 Proceso"/>
          <p:cNvSpPr/>
          <p:nvPr/>
        </p:nvSpPr>
        <p:spPr>
          <a:xfrm>
            <a:off x="7388696" y="5460987"/>
            <a:ext cx="1575790" cy="1819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Contratación 5  radios</a:t>
            </a:r>
            <a:endParaRPr lang="es-EC" sz="900" dirty="0"/>
          </a:p>
        </p:txBody>
      </p:sp>
      <p:sp>
        <p:nvSpPr>
          <p:cNvPr id="68" name="67 Proceso"/>
          <p:cNvSpPr/>
          <p:nvPr/>
        </p:nvSpPr>
        <p:spPr>
          <a:xfrm>
            <a:off x="7388696" y="5711999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Contratación 5 canales de TV</a:t>
            </a:r>
            <a:endParaRPr lang="es-EC" sz="900" dirty="0"/>
          </a:p>
        </p:txBody>
      </p:sp>
      <p:sp>
        <p:nvSpPr>
          <p:cNvPr id="69" name="68 Proceso"/>
          <p:cNvSpPr/>
          <p:nvPr/>
        </p:nvSpPr>
        <p:spPr>
          <a:xfrm>
            <a:off x="7388696" y="6033453"/>
            <a:ext cx="1575790" cy="184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Transmisión publicidad radio</a:t>
            </a:r>
            <a:endParaRPr lang="es-EC" sz="800" dirty="0"/>
          </a:p>
        </p:txBody>
      </p:sp>
      <p:sp>
        <p:nvSpPr>
          <p:cNvPr id="70" name="69 Proceso"/>
          <p:cNvSpPr/>
          <p:nvPr/>
        </p:nvSpPr>
        <p:spPr>
          <a:xfrm>
            <a:off x="7388696" y="6288553"/>
            <a:ext cx="1575790" cy="1820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Transmisión publicidad TV</a:t>
            </a:r>
            <a:endParaRPr lang="es-EC" sz="800" dirty="0"/>
          </a:p>
        </p:txBody>
      </p:sp>
      <p:sp>
        <p:nvSpPr>
          <p:cNvPr id="71" name="70 Proceso"/>
          <p:cNvSpPr/>
          <p:nvPr/>
        </p:nvSpPr>
        <p:spPr>
          <a:xfrm>
            <a:off x="7388696" y="6539565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Medición de campaña</a:t>
            </a:r>
            <a:endParaRPr lang="es-EC" sz="800" dirty="0"/>
          </a:p>
        </p:txBody>
      </p:sp>
      <p:sp>
        <p:nvSpPr>
          <p:cNvPr id="72" name="71 Proceso"/>
          <p:cNvSpPr/>
          <p:nvPr/>
        </p:nvSpPr>
        <p:spPr>
          <a:xfrm>
            <a:off x="7394999" y="4369049"/>
            <a:ext cx="1569488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Diseño</a:t>
            </a:r>
            <a:endParaRPr lang="es-EC" sz="1200" dirty="0"/>
          </a:p>
        </p:txBody>
      </p:sp>
      <p:sp>
        <p:nvSpPr>
          <p:cNvPr id="73" name="72 Proceso"/>
          <p:cNvSpPr/>
          <p:nvPr/>
        </p:nvSpPr>
        <p:spPr>
          <a:xfrm>
            <a:off x="4351759" y="2231032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Diseño</a:t>
            </a:r>
            <a:endParaRPr lang="es-EC" sz="1200" dirty="0"/>
          </a:p>
        </p:txBody>
      </p:sp>
      <p:cxnSp>
        <p:nvCxnSpPr>
          <p:cNvPr id="75" name="74 Conector recto de flecha"/>
          <p:cNvCxnSpPr>
            <a:stCxn id="48" idx="3"/>
          </p:cNvCxnSpPr>
          <p:nvPr/>
        </p:nvCxnSpPr>
        <p:spPr>
          <a:xfrm flipV="1">
            <a:off x="2771799" y="2729947"/>
            <a:ext cx="277512" cy="755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48" idx="3"/>
            <a:endCxn id="51" idx="1"/>
          </p:cNvCxnSpPr>
          <p:nvPr/>
        </p:nvCxnSpPr>
        <p:spPr>
          <a:xfrm>
            <a:off x="2771799" y="3484947"/>
            <a:ext cx="281244" cy="1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stCxn id="48" idx="3"/>
            <a:endCxn id="50" idx="1"/>
          </p:cNvCxnSpPr>
          <p:nvPr/>
        </p:nvCxnSpPr>
        <p:spPr>
          <a:xfrm>
            <a:off x="2771799" y="3484947"/>
            <a:ext cx="277512" cy="7893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14" idx="3"/>
            <a:endCxn id="17" idx="1"/>
          </p:cNvCxnSpPr>
          <p:nvPr/>
        </p:nvCxnSpPr>
        <p:spPr>
          <a:xfrm>
            <a:off x="3510243" y="1324243"/>
            <a:ext cx="1709829" cy="696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60" idx="3"/>
            <a:endCxn id="62" idx="1"/>
          </p:cNvCxnSpPr>
          <p:nvPr/>
        </p:nvCxnSpPr>
        <p:spPr>
          <a:xfrm>
            <a:off x="3707904" y="5642983"/>
            <a:ext cx="1584176" cy="66074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>
            <a:stCxn id="14" idx="3"/>
            <a:endCxn id="18" idx="1"/>
          </p:cNvCxnSpPr>
          <p:nvPr/>
        </p:nvCxnSpPr>
        <p:spPr>
          <a:xfrm flipV="1">
            <a:off x="3510243" y="1290485"/>
            <a:ext cx="1709829" cy="337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>
            <a:endCxn id="16" idx="1"/>
          </p:cNvCxnSpPr>
          <p:nvPr/>
        </p:nvCxnSpPr>
        <p:spPr>
          <a:xfrm flipV="1">
            <a:off x="3541521" y="571815"/>
            <a:ext cx="1678551" cy="76682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>
            <a:stCxn id="60" idx="3"/>
            <a:endCxn id="63" idx="1"/>
          </p:cNvCxnSpPr>
          <p:nvPr/>
        </p:nvCxnSpPr>
        <p:spPr>
          <a:xfrm flipV="1">
            <a:off x="3707904" y="5603473"/>
            <a:ext cx="1584176" cy="3951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>
            <a:stCxn id="60" idx="3"/>
            <a:endCxn id="61" idx="1"/>
          </p:cNvCxnSpPr>
          <p:nvPr/>
        </p:nvCxnSpPr>
        <p:spPr>
          <a:xfrm flipV="1">
            <a:off x="3707904" y="4845011"/>
            <a:ext cx="1584176" cy="7979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>
            <a:stCxn id="49" idx="3"/>
            <a:endCxn id="53" idx="1"/>
          </p:cNvCxnSpPr>
          <p:nvPr/>
        </p:nvCxnSpPr>
        <p:spPr>
          <a:xfrm>
            <a:off x="4154583" y="2646578"/>
            <a:ext cx="190873" cy="194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>
            <a:stCxn id="51" idx="3"/>
            <a:endCxn id="56" idx="1"/>
          </p:cNvCxnSpPr>
          <p:nvPr/>
        </p:nvCxnSpPr>
        <p:spPr>
          <a:xfrm>
            <a:off x="4154583" y="3486013"/>
            <a:ext cx="190873" cy="2041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 de flecha"/>
          <p:cNvCxnSpPr>
            <a:stCxn id="50" idx="3"/>
            <a:endCxn id="59" idx="1"/>
          </p:cNvCxnSpPr>
          <p:nvPr/>
        </p:nvCxnSpPr>
        <p:spPr>
          <a:xfrm>
            <a:off x="4154582" y="4274286"/>
            <a:ext cx="190874" cy="2434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>
            <a:stCxn id="50" idx="3"/>
            <a:endCxn id="57" idx="1"/>
          </p:cNvCxnSpPr>
          <p:nvPr/>
        </p:nvCxnSpPr>
        <p:spPr>
          <a:xfrm flipV="1">
            <a:off x="4154582" y="4011598"/>
            <a:ext cx="190874" cy="2626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 de flecha"/>
          <p:cNvCxnSpPr>
            <a:stCxn id="50" idx="3"/>
            <a:endCxn id="58" idx="1"/>
          </p:cNvCxnSpPr>
          <p:nvPr/>
        </p:nvCxnSpPr>
        <p:spPr>
          <a:xfrm flipV="1">
            <a:off x="4154582" y="4266698"/>
            <a:ext cx="190874" cy="7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>
            <a:stCxn id="51" idx="3"/>
            <a:endCxn id="55" idx="1"/>
          </p:cNvCxnSpPr>
          <p:nvPr/>
        </p:nvCxnSpPr>
        <p:spPr>
          <a:xfrm flipV="1">
            <a:off x="4154583" y="3439132"/>
            <a:ext cx="159679" cy="468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stCxn id="49" idx="3"/>
            <a:endCxn id="52" idx="1"/>
          </p:cNvCxnSpPr>
          <p:nvPr/>
        </p:nvCxnSpPr>
        <p:spPr>
          <a:xfrm flipV="1">
            <a:off x="4154583" y="2590166"/>
            <a:ext cx="190873" cy="564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>
            <a:stCxn id="49" idx="3"/>
            <a:endCxn id="73" idx="1"/>
          </p:cNvCxnSpPr>
          <p:nvPr/>
        </p:nvCxnSpPr>
        <p:spPr>
          <a:xfrm flipV="1">
            <a:off x="4154583" y="2328883"/>
            <a:ext cx="197176" cy="3176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>
            <a:stCxn id="51" idx="3"/>
            <a:endCxn id="54" idx="1"/>
          </p:cNvCxnSpPr>
          <p:nvPr/>
        </p:nvCxnSpPr>
        <p:spPr>
          <a:xfrm flipV="1">
            <a:off x="4154583" y="3184032"/>
            <a:ext cx="190873" cy="3019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 de flecha"/>
          <p:cNvCxnSpPr>
            <a:stCxn id="61" idx="3"/>
            <a:endCxn id="65" idx="1"/>
          </p:cNvCxnSpPr>
          <p:nvPr/>
        </p:nvCxnSpPr>
        <p:spPr>
          <a:xfrm>
            <a:off x="7006952" y="4845011"/>
            <a:ext cx="381744" cy="1454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 de flecha"/>
          <p:cNvCxnSpPr>
            <a:stCxn id="61" idx="3"/>
            <a:endCxn id="72" idx="1"/>
          </p:cNvCxnSpPr>
          <p:nvPr/>
        </p:nvCxnSpPr>
        <p:spPr>
          <a:xfrm flipV="1">
            <a:off x="7006952" y="4466900"/>
            <a:ext cx="388047" cy="3781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 de flecha"/>
          <p:cNvCxnSpPr>
            <a:stCxn id="61" idx="3"/>
            <a:endCxn id="64" idx="1"/>
          </p:cNvCxnSpPr>
          <p:nvPr/>
        </p:nvCxnSpPr>
        <p:spPr>
          <a:xfrm flipV="1">
            <a:off x="7006952" y="4728516"/>
            <a:ext cx="381743" cy="1164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58 Conector recto de flecha"/>
          <p:cNvCxnSpPr>
            <a:endCxn id="68" idx="1"/>
          </p:cNvCxnSpPr>
          <p:nvPr/>
        </p:nvCxnSpPr>
        <p:spPr>
          <a:xfrm>
            <a:off x="7013255" y="5589740"/>
            <a:ext cx="375441" cy="22011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>
            <a:endCxn id="67" idx="1"/>
          </p:cNvCxnSpPr>
          <p:nvPr/>
        </p:nvCxnSpPr>
        <p:spPr>
          <a:xfrm flipV="1">
            <a:off x="7019558" y="5551985"/>
            <a:ext cx="369138" cy="408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 de flecha"/>
          <p:cNvCxnSpPr>
            <a:endCxn id="66" idx="1"/>
          </p:cNvCxnSpPr>
          <p:nvPr/>
        </p:nvCxnSpPr>
        <p:spPr>
          <a:xfrm flipV="1">
            <a:off x="6993063" y="5303738"/>
            <a:ext cx="366032" cy="2860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>
            <a:stCxn id="62" idx="3"/>
            <a:endCxn id="69" idx="1"/>
          </p:cNvCxnSpPr>
          <p:nvPr/>
        </p:nvCxnSpPr>
        <p:spPr>
          <a:xfrm flipV="1">
            <a:off x="7006952" y="6125486"/>
            <a:ext cx="381744" cy="1782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 de flecha"/>
          <p:cNvCxnSpPr>
            <a:stCxn id="62" idx="3"/>
            <a:endCxn id="70" idx="1"/>
          </p:cNvCxnSpPr>
          <p:nvPr/>
        </p:nvCxnSpPr>
        <p:spPr>
          <a:xfrm>
            <a:off x="7006952" y="6303732"/>
            <a:ext cx="381744" cy="758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 de flecha"/>
          <p:cNvCxnSpPr>
            <a:stCxn id="62" idx="3"/>
            <a:endCxn id="71" idx="1"/>
          </p:cNvCxnSpPr>
          <p:nvPr/>
        </p:nvCxnSpPr>
        <p:spPr>
          <a:xfrm>
            <a:off x="7006952" y="6303732"/>
            <a:ext cx="381744" cy="3336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 de flecha"/>
          <p:cNvCxnSpPr>
            <a:endCxn id="33" idx="1"/>
          </p:cNvCxnSpPr>
          <p:nvPr/>
        </p:nvCxnSpPr>
        <p:spPr>
          <a:xfrm flipV="1">
            <a:off x="7003221" y="1842197"/>
            <a:ext cx="381744" cy="1782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 de flecha"/>
          <p:cNvCxnSpPr>
            <a:stCxn id="17" idx="3"/>
            <a:endCxn id="34" idx="1"/>
          </p:cNvCxnSpPr>
          <p:nvPr/>
        </p:nvCxnSpPr>
        <p:spPr>
          <a:xfrm>
            <a:off x="7003221" y="2020443"/>
            <a:ext cx="381744" cy="826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 de flecha"/>
          <p:cNvCxnSpPr>
            <a:stCxn id="17" idx="3"/>
            <a:endCxn id="35" idx="1"/>
          </p:cNvCxnSpPr>
          <p:nvPr/>
        </p:nvCxnSpPr>
        <p:spPr>
          <a:xfrm>
            <a:off x="7003221" y="2020443"/>
            <a:ext cx="381744" cy="3515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 de flecha"/>
          <p:cNvCxnSpPr>
            <a:endCxn id="30" idx="1"/>
          </p:cNvCxnSpPr>
          <p:nvPr/>
        </p:nvCxnSpPr>
        <p:spPr>
          <a:xfrm flipV="1">
            <a:off x="7003221" y="1020449"/>
            <a:ext cx="381744" cy="2900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 de flecha"/>
          <p:cNvCxnSpPr>
            <a:endCxn id="31" idx="1"/>
          </p:cNvCxnSpPr>
          <p:nvPr/>
        </p:nvCxnSpPr>
        <p:spPr>
          <a:xfrm flipV="1">
            <a:off x="6995151" y="1258171"/>
            <a:ext cx="389814" cy="488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 de flecha"/>
          <p:cNvCxnSpPr>
            <a:stCxn id="18" idx="3"/>
            <a:endCxn id="32" idx="1"/>
          </p:cNvCxnSpPr>
          <p:nvPr/>
        </p:nvCxnSpPr>
        <p:spPr>
          <a:xfrm>
            <a:off x="7006952" y="1290485"/>
            <a:ext cx="388047" cy="220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recto de flecha"/>
          <p:cNvCxnSpPr>
            <a:stCxn id="16" idx="3"/>
            <a:endCxn id="29" idx="1"/>
          </p:cNvCxnSpPr>
          <p:nvPr/>
        </p:nvCxnSpPr>
        <p:spPr>
          <a:xfrm>
            <a:off x="7038230" y="571815"/>
            <a:ext cx="346735" cy="1057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 de flecha"/>
          <p:cNvCxnSpPr>
            <a:stCxn id="16" idx="3"/>
            <a:endCxn id="28" idx="1"/>
          </p:cNvCxnSpPr>
          <p:nvPr/>
        </p:nvCxnSpPr>
        <p:spPr>
          <a:xfrm flipV="1">
            <a:off x="7038230" y="426583"/>
            <a:ext cx="346735" cy="1452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 de flecha"/>
          <p:cNvCxnSpPr>
            <a:stCxn id="16" idx="3"/>
            <a:endCxn id="25" idx="1"/>
          </p:cNvCxnSpPr>
          <p:nvPr/>
        </p:nvCxnSpPr>
        <p:spPr>
          <a:xfrm flipV="1">
            <a:off x="7038230" y="171483"/>
            <a:ext cx="346734" cy="4003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 de flecha"/>
          <p:cNvCxnSpPr>
            <a:stCxn id="6" idx="3"/>
            <a:endCxn id="48" idx="1"/>
          </p:cNvCxnSpPr>
          <p:nvPr/>
        </p:nvCxnSpPr>
        <p:spPr>
          <a:xfrm flipV="1">
            <a:off x="1315723" y="3484947"/>
            <a:ext cx="228599" cy="135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angular"/>
          <p:cNvCxnSpPr>
            <a:stCxn id="6" idx="0"/>
            <a:endCxn id="14" idx="1"/>
          </p:cNvCxnSpPr>
          <p:nvPr/>
        </p:nvCxnSpPr>
        <p:spPr>
          <a:xfrm rot="5400000" flipH="1" flipV="1">
            <a:off x="857343" y="1124762"/>
            <a:ext cx="778872" cy="1177834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angular"/>
          <p:cNvCxnSpPr>
            <a:stCxn id="6" idx="2"/>
            <a:endCxn id="60" idx="1"/>
          </p:cNvCxnSpPr>
          <p:nvPr/>
        </p:nvCxnSpPr>
        <p:spPr>
          <a:xfrm rot="16200000" flipH="1">
            <a:off x="872256" y="4679542"/>
            <a:ext cx="749047" cy="1177834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273 CuadroTexto"/>
          <p:cNvSpPr txBox="1"/>
          <p:nvPr/>
        </p:nvSpPr>
        <p:spPr>
          <a:xfrm>
            <a:off x="323528" y="171483"/>
            <a:ext cx="23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OBJETIVO 2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275" name="27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966"/>
            <a:ext cx="290512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7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2103115"/>
            <a:ext cx="1208219" cy="279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Enseñar a la población el consumo responsable de  fármacos</a:t>
            </a:r>
            <a:endParaRPr lang="es-EC" sz="1400" dirty="0"/>
          </a:p>
        </p:txBody>
      </p:sp>
      <p:sp>
        <p:nvSpPr>
          <p:cNvPr id="14" name="13 Proceso"/>
          <p:cNvSpPr/>
          <p:nvPr/>
        </p:nvSpPr>
        <p:spPr>
          <a:xfrm>
            <a:off x="1835696" y="1017919"/>
            <a:ext cx="1674547" cy="61264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Orientación a la población a acudir al médico</a:t>
            </a:r>
            <a:endParaRPr lang="es-EC" sz="1400" dirty="0"/>
          </a:p>
        </p:txBody>
      </p:sp>
      <p:sp>
        <p:nvSpPr>
          <p:cNvPr id="16" name="15 Proceso"/>
          <p:cNvSpPr/>
          <p:nvPr/>
        </p:nvSpPr>
        <p:spPr>
          <a:xfrm>
            <a:off x="5220072" y="426581"/>
            <a:ext cx="1818158" cy="348863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Elaboración y entrega material impreso</a:t>
            </a:r>
            <a:endParaRPr lang="es-EC" sz="1200" dirty="0"/>
          </a:p>
        </p:txBody>
      </p:sp>
      <p:sp>
        <p:nvSpPr>
          <p:cNvPr id="17" name="16 Proceso"/>
          <p:cNvSpPr/>
          <p:nvPr/>
        </p:nvSpPr>
        <p:spPr>
          <a:xfrm>
            <a:off x="5220072" y="1867281"/>
            <a:ext cx="1783149" cy="306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Elaboración y Transmisión de campañas publicitarias</a:t>
            </a:r>
            <a:endParaRPr lang="es-EC" sz="900" dirty="0"/>
          </a:p>
        </p:txBody>
      </p:sp>
      <p:sp>
        <p:nvSpPr>
          <p:cNvPr id="18" name="17 Proceso"/>
          <p:cNvSpPr/>
          <p:nvPr/>
        </p:nvSpPr>
        <p:spPr>
          <a:xfrm>
            <a:off x="5220072" y="1118299"/>
            <a:ext cx="1786880" cy="3443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Realización</a:t>
            </a:r>
            <a:r>
              <a:rPr lang="es-ES" sz="1400" dirty="0" smtClean="0"/>
              <a:t> </a:t>
            </a:r>
            <a:r>
              <a:rPr lang="es-ES" sz="1200" dirty="0" smtClean="0"/>
              <a:t>conferencias</a:t>
            </a:r>
            <a:endParaRPr lang="es-EC" sz="1200" dirty="0"/>
          </a:p>
        </p:txBody>
      </p:sp>
      <p:sp>
        <p:nvSpPr>
          <p:cNvPr id="30" name="29 Proceso"/>
          <p:cNvSpPr/>
          <p:nvPr/>
        </p:nvSpPr>
        <p:spPr>
          <a:xfrm>
            <a:off x="7416873" y="922598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Identificación expositores</a:t>
            </a:r>
            <a:endParaRPr lang="es-EC" sz="900" dirty="0"/>
          </a:p>
        </p:txBody>
      </p:sp>
      <p:sp>
        <p:nvSpPr>
          <p:cNvPr id="31" name="30 Proceso"/>
          <p:cNvSpPr/>
          <p:nvPr/>
        </p:nvSpPr>
        <p:spPr>
          <a:xfrm>
            <a:off x="7384965" y="1177698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Contratación expositores</a:t>
            </a:r>
            <a:endParaRPr lang="es-EC" sz="900" dirty="0"/>
          </a:p>
        </p:txBody>
      </p:sp>
      <p:sp>
        <p:nvSpPr>
          <p:cNvPr id="32" name="31 Proceso"/>
          <p:cNvSpPr/>
          <p:nvPr/>
        </p:nvSpPr>
        <p:spPr>
          <a:xfrm>
            <a:off x="7394999" y="141307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Realización conferencias</a:t>
            </a:r>
            <a:endParaRPr lang="es-EC" sz="900" dirty="0"/>
          </a:p>
        </p:txBody>
      </p:sp>
      <p:sp>
        <p:nvSpPr>
          <p:cNvPr id="33" name="32 Proceso"/>
          <p:cNvSpPr/>
          <p:nvPr/>
        </p:nvSpPr>
        <p:spPr>
          <a:xfrm>
            <a:off x="7384965" y="175016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Diseño y elaboración campaña</a:t>
            </a:r>
            <a:endParaRPr lang="es-EC" sz="800" dirty="0"/>
          </a:p>
        </p:txBody>
      </p:sp>
      <p:sp>
        <p:nvSpPr>
          <p:cNvPr id="34" name="33 Proceso"/>
          <p:cNvSpPr/>
          <p:nvPr/>
        </p:nvSpPr>
        <p:spPr>
          <a:xfrm>
            <a:off x="7384965" y="200526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Contratación 5 radios</a:t>
            </a:r>
            <a:endParaRPr lang="es-EC" sz="800" dirty="0"/>
          </a:p>
        </p:txBody>
      </p:sp>
      <p:sp>
        <p:nvSpPr>
          <p:cNvPr id="35" name="34 Proceso"/>
          <p:cNvSpPr/>
          <p:nvPr/>
        </p:nvSpPr>
        <p:spPr>
          <a:xfrm>
            <a:off x="7384965" y="2256276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Contratación 5 TV</a:t>
            </a:r>
            <a:endParaRPr lang="es-EC" sz="800" dirty="0"/>
          </a:p>
        </p:txBody>
      </p:sp>
      <p:sp>
        <p:nvSpPr>
          <p:cNvPr id="48" name="47 Proceso"/>
          <p:cNvSpPr/>
          <p:nvPr/>
        </p:nvSpPr>
        <p:spPr>
          <a:xfrm>
            <a:off x="1544323" y="2860445"/>
            <a:ext cx="1128646" cy="124900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Realización campañas educativas  consumo responsable de fármacos</a:t>
            </a:r>
            <a:endParaRPr lang="es-EC" sz="1200" dirty="0"/>
          </a:p>
        </p:txBody>
      </p:sp>
      <p:sp>
        <p:nvSpPr>
          <p:cNvPr id="49" name="48 Proceso"/>
          <p:cNvSpPr/>
          <p:nvPr/>
        </p:nvSpPr>
        <p:spPr>
          <a:xfrm>
            <a:off x="3049310" y="2354127"/>
            <a:ext cx="1105273" cy="58490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Elaboración material impreso</a:t>
            </a:r>
            <a:endParaRPr lang="es-EC" sz="1200" dirty="0"/>
          </a:p>
        </p:txBody>
      </p:sp>
      <p:sp>
        <p:nvSpPr>
          <p:cNvPr id="50" name="49 Proceso"/>
          <p:cNvSpPr/>
          <p:nvPr/>
        </p:nvSpPr>
        <p:spPr>
          <a:xfrm>
            <a:off x="3049311" y="4030863"/>
            <a:ext cx="1105271" cy="48684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Campañas Publicitarias</a:t>
            </a:r>
            <a:endParaRPr lang="es-EC" sz="1200" dirty="0"/>
          </a:p>
        </p:txBody>
      </p:sp>
      <p:sp>
        <p:nvSpPr>
          <p:cNvPr id="51" name="50 Proceso"/>
          <p:cNvSpPr/>
          <p:nvPr/>
        </p:nvSpPr>
        <p:spPr>
          <a:xfrm>
            <a:off x="3053043" y="3184032"/>
            <a:ext cx="1101540" cy="60396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Conferencias</a:t>
            </a:r>
            <a:endParaRPr lang="es-EC" sz="1200" dirty="0"/>
          </a:p>
        </p:txBody>
      </p:sp>
      <p:sp>
        <p:nvSpPr>
          <p:cNvPr id="52" name="51 Proceso"/>
          <p:cNvSpPr/>
          <p:nvPr/>
        </p:nvSpPr>
        <p:spPr>
          <a:xfrm>
            <a:off x="4345456" y="2492315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Contratar 1 agencia</a:t>
            </a:r>
            <a:endParaRPr lang="es-EC" sz="1200" dirty="0"/>
          </a:p>
        </p:txBody>
      </p:sp>
      <p:sp>
        <p:nvSpPr>
          <p:cNvPr id="53" name="52 Proceso"/>
          <p:cNvSpPr/>
          <p:nvPr/>
        </p:nvSpPr>
        <p:spPr>
          <a:xfrm>
            <a:off x="4345456" y="274332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Elaboración material</a:t>
            </a:r>
            <a:endParaRPr lang="es-EC" sz="1100" dirty="0"/>
          </a:p>
        </p:txBody>
      </p:sp>
      <p:sp>
        <p:nvSpPr>
          <p:cNvPr id="54" name="53 Proceso"/>
          <p:cNvSpPr/>
          <p:nvPr/>
        </p:nvSpPr>
        <p:spPr>
          <a:xfrm>
            <a:off x="4345456" y="3086181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Contratación expositores</a:t>
            </a:r>
            <a:endParaRPr lang="es-EC" sz="900" dirty="0"/>
          </a:p>
        </p:txBody>
      </p:sp>
      <p:sp>
        <p:nvSpPr>
          <p:cNvPr id="55" name="54 Proceso"/>
          <p:cNvSpPr/>
          <p:nvPr/>
        </p:nvSpPr>
        <p:spPr>
          <a:xfrm>
            <a:off x="4345456" y="3341281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Elaboración conferencias</a:t>
            </a:r>
            <a:endParaRPr lang="es-EC" sz="900" dirty="0"/>
          </a:p>
        </p:txBody>
      </p:sp>
      <p:sp>
        <p:nvSpPr>
          <p:cNvPr id="56" name="55 Proceso"/>
          <p:cNvSpPr/>
          <p:nvPr/>
        </p:nvSpPr>
        <p:spPr>
          <a:xfrm>
            <a:off x="4365157" y="3568999"/>
            <a:ext cx="1440161" cy="287323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Conferencias centros salud y hospitales</a:t>
            </a:r>
            <a:endParaRPr lang="es-EC" sz="900" dirty="0"/>
          </a:p>
        </p:txBody>
      </p:sp>
      <p:sp>
        <p:nvSpPr>
          <p:cNvPr id="57" name="56 Proceso"/>
          <p:cNvSpPr/>
          <p:nvPr/>
        </p:nvSpPr>
        <p:spPr>
          <a:xfrm>
            <a:off x="4345456" y="391374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Elaboración campaña</a:t>
            </a:r>
            <a:endParaRPr lang="es-EC" sz="1000" dirty="0"/>
          </a:p>
        </p:txBody>
      </p:sp>
      <p:sp>
        <p:nvSpPr>
          <p:cNvPr id="58" name="57 Proceso"/>
          <p:cNvSpPr/>
          <p:nvPr/>
        </p:nvSpPr>
        <p:spPr>
          <a:xfrm>
            <a:off x="4345456" y="4168847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Contratación de medios </a:t>
            </a:r>
            <a:endParaRPr lang="es-EC" sz="1000" dirty="0"/>
          </a:p>
        </p:txBody>
      </p:sp>
      <p:sp>
        <p:nvSpPr>
          <p:cNvPr id="59" name="58 Proceso"/>
          <p:cNvSpPr/>
          <p:nvPr/>
        </p:nvSpPr>
        <p:spPr>
          <a:xfrm>
            <a:off x="4345456" y="4419859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Transmisión de campaña</a:t>
            </a:r>
            <a:endParaRPr lang="es-EC" sz="900" dirty="0"/>
          </a:p>
        </p:txBody>
      </p:sp>
      <p:sp>
        <p:nvSpPr>
          <p:cNvPr id="60" name="59 Proceso"/>
          <p:cNvSpPr/>
          <p:nvPr/>
        </p:nvSpPr>
        <p:spPr>
          <a:xfrm>
            <a:off x="1835696" y="5252513"/>
            <a:ext cx="1674547" cy="61264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Campañas Automedicación Responsable</a:t>
            </a:r>
            <a:endParaRPr lang="es-EC" sz="1400" dirty="0"/>
          </a:p>
        </p:txBody>
      </p:sp>
      <p:sp>
        <p:nvSpPr>
          <p:cNvPr id="61" name="60 Proceso"/>
          <p:cNvSpPr/>
          <p:nvPr/>
        </p:nvSpPr>
        <p:spPr>
          <a:xfrm>
            <a:off x="5292080" y="4709872"/>
            <a:ext cx="1714872" cy="27027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Elaboración material infamativo impreso</a:t>
            </a:r>
            <a:endParaRPr lang="es-EC" sz="1100" dirty="0"/>
          </a:p>
        </p:txBody>
      </p:sp>
      <p:sp>
        <p:nvSpPr>
          <p:cNvPr id="62" name="61 Proceso"/>
          <p:cNvSpPr/>
          <p:nvPr/>
        </p:nvSpPr>
        <p:spPr>
          <a:xfrm>
            <a:off x="5292080" y="6150570"/>
            <a:ext cx="1714872" cy="306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Campañas publicitarias</a:t>
            </a:r>
            <a:endParaRPr lang="es-EC" sz="1100" dirty="0"/>
          </a:p>
        </p:txBody>
      </p:sp>
      <p:sp>
        <p:nvSpPr>
          <p:cNvPr id="63" name="62 Proceso"/>
          <p:cNvSpPr/>
          <p:nvPr/>
        </p:nvSpPr>
        <p:spPr>
          <a:xfrm>
            <a:off x="5292080" y="5460986"/>
            <a:ext cx="1718603" cy="284973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Elaboración Página WEB</a:t>
            </a:r>
            <a:endParaRPr lang="es-EC" sz="1100" dirty="0"/>
          </a:p>
        </p:txBody>
      </p:sp>
      <p:sp>
        <p:nvSpPr>
          <p:cNvPr id="64" name="63 Proceso"/>
          <p:cNvSpPr/>
          <p:nvPr/>
        </p:nvSpPr>
        <p:spPr>
          <a:xfrm>
            <a:off x="7388695" y="4612022"/>
            <a:ext cx="1575791" cy="1654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Contratar agencia</a:t>
            </a:r>
            <a:endParaRPr lang="es-EC" sz="1200" dirty="0"/>
          </a:p>
        </p:txBody>
      </p:sp>
      <p:sp>
        <p:nvSpPr>
          <p:cNvPr id="65" name="64 Proceso"/>
          <p:cNvSpPr/>
          <p:nvPr/>
        </p:nvSpPr>
        <p:spPr>
          <a:xfrm>
            <a:off x="7388696" y="4863033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Elaboración material</a:t>
            </a:r>
            <a:endParaRPr lang="es-EC" sz="1200" dirty="0"/>
          </a:p>
        </p:txBody>
      </p:sp>
      <p:sp>
        <p:nvSpPr>
          <p:cNvPr id="66" name="65 Proceso"/>
          <p:cNvSpPr/>
          <p:nvPr/>
        </p:nvSpPr>
        <p:spPr>
          <a:xfrm>
            <a:off x="7359095" y="5205887"/>
            <a:ext cx="1605391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/>
              <a:t>Cotizaciones</a:t>
            </a:r>
            <a:endParaRPr lang="es-EC" sz="1050" dirty="0"/>
          </a:p>
        </p:txBody>
      </p:sp>
      <p:sp>
        <p:nvSpPr>
          <p:cNvPr id="67" name="66 Proceso"/>
          <p:cNvSpPr/>
          <p:nvPr/>
        </p:nvSpPr>
        <p:spPr>
          <a:xfrm>
            <a:off x="7388696" y="5460987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Contratar proveedor</a:t>
            </a:r>
            <a:endParaRPr lang="es-EC" sz="1000" dirty="0"/>
          </a:p>
        </p:txBody>
      </p:sp>
      <p:sp>
        <p:nvSpPr>
          <p:cNvPr id="68" name="67 Proceso"/>
          <p:cNvSpPr/>
          <p:nvPr/>
        </p:nvSpPr>
        <p:spPr>
          <a:xfrm>
            <a:off x="7388696" y="5711999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Elaboración página WEB</a:t>
            </a:r>
            <a:endParaRPr lang="es-EC" sz="900" dirty="0"/>
          </a:p>
        </p:txBody>
      </p:sp>
      <p:sp>
        <p:nvSpPr>
          <p:cNvPr id="69" name="68 Proceso"/>
          <p:cNvSpPr/>
          <p:nvPr/>
        </p:nvSpPr>
        <p:spPr>
          <a:xfrm>
            <a:off x="7388696" y="6033453"/>
            <a:ext cx="1575790" cy="184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Elaboración campaña</a:t>
            </a:r>
            <a:endParaRPr lang="es-EC" sz="900" dirty="0"/>
          </a:p>
        </p:txBody>
      </p:sp>
      <p:sp>
        <p:nvSpPr>
          <p:cNvPr id="70" name="69 Proceso"/>
          <p:cNvSpPr/>
          <p:nvPr/>
        </p:nvSpPr>
        <p:spPr>
          <a:xfrm>
            <a:off x="7388696" y="6288553"/>
            <a:ext cx="1575790" cy="1820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Contratación de medios</a:t>
            </a:r>
            <a:endParaRPr lang="es-EC" sz="900" dirty="0"/>
          </a:p>
        </p:txBody>
      </p:sp>
      <p:sp>
        <p:nvSpPr>
          <p:cNvPr id="71" name="70 Proceso"/>
          <p:cNvSpPr/>
          <p:nvPr/>
        </p:nvSpPr>
        <p:spPr>
          <a:xfrm>
            <a:off x="7388696" y="6539565"/>
            <a:ext cx="157579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Transmisión de campaña</a:t>
            </a:r>
            <a:endParaRPr lang="es-EC" sz="900" dirty="0"/>
          </a:p>
        </p:txBody>
      </p:sp>
      <p:sp>
        <p:nvSpPr>
          <p:cNvPr id="72" name="71 Proceso"/>
          <p:cNvSpPr/>
          <p:nvPr/>
        </p:nvSpPr>
        <p:spPr>
          <a:xfrm>
            <a:off x="7394998" y="4369049"/>
            <a:ext cx="1569489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proformas</a:t>
            </a:r>
            <a:endParaRPr lang="es-EC" sz="1200" dirty="0"/>
          </a:p>
        </p:txBody>
      </p:sp>
      <p:sp>
        <p:nvSpPr>
          <p:cNvPr id="73" name="72 Proceso"/>
          <p:cNvSpPr/>
          <p:nvPr/>
        </p:nvSpPr>
        <p:spPr>
          <a:xfrm>
            <a:off x="4351759" y="2231032"/>
            <a:ext cx="1440160" cy="1957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Cotizaciones agencia</a:t>
            </a:r>
            <a:endParaRPr lang="es-EC" sz="1100" dirty="0"/>
          </a:p>
        </p:txBody>
      </p:sp>
      <p:cxnSp>
        <p:nvCxnSpPr>
          <p:cNvPr id="75" name="74 Conector recto de flecha"/>
          <p:cNvCxnSpPr>
            <a:stCxn id="48" idx="3"/>
          </p:cNvCxnSpPr>
          <p:nvPr/>
        </p:nvCxnSpPr>
        <p:spPr>
          <a:xfrm flipV="1">
            <a:off x="2672969" y="2729947"/>
            <a:ext cx="376342" cy="755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48" idx="3"/>
            <a:endCxn id="51" idx="1"/>
          </p:cNvCxnSpPr>
          <p:nvPr/>
        </p:nvCxnSpPr>
        <p:spPr>
          <a:xfrm>
            <a:off x="2672969" y="3484947"/>
            <a:ext cx="380074" cy="1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stCxn id="48" idx="3"/>
            <a:endCxn id="50" idx="1"/>
          </p:cNvCxnSpPr>
          <p:nvPr/>
        </p:nvCxnSpPr>
        <p:spPr>
          <a:xfrm>
            <a:off x="2672969" y="3484947"/>
            <a:ext cx="376342" cy="7893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14" idx="3"/>
            <a:endCxn id="17" idx="1"/>
          </p:cNvCxnSpPr>
          <p:nvPr/>
        </p:nvCxnSpPr>
        <p:spPr>
          <a:xfrm>
            <a:off x="3510243" y="1324243"/>
            <a:ext cx="1709829" cy="696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60" idx="3"/>
            <a:endCxn id="62" idx="1"/>
          </p:cNvCxnSpPr>
          <p:nvPr/>
        </p:nvCxnSpPr>
        <p:spPr>
          <a:xfrm>
            <a:off x="3510243" y="5558837"/>
            <a:ext cx="1781837" cy="7448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>
            <a:stCxn id="14" idx="3"/>
            <a:endCxn id="18" idx="1"/>
          </p:cNvCxnSpPr>
          <p:nvPr/>
        </p:nvCxnSpPr>
        <p:spPr>
          <a:xfrm flipV="1">
            <a:off x="3510243" y="1290485"/>
            <a:ext cx="1709829" cy="337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>
            <a:endCxn id="16" idx="1"/>
          </p:cNvCxnSpPr>
          <p:nvPr/>
        </p:nvCxnSpPr>
        <p:spPr>
          <a:xfrm flipV="1">
            <a:off x="3541521" y="601013"/>
            <a:ext cx="1678551" cy="73763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>
            <a:stCxn id="60" idx="3"/>
            <a:endCxn id="63" idx="1"/>
          </p:cNvCxnSpPr>
          <p:nvPr/>
        </p:nvCxnSpPr>
        <p:spPr>
          <a:xfrm>
            <a:off x="3510243" y="5558837"/>
            <a:ext cx="1781837" cy="4463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>
            <a:stCxn id="60" idx="3"/>
            <a:endCxn id="61" idx="1"/>
          </p:cNvCxnSpPr>
          <p:nvPr/>
        </p:nvCxnSpPr>
        <p:spPr>
          <a:xfrm flipV="1">
            <a:off x="3510243" y="4845011"/>
            <a:ext cx="1781837" cy="71382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>
            <a:stCxn id="49" idx="3"/>
            <a:endCxn id="53" idx="1"/>
          </p:cNvCxnSpPr>
          <p:nvPr/>
        </p:nvCxnSpPr>
        <p:spPr>
          <a:xfrm>
            <a:off x="4154583" y="2646578"/>
            <a:ext cx="190873" cy="194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>
            <a:stCxn id="51" idx="3"/>
            <a:endCxn id="56" idx="1"/>
          </p:cNvCxnSpPr>
          <p:nvPr/>
        </p:nvCxnSpPr>
        <p:spPr>
          <a:xfrm>
            <a:off x="4154583" y="3486013"/>
            <a:ext cx="210574" cy="2266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 de flecha"/>
          <p:cNvCxnSpPr>
            <a:stCxn id="50" idx="3"/>
            <a:endCxn id="59" idx="1"/>
          </p:cNvCxnSpPr>
          <p:nvPr/>
        </p:nvCxnSpPr>
        <p:spPr>
          <a:xfrm>
            <a:off x="4154582" y="4274286"/>
            <a:ext cx="190874" cy="2434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>
            <a:stCxn id="50" idx="3"/>
            <a:endCxn id="57" idx="1"/>
          </p:cNvCxnSpPr>
          <p:nvPr/>
        </p:nvCxnSpPr>
        <p:spPr>
          <a:xfrm flipV="1">
            <a:off x="4154582" y="4011598"/>
            <a:ext cx="190874" cy="2626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 de flecha"/>
          <p:cNvCxnSpPr>
            <a:stCxn id="50" idx="3"/>
            <a:endCxn id="58" idx="1"/>
          </p:cNvCxnSpPr>
          <p:nvPr/>
        </p:nvCxnSpPr>
        <p:spPr>
          <a:xfrm flipV="1">
            <a:off x="4154582" y="4266698"/>
            <a:ext cx="190874" cy="7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>
            <a:stCxn id="51" idx="3"/>
            <a:endCxn id="55" idx="1"/>
          </p:cNvCxnSpPr>
          <p:nvPr/>
        </p:nvCxnSpPr>
        <p:spPr>
          <a:xfrm flipV="1">
            <a:off x="4154583" y="3439132"/>
            <a:ext cx="190873" cy="468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stCxn id="49" idx="3"/>
            <a:endCxn id="52" idx="1"/>
          </p:cNvCxnSpPr>
          <p:nvPr/>
        </p:nvCxnSpPr>
        <p:spPr>
          <a:xfrm flipV="1">
            <a:off x="4154583" y="2590166"/>
            <a:ext cx="190873" cy="564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>
            <a:stCxn id="49" idx="3"/>
            <a:endCxn id="73" idx="1"/>
          </p:cNvCxnSpPr>
          <p:nvPr/>
        </p:nvCxnSpPr>
        <p:spPr>
          <a:xfrm flipV="1">
            <a:off x="4154583" y="2328883"/>
            <a:ext cx="197176" cy="3176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>
            <a:stCxn id="51" idx="3"/>
            <a:endCxn id="54" idx="1"/>
          </p:cNvCxnSpPr>
          <p:nvPr/>
        </p:nvCxnSpPr>
        <p:spPr>
          <a:xfrm flipV="1">
            <a:off x="4154583" y="3184032"/>
            <a:ext cx="190873" cy="3019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 de flecha"/>
          <p:cNvCxnSpPr>
            <a:stCxn id="61" idx="3"/>
            <a:endCxn id="65" idx="1"/>
          </p:cNvCxnSpPr>
          <p:nvPr/>
        </p:nvCxnSpPr>
        <p:spPr>
          <a:xfrm>
            <a:off x="7006952" y="4845011"/>
            <a:ext cx="381744" cy="11587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 de flecha"/>
          <p:cNvCxnSpPr>
            <a:stCxn id="61" idx="3"/>
            <a:endCxn id="72" idx="1"/>
          </p:cNvCxnSpPr>
          <p:nvPr/>
        </p:nvCxnSpPr>
        <p:spPr>
          <a:xfrm flipV="1">
            <a:off x="7006952" y="4466900"/>
            <a:ext cx="388046" cy="3781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 de flecha"/>
          <p:cNvCxnSpPr>
            <a:stCxn id="61" idx="3"/>
            <a:endCxn id="64" idx="1"/>
          </p:cNvCxnSpPr>
          <p:nvPr/>
        </p:nvCxnSpPr>
        <p:spPr>
          <a:xfrm flipV="1">
            <a:off x="7006952" y="4694732"/>
            <a:ext cx="381743" cy="15027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58 Conector recto de flecha"/>
          <p:cNvCxnSpPr>
            <a:endCxn id="68" idx="1"/>
          </p:cNvCxnSpPr>
          <p:nvPr/>
        </p:nvCxnSpPr>
        <p:spPr>
          <a:xfrm>
            <a:off x="7013255" y="5589740"/>
            <a:ext cx="375441" cy="22011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>
            <a:endCxn id="67" idx="1"/>
          </p:cNvCxnSpPr>
          <p:nvPr/>
        </p:nvCxnSpPr>
        <p:spPr>
          <a:xfrm flipV="1">
            <a:off x="7019558" y="5558838"/>
            <a:ext cx="369138" cy="339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 de flecha"/>
          <p:cNvCxnSpPr>
            <a:endCxn id="66" idx="1"/>
          </p:cNvCxnSpPr>
          <p:nvPr/>
        </p:nvCxnSpPr>
        <p:spPr>
          <a:xfrm flipV="1">
            <a:off x="6993063" y="5303738"/>
            <a:ext cx="366032" cy="2860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>
            <a:stCxn id="62" idx="3"/>
            <a:endCxn id="69" idx="1"/>
          </p:cNvCxnSpPr>
          <p:nvPr/>
        </p:nvCxnSpPr>
        <p:spPr>
          <a:xfrm flipV="1">
            <a:off x="7006952" y="6125486"/>
            <a:ext cx="381744" cy="1782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 de flecha"/>
          <p:cNvCxnSpPr>
            <a:stCxn id="62" idx="3"/>
            <a:endCxn id="70" idx="1"/>
          </p:cNvCxnSpPr>
          <p:nvPr/>
        </p:nvCxnSpPr>
        <p:spPr>
          <a:xfrm>
            <a:off x="7006952" y="6303732"/>
            <a:ext cx="381744" cy="758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 de flecha"/>
          <p:cNvCxnSpPr>
            <a:stCxn id="62" idx="3"/>
            <a:endCxn id="71" idx="1"/>
          </p:cNvCxnSpPr>
          <p:nvPr/>
        </p:nvCxnSpPr>
        <p:spPr>
          <a:xfrm>
            <a:off x="7006952" y="6303732"/>
            <a:ext cx="381744" cy="3336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 de flecha"/>
          <p:cNvCxnSpPr>
            <a:endCxn id="33" idx="1"/>
          </p:cNvCxnSpPr>
          <p:nvPr/>
        </p:nvCxnSpPr>
        <p:spPr>
          <a:xfrm flipV="1">
            <a:off x="7003221" y="1848015"/>
            <a:ext cx="381744" cy="17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 de flecha"/>
          <p:cNvCxnSpPr>
            <a:stCxn id="17" idx="3"/>
            <a:endCxn id="34" idx="1"/>
          </p:cNvCxnSpPr>
          <p:nvPr/>
        </p:nvCxnSpPr>
        <p:spPr>
          <a:xfrm>
            <a:off x="7003221" y="2020443"/>
            <a:ext cx="381744" cy="826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 de flecha"/>
          <p:cNvCxnSpPr>
            <a:stCxn id="17" idx="3"/>
            <a:endCxn id="35" idx="1"/>
          </p:cNvCxnSpPr>
          <p:nvPr/>
        </p:nvCxnSpPr>
        <p:spPr>
          <a:xfrm>
            <a:off x="7003221" y="2020443"/>
            <a:ext cx="381744" cy="3336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 de flecha"/>
          <p:cNvCxnSpPr>
            <a:endCxn id="30" idx="1"/>
          </p:cNvCxnSpPr>
          <p:nvPr/>
        </p:nvCxnSpPr>
        <p:spPr>
          <a:xfrm flipV="1">
            <a:off x="7035129" y="1020449"/>
            <a:ext cx="381744" cy="2900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 de flecha"/>
          <p:cNvCxnSpPr>
            <a:endCxn id="31" idx="1"/>
          </p:cNvCxnSpPr>
          <p:nvPr/>
        </p:nvCxnSpPr>
        <p:spPr>
          <a:xfrm flipV="1">
            <a:off x="6995151" y="1275549"/>
            <a:ext cx="389814" cy="314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 de flecha"/>
          <p:cNvCxnSpPr>
            <a:stCxn id="18" idx="3"/>
            <a:endCxn id="32" idx="1"/>
          </p:cNvCxnSpPr>
          <p:nvPr/>
        </p:nvCxnSpPr>
        <p:spPr>
          <a:xfrm>
            <a:off x="7006952" y="1290485"/>
            <a:ext cx="388047" cy="2204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recto de flecha"/>
          <p:cNvCxnSpPr>
            <a:stCxn id="16" idx="3"/>
          </p:cNvCxnSpPr>
          <p:nvPr/>
        </p:nvCxnSpPr>
        <p:spPr>
          <a:xfrm>
            <a:off x="7038230" y="601013"/>
            <a:ext cx="346735" cy="765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 de flecha"/>
          <p:cNvCxnSpPr>
            <a:stCxn id="16" idx="3"/>
          </p:cNvCxnSpPr>
          <p:nvPr/>
        </p:nvCxnSpPr>
        <p:spPr>
          <a:xfrm flipV="1">
            <a:off x="7038230" y="426583"/>
            <a:ext cx="346735" cy="1744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 de flecha"/>
          <p:cNvCxnSpPr>
            <a:stCxn id="16" idx="3"/>
          </p:cNvCxnSpPr>
          <p:nvPr/>
        </p:nvCxnSpPr>
        <p:spPr>
          <a:xfrm flipV="1">
            <a:off x="7038230" y="161991"/>
            <a:ext cx="356769" cy="43902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 de flecha"/>
          <p:cNvCxnSpPr>
            <a:stCxn id="6" idx="3"/>
            <a:endCxn id="48" idx="1"/>
          </p:cNvCxnSpPr>
          <p:nvPr/>
        </p:nvCxnSpPr>
        <p:spPr>
          <a:xfrm flipV="1">
            <a:off x="1315723" y="3484947"/>
            <a:ext cx="228600" cy="135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angular"/>
          <p:cNvCxnSpPr>
            <a:stCxn id="6" idx="0"/>
            <a:endCxn id="14" idx="1"/>
          </p:cNvCxnSpPr>
          <p:nvPr/>
        </p:nvCxnSpPr>
        <p:spPr>
          <a:xfrm rot="5400000" flipH="1" flipV="1">
            <a:off x="884219" y="1151638"/>
            <a:ext cx="778872" cy="1124082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angular"/>
          <p:cNvCxnSpPr>
            <a:stCxn id="6" idx="2"/>
            <a:endCxn id="60" idx="1"/>
          </p:cNvCxnSpPr>
          <p:nvPr/>
        </p:nvCxnSpPr>
        <p:spPr>
          <a:xfrm rot="16200000" flipH="1">
            <a:off x="941205" y="4664345"/>
            <a:ext cx="664901" cy="1124082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273 CuadroTexto"/>
          <p:cNvSpPr txBox="1"/>
          <p:nvPr/>
        </p:nvSpPr>
        <p:spPr>
          <a:xfrm>
            <a:off x="323528" y="171483"/>
            <a:ext cx="23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OBJETIVO  3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275" name="27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966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95 Proceso"/>
          <p:cNvSpPr/>
          <p:nvPr/>
        </p:nvSpPr>
        <p:spPr>
          <a:xfrm>
            <a:off x="7412858" y="73632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Cotizaciones </a:t>
            </a:r>
            <a:endParaRPr lang="es-EC" sz="1200" dirty="0"/>
          </a:p>
        </p:txBody>
      </p:sp>
      <p:sp>
        <p:nvSpPr>
          <p:cNvPr id="97" name="96 Proceso"/>
          <p:cNvSpPr/>
          <p:nvPr/>
        </p:nvSpPr>
        <p:spPr>
          <a:xfrm>
            <a:off x="7407596" y="345616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Contratar 1 agencia</a:t>
            </a:r>
            <a:endParaRPr lang="es-EC" sz="1200" dirty="0"/>
          </a:p>
        </p:txBody>
      </p:sp>
      <p:sp>
        <p:nvSpPr>
          <p:cNvPr id="98" name="97 Proceso"/>
          <p:cNvSpPr/>
          <p:nvPr/>
        </p:nvSpPr>
        <p:spPr>
          <a:xfrm>
            <a:off x="7412858" y="639304"/>
            <a:ext cx="1440160" cy="1957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Elaboración</a:t>
            </a:r>
            <a:r>
              <a:rPr lang="es-ES" sz="1200" dirty="0" smtClean="0"/>
              <a:t> material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1357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Capítulo: Financiero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06668"/>
              </p:ext>
            </p:extLst>
          </p:nvPr>
        </p:nvGraphicFramePr>
        <p:xfrm>
          <a:off x="91090" y="2564904"/>
          <a:ext cx="7233628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o" r:id="rId4" imgW="6023818" imgH="1619512" progId="Word.Document.12">
                  <p:embed/>
                </p:oleObj>
              </mc:Choice>
              <mc:Fallback>
                <p:oleObj name="Documento" r:id="rId4" imgW="6023818" imgH="1619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090" y="2564904"/>
                        <a:ext cx="7233628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7695001" cy="7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475656" y="162880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Costos</a:t>
            </a:r>
            <a:endParaRPr lang="es-EC" sz="4400" dirty="0">
              <a:solidFill>
                <a:srgbClr val="FF0000"/>
              </a:solidFill>
            </a:endParaRPr>
          </a:p>
        </p:txBody>
      </p:sp>
      <p:pic>
        <p:nvPicPr>
          <p:cNvPr id="9" name="rg_hi" descr="http://t2.gstatic.com/images?q=tbn:ANd9GcSRy8p3DMv3nYyHczu__hC7FY3OGXcK5l9eHrmquBFVCRtJ9GnhV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87" y="2276872"/>
            <a:ext cx="22193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49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Ingresos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2060848"/>
            <a:ext cx="7344816" cy="1944216"/>
          </a:xfrm>
          <a:prstGeom prst="rect">
            <a:avLst/>
          </a:prstGeom>
        </p:spPr>
      </p:pic>
      <p:pic>
        <p:nvPicPr>
          <p:cNvPr id="6" name="il_fi" descr="http://www.evisos.net/images/advertisements/2010/03/10/curso-ganar-dinero-por-internet-finanzas-y-comercio_7a4f1fe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3812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416824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38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Viabilidad Proyecto Con Financiamiento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0835475"/>
              </p:ext>
            </p:extLst>
          </p:nvPr>
        </p:nvGraphicFramePr>
        <p:xfrm>
          <a:off x="755576" y="3429000"/>
          <a:ext cx="346710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1631315"/>
                <a:gridCol w="1835785"/>
              </a:tblGrid>
              <a:tr h="2000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DATOS CREDITO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Institución Finaciera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CFN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Tipo de Crédito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Financiamiento estratégico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Dividendo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fijo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Monto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$ 9.464.845,74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Plazo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 meses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Tasa de interés anual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Tasa de interés mensual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0,006875%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Dividendo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$ 263.246,91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304318" cy="9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68607"/>
              </p:ext>
            </p:extLst>
          </p:nvPr>
        </p:nvGraphicFramePr>
        <p:xfrm>
          <a:off x="5364088" y="3573016"/>
          <a:ext cx="2800350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454025"/>
                <a:gridCol w="1014730"/>
                <a:gridCol w="1331595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Resumen de gastos financieros y pagos de capital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Capital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6.616,69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3.152.346,20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4.015,03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3.154.947,86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1.411,21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3.157.551,68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12.042,93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   9.464.845,74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l_fi" descr="http://queaprendemoshoy.com/wp-content/uploads/2012/05/finanzas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199134" cy="19111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58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g_hi" descr="http://t3.gstatic.com/images?q=tbn:ANd9GcTfdGIqK2oNwvE3TaY_MnsYvNN5Gki8KA9qfF2C98WR5fq4oR7-b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OBJETIVOS DEL ESTUDIO</a:t>
            </a:r>
            <a:endParaRPr lang="es-EC" b="1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 dirty="0" smtClean="0"/>
          </a:p>
          <a:p>
            <a:pPr marL="0" indent="0">
              <a:buFont typeface="Arial" charset="0"/>
              <a:buNone/>
              <a:defRPr/>
            </a:pP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2057400" y="1752600"/>
            <a:ext cx="502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OBJETIVO GENERAL</a:t>
            </a:r>
          </a:p>
          <a:p>
            <a:pPr algn="ctr">
              <a:defRPr/>
            </a:pPr>
            <a:r>
              <a:rPr lang="es-ES" dirty="0"/>
              <a:t>Analizar diferencias de Consumo </a:t>
            </a:r>
            <a:r>
              <a:rPr lang="es-ES" dirty="0" smtClean="0"/>
              <a:t> de medicamentos en Farmacias DMQ- </a:t>
            </a:r>
            <a:r>
              <a:rPr lang="es-ES" dirty="0"/>
              <a:t>Automedicación - Recomendaciones</a:t>
            </a:r>
            <a:endParaRPr lang="es-EC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381000" y="45720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Mercado Farmacéutico</a:t>
            </a:r>
            <a:endParaRPr lang="es-EC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2590800" y="4572000"/>
            <a:ext cx="1837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Medicamentos de mayor </a:t>
            </a:r>
            <a:r>
              <a:rPr lang="es-ES" dirty="0" smtClean="0"/>
              <a:t>automedicación</a:t>
            </a:r>
            <a:endParaRPr lang="es-EC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4648200" y="4572000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Diferencias de consumo norte y sur</a:t>
            </a:r>
            <a:endParaRPr lang="es-EC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6629400" y="4572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Recomendaciones</a:t>
            </a:r>
            <a:endParaRPr lang="es-EC" sz="16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2057400" y="3733800"/>
            <a:ext cx="5105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OBJETIVOS ESPECÍFICOS</a:t>
            </a:r>
            <a:endParaRPr lang="es-EC" sz="2400" b="1" dirty="0"/>
          </a:p>
        </p:txBody>
      </p:sp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8207" y="6451047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70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47248" cy="92211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Viabilidad Proyecto Con Financiamiento</a:t>
            </a:r>
            <a:endParaRPr lang="es-EC" sz="3600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6055759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Marcador de contenid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29600" cy="25697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1133302" y="4869160"/>
                <a:ext cx="2605713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𝑉𝐴𝑁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S" i="1">
                              <a:latin typeface="Cambria Math"/>
                            </a:rPr>
                            <m:t>𝑡</m:t>
                          </m:r>
                          <m:r>
                            <a:rPr lang="es-E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/>
                                </a:rPr>
                                <m:t>𝑉𝑡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s-E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02" y="4869160"/>
                <a:ext cx="2605713" cy="8443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2771800" y="41628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Cálculo VAN SOCIAL</a:t>
            </a:r>
            <a:endParaRPr lang="es-EC" sz="3200" b="1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923928" y="50131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VAN SOCIAL = POSITIVO</a:t>
            </a:r>
            <a:endParaRPr lang="es-EC" sz="2400" b="1" dirty="0"/>
          </a:p>
        </p:txBody>
      </p:sp>
      <p:pic>
        <p:nvPicPr>
          <p:cNvPr id="27" name="il_fi" descr="http://farm6.static.flickr.com/5209/5343203170_36b20fd3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1" y="4377836"/>
            <a:ext cx="1512169" cy="16004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27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Viabilidad Proyecto </a:t>
            </a:r>
            <a:r>
              <a:rPr lang="es-ES" sz="3600" b="1" dirty="0" smtClean="0">
                <a:solidFill>
                  <a:srgbClr val="FF0000"/>
                </a:solidFill>
              </a:rPr>
              <a:t>Sin </a:t>
            </a:r>
            <a:r>
              <a:rPr lang="es-ES" sz="3600" b="1" dirty="0">
                <a:solidFill>
                  <a:srgbClr val="FF0000"/>
                </a:solidFill>
              </a:rPr>
              <a:t>Financiamiento</a:t>
            </a:r>
            <a:endParaRPr lang="es-EC" sz="36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78684"/>
              </p:ext>
            </p:extLst>
          </p:nvPr>
        </p:nvGraphicFramePr>
        <p:xfrm>
          <a:off x="755577" y="1772104"/>
          <a:ext cx="6048672" cy="888178"/>
        </p:xfrm>
        <a:graphic>
          <a:graphicData uri="http://schemas.openxmlformats.org/drawingml/2006/table">
            <a:tbl>
              <a:tblPr firstRow="1" firstCol="1" bandRow="1"/>
              <a:tblGrid>
                <a:gridCol w="2554374"/>
                <a:gridCol w="2236950"/>
                <a:gridCol w="1257348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CAMPAÑA SIN FINANCIAMIENTO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7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Inversión del  MSP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31.549.485,80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$   31.549.485,80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619268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755576" y="508518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VAN SOCIAL : POSITIVO</a:t>
            </a:r>
            <a:endParaRPr lang="es-EC" sz="2400" b="1" dirty="0"/>
          </a:p>
        </p:txBody>
      </p:sp>
      <p:pic>
        <p:nvPicPr>
          <p:cNvPr id="9" name="il_fi" descr="http://farm6.static.flickr.com/5209/5343203170_36b20fd3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4864"/>
            <a:ext cx="1911102" cy="25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8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Conclusiones  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y    Recomendaciones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" y="6031940"/>
            <a:ext cx="2905125" cy="79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355977" y="1052736"/>
            <a:ext cx="4896544" cy="5184471"/>
            <a:chOff x="2451" y="419"/>
            <a:chExt cx="3309" cy="3480"/>
          </a:xfrm>
        </p:grpSpPr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2451" y="419"/>
              <a:ext cx="3309" cy="3480"/>
              <a:chOff x="2429" y="482"/>
              <a:chExt cx="3309" cy="3480"/>
            </a:xfrm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073" y="2157"/>
                <a:ext cx="757" cy="1805"/>
              </a:xfrm>
              <a:custGeom>
                <a:avLst/>
                <a:gdLst>
                  <a:gd name="T0" fmla="*/ 136 w 888"/>
                  <a:gd name="T1" fmla="*/ 0 h 2104"/>
                  <a:gd name="T2" fmla="*/ 88 w 888"/>
                  <a:gd name="T3" fmla="*/ 768 h 2104"/>
                  <a:gd name="T4" fmla="*/ 664 w 888"/>
                  <a:gd name="T5" fmla="*/ 1920 h 2104"/>
                  <a:gd name="T6" fmla="*/ 808 w 888"/>
                  <a:gd name="T7" fmla="*/ 1872 h 2104"/>
                  <a:gd name="T8" fmla="*/ 184 w 888"/>
                  <a:gd name="T9" fmla="*/ 768 h 2104"/>
                  <a:gd name="T10" fmla="*/ 136 w 888"/>
                  <a:gd name="T11" fmla="*/ 0 h 2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8"/>
                  <a:gd name="T19" fmla="*/ 0 h 2104"/>
                  <a:gd name="T20" fmla="*/ 888 w 888"/>
                  <a:gd name="T21" fmla="*/ 2104 h 2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8" h="2104">
                    <a:moveTo>
                      <a:pt x="136" y="0"/>
                    </a:moveTo>
                    <a:cubicBezTo>
                      <a:pt x="120" y="0"/>
                      <a:pt x="0" y="448"/>
                      <a:pt x="88" y="768"/>
                    </a:cubicBezTo>
                    <a:cubicBezTo>
                      <a:pt x="176" y="1088"/>
                      <a:pt x="544" y="1736"/>
                      <a:pt x="664" y="1920"/>
                    </a:cubicBezTo>
                    <a:cubicBezTo>
                      <a:pt x="784" y="2104"/>
                      <a:pt x="888" y="2064"/>
                      <a:pt x="808" y="1872"/>
                    </a:cubicBezTo>
                    <a:cubicBezTo>
                      <a:pt x="728" y="1680"/>
                      <a:pt x="296" y="1080"/>
                      <a:pt x="184" y="768"/>
                    </a:cubicBezTo>
                    <a:cubicBezTo>
                      <a:pt x="72" y="456"/>
                      <a:pt x="152" y="0"/>
                      <a:pt x="136" y="0"/>
                    </a:cubicBez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3768" y="1700"/>
                <a:ext cx="609" cy="551"/>
              </a:xfrm>
              <a:prstGeom prst="ellipse">
                <a:avLst/>
              </a:prstGeom>
              <a:solidFill>
                <a:srgbClr val="DAFF73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ES" sz="9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campañas</a:t>
                </a:r>
                <a:endParaRPr lang="es-ES" sz="900" dirty="0">
                  <a:solidFill>
                    <a:srgbClr val="FF99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4352" y="1108"/>
                <a:ext cx="1386" cy="871"/>
              </a:xfrm>
              <a:custGeom>
                <a:avLst/>
                <a:gdLst>
                  <a:gd name="T0" fmla="*/ 21 w 1858"/>
                  <a:gd name="T1" fmla="*/ 210 h 1217"/>
                  <a:gd name="T2" fmla="*/ 262 w 1858"/>
                  <a:gd name="T3" fmla="*/ 14 h 1217"/>
                  <a:gd name="T4" fmla="*/ 387 w 1858"/>
                  <a:gd name="T5" fmla="*/ 125 h 1217"/>
                  <a:gd name="T6" fmla="*/ 21 w 1858"/>
                  <a:gd name="T7" fmla="*/ 210 h 1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8"/>
                  <a:gd name="T13" fmla="*/ 0 h 1217"/>
                  <a:gd name="T14" fmla="*/ 1858 w 1858"/>
                  <a:gd name="T15" fmla="*/ 1217 h 1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8" h="1217">
                    <a:moveTo>
                      <a:pt x="90" y="1119"/>
                    </a:moveTo>
                    <a:cubicBezTo>
                      <a:pt x="0" y="1021"/>
                      <a:pt x="869" y="152"/>
                      <a:pt x="1133" y="76"/>
                    </a:cubicBezTo>
                    <a:cubicBezTo>
                      <a:pt x="1397" y="0"/>
                      <a:pt x="1858" y="491"/>
                      <a:pt x="1677" y="665"/>
                    </a:cubicBezTo>
                    <a:cubicBezTo>
                      <a:pt x="1496" y="839"/>
                      <a:pt x="180" y="1217"/>
                      <a:pt x="90" y="1119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2517" y="920"/>
                <a:ext cx="1416" cy="832"/>
              </a:xfrm>
              <a:custGeom>
                <a:avLst/>
                <a:gdLst>
                  <a:gd name="T0" fmla="*/ 418 w 1898"/>
                  <a:gd name="T1" fmla="*/ 201 h 1163"/>
                  <a:gd name="T2" fmla="*/ 166 w 1898"/>
                  <a:gd name="T3" fmla="*/ 14 h 1163"/>
                  <a:gd name="T4" fmla="*/ 40 w 1898"/>
                  <a:gd name="T5" fmla="*/ 116 h 1163"/>
                  <a:gd name="T6" fmla="*/ 418 w 1898"/>
                  <a:gd name="T7" fmla="*/ 201 h 11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98"/>
                  <a:gd name="T13" fmla="*/ 0 h 1163"/>
                  <a:gd name="T14" fmla="*/ 1898 w 1898"/>
                  <a:gd name="T15" fmla="*/ 1163 h 11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98" h="1163">
                    <a:moveTo>
                      <a:pt x="1807" y="1072"/>
                    </a:moveTo>
                    <a:cubicBezTo>
                      <a:pt x="1898" y="981"/>
                      <a:pt x="990" y="150"/>
                      <a:pt x="718" y="75"/>
                    </a:cubicBezTo>
                    <a:cubicBezTo>
                      <a:pt x="446" y="0"/>
                      <a:pt x="0" y="453"/>
                      <a:pt x="174" y="619"/>
                    </a:cubicBezTo>
                    <a:cubicBezTo>
                      <a:pt x="348" y="785"/>
                      <a:pt x="1716" y="1163"/>
                      <a:pt x="1807" y="1072"/>
                    </a:cubicBezTo>
                    <a:close/>
                  </a:path>
                </a:pathLst>
              </a:custGeom>
              <a:solidFill>
                <a:srgbClr val="CC3399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2429" y="1822"/>
                <a:ext cx="1263" cy="1018"/>
              </a:xfrm>
              <a:custGeom>
                <a:avLst/>
                <a:gdLst>
                  <a:gd name="T0" fmla="*/ 383 w 1694"/>
                  <a:gd name="T1" fmla="*/ 23 h 1421"/>
                  <a:gd name="T2" fmla="*/ 49 w 1694"/>
                  <a:gd name="T3" fmla="*/ 117 h 1421"/>
                  <a:gd name="T4" fmla="*/ 91 w 1694"/>
                  <a:gd name="T5" fmla="*/ 254 h 1421"/>
                  <a:gd name="T6" fmla="*/ 383 w 1694"/>
                  <a:gd name="T7" fmla="*/ 23 h 14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4"/>
                  <a:gd name="T13" fmla="*/ 0 h 1421"/>
                  <a:gd name="T14" fmla="*/ 1694 w 1694"/>
                  <a:gd name="T15" fmla="*/ 1421 h 14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4" h="1421">
                    <a:moveTo>
                      <a:pt x="1664" y="121"/>
                    </a:moveTo>
                    <a:cubicBezTo>
                      <a:pt x="1634" y="0"/>
                      <a:pt x="424" y="416"/>
                      <a:pt x="212" y="620"/>
                    </a:cubicBezTo>
                    <a:cubicBezTo>
                      <a:pt x="0" y="824"/>
                      <a:pt x="152" y="1421"/>
                      <a:pt x="394" y="1345"/>
                    </a:cubicBezTo>
                    <a:cubicBezTo>
                      <a:pt x="636" y="1269"/>
                      <a:pt x="1694" y="242"/>
                      <a:pt x="1664" y="121"/>
                    </a:cubicBezTo>
                    <a:close/>
                  </a:path>
                </a:pathLst>
              </a:custGeom>
              <a:solidFill>
                <a:srgbClr val="336699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4360" y="1981"/>
                <a:ext cx="1105" cy="905"/>
              </a:xfrm>
              <a:custGeom>
                <a:avLst/>
                <a:gdLst>
                  <a:gd name="T0" fmla="*/ 10 w 1481"/>
                  <a:gd name="T1" fmla="*/ 20 h 1263"/>
                  <a:gd name="T2" fmla="*/ 304 w 1481"/>
                  <a:gd name="T3" fmla="*/ 106 h 1263"/>
                  <a:gd name="T4" fmla="*/ 241 w 1481"/>
                  <a:gd name="T5" fmla="*/ 226 h 1263"/>
                  <a:gd name="T6" fmla="*/ 10 w 1481"/>
                  <a:gd name="T7" fmla="*/ 20 h 12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1"/>
                  <a:gd name="T13" fmla="*/ 0 h 1263"/>
                  <a:gd name="T14" fmla="*/ 1481 w 1481"/>
                  <a:gd name="T15" fmla="*/ 1263 h 12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1" h="1263">
                    <a:moveTo>
                      <a:pt x="45" y="106"/>
                    </a:moveTo>
                    <a:cubicBezTo>
                      <a:pt x="90" y="0"/>
                      <a:pt x="1149" y="379"/>
                      <a:pt x="1315" y="560"/>
                    </a:cubicBezTo>
                    <a:cubicBezTo>
                      <a:pt x="1481" y="741"/>
                      <a:pt x="1255" y="1263"/>
                      <a:pt x="1043" y="1195"/>
                    </a:cubicBezTo>
                    <a:cubicBezTo>
                      <a:pt x="831" y="1127"/>
                      <a:pt x="0" y="212"/>
                      <a:pt x="45" y="106"/>
                    </a:cubicBezTo>
                    <a:close/>
                  </a:path>
                </a:pathLst>
              </a:custGeom>
              <a:solidFill>
                <a:srgbClr val="9966FF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3060" y="2173"/>
                <a:ext cx="908" cy="1212"/>
              </a:xfrm>
              <a:custGeom>
                <a:avLst/>
                <a:gdLst>
                  <a:gd name="T0" fmla="*/ 253 w 1217"/>
                  <a:gd name="T1" fmla="*/ 13 h 1693"/>
                  <a:gd name="T2" fmla="*/ 12 w 1217"/>
                  <a:gd name="T3" fmla="*/ 208 h 1693"/>
                  <a:gd name="T4" fmla="*/ 180 w 1217"/>
                  <a:gd name="T5" fmla="*/ 286 h 1693"/>
                  <a:gd name="T6" fmla="*/ 253 w 1217"/>
                  <a:gd name="T7" fmla="*/ 13 h 16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7"/>
                  <a:gd name="T13" fmla="*/ 0 h 1693"/>
                  <a:gd name="T14" fmla="*/ 1217 w 1217"/>
                  <a:gd name="T15" fmla="*/ 1693 h 16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7" h="1693">
                    <a:moveTo>
                      <a:pt x="1096" y="68"/>
                    </a:moveTo>
                    <a:cubicBezTo>
                      <a:pt x="975" y="0"/>
                      <a:pt x="106" y="869"/>
                      <a:pt x="53" y="1111"/>
                    </a:cubicBezTo>
                    <a:cubicBezTo>
                      <a:pt x="0" y="1353"/>
                      <a:pt x="604" y="1693"/>
                      <a:pt x="778" y="1519"/>
                    </a:cubicBezTo>
                    <a:cubicBezTo>
                      <a:pt x="952" y="1345"/>
                      <a:pt x="1217" y="136"/>
                      <a:pt x="1096" y="68"/>
                    </a:cubicBezTo>
                    <a:close/>
                  </a:path>
                </a:pathLst>
              </a:custGeom>
              <a:solidFill>
                <a:srgbClr val="F2A1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ES" sz="1000" dirty="0" err="1" smtClean="0"/>
                  <a:t>Im</a:t>
                </a:r>
                <a:endParaRPr lang="es-EC" sz="1000" dirty="0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3882" y="482"/>
                <a:ext cx="948" cy="1176"/>
              </a:xfrm>
              <a:custGeom>
                <a:avLst/>
                <a:gdLst>
                  <a:gd name="T0" fmla="*/ 86 w 1271"/>
                  <a:gd name="T1" fmla="*/ 308 h 1642"/>
                  <a:gd name="T2" fmla="*/ 34 w 1271"/>
                  <a:gd name="T3" fmla="*/ 52 h 1642"/>
                  <a:gd name="T4" fmla="*/ 285 w 1271"/>
                  <a:gd name="T5" fmla="*/ 43 h 1642"/>
                  <a:gd name="T6" fmla="*/ 86 w 1271"/>
                  <a:gd name="T7" fmla="*/ 308 h 16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1"/>
                  <a:gd name="T13" fmla="*/ 0 h 1642"/>
                  <a:gd name="T14" fmla="*/ 1271 w 1271"/>
                  <a:gd name="T15" fmla="*/ 1642 h 16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1" h="1642">
                    <a:moveTo>
                      <a:pt x="371" y="1634"/>
                    </a:moveTo>
                    <a:cubicBezTo>
                      <a:pt x="190" y="1642"/>
                      <a:pt x="0" y="507"/>
                      <a:pt x="144" y="273"/>
                    </a:cubicBezTo>
                    <a:cubicBezTo>
                      <a:pt x="288" y="39"/>
                      <a:pt x="1195" y="0"/>
                      <a:pt x="1233" y="227"/>
                    </a:cubicBezTo>
                    <a:cubicBezTo>
                      <a:pt x="1271" y="454"/>
                      <a:pt x="552" y="1626"/>
                      <a:pt x="371" y="1634"/>
                    </a:cubicBezTo>
                    <a:close/>
                  </a:path>
                </a:pathLst>
              </a:custGeom>
              <a:solidFill>
                <a:srgbClr val="6F9FCF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 rot="1380392">
              <a:off x="2838" y="1018"/>
              <a:ext cx="73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000" b="1" dirty="0" smtClean="0">
                  <a:solidFill>
                    <a:schemeClr val="bg1"/>
                  </a:solidFill>
                  <a:latin typeface="Century Gothic" pitchFamily="34" charset="0"/>
                </a:rPr>
                <a:t>Educativas consumo responsable medicamentos</a:t>
              </a:r>
              <a:endParaRPr lang="es-ES_tradnl" sz="10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 rot="20232069">
              <a:off x="2688" y="2066"/>
              <a:ext cx="7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000" b="1" dirty="0" smtClean="0">
                  <a:solidFill>
                    <a:schemeClr val="bg1"/>
                  </a:solidFill>
                  <a:latin typeface="Century Gothic" pitchFamily="34" charset="0"/>
                </a:rPr>
                <a:t>Capacitación  dependientes</a:t>
              </a:r>
              <a:endParaRPr lang="es-ES_tradnl" sz="10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4094" y="709"/>
              <a:ext cx="64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000" b="1" dirty="0" smtClean="0">
                  <a:solidFill>
                    <a:schemeClr val="bg1"/>
                  </a:solidFill>
                  <a:latin typeface="Century Gothic" pitchFamily="34" charset="0"/>
                </a:rPr>
                <a:t>Publicidad efectos adversos analgésicos y antigripales</a:t>
              </a:r>
              <a:endParaRPr lang="es-ES_tradnl" sz="10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 rot="19724576">
              <a:off x="4532" y="1369"/>
              <a:ext cx="9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sz="1000" dirty="0" smtClean="0">
                  <a:solidFill>
                    <a:srgbClr val="6F9FC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Acudir al médico gratuidad salud</a:t>
              </a:r>
              <a:endParaRPr lang="es-ES_tradnl" sz="1000" dirty="0">
                <a:solidFill>
                  <a:srgbClr val="6F9F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 rot="2032014">
              <a:off x="4654" y="2032"/>
              <a:ext cx="82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_tradnl" sz="1600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s-ES_tradnl" sz="1000" b="1" dirty="0" smtClean="0">
                  <a:solidFill>
                    <a:schemeClr val="bg1"/>
                  </a:solidFill>
                  <a:latin typeface="Century Gothic" pitchFamily="34" charset="0"/>
                </a:rPr>
                <a:t>Automedicación responsable</a:t>
              </a:r>
              <a:endParaRPr lang="es-ES_tradnl" sz="16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49 CuadroTexto"/>
          <p:cNvSpPr txBox="1"/>
          <p:nvPr/>
        </p:nvSpPr>
        <p:spPr>
          <a:xfrm rot="17762948">
            <a:off x="5484818" y="4081334"/>
            <a:ext cx="11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Implementar propuesta  estratégica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806667" y="1605650"/>
            <a:ext cx="3096344" cy="406878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No existen campañas educativas  sobre consumo medicamentos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82259" y="2325017"/>
            <a:ext cx="3096344" cy="40687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75% dependientes farmacias  nivel de educación secundaria</a:t>
            </a:r>
            <a:endParaRPr lang="es-EC" sz="1200" dirty="0"/>
          </a:p>
        </p:txBody>
      </p:sp>
      <p:sp>
        <p:nvSpPr>
          <p:cNvPr id="53" name="52 Rectángulo"/>
          <p:cNvSpPr/>
          <p:nvPr/>
        </p:nvSpPr>
        <p:spPr>
          <a:xfrm>
            <a:off x="783927" y="3082493"/>
            <a:ext cx="3096344" cy="406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Medicamentos más susceptibles a  la automedicación antigripales y analgésicos</a:t>
            </a:r>
            <a:endParaRPr lang="es-EC" sz="1000" dirty="0"/>
          </a:p>
        </p:txBody>
      </p:sp>
      <p:sp>
        <p:nvSpPr>
          <p:cNvPr id="54" name="53 Rectángulo"/>
          <p:cNvSpPr/>
          <p:nvPr/>
        </p:nvSpPr>
        <p:spPr>
          <a:xfrm>
            <a:off x="783927" y="3944900"/>
            <a:ext cx="3096344" cy="40687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Enfermedades por las que más se automedican  gripe, dolor, infección garganta</a:t>
            </a:r>
            <a:endParaRPr lang="es-EC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783927" y="4865698"/>
            <a:ext cx="3096344" cy="40687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Propuesta estratégica VAN positivo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9387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5505475"/>
          </a:xfrm>
        </p:spPr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sz="8000" dirty="0" smtClean="0"/>
          </a:p>
          <a:p>
            <a:pPr marL="0" indent="0" algn="ctr">
              <a:buNone/>
            </a:pPr>
            <a:r>
              <a:rPr lang="es-ES" sz="8000" dirty="0" smtClean="0"/>
              <a:t>GRACIAS</a:t>
            </a:r>
            <a:endParaRPr lang="es-EC" sz="80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g_hi" descr="http://t0.gstatic.com/images?q=tbn:ANd9GcQZodLQppWg_S-18Hw5VNZW9geUf9WJY0wsNJc2Ej3nYSTPPFjr5Q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67240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27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 descr="mapa con escu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5" b="61447"/>
          <a:stretch>
            <a:fillRect/>
          </a:stretch>
        </p:blipFill>
        <p:spPr bwMode="auto">
          <a:xfrm>
            <a:off x="4716016" y="2708920"/>
            <a:ext cx="352839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Mercado Farmacéutico Ecuatoriano</a:t>
            </a:r>
            <a:endParaRPr lang="es-EC" b="1" dirty="0" smtClean="0">
              <a:solidFill>
                <a:srgbClr val="FF0000"/>
              </a:solidFill>
            </a:endParaRPr>
          </a:p>
        </p:txBody>
      </p:sp>
      <p:sp>
        <p:nvSpPr>
          <p:cNvPr id="5124" name="4 Marcador de contenido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258816" cy="4569371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s-ES" dirty="0" smtClean="0"/>
          </a:p>
          <a:p>
            <a:pPr marL="0" indent="0">
              <a:buFont typeface="Arial" charset="0"/>
              <a:buNone/>
            </a:pPr>
            <a:r>
              <a:rPr lang="es-ES" sz="2000" b="1" dirty="0" smtClean="0"/>
              <a:t>125 Laboratorios Farmacéuticos</a:t>
            </a:r>
          </a:p>
          <a:p>
            <a:pPr marL="0" indent="0">
              <a:buFont typeface="Arial" charset="0"/>
              <a:buNone/>
            </a:pPr>
            <a:r>
              <a:rPr lang="es-ES" sz="2000" b="1" dirty="0" smtClean="0"/>
              <a:t>4500  Marcas de productos</a:t>
            </a:r>
          </a:p>
          <a:p>
            <a:pPr marL="0" indent="0">
              <a:buFont typeface="Arial" charset="0"/>
              <a:buNone/>
            </a:pPr>
            <a:endParaRPr lang="es-ES" sz="2000" b="1" dirty="0" smtClean="0"/>
          </a:p>
          <a:p>
            <a:pPr marL="0" indent="0">
              <a:buFont typeface="Arial" charset="0"/>
              <a:buNone/>
            </a:pPr>
            <a:endParaRPr lang="es-ES" sz="2000" b="1" dirty="0" smtClean="0"/>
          </a:p>
          <a:p>
            <a:pPr marL="0" indent="0">
              <a:buFont typeface="Arial" charset="0"/>
              <a:buNone/>
            </a:pPr>
            <a:r>
              <a:rPr lang="es-ES" sz="2000" b="1" dirty="0" smtClean="0"/>
              <a:t>Distribuidores Mayoristas</a:t>
            </a:r>
          </a:p>
          <a:p>
            <a:pPr marL="0" indent="0">
              <a:buFont typeface="Arial" charset="0"/>
              <a:buNone/>
            </a:pPr>
            <a:endParaRPr lang="es-ES" sz="2000" b="1" dirty="0" smtClean="0"/>
          </a:p>
          <a:p>
            <a:pPr marL="0" indent="0">
              <a:buFont typeface="Arial" charset="0"/>
              <a:buNone/>
            </a:pPr>
            <a:r>
              <a:rPr lang="es-ES" sz="2000" b="1" dirty="0" smtClean="0"/>
              <a:t>6529 Farmacias</a:t>
            </a:r>
          </a:p>
          <a:p>
            <a:pPr marL="0" indent="0">
              <a:buFont typeface="Arial" charset="0"/>
              <a:buNone/>
            </a:pPr>
            <a:endParaRPr lang="es-ES" sz="2000" b="1" dirty="0" smtClean="0"/>
          </a:p>
          <a:p>
            <a:pPr marL="0" indent="0">
              <a:buFont typeface="Arial" charset="0"/>
              <a:buNone/>
            </a:pPr>
            <a:endParaRPr lang="es-ES" sz="2000" b="1" dirty="0" smtClean="0"/>
          </a:p>
          <a:p>
            <a:pPr marL="0" indent="0" algn="r">
              <a:buFont typeface="Arial" charset="0"/>
              <a:buNone/>
            </a:pPr>
            <a:r>
              <a:rPr lang="es-ES" sz="2000" b="1" dirty="0" smtClean="0"/>
              <a:t>Fuente Data Quest Farma</a:t>
            </a:r>
            <a:endParaRPr lang="es-EC" sz="2000" b="1" dirty="0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3514058"/>
              </p:ext>
            </p:extLst>
          </p:nvPr>
        </p:nvGraphicFramePr>
        <p:xfrm>
          <a:off x="-180528" y="1412776"/>
          <a:ext cx="4427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0" y="6460862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55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s-ES" dirty="0" smtClean="0"/>
              <a:t>Medicamentos Genéricos</a:t>
            </a:r>
          </a:p>
          <a:p>
            <a:pPr marL="0" indent="0">
              <a:buFont typeface="Arial" charset="0"/>
              <a:buNone/>
            </a:pPr>
            <a:endParaRPr lang="es-ES" dirty="0" smtClean="0"/>
          </a:p>
          <a:p>
            <a:pPr marL="0" indent="0">
              <a:buFont typeface="Arial" charset="0"/>
              <a:buNone/>
            </a:pPr>
            <a:r>
              <a:rPr lang="es-ES" dirty="0" smtClean="0"/>
              <a:t>Medicamentos originales con patente</a:t>
            </a:r>
          </a:p>
          <a:p>
            <a:pPr marL="0" indent="0">
              <a:buFont typeface="Arial" charset="0"/>
              <a:buNone/>
            </a:pPr>
            <a:endParaRPr lang="es-ES" dirty="0" smtClean="0"/>
          </a:p>
          <a:p>
            <a:pPr marL="0" indent="0">
              <a:buFont typeface="Arial" charset="0"/>
              <a:buNone/>
            </a:pPr>
            <a:r>
              <a:rPr lang="es-ES" dirty="0" smtClean="0"/>
              <a:t>Medicamentos venta libre</a:t>
            </a:r>
            <a:endParaRPr lang="es-EC" dirty="0" smtClean="0"/>
          </a:p>
        </p:txBody>
      </p:sp>
      <p:pic>
        <p:nvPicPr>
          <p:cNvPr id="6147" name="il_fi" descr="http://4.bp.blogspot.com/-Va7KWDFRx5A/TcHDcL3g5PI/AAAAAAAAADE/d3y9PXIhpVw/s1600/PATY.gif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3810000" cy="2743200"/>
          </a:xfrm>
        </p:spPr>
      </p:pic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0" y="6515453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90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Automedicación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</a:p>
          <a:p>
            <a:r>
              <a:rPr lang="es-ES" dirty="0" smtClean="0"/>
              <a:t>Causas</a:t>
            </a:r>
          </a:p>
          <a:p>
            <a:r>
              <a:rPr lang="es-ES" dirty="0" smtClean="0"/>
              <a:t>Consecuencias  uso incorrecto fármacos</a:t>
            </a:r>
          </a:p>
          <a:p>
            <a:pPr lvl="2">
              <a:buFont typeface="Wingdings" pitchFamily="2" charset="2"/>
              <a:buChar char="ü"/>
            </a:pPr>
            <a:r>
              <a:rPr lang="es-ES" dirty="0" smtClean="0"/>
              <a:t>Resistencia Bacteriana</a:t>
            </a:r>
          </a:p>
          <a:p>
            <a:pPr lvl="2">
              <a:buFont typeface="Wingdings" pitchFamily="2" charset="2"/>
              <a:buChar char="ü"/>
            </a:pPr>
            <a:r>
              <a:rPr lang="es-ES" dirty="0" smtClean="0"/>
              <a:t>Reacciones Adversas</a:t>
            </a:r>
          </a:p>
          <a:p>
            <a:pPr lvl="2">
              <a:buFont typeface="Wingdings" pitchFamily="2" charset="2"/>
              <a:buChar char="ü"/>
            </a:pPr>
            <a:r>
              <a:rPr lang="es-ES" dirty="0" smtClean="0"/>
              <a:t>Desperdicio de Recursos</a:t>
            </a:r>
          </a:p>
          <a:p>
            <a:r>
              <a:rPr lang="es-ES" dirty="0" smtClean="0"/>
              <a:t>Automedicación Responsable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http://l3.yimg.com/bt/api/res/1.2/epSZJ5fsJwDuNfExSPUVfQ--/YXBwaWQ9eW5ld3M7cT04NTt3PTQyNQ--/http:/media.zenfs.com/es-US/blogs/vida-sana/iStock_000018630957XSmall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402832" cy="307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15988" y="6459522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00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g_hi" descr="http://t1.gstatic.com/images?q=tbn:ANd9GcR0wAodUB1bsQ6ZagSBYtZEtqwM2w4xgP0H6eWI8gxlJtKdkQg2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411759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1" descr="mapa con escudo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5" b="61447"/>
          <a:stretch>
            <a:fillRect/>
          </a:stretch>
        </p:blipFill>
        <p:spPr bwMode="auto">
          <a:xfrm>
            <a:off x="539552" y="3933056"/>
            <a:ext cx="3528392" cy="24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ANALISIS SITUACIONAL Macroambiente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EXTERNO</a:t>
            </a:r>
            <a:endParaRPr lang="es-EC" sz="36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Factores Demográficos</a:t>
            </a:r>
          </a:p>
          <a:p>
            <a:r>
              <a:rPr lang="es-ES" dirty="0" smtClean="0"/>
              <a:t>Factores Económicos</a:t>
            </a:r>
          </a:p>
          <a:p>
            <a:r>
              <a:rPr lang="es-ES" dirty="0" smtClean="0"/>
              <a:t>Factores Socio-culturales</a:t>
            </a:r>
          </a:p>
          <a:p>
            <a:r>
              <a:rPr lang="es-ES" dirty="0" smtClean="0"/>
              <a:t>Factores Políticos</a:t>
            </a:r>
          </a:p>
          <a:p>
            <a:r>
              <a:rPr lang="es-ES" dirty="0" smtClean="0"/>
              <a:t>Factores Geográficos</a:t>
            </a:r>
          </a:p>
          <a:p>
            <a:r>
              <a:rPr lang="es-ES" dirty="0" smtClean="0"/>
              <a:t>Factores Ecológicos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INTERNO</a:t>
            </a:r>
            <a:endParaRPr lang="es-EC" sz="360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572001" y="2060848"/>
            <a:ext cx="4114800" cy="406531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s-ES" sz="3400" dirty="0"/>
              <a:t>Proveedores</a:t>
            </a:r>
            <a:endParaRPr lang="es-ES" sz="3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s-ES" sz="3400" dirty="0"/>
              <a:t>Laboratorios Farmacéuticos</a:t>
            </a:r>
          </a:p>
          <a:p>
            <a:pPr>
              <a:defRPr/>
            </a:pPr>
            <a:r>
              <a:rPr lang="es-ES" sz="3400" dirty="0"/>
              <a:t>Intermediarios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s-ES" sz="3400" dirty="0"/>
              <a:t>Distribuidores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s-ES" sz="3400" dirty="0"/>
              <a:t>Farmacias (771)</a:t>
            </a:r>
          </a:p>
          <a:p>
            <a:pPr>
              <a:defRPr/>
            </a:pPr>
            <a:r>
              <a:rPr lang="es-ES" sz="3400" dirty="0"/>
              <a:t>Consumidores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s-ES" sz="3400" dirty="0"/>
              <a:t> Factores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3400" dirty="0"/>
              <a:t>Socio Culturales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3400" dirty="0"/>
              <a:t>Económicos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s-ES" sz="3400" dirty="0" smtClean="0"/>
              <a:t>Personales</a:t>
            </a:r>
            <a:endParaRPr lang="es-ES" sz="3400" dirty="0"/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0" y="648866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95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l_fi" descr="http://2.bp.blogspot.com/_DkamjmtpQk8/TNWcwDBeIdI/AAAAAAAAB0w/zgD9zeCBiUI/s1600/Spoonful-of-pills-7272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612130" cy="3735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Análisis Interno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Automedicación en DMQ</a:t>
            </a:r>
          </a:p>
          <a:p>
            <a:r>
              <a:rPr lang="es-ES" dirty="0" smtClean="0"/>
              <a:t>Consecuencias uso incorrecto medicamentos</a:t>
            </a:r>
          </a:p>
          <a:p>
            <a:r>
              <a:rPr lang="es-ES" dirty="0" smtClean="0"/>
              <a:t>Farmacias del Distrito Metropolitano Quito</a:t>
            </a:r>
          </a:p>
          <a:p>
            <a:r>
              <a:rPr lang="es-ES" dirty="0" smtClean="0"/>
              <a:t>Instituciones de Control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MSP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-32494" y="6500465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26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Síntesis Estratégica</a:t>
            </a:r>
            <a:endParaRPr lang="es-EC" dirty="0">
              <a:solidFill>
                <a:srgbClr val="FF000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063743"/>
              </p:ext>
            </p:extLst>
          </p:nvPr>
        </p:nvGraphicFramePr>
        <p:xfrm>
          <a:off x="251520" y="908722"/>
          <a:ext cx="8651305" cy="56076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75534"/>
                <a:gridCol w="2692003"/>
                <a:gridCol w="2883768"/>
              </a:tblGrid>
              <a:tr h="1979251">
                <a:tc>
                  <a:txBody>
                    <a:bodyPr/>
                    <a:lstStyle/>
                    <a:p>
                      <a:pPr algn="r"/>
                      <a:r>
                        <a:rPr lang="es-ES" b="0" dirty="0" smtClean="0"/>
                        <a:t>  </a:t>
                      </a:r>
                      <a:r>
                        <a:rPr lang="es-ES" sz="1600" b="0" dirty="0" smtClean="0"/>
                        <a:t>FACTORES</a:t>
                      </a:r>
                      <a:r>
                        <a:rPr lang="es-ES" sz="1600" b="0" baseline="0" dirty="0" smtClean="0"/>
                        <a:t> INTERNOS</a:t>
                      </a:r>
                    </a:p>
                    <a:p>
                      <a:pPr algn="r"/>
                      <a:endParaRPr lang="es-ES" b="0" baseline="0" dirty="0" smtClean="0"/>
                    </a:p>
                    <a:p>
                      <a:endParaRPr lang="es-ES" b="0" baseline="0" dirty="0" smtClean="0"/>
                    </a:p>
                    <a:p>
                      <a:endParaRPr lang="es-ES" b="0" baseline="0" dirty="0" smtClean="0"/>
                    </a:p>
                    <a:p>
                      <a:endParaRPr lang="es-ES" b="0" baseline="0" dirty="0" smtClean="0"/>
                    </a:p>
                    <a:p>
                      <a:r>
                        <a:rPr lang="es-ES" sz="1600" b="0" baseline="0" dirty="0" smtClean="0"/>
                        <a:t>FACTORES EXTERNOS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7030A0"/>
                          </a:solidFill>
                        </a:rPr>
                        <a:t>FORTALEZAS</a:t>
                      </a:r>
                    </a:p>
                    <a:p>
                      <a:endParaRPr lang="es-E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MSP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 rector SNS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No. Farmacias DMQ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Consejo Nacional Precios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B050"/>
                          </a:solidFill>
                        </a:rPr>
                        <a:t>DEBILIDADES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dirty="0" smtClean="0"/>
                        <a:t>Automedicación DMQ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dirty="0" smtClean="0"/>
                        <a:t>Falta</a:t>
                      </a:r>
                      <a:r>
                        <a:rPr lang="es-ES" b="0" baseline="0" dirty="0" smtClean="0"/>
                        <a:t> de campañas informativas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baseline="0" dirty="0" smtClean="0"/>
                        <a:t>Desconocimiento efectos</a:t>
                      </a:r>
                      <a:endParaRPr lang="es-EC" b="0" dirty="0"/>
                    </a:p>
                  </a:txBody>
                  <a:tcPr/>
                </a:tc>
              </a:tr>
              <a:tr h="200923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OPORTUNIDADES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Ley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Orgánica Salud (comercio fármacos)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Mayor inversión en salud del Gobierno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Defensa consumidor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ESTRATEGIA</a:t>
                      </a:r>
                      <a:r>
                        <a:rPr lang="es-ES" b="1" baseline="0" dirty="0" smtClean="0">
                          <a:solidFill>
                            <a:srgbClr val="FF0000"/>
                          </a:solidFill>
                        </a:rPr>
                        <a:t>  F 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Realizar  campañas publicitarias de impacto,  para  concientizar a  la población  sobre el consumo de medicamentos </a:t>
                      </a:r>
                      <a:endParaRPr kumimoji="0" lang="es-EC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es-EC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ESTRATEGIA DO</a:t>
                      </a:r>
                    </a:p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Controlar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publicidad de medicamentos  que no sean de venta libre en farmacias del DMQ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5383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00FF"/>
                          </a:solidFill>
                        </a:rPr>
                        <a:t>AMENAZAS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Grado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formación población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Nuevas conductas consumo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Poco control aplicación ley</a:t>
                      </a:r>
                      <a:endParaRPr lang="es-E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EC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ESTRATEGIA</a:t>
                      </a:r>
                      <a:r>
                        <a:rPr lang="es-ES" b="1" baseline="0" dirty="0" smtClean="0">
                          <a:solidFill>
                            <a:srgbClr val="FF0000"/>
                          </a:solidFill>
                        </a:rPr>
                        <a:t>  FA</a:t>
                      </a:r>
                    </a:p>
                    <a:p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Incrementar control en farmacias del DMQ sobre cumplimiento de ley en la venta de fármacos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ESTRATEGIA DA</a:t>
                      </a:r>
                    </a:p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Realizar campañas educativas sobre automedicación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8" y="6055760"/>
            <a:ext cx="29051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0" y="6525778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María Augusta Saavedra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75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1354</Words>
  <Application>Microsoft Office PowerPoint</Application>
  <PresentationFormat>Presentación en pantalla (4:3)</PresentationFormat>
  <Paragraphs>452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Tema de Office</vt:lpstr>
      <vt:lpstr>Documento</vt:lpstr>
      <vt:lpstr>Estudio Comparativo del Comportamiento de Consumo de Medicamentos en Farmacias del Norte y Sur del Distrito Metropolitano de Quito</vt:lpstr>
      <vt:lpstr>Planteamiento Problema</vt:lpstr>
      <vt:lpstr>OBJETIVOS DEL ESTUDIO</vt:lpstr>
      <vt:lpstr>Mercado Farmacéutico Ecuatoriano</vt:lpstr>
      <vt:lpstr>Presentación de PowerPoint</vt:lpstr>
      <vt:lpstr>Automedicación</vt:lpstr>
      <vt:lpstr>ANALISIS SITUACIONAL Macroambiente</vt:lpstr>
      <vt:lpstr>Análisis Interno</vt:lpstr>
      <vt:lpstr>Síntesis Estratégica</vt:lpstr>
      <vt:lpstr>Presentación de PowerPoint</vt:lpstr>
      <vt:lpstr>Determinación de la Muestra</vt:lpstr>
      <vt:lpstr>NIVEL ACADÉMICO DEPENDIENTES</vt:lpstr>
      <vt:lpstr>VENTA DE MEDICAMENTOS</vt:lpstr>
      <vt:lpstr>VENTA DE MEDICAMENTOS GENÉRICOS</vt:lpstr>
      <vt:lpstr>VENTA DE RECETA COMPLETA</vt:lpstr>
      <vt:lpstr>VENTA MEDICAMENTOS SIN RECETA</vt:lpstr>
      <vt:lpstr>Enfermedades por las que el cliente solicita  recomendación al dependiente</vt:lpstr>
      <vt:lpstr>Comportamiento de consumidor de medicamentos en gripe</vt:lpstr>
      <vt:lpstr>Comportamiento de consumidor de medicamentos en dolor e inflamación</vt:lpstr>
      <vt:lpstr>Conocimiento efectos consumo irracional de medicamentos </vt:lpstr>
      <vt:lpstr>ESTUDIO COMPARATIVO Venta de medicamentos en farmacias  </vt:lpstr>
      <vt:lpstr>ESTUDIO COMPARATIVO Consumidores </vt:lpstr>
      <vt:lpstr>Presentación de PowerPoint</vt:lpstr>
      <vt:lpstr>Presentación de PowerPoint</vt:lpstr>
      <vt:lpstr>Presentación de PowerPoint</vt:lpstr>
      <vt:lpstr>Presentación de PowerPoint</vt:lpstr>
      <vt:lpstr>Capítulo: Financiero</vt:lpstr>
      <vt:lpstr>Ingresos</vt:lpstr>
      <vt:lpstr>Viabilidad Proyecto Con Financiamiento</vt:lpstr>
      <vt:lpstr>Viabilidad Proyecto Con Financiamiento</vt:lpstr>
      <vt:lpstr>Viabilidad Proyecto Sin Financiamiento</vt:lpstr>
      <vt:lpstr>Conclusiones   y    Recomendaciones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Comparativo del Comportamiento de Consumo de Medicamentos en Farmacias del Norte y Sur del Distrito Metropolitano de Quito</dc:title>
  <dc:creator>Magus</dc:creator>
  <cp:lastModifiedBy>Magus</cp:lastModifiedBy>
  <cp:revision>72</cp:revision>
  <cp:lastPrinted>2013-04-18T05:14:48Z</cp:lastPrinted>
  <dcterms:created xsi:type="dcterms:W3CDTF">2013-04-02T04:53:37Z</dcterms:created>
  <dcterms:modified xsi:type="dcterms:W3CDTF">2013-04-22T04:42:21Z</dcterms:modified>
</cp:coreProperties>
</file>